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tiff" ContentType="image/tiff"/>
  <Default Extension="emf" ContentType="image/x-emf"/>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3"/>
  </p:notesMasterIdLst>
  <p:handoutMasterIdLst>
    <p:handoutMasterId r:id="rId54"/>
  </p:handoutMasterIdLst>
  <p:sldIdLst>
    <p:sldId id="286" r:id="rId2"/>
    <p:sldId id="258" r:id="rId3"/>
    <p:sldId id="260" r:id="rId4"/>
    <p:sldId id="263" r:id="rId5"/>
    <p:sldId id="261" r:id="rId6"/>
    <p:sldId id="262" r:id="rId7"/>
    <p:sldId id="265" r:id="rId8"/>
    <p:sldId id="264" r:id="rId9"/>
    <p:sldId id="266" r:id="rId10"/>
    <p:sldId id="267" r:id="rId11"/>
    <p:sldId id="288" r:id="rId12"/>
    <p:sldId id="268" r:id="rId13"/>
    <p:sldId id="287" r:id="rId14"/>
    <p:sldId id="269" r:id="rId15"/>
    <p:sldId id="290" r:id="rId16"/>
    <p:sldId id="291" r:id="rId17"/>
    <p:sldId id="270" r:id="rId18"/>
    <p:sldId id="271" r:id="rId19"/>
    <p:sldId id="293" r:id="rId20"/>
    <p:sldId id="275" r:id="rId21"/>
    <p:sldId id="292" r:id="rId22"/>
    <p:sldId id="272" r:id="rId23"/>
    <p:sldId id="273" r:id="rId24"/>
    <p:sldId id="274" r:id="rId25"/>
    <p:sldId id="276" r:id="rId26"/>
    <p:sldId id="278" r:id="rId27"/>
    <p:sldId id="277" r:id="rId28"/>
    <p:sldId id="307" r:id="rId29"/>
    <p:sldId id="308" r:id="rId30"/>
    <p:sldId id="289" r:id="rId31"/>
    <p:sldId id="296" r:id="rId32"/>
    <p:sldId id="295" r:id="rId33"/>
    <p:sldId id="279" r:id="rId34"/>
    <p:sldId id="280" r:id="rId35"/>
    <p:sldId id="281" r:id="rId36"/>
    <p:sldId id="298" r:id="rId37"/>
    <p:sldId id="309" r:id="rId38"/>
    <p:sldId id="310" r:id="rId39"/>
    <p:sldId id="283" r:id="rId40"/>
    <p:sldId id="297" r:id="rId41"/>
    <p:sldId id="284" r:id="rId42"/>
    <p:sldId id="311" r:id="rId43"/>
    <p:sldId id="299" r:id="rId44"/>
    <p:sldId id="300" r:id="rId45"/>
    <p:sldId id="301" r:id="rId46"/>
    <p:sldId id="302" r:id="rId47"/>
    <p:sldId id="303" r:id="rId48"/>
    <p:sldId id="306" r:id="rId49"/>
    <p:sldId id="285" r:id="rId50"/>
    <p:sldId id="304" r:id="rId51"/>
    <p:sldId id="305" r:id="rId5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842" autoAdjust="0"/>
  </p:normalViewPr>
  <p:slideViewPr>
    <p:cSldViewPr snapToGrid="0" snapToObjects="1">
      <p:cViewPr>
        <p:scale>
          <a:sx n="112" d="100"/>
          <a:sy n="112" d="100"/>
        </p:scale>
        <p:origin x="-88" y="-12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notesMaster" Target="notesMasters/notesMaster1.xml"/><Relationship Id="rId54" Type="http://schemas.openxmlformats.org/officeDocument/2006/relationships/handoutMaster" Target="handoutMasters/handoutMaster1.xml"/><Relationship Id="rId55" Type="http://schemas.openxmlformats.org/officeDocument/2006/relationships/printerSettings" Target="printerSettings/printerSettings1.bin"/><Relationship Id="rId56" Type="http://schemas.openxmlformats.org/officeDocument/2006/relationships/presProps" Target="presProps.xml"/><Relationship Id="rId57" Type="http://schemas.openxmlformats.org/officeDocument/2006/relationships/viewProps" Target="viewProps.xml"/><Relationship Id="rId58" Type="http://schemas.openxmlformats.org/officeDocument/2006/relationships/theme" Target="theme/theme1.xml"/><Relationship Id="rId59"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7D83775-9A0F-B84A-9221-6F63F2E5A8A7}" type="datetimeFigureOut">
              <a:rPr lang="en-US" smtClean="0"/>
              <a:t>11/02/2014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932931-0F26-5543-87A1-F4D4150B7994}" type="slidenum">
              <a:rPr lang="en-US" smtClean="0"/>
              <a:t>‹#›</a:t>
            </a:fld>
            <a:endParaRPr lang="en-US"/>
          </a:p>
        </p:txBody>
      </p:sp>
    </p:spTree>
    <p:extLst>
      <p:ext uri="{BB962C8B-B14F-4D97-AF65-F5344CB8AC3E}">
        <p14:creationId xmlns:p14="http://schemas.microsoft.com/office/powerpoint/2010/main" val="28166581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C8424A-1516-A644-AAAB-8310A5C5C3DE}" type="datetimeFigureOut">
              <a:rPr lang="en-US" smtClean="0"/>
              <a:t>11/02/2014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918C6A-E702-5A4B-94AC-74C1F50FA679}" type="slidenum">
              <a:rPr lang="en-US" smtClean="0"/>
              <a:t>‹#›</a:t>
            </a:fld>
            <a:endParaRPr lang="en-US"/>
          </a:p>
        </p:txBody>
      </p:sp>
    </p:spTree>
    <p:extLst>
      <p:ext uri="{BB962C8B-B14F-4D97-AF65-F5344CB8AC3E}">
        <p14:creationId xmlns:p14="http://schemas.microsoft.com/office/powerpoint/2010/main" val="99382314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CH"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smtClean="0"/>
              <a:t>Click to edit Master subtitle style</a:t>
            </a:r>
            <a:endParaRPr lang="en-US"/>
          </a:p>
        </p:txBody>
      </p:sp>
      <p:sp>
        <p:nvSpPr>
          <p:cNvPr id="4" name="Date Placeholder 3"/>
          <p:cNvSpPr>
            <a:spLocks noGrp="1"/>
          </p:cNvSpPr>
          <p:nvPr>
            <p:ph type="dt" sz="half" idx="10"/>
          </p:nvPr>
        </p:nvSpPr>
        <p:spPr/>
        <p:txBody>
          <a:bodyPr/>
          <a:lstStyle/>
          <a:p>
            <a:r>
              <a:rPr lang="de-CH" smtClean="0"/>
              <a:t>ESIPAP, 11/02/2014</a:t>
            </a:r>
            <a:endParaRPr lang="en-US"/>
          </a:p>
        </p:txBody>
      </p:sp>
      <p:sp>
        <p:nvSpPr>
          <p:cNvPr id="5" name="Footer Placeholder 4"/>
          <p:cNvSpPr>
            <a:spLocks noGrp="1"/>
          </p:cNvSpPr>
          <p:nvPr>
            <p:ph type="ftr" sz="quarter" idx="11"/>
          </p:nvPr>
        </p:nvSpPr>
        <p:spPr/>
        <p:txBody>
          <a:bodyPr/>
          <a:lstStyle/>
          <a:p>
            <a:r>
              <a:rPr lang="en-US" smtClean="0"/>
              <a:t>Muon Detection III, Joerg Wotschack</a:t>
            </a:r>
            <a:endParaRPr lang="en-US"/>
          </a:p>
        </p:txBody>
      </p:sp>
      <p:sp>
        <p:nvSpPr>
          <p:cNvPr id="6" name="Slide Number Placeholder 5"/>
          <p:cNvSpPr>
            <a:spLocks noGrp="1"/>
          </p:cNvSpPr>
          <p:nvPr>
            <p:ph type="sldNum" sz="quarter" idx="12"/>
          </p:nvPr>
        </p:nvSpPr>
        <p:spPr/>
        <p:txBody>
          <a:bodyPr/>
          <a:lstStyle/>
          <a:p>
            <a:fld id="{3079372F-7216-AD42-B767-60CA84D9E527}" type="slidenum">
              <a:rPr lang="en-US" smtClean="0"/>
              <a:t>‹#›</a:t>
            </a:fld>
            <a:endParaRPr lang="en-US"/>
          </a:p>
        </p:txBody>
      </p:sp>
    </p:spTree>
    <p:extLst>
      <p:ext uri="{BB962C8B-B14F-4D97-AF65-F5344CB8AC3E}">
        <p14:creationId xmlns:p14="http://schemas.microsoft.com/office/powerpoint/2010/main" val="3908032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4" name="Date Placeholder 3"/>
          <p:cNvSpPr>
            <a:spLocks noGrp="1"/>
          </p:cNvSpPr>
          <p:nvPr>
            <p:ph type="dt" sz="half" idx="10"/>
          </p:nvPr>
        </p:nvSpPr>
        <p:spPr/>
        <p:txBody>
          <a:bodyPr/>
          <a:lstStyle/>
          <a:p>
            <a:r>
              <a:rPr lang="de-CH" smtClean="0"/>
              <a:t>ESIPAP, 11/02/2014</a:t>
            </a:r>
            <a:endParaRPr lang="en-US"/>
          </a:p>
        </p:txBody>
      </p:sp>
      <p:sp>
        <p:nvSpPr>
          <p:cNvPr id="5" name="Footer Placeholder 4"/>
          <p:cNvSpPr>
            <a:spLocks noGrp="1"/>
          </p:cNvSpPr>
          <p:nvPr>
            <p:ph type="ftr" sz="quarter" idx="11"/>
          </p:nvPr>
        </p:nvSpPr>
        <p:spPr/>
        <p:txBody>
          <a:bodyPr/>
          <a:lstStyle/>
          <a:p>
            <a:r>
              <a:rPr lang="en-US" smtClean="0"/>
              <a:t>Muon Detection III, Joerg Wotschack</a:t>
            </a:r>
            <a:endParaRPr lang="en-US"/>
          </a:p>
        </p:txBody>
      </p:sp>
      <p:sp>
        <p:nvSpPr>
          <p:cNvPr id="6" name="Slide Number Placeholder 5"/>
          <p:cNvSpPr>
            <a:spLocks noGrp="1"/>
          </p:cNvSpPr>
          <p:nvPr>
            <p:ph type="sldNum" sz="quarter" idx="12"/>
          </p:nvPr>
        </p:nvSpPr>
        <p:spPr/>
        <p:txBody>
          <a:bodyPr/>
          <a:lstStyle/>
          <a:p>
            <a:fld id="{3079372F-7216-AD42-B767-60CA84D9E527}" type="slidenum">
              <a:rPr lang="en-US" smtClean="0"/>
              <a:t>‹#›</a:t>
            </a:fld>
            <a:endParaRPr lang="en-US"/>
          </a:p>
        </p:txBody>
      </p:sp>
    </p:spTree>
    <p:extLst>
      <p:ext uri="{BB962C8B-B14F-4D97-AF65-F5344CB8AC3E}">
        <p14:creationId xmlns:p14="http://schemas.microsoft.com/office/powerpoint/2010/main" val="3448858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de-CH"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4" name="Date Placeholder 3"/>
          <p:cNvSpPr>
            <a:spLocks noGrp="1"/>
          </p:cNvSpPr>
          <p:nvPr>
            <p:ph type="dt" sz="half" idx="10"/>
          </p:nvPr>
        </p:nvSpPr>
        <p:spPr/>
        <p:txBody>
          <a:bodyPr/>
          <a:lstStyle/>
          <a:p>
            <a:r>
              <a:rPr lang="de-CH" smtClean="0"/>
              <a:t>ESIPAP, 11/02/2014</a:t>
            </a:r>
            <a:endParaRPr lang="en-US"/>
          </a:p>
        </p:txBody>
      </p:sp>
      <p:sp>
        <p:nvSpPr>
          <p:cNvPr id="5" name="Footer Placeholder 4"/>
          <p:cNvSpPr>
            <a:spLocks noGrp="1"/>
          </p:cNvSpPr>
          <p:nvPr>
            <p:ph type="ftr" sz="quarter" idx="11"/>
          </p:nvPr>
        </p:nvSpPr>
        <p:spPr/>
        <p:txBody>
          <a:bodyPr/>
          <a:lstStyle/>
          <a:p>
            <a:r>
              <a:rPr lang="en-US" smtClean="0"/>
              <a:t>Muon Detection III, Joerg Wotschack</a:t>
            </a:r>
            <a:endParaRPr lang="en-US"/>
          </a:p>
        </p:txBody>
      </p:sp>
      <p:sp>
        <p:nvSpPr>
          <p:cNvPr id="6" name="Slide Number Placeholder 5"/>
          <p:cNvSpPr>
            <a:spLocks noGrp="1"/>
          </p:cNvSpPr>
          <p:nvPr>
            <p:ph type="sldNum" sz="quarter" idx="12"/>
          </p:nvPr>
        </p:nvSpPr>
        <p:spPr/>
        <p:txBody>
          <a:bodyPr/>
          <a:lstStyle/>
          <a:p>
            <a:fld id="{3079372F-7216-AD42-B767-60CA84D9E527}" type="slidenum">
              <a:rPr lang="en-US" smtClean="0"/>
              <a:t>‹#›</a:t>
            </a:fld>
            <a:endParaRPr lang="en-US"/>
          </a:p>
        </p:txBody>
      </p:sp>
    </p:spTree>
    <p:extLst>
      <p:ext uri="{BB962C8B-B14F-4D97-AF65-F5344CB8AC3E}">
        <p14:creationId xmlns:p14="http://schemas.microsoft.com/office/powerpoint/2010/main" val="4000236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Click to edit Master title style</a:t>
            </a:r>
            <a:endParaRPr lang="en-US"/>
          </a:p>
        </p:txBody>
      </p:sp>
      <p:sp>
        <p:nvSpPr>
          <p:cNvPr id="3" name="Content Placeholder 2"/>
          <p:cNvSpPr>
            <a:spLocks noGrp="1"/>
          </p:cNvSpPr>
          <p:nvPr>
            <p:ph idx="1"/>
          </p:nvPr>
        </p:nvSpPr>
        <p:spPr/>
        <p:txBody>
          <a:body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4" name="Date Placeholder 3"/>
          <p:cNvSpPr>
            <a:spLocks noGrp="1"/>
          </p:cNvSpPr>
          <p:nvPr>
            <p:ph type="dt" sz="half" idx="10"/>
          </p:nvPr>
        </p:nvSpPr>
        <p:spPr/>
        <p:txBody>
          <a:bodyPr/>
          <a:lstStyle/>
          <a:p>
            <a:r>
              <a:rPr lang="de-CH" smtClean="0"/>
              <a:t>ESIPAP, 11/02/2014</a:t>
            </a:r>
            <a:endParaRPr lang="en-US"/>
          </a:p>
        </p:txBody>
      </p:sp>
      <p:sp>
        <p:nvSpPr>
          <p:cNvPr id="5" name="Footer Placeholder 4"/>
          <p:cNvSpPr>
            <a:spLocks noGrp="1"/>
          </p:cNvSpPr>
          <p:nvPr>
            <p:ph type="ftr" sz="quarter" idx="11"/>
          </p:nvPr>
        </p:nvSpPr>
        <p:spPr/>
        <p:txBody>
          <a:bodyPr/>
          <a:lstStyle/>
          <a:p>
            <a:r>
              <a:rPr lang="en-US" smtClean="0"/>
              <a:t>Muon Detection III, Joerg Wotschack</a:t>
            </a:r>
            <a:endParaRPr lang="en-US"/>
          </a:p>
        </p:txBody>
      </p:sp>
      <p:sp>
        <p:nvSpPr>
          <p:cNvPr id="6" name="Slide Number Placeholder 5"/>
          <p:cNvSpPr>
            <a:spLocks noGrp="1"/>
          </p:cNvSpPr>
          <p:nvPr>
            <p:ph type="sldNum" sz="quarter" idx="12"/>
          </p:nvPr>
        </p:nvSpPr>
        <p:spPr/>
        <p:txBody>
          <a:bodyPr/>
          <a:lstStyle/>
          <a:p>
            <a:fld id="{3079372F-7216-AD42-B767-60CA84D9E527}" type="slidenum">
              <a:rPr lang="en-US" smtClean="0"/>
              <a:t>‹#›</a:t>
            </a:fld>
            <a:endParaRPr lang="en-US"/>
          </a:p>
        </p:txBody>
      </p:sp>
    </p:spTree>
    <p:extLst>
      <p:ext uri="{BB962C8B-B14F-4D97-AF65-F5344CB8AC3E}">
        <p14:creationId xmlns:p14="http://schemas.microsoft.com/office/powerpoint/2010/main" val="3186039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de-CH"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CH" smtClean="0"/>
              <a:t>Click to edit Master text styles</a:t>
            </a:r>
          </a:p>
        </p:txBody>
      </p:sp>
      <p:sp>
        <p:nvSpPr>
          <p:cNvPr id="4" name="Date Placeholder 3"/>
          <p:cNvSpPr>
            <a:spLocks noGrp="1"/>
          </p:cNvSpPr>
          <p:nvPr>
            <p:ph type="dt" sz="half" idx="10"/>
          </p:nvPr>
        </p:nvSpPr>
        <p:spPr/>
        <p:txBody>
          <a:bodyPr/>
          <a:lstStyle/>
          <a:p>
            <a:r>
              <a:rPr lang="de-CH" smtClean="0"/>
              <a:t>ESIPAP, 11/02/2014</a:t>
            </a:r>
            <a:endParaRPr lang="en-US"/>
          </a:p>
        </p:txBody>
      </p:sp>
      <p:sp>
        <p:nvSpPr>
          <p:cNvPr id="5" name="Footer Placeholder 4"/>
          <p:cNvSpPr>
            <a:spLocks noGrp="1"/>
          </p:cNvSpPr>
          <p:nvPr>
            <p:ph type="ftr" sz="quarter" idx="11"/>
          </p:nvPr>
        </p:nvSpPr>
        <p:spPr/>
        <p:txBody>
          <a:bodyPr/>
          <a:lstStyle/>
          <a:p>
            <a:r>
              <a:rPr lang="en-US" smtClean="0"/>
              <a:t>Muon Detection III, Joerg Wotschack</a:t>
            </a:r>
            <a:endParaRPr lang="en-US"/>
          </a:p>
        </p:txBody>
      </p:sp>
      <p:sp>
        <p:nvSpPr>
          <p:cNvPr id="6" name="Slide Number Placeholder 5"/>
          <p:cNvSpPr>
            <a:spLocks noGrp="1"/>
          </p:cNvSpPr>
          <p:nvPr>
            <p:ph type="sldNum" sz="quarter" idx="12"/>
          </p:nvPr>
        </p:nvSpPr>
        <p:spPr/>
        <p:txBody>
          <a:bodyPr/>
          <a:lstStyle/>
          <a:p>
            <a:fld id="{3079372F-7216-AD42-B767-60CA84D9E527}" type="slidenum">
              <a:rPr lang="en-US" smtClean="0"/>
              <a:t>‹#›</a:t>
            </a:fld>
            <a:endParaRPr lang="en-US"/>
          </a:p>
        </p:txBody>
      </p:sp>
    </p:spTree>
    <p:extLst>
      <p:ext uri="{BB962C8B-B14F-4D97-AF65-F5344CB8AC3E}">
        <p14:creationId xmlns:p14="http://schemas.microsoft.com/office/powerpoint/2010/main" val="2735812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5" name="Date Placeholder 4"/>
          <p:cNvSpPr>
            <a:spLocks noGrp="1"/>
          </p:cNvSpPr>
          <p:nvPr>
            <p:ph type="dt" sz="half" idx="10"/>
          </p:nvPr>
        </p:nvSpPr>
        <p:spPr/>
        <p:txBody>
          <a:bodyPr/>
          <a:lstStyle/>
          <a:p>
            <a:r>
              <a:rPr lang="de-CH" smtClean="0"/>
              <a:t>ESIPAP, 11/02/2014</a:t>
            </a:r>
            <a:endParaRPr lang="en-US"/>
          </a:p>
        </p:txBody>
      </p:sp>
      <p:sp>
        <p:nvSpPr>
          <p:cNvPr id="6" name="Footer Placeholder 5"/>
          <p:cNvSpPr>
            <a:spLocks noGrp="1"/>
          </p:cNvSpPr>
          <p:nvPr>
            <p:ph type="ftr" sz="quarter" idx="11"/>
          </p:nvPr>
        </p:nvSpPr>
        <p:spPr/>
        <p:txBody>
          <a:bodyPr/>
          <a:lstStyle/>
          <a:p>
            <a:r>
              <a:rPr lang="en-US" smtClean="0"/>
              <a:t>Muon Detection III, Joerg Wotschack</a:t>
            </a:r>
            <a:endParaRPr lang="en-US"/>
          </a:p>
        </p:txBody>
      </p:sp>
      <p:sp>
        <p:nvSpPr>
          <p:cNvPr id="7" name="Slide Number Placeholder 6"/>
          <p:cNvSpPr>
            <a:spLocks noGrp="1"/>
          </p:cNvSpPr>
          <p:nvPr>
            <p:ph type="sldNum" sz="quarter" idx="12"/>
          </p:nvPr>
        </p:nvSpPr>
        <p:spPr/>
        <p:txBody>
          <a:bodyPr/>
          <a:lstStyle/>
          <a:p>
            <a:fld id="{3079372F-7216-AD42-B767-60CA84D9E527}" type="slidenum">
              <a:rPr lang="en-US" smtClean="0"/>
              <a:t>‹#›</a:t>
            </a:fld>
            <a:endParaRPr lang="en-US"/>
          </a:p>
        </p:txBody>
      </p:sp>
    </p:spTree>
    <p:extLst>
      <p:ext uri="{BB962C8B-B14F-4D97-AF65-F5344CB8AC3E}">
        <p14:creationId xmlns:p14="http://schemas.microsoft.com/office/powerpoint/2010/main" val="4620733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CH"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7" name="Date Placeholder 6"/>
          <p:cNvSpPr>
            <a:spLocks noGrp="1"/>
          </p:cNvSpPr>
          <p:nvPr>
            <p:ph type="dt" sz="half" idx="10"/>
          </p:nvPr>
        </p:nvSpPr>
        <p:spPr/>
        <p:txBody>
          <a:bodyPr/>
          <a:lstStyle/>
          <a:p>
            <a:r>
              <a:rPr lang="de-CH" smtClean="0"/>
              <a:t>ESIPAP, 11/02/2014</a:t>
            </a:r>
            <a:endParaRPr lang="en-US"/>
          </a:p>
        </p:txBody>
      </p:sp>
      <p:sp>
        <p:nvSpPr>
          <p:cNvPr id="8" name="Footer Placeholder 7"/>
          <p:cNvSpPr>
            <a:spLocks noGrp="1"/>
          </p:cNvSpPr>
          <p:nvPr>
            <p:ph type="ftr" sz="quarter" idx="11"/>
          </p:nvPr>
        </p:nvSpPr>
        <p:spPr/>
        <p:txBody>
          <a:bodyPr/>
          <a:lstStyle/>
          <a:p>
            <a:r>
              <a:rPr lang="en-US" smtClean="0"/>
              <a:t>Muon Detection III, Joerg Wotschack</a:t>
            </a:r>
            <a:endParaRPr lang="en-US"/>
          </a:p>
        </p:txBody>
      </p:sp>
      <p:sp>
        <p:nvSpPr>
          <p:cNvPr id="9" name="Slide Number Placeholder 8"/>
          <p:cNvSpPr>
            <a:spLocks noGrp="1"/>
          </p:cNvSpPr>
          <p:nvPr>
            <p:ph type="sldNum" sz="quarter" idx="12"/>
          </p:nvPr>
        </p:nvSpPr>
        <p:spPr/>
        <p:txBody>
          <a:bodyPr/>
          <a:lstStyle/>
          <a:p>
            <a:fld id="{3079372F-7216-AD42-B767-60CA84D9E527}" type="slidenum">
              <a:rPr lang="en-US" smtClean="0"/>
              <a:t>‹#›</a:t>
            </a:fld>
            <a:endParaRPr lang="en-US"/>
          </a:p>
        </p:txBody>
      </p:sp>
    </p:spTree>
    <p:extLst>
      <p:ext uri="{BB962C8B-B14F-4D97-AF65-F5344CB8AC3E}">
        <p14:creationId xmlns:p14="http://schemas.microsoft.com/office/powerpoint/2010/main" val="1970467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mtClean="0"/>
              <a:t>Click to edit Master title style</a:t>
            </a:r>
            <a:endParaRPr lang="en-US"/>
          </a:p>
        </p:txBody>
      </p:sp>
      <p:sp>
        <p:nvSpPr>
          <p:cNvPr id="3" name="Date Placeholder 2"/>
          <p:cNvSpPr>
            <a:spLocks noGrp="1"/>
          </p:cNvSpPr>
          <p:nvPr>
            <p:ph type="dt" sz="half" idx="10"/>
          </p:nvPr>
        </p:nvSpPr>
        <p:spPr/>
        <p:txBody>
          <a:bodyPr/>
          <a:lstStyle/>
          <a:p>
            <a:r>
              <a:rPr lang="de-CH" smtClean="0"/>
              <a:t>ESIPAP, 11/02/2014</a:t>
            </a:r>
            <a:endParaRPr lang="en-US"/>
          </a:p>
        </p:txBody>
      </p:sp>
      <p:sp>
        <p:nvSpPr>
          <p:cNvPr id="4" name="Footer Placeholder 3"/>
          <p:cNvSpPr>
            <a:spLocks noGrp="1"/>
          </p:cNvSpPr>
          <p:nvPr>
            <p:ph type="ftr" sz="quarter" idx="11"/>
          </p:nvPr>
        </p:nvSpPr>
        <p:spPr/>
        <p:txBody>
          <a:bodyPr/>
          <a:lstStyle/>
          <a:p>
            <a:r>
              <a:rPr lang="en-US" smtClean="0"/>
              <a:t>Muon Detection III, Joerg Wotschack</a:t>
            </a:r>
            <a:endParaRPr lang="en-US"/>
          </a:p>
        </p:txBody>
      </p:sp>
      <p:sp>
        <p:nvSpPr>
          <p:cNvPr id="5" name="Slide Number Placeholder 4"/>
          <p:cNvSpPr>
            <a:spLocks noGrp="1"/>
          </p:cNvSpPr>
          <p:nvPr>
            <p:ph type="sldNum" sz="quarter" idx="12"/>
          </p:nvPr>
        </p:nvSpPr>
        <p:spPr/>
        <p:txBody>
          <a:bodyPr/>
          <a:lstStyle/>
          <a:p>
            <a:fld id="{3079372F-7216-AD42-B767-60CA84D9E527}" type="slidenum">
              <a:rPr lang="en-US" smtClean="0"/>
              <a:t>‹#›</a:t>
            </a:fld>
            <a:endParaRPr lang="en-US"/>
          </a:p>
        </p:txBody>
      </p:sp>
    </p:spTree>
    <p:extLst>
      <p:ext uri="{BB962C8B-B14F-4D97-AF65-F5344CB8AC3E}">
        <p14:creationId xmlns:p14="http://schemas.microsoft.com/office/powerpoint/2010/main" val="428152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CH" smtClean="0"/>
              <a:t>ESIPAP, 11/02/2014</a:t>
            </a:r>
            <a:endParaRPr lang="en-US"/>
          </a:p>
        </p:txBody>
      </p:sp>
      <p:sp>
        <p:nvSpPr>
          <p:cNvPr id="3" name="Footer Placeholder 2"/>
          <p:cNvSpPr>
            <a:spLocks noGrp="1"/>
          </p:cNvSpPr>
          <p:nvPr>
            <p:ph type="ftr" sz="quarter" idx="11"/>
          </p:nvPr>
        </p:nvSpPr>
        <p:spPr/>
        <p:txBody>
          <a:bodyPr/>
          <a:lstStyle/>
          <a:p>
            <a:r>
              <a:rPr lang="en-US" smtClean="0"/>
              <a:t>Muon Detection III, Joerg Wotschack</a:t>
            </a:r>
            <a:endParaRPr lang="en-US"/>
          </a:p>
        </p:txBody>
      </p:sp>
      <p:sp>
        <p:nvSpPr>
          <p:cNvPr id="4" name="Slide Number Placeholder 3"/>
          <p:cNvSpPr>
            <a:spLocks noGrp="1"/>
          </p:cNvSpPr>
          <p:nvPr>
            <p:ph type="sldNum" sz="quarter" idx="12"/>
          </p:nvPr>
        </p:nvSpPr>
        <p:spPr/>
        <p:txBody>
          <a:bodyPr/>
          <a:lstStyle/>
          <a:p>
            <a:fld id="{3079372F-7216-AD42-B767-60CA84D9E527}" type="slidenum">
              <a:rPr lang="en-US" smtClean="0"/>
              <a:t>‹#›</a:t>
            </a:fld>
            <a:endParaRPr lang="en-US"/>
          </a:p>
        </p:txBody>
      </p:sp>
    </p:spTree>
    <p:extLst>
      <p:ext uri="{BB962C8B-B14F-4D97-AF65-F5344CB8AC3E}">
        <p14:creationId xmlns:p14="http://schemas.microsoft.com/office/powerpoint/2010/main" val="1038525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de-CH"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CH" smtClean="0"/>
              <a:t>Click to edit Master text styles</a:t>
            </a:r>
          </a:p>
        </p:txBody>
      </p:sp>
      <p:sp>
        <p:nvSpPr>
          <p:cNvPr id="5" name="Date Placeholder 4"/>
          <p:cNvSpPr>
            <a:spLocks noGrp="1"/>
          </p:cNvSpPr>
          <p:nvPr>
            <p:ph type="dt" sz="half" idx="10"/>
          </p:nvPr>
        </p:nvSpPr>
        <p:spPr/>
        <p:txBody>
          <a:bodyPr/>
          <a:lstStyle/>
          <a:p>
            <a:r>
              <a:rPr lang="de-CH" smtClean="0"/>
              <a:t>ESIPAP, 11/02/2014</a:t>
            </a:r>
            <a:endParaRPr lang="en-US"/>
          </a:p>
        </p:txBody>
      </p:sp>
      <p:sp>
        <p:nvSpPr>
          <p:cNvPr id="6" name="Footer Placeholder 5"/>
          <p:cNvSpPr>
            <a:spLocks noGrp="1"/>
          </p:cNvSpPr>
          <p:nvPr>
            <p:ph type="ftr" sz="quarter" idx="11"/>
          </p:nvPr>
        </p:nvSpPr>
        <p:spPr/>
        <p:txBody>
          <a:bodyPr/>
          <a:lstStyle/>
          <a:p>
            <a:r>
              <a:rPr lang="en-US" smtClean="0"/>
              <a:t>Muon Detection III, Joerg Wotschack</a:t>
            </a:r>
            <a:endParaRPr lang="en-US"/>
          </a:p>
        </p:txBody>
      </p:sp>
      <p:sp>
        <p:nvSpPr>
          <p:cNvPr id="7" name="Slide Number Placeholder 6"/>
          <p:cNvSpPr>
            <a:spLocks noGrp="1"/>
          </p:cNvSpPr>
          <p:nvPr>
            <p:ph type="sldNum" sz="quarter" idx="12"/>
          </p:nvPr>
        </p:nvSpPr>
        <p:spPr/>
        <p:txBody>
          <a:bodyPr/>
          <a:lstStyle/>
          <a:p>
            <a:fld id="{3079372F-7216-AD42-B767-60CA84D9E527}" type="slidenum">
              <a:rPr lang="en-US" smtClean="0"/>
              <a:t>‹#›</a:t>
            </a:fld>
            <a:endParaRPr lang="en-US"/>
          </a:p>
        </p:txBody>
      </p:sp>
    </p:spTree>
    <p:extLst>
      <p:ext uri="{BB962C8B-B14F-4D97-AF65-F5344CB8AC3E}">
        <p14:creationId xmlns:p14="http://schemas.microsoft.com/office/powerpoint/2010/main" val="12447455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de-CH"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CH" smtClean="0"/>
              <a:t>Click to edit Master text styles</a:t>
            </a:r>
          </a:p>
        </p:txBody>
      </p:sp>
      <p:sp>
        <p:nvSpPr>
          <p:cNvPr id="5" name="Date Placeholder 4"/>
          <p:cNvSpPr>
            <a:spLocks noGrp="1"/>
          </p:cNvSpPr>
          <p:nvPr>
            <p:ph type="dt" sz="half" idx="10"/>
          </p:nvPr>
        </p:nvSpPr>
        <p:spPr/>
        <p:txBody>
          <a:bodyPr/>
          <a:lstStyle/>
          <a:p>
            <a:r>
              <a:rPr lang="de-CH" smtClean="0"/>
              <a:t>ESIPAP, 11/02/2014</a:t>
            </a:r>
            <a:endParaRPr lang="en-US"/>
          </a:p>
        </p:txBody>
      </p:sp>
      <p:sp>
        <p:nvSpPr>
          <p:cNvPr id="6" name="Footer Placeholder 5"/>
          <p:cNvSpPr>
            <a:spLocks noGrp="1"/>
          </p:cNvSpPr>
          <p:nvPr>
            <p:ph type="ftr" sz="quarter" idx="11"/>
          </p:nvPr>
        </p:nvSpPr>
        <p:spPr/>
        <p:txBody>
          <a:bodyPr/>
          <a:lstStyle/>
          <a:p>
            <a:r>
              <a:rPr lang="en-US" smtClean="0"/>
              <a:t>Muon Detection III, Joerg Wotschack</a:t>
            </a:r>
            <a:endParaRPr lang="en-US"/>
          </a:p>
        </p:txBody>
      </p:sp>
      <p:sp>
        <p:nvSpPr>
          <p:cNvPr id="7" name="Slide Number Placeholder 6"/>
          <p:cNvSpPr>
            <a:spLocks noGrp="1"/>
          </p:cNvSpPr>
          <p:nvPr>
            <p:ph type="sldNum" sz="quarter" idx="12"/>
          </p:nvPr>
        </p:nvSpPr>
        <p:spPr/>
        <p:txBody>
          <a:bodyPr/>
          <a:lstStyle/>
          <a:p>
            <a:fld id="{3079372F-7216-AD42-B767-60CA84D9E527}" type="slidenum">
              <a:rPr lang="en-US" smtClean="0"/>
              <a:t>‹#›</a:t>
            </a:fld>
            <a:endParaRPr lang="en-US"/>
          </a:p>
        </p:txBody>
      </p:sp>
    </p:spTree>
    <p:extLst>
      <p:ext uri="{BB962C8B-B14F-4D97-AF65-F5344CB8AC3E}">
        <p14:creationId xmlns:p14="http://schemas.microsoft.com/office/powerpoint/2010/main" val="176529268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4" Type="http://schemas.openxmlformats.org/officeDocument/2006/relationships/image" Target="../media/image2.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CH"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smtClean="0"/>
              <a:t>ESIPAP, 11/02/2014</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Muon Detection III, Joerg Wotschack</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79372F-7216-AD42-B767-60CA84D9E527}" type="slidenum">
              <a:rPr lang="en-US" smtClean="0"/>
              <a:t>‹#›</a:t>
            </a:fld>
            <a:endParaRPr lang="en-US"/>
          </a:p>
        </p:txBody>
      </p:sp>
      <p:pic>
        <p:nvPicPr>
          <p:cNvPr id="7" name="Picture 6" descr="esi.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7995920" y="193358"/>
            <a:ext cx="1046480" cy="784860"/>
          </a:xfrm>
          <a:prstGeom prst="rect">
            <a:avLst/>
          </a:prstGeom>
        </p:spPr>
      </p:pic>
      <p:pic>
        <p:nvPicPr>
          <p:cNvPr id="8" name="Picture 7" descr="esipap.jp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93040" y="223838"/>
            <a:ext cx="1381760" cy="863600"/>
          </a:xfrm>
          <a:prstGeom prst="rect">
            <a:avLst/>
          </a:prstGeom>
        </p:spPr>
      </p:pic>
    </p:spTree>
    <p:extLst>
      <p:ext uri="{BB962C8B-B14F-4D97-AF65-F5344CB8AC3E}">
        <p14:creationId xmlns:p14="http://schemas.microsoft.com/office/powerpoint/2010/main" val="705989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 Id="rId3"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emf"/><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png"/><Relationship Id="rId3" Type="http://schemas.openxmlformats.org/officeDocument/2006/relationships/image" Target="../media/image2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emf"/></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emf"/></Relationships>
</file>

<file path=ppt/slides/_rels/slide21.xml.rels><?xml version="1.0" encoding="UTF-8" standalone="yes"?>
<Relationships xmlns="http://schemas.openxmlformats.org/package/2006/relationships"><Relationship Id="rId3" Type="http://schemas.openxmlformats.org/officeDocument/2006/relationships/image" Target="../media/image30.emf"/><Relationship Id="rId4"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image" Target="../media/image29.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3.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4.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 Id="rId3" Type="http://schemas.openxmlformats.org/officeDocument/2006/relationships/image" Target="../media/image3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7.gi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0.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1.png"/><Relationship Id="rId3" Type="http://schemas.openxmlformats.org/officeDocument/2006/relationships/image" Target="../media/image4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jpg"/><Relationship Id="rId3" Type="http://schemas.openxmlformats.org/officeDocument/2006/relationships/image" Target="../media/image48.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jpg"/><Relationship Id="rId3" Type="http://schemas.openxmlformats.org/officeDocument/2006/relationships/image" Target="../media/image49.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w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1.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4.gi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5.gi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6.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7.jp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8.png"/><Relationship Id="rId3" Type="http://schemas.openxmlformats.org/officeDocument/2006/relationships/image" Target="../media/image59.e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 Id="rId3" Type="http://schemas.openxmlformats.org/officeDocument/2006/relationships/image" Target="../media/image9.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1.png"/><Relationship Id="rId3" Type="http://schemas.openxmlformats.org/officeDocument/2006/relationships/image" Target="../media/image62.jp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 Id="rId3"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Lecture </a:t>
            </a:r>
            <a:r>
              <a:rPr lang="en-US" dirty="0"/>
              <a:t>3</a:t>
            </a:r>
          </a:p>
        </p:txBody>
      </p:sp>
      <p:sp>
        <p:nvSpPr>
          <p:cNvPr id="3" name="Text Placeholder 2"/>
          <p:cNvSpPr>
            <a:spLocks noGrp="1"/>
          </p:cNvSpPr>
          <p:nvPr>
            <p:ph type="body" idx="1"/>
          </p:nvPr>
        </p:nvSpPr>
        <p:spPr/>
        <p:txBody>
          <a:bodyPr/>
          <a:lstStyle/>
          <a:p>
            <a:r>
              <a:rPr lang="en-US" dirty="0" smtClean="0"/>
              <a:t>The detector technologies</a:t>
            </a:r>
            <a:r>
              <a:rPr lang="en-US" dirty="0"/>
              <a:t>.</a:t>
            </a:r>
            <a:endParaRPr lang="en-US" dirty="0" smtClean="0"/>
          </a:p>
        </p:txBody>
      </p:sp>
      <p:sp>
        <p:nvSpPr>
          <p:cNvPr id="4" name="Date Placeholder 3"/>
          <p:cNvSpPr>
            <a:spLocks noGrp="1"/>
          </p:cNvSpPr>
          <p:nvPr>
            <p:ph type="dt" sz="half" idx="10"/>
          </p:nvPr>
        </p:nvSpPr>
        <p:spPr/>
        <p:txBody>
          <a:bodyPr/>
          <a:lstStyle/>
          <a:p>
            <a:r>
              <a:rPr lang="de-CH" smtClean="0"/>
              <a:t>ESIPAP, 11/02/2014</a:t>
            </a:r>
            <a:endParaRPr lang="en-US" dirty="0"/>
          </a:p>
        </p:txBody>
      </p:sp>
      <p:sp>
        <p:nvSpPr>
          <p:cNvPr id="5" name="Footer Placeholder 4"/>
          <p:cNvSpPr>
            <a:spLocks noGrp="1"/>
          </p:cNvSpPr>
          <p:nvPr>
            <p:ph type="ftr" sz="quarter" idx="11"/>
          </p:nvPr>
        </p:nvSpPr>
        <p:spPr/>
        <p:txBody>
          <a:bodyPr/>
          <a:lstStyle/>
          <a:p>
            <a:r>
              <a:rPr lang="en-US" smtClean="0"/>
              <a:t>Muon Detection III, Joerg Wotschack</a:t>
            </a:r>
            <a:endParaRPr lang="en-US" dirty="0"/>
          </a:p>
        </p:txBody>
      </p:sp>
      <p:sp>
        <p:nvSpPr>
          <p:cNvPr id="6" name="Slide Number Placeholder 5"/>
          <p:cNvSpPr>
            <a:spLocks noGrp="1"/>
          </p:cNvSpPr>
          <p:nvPr>
            <p:ph type="sldNum" sz="quarter" idx="12"/>
          </p:nvPr>
        </p:nvSpPr>
        <p:spPr/>
        <p:txBody>
          <a:bodyPr/>
          <a:lstStyle/>
          <a:p>
            <a:fld id="{8DE8BF76-08F8-4A4C-945B-4E9D83473707}" type="slidenum">
              <a:rPr lang="en-US" smtClean="0"/>
              <a:t>1</a:t>
            </a:fld>
            <a:endParaRPr lang="en-US" dirty="0"/>
          </a:p>
        </p:txBody>
      </p:sp>
      <p:sp>
        <p:nvSpPr>
          <p:cNvPr id="7" name="TextBox 6"/>
          <p:cNvSpPr txBox="1"/>
          <p:nvPr/>
        </p:nvSpPr>
        <p:spPr>
          <a:xfrm>
            <a:off x="722313" y="1544320"/>
            <a:ext cx="7486967" cy="1107996"/>
          </a:xfrm>
          <a:prstGeom prst="rect">
            <a:avLst/>
          </a:prstGeom>
          <a:noFill/>
        </p:spPr>
        <p:txBody>
          <a:bodyPr wrap="square" rtlCol="0">
            <a:spAutoFit/>
          </a:bodyPr>
          <a:lstStyle/>
          <a:p>
            <a:r>
              <a:rPr lang="en-US" sz="6600" b="1" dirty="0" smtClean="0">
                <a:solidFill>
                  <a:srgbClr val="800000"/>
                </a:solidFill>
              </a:rPr>
              <a:t>Muon Detection</a:t>
            </a:r>
            <a:endParaRPr lang="en-US" sz="6600" b="1" dirty="0">
              <a:solidFill>
                <a:srgbClr val="800000"/>
              </a:solidFill>
            </a:endParaRPr>
          </a:p>
        </p:txBody>
      </p:sp>
    </p:spTree>
    <p:extLst>
      <p:ext uri="{BB962C8B-B14F-4D97-AF65-F5344CB8AC3E}">
        <p14:creationId xmlns:p14="http://schemas.microsoft.com/office/powerpoint/2010/main" val="38759820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6408" y="274638"/>
            <a:ext cx="8229600" cy="1143000"/>
          </a:xfrm>
        </p:spPr>
        <p:txBody>
          <a:bodyPr>
            <a:normAutofit/>
          </a:bodyPr>
          <a:lstStyle/>
          <a:p>
            <a:r>
              <a:rPr lang="en-US" dirty="0" err="1" smtClean="0"/>
              <a:t>Multiwire</a:t>
            </a:r>
            <a:r>
              <a:rPr lang="en-US" dirty="0" smtClean="0"/>
              <a:t> proportional chamber II</a:t>
            </a:r>
            <a:endParaRPr lang="en-US" dirty="0"/>
          </a:p>
        </p:txBody>
      </p:sp>
      <p:sp>
        <p:nvSpPr>
          <p:cNvPr id="3" name="Content Placeholder 2"/>
          <p:cNvSpPr>
            <a:spLocks noGrp="1"/>
          </p:cNvSpPr>
          <p:nvPr>
            <p:ph idx="1"/>
          </p:nvPr>
        </p:nvSpPr>
        <p:spPr>
          <a:xfrm>
            <a:off x="451576" y="1464385"/>
            <a:ext cx="4776209" cy="4589148"/>
          </a:xfrm>
        </p:spPr>
        <p:txBody>
          <a:bodyPr>
            <a:normAutofit fontScale="70000" lnSpcReduction="20000"/>
          </a:bodyPr>
          <a:lstStyle/>
          <a:p>
            <a:pPr>
              <a:buClr>
                <a:schemeClr val="accent3"/>
              </a:buClr>
              <a:buFont typeface="Wingdings" charset="2"/>
              <a:buChar char="§"/>
            </a:pPr>
            <a:r>
              <a:rPr lang="en-GB" i="0" dirty="0" smtClean="0">
                <a:solidFill>
                  <a:srgbClr val="000000"/>
                </a:solidFill>
              </a:rPr>
              <a:t>The invention of the MWPC chamber revolutionized the field, very quickly wire chambers were used all over  </a:t>
            </a:r>
          </a:p>
          <a:p>
            <a:pPr>
              <a:buClr>
                <a:schemeClr val="accent3"/>
              </a:buClr>
              <a:buFont typeface="Wingdings" charset="2"/>
              <a:buChar char="§"/>
            </a:pPr>
            <a:r>
              <a:rPr lang="en-US" dirty="0" smtClean="0"/>
              <a:t>It opened the door for constructing large area (and volume) tracking detectors.</a:t>
            </a:r>
          </a:p>
          <a:p>
            <a:pPr>
              <a:buClr>
                <a:schemeClr val="accent3"/>
              </a:buClr>
              <a:buFont typeface="Wingdings" charset="2"/>
              <a:buChar char="§"/>
            </a:pPr>
            <a:r>
              <a:rPr lang="en-US" dirty="0" smtClean="0"/>
              <a:t>The accuracy that can be reached with MWPCs is a function of the wire distance, typical wire distances are d=1–2 mm</a:t>
            </a:r>
          </a:p>
          <a:p>
            <a:pPr marL="0" indent="0">
              <a:buClr>
                <a:schemeClr val="accent3"/>
              </a:buClr>
              <a:buNone/>
            </a:pPr>
            <a:r>
              <a:rPr lang="en-US" dirty="0" smtClean="0"/>
              <a:t>	</a:t>
            </a:r>
            <a:r>
              <a:rPr lang="en-US" dirty="0" err="1" smtClean="0"/>
              <a:t>σ</a:t>
            </a:r>
            <a:r>
              <a:rPr lang="en-US" baseline="-25000" dirty="0" err="1" smtClean="0"/>
              <a:t>x</a:t>
            </a:r>
            <a:r>
              <a:rPr lang="en-US" dirty="0"/>
              <a:t> </a:t>
            </a:r>
            <a:r>
              <a:rPr lang="en-US" dirty="0" smtClean="0"/>
              <a:t>= d/√12 ≈ 300 µm (for d=1 mm)</a:t>
            </a:r>
          </a:p>
          <a:p>
            <a:pPr>
              <a:buClr>
                <a:schemeClr val="accent3"/>
              </a:buClr>
              <a:buFont typeface="Wingdings" charset="2"/>
              <a:buChar char="§"/>
            </a:pPr>
            <a:r>
              <a:rPr lang="en-US" dirty="0" smtClean="0"/>
              <a:t>Another limitation with the original MWPC was that the fact that wires measure only one coordinate</a:t>
            </a:r>
          </a:p>
          <a:p>
            <a:pPr marL="0" indent="0">
              <a:buClr>
                <a:schemeClr val="accent3"/>
              </a:buClr>
              <a:buNone/>
            </a:pPr>
            <a:endParaRPr lang="en-US" dirty="0" smtClean="0"/>
          </a:p>
        </p:txBody>
      </p:sp>
      <p:sp>
        <p:nvSpPr>
          <p:cNvPr id="4" name="Date Placeholder 3"/>
          <p:cNvSpPr>
            <a:spLocks noGrp="1"/>
          </p:cNvSpPr>
          <p:nvPr>
            <p:ph type="dt" sz="half" idx="10"/>
          </p:nvPr>
        </p:nvSpPr>
        <p:spPr/>
        <p:txBody>
          <a:bodyPr/>
          <a:lstStyle/>
          <a:p>
            <a:r>
              <a:rPr lang="de-CH" dirty="0" smtClean="0"/>
              <a:t>ESIPAP, 11/02/2014</a:t>
            </a:r>
            <a:endParaRPr lang="en-US" dirty="0"/>
          </a:p>
        </p:txBody>
      </p:sp>
      <p:sp>
        <p:nvSpPr>
          <p:cNvPr id="5" name="Footer Placeholder 4"/>
          <p:cNvSpPr>
            <a:spLocks noGrp="1"/>
          </p:cNvSpPr>
          <p:nvPr>
            <p:ph type="ftr" sz="quarter" idx="11"/>
          </p:nvPr>
        </p:nvSpPr>
        <p:spPr/>
        <p:txBody>
          <a:bodyPr/>
          <a:lstStyle/>
          <a:p>
            <a:r>
              <a:rPr lang="en-US" smtClean="0"/>
              <a:t>Muon Detection III, Joerg Wotschack</a:t>
            </a:r>
            <a:endParaRPr lang="en-US" dirty="0"/>
          </a:p>
        </p:txBody>
      </p:sp>
      <p:sp>
        <p:nvSpPr>
          <p:cNvPr id="6" name="Slide Number Placeholder 5"/>
          <p:cNvSpPr>
            <a:spLocks noGrp="1"/>
          </p:cNvSpPr>
          <p:nvPr>
            <p:ph type="sldNum" sz="quarter" idx="12"/>
          </p:nvPr>
        </p:nvSpPr>
        <p:spPr/>
        <p:txBody>
          <a:bodyPr/>
          <a:lstStyle/>
          <a:p>
            <a:fld id="{8DE8BF76-08F8-4A4C-945B-4E9D83473707}" type="slidenum">
              <a:rPr lang="en-US" smtClean="0"/>
              <a:t>10</a:t>
            </a:fld>
            <a:endParaRPr lang="en-US" dirty="0"/>
          </a:p>
        </p:txBody>
      </p:sp>
      <p:pic>
        <p:nvPicPr>
          <p:cNvPr id="7" name="Picture 6" descr="531px-Wire_chamber_schematic.sv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2446" y="1840245"/>
            <a:ext cx="3891554" cy="3114709"/>
          </a:xfrm>
          <a:prstGeom prst="rect">
            <a:avLst/>
          </a:prstGeom>
        </p:spPr>
      </p:pic>
    </p:spTree>
    <p:extLst>
      <p:ext uri="{BB962C8B-B14F-4D97-AF65-F5344CB8AC3E}">
        <p14:creationId xmlns:p14="http://schemas.microsoft.com/office/powerpoint/2010/main" val="93368957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83814"/>
            <a:ext cx="8229600" cy="1143000"/>
          </a:xfrm>
        </p:spPr>
        <p:txBody>
          <a:bodyPr>
            <a:normAutofit fontScale="90000"/>
          </a:bodyPr>
          <a:lstStyle/>
          <a:p>
            <a:r>
              <a:rPr lang="en-US" dirty="0" smtClean="0"/>
              <a:t>MWPC of NA2 </a:t>
            </a:r>
            <a:r>
              <a:rPr lang="en-US" dirty="0" err="1" smtClean="0"/>
              <a:t>muon</a:t>
            </a:r>
            <a:r>
              <a:rPr lang="en-US" dirty="0" smtClean="0"/>
              <a:t> detector (1977)</a:t>
            </a:r>
            <a:endParaRPr lang="en-US" dirty="0"/>
          </a:p>
        </p:txBody>
      </p:sp>
      <p:sp>
        <p:nvSpPr>
          <p:cNvPr id="4" name="Date Placeholder 3"/>
          <p:cNvSpPr>
            <a:spLocks noGrp="1"/>
          </p:cNvSpPr>
          <p:nvPr>
            <p:ph type="dt" sz="half" idx="10"/>
          </p:nvPr>
        </p:nvSpPr>
        <p:spPr/>
        <p:txBody>
          <a:bodyPr/>
          <a:lstStyle/>
          <a:p>
            <a:r>
              <a:rPr lang="de-CH" smtClean="0"/>
              <a:t>ESIPAP, 11/02/2014</a:t>
            </a:r>
            <a:endParaRPr lang="en-US" dirty="0"/>
          </a:p>
        </p:txBody>
      </p:sp>
      <p:sp>
        <p:nvSpPr>
          <p:cNvPr id="5" name="Footer Placeholder 4"/>
          <p:cNvSpPr>
            <a:spLocks noGrp="1"/>
          </p:cNvSpPr>
          <p:nvPr>
            <p:ph type="ftr" sz="quarter" idx="11"/>
          </p:nvPr>
        </p:nvSpPr>
        <p:spPr/>
        <p:txBody>
          <a:bodyPr/>
          <a:lstStyle/>
          <a:p>
            <a:r>
              <a:rPr lang="en-US" smtClean="0"/>
              <a:t>Muon Detection III, Joerg Wotschack</a:t>
            </a:r>
            <a:endParaRPr lang="en-US" dirty="0"/>
          </a:p>
        </p:txBody>
      </p:sp>
      <p:sp>
        <p:nvSpPr>
          <p:cNvPr id="6" name="Slide Number Placeholder 5"/>
          <p:cNvSpPr>
            <a:spLocks noGrp="1"/>
          </p:cNvSpPr>
          <p:nvPr>
            <p:ph type="sldNum" sz="quarter" idx="12"/>
          </p:nvPr>
        </p:nvSpPr>
        <p:spPr/>
        <p:txBody>
          <a:bodyPr/>
          <a:lstStyle/>
          <a:p>
            <a:fld id="{8DE8BF76-08F8-4A4C-945B-4E9D83473707}" type="slidenum">
              <a:rPr lang="en-US" smtClean="0"/>
              <a:t>11</a:t>
            </a:fld>
            <a:endParaRPr lang="en-US" dirty="0"/>
          </a:p>
        </p:txBody>
      </p:sp>
      <p:pic>
        <p:nvPicPr>
          <p:cNvPr id="9" name="Picture 8" descr="MWPC_NA2_7709612X.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2866" y="1726814"/>
            <a:ext cx="6516571" cy="4339855"/>
          </a:xfrm>
          <a:prstGeom prst="rect">
            <a:avLst/>
          </a:prstGeom>
        </p:spPr>
      </p:pic>
    </p:spTree>
    <p:extLst>
      <p:ext uri="{BB962C8B-B14F-4D97-AF65-F5344CB8AC3E}">
        <p14:creationId xmlns:p14="http://schemas.microsoft.com/office/powerpoint/2010/main" val="3455955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6408" y="274638"/>
            <a:ext cx="8229600" cy="1143000"/>
          </a:xfrm>
        </p:spPr>
        <p:txBody>
          <a:bodyPr>
            <a:normAutofit/>
          </a:bodyPr>
          <a:lstStyle/>
          <a:p>
            <a:r>
              <a:rPr lang="en-US" dirty="0" smtClean="0"/>
              <a:t>MWPC and 2</a:t>
            </a:r>
            <a:r>
              <a:rPr lang="en-US" baseline="30000" dirty="0" smtClean="0"/>
              <a:t>nd</a:t>
            </a:r>
            <a:r>
              <a:rPr lang="en-US" dirty="0" smtClean="0"/>
              <a:t> coordinate</a:t>
            </a:r>
            <a:endParaRPr lang="en-US" dirty="0"/>
          </a:p>
        </p:txBody>
      </p:sp>
      <p:sp>
        <p:nvSpPr>
          <p:cNvPr id="3" name="Content Placeholder 2"/>
          <p:cNvSpPr>
            <a:spLocks noGrp="1"/>
          </p:cNvSpPr>
          <p:nvPr>
            <p:ph idx="1"/>
          </p:nvPr>
        </p:nvSpPr>
        <p:spPr>
          <a:xfrm>
            <a:off x="451576" y="1464385"/>
            <a:ext cx="4776209" cy="4589148"/>
          </a:xfrm>
        </p:spPr>
        <p:txBody>
          <a:bodyPr>
            <a:normAutofit fontScale="70000" lnSpcReduction="20000"/>
          </a:bodyPr>
          <a:lstStyle/>
          <a:p>
            <a:pPr marL="0" indent="0">
              <a:buClr>
                <a:schemeClr val="accent3"/>
              </a:buClr>
              <a:buNone/>
            </a:pPr>
            <a:r>
              <a:rPr lang="en-GB" dirty="0" smtClean="0">
                <a:solidFill>
                  <a:srgbClr val="000000"/>
                </a:solidFill>
              </a:rPr>
              <a:t>Several approaches to extract the 2</a:t>
            </a:r>
            <a:r>
              <a:rPr lang="en-GB" baseline="30000" dirty="0" smtClean="0">
                <a:solidFill>
                  <a:srgbClr val="000000"/>
                </a:solidFill>
              </a:rPr>
              <a:t>nd</a:t>
            </a:r>
            <a:r>
              <a:rPr lang="en-GB" dirty="0" smtClean="0">
                <a:solidFill>
                  <a:srgbClr val="000000"/>
                </a:solidFill>
              </a:rPr>
              <a:t> coordinate from MWPCs were used</a:t>
            </a:r>
          </a:p>
          <a:p>
            <a:pPr>
              <a:buClr>
                <a:schemeClr val="accent3"/>
              </a:buClr>
              <a:buFont typeface="Wingdings" charset="2"/>
              <a:buChar char="§"/>
            </a:pPr>
            <a:r>
              <a:rPr lang="en-GB" dirty="0" smtClean="0">
                <a:solidFill>
                  <a:srgbClr val="000000"/>
                </a:solidFill>
              </a:rPr>
              <a:t>Crossed wire planes, restricted to small areas and low occupancy (ghost tracks)</a:t>
            </a:r>
            <a:endParaRPr lang="en-GB" i="0" dirty="0" smtClean="0">
              <a:solidFill>
                <a:srgbClr val="000000"/>
              </a:solidFill>
            </a:endParaRPr>
          </a:p>
          <a:p>
            <a:pPr>
              <a:buClr>
                <a:schemeClr val="accent3"/>
              </a:buClr>
              <a:buFont typeface="Wingdings" charset="2"/>
              <a:buChar char="§"/>
            </a:pPr>
            <a:r>
              <a:rPr lang="en-US" dirty="0" smtClean="0"/>
              <a:t>Charge division: resistive wires read out from the two sides</a:t>
            </a:r>
          </a:p>
          <a:p>
            <a:pPr>
              <a:buClr>
                <a:schemeClr val="accent3"/>
              </a:buClr>
              <a:buFont typeface="Wingdings" charset="2"/>
              <a:buChar char="§"/>
            </a:pPr>
            <a:r>
              <a:rPr lang="en-US" dirty="0" smtClean="0"/>
              <a:t>Time division: comparing the signal </a:t>
            </a:r>
            <a:r>
              <a:rPr lang="en-US" dirty="0"/>
              <a:t>a</a:t>
            </a:r>
            <a:r>
              <a:rPr lang="en-US" dirty="0" smtClean="0"/>
              <a:t>rrival time at the two wire ends</a:t>
            </a:r>
          </a:p>
          <a:p>
            <a:pPr>
              <a:buClr>
                <a:schemeClr val="accent3"/>
              </a:buClr>
              <a:buFont typeface="Wingdings" charset="2"/>
              <a:buChar char="§"/>
            </a:pPr>
            <a:r>
              <a:rPr lang="en-US" dirty="0" smtClean="0"/>
              <a:t>Segmented cathode planes, picking up the induced signal, leading to a number of variants of the MWPCs, still today heavily in use</a:t>
            </a:r>
          </a:p>
          <a:p>
            <a:pPr lvl="1">
              <a:buClr>
                <a:schemeClr val="accent3"/>
              </a:buClr>
              <a:buFont typeface="Wingdings" charset="2"/>
              <a:buChar char="§"/>
            </a:pPr>
            <a:r>
              <a:rPr lang="en-US" dirty="0" smtClean="0">
                <a:solidFill>
                  <a:srgbClr val="FF0000"/>
                </a:solidFill>
              </a:rPr>
              <a:t>Cathode Strip Chambers (CSCs)</a:t>
            </a:r>
          </a:p>
          <a:p>
            <a:pPr lvl="1">
              <a:buClr>
                <a:schemeClr val="accent3"/>
              </a:buClr>
              <a:buFont typeface="Wingdings" charset="2"/>
              <a:buChar char="§"/>
            </a:pPr>
            <a:r>
              <a:rPr lang="en-US" dirty="0" smtClean="0">
                <a:solidFill>
                  <a:srgbClr val="FF0000"/>
                </a:solidFill>
              </a:rPr>
              <a:t>Thin Gap Chambers (TGCs)</a:t>
            </a:r>
          </a:p>
          <a:p>
            <a:pPr lvl="1">
              <a:buClr>
                <a:schemeClr val="accent3"/>
              </a:buClr>
              <a:buFont typeface="Wingdings" charset="2"/>
              <a:buChar char="§"/>
            </a:pPr>
            <a:endParaRPr lang="en-US" dirty="0" smtClean="0"/>
          </a:p>
          <a:p>
            <a:pPr marL="0" indent="0">
              <a:buClr>
                <a:schemeClr val="accent3"/>
              </a:buClr>
              <a:buNone/>
            </a:pPr>
            <a:endParaRPr lang="en-US" dirty="0" smtClean="0"/>
          </a:p>
          <a:p>
            <a:pPr marL="0" indent="0">
              <a:buClr>
                <a:schemeClr val="accent3"/>
              </a:buClr>
              <a:buNone/>
            </a:pPr>
            <a:endParaRPr lang="en-US" dirty="0" smtClean="0"/>
          </a:p>
        </p:txBody>
      </p:sp>
      <p:sp>
        <p:nvSpPr>
          <p:cNvPr id="4" name="Date Placeholder 3"/>
          <p:cNvSpPr>
            <a:spLocks noGrp="1"/>
          </p:cNvSpPr>
          <p:nvPr>
            <p:ph type="dt" sz="half" idx="10"/>
          </p:nvPr>
        </p:nvSpPr>
        <p:spPr/>
        <p:txBody>
          <a:bodyPr/>
          <a:lstStyle/>
          <a:p>
            <a:r>
              <a:rPr lang="de-CH" smtClean="0"/>
              <a:t>ESIPAP, 11/02/2014</a:t>
            </a:r>
            <a:endParaRPr lang="en-US" dirty="0"/>
          </a:p>
        </p:txBody>
      </p:sp>
      <p:sp>
        <p:nvSpPr>
          <p:cNvPr id="5" name="Footer Placeholder 4"/>
          <p:cNvSpPr>
            <a:spLocks noGrp="1"/>
          </p:cNvSpPr>
          <p:nvPr>
            <p:ph type="ftr" sz="quarter" idx="11"/>
          </p:nvPr>
        </p:nvSpPr>
        <p:spPr/>
        <p:txBody>
          <a:bodyPr/>
          <a:lstStyle/>
          <a:p>
            <a:r>
              <a:rPr lang="en-US" smtClean="0"/>
              <a:t>Muon Detection III, Joerg Wotschack</a:t>
            </a:r>
            <a:endParaRPr lang="en-US" dirty="0"/>
          </a:p>
        </p:txBody>
      </p:sp>
      <p:sp>
        <p:nvSpPr>
          <p:cNvPr id="6" name="Slide Number Placeholder 5"/>
          <p:cNvSpPr>
            <a:spLocks noGrp="1"/>
          </p:cNvSpPr>
          <p:nvPr>
            <p:ph type="sldNum" sz="quarter" idx="12"/>
          </p:nvPr>
        </p:nvSpPr>
        <p:spPr/>
        <p:txBody>
          <a:bodyPr/>
          <a:lstStyle/>
          <a:p>
            <a:fld id="{8DE8BF76-08F8-4A4C-945B-4E9D83473707}" type="slidenum">
              <a:rPr lang="en-US" smtClean="0"/>
              <a:t>12</a:t>
            </a:fld>
            <a:endParaRPr lang="en-US" dirty="0"/>
          </a:p>
        </p:txBody>
      </p:sp>
      <p:grpSp>
        <p:nvGrpSpPr>
          <p:cNvPr id="17" name="Group 16"/>
          <p:cNvGrpSpPr/>
          <p:nvPr/>
        </p:nvGrpSpPr>
        <p:grpSpPr>
          <a:xfrm>
            <a:off x="5425060" y="1280195"/>
            <a:ext cx="3497002" cy="2763713"/>
            <a:chOff x="5252446" y="1655579"/>
            <a:chExt cx="3891554" cy="3299375"/>
          </a:xfrm>
        </p:grpSpPr>
        <p:pic>
          <p:nvPicPr>
            <p:cNvPr id="7" name="Picture 6" descr="531px-Wire_chamber_schematic.sv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2446" y="1840245"/>
              <a:ext cx="3891554" cy="3114709"/>
            </a:xfrm>
            <a:prstGeom prst="rect">
              <a:avLst/>
            </a:prstGeom>
          </p:spPr>
        </p:pic>
        <p:grpSp>
          <p:nvGrpSpPr>
            <p:cNvPr id="16" name="Group 15"/>
            <p:cNvGrpSpPr/>
            <p:nvPr/>
          </p:nvGrpSpPr>
          <p:grpSpPr>
            <a:xfrm>
              <a:off x="5260618" y="1655579"/>
              <a:ext cx="3534182" cy="1380065"/>
              <a:chOff x="5260618" y="1655579"/>
              <a:chExt cx="3534182" cy="1380065"/>
            </a:xfrm>
          </p:grpSpPr>
          <p:sp>
            <p:nvSpPr>
              <p:cNvPr id="8" name="Parallelogram 7"/>
              <p:cNvSpPr/>
              <p:nvPr/>
            </p:nvSpPr>
            <p:spPr>
              <a:xfrm flipV="1">
                <a:off x="5622334" y="2453469"/>
                <a:ext cx="2556000" cy="144000"/>
              </a:xfrm>
              <a:prstGeom prst="parallelogram">
                <a:avLst>
                  <a:gd name="adj" fmla="val 109449"/>
                </a:avLst>
              </a:prstGeom>
              <a:solidFill>
                <a:srgbClr val="CCFFCC"/>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Parallelogram 8"/>
              <p:cNvSpPr/>
              <p:nvPr/>
            </p:nvSpPr>
            <p:spPr>
              <a:xfrm flipV="1">
                <a:off x="5779177" y="2667244"/>
                <a:ext cx="2735996" cy="144000"/>
              </a:xfrm>
              <a:prstGeom prst="parallelogram">
                <a:avLst>
                  <a:gd name="adj" fmla="val 127058"/>
                </a:avLst>
              </a:prstGeom>
              <a:solidFill>
                <a:srgbClr val="CCFFCC"/>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Parallelogram 9"/>
              <p:cNvSpPr/>
              <p:nvPr/>
            </p:nvSpPr>
            <p:spPr>
              <a:xfrm flipV="1">
                <a:off x="5950804" y="2891644"/>
                <a:ext cx="2843996" cy="144000"/>
              </a:xfrm>
              <a:prstGeom prst="parallelogram">
                <a:avLst>
                  <a:gd name="adj" fmla="val 127058"/>
                </a:avLst>
              </a:prstGeom>
              <a:solidFill>
                <a:srgbClr val="CCFFCC"/>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5260618" y="1655579"/>
                <a:ext cx="1957237" cy="461665"/>
              </a:xfrm>
              <a:prstGeom prst="rect">
                <a:avLst/>
              </a:prstGeom>
              <a:noFill/>
            </p:spPr>
            <p:txBody>
              <a:bodyPr wrap="none" rtlCol="0">
                <a:spAutoFit/>
              </a:bodyPr>
              <a:lstStyle/>
              <a:p>
                <a:r>
                  <a:rPr lang="en-US" sz="2400" dirty="0" smtClean="0">
                    <a:solidFill>
                      <a:srgbClr val="800000"/>
                    </a:solidFill>
                  </a:rPr>
                  <a:t>cathode strips</a:t>
                </a:r>
                <a:endParaRPr lang="en-US" sz="2400" dirty="0">
                  <a:solidFill>
                    <a:srgbClr val="800000"/>
                  </a:solidFill>
                </a:endParaRPr>
              </a:p>
            </p:txBody>
          </p:sp>
          <p:cxnSp>
            <p:nvCxnSpPr>
              <p:cNvPr id="13" name="Straight Arrow Connector 12"/>
              <p:cNvCxnSpPr/>
              <p:nvPr/>
            </p:nvCxnSpPr>
            <p:spPr>
              <a:xfrm>
                <a:off x="6140181" y="2101934"/>
                <a:ext cx="505517" cy="437838"/>
              </a:xfrm>
              <a:prstGeom prst="straightConnector1">
                <a:avLst/>
              </a:prstGeom>
              <a:ln w="6350"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grpSp>
      <p:pic>
        <p:nvPicPr>
          <p:cNvPr id="18" name="Picture 17" descr="TGC_sketch.png"/>
          <p:cNvPicPr>
            <a:picLocks noChangeAspect="1"/>
          </p:cNvPicPr>
          <p:nvPr/>
        </p:nvPicPr>
        <p:blipFill rotWithShape="1">
          <a:blip r:embed="rId3">
            <a:extLst>
              <a:ext uri="{28A0092B-C50C-407E-A947-70E740481C1C}">
                <a14:useLocalDpi xmlns:a14="http://schemas.microsoft.com/office/drawing/2010/main" val="0"/>
              </a:ext>
            </a:extLst>
          </a:blip>
          <a:srcRect b="6267"/>
          <a:stretch/>
        </p:blipFill>
        <p:spPr>
          <a:xfrm>
            <a:off x="5042980" y="4043908"/>
            <a:ext cx="4101160" cy="2219602"/>
          </a:xfrm>
          <a:prstGeom prst="rect">
            <a:avLst/>
          </a:prstGeom>
        </p:spPr>
      </p:pic>
      <p:sp>
        <p:nvSpPr>
          <p:cNvPr id="19" name="TextBox 18"/>
          <p:cNvSpPr txBox="1"/>
          <p:nvPr/>
        </p:nvSpPr>
        <p:spPr>
          <a:xfrm>
            <a:off x="5128773" y="5511327"/>
            <a:ext cx="696074" cy="461665"/>
          </a:xfrm>
          <a:prstGeom prst="rect">
            <a:avLst/>
          </a:prstGeom>
          <a:noFill/>
        </p:spPr>
        <p:txBody>
          <a:bodyPr wrap="none" rtlCol="0">
            <a:spAutoFit/>
          </a:bodyPr>
          <a:lstStyle/>
          <a:p>
            <a:r>
              <a:rPr lang="en-US" sz="2400" b="1" dirty="0" smtClean="0">
                <a:solidFill>
                  <a:srgbClr val="800000"/>
                </a:solidFill>
              </a:rPr>
              <a:t>TGC</a:t>
            </a:r>
            <a:endParaRPr lang="en-US" sz="2400" b="1" dirty="0">
              <a:solidFill>
                <a:srgbClr val="800000"/>
              </a:solidFill>
            </a:endParaRPr>
          </a:p>
        </p:txBody>
      </p:sp>
    </p:spTree>
    <p:extLst>
      <p:ext uri="{BB962C8B-B14F-4D97-AF65-F5344CB8AC3E}">
        <p14:creationId xmlns:p14="http://schemas.microsoft.com/office/powerpoint/2010/main" val="232555831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6408" y="274638"/>
            <a:ext cx="8229600" cy="1143000"/>
          </a:xfrm>
        </p:spPr>
        <p:txBody>
          <a:bodyPr>
            <a:normAutofit/>
          </a:bodyPr>
          <a:lstStyle/>
          <a:p>
            <a:r>
              <a:rPr lang="en-US" dirty="0" smtClean="0"/>
              <a:t>Charge interpolation</a:t>
            </a:r>
            <a:endParaRPr lang="en-US" dirty="0"/>
          </a:p>
        </p:txBody>
      </p:sp>
      <p:sp>
        <p:nvSpPr>
          <p:cNvPr id="3" name="Content Placeholder 2"/>
          <p:cNvSpPr>
            <a:spLocks noGrp="1"/>
          </p:cNvSpPr>
          <p:nvPr>
            <p:ph idx="1"/>
          </p:nvPr>
        </p:nvSpPr>
        <p:spPr>
          <a:xfrm>
            <a:off x="269726" y="1351844"/>
            <a:ext cx="5280718" cy="2457844"/>
          </a:xfrm>
        </p:spPr>
        <p:txBody>
          <a:bodyPr>
            <a:noAutofit/>
          </a:bodyPr>
          <a:lstStyle/>
          <a:p>
            <a:pPr>
              <a:lnSpc>
                <a:spcPct val="80000"/>
              </a:lnSpc>
              <a:buClr>
                <a:schemeClr val="accent3"/>
              </a:buClr>
              <a:buFont typeface="Wingdings" charset="2"/>
              <a:buChar char="§"/>
            </a:pPr>
            <a:r>
              <a:rPr lang="en-GB" sz="1600" dirty="0" smtClean="0">
                <a:solidFill>
                  <a:srgbClr val="000000"/>
                </a:solidFill>
              </a:rPr>
              <a:t>With the introduction of the pick-up electrodes separated by an insulator and a layer of graphite two problem of the MWPCs got solved, the limited spatial resolution and the rate limitations.</a:t>
            </a:r>
            <a:endParaRPr lang="en-GB" sz="1600" dirty="0">
              <a:solidFill>
                <a:srgbClr val="000000"/>
              </a:solidFill>
            </a:endParaRPr>
          </a:p>
          <a:p>
            <a:pPr>
              <a:lnSpc>
                <a:spcPct val="80000"/>
              </a:lnSpc>
              <a:buClr>
                <a:schemeClr val="accent3"/>
              </a:buClr>
              <a:buFont typeface="Wingdings" charset="2"/>
              <a:buChar char="§"/>
            </a:pPr>
            <a:r>
              <a:rPr lang="en-US" sz="1600" dirty="0" smtClean="0"/>
              <a:t>The charge (from the avalanche on the wire) that gets induced on the cathode strips is spread out and usually extends over several strips. By charge interpolation spatial resolutions much better than the d/√12 can be achieved.</a:t>
            </a:r>
            <a:endParaRPr lang="en-US" sz="1600" dirty="0"/>
          </a:p>
          <a:p>
            <a:pPr>
              <a:lnSpc>
                <a:spcPct val="80000"/>
              </a:lnSpc>
              <a:buClr>
                <a:schemeClr val="accent3"/>
              </a:buClr>
              <a:buFont typeface="Wingdings" charset="2"/>
              <a:buChar char="§"/>
            </a:pPr>
            <a:r>
              <a:rPr lang="en-US" sz="1600" dirty="0" smtClean="0"/>
              <a:t>The graphite layer, inside the active gas volume, serves to transport the ions out of the detector, thus reducing the rate problems.</a:t>
            </a:r>
          </a:p>
        </p:txBody>
      </p:sp>
      <p:sp>
        <p:nvSpPr>
          <p:cNvPr id="4" name="Date Placeholder 3"/>
          <p:cNvSpPr>
            <a:spLocks noGrp="1"/>
          </p:cNvSpPr>
          <p:nvPr>
            <p:ph type="dt" sz="half" idx="10"/>
          </p:nvPr>
        </p:nvSpPr>
        <p:spPr/>
        <p:txBody>
          <a:bodyPr/>
          <a:lstStyle/>
          <a:p>
            <a:r>
              <a:rPr lang="de-CH" smtClean="0"/>
              <a:t>ESIPAP, 11/02/2014</a:t>
            </a:r>
            <a:endParaRPr lang="en-US" dirty="0"/>
          </a:p>
        </p:txBody>
      </p:sp>
      <p:sp>
        <p:nvSpPr>
          <p:cNvPr id="5" name="Footer Placeholder 4"/>
          <p:cNvSpPr>
            <a:spLocks noGrp="1"/>
          </p:cNvSpPr>
          <p:nvPr>
            <p:ph type="ftr" sz="quarter" idx="11"/>
          </p:nvPr>
        </p:nvSpPr>
        <p:spPr/>
        <p:txBody>
          <a:bodyPr/>
          <a:lstStyle/>
          <a:p>
            <a:r>
              <a:rPr lang="en-US" smtClean="0"/>
              <a:t>Muon Detection III, Joerg Wotschack</a:t>
            </a:r>
            <a:endParaRPr lang="en-US" dirty="0"/>
          </a:p>
        </p:txBody>
      </p:sp>
      <p:sp>
        <p:nvSpPr>
          <p:cNvPr id="6" name="Slide Number Placeholder 5"/>
          <p:cNvSpPr>
            <a:spLocks noGrp="1"/>
          </p:cNvSpPr>
          <p:nvPr>
            <p:ph type="sldNum" sz="quarter" idx="12"/>
          </p:nvPr>
        </p:nvSpPr>
        <p:spPr/>
        <p:txBody>
          <a:bodyPr/>
          <a:lstStyle/>
          <a:p>
            <a:fld id="{8DE8BF76-08F8-4A4C-945B-4E9D83473707}" type="slidenum">
              <a:rPr lang="en-US" smtClean="0"/>
              <a:t>13</a:t>
            </a:fld>
            <a:endParaRPr lang="en-US" dirty="0"/>
          </a:p>
        </p:txBody>
      </p:sp>
      <p:grpSp>
        <p:nvGrpSpPr>
          <p:cNvPr id="17" name="Group 16"/>
          <p:cNvGrpSpPr/>
          <p:nvPr/>
        </p:nvGrpSpPr>
        <p:grpSpPr>
          <a:xfrm>
            <a:off x="5425060" y="1280195"/>
            <a:ext cx="3497002" cy="2763713"/>
            <a:chOff x="5252446" y="1655579"/>
            <a:chExt cx="3891554" cy="3299375"/>
          </a:xfrm>
        </p:grpSpPr>
        <p:pic>
          <p:nvPicPr>
            <p:cNvPr id="7" name="Picture 6" descr="531px-Wire_chamber_schematic.sv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2446" y="1840245"/>
              <a:ext cx="3891554" cy="3114709"/>
            </a:xfrm>
            <a:prstGeom prst="rect">
              <a:avLst/>
            </a:prstGeom>
          </p:spPr>
        </p:pic>
        <p:grpSp>
          <p:nvGrpSpPr>
            <p:cNvPr id="16" name="Group 15"/>
            <p:cNvGrpSpPr/>
            <p:nvPr/>
          </p:nvGrpSpPr>
          <p:grpSpPr>
            <a:xfrm>
              <a:off x="5260618" y="1655579"/>
              <a:ext cx="3534182" cy="1380065"/>
              <a:chOff x="5260618" y="1655579"/>
              <a:chExt cx="3534182" cy="1380065"/>
            </a:xfrm>
          </p:grpSpPr>
          <p:sp>
            <p:nvSpPr>
              <p:cNvPr id="8" name="Parallelogram 7"/>
              <p:cNvSpPr/>
              <p:nvPr/>
            </p:nvSpPr>
            <p:spPr>
              <a:xfrm flipV="1">
                <a:off x="5622334" y="2453469"/>
                <a:ext cx="2556000" cy="144000"/>
              </a:xfrm>
              <a:prstGeom prst="parallelogram">
                <a:avLst>
                  <a:gd name="adj" fmla="val 109449"/>
                </a:avLst>
              </a:prstGeom>
              <a:solidFill>
                <a:srgbClr val="CCFFCC"/>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Parallelogram 8"/>
              <p:cNvSpPr/>
              <p:nvPr/>
            </p:nvSpPr>
            <p:spPr>
              <a:xfrm flipV="1">
                <a:off x="5779177" y="2667244"/>
                <a:ext cx="2735996" cy="144000"/>
              </a:xfrm>
              <a:prstGeom prst="parallelogram">
                <a:avLst>
                  <a:gd name="adj" fmla="val 127058"/>
                </a:avLst>
              </a:prstGeom>
              <a:solidFill>
                <a:srgbClr val="CCFFCC"/>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Parallelogram 9"/>
              <p:cNvSpPr/>
              <p:nvPr/>
            </p:nvSpPr>
            <p:spPr>
              <a:xfrm flipV="1">
                <a:off x="5950804" y="2891644"/>
                <a:ext cx="2843996" cy="144000"/>
              </a:xfrm>
              <a:prstGeom prst="parallelogram">
                <a:avLst>
                  <a:gd name="adj" fmla="val 127058"/>
                </a:avLst>
              </a:prstGeom>
              <a:solidFill>
                <a:srgbClr val="CCFFCC"/>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5260618" y="1655579"/>
                <a:ext cx="1957237" cy="461665"/>
              </a:xfrm>
              <a:prstGeom prst="rect">
                <a:avLst/>
              </a:prstGeom>
              <a:noFill/>
            </p:spPr>
            <p:txBody>
              <a:bodyPr wrap="none" rtlCol="0">
                <a:spAutoFit/>
              </a:bodyPr>
              <a:lstStyle/>
              <a:p>
                <a:r>
                  <a:rPr lang="en-US" sz="2400" dirty="0" smtClean="0">
                    <a:solidFill>
                      <a:srgbClr val="800000"/>
                    </a:solidFill>
                  </a:rPr>
                  <a:t>cathode strips</a:t>
                </a:r>
                <a:endParaRPr lang="en-US" sz="2400" dirty="0">
                  <a:solidFill>
                    <a:srgbClr val="800000"/>
                  </a:solidFill>
                </a:endParaRPr>
              </a:p>
            </p:txBody>
          </p:sp>
          <p:cxnSp>
            <p:nvCxnSpPr>
              <p:cNvPr id="13" name="Straight Arrow Connector 12"/>
              <p:cNvCxnSpPr/>
              <p:nvPr/>
            </p:nvCxnSpPr>
            <p:spPr>
              <a:xfrm>
                <a:off x="6140181" y="2101934"/>
                <a:ext cx="505517" cy="437838"/>
              </a:xfrm>
              <a:prstGeom prst="straightConnector1">
                <a:avLst/>
              </a:prstGeom>
              <a:ln w="6350"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grpSp>
      <p:pic>
        <p:nvPicPr>
          <p:cNvPr id="18" name="Picture 17" descr="TGC_sketch.png"/>
          <p:cNvPicPr>
            <a:picLocks noChangeAspect="1"/>
          </p:cNvPicPr>
          <p:nvPr/>
        </p:nvPicPr>
        <p:blipFill rotWithShape="1">
          <a:blip r:embed="rId3">
            <a:extLst>
              <a:ext uri="{28A0092B-C50C-407E-A947-70E740481C1C}">
                <a14:useLocalDpi xmlns:a14="http://schemas.microsoft.com/office/drawing/2010/main" val="0"/>
              </a:ext>
            </a:extLst>
          </a:blip>
          <a:srcRect b="6267"/>
          <a:stretch/>
        </p:blipFill>
        <p:spPr>
          <a:xfrm>
            <a:off x="5042980" y="4043908"/>
            <a:ext cx="4101160" cy="2219602"/>
          </a:xfrm>
          <a:prstGeom prst="rect">
            <a:avLst/>
          </a:prstGeom>
        </p:spPr>
      </p:pic>
      <p:sp>
        <p:nvSpPr>
          <p:cNvPr id="19" name="TextBox 18"/>
          <p:cNvSpPr txBox="1"/>
          <p:nvPr/>
        </p:nvSpPr>
        <p:spPr>
          <a:xfrm>
            <a:off x="5128773" y="5511327"/>
            <a:ext cx="696074" cy="461665"/>
          </a:xfrm>
          <a:prstGeom prst="rect">
            <a:avLst/>
          </a:prstGeom>
          <a:noFill/>
        </p:spPr>
        <p:txBody>
          <a:bodyPr wrap="none" rtlCol="0">
            <a:spAutoFit/>
          </a:bodyPr>
          <a:lstStyle/>
          <a:p>
            <a:r>
              <a:rPr lang="en-US" sz="2400" b="1" dirty="0" smtClean="0">
                <a:solidFill>
                  <a:srgbClr val="800000"/>
                </a:solidFill>
              </a:rPr>
              <a:t>TGC</a:t>
            </a:r>
            <a:endParaRPr lang="en-US" sz="2400" b="1" dirty="0">
              <a:solidFill>
                <a:srgbClr val="800000"/>
              </a:solidFill>
            </a:endParaRPr>
          </a:p>
        </p:txBody>
      </p:sp>
      <p:pic>
        <p:nvPicPr>
          <p:cNvPr id="12" name="Picture 11" descr="CSC_charge_spreading.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1156" y="3653264"/>
            <a:ext cx="3884436" cy="2703086"/>
          </a:xfrm>
          <a:prstGeom prst="rect">
            <a:avLst/>
          </a:prstGeom>
        </p:spPr>
      </p:pic>
    </p:spTree>
    <p:extLst>
      <p:ext uri="{BB962C8B-B14F-4D97-AF65-F5344CB8AC3E}">
        <p14:creationId xmlns:p14="http://schemas.microsoft.com/office/powerpoint/2010/main" val="304908078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6408" y="274638"/>
            <a:ext cx="8229600" cy="1143000"/>
          </a:xfrm>
        </p:spPr>
        <p:txBody>
          <a:bodyPr>
            <a:normAutofit/>
          </a:bodyPr>
          <a:lstStyle/>
          <a:p>
            <a:r>
              <a:rPr lang="en-US" dirty="0" smtClean="0"/>
              <a:t>Drift chambers</a:t>
            </a:r>
            <a:endParaRPr lang="en-US" dirty="0"/>
          </a:p>
        </p:txBody>
      </p:sp>
      <p:sp>
        <p:nvSpPr>
          <p:cNvPr id="3" name="Content Placeholder 2"/>
          <p:cNvSpPr>
            <a:spLocks noGrp="1"/>
          </p:cNvSpPr>
          <p:nvPr>
            <p:ph idx="1"/>
          </p:nvPr>
        </p:nvSpPr>
        <p:spPr>
          <a:xfrm>
            <a:off x="268176" y="2498569"/>
            <a:ext cx="3775959" cy="3796136"/>
          </a:xfrm>
        </p:spPr>
        <p:txBody>
          <a:bodyPr>
            <a:noAutofit/>
          </a:bodyPr>
          <a:lstStyle/>
          <a:p>
            <a:pPr>
              <a:buClr>
                <a:schemeClr val="accent3"/>
              </a:buClr>
              <a:buFont typeface="Wingdings" charset="2"/>
              <a:buChar char="§"/>
            </a:pPr>
            <a:r>
              <a:rPr lang="en-GB" sz="1600" dirty="0" smtClean="0">
                <a:solidFill>
                  <a:srgbClr val="000000"/>
                </a:solidFill>
              </a:rPr>
              <a:t>By measuring the arrival time of the signals on the wire the distance between track and wire is determined</a:t>
            </a:r>
          </a:p>
          <a:p>
            <a:pPr>
              <a:buClr>
                <a:schemeClr val="accent3"/>
              </a:buClr>
              <a:buFont typeface="Wingdings" charset="2"/>
              <a:buChar char="§"/>
            </a:pPr>
            <a:r>
              <a:rPr lang="en-US" sz="1600" dirty="0" smtClean="0"/>
              <a:t>Using this technique spatial resolutions much below 100 µm have been achieved </a:t>
            </a:r>
          </a:p>
          <a:p>
            <a:pPr>
              <a:buClr>
                <a:schemeClr val="accent3"/>
              </a:buClr>
              <a:buFont typeface="Wingdings" charset="2"/>
              <a:buChar char="§"/>
            </a:pPr>
            <a:r>
              <a:rPr lang="en-US" sz="1600" dirty="0" smtClean="0"/>
              <a:t>At the same time the number of wires in a drift chamber is drastically reduced compared to a MWPC</a:t>
            </a:r>
          </a:p>
          <a:p>
            <a:pPr>
              <a:buClr>
                <a:schemeClr val="accent3"/>
              </a:buClr>
              <a:buFont typeface="Wingdings" charset="2"/>
              <a:buChar char="§"/>
            </a:pPr>
            <a:r>
              <a:rPr lang="en-US" sz="1600" dirty="0"/>
              <a:t>D</a:t>
            </a:r>
            <a:r>
              <a:rPr lang="en-US" sz="1600" dirty="0" smtClean="0"/>
              <a:t>rift distances can extend to several cm; the drift chambers of the WA1 neutrino detector of Lecture 1 had a drift space of  3 cm and a wire distance of 6 cm.</a:t>
            </a:r>
          </a:p>
        </p:txBody>
      </p:sp>
      <p:sp>
        <p:nvSpPr>
          <p:cNvPr id="4" name="Date Placeholder 3"/>
          <p:cNvSpPr>
            <a:spLocks noGrp="1"/>
          </p:cNvSpPr>
          <p:nvPr>
            <p:ph type="dt" sz="half" idx="10"/>
          </p:nvPr>
        </p:nvSpPr>
        <p:spPr/>
        <p:txBody>
          <a:bodyPr/>
          <a:lstStyle/>
          <a:p>
            <a:r>
              <a:rPr lang="de-CH" smtClean="0"/>
              <a:t>ESIPAP, 11/02/2014</a:t>
            </a:r>
            <a:endParaRPr lang="en-US" dirty="0"/>
          </a:p>
        </p:txBody>
      </p:sp>
      <p:sp>
        <p:nvSpPr>
          <p:cNvPr id="5" name="Footer Placeholder 4"/>
          <p:cNvSpPr>
            <a:spLocks noGrp="1"/>
          </p:cNvSpPr>
          <p:nvPr>
            <p:ph type="ftr" sz="quarter" idx="11"/>
          </p:nvPr>
        </p:nvSpPr>
        <p:spPr/>
        <p:txBody>
          <a:bodyPr/>
          <a:lstStyle/>
          <a:p>
            <a:r>
              <a:rPr lang="en-US" smtClean="0"/>
              <a:t>Muon Detection III, Joerg Wotschack</a:t>
            </a:r>
            <a:endParaRPr lang="en-US" dirty="0"/>
          </a:p>
        </p:txBody>
      </p:sp>
      <p:sp>
        <p:nvSpPr>
          <p:cNvPr id="6" name="Slide Number Placeholder 5"/>
          <p:cNvSpPr>
            <a:spLocks noGrp="1"/>
          </p:cNvSpPr>
          <p:nvPr>
            <p:ph type="sldNum" sz="quarter" idx="12"/>
          </p:nvPr>
        </p:nvSpPr>
        <p:spPr/>
        <p:txBody>
          <a:bodyPr/>
          <a:lstStyle/>
          <a:p>
            <a:fld id="{8DE8BF76-08F8-4A4C-945B-4E9D83473707}" type="slidenum">
              <a:rPr lang="en-US" smtClean="0"/>
              <a:t>14</a:t>
            </a:fld>
            <a:endParaRPr lang="en-US" dirty="0"/>
          </a:p>
        </p:txBody>
      </p:sp>
      <p:pic>
        <p:nvPicPr>
          <p:cNvPr id="12" name="Picture 11" descr="Drift_chamber.png"/>
          <p:cNvPicPr>
            <a:picLocks noChangeAspect="1"/>
          </p:cNvPicPr>
          <p:nvPr/>
        </p:nvPicPr>
        <p:blipFill rotWithShape="1">
          <a:blip r:embed="rId2">
            <a:extLst>
              <a:ext uri="{28A0092B-C50C-407E-A947-70E740481C1C}">
                <a14:useLocalDpi xmlns:a14="http://schemas.microsoft.com/office/drawing/2010/main" val="0"/>
              </a:ext>
            </a:extLst>
          </a:blip>
          <a:srcRect r="7323"/>
          <a:stretch/>
        </p:blipFill>
        <p:spPr>
          <a:xfrm>
            <a:off x="4044136" y="2622607"/>
            <a:ext cx="5030512" cy="3552622"/>
          </a:xfrm>
          <a:prstGeom prst="rect">
            <a:avLst/>
          </a:prstGeom>
        </p:spPr>
      </p:pic>
      <p:sp>
        <p:nvSpPr>
          <p:cNvPr id="15" name="TextBox 14"/>
          <p:cNvSpPr txBox="1"/>
          <p:nvPr/>
        </p:nvSpPr>
        <p:spPr>
          <a:xfrm>
            <a:off x="457200" y="1335138"/>
            <a:ext cx="8420171" cy="1138773"/>
          </a:xfrm>
          <a:prstGeom prst="rect">
            <a:avLst/>
          </a:prstGeom>
          <a:noFill/>
        </p:spPr>
        <p:txBody>
          <a:bodyPr wrap="square" rtlCol="0">
            <a:spAutoFit/>
          </a:bodyPr>
          <a:lstStyle/>
          <a:p>
            <a:r>
              <a:rPr lang="en-GB" dirty="0" smtClean="0">
                <a:solidFill>
                  <a:srgbClr val="000000"/>
                </a:solidFill>
              </a:rPr>
              <a:t>A natural evolution of the MWPC was the drift chamber, it solved a number of shortfalls of the MWPCs. </a:t>
            </a:r>
          </a:p>
          <a:p>
            <a:r>
              <a:rPr lang="en-US" sz="1600" dirty="0" smtClean="0">
                <a:solidFill>
                  <a:srgbClr val="800000"/>
                </a:solidFill>
              </a:rPr>
              <a:t>	First </a:t>
            </a:r>
            <a:r>
              <a:rPr lang="en-US" sz="1600" dirty="0">
                <a:solidFill>
                  <a:srgbClr val="800000"/>
                </a:solidFill>
              </a:rPr>
              <a:t>studies: T. </a:t>
            </a:r>
            <a:r>
              <a:rPr lang="en-US" sz="1600" dirty="0" err="1">
                <a:solidFill>
                  <a:srgbClr val="800000"/>
                </a:solidFill>
              </a:rPr>
              <a:t>Bressani</a:t>
            </a:r>
            <a:r>
              <a:rPr lang="en-US" sz="1600" dirty="0">
                <a:solidFill>
                  <a:srgbClr val="800000"/>
                </a:solidFill>
              </a:rPr>
              <a:t>, G. </a:t>
            </a:r>
            <a:r>
              <a:rPr lang="en-US" sz="1600" dirty="0" err="1">
                <a:solidFill>
                  <a:srgbClr val="800000"/>
                </a:solidFill>
              </a:rPr>
              <a:t>Charpak</a:t>
            </a:r>
            <a:r>
              <a:rPr lang="en-US" sz="1600" dirty="0">
                <a:solidFill>
                  <a:srgbClr val="800000"/>
                </a:solidFill>
              </a:rPr>
              <a:t>, D. </a:t>
            </a:r>
            <a:r>
              <a:rPr lang="en-US" sz="1600" dirty="0" err="1">
                <a:solidFill>
                  <a:srgbClr val="800000"/>
                </a:solidFill>
              </a:rPr>
              <a:t>Rahm</a:t>
            </a:r>
            <a:r>
              <a:rPr lang="en-US" sz="1600" dirty="0">
                <a:solidFill>
                  <a:srgbClr val="800000"/>
                </a:solidFill>
              </a:rPr>
              <a:t>, C. </a:t>
            </a:r>
            <a:r>
              <a:rPr lang="en-US" sz="1600" dirty="0" err="1" smtClean="0">
                <a:solidFill>
                  <a:srgbClr val="800000"/>
                </a:solidFill>
              </a:rPr>
              <a:t>Zupancic</a:t>
            </a:r>
            <a:r>
              <a:rPr lang="en-US" sz="1600" dirty="0">
                <a:solidFill>
                  <a:srgbClr val="800000"/>
                </a:solidFill>
              </a:rPr>
              <a:t> </a:t>
            </a:r>
            <a:r>
              <a:rPr lang="en-US" sz="1600" dirty="0" smtClean="0">
                <a:solidFill>
                  <a:srgbClr val="800000"/>
                </a:solidFill>
              </a:rPr>
              <a:t>(1969)</a:t>
            </a:r>
          </a:p>
          <a:p>
            <a:r>
              <a:rPr lang="en-US" sz="1600" dirty="0" smtClean="0">
                <a:solidFill>
                  <a:srgbClr val="800000"/>
                </a:solidFill>
              </a:rPr>
              <a:t>	First </a:t>
            </a:r>
            <a:r>
              <a:rPr lang="en-US" sz="1600" dirty="0">
                <a:solidFill>
                  <a:srgbClr val="800000"/>
                </a:solidFill>
              </a:rPr>
              <a:t>operation </a:t>
            </a:r>
            <a:r>
              <a:rPr lang="en-US" sz="1600" dirty="0" smtClean="0">
                <a:solidFill>
                  <a:srgbClr val="800000"/>
                </a:solidFill>
              </a:rPr>
              <a:t>of a drift </a:t>
            </a:r>
            <a:r>
              <a:rPr lang="en-US" sz="1600" dirty="0">
                <a:solidFill>
                  <a:srgbClr val="800000"/>
                </a:solidFill>
              </a:rPr>
              <a:t>chamber: A.H. </a:t>
            </a:r>
            <a:r>
              <a:rPr lang="en-US" sz="1600" dirty="0" err="1">
                <a:solidFill>
                  <a:srgbClr val="800000"/>
                </a:solidFill>
              </a:rPr>
              <a:t>Walenta</a:t>
            </a:r>
            <a:r>
              <a:rPr lang="en-US" sz="1600" dirty="0">
                <a:solidFill>
                  <a:srgbClr val="800000"/>
                </a:solidFill>
              </a:rPr>
              <a:t>, J. </a:t>
            </a:r>
            <a:r>
              <a:rPr lang="en-US" sz="1600" dirty="0" err="1">
                <a:solidFill>
                  <a:srgbClr val="800000"/>
                </a:solidFill>
              </a:rPr>
              <a:t>Heintze</a:t>
            </a:r>
            <a:r>
              <a:rPr lang="en-US" sz="1600" dirty="0">
                <a:solidFill>
                  <a:srgbClr val="800000"/>
                </a:solidFill>
              </a:rPr>
              <a:t>, B. </a:t>
            </a:r>
            <a:r>
              <a:rPr lang="en-US" sz="1600" dirty="0" err="1" smtClean="0">
                <a:solidFill>
                  <a:srgbClr val="800000"/>
                </a:solidFill>
              </a:rPr>
              <a:t>Schürlein</a:t>
            </a:r>
            <a:r>
              <a:rPr lang="en-US" sz="1600" dirty="0" smtClean="0">
                <a:solidFill>
                  <a:srgbClr val="800000"/>
                </a:solidFill>
              </a:rPr>
              <a:t> (NIM </a:t>
            </a:r>
            <a:r>
              <a:rPr lang="en-US" sz="1600" dirty="0">
                <a:solidFill>
                  <a:srgbClr val="800000"/>
                </a:solidFill>
              </a:rPr>
              <a:t>92 (1971) 373)</a:t>
            </a:r>
          </a:p>
        </p:txBody>
      </p:sp>
    </p:spTree>
    <p:extLst>
      <p:ext uri="{BB962C8B-B14F-4D97-AF65-F5344CB8AC3E}">
        <p14:creationId xmlns:p14="http://schemas.microsoft.com/office/powerpoint/2010/main" val="279562929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CMS barrel </a:t>
            </a:r>
            <a:r>
              <a:rPr lang="en-US" dirty="0" err="1" smtClean="0"/>
              <a:t>muon</a:t>
            </a:r>
            <a:r>
              <a:rPr lang="en-US" dirty="0" smtClean="0"/>
              <a:t> system</a:t>
            </a:r>
            <a:endParaRPr lang="en-US" dirty="0"/>
          </a:p>
        </p:txBody>
      </p:sp>
      <p:sp>
        <p:nvSpPr>
          <p:cNvPr id="3" name="Date Placeholder 2"/>
          <p:cNvSpPr>
            <a:spLocks noGrp="1"/>
          </p:cNvSpPr>
          <p:nvPr>
            <p:ph type="dt" sz="half" idx="10"/>
          </p:nvPr>
        </p:nvSpPr>
        <p:spPr/>
        <p:txBody>
          <a:bodyPr/>
          <a:lstStyle/>
          <a:p>
            <a:r>
              <a:rPr lang="de-CH" smtClean="0"/>
              <a:t>ESIPAP, 11/02/2014</a:t>
            </a:r>
            <a:endParaRPr lang="en-US"/>
          </a:p>
        </p:txBody>
      </p:sp>
      <p:sp>
        <p:nvSpPr>
          <p:cNvPr id="4" name="Footer Placeholder 3"/>
          <p:cNvSpPr>
            <a:spLocks noGrp="1"/>
          </p:cNvSpPr>
          <p:nvPr>
            <p:ph type="ftr" sz="quarter" idx="11"/>
          </p:nvPr>
        </p:nvSpPr>
        <p:spPr/>
        <p:txBody>
          <a:bodyPr/>
          <a:lstStyle/>
          <a:p>
            <a:r>
              <a:rPr lang="en-US" smtClean="0"/>
              <a:t>Muon Detection III, Joerg Wotschack</a:t>
            </a:r>
            <a:endParaRPr lang="en-US"/>
          </a:p>
        </p:txBody>
      </p:sp>
      <p:sp>
        <p:nvSpPr>
          <p:cNvPr id="5" name="Slide Number Placeholder 4"/>
          <p:cNvSpPr>
            <a:spLocks noGrp="1"/>
          </p:cNvSpPr>
          <p:nvPr>
            <p:ph type="sldNum" sz="quarter" idx="12"/>
          </p:nvPr>
        </p:nvSpPr>
        <p:spPr/>
        <p:txBody>
          <a:bodyPr/>
          <a:lstStyle/>
          <a:p>
            <a:fld id="{3079372F-7216-AD42-B767-60CA84D9E527}" type="slidenum">
              <a:rPr lang="en-US" smtClean="0"/>
              <a:t>15</a:t>
            </a:fld>
            <a:endParaRPr lang="en-US"/>
          </a:p>
        </p:txBody>
      </p:sp>
      <p:pic>
        <p:nvPicPr>
          <p:cNvPr id="6" name="Picture 5" descr="CMs_oreach-2007-001_0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276" y="1640751"/>
            <a:ext cx="5886524" cy="4414893"/>
          </a:xfrm>
          <a:prstGeom prst="rect">
            <a:avLst/>
          </a:prstGeom>
        </p:spPr>
      </p:pic>
      <p:sp>
        <p:nvSpPr>
          <p:cNvPr id="7" name="TextBox 6"/>
          <p:cNvSpPr txBox="1"/>
          <p:nvPr/>
        </p:nvSpPr>
        <p:spPr>
          <a:xfrm>
            <a:off x="457200" y="1640751"/>
            <a:ext cx="2343076" cy="3693319"/>
          </a:xfrm>
          <a:prstGeom prst="rect">
            <a:avLst/>
          </a:prstGeom>
          <a:noFill/>
        </p:spPr>
        <p:txBody>
          <a:bodyPr wrap="square" rtlCol="0">
            <a:spAutoFit/>
          </a:bodyPr>
          <a:lstStyle/>
          <a:p>
            <a:r>
              <a:rPr lang="en-US" b="1" dirty="0" smtClean="0"/>
              <a:t>Drift chamber/RPC packages in the barrel</a:t>
            </a:r>
          </a:p>
          <a:p>
            <a:pPr marL="285750" indent="-285750">
              <a:buClr>
                <a:schemeClr val="accent4"/>
              </a:buClr>
              <a:buFont typeface="Wingdings" charset="2"/>
              <a:buChar char="§"/>
            </a:pPr>
            <a:r>
              <a:rPr lang="en-US" dirty="0" smtClean="0"/>
              <a:t>Tracking &amp; triggering</a:t>
            </a:r>
          </a:p>
          <a:p>
            <a:pPr marL="285750" indent="-285750">
              <a:buClr>
                <a:schemeClr val="accent4"/>
              </a:buClr>
              <a:buFont typeface="Wingdings" charset="2"/>
              <a:buChar char="§"/>
            </a:pPr>
            <a:r>
              <a:rPr lang="en-US" dirty="0" smtClean="0"/>
              <a:t>4 measurement stations</a:t>
            </a:r>
          </a:p>
          <a:p>
            <a:pPr marL="285750" indent="-285750">
              <a:buClr>
                <a:schemeClr val="accent4"/>
              </a:buClr>
              <a:buFont typeface="Wingdings" charset="2"/>
              <a:buChar char="§"/>
            </a:pPr>
            <a:r>
              <a:rPr lang="en-US" dirty="0" smtClean="0"/>
              <a:t>8 layers in phi, 4 layers in z/station</a:t>
            </a:r>
          </a:p>
          <a:p>
            <a:endParaRPr lang="en-US" dirty="0"/>
          </a:p>
          <a:p>
            <a:endParaRPr lang="en-US" dirty="0"/>
          </a:p>
          <a:p>
            <a:r>
              <a:rPr lang="en-US" b="1" dirty="0" smtClean="0"/>
              <a:t>Cathode Strip Chambers (CSC) and RPCs in the end-caps</a:t>
            </a:r>
          </a:p>
        </p:txBody>
      </p:sp>
    </p:spTree>
    <p:extLst>
      <p:ext uri="{BB962C8B-B14F-4D97-AF65-F5344CB8AC3E}">
        <p14:creationId xmlns:p14="http://schemas.microsoft.com/office/powerpoint/2010/main" val="20609450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CMS drift cells</a:t>
            </a:r>
            <a:endParaRPr lang="en-US" dirty="0"/>
          </a:p>
        </p:txBody>
      </p:sp>
      <p:sp>
        <p:nvSpPr>
          <p:cNvPr id="3" name="Date Placeholder 2"/>
          <p:cNvSpPr>
            <a:spLocks noGrp="1"/>
          </p:cNvSpPr>
          <p:nvPr>
            <p:ph type="dt" sz="half" idx="10"/>
          </p:nvPr>
        </p:nvSpPr>
        <p:spPr/>
        <p:txBody>
          <a:bodyPr/>
          <a:lstStyle/>
          <a:p>
            <a:r>
              <a:rPr lang="de-CH" smtClean="0"/>
              <a:t>ESIPAP, 11/02/2014</a:t>
            </a:r>
            <a:endParaRPr lang="en-US"/>
          </a:p>
        </p:txBody>
      </p:sp>
      <p:sp>
        <p:nvSpPr>
          <p:cNvPr id="4" name="Footer Placeholder 3"/>
          <p:cNvSpPr>
            <a:spLocks noGrp="1"/>
          </p:cNvSpPr>
          <p:nvPr>
            <p:ph type="ftr" sz="quarter" idx="11"/>
          </p:nvPr>
        </p:nvSpPr>
        <p:spPr/>
        <p:txBody>
          <a:bodyPr/>
          <a:lstStyle/>
          <a:p>
            <a:r>
              <a:rPr lang="en-US" smtClean="0"/>
              <a:t>Muon Detection III, Joerg Wotschack</a:t>
            </a:r>
            <a:endParaRPr lang="en-US"/>
          </a:p>
        </p:txBody>
      </p:sp>
      <p:sp>
        <p:nvSpPr>
          <p:cNvPr id="5" name="Slide Number Placeholder 4"/>
          <p:cNvSpPr>
            <a:spLocks noGrp="1"/>
          </p:cNvSpPr>
          <p:nvPr>
            <p:ph type="sldNum" sz="quarter" idx="12"/>
          </p:nvPr>
        </p:nvSpPr>
        <p:spPr/>
        <p:txBody>
          <a:bodyPr/>
          <a:lstStyle/>
          <a:p>
            <a:fld id="{3079372F-7216-AD42-B767-60CA84D9E527}" type="slidenum">
              <a:rPr lang="en-US" smtClean="0"/>
              <a:t>16</a:t>
            </a:fld>
            <a:endParaRPr lang="en-US"/>
          </a:p>
        </p:txBody>
      </p:sp>
      <p:pic>
        <p:nvPicPr>
          <p:cNvPr id="6" name="Picture 5" descr="CMS_drift_cell.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4462" y="4113401"/>
            <a:ext cx="5030675" cy="2062751"/>
          </a:xfrm>
          <a:prstGeom prst="rect">
            <a:avLst/>
          </a:prstGeom>
        </p:spPr>
      </p:pic>
      <p:sp>
        <p:nvSpPr>
          <p:cNvPr id="7" name="TextBox 6"/>
          <p:cNvSpPr txBox="1"/>
          <p:nvPr/>
        </p:nvSpPr>
        <p:spPr>
          <a:xfrm>
            <a:off x="337004" y="4652538"/>
            <a:ext cx="3012251" cy="923330"/>
          </a:xfrm>
          <a:prstGeom prst="rect">
            <a:avLst/>
          </a:prstGeom>
          <a:noFill/>
        </p:spPr>
        <p:txBody>
          <a:bodyPr wrap="none" rtlCol="0">
            <a:spAutoFit/>
          </a:bodyPr>
          <a:lstStyle/>
          <a:p>
            <a:r>
              <a:rPr lang="en-US" dirty="0" smtClean="0">
                <a:solidFill>
                  <a:srgbClr val="000090"/>
                </a:solidFill>
              </a:rPr>
              <a:t>Operated with Ar:CO</a:t>
            </a:r>
            <a:r>
              <a:rPr lang="en-US" baseline="-25000" dirty="0" smtClean="0">
                <a:solidFill>
                  <a:srgbClr val="000090"/>
                </a:solidFill>
              </a:rPr>
              <a:t>2</a:t>
            </a:r>
            <a:r>
              <a:rPr lang="en-US" dirty="0" smtClean="0">
                <a:solidFill>
                  <a:srgbClr val="000090"/>
                </a:solidFill>
              </a:rPr>
              <a:t> mixture</a:t>
            </a:r>
          </a:p>
          <a:p>
            <a:r>
              <a:rPr lang="en-US" dirty="0" smtClean="0">
                <a:solidFill>
                  <a:srgbClr val="000090"/>
                </a:solidFill>
              </a:rPr>
              <a:t>400 ns maximum drift time</a:t>
            </a:r>
          </a:p>
          <a:p>
            <a:r>
              <a:rPr lang="en-US" dirty="0" smtClean="0">
                <a:solidFill>
                  <a:srgbClr val="000090"/>
                </a:solidFill>
              </a:rPr>
              <a:t>250 µm resolution/cell</a:t>
            </a:r>
            <a:endParaRPr lang="en-US" dirty="0">
              <a:solidFill>
                <a:srgbClr val="000090"/>
              </a:solidFill>
            </a:endParaRPr>
          </a:p>
        </p:txBody>
      </p:sp>
      <p:pic>
        <p:nvPicPr>
          <p:cNvPr id="8" name="Picture 7" descr="CMS_barrel_chamber_packag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347" y="1417638"/>
            <a:ext cx="7840323" cy="2376999"/>
          </a:xfrm>
          <a:prstGeom prst="rect">
            <a:avLst/>
          </a:prstGeom>
        </p:spPr>
      </p:pic>
      <p:cxnSp>
        <p:nvCxnSpPr>
          <p:cNvPr id="10" name="Straight Arrow Connector 9"/>
          <p:cNvCxnSpPr/>
          <p:nvPr/>
        </p:nvCxnSpPr>
        <p:spPr>
          <a:xfrm>
            <a:off x="4944981" y="3686070"/>
            <a:ext cx="134863" cy="22476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081164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6408" y="274638"/>
            <a:ext cx="8229600" cy="1143000"/>
          </a:xfrm>
        </p:spPr>
        <p:txBody>
          <a:bodyPr>
            <a:normAutofit/>
          </a:bodyPr>
          <a:lstStyle/>
          <a:p>
            <a:r>
              <a:rPr lang="en-US" dirty="0" smtClean="0"/>
              <a:t>The ATLAS drift tubes</a:t>
            </a:r>
            <a:endParaRPr lang="en-US" dirty="0"/>
          </a:p>
        </p:txBody>
      </p:sp>
      <p:sp>
        <p:nvSpPr>
          <p:cNvPr id="3" name="Content Placeholder 2"/>
          <p:cNvSpPr>
            <a:spLocks noGrp="1"/>
          </p:cNvSpPr>
          <p:nvPr>
            <p:ph idx="1"/>
          </p:nvPr>
        </p:nvSpPr>
        <p:spPr>
          <a:xfrm>
            <a:off x="457199" y="2714975"/>
            <a:ext cx="4802462" cy="3016414"/>
          </a:xfrm>
        </p:spPr>
        <p:txBody>
          <a:bodyPr>
            <a:noAutofit/>
          </a:bodyPr>
          <a:lstStyle/>
          <a:p>
            <a:pPr>
              <a:buClr>
                <a:schemeClr val="accent3"/>
              </a:buClr>
              <a:buFont typeface="Wingdings" charset="2"/>
              <a:buChar char="§"/>
            </a:pPr>
            <a:r>
              <a:rPr lang="en-GB" sz="2000" dirty="0" smtClean="0">
                <a:solidFill>
                  <a:srgbClr val="000000"/>
                </a:solidFill>
              </a:rPr>
              <a:t>In ATLAS 375 000 drift tubes are used as precision </a:t>
            </a:r>
            <a:r>
              <a:rPr lang="en-GB" sz="2000" dirty="0" err="1" smtClean="0">
                <a:solidFill>
                  <a:srgbClr val="000000"/>
                </a:solidFill>
              </a:rPr>
              <a:t>muon</a:t>
            </a:r>
            <a:r>
              <a:rPr lang="en-GB" sz="2000" dirty="0" smtClean="0">
                <a:solidFill>
                  <a:srgbClr val="000000"/>
                </a:solidFill>
              </a:rPr>
              <a:t> detectors, arranged in 1200 chambers, each consisting of 6 or 8 tube layers. </a:t>
            </a:r>
          </a:p>
          <a:p>
            <a:pPr>
              <a:buClr>
                <a:schemeClr val="accent3"/>
              </a:buClr>
              <a:buFont typeface="Wingdings" charset="2"/>
              <a:buChar char="§"/>
            </a:pPr>
            <a:r>
              <a:rPr lang="en-GB" sz="2000" dirty="0" smtClean="0">
                <a:solidFill>
                  <a:srgbClr val="000000"/>
                </a:solidFill>
              </a:rPr>
              <a:t>They cover an area of about 5500 m</a:t>
            </a:r>
            <a:r>
              <a:rPr lang="en-GB" sz="2000" baseline="30000" dirty="0" smtClean="0">
                <a:solidFill>
                  <a:srgbClr val="000000"/>
                </a:solidFill>
              </a:rPr>
              <a:t>2</a:t>
            </a:r>
            <a:r>
              <a:rPr lang="en-GB" sz="2000" dirty="0" smtClean="0">
                <a:solidFill>
                  <a:srgbClr val="000000"/>
                </a:solidFill>
              </a:rPr>
              <a:t>.</a:t>
            </a:r>
          </a:p>
          <a:p>
            <a:pPr>
              <a:buClr>
                <a:schemeClr val="accent3"/>
              </a:buClr>
              <a:buFont typeface="Wingdings" charset="2"/>
              <a:buChar char="§"/>
            </a:pPr>
            <a:r>
              <a:rPr lang="en-GB" sz="2000" dirty="0" smtClean="0">
                <a:solidFill>
                  <a:srgbClr val="000000"/>
                </a:solidFill>
              </a:rPr>
              <a:t>The largest chambers employ drift tubes of &gt;7 m length. </a:t>
            </a:r>
          </a:p>
        </p:txBody>
      </p:sp>
      <p:sp>
        <p:nvSpPr>
          <p:cNvPr id="4" name="Date Placeholder 3"/>
          <p:cNvSpPr>
            <a:spLocks noGrp="1"/>
          </p:cNvSpPr>
          <p:nvPr>
            <p:ph type="dt" sz="half" idx="10"/>
          </p:nvPr>
        </p:nvSpPr>
        <p:spPr/>
        <p:txBody>
          <a:bodyPr/>
          <a:lstStyle/>
          <a:p>
            <a:r>
              <a:rPr lang="de-CH" smtClean="0"/>
              <a:t>ESIPAP, 11/02/2014</a:t>
            </a:r>
            <a:endParaRPr lang="en-US" dirty="0"/>
          </a:p>
        </p:txBody>
      </p:sp>
      <p:sp>
        <p:nvSpPr>
          <p:cNvPr id="5" name="Footer Placeholder 4"/>
          <p:cNvSpPr>
            <a:spLocks noGrp="1"/>
          </p:cNvSpPr>
          <p:nvPr>
            <p:ph type="ftr" sz="quarter" idx="11"/>
          </p:nvPr>
        </p:nvSpPr>
        <p:spPr/>
        <p:txBody>
          <a:bodyPr/>
          <a:lstStyle/>
          <a:p>
            <a:r>
              <a:rPr lang="en-US" smtClean="0"/>
              <a:t>Muon Detection III, Joerg Wotschack</a:t>
            </a:r>
            <a:endParaRPr lang="en-US" dirty="0"/>
          </a:p>
        </p:txBody>
      </p:sp>
      <p:sp>
        <p:nvSpPr>
          <p:cNvPr id="6" name="Slide Number Placeholder 5"/>
          <p:cNvSpPr>
            <a:spLocks noGrp="1"/>
          </p:cNvSpPr>
          <p:nvPr>
            <p:ph type="sldNum" sz="quarter" idx="12"/>
          </p:nvPr>
        </p:nvSpPr>
        <p:spPr/>
        <p:txBody>
          <a:bodyPr/>
          <a:lstStyle/>
          <a:p>
            <a:fld id="{8DE8BF76-08F8-4A4C-945B-4E9D83473707}" type="slidenum">
              <a:rPr lang="en-US" smtClean="0"/>
              <a:t>17</a:t>
            </a:fld>
            <a:endParaRPr lang="en-US" dirty="0"/>
          </a:p>
        </p:txBody>
      </p:sp>
      <p:sp>
        <p:nvSpPr>
          <p:cNvPr id="15" name="TextBox 14"/>
          <p:cNvSpPr txBox="1"/>
          <p:nvPr/>
        </p:nvSpPr>
        <p:spPr>
          <a:xfrm>
            <a:off x="457201" y="1292331"/>
            <a:ext cx="4926085" cy="1600438"/>
          </a:xfrm>
          <a:prstGeom prst="rect">
            <a:avLst/>
          </a:prstGeom>
          <a:noFill/>
        </p:spPr>
        <p:txBody>
          <a:bodyPr wrap="square" rtlCol="0">
            <a:spAutoFit/>
          </a:bodyPr>
          <a:lstStyle/>
          <a:p>
            <a:r>
              <a:rPr lang="en-GB" sz="2000" dirty="0" smtClean="0">
                <a:solidFill>
                  <a:srgbClr val="000000"/>
                </a:solidFill>
              </a:rPr>
              <a:t>It looks as if we are back to the good old Geiger-Müller tube. Almost. </a:t>
            </a:r>
            <a:endParaRPr lang="en-GB" sz="2000" dirty="0">
              <a:solidFill>
                <a:srgbClr val="000000"/>
              </a:solidFill>
            </a:endParaRPr>
          </a:p>
          <a:p>
            <a:r>
              <a:rPr lang="en-GB" sz="2000" dirty="0" smtClean="0">
                <a:solidFill>
                  <a:srgbClr val="000000"/>
                </a:solidFill>
              </a:rPr>
              <a:t>Applying the drift chamber concept to a single tube makes all the difference</a:t>
            </a:r>
          </a:p>
          <a:p>
            <a:endParaRPr lang="en-US" dirty="0">
              <a:solidFill>
                <a:srgbClr val="800000"/>
              </a:solidFill>
            </a:endParaRPr>
          </a:p>
        </p:txBody>
      </p:sp>
      <p:pic>
        <p:nvPicPr>
          <p:cNvPr id="8" name="Picture 7" descr="BW_MDT_0910150_01-A4-at-144-dpi.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0625" y="1292331"/>
            <a:ext cx="3266803" cy="4898689"/>
          </a:xfrm>
          <a:prstGeom prst="rect">
            <a:avLst/>
          </a:prstGeom>
        </p:spPr>
      </p:pic>
    </p:spTree>
    <p:extLst>
      <p:ext uri="{BB962C8B-B14F-4D97-AF65-F5344CB8AC3E}">
        <p14:creationId xmlns:p14="http://schemas.microsoft.com/office/powerpoint/2010/main" val="410390406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sector of the ATLAS MDT Big Wheel </a:t>
            </a:r>
            <a:endParaRPr lang="en-US" dirty="0"/>
          </a:p>
        </p:txBody>
      </p:sp>
      <p:pic>
        <p:nvPicPr>
          <p:cNvPr id="3" name="Picture 2" descr="0611004_20-A4-at-144-dpi"/>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9448" y="1868412"/>
            <a:ext cx="6238175" cy="4156693"/>
          </a:xfrm>
          <a:prstGeom prst="rect">
            <a:avLst/>
          </a:prstGeom>
          <a:noFill/>
          <a:ln w="6350">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 uri="{FAA26D3D-D897-4be2-8F04-BA451C77F1D7}">
              <ma14:placeholderFlag xmlns:ma14="http://schemas.microsoft.com/office/mac/drawingml/2011/main" val="1"/>
            </a:ext>
          </a:extLst>
        </p:spPr>
      </p:pic>
      <p:sp>
        <p:nvSpPr>
          <p:cNvPr id="4" name="TextBox 3"/>
          <p:cNvSpPr txBox="1"/>
          <p:nvPr/>
        </p:nvSpPr>
        <p:spPr>
          <a:xfrm>
            <a:off x="5409290" y="1417638"/>
            <a:ext cx="3185487" cy="369332"/>
          </a:xfrm>
          <a:prstGeom prst="rect">
            <a:avLst/>
          </a:prstGeom>
          <a:noFill/>
        </p:spPr>
        <p:txBody>
          <a:bodyPr wrap="none" rtlCol="0">
            <a:spAutoFit/>
          </a:bodyPr>
          <a:lstStyle/>
          <a:p>
            <a:r>
              <a:rPr lang="en-US" dirty="0" smtClean="0"/>
              <a:t>Composed of 30 mm Drift tubes</a:t>
            </a:r>
            <a:endParaRPr lang="en-US" dirty="0"/>
          </a:p>
        </p:txBody>
      </p:sp>
      <p:sp>
        <p:nvSpPr>
          <p:cNvPr id="5" name="Date Placeholder 4"/>
          <p:cNvSpPr>
            <a:spLocks noGrp="1"/>
          </p:cNvSpPr>
          <p:nvPr>
            <p:ph type="dt" sz="half" idx="10"/>
          </p:nvPr>
        </p:nvSpPr>
        <p:spPr/>
        <p:txBody>
          <a:bodyPr/>
          <a:lstStyle/>
          <a:p>
            <a:r>
              <a:rPr lang="de-CH" smtClean="0"/>
              <a:t>ESIPAP, 11/02/2014</a:t>
            </a:r>
            <a:endParaRPr lang="en-US"/>
          </a:p>
        </p:txBody>
      </p:sp>
      <p:sp>
        <p:nvSpPr>
          <p:cNvPr id="6" name="Footer Placeholder 5"/>
          <p:cNvSpPr>
            <a:spLocks noGrp="1"/>
          </p:cNvSpPr>
          <p:nvPr>
            <p:ph type="ftr" sz="quarter" idx="11"/>
          </p:nvPr>
        </p:nvSpPr>
        <p:spPr/>
        <p:txBody>
          <a:bodyPr/>
          <a:lstStyle/>
          <a:p>
            <a:r>
              <a:rPr lang="en-US" smtClean="0"/>
              <a:t>Muon Detection III, Joerg Wotschack</a:t>
            </a:r>
            <a:endParaRPr lang="en-US"/>
          </a:p>
        </p:txBody>
      </p:sp>
      <p:sp>
        <p:nvSpPr>
          <p:cNvPr id="7" name="Slide Number Placeholder 6"/>
          <p:cNvSpPr>
            <a:spLocks noGrp="1"/>
          </p:cNvSpPr>
          <p:nvPr>
            <p:ph type="sldNum" sz="quarter" idx="12"/>
          </p:nvPr>
        </p:nvSpPr>
        <p:spPr/>
        <p:txBody>
          <a:bodyPr/>
          <a:lstStyle/>
          <a:p>
            <a:fld id="{3079372F-7216-AD42-B767-60CA84D9E527}" type="slidenum">
              <a:rPr lang="en-US" smtClean="0"/>
              <a:t>18</a:t>
            </a:fld>
            <a:endParaRPr lang="en-US"/>
          </a:p>
        </p:txBody>
      </p:sp>
    </p:spTree>
    <p:extLst>
      <p:ext uri="{BB962C8B-B14F-4D97-AF65-F5344CB8AC3E}">
        <p14:creationId xmlns:p14="http://schemas.microsoft.com/office/powerpoint/2010/main" val="170434242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MDT_chamber_schematics_2.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0800" y="2787029"/>
            <a:ext cx="5595025" cy="3612683"/>
          </a:xfrm>
          <a:prstGeom prst="rect">
            <a:avLst/>
          </a:prstGeom>
        </p:spPr>
      </p:pic>
      <p:sp>
        <p:nvSpPr>
          <p:cNvPr id="2" name="Title 1"/>
          <p:cNvSpPr>
            <a:spLocks noGrp="1"/>
          </p:cNvSpPr>
          <p:nvPr>
            <p:ph type="title"/>
          </p:nvPr>
        </p:nvSpPr>
        <p:spPr>
          <a:xfrm>
            <a:off x="746408" y="274638"/>
            <a:ext cx="8229600" cy="1143000"/>
          </a:xfrm>
        </p:spPr>
        <p:txBody>
          <a:bodyPr>
            <a:normAutofit/>
          </a:bodyPr>
          <a:lstStyle/>
          <a:p>
            <a:r>
              <a:rPr lang="en-US" dirty="0" smtClean="0"/>
              <a:t>The ATLAS drift tubes</a:t>
            </a:r>
            <a:endParaRPr lang="en-US" dirty="0"/>
          </a:p>
        </p:txBody>
      </p:sp>
      <p:sp>
        <p:nvSpPr>
          <p:cNvPr id="3" name="Content Placeholder 2"/>
          <p:cNvSpPr>
            <a:spLocks noGrp="1"/>
          </p:cNvSpPr>
          <p:nvPr>
            <p:ph idx="1"/>
          </p:nvPr>
        </p:nvSpPr>
        <p:spPr>
          <a:xfrm>
            <a:off x="457200" y="1417639"/>
            <a:ext cx="7814404" cy="1448056"/>
          </a:xfrm>
        </p:spPr>
        <p:txBody>
          <a:bodyPr>
            <a:noAutofit/>
          </a:bodyPr>
          <a:lstStyle/>
          <a:p>
            <a:pPr>
              <a:buClr>
                <a:schemeClr val="accent3"/>
              </a:buClr>
              <a:buFont typeface="Wingdings" charset="2"/>
              <a:buChar char="§"/>
            </a:pPr>
            <a:r>
              <a:rPr lang="en-GB" sz="2000" dirty="0" smtClean="0">
                <a:solidFill>
                  <a:srgbClr val="000000"/>
                </a:solidFill>
              </a:rPr>
              <a:t>The drift tubes are arranged in 1200 chambers, each consisting of 6 or 8 tube layers. Typical chamber dimensions are 2 x 4 m</a:t>
            </a:r>
            <a:r>
              <a:rPr lang="en-GB" sz="2000" baseline="30000" dirty="0" smtClean="0">
                <a:solidFill>
                  <a:srgbClr val="000000"/>
                </a:solidFill>
              </a:rPr>
              <a:t>2</a:t>
            </a:r>
            <a:r>
              <a:rPr lang="en-GB" sz="2000" dirty="0">
                <a:solidFill>
                  <a:srgbClr val="000000"/>
                </a:solidFill>
              </a:rPr>
              <a:t> </a:t>
            </a:r>
            <a:r>
              <a:rPr lang="en-GB" sz="2000" dirty="0" smtClean="0">
                <a:solidFill>
                  <a:srgbClr val="000000"/>
                </a:solidFill>
              </a:rPr>
              <a:t>in area and 0.5 m high.</a:t>
            </a:r>
          </a:p>
          <a:p>
            <a:pPr>
              <a:buClr>
                <a:schemeClr val="accent3"/>
              </a:buClr>
              <a:buFont typeface="Wingdings" charset="2"/>
              <a:buChar char="§"/>
            </a:pPr>
            <a:r>
              <a:rPr lang="en-GB" sz="2000" dirty="0" smtClean="0">
                <a:solidFill>
                  <a:srgbClr val="000000"/>
                </a:solidFill>
              </a:rPr>
              <a:t> </a:t>
            </a:r>
            <a:r>
              <a:rPr lang="en-GB" sz="2000" dirty="0">
                <a:solidFill>
                  <a:srgbClr val="000000"/>
                </a:solidFill>
              </a:rPr>
              <a:t>T</a:t>
            </a:r>
            <a:r>
              <a:rPr lang="en-GB" sz="2000" dirty="0" smtClean="0">
                <a:solidFill>
                  <a:srgbClr val="000000"/>
                </a:solidFill>
              </a:rPr>
              <a:t>he deformation of the chambers being monitored, we call them Monitored Drift Tube Chambers (MDT)</a:t>
            </a:r>
          </a:p>
        </p:txBody>
      </p:sp>
      <p:sp>
        <p:nvSpPr>
          <p:cNvPr id="4" name="Date Placeholder 3"/>
          <p:cNvSpPr>
            <a:spLocks noGrp="1"/>
          </p:cNvSpPr>
          <p:nvPr>
            <p:ph type="dt" sz="half" idx="10"/>
          </p:nvPr>
        </p:nvSpPr>
        <p:spPr/>
        <p:txBody>
          <a:bodyPr/>
          <a:lstStyle/>
          <a:p>
            <a:r>
              <a:rPr lang="de-CH" smtClean="0"/>
              <a:t>ESIPAP, 11/02/2014</a:t>
            </a:r>
            <a:endParaRPr lang="en-US" dirty="0"/>
          </a:p>
        </p:txBody>
      </p:sp>
      <p:sp>
        <p:nvSpPr>
          <p:cNvPr id="5" name="Footer Placeholder 4"/>
          <p:cNvSpPr>
            <a:spLocks noGrp="1"/>
          </p:cNvSpPr>
          <p:nvPr>
            <p:ph type="ftr" sz="quarter" idx="11"/>
          </p:nvPr>
        </p:nvSpPr>
        <p:spPr/>
        <p:txBody>
          <a:bodyPr/>
          <a:lstStyle/>
          <a:p>
            <a:r>
              <a:rPr lang="en-US" smtClean="0"/>
              <a:t>Muon Detection III, Joerg Wotschack</a:t>
            </a:r>
            <a:endParaRPr lang="en-US" dirty="0"/>
          </a:p>
        </p:txBody>
      </p:sp>
      <p:sp>
        <p:nvSpPr>
          <p:cNvPr id="6" name="Slide Number Placeholder 5"/>
          <p:cNvSpPr>
            <a:spLocks noGrp="1"/>
          </p:cNvSpPr>
          <p:nvPr>
            <p:ph type="sldNum" sz="quarter" idx="12"/>
          </p:nvPr>
        </p:nvSpPr>
        <p:spPr/>
        <p:txBody>
          <a:bodyPr/>
          <a:lstStyle/>
          <a:p>
            <a:fld id="{8DE8BF76-08F8-4A4C-945B-4E9D83473707}" type="slidenum">
              <a:rPr lang="en-US" smtClean="0"/>
              <a:t>19</a:t>
            </a:fld>
            <a:endParaRPr lang="en-US" dirty="0"/>
          </a:p>
        </p:txBody>
      </p:sp>
    </p:spTree>
    <p:extLst>
      <p:ext uri="{BB962C8B-B14F-4D97-AF65-F5344CB8AC3E}">
        <p14:creationId xmlns:p14="http://schemas.microsoft.com/office/powerpoint/2010/main" val="272898083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Very early detectors</a:t>
            </a:r>
            <a:endParaRPr lang="en-US" dirty="0"/>
          </a:p>
        </p:txBody>
      </p:sp>
      <p:sp>
        <p:nvSpPr>
          <p:cNvPr id="3" name="Content Placeholder 2"/>
          <p:cNvSpPr>
            <a:spLocks noGrp="1"/>
          </p:cNvSpPr>
          <p:nvPr>
            <p:ph idx="1"/>
          </p:nvPr>
        </p:nvSpPr>
        <p:spPr>
          <a:xfrm>
            <a:off x="365922" y="1291277"/>
            <a:ext cx="5182436" cy="1393439"/>
          </a:xfrm>
        </p:spPr>
        <p:txBody>
          <a:bodyPr>
            <a:normAutofit fontScale="55000" lnSpcReduction="20000"/>
          </a:bodyPr>
          <a:lstStyle/>
          <a:p>
            <a:pPr>
              <a:buClr>
                <a:schemeClr val="accent3"/>
              </a:buClr>
              <a:buFont typeface="Wingdings" charset="2"/>
              <a:buChar char="§"/>
            </a:pPr>
            <a:r>
              <a:rPr lang="en-US" dirty="0" smtClean="0"/>
              <a:t>The very early detectors like cloud chambers (or later bubble chambers </a:t>
            </a:r>
            <a:r>
              <a:rPr lang="en-GB" dirty="0" smtClean="0">
                <a:solidFill>
                  <a:srgbClr val="000000"/>
                </a:solidFill>
              </a:rPr>
              <a:t>used saturated </a:t>
            </a:r>
            <a:r>
              <a:rPr lang="en-GB" dirty="0">
                <a:solidFill>
                  <a:srgbClr val="000000"/>
                </a:solidFill>
              </a:rPr>
              <a:t>water </a:t>
            </a:r>
            <a:r>
              <a:rPr lang="en-GB" dirty="0" smtClean="0">
                <a:solidFill>
                  <a:srgbClr val="000000"/>
                </a:solidFill>
              </a:rPr>
              <a:t>vapour in which small droplets developed that could be photographed. They were originally </a:t>
            </a:r>
            <a:r>
              <a:rPr lang="en-GB" dirty="0">
                <a:solidFill>
                  <a:srgbClr val="000000"/>
                </a:solidFill>
              </a:rPr>
              <a:t>developed to study </a:t>
            </a:r>
            <a:r>
              <a:rPr lang="en-GB" dirty="0" smtClean="0">
                <a:solidFill>
                  <a:srgbClr val="000000"/>
                </a:solidFill>
              </a:rPr>
              <a:t>the formation </a:t>
            </a:r>
            <a:r>
              <a:rPr lang="en-GB" dirty="0">
                <a:solidFill>
                  <a:srgbClr val="000000"/>
                </a:solidFill>
              </a:rPr>
              <a:t>of rain clouds</a:t>
            </a:r>
          </a:p>
          <a:p>
            <a:pPr marL="0" indent="0">
              <a:buClr>
                <a:schemeClr val="accent3"/>
              </a:buClr>
              <a:buNone/>
            </a:pPr>
            <a:endParaRPr lang="en-US" dirty="0" smtClean="0"/>
          </a:p>
          <a:p>
            <a:pPr>
              <a:buClr>
                <a:schemeClr val="accent3"/>
              </a:buClr>
              <a:buFont typeface="Wingdings" charset="2"/>
              <a:buChar char="§"/>
            </a:pPr>
            <a:endParaRPr lang="en-US" dirty="0" smtClean="0"/>
          </a:p>
          <a:p>
            <a:pPr lvl="1">
              <a:buClr>
                <a:schemeClr val="accent3"/>
              </a:buClr>
              <a:buFont typeface="Wingdings" charset="2"/>
              <a:buChar char="§"/>
            </a:pPr>
            <a:endParaRPr lang="en-US" dirty="0" smtClean="0"/>
          </a:p>
        </p:txBody>
      </p:sp>
      <p:sp>
        <p:nvSpPr>
          <p:cNvPr id="4" name="Date Placeholder 3"/>
          <p:cNvSpPr>
            <a:spLocks noGrp="1"/>
          </p:cNvSpPr>
          <p:nvPr>
            <p:ph type="dt" sz="half" idx="10"/>
          </p:nvPr>
        </p:nvSpPr>
        <p:spPr/>
        <p:txBody>
          <a:bodyPr/>
          <a:lstStyle/>
          <a:p>
            <a:r>
              <a:rPr lang="de-CH" smtClean="0"/>
              <a:t>ESIPAP, 11/02/2014</a:t>
            </a:r>
            <a:endParaRPr lang="en-US" dirty="0"/>
          </a:p>
        </p:txBody>
      </p:sp>
      <p:sp>
        <p:nvSpPr>
          <p:cNvPr id="5" name="Footer Placeholder 4"/>
          <p:cNvSpPr>
            <a:spLocks noGrp="1"/>
          </p:cNvSpPr>
          <p:nvPr>
            <p:ph type="ftr" sz="quarter" idx="11"/>
          </p:nvPr>
        </p:nvSpPr>
        <p:spPr/>
        <p:txBody>
          <a:bodyPr/>
          <a:lstStyle/>
          <a:p>
            <a:r>
              <a:rPr lang="en-US" smtClean="0"/>
              <a:t>Muon Detection III, Joerg Wotschack</a:t>
            </a:r>
            <a:endParaRPr lang="en-US" dirty="0"/>
          </a:p>
        </p:txBody>
      </p:sp>
      <p:sp>
        <p:nvSpPr>
          <p:cNvPr id="6" name="Slide Number Placeholder 5"/>
          <p:cNvSpPr>
            <a:spLocks noGrp="1"/>
          </p:cNvSpPr>
          <p:nvPr>
            <p:ph type="sldNum" sz="quarter" idx="12"/>
          </p:nvPr>
        </p:nvSpPr>
        <p:spPr/>
        <p:txBody>
          <a:bodyPr/>
          <a:lstStyle/>
          <a:p>
            <a:fld id="{8DE8BF76-08F8-4A4C-945B-4E9D83473707}" type="slidenum">
              <a:rPr lang="en-US" smtClean="0"/>
              <a:t>2</a:t>
            </a:fld>
            <a:endParaRPr lang="en-US" dirty="0"/>
          </a:p>
        </p:txBody>
      </p:sp>
      <p:pic>
        <p:nvPicPr>
          <p:cNvPr id="7"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0195" y="1526226"/>
            <a:ext cx="3068638" cy="2073275"/>
          </a:xfrm>
          <a:prstGeom prst="rect">
            <a:avLst/>
          </a:pr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pic>
      <p:pic>
        <p:nvPicPr>
          <p:cNvPr id="8"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5820727" y="3673475"/>
            <a:ext cx="3049006"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0" name="Text Box 13"/>
          <p:cNvSpPr txBox="1">
            <a:spLocks noChangeArrowheads="1"/>
          </p:cNvSpPr>
          <p:nvPr/>
        </p:nvSpPr>
        <p:spPr bwMode="auto">
          <a:xfrm>
            <a:off x="6792913" y="6139939"/>
            <a:ext cx="2351087" cy="247650"/>
          </a:xfrm>
          <a:prstGeom prst="rect">
            <a:avLst/>
          </a:prstGeom>
          <a:solidFill>
            <a:schemeClr val="accent3">
              <a:lumMod val="50000"/>
            </a:schemeClr>
          </a:solidFill>
          <a:ln w="18360">
            <a:solidFill>
              <a:srgbClr val="000080"/>
            </a:solidFill>
            <a:round/>
            <a:headEnd/>
            <a:tailEnd/>
          </a:ln>
        </p:spPr>
        <p:txBody>
          <a:bodyPr wrap="none" lIns="8164" tIns="8164" rIns="8164" bIns="8164">
            <a:spAutoFit/>
          </a:bodyPr>
          <a:lstStyle/>
          <a:p>
            <a:pPr defTabSz="457200" eaLnBrk="0" hangingPunct="0">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GB" sz="1600" b="1" i="0" dirty="0">
                <a:solidFill>
                  <a:srgbClr val="FFFFFF"/>
                </a:solidFill>
                <a:latin typeface="Luxi Sans"/>
                <a:ea typeface="msmincho"/>
                <a:cs typeface="msmincho"/>
              </a:rPr>
              <a:t> upward going positron </a:t>
            </a:r>
          </a:p>
        </p:txBody>
      </p:sp>
      <p:sp>
        <p:nvSpPr>
          <p:cNvPr id="11" name="Text Box 8"/>
          <p:cNvSpPr txBox="1">
            <a:spLocks noChangeArrowheads="1"/>
          </p:cNvSpPr>
          <p:nvPr/>
        </p:nvSpPr>
        <p:spPr bwMode="auto">
          <a:xfrm>
            <a:off x="1314695" y="5996488"/>
            <a:ext cx="4503230" cy="396027"/>
          </a:xfrm>
          <a:prstGeom prst="rect">
            <a:avLst/>
          </a:prstGeom>
          <a:noFill/>
          <a:ln w="18360">
            <a:solidFill>
              <a:srgbClr val="000080"/>
            </a:solidFill>
            <a:round/>
            <a:headEnd/>
            <a:tailEnd/>
          </a:ln>
        </p:spPr>
        <p:txBody>
          <a:bodyPr wrap="none" lIns="8164" tIns="8164" rIns="8164" bIns="8164">
            <a:spAutoFit/>
          </a:bodyPr>
          <a:lstStyle>
            <a:lvl1pPr defTabSz="45720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ea typeface="ＭＳ Ｐゴシック" charset="0"/>
              </a:defRPr>
            </a:lvl1pPr>
            <a:lvl2pPr marL="742950" indent="-285750" defTabSz="45720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ea typeface="ＭＳ Ｐゴシック" charset="0"/>
              </a:defRPr>
            </a:lvl2pPr>
            <a:lvl3pPr marL="1143000" indent="-228600" defTabSz="45720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ea typeface="ＭＳ Ｐゴシック" charset="0"/>
              </a:defRPr>
            </a:lvl3pPr>
            <a:lvl4pPr marL="1600200" indent="-228600" defTabSz="45720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ea typeface="ＭＳ Ｐゴシック" charset="0"/>
              </a:defRPr>
            </a:lvl4pPr>
            <a:lvl5pPr marL="2057400" indent="-228600" defTabSz="45720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ea typeface="ＭＳ Ｐゴシック" charset="0"/>
              </a:defRPr>
            </a:lvl5pPr>
            <a:lvl6pPr marL="2514600" indent="-228600" fontAlgn="base">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ea typeface="ＭＳ Ｐゴシック" charset="0"/>
              </a:defRPr>
            </a:lvl6pPr>
            <a:lvl7pPr marL="2971800" indent="-228600" fontAlgn="base">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ea typeface="ＭＳ Ｐゴシック" charset="0"/>
              </a:defRPr>
            </a:lvl7pPr>
            <a:lvl8pPr marL="3429000" indent="-228600" fontAlgn="base">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ea typeface="ＭＳ Ｐゴシック" charset="0"/>
              </a:defRPr>
            </a:lvl8pPr>
            <a:lvl9pPr marL="3886200" indent="-228600" fontAlgn="base">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solidFill>
                  <a:schemeClr val="tx1"/>
                </a:solidFill>
                <a:latin typeface="Arial" charset="0"/>
                <a:ea typeface="ＭＳ Ｐゴシック" charset="0"/>
              </a:defRPr>
            </a:lvl9pPr>
          </a:lstStyle>
          <a:p>
            <a:pPr algn="ctr" eaLnBrk="0" hangingPunct="0">
              <a:lnSpc>
                <a:spcPct val="87000"/>
              </a:lnSpc>
              <a:defRPr/>
            </a:pPr>
            <a:r>
              <a:rPr lang="en-GB" sz="1400" b="1" i="0" dirty="0" smtClean="0">
                <a:solidFill>
                  <a:schemeClr val="accent2">
                    <a:lumMod val="50000"/>
                  </a:schemeClr>
                </a:solidFill>
                <a:latin typeface="Luxi Sans" charset="0"/>
                <a:cs typeface="msmincho" charset="0"/>
              </a:rPr>
              <a:t>Was used for the discovery of the positron </a:t>
            </a:r>
          </a:p>
          <a:p>
            <a:pPr algn="ctr" eaLnBrk="0" hangingPunct="0">
              <a:lnSpc>
                <a:spcPct val="87000"/>
              </a:lnSpc>
              <a:defRPr/>
            </a:pPr>
            <a:r>
              <a:rPr lang="en-GB" sz="1400" b="1" i="0" dirty="0" smtClean="0">
                <a:solidFill>
                  <a:schemeClr val="accent2">
                    <a:lumMod val="50000"/>
                  </a:schemeClr>
                </a:solidFill>
                <a:latin typeface="Luxi Sans" charset="0"/>
                <a:cs typeface="msmincho" charset="0"/>
              </a:rPr>
              <a:t>(1932 by Carl Anderson, Nobel Prize 1936) and the µ) </a:t>
            </a:r>
          </a:p>
        </p:txBody>
      </p:sp>
      <p:sp>
        <p:nvSpPr>
          <p:cNvPr id="12" name="Rectangle 11"/>
          <p:cNvSpPr/>
          <p:nvPr/>
        </p:nvSpPr>
        <p:spPr>
          <a:xfrm>
            <a:off x="5820727" y="2990164"/>
            <a:ext cx="3097062" cy="1089529"/>
          </a:xfrm>
          <a:prstGeom prst="rect">
            <a:avLst/>
          </a:prstGeom>
        </p:spPr>
        <p:txBody>
          <a:bodyPr wrap="square">
            <a:spAutoFit/>
          </a:bodyPr>
          <a:lstStyle/>
          <a:p>
            <a:pPr indent="1588">
              <a:spcBef>
                <a:spcPct val="20000"/>
              </a:spcBef>
              <a:tabLst>
                <a:tab pos="811213" algn="l"/>
                <a:tab pos="1219200" algn="l"/>
                <a:tab pos="1627188" algn="l"/>
                <a:tab pos="2033588" algn="l"/>
                <a:tab pos="2441575" algn="l"/>
                <a:tab pos="2849563" algn="l"/>
                <a:tab pos="3255963" algn="l"/>
                <a:tab pos="3663950" algn="l"/>
                <a:tab pos="4071938" algn="l"/>
                <a:tab pos="4478338" algn="l"/>
                <a:tab pos="4886325" algn="l"/>
                <a:tab pos="5294313" algn="l"/>
                <a:tab pos="5702300" algn="l"/>
                <a:tab pos="6108700" algn="l"/>
                <a:tab pos="6516688" algn="l"/>
                <a:tab pos="6924675" algn="l"/>
                <a:tab pos="7331075" algn="l"/>
                <a:tab pos="7739063" algn="l"/>
                <a:tab pos="8147050" algn="l"/>
                <a:tab pos="8555038" algn="l"/>
              </a:tabLst>
            </a:pPr>
            <a:r>
              <a:rPr lang="en-GB" sz="2000" b="1" i="0" dirty="0" smtClean="0">
                <a:solidFill>
                  <a:srgbClr val="FFFF00"/>
                </a:solidFill>
              </a:rPr>
              <a:t>Cloud chamber </a:t>
            </a:r>
          </a:p>
          <a:p>
            <a:pPr indent="1588">
              <a:spcBef>
                <a:spcPct val="20000"/>
              </a:spcBef>
              <a:tabLst>
                <a:tab pos="811213" algn="l"/>
                <a:tab pos="1219200" algn="l"/>
                <a:tab pos="1627188" algn="l"/>
                <a:tab pos="2033588" algn="l"/>
                <a:tab pos="2441575" algn="l"/>
                <a:tab pos="2849563" algn="l"/>
                <a:tab pos="3255963" algn="l"/>
                <a:tab pos="3663950" algn="l"/>
                <a:tab pos="4071938" algn="l"/>
                <a:tab pos="4478338" algn="l"/>
                <a:tab pos="4886325" algn="l"/>
                <a:tab pos="5294313" algn="l"/>
                <a:tab pos="5702300" algn="l"/>
                <a:tab pos="6108700" algn="l"/>
                <a:tab pos="6516688" algn="l"/>
                <a:tab pos="6924675" algn="l"/>
                <a:tab pos="7331075" algn="l"/>
                <a:tab pos="7739063" algn="l"/>
                <a:tab pos="8147050" algn="l"/>
                <a:tab pos="8555038" algn="l"/>
              </a:tabLst>
            </a:pPr>
            <a:r>
              <a:rPr lang="en-GB" sz="1400" b="1" i="0" dirty="0" smtClean="0">
                <a:solidFill>
                  <a:srgbClr val="FFFF00"/>
                </a:solidFill>
              </a:rPr>
              <a:t>(1911 by Charles T. R. Wilson, Nobel Prize 1927)</a:t>
            </a:r>
            <a:br>
              <a:rPr lang="en-GB" sz="1400" b="1" i="0" dirty="0" smtClean="0">
                <a:solidFill>
                  <a:srgbClr val="FFFF00"/>
                </a:solidFill>
              </a:rPr>
            </a:br>
            <a:endParaRPr lang="en-US" sz="1400" dirty="0">
              <a:solidFill>
                <a:srgbClr val="FFFF00"/>
              </a:solidFill>
            </a:endParaRPr>
          </a:p>
        </p:txBody>
      </p:sp>
      <p:sp>
        <p:nvSpPr>
          <p:cNvPr id="13" name="Content Placeholder 2"/>
          <p:cNvSpPr txBox="1">
            <a:spLocks/>
          </p:cNvSpPr>
          <p:nvPr/>
        </p:nvSpPr>
        <p:spPr>
          <a:xfrm>
            <a:off x="457200" y="3674789"/>
            <a:ext cx="5182436" cy="186680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80000"/>
              </a:lnSpc>
              <a:buClr>
                <a:schemeClr val="accent3"/>
              </a:buClr>
              <a:buFont typeface="Wingdings" charset="2"/>
              <a:buChar char="§"/>
            </a:pPr>
            <a:r>
              <a:rPr lang="en-US" sz="1800" dirty="0" smtClean="0"/>
              <a:t>These type of detectors were </a:t>
            </a:r>
            <a:r>
              <a:rPr lang="en-US" sz="1800" dirty="0"/>
              <a:t>used until the 1980ies. </a:t>
            </a:r>
            <a:r>
              <a:rPr lang="en-GB" sz="1800" dirty="0" smtClean="0">
                <a:solidFill>
                  <a:srgbClr val="000000"/>
                </a:solidFill>
              </a:rPr>
              <a:t>They </a:t>
            </a:r>
            <a:r>
              <a:rPr lang="en-US" sz="1800" dirty="0" smtClean="0"/>
              <a:t>did what today’s huge detectors do in a single device. They measured everything, however, with limits.</a:t>
            </a:r>
          </a:p>
          <a:p>
            <a:pPr>
              <a:lnSpc>
                <a:spcPct val="80000"/>
              </a:lnSpc>
              <a:buClr>
                <a:schemeClr val="accent3"/>
              </a:buClr>
              <a:buFont typeface="Wingdings" charset="2"/>
              <a:buChar char="§"/>
            </a:pPr>
            <a:r>
              <a:rPr lang="en-US" sz="1800" dirty="0" smtClean="0"/>
              <a:t>They were good (actually great) for single track measurements but could not contain high energy showers. </a:t>
            </a:r>
          </a:p>
          <a:p>
            <a:pPr>
              <a:lnSpc>
                <a:spcPct val="80000"/>
              </a:lnSpc>
              <a:buClr>
                <a:schemeClr val="accent3"/>
              </a:buClr>
              <a:buFont typeface="Wingdings" charset="2"/>
              <a:buChar char="§"/>
            </a:pPr>
            <a:r>
              <a:rPr lang="en-US" sz="1800" dirty="0" smtClean="0"/>
              <a:t>In addition, they were slow and very manpower intense to </a:t>
            </a:r>
            <a:r>
              <a:rPr lang="en-US" sz="1800" dirty="0" err="1" smtClean="0"/>
              <a:t>analyse</a:t>
            </a:r>
            <a:r>
              <a:rPr lang="en-US" sz="1800" dirty="0" smtClean="0"/>
              <a:t> the photographs.</a:t>
            </a:r>
          </a:p>
          <a:p>
            <a:pPr lvl="1">
              <a:lnSpc>
                <a:spcPct val="80000"/>
              </a:lnSpc>
              <a:buClr>
                <a:schemeClr val="accent3"/>
              </a:buClr>
              <a:buFont typeface="Wingdings" charset="2"/>
              <a:buChar char="§"/>
            </a:pPr>
            <a:endParaRPr lang="en-US" sz="1400" dirty="0" smtClean="0"/>
          </a:p>
        </p:txBody>
      </p:sp>
      <p:pic>
        <p:nvPicPr>
          <p:cNvPr id="14"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0725" y="2684716"/>
            <a:ext cx="4806950" cy="81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583319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Alignment</a:t>
            </a:r>
            <a:endParaRPr lang="en-US" dirty="0"/>
          </a:p>
        </p:txBody>
      </p:sp>
      <p:sp>
        <p:nvSpPr>
          <p:cNvPr id="3" name="Content Placeholder 2"/>
          <p:cNvSpPr>
            <a:spLocks noGrp="1"/>
          </p:cNvSpPr>
          <p:nvPr>
            <p:ph idx="1"/>
          </p:nvPr>
        </p:nvSpPr>
        <p:spPr>
          <a:xfrm>
            <a:off x="457200" y="1600201"/>
            <a:ext cx="8229600" cy="2794628"/>
          </a:xfrm>
        </p:spPr>
        <p:txBody>
          <a:bodyPr>
            <a:normAutofit fontScale="62500" lnSpcReduction="20000"/>
          </a:bodyPr>
          <a:lstStyle/>
          <a:p>
            <a:pPr>
              <a:buClr>
                <a:srgbClr val="660066"/>
              </a:buClr>
              <a:buFont typeface="Wingdings" charset="2"/>
              <a:buChar char="§"/>
            </a:pPr>
            <a:r>
              <a:rPr lang="en-US" dirty="0" smtClean="0"/>
              <a:t>The ATLAS muon chambers have been constructed with extremely high precision</a:t>
            </a:r>
          </a:p>
          <a:p>
            <a:pPr lvl="1">
              <a:buClr>
                <a:srgbClr val="660066"/>
              </a:buClr>
              <a:buFont typeface="Wingdings" charset="2"/>
              <a:buChar char="§"/>
            </a:pPr>
            <a:r>
              <a:rPr lang="en-US" dirty="0" smtClean="0"/>
              <a:t>The drift tubes were located to typically 10–15 µm (</a:t>
            </a:r>
            <a:r>
              <a:rPr lang="en-US" dirty="0" err="1" smtClean="0"/>
              <a:t>rms</a:t>
            </a:r>
            <a:r>
              <a:rPr lang="en-US" dirty="0" smtClean="0"/>
              <a:t>)</a:t>
            </a:r>
          </a:p>
          <a:p>
            <a:pPr>
              <a:buClr>
                <a:srgbClr val="660066"/>
              </a:buClr>
              <a:buFont typeface="Wingdings" charset="2"/>
              <a:buChar char="§"/>
            </a:pPr>
            <a:r>
              <a:rPr lang="en-US" dirty="0" smtClean="0"/>
              <a:t>An in-plane monitoring system (RASNIK) installed in each chamber is used to follow any deformation of the chambers during installation and operation within a few µm</a:t>
            </a:r>
          </a:p>
          <a:p>
            <a:pPr>
              <a:buClr>
                <a:srgbClr val="660066"/>
              </a:buClr>
              <a:buFont typeface="Wingdings" charset="2"/>
              <a:buChar char="§"/>
            </a:pPr>
            <a:r>
              <a:rPr lang="en-US" dirty="0" smtClean="0"/>
              <a:t>The RASNIK was installed during construction and is periodically readout</a:t>
            </a:r>
          </a:p>
          <a:p>
            <a:pPr>
              <a:buClr>
                <a:srgbClr val="660066"/>
              </a:buClr>
              <a:buFont typeface="Wingdings" charset="2"/>
              <a:buChar char="§"/>
            </a:pPr>
            <a:r>
              <a:rPr lang="en-US" dirty="0" smtClean="0"/>
              <a:t>The location of one chamber with respect to the other is achieved by a grid of optical monitoring lines throughout the detector</a:t>
            </a:r>
          </a:p>
        </p:txBody>
      </p:sp>
      <p:pic>
        <p:nvPicPr>
          <p:cNvPr id="4" name="Picture 3" descr="MDT_rasnik_system_5.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2278" y="4427597"/>
            <a:ext cx="5037585" cy="1623222"/>
          </a:xfrm>
          <a:prstGeom prst="rect">
            <a:avLst/>
          </a:prstGeom>
        </p:spPr>
      </p:pic>
      <p:sp>
        <p:nvSpPr>
          <p:cNvPr id="5" name="TextBox 4"/>
          <p:cNvSpPr txBox="1"/>
          <p:nvPr/>
        </p:nvSpPr>
        <p:spPr>
          <a:xfrm>
            <a:off x="1537690" y="5380213"/>
            <a:ext cx="1744588" cy="369332"/>
          </a:xfrm>
          <a:prstGeom prst="rect">
            <a:avLst/>
          </a:prstGeom>
          <a:noFill/>
        </p:spPr>
        <p:txBody>
          <a:bodyPr wrap="none" rtlCol="0">
            <a:spAutoFit/>
          </a:bodyPr>
          <a:lstStyle/>
          <a:p>
            <a:r>
              <a:rPr lang="en-US" dirty="0" smtClean="0"/>
              <a:t>RASNIK principle</a:t>
            </a:r>
          </a:p>
        </p:txBody>
      </p:sp>
      <p:sp>
        <p:nvSpPr>
          <p:cNvPr id="6" name="Date Placeholder 5"/>
          <p:cNvSpPr>
            <a:spLocks noGrp="1"/>
          </p:cNvSpPr>
          <p:nvPr>
            <p:ph type="dt" sz="half" idx="10"/>
          </p:nvPr>
        </p:nvSpPr>
        <p:spPr/>
        <p:txBody>
          <a:bodyPr/>
          <a:lstStyle/>
          <a:p>
            <a:r>
              <a:rPr lang="de-CH" smtClean="0"/>
              <a:t>ESIPAP, 11/02/2014</a:t>
            </a:r>
            <a:endParaRPr lang="en-US"/>
          </a:p>
        </p:txBody>
      </p:sp>
      <p:sp>
        <p:nvSpPr>
          <p:cNvPr id="7" name="Footer Placeholder 6"/>
          <p:cNvSpPr>
            <a:spLocks noGrp="1"/>
          </p:cNvSpPr>
          <p:nvPr>
            <p:ph type="ftr" sz="quarter" idx="11"/>
          </p:nvPr>
        </p:nvSpPr>
        <p:spPr/>
        <p:txBody>
          <a:bodyPr/>
          <a:lstStyle/>
          <a:p>
            <a:r>
              <a:rPr lang="en-US" smtClean="0"/>
              <a:t>Muon Detection III, Joerg Wotschack</a:t>
            </a:r>
            <a:endParaRPr lang="en-US"/>
          </a:p>
        </p:txBody>
      </p:sp>
      <p:sp>
        <p:nvSpPr>
          <p:cNvPr id="8" name="Slide Number Placeholder 7"/>
          <p:cNvSpPr>
            <a:spLocks noGrp="1"/>
          </p:cNvSpPr>
          <p:nvPr>
            <p:ph type="sldNum" sz="quarter" idx="12"/>
          </p:nvPr>
        </p:nvSpPr>
        <p:spPr/>
        <p:txBody>
          <a:bodyPr/>
          <a:lstStyle/>
          <a:p>
            <a:fld id="{3079372F-7216-AD42-B767-60CA84D9E527}" type="slidenum">
              <a:rPr lang="en-US" smtClean="0"/>
              <a:t>20</a:t>
            </a:fld>
            <a:endParaRPr lang="en-US"/>
          </a:p>
        </p:txBody>
      </p:sp>
    </p:spTree>
    <p:extLst>
      <p:ext uri="{BB962C8B-B14F-4D97-AF65-F5344CB8AC3E}">
        <p14:creationId xmlns:p14="http://schemas.microsoft.com/office/powerpoint/2010/main" val="355982645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6408" y="274638"/>
            <a:ext cx="8229600" cy="1143000"/>
          </a:xfrm>
        </p:spPr>
        <p:txBody>
          <a:bodyPr>
            <a:normAutofit/>
          </a:bodyPr>
          <a:lstStyle/>
          <a:p>
            <a:r>
              <a:rPr lang="en-US" dirty="0" smtClean="0"/>
              <a:t>The ATLAS</a:t>
            </a:r>
            <a:r>
              <a:rPr lang="en-US" dirty="0"/>
              <a:t> </a:t>
            </a:r>
            <a:r>
              <a:rPr lang="en-US" dirty="0" smtClean="0"/>
              <a:t>MDTs</a:t>
            </a:r>
            <a:endParaRPr lang="en-US" dirty="0"/>
          </a:p>
        </p:txBody>
      </p:sp>
      <p:sp>
        <p:nvSpPr>
          <p:cNvPr id="3" name="Content Placeholder 2"/>
          <p:cNvSpPr>
            <a:spLocks noGrp="1"/>
          </p:cNvSpPr>
          <p:nvPr>
            <p:ph idx="1"/>
          </p:nvPr>
        </p:nvSpPr>
        <p:spPr>
          <a:xfrm>
            <a:off x="535871" y="1319194"/>
            <a:ext cx="6321419" cy="2432155"/>
          </a:xfrm>
        </p:spPr>
        <p:txBody>
          <a:bodyPr>
            <a:noAutofit/>
          </a:bodyPr>
          <a:lstStyle/>
          <a:p>
            <a:pPr>
              <a:buClr>
                <a:schemeClr val="accent3"/>
              </a:buClr>
              <a:buFont typeface="Wingdings" charset="2"/>
              <a:buChar char="§"/>
            </a:pPr>
            <a:r>
              <a:rPr lang="en-GB" sz="2000" dirty="0" smtClean="0">
                <a:solidFill>
                  <a:srgbClr val="000000"/>
                </a:solidFill>
              </a:rPr>
              <a:t>The MDT tubes have a diameter of 30 mm, the anode wire is 20 </a:t>
            </a:r>
            <a:r>
              <a:rPr lang="en-GB" sz="2000" dirty="0">
                <a:solidFill>
                  <a:srgbClr val="000000"/>
                </a:solidFill>
              </a:rPr>
              <a:t>µm </a:t>
            </a:r>
            <a:r>
              <a:rPr lang="en-GB" sz="2000" dirty="0" smtClean="0">
                <a:solidFill>
                  <a:srgbClr val="000000"/>
                </a:solidFill>
              </a:rPr>
              <a:t>thick.</a:t>
            </a:r>
          </a:p>
          <a:p>
            <a:pPr>
              <a:buClr>
                <a:schemeClr val="accent3"/>
              </a:buClr>
              <a:buFont typeface="Wingdings" charset="2"/>
              <a:buChar char="§"/>
            </a:pPr>
            <a:r>
              <a:rPr lang="en-GB" sz="2000" dirty="0" smtClean="0">
                <a:solidFill>
                  <a:srgbClr val="000000"/>
                </a:solidFill>
              </a:rPr>
              <a:t>The </a:t>
            </a:r>
            <a:r>
              <a:rPr lang="en-GB" sz="2000" dirty="0">
                <a:solidFill>
                  <a:srgbClr val="000000"/>
                </a:solidFill>
              </a:rPr>
              <a:t>tubes a</a:t>
            </a:r>
            <a:r>
              <a:rPr lang="en-GB" sz="2000" dirty="0" smtClean="0">
                <a:solidFill>
                  <a:srgbClr val="000000"/>
                </a:solidFill>
              </a:rPr>
              <a:t>re </a:t>
            </a:r>
            <a:r>
              <a:rPr lang="en-GB" sz="2000" dirty="0">
                <a:solidFill>
                  <a:srgbClr val="000000"/>
                </a:solidFill>
              </a:rPr>
              <a:t>operated with </a:t>
            </a:r>
            <a:r>
              <a:rPr lang="en-GB" sz="2000" dirty="0" smtClean="0">
                <a:solidFill>
                  <a:srgbClr val="000000"/>
                </a:solidFill>
              </a:rPr>
              <a:t>an </a:t>
            </a:r>
            <a:r>
              <a:rPr lang="en-GB" sz="2000" dirty="0">
                <a:solidFill>
                  <a:srgbClr val="000000"/>
                </a:solidFill>
              </a:rPr>
              <a:t>Ar:CO</a:t>
            </a:r>
            <a:r>
              <a:rPr lang="en-GB" sz="2000" baseline="-25000" dirty="0">
                <a:solidFill>
                  <a:srgbClr val="000000"/>
                </a:solidFill>
              </a:rPr>
              <a:t>2</a:t>
            </a:r>
            <a:r>
              <a:rPr lang="en-GB" sz="2000" dirty="0">
                <a:solidFill>
                  <a:srgbClr val="000000"/>
                </a:solidFill>
              </a:rPr>
              <a:t> (93:7) gas mixture at 3 bar absolute pressure</a:t>
            </a:r>
            <a:r>
              <a:rPr lang="en-GB" sz="2000" dirty="0" smtClean="0">
                <a:solidFill>
                  <a:srgbClr val="000000"/>
                </a:solidFill>
              </a:rPr>
              <a:t>.</a:t>
            </a:r>
          </a:p>
          <a:p>
            <a:pPr>
              <a:buClr>
                <a:schemeClr val="accent3"/>
              </a:buClr>
              <a:buFont typeface="Wingdings" charset="2"/>
              <a:buChar char="§"/>
            </a:pPr>
            <a:r>
              <a:rPr lang="en-GB" sz="2000" dirty="0">
                <a:solidFill>
                  <a:srgbClr val="000000"/>
                </a:solidFill>
              </a:rPr>
              <a:t>B</a:t>
            </a:r>
            <a:r>
              <a:rPr lang="en-GB" sz="2000" dirty="0" smtClean="0">
                <a:solidFill>
                  <a:srgbClr val="000000"/>
                </a:solidFill>
              </a:rPr>
              <a:t>y measuring the signal arrival time the distance of the track to the wire can be determined with a resolution of O(100 µm) per tube (except close to the wire)</a:t>
            </a:r>
          </a:p>
        </p:txBody>
      </p:sp>
      <p:sp>
        <p:nvSpPr>
          <p:cNvPr id="4" name="Date Placeholder 3"/>
          <p:cNvSpPr>
            <a:spLocks noGrp="1"/>
          </p:cNvSpPr>
          <p:nvPr>
            <p:ph type="dt" sz="half" idx="10"/>
          </p:nvPr>
        </p:nvSpPr>
        <p:spPr/>
        <p:txBody>
          <a:bodyPr/>
          <a:lstStyle/>
          <a:p>
            <a:r>
              <a:rPr lang="de-CH" smtClean="0"/>
              <a:t>ESIPAP, 11/02/2014</a:t>
            </a:r>
            <a:endParaRPr lang="en-US" dirty="0"/>
          </a:p>
        </p:txBody>
      </p:sp>
      <p:sp>
        <p:nvSpPr>
          <p:cNvPr id="5" name="Footer Placeholder 4"/>
          <p:cNvSpPr>
            <a:spLocks noGrp="1"/>
          </p:cNvSpPr>
          <p:nvPr>
            <p:ph type="ftr" sz="quarter" idx="11"/>
          </p:nvPr>
        </p:nvSpPr>
        <p:spPr/>
        <p:txBody>
          <a:bodyPr/>
          <a:lstStyle/>
          <a:p>
            <a:r>
              <a:rPr lang="en-US" smtClean="0"/>
              <a:t>Muon Detection III, Joerg Wotschack</a:t>
            </a:r>
            <a:endParaRPr lang="en-US" dirty="0"/>
          </a:p>
        </p:txBody>
      </p:sp>
      <p:sp>
        <p:nvSpPr>
          <p:cNvPr id="6" name="Slide Number Placeholder 5"/>
          <p:cNvSpPr>
            <a:spLocks noGrp="1"/>
          </p:cNvSpPr>
          <p:nvPr>
            <p:ph type="sldNum" sz="quarter" idx="12"/>
          </p:nvPr>
        </p:nvSpPr>
        <p:spPr/>
        <p:txBody>
          <a:bodyPr/>
          <a:lstStyle/>
          <a:p>
            <a:fld id="{8DE8BF76-08F8-4A4C-945B-4E9D83473707}" type="slidenum">
              <a:rPr lang="en-US" smtClean="0"/>
              <a:t>21</a:t>
            </a:fld>
            <a:endParaRPr lang="en-US" dirty="0"/>
          </a:p>
        </p:txBody>
      </p:sp>
      <p:pic>
        <p:nvPicPr>
          <p:cNvPr id="7" name="Picture 6" descr="MDT_tube_cross_section.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09055" y="1319194"/>
            <a:ext cx="1187439" cy="1461870"/>
          </a:xfrm>
          <a:prstGeom prst="rect">
            <a:avLst/>
          </a:prstGeom>
        </p:spPr>
      </p:pic>
      <p:pic>
        <p:nvPicPr>
          <p:cNvPr id="10" name="Picture 9" descr="MDT_high_rate_resol.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3788" y="3751349"/>
            <a:ext cx="2662706" cy="2605001"/>
          </a:xfrm>
          <a:prstGeom prst="rect">
            <a:avLst/>
          </a:prstGeom>
        </p:spPr>
      </p:pic>
      <p:pic>
        <p:nvPicPr>
          <p:cNvPr id="8" name="Picture 7" descr="MDT_Resolution_run_BA_15Nov.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6408" y="3774029"/>
            <a:ext cx="4041232" cy="2740606"/>
          </a:xfrm>
          <a:prstGeom prst="rect">
            <a:avLst/>
          </a:prstGeom>
        </p:spPr>
      </p:pic>
    </p:spTree>
    <p:extLst>
      <p:ext uri="{BB962C8B-B14F-4D97-AF65-F5344CB8AC3E}">
        <p14:creationId xmlns:p14="http://schemas.microsoft.com/office/powerpoint/2010/main" val="75816403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ATLAS muon alignment system</a:t>
            </a:r>
            <a:endParaRPr lang="en-US" dirty="0"/>
          </a:p>
        </p:txBody>
      </p:sp>
      <p:pic>
        <p:nvPicPr>
          <p:cNvPr id="3" name="Picture 2" descr="MDT_ali_principl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108109" y="-377896"/>
            <a:ext cx="4953401" cy="8720981"/>
          </a:xfrm>
          <a:prstGeom prst="rect">
            <a:avLst/>
          </a:prstGeom>
        </p:spPr>
      </p:pic>
      <p:cxnSp>
        <p:nvCxnSpPr>
          <p:cNvPr id="5" name="Straight Connector 4"/>
          <p:cNvCxnSpPr/>
          <p:nvPr/>
        </p:nvCxnSpPr>
        <p:spPr>
          <a:xfrm flipV="1">
            <a:off x="1170204" y="3495886"/>
            <a:ext cx="2853212" cy="1854960"/>
          </a:xfrm>
          <a:prstGeom prst="line">
            <a:avLst/>
          </a:prstGeom>
          <a:ln w="3175" cmpd="sng">
            <a:solidFill>
              <a:srgbClr val="000000"/>
            </a:solidFill>
            <a:prstDash val="lgDashDot"/>
          </a:ln>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flipV="1">
            <a:off x="1170204" y="3764737"/>
            <a:ext cx="3403903" cy="1586108"/>
          </a:xfrm>
          <a:prstGeom prst="line">
            <a:avLst/>
          </a:prstGeom>
          <a:ln w="3175" cmpd="sng">
            <a:solidFill>
              <a:srgbClr val="000000"/>
            </a:solidFill>
            <a:prstDash val="lgDashDot"/>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V="1">
            <a:off x="1170204" y="3495886"/>
            <a:ext cx="1010083" cy="1854960"/>
          </a:xfrm>
          <a:prstGeom prst="line">
            <a:avLst/>
          </a:prstGeom>
          <a:ln w="3175" cmpd="sng">
            <a:solidFill>
              <a:srgbClr val="000000"/>
            </a:solidFill>
            <a:prstDash val="lgDashDot"/>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2539922" y="4485862"/>
            <a:ext cx="1988535" cy="0"/>
          </a:xfrm>
          <a:prstGeom prst="line">
            <a:avLst/>
          </a:prstGeom>
          <a:ln w="3175" cmpd="sng">
            <a:solidFill>
              <a:srgbClr val="3366FF"/>
            </a:solidFill>
            <a:prstDash val="lgDashDot"/>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1170204" y="1550971"/>
            <a:ext cx="3621504" cy="369332"/>
          </a:xfrm>
          <a:prstGeom prst="rect">
            <a:avLst/>
          </a:prstGeom>
          <a:noFill/>
          <a:ln>
            <a:noFill/>
          </a:ln>
        </p:spPr>
        <p:txBody>
          <a:bodyPr wrap="none" rtlCol="0">
            <a:spAutoFit/>
          </a:bodyPr>
          <a:lstStyle/>
          <a:p>
            <a:r>
              <a:rPr lang="en-US" dirty="0" smtClean="0">
                <a:solidFill>
                  <a:srgbClr val="0000FF"/>
                </a:solidFill>
              </a:rPr>
              <a:t>Goal: interconnect projective towers</a:t>
            </a:r>
            <a:endParaRPr lang="en-US" dirty="0">
              <a:solidFill>
                <a:srgbClr val="0000FF"/>
              </a:solidFill>
            </a:endParaRPr>
          </a:p>
        </p:txBody>
      </p:sp>
      <p:sp>
        <p:nvSpPr>
          <p:cNvPr id="4" name="Date Placeholder 3"/>
          <p:cNvSpPr>
            <a:spLocks noGrp="1"/>
          </p:cNvSpPr>
          <p:nvPr>
            <p:ph type="dt" sz="half" idx="10"/>
          </p:nvPr>
        </p:nvSpPr>
        <p:spPr/>
        <p:txBody>
          <a:bodyPr/>
          <a:lstStyle/>
          <a:p>
            <a:r>
              <a:rPr lang="de-CH" smtClean="0"/>
              <a:t>ESIPAP, 11/02/2014</a:t>
            </a:r>
            <a:endParaRPr lang="en-US"/>
          </a:p>
        </p:txBody>
      </p:sp>
      <p:sp>
        <p:nvSpPr>
          <p:cNvPr id="7" name="Footer Placeholder 6"/>
          <p:cNvSpPr>
            <a:spLocks noGrp="1"/>
          </p:cNvSpPr>
          <p:nvPr>
            <p:ph type="ftr" sz="quarter" idx="11"/>
          </p:nvPr>
        </p:nvSpPr>
        <p:spPr/>
        <p:txBody>
          <a:bodyPr/>
          <a:lstStyle/>
          <a:p>
            <a:r>
              <a:rPr lang="en-US" smtClean="0"/>
              <a:t>Muon Detection III, Joerg Wotschack</a:t>
            </a:r>
            <a:endParaRPr lang="en-US"/>
          </a:p>
        </p:txBody>
      </p:sp>
      <p:sp>
        <p:nvSpPr>
          <p:cNvPr id="8" name="Slide Number Placeholder 7"/>
          <p:cNvSpPr>
            <a:spLocks noGrp="1"/>
          </p:cNvSpPr>
          <p:nvPr>
            <p:ph type="sldNum" sz="quarter" idx="12"/>
          </p:nvPr>
        </p:nvSpPr>
        <p:spPr/>
        <p:txBody>
          <a:bodyPr/>
          <a:lstStyle/>
          <a:p>
            <a:fld id="{3079372F-7216-AD42-B767-60CA84D9E527}" type="slidenum">
              <a:rPr lang="en-US" smtClean="0"/>
              <a:t>22</a:t>
            </a:fld>
            <a:endParaRPr lang="en-US"/>
          </a:p>
        </p:txBody>
      </p:sp>
    </p:spTree>
    <p:extLst>
      <p:ext uri="{BB962C8B-B14F-4D97-AF65-F5344CB8AC3E}">
        <p14:creationId xmlns:p14="http://schemas.microsoft.com/office/powerpoint/2010/main" val="87120497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ATLAS muon barrel alignment</a:t>
            </a:r>
            <a:endParaRPr lang="en-US" dirty="0"/>
          </a:p>
        </p:txBody>
      </p:sp>
      <p:pic>
        <p:nvPicPr>
          <p:cNvPr id="3" name="Picture 2" descr="MDT_barrel-layout3.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4363" y="1701856"/>
            <a:ext cx="6189949" cy="4642462"/>
          </a:xfrm>
          <a:prstGeom prst="rect">
            <a:avLst/>
          </a:prstGeom>
        </p:spPr>
      </p:pic>
      <p:sp>
        <p:nvSpPr>
          <p:cNvPr id="4" name="TextBox 3"/>
          <p:cNvSpPr txBox="1"/>
          <p:nvPr/>
        </p:nvSpPr>
        <p:spPr>
          <a:xfrm>
            <a:off x="333575" y="1701856"/>
            <a:ext cx="2197164" cy="2862323"/>
          </a:xfrm>
          <a:prstGeom prst="rect">
            <a:avLst/>
          </a:prstGeom>
          <a:noFill/>
        </p:spPr>
        <p:txBody>
          <a:bodyPr wrap="square" rtlCol="0">
            <a:spAutoFit/>
          </a:bodyPr>
          <a:lstStyle/>
          <a:p>
            <a:r>
              <a:rPr lang="en-US" dirty="0" smtClean="0"/>
              <a:t>Only the chambers in the odd sectors (between coils) are </a:t>
            </a:r>
            <a:r>
              <a:rPr lang="en-US" dirty="0" err="1" smtClean="0"/>
              <a:t>projectively</a:t>
            </a:r>
            <a:r>
              <a:rPr lang="en-US" dirty="0" smtClean="0"/>
              <a:t> ‘aligned’.</a:t>
            </a:r>
          </a:p>
          <a:p>
            <a:endParaRPr lang="en-US" dirty="0"/>
          </a:p>
          <a:p>
            <a:r>
              <a:rPr lang="en-US" dirty="0" smtClean="0"/>
              <a:t>The chambers of the even sectors are aligned with tracks through chamber overlaps</a:t>
            </a:r>
            <a:endParaRPr lang="en-US" dirty="0"/>
          </a:p>
        </p:txBody>
      </p:sp>
      <p:sp>
        <p:nvSpPr>
          <p:cNvPr id="5" name="Date Placeholder 4"/>
          <p:cNvSpPr>
            <a:spLocks noGrp="1"/>
          </p:cNvSpPr>
          <p:nvPr>
            <p:ph type="dt" sz="half" idx="10"/>
          </p:nvPr>
        </p:nvSpPr>
        <p:spPr/>
        <p:txBody>
          <a:bodyPr/>
          <a:lstStyle/>
          <a:p>
            <a:r>
              <a:rPr lang="de-CH" smtClean="0"/>
              <a:t>ESIPAP, 11/02/2014</a:t>
            </a:r>
            <a:endParaRPr lang="en-US"/>
          </a:p>
        </p:txBody>
      </p:sp>
      <p:sp>
        <p:nvSpPr>
          <p:cNvPr id="6" name="Footer Placeholder 5"/>
          <p:cNvSpPr>
            <a:spLocks noGrp="1"/>
          </p:cNvSpPr>
          <p:nvPr>
            <p:ph type="ftr" sz="quarter" idx="11"/>
          </p:nvPr>
        </p:nvSpPr>
        <p:spPr/>
        <p:txBody>
          <a:bodyPr/>
          <a:lstStyle/>
          <a:p>
            <a:r>
              <a:rPr lang="en-US" smtClean="0"/>
              <a:t>Muon Detection III, Joerg Wotschack</a:t>
            </a:r>
            <a:endParaRPr lang="en-US"/>
          </a:p>
        </p:txBody>
      </p:sp>
      <p:sp>
        <p:nvSpPr>
          <p:cNvPr id="7" name="Slide Number Placeholder 6"/>
          <p:cNvSpPr>
            <a:spLocks noGrp="1"/>
          </p:cNvSpPr>
          <p:nvPr>
            <p:ph type="sldNum" sz="quarter" idx="12"/>
          </p:nvPr>
        </p:nvSpPr>
        <p:spPr/>
        <p:txBody>
          <a:bodyPr/>
          <a:lstStyle/>
          <a:p>
            <a:fld id="{3079372F-7216-AD42-B767-60CA84D9E527}" type="slidenum">
              <a:rPr lang="en-US" smtClean="0"/>
              <a:t>23</a:t>
            </a:fld>
            <a:endParaRPr lang="en-US"/>
          </a:p>
        </p:txBody>
      </p:sp>
    </p:spTree>
    <p:extLst>
      <p:ext uri="{BB962C8B-B14F-4D97-AF65-F5344CB8AC3E}">
        <p14:creationId xmlns:p14="http://schemas.microsoft.com/office/powerpoint/2010/main" val="187523331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ATLAS muon end-cap alignment</a:t>
            </a:r>
            <a:endParaRPr lang="en-US" dirty="0"/>
          </a:p>
        </p:txBody>
      </p:sp>
      <p:pic>
        <p:nvPicPr>
          <p:cNvPr id="3" name="Picture 2" descr="MDT_endcap_alignment.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0693" y="1926304"/>
            <a:ext cx="4950165" cy="4123717"/>
          </a:xfrm>
          <a:prstGeom prst="rect">
            <a:avLst/>
          </a:prstGeom>
        </p:spPr>
      </p:pic>
      <p:sp>
        <p:nvSpPr>
          <p:cNvPr id="4" name="TextBox 3"/>
          <p:cNvSpPr txBox="1"/>
          <p:nvPr/>
        </p:nvSpPr>
        <p:spPr>
          <a:xfrm>
            <a:off x="584407" y="2135222"/>
            <a:ext cx="2663546" cy="2585323"/>
          </a:xfrm>
          <a:prstGeom prst="rect">
            <a:avLst/>
          </a:prstGeom>
          <a:noFill/>
        </p:spPr>
        <p:txBody>
          <a:bodyPr wrap="square" rtlCol="0">
            <a:spAutoFit/>
          </a:bodyPr>
          <a:lstStyle/>
          <a:p>
            <a:r>
              <a:rPr lang="en-US" dirty="0" smtClean="0"/>
              <a:t>A set of alignment bars, optically interconnected, creates an external reference system.</a:t>
            </a:r>
          </a:p>
          <a:p>
            <a:endParaRPr lang="en-US" dirty="0"/>
          </a:p>
          <a:p>
            <a:r>
              <a:rPr lang="en-US" dirty="0" smtClean="0"/>
              <a:t>Azimuthal optical lines monitor the relative position of the chambers to these bars. </a:t>
            </a:r>
            <a:endParaRPr lang="en-US" dirty="0"/>
          </a:p>
        </p:txBody>
      </p:sp>
      <p:sp>
        <p:nvSpPr>
          <p:cNvPr id="5" name="Date Placeholder 4"/>
          <p:cNvSpPr>
            <a:spLocks noGrp="1"/>
          </p:cNvSpPr>
          <p:nvPr>
            <p:ph type="dt" sz="half" idx="10"/>
          </p:nvPr>
        </p:nvSpPr>
        <p:spPr/>
        <p:txBody>
          <a:bodyPr/>
          <a:lstStyle/>
          <a:p>
            <a:r>
              <a:rPr lang="de-CH" smtClean="0"/>
              <a:t>ESIPAP, 11/02/2014</a:t>
            </a:r>
            <a:endParaRPr lang="en-US"/>
          </a:p>
        </p:txBody>
      </p:sp>
      <p:sp>
        <p:nvSpPr>
          <p:cNvPr id="6" name="Footer Placeholder 5"/>
          <p:cNvSpPr>
            <a:spLocks noGrp="1"/>
          </p:cNvSpPr>
          <p:nvPr>
            <p:ph type="ftr" sz="quarter" idx="11"/>
          </p:nvPr>
        </p:nvSpPr>
        <p:spPr/>
        <p:txBody>
          <a:bodyPr/>
          <a:lstStyle/>
          <a:p>
            <a:r>
              <a:rPr lang="en-US" smtClean="0"/>
              <a:t>Muon Detection III, Joerg Wotschack</a:t>
            </a:r>
            <a:endParaRPr lang="en-US"/>
          </a:p>
        </p:txBody>
      </p:sp>
      <p:sp>
        <p:nvSpPr>
          <p:cNvPr id="7" name="Slide Number Placeholder 6"/>
          <p:cNvSpPr>
            <a:spLocks noGrp="1"/>
          </p:cNvSpPr>
          <p:nvPr>
            <p:ph type="sldNum" sz="quarter" idx="12"/>
          </p:nvPr>
        </p:nvSpPr>
        <p:spPr/>
        <p:txBody>
          <a:bodyPr/>
          <a:lstStyle/>
          <a:p>
            <a:fld id="{3079372F-7216-AD42-B767-60CA84D9E527}" type="slidenum">
              <a:rPr lang="en-US" smtClean="0"/>
              <a:t>24</a:t>
            </a:fld>
            <a:endParaRPr lang="en-US"/>
          </a:p>
        </p:txBody>
      </p:sp>
    </p:spTree>
    <p:extLst>
      <p:ext uri="{BB962C8B-B14F-4D97-AF65-F5344CB8AC3E}">
        <p14:creationId xmlns:p14="http://schemas.microsoft.com/office/powerpoint/2010/main" val="31810505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RPC_standar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4" y="4003099"/>
            <a:ext cx="5470331" cy="2484046"/>
          </a:xfrm>
          <a:prstGeom prst="rect">
            <a:avLst/>
          </a:prstGeom>
        </p:spPr>
      </p:pic>
      <p:sp>
        <p:nvSpPr>
          <p:cNvPr id="2" name="Title 1"/>
          <p:cNvSpPr>
            <a:spLocks noGrp="1"/>
          </p:cNvSpPr>
          <p:nvPr>
            <p:ph type="title"/>
          </p:nvPr>
        </p:nvSpPr>
        <p:spPr/>
        <p:txBody>
          <a:bodyPr>
            <a:normAutofit/>
          </a:bodyPr>
          <a:lstStyle/>
          <a:p>
            <a:r>
              <a:rPr lang="en-US" dirty="0" smtClean="0"/>
              <a:t>Resistive Plate Chambers (RPC)</a:t>
            </a:r>
            <a:endParaRPr lang="en-US" dirty="0"/>
          </a:p>
        </p:txBody>
      </p:sp>
      <p:sp>
        <p:nvSpPr>
          <p:cNvPr id="6" name="Content Placeholder 5"/>
          <p:cNvSpPr>
            <a:spLocks noGrp="1"/>
          </p:cNvSpPr>
          <p:nvPr>
            <p:ph idx="1"/>
          </p:nvPr>
        </p:nvSpPr>
        <p:spPr>
          <a:xfrm>
            <a:off x="296332" y="1417638"/>
            <a:ext cx="4963326" cy="2745407"/>
          </a:xfrm>
        </p:spPr>
        <p:txBody>
          <a:bodyPr>
            <a:noAutofit/>
          </a:bodyPr>
          <a:lstStyle/>
          <a:p>
            <a:pPr>
              <a:lnSpc>
                <a:spcPct val="80000"/>
              </a:lnSpc>
              <a:buClr>
                <a:srgbClr val="FF6600"/>
              </a:buClr>
              <a:buFont typeface="Wingdings" charset="2"/>
              <a:buChar char="§"/>
            </a:pPr>
            <a:r>
              <a:rPr lang="en-US" sz="2000" dirty="0" smtClean="0"/>
              <a:t>RPCs are heavily used in CMS and ATLAS as trigger detectors, plus in many other experiments …  as TOF detectors taking advantage of their superb time resolution</a:t>
            </a:r>
          </a:p>
          <a:p>
            <a:pPr>
              <a:lnSpc>
                <a:spcPct val="80000"/>
              </a:lnSpc>
              <a:buClr>
                <a:srgbClr val="FF6600"/>
              </a:buClr>
              <a:buFont typeface="Wingdings" charset="2"/>
              <a:buChar char="§"/>
            </a:pPr>
            <a:r>
              <a:rPr lang="en-US" sz="2000" dirty="0" smtClean="0"/>
              <a:t>They are parallel-plate detectors without wires, similar to the spark chambers</a:t>
            </a:r>
          </a:p>
          <a:p>
            <a:pPr>
              <a:lnSpc>
                <a:spcPct val="80000"/>
              </a:lnSpc>
              <a:buClr>
                <a:srgbClr val="FF6600"/>
              </a:buClr>
              <a:buFont typeface="Wingdings" charset="2"/>
              <a:buChar char="§"/>
            </a:pPr>
            <a:r>
              <a:rPr lang="en-US" sz="2000" dirty="0" smtClean="0"/>
              <a:t>They are operated at typically 5 kV/mm either in streamer or avalanche mode</a:t>
            </a:r>
          </a:p>
          <a:p>
            <a:pPr>
              <a:lnSpc>
                <a:spcPct val="80000"/>
              </a:lnSpc>
              <a:buClr>
                <a:srgbClr val="FF6600"/>
              </a:buClr>
              <a:buFont typeface="Wingdings" charset="2"/>
              <a:buChar char="§"/>
            </a:pPr>
            <a:r>
              <a:rPr lang="en-US" sz="2000" dirty="0" smtClean="0"/>
              <a:t>Gas: C</a:t>
            </a:r>
            <a:r>
              <a:rPr lang="en-US" sz="2000" baseline="-25000" dirty="0" smtClean="0"/>
              <a:t>2</a:t>
            </a:r>
            <a:r>
              <a:rPr lang="en-US" sz="2000" dirty="0" smtClean="0"/>
              <a:t>H</a:t>
            </a:r>
            <a:r>
              <a:rPr lang="en-US" sz="2000" baseline="-25000" dirty="0" smtClean="0"/>
              <a:t>2</a:t>
            </a:r>
            <a:r>
              <a:rPr lang="en-US" sz="2000" dirty="0" smtClean="0"/>
              <a:t>F</a:t>
            </a:r>
            <a:r>
              <a:rPr lang="en-US" sz="2000" baseline="-25000" dirty="0" smtClean="0"/>
              <a:t>4</a:t>
            </a:r>
            <a:r>
              <a:rPr lang="en-US" sz="2000" dirty="0" smtClean="0"/>
              <a:t>:iC</a:t>
            </a:r>
            <a:r>
              <a:rPr lang="en-US" sz="2000" baseline="-25000" dirty="0" smtClean="0"/>
              <a:t>4</a:t>
            </a:r>
            <a:r>
              <a:rPr lang="en-US" sz="2000" dirty="0" smtClean="0"/>
              <a:t>H</a:t>
            </a:r>
            <a:r>
              <a:rPr lang="en-US" sz="2000" baseline="-25000" dirty="0" smtClean="0"/>
              <a:t>10 </a:t>
            </a:r>
            <a:r>
              <a:rPr lang="en-US" sz="2000" dirty="0" smtClean="0"/>
              <a:t>:SF</a:t>
            </a:r>
            <a:r>
              <a:rPr lang="en-US" sz="2000" baseline="-25000" dirty="0" smtClean="0"/>
              <a:t>6</a:t>
            </a:r>
            <a:r>
              <a:rPr lang="en-US" sz="2000" dirty="0" smtClean="0"/>
              <a:t> (96.7:5:0.3)</a:t>
            </a:r>
          </a:p>
        </p:txBody>
      </p:sp>
      <p:pic>
        <p:nvPicPr>
          <p:cNvPr id="7" name="Picture 6"/>
          <p:cNvPicPr>
            <a:picLocks noChangeAspect="1"/>
          </p:cNvPicPr>
          <p:nvPr/>
        </p:nvPicPr>
        <p:blipFill>
          <a:blip r:embed="rId3"/>
          <a:stretch>
            <a:fillRect/>
          </a:stretch>
        </p:blipFill>
        <p:spPr>
          <a:xfrm>
            <a:off x="5315868" y="1507263"/>
            <a:ext cx="3642198" cy="4856264"/>
          </a:xfrm>
          <a:prstGeom prst="rect">
            <a:avLst/>
          </a:prstGeom>
        </p:spPr>
      </p:pic>
      <p:sp>
        <p:nvSpPr>
          <p:cNvPr id="5" name="TextBox 4"/>
          <p:cNvSpPr txBox="1"/>
          <p:nvPr/>
        </p:nvSpPr>
        <p:spPr>
          <a:xfrm>
            <a:off x="5451619" y="5093499"/>
            <a:ext cx="3304145" cy="1077218"/>
          </a:xfrm>
          <a:prstGeom prst="rect">
            <a:avLst/>
          </a:prstGeom>
          <a:noFill/>
        </p:spPr>
        <p:txBody>
          <a:bodyPr wrap="square" rtlCol="0">
            <a:spAutoFit/>
          </a:bodyPr>
          <a:lstStyle/>
          <a:p>
            <a:r>
              <a:rPr lang="en-US" sz="3200" dirty="0" smtClean="0">
                <a:solidFill>
                  <a:srgbClr val="FFFF00"/>
                </a:solidFill>
              </a:rPr>
              <a:t>RPCs installed on the CMS detector </a:t>
            </a:r>
            <a:endParaRPr lang="en-US" sz="3200" dirty="0">
              <a:solidFill>
                <a:srgbClr val="FFFF00"/>
              </a:solidFill>
            </a:endParaRPr>
          </a:p>
        </p:txBody>
      </p:sp>
      <p:sp>
        <p:nvSpPr>
          <p:cNvPr id="3" name="Date Placeholder 2"/>
          <p:cNvSpPr>
            <a:spLocks noGrp="1"/>
          </p:cNvSpPr>
          <p:nvPr>
            <p:ph type="dt" sz="half" idx="10"/>
          </p:nvPr>
        </p:nvSpPr>
        <p:spPr/>
        <p:txBody>
          <a:bodyPr/>
          <a:lstStyle/>
          <a:p>
            <a:r>
              <a:rPr lang="de-CH" smtClean="0"/>
              <a:t>ESIPAP, 11/02/2014</a:t>
            </a:r>
            <a:endParaRPr lang="en-US"/>
          </a:p>
        </p:txBody>
      </p:sp>
      <p:sp>
        <p:nvSpPr>
          <p:cNvPr id="4" name="Footer Placeholder 3"/>
          <p:cNvSpPr>
            <a:spLocks noGrp="1"/>
          </p:cNvSpPr>
          <p:nvPr>
            <p:ph type="ftr" sz="quarter" idx="11"/>
          </p:nvPr>
        </p:nvSpPr>
        <p:spPr/>
        <p:txBody>
          <a:bodyPr/>
          <a:lstStyle/>
          <a:p>
            <a:r>
              <a:rPr lang="en-US" smtClean="0"/>
              <a:t>Muon Detection III, Joerg Wotschack</a:t>
            </a:r>
            <a:endParaRPr lang="en-US"/>
          </a:p>
        </p:txBody>
      </p:sp>
      <p:sp>
        <p:nvSpPr>
          <p:cNvPr id="9" name="Slide Number Placeholder 8"/>
          <p:cNvSpPr>
            <a:spLocks noGrp="1"/>
          </p:cNvSpPr>
          <p:nvPr>
            <p:ph type="sldNum" sz="quarter" idx="12"/>
          </p:nvPr>
        </p:nvSpPr>
        <p:spPr/>
        <p:txBody>
          <a:bodyPr/>
          <a:lstStyle/>
          <a:p>
            <a:fld id="{3079372F-7216-AD42-B767-60CA84D9E527}" type="slidenum">
              <a:rPr lang="en-US" smtClean="0"/>
              <a:t>25</a:t>
            </a:fld>
            <a:endParaRPr lang="en-US"/>
          </a:p>
        </p:txBody>
      </p:sp>
    </p:spTree>
    <p:extLst>
      <p:ext uri="{BB962C8B-B14F-4D97-AF65-F5344CB8AC3E}">
        <p14:creationId xmlns:p14="http://schemas.microsoft.com/office/powerpoint/2010/main" val="29582829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RPC </a:t>
            </a:r>
            <a:r>
              <a:rPr lang="en-US" dirty="0" err="1" smtClean="0"/>
              <a:t>con’t</a:t>
            </a:r>
            <a:endParaRPr lang="en-US" dirty="0"/>
          </a:p>
        </p:txBody>
      </p:sp>
      <p:sp>
        <p:nvSpPr>
          <p:cNvPr id="6" name="Content Placeholder 5"/>
          <p:cNvSpPr>
            <a:spLocks noGrp="1"/>
          </p:cNvSpPr>
          <p:nvPr>
            <p:ph idx="1"/>
          </p:nvPr>
        </p:nvSpPr>
        <p:spPr>
          <a:xfrm>
            <a:off x="457200" y="1444515"/>
            <a:ext cx="8229600" cy="4434616"/>
          </a:xfrm>
        </p:spPr>
        <p:txBody>
          <a:bodyPr>
            <a:noAutofit/>
          </a:bodyPr>
          <a:lstStyle/>
          <a:p>
            <a:pPr>
              <a:lnSpc>
                <a:spcPct val="80000"/>
              </a:lnSpc>
              <a:buClr>
                <a:srgbClr val="FF6600"/>
              </a:buClr>
              <a:buFont typeface="Wingdings" charset="2"/>
              <a:buChar char="§"/>
            </a:pPr>
            <a:r>
              <a:rPr lang="en-US" sz="2400" dirty="0" smtClean="0"/>
              <a:t>RPCs are robust detectors, they have no wires to break</a:t>
            </a:r>
          </a:p>
          <a:p>
            <a:pPr>
              <a:lnSpc>
                <a:spcPct val="80000"/>
              </a:lnSpc>
              <a:buClr>
                <a:srgbClr val="FF6600"/>
              </a:buClr>
              <a:buFont typeface="Wingdings" charset="2"/>
              <a:buChar char="§"/>
            </a:pPr>
            <a:r>
              <a:rPr lang="en-US" sz="2400" dirty="0" smtClean="0"/>
              <a:t>The signal formation happens in the conversion gap as soon as the ionization electrons amplify and the avalanche develops. The signal is induced instantly on the readout strips placed on the outside of the resistive plates. RPCs are therefore fast detectors </a:t>
            </a:r>
            <a:r>
              <a:rPr lang="en-US" sz="2400" dirty="0"/>
              <a:t>and achieve time resolutions </a:t>
            </a:r>
            <a:r>
              <a:rPr lang="en-US" sz="2400" dirty="0" smtClean="0"/>
              <a:t>in </a:t>
            </a:r>
            <a:r>
              <a:rPr lang="en-US" sz="2400" dirty="0"/>
              <a:t>the ns </a:t>
            </a:r>
            <a:r>
              <a:rPr lang="en-US" sz="2400" dirty="0" smtClean="0"/>
              <a:t>range (</a:t>
            </a:r>
            <a:r>
              <a:rPr lang="en-US" sz="2400" dirty="0"/>
              <a:t>or better)</a:t>
            </a:r>
            <a:endParaRPr lang="en-US" sz="2400" dirty="0" smtClean="0"/>
          </a:p>
          <a:p>
            <a:pPr>
              <a:lnSpc>
                <a:spcPct val="80000"/>
              </a:lnSpc>
              <a:buClr>
                <a:srgbClr val="FF6600"/>
              </a:buClr>
              <a:buFont typeface="Wingdings" charset="2"/>
              <a:buChar char="§"/>
            </a:pPr>
            <a:r>
              <a:rPr lang="en-US" sz="2400" dirty="0" smtClean="0"/>
              <a:t>In standard RPCs the resistive plates are </a:t>
            </a:r>
            <a:r>
              <a:rPr lang="en-US" sz="2400" dirty="0" err="1" smtClean="0"/>
              <a:t>bakelite</a:t>
            </a:r>
            <a:r>
              <a:rPr lang="en-US" sz="2400" dirty="0" smtClean="0"/>
              <a:t> with a bulk resistivity of ≈10</a:t>
            </a:r>
            <a:r>
              <a:rPr lang="en-US" sz="2400" baseline="30000" dirty="0" smtClean="0"/>
              <a:t>10</a:t>
            </a:r>
            <a:r>
              <a:rPr lang="en-US" sz="2400" dirty="0" smtClean="0"/>
              <a:t> Ohm/cm (CMS, ATLAS, Babar, …)</a:t>
            </a:r>
          </a:p>
          <a:p>
            <a:pPr>
              <a:lnSpc>
                <a:spcPct val="80000"/>
              </a:lnSpc>
              <a:buClr>
                <a:srgbClr val="FF6600"/>
              </a:buClr>
              <a:buFont typeface="Wingdings" charset="2"/>
              <a:buChar char="§"/>
            </a:pPr>
            <a:r>
              <a:rPr lang="en-US" sz="2400" dirty="0" smtClean="0"/>
              <a:t>In multi-gap timing RPCs glass plates (with a bulk resistivity of ≈10</a:t>
            </a:r>
            <a:r>
              <a:rPr lang="en-US" sz="2400" baseline="30000" dirty="0" smtClean="0"/>
              <a:t>12</a:t>
            </a:r>
            <a:r>
              <a:rPr lang="en-US" sz="2400" dirty="0" smtClean="0"/>
              <a:t> Ohm/cm) are more commonly used</a:t>
            </a:r>
          </a:p>
          <a:p>
            <a:pPr>
              <a:lnSpc>
                <a:spcPct val="80000"/>
              </a:lnSpc>
              <a:buClr>
                <a:srgbClr val="FF6600"/>
              </a:buClr>
              <a:buFont typeface="Wingdings" charset="2"/>
              <a:buChar char="§"/>
            </a:pPr>
            <a:r>
              <a:rPr lang="en-US" sz="2400" dirty="0" smtClean="0"/>
              <a:t>The weak point of the RPCs is their rate limitation owing to the high bulk resistivity in the resistive plates, leading to local charging up, followed by a loss of efficiency.</a:t>
            </a:r>
          </a:p>
          <a:p>
            <a:pPr>
              <a:lnSpc>
                <a:spcPct val="80000"/>
              </a:lnSpc>
              <a:buClr>
                <a:srgbClr val="FF6600"/>
              </a:buClr>
              <a:buFont typeface="Wingdings" charset="2"/>
              <a:buChar char="§"/>
            </a:pPr>
            <a:r>
              <a:rPr lang="en-US" sz="2400" dirty="0" smtClean="0"/>
              <a:t>RPCs are considered safe up to rates of about a few </a:t>
            </a:r>
            <a:r>
              <a:rPr lang="en-US" sz="2400" dirty="0" err="1" smtClean="0"/>
              <a:t>kHZ</a:t>
            </a:r>
            <a:r>
              <a:rPr lang="en-US" sz="2400" dirty="0" smtClean="0"/>
              <a:t>/cm</a:t>
            </a:r>
            <a:r>
              <a:rPr lang="en-US" sz="2400" baseline="30000" dirty="0" smtClean="0"/>
              <a:t>2</a:t>
            </a:r>
            <a:r>
              <a:rPr lang="en-US" sz="2400" dirty="0" smtClean="0"/>
              <a:t> </a:t>
            </a:r>
          </a:p>
        </p:txBody>
      </p:sp>
      <p:sp>
        <p:nvSpPr>
          <p:cNvPr id="3" name="Date Placeholder 2"/>
          <p:cNvSpPr>
            <a:spLocks noGrp="1"/>
          </p:cNvSpPr>
          <p:nvPr>
            <p:ph type="dt" sz="half" idx="10"/>
          </p:nvPr>
        </p:nvSpPr>
        <p:spPr/>
        <p:txBody>
          <a:bodyPr/>
          <a:lstStyle/>
          <a:p>
            <a:r>
              <a:rPr lang="de-CH" smtClean="0"/>
              <a:t>ESIPAP, 11/02/2014</a:t>
            </a:r>
            <a:endParaRPr lang="en-US"/>
          </a:p>
        </p:txBody>
      </p:sp>
      <p:sp>
        <p:nvSpPr>
          <p:cNvPr id="4" name="Footer Placeholder 3"/>
          <p:cNvSpPr>
            <a:spLocks noGrp="1"/>
          </p:cNvSpPr>
          <p:nvPr>
            <p:ph type="ftr" sz="quarter" idx="11"/>
          </p:nvPr>
        </p:nvSpPr>
        <p:spPr/>
        <p:txBody>
          <a:bodyPr/>
          <a:lstStyle/>
          <a:p>
            <a:r>
              <a:rPr lang="en-US" smtClean="0"/>
              <a:t>Muon Detection III, Joerg Wotschack</a:t>
            </a:r>
            <a:endParaRPr lang="en-US"/>
          </a:p>
        </p:txBody>
      </p:sp>
      <p:sp>
        <p:nvSpPr>
          <p:cNvPr id="5" name="Slide Number Placeholder 4"/>
          <p:cNvSpPr>
            <a:spLocks noGrp="1"/>
          </p:cNvSpPr>
          <p:nvPr>
            <p:ph type="sldNum" sz="quarter" idx="12"/>
          </p:nvPr>
        </p:nvSpPr>
        <p:spPr/>
        <p:txBody>
          <a:bodyPr/>
          <a:lstStyle/>
          <a:p>
            <a:fld id="{3079372F-7216-AD42-B767-60CA84D9E527}" type="slidenum">
              <a:rPr lang="en-US" smtClean="0"/>
              <a:t>26</a:t>
            </a:fld>
            <a:endParaRPr lang="en-US"/>
          </a:p>
        </p:txBody>
      </p:sp>
    </p:spTree>
    <p:extLst>
      <p:ext uri="{BB962C8B-B14F-4D97-AF65-F5344CB8AC3E}">
        <p14:creationId xmlns:p14="http://schemas.microsoft.com/office/powerpoint/2010/main" val="36938804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Multi-gap RPCs as TOF detectors</a:t>
            </a:r>
            <a:endParaRPr lang="en-US" dirty="0"/>
          </a:p>
        </p:txBody>
      </p:sp>
      <p:pic>
        <p:nvPicPr>
          <p:cNvPr id="4" name="Picture 3" descr="TOFPrinciple.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196" y="1466903"/>
            <a:ext cx="8394700" cy="3784600"/>
          </a:xfrm>
          <a:prstGeom prst="rect">
            <a:avLst/>
          </a:prstGeom>
        </p:spPr>
      </p:pic>
      <p:sp>
        <p:nvSpPr>
          <p:cNvPr id="5" name="TextBox 4"/>
          <p:cNvSpPr txBox="1"/>
          <p:nvPr/>
        </p:nvSpPr>
        <p:spPr>
          <a:xfrm>
            <a:off x="730509" y="5529104"/>
            <a:ext cx="7956291" cy="400110"/>
          </a:xfrm>
          <a:prstGeom prst="rect">
            <a:avLst/>
          </a:prstGeom>
          <a:noFill/>
        </p:spPr>
        <p:txBody>
          <a:bodyPr wrap="square" rtlCol="0">
            <a:spAutoFit/>
          </a:bodyPr>
          <a:lstStyle/>
          <a:p>
            <a:r>
              <a:rPr lang="en-US" sz="2000" dirty="0" smtClean="0"/>
              <a:t>In ALICE time resolutions of 50 </a:t>
            </a:r>
            <a:r>
              <a:rPr lang="en-US" sz="2000" dirty="0" err="1" smtClean="0"/>
              <a:t>ps</a:t>
            </a:r>
            <a:r>
              <a:rPr lang="en-US" sz="2000" dirty="0" smtClean="0"/>
              <a:t> have been reached (C. Williams et al.)</a:t>
            </a:r>
            <a:endParaRPr lang="en-US" sz="2000" dirty="0"/>
          </a:p>
        </p:txBody>
      </p:sp>
      <p:sp>
        <p:nvSpPr>
          <p:cNvPr id="3" name="Date Placeholder 2"/>
          <p:cNvSpPr>
            <a:spLocks noGrp="1"/>
          </p:cNvSpPr>
          <p:nvPr>
            <p:ph type="dt" sz="half" idx="10"/>
          </p:nvPr>
        </p:nvSpPr>
        <p:spPr/>
        <p:txBody>
          <a:bodyPr/>
          <a:lstStyle/>
          <a:p>
            <a:r>
              <a:rPr lang="de-CH" smtClean="0"/>
              <a:t>ESIPAP, 11/02/2014</a:t>
            </a:r>
            <a:endParaRPr lang="en-US"/>
          </a:p>
        </p:txBody>
      </p:sp>
      <p:sp>
        <p:nvSpPr>
          <p:cNvPr id="6" name="Footer Placeholder 5"/>
          <p:cNvSpPr>
            <a:spLocks noGrp="1"/>
          </p:cNvSpPr>
          <p:nvPr>
            <p:ph type="ftr" sz="quarter" idx="11"/>
          </p:nvPr>
        </p:nvSpPr>
        <p:spPr/>
        <p:txBody>
          <a:bodyPr/>
          <a:lstStyle/>
          <a:p>
            <a:r>
              <a:rPr lang="en-US" smtClean="0"/>
              <a:t>Muon Detection III, Joerg Wotschack</a:t>
            </a:r>
            <a:endParaRPr lang="en-US"/>
          </a:p>
        </p:txBody>
      </p:sp>
      <p:sp>
        <p:nvSpPr>
          <p:cNvPr id="7" name="Slide Number Placeholder 6"/>
          <p:cNvSpPr>
            <a:spLocks noGrp="1"/>
          </p:cNvSpPr>
          <p:nvPr>
            <p:ph type="sldNum" sz="quarter" idx="12"/>
          </p:nvPr>
        </p:nvSpPr>
        <p:spPr/>
        <p:txBody>
          <a:bodyPr/>
          <a:lstStyle/>
          <a:p>
            <a:fld id="{3079372F-7216-AD42-B767-60CA84D9E527}" type="slidenum">
              <a:rPr lang="en-US" smtClean="0"/>
              <a:t>27</a:t>
            </a:fld>
            <a:endParaRPr lang="en-US"/>
          </a:p>
        </p:txBody>
      </p:sp>
    </p:spTree>
    <p:extLst>
      <p:ext uri="{BB962C8B-B14F-4D97-AF65-F5344CB8AC3E}">
        <p14:creationId xmlns:p14="http://schemas.microsoft.com/office/powerpoint/2010/main" val="12169058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with wire chambers</a:t>
            </a:r>
            <a:endParaRPr lang="en-US" dirty="0"/>
          </a:p>
        </p:txBody>
      </p:sp>
      <p:sp>
        <p:nvSpPr>
          <p:cNvPr id="3" name="Content Placeholder 2"/>
          <p:cNvSpPr>
            <a:spLocks noGrp="1"/>
          </p:cNvSpPr>
          <p:nvPr>
            <p:ph idx="1"/>
          </p:nvPr>
        </p:nvSpPr>
        <p:spPr>
          <a:xfrm>
            <a:off x="457200" y="1600200"/>
            <a:ext cx="3257070" cy="4525963"/>
          </a:xfrm>
        </p:spPr>
        <p:txBody>
          <a:bodyPr>
            <a:normAutofit fontScale="70000" lnSpcReduction="20000"/>
          </a:bodyPr>
          <a:lstStyle/>
          <a:p>
            <a:pPr>
              <a:buClr>
                <a:srgbClr val="FF6600"/>
              </a:buClr>
              <a:buFont typeface="Wingdings" charset="2"/>
              <a:buChar char="§"/>
            </a:pPr>
            <a:r>
              <a:rPr lang="en-US" dirty="0" smtClean="0"/>
              <a:t>Gas impurities or high currents may lead to the development of deposits on the wires in the form of tiny whiskers (polymerization of chemical elements in the gas)</a:t>
            </a:r>
          </a:p>
          <a:p>
            <a:pPr>
              <a:buClr>
                <a:srgbClr val="FF6600"/>
              </a:buClr>
              <a:buFont typeface="Wingdings" charset="2"/>
              <a:buChar char="§"/>
            </a:pPr>
            <a:r>
              <a:rPr lang="en-US" dirty="0" smtClean="0"/>
              <a:t>These may lead to HV instabilities and inefficiencies and in the worst case they may make chambers completely unusable   </a:t>
            </a:r>
            <a:endParaRPr lang="en-US" dirty="0"/>
          </a:p>
        </p:txBody>
      </p:sp>
      <p:sp>
        <p:nvSpPr>
          <p:cNvPr id="4" name="Date Placeholder 3"/>
          <p:cNvSpPr>
            <a:spLocks noGrp="1"/>
          </p:cNvSpPr>
          <p:nvPr>
            <p:ph type="dt" sz="half" idx="10"/>
          </p:nvPr>
        </p:nvSpPr>
        <p:spPr/>
        <p:txBody>
          <a:bodyPr/>
          <a:lstStyle/>
          <a:p>
            <a:r>
              <a:rPr lang="de-CH" smtClean="0"/>
              <a:t>ESIPAP, 11/02/2014</a:t>
            </a:r>
            <a:endParaRPr lang="en-US"/>
          </a:p>
        </p:txBody>
      </p:sp>
      <p:sp>
        <p:nvSpPr>
          <p:cNvPr id="5" name="Footer Placeholder 4"/>
          <p:cNvSpPr>
            <a:spLocks noGrp="1"/>
          </p:cNvSpPr>
          <p:nvPr>
            <p:ph type="ftr" sz="quarter" idx="11"/>
          </p:nvPr>
        </p:nvSpPr>
        <p:spPr/>
        <p:txBody>
          <a:bodyPr/>
          <a:lstStyle/>
          <a:p>
            <a:r>
              <a:rPr lang="en-US" smtClean="0"/>
              <a:t>Muon Detection III, Joerg Wotschack</a:t>
            </a:r>
            <a:endParaRPr lang="en-US"/>
          </a:p>
        </p:txBody>
      </p:sp>
      <p:sp>
        <p:nvSpPr>
          <p:cNvPr id="6" name="Slide Number Placeholder 5"/>
          <p:cNvSpPr>
            <a:spLocks noGrp="1"/>
          </p:cNvSpPr>
          <p:nvPr>
            <p:ph type="sldNum" sz="quarter" idx="12"/>
          </p:nvPr>
        </p:nvSpPr>
        <p:spPr/>
        <p:txBody>
          <a:bodyPr/>
          <a:lstStyle/>
          <a:p>
            <a:fld id="{3079372F-7216-AD42-B767-60CA84D9E527}" type="slidenum">
              <a:rPr lang="en-US" smtClean="0"/>
              <a:t>28</a:t>
            </a:fld>
            <a:endParaRPr lang="en-US"/>
          </a:p>
        </p:txBody>
      </p:sp>
      <p:pic>
        <p:nvPicPr>
          <p:cNvPr id="7" name="Picture 6" descr="Wire_agein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2223" y="3199979"/>
            <a:ext cx="5298668" cy="2866492"/>
          </a:xfrm>
          <a:prstGeom prst="rect">
            <a:avLst/>
          </a:prstGeom>
        </p:spPr>
      </p:pic>
      <p:sp>
        <p:nvSpPr>
          <p:cNvPr id="8" name="Content Placeholder 2"/>
          <p:cNvSpPr txBox="1">
            <a:spLocks/>
          </p:cNvSpPr>
          <p:nvPr/>
        </p:nvSpPr>
        <p:spPr>
          <a:xfrm>
            <a:off x="3859586" y="1634521"/>
            <a:ext cx="4642609" cy="1565457"/>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F6600"/>
              </a:buClr>
              <a:buFont typeface="Wingdings" charset="2"/>
              <a:buChar char="§"/>
            </a:pPr>
            <a:r>
              <a:rPr lang="en-US" dirty="0" smtClean="0"/>
              <a:t>Measures against ageing:</a:t>
            </a:r>
          </a:p>
          <a:p>
            <a:pPr lvl="1">
              <a:buClr>
                <a:srgbClr val="FF6600"/>
              </a:buClr>
              <a:buFont typeface="Wingdings" charset="2"/>
              <a:buChar char="§"/>
            </a:pPr>
            <a:r>
              <a:rPr lang="en-US" dirty="0" smtClean="0"/>
              <a:t>Careful choice of materials (no Si or similar)</a:t>
            </a:r>
          </a:p>
          <a:p>
            <a:pPr lvl="1">
              <a:buClr>
                <a:srgbClr val="FF6600"/>
              </a:buClr>
              <a:buFont typeface="Wingdings" charset="2"/>
              <a:buChar char="§"/>
            </a:pPr>
            <a:r>
              <a:rPr lang="en-US" dirty="0" smtClean="0"/>
              <a:t>Highest gas gas purity</a:t>
            </a:r>
          </a:p>
          <a:p>
            <a:pPr lvl="1">
              <a:buClr>
                <a:srgbClr val="FF6600"/>
              </a:buClr>
              <a:buFont typeface="Wingdings" charset="2"/>
              <a:buChar char="§"/>
            </a:pPr>
            <a:r>
              <a:rPr lang="en-US" dirty="0" smtClean="0"/>
              <a:t>Avoid exceedingly high currents</a:t>
            </a:r>
          </a:p>
        </p:txBody>
      </p:sp>
    </p:spTree>
    <p:extLst>
      <p:ext uri="{BB962C8B-B14F-4D97-AF65-F5344CB8AC3E}">
        <p14:creationId xmlns:p14="http://schemas.microsoft.com/office/powerpoint/2010/main" val="11649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Problems with RPCs</a:t>
            </a:r>
            <a:endParaRPr lang="en-US" dirty="0"/>
          </a:p>
        </p:txBody>
      </p:sp>
      <p:sp>
        <p:nvSpPr>
          <p:cNvPr id="3" name="Content Placeholder 2"/>
          <p:cNvSpPr>
            <a:spLocks noGrp="1"/>
          </p:cNvSpPr>
          <p:nvPr>
            <p:ph idx="1"/>
          </p:nvPr>
        </p:nvSpPr>
        <p:spPr>
          <a:xfrm>
            <a:off x="429888" y="1600201"/>
            <a:ext cx="8256911" cy="2045566"/>
          </a:xfrm>
        </p:spPr>
        <p:txBody>
          <a:bodyPr>
            <a:normAutofit fontScale="62500" lnSpcReduction="20000"/>
          </a:bodyPr>
          <a:lstStyle/>
          <a:p>
            <a:pPr>
              <a:buClr>
                <a:srgbClr val="FF6600"/>
              </a:buClr>
              <a:buFont typeface="Wingdings" charset="2"/>
              <a:buChar char="§"/>
            </a:pPr>
            <a:r>
              <a:rPr lang="en-US" dirty="0" smtClean="0"/>
              <a:t>RPCs do not suffer from deposits on the wires, however, surface impurities may lead to similar effects on the parallel surfaces, with the risk of discharges, given the high potential of 5 kV/mm between the plates.</a:t>
            </a:r>
          </a:p>
          <a:p>
            <a:pPr>
              <a:buClr>
                <a:srgbClr val="FF6600"/>
              </a:buClr>
              <a:buFont typeface="Wingdings" charset="2"/>
              <a:buChar char="§"/>
            </a:pPr>
            <a:r>
              <a:rPr lang="en-US" dirty="0" smtClean="0"/>
              <a:t>While RPC are extremely fast detectors, their weakness is their limited rate capability owing to the charging up of the resistive plate</a:t>
            </a:r>
          </a:p>
          <a:p>
            <a:pPr>
              <a:buClr>
                <a:srgbClr val="FF6600"/>
              </a:buClr>
              <a:buFont typeface="Wingdings" charset="2"/>
              <a:buChar char="§"/>
            </a:pPr>
            <a:r>
              <a:rPr lang="en-US" dirty="0" smtClean="0"/>
              <a:t>Another weak point is the moderate spatial resolution that can be reached since the exact point of conversion is not known</a:t>
            </a:r>
          </a:p>
        </p:txBody>
      </p:sp>
      <p:sp>
        <p:nvSpPr>
          <p:cNvPr id="4" name="Date Placeholder 3"/>
          <p:cNvSpPr>
            <a:spLocks noGrp="1"/>
          </p:cNvSpPr>
          <p:nvPr>
            <p:ph type="dt" sz="half" idx="10"/>
          </p:nvPr>
        </p:nvSpPr>
        <p:spPr/>
        <p:txBody>
          <a:bodyPr/>
          <a:lstStyle/>
          <a:p>
            <a:r>
              <a:rPr lang="de-CH" smtClean="0"/>
              <a:t>ESIPAP, 11/02/2014</a:t>
            </a:r>
            <a:endParaRPr lang="en-US"/>
          </a:p>
        </p:txBody>
      </p:sp>
      <p:sp>
        <p:nvSpPr>
          <p:cNvPr id="5" name="Footer Placeholder 4"/>
          <p:cNvSpPr>
            <a:spLocks noGrp="1"/>
          </p:cNvSpPr>
          <p:nvPr>
            <p:ph type="ftr" sz="quarter" idx="11"/>
          </p:nvPr>
        </p:nvSpPr>
        <p:spPr/>
        <p:txBody>
          <a:bodyPr/>
          <a:lstStyle/>
          <a:p>
            <a:r>
              <a:rPr lang="en-US" smtClean="0"/>
              <a:t>Muon Detection III, Joerg Wotschack</a:t>
            </a:r>
            <a:endParaRPr lang="en-US"/>
          </a:p>
        </p:txBody>
      </p:sp>
      <p:sp>
        <p:nvSpPr>
          <p:cNvPr id="6" name="Slide Number Placeholder 5"/>
          <p:cNvSpPr>
            <a:spLocks noGrp="1"/>
          </p:cNvSpPr>
          <p:nvPr>
            <p:ph type="sldNum" sz="quarter" idx="12"/>
          </p:nvPr>
        </p:nvSpPr>
        <p:spPr/>
        <p:txBody>
          <a:bodyPr/>
          <a:lstStyle/>
          <a:p>
            <a:fld id="{3079372F-7216-AD42-B767-60CA84D9E527}" type="slidenum">
              <a:rPr lang="en-US" smtClean="0"/>
              <a:t>29</a:t>
            </a:fld>
            <a:endParaRPr lang="en-US"/>
          </a:p>
        </p:txBody>
      </p:sp>
      <p:grpSp>
        <p:nvGrpSpPr>
          <p:cNvPr id="15" name="Group 14"/>
          <p:cNvGrpSpPr/>
          <p:nvPr/>
        </p:nvGrpSpPr>
        <p:grpSpPr>
          <a:xfrm>
            <a:off x="600838" y="3645767"/>
            <a:ext cx="7692831" cy="2560385"/>
            <a:chOff x="600838" y="3645767"/>
            <a:chExt cx="7692831" cy="2560385"/>
          </a:xfrm>
        </p:grpSpPr>
        <p:pic>
          <p:nvPicPr>
            <p:cNvPr id="9" name="Picture 8" descr="RPC_schematic.png"/>
            <p:cNvPicPr>
              <a:picLocks noChangeAspect="1"/>
            </p:cNvPicPr>
            <p:nvPr/>
          </p:nvPicPr>
          <p:blipFill rotWithShape="1">
            <a:blip r:embed="rId2">
              <a:extLst>
                <a:ext uri="{28A0092B-C50C-407E-A947-70E740481C1C}">
                  <a14:useLocalDpi xmlns:a14="http://schemas.microsoft.com/office/drawing/2010/main" val="0"/>
                </a:ext>
              </a:extLst>
            </a:blip>
            <a:srcRect t="13671" b="10860"/>
            <a:stretch/>
          </p:blipFill>
          <p:spPr>
            <a:xfrm>
              <a:off x="600838" y="3673077"/>
              <a:ext cx="7692831" cy="2533075"/>
            </a:xfrm>
            <a:prstGeom prst="rect">
              <a:avLst/>
            </a:prstGeom>
          </p:spPr>
        </p:pic>
        <p:cxnSp>
          <p:nvCxnSpPr>
            <p:cNvPr id="11" name="Straight Arrow Connector 10"/>
            <p:cNvCxnSpPr/>
            <p:nvPr/>
          </p:nvCxnSpPr>
          <p:spPr>
            <a:xfrm>
              <a:off x="2590800" y="3645767"/>
              <a:ext cx="2284179" cy="2560385"/>
            </a:xfrm>
            <a:prstGeom prst="straightConnector1">
              <a:avLst/>
            </a:prstGeom>
            <a:ln>
              <a:solidFill>
                <a:srgbClr val="FF0000"/>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13" name="5-Point Star 12"/>
            <p:cNvSpPr>
              <a:spLocks noChangeAspect="1"/>
            </p:cNvSpPr>
            <p:nvPr/>
          </p:nvSpPr>
          <p:spPr>
            <a:xfrm>
              <a:off x="3603522" y="4806072"/>
              <a:ext cx="107999" cy="97687"/>
            </a:xfrm>
            <a:prstGeom prst="star5">
              <a:avLst/>
            </a:prstGeom>
            <a:solidFill>
              <a:srgbClr val="FFFF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Isosceles Triangle 13"/>
            <p:cNvSpPr/>
            <p:nvPr/>
          </p:nvSpPr>
          <p:spPr>
            <a:xfrm>
              <a:off x="3556676" y="4832682"/>
              <a:ext cx="208081" cy="236397"/>
            </a:xfrm>
            <a:prstGeom prst="triangle">
              <a:avLst/>
            </a:prstGeom>
            <a:solidFill>
              <a:srgbClr val="8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61921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3"/>
          <p:cNvSpPr>
            <a:spLocks noGrp="1"/>
          </p:cNvSpPr>
          <p:nvPr>
            <p:ph type="dt" sz="quarter" idx="10"/>
          </p:nvPr>
        </p:nvSpPr>
        <p:spPr/>
        <p:txBody>
          <a:bodyPr/>
          <a:lstStyle/>
          <a:p>
            <a:pPr>
              <a:defRPr/>
            </a:pPr>
            <a:r>
              <a:rPr lang="de-CH" smtClean="0"/>
              <a:t>ESIPAP, 11/02/2014</a:t>
            </a:r>
            <a:endParaRPr lang="en-US"/>
          </a:p>
        </p:txBody>
      </p:sp>
      <p:sp>
        <p:nvSpPr>
          <p:cNvPr id="8" name="Footer Placeholder 4"/>
          <p:cNvSpPr>
            <a:spLocks noGrp="1"/>
          </p:cNvSpPr>
          <p:nvPr>
            <p:ph type="ftr" sz="quarter" idx="11"/>
          </p:nvPr>
        </p:nvSpPr>
        <p:spPr/>
        <p:txBody>
          <a:bodyPr/>
          <a:lstStyle/>
          <a:p>
            <a:pPr>
              <a:defRPr/>
            </a:pPr>
            <a:r>
              <a:rPr lang="en-US" smtClean="0"/>
              <a:t>Muon Detection III, Joerg Wotschack</a:t>
            </a:r>
            <a:endParaRPr lang="en-US"/>
          </a:p>
        </p:txBody>
      </p:sp>
      <p:sp>
        <p:nvSpPr>
          <p:cNvPr id="14338" name="Rectangle 2"/>
          <p:cNvSpPr>
            <a:spLocks noGrp="1" noChangeArrowheads="1"/>
          </p:cNvSpPr>
          <p:nvPr>
            <p:ph type="title"/>
          </p:nvPr>
        </p:nvSpPr>
        <p:spPr>
          <a:xfrm>
            <a:off x="334649" y="669601"/>
            <a:ext cx="8229600" cy="1143000"/>
          </a:xfrm>
        </p:spPr>
        <p:txBody>
          <a:bodyPr>
            <a:normAutofit/>
          </a:bodyPr>
          <a:lstStyle/>
          <a:p>
            <a:pPr eaLnBrk="1" hangingPunct="1">
              <a:defRPr/>
            </a:pPr>
            <a:r>
              <a:rPr lang="en-US" sz="3600" dirty="0" smtClean="0">
                <a:cs typeface="+mj-cs"/>
              </a:rPr>
              <a:t>The last bubble chamber at CERN (BEBC)</a:t>
            </a:r>
          </a:p>
        </p:txBody>
      </p:sp>
      <p:pic>
        <p:nvPicPr>
          <p:cNvPr id="14341" name="Picture 5" descr="CERNbubbleChambe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061918" y="1812601"/>
            <a:ext cx="6361113" cy="4242448"/>
          </a:xfrm>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
        <p:nvSpPr>
          <p:cNvPr id="14344" name="Text Box 8"/>
          <p:cNvSpPr txBox="1">
            <a:spLocks noChangeArrowheads="1"/>
          </p:cNvSpPr>
          <p:nvPr/>
        </p:nvSpPr>
        <p:spPr bwMode="auto">
          <a:xfrm>
            <a:off x="5038725" y="2733675"/>
            <a:ext cx="3279775" cy="923330"/>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dirty="0">
                <a:cs typeface="+mn-cs"/>
              </a:rPr>
              <a:t>The hydrogen </a:t>
            </a:r>
            <a:r>
              <a:rPr lang="en-US" dirty="0" smtClean="0">
                <a:cs typeface="+mn-cs"/>
              </a:rPr>
              <a:t>acted </a:t>
            </a:r>
            <a:r>
              <a:rPr lang="en-US" dirty="0">
                <a:cs typeface="+mn-cs"/>
              </a:rPr>
              <a:t>as a target (for incoming particles) and </a:t>
            </a:r>
            <a:r>
              <a:rPr lang="en-US" dirty="0" smtClean="0">
                <a:cs typeface="+mn-cs"/>
              </a:rPr>
              <a:t>as a detector</a:t>
            </a:r>
            <a:endParaRPr lang="en-US" dirty="0">
              <a:cs typeface="+mn-cs"/>
            </a:endParaRPr>
          </a:p>
        </p:txBody>
      </p:sp>
      <p:sp>
        <p:nvSpPr>
          <p:cNvPr id="2" name="Slide Number Placeholder 1"/>
          <p:cNvSpPr>
            <a:spLocks noGrp="1"/>
          </p:cNvSpPr>
          <p:nvPr>
            <p:ph type="sldNum" sz="quarter" idx="12"/>
          </p:nvPr>
        </p:nvSpPr>
        <p:spPr/>
        <p:txBody>
          <a:bodyPr/>
          <a:lstStyle/>
          <a:p>
            <a:fld id="{3079372F-7216-AD42-B767-60CA84D9E527}" type="slidenum">
              <a:rPr lang="en-US" smtClean="0"/>
              <a:t>3</a:t>
            </a:fld>
            <a:endParaRPr lang="en-US"/>
          </a:p>
        </p:txBody>
      </p:sp>
    </p:spTree>
    <p:extLst>
      <p:ext uri="{BB962C8B-B14F-4D97-AF65-F5344CB8AC3E}">
        <p14:creationId xmlns:p14="http://schemas.microsoft.com/office/powerpoint/2010/main" val="99070684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7109" y="2039007"/>
            <a:ext cx="8229600" cy="1143000"/>
          </a:xfrm>
        </p:spPr>
        <p:txBody>
          <a:bodyPr>
            <a:normAutofit/>
          </a:bodyPr>
          <a:lstStyle/>
          <a:p>
            <a:r>
              <a:rPr lang="en-US" sz="6000" dirty="0" smtClean="0"/>
              <a:t>Future </a:t>
            </a:r>
            <a:r>
              <a:rPr lang="en-US" sz="6000" dirty="0" err="1" smtClean="0"/>
              <a:t>muon</a:t>
            </a:r>
            <a:r>
              <a:rPr lang="en-US" sz="6000" dirty="0" smtClean="0"/>
              <a:t> detectors</a:t>
            </a:r>
            <a:endParaRPr lang="en-US" sz="6000" dirty="0"/>
          </a:p>
        </p:txBody>
      </p:sp>
      <p:sp>
        <p:nvSpPr>
          <p:cNvPr id="3" name="Date Placeholder 2"/>
          <p:cNvSpPr>
            <a:spLocks noGrp="1"/>
          </p:cNvSpPr>
          <p:nvPr>
            <p:ph type="dt" sz="half" idx="10"/>
          </p:nvPr>
        </p:nvSpPr>
        <p:spPr/>
        <p:txBody>
          <a:bodyPr/>
          <a:lstStyle/>
          <a:p>
            <a:r>
              <a:rPr lang="de-CH" smtClean="0"/>
              <a:t>ESIPAP, 11/02/2014</a:t>
            </a:r>
            <a:endParaRPr lang="en-US"/>
          </a:p>
        </p:txBody>
      </p:sp>
      <p:sp>
        <p:nvSpPr>
          <p:cNvPr id="4" name="Footer Placeholder 3"/>
          <p:cNvSpPr>
            <a:spLocks noGrp="1"/>
          </p:cNvSpPr>
          <p:nvPr>
            <p:ph type="ftr" sz="quarter" idx="11"/>
          </p:nvPr>
        </p:nvSpPr>
        <p:spPr/>
        <p:txBody>
          <a:bodyPr/>
          <a:lstStyle/>
          <a:p>
            <a:r>
              <a:rPr lang="en-US" smtClean="0"/>
              <a:t>Muon Detection III, Joerg Wotschack</a:t>
            </a:r>
            <a:endParaRPr lang="en-US"/>
          </a:p>
        </p:txBody>
      </p:sp>
      <p:sp>
        <p:nvSpPr>
          <p:cNvPr id="5" name="Slide Number Placeholder 4"/>
          <p:cNvSpPr>
            <a:spLocks noGrp="1"/>
          </p:cNvSpPr>
          <p:nvPr>
            <p:ph type="sldNum" sz="quarter" idx="12"/>
          </p:nvPr>
        </p:nvSpPr>
        <p:spPr/>
        <p:txBody>
          <a:bodyPr/>
          <a:lstStyle/>
          <a:p>
            <a:fld id="{3079372F-7216-AD42-B767-60CA84D9E527}" type="slidenum">
              <a:rPr lang="en-US" smtClean="0"/>
              <a:t>30</a:t>
            </a:fld>
            <a:endParaRPr lang="en-US"/>
          </a:p>
        </p:txBody>
      </p:sp>
    </p:spTree>
    <p:extLst>
      <p:ext uri="{BB962C8B-B14F-4D97-AF65-F5344CB8AC3E}">
        <p14:creationId xmlns:p14="http://schemas.microsoft.com/office/powerpoint/2010/main" val="3170845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TLAS_single_counting_ra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9719" y="1670574"/>
            <a:ext cx="6327327" cy="4470591"/>
          </a:xfrm>
          <a:prstGeom prst="rect">
            <a:avLst/>
          </a:prstGeom>
        </p:spPr>
      </p:pic>
      <p:sp>
        <p:nvSpPr>
          <p:cNvPr id="7" name="Title 6"/>
          <p:cNvSpPr>
            <a:spLocks noGrp="1"/>
          </p:cNvSpPr>
          <p:nvPr>
            <p:ph type="title"/>
          </p:nvPr>
        </p:nvSpPr>
        <p:spPr>
          <a:xfrm>
            <a:off x="154093" y="653458"/>
            <a:ext cx="8890000" cy="1143000"/>
          </a:xfrm>
        </p:spPr>
        <p:txBody>
          <a:bodyPr>
            <a:normAutofit/>
          </a:bodyPr>
          <a:lstStyle/>
          <a:p>
            <a:r>
              <a:rPr lang="en-US" sz="2800" dirty="0" smtClean="0"/>
              <a:t>Count rates</a:t>
            </a:r>
            <a:r>
              <a:rPr lang="en-US" sz="2800" baseline="30000" dirty="0"/>
              <a:t>*</a:t>
            </a:r>
            <a:r>
              <a:rPr lang="en-US" sz="2800" baseline="30000" dirty="0" smtClean="0"/>
              <a:t>)</a:t>
            </a:r>
            <a:r>
              <a:rPr lang="en-US" sz="2800" dirty="0" smtClean="0"/>
              <a:t> in the ATLAS </a:t>
            </a:r>
            <a:r>
              <a:rPr lang="en-US" sz="2800" dirty="0" err="1" smtClean="0"/>
              <a:t>Muon</a:t>
            </a:r>
            <a:r>
              <a:rPr lang="en-US" sz="2800" dirty="0" smtClean="0"/>
              <a:t> System at </a:t>
            </a:r>
            <a:r>
              <a:rPr lang="en-US" sz="2800" dirty="0"/>
              <a:t>√s = </a:t>
            </a:r>
            <a:r>
              <a:rPr lang="en-US" sz="2800" dirty="0" smtClean="0"/>
              <a:t>14</a:t>
            </a:r>
            <a:r>
              <a:rPr lang="en-US" sz="2800" dirty="0"/>
              <a:t> </a:t>
            </a:r>
            <a:r>
              <a:rPr lang="en-US" sz="2800" dirty="0" err="1"/>
              <a:t>TeV</a:t>
            </a:r>
            <a:r>
              <a:rPr lang="en-US" sz="2800" dirty="0"/>
              <a:t> for </a:t>
            </a:r>
            <a:r>
              <a:rPr lang="en-US" sz="2800" dirty="0" smtClean="0"/>
              <a:t>L = 10</a:t>
            </a:r>
            <a:r>
              <a:rPr lang="en-US" sz="2800" baseline="30000" dirty="0" smtClean="0"/>
              <a:t>34 </a:t>
            </a:r>
            <a:r>
              <a:rPr lang="en-US" sz="2800" dirty="0" smtClean="0"/>
              <a:t>cm</a:t>
            </a:r>
            <a:r>
              <a:rPr lang="en-US" sz="2800" baseline="30000" dirty="0" smtClean="0"/>
              <a:t>-2</a:t>
            </a:r>
            <a:r>
              <a:rPr lang="en-US" sz="2800" dirty="0" smtClean="0"/>
              <a:t>s</a:t>
            </a:r>
            <a:r>
              <a:rPr lang="en-US" sz="2800" baseline="30000" dirty="0" smtClean="0"/>
              <a:t>-1</a:t>
            </a:r>
            <a:endParaRPr lang="en-US" sz="2800" baseline="30000" dirty="0"/>
          </a:p>
        </p:txBody>
      </p:sp>
      <p:sp>
        <p:nvSpPr>
          <p:cNvPr id="4" name="Date Placeholder 3"/>
          <p:cNvSpPr>
            <a:spLocks noGrp="1"/>
          </p:cNvSpPr>
          <p:nvPr>
            <p:ph type="dt" sz="half" idx="10"/>
          </p:nvPr>
        </p:nvSpPr>
        <p:spPr/>
        <p:txBody>
          <a:bodyPr/>
          <a:lstStyle/>
          <a:p>
            <a:r>
              <a:rPr lang="de-CH" smtClean="0"/>
              <a:t>ESIPAP, 11/02/2014</a:t>
            </a:r>
            <a:endParaRPr lang="en-US" dirty="0"/>
          </a:p>
        </p:txBody>
      </p:sp>
      <p:sp>
        <p:nvSpPr>
          <p:cNvPr id="5" name="Footer Placeholder 4"/>
          <p:cNvSpPr>
            <a:spLocks noGrp="1"/>
          </p:cNvSpPr>
          <p:nvPr>
            <p:ph type="ftr" sz="quarter" idx="11"/>
          </p:nvPr>
        </p:nvSpPr>
        <p:spPr/>
        <p:txBody>
          <a:bodyPr/>
          <a:lstStyle/>
          <a:p>
            <a:r>
              <a:rPr lang="de-DE" smtClean="0"/>
              <a:t>Muon Detection III, Joerg Wotschack</a:t>
            </a:r>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31</a:t>
            </a:fld>
            <a:endParaRPr lang="en-US"/>
          </a:p>
        </p:txBody>
      </p:sp>
      <p:sp>
        <p:nvSpPr>
          <p:cNvPr id="13" name="TextBox 12"/>
          <p:cNvSpPr txBox="1"/>
          <p:nvPr/>
        </p:nvSpPr>
        <p:spPr>
          <a:xfrm>
            <a:off x="2804160" y="1740241"/>
            <a:ext cx="1830374" cy="400110"/>
          </a:xfrm>
          <a:prstGeom prst="rect">
            <a:avLst/>
          </a:prstGeom>
          <a:noFill/>
        </p:spPr>
        <p:txBody>
          <a:bodyPr wrap="none" rtlCol="0">
            <a:spAutoFit/>
          </a:bodyPr>
          <a:lstStyle/>
          <a:p>
            <a:r>
              <a:rPr lang="en-US" sz="2000" dirty="0" smtClean="0">
                <a:solidFill>
                  <a:srgbClr val="FF0000"/>
                </a:solidFill>
              </a:rPr>
              <a:t>Rates in Hz/cm</a:t>
            </a:r>
            <a:r>
              <a:rPr lang="en-US" sz="2000" baseline="30000" dirty="0" smtClean="0">
                <a:solidFill>
                  <a:srgbClr val="FF0000"/>
                </a:solidFill>
              </a:rPr>
              <a:t>2</a:t>
            </a:r>
            <a:endParaRPr lang="en-US" sz="2000" baseline="30000" dirty="0">
              <a:solidFill>
                <a:srgbClr val="FF0000"/>
              </a:solidFill>
            </a:endParaRPr>
          </a:p>
        </p:txBody>
      </p:sp>
      <p:sp>
        <p:nvSpPr>
          <p:cNvPr id="8" name="TextBox 7"/>
          <p:cNvSpPr txBox="1"/>
          <p:nvPr/>
        </p:nvSpPr>
        <p:spPr>
          <a:xfrm>
            <a:off x="4983274" y="6102834"/>
            <a:ext cx="4160726" cy="338554"/>
          </a:xfrm>
          <a:prstGeom prst="rect">
            <a:avLst/>
          </a:prstGeom>
          <a:noFill/>
        </p:spPr>
        <p:txBody>
          <a:bodyPr wrap="square" rtlCol="0">
            <a:spAutoFit/>
          </a:bodyPr>
          <a:lstStyle/>
          <a:p>
            <a:r>
              <a:rPr lang="en-US" sz="1600" dirty="0" smtClean="0"/>
              <a:t>*) ATLAS Detector paper</a:t>
            </a:r>
            <a:r>
              <a:rPr lang="en-US" sz="1600" dirty="0"/>
              <a:t>, </a:t>
            </a:r>
            <a:r>
              <a:rPr lang="en-US" sz="1600" dirty="0" smtClean="0"/>
              <a:t>2008 JINST 3 S08003</a:t>
            </a:r>
            <a:endParaRPr lang="en-US" sz="1600" dirty="0"/>
          </a:p>
        </p:txBody>
      </p:sp>
    </p:spTree>
    <p:extLst>
      <p:ext uri="{BB962C8B-B14F-4D97-AF65-F5344CB8AC3E}">
        <p14:creationId xmlns:p14="http://schemas.microsoft.com/office/powerpoint/2010/main" val="3797020878"/>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Rates: measurement </a:t>
            </a:r>
            <a:r>
              <a:rPr lang="en-US" dirty="0" err="1" smtClean="0"/>
              <a:t>vs</a:t>
            </a:r>
            <a:r>
              <a:rPr lang="en-US" dirty="0" smtClean="0"/>
              <a:t> simulation</a:t>
            </a:r>
            <a:endParaRPr lang="en-US" dirty="0"/>
          </a:p>
        </p:txBody>
      </p:sp>
      <p:sp>
        <p:nvSpPr>
          <p:cNvPr id="3" name="Date Placeholder 2"/>
          <p:cNvSpPr>
            <a:spLocks noGrp="1"/>
          </p:cNvSpPr>
          <p:nvPr>
            <p:ph type="dt" sz="half" idx="10"/>
          </p:nvPr>
        </p:nvSpPr>
        <p:spPr/>
        <p:txBody>
          <a:bodyPr/>
          <a:lstStyle/>
          <a:p>
            <a:r>
              <a:rPr lang="de-CH" smtClean="0"/>
              <a:t>ESIPAP, 11/02/2014</a:t>
            </a:r>
            <a:endParaRPr lang="en-US"/>
          </a:p>
        </p:txBody>
      </p:sp>
      <p:sp>
        <p:nvSpPr>
          <p:cNvPr id="4" name="Footer Placeholder 3"/>
          <p:cNvSpPr>
            <a:spLocks noGrp="1"/>
          </p:cNvSpPr>
          <p:nvPr>
            <p:ph type="ftr" sz="quarter" idx="11"/>
          </p:nvPr>
        </p:nvSpPr>
        <p:spPr/>
        <p:txBody>
          <a:bodyPr/>
          <a:lstStyle/>
          <a:p>
            <a:r>
              <a:rPr lang="de-DE" smtClean="0"/>
              <a:t>Muon Detection III, Joerg Wotschack</a:t>
            </a:r>
            <a:endParaRPr lang="en-US"/>
          </a:p>
        </p:txBody>
      </p:sp>
      <p:sp>
        <p:nvSpPr>
          <p:cNvPr id="5" name="Slide Number Placeholder 4"/>
          <p:cNvSpPr>
            <a:spLocks noGrp="1"/>
          </p:cNvSpPr>
          <p:nvPr>
            <p:ph type="sldNum" sz="quarter" idx="12"/>
          </p:nvPr>
        </p:nvSpPr>
        <p:spPr/>
        <p:txBody>
          <a:bodyPr/>
          <a:lstStyle/>
          <a:p>
            <a:fld id="{5FD889E0-CAB2-4699-909D-B9A88D47ACBE}" type="slidenum">
              <a:rPr lang="en-US" smtClean="0"/>
              <a:t>32</a:t>
            </a:fld>
            <a:endParaRPr lang="en-US"/>
          </a:p>
        </p:txBody>
      </p:sp>
      <p:sp>
        <p:nvSpPr>
          <p:cNvPr id="8" name="TextBox 7"/>
          <p:cNvSpPr txBox="1"/>
          <p:nvPr/>
        </p:nvSpPr>
        <p:spPr>
          <a:xfrm>
            <a:off x="769954" y="1324862"/>
            <a:ext cx="7642525" cy="677108"/>
          </a:xfrm>
          <a:prstGeom prst="rect">
            <a:avLst/>
          </a:prstGeom>
          <a:noFill/>
        </p:spPr>
        <p:txBody>
          <a:bodyPr wrap="square" rtlCol="0">
            <a:spAutoFit/>
          </a:bodyPr>
          <a:lstStyle/>
          <a:p>
            <a:pPr algn="ctr"/>
            <a:r>
              <a:rPr lang="en-US" sz="2000" dirty="0" smtClean="0">
                <a:solidFill>
                  <a:srgbClr val="000090"/>
                </a:solidFill>
              </a:rPr>
              <a:t>Measured and expected count rates and in the Small Wheel detectors </a:t>
            </a:r>
            <a:r>
              <a:rPr lang="en-US" dirty="0" smtClean="0"/>
              <a:t>Data correspond to L = 0.9 x 10</a:t>
            </a:r>
            <a:r>
              <a:rPr lang="en-US" baseline="30000" dirty="0" smtClean="0"/>
              <a:t>33</a:t>
            </a:r>
            <a:r>
              <a:rPr lang="en-US" dirty="0" smtClean="0"/>
              <a:t> cm</a:t>
            </a:r>
            <a:r>
              <a:rPr lang="en-US" baseline="30000" dirty="0" smtClean="0"/>
              <a:t>-2</a:t>
            </a:r>
            <a:r>
              <a:rPr lang="en-US" dirty="0" smtClean="0"/>
              <a:t>s</a:t>
            </a:r>
            <a:r>
              <a:rPr lang="en-US" baseline="30000" dirty="0" smtClean="0"/>
              <a:t>-1 </a:t>
            </a:r>
            <a:r>
              <a:rPr lang="en-US" dirty="0" smtClean="0"/>
              <a:t>at </a:t>
            </a:r>
            <a:r>
              <a:rPr lang="en-US" dirty="0"/>
              <a:t>√s = 7 </a:t>
            </a:r>
            <a:r>
              <a:rPr lang="en-US" dirty="0" err="1"/>
              <a:t>TeV</a:t>
            </a:r>
            <a:r>
              <a:rPr lang="en-US" dirty="0"/>
              <a:t> </a:t>
            </a:r>
            <a:endParaRPr lang="en-US" baseline="30000" dirty="0"/>
          </a:p>
        </p:txBody>
      </p:sp>
      <p:grpSp>
        <p:nvGrpSpPr>
          <p:cNvPr id="12" name="Group 11"/>
          <p:cNvGrpSpPr/>
          <p:nvPr/>
        </p:nvGrpSpPr>
        <p:grpSpPr>
          <a:xfrm>
            <a:off x="4263520" y="1994571"/>
            <a:ext cx="4809360" cy="3999483"/>
            <a:chOff x="2919568" y="1937750"/>
            <a:chExt cx="4809360" cy="3999483"/>
          </a:xfrm>
        </p:grpSpPr>
        <p:pic>
          <p:nvPicPr>
            <p:cNvPr id="7" name="Picture 6" descr="ATLAS_rate_vs_radiu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9568" y="1937750"/>
              <a:ext cx="4809360" cy="3629558"/>
            </a:xfrm>
            <a:prstGeom prst="rect">
              <a:avLst/>
            </a:prstGeom>
          </p:spPr>
        </p:pic>
        <p:sp>
          <p:nvSpPr>
            <p:cNvPr id="9" name="TextBox 8"/>
            <p:cNvSpPr txBox="1"/>
            <p:nvPr/>
          </p:nvSpPr>
          <p:spPr>
            <a:xfrm>
              <a:off x="3725031" y="5290902"/>
              <a:ext cx="3665896" cy="646331"/>
            </a:xfrm>
            <a:prstGeom prst="rect">
              <a:avLst/>
            </a:prstGeom>
            <a:noFill/>
          </p:spPr>
          <p:txBody>
            <a:bodyPr wrap="square" rtlCol="0">
              <a:spAutoFit/>
            </a:bodyPr>
            <a:lstStyle/>
            <a:p>
              <a:r>
                <a:rPr lang="en-US" dirty="0" smtClean="0"/>
                <a:t>Rate in Hz/cm</a:t>
              </a:r>
              <a:r>
                <a:rPr lang="en-US" baseline="30000" dirty="0" smtClean="0"/>
                <a:t>2</a:t>
              </a:r>
              <a:r>
                <a:rPr lang="en-US" dirty="0" smtClean="0"/>
                <a:t> as a function of radius in the large sectors</a:t>
              </a:r>
              <a:endParaRPr lang="en-US" baseline="30000" dirty="0"/>
            </a:p>
          </p:txBody>
        </p:sp>
      </p:grpSp>
      <p:grpSp>
        <p:nvGrpSpPr>
          <p:cNvPr id="13" name="Group 12"/>
          <p:cNvGrpSpPr/>
          <p:nvPr/>
        </p:nvGrpSpPr>
        <p:grpSpPr>
          <a:xfrm>
            <a:off x="91440" y="2061540"/>
            <a:ext cx="4699641" cy="3903086"/>
            <a:chOff x="4444359" y="2001970"/>
            <a:chExt cx="4699641" cy="3903086"/>
          </a:xfrm>
        </p:grpSpPr>
        <p:pic>
          <p:nvPicPr>
            <p:cNvPr id="6" name="Picture 5" descr="ATLAS_Data-MC.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4359" y="2001970"/>
              <a:ext cx="4699641" cy="3498667"/>
            </a:xfrm>
            <a:prstGeom prst="rect">
              <a:avLst/>
            </a:prstGeom>
            <a:noFill/>
          </p:spPr>
        </p:pic>
        <p:sp>
          <p:nvSpPr>
            <p:cNvPr id="10" name="TextBox 9"/>
            <p:cNvSpPr txBox="1"/>
            <p:nvPr/>
          </p:nvSpPr>
          <p:spPr>
            <a:xfrm>
              <a:off x="5075768" y="5258725"/>
              <a:ext cx="3887599" cy="646331"/>
            </a:xfrm>
            <a:prstGeom prst="rect">
              <a:avLst/>
            </a:prstGeom>
            <a:noFill/>
          </p:spPr>
          <p:txBody>
            <a:bodyPr wrap="square" rtlCol="0">
              <a:spAutoFit/>
            </a:bodyPr>
            <a:lstStyle/>
            <a:p>
              <a:r>
                <a:rPr lang="en-US" dirty="0" smtClean="0"/>
                <a:t>Ratio between MDT data and FLUGG</a:t>
              </a:r>
              <a:r>
                <a:rPr lang="en-US" baseline="30000" dirty="0" smtClean="0"/>
                <a:t>*) </a:t>
              </a:r>
              <a:r>
                <a:rPr lang="en-US" dirty="0" smtClean="0"/>
                <a:t>simulation (CSC region not shown)</a:t>
              </a:r>
              <a:endParaRPr lang="en-US" baseline="30000" dirty="0"/>
            </a:p>
          </p:txBody>
        </p:sp>
      </p:grpSp>
      <p:sp>
        <p:nvSpPr>
          <p:cNvPr id="11" name="TextBox 10"/>
          <p:cNvSpPr txBox="1"/>
          <p:nvPr/>
        </p:nvSpPr>
        <p:spPr>
          <a:xfrm>
            <a:off x="355600" y="6017796"/>
            <a:ext cx="8379279" cy="338554"/>
          </a:xfrm>
          <a:prstGeom prst="rect">
            <a:avLst/>
          </a:prstGeom>
          <a:noFill/>
        </p:spPr>
        <p:txBody>
          <a:bodyPr wrap="square" rtlCol="0">
            <a:spAutoFit/>
          </a:bodyPr>
          <a:lstStyle/>
          <a:p>
            <a:r>
              <a:rPr lang="en-US" sz="1600" baseline="30000" dirty="0" smtClean="0">
                <a:solidFill>
                  <a:srgbClr val="000090"/>
                </a:solidFill>
              </a:rPr>
              <a:t>*) </a:t>
            </a:r>
            <a:r>
              <a:rPr lang="en-US" sz="1600" dirty="0" smtClean="0">
                <a:solidFill>
                  <a:srgbClr val="000090"/>
                </a:solidFill>
              </a:rPr>
              <a:t>FLUGG simulation gives rates about factor 1.5 – 2 higher than old simulation</a:t>
            </a:r>
            <a:endParaRPr lang="en-US" sz="1600" dirty="0">
              <a:solidFill>
                <a:srgbClr val="000090"/>
              </a:solidFill>
            </a:endParaRPr>
          </a:p>
        </p:txBody>
      </p:sp>
      <p:cxnSp>
        <p:nvCxnSpPr>
          <p:cNvPr id="15" name="Straight Arrow Connector 14"/>
          <p:cNvCxnSpPr/>
          <p:nvPr/>
        </p:nvCxnSpPr>
        <p:spPr>
          <a:xfrm flipH="1">
            <a:off x="5068984" y="2202651"/>
            <a:ext cx="471642" cy="32590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5540626" y="1994571"/>
            <a:ext cx="3249608" cy="369332"/>
          </a:xfrm>
          <a:prstGeom prst="rect">
            <a:avLst/>
          </a:prstGeom>
          <a:noFill/>
        </p:spPr>
        <p:txBody>
          <a:bodyPr wrap="none" rtlCol="0">
            <a:spAutoFit/>
          </a:bodyPr>
          <a:lstStyle/>
          <a:p>
            <a:r>
              <a:rPr lang="en-US" dirty="0" smtClean="0">
                <a:solidFill>
                  <a:srgbClr val="FF0000"/>
                </a:solidFill>
              </a:rPr>
              <a:t>Expect: 10 kHz @ 7 x 10</a:t>
            </a:r>
            <a:r>
              <a:rPr lang="en-US" baseline="30000" dirty="0" smtClean="0">
                <a:solidFill>
                  <a:srgbClr val="FF0000"/>
                </a:solidFill>
              </a:rPr>
              <a:t>34</a:t>
            </a:r>
            <a:r>
              <a:rPr lang="en-US" dirty="0" smtClean="0">
                <a:solidFill>
                  <a:srgbClr val="FF0000"/>
                </a:solidFill>
              </a:rPr>
              <a:t> </a:t>
            </a:r>
            <a:r>
              <a:rPr lang="en-US" dirty="0">
                <a:solidFill>
                  <a:srgbClr val="FF0000"/>
                </a:solidFill>
              </a:rPr>
              <a:t>cm</a:t>
            </a:r>
            <a:r>
              <a:rPr lang="en-US" baseline="30000" dirty="0">
                <a:solidFill>
                  <a:srgbClr val="FF0000"/>
                </a:solidFill>
              </a:rPr>
              <a:t>-2</a:t>
            </a:r>
            <a:r>
              <a:rPr lang="en-US" dirty="0">
                <a:solidFill>
                  <a:srgbClr val="FF0000"/>
                </a:solidFill>
              </a:rPr>
              <a:t>s</a:t>
            </a:r>
            <a:r>
              <a:rPr lang="en-US" baseline="30000" dirty="0">
                <a:solidFill>
                  <a:srgbClr val="FF0000"/>
                </a:solidFill>
              </a:rPr>
              <a:t>-1 </a:t>
            </a:r>
            <a:r>
              <a:rPr lang="en-US" dirty="0" smtClean="0">
                <a:solidFill>
                  <a:srgbClr val="FF0000"/>
                </a:solidFill>
              </a:rPr>
              <a:t> </a:t>
            </a:r>
            <a:endParaRPr lang="en-US" dirty="0">
              <a:solidFill>
                <a:srgbClr val="FF0000"/>
              </a:solidFill>
            </a:endParaRPr>
          </a:p>
        </p:txBody>
      </p:sp>
    </p:spTree>
    <p:extLst>
      <p:ext uri="{BB962C8B-B14F-4D97-AF65-F5344CB8AC3E}">
        <p14:creationId xmlns:p14="http://schemas.microsoft.com/office/powerpoint/2010/main" val="353186031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MPGDs: muon detectors for the future</a:t>
            </a:r>
            <a:endParaRPr lang="en-US" dirty="0"/>
          </a:p>
        </p:txBody>
      </p:sp>
      <p:sp>
        <p:nvSpPr>
          <p:cNvPr id="6" name="Content Placeholder 5"/>
          <p:cNvSpPr>
            <a:spLocks noGrp="1"/>
          </p:cNvSpPr>
          <p:nvPr>
            <p:ph idx="1"/>
          </p:nvPr>
        </p:nvSpPr>
        <p:spPr>
          <a:xfrm>
            <a:off x="457200" y="1433277"/>
            <a:ext cx="4442826" cy="4535758"/>
          </a:xfrm>
        </p:spPr>
        <p:txBody>
          <a:bodyPr>
            <a:noAutofit/>
          </a:bodyPr>
          <a:lstStyle/>
          <a:p>
            <a:pPr>
              <a:lnSpc>
                <a:spcPct val="80000"/>
              </a:lnSpc>
              <a:buClr>
                <a:srgbClr val="FF6600"/>
              </a:buClr>
              <a:buFont typeface="Wingdings" charset="2"/>
              <a:buChar char="§"/>
            </a:pPr>
            <a:r>
              <a:rPr lang="en-US" sz="2200" dirty="0" smtClean="0"/>
              <a:t>In ATLAS the first station of the end-cap muon system (Small Wheel) is most affected. In the most forward region the rates could reach up to 10–15 kHz/cm</a:t>
            </a:r>
            <a:r>
              <a:rPr lang="en-US" sz="2200" baseline="30000" dirty="0" smtClean="0"/>
              <a:t>2</a:t>
            </a:r>
            <a:r>
              <a:rPr lang="en-US" sz="2200" dirty="0" smtClean="0"/>
              <a:t> at full luminosity after the LHC upgrade </a:t>
            </a:r>
          </a:p>
          <a:p>
            <a:pPr>
              <a:lnSpc>
                <a:spcPct val="80000"/>
              </a:lnSpc>
              <a:buClr>
                <a:srgbClr val="FF6600"/>
              </a:buClr>
              <a:buFont typeface="Wingdings" charset="2"/>
              <a:buChar char="§"/>
            </a:pPr>
            <a:r>
              <a:rPr lang="en-US" sz="2200" dirty="0" smtClean="0"/>
              <a:t>None of the currently installed detectors (MDT, CSC, TGC) can cope with such rate</a:t>
            </a:r>
            <a:r>
              <a:rPr lang="en-US" sz="2200" dirty="0"/>
              <a:t>s</a:t>
            </a:r>
            <a:endParaRPr lang="en-US" sz="2200" dirty="0" smtClean="0"/>
          </a:p>
          <a:p>
            <a:pPr>
              <a:lnSpc>
                <a:spcPct val="80000"/>
              </a:lnSpc>
              <a:buClr>
                <a:srgbClr val="FF6600"/>
              </a:buClr>
              <a:buFont typeface="Wingdings" charset="2"/>
              <a:buChar char="§"/>
            </a:pPr>
            <a:r>
              <a:rPr lang="en-US" sz="2200" dirty="0" smtClean="0"/>
              <a:t>It has been decided to replace the detectors on the Small Wheel with a new generation of </a:t>
            </a:r>
            <a:r>
              <a:rPr lang="en-US" sz="2200" dirty="0" err="1" smtClean="0"/>
              <a:t>muon</a:t>
            </a:r>
            <a:r>
              <a:rPr lang="en-US" sz="2200" dirty="0" smtClean="0"/>
              <a:t> detectors: </a:t>
            </a:r>
            <a:r>
              <a:rPr lang="en-US" sz="2200" dirty="0" err="1">
                <a:solidFill>
                  <a:srgbClr val="800000"/>
                </a:solidFill>
              </a:rPr>
              <a:t>M</a:t>
            </a:r>
            <a:r>
              <a:rPr lang="en-US" sz="2200" dirty="0" err="1" smtClean="0">
                <a:solidFill>
                  <a:srgbClr val="800000"/>
                </a:solidFill>
              </a:rPr>
              <a:t>icromegas</a:t>
            </a:r>
            <a:r>
              <a:rPr lang="en-US" sz="2200" dirty="0" smtClean="0">
                <a:solidFill>
                  <a:srgbClr val="800000"/>
                </a:solidFill>
              </a:rPr>
              <a:t> and </a:t>
            </a:r>
            <a:r>
              <a:rPr lang="en-US" sz="2200" dirty="0" err="1" smtClean="0">
                <a:solidFill>
                  <a:srgbClr val="800000"/>
                </a:solidFill>
              </a:rPr>
              <a:t>sTGCs</a:t>
            </a:r>
            <a:r>
              <a:rPr lang="en-US" sz="2200" dirty="0" smtClean="0">
                <a:solidFill>
                  <a:srgbClr val="800000"/>
                </a:solidFill>
              </a:rPr>
              <a:t>.</a:t>
            </a:r>
          </a:p>
        </p:txBody>
      </p:sp>
      <p:sp>
        <p:nvSpPr>
          <p:cNvPr id="3" name="Date Placeholder 2"/>
          <p:cNvSpPr>
            <a:spLocks noGrp="1"/>
          </p:cNvSpPr>
          <p:nvPr>
            <p:ph type="dt" sz="half" idx="10"/>
          </p:nvPr>
        </p:nvSpPr>
        <p:spPr/>
        <p:txBody>
          <a:bodyPr/>
          <a:lstStyle/>
          <a:p>
            <a:r>
              <a:rPr lang="de-CH" smtClean="0"/>
              <a:t>ESIPAP, 11/02/2014</a:t>
            </a:r>
            <a:endParaRPr lang="en-US"/>
          </a:p>
        </p:txBody>
      </p:sp>
      <p:sp>
        <p:nvSpPr>
          <p:cNvPr id="4" name="Footer Placeholder 3"/>
          <p:cNvSpPr>
            <a:spLocks noGrp="1"/>
          </p:cNvSpPr>
          <p:nvPr>
            <p:ph type="ftr" sz="quarter" idx="11"/>
          </p:nvPr>
        </p:nvSpPr>
        <p:spPr/>
        <p:txBody>
          <a:bodyPr/>
          <a:lstStyle/>
          <a:p>
            <a:r>
              <a:rPr lang="en-US" smtClean="0"/>
              <a:t>Muon Detection III, Joerg Wotschack</a:t>
            </a:r>
            <a:endParaRPr lang="en-US"/>
          </a:p>
        </p:txBody>
      </p:sp>
      <p:sp>
        <p:nvSpPr>
          <p:cNvPr id="5" name="Slide Number Placeholder 4"/>
          <p:cNvSpPr>
            <a:spLocks noGrp="1"/>
          </p:cNvSpPr>
          <p:nvPr>
            <p:ph type="sldNum" sz="quarter" idx="12"/>
          </p:nvPr>
        </p:nvSpPr>
        <p:spPr/>
        <p:txBody>
          <a:bodyPr/>
          <a:lstStyle/>
          <a:p>
            <a:fld id="{3079372F-7216-AD42-B767-60CA84D9E527}" type="slidenum">
              <a:rPr lang="en-US" smtClean="0"/>
              <a:t>33</a:t>
            </a:fld>
            <a:endParaRPr lang="en-US"/>
          </a:p>
        </p:txBody>
      </p:sp>
      <p:pic>
        <p:nvPicPr>
          <p:cNvPr id="7" name="Picture 6" descr="0710007_0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57367" y="1367078"/>
            <a:ext cx="3629433" cy="4833872"/>
          </a:xfrm>
          <a:prstGeom prst="rect">
            <a:avLst/>
          </a:prstGeom>
        </p:spPr>
      </p:pic>
      <p:sp>
        <p:nvSpPr>
          <p:cNvPr id="8" name="TextBox 7"/>
          <p:cNvSpPr txBox="1"/>
          <p:nvPr/>
        </p:nvSpPr>
        <p:spPr>
          <a:xfrm>
            <a:off x="6788110" y="3326453"/>
            <a:ext cx="787395" cy="461665"/>
          </a:xfrm>
          <a:prstGeom prst="rect">
            <a:avLst/>
          </a:prstGeom>
          <a:noFill/>
        </p:spPr>
        <p:txBody>
          <a:bodyPr wrap="none" rtlCol="0">
            <a:spAutoFit/>
          </a:bodyPr>
          <a:lstStyle/>
          <a:p>
            <a:r>
              <a:rPr lang="en-US" sz="2400" dirty="0" smtClean="0">
                <a:solidFill>
                  <a:srgbClr val="FFFF00"/>
                </a:solidFill>
              </a:rPr>
              <a:t>MDT</a:t>
            </a:r>
            <a:endParaRPr lang="en-US" sz="2400" dirty="0">
              <a:solidFill>
                <a:srgbClr val="FFFF00"/>
              </a:solidFill>
            </a:endParaRPr>
          </a:p>
        </p:txBody>
      </p:sp>
      <p:sp>
        <p:nvSpPr>
          <p:cNvPr id="9" name="TextBox 8"/>
          <p:cNvSpPr txBox="1"/>
          <p:nvPr/>
        </p:nvSpPr>
        <p:spPr>
          <a:xfrm>
            <a:off x="6019800" y="4074468"/>
            <a:ext cx="654296" cy="461665"/>
          </a:xfrm>
          <a:prstGeom prst="rect">
            <a:avLst/>
          </a:prstGeom>
          <a:noFill/>
        </p:spPr>
        <p:txBody>
          <a:bodyPr wrap="none" rtlCol="0">
            <a:spAutoFit/>
          </a:bodyPr>
          <a:lstStyle/>
          <a:p>
            <a:r>
              <a:rPr lang="en-US" sz="2400" dirty="0" smtClean="0">
                <a:solidFill>
                  <a:srgbClr val="FF0000"/>
                </a:solidFill>
              </a:rPr>
              <a:t>CSC</a:t>
            </a:r>
            <a:endParaRPr lang="en-US" sz="2400" dirty="0">
              <a:solidFill>
                <a:srgbClr val="FF0000"/>
              </a:solidFill>
            </a:endParaRPr>
          </a:p>
        </p:txBody>
      </p:sp>
      <p:sp>
        <p:nvSpPr>
          <p:cNvPr id="10" name="TextBox 9"/>
          <p:cNvSpPr txBox="1"/>
          <p:nvPr/>
        </p:nvSpPr>
        <p:spPr>
          <a:xfrm>
            <a:off x="7638644" y="1352624"/>
            <a:ext cx="1394481" cy="738664"/>
          </a:xfrm>
          <a:prstGeom prst="rect">
            <a:avLst/>
          </a:prstGeom>
          <a:noFill/>
        </p:spPr>
        <p:txBody>
          <a:bodyPr wrap="square" rtlCol="0">
            <a:spAutoFit/>
          </a:bodyPr>
          <a:lstStyle/>
          <a:p>
            <a:r>
              <a:rPr lang="en-US" sz="2400" dirty="0" smtClean="0">
                <a:solidFill>
                  <a:srgbClr val="0000FF"/>
                </a:solidFill>
              </a:rPr>
              <a:t>TGC </a:t>
            </a:r>
          </a:p>
          <a:p>
            <a:r>
              <a:rPr lang="en-US" dirty="0" smtClean="0">
                <a:solidFill>
                  <a:srgbClr val="0000FF"/>
                </a:solidFill>
              </a:rPr>
              <a:t>(not visible)</a:t>
            </a:r>
            <a:endParaRPr lang="en-US" dirty="0">
              <a:solidFill>
                <a:srgbClr val="0000FF"/>
              </a:solidFill>
            </a:endParaRPr>
          </a:p>
        </p:txBody>
      </p:sp>
      <p:cxnSp>
        <p:nvCxnSpPr>
          <p:cNvPr id="12" name="Straight Arrow Connector 11"/>
          <p:cNvCxnSpPr/>
          <p:nvPr/>
        </p:nvCxnSpPr>
        <p:spPr>
          <a:xfrm flipH="1">
            <a:off x="7847524" y="2012622"/>
            <a:ext cx="208881" cy="319222"/>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95725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ATLAS New Small Wheel</a:t>
            </a:r>
            <a:endParaRPr lang="en-US" dirty="0"/>
          </a:p>
        </p:txBody>
      </p:sp>
      <p:pic>
        <p:nvPicPr>
          <p:cNvPr id="5" name="Picture 4" descr="\\Dapdc5\ponsot\My Documents\PROJETS\ATLAS-MAMMA-NSW\Images et photos\NSW\Vue generale roue detection sur blindage.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8740" y="1322055"/>
            <a:ext cx="3288060" cy="4467476"/>
          </a:xfrm>
          <a:prstGeom prst="rect">
            <a:avLst/>
          </a:prstGeom>
          <a:noFill/>
          <a:extLst/>
        </p:spPr>
      </p:pic>
      <p:sp>
        <p:nvSpPr>
          <p:cNvPr id="7" name="Date Placeholder 6"/>
          <p:cNvSpPr>
            <a:spLocks noGrp="1"/>
          </p:cNvSpPr>
          <p:nvPr>
            <p:ph type="dt" sz="half" idx="10"/>
          </p:nvPr>
        </p:nvSpPr>
        <p:spPr/>
        <p:txBody>
          <a:bodyPr/>
          <a:lstStyle/>
          <a:p>
            <a:r>
              <a:rPr lang="de-CH" smtClean="0"/>
              <a:t>ESIPAP, 11/02/2014</a:t>
            </a:r>
            <a:endParaRPr lang="en-US"/>
          </a:p>
        </p:txBody>
      </p:sp>
      <p:sp>
        <p:nvSpPr>
          <p:cNvPr id="8" name="Footer Placeholder 7"/>
          <p:cNvSpPr>
            <a:spLocks noGrp="1"/>
          </p:cNvSpPr>
          <p:nvPr>
            <p:ph type="ftr" sz="quarter" idx="11"/>
          </p:nvPr>
        </p:nvSpPr>
        <p:spPr/>
        <p:txBody>
          <a:bodyPr/>
          <a:lstStyle/>
          <a:p>
            <a:r>
              <a:rPr lang="en-US" smtClean="0"/>
              <a:t>Muon Detection III, Joerg Wotschack</a:t>
            </a:r>
            <a:endParaRPr lang="en-US"/>
          </a:p>
        </p:txBody>
      </p:sp>
      <p:sp>
        <p:nvSpPr>
          <p:cNvPr id="9" name="Slide Number Placeholder 8"/>
          <p:cNvSpPr>
            <a:spLocks noGrp="1"/>
          </p:cNvSpPr>
          <p:nvPr>
            <p:ph type="sldNum" sz="quarter" idx="12"/>
          </p:nvPr>
        </p:nvSpPr>
        <p:spPr/>
        <p:txBody>
          <a:bodyPr/>
          <a:lstStyle/>
          <a:p>
            <a:fld id="{3079372F-7216-AD42-B767-60CA84D9E527}" type="slidenum">
              <a:rPr lang="en-US" smtClean="0"/>
              <a:t>34</a:t>
            </a:fld>
            <a:endParaRPr lang="en-US"/>
          </a:p>
        </p:txBody>
      </p:sp>
      <p:sp>
        <p:nvSpPr>
          <p:cNvPr id="10" name="Content Placeholder 9"/>
          <p:cNvSpPr>
            <a:spLocks noGrp="1"/>
          </p:cNvSpPr>
          <p:nvPr>
            <p:ph idx="1"/>
          </p:nvPr>
        </p:nvSpPr>
        <p:spPr>
          <a:xfrm>
            <a:off x="459544" y="1510380"/>
            <a:ext cx="4611406" cy="4525963"/>
          </a:xfrm>
        </p:spPr>
        <p:txBody>
          <a:bodyPr>
            <a:noAutofit/>
          </a:bodyPr>
          <a:lstStyle/>
          <a:p>
            <a:pPr marL="0" indent="0">
              <a:lnSpc>
                <a:spcPct val="80000"/>
              </a:lnSpc>
              <a:buClr>
                <a:schemeClr val="accent3"/>
              </a:buClr>
              <a:buNone/>
            </a:pPr>
            <a:r>
              <a:rPr lang="en-US" sz="2400" dirty="0" smtClean="0"/>
              <a:t>Two main objectives:</a:t>
            </a:r>
          </a:p>
          <a:p>
            <a:pPr>
              <a:lnSpc>
                <a:spcPct val="80000"/>
              </a:lnSpc>
              <a:buClr>
                <a:schemeClr val="accent3"/>
              </a:buClr>
              <a:buFont typeface="Wingdings" charset="2"/>
              <a:buChar char="§"/>
            </a:pPr>
            <a:r>
              <a:rPr lang="en-US" sz="1800" dirty="0" smtClean="0"/>
              <a:t>Cope with higher rates</a:t>
            </a:r>
          </a:p>
          <a:p>
            <a:pPr>
              <a:lnSpc>
                <a:spcPct val="80000"/>
              </a:lnSpc>
              <a:buClr>
                <a:schemeClr val="accent3"/>
              </a:buClr>
              <a:buFont typeface="Wingdings" charset="2"/>
              <a:buChar char="§"/>
            </a:pPr>
            <a:r>
              <a:rPr lang="en-US" sz="1800" dirty="0" smtClean="0"/>
              <a:t>Add trigger capability to the first end-cap station to fight fake triggers</a:t>
            </a:r>
          </a:p>
          <a:p>
            <a:pPr marL="0" indent="0">
              <a:lnSpc>
                <a:spcPct val="80000"/>
              </a:lnSpc>
              <a:buClr>
                <a:schemeClr val="accent3"/>
              </a:buClr>
              <a:buNone/>
            </a:pPr>
            <a:endParaRPr lang="en-US" sz="1800" dirty="0" smtClean="0"/>
          </a:p>
          <a:p>
            <a:pPr marL="0" indent="0">
              <a:lnSpc>
                <a:spcPct val="80000"/>
              </a:lnSpc>
              <a:buClr>
                <a:schemeClr val="accent3"/>
              </a:buClr>
              <a:buNone/>
            </a:pPr>
            <a:r>
              <a:rPr lang="en-US" sz="2400" dirty="0" smtClean="0"/>
              <a:t>Detectors:</a:t>
            </a:r>
            <a:endParaRPr lang="en-US" sz="2400" dirty="0"/>
          </a:p>
          <a:p>
            <a:pPr>
              <a:lnSpc>
                <a:spcPct val="80000"/>
              </a:lnSpc>
              <a:buClr>
                <a:schemeClr val="accent3"/>
              </a:buClr>
              <a:buFont typeface="Wingdings" charset="2"/>
              <a:buChar char="§"/>
            </a:pPr>
            <a:r>
              <a:rPr lang="en-US" sz="1800" dirty="0" smtClean="0"/>
              <a:t>8 layers of </a:t>
            </a:r>
            <a:r>
              <a:rPr lang="en-US" sz="1800" dirty="0" err="1" smtClean="0"/>
              <a:t>sTGCs</a:t>
            </a:r>
            <a:r>
              <a:rPr lang="en-US" sz="1800" dirty="0" smtClean="0"/>
              <a:t> with much finer readout (and trigger) granularity (3.2 mm compared to 20–30 mm of TGCs now installed)</a:t>
            </a:r>
          </a:p>
          <a:p>
            <a:pPr>
              <a:lnSpc>
                <a:spcPct val="80000"/>
              </a:lnSpc>
              <a:buClr>
                <a:schemeClr val="accent3"/>
              </a:buClr>
              <a:buFont typeface="Wingdings" charset="2"/>
              <a:buChar char="§"/>
            </a:pPr>
            <a:r>
              <a:rPr lang="en-US" sz="1800" dirty="0" smtClean="0"/>
              <a:t>8 layers of </a:t>
            </a:r>
            <a:r>
              <a:rPr lang="en-US" sz="1800" dirty="0" err="1" smtClean="0">
                <a:solidFill>
                  <a:srgbClr val="FF0000"/>
                </a:solidFill>
              </a:rPr>
              <a:t>Micromegas</a:t>
            </a:r>
            <a:r>
              <a:rPr lang="en-US" sz="1800" dirty="0" smtClean="0">
                <a:solidFill>
                  <a:srgbClr val="FF0000"/>
                </a:solidFill>
              </a:rPr>
              <a:t> </a:t>
            </a:r>
            <a:r>
              <a:rPr lang="en-US" sz="1800" dirty="0">
                <a:solidFill>
                  <a:srgbClr val="FF0000"/>
                </a:solidFill>
              </a:rPr>
              <a:t>(MM</a:t>
            </a:r>
            <a:r>
              <a:rPr lang="en-US" sz="1800" dirty="0" smtClean="0">
                <a:solidFill>
                  <a:srgbClr val="FF0000"/>
                </a:solidFill>
              </a:rPr>
              <a:t>)</a:t>
            </a:r>
            <a:r>
              <a:rPr lang="en-US" sz="1800" dirty="0"/>
              <a:t> </a:t>
            </a:r>
            <a:r>
              <a:rPr lang="en-US" sz="1800" dirty="0" smtClean="0"/>
              <a:t>with  a readout strip pitch of 0.4 mm, comprising 2 M readout channels and 1200</a:t>
            </a:r>
            <a:r>
              <a:rPr lang="en-US" sz="1800" dirty="0"/>
              <a:t> m</a:t>
            </a:r>
            <a:r>
              <a:rPr lang="en-US" sz="1800" baseline="30000" dirty="0"/>
              <a:t>2</a:t>
            </a:r>
            <a:r>
              <a:rPr lang="en-US" sz="1800" dirty="0"/>
              <a:t> of detector area</a:t>
            </a:r>
          </a:p>
          <a:p>
            <a:pPr>
              <a:lnSpc>
                <a:spcPct val="80000"/>
              </a:lnSpc>
              <a:buClr>
                <a:schemeClr val="accent3"/>
              </a:buClr>
              <a:buFont typeface="Wingdings" charset="2"/>
              <a:buChar char="§"/>
            </a:pPr>
            <a:r>
              <a:rPr lang="en-US" sz="1800" dirty="0" smtClean="0"/>
              <a:t>Both detectors will deliver precision coordinates and LVL1 trigger information, i.e., </a:t>
            </a:r>
            <a:r>
              <a:rPr lang="en-US" sz="1600" dirty="0"/>
              <a:t>t</a:t>
            </a:r>
            <a:r>
              <a:rPr lang="en-US" sz="1600" dirty="0" smtClean="0"/>
              <a:t>rack angle and position to confirm LVL1 candidates from Big Wheel</a:t>
            </a:r>
          </a:p>
        </p:txBody>
      </p:sp>
    </p:spTree>
    <p:extLst>
      <p:ext uri="{BB962C8B-B14F-4D97-AF65-F5344CB8AC3E}">
        <p14:creationId xmlns:p14="http://schemas.microsoft.com/office/powerpoint/2010/main" val="23199467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CMS GEM project</a:t>
            </a:r>
            <a:endParaRPr lang="en-US" dirty="0"/>
          </a:p>
        </p:txBody>
      </p:sp>
      <p:sp>
        <p:nvSpPr>
          <p:cNvPr id="4" name="Content Placeholder 3"/>
          <p:cNvSpPr>
            <a:spLocks noGrp="1"/>
          </p:cNvSpPr>
          <p:nvPr>
            <p:ph idx="1"/>
          </p:nvPr>
        </p:nvSpPr>
        <p:spPr>
          <a:xfrm>
            <a:off x="749403" y="5679603"/>
            <a:ext cx="7510962" cy="726068"/>
          </a:xfrm>
        </p:spPr>
        <p:txBody>
          <a:bodyPr>
            <a:normAutofit fontScale="77500" lnSpcReduction="20000"/>
          </a:bodyPr>
          <a:lstStyle/>
          <a:p>
            <a:pPr>
              <a:buClr>
                <a:schemeClr val="accent3"/>
              </a:buClr>
              <a:buFont typeface="Wingdings" charset="2"/>
              <a:buChar char="§"/>
            </a:pPr>
            <a:r>
              <a:rPr lang="en-US" dirty="0" smtClean="0"/>
              <a:t>Installation of two rings of </a:t>
            </a:r>
            <a:r>
              <a:rPr lang="en-US" dirty="0" smtClean="0">
                <a:solidFill>
                  <a:srgbClr val="FF0000"/>
                </a:solidFill>
              </a:rPr>
              <a:t>Triple-GEM</a:t>
            </a:r>
            <a:r>
              <a:rPr lang="en-US" dirty="0" smtClean="0"/>
              <a:t> detectors in the forward direction</a:t>
            </a:r>
          </a:p>
          <a:p>
            <a:pPr>
              <a:buClr>
                <a:schemeClr val="accent3"/>
              </a:buClr>
              <a:buFont typeface="Wingdings" charset="2"/>
              <a:buChar char="§"/>
            </a:pPr>
            <a:endParaRPr lang="en-US" dirty="0"/>
          </a:p>
        </p:txBody>
      </p:sp>
      <p:pic>
        <p:nvPicPr>
          <p:cNvPr id="5" name="Picture 4" descr="gem_sketch.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0624" y="1130080"/>
            <a:ext cx="6887122" cy="4549523"/>
          </a:xfrm>
          <a:prstGeom prst="rect">
            <a:avLst/>
          </a:prstGeom>
        </p:spPr>
      </p:pic>
      <p:sp>
        <p:nvSpPr>
          <p:cNvPr id="3" name="Date Placeholder 2"/>
          <p:cNvSpPr>
            <a:spLocks noGrp="1"/>
          </p:cNvSpPr>
          <p:nvPr>
            <p:ph type="dt" sz="half" idx="10"/>
          </p:nvPr>
        </p:nvSpPr>
        <p:spPr/>
        <p:txBody>
          <a:bodyPr/>
          <a:lstStyle/>
          <a:p>
            <a:r>
              <a:rPr lang="de-CH" smtClean="0"/>
              <a:t>ESIPAP, 11/02/2014</a:t>
            </a:r>
            <a:endParaRPr lang="en-US"/>
          </a:p>
        </p:txBody>
      </p:sp>
      <p:sp>
        <p:nvSpPr>
          <p:cNvPr id="6" name="Footer Placeholder 5"/>
          <p:cNvSpPr>
            <a:spLocks noGrp="1"/>
          </p:cNvSpPr>
          <p:nvPr>
            <p:ph type="ftr" sz="quarter" idx="11"/>
          </p:nvPr>
        </p:nvSpPr>
        <p:spPr/>
        <p:txBody>
          <a:bodyPr/>
          <a:lstStyle/>
          <a:p>
            <a:r>
              <a:rPr lang="en-US" smtClean="0"/>
              <a:t>Muon Detection III, Joerg Wotschack</a:t>
            </a:r>
            <a:endParaRPr lang="en-US"/>
          </a:p>
        </p:txBody>
      </p:sp>
      <p:sp>
        <p:nvSpPr>
          <p:cNvPr id="7" name="Slide Number Placeholder 6"/>
          <p:cNvSpPr>
            <a:spLocks noGrp="1"/>
          </p:cNvSpPr>
          <p:nvPr>
            <p:ph type="sldNum" sz="quarter" idx="12"/>
          </p:nvPr>
        </p:nvSpPr>
        <p:spPr/>
        <p:txBody>
          <a:bodyPr/>
          <a:lstStyle/>
          <a:p>
            <a:fld id="{3079372F-7216-AD42-B767-60CA84D9E527}" type="slidenum">
              <a:rPr lang="en-US" smtClean="0"/>
              <a:t>35</a:t>
            </a:fld>
            <a:endParaRPr lang="en-US"/>
          </a:p>
        </p:txBody>
      </p:sp>
    </p:spTree>
    <p:extLst>
      <p:ext uri="{BB962C8B-B14F-4D97-AF65-F5344CB8AC3E}">
        <p14:creationId xmlns:p14="http://schemas.microsoft.com/office/powerpoint/2010/main" val="904290545"/>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199" y="274638"/>
            <a:ext cx="8466243" cy="1143000"/>
          </a:xfrm>
        </p:spPr>
        <p:txBody>
          <a:bodyPr>
            <a:normAutofit fontScale="90000"/>
          </a:bodyPr>
          <a:lstStyle/>
          <a:p>
            <a:r>
              <a:rPr lang="en-US" dirty="0" smtClean="0"/>
              <a:t>Why Micro Pattern Gaseous Detectors?</a:t>
            </a:r>
            <a:endParaRPr lang="en-US" dirty="0"/>
          </a:p>
        </p:txBody>
      </p:sp>
      <p:sp>
        <p:nvSpPr>
          <p:cNvPr id="4" name="Content Placeholder 3"/>
          <p:cNvSpPr>
            <a:spLocks noGrp="1"/>
          </p:cNvSpPr>
          <p:nvPr>
            <p:ph idx="1"/>
          </p:nvPr>
        </p:nvSpPr>
        <p:spPr>
          <a:xfrm>
            <a:off x="457200" y="1600200"/>
            <a:ext cx="8229600" cy="4423377"/>
          </a:xfrm>
        </p:spPr>
        <p:txBody>
          <a:bodyPr>
            <a:normAutofit fontScale="70000" lnSpcReduction="20000"/>
          </a:bodyPr>
          <a:lstStyle/>
          <a:p>
            <a:pPr>
              <a:buClr>
                <a:schemeClr val="accent4"/>
              </a:buClr>
              <a:buFont typeface="Wingdings" charset="2"/>
              <a:buChar char="§"/>
            </a:pPr>
            <a:r>
              <a:rPr lang="en-US" dirty="0" smtClean="0"/>
              <a:t>Both MMs and GEMs </a:t>
            </a:r>
            <a:r>
              <a:rPr lang="en-US" dirty="0" err="1" smtClean="0"/>
              <a:t>fulfil</a:t>
            </a:r>
            <a:r>
              <a:rPr lang="en-US" dirty="0" smtClean="0"/>
              <a:t> a number, if not all, of requirements for the new generation of </a:t>
            </a:r>
            <a:r>
              <a:rPr lang="en-US" dirty="0" err="1" smtClean="0"/>
              <a:t>muon</a:t>
            </a:r>
            <a:r>
              <a:rPr lang="en-US" dirty="0" smtClean="0"/>
              <a:t> chambers</a:t>
            </a:r>
          </a:p>
          <a:p>
            <a:pPr>
              <a:buClr>
                <a:schemeClr val="accent4"/>
              </a:buClr>
              <a:buFont typeface="Wingdings" charset="2"/>
              <a:buChar char="§"/>
            </a:pPr>
            <a:r>
              <a:rPr lang="en-US" dirty="0" smtClean="0"/>
              <a:t>They are capable of operating at very high rates, they work in magnetic fields, they are radiation hard and age well.</a:t>
            </a:r>
          </a:p>
          <a:p>
            <a:pPr>
              <a:buClr>
                <a:schemeClr val="accent4"/>
              </a:buClr>
              <a:buFont typeface="Wingdings" charset="2"/>
              <a:buChar char="§"/>
            </a:pPr>
            <a:r>
              <a:rPr lang="en-US" dirty="0" smtClean="0"/>
              <a:t>Their shape and readout segmentation can be adapted to the needs. They are parallel plate structures with straight-forward field shapes. </a:t>
            </a:r>
          </a:p>
          <a:p>
            <a:pPr>
              <a:buClr>
                <a:schemeClr val="accent4"/>
              </a:buClr>
              <a:buFont typeface="Wingdings" charset="2"/>
              <a:buChar char="§"/>
            </a:pPr>
            <a:r>
              <a:rPr lang="en-US" dirty="0" smtClean="0"/>
              <a:t>In particular the MMs can be operated at very low HV owing to the extremely thin amplification gap.</a:t>
            </a:r>
          </a:p>
          <a:p>
            <a:pPr>
              <a:buClr>
                <a:schemeClr val="accent4"/>
              </a:buClr>
              <a:buFont typeface="Wingdings" charset="2"/>
              <a:buChar char="§"/>
            </a:pPr>
            <a:r>
              <a:rPr lang="en-US" dirty="0" smtClean="0"/>
              <a:t>Both MM and GEM have been, for years, successfully used in the COMPASS experiment as vertex detectors and demonstrated their high-rate capability.</a:t>
            </a:r>
          </a:p>
          <a:p>
            <a:pPr>
              <a:buClr>
                <a:schemeClr val="accent4"/>
              </a:buClr>
              <a:buFont typeface="Wingdings" charset="2"/>
              <a:buChar char="§"/>
            </a:pPr>
            <a:r>
              <a:rPr lang="en-US" dirty="0" smtClean="0"/>
              <a:t>Both types of detectors start being industrially produced opening the field for on-the-shelf detectors.</a:t>
            </a:r>
            <a:endParaRPr lang="en-US" dirty="0"/>
          </a:p>
        </p:txBody>
      </p:sp>
      <p:sp>
        <p:nvSpPr>
          <p:cNvPr id="2" name="Date Placeholder 1"/>
          <p:cNvSpPr>
            <a:spLocks noGrp="1"/>
          </p:cNvSpPr>
          <p:nvPr>
            <p:ph type="dt" sz="half" idx="10"/>
          </p:nvPr>
        </p:nvSpPr>
        <p:spPr/>
        <p:txBody>
          <a:bodyPr/>
          <a:lstStyle/>
          <a:p>
            <a:r>
              <a:rPr lang="de-CH" smtClean="0"/>
              <a:t>ESIPAP, 11/02/2014</a:t>
            </a:r>
            <a:endParaRPr lang="en-US"/>
          </a:p>
        </p:txBody>
      </p:sp>
      <p:sp>
        <p:nvSpPr>
          <p:cNvPr id="7" name="Footer Placeholder 6"/>
          <p:cNvSpPr>
            <a:spLocks noGrp="1"/>
          </p:cNvSpPr>
          <p:nvPr>
            <p:ph type="ftr" sz="quarter" idx="11"/>
          </p:nvPr>
        </p:nvSpPr>
        <p:spPr/>
        <p:txBody>
          <a:bodyPr/>
          <a:lstStyle/>
          <a:p>
            <a:r>
              <a:rPr lang="en-US" smtClean="0"/>
              <a:t>Muon Detection III, Joerg Wotschack</a:t>
            </a:r>
            <a:endParaRPr lang="en-US"/>
          </a:p>
        </p:txBody>
      </p:sp>
      <p:sp>
        <p:nvSpPr>
          <p:cNvPr id="8" name="Slide Number Placeholder 7"/>
          <p:cNvSpPr>
            <a:spLocks noGrp="1"/>
          </p:cNvSpPr>
          <p:nvPr>
            <p:ph type="sldNum" sz="quarter" idx="12"/>
          </p:nvPr>
        </p:nvSpPr>
        <p:spPr/>
        <p:txBody>
          <a:bodyPr/>
          <a:lstStyle/>
          <a:p>
            <a:fld id="{3079372F-7216-AD42-B767-60CA84D9E527}" type="slidenum">
              <a:rPr lang="en-US" smtClean="0"/>
              <a:t>36</a:t>
            </a:fld>
            <a:endParaRPr lang="en-US"/>
          </a:p>
        </p:txBody>
      </p:sp>
    </p:spTree>
    <p:extLst>
      <p:ext uri="{BB962C8B-B14F-4D97-AF65-F5344CB8AC3E}">
        <p14:creationId xmlns:p14="http://schemas.microsoft.com/office/powerpoint/2010/main" val="288491314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Microstrip</a:t>
            </a:r>
            <a:r>
              <a:rPr lang="en-US" dirty="0" smtClean="0"/>
              <a:t> gaseous detectors</a:t>
            </a:r>
            <a:endParaRPr lang="en-US" dirty="0"/>
          </a:p>
        </p:txBody>
      </p:sp>
      <p:sp>
        <p:nvSpPr>
          <p:cNvPr id="3" name="Date Placeholder 2"/>
          <p:cNvSpPr>
            <a:spLocks noGrp="1"/>
          </p:cNvSpPr>
          <p:nvPr>
            <p:ph type="dt" sz="half" idx="10"/>
          </p:nvPr>
        </p:nvSpPr>
        <p:spPr/>
        <p:txBody>
          <a:bodyPr/>
          <a:lstStyle/>
          <a:p>
            <a:r>
              <a:rPr lang="de-CH" smtClean="0"/>
              <a:t>ESIPAP, 11/02/2014</a:t>
            </a:r>
            <a:endParaRPr lang="en-US"/>
          </a:p>
        </p:txBody>
      </p:sp>
      <p:sp>
        <p:nvSpPr>
          <p:cNvPr id="4" name="Footer Placeholder 3"/>
          <p:cNvSpPr>
            <a:spLocks noGrp="1"/>
          </p:cNvSpPr>
          <p:nvPr>
            <p:ph type="ftr" sz="quarter" idx="11"/>
          </p:nvPr>
        </p:nvSpPr>
        <p:spPr/>
        <p:txBody>
          <a:bodyPr/>
          <a:lstStyle/>
          <a:p>
            <a:r>
              <a:rPr lang="en-US" smtClean="0"/>
              <a:t>Muon Detection III, Joerg Wotschack</a:t>
            </a:r>
            <a:endParaRPr lang="en-US"/>
          </a:p>
        </p:txBody>
      </p:sp>
      <p:sp>
        <p:nvSpPr>
          <p:cNvPr id="5" name="Slide Number Placeholder 4"/>
          <p:cNvSpPr>
            <a:spLocks noGrp="1"/>
          </p:cNvSpPr>
          <p:nvPr>
            <p:ph type="sldNum" sz="quarter" idx="12"/>
          </p:nvPr>
        </p:nvSpPr>
        <p:spPr/>
        <p:txBody>
          <a:bodyPr/>
          <a:lstStyle/>
          <a:p>
            <a:fld id="{3079372F-7216-AD42-B767-60CA84D9E527}" type="slidenum">
              <a:rPr lang="en-US" smtClean="0"/>
              <a:t>37</a:t>
            </a:fld>
            <a:endParaRPr lang="en-US"/>
          </a:p>
        </p:txBody>
      </p:sp>
      <p:pic>
        <p:nvPicPr>
          <p:cNvPr id="6" name="Picture 5" descr="MSGC_schematic.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113" y="1560170"/>
            <a:ext cx="8607423" cy="3289570"/>
          </a:xfrm>
          <a:prstGeom prst="rect">
            <a:avLst/>
          </a:prstGeom>
        </p:spPr>
      </p:pic>
      <p:sp>
        <p:nvSpPr>
          <p:cNvPr id="7" name="TextBox 6"/>
          <p:cNvSpPr txBox="1"/>
          <p:nvPr/>
        </p:nvSpPr>
        <p:spPr>
          <a:xfrm>
            <a:off x="5757357" y="1190838"/>
            <a:ext cx="3054179" cy="369332"/>
          </a:xfrm>
          <a:prstGeom prst="rect">
            <a:avLst/>
          </a:prstGeom>
          <a:noFill/>
        </p:spPr>
        <p:txBody>
          <a:bodyPr wrap="none" rtlCol="0">
            <a:spAutoFit/>
          </a:bodyPr>
          <a:lstStyle/>
          <a:p>
            <a:r>
              <a:rPr lang="en-US" dirty="0"/>
              <a:t>A. </a:t>
            </a:r>
            <a:r>
              <a:rPr lang="en-US" dirty="0" err="1"/>
              <a:t>Oed</a:t>
            </a:r>
            <a:r>
              <a:rPr lang="en-US" dirty="0"/>
              <a:t>, NIM A 263 (1988) </a:t>
            </a:r>
            <a:r>
              <a:rPr lang="en-US" dirty="0" smtClean="0"/>
              <a:t>352</a:t>
            </a:r>
            <a:endParaRPr lang="en-US" dirty="0"/>
          </a:p>
        </p:txBody>
      </p:sp>
      <p:sp>
        <p:nvSpPr>
          <p:cNvPr id="10" name="TextBox 9"/>
          <p:cNvSpPr txBox="1"/>
          <p:nvPr/>
        </p:nvSpPr>
        <p:spPr>
          <a:xfrm>
            <a:off x="457200" y="5031837"/>
            <a:ext cx="7686720" cy="1200329"/>
          </a:xfrm>
          <a:prstGeom prst="rect">
            <a:avLst/>
          </a:prstGeom>
          <a:noFill/>
        </p:spPr>
        <p:txBody>
          <a:bodyPr wrap="none" rtlCol="0">
            <a:spAutoFit/>
          </a:bodyPr>
          <a:lstStyle/>
          <a:p>
            <a:pPr marL="285750" indent="-285750">
              <a:buClr>
                <a:schemeClr val="accent3"/>
              </a:buClr>
              <a:buFont typeface="Wingdings" charset="2"/>
              <a:buChar char="§"/>
            </a:pPr>
            <a:r>
              <a:rPr lang="en-US" dirty="0" smtClean="0"/>
              <a:t>Very precise readout structures produced using PCB technology (lithography)</a:t>
            </a:r>
          </a:p>
          <a:p>
            <a:pPr marL="285750" indent="-285750">
              <a:buClr>
                <a:schemeClr val="accent3"/>
              </a:buClr>
              <a:buFont typeface="Wingdings" charset="2"/>
              <a:buChar char="§"/>
            </a:pPr>
            <a:r>
              <a:rPr lang="en-US" dirty="0" smtClean="0"/>
              <a:t>Very good spatial resolution</a:t>
            </a:r>
          </a:p>
          <a:p>
            <a:pPr marL="285750" indent="-285750">
              <a:buClr>
                <a:schemeClr val="accent3"/>
              </a:buClr>
              <a:buFont typeface="Wingdings" charset="2"/>
              <a:buChar char="§"/>
            </a:pPr>
            <a:r>
              <a:rPr lang="en-US" dirty="0" smtClean="0"/>
              <a:t>No wires, small conversion (drift) gap, moderate HV</a:t>
            </a:r>
          </a:p>
          <a:p>
            <a:pPr marL="285750" indent="-285750">
              <a:buClr>
                <a:schemeClr val="accent3"/>
              </a:buClr>
              <a:buFont typeface="Wingdings" charset="2"/>
              <a:buChar char="§"/>
            </a:pPr>
            <a:r>
              <a:rPr lang="en-US" dirty="0" smtClean="0"/>
              <a:t>Short ion evacuation path =&gt; high rate capability</a:t>
            </a:r>
            <a:endParaRPr lang="en-US" dirty="0"/>
          </a:p>
        </p:txBody>
      </p:sp>
    </p:spTree>
    <p:extLst>
      <p:ext uri="{BB962C8B-B14F-4D97-AF65-F5344CB8AC3E}">
        <p14:creationId xmlns:p14="http://schemas.microsoft.com/office/powerpoint/2010/main" val="9226362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Gas Electron Multiplier (GEM)</a:t>
            </a:r>
            <a:endParaRPr lang="en-US" dirty="0"/>
          </a:p>
        </p:txBody>
      </p:sp>
      <p:sp>
        <p:nvSpPr>
          <p:cNvPr id="4" name="Content Placeholder 3"/>
          <p:cNvSpPr>
            <a:spLocks noGrp="1"/>
          </p:cNvSpPr>
          <p:nvPr>
            <p:ph idx="1"/>
          </p:nvPr>
        </p:nvSpPr>
        <p:spPr>
          <a:xfrm>
            <a:off x="457200" y="1600200"/>
            <a:ext cx="4645121" cy="4525963"/>
          </a:xfrm>
        </p:spPr>
        <p:txBody>
          <a:bodyPr>
            <a:normAutofit fontScale="70000" lnSpcReduction="20000"/>
          </a:bodyPr>
          <a:lstStyle/>
          <a:p>
            <a:pPr>
              <a:buClr>
                <a:schemeClr val="accent4"/>
              </a:buClr>
              <a:buFont typeface="Wingdings" charset="2"/>
              <a:buChar char="§"/>
            </a:pPr>
            <a:r>
              <a:rPr lang="en-US" dirty="0" smtClean="0"/>
              <a:t>The GEM (gas electron multiplier) was invented by F. </a:t>
            </a:r>
            <a:r>
              <a:rPr lang="en-US" dirty="0" err="1" smtClean="0"/>
              <a:t>Sauli</a:t>
            </a:r>
            <a:r>
              <a:rPr lang="en-US" dirty="0" smtClean="0"/>
              <a:t> at CERN, </a:t>
            </a:r>
            <a:r>
              <a:rPr lang="fr-FR" dirty="0" smtClean="0"/>
              <a:t>(</a:t>
            </a:r>
            <a:r>
              <a:rPr lang="fr-FR" dirty="0"/>
              <a:t>R. Bouclier et al., NIM A 396 (1997) 50)</a:t>
            </a:r>
            <a:r>
              <a:rPr lang="en-US" dirty="0" smtClean="0"/>
              <a:t>.</a:t>
            </a:r>
          </a:p>
          <a:p>
            <a:pPr>
              <a:buClr>
                <a:schemeClr val="accent4"/>
              </a:buClr>
              <a:buFont typeface="Wingdings" charset="2"/>
              <a:buChar char="§"/>
            </a:pPr>
            <a:r>
              <a:rPr lang="en-US" dirty="0" smtClean="0"/>
              <a:t>It is a parallel plate structure with perforated Cu-clad </a:t>
            </a:r>
            <a:r>
              <a:rPr lang="en-US" dirty="0" err="1" smtClean="0"/>
              <a:t>Kapton</a:t>
            </a:r>
            <a:r>
              <a:rPr lang="en-US" dirty="0" smtClean="0"/>
              <a:t> foils. By applying a potential between conducting foil surfaces a strong field develops inside the holes</a:t>
            </a:r>
          </a:p>
          <a:p>
            <a:pPr>
              <a:buClr>
                <a:schemeClr val="accent4"/>
              </a:buClr>
              <a:buFont typeface="Wingdings" charset="2"/>
              <a:buChar char="§"/>
            </a:pPr>
            <a:r>
              <a:rPr lang="en-US" dirty="0"/>
              <a:t>T</a:t>
            </a:r>
            <a:r>
              <a:rPr lang="en-US" dirty="0" smtClean="0"/>
              <a:t>he electron multiplication takes place in the field inside the holes</a:t>
            </a:r>
          </a:p>
          <a:p>
            <a:pPr>
              <a:buClr>
                <a:schemeClr val="accent4"/>
              </a:buClr>
              <a:buFont typeface="Wingdings" charset="2"/>
              <a:buChar char="§"/>
            </a:pPr>
            <a:r>
              <a:rPr lang="en-US" dirty="0" smtClean="0"/>
              <a:t>Typical hole diameters are 70–120 µm and the </a:t>
            </a:r>
            <a:r>
              <a:rPr lang="en-US" dirty="0" err="1" smtClean="0"/>
              <a:t>Kapton</a:t>
            </a:r>
            <a:r>
              <a:rPr lang="en-US" dirty="0" smtClean="0"/>
              <a:t> foils are about 50 µm thick</a:t>
            </a:r>
            <a:endParaRPr lang="en-US" dirty="0"/>
          </a:p>
        </p:txBody>
      </p:sp>
      <p:pic>
        <p:nvPicPr>
          <p:cNvPr id="2" name="Picture 1" descr="singlege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9527" y="1417638"/>
            <a:ext cx="3007728" cy="2313637"/>
          </a:xfrm>
          <a:prstGeom prst="rect">
            <a:avLst/>
          </a:prstGeom>
        </p:spPr>
      </p:pic>
      <p:sp>
        <p:nvSpPr>
          <p:cNvPr id="9" name="TextBox 8"/>
          <p:cNvSpPr txBox="1"/>
          <p:nvPr/>
        </p:nvSpPr>
        <p:spPr>
          <a:xfrm>
            <a:off x="5383286" y="1369367"/>
            <a:ext cx="799919" cy="461665"/>
          </a:xfrm>
          <a:prstGeom prst="rect">
            <a:avLst/>
          </a:prstGeom>
          <a:noFill/>
        </p:spPr>
        <p:txBody>
          <a:bodyPr wrap="none" rtlCol="0">
            <a:spAutoFit/>
          </a:bodyPr>
          <a:lstStyle/>
          <a:p>
            <a:r>
              <a:rPr lang="en-US" sz="2400" b="1" dirty="0" smtClean="0">
                <a:solidFill>
                  <a:srgbClr val="800000"/>
                </a:solidFill>
              </a:rPr>
              <a:t>GEM</a:t>
            </a:r>
            <a:endParaRPr lang="en-US" sz="2400" b="1" dirty="0">
              <a:solidFill>
                <a:srgbClr val="800000"/>
              </a:solidFill>
            </a:endParaRPr>
          </a:p>
        </p:txBody>
      </p:sp>
      <p:sp>
        <p:nvSpPr>
          <p:cNvPr id="5" name="Date Placeholder 4"/>
          <p:cNvSpPr>
            <a:spLocks noGrp="1"/>
          </p:cNvSpPr>
          <p:nvPr>
            <p:ph type="dt" sz="half" idx="10"/>
          </p:nvPr>
        </p:nvSpPr>
        <p:spPr/>
        <p:txBody>
          <a:bodyPr/>
          <a:lstStyle/>
          <a:p>
            <a:r>
              <a:rPr lang="de-CH" smtClean="0"/>
              <a:t>ESIPAP, 11/02/2014</a:t>
            </a:r>
            <a:endParaRPr lang="en-US"/>
          </a:p>
        </p:txBody>
      </p:sp>
      <p:sp>
        <p:nvSpPr>
          <p:cNvPr id="6" name="Footer Placeholder 5"/>
          <p:cNvSpPr>
            <a:spLocks noGrp="1"/>
          </p:cNvSpPr>
          <p:nvPr>
            <p:ph type="ftr" sz="quarter" idx="11"/>
          </p:nvPr>
        </p:nvSpPr>
        <p:spPr/>
        <p:txBody>
          <a:bodyPr/>
          <a:lstStyle/>
          <a:p>
            <a:r>
              <a:rPr lang="en-US" smtClean="0"/>
              <a:t>Muon Detection III, Joerg Wotschack</a:t>
            </a:r>
            <a:endParaRPr lang="en-US"/>
          </a:p>
        </p:txBody>
      </p:sp>
      <p:sp>
        <p:nvSpPr>
          <p:cNvPr id="7" name="Slide Number Placeholder 6"/>
          <p:cNvSpPr>
            <a:spLocks noGrp="1"/>
          </p:cNvSpPr>
          <p:nvPr>
            <p:ph type="sldNum" sz="quarter" idx="12"/>
          </p:nvPr>
        </p:nvSpPr>
        <p:spPr/>
        <p:txBody>
          <a:bodyPr/>
          <a:lstStyle/>
          <a:p>
            <a:fld id="{3079372F-7216-AD42-B767-60CA84D9E527}" type="slidenum">
              <a:rPr lang="en-US" smtClean="0"/>
              <a:t>38</a:t>
            </a:fld>
            <a:endParaRPr lang="en-US"/>
          </a:p>
        </p:txBody>
      </p:sp>
      <p:pic>
        <p:nvPicPr>
          <p:cNvPr id="10" name="Picture 9" descr="GEM_fieldlin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2273" y="3753955"/>
            <a:ext cx="2278776" cy="2254914"/>
          </a:xfrm>
          <a:prstGeom prst="rect">
            <a:avLst/>
          </a:prstGeom>
        </p:spPr>
      </p:pic>
    </p:spTree>
    <p:extLst>
      <p:ext uri="{BB962C8B-B14F-4D97-AF65-F5344CB8AC3E}">
        <p14:creationId xmlns:p14="http://schemas.microsoft.com/office/powerpoint/2010/main" val="3350672706"/>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GEMs</a:t>
            </a:r>
            <a:endParaRPr lang="en-US" dirty="0"/>
          </a:p>
        </p:txBody>
      </p:sp>
      <p:sp>
        <p:nvSpPr>
          <p:cNvPr id="4" name="Content Placeholder 3"/>
          <p:cNvSpPr>
            <a:spLocks noGrp="1"/>
          </p:cNvSpPr>
          <p:nvPr>
            <p:ph idx="1"/>
          </p:nvPr>
        </p:nvSpPr>
        <p:spPr>
          <a:xfrm>
            <a:off x="457200" y="1600200"/>
            <a:ext cx="4645121" cy="4525963"/>
          </a:xfrm>
        </p:spPr>
        <p:txBody>
          <a:bodyPr>
            <a:normAutofit fontScale="77500" lnSpcReduction="20000"/>
          </a:bodyPr>
          <a:lstStyle/>
          <a:p>
            <a:pPr>
              <a:buClr>
                <a:schemeClr val="accent4"/>
              </a:buClr>
              <a:buFont typeface="Wingdings" charset="2"/>
              <a:buChar char="§"/>
            </a:pPr>
            <a:r>
              <a:rPr lang="en-US" dirty="0" smtClean="0"/>
              <a:t>GEMs have been successfully used in a large number of detectors and reached excellent performance in high rate environments (e.g. COMPASS, NA48, …)</a:t>
            </a:r>
          </a:p>
          <a:p>
            <a:pPr>
              <a:buClr>
                <a:schemeClr val="accent4"/>
              </a:buClr>
              <a:buFont typeface="Wingdings" charset="2"/>
              <a:buChar char="§"/>
            </a:pPr>
            <a:r>
              <a:rPr lang="en-US" dirty="0"/>
              <a:t>M</a:t>
            </a:r>
            <a:r>
              <a:rPr lang="en-US" dirty="0" smtClean="0"/>
              <a:t>ost of the time triple-GEM structures were used to avoid HV breakdown. By keeping the amplification in each of the GEM foils low and by spreading the electron avalanche sparking can be reduced to a very low level.</a:t>
            </a:r>
            <a:endParaRPr lang="en-US" dirty="0"/>
          </a:p>
        </p:txBody>
      </p:sp>
      <p:pic>
        <p:nvPicPr>
          <p:cNvPr id="2" name="Picture 1" descr="singlege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9527" y="1417638"/>
            <a:ext cx="3007728" cy="2313637"/>
          </a:xfrm>
          <a:prstGeom prst="rect">
            <a:avLst/>
          </a:prstGeom>
        </p:spPr>
      </p:pic>
      <p:pic>
        <p:nvPicPr>
          <p:cNvPr id="8" name="Picture 7" descr="3-GEM_L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66337" y="3832164"/>
            <a:ext cx="4177663" cy="2461126"/>
          </a:xfrm>
          <a:prstGeom prst="rect">
            <a:avLst/>
          </a:prstGeom>
        </p:spPr>
      </p:pic>
      <p:sp>
        <p:nvSpPr>
          <p:cNvPr id="9" name="TextBox 8"/>
          <p:cNvSpPr txBox="1"/>
          <p:nvPr/>
        </p:nvSpPr>
        <p:spPr>
          <a:xfrm>
            <a:off x="5383286" y="1369367"/>
            <a:ext cx="799919" cy="461665"/>
          </a:xfrm>
          <a:prstGeom prst="rect">
            <a:avLst/>
          </a:prstGeom>
          <a:noFill/>
        </p:spPr>
        <p:txBody>
          <a:bodyPr wrap="none" rtlCol="0">
            <a:spAutoFit/>
          </a:bodyPr>
          <a:lstStyle/>
          <a:p>
            <a:r>
              <a:rPr lang="en-US" sz="2400" b="1" dirty="0" smtClean="0">
                <a:solidFill>
                  <a:srgbClr val="800000"/>
                </a:solidFill>
              </a:rPr>
              <a:t>GEM</a:t>
            </a:r>
            <a:endParaRPr lang="en-US" sz="2400" b="1" dirty="0">
              <a:solidFill>
                <a:srgbClr val="800000"/>
              </a:solidFill>
            </a:endParaRPr>
          </a:p>
        </p:txBody>
      </p:sp>
      <p:sp>
        <p:nvSpPr>
          <p:cNvPr id="5" name="Date Placeholder 4"/>
          <p:cNvSpPr>
            <a:spLocks noGrp="1"/>
          </p:cNvSpPr>
          <p:nvPr>
            <p:ph type="dt" sz="half" idx="10"/>
          </p:nvPr>
        </p:nvSpPr>
        <p:spPr/>
        <p:txBody>
          <a:bodyPr/>
          <a:lstStyle/>
          <a:p>
            <a:r>
              <a:rPr lang="de-CH" smtClean="0"/>
              <a:t>ESIPAP, 11/02/2014</a:t>
            </a:r>
            <a:endParaRPr lang="en-US"/>
          </a:p>
        </p:txBody>
      </p:sp>
      <p:sp>
        <p:nvSpPr>
          <p:cNvPr id="6" name="Footer Placeholder 5"/>
          <p:cNvSpPr>
            <a:spLocks noGrp="1"/>
          </p:cNvSpPr>
          <p:nvPr>
            <p:ph type="ftr" sz="quarter" idx="11"/>
          </p:nvPr>
        </p:nvSpPr>
        <p:spPr/>
        <p:txBody>
          <a:bodyPr/>
          <a:lstStyle/>
          <a:p>
            <a:r>
              <a:rPr lang="en-US" smtClean="0"/>
              <a:t>Muon Detection III, Joerg Wotschack</a:t>
            </a:r>
            <a:endParaRPr lang="en-US"/>
          </a:p>
        </p:txBody>
      </p:sp>
      <p:sp>
        <p:nvSpPr>
          <p:cNvPr id="7" name="Slide Number Placeholder 6"/>
          <p:cNvSpPr>
            <a:spLocks noGrp="1"/>
          </p:cNvSpPr>
          <p:nvPr>
            <p:ph type="sldNum" sz="quarter" idx="12"/>
          </p:nvPr>
        </p:nvSpPr>
        <p:spPr/>
        <p:txBody>
          <a:bodyPr/>
          <a:lstStyle/>
          <a:p>
            <a:fld id="{3079372F-7216-AD42-B767-60CA84D9E527}" type="slidenum">
              <a:rPr lang="en-US" smtClean="0"/>
              <a:t>39</a:t>
            </a:fld>
            <a:endParaRPr lang="en-US"/>
          </a:p>
        </p:txBody>
      </p:sp>
    </p:spTree>
    <p:extLst>
      <p:ext uri="{BB962C8B-B14F-4D97-AF65-F5344CB8AC3E}">
        <p14:creationId xmlns:p14="http://schemas.microsoft.com/office/powerpoint/2010/main" val="180723222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quarter" idx="10"/>
          </p:nvPr>
        </p:nvSpPr>
        <p:spPr/>
        <p:txBody>
          <a:bodyPr/>
          <a:lstStyle/>
          <a:p>
            <a:pPr>
              <a:defRPr/>
            </a:pPr>
            <a:r>
              <a:rPr lang="de-CH" smtClean="0"/>
              <a:t>ESIPAP, 11/02/2014</a:t>
            </a:r>
            <a:endParaRPr lang="en-US"/>
          </a:p>
        </p:txBody>
      </p:sp>
      <p:sp>
        <p:nvSpPr>
          <p:cNvPr id="6" name="Footer Placeholder 4"/>
          <p:cNvSpPr>
            <a:spLocks noGrp="1"/>
          </p:cNvSpPr>
          <p:nvPr>
            <p:ph type="ftr" sz="quarter" idx="11"/>
          </p:nvPr>
        </p:nvSpPr>
        <p:spPr/>
        <p:txBody>
          <a:bodyPr/>
          <a:lstStyle/>
          <a:p>
            <a:pPr>
              <a:defRPr/>
            </a:pPr>
            <a:r>
              <a:rPr lang="en-US" smtClean="0"/>
              <a:t>Muon Detection III, Joerg Wotschack</a:t>
            </a:r>
            <a:endParaRPr lang="en-US"/>
          </a:p>
        </p:txBody>
      </p:sp>
      <p:sp>
        <p:nvSpPr>
          <p:cNvPr id="92162" name="Rectangle 2"/>
          <p:cNvSpPr>
            <a:spLocks noGrp="1" noChangeArrowheads="1"/>
          </p:cNvSpPr>
          <p:nvPr>
            <p:ph type="title"/>
          </p:nvPr>
        </p:nvSpPr>
        <p:spPr/>
        <p:txBody>
          <a:bodyPr/>
          <a:lstStyle/>
          <a:p>
            <a:pPr eaLnBrk="1" hangingPunct="1">
              <a:defRPr/>
            </a:pPr>
            <a:r>
              <a:rPr lang="en-US" sz="2800" smtClean="0">
                <a:cs typeface="+mj-cs"/>
              </a:rPr>
              <a:t>Scanning Photographs</a:t>
            </a:r>
          </a:p>
        </p:txBody>
      </p:sp>
      <p:pic>
        <p:nvPicPr>
          <p:cNvPr id="92165" name="Picture 5"/>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383690" y="1097279"/>
            <a:ext cx="5858904" cy="5131035"/>
          </a:xfrm>
          <a:ln>
            <a:noFill/>
          </a:ln>
          <a:extLs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fld id="{3079372F-7216-AD42-B767-60CA84D9E527}" type="slidenum">
              <a:rPr lang="en-US" smtClean="0"/>
              <a:t>4</a:t>
            </a:fld>
            <a:endParaRPr lang="en-US"/>
          </a:p>
        </p:txBody>
      </p:sp>
    </p:spTree>
    <p:extLst>
      <p:ext uri="{BB962C8B-B14F-4D97-AF65-F5344CB8AC3E}">
        <p14:creationId xmlns:p14="http://schemas.microsoft.com/office/powerpoint/2010/main" val="280614515"/>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GEMs for the CMS upgrade</a:t>
            </a:r>
            <a:endParaRPr lang="en-US" dirty="0"/>
          </a:p>
        </p:txBody>
      </p:sp>
      <p:sp>
        <p:nvSpPr>
          <p:cNvPr id="4" name="Content Placeholder 3"/>
          <p:cNvSpPr>
            <a:spLocks noGrp="1"/>
          </p:cNvSpPr>
          <p:nvPr>
            <p:ph idx="1"/>
          </p:nvPr>
        </p:nvSpPr>
        <p:spPr>
          <a:xfrm>
            <a:off x="457201" y="1314848"/>
            <a:ext cx="3026764" cy="4811315"/>
          </a:xfrm>
        </p:spPr>
        <p:txBody>
          <a:bodyPr>
            <a:noAutofit/>
          </a:bodyPr>
          <a:lstStyle/>
          <a:p>
            <a:pPr>
              <a:buClr>
                <a:schemeClr val="accent4"/>
              </a:buClr>
              <a:buFont typeface="Wingdings" charset="2"/>
              <a:buChar char="§"/>
            </a:pPr>
            <a:r>
              <a:rPr lang="de-CH" sz="1600" dirty="0" smtClean="0"/>
              <a:t>CMS </a:t>
            </a:r>
            <a:r>
              <a:rPr lang="de-CH" sz="1600" dirty="0" err="1" smtClean="0"/>
              <a:t>started</a:t>
            </a:r>
            <a:r>
              <a:rPr lang="de-CH" sz="1600" dirty="0" smtClean="0"/>
              <a:t> </a:t>
            </a:r>
            <a:r>
              <a:rPr lang="de-CH" sz="1600" dirty="0" err="1" smtClean="0"/>
              <a:t>about</a:t>
            </a:r>
            <a:r>
              <a:rPr lang="de-CH" sz="1600" dirty="0" smtClean="0"/>
              <a:t> </a:t>
            </a:r>
            <a:r>
              <a:rPr lang="de-CH" sz="1600" dirty="0" err="1" smtClean="0"/>
              <a:t>five</a:t>
            </a:r>
            <a:r>
              <a:rPr lang="de-CH" sz="1600" dirty="0" smtClean="0"/>
              <a:t> </a:t>
            </a:r>
            <a:r>
              <a:rPr lang="de-CH" sz="1600" dirty="0" err="1" smtClean="0"/>
              <a:t>years</a:t>
            </a:r>
            <a:r>
              <a:rPr lang="de-CH" sz="1600" dirty="0" smtClean="0"/>
              <a:t> </a:t>
            </a:r>
            <a:r>
              <a:rPr lang="de-CH" sz="1600" dirty="0" err="1" smtClean="0"/>
              <a:t>ago</a:t>
            </a:r>
            <a:r>
              <a:rPr lang="de-CH" sz="1600" dirty="0" smtClean="0"/>
              <a:t> </a:t>
            </a:r>
            <a:r>
              <a:rPr lang="de-CH" sz="1600" dirty="0" err="1" smtClean="0"/>
              <a:t>to</a:t>
            </a:r>
            <a:r>
              <a:rPr lang="de-CH" sz="1600" dirty="0" smtClean="0"/>
              <a:t> </a:t>
            </a:r>
            <a:r>
              <a:rPr lang="de-CH" sz="1600" dirty="0" err="1" smtClean="0"/>
              <a:t>develop</a:t>
            </a:r>
            <a:r>
              <a:rPr lang="de-CH" sz="1600" dirty="0" smtClean="0"/>
              <a:t> </a:t>
            </a:r>
            <a:r>
              <a:rPr lang="de-CH" sz="1600" dirty="0" err="1" smtClean="0"/>
              <a:t>detectors</a:t>
            </a:r>
            <a:r>
              <a:rPr lang="de-CH" sz="1600" dirty="0" smtClean="0"/>
              <a:t> </a:t>
            </a:r>
            <a:r>
              <a:rPr lang="de-CH" sz="1600" dirty="0" err="1" smtClean="0"/>
              <a:t>based</a:t>
            </a:r>
            <a:r>
              <a:rPr lang="de-CH" sz="1600" dirty="0" smtClean="0"/>
              <a:t> on </a:t>
            </a:r>
            <a:r>
              <a:rPr lang="de-CH" sz="1600" dirty="0" err="1" smtClean="0"/>
              <a:t>the</a:t>
            </a:r>
            <a:r>
              <a:rPr lang="de-CH" sz="1600" dirty="0" smtClean="0"/>
              <a:t> GEM </a:t>
            </a:r>
            <a:r>
              <a:rPr lang="de-CH" sz="1600" dirty="0" err="1" smtClean="0"/>
              <a:t>technology</a:t>
            </a:r>
            <a:r>
              <a:rPr lang="de-CH" sz="1600" dirty="0" smtClean="0"/>
              <a:t> </a:t>
            </a:r>
            <a:r>
              <a:rPr lang="de-CH" sz="1600" dirty="0" err="1" smtClean="0"/>
              <a:t>to</a:t>
            </a:r>
            <a:r>
              <a:rPr lang="de-CH" sz="1600" dirty="0" smtClean="0"/>
              <a:t> </a:t>
            </a:r>
            <a:r>
              <a:rPr lang="de-CH" sz="1600" dirty="0" err="1" smtClean="0"/>
              <a:t>be</a:t>
            </a:r>
            <a:r>
              <a:rPr lang="de-CH" sz="1600" dirty="0" smtClean="0"/>
              <a:t> </a:t>
            </a:r>
            <a:r>
              <a:rPr lang="de-CH" sz="1600" dirty="0" err="1" smtClean="0"/>
              <a:t>installed</a:t>
            </a:r>
            <a:r>
              <a:rPr lang="de-CH" sz="1600" dirty="0" smtClean="0"/>
              <a:t> in </a:t>
            </a:r>
            <a:r>
              <a:rPr lang="de-CH" sz="1600" dirty="0" err="1" smtClean="0"/>
              <a:t>the</a:t>
            </a:r>
            <a:r>
              <a:rPr lang="de-CH" sz="1600" dirty="0" smtClean="0"/>
              <a:t> </a:t>
            </a:r>
            <a:r>
              <a:rPr lang="de-CH" sz="1600" dirty="0" err="1" smtClean="0"/>
              <a:t>forward</a:t>
            </a:r>
            <a:r>
              <a:rPr lang="de-CH" sz="1600" dirty="0" smtClean="0"/>
              <a:t> </a:t>
            </a:r>
            <a:r>
              <a:rPr lang="de-CH" sz="1600" dirty="0" err="1" smtClean="0"/>
              <a:t>nose</a:t>
            </a:r>
            <a:r>
              <a:rPr lang="de-CH" sz="1600" dirty="0" smtClean="0"/>
              <a:t> </a:t>
            </a:r>
            <a:r>
              <a:rPr lang="de-CH" sz="1600" dirty="0" err="1" smtClean="0"/>
              <a:t>of</a:t>
            </a:r>
            <a:r>
              <a:rPr lang="de-CH" sz="1600" dirty="0" smtClean="0"/>
              <a:t> </a:t>
            </a:r>
            <a:r>
              <a:rPr lang="de-CH" sz="1600" dirty="0" err="1" smtClean="0"/>
              <a:t>the</a:t>
            </a:r>
            <a:r>
              <a:rPr lang="de-CH" sz="1600" dirty="0" smtClean="0"/>
              <a:t> CMS end-</a:t>
            </a:r>
            <a:r>
              <a:rPr lang="de-CH" sz="1600" dirty="0" err="1" smtClean="0"/>
              <a:t>caps</a:t>
            </a:r>
            <a:endParaRPr lang="en-US" sz="1600" dirty="0" smtClean="0"/>
          </a:p>
          <a:p>
            <a:pPr>
              <a:buClr>
                <a:schemeClr val="accent4"/>
              </a:buClr>
              <a:buFont typeface="Wingdings" charset="2"/>
              <a:buChar char="§"/>
            </a:pPr>
            <a:r>
              <a:rPr lang="en-US" sz="1600" dirty="0" smtClean="0"/>
              <a:t>They have constructed a few full-size test chambers and successfully tested them. They showed that they can operate without problems inside a magnetic field. Spatial resolutions close to 100 µm have been reported.</a:t>
            </a:r>
          </a:p>
          <a:p>
            <a:pPr>
              <a:buClr>
                <a:schemeClr val="accent4"/>
              </a:buClr>
              <a:buFont typeface="Wingdings" charset="2"/>
              <a:buChar char="§"/>
            </a:pPr>
            <a:r>
              <a:rPr lang="en-US" sz="1600" dirty="0" smtClean="0"/>
              <a:t>2 x 2 GEMs  will be installed as demonstrator system in the 2016 shutdown in CMS.</a:t>
            </a:r>
          </a:p>
          <a:p>
            <a:pPr>
              <a:buClr>
                <a:schemeClr val="accent4"/>
              </a:buClr>
              <a:buFont typeface="Wingdings" charset="2"/>
              <a:buChar char="§"/>
            </a:pPr>
            <a:r>
              <a:rPr lang="en-US" sz="1600" dirty="0" smtClean="0"/>
              <a:t>The full system is expected to be installed in the 2018 LHC shutdown.</a:t>
            </a:r>
            <a:endParaRPr lang="en-US" sz="1600" dirty="0"/>
          </a:p>
        </p:txBody>
      </p:sp>
      <p:sp>
        <p:nvSpPr>
          <p:cNvPr id="5" name="Date Placeholder 4"/>
          <p:cNvSpPr>
            <a:spLocks noGrp="1"/>
          </p:cNvSpPr>
          <p:nvPr>
            <p:ph type="dt" sz="half" idx="10"/>
          </p:nvPr>
        </p:nvSpPr>
        <p:spPr/>
        <p:txBody>
          <a:bodyPr/>
          <a:lstStyle/>
          <a:p>
            <a:r>
              <a:rPr lang="de-CH" smtClean="0"/>
              <a:t>ESIPAP, 11/02/2014</a:t>
            </a:r>
            <a:endParaRPr lang="en-US"/>
          </a:p>
        </p:txBody>
      </p:sp>
      <p:sp>
        <p:nvSpPr>
          <p:cNvPr id="6" name="Footer Placeholder 5"/>
          <p:cNvSpPr>
            <a:spLocks noGrp="1"/>
          </p:cNvSpPr>
          <p:nvPr>
            <p:ph type="ftr" sz="quarter" idx="11"/>
          </p:nvPr>
        </p:nvSpPr>
        <p:spPr/>
        <p:txBody>
          <a:bodyPr/>
          <a:lstStyle/>
          <a:p>
            <a:r>
              <a:rPr lang="en-US" smtClean="0"/>
              <a:t>Muon Detection III, Joerg Wotschack</a:t>
            </a:r>
            <a:endParaRPr lang="en-US" dirty="0"/>
          </a:p>
        </p:txBody>
      </p:sp>
      <p:sp>
        <p:nvSpPr>
          <p:cNvPr id="7" name="Slide Number Placeholder 6"/>
          <p:cNvSpPr>
            <a:spLocks noGrp="1"/>
          </p:cNvSpPr>
          <p:nvPr>
            <p:ph type="sldNum" sz="quarter" idx="12"/>
          </p:nvPr>
        </p:nvSpPr>
        <p:spPr/>
        <p:txBody>
          <a:bodyPr/>
          <a:lstStyle/>
          <a:p>
            <a:fld id="{3079372F-7216-AD42-B767-60CA84D9E527}" type="slidenum">
              <a:rPr lang="en-US" smtClean="0"/>
              <a:t>40</a:t>
            </a:fld>
            <a:endParaRPr lang="en-US"/>
          </a:p>
        </p:txBody>
      </p:sp>
      <p:grpSp>
        <p:nvGrpSpPr>
          <p:cNvPr id="14" name="Group 13"/>
          <p:cNvGrpSpPr/>
          <p:nvPr/>
        </p:nvGrpSpPr>
        <p:grpSpPr>
          <a:xfrm>
            <a:off x="3466755" y="1550183"/>
            <a:ext cx="5613400" cy="4165600"/>
            <a:chOff x="3073400" y="2190750"/>
            <a:chExt cx="5613400" cy="4165600"/>
          </a:xfrm>
        </p:grpSpPr>
        <p:pic>
          <p:nvPicPr>
            <p:cNvPr id="10" name="Picture 9" descr="CMS_GEM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3400" y="2190750"/>
              <a:ext cx="5613400" cy="4165600"/>
            </a:xfrm>
            <a:prstGeom prst="rect">
              <a:avLst/>
            </a:prstGeom>
          </p:spPr>
        </p:pic>
        <p:cxnSp>
          <p:nvCxnSpPr>
            <p:cNvPr id="12" name="Straight Arrow Connector 11"/>
            <p:cNvCxnSpPr/>
            <p:nvPr/>
          </p:nvCxnSpPr>
          <p:spPr>
            <a:xfrm>
              <a:off x="5844072" y="2562268"/>
              <a:ext cx="0" cy="3563895"/>
            </a:xfrm>
            <a:prstGeom prst="straightConnector1">
              <a:avLst/>
            </a:prstGeom>
            <a:ln w="3175" cmpd="sng">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5388908" y="4191013"/>
              <a:ext cx="1000228" cy="369332"/>
            </a:xfrm>
            <a:prstGeom prst="rect">
              <a:avLst/>
            </a:prstGeom>
            <a:noFill/>
          </p:spPr>
          <p:txBody>
            <a:bodyPr wrap="square" rtlCol="0">
              <a:spAutoFit/>
            </a:bodyPr>
            <a:lstStyle/>
            <a:p>
              <a:r>
                <a:rPr lang="en-US" dirty="0" smtClean="0"/>
                <a:t>100 cm</a:t>
              </a:r>
              <a:endParaRPr lang="en-US" dirty="0"/>
            </a:p>
          </p:txBody>
        </p:sp>
      </p:grpSp>
    </p:spTree>
    <p:extLst>
      <p:ext uri="{BB962C8B-B14F-4D97-AF65-F5344CB8AC3E}">
        <p14:creationId xmlns:p14="http://schemas.microsoft.com/office/powerpoint/2010/main" val="2694721950"/>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Micromegas</a:t>
            </a:r>
            <a:endParaRPr lang="en-US" dirty="0"/>
          </a:p>
        </p:txBody>
      </p:sp>
      <p:sp>
        <p:nvSpPr>
          <p:cNvPr id="4" name="Content Placeholder 3"/>
          <p:cNvSpPr>
            <a:spLocks noGrp="1"/>
          </p:cNvSpPr>
          <p:nvPr>
            <p:ph idx="1"/>
          </p:nvPr>
        </p:nvSpPr>
        <p:spPr>
          <a:xfrm>
            <a:off x="457200" y="1600200"/>
            <a:ext cx="4645121" cy="4525963"/>
          </a:xfrm>
        </p:spPr>
        <p:txBody>
          <a:bodyPr>
            <a:normAutofit fontScale="62500" lnSpcReduction="20000"/>
          </a:bodyPr>
          <a:lstStyle/>
          <a:p>
            <a:pPr>
              <a:buClr>
                <a:srgbClr val="FF6600"/>
              </a:buClr>
              <a:buFont typeface="Wingdings" charset="2"/>
              <a:buChar char="§"/>
            </a:pPr>
            <a:r>
              <a:rPr lang="en-US" dirty="0" err="1" smtClean="0">
                <a:latin typeface="Calibri" charset="0"/>
                <a:ea typeface="ＭＳ Ｐゴシック" charset="0"/>
                <a:cs typeface="ＭＳ Ｐゴシック" charset="0"/>
              </a:rPr>
              <a:t>Micromegas</a:t>
            </a:r>
            <a:r>
              <a:rPr lang="en-US" dirty="0" smtClean="0">
                <a:latin typeface="Calibri" charset="0"/>
                <a:ea typeface="ＭＳ Ｐゴシック" charset="0"/>
                <a:cs typeface="ＭＳ Ｐゴシック" charset="0"/>
              </a:rPr>
              <a:t> (I. </a:t>
            </a:r>
            <a:r>
              <a:rPr lang="en-US" dirty="0" err="1" smtClean="0">
                <a:latin typeface="Calibri" charset="0"/>
                <a:ea typeface="ＭＳ Ｐゴシック" charset="0"/>
                <a:cs typeface="ＭＳ Ｐゴシック" charset="0"/>
              </a:rPr>
              <a:t>Giomataris</a:t>
            </a:r>
            <a:r>
              <a:rPr lang="en-US" dirty="0" smtClean="0">
                <a:latin typeface="Calibri" charset="0"/>
                <a:ea typeface="ＭＳ Ｐゴシック" charset="0"/>
                <a:cs typeface="ＭＳ Ｐゴシック" charset="0"/>
              </a:rPr>
              <a:t> et al., NIMA 376 (1996) 29) are parallel-plate chambers where the amplification takes place in a thin gap, separated from the conversion region by a fine metallic mesh</a:t>
            </a:r>
          </a:p>
          <a:p>
            <a:pPr>
              <a:buClr>
                <a:srgbClr val="FF6600"/>
              </a:buClr>
              <a:buFont typeface="Wingdings" charset="2"/>
              <a:buChar char="§"/>
            </a:pPr>
            <a:r>
              <a:rPr lang="en-US" dirty="0" smtClean="0">
                <a:latin typeface="Calibri" charset="0"/>
                <a:ea typeface="ＭＳ Ｐゴシック" charset="0"/>
                <a:cs typeface="ＭＳ Ｐゴシック" charset="0"/>
              </a:rPr>
              <a:t>Depending on the gas a few mm of conversion gap are sufficient to achieve efficiencies close to 100%; in argon an average of 35 ionization electrons are produced in a 5 </a:t>
            </a:r>
            <a:r>
              <a:rPr lang="en-US" smtClean="0">
                <a:latin typeface="Calibri" charset="0"/>
                <a:ea typeface="ＭＳ Ｐゴシック" charset="0"/>
                <a:cs typeface="ＭＳ Ｐゴシック" charset="0"/>
              </a:rPr>
              <a:t>mm gap. </a:t>
            </a:r>
            <a:endParaRPr lang="en-US" dirty="0" smtClean="0">
              <a:latin typeface="Calibri" charset="0"/>
              <a:ea typeface="ＭＳ Ｐゴシック" charset="0"/>
              <a:cs typeface="ＭＳ Ｐゴシック" charset="0"/>
            </a:endParaRPr>
          </a:p>
          <a:p>
            <a:pPr>
              <a:buClr>
                <a:srgbClr val="FF6600"/>
              </a:buClr>
              <a:buFont typeface="Wingdings" charset="2"/>
              <a:buChar char="§"/>
            </a:pPr>
            <a:r>
              <a:rPr lang="en-US" dirty="0" smtClean="0">
                <a:latin typeface="Calibri" charset="0"/>
                <a:ea typeface="ＭＳ Ｐゴシック" charset="0"/>
                <a:cs typeface="ＭＳ Ｐゴシック" charset="0"/>
              </a:rPr>
              <a:t>The thin amplification gap  (short drift times and fast absorption of the positive ions) makes it particularly suited for high-rate applications</a:t>
            </a:r>
          </a:p>
          <a:p>
            <a:pPr>
              <a:buClr>
                <a:srgbClr val="FF6600"/>
              </a:buClr>
              <a:buFont typeface="Wingdings" charset="2"/>
              <a:buChar char="§"/>
            </a:pPr>
            <a:r>
              <a:rPr lang="en-US" dirty="0" smtClean="0">
                <a:latin typeface="Calibri" charset="0"/>
                <a:ea typeface="ＭＳ Ｐゴシック" charset="0"/>
                <a:cs typeface="ＭＳ Ｐゴシック" charset="0"/>
              </a:rPr>
              <a:t>The weak point of the MMs were their vulnerability to sparking </a:t>
            </a:r>
          </a:p>
        </p:txBody>
      </p:sp>
      <p:grpSp>
        <p:nvGrpSpPr>
          <p:cNvPr id="7" name="Group 6"/>
          <p:cNvGrpSpPr/>
          <p:nvPr/>
        </p:nvGrpSpPr>
        <p:grpSpPr>
          <a:xfrm>
            <a:off x="4966766" y="1621181"/>
            <a:ext cx="3878794" cy="3323153"/>
            <a:chOff x="4701514" y="1688626"/>
            <a:chExt cx="4616093" cy="3886592"/>
          </a:xfrm>
        </p:grpSpPr>
        <p:grpSp>
          <p:nvGrpSpPr>
            <p:cNvPr id="10" name="Group 9"/>
            <p:cNvGrpSpPr/>
            <p:nvPr/>
          </p:nvGrpSpPr>
          <p:grpSpPr>
            <a:xfrm>
              <a:off x="5241345" y="1688626"/>
              <a:ext cx="3940817" cy="3151248"/>
              <a:chOff x="5241345" y="1688626"/>
              <a:chExt cx="3940817" cy="3151248"/>
            </a:xfrm>
          </p:grpSpPr>
          <p:pic>
            <p:nvPicPr>
              <p:cNvPr id="17" name="Picture 6" descr="20061019_feature1_01"/>
              <p:cNvPicPr>
                <a:picLocks noChangeAspect="1" noChangeArrowheads="1"/>
              </p:cNvPicPr>
              <p:nvPr/>
            </p:nvPicPr>
            <p:blipFill rotWithShape="1">
              <a:blip r:embed="rId2">
                <a:extLst>
                  <a:ext uri="{28A0092B-C50C-407E-A947-70E740481C1C}">
                    <a14:useLocalDpi xmlns:a14="http://schemas.microsoft.com/office/drawing/2010/main" val="0"/>
                  </a:ext>
                </a:extLst>
              </a:blip>
              <a:srcRect l="16225" r="3790" b="15529"/>
              <a:stretch/>
            </p:blipFill>
            <p:spPr bwMode="auto">
              <a:xfrm>
                <a:off x="5241345" y="1688626"/>
                <a:ext cx="3674055" cy="2935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8278858" y="1920508"/>
                <a:ext cx="882138" cy="451564"/>
              </a:xfrm>
              <a:prstGeom prst="rect">
                <a:avLst/>
              </a:prstGeom>
              <a:noFill/>
            </p:spPr>
            <p:txBody>
              <a:bodyPr wrap="none" rtlCol="0">
                <a:spAutoFit/>
              </a:bodyPr>
              <a:lstStyle/>
              <a:p>
                <a:r>
                  <a:rPr lang="en-US" sz="1600" dirty="0" smtClean="0"/>
                  <a:t>-800 V</a:t>
                </a:r>
                <a:endParaRPr lang="en-US" sz="1600" dirty="0"/>
              </a:p>
            </p:txBody>
          </p:sp>
          <p:sp>
            <p:nvSpPr>
              <p:cNvPr id="19" name="TextBox 18"/>
              <p:cNvSpPr txBox="1"/>
              <p:nvPr/>
            </p:nvSpPr>
            <p:spPr>
              <a:xfrm>
                <a:off x="8300025" y="2818334"/>
                <a:ext cx="882137" cy="451564"/>
              </a:xfrm>
              <a:prstGeom prst="rect">
                <a:avLst/>
              </a:prstGeom>
              <a:noFill/>
            </p:spPr>
            <p:txBody>
              <a:bodyPr wrap="none" rtlCol="0">
                <a:spAutoFit/>
              </a:bodyPr>
              <a:lstStyle/>
              <a:p>
                <a:r>
                  <a:rPr lang="en-US" sz="1600" dirty="0" smtClean="0"/>
                  <a:t>-550 V</a:t>
                </a:r>
                <a:endParaRPr lang="en-US" sz="1600" dirty="0"/>
              </a:p>
            </p:txBody>
          </p:sp>
          <p:grpSp>
            <p:nvGrpSpPr>
              <p:cNvPr id="20" name="Group 19"/>
              <p:cNvGrpSpPr/>
              <p:nvPr/>
            </p:nvGrpSpPr>
            <p:grpSpPr>
              <a:xfrm>
                <a:off x="5446177" y="4323417"/>
                <a:ext cx="389467" cy="516457"/>
                <a:chOff x="5532962" y="4241800"/>
                <a:chExt cx="389467" cy="516457"/>
              </a:xfrm>
            </p:grpSpPr>
            <p:cxnSp>
              <p:nvCxnSpPr>
                <p:cNvPr id="21" name="Straight Connector 20"/>
                <p:cNvCxnSpPr/>
                <p:nvPr/>
              </p:nvCxnSpPr>
              <p:spPr>
                <a:xfrm>
                  <a:off x="5727703" y="4241800"/>
                  <a:ext cx="0" cy="389467"/>
                </a:xfrm>
                <a:prstGeom prst="line">
                  <a:avLst/>
                </a:prstGeom>
                <a:ln w="1905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532962" y="4639731"/>
                  <a:ext cx="389467" cy="0"/>
                </a:xfrm>
                <a:prstGeom prst="line">
                  <a:avLst/>
                </a:prstGeom>
                <a:ln w="1905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5655728" y="4758257"/>
                  <a:ext cx="143934" cy="0"/>
                </a:xfrm>
                <a:prstGeom prst="line">
                  <a:avLst/>
                </a:prstGeom>
                <a:ln w="1905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5609162" y="4698994"/>
                  <a:ext cx="237067" cy="0"/>
                </a:xfrm>
                <a:prstGeom prst="line">
                  <a:avLst/>
                </a:prstGeom>
                <a:ln w="19050" cmpd="sng">
                  <a:solidFill>
                    <a:schemeClr val="tx1"/>
                  </a:solidFill>
                </a:ln>
              </p:spPr>
              <p:style>
                <a:lnRef idx="2">
                  <a:schemeClr val="accent1"/>
                </a:lnRef>
                <a:fillRef idx="0">
                  <a:schemeClr val="accent1"/>
                </a:fillRef>
                <a:effectRef idx="1">
                  <a:schemeClr val="accent1"/>
                </a:effectRef>
                <a:fontRef idx="minor">
                  <a:schemeClr val="tx1"/>
                </a:fontRef>
              </p:style>
            </p:cxnSp>
          </p:grpSp>
        </p:grpSp>
        <p:sp>
          <p:nvSpPr>
            <p:cNvPr id="11" name="TextBox 10"/>
            <p:cNvSpPr txBox="1"/>
            <p:nvPr/>
          </p:nvSpPr>
          <p:spPr>
            <a:xfrm>
              <a:off x="5522378" y="4848609"/>
              <a:ext cx="3141270" cy="726609"/>
            </a:xfrm>
            <a:prstGeom prst="rect">
              <a:avLst/>
            </a:prstGeom>
            <a:noFill/>
          </p:spPr>
          <p:txBody>
            <a:bodyPr wrap="none" rtlCol="0">
              <a:spAutoFit/>
            </a:bodyPr>
            <a:lstStyle/>
            <a:p>
              <a:pPr>
                <a:lnSpc>
                  <a:spcPct val="80000"/>
                </a:lnSpc>
              </a:pPr>
              <a:r>
                <a:rPr lang="en-US" dirty="0" smtClean="0">
                  <a:solidFill>
                    <a:srgbClr val="800000"/>
                  </a:solidFill>
                </a:rPr>
                <a:t>The principle of operation</a:t>
              </a:r>
            </a:p>
            <a:p>
              <a:pPr>
                <a:lnSpc>
                  <a:spcPct val="80000"/>
                </a:lnSpc>
              </a:pPr>
              <a:r>
                <a:rPr lang="en-US" dirty="0">
                  <a:solidFill>
                    <a:srgbClr val="800000"/>
                  </a:solidFill>
                </a:rPr>
                <a:t>o</a:t>
              </a:r>
              <a:r>
                <a:rPr lang="en-US" dirty="0" smtClean="0">
                  <a:solidFill>
                    <a:srgbClr val="800000"/>
                  </a:solidFill>
                </a:rPr>
                <a:t>f a </a:t>
              </a:r>
              <a:r>
                <a:rPr lang="en-US" dirty="0" err="1" smtClean="0">
                  <a:solidFill>
                    <a:srgbClr val="800000"/>
                  </a:solidFill>
                </a:rPr>
                <a:t>micromegas</a:t>
              </a:r>
              <a:r>
                <a:rPr lang="en-US" dirty="0" smtClean="0">
                  <a:solidFill>
                    <a:srgbClr val="800000"/>
                  </a:solidFill>
                </a:rPr>
                <a:t> chamber</a:t>
              </a:r>
              <a:endParaRPr lang="en-US" dirty="0">
                <a:solidFill>
                  <a:srgbClr val="800000"/>
                </a:solidFill>
              </a:endParaRPr>
            </a:p>
          </p:txBody>
        </p:sp>
        <p:grpSp>
          <p:nvGrpSpPr>
            <p:cNvPr id="12" name="Group 11"/>
            <p:cNvGrpSpPr/>
            <p:nvPr/>
          </p:nvGrpSpPr>
          <p:grpSpPr>
            <a:xfrm>
              <a:off x="4721606" y="2776001"/>
              <a:ext cx="4596001" cy="1981622"/>
              <a:chOff x="4810734" y="2832258"/>
              <a:chExt cx="4596001" cy="1981622"/>
            </a:xfrm>
          </p:grpSpPr>
          <p:sp>
            <p:nvSpPr>
              <p:cNvPr id="14" name="TextBox 13"/>
              <p:cNvSpPr txBox="1"/>
              <p:nvPr/>
            </p:nvSpPr>
            <p:spPr>
              <a:xfrm>
                <a:off x="4810734" y="2832258"/>
                <a:ext cx="2482057" cy="369332"/>
              </a:xfrm>
              <a:prstGeom prst="rect">
                <a:avLst/>
              </a:prstGeom>
              <a:solidFill>
                <a:schemeClr val="bg1"/>
              </a:solidFill>
            </p:spPr>
            <p:txBody>
              <a:bodyPr wrap="none" rtlCol="0">
                <a:spAutoFit/>
              </a:bodyPr>
              <a:lstStyle/>
              <a:p>
                <a:r>
                  <a:rPr lang="en-US" dirty="0" smtClean="0"/>
                  <a:t>Conversion &amp; drift space</a:t>
                </a:r>
              </a:p>
            </p:txBody>
          </p:sp>
          <p:sp>
            <p:nvSpPr>
              <p:cNvPr id="15" name="TextBox 14"/>
              <p:cNvSpPr txBox="1"/>
              <p:nvPr/>
            </p:nvSpPr>
            <p:spPr>
              <a:xfrm>
                <a:off x="5698290" y="3712746"/>
                <a:ext cx="777902" cy="400110"/>
              </a:xfrm>
              <a:prstGeom prst="rect">
                <a:avLst/>
              </a:prstGeom>
              <a:noFill/>
            </p:spPr>
            <p:txBody>
              <a:bodyPr wrap="none" rtlCol="0">
                <a:spAutoFit/>
              </a:bodyPr>
              <a:lstStyle/>
              <a:p>
                <a:r>
                  <a:rPr lang="en-US" sz="2000" b="1" dirty="0" smtClean="0">
                    <a:solidFill>
                      <a:srgbClr val="000090"/>
                    </a:solidFill>
                  </a:rPr>
                  <a:t>Mesh</a:t>
                </a:r>
                <a:endParaRPr lang="en-US" sz="2000" b="1" dirty="0">
                  <a:solidFill>
                    <a:srgbClr val="000090"/>
                  </a:solidFill>
                </a:endParaRPr>
              </a:p>
            </p:txBody>
          </p:sp>
          <p:sp>
            <p:nvSpPr>
              <p:cNvPr id="16" name="TextBox 15"/>
              <p:cNvSpPr txBox="1"/>
              <p:nvPr/>
            </p:nvSpPr>
            <p:spPr>
              <a:xfrm>
                <a:off x="7856918" y="4033904"/>
                <a:ext cx="1549817" cy="779976"/>
              </a:xfrm>
              <a:prstGeom prst="rect">
                <a:avLst/>
              </a:prstGeom>
              <a:noFill/>
            </p:spPr>
            <p:txBody>
              <a:bodyPr wrap="none" rtlCol="0">
                <a:spAutoFit/>
              </a:bodyPr>
              <a:lstStyle/>
              <a:p>
                <a:r>
                  <a:rPr lang="en-US" sz="1600" dirty="0" smtClean="0"/>
                  <a:t>Amplification</a:t>
                </a:r>
              </a:p>
              <a:p>
                <a:r>
                  <a:rPr lang="en-US" sz="1600" dirty="0" smtClean="0"/>
                  <a:t>Gap 128 µm </a:t>
                </a:r>
                <a:endParaRPr lang="en-US" sz="1600" dirty="0"/>
              </a:p>
            </p:txBody>
          </p:sp>
        </p:grpSp>
        <p:sp>
          <p:nvSpPr>
            <p:cNvPr id="13" name="TextBox 12"/>
            <p:cNvSpPr txBox="1"/>
            <p:nvPr/>
          </p:nvSpPr>
          <p:spPr>
            <a:xfrm>
              <a:off x="4701514" y="3002999"/>
              <a:ext cx="1095936" cy="369332"/>
            </a:xfrm>
            <a:prstGeom prst="rect">
              <a:avLst/>
            </a:prstGeom>
            <a:noFill/>
          </p:spPr>
          <p:txBody>
            <a:bodyPr wrap="none" rtlCol="0">
              <a:spAutoFit/>
            </a:bodyPr>
            <a:lstStyle/>
            <a:p>
              <a:r>
                <a:rPr lang="en-US" dirty="0">
                  <a:solidFill>
                    <a:srgbClr val="000000"/>
                  </a:solidFill>
                </a:rPr>
                <a:t>(</a:t>
              </a:r>
              <a:r>
                <a:rPr lang="en-US" dirty="0" smtClean="0">
                  <a:solidFill>
                    <a:srgbClr val="000000"/>
                  </a:solidFill>
                </a:rPr>
                <a:t>few mm)</a:t>
              </a:r>
              <a:endParaRPr lang="en-US" dirty="0">
                <a:solidFill>
                  <a:srgbClr val="000000"/>
                </a:solidFill>
              </a:endParaRPr>
            </a:p>
          </p:txBody>
        </p:sp>
      </p:grpSp>
      <p:sp>
        <p:nvSpPr>
          <p:cNvPr id="9" name="TextBox 8"/>
          <p:cNvSpPr txBox="1"/>
          <p:nvPr/>
        </p:nvSpPr>
        <p:spPr>
          <a:xfrm>
            <a:off x="5383286" y="1468010"/>
            <a:ext cx="722674" cy="461665"/>
          </a:xfrm>
          <a:prstGeom prst="rect">
            <a:avLst/>
          </a:prstGeom>
          <a:noFill/>
        </p:spPr>
        <p:txBody>
          <a:bodyPr wrap="none" rtlCol="0">
            <a:spAutoFit/>
          </a:bodyPr>
          <a:lstStyle/>
          <a:p>
            <a:r>
              <a:rPr lang="en-US" sz="2400" b="1" dirty="0" smtClean="0">
                <a:solidFill>
                  <a:srgbClr val="800000"/>
                </a:solidFill>
              </a:rPr>
              <a:t>MM</a:t>
            </a:r>
            <a:endParaRPr lang="en-US" sz="2400" b="1" dirty="0">
              <a:solidFill>
                <a:srgbClr val="800000"/>
              </a:solidFill>
            </a:endParaRPr>
          </a:p>
        </p:txBody>
      </p:sp>
      <p:sp>
        <p:nvSpPr>
          <p:cNvPr id="2" name="Date Placeholder 1"/>
          <p:cNvSpPr>
            <a:spLocks noGrp="1"/>
          </p:cNvSpPr>
          <p:nvPr>
            <p:ph type="dt" sz="half" idx="10"/>
          </p:nvPr>
        </p:nvSpPr>
        <p:spPr/>
        <p:txBody>
          <a:bodyPr/>
          <a:lstStyle/>
          <a:p>
            <a:r>
              <a:rPr lang="de-CH" smtClean="0"/>
              <a:t>ESIPAP, 11/02/2014</a:t>
            </a:r>
            <a:endParaRPr lang="en-US"/>
          </a:p>
        </p:txBody>
      </p:sp>
      <p:sp>
        <p:nvSpPr>
          <p:cNvPr id="5" name="Footer Placeholder 4"/>
          <p:cNvSpPr>
            <a:spLocks noGrp="1"/>
          </p:cNvSpPr>
          <p:nvPr>
            <p:ph type="ftr" sz="quarter" idx="11"/>
          </p:nvPr>
        </p:nvSpPr>
        <p:spPr/>
        <p:txBody>
          <a:bodyPr/>
          <a:lstStyle/>
          <a:p>
            <a:r>
              <a:rPr lang="en-US" smtClean="0"/>
              <a:t>Muon Detection III, Joerg Wotschack</a:t>
            </a:r>
            <a:endParaRPr lang="en-US"/>
          </a:p>
        </p:txBody>
      </p:sp>
      <p:sp>
        <p:nvSpPr>
          <p:cNvPr id="6" name="Slide Number Placeholder 5"/>
          <p:cNvSpPr>
            <a:spLocks noGrp="1"/>
          </p:cNvSpPr>
          <p:nvPr>
            <p:ph type="sldNum" sz="quarter" idx="12"/>
          </p:nvPr>
        </p:nvSpPr>
        <p:spPr/>
        <p:txBody>
          <a:bodyPr/>
          <a:lstStyle/>
          <a:p>
            <a:fld id="{3079372F-7216-AD42-B767-60CA84D9E527}" type="slidenum">
              <a:rPr lang="en-US" smtClean="0"/>
              <a:t>41</a:t>
            </a:fld>
            <a:endParaRPr lang="en-US"/>
          </a:p>
        </p:txBody>
      </p:sp>
    </p:spTree>
    <p:extLst>
      <p:ext uri="{BB962C8B-B14F-4D97-AF65-F5344CB8AC3E}">
        <p14:creationId xmlns:p14="http://schemas.microsoft.com/office/powerpoint/2010/main" val="2815061988"/>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Micromegas</a:t>
            </a:r>
            <a:endParaRPr lang="en-US" dirty="0"/>
          </a:p>
        </p:txBody>
      </p:sp>
      <p:sp>
        <p:nvSpPr>
          <p:cNvPr id="4" name="Content Placeholder 3"/>
          <p:cNvSpPr>
            <a:spLocks noGrp="1"/>
          </p:cNvSpPr>
          <p:nvPr>
            <p:ph idx="1"/>
          </p:nvPr>
        </p:nvSpPr>
        <p:spPr>
          <a:xfrm>
            <a:off x="457200" y="1600201"/>
            <a:ext cx="2803843" cy="4058570"/>
          </a:xfrm>
        </p:spPr>
        <p:txBody>
          <a:bodyPr>
            <a:normAutofit fontScale="70000" lnSpcReduction="20000"/>
          </a:bodyPr>
          <a:lstStyle/>
          <a:p>
            <a:pPr>
              <a:buClr>
                <a:srgbClr val="FF6600"/>
              </a:buClr>
              <a:buFont typeface="Wingdings" charset="2"/>
              <a:buChar char="§"/>
            </a:pPr>
            <a:r>
              <a:rPr lang="en-US" dirty="0" smtClean="0">
                <a:latin typeface="Calibri" charset="0"/>
                <a:ea typeface="ＭＳ Ｐゴシック" charset="0"/>
                <a:cs typeface="ＭＳ Ｐゴシック" charset="0"/>
              </a:rPr>
              <a:t>The break-through came with the introduction of a layer of resistive strips above the readout structure, making the MMs spark tolerant without degrading their performance( T. </a:t>
            </a:r>
            <a:r>
              <a:rPr lang="en-US" dirty="0" err="1" smtClean="0">
                <a:latin typeface="Calibri" charset="0"/>
                <a:ea typeface="ＭＳ Ｐゴシック" charset="0"/>
                <a:cs typeface="ＭＳ Ｐゴシック" charset="0"/>
              </a:rPr>
              <a:t>Alexopoulos</a:t>
            </a:r>
            <a:r>
              <a:rPr lang="en-US" dirty="0" smtClean="0">
                <a:latin typeface="Calibri" charset="0"/>
                <a:ea typeface="ＭＳ Ｐゴシック" charset="0"/>
                <a:cs typeface="ＭＳ Ｐゴシック" charset="0"/>
              </a:rPr>
              <a:t> et al., NIMA 640 (</a:t>
            </a:r>
            <a:r>
              <a:rPr lang="en-US" dirty="0">
                <a:latin typeface="Calibri" charset="0"/>
                <a:ea typeface="ＭＳ Ｐゴシック" charset="0"/>
                <a:cs typeface="ＭＳ Ｐゴシック" charset="0"/>
              </a:rPr>
              <a:t>2011</a:t>
            </a:r>
            <a:r>
              <a:rPr lang="en-US" dirty="0" smtClean="0">
                <a:latin typeface="Calibri" charset="0"/>
                <a:ea typeface="ＭＳ Ｐゴシック" charset="0"/>
                <a:cs typeface="ＭＳ Ｐゴシック" charset="0"/>
              </a:rPr>
              <a:t>) 110)</a:t>
            </a:r>
          </a:p>
        </p:txBody>
      </p:sp>
      <p:pic>
        <p:nvPicPr>
          <p:cNvPr id="25" name="Picture 24" descr="R21_structur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4428" y="1747966"/>
            <a:ext cx="5323063" cy="3508382"/>
          </a:xfrm>
          <a:prstGeom prst="rect">
            <a:avLst/>
          </a:prstGeom>
        </p:spPr>
      </p:pic>
      <p:sp>
        <p:nvSpPr>
          <p:cNvPr id="2" name="Date Placeholder 1"/>
          <p:cNvSpPr>
            <a:spLocks noGrp="1"/>
          </p:cNvSpPr>
          <p:nvPr>
            <p:ph type="dt" sz="half" idx="10"/>
          </p:nvPr>
        </p:nvSpPr>
        <p:spPr/>
        <p:txBody>
          <a:bodyPr/>
          <a:lstStyle/>
          <a:p>
            <a:r>
              <a:rPr lang="de-CH" smtClean="0"/>
              <a:t>ESIPAP, 11/02/2014</a:t>
            </a:r>
            <a:endParaRPr lang="en-US"/>
          </a:p>
        </p:txBody>
      </p:sp>
      <p:sp>
        <p:nvSpPr>
          <p:cNvPr id="5" name="Footer Placeholder 4"/>
          <p:cNvSpPr>
            <a:spLocks noGrp="1"/>
          </p:cNvSpPr>
          <p:nvPr>
            <p:ph type="ftr" sz="quarter" idx="11"/>
          </p:nvPr>
        </p:nvSpPr>
        <p:spPr/>
        <p:txBody>
          <a:bodyPr/>
          <a:lstStyle/>
          <a:p>
            <a:r>
              <a:rPr lang="en-US" smtClean="0"/>
              <a:t>Muon Detection III, Joerg Wotschack</a:t>
            </a:r>
            <a:endParaRPr lang="en-US"/>
          </a:p>
        </p:txBody>
      </p:sp>
      <p:sp>
        <p:nvSpPr>
          <p:cNvPr id="6" name="Slide Number Placeholder 5"/>
          <p:cNvSpPr>
            <a:spLocks noGrp="1"/>
          </p:cNvSpPr>
          <p:nvPr>
            <p:ph type="sldNum" sz="quarter" idx="12"/>
          </p:nvPr>
        </p:nvSpPr>
        <p:spPr/>
        <p:txBody>
          <a:bodyPr/>
          <a:lstStyle/>
          <a:p>
            <a:fld id="{3079372F-7216-AD42-B767-60CA84D9E527}" type="slidenum">
              <a:rPr lang="en-US" smtClean="0"/>
              <a:t>42</a:t>
            </a:fld>
            <a:endParaRPr lang="en-US"/>
          </a:p>
        </p:txBody>
      </p:sp>
    </p:spTree>
    <p:extLst>
      <p:ext uri="{BB962C8B-B14F-4D97-AF65-F5344CB8AC3E}">
        <p14:creationId xmlns:p14="http://schemas.microsoft.com/office/powerpoint/2010/main" val="3114495498"/>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Micromegas</a:t>
            </a:r>
            <a:r>
              <a:rPr lang="en-US" dirty="0" smtClean="0"/>
              <a:t> as µTPC</a:t>
            </a:r>
            <a:endParaRPr lang="en-US" dirty="0"/>
          </a:p>
        </p:txBody>
      </p:sp>
      <p:sp>
        <p:nvSpPr>
          <p:cNvPr id="7" name="Content Placeholder 6"/>
          <p:cNvSpPr>
            <a:spLocks noGrp="1"/>
          </p:cNvSpPr>
          <p:nvPr>
            <p:ph sz="half" idx="1"/>
          </p:nvPr>
        </p:nvSpPr>
        <p:spPr>
          <a:xfrm>
            <a:off x="208082" y="1600200"/>
            <a:ext cx="4439920" cy="4525963"/>
          </a:xfrm>
        </p:spPr>
        <p:txBody>
          <a:bodyPr>
            <a:noAutofit/>
          </a:bodyPr>
          <a:lstStyle/>
          <a:p>
            <a:pPr>
              <a:lnSpc>
                <a:spcPct val="80000"/>
              </a:lnSpc>
              <a:buClr>
                <a:schemeClr val="accent3"/>
              </a:buClr>
              <a:buFont typeface="Wingdings" charset="2"/>
              <a:buChar char="§"/>
            </a:pPr>
            <a:r>
              <a:rPr lang="en-US" sz="2200" dirty="0" smtClean="0"/>
              <a:t>‘Wide’ drift region (typically a few mm) with moderate electric field of 100–1000 V/cm</a:t>
            </a:r>
          </a:p>
          <a:p>
            <a:pPr>
              <a:lnSpc>
                <a:spcPct val="80000"/>
              </a:lnSpc>
              <a:buClr>
                <a:schemeClr val="accent3"/>
              </a:buClr>
              <a:buFont typeface="Wingdings" charset="2"/>
              <a:buChar char="§"/>
            </a:pPr>
            <a:r>
              <a:rPr lang="en-US" sz="2200" dirty="0" smtClean="0"/>
              <a:t>Narrow (100 µm) amplification gap with high electrical field (40–50 kV/cm); a factor </a:t>
            </a:r>
            <a:r>
              <a:rPr lang="en-US" sz="2200" dirty="0" err="1" smtClean="0"/>
              <a:t>E</a:t>
            </a:r>
            <a:r>
              <a:rPr lang="en-US" sz="2200" baseline="-25000" dirty="0" err="1" smtClean="0"/>
              <a:t>m</a:t>
            </a:r>
            <a:r>
              <a:rPr lang="en-US" sz="2200" dirty="0" smtClean="0"/>
              <a:t>/E</a:t>
            </a:r>
            <a:r>
              <a:rPr lang="en-US" sz="2200" baseline="-25000" dirty="0" smtClean="0"/>
              <a:t>d</a:t>
            </a:r>
            <a:r>
              <a:rPr lang="en-US" sz="2200" dirty="0" smtClean="0"/>
              <a:t>≈70–100 is required for full mesh transparency for electrons</a:t>
            </a:r>
          </a:p>
          <a:p>
            <a:pPr>
              <a:lnSpc>
                <a:spcPct val="80000"/>
              </a:lnSpc>
              <a:buClr>
                <a:schemeClr val="accent3"/>
              </a:buClr>
              <a:buFont typeface="Wingdings" charset="2"/>
              <a:buChar char="§"/>
            </a:pPr>
            <a:r>
              <a:rPr lang="en-US" sz="2200" dirty="0" smtClean="0"/>
              <a:t>With drift velocities of 5 cm/µs (or 20 ns/mm) electrons need 100 ns for a 5 mm gap </a:t>
            </a:r>
          </a:p>
          <a:p>
            <a:pPr>
              <a:lnSpc>
                <a:spcPct val="80000"/>
              </a:lnSpc>
              <a:buClr>
                <a:schemeClr val="accent3"/>
              </a:buClr>
              <a:buFont typeface="Wingdings" charset="2"/>
              <a:buChar char="§"/>
            </a:pPr>
            <a:r>
              <a:rPr lang="en-US" sz="2200" dirty="0" smtClean="0"/>
              <a:t>By measuring the arrival time of the signals </a:t>
            </a:r>
            <a:r>
              <a:rPr lang="en-US" sz="2200" dirty="0"/>
              <a:t>a</a:t>
            </a:r>
            <a:r>
              <a:rPr lang="en-US" sz="2200" dirty="0" smtClean="0"/>
              <a:t> MM functions like a TPC</a:t>
            </a:r>
          </a:p>
          <a:p>
            <a:pPr marL="0" indent="0">
              <a:lnSpc>
                <a:spcPct val="80000"/>
              </a:lnSpc>
              <a:buClr>
                <a:schemeClr val="accent3"/>
              </a:buClr>
              <a:buNone/>
            </a:pPr>
            <a:r>
              <a:rPr lang="en-US" sz="2200" dirty="0" smtClean="0"/>
              <a:t>=&gt; </a:t>
            </a:r>
            <a:r>
              <a:rPr lang="en-US" sz="2200" dirty="0" smtClean="0">
                <a:solidFill>
                  <a:srgbClr val="FF0000"/>
                </a:solidFill>
              </a:rPr>
              <a:t>Track vectors for inclined tracks   </a:t>
            </a:r>
            <a:endParaRPr lang="en-US" sz="2200" dirty="0">
              <a:solidFill>
                <a:srgbClr val="FF0000"/>
              </a:solidFill>
            </a:endParaRPr>
          </a:p>
        </p:txBody>
      </p:sp>
      <p:sp>
        <p:nvSpPr>
          <p:cNvPr id="3" name="Date Placeholder 2"/>
          <p:cNvSpPr>
            <a:spLocks noGrp="1"/>
          </p:cNvSpPr>
          <p:nvPr>
            <p:ph type="dt" sz="half" idx="10"/>
          </p:nvPr>
        </p:nvSpPr>
        <p:spPr/>
        <p:txBody>
          <a:bodyPr/>
          <a:lstStyle/>
          <a:p>
            <a:r>
              <a:rPr lang="de-CH" smtClean="0"/>
              <a:t>ESIPAP, 11/02/2014</a:t>
            </a:r>
            <a:endParaRPr lang="en-US"/>
          </a:p>
        </p:txBody>
      </p:sp>
      <p:sp>
        <p:nvSpPr>
          <p:cNvPr id="4" name="Footer Placeholder 3"/>
          <p:cNvSpPr>
            <a:spLocks noGrp="1"/>
          </p:cNvSpPr>
          <p:nvPr>
            <p:ph type="ftr" sz="quarter" idx="11"/>
          </p:nvPr>
        </p:nvSpPr>
        <p:spPr/>
        <p:txBody>
          <a:bodyPr/>
          <a:lstStyle/>
          <a:p>
            <a:r>
              <a:rPr lang="de-DE" smtClean="0"/>
              <a:t>Muon Detection III, Joerg Wotschack</a:t>
            </a:r>
            <a:endParaRPr lang="en-US" dirty="0"/>
          </a:p>
        </p:txBody>
      </p:sp>
      <p:sp>
        <p:nvSpPr>
          <p:cNvPr id="5" name="Slide Number Placeholder 4"/>
          <p:cNvSpPr>
            <a:spLocks noGrp="1"/>
          </p:cNvSpPr>
          <p:nvPr>
            <p:ph type="sldNum" sz="quarter" idx="12"/>
          </p:nvPr>
        </p:nvSpPr>
        <p:spPr/>
        <p:txBody>
          <a:bodyPr/>
          <a:lstStyle/>
          <a:p>
            <a:fld id="{5FD889E0-CAB2-4699-909D-B9A88D47ACBE}" type="slidenum">
              <a:rPr lang="en-US" smtClean="0"/>
              <a:t>43</a:t>
            </a:fld>
            <a:endParaRPr lang="en-US" dirty="0"/>
          </a:p>
        </p:txBody>
      </p:sp>
      <p:pic>
        <p:nvPicPr>
          <p:cNvPr id="6" name="Picture 2"/>
          <p:cNvPicPr>
            <a:picLocks noChangeAspect="1" noChangeArrowheads="1"/>
          </p:cNvPicPr>
          <p:nvPr/>
        </p:nvPicPr>
        <p:blipFill>
          <a:blip r:embed="rId2"/>
          <a:srcRect/>
          <a:stretch>
            <a:fillRect/>
          </a:stretch>
        </p:blipFill>
        <p:spPr bwMode="auto">
          <a:xfrm>
            <a:off x="4648002" y="1600200"/>
            <a:ext cx="4218191" cy="4180840"/>
          </a:xfrm>
          <a:prstGeom prst="rect">
            <a:avLst/>
          </a:prstGeom>
          <a:noFill/>
          <a:ln w="9525">
            <a:noFill/>
            <a:miter lim="800000"/>
            <a:headEnd/>
            <a:tailEnd/>
          </a:ln>
        </p:spPr>
      </p:pic>
      <p:grpSp>
        <p:nvGrpSpPr>
          <p:cNvPr id="36" name="Group 35"/>
          <p:cNvGrpSpPr/>
          <p:nvPr/>
        </p:nvGrpSpPr>
        <p:grpSpPr>
          <a:xfrm>
            <a:off x="4897120" y="1600200"/>
            <a:ext cx="2225040" cy="2606040"/>
            <a:chOff x="4876800" y="1600200"/>
            <a:chExt cx="2225040" cy="2606040"/>
          </a:xfrm>
        </p:grpSpPr>
        <p:cxnSp>
          <p:nvCxnSpPr>
            <p:cNvPr id="10" name="Straight Connector 9"/>
            <p:cNvCxnSpPr/>
            <p:nvPr/>
          </p:nvCxnSpPr>
          <p:spPr>
            <a:xfrm flipH="1">
              <a:off x="4876800" y="1600200"/>
              <a:ext cx="2225040" cy="2606040"/>
            </a:xfrm>
            <a:prstGeom prst="line">
              <a:avLst/>
            </a:prstGeom>
            <a:ln>
              <a:solidFill>
                <a:srgbClr val="660066"/>
              </a:solidFill>
              <a:headEnd type="none"/>
              <a:tailEnd type="stealth" w="lg" len="lg"/>
            </a:ln>
          </p:spPr>
          <p:style>
            <a:lnRef idx="2">
              <a:schemeClr val="accent1"/>
            </a:lnRef>
            <a:fillRef idx="0">
              <a:schemeClr val="accent1"/>
            </a:fillRef>
            <a:effectRef idx="1">
              <a:schemeClr val="accent1"/>
            </a:effectRef>
            <a:fontRef idx="minor">
              <a:schemeClr val="tx1"/>
            </a:fontRef>
          </p:style>
        </p:cxnSp>
        <p:sp>
          <p:nvSpPr>
            <p:cNvPr id="12" name="Explosion 2 11"/>
            <p:cNvSpPr/>
            <p:nvPr/>
          </p:nvSpPr>
          <p:spPr>
            <a:xfrm>
              <a:off x="6421120" y="2235200"/>
              <a:ext cx="132080" cy="132080"/>
            </a:xfrm>
            <a:prstGeom prst="irregularSeal2">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Explosion 2 12"/>
            <p:cNvSpPr/>
            <p:nvPr/>
          </p:nvSpPr>
          <p:spPr>
            <a:xfrm>
              <a:off x="6187440" y="2600960"/>
              <a:ext cx="132080" cy="132080"/>
            </a:xfrm>
            <a:prstGeom prst="irregularSeal2">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Explosion 2 13"/>
            <p:cNvSpPr/>
            <p:nvPr/>
          </p:nvSpPr>
          <p:spPr>
            <a:xfrm>
              <a:off x="5999480" y="2773680"/>
              <a:ext cx="132080" cy="132080"/>
            </a:xfrm>
            <a:prstGeom prst="irregularSeal2">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Explosion 2 14"/>
            <p:cNvSpPr/>
            <p:nvPr/>
          </p:nvSpPr>
          <p:spPr>
            <a:xfrm>
              <a:off x="5633720" y="3190240"/>
              <a:ext cx="132080" cy="132080"/>
            </a:xfrm>
            <a:prstGeom prst="irregularSeal2">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Explosion 2 15"/>
            <p:cNvSpPr/>
            <p:nvPr/>
          </p:nvSpPr>
          <p:spPr>
            <a:xfrm>
              <a:off x="5826760" y="3007360"/>
              <a:ext cx="132080" cy="132080"/>
            </a:xfrm>
            <a:prstGeom prst="irregularSeal2">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9" name="Group 28"/>
            <p:cNvGrpSpPr/>
            <p:nvPr/>
          </p:nvGrpSpPr>
          <p:grpSpPr>
            <a:xfrm>
              <a:off x="6553200" y="2143760"/>
              <a:ext cx="132080" cy="1178560"/>
              <a:chOff x="6553200" y="2143760"/>
              <a:chExt cx="132080" cy="1178560"/>
            </a:xfrm>
          </p:grpSpPr>
          <p:sp>
            <p:nvSpPr>
              <p:cNvPr id="11" name="Explosion 2 10"/>
              <p:cNvSpPr/>
              <p:nvPr/>
            </p:nvSpPr>
            <p:spPr>
              <a:xfrm>
                <a:off x="6553200" y="2143760"/>
                <a:ext cx="132080" cy="132080"/>
              </a:xfrm>
              <a:prstGeom prst="irregularSeal2">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p:nvCxnSpPr>
            <p:spPr>
              <a:xfrm>
                <a:off x="6624320" y="2275840"/>
                <a:ext cx="0" cy="1046480"/>
              </a:xfrm>
              <a:prstGeom prst="line">
                <a:avLst/>
              </a:prstGeom>
              <a:ln>
                <a:solidFill>
                  <a:srgbClr val="FF0000"/>
                </a:solidFill>
                <a:prstDash val="dot"/>
              </a:ln>
            </p:spPr>
            <p:style>
              <a:lnRef idx="2">
                <a:schemeClr val="accent1"/>
              </a:lnRef>
              <a:fillRef idx="0">
                <a:schemeClr val="accent1"/>
              </a:fillRef>
              <a:effectRef idx="1">
                <a:schemeClr val="accent1"/>
              </a:effectRef>
              <a:fontRef idx="minor">
                <a:schemeClr val="tx1"/>
              </a:fontRef>
            </p:style>
          </p:cxnSp>
        </p:grpSp>
        <p:cxnSp>
          <p:nvCxnSpPr>
            <p:cNvPr id="21" name="Straight Connector 20"/>
            <p:cNvCxnSpPr/>
            <p:nvPr/>
          </p:nvCxnSpPr>
          <p:spPr>
            <a:xfrm>
              <a:off x="6258560" y="2661920"/>
              <a:ext cx="0" cy="629920"/>
            </a:xfrm>
            <a:prstGeom prst="line">
              <a:avLst/>
            </a:prstGeom>
            <a:ln>
              <a:solidFill>
                <a:srgbClr val="FF0000"/>
              </a:solidFill>
              <a:prstDash val="dot"/>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6492240" y="2275840"/>
              <a:ext cx="0" cy="1046480"/>
            </a:xfrm>
            <a:prstGeom prst="line">
              <a:avLst/>
            </a:prstGeom>
            <a:ln>
              <a:solidFill>
                <a:srgbClr val="FF0000"/>
              </a:solidFill>
              <a:prstDash val="dot"/>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5709920" y="3312160"/>
              <a:ext cx="0" cy="10160"/>
            </a:xfrm>
            <a:prstGeom prst="line">
              <a:avLst/>
            </a:prstGeom>
            <a:ln>
              <a:solidFill>
                <a:srgbClr val="FF0000"/>
              </a:solidFill>
              <a:prstDash val="dot"/>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5897880" y="3093724"/>
              <a:ext cx="0" cy="182473"/>
            </a:xfrm>
            <a:prstGeom prst="line">
              <a:avLst/>
            </a:prstGeom>
            <a:ln>
              <a:solidFill>
                <a:srgbClr val="FF0000"/>
              </a:solidFill>
              <a:prstDash val="dot"/>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6075680" y="2819403"/>
              <a:ext cx="0" cy="470475"/>
            </a:xfrm>
            <a:prstGeom prst="line">
              <a:avLst/>
            </a:prstGeom>
            <a:ln>
              <a:solidFill>
                <a:srgbClr val="FF0000"/>
              </a:solidFill>
              <a:prstDash val="dot"/>
            </a:ln>
          </p:spPr>
          <p:style>
            <a:lnRef idx="2">
              <a:schemeClr val="accent1"/>
            </a:lnRef>
            <a:fillRef idx="0">
              <a:schemeClr val="accent1"/>
            </a:fillRef>
            <a:effectRef idx="1">
              <a:schemeClr val="accent1"/>
            </a:effectRef>
            <a:fontRef idx="minor">
              <a:schemeClr val="tx1"/>
            </a:fontRef>
          </p:style>
        </p:cxnSp>
        <p:sp>
          <p:nvSpPr>
            <p:cNvPr id="30" name="Isosceles Triangle 29"/>
            <p:cNvSpPr/>
            <p:nvPr/>
          </p:nvSpPr>
          <p:spPr>
            <a:xfrm>
              <a:off x="6581140" y="3276196"/>
              <a:ext cx="83820" cy="442363"/>
            </a:xfrm>
            <a:prstGeom prst="triangl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Isosceles Triangle 30"/>
            <p:cNvSpPr/>
            <p:nvPr/>
          </p:nvSpPr>
          <p:spPr>
            <a:xfrm>
              <a:off x="6187440" y="3261359"/>
              <a:ext cx="132080" cy="442363"/>
            </a:xfrm>
            <a:prstGeom prst="triangl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Isosceles Triangle 31"/>
            <p:cNvSpPr/>
            <p:nvPr/>
          </p:nvSpPr>
          <p:spPr>
            <a:xfrm>
              <a:off x="5869940" y="3266842"/>
              <a:ext cx="45719" cy="442363"/>
            </a:xfrm>
            <a:prstGeom prst="triangl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3" name="Isosceles Triangle 32"/>
            <p:cNvSpPr/>
            <p:nvPr/>
          </p:nvSpPr>
          <p:spPr>
            <a:xfrm>
              <a:off x="6450330" y="3276196"/>
              <a:ext cx="83820" cy="442363"/>
            </a:xfrm>
            <a:prstGeom prst="triangl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Isosceles Triangle 33"/>
            <p:cNvSpPr/>
            <p:nvPr/>
          </p:nvSpPr>
          <p:spPr>
            <a:xfrm>
              <a:off x="6033770" y="3255876"/>
              <a:ext cx="83820" cy="442363"/>
            </a:xfrm>
            <a:prstGeom prst="triangl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Isosceles Triangle 34"/>
            <p:cNvSpPr/>
            <p:nvPr/>
          </p:nvSpPr>
          <p:spPr>
            <a:xfrm>
              <a:off x="5633720" y="3255876"/>
              <a:ext cx="83820" cy="442363"/>
            </a:xfrm>
            <a:prstGeom prst="triangl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888588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CH" smtClean="0"/>
              <a:t>ESIPAP, 11/02/2014</a:t>
            </a:r>
            <a:endParaRPr lang="en-US"/>
          </a:p>
        </p:txBody>
      </p:sp>
      <p:sp>
        <p:nvSpPr>
          <p:cNvPr id="3" name="Footer Placeholder 2"/>
          <p:cNvSpPr>
            <a:spLocks noGrp="1"/>
          </p:cNvSpPr>
          <p:nvPr>
            <p:ph type="ftr" sz="quarter" idx="11"/>
          </p:nvPr>
        </p:nvSpPr>
        <p:spPr/>
        <p:txBody>
          <a:bodyPr/>
          <a:lstStyle/>
          <a:p>
            <a:r>
              <a:rPr lang="de-DE" smtClean="0"/>
              <a:t>Muon Detection III, Joerg Wotschack</a:t>
            </a:r>
            <a:endParaRPr lang="en-US"/>
          </a:p>
        </p:txBody>
      </p:sp>
      <p:sp>
        <p:nvSpPr>
          <p:cNvPr id="4" name="Slide Number Placeholder 3"/>
          <p:cNvSpPr>
            <a:spLocks noGrp="1"/>
          </p:cNvSpPr>
          <p:nvPr>
            <p:ph type="sldNum" sz="quarter" idx="12"/>
          </p:nvPr>
        </p:nvSpPr>
        <p:spPr/>
        <p:txBody>
          <a:bodyPr/>
          <a:lstStyle/>
          <a:p>
            <a:fld id="{5FD889E0-CAB2-4699-909D-B9A88D47ACBE}" type="slidenum">
              <a:rPr lang="en-US" smtClean="0"/>
              <a:t>44</a:t>
            </a:fld>
            <a:endParaRPr lang="en-US"/>
          </a:p>
        </p:txBody>
      </p:sp>
      <p:pic>
        <p:nvPicPr>
          <p:cNvPr id="5" name="Picture 4" descr="r6233_evt3.gif"/>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06523" y="1034229"/>
            <a:ext cx="7480410" cy="4984466"/>
          </a:xfrm>
          <a:prstGeom prst="rect">
            <a:avLst/>
          </a:prstGeom>
        </p:spPr>
      </p:pic>
      <p:sp>
        <p:nvSpPr>
          <p:cNvPr id="6" name="TextBox 5"/>
          <p:cNvSpPr txBox="1"/>
          <p:nvPr/>
        </p:nvSpPr>
        <p:spPr>
          <a:xfrm>
            <a:off x="3124200" y="1362665"/>
            <a:ext cx="548610" cy="369332"/>
          </a:xfrm>
          <a:prstGeom prst="rect">
            <a:avLst/>
          </a:prstGeom>
          <a:noFill/>
        </p:spPr>
        <p:txBody>
          <a:bodyPr wrap="none" rtlCol="0">
            <a:spAutoFit/>
          </a:bodyPr>
          <a:lstStyle/>
          <a:p>
            <a:r>
              <a:rPr lang="en-US" b="1" dirty="0" smtClean="0">
                <a:solidFill>
                  <a:srgbClr val="FF0000"/>
                </a:solidFill>
              </a:rPr>
              <a:t>R11</a:t>
            </a:r>
            <a:endParaRPr lang="en-US" b="1" dirty="0">
              <a:solidFill>
                <a:srgbClr val="FF0000"/>
              </a:solidFill>
            </a:endParaRPr>
          </a:p>
        </p:txBody>
      </p:sp>
      <p:sp>
        <p:nvSpPr>
          <p:cNvPr id="7" name="TextBox 6"/>
          <p:cNvSpPr txBox="1"/>
          <p:nvPr/>
        </p:nvSpPr>
        <p:spPr>
          <a:xfrm>
            <a:off x="3124200" y="2669410"/>
            <a:ext cx="548610" cy="369332"/>
          </a:xfrm>
          <a:prstGeom prst="rect">
            <a:avLst/>
          </a:prstGeom>
          <a:noFill/>
        </p:spPr>
        <p:txBody>
          <a:bodyPr wrap="none" rtlCol="0">
            <a:spAutoFit/>
          </a:bodyPr>
          <a:lstStyle/>
          <a:p>
            <a:r>
              <a:rPr lang="en-US" b="1" dirty="0" smtClean="0">
                <a:solidFill>
                  <a:srgbClr val="FF0000"/>
                </a:solidFill>
              </a:rPr>
              <a:t>R12</a:t>
            </a:r>
            <a:endParaRPr lang="en-US" b="1" dirty="0">
              <a:solidFill>
                <a:srgbClr val="FF0000"/>
              </a:solidFill>
            </a:endParaRPr>
          </a:p>
        </p:txBody>
      </p:sp>
      <p:sp>
        <p:nvSpPr>
          <p:cNvPr id="8" name="TextBox 7"/>
          <p:cNvSpPr txBox="1"/>
          <p:nvPr/>
        </p:nvSpPr>
        <p:spPr>
          <a:xfrm>
            <a:off x="3124200" y="3849757"/>
            <a:ext cx="548610" cy="369332"/>
          </a:xfrm>
          <a:prstGeom prst="rect">
            <a:avLst/>
          </a:prstGeom>
          <a:noFill/>
        </p:spPr>
        <p:txBody>
          <a:bodyPr wrap="none" rtlCol="0">
            <a:spAutoFit/>
          </a:bodyPr>
          <a:lstStyle/>
          <a:p>
            <a:r>
              <a:rPr lang="en-US" b="1" dirty="0" smtClean="0">
                <a:solidFill>
                  <a:srgbClr val="FF0000"/>
                </a:solidFill>
              </a:rPr>
              <a:t>R13</a:t>
            </a:r>
            <a:endParaRPr lang="en-US" b="1" dirty="0">
              <a:solidFill>
                <a:srgbClr val="FF0000"/>
              </a:solidFill>
            </a:endParaRPr>
          </a:p>
        </p:txBody>
      </p:sp>
      <p:sp>
        <p:nvSpPr>
          <p:cNvPr id="9" name="TextBox 8"/>
          <p:cNvSpPr txBox="1"/>
          <p:nvPr/>
        </p:nvSpPr>
        <p:spPr>
          <a:xfrm>
            <a:off x="3124200" y="5151660"/>
            <a:ext cx="548610" cy="369332"/>
          </a:xfrm>
          <a:prstGeom prst="rect">
            <a:avLst/>
          </a:prstGeom>
          <a:noFill/>
        </p:spPr>
        <p:txBody>
          <a:bodyPr wrap="none" rtlCol="0">
            <a:spAutoFit/>
          </a:bodyPr>
          <a:lstStyle/>
          <a:p>
            <a:r>
              <a:rPr lang="en-US" b="1" dirty="0" smtClean="0">
                <a:solidFill>
                  <a:srgbClr val="FF0000"/>
                </a:solidFill>
              </a:rPr>
              <a:t>R15</a:t>
            </a:r>
            <a:endParaRPr lang="en-US" b="1" dirty="0">
              <a:solidFill>
                <a:srgbClr val="FF0000"/>
              </a:solidFill>
            </a:endParaRPr>
          </a:p>
        </p:txBody>
      </p:sp>
      <p:sp>
        <p:nvSpPr>
          <p:cNvPr id="10" name="TextBox 9"/>
          <p:cNvSpPr txBox="1"/>
          <p:nvPr/>
        </p:nvSpPr>
        <p:spPr>
          <a:xfrm rot="16200000">
            <a:off x="3732696" y="2814141"/>
            <a:ext cx="1777274" cy="369332"/>
          </a:xfrm>
          <a:prstGeom prst="rect">
            <a:avLst/>
          </a:prstGeom>
          <a:noFill/>
        </p:spPr>
        <p:txBody>
          <a:bodyPr wrap="none" rtlCol="0">
            <a:spAutoFit/>
          </a:bodyPr>
          <a:lstStyle/>
          <a:p>
            <a:r>
              <a:rPr lang="en-US" dirty="0" smtClean="0">
                <a:solidFill>
                  <a:srgbClr val="000090"/>
                </a:solidFill>
              </a:rPr>
              <a:t>Time bins (25 ns)</a:t>
            </a:r>
            <a:endParaRPr lang="en-US" dirty="0">
              <a:solidFill>
                <a:srgbClr val="000090"/>
              </a:solidFill>
            </a:endParaRPr>
          </a:p>
        </p:txBody>
      </p:sp>
      <p:sp>
        <p:nvSpPr>
          <p:cNvPr id="11" name="TextBox 10"/>
          <p:cNvSpPr txBox="1"/>
          <p:nvPr/>
        </p:nvSpPr>
        <p:spPr>
          <a:xfrm rot="16200000">
            <a:off x="-236613" y="2776454"/>
            <a:ext cx="1624438" cy="369332"/>
          </a:xfrm>
          <a:prstGeom prst="rect">
            <a:avLst/>
          </a:prstGeom>
          <a:noFill/>
        </p:spPr>
        <p:txBody>
          <a:bodyPr wrap="none" rtlCol="0">
            <a:spAutoFit/>
          </a:bodyPr>
          <a:lstStyle/>
          <a:p>
            <a:r>
              <a:rPr lang="en-US" dirty="0" smtClean="0">
                <a:solidFill>
                  <a:srgbClr val="000090"/>
                </a:solidFill>
              </a:rPr>
              <a:t>Charge (200 e</a:t>
            </a:r>
            <a:r>
              <a:rPr lang="en-US" baseline="30000" dirty="0" smtClean="0">
                <a:solidFill>
                  <a:srgbClr val="000090"/>
                </a:solidFill>
              </a:rPr>
              <a:t>-</a:t>
            </a:r>
            <a:r>
              <a:rPr lang="en-US" dirty="0" smtClean="0">
                <a:solidFill>
                  <a:srgbClr val="000090"/>
                </a:solidFill>
              </a:rPr>
              <a:t>)</a:t>
            </a:r>
            <a:endParaRPr lang="en-US" dirty="0">
              <a:solidFill>
                <a:srgbClr val="000090"/>
              </a:solidFill>
            </a:endParaRPr>
          </a:p>
        </p:txBody>
      </p:sp>
      <p:sp>
        <p:nvSpPr>
          <p:cNvPr id="12" name="TextBox 11"/>
          <p:cNvSpPr txBox="1"/>
          <p:nvPr/>
        </p:nvSpPr>
        <p:spPr>
          <a:xfrm>
            <a:off x="1354372" y="5937880"/>
            <a:ext cx="2142346" cy="369332"/>
          </a:xfrm>
          <a:prstGeom prst="rect">
            <a:avLst/>
          </a:prstGeom>
          <a:noFill/>
        </p:spPr>
        <p:txBody>
          <a:bodyPr wrap="none" rtlCol="0">
            <a:spAutoFit/>
          </a:bodyPr>
          <a:lstStyle/>
          <a:p>
            <a:r>
              <a:rPr lang="en-US" dirty="0" smtClean="0"/>
              <a:t>Strips (250 µm pitch)</a:t>
            </a:r>
            <a:endParaRPr lang="en-US" dirty="0"/>
          </a:p>
        </p:txBody>
      </p:sp>
      <p:sp>
        <p:nvSpPr>
          <p:cNvPr id="13" name="TextBox 12"/>
          <p:cNvSpPr txBox="1"/>
          <p:nvPr/>
        </p:nvSpPr>
        <p:spPr>
          <a:xfrm>
            <a:off x="5559230" y="5946538"/>
            <a:ext cx="2142346" cy="369332"/>
          </a:xfrm>
          <a:prstGeom prst="rect">
            <a:avLst/>
          </a:prstGeom>
          <a:noFill/>
        </p:spPr>
        <p:txBody>
          <a:bodyPr wrap="none" rtlCol="0">
            <a:spAutoFit/>
          </a:bodyPr>
          <a:lstStyle/>
          <a:p>
            <a:r>
              <a:rPr lang="en-US" dirty="0" smtClean="0"/>
              <a:t>Strips (250 µm pitch)</a:t>
            </a:r>
            <a:endParaRPr lang="en-US" dirty="0"/>
          </a:p>
        </p:txBody>
      </p:sp>
      <p:sp>
        <p:nvSpPr>
          <p:cNvPr id="14" name="TextBox 13"/>
          <p:cNvSpPr txBox="1"/>
          <p:nvPr/>
        </p:nvSpPr>
        <p:spPr>
          <a:xfrm>
            <a:off x="6997246" y="5336326"/>
            <a:ext cx="1221412" cy="307777"/>
          </a:xfrm>
          <a:prstGeom prst="rect">
            <a:avLst/>
          </a:prstGeom>
          <a:solidFill>
            <a:schemeClr val="bg1"/>
          </a:solidFill>
        </p:spPr>
        <p:txBody>
          <a:bodyPr wrap="none" rtlCol="0">
            <a:spAutoFit/>
          </a:bodyPr>
          <a:lstStyle/>
          <a:p>
            <a:r>
              <a:rPr lang="en-US" sz="1400" dirty="0" err="1" smtClean="0"/>
              <a:t>v</a:t>
            </a:r>
            <a:r>
              <a:rPr lang="en-US" sz="1400" baseline="-25000" dirty="0" err="1" smtClean="0"/>
              <a:t>e</a:t>
            </a:r>
            <a:r>
              <a:rPr lang="en-US" sz="1400" dirty="0" smtClean="0"/>
              <a:t> ≈ 4.7 cm/µs</a:t>
            </a:r>
            <a:endParaRPr lang="en-US" sz="1400" dirty="0"/>
          </a:p>
        </p:txBody>
      </p:sp>
      <p:sp>
        <p:nvSpPr>
          <p:cNvPr id="15" name="TextBox 14"/>
          <p:cNvSpPr txBox="1"/>
          <p:nvPr/>
        </p:nvSpPr>
        <p:spPr>
          <a:xfrm>
            <a:off x="1548962" y="507866"/>
            <a:ext cx="6514073" cy="461665"/>
          </a:xfrm>
          <a:prstGeom prst="rect">
            <a:avLst/>
          </a:prstGeom>
          <a:noFill/>
        </p:spPr>
        <p:txBody>
          <a:bodyPr wrap="none" rtlCol="0">
            <a:spAutoFit/>
          </a:bodyPr>
          <a:lstStyle/>
          <a:p>
            <a:r>
              <a:rPr lang="en-US" sz="2400" dirty="0" smtClean="0">
                <a:solidFill>
                  <a:srgbClr val="000090"/>
                </a:solidFill>
              </a:rPr>
              <a:t>Pion track measured in four </a:t>
            </a:r>
            <a:r>
              <a:rPr lang="en-US" sz="2400" dirty="0" err="1" smtClean="0">
                <a:solidFill>
                  <a:srgbClr val="000090"/>
                </a:solidFill>
              </a:rPr>
              <a:t>micromegas</a:t>
            </a:r>
            <a:r>
              <a:rPr lang="en-US" sz="2400" dirty="0" smtClean="0">
                <a:solidFill>
                  <a:srgbClr val="000090"/>
                </a:solidFill>
              </a:rPr>
              <a:t> detectors</a:t>
            </a:r>
            <a:endParaRPr lang="en-US" sz="2400" dirty="0">
              <a:solidFill>
                <a:srgbClr val="000090"/>
              </a:solidFill>
            </a:endParaRPr>
          </a:p>
        </p:txBody>
      </p:sp>
    </p:spTree>
    <p:extLst>
      <p:ext uri="{BB962C8B-B14F-4D97-AF65-F5344CB8AC3E}">
        <p14:creationId xmlns:p14="http://schemas.microsoft.com/office/powerpoint/2010/main" val="2441472326"/>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de-CH" smtClean="0"/>
              <a:t>ESIPAP, 11/02/2014</a:t>
            </a:r>
            <a:endParaRPr lang="en-US"/>
          </a:p>
        </p:txBody>
      </p:sp>
      <p:sp>
        <p:nvSpPr>
          <p:cNvPr id="5" name="Footer Placeholder 4"/>
          <p:cNvSpPr>
            <a:spLocks noGrp="1"/>
          </p:cNvSpPr>
          <p:nvPr>
            <p:ph type="ftr" sz="quarter" idx="11"/>
          </p:nvPr>
        </p:nvSpPr>
        <p:spPr/>
        <p:txBody>
          <a:bodyPr/>
          <a:lstStyle/>
          <a:p>
            <a:r>
              <a:rPr lang="de-DE" smtClean="0"/>
              <a:t>Muon Detection III, Joerg Wotschack</a:t>
            </a:r>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t>45</a:t>
            </a:fld>
            <a:endParaRPr lang="en-US"/>
          </a:p>
        </p:txBody>
      </p:sp>
      <p:pic>
        <p:nvPicPr>
          <p:cNvPr id="10" name="Picture 9" descr="r6233_evt49.gif"/>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80635" y="1078431"/>
            <a:ext cx="7467103" cy="5041078"/>
          </a:xfrm>
          <a:prstGeom prst="rect">
            <a:avLst/>
          </a:prstGeom>
        </p:spPr>
      </p:pic>
      <p:sp>
        <p:nvSpPr>
          <p:cNvPr id="7" name="TextBox 6"/>
          <p:cNvSpPr txBox="1"/>
          <p:nvPr/>
        </p:nvSpPr>
        <p:spPr>
          <a:xfrm>
            <a:off x="2959653" y="1282591"/>
            <a:ext cx="548610" cy="369332"/>
          </a:xfrm>
          <a:prstGeom prst="rect">
            <a:avLst/>
          </a:prstGeom>
          <a:noFill/>
        </p:spPr>
        <p:txBody>
          <a:bodyPr wrap="none" rtlCol="0">
            <a:spAutoFit/>
          </a:bodyPr>
          <a:lstStyle/>
          <a:p>
            <a:r>
              <a:rPr lang="en-US" b="1" dirty="0" smtClean="0">
                <a:solidFill>
                  <a:srgbClr val="FF0000"/>
                </a:solidFill>
              </a:rPr>
              <a:t>R11</a:t>
            </a:r>
            <a:endParaRPr lang="en-US" b="1" dirty="0">
              <a:solidFill>
                <a:srgbClr val="FF0000"/>
              </a:solidFill>
            </a:endParaRPr>
          </a:p>
        </p:txBody>
      </p:sp>
      <p:sp>
        <p:nvSpPr>
          <p:cNvPr id="8" name="TextBox 7"/>
          <p:cNvSpPr txBox="1"/>
          <p:nvPr/>
        </p:nvSpPr>
        <p:spPr>
          <a:xfrm>
            <a:off x="2959653" y="2416306"/>
            <a:ext cx="548610" cy="369332"/>
          </a:xfrm>
          <a:prstGeom prst="rect">
            <a:avLst/>
          </a:prstGeom>
          <a:noFill/>
        </p:spPr>
        <p:txBody>
          <a:bodyPr wrap="none" rtlCol="0">
            <a:spAutoFit/>
          </a:bodyPr>
          <a:lstStyle/>
          <a:p>
            <a:r>
              <a:rPr lang="en-US" b="1" dirty="0" smtClean="0">
                <a:solidFill>
                  <a:srgbClr val="FF0000"/>
                </a:solidFill>
              </a:rPr>
              <a:t>R12</a:t>
            </a:r>
            <a:endParaRPr lang="en-US" b="1" dirty="0">
              <a:solidFill>
                <a:srgbClr val="FF0000"/>
              </a:solidFill>
            </a:endParaRPr>
          </a:p>
        </p:txBody>
      </p:sp>
      <p:sp>
        <p:nvSpPr>
          <p:cNvPr id="11" name="TextBox 10"/>
          <p:cNvSpPr txBox="1"/>
          <p:nvPr/>
        </p:nvSpPr>
        <p:spPr>
          <a:xfrm>
            <a:off x="2959653" y="3919080"/>
            <a:ext cx="548610" cy="369332"/>
          </a:xfrm>
          <a:prstGeom prst="rect">
            <a:avLst/>
          </a:prstGeom>
          <a:noFill/>
        </p:spPr>
        <p:txBody>
          <a:bodyPr wrap="none" rtlCol="0">
            <a:spAutoFit/>
          </a:bodyPr>
          <a:lstStyle/>
          <a:p>
            <a:r>
              <a:rPr lang="en-US" b="1" dirty="0" smtClean="0">
                <a:solidFill>
                  <a:srgbClr val="FF0000"/>
                </a:solidFill>
              </a:rPr>
              <a:t>R13</a:t>
            </a:r>
            <a:endParaRPr lang="en-US" b="1" dirty="0">
              <a:solidFill>
                <a:srgbClr val="FF0000"/>
              </a:solidFill>
            </a:endParaRPr>
          </a:p>
        </p:txBody>
      </p:sp>
      <p:sp>
        <p:nvSpPr>
          <p:cNvPr id="12" name="TextBox 11"/>
          <p:cNvSpPr txBox="1"/>
          <p:nvPr/>
        </p:nvSpPr>
        <p:spPr>
          <a:xfrm>
            <a:off x="2959653" y="5077772"/>
            <a:ext cx="548610" cy="369332"/>
          </a:xfrm>
          <a:prstGeom prst="rect">
            <a:avLst/>
          </a:prstGeom>
          <a:noFill/>
        </p:spPr>
        <p:txBody>
          <a:bodyPr wrap="none" rtlCol="0">
            <a:spAutoFit/>
          </a:bodyPr>
          <a:lstStyle/>
          <a:p>
            <a:r>
              <a:rPr lang="en-US" b="1" dirty="0" smtClean="0">
                <a:solidFill>
                  <a:srgbClr val="FF0000"/>
                </a:solidFill>
              </a:rPr>
              <a:t>R15</a:t>
            </a:r>
            <a:endParaRPr lang="en-US" b="1" dirty="0">
              <a:solidFill>
                <a:srgbClr val="FF0000"/>
              </a:solidFill>
            </a:endParaRPr>
          </a:p>
        </p:txBody>
      </p:sp>
      <p:sp>
        <p:nvSpPr>
          <p:cNvPr id="2" name="TextBox 1"/>
          <p:cNvSpPr txBox="1"/>
          <p:nvPr/>
        </p:nvSpPr>
        <p:spPr>
          <a:xfrm>
            <a:off x="6315220" y="3071066"/>
            <a:ext cx="1031051" cy="369332"/>
          </a:xfrm>
          <a:prstGeom prst="rect">
            <a:avLst/>
          </a:prstGeom>
          <a:noFill/>
        </p:spPr>
        <p:txBody>
          <a:bodyPr wrap="none" rtlCol="0">
            <a:spAutoFit/>
          </a:bodyPr>
          <a:lstStyle/>
          <a:p>
            <a:r>
              <a:rPr lang="en-US" dirty="0">
                <a:solidFill>
                  <a:srgbClr val="800000"/>
                </a:solidFill>
              </a:rPr>
              <a:t>D</a:t>
            </a:r>
            <a:r>
              <a:rPr lang="en-US" dirty="0" smtClean="0">
                <a:solidFill>
                  <a:srgbClr val="800000"/>
                </a:solidFill>
              </a:rPr>
              <a:t>elta ray</a:t>
            </a:r>
            <a:endParaRPr lang="en-US" dirty="0">
              <a:solidFill>
                <a:srgbClr val="800000"/>
              </a:solidFill>
            </a:endParaRPr>
          </a:p>
        </p:txBody>
      </p:sp>
      <p:sp>
        <p:nvSpPr>
          <p:cNvPr id="13" name="TextBox 12"/>
          <p:cNvSpPr txBox="1"/>
          <p:nvPr/>
        </p:nvSpPr>
        <p:spPr>
          <a:xfrm rot="16200000">
            <a:off x="3732696" y="2814141"/>
            <a:ext cx="1777274" cy="369332"/>
          </a:xfrm>
          <a:prstGeom prst="rect">
            <a:avLst/>
          </a:prstGeom>
          <a:noFill/>
        </p:spPr>
        <p:txBody>
          <a:bodyPr wrap="none" rtlCol="0">
            <a:spAutoFit/>
          </a:bodyPr>
          <a:lstStyle/>
          <a:p>
            <a:r>
              <a:rPr lang="en-US" dirty="0" smtClean="0">
                <a:solidFill>
                  <a:srgbClr val="000090"/>
                </a:solidFill>
              </a:rPr>
              <a:t>Time bins (25 ns)</a:t>
            </a:r>
            <a:endParaRPr lang="en-US" dirty="0">
              <a:solidFill>
                <a:srgbClr val="000090"/>
              </a:solidFill>
            </a:endParaRPr>
          </a:p>
        </p:txBody>
      </p:sp>
      <p:sp>
        <p:nvSpPr>
          <p:cNvPr id="14" name="TextBox 13"/>
          <p:cNvSpPr txBox="1"/>
          <p:nvPr/>
        </p:nvSpPr>
        <p:spPr>
          <a:xfrm rot="16200000">
            <a:off x="-421279" y="2776454"/>
            <a:ext cx="1624438" cy="369332"/>
          </a:xfrm>
          <a:prstGeom prst="rect">
            <a:avLst/>
          </a:prstGeom>
          <a:noFill/>
        </p:spPr>
        <p:txBody>
          <a:bodyPr wrap="none" rtlCol="0">
            <a:spAutoFit/>
          </a:bodyPr>
          <a:lstStyle/>
          <a:p>
            <a:r>
              <a:rPr lang="en-US" dirty="0" smtClean="0">
                <a:solidFill>
                  <a:srgbClr val="000090"/>
                </a:solidFill>
              </a:rPr>
              <a:t>Charge (200 e</a:t>
            </a:r>
            <a:r>
              <a:rPr lang="en-US" baseline="30000" dirty="0" smtClean="0">
                <a:solidFill>
                  <a:srgbClr val="000090"/>
                </a:solidFill>
              </a:rPr>
              <a:t>-</a:t>
            </a:r>
            <a:r>
              <a:rPr lang="en-US" dirty="0" smtClean="0">
                <a:solidFill>
                  <a:srgbClr val="000090"/>
                </a:solidFill>
              </a:rPr>
              <a:t>)</a:t>
            </a:r>
            <a:endParaRPr lang="en-US" dirty="0">
              <a:solidFill>
                <a:srgbClr val="000090"/>
              </a:solidFill>
            </a:endParaRPr>
          </a:p>
        </p:txBody>
      </p:sp>
      <p:sp>
        <p:nvSpPr>
          <p:cNvPr id="15" name="TextBox 14"/>
          <p:cNvSpPr txBox="1"/>
          <p:nvPr/>
        </p:nvSpPr>
        <p:spPr>
          <a:xfrm>
            <a:off x="3365494" y="5937880"/>
            <a:ext cx="2142346" cy="369332"/>
          </a:xfrm>
          <a:prstGeom prst="rect">
            <a:avLst/>
          </a:prstGeom>
          <a:noFill/>
        </p:spPr>
        <p:txBody>
          <a:bodyPr wrap="none" rtlCol="0">
            <a:spAutoFit/>
          </a:bodyPr>
          <a:lstStyle/>
          <a:p>
            <a:r>
              <a:rPr lang="en-US" dirty="0" smtClean="0"/>
              <a:t>Strips (250 µm pitch)</a:t>
            </a:r>
            <a:endParaRPr lang="en-US" dirty="0"/>
          </a:p>
        </p:txBody>
      </p:sp>
      <p:sp>
        <p:nvSpPr>
          <p:cNvPr id="16" name="TextBox 15"/>
          <p:cNvSpPr txBox="1"/>
          <p:nvPr/>
        </p:nvSpPr>
        <p:spPr>
          <a:xfrm>
            <a:off x="1548962" y="507866"/>
            <a:ext cx="6514073" cy="461665"/>
          </a:xfrm>
          <a:prstGeom prst="rect">
            <a:avLst/>
          </a:prstGeom>
          <a:noFill/>
        </p:spPr>
        <p:txBody>
          <a:bodyPr wrap="none" rtlCol="0">
            <a:spAutoFit/>
          </a:bodyPr>
          <a:lstStyle/>
          <a:p>
            <a:r>
              <a:rPr lang="en-US" sz="2400" dirty="0" smtClean="0">
                <a:solidFill>
                  <a:srgbClr val="000090"/>
                </a:solidFill>
              </a:rPr>
              <a:t>Pion track measured in four </a:t>
            </a:r>
            <a:r>
              <a:rPr lang="en-US" sz="2400" dirty="0" err="1" smtClean="0">
                <a:solidFill>
                  <a:srgbClr val="000090"/>
                </a:solidFill>
              </a:rPr>
              <a:t>micromegas</a:t>
            </a:r>
            <a:r>
              <a:rPr lang="en-US" sz="2400" dirty="0" smtClean="0">
                <a:solidFill>
                  <a:srgbClr val="000090"/>
                </a:solidFill>
              </a:rPr>
              <a:t> detectors</a:t>
            </a:r>
            <a:endParaRPr lang="en-US" sz="2400" dirty="0">
              <a:solidFill>
                <a:srgbClr val="000090"/>
              </a:solidFill>
            </a:endParaRPr>
          </a:p>
        </p:txBody>
      </p:sp>
    </p:spTree>
    <p:extLst>
      <p:ext uri="{BB962C8B-B14F-4D97-AF65-F5344CB8AC3E}">
        <p14:creationId xmlns:p14="http://schemas.microsoft.com/office/powerpoint/2010/main" val="4277307479"/>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4000" dirty="0" smtClean="0"/>
              <a:t>Inclined tracks (40°) – µTPC</a:t>
            </a:r>
            <a:endParaRPr lang="en-US" sz="4000" dirty="0"/>
          </a:p>
        </p:txBody>
      </p:sp>
      <p:sp>
        <p:nvSpPr>
          <p:cNvPr id="2" name="Date Placeholder 1"/>
          <p:cNvSpPr>
            <a:spLocks noGrp="1"/>
          </p:cNvSpPr>
          <p:nvPr>
            <p:ph type="dt" sz="half" idx="10"/>
          </p:nvPr>
        </p:nvSpPr>
        <p:spPr/>
        <p:txBody>
          <a:bodyPr/>
          <a:lstStyle/>
          <a:p>
            <a:r>
              <a:rPr lang="de-CH" smtClean="0"/>
              <a:t>ESIPAP, 11/02/2014</a:t>
            </a:r>
            <a:endParaRPr lang="en-US"/>
          </a:p>
        </p:txBody>
      </p:sp>
      <p:sp>
        <p:nvSpPr>
          <p:cNvPr id="3" name="Footer Placeholder 2"/>
          <p:cNvSpPr>
            <a:spLocks noGrp="1"/>
          </p:cNvSpPr>
          <p:nvPr>
            <p:ph type="ftr" sz="quarter" idx="11"/>
          </p:nvPr>
        </p:nvSpPr>
        <p:spPr/>
        <p:txBody>
          <a:bodyPr/>
          <a:lstStyle/>
          <a:p>
            <a:r>
              <a:rPr lang="de-DE" smtClean="0"/>
              <a:t>Muon Detection III, Joerg Wotschack</a:t>
            </a:r>
            <a:endParaRPr lang="en-US"/>
          </a:p>
        </p:txBody>
      </p:sp>
      <p:sp>
        <p:nvSpPr>
          <p:cNvPr id="4" name="Slide Number Placeholder 3"/>
          <p:cNvSpPr>
            <a:spLocks noGrp="1"/>
          </p:cNvSpPr>
          <p:nvPr>
            <p:ph type="sldNum" sz="quarter" idx="12"/>
          </p:nvPr>
        </p:nvSpPr>
        <p:spPr/>
        <p:txBody>
          <a:bodyPr/>
          <a:lstStyle/>
          <a:p>
            <a:fld id="{5FD889E0-CAB2-4699-909D-B9A88D47ACBE}" type="slidenum">
              <a:rPr lang="en-US" smtClean="0"/>
              <a:t>46</a:t>
            </a:fld>
            <a:endParaRPr lang="en-US"/>
          </a:p>
        </p:txBody>
      </p:sp>
      <p:pic>
        <p:nvPicPr>
          <p:cNvPr id="6" name="Picture 5" descr="r6248_evt1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280" y="1417638"/>
            <a:ext cx="8322520" cy="4724544"/>
          </a:xfrm>
          <a:prstGeom prst="rect">
            <a:avLst/>
          </a:prstGeom>
        </p:spPr>
      </p:pic>
      <p:sp>
        <p:nvSpPr>
          <p:cNvPr id="7" name="TextBox 6"/>
          <p:cNvSpPr txBox="1"/>
          <p:nvPr/>
        </p:nvSpPr>
        <p:spPr>
          <a:xfrm>
            <a:off x="1239380" y="4294773"/>
            <a:ext cx="548610" cy="369332"/>
          </a:xfrm>
          <a:prstGeom prst="rect">
            <a:avLst/>
          </a:prstGeom>
          <a:noFill/>
        </p:spPr>
        <p:txBody>
          <a:bodyPr wrap="none" rtlCol="0">
            <a:spAutoFit/>
          </a:bodyPr>
          <a:lstStyle/>
          <a:p>
            <a:r>
              <a:rPr lang="en-US" b="1" dirty="0" smtClean="0">
                <a:solidFill>
                  <a:srgbClr val="FF0000"/>
                </a:solidFill>
              </a:rPr>
              <a:t>R12</a:t>
            </a:r>
            <a:endParaRPr lang="en-US" b="1" dirty="0">
              <a:solidFill>
                <a:srgbClr val="FF0000"/>
              </a:solidFill>
            </a:endParaRPr>
          </a:p>
        </p:txBody>
      </p:sp>
      <p:sp>
        <p:nvSpPr>
          <p:cNvPr id="8" name="TextBox 7"/>
          <p:cNvSpPr txBox="1"/>
          <p:nvPr/>
        </p:nvSpPr>
        <p:spPr>
          <a:xfrm>
            <a:off x="2959653" y="2054955"/>
            <a:ext cx="548610" cy="369332"/>
          </a:xfrm>
          <a:prstGeom prst="rect">
            <a:avLst/>
          </a:prstGeom>
          <a:noFill/>
        </p:spPr>
        <p:txBody>
          <a:bodyPr wrap="none" rtlCol="0">
            <a:spAutoFit/>
          </a:bodyPr>
          <a:lstStyle/>
          <a:p>
            <a:r>
              <a:rPr lang="en-US" b="1" dirty="0" smtClean="0">
                <a:solidFill>
                  <a:srgbClr val="FF0000"/>
                </a:solidFill>
              </a:rPr>
              <a:t>R11</a:t>
            </a:r>
            <a:endParaRPr lang="en-US" b="1" dirty="0">
              <a:solidFill>
                <a:srgbClr val="FF0000"/>
              </a:solidFill>
            </a:endParaRPr>
          </a:p>
        </p:txBody>
      </p:sp>
      <p:sp>
        <p:nvSpPr>
          <p:cNvPr id="10" name="TextBox 9"/>
          <p:cNvSpPr txBox="1"/>
          <p:nvPr/>
        </p:nvSpPr>
        <p:spPr>
          <a:xfrm rot="16200000">
            <a:off x="3732696" y="3396224"/>
            <a:ext cx="1777274" cy="369332"/>
          </a:xfrm>
          <a:prstGeom prst="rect">
            <a:avLst/>
          </a:prstGeom>
          <a:noFill/>
        </p:spPr>
        <p:txBody>
          <a:bodyPr wrap="none" rtlCol="0">
            <a:spAutoFit/>
          </a:bodyPr>
          <a:lstStyle/>
          <a:p>
            <a:r>
              <a:rPr lang="en-US" dirty="0" smtClean="0">
                <a:solidFill>
                  <a:srgbClr val="000090"/>
                </a:solidFill>
              </a:rPr>
              <a:t>Time bins (25 ns)</a:t>
            </a:r>
            <a:endParaRPr lang="en-US" dirty="0">
              <a:solidFill>
                <a:srgbClr val="000090"/>
              </a:solidFill>
            </a:endParaRPr>
          </a:p>
        </p:txBody>
      </p:sp>
      <p:sp>
        <p:nvSpPr>
          <p:cNvPr id="11" name="TextBox 10"/>
          <p:cNvSpPr txBox="1"/>
          <p:nvPr/>
        </p:nvSpPr>
        <p:spPr>
          <a:xfrm rot="16200000">
            <a:off x="-514412" y="3472642"/>
            <a:ext cx="1624438" cy="369332"/>
          </a:xfrm>
          <a:prstGeom prst="rect">
            <a:avLst/>
          </a:prstGeom>
          <a:noFill/>
        </p:spPr>
        <p:txBody>
          <a:bodyPr wrap="none" rtlCol="0">
            <a:spAutoFit/>
          </a:bodyPr>
          <a:lstStyle/>
          <a:p>
            <a:r>
              <a:rPr lang="en-US" dirty="0" smtClean="0">
                <a:solidFill>
                  <a:srgbClr val="000090"/>
                </a:solidFill>
              </a:rPr>
              <a:t>Charge (200 e</a:t>
            </a:r>
            <a:r>
              <a:rPr lang="en-US" baseline="30000" dirty="0" smtClean="0">
                <a:solidFill>
                  <a:srgbClr val="000090"/>
                </a:solidFill>
              </a:rPr>
              <a:t>-</a:t>
            </a:r>
            <a:r>
              <a:rPr lang="en-US" dirty="0" smtClean="0">
                <a:solidFill>
                  <a:srgbClr val="000090"/>
                </a:solidFill>
              </a:rPr>
              <a:t>)</a:t>
            </a:r>
            <a:endParaRPr lang="en-US" dirty="0">
              <a:solidFill>
                <a:srgbClr val="000090"/>
              </a:solidFill>
            </a:endParaRPr>
          </a:p>
        </p:txBody>
      </p:sp>
      <p:sp>
        <p:nvSpPr>
          <p:cNvPr id="12" name="TextBox 11"/>
          <p:cNvSpPr txBox="1"/>
          <p:nvPr/>
        </p:nvSpPr>
        <p:spPr>
          <a:xfrm>
            <a:off x="5210840" y="4214604"/>
            <a:ext cx="1342360" cy="369332"/>
          </a:xfrm>
          <a:prstGeom prst="rect">
            <a:avLst/>
          </a:prstGeom>
          <a:solidFill>
            <a:schemeClr val="bg1"/>
          </a:solidFill>
        </p:spPr>
        <p:txBody>
          <a:bodyPr wrap="none" rtlCol="0">
            <a:spAutoFit/>
          </a:bodyPr>
          <a:lstStyle/>
          <a:p>
            <a:r>
              <a:rPr lang="en-US" dirty="0" err="1" smtClean="0"/>
              <a:t>v</a:t>
            </a:r>
            <a:r>
              <a:rPr lang="en-US" baseline="-25000" dirty="0" err="1" smtClean="0"/>
              <a:t>e</a:t>
            </a:r>
            <a:r>
              <a:rPr lang="en-US" dirty="0" smtClean="0"/>
              <a:t> ≈ 2 cm/µs</a:t>
            </a:r>
            <a:endParaRPr lang="en-US" dirty="0"/>
          </a:p>
        </p:txBody>
      </p:sp>
    </p:spTree>
    <p:extLst>
      <p:ext uri="{BB962C8B-B14F-4D97-AF65-F5344CB8AC3E}">
        <p14:creationId xmlns:p14="http://schemas.microsoft.com/office/powerpoint/2010/main" val="1949694719"/>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 and a two-track event</a:t>
            </a:r>
            <a:endParaRPr lang="en-US" sz="4000" dirty="0"/>
          </a:p>
        </p:txBody>
      </p:sp>
      <p:sp>
        <p:nvSpPr>
          <p:cNvPr id="3" name="Date Placeholder 2"/>
          <p:cNvSpPr>
            <a:spLocks noGrp="1"/>
          </p:cNvSpPr>
          <p:nvPr>
            <p:ph type="dt" sz="half" idx="10"/>
          </p:nvPr>
        </p:nvSpPr>
        <p:spPr/>
        <p:txBody>
          <a:bodyPr/>
          <a:lstStyle/>
          <a:p>
            <a:r>
              <a:rPr lang="de-CH" smtClean="0"/>
              <a:t>ESIPAP, 11/02/2014</a:t>
            </a:r>
            <a:endParaRPr lang="en-US"/>
          </a:p>
        </p:txBody>
      </p:sp>
      <p:sp>
        <p:nvSpPr>
          <p:cNvPr id="4" name="Footer Placeholder 3"/>
          <p:cNvSpPr>
            <a:spLocks noGrp="1"/>
          </p:cNvSpPr>
          <p:nvPr>
            <p:ph type="ftr" sz="quarter" idx="11"/>
          </p:nvPr>
        </p:nvSpPr>
        <p:spPr/>
        <p:txBody>
          <a:bodyPr/>
          <a:lstStyle/>
          <a:p>
            <a:r>
              <a:rPr lang="de-DE" smtClean="0"/>
              <a:t>Muon Detection III, Joerg Wotschack</a:t>
            </a:r>
            <a:endParaRPr lang="en-US"/>
          </a:p>
        </p:txBody>
      </p:sp>
      <p:sp>
        <p:nvSpPr>
          <p:cNvPr id="5" name="Slide Number Placeholder 4"/>
          <p:cNvSpPr>
            <a:spLocks noGrp="1"/>
          </p:cNvSpPr>
          <p:nvPr>
            <p:ph type="sldNum" sz="quarter" idx="12"/>
          </p:nvPr>
        </p:nvSpPr>
        <p:spPr/>
        <p:txBody>
          <a:bodyPr/>
          <a:lstStyle/>
          <a:p>
            <a:fld id="{5FD889E0-CAB2-4699-909D-B9A88D47ACBE}" type="slidenum">
              <a:rPr lang="en-US" smtClean="0"/>
              <a:t>47</a:t>
            </a:fld>
            <a:endParaRPr lang="en-US"/>
          </a:p>
        </p:txBody>
      </p:sp>
      <p:pic>
        <p:nvPicPr>
          <p:cNvPr id="6" name="Picture 5" descr="r6248_evt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026" y="1417638"/>
            <a:ext cx="8447476" cy="4795479"/>
          </a:xfrm>
          <a:prstGeom prst="rect">
            <a:avLst/>
          </a:prstGeom>
        </p:spPr>
      </p:pic>
      <p:sp>
        <p:nvSpPr>
          <p:cNvPr id="7" name="TextBox 6"/>
          <p:cNvSpPr txBox="1"/>
          <p:nvPr/>
        </p:nvSpPr>
        <p:spPr>
          <a:xfrm>
            <a:off x="3124200" y="1870289"/>
            <a:ext cx="548610" cy="369332"/>
          </a:xfrm>
          <a:prstGeom prst="rect">
            <a:avLst/>
          </a:prstGeom>
          <a:noFill/>
        </p:spPr>
        <p:txBody>
          <a:bodyPr wrap="none" rtlCol="0">
            <a:spAutoFit/>
          </a:bodyPr>
          <a:lstStyle/>
          <a:p>
            <a:r>
              <a:rPr lang="en-US" b="1" dirty="0" smtClean="0">
                <a:solidFill>
                  <a:srgbClr val="FF0000"/>
                </a:solidFill>
              </a:rPr>
              <a:t>R11</a:t>
            </a:r>
            <a:endParaRPr lang="en-US" b="1" dirty="0">
              <a:solidFill>
                <a:srgbClr val="FF0000"/>
              </a:solidFill>
            </a:endParaRPr>
          </a:p>
        </p:txBody>
      </p:sp>
      <p:sp>
        <p:nvSpPr>
          <p:cNvPr id="8" name="TextBox 7"/>
          <p:cNvSpPr txBox="1"/>
          <p:nvPr/>
        </p:nvSpPr>
        <p:spPr>
          <a:xfrm>
            <a:off x="1322508" y="4400992"/>
            <a:ext cx="548610" cy="369332"/>
          </a:xfrm>
          <a:prstGeom prst="rect">
            <a:avLst/>
          </a:prstGeom>
          <a:noFill/>
        </p:spPr>
        <p:txBody>
          <a:bodyPr wrap="none" rtlCol="0">
            <a:spAutoFit/>
          </a:bodyPr>
          <a:lstStyle/>
          <a:p>
            <a:r>
              <a:rPr lang="en-US" b="1" dirty="0" smtClean="0">
                <a:solidFill>
                  <a:srgbClr val="FF0000"/>
                </a:solidFill>
              </a:rPr>
              <a:t>R12</a:t>
            </a:r>
            <a:endParaRPr lang="en-US" b="1" dirty="0">
              <a:solidFill>
                <a:srgbClr val="FF0000"/>
              </a:solidFill>
            </a:endParaRPr>
          </a:p>
        </p:txBody>
      </p:sp>
      <p:sp>
        <p:nvSpPr>
          <p:cNvPr id="9" name="TextBox 8"/>
          <p:cNvSpPr txBox="1"/>
          <p:nvPr/>
        </p:nvSpPr>
        <p:spPr>
          <a:xfrm rot="16200000">
            <a:off x="3827946" y="3586725"/>
            <a:ext cx="1777274" cy="369332"/>
          </a:xfrm>
          <a:prstGeom prst="rect">
            <a:avLst/>
          </a:prstGeom>
          <a:noFill/>
        </p:spPr>
        <p:txBody>
          <a:bodyPr wrap="none" rtlCol="0">
            <a:spAutoFit/>
          </a:bodyPr>
          <a:lstStyle/>
          <a:p>
            <a:r>
              <a:rPr lang="en-US" dirty="0" smtClean="0">
                <a:solidFill>
                  <a:srgbClr val="000090"/>
                </a:solidFill>
              </a:rPr>
              <a:t>Time bins (25 ns)</a:t>
            </a:r>
            <a:endParaRPr lang="en-US" dirty="0">
              <a:solidFill>
                <a:srgbClr val="000090"/>
              </a:solidFill>
            </a:endParaRPr>
          </a:p>
        </p:txBody>
      </p:sp>
      <p:sp>
        <p:nvSpPr>
          <p:cNvPr id="10" name="TextBox 9"/>
          <p:cNvSpPr txBox="1"/>
          <p:nvPr/>
        </p:nvSpPr>
        <p:spPr>
          <a:xfrm rot="16200000">
            <a:off x="-438339" y="3510306"/>
            <a:ext cx="1624438" cy="369332"/>
          </a:xfrm>
          <a:prstGeom prst="rect">
            <a:avLst/>
          </a:prstGeom>
          <a:noFill/>
        </p:spPr>
        <p:txBody>
          <a:bodyPr wrap="none" rtlCol="0">
            <a:spAutoFit/>
          </a:bodyPr>
          <a:lstStyle/>
          <a:p>
            <a:r>
              <a:rPr lang="en-US" dirty="0" smtClean="0">
                <a:solidFill>
                  <a:srgbClr val="000090"/>
                </a:solidFill>
              </a:rPr>
              <a:t>Charge (200 e</a:t>
            </a:r>
            <a:r>
              <a:rPr lang="en-US" baseline="30000" dirty="0" smtClean="0">
                <a:solidFill>
                  <a:srgbClr val="000090"/>
                </a:solidFill>
              </a:rPr>
              <a:t>-</a:t>
            </a:r>
            <a:r>
              <a:rPr lang="en-US" dirty="0" smtClean="0">
                <a:solidFill>
                  <a:srgbClr val="000090"/>
                </a:solidFill>
              </a:rPr>
              <a:t>)</a:t>
            </a:r>
            <a:endParaRPr lang="en-US" dirty="0">
              <a:solidFill>
                <a:srgbClr val="000090"/>
              </a:solidFill>
            </a:endParaRPr>
          </a:p>
        </p:txBody>
      </p:sp>
      <p:sp>
        <p:nvSpPr>
          <p:cNvPr id="11" name="TextBox 10"/>
          <p:cNvSpPr txBox="1"/>
          <p:nvPr/>
        </p:nvSpPr>
        <p:spPr>
          <a:xfrm>
            <a:off x="6952841" y="2897090"/>
            <a:ext cx="1342360" cy="369332"/>
          </a:xfrm>
          <a:prstGeom prst="rect">
            <a:avLst/>
          </a:prstGeom>
          <a:solidFill>
            <a:schemeClr val="bg1"/>
          </a:solidFill>
        </p:spPr>
        <p:txBody>
          <a:bodyPr wrap="none" rtlCol="0">
            <a:spAutoFit/>
          </a:bodyPr>
          <a:lstStyle/>
          <a:p>
            <a:r>
              <a:rPr lang="en-US" dirty="0" err="1" smtClean="0"/>
              <a:t>v</a:t>
            </a:r>
            <a:r>
              <a:rPr lang="en-US" baseline="-25000" dirty="0" err="1" smtClean="0"/>
              <a:t>e</a:t>
            </a:r>
            <a:r>
              <a:rPr lang="en-US" dirty="0" smtClean="0"/>
              <a:t> ≈ 2 cm/µs</a:t>
            </a:r>
            <a:endParaRPr lang="en-US" dirty="0"/>
          </a:p>
        </p:txBody>
      </p:sp>
    </p:spTree>
    <p:extLst>
      <p:ext uri="{BB962C8B-B14F-4D97-AF65-F5344CB8AC3E}">
        <p14:creationId xmlns:p14="http://schemas.microsoft.com/office/powerpoint/2010/main" val="2404615521"/>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MM performance </a:t>
            </a:r>
            <a:endParaRPr lang="en-US" dirty="0"/>
          </a:p>
        </p:txBody>
      </p:sp>
      <p:sp>
        <p:nvSpPr>
          <p:cNvPr id="3" name="Date Placeholder 2"/>
          <p:cNvSpPr>
            <a:spLocks noGrp="1"/>
          </p:cNvSpPr>
          <p:nvPr>
            <p:ph type="dt" sz="half" idx="10"/>
          </p:nvPr>
        </p:nvSpPr>
        <p:spPr/>
        <p:txBody>
          <a:bodyPr/>
          <a:lstStyle/>
          <a:p>
            <a:r>
              <a:rPr lang="de-CH" smtClean="0"/>
              <a:t>ESIPAP, 11/02/2014</a:t>
            </a:r>
            <a:endParaRPr lang="en-US"/>
          </a:p>
        </p:txBody>
      </p:sp>
      <p:sp>
        <p:nvSpPr>
          <p:cNvPr id="4" name="Footer Placeholder 3"/>
          <p:cNvSpPr>
            <a:spLocks noGrp="1"/>
          </p:cNvSpPr>
          <p:nvPr>
            <p:ph type="ftr" sz="quarter" idx="11"/>
          </p:nvPr>
        </p:nvSpPr>
        <p:spPr/>
        <p:txBody>
          <a:bodyPr/>
          <a:lstStyle/>
          <a:p>
            <a:r>
              <a:rPr lang="en-US" smtClean="0"/>
              <a:t>Muon Detection III, Joerg Wotschack</a:t>
            </a:r>
            <a:endParaRPr lang="en-US"/>
          </a:p>
        </p:txBody>
      </p:sp>
      <p:sp>
        <p:nvSpPr>
          <p:cNvPr id="5" name="Slide Number Placeholder 4"/>
          <p:cNvSpPr>
            <a:spLocks noGrp="1"/>
          </p:cNvSpPr>
          <p:nvPr>
            <p:ph type="sldNum" sz="quarter" idx="12"/>
          </p:nvPr>
        </p:nvSpPr>
        <p:spPr/>
        <p:txBody>
          <a:bodyPr/>
          <a:lstStyle/>
          <a:p>
            <a:fld id="{3079372F-7216-AD42-B767-60CA84D9E527}" type="slidenum">
              <a:rPr lang="en-US" smtClean="0"/>
              <a:t>48</a:t>
            </a:fld>
            <a:endParaRPr lang="en-US"/>
          </a:p>
        </p:txBody>
      </p:sp>
      <p:pic>
        <p:nvPicPr>
          <p:cNvPr id="6" name="Picture 5" descr="MM_µTPC_resoluti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1153" y="3141218"/>
            <a:ext cx="4904093" cy="3308401"/>
          </a:xfrm>
          <a:prstGeom prst="rect">
            <a:avLst/>
          </a:prstGeom>
        </p:spPr>
      </p:pic>
      <p:sp>
        <p:nvSpPr>
          <p:cNvPr id="7" name="Content Placeholder 12"/>
          <p:cNvSpPr txBox="1">
            <a:spLocks/>
          </p:cNvSpPr>
          <p:nvPr/>
        </p:nvSpPr>
        <p:spPr>
          <a:xfrm>
            <a:off x="293334" y="1745349"/>
            <a:ext cx="4267200" cy="2002311"/>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80000"/>
              </a:lnSpc>
              <a:buClr>
                <a:schemeClr val="accent3">
                  <a:lumMod val="75000"/>
                </a:schemeClr>
              </a:buClr>
              <a:buFont typeface="Wingdings" charset="0"/>
              <a:buChar char="§"/>
            </a:pPr>
            <a:r>
              <a:rPr lang="en-US" sz="2000" dirty="0">
                <a:latin typeface="Calibri" charset="0"/>
                <a:ea typeface="ＭＳ Ｐゴシック" charset="0"/>
                <a:cs typeface="ＭＳ Ｐゴシック" charset="0"/>
              </a:rPr>
              <a:t>E</a:t>
            </a:r>
            <a:r>
              <a:rPr lang="en-US" sz="2000" dirty="0" smtClean="0">
                <a:latin typeface="Calibri" charset="0"/>
                <a:ea typeface="ＭＳ Ｐゴシック" charset="0"/>
                <a:cs typeface="ＭＳ Ｐゴシック" charset="0"/>
              </a:rPr>
              <a:t>fficiency ≥99% per plane</a:t>
            </a:r>
          </a:p>
          <a:p>
            <a:pPr>
              <a:lnSpc>
                <a:spcPct val="80000"/>
              </a:lnSpc>
              <a:buClr>
                <a:schemeClr val="accent3">
                  <a:lumMod val="75000"/>
                </a:schemeClr>
              </a:buClr>
              <a:buFont typeface="Wingdings" charset="0"/>
              <a:buChar char="§"/>
            </a:pPr>
            <a:r>
              <a:rPr lang="en-US" sz="2000" dirty="0" smtClean="0">
                <a:latin typeface="Calibri" charset="0"/>
                <a:ea typeface="ＭＳ Ｐゴシック" charset="0"/>
                <a:cs typeface="ＭＳ Ｐゴシック" charset="0"/>
              </a:rPr>
              <a:t>Gas gain: ≈10</a:t>
            </a:r>
            <a:r>
              <a:rPr lang="en-US" sz="2000" baseline="30000" dirty="0">
                <a:latin typeface="Calibri" charset="0"/>
                <a:ea typeface="ＭＳ Ｐゴシック" charset="0"/>
                <a:cs typeface="ＭＳ Ｐゴシック" charset="0"/>
              </a:rPr>
              <a:t>4</a:t>
            </a:r>
            <a:endParaRPr lang="en-US" sz="2000" dirty="0" smtClean="0">
              <a:latin typeface="Calibri" charset="0"/>
              <a:ea typeface="ＭＳ Ｐゴシック" charset="0"/>
              <a:cs typeface="ＭＳ Ｐゴシック" charset="0"/>
            </a:endParaRPr>
          </a:p>
          <a:p>
            <a:pPr>
              <a:lnSpc>
                <a:spcPct val="80000"/>
              </a:lnSpc>
              <a:buClr>
                <a:schemeClr val="accent3">
                  <a:lumMod val="75000"/>
                </a:schemeClr>
              </a:buClr>
              <a:buFont typeface="Wingdings" charset="0"/>
              <a:buChar char="§"/>
            </a:pPr>
            <a:r>
              <a:rPr lang="en-US" sz="2000" dirty="0" smtClean="0">
                <a:latin typeface="Calibri" charset="0"/>
                <a:ea typeface="ＭＳ Ｐゴシック" charset="0"/>
                <a:cs typeface="ＭＳ Ｐゴシック" charset="0"/>
              </a:rPr>
              <a:t>Very good spatial resolution for vertical tracks</a:t>
            </a:r>
            <a:endParaRPr lang="en-US" sz="2800" dirty="0">
              <a:latin typeface="Calibri" charset="0"/>
              <a:ea typeface="ＭＳ Ｐゴシック" charset="0"/>
              <a:cs typeface="ＭＳ Ｐゴシック" charset="0"/>
            </a:endParaRPr>
          </a:p>
        </p:txBody>
      </p:sp>
      <p:grpSp>
        <p:nvGrpSpPr>
          <p:cNvPr id="13" name="Group 12"/>
          <p:cNvGrpSpPr/>
          <p:nvPr/>
        </p:nvGrpSpPr>
        <p:grpSpPr>
          <a:xfrm>
            <a:off x="203215" y="3236129"/>
            <a:ext cx="3966181" cy="2664308"/>
            <a:chOff x="376238" y="3823275"/>
            <a:chExt cx="3966181" cy="2664308"/>
          </a:xfrm>
        </p:grpSpPr>
        <p:grpSp>
          <p:nvGrpSpPr>
            <p:cNvPr id="8" name="Group 32"/>
            <p:cNvGrpSpPr>
              <a:grpSpLocks/>
            </p:cNvGrpSpPr>
            <p:nvPr/>
          </p:nvGrpSpPr>
          <p:grpSpPr bwMode="auto">
            <a:xfrm>
              <a:off x="376238" y="3823275"/>
              <a:ext cx="3966181" cy="2664308"/>
              <a:chOff x="375817" y="3429000"/>
              <a:chExt cx="4424783" cy="2971800"/>
            </a:xfrm>
          </p:grpSpPr>
          <p:pic>
            <p:nvPicPr>
              <p:cNvPr id="9" name="Picture 9" descr="resolution500-kn.pd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75817" y="3429000"/>
                <a:ext cx="4424783"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26"/>
              <p:cNvSpPr txBox="1">
                <a:spLocks noChangeArrowheads="1"/>
              </p:cNvSpPr>
              <p:nvPr/>
            </p:nvSpPr>
            <p:spPr bwMode="auto">
              <a:xfrm>
                <a:off x="2899689" y="3911024"/>
                <a:ext cx="1062711"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dirty="0" smtClean="0">
                    <a:solidFill>
                      <a:srgbClr val="FF0000"/>
                    </a:solidFill>
                  </a:rPr>
                  <a:t>250 </a:t>
                </a:r>
                <a:r>
                  <a:rPr lang="en-US" sz="1600" dirty="0">
                    <a:solidFill>
                      <a:srgbClr val="FF0000"/>
                    </a:solidFill>
                  </a:rPr>
                  <a:t>µm </a:t>
                </a:r>
              </a:p>
              <a:p>
                <a:pPr eaLnBrk="1" hangingPunct="1"/>
                <a:r>
                  <a:rPr lang="en-US" sz="1600" dirty="0">
                    <a:solidFill>
                      <a:srgbClr val="FF0000"/>
                    </a:solidFill>
                  </a:rPr>
                  <a:t>strip pitch</a:t>
                </a:r>
              </a:p>
            </p:txBody>
          </p:sp>
        </p:grpSp>
        <p:sp>
          <p:nvSpPr>
            <p:cNvPr id="11" name="TextBox 27"/>
            <p:cNvSpPr txBox="1">
              <a:spLocks noChangeArrowheads="1"/>
            </p:cNvSpPr>
            <p:nvPr/>
          </p:nvSpPr>
          <p:spPr bwMode="auto">
            <a:xfrm>
              <a:off x="1136988" y="5290417"/>
              <a:ext cx="257989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dirty="0" err="1" smtClean="0">
                  <a:solidFill>
                    <a:srgbClr val="FF0000"/>
                  </a:solidFill>
                </a:rPr>
                <a:t>σ</a:t>
              </a:r>
              <a:r>
                <a:rPr lang="en-US" sz="2000" baseline="-25000" dirty="0" err="1" smtClean="0">
                  <a:solidFill>
                    <a:srgbClr val="FF0000"/>
                  </a:solidFill>
                </a:rPr>
                <a:t>MM</a:t>
              </a:r>
              <a:r>
                <a:rPr lang="en-US" sz="2000" dirty="0" smtClean="0">
                  <a:solidFill>
                    <a:srgbClr val="FF0000"/>
                  </a:solidFill>
                </a:rPr>
                <a:t> </a:t>
              </a:r>
              <a:r>
                <a:rPr lang="en-US" sz="2000" dirty="0">
                  <a:solidFill>
                    <a:srgbClr val="FF0000"/>
                  </a:solidFill>
                </a:rPr>
                <a:t>= </a:t>
              </a:r>
              <a:r>
                <a:rPr lang="en-US" sz="2000" dirty="0" smtClean="0">
                  <a:solidFill>
                    <a:srgbClr val="FF0000"/>
                  </a:solidFill>
                </a:rPr>
                <a:t>36 ± 7 </a:t>
              </a:r>
              <a:r>
                <a:rPr lang="en-US" sz="2000" dirty="0">
                  <a:solidFill>
                    <a:srgbClr val="FF0000"/>
                  </a:solidFill>
                </a:rPr>
                <a:t>µm</a:t>
              </a:r>
            </a:p>
          </p:txBody>
        </p:sp>
        <p:sp>
          <p:nvSpPr>
            <p:cNvPr id="12" name="TextBox 11"/>
            <p:cNvSpPr txBox="1"/>
            <p:nvPr/>
          </p:nvSpPr>
          <p:spPr>
            <a:xfrm>
              <a:off x="853917" y="4861742"/>
              <a:ext cx="1432003" cy="276999"/>
            </a:xfrm>
            <a:prstGeom prst="rect">
              <a:avLst/>
            </a:prstGeom>
            <a:noFill/>
          </p:spPr>
          <p:txBody>
            <a:bodyPr wrap="none" rtlCol="0">
              <a:spAutoFit/>
            </a:bodyPr>
            <a:lstStyle/>
            <a:p>
              <a:r>
                <a:rPr lang="en-US" sz="1200" dirty="0" smtClean="0"/>
                <a:t>(MM + Si telescope)</a:t>
              </a:r>
              <a:endParaRPr lang="en-US" sz="1200" dirty="0"/>
            </a:p>
          </p:txBody>
        </p:sp>
      </p:grpSp>
      <p:sp>
        <p:nvSpPr>
          <p:cNvPr id="14" name="Content Placeholder 12"/>
          <p:cNvSpPr txBox="1">
            <a:spLocks/>
          </p:cNvSpPr>
          <p:nvPr/>
        </p:nvSpPr>
        <p:spPr>
          <a:xfrm>
            <a:off x="4419600" y="1704148"/>
            <a:ext cx="4267200" cy="2002311"/>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80000"/>
              </a:lnSpc>
              <a:buClr>
                <a:schemeClr val="accent3">
                  <a:lumMod val="75000"/>
                </a:schemeClr>
              </a:buClr>
              <a:buFont typeface="Wingdings" charset="0"/>
              <a:buChar char="§"/>
            </a:pPr>
            <a:r>
              <a:rPr lang="en-US" sz="2000" dirty="0" smtClean="0">
                <a:latin typeface="Calibri" charset="0"/>
                <a:ea typeface="ＭＳ Ｐゴシック" charset="0"/>
                <a:cs typeface="ＭＳ Ｐゴシック" charset="0"/>
              </a:rPr>
              <a:t>Spatial resolution degrades quickly with track inclination</a:t>
            </a:r>
          </a:p>
          <a:p>
            <a:pPr>
              <a:lnSpc>
                <a:spcPct val="80000"/>
              </a:lnSpc>
              <a:buClr>
                <a:schemeClr val="accent3">
                  <a:lumMod val="75000"/>
                </a:schemeClr>
              </a:buClr>
              <a:buFont typeface="Wingdings" charset="0"/>
              <a:buChar char="§"/>
            </a:pPr>
            <a:r>
              <a:rPr lang="en-US" sz="2000" dirty="0" smtClean="0">
                <a:latin typeface="Calibri" charset="0"/>
                <a:ea typeface="ＭＳ Ｐゴシック" charset="0"/>
                <a:cs typeface="ＭＳ Ｐゴシック" charset="0"/>
              </a:rPr>
              <a:t>µTPC mode recovers resolution, combining the two leads to spatial resolutions below 100 µm independent of track angle</a:t>
            </a:r>
          </a:p>
        </p:txBody>
      </p:sp>
      <p:sp>
        <p:nvSpPr>
          <p:cNvPr id="15" name="TextBox 14"/>
          <p:cNvSpPr txBox="1"/>
          <p:nvPr/>
        </p:nvSpPr>
        <p:spPr>
          <a:xfrm>
            <a:off x="5037243" y="4124272"/>
            <a:ext cx="1773943" cy="338554"/>
          </a:xfrm>
          <a:prstGeom prst="rect">
            <a:avLst/>
          </a:prstGeom>
          <a:noFill/>
        </p:spPr>
        <p:txBody>
          <a:bodyPr wrap="none" rtlCol="0">
            <a:spAutoFit/>
          </a:bodyPr>
          <a:lstStyle/>
          <a:p>
            <a:r>
              <a:rPr lang="en-US" sz="1600" dirty="0" smtClean="0">
                <a:solidFill>
                  <a:srgbClr val="FF0000"/>
                </a:solidFill>
              </a:rPr>
              <a:t>Strip pitch: 0.4 mm</a:t>
            </a:r>
            <a:endParaRPr lang="en-US" sz="1600" dirty="0">
              <a:solidFill>
                <a:srgbClr val="FF0000"/>
              </a:solidFill>
            </a:endParaRPr>
          </a:p>
        </p:txBody>
      </p:sp>
    </p:spTree>
    <p:extLst>
      <p:ext uri="{BB962C8B-B14F-4D97-AF65-F5344CB8AC3E}">
        <p14:creationId xmlns:p14="http://schemas.microsoft.com/office/powerpoint/2010/main" val="398268263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97533"/>
            <a:ext cx="8229600" cy="1143000"/>
          </a:xfrm>
        </p:spPr>
        <p:txBody>
          <a:bodyPr/>
          <a:lstStyle/>
          <a:p>
            <a:r>
              <a:rPr lang="en-US" dirty="0" err="1" smtClean="0"/>
              <a:t>Micromegas</a:t>
            </a:r>
            <a:r>
              <a:rPr lang="en-US" dirty="0" smtClean="0"/>
              <a:t> as muon chambers</a:t>
            </a:r>
            <a:endParaRPr lang="en-US" dirty="0"/>
          </a:p>
        </p:txBody>
      </p:sp>
      <p:sp>
        <p:nvSpPr>
          <p:cNvPr id="4" name="Content Placeholder 3"/>
          <p:cNvSpPr>
            <a:spLocks noGrp="1"/>
          </p:cNvSpPr>
          <p:nvPr>
            <p:ph idx="1"/>
          </p:nvPr>
        </p:nvSpPr>
        <p:spPr>
          <a:xfrm>
            <a:off x="457199" y="1764061"/>
            <a:ext cx="3031347" cy="4097242"/>
          </a:xfrm>
        </p:spPr>
        <p:txBody>
          <a:bodyPr>
            <a:normAutofit fontScale="55000" lnSpcReduction="20000"/>
          </a:bodyPr>
          <a:lstStyle/>
          <a:p>
            <a:pPr>
              <a:buClr>
                <a:srgbClr val="FF6600"/>
              </a:buClr>
              <a:buFont typeface="Wingdings" charset="2"/>
              <a:buChar char="§"/>
            </a:pPr>
            <a:r>
              <a:rPr lang="en-US" dirty="0" smtClean="0">
                <a:latin typeface="Calibri" charset="0"/>
                <a:ea typeface="ＭＳ Ｐゴシック" charset="0"/>
                <a:cs typeface="ＭＳ Ｐゴシック" charset="0"/>
              </a:rPr>
              <a:t>The first large-area </a:t>
            </a:r>
            <a:r>
              <a:rPr lang="en-US" dirty="0" err="1" smtClean="0">
                <a:latin typeface="Calibri" charset="0"/>
                <a:ea typeface="ＭＳ Ｐゴシック" charset="0"/>
                <a:cs typeface="ＭＳ Ｐゴシック" charset="0"/>
              </a:rPr>
              <a:t>micromegas</a:t>
            </a:r>
            <a:r>
              <a:rPr lang="en-US" dirty="0" smtClean="0">
                <a:latin typeface="Calibri" charset="0"/>
                <a:ea typeface="ＭＳ Ｐゴシック" charset="0"/>
                <a:cs typeface="ＭＳ Ｐゴシック" charset="0"/>
              </a:rPr>
              <a:t> detector has been constructed early 2013</a:t>
            </a:r>
          </a:p>
          <a:p>
            <a:pPr>
              <a:buClr>
                <a:srgbClr val="FF6600"/>
              </a:buClr>
              <a:buFont typeface="Wingdings" charset="2"/>
              <a:buChar char="§"/>
            </a:pPr>
            <a:r>
              <a:rPr lang="en-US" dirty="0" smtClean="0">
                <a:latin typeface="Calibri" charset="0"/>
                <a:ea typeface="ＭＳ Ｐゴシック" charset="0"/>
                <a:cs typeface="ＭＳ Ｐゴシック" charset="0"/>
              </a:rPr>
              <a:t>Now ATLAS is preparing for Module-0 detectors for the NSW, to be constructed in the 2</a:t>
            </a:r>
            <a:r>
              <a:rPr lang="en-US" baseline="30000" dirty="0" smtClean="0">
                <a:latin typeface="Calibri" charset="0"/>
                <a:ea typeface="ＭＳ Ｐゴシック" charset="0"/>
                <a:cs typeface="ＭＳ Ｐゴシック" charset="0"/>
              </a:rPr>
              <a:t>nd</a:t>
            </a:r>
            <a:r>
              <a:rPr lang="en-US" dirty="0" smtClean="0">
                <a:latin typeface="Calibri" charset="0"/>
                <a:ea typeface="ＭＳ Ｐゴシック" charset="0"/>
                <a:cs typeface="ＭＳ Ｐゴシック" charset="0"/>
              </a:rPr>
              <a:t> half of 2014</a:t>
            </a:r>
          </a:p>
          <a:p>
            <a:pPr>
              <a:buClr>
                <a:srgbClr val="FF6600"/>
              </a:buClr>
              <a:buFont typeface="Wingdings" charset="2"/>
              <a:buChar char="§"/>
            </a:pPr>
            <a:r>
              <a:rPr lang="en-US" dirty="0" smtClean="0">
                <a:latin typeface="Calibri" charset="0"/>
                <a:ea typeface="ＭＳ Ｐゴシック" charset="0"/>
                <a:cs typeface="ＭＳ Ｐゴシック" charset="0"/>
              </a:rPr>
              <a:t>128 detector quadruplets, each </a:t>
            </a:r>
            <a:r>
              <a:rPr lang="en-US" dirty="0">
                <a:latin typeface="Calibri" charset="0"/>
                <a:ea typeface="ＭＳ Ｐゴシック" charset="0"/>
                <a:cs typeface="ＭＳ Ｐゴシック" charset="0"/>
              </a:rPr>
              <a:t>2–3 </a:t>
            </a:r>
            <a:r>
              <a:rPr lang="en-US" dirty="0" smtClean="0">
                <a:latin typeface="Calibri" charset="0"/>
                <a:ea typeface="ＭＳ Ｐゴシック" charset="0"/>
                <a:cs typeface="ＭＳ Ｐゴシック" charset="0"/>
              </a:rPr>
              <a:t>m</a:t>
            </a:r>
            <a:r>
              <a:rPr lang="en-US" baseline="30000" dirty="0" smtClean="0">
                <a:latin typeface="Calibri" charset="0"/>
                <a:ea typeface="ＭＳ Ｐゴシック" charset="0"/>
                <a:cs typeface="ＭＳ Ｐゴシック" charset="0"/>
              </a:rPr>
              <a:t>2</a:t>
            </a:r>
            <a:r>
              <a:rPr lang="en-US" dirty="0" smtClean="0">
                <a:latin typeface="Calibri" charset="0"/>
                <a:ea typeface="ＭＳ Ｐゴシック" charset="0"/>
                <a:cs typeface="ＭＳ Ｐゴシック" charset="0"/>
              </a:rPr>
              <a:t> in size, will </a:t>
            </a:r>
            <a:r>
              <a:rPr lang="en-US" dirty="0" smtClean="0">
                <a:latin typeface="Calibri" charset="0"/>
                <a:ea typeface="ＭＳ Ｐゴシック" charset="0"/>
                <a:cs typeface="ＭＳ Ｐゴシック" charset="0"/>
              </a:rPr>
              <a:t>be </a:t>
            </a:r>
            <a:r>
              <a:rPr lang="en-US" dirty="0" smtClean="0">
                <a:latin typeface="Calibri" charset="0"/>
                <a:ea typeface="ＭＳ Ｐゴシック" charset="0"/>
                <a:cs typeface="ＭＳ Ｐゴシック" charset="0"/>
              </a:rPr>
              <a:t>constructed in France, Italy, Germany, Greece, and  Russia, starting next year.</a:t>
            </a:r>
          </a:p>
          <a:p>
            <a:pPr>
              <a:buClr>
                <a:srgbClr val="FF6600"/>
              </a:buClr>
              <a:buFont typeface="Wingdings" charset="2"/>
              <a:buChar char="§"/>
            </a:pPr>
            <a:r>
              <a:rPr lang="en-US" dirty="0" smtClean="0">
                <a:latin typeface="Calibri" charset="0"/>
                <a:ea typeface="ＭＳ Ｐゴシック" charset="0"/>
                <a:cs typeface="ＭＳ Ｐゴシック" charset="0"/>
              </a:rPr>
              <a:t>Installation in ATLAS will take place in 2018/2019</a:t>
            </a:r>
          </a:p>
        </p:txBody>
      </p:sp>
      <p:grpSp>
        <p:nvGrpSpPr>
          <p:cNvPr id="2" name="Group 1"/>
          <p:cNvGrpSpPr/>
          <p:nvPr/>
        </p:nvGrpSpPr>
        <p:grpSpPr>
          <a:xfrm>
            <a:off x="3488547" y="1761235"/>
            <a:ext cx="5434263" cy="4004483"/>
            <a:chOff x="3317470" y="1656689"/>
            <a:chExt cx="5434263" cy="4004483"/>
          </a:xfrm>
        </p:grpSpPr>
        <p:pic>
          <p:nvPicPr>
            <p:cNvPr id="26" name="Picture 25" descr="2013-01-17 15.10.11.jpg"/>
            <p:cNvPicPr>
              <a:picLocks noChangeAspect="1"/>
            </p:cNvPicPr>
            <p:nvPr/>
          </p:nvPicPr>
          <p:blipFill rotWithShape="1">
            <a:blip r:embed="rId2">
              <a:extLst>
                <a:ext uri="{28A0092B-C50C-407E-A947-70E740481C1C}">
                  <a14:useLocalDpi xmlns:a14="http://schemas.microsoft.com/office/drawing/2010/main" val="0"/>
                </a:ext>
              </a:extLst>
            </a:blip>
            <a:srcRect l="27332" t="34258" r="17109" b="7932"/>
            <a:stretch/>
          </p:blipFill>
          <p:spPr>
            <a:xfrm>
              <a:off x="3317470" y="1656689"/>
              <a:ext cx="5434263" cy="4004483"/>
            </a:xfrm>
            <a:prstGeom prst="rect">
              <a:avLst/>
            </a:prstGeom>
          </p:spPr>
        </p:pic>
        <p:sp>
          <p:nvSpPr>
            <p:cNvPr id="27" name="TextBox 26"/>
            <p:cNvSpPr txBox="1"/>
            <p:nvPr/>
          </p:nvSpPr>
          <p:spPr>
            <a:xfrm>
              <a:off x="7053467" y="5079352"/>
              <a:ext cx="1296449" cy="369332"/>
            </a:xfrm>
            <a:prstGeom prst="rect">
              <a:avLst/>
            </a:prstGeom>
            <a:noFill/>
          </p:spPr>
          <p:txBody>
            <a:bodyPr wrap="none" rtlCol="0">
              <a:spAutoFit/>
            </a:bodyPr>
            <a:lstStyle/>
            <a:p>
              <a:r>
                <a:rPr lang="en-US" dirty="0" smtClean="0">
                  <a:solidFill>
                    <a:srgbClr val="FFFF00"/>
                  </a:solidFill>
                </a:rPr>
                <a:t>15 Jan 2013</a:t>
              </a:r>
              <a:endParaRPr lang="en-US" dirty="0">
                <a:solidFill>
                  <a:srgbClr val="FFFF00"/>
                </a:solidFill>
              </a:endParaRPr>
            </a:p>
          </p:txBody>
        </p:sp>
      </p:grpSp>
      <p:sp>
        <p:nvSpPr>
          <p:cNvPr id="5" name="Date Placeholder 4"/>
          <p:cNvSpPr>
            <a:spLocks noGrp="1"/>
          </p:cNvSpPr>
          <p:nvPr>
            <p:ph type="dt" sz="half" idx="10"/>
          </p:nvPr>
        </p:nvSpPr>
        <p:spPr/>
        <p:txBody>
          <a:bodyPr/>
          <a:lstStyle/>
          <a:p>
            <a:r>
              <a:rPr lang="de-CH" smtClean="0"/>
              <a:t>ESIPAP, 11/02/2014</a:t>
            </a:r>
            <a:endParaRPr lang="en-US"/>
          </a:p>
        </p:txBody>
      </p:sp>
      <p:sp>
        <p:nvSpPr>
          <p:cNvPr id="6" name="Footer Placeholder 5"/>
          <p:cNvSpPr>
            <a:spLocks noGrp="1"/>
          </p:cNvSpPr>
          <p:nvPr>
            <p:ph type="ftr" sz="quarter" idx="11"/>
          </p:nvPr>
        </p:nvSpPr>
        <p:spPr/>
        <p:txBody>
          <a:bodyPr/>
          <a:lstStyle/>
          <a:p>
            <a:r>
              <a:rPr lang="en-US" smtClean="0"/>
              <a:t>Muon Detection III, Joerg Wotschack</a:t>
            </a:r>
            <a:endParaRPr lang="en-US"/>
          </a:p>
        </p:txBody>
      </p:sp>
      <p:sp>
        <p:nvSpPr>
          <p:cNvPr id="7" name="Slide Number Placeholder 6"/>
          <p:cNvSpPr>
            <a:spLocks noGrp="1"/>
          </p:cNvSpPr>
          <p:nvPr>
            <p:ph type="sldNum" sz="quarter" idx="12"/>
          </p:nvPr>
        </p:nvSpPr>
        <p:spPr/>
        <p:txBody>
          <a:bodyPr/>
          <a:lstStyle/>
          <a:p>
            <a:fld id="{3079372F-7216-AD42-B767-60CA84D9E527}" type="slidenum">
              <a:rPr lang="en-US" smtClean="0"/>
              <a:t>49</a:t>
            </a:fld>
            <a:endParaRPr lang="en-US"/>
          </a:p>
        </p:txBody>
      </p:sp>
    </p:spTree>
    <p:extLst>
      <p:ext uri="{BB962C8B-B14F-4D97-AF65-F5344CB8AC3E}">
        <p14:creationId xmlns:p14="http://schemas.microsoft.com/office/powerpoint/2010/main" val="397136811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4"/>
          <p:cNvSpPr>
            <a:spLocks noGrp="1"/>
          </p:cNvSpPr>
          <p:nvPr>
            <p:ph type="dt" sz="half" idx="10"/>
          </p:nvPr>
        </p:nvSpPr>
        <p:spPr/>
        <p:txBody>
          <a:bodyPr/>
          <a:lstStyle/>
          <a:p>
            <a:pPr>
              <a:defRPr/>
            </a:pPr>
            <a:r>
              <a:rPr lang="de-CH" smtClean="0"/>
              <a:t>ESIPAP, 11/02/2014</a:t>
            </a:r>
            <a:endParaRPr lang="en-US"/>
          </a:p>
        </p:txBody>
      </p:sp>
      <p:sp>
        <p:nvSpPr>
          <p:cNvPr id="9" name="Footer Placeholder 5"/>
          <p:cNvSpPr>
            <a:spLocks noGrp="1"/>
          </p:cNvSpPr>
          <p:nvPr>
            <p:ph type="ftr" sz="quarter" idx="11"/>
          </p:nvPr>
        </p:nvSpPr>
        <p:spPr/>
        <p:txBody>
          <a:bodyPr/>
          <a:lstStyle/>
          <a:p>
            <a:pPr>
              <a:defRPr/>
            </a:pPr>
            <a:r>
              <a:rPr lang="en-US" smtClean="0"/>
              <a:t>Muon Detection III, Joerg Wotschack</a:t>
            </a:r>
            <a:endParaRPr lang="en-US"/>
          </a:p>
        </p:txBody>
      </p:sp>
      <p:pic>
        <p:nvPicPr>
          <p:cNvPr id="11273" name="Picture 9" descr="bubble_1"/>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a:xfrm>
            <a:off x="1577975" y="1985963"/>
            <a:ext cx="2863850" cy="4468813"/>
          </a:xfrm>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pic>
        <p:nvPicPr>
          <p:cNvPr id="11274" name="Picture 10" descr="bubble_2"/>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rcRect/>
          <a:stretch>
            <a:fillRect/>
          </a:stretch>
        </p:blipFill>
        <p:spPr>
          <a:xfrm>
            <a:off x="4865688" y="2022475"/>
            <a:ext cx="3089275" cy="4451350"/>
          </a:xfrm>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
        <p:nvSpPr>
          <p:cNvPr id="11276" name="Text Box 12"/>
          <p:cNvSpPr txBox="1">
            <a:spLocks noChangeArrowheads="1"/>
          </p:cNvSpPr>
          <p:nvPr/>
        </p:nvSpPr>
        <p:spPr bwMode="auto">
          <a:xfrm>
            <a:off x="1609725" y="814388"/>
            <a:ext cx="2832100" cy="1171575"/>
          </a:xfrm>
          <a:prstGeom prst="rect">
            <a:avLst/>
          </a:prstGeom>
          <a:solidFill>
            <a:schemeClr val="bg1"/>
          </a:solidFill>
          <a:ln w="12700">
            <a:solidFill>
              <a:schemeClr val="tx1"/>
            </a:solidFill>
            <a:miter lim="800000"/>
            <a:headEnd type="none" w="sm" len="sm"/>
            <a:tailEnd type="none" w="sm" len="sm"/>
          </a:ln>
          <a:effectLst>
            <a:outerShdw blurRad="63500" dist="107763" dir="2700000" algn="ctr" rotWithShape="0">
              <a:schemeClr val="bg2">
                <a:alpha val="50000"/>
              </a:schemeClr>
            </a:outerShdw>
          </a:effectLst>
        </p:spPr>
        <p:txBody>
          <a:bodyPr>
            <a:spAutoFit/>
          </a:bodyPr>
          <a:lstStyle/>
          <a:p>
            <a:pPr>
              <a:spcBef>
                <a:spcPct val="50000"/>
              </a:spcBef>
              <a:defRPr/>
            </a:pPr>
            <a:r>
              <a:rPr lang="en-US" sz="2000">
                <a:cs typeface="+mn-cs"/>
              </a:rPr>
              <a:t>Particle colliding with a proton in liquid hydrogen</a:t>
            </a:r>
          </a:p>
          <a:p>
            <a:pPr>
              <a:spcBef>
                <a:spcPct val="50000"/>
              </a:spcBef>
              <a:defRPr/>
            </a:pPr>
            <a:r>
              <a:rPr lang="en-US" sz="2000">
                <a:cs typeface="+mn-cs"/>
              </a:rPr>
              <a:t>- A </a:t>
            </a:r>
            <a:r>
              <a:rPr lang="ja-JP" altLang="en-US" sz="2000">
                <a:latin typeface="Arial"/>
                <a:cs typeface="+mn-cs"/>
              </a:rPr>
              <a:t>“</a:t>
            </a:r>
            <a:r>
              <a:rPr lang="en-US" sz="2000">
                <a:cs typeface="+mn-cs"/>
              </a:rPr>
              <a:t>Bubble Chamber</a:t>
            </a:r>
            <a:r>
              <a:rPr lang="ja-JP" altLang="en-US" sz="2000">
                <a:latin typeface="Arial"/>
                <a:cs typeface="+mn-cs"/>
              </a:rPr>
              <a:t>”</a:t>
            </a:r>
            <a:endParaRPr lang="en-US" sz="2000">
              <a:cs typeface="+mn-cs"/>
            </a:endParaRPr>
          </a:p>
        </p:txBody>
      </p:sp>
      <p:sp>
        <p:nvSpPr>
          <p:cNvPr id="11278" name="Text Box 14"/>
          <p:cNvSpPr txBox="1">
            <a:spLocks noChangeArrowheads="1"/>
          </p:cNvSpPr>
          <p:nvPr/>
        </p:nvSpPr>
        <p:spPr bwMode="auto">
          <a:xfrm>
            <a:off x="4865688" y="849313"/>
            <a:ext cx="3767137"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cs typeface="+mn-cs"/>
              </a:rPr>
              <a:t>Many people employed to look through these photos to understand what happened!</a:t>
            </a:r>
          </a:p>
        </p:txBody>
      </p:sp>
      <p:sp>
        <p:nvSpPr>
          <p:cNvPr id="2" name="Slide Number Placeholder 1"/>
          <p:cNvSpPr>
            <a:spLocks noGrp="1"/>
          </p:cNvSpPr>
          <p:nvPr>
            <p:ph type="sldNum" sz="quarter" idx="12"/>
          </p:nvPr>
        </p:nvSpPr>
        <p:spPr/>
        <p:txBody>
          <a:bodyPr/>
          <a:lstStyle/>
          <a:p>
            <a:fld id="{3079372F-7216-AD42-B767-60CA84D9E527}" type="slidenum">
              <a:rPr lang="en-US" smtClean="0"/>
              <a:t>5</a:t>
            </a:fld>
            <a:endParaRPr lang="en-US"/>
          </a:p>
        </p:txBody>
      </p:sp>
    </p:spTree>
    <p:extLst>
      <p:ext uri="{BB962C8B-B14F-4D97-AF65-F5344CB8AC3E}">
        <p14:creationId xmlns:p14="http://schemas.microsoft.com/office/powerpoint/2010/main" val="2663088681"/>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descr="MM_multilayer_schematic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21445" y="1417638"/>
            <a:ext cx="4480189" cy="2624110"/>
          </a:xfrm>
          <a:prstGeom prst="rect">
            <a:avLst/>
          </a:prstGeom>
        </p:spPr>
      </p:pic>
      <p:sp>
        <p:nvSpPr>
          <p:cNvPr id="2" name="Title 1"/>
          <p:cNvSpPr>
            <a:spLocks noGrp="1"/>
          </p:cNvSpPr>
          <p:nvPr>
            <p:ph type="title"/>
          </p:nvPr>
        </p:nvSpPr>
        <p:spPr/>
        <p:txBody>
          <a:bodyPr/>
          <a:lstStyle/>
          <a:p>
            <a:r>
              <a:rPr lang="en-US" dirty="0" smtClean="0"/>
              <a:t>The ATLAS New Small Wheel II</a:t>
            </a:r>
            <a:endParaRPr lang="en-US" dirty="0"/>
          </a:p>
        </p:txBody>
      </p:sp>
      <p:sp>
        <p:nvSpPr>
          <p:cNvPr id="7" name="Date Placeholder 6"/>
          <p:cNvSpPr>
            <a:spLocks noGrp="1"/>
          </p:cNvSpPr>
          <p:nvPr>
            <p:ph type="dt" sz="half" idx="10"/>
          </p:nvPr>
        </p:nvSpPr>
        <p:spPr/>
        <p:txBody>
          <a:bodyPr/>
          <a:lstStyle/>
          <a:p>
            <a:r>
              <a:rPr lang="de-CH" smtClean="0"/>
              <a:t>ESIPAP, 11/02/2014</a:t>
            </a:r>
            <a:endParaRPr lang="en-US"/>
          </a:p>
        </p:txBody>
      </p:sp>
      <p:sp>
        <p:nvSpPr>
          <p:cNvPr id="8" name="Footer Placeholder 7"/>
          <p:cNvSpPr>
            <a:spLocks noGrp="1"/>
          </p:cNvSpPr>
          <p:nvPr>
            <p:ph type="ftr" sz="quarter" idx="11"/>
          </p:nvPr>
        </p:nvSpPr>
        <p:spPr/>
        <p:txBody>
          <a:bodyPr/>
          <a:lstStyle/>
          <a:p>
            <a:r>
              <a:rPr lang="en-US" smtClean="0"/>
              <a:t>Muon Detection III, Joerg Wotschack</a:t>
            </a:r>
            <a:endParaRPr lang="en-US"/>
          </a:p>
        </p:txBody>
      </p:sp>
      <p:sp>
        <p:nvSpPr>
          <p:cNvPr id="9" name="Slide Number Placeholder 8"/>
          <p:cNvSpPr>
            <a:spLocks noGrp="1"/>
          </p:cNvSpPr>
          <p:nvPr>
            <p:ph type="sldNum" sz="quarter" idx="12"/>
          </p:nvPr>
        </p:nvSpPr>
        <p:spPr/>
        <p:txBody>
          <a:bodyPr/>
          <a:lstStyle/>
          <a:p>
            <a:fld id="{3079372F-7216-AD42-B767-60CA84D9E527}" type="slidenum">
              <a:rPr lang="en-US" smtClean="0"/>
              <a:t>50</a:t>
            </a:fld>
            <a:endParaRPr lang="en-US"/>
          </a:p>
        </p:txBody>
      </p:sp>
      <p:grpSp>
        <p:nvGrpSpPr>
          <p:cNvPr id="11" name="Group 10"/>
          <p:cNvGrpSpPr/>
          <p:nvPr/>
        </p:nvGrpSpPr>
        <p:grpSpPr>
          <a:xfrm>
            <a:off x="356987" y="3018240"/>
            <a:ext cx="6361479" cy="3237805"/>
            <a:chOff x="228600" y="838200"/>
            <a:chExt cx="8818467" cy="5297020"/>
          </a:xfrm>
        </p:grpSpPr>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l="10280" t="24932" r="16649" b="3632"/>
            <a:stretch/>
          </p:blipFill>
          <p:spPr>
            <a:xfrm>
              <a:off x="228600" y="838200"/>
              <a:ext cx="6482575" cy="4899102"/>
            </a:xfrm>
            <a:prstGeom prst="rect">
              <a:avLst/>
            </a:prstGeom>
          </p:spPr>
        </p:pic>
        <p:sp>
          <p:nvSpPr>
            <p:cNvPr id="13" name="TextBox 12"/>
            <p:cNvSpPr txBox="1"/>
            <p:nvPr/>
          </p:nvSpPr>
          <p:spPr>
            <a:xfrm>
              <a:off x="1248683" y="5552636"/>
              <a:ext cx="3295584" cy="582584"/>
            </a:xfrm>
            <a:prstGeom prst="rect">
              <a:avLst/>
            </a:prstGeom>
            <a:noFill/>
          </p:spPr>
          <p:txBody>
            <a:bodyPr wrap="none" rtlCol="0">
              <a:spAutoFit/>
            </a:bodyPr>
            <a:lstStyle/>
            <a:p>
              <a:r>
                <a:rPr lang="en-US" sz="2000" dirty="0" smtClean="0">
                  <a:latin typeface="Times New Roman" pitchFamily="18" charset="0"/>
                  <a:cs typeface="Times New Roman" pitchFamily="18" charset="0"/>
                </a:rPr>
                <a:t>Read-out panel (10 mm)</a:t>
              </a:r>
            </a:p>
          </p:txBody>
        </p:sp>
        <p:cxnSp>
          <p:nvCxnSpPr>
            <p:cNvPr id="14" name="Straight Arrow Connector 13"/>
            <p:cNvCxnSpPr>
              <a:stCxn id="13" idx="0"/>
            </p:cNvCxnSpPr>
            <p:nvPr/>
          </p:nvCxnSpPr>
          <p:spPr>
            <a:xfrm flipH="1" flipV="1">
              <a:off x="2819400" y="5118116"/>
              <a:ext cx="77076" cy="43452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3" idx="0"/>
            </p:cNvCxnSpPr>
            <p:nvPr/>
          </p:nvCxnSpPr>
          <p:spPr>
            <a:xfrm flipH="1" flipV="1">
              <a:off x="2590800" y="4800602"/>
              <a:ext cx="305676" cy="75203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3" idx="0"/>
            </p:cNvCxnSpPr>
            <p:nvPr/>
          </p:nvCxnSpPr>
          <p:spPr>
            <a:xfrm flipH="1" flipV="1">
              <a:off x="2279737" y="3886200"/>
              <a:ext cx="616739" cy="1666437"/>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3" idx="0"/>
            </p:cNvCxnSpPr>
            <p:nvPr/>
          </p:nvCxnSpPr>
          <p:spPr>
            <a:xfrm flipH="1" flipV="1">
              <a:off x="1524004" y="3440153"/>
              <a:ext cx="1372472" cy="2112483"/>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467600" y="2907267"/>
              <a:ext cx="1579467" cy="956688"/>
            </a:xfrm>
            <a:prstGeom prst="rect">
              <a:avLst/>
            </a:prstGeom>
            <a:noFill/>
          </p:spPr>
          <p:txBody>
            <a:bodyPr wrap="square" rtlCol="0">
              <a:spAutoFit/>
            </a:bodyPr>
            <a:lstStyle/>
            <a:p>
              <a:r>
                <a:rPr lang="en-US" sz="1600" dirty="0" smtClean="0">
                  <a:latin typeface="Times New Roman" pitchFamily="18" charset="0"/>
                  <a:cs typeface="Times New Roman" pitchFamily="18" charset="0"/>
                </a:rPr>
                <a:t>Drift panel (10 mm)</a:t>
              </a:r>
            </a:p>
          </p:txBody>
        </p:sp>
        <p:cxnSp>
          <p:nvCxnSpPr>
            <p:cNvPr id="19" name="Straight Arrow Connector 18"/>
            <p:cNvCxnSpPr>
              <a:stCxn id="18" idx="1"/>
            </p:cNvCxnSpPr>
            <p:nvPr/>
          </p:nvCxnSpPr>
          <p:spPr>
            <a:xfrm flipH="1" flipV="1">
              <a:off x="6096002" y="1981203"/>
              <a:ext cx="1371599" cy="140440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27" idx="1"/>
            </p:cNvCxnSpPr>
            <p:nvPr/>
          </p:nvCxnSpPr>
          <p:spPr>
            <a:xfrm flipH="1" flipV="1">
              <a:off x="3429004" y="3797696"/>
              <a:ext cx="773149" cy="1644306"/>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8" idx="1"/>
            </p:cNvCxnSpPr>
            <p:nvPr/>
          </p:nvCxnSpPr>
          <p:spPr>
            <a:xfrm flipH="1" flipV="1">
              <a:off x="5562603" y="2765173"/>
              <a:ext cx="1904998" cy="62043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8" idx="1"/>
            </p:cNvCxnSpPr>
            <p:nvPr/>
          </p:nvCxnSpPr>
          <p:spPr>
            <a:xfrm flipH="1" flipV="1">
              <a:off x="5680929" y="3287755"/>
              <a:ext cx="1786672" cy="97857"/>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27" idx="1"/>
            </p:cNvCxnSpPr>
            <p:nvPr/>
          </p:nvCxnSpPr>
          <p:spPr>
            <a:xfrm flipH="1" flipV="1">
              <a:off x="3352800" y="4827997"/>
              <a:ext cx="849352" cy="61400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8" idx="1"/>
            </p:cNvCxnSpPr>
            <p:nvPr/>
          </p:nvCxnSpPr>
          <p:spPr>
            <a:xfrm flipH="1">
              <a:off x="5791200" y="3385611"/>
              <a:ext cx="1676400" cy="2719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096000" y="4280407"/>
              <a:ext cx="2269469" cy="582585"/>
            </a:xfrm>
            <a:prstGeom prst="rect">
              <a:avLst/>
            </a:prstGeom>
            <a:noFill/>
          </p:spPr>
          <p:txBody>
            <a:bodyPr wrap="none" rtlCol="0">
              <a:spAutoFit/>
            </a:bodyPr>
            <a:lstStyle/>
            <a:p>
              <a:r>
                <a:rPr lang="en-US" sz="2000" dirty="0" smtClean="0">
                  <a:latin typeface="Times New Roman" pitchFamily="18" charset="0"/>
                  <a:cs typeface="Times New Roman" pitchFamily="18" charset="0"/>
                </a:rPr>
                <a:t>Spacer – 40 mm</a:t>
              </a:r>
            </a:p>
          </p:txBody>
        </p:sp>
        <p:cxnSp>
          <p:nvCxnSpPr>
            <p:cNvPr id="26" name="Straight Arrow Connector 25"/>
            <p:cNvCxnSpPr>
              <a:stCxn id="25" idx="1"/>
            </p:cNvCxnSpPr>
            <p:nvPr/>
          </p:nvCxnSpPr>
          <p:spPr>
            <a:xfrm flipH="1" flipV="1">
              <a:off x="4305300" y="4024006"/>
              <a:ext cx="1790699" cy="54769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202152" y="5150709"/>
              <a:ext cx="4443275" cy="582584"/>
            </a:xfrm>
            <a:prstGeom prst="rect">
              <a:avLst/>
            </a:prstGeom>
            <a:noFill/>
          </p:spPr>
          <p:txBody>
            <a:bodyPr wrap="none" rtlCol="0">
              <a:spAutoFit/>
            </a:bodyPr>
            <a:lstStyle/>
            <a:p>
              <a:r>
                <a:rPr lang="en-US" sz="2000" dirty="0" smtClean="0">
                  <a:latin typeface="Times New Roman" pitchFamily="18" charset="0"/>
                  <a:cs typeface="Times New Roman" pitchFamily="18" charset="0"/>
                </a:rPr>
                <a:t>Double faced drift panel</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a:t>
              </a:r>
              <a:r>
                <a:rPr lang="en-US" sz="2000" dirty="0">
                  <a:latin typeface="Times New Roman" pitchFamily="18" charset="0"/>
                  <a:cs typeface="Times New Roman" pitchFamily="18" charset="0"/>
                </a:rPr>
                <a:t>1</a:t>
              </a:r>
              <a:r>
                <a:rPr lang="en-US" sz="2000" dirty="0" smtClean="0">
                  <a:latin typeface="Times New Roman" pitchFamily="18" charset="0"/>
                  <a:cs typeface="Times New Roman" pitchFamily="18" charset="0"/>
                </a:rPr>
                <a:t>0 mm)</a:t>
              </a:r>
            </a:p>
          </p:txBody>
        </p:sp>
      </p:grpSp>
      <p:sp>
        <p:nvSpPr>
          <p:cNvPr id="4" name="TextBox 3"/>
          <p:cNvSpPr txBox="1"/>
          <p:nvPr/>
        </p:nvSpPr>
        <p:spPr>
          <a:xfrm>
            <a:off x="1836639" y="3350290"/>
            <a:ext cx="918065" cy="523220"/>
          </a:xfrm>
          <a:prstGeom prst="rect">
            <a:avLst/>
          </a:prstGeom>
          <a:noFill/>
        </p:spPr>
        <p:txBody>
          <a:bodyPr wrap="none" rtlCol="0">
            <a:spAutoFit/>
          </a:bodyPr>
          <a:lstStyle/>
          <a:p>
            <a:r>
              <a:rPr lang="en-US" sz="2800" dirty="0" err="1" smtClean="0"/>
              <a:t>sTGC</a:t>
            </a:r>
            <a:endParaRPr lang="en-US" sz="2800" dirty="0"/>
          </a:p>
        </p:txBody>
      </p:sp>
      <p:sp>
        <p:nvSpPr>
          <p:cNvPr id="28" name="TextBox 27"/>
          <p:cNvSpPr txBox="1"/>
          <p:nvPr/>
        </p:nvSpPr>
        <p:spPr>
          <a:xfrm>
            <a:off x="664299" y="4748783"/>
            <a:ext cx="1987393" cy="523220"/>
          </a:xfrm>
          <a:prstGeom prst="rect">
            <a:avLst/>
          </a:prstGeom>
          <a:noFill/>
        </p:spPr>
        <p:txBody>
          <a:bodyPr wrap="none" rtlCol="0">
            <a:spAutoFit/>
          </a:bodyPr>
          <a:lstStyle/>
          <a:p>
            <a:r>
              <a:rPr lang="en-US" sz="2800" dirty="0" err="1" smtClean="0"/>
              <a:t>Micromegas</a:t>
            </a:r>
            <a:endParaRPr lang="en-US" sz="2800" dirty="0"/>
          </a:p>
        </p:txBody>
      </p:sp>
      <p:sp>
        <p:nvSpPr>
          <p:cNvPr id="33" name="TextBox 32"/>
          <p:cNvSpPr txBox="1"/>
          <p:nvPr/>
        </p:nvSpPr>
        <p:spPr>
          <a:xfrm>
            <a:off x="2186236" y="1801402"/>
            <a:ext cx="2441694" cy="461665"/>
          </a:xfrm>
          <a:prstGeom prst="rect">
            <a:avLst/>
          </a:prstGeom>
          <a:noFill/>
        </p:spPr>
        <p:txBody>
          <a:bodyPr wrap="none" rtlCol="0">
            <a:spAutoFit/>
          </a:bodyPr>
          <a:lstStyle/>
          <a:p>
            <a:r>
              <a:rPr lang="en-US" sz="2400" dirty="0" err="1" smtClean="0"/>
              <a:t>Micromegas</a:t>
            </a:r>
            <a:r>
              <a:rPr lang="en-US" sz="2400" dirty="0" smtClean="0"/>
              <a:t> stack</a:t>
            </a:r>
            <a:endParaRPr lang="en-US" sz="2400" dirty="0"/>
          </a:p>
        </p:txBody>
      </p:sp>
    </p:spTree>
    <p:extLst>
      <p:ext uri="{BB962C8B-B14F-4D97-AF65-F5344CB8AC3E}">
        <p14:creationId xmlns:p14="http://schemas.microsoft.com/office/powerpoint/2010/main" val="387103915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fontScale="70000" lnSpcReduction="20000"/>
          </a:bodyPr>
          <a:lstStyle/>
          <a:p>
            <a:pPr>
              <a:buClr>
                <a:schemeClr val="accent2"/>
              </a:buClr>
              <a:buFont typeface="Wingdings" charset="2"/>
              <a:buChar char="§"/>
            </a:pPr>
            <a:r>
              <a:rPr lang="en-US" dirty="0" err="1" smtClean="0"/>
              <a:t>Muon</a:t>
            </a:r>
            <a:r>
              <a:rPr lang="en-US" dirty="0" smtClean="0"/>
              <a:t> detection started with cloud chambers (and Geiger-Müller tubes!) some 80 years ago</a:t>
            </a:r>
          </a:p>
          <a:p>
            <a:pPr>
              <a:buClr>
                <a:schemeClr val="accent2"/>
              </a:buClr>
              <a:buFont typeface="Wingdings" charset="2"/>
              <a:buChar char="§"/>
            </a:pPr>
            <a:r>
              <a:rPr lang="en-US" dirty="0" smtClean="0"/>
              <a:t>The main break-through in tracking detectors came with the invention of the MWPC in the 1960ies and their variants in the following years; they are still widely used.</a:t>
            </a:r>
          </a:p>
          <a:p>
            <a:pPr>
              <a:buClr>
                <a:schemeClr val="accent2"/>
              </a:buClr>
              <a:buFont typeface="Wingdings" charset="2"/>
              <a:buChar char="§"/>
            </a:pPr>
            <a:r>
              <a:rPr lang="en-US" dirty="0" smtClean="0"/>
              <a:t>A new trend came with wireless, parallel-plate chambers such as RPCs and more recently with the a large variety of MPGDs (GEMs, MMs, </a:t>
            </a:r>
            <a:r>
              <a:rPr lang="en-US" dirty="0" err="1" smtClean="0"/>
              <a:t>micropics</a:t>
            </a:r>
            <a:r>
              <a:rPr lang="en-US" dirty="0" smtClean="0"/>
              <a:t>, THGEM, …)</a:t>
            </a:r>
          </a:p>
          <a:p>
            <a:pPr>
              <a:buClr>
                <a:schemeClr val="accent2"/>
              </a:buClr>
              <a:buFont typeface="Wingdings" charset="2"/>
              <a:buChar char="§"/>
            </a:pPr>
            <a:r>
              <a:rPr lang="en-US" dirty="0" smtClean="0"/>
              <a:t>MPDGs are probably the new generation of </a:t>
            </a:r>
            <a:r>
              <a:rPr lang="en-US" dirty="0" err="1" smtClean="0"/>
              <a:t>muon</a:t>
            </a:r>
            <a:r>
              <a:rPr lang="en-US" dirty="0" smtClean="0"/>
              <a:t> detectors being robust, radiation hard and showing no signs of ageing, while at the same time they are able to cope with high rates and reach excellent spatial resolution and </a:t>
            </a:r>
            <a:r>
              <a:rPr lang="en-US" dirty="0" smtClean="0"/>
              <a:t>are, at the same time, </a:t>
            </a:r>
            <a:r>
              <a:rPr lang="en-US" dirty="0" smtClean="0"/>
              <a:t>fast enough to serve as trigger detectors.</a:t>
            </a:r>
            <a:endParaRPr lang="en-US" dirty="0"/>
          </a:p>
        </p:txBody>
      </p:sp>
      <p:sp>
        <p:nvSpPr>
          <p:cNvPr id="4" name="Date Placeholder 3"/>
          <p:cNvSpPr>
            <a:spLocks noGrp="1"/>
          </p:cNvSpPr>
          <p:nvPr>
            <p:ph type="dt" sz="half" idx="10"/>
          </p:nvPr>
        </p:nvSpPr>
        <p:spPr/>
        <p:txBody>
          <a:bodyPr/>
          <a:lstStyle/>
          <a:p>
            <a:r>
              <a:rPr lang="de-CH" smtClean="0"/>
              <a:t>ESIPAP, 11/02/2014</a:t>
            </a:r>
            <a:endParaRPr lang="en-US"/>
          </a:p>
        </p:txBody>
      </p:sp>
      <p:sp>
        <p:nvSpPr>
          <p:cNvPr id="5" name="Footer Placeholder 4"/>
          <p:cNvSpPr>
            <a:spLocks noGrp="1"/>
          </p:cNvSpPr>
          <p:nvPr>
            <p:ph type="ftr" sz="quarter" idx="11"/>
          </p:nvPr>
        </p:nvSpPr>
        <p:spPr/>
        <p:txBody>
          <a:bodyPr/>
          <a:lstStyle/>
          <a:p>
            <a:r>
              <a:rPr lang="en-US" smtClean="0"/>
              <a:t>Muon Detection III, Joerg Wotschack</a:t>
            </a:r>
            <a:endParaRPr lang="en-US"/>
          </a:p>
        </p:txBody>
      </p:sp>
      <p:sp>
        <p:nvSpPr>
          <p:cNvPr id="6" name="Slide Number Placeholder 5"/>
          <p:cNvSpPr>
            <a:spLocks noGrp="1"/>
          </p:cNvSpPr>
          <p:nvPr>
            <p:ph type="sldNum" sz="quarter" idx="12"/>
          </p:nvPr>
        </p:nvSpPr>
        <p:spPr/>
        <p:txBody>
          <a:bodyPr/>
          <a:lstStyle/>
          <a:p>
            <a:fld id="{3079372F-7216-AD42-B767-60CA84D9E527}" type="slidenum">
              <a:rPr lang="en-US" smtClean="0"/>
              <a:t>51</a:t>
            </a:fld>
            <a:endParaRPr lang="en-US"/>
          </a:p>
        </p:txBody>
      </p:sp>
    </p:spTree>
    <p:extLst>
      <p:ext uri="{BB962C8B-B14F-4D97-AF65-F5344CB8AC3E}">
        <p14:creationId xmlns:p14="http://schemas.microsoft.com/office/powerpoint/2010/main" val="510854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131" y="274638"/>
            <a:ext cx="8229600" cy="1143000"/>
          </a:xfrm>
        </p:spPr>
        <p:txBody>
          <a:bodyPr>
            <a:normAutofit/>
          </a:bodyPr>
          <a:lstStyle/>
          <a:p>
            <a:r>
              <a:rPr lang="en-US" dirty="0"/>
              <a:t>T</a:t>
            </a:r>
            <a:r>
              <a:rPr lang="en-US" dirty="0" smtClean="0"/>
              <a:t>he early detectors, cont’d</a:t>
            </a:r>
            <a:endParaRPr lang="en-US" dirty="0"/>
          </a:p>
        </p:txBody>
      </p:sp>
      <p:sp>
        <p:nvSpPr>
          <p:cNvPr id="3" name="Content Placeholder 2"/>
          <p:cNvSpPr>
            <a:spLocks noGrp="1"/>
          </p:cNvSpPr>
          <p:nvPr>
            <p:ph idx="1"/>
          </p:nvPr>
        </p:nvSpPr>
        <p:spPr>
          <a:xfrm>
            <a:off x="451576" y="1600200"/>
            <a:ext cx="5454342" cy="4568004"/>
          </a:xfrm>
        </p:spPr>
        <p:txBody>
          <a:bodyPr>
            <a:normAutofit lnSpcReduction="10000"/>
          </a:bodyPr>
          <a:lstStyle/>
          <a:p>
            <a:pPr>
              <a:buClr>
                <a:schemeClr val="accent3"/>
              </a:buClr>
              <a:buFont typeface="Wingdings" charset="2"/>
              <a:buChar char="§"/>
            </a:pPr>
            <a:r>
              <a:rPr lang="en-US" dirty="0" smtClean="0"/>
              <a:t>The other type of detector that was used in the muon discovery experiment were Geiger tubes, they served as triggering device. </a:t>
            </a:r>
          </a:p>
          <a:p>
            <a:pPr>
              <a:buClr>
                <a:schemeClr val="accent3"/>
              </a:buClr>
              <a:buFont typeface="Wingdings" charset="2"/>
              <a:buChar char="§"/>
            </a:pPr>
            <a:r>
              <a:rPr lang="en-US" dirty="0" smtClean="0"/>
              <a:t>Tubes are still heavily used as muon detectors, however, in the form of drift tubes (see later)</a:t>
            </a:r>
          </a:p>
          <a:p>
            <a:pPr lvl="1">
              <a:buClr>
                <a:schemeClr val="accent3"/>
              </a:buClr>
              <a:buFont typeface="Wingdings" charset="2"/>
              <a:buChar char="§"/>
            </a:pPr>
            <a:endParaRPr lang="en-US" dirty="0" smtClean="0"/>
          </a:p>
        </p:txBody>
      </p:sp>
      <p:sp>
        <p:nvSpPr>
          <p:cNvPr id="4" name="Date Placeholder 3"/>
          <p:cNvSpPr>
            <a:spLocks noGrp="1"/>
          </p:cNvSpPr>
          <p:nvPr>
            <p:ph type="dt" sz="half" idx="10"/>
          </p:nvPr>
        </p:nvSpPr>
        <p:spPr/>
        <p:txBody>
          <a:bodyPr/>
          <a:lstStyle/>
          <a:p>
            <a:r>
              <a:rPr lang="de-CH" smtClean="0"/>
              <a:t>ESIPAP, 11/02/2014</a:t>
            </a:r>
            <a:endParaRPr lang="en-US" dirty="0"/>
          </a:p>
        </p:txBody>
      </p:sp>
      <p:sp>
        <p:nvSpPr>
          <p:cNvPr id="5" name="Footer Placeholder 4"/>
          <p:cNvSpPr>
            <a:spLocks noGrp="1"/>
          </p:cNvSpPr>
          <p:nvPr>
            <p:ph type="ftr" sz="quarter" idx="11"/>
          </p:nvPr>
        </p:nvSpPr>
        <p:spPr/>
        <p:txBody>
          <a:bodyPr/>
          <a:lstStyle/>
          <a:p>
            <a:r>
              <a:rPr lang="en-US" smtClean="0"/>
              <a:t>Muon Detection III, Joerg Wotschack</a:t>
            </a:r>
            <a:endParaRPr lang="en-US" dirty="0"/>
          </a:p>
        </p:txBody>
      </p:sp>
      <p:sp>
        <p:nvSpPr>
          <p:cNvPr id="6" name="Slide Number Placeholder 5"/>
          <p:cNvSpPr>
            <a:spLocks noGrp="1"/>
          </p:cNvSpPr>
          <p:nvPr>
            <p:ph type="sldNum" sz="quarter" idx="12"/>
          </p:nvPr>
        </p:nvSpPr>
        <p:spPr/>
        <p:txBody>
          <a:bodyPr/>
          <a:lstStyle/>
          <a:p>
            <a:fld id="{8DE8BF76-08F8-4A4C-945B-4E9D83473707}" type="slidenum">
              <a:rPr lang="en-US" smtClean="0"/>
              <a:t>6</a:t>
            </a:fld>
            <a:endParaRPr lang="en-US" dirty="0"/>
          </a:p>
        </p:txBody>
      </p:sp>
      <p:pic>
        <p:nvPicPr>
          <p:cNvPr id="7" name="Picture 6" descr="Street_Stevenson_Fig1.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6678" y="1600200"/>
            <a:ext cx="2369317" cy="4221692"/>
          </a:xfrm>
          <a:prstGeom prst="rect">
            <a:avLst/>
          </a:prstGeom>
        </p:spPr>
      </p:pic>
      <p:sp>
        <p:nvSpPr>
          <p:cNvPr id="8" name="TextBox 7"/>
          <p:cNvSpPr txBox="1"/>
          <p:nvPr/>
        </p:nvSpPr>
        <p:spPr>
          <a:xfrm>
            <a:off x="6756678" y="5771574"/>
            <a:ext cx="2244000" cy="584776"/>
          </a:xfrm>
          <a:prstGeom prst="rect">
            <a:avLst/>
          </a:prstGeom>
          <a:noFill/>
        </p:spPr>
        <p:txBody>
          <a:bodyPr wrap="square" rtlCol="0">
            <a:spAutoFit/>
          </a:bodyPr>
          <a:lstStyle/>
          <a:p>
            <a:r>
              <a:rPr lang="en-US" sz="1600" dirty="0" smtClean="0">
                <a:solidFill>
                  <a:srgbClr val="800000"/>
                </a:solidFill>
              </a:rPr>
              <a:t>Street  &amp; Stevenson, </a:t>
            </a:r>
            <a:r>
              <a:rPr lang="en-US" sz="1600" dirty="0" err="1" smtClean="0">
                <a:solidFill>
                  <a:srgbClr val="800000"/>
                </a:solidFill>
              </a:rPr>
              <a:t>PhysRev</a:t>
            </a:r>
            <a:r>
              <a:rPr lang="en-US" sz="1600" dirty="0" smtClean="0">
                <a:solidFill>
                  <a:srgbClr val="800000"/>
                </a:solidFill>
              </a:rPr>
              <a:t>. 52(1937)1003</a:t>
            </a:r>
            <a:endParaRPr lang="en-US" sz="1600" dirty="0">
              <a:solidFill>
                <a:srgbClr val="800000"/>
              </a:solidFill>
            </a:endParaRPr>
          </a:p>
        </p:txBody>
      </p:sp>
      <p:sp>
        <p:nvSpPr>
          <p:cNvPr id="9" name="TextBox 8"/>
          <p:cNvSpPr txBox="1"/>
          <p:nvPr/>
        </p:nvSpPr>
        <p:spPr>
          <a:xfrm>
            <a:off x="7366500" y="1039903"/>
            <a:ext cx="1777500" cy="461665"/>
          </a:xfrm>
          <a:prstGeom prst="rect">
            <a:avLst/>
          </a:prstGeom>
          <a:noFill/>
        </p:spPr>
        <p:txBody>
          <a:bodyPr wrap="none" rtlCol="0">
            <a:spAutoFit/>
          </a:bodyPr>
          <a:lstStyle/>
          <a:p>
            <a:r>
              <a:rPr lang="en-US" sz="2400" dirty="0" smtClean="0">
                <a:solidFill>
                  <a:srgbClr val="000090"/>
                </a:solidFill>
              </a:rPr>
              <a:t>Geiger tubes</a:t>
            </a:r>
            <a:endParaRPr lang="en-US" sz="2400" dirty="0">
              <a:solidFill>
                <a:srgbClr val="000090"/>
              </a:solidFill>
            </a:endParaRPr>
          </a:p>
        </p:txBody>
      </p:sp>
      <p:cxnSp>
        <p:nvCxnSpPr>
          <p:cNvPr id="11" name="Straight Arrow Connector 10"/>
          <p:cNvCxnSpPr/>
          <p:nvPr/>
        </p:nvCxnSpPr>
        <p:spPr>
          <a:xfrm flipH="1">
            <a:off x="7890996" y="1487955"/>
            <a:ext cx="406892" cy="224490"/>
          </a:xfrm>
          <a:prstGeom prst="straightConnector1">
            <a:avLst/>
          </a:prstGeom>
          <a:ln w="3175" cmpd="sng">
            <a:solidFill>
              <a:srgbClr val="00009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a:off x="7804691" y="1501568"/>
            <a:ext cx="493197" cy="741024"/>
          </a:xfrm>
          <a:prstGeom prst="straightConnector1">
            <a:avLst/>
          </a:prstGeom>
          <a:ln w="3175" cmpd="sng">
            <a:solidFill>
              <a:srgbClr val="000090"/>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a:off x="7804691" y="1487955"/>
            <a:ext cx="493197" cy="3739536"/>
          </a:xfrm>
          <a:prstGeom prst="straightConnector1">
            <a:avLst/>
          </a:prstGeom>
          <a:ln w="3175" cmpd="sng">
            <a:solidFill>
              <a:srgbClr val="000090"/>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H="1">
            <a:off x="7804691" y="1501568"/>
            <a:ext cx="493197" cy="1790272"/>
          </a:xfrm>
          <a:prstGeom prst="straightConnector1">
            <a:avLst/>
          </a:prstGeom>
          <a:ln w="3175" cmpd="sng">
            <a:solidFill>
              <a:srgbClr val="000090"/>
            </a:solidFill>
            <a:tailEnd type="arrow"/>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6349786" y="3698013"/>
            <a:ext cx="1107996" cy="769441"/>
          </a:xfrm>
          <a:prstGeom prst="rect">
            <a:avLst/>
          </a:prstGeom>
          <a:noFill/>
        </p:spPr>
        <p:txBody>
          <a:bodyPr wrap="none" rtlCol="0">
            <a:spAutoFit/>
          </a:bodyPr>
          <a:lstStyle/>
          <a:p>
            <a:r>
              <a:rPr lang="en-US" sz="2400" dirty="0" smtClean="0">
                <a:solidFill>
                  <a:srgbClr val="800000"/>
                </a:solidFill>
              </a:rPr>
              <a:t>C</a:t>
            </a:r>
            <a:r>
              <a:rPr lang="en-US" sz="2000" dirty="0" smtClean="0"/>
              <a:t>loud </a:t>
            </a:r>
          </a:p>
          <a:p>
            <a:r>
              <a:rPr lang="en-US" sz="2000" dirty="0" smtClean="0"/>
              <a:t>chamber</a:t>
            </a:r>
            <a:endParaRPr lang="en-US" sz="2000" dirty="0"/>
          </a:p>
        </p:txBody>
      </p:sp>
      <p:sp>
        <p:nvSpPr>
          <p:cNvPr id="29" name="TextBox 28"/>
          <p:cNvSpPr txBox="1"/>
          <p:nvPr/>
        </p:nvSpPr>
        <p:spPr>
          <a:xfrm>
            <a:off x="6399744" y="2596462"/>
            <a:ext cx="966756" cy="707886"/>
          </a:xfrm>
          <a:prstGeom prst="rect">
            <a:avLst/>
          </a:prstGeom>
          <a:noFill/>
        </p:spPr>
        <p:txBody>
          <a:bodyPr wrap="none" rtlCol="0">
            <a:spAutoFit/>
          </a:bodyPr>
          <a:lstStyle/>
          <a:p>
            <a:r>
              <a:rPr lang="en-US" sz="2000" dirty="0" smtClean="0">
                <a:solidFill>
                  <a:srgbClr val="800000"/>
                </a:solidFill>
              </a:rPr>
              <a:t>Lead </a:t>
            </a:r>
          </a:p>
          <a:p>
            <a:r>
              <a:rPr lang="en-US" sz="2000" dirty="0">
                <a:solidFill>
                  <a:srgbClr val="800000"/>
                </a:solidFill>
              </a:rPr>
              <a:t>a</a:t>
            </a:r>
            <a:r>
              <a:rPr lang="en-US" sz="2000" dirty="0" smtClean="0">
                <a:solidFill>
                  <a:srgbClr val="800000"/>
                </a:solidFill>
              </a:rPr>
              <a:t>bsorb.</a:t>
            </a:r>
            <a:endParaRPr lang="en-US" sz="2000" dirty="0">
              <a:solidFill>
                <a:srgbClr val="800000"/>
              </a:solidFill>
            </a:endParaRPr>
          </a:p>
        </p:txBody>
      </p:sp>
      <p:sp>
        <p:nvSpPr>
          <p:cNvPr id="37" name="Rectangle 36"/>
          <p:cNvSpPr/>
          <p:nvPr/>
        </p:nvSpPr>
        <p:spPr>
          <a:xfrm>
            <a:off x="7641726" y="2564430"/>
            <a:ext cx="249270" cy="641107"/>
          </a:xfrm>
          <a:prstGeom prst="rect">
            <a:avLst/>
          </a:prstGeom>
          <a:solidFill>
            <a:srgbClr val="8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7641726" y="4142540"/>
            <a:ext cx="249270" cy="90756"/>
          </a:xfrm>
          <a:prstGeom prst="rect">
            <a:avLst/>
          </a:prstGeom>
          <a:solidFill>
            <a:srgbClr val="8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9" name="Straight Arrow Connector 38"/>
          <p:cNvCxnSpPr/>
          <p:nvPr/>
        </p:nvCxnSpPr>
        <p:spPr>
          <a:xfrm flipV="1">
            <a:off x="7138886" y="2921970"/>
            <a:ext cx="406879" cy="1"/>
          </a:xfrm>
          <a:prstGeom prst="straightConnector1">
            <a:avLst/>
          </a:prstGeom>
          <a:ln w="3175" cmpd="sng">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a:off x="7138886" y="2921970"/>
            <a:ext cx="569840" cy="1072622"/>
          </a:xfrm>
          <a:prstGeom prst="straightConnector1">
            <a:avLst/>
          </a:prstGeom>
          <a:ln w="3175" cmpd="sng">
            <a:solidFill>
              <a:srgbClr val="80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5792012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Geiger-Müller counter (1928)</a:t>
            </a:r>
            <a:endParaRPr lang="en-US" dirty="0"/>
          </a:p>
        </p:txBody>
      </p:sp>
      <p:sp>
        <p:nvSpPr>
          <p:cNvPr id="3" name="Content Placeholder 2"/>
          <p:cNvSpPr>
            <a:spLocks noGrp="1"/>
          </p:cNvSpPr>
          <p:nvPr>
            <p:ph idx="1"/>
          </p:nvPr>
        </p:nvSpPr>
        <p:spPr>
          <a:xfrm>
            <a:off x="651878" y="1417639"/>
            <a:ext cx="5188718" cy="1001216"/>
          </a:xfrm>
        </p:spPr>
        <p:txBody>
          <a:bodyPr>
            <a:normAutofit fontScale="62500" lnSpcReduction="20000"/>
          </a:bodyPr>
          <a:lstStyle/>
          <a:p>
            <a:pPr>
              <a:buClr>
                <a:schemeClr val="accent3"/>
              </a:buClr>
              <a:buFont typeface="Wingdings" charset="2"/>
              <a:buChar char="§"/>
            </a:pPr>
            <a:r>
              <a:rPr lang="en-GB" i="0" dirty="0" smtClean="0">
                <a:solidFill>
                  <a:srgbClr val="000000"/>
                </a:solidFill>
              </a:rPr>
              <a:t>Tube filled with inert gas + organic vapour </a:t>
            </a:r>
          </a:p>
          <a:p>
            <a:pPr>
              <a:buClr>
                <a:schemeClr val="accent3"/>
              </a:buClr>
              <a:buFont typeface="Wingdings" charset="2"/>
              <a:buChar char="§"/>
            </a:pPr>
            <a:r>
              <a:rPr lang="en-GB" i="0" dirty="0" smtClean="0">
                <a:solidFill>
                  <a:srgbClr val="000000"/>
                </a:solidFill>
              </a:rPr>
              <a:t>High voltage between wire and tube</a:t>
            </a:r>
          </a:p>
          <a:p>
            <a:pPr>
              <a:buClr>
                <a:schemeClr val="accent3"/>
              </a:buClr>
              <a:buFont typeface="Wingdings" charset="2"/>
              <a:buChar char="§"/>
            </a:pPr>
            <a:r>
              <a:rPr lang="en-GB" i="0" dirty="0" smtClean="0">
                <a:solidFill>
                  <a:srgbClr val="000000"/>
                </a:solidFill>
              </a:rPr>
              <a:t>Central thin wire (20 – 50 </a:t>
            </a:r>
            <a:r>
              <a:rPr lang="en-GB" i="0" dirty="0" smtClean="0">
                <a:solidFill>
                  <a:srgbClr val="000000"/>
                </a:solidFill>
                <a:cs typeface="Luxi Sans" charset="0"/>
              </a:rPr>
              <a:t>µm)</a:t>
            </a:r>
            <a:endParaRPr lang="en-GB" dirty="0">
              <a:solidFill>
                <a:srgbClr val="000000"/>
              </a:solidFill>
            </a:endParaRPr>
          </a:p>
          <a:p>
            <a:pPr lvl="1">
              <a:buClr>
                <a:schemeClr val="accent3"/>
              </a:buClr>
              <a:buFont typeface="Wingdings" charset="2"/>
              <a:buChar char="§"/>
            </a:pPr>
            <a:endParaRPr lang="en-US" dirty="0" smtClean="0">
              <a:solidFill>
                <a:srgbClr val="000000"/>
              </a:solidFill>
            </a:endParaRPr>
          </a:p>
        </p:txBody>
      </p:sp>
      <p:sp>
        <p:nvSpPr>
          <p:cNvPr id="4" name="Date Placeholder 3"/>
          <p:cNvSpPr>
            <a:spLocks noGrp="1"/>
          </p:cNvSpPr>
          <p:nvPr>
            <p:ph type="dt" sz="half" idx="10"/>
          </p:nvPr>
        </p:nvSpPr>
        <p:spPr/>
        <p:txBody>
          <a:bodyPr/>
          <a:lstStyle/>
          <a:p>
            <a:r>
              <a:rPr lang="de-CH" smtClean="0"/>
              <a:t>ESIPAP, 11/02/2014</a:t>
            </a:r>
            <a:endParaRPr lang="en-US" dirty="0"/>
          </a:p>
        </p:txBody>
      </p:sp>
      <p:sp>
        <p:nvSpPr>
          <p:cNvPr id="5" name="Footer Placeholder 4"/>
          <p:cNvSpPr>
            <a:spLocks noGrp="1"/>
          </p:cNvSpPr>
          <p:nvPr>
            <p:ph type="ftr" sz="quarter" idx="11"/>
          </p:nvPr>
        </p:nvSpPr>
        <p:spPr/>
        <p:txBody>
          <a:bodyPr/>
          <a:lstStyle/>
          <a:p>
            <a:r>
              <a:rPr lang="en-US" smtClean="0"/>
              <a:t>Muon Detection III, Joerg Wotschack</a:t>
            </a:r>
            <a:endParaRPr lang="en-US" dirty="0"/>
          </a:p>
        </p:txBody>
      </p:sp>
      <p:sp>
        <p:nvSpPr>
          <p:cNvPr id="6" name="Slide Number Placeholder 5"/>
          <p:cNvSpPr>
            <a:spLocks noGrp="1"/>
          </p:cNvSpPr>
          <p:nvPr>
            <p:ph type="sldNum" sz="quarter" idx="12"/>
          </p:nvPr>
        </p:nvSpPr>
        <p:spPr/>
        <p:txBody>
          <a:bodyPr/>
          <a:lstStyle/>
          <a:p>
            <a:fld id="{8DE8BF76-08F8-4A4C-945B-4E9D83473707}" type="slidenum">
              <a:rPr lang="en-US" smtClean="0"/>
              <a:t>7</a:t>
            </a:fld>
            <a:endParaRPr lang="en-US" dirty="0"/>
          </a:p>
        </p:txBody>
      </p:sp>
      <p:pic>
        <p:nvPicPr>
          <p:cNvPr id="9" name="Picture 18" descr="http://mineralium.com/bunte-steine/wp-content/uploads/2007/07/funktionsweise_geiger_mueller_zaehlrohr.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878" y="2935376"/>
            <a:ext cx="4402138" cy="296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p:cNvPicPr>
            <a:picLocks noChangeAspect="1" noChangeArrowheads="1"/>
          </p:cNvPicPr>
          <p:nvPr/>
        </p:nvPicPr>
        <p:blipFill>
          <a:blip r:embed="rId3">
            <a:extLst>
              <a:ext uri="{28A0092B-C50C-407E-A947-70E740481C1C}">
                <a14:useLocalDpi xmlns:a14="http://schemas.microsoft.com/office/drawing/2010/main" val="0"/>
              </a:ext>
            </a:extLst>
          </a:blip>
          <a:srcRect t="5133" r="55191" b="12834"/>
          <a:stretch>
            <a:fillRect/>
          </a:stretch>
        </p:blipFill>
        <p:spPr bwMode="auto">
          <a:xfrm>
            <a:off x="6842974" y="1088324"/>
            <a:ext cx="1362400" cy="1626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1" name="Content Placeholder 2"/>
          <p:cNvSpPr txBox="1">
            <a:spLocks/>
          </p:cNvSpPr>
          <p:nvPr/>
        </p:nvSpPr>
        <p:spPr>
          <a:xfrm>
            <a:off x="5227785" y="2837703"/>
            <a:ext cx="3748223" cy="3518647"/>
          </a:xfrm>
          <a:prstGeom prst="rect">
            <a:avLst/>
          </a:prstGeom>
        </p:spPr>
        <p:txBody>
          <a:bodyPr vert="horz" lIns="91440" tIns="45720" rIns="91440" bIns="45720" rtlCol="0">
            <a:normAutofit fontScale="6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chemeClr val="accent3"/>
              </a:buClr>
              <a:buFont typeface="Wingdings" charset="2"/>
              <a:buChar char="§"/>
            </a:pPr>
            <a:r>
              <a:rPr lang="en-GB" dirty="0" smtClean="0">
                <a:solidFill>
                  <a:srgbClr val="000000"/>
                </a:solidFill>
              </a:rPr>
              <a:t>Charged particle ionizes the gas, the electrons move to towards the anode wire, the ions towards the tube wall.</a:t>
            </a:r>
          </a:p>
          <a:p>
            <a:pPr>
              <a:buClr>
                <a:schemeClr val="accent3"/>
              </a:buClr>
              <a:buFont typeface="Wingdings" charset="2"/>
              <a:buChar char="§"/>
            </a:pPr>
            <a:r>
              <a:rPr lang="en-GB" dirty="0" smtClean="0">
                <a:solidFill>
                  <a:srgbClr val="000000"/>
                </a:solidFill>
              </a:rPr>
              <a:t>Strong increase of the field close to the wire</a:t>
            </a:r>
          </a:p>
          <a:p>
            <a:pPr>
              <a:buClr>
                <a:schemeClr val="accent3"/>
              </a:buClr>
              <a:buFont typeface="Wingdings" charset="2"/>
              <a:buChar char="§"/>
            </a:pPr>
            <a:r>
              <a:rPr lang="en-GB" dirty="0" smtClean="0">
                <a:solidFill>
                  <a:srgbClr val="000000"/>
                </a:solidFill>
              </a:rPr>
              <a:t>When E&gt;10 kV/cm the electrons start ionizing themselves the gas, leading to an electron avalanche and a measurable signal on the wire</a:t>
            </a:r>
          </a:p>
          <a:p>
            <a:pPr>
              <a:buClr>
                <a:schemeClr val="accent3"/>
              </a:buClr>
              <a:buFont typeface="Wingdings" charset="2"/>
              <a:buChar char="§"/>
            </a:pPr>
            <a:r>
              <a:rPr lang="en-GB" dirty="0" smtClean="0">
                <a:solidFill>
                  <a:srgbClr val="000000"/>
                </a:solidFill>
              </a:rPr>
              <a:t>The organic substances act as “quencher”</a:t>
            </a:r>
          </a:p>
          <a:p>
            <a:pPr lvl="1">
              <a:buClr>
                <a:schemeClr val="accent3"/>
              </a:buClr>
              <a:buFont typeface="Wingdings" charset="2"/>
              <a:buChar char="§"/>
            </a:pPr>
            <a:endParaRPr lang="en-US" dirty="0">
              <a:solidFill>
                <a:srgbClr val="000000"/>
              </a:solidFill>
            </a:endParaRPr>
          </a:p>
        </p:txBody>
      </p:sp>
    </p:spTree>
    <p:extLst>
      <p:ext uri="{BB962C8B-B14F-4D97-AF65-F5344CB8AC3E}">
        <p14:creationId xmlns:p14="http://schemas.microsoft.com/office/powerpoint/2010/main" val="254467119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big step forward – spark chambers</a:t>
            </a:r>
            <a:endParaRPr lang="en-US" dirty="0"/>
          </a:p>
        </p:txBody>
      </p:sp>
      <p:sp>
        <p:nvSpPr>
          <p:cNvPr id="3" name="Content Placeholder 2"/>
          <p:cNvSpPr>
            <a:spLocks noGrp="1"/>
          </p:cNvSpPr>
          <p:nvPr>
            <p:ph idx="1"/>
          </p:nvPr>
        </p:nvSpPr>
        <p:spPr>
          <a:xfrm>
            <a:off x="451576" y="1464385"/>
            <a:ext cx="8524432" cy="1629995"/>
          </a:xfrm>
        </p:spPr>
        <p:txBody>
          <a:bodyPr>
            <a:normAutofit fontScale="62500" lnSpcReduction="20000"/>
          </a:bodyPr>
          <a:lstStyle/>
          <a:p>
            <a:pPr>
              <a:buClr>
                <a:schemeClr val="accent3"/>
              </a:buClr>
              <a:buFont typeface="Wingdings" charset="2"/>
              <a:buChar char="§"/>
            </a:pPr>
            <a:r>
              <a:rPr lang="en-US" dirty="0" smtClean="0"/>
              <a:t>The third type of detector that we have met is the </a:t>
            </a:r>
            <a:r>
              <a:rPr lang="en-US" dirty="0" smtClean="0">
                <a:solidFill>
                  <a:srgbClr val="008000"/>
                </a:solidFill>
              </a:rPr>
              <a:t>spark chamber </a:t>
            </a:r>
            <a:r>
              <a:rPr lang="en-US" dirty="0" smtClean="0"/>
              <a:t>that played a crucial role in the discovery of the muon neutrino in 1962.</a:t>
            </a:r>
          </a:p>
          <a:p>
            <a:pPr>
              <a:buClr>
                <a:schemeClr val="accent3"/>
              </a:buClr>
              <a:buFont typeface="Wingdings" charset="2"/>
              <a:buChar char="§"/>
            </a:pPr>
            <a:r>
              <a:rPr lang="en-US" dirty="0" smtClean="0"/>
              <a:t>Pairs of metal plates are connected to a HV potential of several 10 kV creating a strong electrical field between the plates. Charged particles passing across the plates ionize the gas and create a conducting trace that leads to a spark between the two plates</a:t>
            </a:r>
            <a:r>
              <a:rPr lang="en-US" dirty="0"/>
              <a:t> </a:t>
            </a:r>
            <a:r>
              <a:rPr lang="en-US" dirty="0" smtClean="0"/>
              <a:t>which is then photographed.</a:t>
            </a:r>
          </a:p>
        </p:txBody>
      </p:sp>
      <p:sp>
        <p:nvSpPr>
          <p:cNvPr id="4" name="Date Placeholder 3"/>
          <p:cNvSpPr>
            <a:spLocks noGrp="1"/>
          </p:cNvSpPr>
          <p:nvPr>
            <p:ph type="dt" sz="half" idx="10"/>
          </p:nvPr>
        </p:nvSpPr>
        <p:spPr/>
        <p:txBody>
          <a:bodyPr/>
          <a:lstStyle/>
          <a:p>
            <a:r>
              <a:rPr lang="de-CH" smtClean="0"/>
              <a:t>ESIPAP, 11/02/2014</a:t>
            </a:r>
            <a:endParaRPr lang="en-US" dirty="0"/>
          </a:p>
        </p:txBody>
      </p:sp>
      <p:sp>
        <p:nvSpPr>
          <p:cNvPr id="5" name="Footer Placeholder 4"/>
          <p:cNvSpPr>
            <a:spLocks noGrp="1"/>
          </p:cNvSpPr>
          <p:nvPr>
            <p:ph type="ftr" sz="quarter" idx="11"/>
          </p:nvPr>
        </p:nvSpPr>
        <p:spPr/>
        <p:txBody>
          <a:bodyPr/>
          <a:lstStyle/>
          <a:p>
            <a:r>
              <a:rPr lang="en-US" smtClean="0"/>
              <a:t>Muon Detection III, Joerg Wotschack</a:t>
            </a:r>
            <a:endParaRPr lang="en-US" dirty="0"/>
          </a:p>
        </p:txBody>
      </p:sp>
      <p:sp>
        <p:nvSpPr>
          <p:cNvPr id="6" name="Slide Number Placeholder 5"/>
          <p:cNvSpPr>
            <a:spLocks noGrp="1"/>
          </p:cNvSpPr>
          <p:nvPr>
            <p:ph type="sldNum" sz="quarter" idx="12"/>
          </p:nvPr>
        </p:nvSpPr>
        <p:spPr/>
        <p:txBody>
          <a:bodyPr/>
          <a:lstStyle/>
          <a:p>
            <a:fld id="{8DE8BF76-08F8-4A4C-945B-4E9D83473707}" type="slidenum">
              <a:rPr lang="en-US" smtClean="0"/>
              <a:t>8</a:t>
            </a:fld>
            <a:endParaRPr lang="en-US" dirty="0"/>
          </a:p>
        </p:txBody>
      </p:sp>
      <p:pic>
        <p:nvPicPr>
          <p:cNvPr id="8" name="Picture 7" descr="http://www.hep.ph.bham.ac.uk/general/outreach/SparkChamber/img/sparkcircuit4.gif"/>
          <p:cNvPicPr>
            <a:picLocks noChangeAspect="1" noChangeArrowheads="1"/>
          </p:cNvPicPr>
          <p:nvPr/>
        </p:nvPicPr>
        <p:blipFill rotWithShape="1">
          <a:blip r:embed="rId2">
            <a:extLst>
              <a:ext uri="{28A0092B-C50C-407E-A947-70E740481C1C}">
                <a14:useLocalDpi xmlns:a14="http://schemas.microsoft.com/office/drawing/2010/main" val="0"/>
              </a:ext>
            </a:extLst>
          </a:blip>
          <a:srcRect t="2705" r="3700" b="9400"/>
          <a:stretch/>
        </p:blipFill>
        <p:spPr bwMode="auto">
          <a:xfrm>
            <a:off x="2406209" y="3199935"/>
            <a:ext cx="3944788" cy="3156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funkenkamme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3207" y="3199934"/>
            <a:ext cx="2223593" cy="3156417"/>
          </a:xfrm>
          <a:prstGeom prst="rect">
            <a:avLst/>
          </a:prstGeom>
        </p:spPr>
      </p:pic>
      <p:sp>
        <p:nvSpPr>
          <p:cNvPr id="11" name="TextBox 10"/>
          <p:cNvSpPr txBox="1"/>
          <p:nvPr/>
        </p:nvSpPr>
        <p:spPr>
          <a:xfrm>
            <a:off x="135626" y="3218991"/>
            <a:ext cx="2071387" cy="2862323"/>
          </a:xfrm>
          <a:prstGeom prst="rect">
            <a:avLst/>
          </a:prstGeom>
          <a:noFill/>
        </p:spPr>
        <p:txBody>
          <a:bodyPr wrap="square" rtlCol="0">
            <a:spAutoFit/>
          </a:bodyPr>
          <a:lstStyle/>
          <a:p>
            <a:r>
              <a:rPr lang="en-US" dirty="0" smtClean="0"/>
              <a:t>To avoid saturation, HV is only applied for a few </a:t>
            </a:r>
            <a:r>
              <a:rPr lang="en-US" dirty="0" err="1" smtClean="0"/>
              <a:t>ms</a:t>
            </a:r>
            <a:r>
              <a:rPr lang="en-US" dirty="0" smtClean="0"/>
              <a:t>, triggered, e.g., by a coincidence in two scintillators.</a:t>
            </a:r>
          </a:p>
          <a:p>
            <a:endParaRPr lang="en-US" dirty="0"/>
          </a:p>
          <a:p>
            <a:r>
              <a:rPr lang="en-US" dirty="0" smtClean="0">
                <a:solidFill>
                  <a:srgbClr val="800000"/>
                </a:solidFill>
              </a:rPr>
              <a:t>Spark chambers were used in the 1960ies and 70ies</a:t>
            </a:r>
            <a:endParaRPr lang="en-US" dirty="0">
              <a:solidFill>
                <a:srgbClr val="800000"/>
              </a:solidFill>
            </a:endParaRPr>
          </a:p>
        </p:txBody>
      </p:sp>
    </p:spTree>
    <p:extLst>
      <p:ext uri="{BB962C8B-B14F-4D97-AF65-F5344CB8AC3E}">
        <p14:creationId xmlns:p14="http://schemas.microsoft.com/office/powerpoint/2010/main" val="182665225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0597"/>
            <a:ext cx="8229600" cy="1143000"/>
          </a:xfrm>
        </p:spPr>
        <p:txBody>
          <a:bodyPr>
            <a:normAutofit/>
          </a:bodyPr>
          <a:lstStyle/>
          <a:p>
            <a:r>
              <a:rPr lang="en-US" dirty="0" err="1" smtClean="0"/>
              <a:t>Multiwire</a:t>
            </a:r>
            <a:r>
              <a:rPr lang="en-US" dirty="0" smtClean="0"/>
              <a:t> proportional chamber</a:t>
            </a:r>
            <a:endParaRPr lang="en-US" dirty="0"/>
          </a:p>
        </p:txBody>
      </p:sp>
      <p:sp>
        <p:nvSpPr>
          <p:cNvPr id="3" name="Content Placeholder 2"/>
          <p:cNvSpPr>
            <a:spLocks noGrp="1"/>
          </p:cNvSpPr>
          <p:nvPr>
            <p:ph idx="1"/>
          </p:nvPr>
        </p:nvSpPr>
        <p:spPr>
          <a:xfrm>
            <a:off x="451576" y="1475725"/>
            <a:ext cx="8524432" cy="1404691"/>
          </a:xfrm>
        </p:spPr>
        <p:txBody>
          <a:bodyPr>
            <a:normAutofit fontScale="85000" lnSpcReduction="10000"/>
          </a:bodyPr>
          <a:lstStyle/>
          <a:p>
            <a:pPr>
              <a:buClr>
                <a:schemeClr val="accent3"/>
              </a:buClr>
              <a:buFont typeface="Wingdings" charset="2"/>
              <a:buChar char="§"/>
            </a:pPr>
            <a:r>
              <a:rPr lang="en-GB" i="0" dirty="0" smtClean="0">
                <a:solidFill>
                  <a:srgbClr val="000000"/>
                </a:solidFill>
              </a:rPr>
              <a:t>Invented in 1968 by Georges </a:t>
            </a:r>
            <a:r>
              <a:rPr lang="en-GB" i="0" dirty="0" err="1" smtClean="0">
                <a:solidFill>
                  <a:srgbClr val="000000"/>
                </a:solidFill>
              </a:rPr>
              <a:t>Charpak</a:t>
            </a:r>
            <a:r>
              <a:rPr lang="en-GB" dirty="0">
                <a:solidFill>
                  <a:srgbClr val="000000"/>
                </a:solidFill>
              </a:rPr>
              <a:t> </a:t>
            </a:r>
            <a:r>
              <a:rPr lang="en-GB" dirty="0" smtClean="0">
                <a:solidFill>
                  <a:srgbClr val="000000"/>
                </a:solidFill>
              </a:rPr>
              <a:t>(</a:t>
            </a:r>
            <a:r>
              <a:rPr lang="en-GB" i="0" dirty="0" smtClean="0">
                <a:solidFill>
                  <a:srgbClr val="000000"/>
                </a:solidFill>
              </a:rPr>
              <a:t>Nobel Prize 1992)</a:t>
            </a:r>
          </a:p>
          <a:p>
            <a:pPr>
              <a:buClr>
                <a:schemeClr val="accent3"/>
              </a:buClr>
              <a:buFont typeface="Wingdings" charset="2"/>
              <a:buChar char="§"/>
            </a:pPr>
            <a:r>
              <a:rPr lang="en-US" dirty="0" smtClean="0"/>
              <a:t>A simple idea, generalizing the Geiger-Müller tube to a multi-channel setup, without the internal tube walls.</a:t>
            </a:r>
          </a:p>
        </p:txBody>
      </p:sp>
      <p:sp>
        <p:nvSpPr>
          <p:cNvPr id="4" name="Date Placeholder 3"/>
          <p:cNvSpPr>
            <a:spLocks noGrp="1"/>
          </p:cNvSpPr>
          <p:nvPr>
            <p:ph type="dt" sz="half" idx="10"/>
          </p:nvPr>
        </p:nvSpPr>
        <p:spPr/>
        <p:txBody>
          <a:bodyPr/>
          <a:lstStyle/>
          <a:p>
            <a:r>
              <a:rPr lang="de-CH" smtClean="0"/>
              <a:t>ESIPAP, 11/02/2014</a:t>
            </a:r>
            <a:endParaRPr lang="en-US" dirty="0"/>
          </a:p>
        </p:txBody>
      </p:sp>
      <p:sp>
        <p:nvSpPr>
          <p:cNvPr id="5" name="Footer Placeholder 4"/>
          <p:cNvSpPr>
            <a:spLocks noGrp="1"/>
          </p:cNvSpPr>
          <p:nvPr>
            <p:ph type="ftr" sz="quarter" idx="11"/>
          </p:nvPr>
        </p:nvSpPr>
        <p:spPr/>
        <p:txBody>
          <a:bodyPr/>
          <a:lstStyle/>
          <a:p>
            <a:r>
              <a:rPr lang="en-US" smtClean="0"/>
              <a:t>Muon Detection III, Joerg Wotschack</a:t>
            </a:r>
            <a:endParaRPr lang="en-US" dirty="0"/>
          </a:p>
        </p:txBody>
      </p:sp>
      <p:sp>
        <p:nvSpPr>
          <p:cNvPr id="6" name="Slide Number Placeholder 5"/>
          <p:cNvSpPr>
            <a:spLocks noGrp="1"/>
          </p:cNvSpPr>
          <p:nvPr>
            <p:ph type="sldNum" sz="quarter" idx="12"/>
          </p:nvPr>
        </p:nvSpPr>
        <p:spPr/>
        <p:txBody>
          <a:bodyPr/>
          <a:lstStyle/>
          <a:p>
            <a:fld id="{8DE8BF76-08F8-4A4C-945B-4E9D83473707}" type="slidenum">
              <a:rPr lang="en-US" smtClean="0"/>
              <a:t>9</a:t>
            </a:fld>
            <a:endParaRPr lang="en-US" dirty="0"/>
          </a:p>
        </p:txBody>
      </p:sp>
      <p:pic>
        <p:nvPicPr>
          <p:cNvPr id="12"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05785" y="3038711"/>
            <a:ext cx="4371411" cy="3317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589" y="3119194"/>
            <a:ext cx="1768475" cy="312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4" name="Line 8"/>
          <p:cNvSpPr>
            <a:spLocks noChangeShapeType="1"/>
          </p:cNvSpPr>
          <p:nvPr/>
        </p:nvSpPr>
        <p:spPr bwMode="auto">
          <a:xfrm flipH="1" flipV="1">
            <a:off x="2443263" y="3169092"/>
            <a:ext cx="293688" cy="99797"/>
          </a:xfrm>
          <a:prstGeom prst="line">
            <a:avLst/>
          </a:prstGeom>
          <a:noFill/>
          <a:ln w="18360">
            <a:solidFill>
              <a:srgbClr val="0000FF"/>
            </a:solidFill>
            <a:round/>
            <a:headEnd/>
            <a:tailEnd type="triangle" w="med" len="med"/>
          </a:ln>
          <a:extLst>
            <a:ext uri="{909E8E84-426E-40dd-AFC4-6F175D3DCCD1}">
              <a14:hiddenFill xmlns:a14="http://schemas.microsoft.com/office/drawing/2010/main">
                <a:noFill/>
              </a14:hiddenFill>
            </a:ext>
          </a:extLst>
        </p:spPr>
        <p:txBody>
          <a:bodyPr lIns="82945" tIns="41473" rIns="82945" bIns="41473"/>
          <a:lstStyle/>
          <a:p>
            <a:endParaRPr lang="en-US"/>
          </a:p>
        </p:txBody>
      </p:sp>
      <p:sp>
        <p:nvSpPr>
          <p:cNvPr id="15" name="Text Box 9"/>
          <p:cNvSpPr txBox="1">
            <a:spLocks noChangeArrowheads="1"/>
          </p:cNvSpPr>
          <p:nvPr/>
        </p:nvSpPr>
        <p:spPr bwMode="auto">
          <a:xfrm>
            <a:off x="2775636" y="3133394"/>
            <a:ext cx="1149350" cy="396875"/>
          </a:xfrm>
          <a:prstGeom prst="rect">
            <a:avLst/>
          </a:prstGeom>
          <a:noFill/>
          <a:ln>
            <a:noFill/>
          </a:ln>
        </p:spPr>
        <p:txBody>
          <a:bodyPr lIns="0" tIns="0" rIns="0" bIns="0">
            <a:spAutoFit/>
          </a:bodyPr>
          <a:lstStyle>
            <a:lvl1pPr defTabSz="4572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cs typeface="ＭＳ Ｐゴシック" charset="0"/>
              </a:defRPr>
            </a:lvl1pPr>
            <a:lvl2pPr marL="742950" indent="-285750" defTabSz="4572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2pPr>
            <a:lvl3pPr marL="1143000" indent="-228600" defTabSz="4572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3pPr>
            <a:lvl4pPr marL="1600200" indent="-228600" defTabSz="4572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4pPr>
            <a:lvl5pPr marL="2057400" indent="-228600" defTabSz="4572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9pPr>
          </a:lstStyle>
          <a:p>
            <a:pPr>
              <a:lnSpc>
                <a:spcPct val="87000"/>
              </a:lnSpc>
            </a:pPr>
            <a:r>
              <a:rPr lang="en-GB" sz="1500" i="0" dirty="0">
                <a:solidFill>
                  <a:srgbClr val="0000FF"/>
                </a:solidFill>
                <a:latin typeface="Luxi Sans" charset="0"/>
              </a:rPr>
              <a:t>cathode plane (-)</a:t>
            </a:r>
          </a:p>
        </p:txBody>
      </p:sp>
      <p:sp>
        <p:nvSpPr>
          <p:cNvPr id="16" name="Line 10"/>
          <p:cNvSpPr>
            <a:spLocks noChangeShapeType="1"/>
          </p:cNvSpPr>
          <p:nvPr/>
        </p:nvSpPr>
        <p:spPr bwMode="auto">
          <a:xfrm flipH="1">
            <a:off x="2384526" y="6172530"/>
            <a:ext cx="352425" cy="46037"/>
          </a:xfrm>
          <a:prstGeom prst="line">
            <a:avLst/>
          </a:prstGeom>
          <a:noFill/>
          <a:ln w="18360">
            <a:solidFill>
              <a:srgbClr val="0000FF"/>
            </a:solidFill>
            <a:round/>
            <a:headEnd/>
            <a:tailEnd type="triangle" w="med" len="med"/>
          </a:ln>
          <a:extLst>
            <a:ext uri="{909E8E84-426E-40dd-AFC4-6F175D3DCCD1}">
              <a14:hiddenFill xmlns:a14="http://schemas.microsoft.com/office/drawing/2010/main">
                <a:noFill/>
              </a14:hiddenFill>
            </a:ext>
          </a:extLst>
        </p:spPr>
        <p:txBody>
          <a:bodyPr lIns="82945" tIns="41473" rIns="82945" bIns="41473"/>
          <a:lstStyle/>
          <a:p>
            <a:endParaRPr lang="en-US"/>
          </a:p>
        </p:txBody>
      </p:sp>
      <p:sp>
        <p:nvSpPr>
          <p:cNvPr id="17" name="Text Box 11"/>
          <p:cNvSpPr txBox="1">
            <a:spLocks noChangeArrowheads="1"/>
          </p:cNvSpPr>
          <p:nvPr/>
        </p:nvSpPr>
        <p:spPr bwMode="auto">
          <a:xfrm>
            <a:off x="2775636" y="5974092"/>
            <a:ext cx="1149350" cy="396875"/>
          </a:xfrm>
          <a:prstGeom prst="rect">
            <a:avLst/>
          </a:prstGeom>
          <a:noFill/>
          <a:ln>
            <a:noFill/>
          </a:ln>
        </p:spPr>
        <p:txBody>
          <a:bodyPr lIns="0" tIns="0" rIns="0" bIns="0">
            <a:spAutoFit/>
          </a:bodyPr>
          <a:lstStyle>
            <a:lvl1pPr defTabSz="4572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cs typeface="ＭＳ Ｐゴシック" charset="0"/>
              </a:defRPr>
            </a:lvl1pPr>
            <a:lvl2pPr marL="742950" indent="-285750" defTabSz="4572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2pPr>
            <a:lvl3pPr marL="1143000" indent="-228600" defTabSz="4572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3pPr>
            <a:lvl4pPr marL="1600200" indent="-228600" defTabSz="4572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4pPr>
            <a:lvl5pPr marL="2057400" indent="-228600" defTabSz="4572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9pPr>
          </a:lstStyle>
          <a:p>
            <a:pPr>
              <a:lnSpc>
                <a:spcPct val="87000"/>
              </a:lnSpc>
            </a:pPr>
            <a:r>
              <a:rPr lang="en-GB" sz="1500" i="0" dirty="0">
                <a:solidFill>
                  <a:srgbClr val="0000FF"/>
                </a:solidFill>
                <a:latin typeface="Luxi Sans" charset="0"/>
              </a:rPr>
              <a:t>cathode plane (-)</a:t>
            </a:r>
          </a:p>
        </p:txBody>
      </p:sp>
      <p:sp>
        <p:nvSpPr>
          <p:cNvPr id="18" name="Line 12"/>
          <p:cNvSpPr>
            <a:spLocks noChangeShapeType="1"/>
          </p:cNvSpPr>
          <p:nvPr/>
        </p:nvSpPr>
        <p:spPr bwMode="auto">
          <a:xfrm flipH="1">
            <a:off x="2413794" y="4630128"/>
            <a:ext cx="354012" cy="46038"/>
          </a:xfrm>
          <a:prstGeom prst="line">
            <a:avLst/>
          </a:prstGeom>
          <a:noFill/>
          <a:ln w="18360">
            <a:solidFill>
              <a:srgbClr val="FF0000"/>
            </a:solidFill>
            <a:round/>
            <a:headEnd/>
            <a:tailEnd type="triangle" w="med" len="med"/>
          </a:ln>
          <a:extLst>
            <a:ext uri="{909E8E84-426E-40dd-AFC4-6F175D3DCCD1}">
              <a14:hiddenFill xmlns:a14="http://schemas.microsoft.com/office/drawing/2010/main">
                <a:noFill/>
              </a14:hiddenFill>
            </a:ext>
          </a:extLst>
        </p:spPr>
        <p:txBody>
          <a:bodyPr lIns="82945" tIns="41473" rIns="82945" bIns="41473"/>
          <a:lstStyle/>
          <a:p>
            <a:endParaRPr lang="en-US"/>
          </a:p>
        </p:txBody>
      </p:sp>
      <p:sp>
        <p:nvSpPr>
          <p:cNvPr id="19" name="Text Box 13"/>
          <p:cNvSpPr txBox="1">
            <a:spLocks noChangeArrowheads="1"/>
          </p:cNvSpPr>
          <p:nvPr/>
        </p:nvSpPr>
        <p:spPr bwMode="auto">
          <a:xfrm>
            <a:off x="2815323" y="4205031"/>
            <a:ext cx="1109663" cy="992188"/>
          </a:xfrm>
          <a:prstGeom prst="rect">
            <a:avLst/>
          </a:prstGeom>
          <a:noFill/>
          <a:ln>
            <a:noFill/>
          </a:ln>
        </p:spPr>
        <p:txBody>
          <a:bodyPr lIns="0" tIns="0" rIns="0" bIns="0">
            <a:spAutoFit/>
          </a:bodyPr>
          <a:lstStyle>
            <a:lvl1pPr defTabSz="4572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cs typeface="ＭＳ Ｐゴシック" charset="0"/>
              </a:defRPr>
            </a:lvl1pPr>
            <a:lvl2pPr marL="742950" indent="-285750" defTabSz="4572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2pPr>
            <a:lvl3pPr marL="1143000" indent="-228600" defTabSz="4572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3pPr>
            <a:lvl4pPr marL="1600200" indent="-228600" defTabSz="4572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4pPr>
            <a:lvl5pPr marL="2057400" indent="-228600" defTabSz="457200"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5pPr>
            <a:lvl6pPr marL="25146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6pPr>
            <a:lvl7pPr marL="29718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7pPr>
            <a:lvl8pPr marL="34290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8pPr>
            <a:lvl9pPr marL="3886200" indent="-228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i="1">
                <a:solidFill>
                  <a:schemeClr val="tx1"/>
                </a:solidFill>
                <a:latin typeface="Times New Roman" charset="0"/>
                <a:ea typeface="ＭＳ Ｐゴシック" charset="0"/>
              </a:defRPr>
            </a:lvl9pPr>
          </a:lstStyle>
          <a:p>
            <a:pPr>
              <a:lnSpc>
                <a:spcPct val="87000"/>
              </a:lnSpc>
            </a:pPr>
            <a:r>
              <a:rPr lang="en-GB" sz="1500" i="0" dirty="0">
                <a:solidFill>
                  <a:srgbClr val="FF0000"/>
                </a:solidFill>
                <a:latin typeface="Luxi Sans" charset="0"/>
              </a:rPr>
              <a:t>anode plane (+),</a:t>
            </a:r>
          </a:p>
          <a:p>
            <a:pPr>
              <a:lnSpc>
                <a:spcPct val="87000"/>
              </a:lnSpc>
            </a:pPr>
            <a:r>
              <a:rPr lang="en-GB" sz="1500" i="0" dirty="0">
                <a:solidFill>
                  <a:srgbClr val="FF0000"/>
                </a:solidFill>
                <a:latin typeface="Luxi Sans" charset="0"/>
              </a:rPr>
              <a:t>many wires,</a:t>
            </a:r>
          </a:p>
          <a:p>
            <a:pPr>
              <a:lnSpc>
                <a:spcPct val="87000"/>
              </a:lnSpc>
            </a:pPr>
            <a:r>
              <a:rPr lang="en-GB" sz="1500" i="0" dirty="0">
                <a:solidFill>
                  <a:srgbClr val="FF0000"/>
                </a:solidFill>
                <a:latin typeface="Luxi Sans" charset="0"/>
              </a:rPr>
              <a:t>a few mm apart</a:t>
            </a:r>
          </a:p>
        </p:txBody>
      </p:sp>
      <p:sp>
        <p:nvSpPr>
          <p:cNvPr id="20" name="Line 22"/>
          <p:cNvSpPr>
            <a:spLocks noChangeShapeType="1"/>
          </p:cNvSpPr>
          <p:nvPr/>
        </p:nvSpPr>
        <p:spPr bwMode="auto">
          <a:xfrm flipV="1">
            <a:off x="962819" y="2431794"/>
            <a:ext cx="260350" cy="4337050"/>
          </a:xfrm>
          <a:prstGeom prst="line">
            <a:avLst/>
          </a:prstGeom>
          <a:noFill/>
          <a:ln w="36720">
            <a:solidFill>
              <a:srgbClr val="FF0000"/>
            </a:solidFill>
            <a:round/>
            <a:headEnd/>
            <a:tailEnd type="triangle" w="med" len="med"/>
          </a:ln>
          <a:extLst>
            <a:ext uri="{909E8E84-426E-40dd-AFC4-6F175D3DCCD1}">
              <a14:hiddenFill xmlns:a14="http://schemas.microsoft.com/office/drawing/2010/main">
                <a:noFill/>
              </a14:hiddenFill>
            </a:ext>
          </a:extLst>
        </p:spPr>
        <p:txBody>
          <a:bodyPr lIns="82945" tIns="41473" rIns="82945" bIns="41473"/>
          <a:lstStyle/>
          <a:p>
            <a:endParaRPr lang="en-US"/>
          </a:p>
        </p:txBody>
      </p:sp>
      <p:sp>
        <p:nvSpPr>
          <p:cNvPr id="21" name="Text Box 23"/>
          <p:cNvSpPr txBox="1">
            <a:spLocks noChangeArrowheads="1"/>
          </p:cNvSpPr>
          <p:nvPr/>
        </p:nvSpPr>
        <p:spPr bwMode="auto">
          <a:xfrm>
            <a:off x="205070" y="4998781"/>
            <a:ext cx="1082675" cy="396875"/>
          </a:xfrm>
          <a:prstGeom prst="rect">
            <a:avLst/>
          </a:prstGeom>
          <a:noFill/>
          <a:ln w="9525">
            <a:noFill/>
            <a:round/>
            <a:headEnd/>
            <a:tailEnd/>
          </a:ln>
        </p:spPr>
        <p:txBody>
          <a:bodyPr lIns="0" tIns="0" rIns="0" bIns="0">
            <a:spAutoFit/>
          </a:bodyPr>
          <a:lstStyle/>
          <a:p>
            <a:pPr algn="ctr" defTabSz="457200" eaLnBrk="0" hangingPunct="0">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a:pPr>
            <a:r>
              <a:rPr lang="en-GB" sz="1500" i="0" dirty="0">
                <a:solidFill>
                  <a:schemeClr val="tx2"/>
                </a:solidFill>
                <a:latin typeface="Luxi Sans"/>
                <a:ea typeface="msmincho"/>
                <a:cs typeface="msmincho"/>
              </a:rPr>
              <a:t>charged particle</a:t>
            </a:r>
          </a:p>
        </p:txBody>
      </p:sp>
    </p:spTree>
    <p:extLst>
      <p:ext uri="{BB962C8B-B14F-4D97-AF65-F5344CB8AC3E}">
        <p14:creationId xmlns:p14="http://schemas.microsoft.com/office/powerpoint/2010/main" val="252528402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2337</TotalTime>
  <Words>3410</Words>
  <Application>Microsoft Macintosh PowerPoint</Application>
  <PresentationFormat>On-screen Show (4:3)</PresentationFormat>
  <Paragraphs>449</Paragraphs>
  <Slides>51</Slides>
  <Notes>0</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Office Theme</vt:lpstr>
      <vt:lpstr>Lecture 3</vt:lpstr>
      <vt:lpstr>Very early detectors</vt:lpstr>
      <vt:lpstr>The last bubble chamber at CERN (BEBC)</vt:lpstr>
      <vt:lpstr>Scanning Photographs</vt:lpstr>
      <vt:lpstr>PowerPoint Presentation</vt:lpstr>
      <vt:lpstr>The early detectors, cont’d</vt:lpstr>
      <vt:lpstr>Geiger-Müller counter (1928)</vt:lpstr>
      <vt:lpstr>A big step forward – spark chambers</vt:lpstr>
      <vt:lpstr>Multiwire proportional chamber</vt:lpstr>
      <vt:lpstr>Multiwire proportional chamber II</vt:lpstr>
      <vt:lpstr>MWPC of NA2 muon detector (1977)</vt:lpstr>
      <vt:lpstr>MWPC and 2nd coordinate</vt:lpstr>
      <vt:lpstr>Charge interpolation</vt:lpstr>
      <vt:lpstr>Drift chambers</vt:lpstr>
      <vt:lpstr>CMS barrel muon system</vt:lpstr>
      <vt:lpstr>The CMS drift cells</vt:lpstr>
      <vt:lpstr>The ATLAS drift tubes</vt:lpstr>
      <vt:lpstr>A sector of the ATLAS MDT Big Wheel </vt:lpstr>
      <vt:lpstr>The ATLAS drift tubes</vt:lpstr>
      <vt:lpstr>Alignment</vt:lpstr>
      <vt:lpstr>The ATLAS MDTs</vt:lpstr>
      <vt:lpstr>The ATLAS muon alignment system</vt:lpstr>
      <vt:lpstr>The ATLAS muon barrel alignment</vt:lpstr>
      <vt:lpstr>The ATLAS muon end-cap alignment</vt:lpstr>
      <vt:lpstr>Resistive Plate Chambers (RPC)</vt:lpstr>
      <vt:lpstr>RPC con’t</vt:lpstr>
      <vt:lpstr>Multi-gap RPCs as TOF detectors</vt:lpstr>
      <vt:lpstr>Problems with wire chambers</vt:lpstr>
      <vt:lpstr>Problems with RPCs</vt:lpstr>
      <vt:lpstr>Future muon detectors</vt:lpstr>
      <vt:lpstr>Count rates*) in the ATLAS Muon System at √s = 14 TeV for L = 1034 cm-2s-1</vt:lpstr>
      <vt:lpstr>Rates: measurement vs simulation</vt:lpstr>
      <vt:lpstr>MPGDs: muon detectors for the future</vt:lpstr>
      <vt:lpstr>The ATLAS New Small Wheel</vt:lpstr>
      <vt:lpstr>CMS GEM project</vt:lpstr>
      <vt:lpstr>Why Micro Pattern Gaseous Detectors?</vt:lpstr>
      <vt:lpstr>Microstrip gaseous detectors</vt:lpstr>
      <vt:lpstr>Gas Electron Multiplier (GEM)</vt:lpstr>
      <vt:lpstr>GEMs</vt:lpstr>
      <vt:lpstr>GEMs for the CMS upgrade</vt:lpstr>
      <vt:lpstr>Micromegas</vt:lpstr>
      <vt:lpstr>Micromegas</vt:lpstr>
      <vt:lpstr>Micromegas as µTPC</vt:lpstr>
      <vt:lpstr>PowerPoint Presentation</vt:lpstr>
      <vt:lpstr>PowerPoint Presentation</vt:lpstr>
      <vt:lpstr>Inclined tracks (40°) – µTPC</vt:lpstr>
      <vt:lpstr>… and a two-track event</vt:lpstr>
      <vt:lpstr>MM performance </vt:lpstr>
      <vt:lpstr>Micromegas as muon chambers</vt:lpstr>
      <vt:lpstr>The ATLAS New Small Wheel II</vt:lpstr>
      <vt:lpstr>Conclusions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Detectors technologies</dc:title>
  <dc:creator>Joerg Wotschack</dc:creator>
  <cp:lastModifiedBy>Joerg Wotschack</cp:lastModifiedBy>
  <cp:revision>85</cp:revision>
  <dcterms:created xsi:type="dcterms:W3CDTF">2014-02-07T17:59:09Z</dcterms:created>
  <dcterms:modified xsi:type="dcterms:W3CDTF">2014-02-11T07:57:18Z</dcterms:modified>
</cp:coreProperties>
</file>