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547" r:id="rId3"/>
    <p:sldId id="592" r:id="rId4"/>
    <p:sldId id="557" r:id="rId5"/>
    <p:sldId id="614" r:id="rId6"/>
    <p:sldId id="615" r:id="rId7"/>
    <p:sldId id="616" r:id="rId8"/>
    <p:sldId id="617" r:id="rId9"/>
    <p:sldId id="618" r:id="rId10"/>
    <p:sldId id="619" r:id="rId11"/>
    <p:sldId id="620" r:id="rId12"/>
    <p:sldId id="621" r:id="rId13"/>
    <p:sldId id="622" r:id="rId14"/>
    <p:sldId id="623" r:id="rId15"/>
    <p:sldId id="612" r:id="rId16"/>
    <p:sldId id="613" r:id="rId17"/>
    <p:sldId id="609" r:id="rId18"/>
    <p:sldId id="611" r:id="rId19"/>
    <p:sldId id="624" r:id="rId20"/>
    <p:sldId id="625" r:id="rId21"/>
    <p:sldId id="626" r:id="rId22"/>
    <p:sldId id="627" r:id="rId23"/>
    <p:sldId id="628" r:id="rId24"/>
    <p:sldId id="629" r:id="rId25"/>
    <p:sldId id="571" r:id="rId26"/>
  </p:sldIdLst>
  <p:sldSz cx="9906000" cy="6858000" type="A4"/>
  <p:notesSz cx="6781800" cy="9918700"/>
  <p:defaultTextStyle>
    <a:defPPr>
      <a:defRPr lang="it-IT"/>
    </a:defPPr>
    <a:lvl1pPr algn="ctr" rtl="0" fontAlgn="base">
      <a:spcBef>
        <a:spcPct val="0"/>
      </a:spcBef>
      <a:spcAft>
        <a:spcPct val="0"/>
      </a:spcAft>
      <a:buClr>
        <a:srgbClr val="FFE107"/>
      </a:buClr>
      <a:buFont typeface="Wingdings" pitchFamily="-102" charset="2"/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buClr>
        <a:srgbClr val="FFE107"/>
      </a:buClr>
      <a:buFont typeface="Wingdings" pitchFamily="-102" charset="2"/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buClr>
        <a:srgbClr val="FFE107"/>
      </a:buClr>
      <a:buFont typeface="Wingdings" pitchFamily="-102" charset="2"/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buClr>
        <a:srgbClr val="FFE107"/>
      </a:buClr>
      <a:buFont typeface="Wingdings" pitchFamily="-102" charset="2"/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buClr>
        <a:srgbClr val="FFE107"/>
      </a:buClr>
      <a:buFont typeface="Wingdings" pitchFamily="-102" charset="2"/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5pPr>
    <a:lvl6pPr marL="2286000" algn="l" defTabSz="457200" rtl="0" eaLnBrk="1" latinLnBrk="0" hangingPunct="1"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6pPr>
    <a:lvl7pPr marL="2743200" algn="l" defTabSz="457200" rtl="0" eaLnBrk="1" latinLnBrk="0" hangingPunct="1"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7pPr>
    <a:lvl8pPr marL="3200400" algn="l" defTabSz="457200" rtl="0" eaLnBrk="1" latinLnBrk="0" hangingPunct="1"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8pPr>
    <a:lvl9pPr marL="3657600" algn="l" defTabSz="457200" rtl="0" eaLnBrk="1" latinLnBrk="0" hangingPunct="1">
      <a:defRPr sz="1600" i="1" u="sng" kern="1200">
        <a:solidFill>
          <a:schemeClr val="bg1"/>
        </a:solidFill>
        <a:latin typeface="Verdana" pitchFamily="-10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FF"/>
    <a:srgbClr val="C5B502"/>
    <a:srgbClr val="FF0000"/>
    <a:srgbClr val="FFCC66"/>
    <a:srgbClr val="A50021"/>
    <a:srgbClr val="66CCFF"/>
    <a:srgbClr val="FF8000"/>
    <a:srgbClr val="FAE400"/>
    <a:srgbClr val="FFFF0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0" autoAdjust="0"/>
    <p:restoredTop sz="90297" autoAdjust="0"/>
  </p:normalViewPr>
  <p:slideViewPr>
    <p:cSldViewPr snapToGrid="0">
      <p:cViewPr varScale="1">
        <p:scale>
          <a:sx n="87" d="100"/>
          <a:sy n="87" d="100"/>
        </p:scale>
        <p:origin x="-1504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261" y="-82"/>
      </p:cViewPr>
      <p:guideLst>
        <p:guide orient="horz" pos="3124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Font typeface="Wingdings" charset="2"/>
              <a:buNone/>
              <a:defRPr sz="1200" i="0" u="none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charset="2"/>
              <a:buNone/>
              <a:defRPr sz="1200" i="0" u="none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buFont typeface="Wingdings" charset="2"/>
              <a:buNone/>
              <a:defRPr sz="1200" i="0" u="none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340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charset="2"/>
              <a:buNone/>
              <a:defRPr sz="1200" i="0" u="none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defRPr>
            </a:lvl1pPr>
          </a:lstStyle>
          <a:p>
            <a:pPr>
              <a:defRPr/>
            </a:pPr>
            <a:fld id="{9972A141-3843-AE4B-A5F1-2FAEB5A35C6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8233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65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Font typeface="Wingdings" charset="2"/>
              <a:buNone/>
              <a:defRPr sz="1200" i="0" u="none"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765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charset="2"/>
              <a:buNone/>
              <a:defRPr sz="1200" i="0" u="none"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0888" y="763588"/>
            <a:ext cx="5289550" cy="3662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730750"/>
            <a:ext cx="4959350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8475"/>
            <a:ext cx="29765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buFont typeface="Wingdings" charset="2"/>
              <a:buNone/>
              <a:defRPr sz="1200" i="0" u="none"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88475"/>
            <a:ext cx="29765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charset="2"/>
              <a:buNone/>
              <a:defRPr sz="1200" i="0" u="none">
                <a:latin typeface="Verdana" charset="0"/>
              </a:defRPr>
            </a:lvl1pPr>
          </a:lstStyle>
          <a:p>
            <a:pPr>
              <a:defRPr/>
            </a:pPr>
            <a:fld id="{8862771C-25A2-254B-A250-4E2D697DB9C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2811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102" charset="0"/>
              <a:ea typeface="ＭＳ Ｐゴシック" pitchFamily="-102" charset="-128"/>
              <a:cs typeface="ＭＳ Ｐゴシック" pitchFamily="-10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3082" y="394734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406650" y="3416300"/>
            <a:ext cx="3136900" cy="476250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None/>
              <a:defRPr>
                <a:latin typeface="Verdana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93185" y="6356350"/>
            <a:ext cx="2311400" cy="365125"/>
          </a:xfrm>
          <a:custGeom>
            <a:avLst/>
            <a:gdLst>
              <a:gd name="connsiteX0" fmla="*/ 0 w 2311400"/>
              <a:gd name="connsiteY0" fmla="*/ 0 h 365125"/>
              <a:gd name="connsiteX1" fmla="*/ 2311400 w 2311400"/>
              <a:gd name="connsiteY1" fmla="*/ 0 h 365125"/>
              <a:gd name="connsiteX2" fmla="*/ 2311400 w 2311400"/>
              <a:gd name="connsiteY2" fmla="*/ 365125 h 365125"/>
              <a:gd name="connsiteX3" fmla="*/ 0 w 2311400"/>
              <a:gd name="connsiteY3" fmla="*/ 365125 h 365125"/>
              <a:gd name="connsiteX4" fmla="*/ 0 w 2311400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1400" h="365125">
                <a:moveTo>
                  <a:pt x="0" y="0"/>
                </a:moveTo>
                <a:lnTo>
                  <a:pt x="2311400" y="0"/>
                </a:lnTo>
                <a:lnTo>
                  <a:pt x="2311400" y="365125"/>
                </a:lnTo>
                <a:lnTo>
                  <a:pt x="0" y="365125"/>
                </a:lnTo>
                <a:lnTo>
                  <a:pt x="0" y="0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lvl1pPr algn="r">
              <a:defRPr sz="1200" i="0" u="none">
                <a:solidFill>
                  <a:schemeClr val="tx1"/>
                </a:solidFill>
              </a:defRPr>
            </a:lvl1pPr>
          </a:lstStyle>
          <a:p>
            <a:fld id="{104610D0-73BC-F949-BFBE-2A2E3FC01F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117"/>
          <p:cNvSpPr txBox="1">
            <a:spLocks noChangeArrowheads="1"/>
          </p:cNvSpPr>
          <p:nvPr userDrawn="1"/>
        </p:nvSpPr>
        <p:spPr bwMode="auto">
          <a:xfrm>
            <a:off x="465271" y="6409091"/>
            <a:ext cx="851437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FontTx/>
              <a:buNone/>
              <a:defRPr/>
            </a:pPr>
            <a:r>
              <a:rPr lang="en-US" sz="1000" b="1" i="0" u="none" dirty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L. </a:t>
            </a:r>
            <a:r>
              <a:rPr lang="en-US" sz="1000" b="1" i="0" u="none" dirty="0" err="1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Ratti</a:t>
            </a:r>
            <a:r>
              <a:rPr lang="en-US" sz="1000" b="1" i="0" u="none" dirty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, </a:t>
            </a:r>
            <a:r>
              <a:rPr lang="en-US" sz="1000" b="1" i="0" u="none" dirty="0" smtClean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“</a:t>
            </a:r>
            <a:r>
              <a:rPr lang="en-US" sz="1000" b="1" i="0" u="none" kern="1200" dirty="0" smtClean="0">
                <a:solidFill>
                  <a:srgbClr val="222268"/>
                </a:solidFill>
                <a:latin typeface="Comic Sans MS"/>
                <a:ea typeface="+mn-ea"/>
                <a:cs typeface="Comic Sans MS"/>
              </a:rPr>
              <a:t>CMOS MAPS in Planar and 3D Technologies: TID Effects and Bulk Damage Study</a:t>
            </a:r>
            <a:r>
              <a:rPr lang="en-US" sz="1000" b="1" i="0" u="none" dirty="0" smtClean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”</a:t>
            </a:r>
            <a:r>
              <a:rPr lang="en-US" sz="1000" b="1" i="0" u="none" dirty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, </a:t>
            </a:r>
            <a:r>
              <a:rPr lang="en-US" sz="1000" b="1" i="0" u="none" dirty="0" smtClean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CPIX14, September</a:t>
            </a:r>
            <a:r>
              <a:rPr lang="en-US" sz="1000" b="1" i="0" u="none" baseline="0" dirty="0" smtClean="0">
                <a:solidFill>
                  <a:srgbClr val="222268"/>
                </a:solidFill>
                <a:latin typeface="Comic Sans MS"/>
                <a:ea typeface="Comic Sans MS" pitchFamily="-111" charset="0"/>
                <a:cs typeface="Comic Sans MS"/>
              </a:rPr>
              <a:t> 15-17 2014</a:t>
            </a:r>
            <a:endParaRPr lang="en-US" sz="1000" b="1" i="0" u="none" dirty="0">
              <a:solidFill>
                <a:srgbClr val="222268"/>
              </a:solidFill>
              <a:latin typeface="Comic Sans MS"/>
              <a:ea typeface="Comic Sans MS" pitchFamily="-111" charset="0"/>
              <a:cs typeface="Comic Sans MS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 userDrawn="1"/>
        </p:nvSpPr>
        <p:spPr bwMode="auto">
          <a:xfrm>
            <a:off x="9106778" y="6388974"/>
            <a:ext cx="4729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BC95CE6-4FD9-314C-8EF5-FEBCB241E456}" type="slidenum">
              <a:rPr lang="en-US" sz="1400" i="0" u="none" smtClean="0">
                <a:solidFill>
                  <a:srgbClr val="16165D"/>
                </a:solidFill>
                <a:latin typeface="Comic Sans MS" charset="0"/>
                <a:cs typeface="Comic Sans MS" charset="0"/>
              </a:rPr>
              <a:pPr eaLnBrk="1" hangingPunct="1">
                <a:defRPr/>
              </a:pPr>
              <a:t>‹#›</a:t>
            </a:fld>
            <a:endParaRPr lang="en-US" sz="1400" i="0" u="none" dirty="0" smtClean="0">
              <a:solidFill>
                <a:srgbClr val="16165D"/>
              </a:solidFill>
              <a:latin typeface="Comic Sans MS" charset="0"/>
              <a:cs typeface="Comic Sans MS" charset="0"/>
            </a:endParaRPr>
          </a:p>
        </p:txBody>
      </p:sp>
      <p:sp>
        <p:nvSpPr>
          <p:cNvPr id="8" name="Rectangle 1123"/>
          <p:cNvSpPr>
            <a:spLocks noChangeArrowheads="1"/>
          </p:cNvSpPr>
          <p:nvPr userDrawn="1"/>
        </p:nvSpPr>
        <p:spPr bwMode="auto">
          <a:xfrm>
            <a:off x="88901" y="5899860"/>
            <a:ext cx="9774766" cy="876300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None/>
              <a:defRPr/>
            </a:pPr>
            <a:endParaRPr lang="en-US" dirty="0">
              <a:latin typeface="Verdana" charset="0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0"/>
            <a:ext cx="9936163" cy="720725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>
            <a:spAutoFit/>
          </a:bodyPr>
          <a:lstStyle/>
          <a:p>
            <a:pPr>
              <a:buFont typeface="Wingdings" charset="2"/>
              <a:buNone/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226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 i="0" u="none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6374" name="Rectangle 70"/>
          <p:cNvSpPr>
            <a:spLocks noChangeArrowheads="1"/>
          </p:cNvSpPr>
          <p:nvPr userDrawn="1"/>
        </p:nvSpPr>
        <p:spPr bwMode="auto">
          <a:xfrm flipH="1">
            <a:off x="1612900" y="2667000"/>
            <a:ext cx="5638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None/>
              <a:defRPr/>
            </a:pPr>
            <a:endParaRPr lang="en-US">
              <a:latin typeface="Verdana" charset="0"/>
            </a:endParaRPr>
          </a:p>
        </p:txBody>
      </p:sp>
      <p:sp>
        <p:nvSpPr>
          <p:cNvPr id="226379" name="Rectangle 75"/>
          <p:cNvSpPr>
            <a:spLocks noChangeArrowheads="1"/>
          </p:cNvSpPr>
          <p:nvPr userDrawn="1"/>
        </p:nvSpPr>
        <p:spPr bwMode="auto">
          <a:xfrm flipH="1">
            <a:off x="5219700" y="3416300"/>
            <a:ext cx="3670300" cy="1651000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None/>
              <a:defRPr/>
            </a:pPr>
            <a:endParaRPr lang="en-US">
              <a:latin typeface="Verdan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6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7.wmf"/><Relationship Id="rId5" Type="http://schemas.openxmlformats.org/officeDocument/2006/relationships/image" Target="../media/image4.png"/><Relationship Id="rId6" Type="http://schemas.openxmlformats.org/officeDocument/2006/relationships/image" Target="../media/image18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19.wmf"/><Relationship Id="rId6" Type="http://schemas.openxmlformats.org/officeDocument/2006/relationships/image" Target="../media/image20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wmf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046"/>
          <p:cNvSpPr txBox="1">
            <a:spLocks noChangeArrowheads="1"/>
          </p:cNvSpPr>
          <p:nvPr/>
        </p:nvSpPr>
        <p:spPr bwMode="auto">
          <a:xfrm>
            <a:off x="3011919" y="2130801"/>
            <a:ext cx="3882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err="1" smtClean="0">
                <a:solidFill>
                  <a:srgbClr val="000066"/>
                </a:solidFill>
                <a:latin typeface="Comic Sans MS" charset="0"/>
              </a:rPr>
              <a:t>Lodovico</a:t>
            </a:r>
            <a:r>
              <a:rPr lang="en-US" sz="2400" b="1" i="0" u="none" dirty="0" smtClean="0">
                <a:solidFill>
                  <a:srgbClr val="000066"/>
                </a:solidFill>
                <a:latin typeface="Comic Sans MS" charset="0"/>
              </a:rPr>
              <a:t> </a:t>
            </a:r>
            <a:r>
              <a:rPr lang="en-US" sz="2400" b="1" i="0" u="none" dirty="0" err="1" smtClean="0">
                <a:solidFill>
                  <a:srgbClr val="000066"/>
                </a:solidFill>
                <a:latin typeface="Comic Sans MS" charset="0"/>
              </a:rPr>
              <a:t>Ratti</a:t>
            </a:r>
            <a:endParaRPr lang="it-IT" sz="2400" b="1" i="0" u="none" baseline="30000" dirty="0">
              <a:solidFill>
                <a:srgbClr val="000066"/>
              </a:solidFill>
              <a:latin typeface="Comic Sans MS" charset="0"/>
            </a:endParaRPr>
          </a:p>
        </p:txBody>
      </p:sp>
      <p:sp>
        <p:nvSpPr>
          <p:cNvPr id="16" name="Text Box 1047"/>
          <p:cNvSpPr txBox="1">
            <a:spLocks noChangeArrowheads="1"/>
          </p:cNvSpPr>
          <p:nvPr/>
        </p:nvSpPr>
        <p:spPr bwMode="auto">
          <a:xfrm>
            <a:off x="2732525" y="2689932"/>
            <a:ext cx="4440951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err="1" smtClean="0">
                <a:solidFill>
                  <a:srgbClr val="000066"/>
                </a:solidFill>
                <a:latin typeface="Comic Sans MS" charset="0"/>
              </a:rPr>
              <a:t>Università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charset="0"/>
              </a:rPr>
              <a:t> </a:t>
            </a:r>
            <a:r>
              <a:rPr lang="en-US" sz="1400" i="0" u="none" dirty="0" err="1">
                <a:solidFill>
                  <a:srgbClr val="000066"/>
                </a:solidFill>
                <a:latin typeface="Comic Sans MS" charset="0"/>
              </a:rPr>
              <a:t>degli</a:t>
            </a:r>
            <a:r>
              <a:rPr lang="en-US" sz="1400" i="0" u="none" dirty="0">
                <a:solidFill>
                  <a:srgbClr val="000066"/>
                </a:solidFill>
                <a:latin typeface="Comic Sans MS" charset="0"/>
              </a:rPr>
              <a:t> </a:t>
            </a:r>
            <a:r>
              <a:rPr lang="en-US" sz="1400" i="0" u="none" dirty="0" err="1">
                <a:solidFill>
                  <a:srgbClr val="000066"/>
                </a:solidFill>
                <a:latin typeface="Comic Sans MS" charset="0"/>
              </a:rPr>
              <a:t>Studi</a:t>
            </a:r>
            <a:r>
              <a:rPr lang="en-US" sz="1400" i="0" u="none" dirty="0">
                <a:solidFill>
                  <a:srgbClr val="000066"/>
                </a:solidFill>
                <a:latin typeface="Comic Sans MS" charset="0"/>
              </a:rPr>
              <a:t> di 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charset="0"/>
              </a:rPr>
              <a:t>Pavia and INFN Pavia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err="1" smtClean="0">
                <a:solidFill>
                  <a:srgbClr val="000066"/>
                </a:solidFill>
                <a:latin typeface="Comic Sans MS" charset="0"/>
              </a:rPr>
              <a:t>lodovico.ratti@unipv.it</a:t>
            </a:r>
            <a:endParaRPr lang="en-US" sz="1400" i="0" u="none" dirty="0" smtClean="0">
              <a:solidFill>
                <a:srgbClr val="000066"/>
              </a:solidFill>
              <a:latin typeface="Comic Sans MS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0" y="-6"/>
            <a:ext cx="9936163" cy="1980714"/>
          </a:xfrm>
          <a:prstGeom prst="rect">
            <a:avLst/>
          </a:prstGeom>
          <a:solidFill>
            <a:schemeClr val="accent6">
              <a:lumMod val="5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>
            <a:spAutoFit/>
          </a:bodyPr>
          <a:lstStyle/>
          <a:p>
            <a:pPr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839238" y="495030"/>
            <a:ext cx="8227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b="1" i="0" u="none" dirty="0">
                <a:latin typeface="Comic Sans MS"/>
                <a:cs typeface="Comic Sans MS"/>
              </a:rPr>
              <a:t>CMOS MAPS in Planar and 3D Technologies: TID Effects and Bulk Damage Study</a:t>
            </a:r>
            <a:endParaRPr lang="en-US" sz="2700" b="1" i="0" u="none" dirty="0">
              <a:latin typeface="Comic Sans MS"/>
              <a:cs typeface="Comic Sans M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059" y="3425875"/>
            <a:ext cx="5645882" cy="3217653"/>
          </a:xfrm>
          <a:prstGeom prst="rect">
            <a:avLst/>
          </a:prstGeom>
          <a:effectLst>
            <a:reflection stA="50000" endPos="12000" dist="12700" dir="5400000" sy="-100000" algn="bl" rotWithShape="0"/>
            <a:softEdge rad="127000"/>
          </a:effectLst>
        </p:spPr>
      </p:pic>
      <p:pic>
        <p:nvPicPr>
          <p:cNvPr id="20" name="Picture 6" descr="Unipv-logo.png"/>
          <p:cNvPicPr>
            <a:picLocks noChangeAspect="1"/>
          </p:cNvPicPr>
          <p:nvPr/>
        </p:nvPicPr>
        <p:blipFill>
          <a:blip r:embed="rId4">
            <a:alphaModFix amt="30000"/>
          </a:blip>
          <a:srcRect/>
          <a:stretch>
            <a:fillRect/>
          </a:stretch>
        </p:blipFill>
        <p:spPr bwMode="auto">
          <a:xfrm>
            <a:off x="274723" y="3462311"/>
            <a:ext cx="3063875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800px-Universität_Bonn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617" y="5597426"/>
            <a:ext cx="1955296" cy="694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diode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881063"/>
            <a:ext cx="1698625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Object 12"/>
          <p:cNvGraphicFramePr>
            <a:graphicFrameLocks noChangeAspect="1"/>
          </p:cNvGraphicFramePr>
          <p:nvPr/>
        </p:nvGraphicFramePr>
        <p:xfrm>
          <a:off x="0" y="0"/>
          <a:ext cx="6858000" cy="542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7" name="KGPlot" r:id="rId4" imgW="6858000" imgH="5422680" progId="KGraph_Plot">
                  <p:embed/>
                </p:oleObj>
              </mc:Choice>
              <mc:Fallback>
                <p:oleObj name="KGPlot" r:id="rId4" imgW="6858000" imgH="542268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6858000" cy="542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1524000" y="3517900"/>
            <a:ext cx="368300" cy="812800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2921000" y="2679700"/>
            <a:ext cx="406400" cy="1333500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5334000" y="1181100"/>
            <a:ext cx="444500" cy="2120900"/>
          </a:xfrm>
          <a:prstGeom prst="ellips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>
            <a:off x="5778500" y="1638300"/>
            <a:ext cx="1130300" cy="393700"/>
          </a:xfrm>
          <a:prstGeom prst="line">
            <a:avLst/>
          </a:prstGeom>
          <a:noFill/>
          <a:ln w="19050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H="1">
            <a:off x="3251200" y="3200400"/>
            <a:ext cx="3886200" cy="622300"/>
          </a:xfrm>
          <a:prstGeom prst="line">
            <a:avLst/>
          </a:prstGeom>
          <a:noFill/>
          <a:ln w="19050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>
            <a:off x="1828800" y="4127500"/>
            <a:ext cx="5588000" cy="88900"/>
          </a:xfrm>
          <a:prstGeom prst="line">
            <a:avLst/>
          </a:prstGeom>
          <a:noFill/>
          <a:ln w="19050">
            <a:solidFill>
              <a:srgbClr val="00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3" name="Picture 20" descr="bullet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45704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6657975" y="4483100"/>
            <a:ext cx="30702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Found to balance RINC effect in the </a:t>
            </a:r>
            <a:r>
              <a:rPr lang="en-US" sz="1600" b="0" i="0" u="none" dirty="0" err="1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preampli</a:t>
            </a: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 feedback MOSFET in tests on previous MAPS </a:t>
            </a:r>
            <a:r>
              <a:rPr lang="en-US" sz="16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versions (Apsel2T)</a:t>
            </a:r>
            <a:endParaRPr lang="it-IT" sz="1600" b="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25" name="Picture 22" descr="bullet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56753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815975" y="5588000"/>
            <a:ext cx="87598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>
                <a:solidFill>
                  <a:srgbClr val="000066"/>
                </a:solidFill>
                <a:latin typeface="Comic Sans MS"/>
                <a:cs typeface="Comic Sans MS"/>
              </a:rPr>
              <a:t>Leakage current proportional to the diode perimeter </a:t>
            </a:r>
            <a:r>
              <a:rPr lang="en-US" sz="1600" b="0" i="0" u="none">
                <a:solidFill>
                  <a:srgbClr val="000066"/>
                </a:solidFill>
                <a:latin typeface="Comic Sans MS"/>
                <a:cs typeface="Comic Sans MS"/>
                <a:sym typeface="Wingdings" charset="0"/>
              </a:rPr>
              <a:t> compatible with charge buildup in the field oxide and/or creation of traps at SiO</a:t>
            </a:r>
            <a:r>
              <a:rPr lang="en-US" sz="1600" b="0" i="0" u="none" baseline="-25000">
                <a:solidFill>
                  <a:srgbClr val="000066"/>
                </a:solidFill>
                <a:latin typeface="Comic Sans MS"/>
                <a:cs typeface="Comic Sans MS"/>
                <a:sym typeface="Wingdings" charset="0"/>
              </a:rPr>
              <a:t>2</a:t>
            </a:r>
            <a:r>
              <a:rPr lang="en-US" sz="1600" b="0" i="0" u="none">
                <a:solidFill>
                  <a:srgbClr val="000066"/>
                </a:solidFill>
                <a:latin typeface="Comic Sans MS"/>
                <a:cs typeface="Comic Sans MS"/>
                <a:sym typeface="Wingdings" charset="0"/>
              </a:rPr>
              <a:t>/Si interface, accounting for surface generation current increase </a:t>
            </a:r>
            <a:endParaRPr lang="it-IT" sz="16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27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>
                <a:latin typeface="Comic Sans MS" pitchFamily="-102" charset="0"/>
                <a:sym typeface="Symbol" pitchFamily="-102" charset="2"/>
              </a:rPr>
              <a:t>S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ensor leakage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9" name="Text Box 223"/>
          <p:cNvSpPr txBox="1">
            <a:spLocks noChangeArrowheads="1"/>
          </p:cNvSpPr>
          <p:nvPr/>
        </p:nvSpPr>
        <p:spPr bwMode="auto">
          <a:xfrm>
            <a:off x="8791237" y="25273"/>
            <a:ext cx="1118681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3636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583221" y="6143625"/>
            <a:ext cx="17756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200" i="0" u="none" dirty="0">
                <a:solidFill>
                  <a:srgbClr val="000066"/>
                </a:solidFill>
                <a:latin typeface="Comic Sans MS"/>
                <a:cs typeface="Comic Sans MS"/>
              </a:rPr>
              <a:t>channel thermal noise</a:t>
            </a:r>
            <a:endParaRPr lang="it-IT" sz="120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413125" y="6130925"/>
            <a:ext cx="12938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i="0" u="none">
                <a:solidFill>
                  <a:srgbClr val="000066"/>
                </a:solidFill>
                <a:latin typeface="Comic Sans MS"/>
                <a:cs typeface="Comic Sans MS"/>
              </a:rPr>
              <a:t>flicker noise</a:t>
            </a:r>
            <a:endParaRPr lang="it-IT" sz="120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3455794" y="5384800"/>
            <a:ext cx="1224274" cy="520700"/>
          </a:xfrm>
          <a:prstGeom prst="rect">
            <a:avLst/>
          </a:prstGeom>
          <a:solidFill>
            <a:srgbClr val="CCECFF">
              <a:alpha val="80000"/>
            </a:srgbClr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133600" y="5295900"/>
            <a:ext cx="1079500" cy="698500"/>
          </a:xfrm>
          <a:prstGeom prst="rect">
            <a:avLst/>
          </a:prstGeom>
          <a:solidFill>
            <a:srgbClr val="CCECFF">
              <a:alpha val="80000"/>
            </a:srgbClr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1320800" y="5335588"/>
          <a:ext cx="3292475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3" name="Equation" r:id="rId3" imgW="2209680" imgH="457200" progId="Equation.3">
                  <p:embed/>
                </p:oleObj>
              </mc:Choice>
              <mc:Fallback>
                <p:oleObj name="Equation" r:id="rId3" imgW="2209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0800" y="5335588"/>
                        <a:ext cx="3292475" cy="68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2590800" y="6007100"/>
            <a:ext cx="63500" cy="1524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 flipV="1">
            <a:off x="3860800" y="5905500"/>
            <a:ext cx="114300" cy="2413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1" name="Picture 16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30083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6657975" y="2921000"/>
            <a:ext cx="29432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i="0" u="none">
                <a:solidFill>
                  <a:srgbClr val="000066"/>
                </a:solidFill>
                <a:latin typeface="Comic Sans MS"/>
                <a:cs typeface="Comic Sans MS"/>
              </a:rPr>
              <a:t>Increase in excess of 100% in equivalent noise charge (ENC) after the last irradiation step </a:t>
            </a:r>
            <a:endParaRPr lang="it-IT" sz="16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3" name="Picture 18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1154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657975" y="1066800"/>
            <a:ext cx="30702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i="0" u="none">
                <a:solidFill>
                  <a:srgbClr val="000066"/>
                </a:solidFill>
                <a:latin typeface="Comic Sans MS"/>
                <a:cs typeface="Comic Sans MS"/>
              </a:rPr>
              <a:t>Main contributions from the preampli input device (channel thermal and flicker noise)</a:t>
            </a:r>
            <a:endParaRPr lang="it-IT" sz="16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5" name="Picture 20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20812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6657975" y="1993900"/>
            <a:ext cx="32480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i="0" u="none">
                <a:solidFill>
                  <a:srgbClr val="000066"/>
                </a:solidFill>
                <a:latin typeface="Comic Sans MS"/>
                <a:cs typeface="Comic Sans MS"/>
              </a:rPr>
              <a:t>Other, low frequency (parallel) noise terms negligible at the considered peaking times</a:t>
            </a:r>
            <a:endParaRPr lang="it-IT" sz="16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7" name="Picture 22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41894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6657975" y="4102100"/>
            <a:ext cx="30702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i="0" u="none">
                <a:solidFill>
                  <a:srgbClr val="000066"/>
                </a:solidFill>
                <a:latin typeface="Comic Sans MS"/>
                <a:cs typeface="Comic Sans MS"/>
              </a:rPr>
              <a:t>Sizeable recovery after the annealing cycle</a:t>
            </a:r>
            <a:endParaRPr lang="it-IT" sz="16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9" name="Picture 24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48625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6657975" y="4775200"/>
            <a:ext cx="30702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i="0" u="none">
                <a:solidFill>
                  <a:srgbClr val="000066"/>
                </a:solidFill>
                <a:latin typeface="Comic Sans MS"/>
                <a:cs typeface="Comic Sans MS"/>
              </a:rPr>
              <a:t>Main contribution to noise degradation likely to come from flicker noise increase</a:t>
            </a:r>
            <a:endParaRPr lang="it-IT" sz="16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5692775" y="5702300"/>
            <a:ext cx="42132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Radiation induced increase in flicker noise is discussed in IEEE 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TNS.</a:t>
            </a:r>
            <a:r>
              <a:rPr lang="en-US" sz="140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, vol. 54, no. 6, pp. 1992-2000, Dec. 2007.</a:t>
            </a:r>
          </a:p>
        </p:txBody>
      </p:sp>
      <p:sp>
        <p:nvSpPr>
          <p:cNvPr id="22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Equivalent noise charge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260" y="937401"/>
            <a:ext cx="5562600" cy="4305300"/>
          </a:xfrm>
          <a:prstGeom prst="rect">
            <a:avLst/>
          </a:prstGeom>
        </p:spPr>
      </p:pic>
      <p:sp>
        <p:nvSpPr>
          <p:cNvPr id="24" name="Text Box 223"/>
          <p:cNvSpPr txBox="1">
            <a:spLocks noChangeArrowheads="1"/>
          </p:cNvSpPr>
          <p:nvPr/>
        </p:nvSpPr>
        <p:spPr bwMode="auto">
          <a:xfrm>
            <a:off x="8791237" y="25273"/>
            <a:ext cx="1118681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7011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Equivalent noise charge: hole build-up in the STI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05" name="Text Box 86"/>
          <p:cNvSpPr txBox="1">
            <a:spLocks noChangeArrowheads="1"/>
          </p:cNvSpPr>
          <p:nvPr/>
        </p:nvSpPr>
        <p:spPr bwMode="auto">
          <a:xfrm>
            <a:off x="177050" y="4670280"/>
            <a:ext cx="10906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Increase in flicker noise</a:t>
            </a:r>
            <a:endParaRPr lang="it-IT" sz="1200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06" name="Line 87"/>
          <p:cNvSpPr>
            <a:spLocks noChangeShapeType="1"/>
          </p:cNvSpPr>
          <p:nvPr/>
        </p:nvSpPr>
        <p:spPr bwMode="auto">
          <a:xfrm flipH="1" flipV="1">
            <a:off x="672222" y="5186762"/>
            <a:ext cx="101600" cy="2159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sp>
        <p:nvSpPr>
          <p:cNvPr id="107" name="Rectangle 88"/>
          <p:cNvSpPr>
            <a:spLocks noChangeArrowheads="1"/>
          </p:cNvSpPr>
          <p:nvPr/>
        </p:nvSpPr>
        <p:spPr bwMode="auto">
          <a:xfrm>
            <a:off x="469900" y="5423959"/>
            <a:ext cx="622300" cy="683999"/>
          </a:xfrm>
          <a:prstGeom prst="rect">
            <a:avLst/>
          </a:prstGeom>
          <a:solidFill>
            <a:srgbClr val="CCECFF">
              <a:alpha val="80000"/>
            </a:srgbClr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pic>
        <p:nvPicPr>
          <p:cNvPr id="108" name="Picture 90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42402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Text Box 91"/>
          <p:cNvSpPr txBox="1">
            <a:spLocks noChangeArrowheads="1"/>
          </p:cNvSpPr>
          <p:nvPr/>
        </p:nvSpPr>
        <p:spPr bwMode="auto">
          <a:xfrm>
            <a:off x="6467475" y="4152900"/>
            <a:ext cx="34385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i="0" u="none">
                <a:solidFill>
                  <a:srgbClr val="000066"/>
                </a:solidFill>
                <a:latin typeface="Comic Sans MS"/>
                <a:cs typeface="Comic Sans MS"/>
              </a:rPr>
              <a:t>Parasitic devices turned on by positive charge trapped in the STI</a:t>
            </a:r>
            <a:endParaRPr lang="it-IT" sz="14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10" name="Picture 92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48244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Text Box 93"/>
          <p:cNvSpPr txBox="1">
            <a:spLocks noChangeArrowheads="1"/>
          </p:cNvSpPr>
          <p:nvPr/>
        </p:nvSpPr>
        <p:spPr bwMode="auto">
          <a:xfrm>
            <a:off x="6467475" y="4737100"/>
            <a:ext cx="34385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i="0" u="none">
                <a:solidFill>
                  <a:srgbClr val="000066"/>
                </a:solidFill>
                <a:latin typeface="Comic Sans MS"/>
                <a:cs typeface="Comic Sans MS"/>
              </a:rPr>
              <a:t>Each parasitic device (two per finger) provides its contribution to the overall noise</a:t>
            </a:r>
            <a:endParaRPr lang="it-IT" sz="14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12" name="Picture 94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56118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 Box 95"/>
          <p:cNvSpPr txBox="1">
            <a:spLocks noChangeArrowheads="1"/>
          </p:cNvSpPr>
          <p:nvPr/>
        </p:nvSpPr>
        <p:spPr bwMode="auto">
          <a:xfrm>
            <a:off x="6467475" y="5524500"/>
            <a:ext cx="343852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i="0" u="none">
                <a:solidFill>
                  <a:srgbClr val="000066"/>
                </a:solidFill>
                <a:latin typeface="Comic Sans MS"/>
                <a:cs typeface="Comic Sans MS"/>
              </a:rPr>
              <a:t>Flicker noise degradation is worse in devices with larger number of fingers and smaller drain current density</a:t>
            </a:r>
            <a:endParaRPr lang="it-IT" sz="14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14" name="Rectangle 96"/>
          <p:cNvSpPr>
            <a:spLocks noChangeArrowheads="1"/>
          </p:cNvSpPr>
          <p:nvPr/>
        </p:nvSpPr>
        <p:spPr bwMode="auto">
          <a:xfrm>
            <a:off x="2527300" y="5552073"/>
            <a:ext cx="190500" cy="338554"/>
          </a:xfrm>
          <a:prstGeom prst="rect">
            <a:avLst/>
          </a:prstGeom>
          <a:solidFill>
            <a:srgbClr val="CCECFF">
              <a:alpha val="80000"/>
            </a:srgbClr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sp>
        <p:nvSpPr>
          <p:cNvPr id="115" name="Text Box 98"/>
          <p:cNvSpPr txBox="1">
            <a:spLocks noChangeArrowheads="1"/>
          </p:cNvSpPr>
          <p:nvPr/>
        </p:nvSpPr>
        <p:spPr bwMode="auto">
          <a:xfrm>
            <a:off x="1687609" y="6132310"/>
            <a:ext cx="14440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Finger number</a:t>
            </a:r>
            <a:endParaRPr lang="it-IT" sz="1200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16" name="Line 99"/>
          <p:cNvSpPr>
            <a:spLocks noChangeShapeType="1"/>
          </p:cNvSpPr>
          <p:nvPr/>
        </p:nvSpPr>
        <p:spPr bwMode="auto">
          <a:xfrm flipV="1">
            <a:off x="2514600" y="5892800"/>
            <a:ext cx="5080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sp>
        <p:nvSpPr>
          <p:cNvPr id="117" name="Rectangle 100"/>
          <p:cNvSpPr>
            <a:spLocks noChangeArrowheads="1"/>
          </p:cNvSpPr>
          <p:nvPr/>
        </p:nvSpPr>
        <p:spPr bwMode="auto">
          <a:xfrm>
            <a:off x="3873500" y="5748923"/>
            <a:ext cx="1041400" cy="338554"/>
          </a:xfrm>
          <a:prstGeom prst="rect">
            <a:avLst/>
          </a:prstGeom>
          <a:solidFill>
            <a:srgbClr val="CCECFF">
              <a:alpha val="80000"/>
            </a:srgbClr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graphicFrame>
        <p:nvGraphicFramePr>
          <p:cNvPr id="118" name="Objec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350356"/>
              </p:ext>
            </p:extLst>
          </p:nvPr>
        </p:nvGraphicFramePr>
        <p:xfrm>
          <a:off x="479425" y="5335588"/>
          <a:ext cx="531177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" name="Equation" r:id="rId4" imgW="3606480" imgH="533160" progId="Equation.3">
                  <p:embed/>
                </p:oleObj>
              </mc:Choice>
              <mc:Fallback>
                <p:oleObj name="Equation" r:id="rId4" imgW="360648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" y="5335588"/>
                        <a:ext cx="5311775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" name="Text Box 102"/>
          <p:cNvSpPr txBox="1">
            <a:spLocks noChangeArrowheads="1"/>
          </p:cNvSpPr>
          <p:nvPr/>
        </p:nvSpPr>
        <p:spPr bwMode="auto">
          <a:xfrm>
            <a:off x="3121025" y="6181725"/>
            <a:ext cx="15859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Current density</a:t>
            </a:r>
            <a:endParaRPr lang="it-IT" sz="1200" b="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20" name="Line 103"/>
          <p:cNvSpPr>
            <a:spLocks noChangeShapeType="1"/>
          </p:cNvSpPr>
          <p:nvPr/>
        </p:nvSpPr>
        <p:spPr bwMode="auto">
          <a:xfrm flipV="1">
            <a:off x="4089400" y="6108700"/>
            <a:ext cx="165100" cy="1270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sp>
        <p:nvSpPr>
          <p:cNvPr id="123" name="Text Box 6"/>
          <p:cNvSpPr txBox="1">
            <a:spLocks noChangeArrowheads="1"/>
          </p:cNvSpPr>
          <p:nvPr/>
        </p:nvSpPr>
        <p:spPr bwMode="auto">
          <a:xfrm>
            <a:off x="8343900" y="3673475"/>
            <a:ext cx="669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i="0" u="none">
                <a:solidFill>
                  <a:srgbClr val="000066"/>
                </a:solidFill>
                <a:latin typeface="Comic Sans MS"/>
                <a:cs typeface="Comic Sans MS"/>
              </a:rPr>
              <a:t>STI</a:t>
            </a:r>
            <a:endParaRPr lang="it-IT" sz="14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24" name="AutoShape 7"/>
          <p:cNvSpPr>
            <a:spLocks noChangeArrowheads="1"/>
          </p:cNvSpPr>
          <p:nvPr/>
        </p:nvSpPr>
        <p:spPr bwMode="auto">
          <a:xfrm rot="5400000">
            <a:off x="8519320" y="3415506"/>
            <a:ext cx="201612" cy="92075"/>
          </a:xfrm>
          <a:prstGeom prst="leftArrow">
            <a:avLst>
              <a:gd name="adj1" fmla="val 50000"/>
              <a:gd name="adj2" fmla="val 54741"/>
            </a:avLst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5" name="Text Box 8"/>
          <p:cNvSpPr txBox="1">
            <a:spLocks noChangeArrowheads="1"/>
          </p:cNvSpPr>
          <p:nvPr/>
        </p:nvSpPr>
        <p:spPr bwMode="auto">
          <a:xfrm>
            <a:off x="7226300" y="3673475"/>
            <a:ext cx="669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i="0" u="none" dirty="0">
                <a:solidFill>
                  <a:srgbClr val="000066"/>
                </a:solidFill>
                <a:latin typeface="Comic Sans MS"/>
                <a:cs typeface="Comic Sans MS"/>
              </a:rPr>
              <a:t>STI</a:t>
            </a:r>
            <a:endParaRPr lang="it-IT" sz="140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26" name="AutoShape 9"/>
          <p:cNvSpPr>
            <a:spLocks noChangeArrowheads="1"/>
          </p:cNvSpPr>
          <p:nvPr/>
        </p:nvSpPr>
        <p:spPr bwMode="auto">
          <a:xfrm rot="5400000">
            <a:off x="7401720" y="3415506"/>
            <a:ext cx="201612" cy="92075"/>
          </a:xfrm>
          <a:prstGeom prst="leftArrow">
            <a:avLst>
              <a:gd name="adj1" fmla="val 50000"/>
              <a:gd name="adj2" fmla="val 54741"/>
            </a:avLst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27" name="Group 10"/>
          <p:cNvGrpSpPr>
            <a:grpSpLocks/>
          </p:cNvGrpSpPr>
          <p:nvPr/>
        </p:nvGrpSpPr>
        <p:grpSpPr bwMode="auto">
          <a:xfrm rot="5400000">
            <a:off x="6854032" y="1415256"/>
            <a:ext cx="2425700" cy="1306513"/>
            <a:chOff x="1056" y="13496"/>
            <a:chExt cx="2384" cy="1448"/>
          </a:xfrm>
        </p:grpSpPr>
        <p:grpSp>
          <p:nvGrpSpPr>
            <p:cNvPr id="128" name="Group 11"/>
            <p:cNvGrpSpPr>
              <a:grpSpLocks/>
            </p:cNvGrpSpPr>
            <p:nvPr/>
          </p:nvGrpSpPr>
          <p:grpSpPr bwMode="auto">
            <a:xfrm>
              <a:off x="1056" y="13496"/>
              <a:ext cx="1120" cy="1448"/>
              <a:chOff x="1056" y="13496"/>
              <a:chExt cx="1120" cy="1448"/>
            </a:xfrm>
          </p:grpSpPr>
          <p:sp>
            <p:nvSpPr>
              <p:cNvPr id="141" name="Rectangle 12"/>
              <p:cNvSpPr>
                <a:spLocks noChangeArrowheads="1"/>
              </p:cNvSpPr>
              <p:nvPr/>
            </p:nvSpPr>
            <p:spPr bwMode="auto">
              <a:xfrm>
                <a:off x="1056" y="13496"/>
                <a:ext cx="1120" cy="1448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2" name="Rectangle 13"/>
              <p:cNvSpPr>
                <a:spLocks noChangeArrowheads="1"/>
              </p:cNvSpPr>
              <p:nvPr/>
            </p:nvSpPr>
            <p:spPr bwMode="auto">
              <a:xfrm>
                <a:off x="1056" y="13680"/>
                <a:ext cx="1120" cy="1064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29" name="Group 14"/>
            <p:cNvGrpSpPr>
              <a:grpSpLocks/>
            </p:cNvGrpSpPr>
            <p:nvPr/>
          </p:nvGrpSpPr>
          <p:grpSpPr bwMode="auto">
            <a:xfrm>
              <a:off x="2312" y="13496"/>
              <a:ext cx="144" cy="1448"/>
              <a:chOff x="1056" y="13496"/>
              <a:chExt cx="1120" cy="1448"/>
            </a:xfrm>
          </p:grpSpPr>
          <p:sp>
            <p:nvSpPr>
              <p:cNvPr id="139" name="Rectangle 15"/>
              <p:cNvSpPr>
                <a:spLocks noChangeArrowheads="1"/>
              </p:cNvSpPr>
              <p:nvPr/>
            </p:nvSpPr>
            <p:spPr bwMode="auto">
              <a:xfrm>
                <a:off x="1056" y="13496"/>
                <a:ext cx="1120" cy="1448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0" name="Rectangle 16"/>
              <p:cNvSpPr>
                <a:spLocks noChangeArrowheads="1"/>
              </p:cNvSpPr>
              <p:nvPr/>
            </p:nvSpPr>
            <p:spPr bwMode="auto">
              <a:xfrm>
                <a:off x="1056" y="13680"/>
                <a:ext cx="1120" cy="1064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30" name="Group 17"/>
            <p:cNvGrpSpPr>
              <a:grpSpLocks/>
            </p:cNvGrpSpPr>
            <p:nvPr/>
          </p:nvGrpSpPr>
          <p:grpSpPr bwMode="auto">
            <a:xfrm>
              <a:off x="2584" y="13496"/>
              <a:ext cx="144" cy="1448"/>
              <a:chOff x="1056" y="13496"/>
              <a:chExt cx="1120" cy="1448"/>
            </a:xfrm>
          </p:grpSpPr>
          <p:sp>
            <p:nvSpPr>
              <p:cNvPr id="137" name="Rectangle 18"/>
              <p:cNvSpPr>
                <a:spLocks noChangeArrowheads="1"/>
              </p:cNvSpPr>
              <p:nvPr/>
            </p:nvSpPr>
            <p:spPr bwMode="auto">
              <a:xfrm>
                <a:off x="1056" y="13496"/>
                <a:ext cx="1120" cy="1448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8" name="Rectangle 19"/>
              <p:cNvSpPr>
                <a:spLocks noChangeArrowheads="1"/>
              </p:cNvSpPr>
              <p:nvPr/>
            </p:nvSpPr>
            <p:spPr bwMode="auto">
              <a:xfrm>
                <a:off x="1056" y="13680"/>
                <a:ext cx="1120" cy="1064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31" name="Group 20"/>
            <p:cNvGrpSpPr>
              <a:grpSpLocks/>
            </p:cNvGrpSpPr>
            <p:nvPr/>
          </p:nvGrpSpPr>
          <p:grpSpPr bwMode="auto">
            <a:xfrm>
              <a:off x="2848" y="13496"/>
              <a:ext cx="592" cy="1448"/>
              <a:chOff x="1056" y="13496"/>
              <a:chExt cx="1120" cy="1448"/>
            </a:xfrm>
          </p:grpSpPr>
          <p:sp>
            <p:nvSpPr>
              <p:cNvPr id="135" name="Rectangle 21"/>
              <p:cNvSpPr>
                <a:spLocks noChangeArrowheads="1"/>
              </p:cNvSpPr>
              <p:nvPr/>
            </p:nvSpPr>
            <p:spPr bwMode="auto">
              <a:xfrm>
                <a:off x="1056" y="13496"/>
                <a:ext cx="1120" cy="1448"/>
              </a:xfrm>
              <a:prstGeom prst="rect">
                <a:avLst/>
              </a:prstGeom>
              <a:solidFill>
                <a:srgbClr val="66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6" name="Rectangle 22"/>
              <p:cNvSpPr>
                <a:spLocks noChangeArrowheads="1"/>
              </p:cNvSpPr>
              <p:nvPr/>
            </p:nvSpPr>
            <p:spPr bwMode="auto">
              <a:xfrm>
                <a:off x="1056" y="13680"/>
                <a:ext cx="1120" cy="1064"/>
              </a:xfrm>
              <a:prstGeom prst="rect">
                <a:avLst/>
              </a:prstGeom>
              <a:solidFill>
                <a:srgbClr val="00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32" name="Rectangle 23"/>
            <p:cNvSpPr>
              <a:spLocks noChangeArrowheads="1"/>
            </p:cNvSpPr>
            <p:nvPr/>
          </p:nvSpPr>
          <p:spPr bwMode="auto">
            <a:xfrm>
              <a:off x="1264" y="13536"/>
              <a:ext cx="280" cy="136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33" name="Rectangle 24"/>
            <p:cNvSpPr>
              <a:spLocks noChangeArrowheads="1"/>
            </p:cNvSpPr>
            <p:nvPr/>
          </p:nvSpPr>
          <p:spPr bwMode="auto">
            <a:xfrm>
              <a:off x="1768" y="13536"/>
              <a:ext cx="280" cy="136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34" name="Rectangle 25"/>
            <p:cNvSpPr>
              <a:spLocks noChangeArrowheads="1"/>
            </p:cNvSpPr>
            <p:nvPr/>
          </p:nvSpPr>
          <p:spPr bwMode="auto">
            <a:xfrm>
              <a:off x="2968" y="13536"/>
              <a:ext cx="280" cy="1360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43" name="AutoShape 26"/>
          <p:cNvSpPr>
            <a:spLocks noChangeArrowheads="1"/>
          </p:cNvSpPr>
          <p:nvPr/>
        </p:nvSpPr>
        <p:spPr bwMode="auto">
          <a:xfrm rot="5400000">
            <a:off x="8370094" y="1675607"/>
            <a:ext cx="447675" cy="109537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4" name="AutoShape 27"/>
          <p:cNvSpPr>
            <a:spLocks noChangeArrowheads="1"/>
          </p:cNvSpPr>
          <p:nvPr/>
        </p:nvSpPr>
        <p:spPr bwMode="auto">
          <a:xfrm rot="5400000" flipH="1">
            <a:off x="8370888" y="1143000"/>
            <a:ext cx="446088" cy="109537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5" name="AutoShape 28"/>
          <p:cNvSpPr>
            <a:spLocks noChangeArrowheads="1"/>
          </p:cNvSpPr>
          <p:nvPr/>
        </p:nvSpPr>
        <p:spPr bwMode="auto">
          <a:xfrm rot="5400000" flipV="1">
            <a:off x="7330281" y="1675607"/>
            <a:ext cx="447675" cy="10953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6" name="AutoShape 29"/>
          <p:cNvSpPr>
            <a:spLocks noChangeArrowheads="1"/>
          </p:cNvSpPr>
          <p:nvPr/>
        </p:nvSpPr>
        <p:spPr bwMode="auto">
          <a:xfrm rot="5400000" flipH="1" flipV="1">
            <a:off x="7331075" y="1155700"/>
            <a:ext cx="446088" cy="10953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7" name="AutoShape 30"/>
          <p:cNvSpPr>
            <a:spLocks noChangeArrowheads="1"/>
          </p:cNvSpPr>
          <p:nvPr/>
        </p:nvSpPr>
        <p:spPr bwMode="auto">
          <a:xfrm rot="5400000">
            <a:off x="8366919" y="2897982"/>
            <a:ext cx="446087" cy="10795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8" name="AutoShape 31"/>
          <p:cNvSpPr>
            <a:spLocks noChangeArrowheads="1"/>
          </p:cNvSpPr>
          <p:nvPr/>
        </p:nvSpPr>
        <p:spPr bwMode="auto">
          <a:xfrm rot="5400000" flipV="1">
            <a:off x="7339013" y="2897188"/>
            <a:ext cx="446087" cy="109537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-1 h 21600"/>
              <a:gd name="T6" fmla="*/ 2699 w 21600"/>
              <a:gd name="T7" fmla="*/ 10799 h 21600"/>
              <a:gd name="T8" fmla="*/ 10800 w 21600"/>
              <a:gd name="T9" fmla="*/ 5399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-1" y="10799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-1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149" name="Group 32"/>
          <p:cNvGrpSpPr>
            <a:grpSpLocks/>
          </p:cNvGrpSpPr>
          <p:nvPr/>
        </p:nvGrpSpPr>
        <p:grpSpPr bwMode="auto">
          <a:xfrm rot="5400000">
            <a:off x="8839201" y="1036637"/>
            <a:ext cx="292100" cy="339725"/>
            <a:chOff x="1248" y="13000"/>
            <a:chExt cx="288" cy="376"/>
          </a:xfrm>
        </p:grpSpPr>
        <p:sp>
          <p:nvSpPr>
            <p:cNvPr id="150" name="Line 33"/>
            <p:cNvSpPr>
              <a:spLocks noChangeShapeType="1"/>
            </p:cNvSpPr>
            <p:nvPr/>
          </p:nvSpPr>
          <p:spPr bwMode="auto">
            <a:xfrm>
              <a:off x="1256" y="13264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1" name="Line 34"/>
            <p:cNvSpPr>
              <a:spLocks noChangeShapeType="1"/>
            </p:cNvSpPr>
            <p:nvPr/>
          </p:nvSpPr>
          <p:spPr bwMode="auto">
            <a:xfrm>
              <a:off x="1248" y="132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2" name="Line 35"/>
            <p:cNvSpPr>
              <a:spLocks noChangeShapeType="1"/>
            </p:cNvSpPr>
            <p:nvPr/>
          </p:nvSpPr>
          <p:spPr bwMode="auto">
            <a:xfrm>
              <a:off x="1536" y="13264"/>
              <a:ext cx="0" cy="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3" name="Line 36"/>
            <p:cNvSpPr>
              <a:spLocks noChangeShapeType="1"/>
            </p:cNvSpPr>
            <p:nvPr/>
          </p:nvSpPr>
          <p:spPr bwMode="auto">
            <a:xfrm>
              <a:off x="1256" y="13208"/>
              <a:ext cx="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4" name="Line 37"/>
            <p:cNvSpPr>
              <a:spLocks noChangeShapeType="1"/>
            </p:cNvSpPr>
            <p:nvPr/>
          </p:nvSpPr>
          <p:spPr bwMode="auto">
            <a:xfrm flipV="1">
              <a:off x="1400" y="13000"/>
              <a:ext cx="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5" name="Group 38"/>
          <p:cNvGrpSpPr>
            <a:grpSpLocks/>
          </p:cNvGrpSpPr>
          <p:nvPr/>
        </p:nvGrpSpPr>
        <p:grpSpPr bwMode="auto">
          <a:xfrm rot="5400000" flipH="1">
            <a:off x="8839201" y="1565275"/>
            <a:ext cx="292100" cy="339725"/>
            <a:chOff x="1248" y="13000"/>
            <a:chExt cx="288" cy="376"/>
          </a:xfrm>
        </p:grpSpPr>
        <p:sp>
          <p:nvSpPr>
            <p:cNvPr id="156" name="Line 39"/>
            <p:cNvSpPr>
              <a:spLocks noChangeShapeType="1"/>
            </p:cNvSpPr>
            <p:nvPr/>
          </p:nvSpPr>
          <p:spPr bwMode="auto">
            <a:xfrm>
              <a:off x="1256" y="13264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7" name="Line 40"/>
            <p:cNvSpPr>
              <a:spLocks noChangeShapeType="1"/>
            </p:cNvSpPr>
            <p:nvPr/>
          </p:nvSpPr>
          <p:spPr bwMode="auto">
            <a:xfrm>
              <a:off x="1248" y="132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8" name="Line 41"/>
            <p:cNvSpPr>
              <a:spLocks noChangeShapeType="1"/>
            </p:cNvSpPr>
            <p:nvPr/>
          </p:nvSpPr>
          <p:spPr bwMode="auto">
            <a:xfrm>
              <a:off x="1536" y="13264"/>
              <a:ext cx="0" cy="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9" name="Line 42"/>
            <p:cNvSpPr>
              <a:spLocks noChangeShapeType="1"/>
            </p:cNvSpPr>
            <p:nvPr/>
          </p:nvSpPr>
          <p:spPr bwMode="auto">
            <a:xfrm>
              <a:off x="1256" y="13208"/>
              <a:ext cx="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0" name="Line 43"/>
            <p:cNvSpPr>
              <a:spLocks noChangeShapeType="1"/>
            </p:cNvSpPr>
            <p:nvPr/>
          </p:nvSpPr>
          <p:spPr bwMode="auto">
            <a:xfrm flipV="1">
              <a:off x="1400" y="13000"/>
              <a:ext cx="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61" name="Group 44"/>
          <p:cNvGrpSpPr>
            <a:grpSpLocks/>
          </p:cNvGrpSpPr>
          <p:nvPr/>
        </p:nvGrpSpPr>
        <p:grpSpPr bwMode="auto">
          <a:xfrm rot="5400000" flipH="1">
            <a:off x="8839995" y="2777331"/>
            <a:ext cx="290512" cy="339725"/>
            <a:chOff x="1248" y="13000"/>
            <a:chExt cx="288" cy="376"/>
          </a:xfrm>
        </p:grpSpPr>
        <p:sp>
          <p:nvSpPr>
            <p:cNvPr id="162" name="Line 45"/>
            <p:cNvSpPr>
              <a:spLocks noChangeShapeType="1"/>
            </p:cNvSpPr>
            <p:nvPr/>
          </p:nvSpPr>
          <p:spPr bwMode="auto">
            <a:xfrm>
              <a:off x="1256" y="13264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3" name="Line 46"/>
            <p:cNvSpPr>
              <a:spLocks noChangeShapeType="1"/>
            </p:cNvSpPr>
            <p:nvPr/>
          </p:nvSpPr>
          <p:spPr bwMode="auto">
            <a:xfrm>
              <a:off x="1248" y="132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4" name="Line 47"/>
            <p:cNvSpPr>
              <a:spLocks noChangeShapeType="1"/>
            </p:cNvSpPr>
            <p:nvPr/>
          </p:nvSpPr>
          <p:spPr bwMode="auto">
            <a:xfrm>
              <a:off x="1536" y="13264"/>
              <a:ext cx="0" cy="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5" name="Line 48"/>
            <p:cNvSpPr>
              <a:spLocks noChangeShapeType="1"/>
            </p:cNvSpPr>
            <p:nvPr/>
          </p:nvSpPr>
          <p:spPr bwMode="auto">
            <a:xfrm>
              <a:off x="1256" y="13208"/>
              <a:ext cx="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6" name="Line 49"/>
            <p:cNvSpPr>
              <a:spLocks noChangeShapeType="1"/>
            </p:cNvSpPr>
            <p:nvPr/>
          </p:nvSpPr>
          <p:spPr bwMode="auto">
            <a:xfrm flipV="1">
              <a:off x="1400" y="13000"/>
              <a:ext cx="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67" name="Group 50"/>
          <p:cNvGrpSpPr>
            <a:grpSpLocks/>
          </p:cNvGrpSpPr>
          <p:nvPr/>
        </p:nvGrpSpPr>
        <p:grpSpPr bwMode="auto">
          <a:xfrm rot="5400000" flipV="1">
            <a:off x="7019926" y="1036637"/>
            <a:ext cx="292100" cy="339725"/>
            <a:chOff x="1248" y="13000"/>
            <a:chExt cx="288" cy="376"/>
          </a:xfrm>
        </p:grpSpPr>
        <p:sp>
          <p:nvSpPr>
            <p:cNvPr id="168" name="Line 51"/>
            <p:cNvSpPr>
              <a:spLocks noChangeShapeType="1"/>
            </p:cNvSpPr>
            <p:nvPr/>
          </p:nvSpPr>
          <p:spPr bwMode="auto">
            <a:xfrm>
              <a:off x="1256" y="13264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9" name="Line 52"/>
            <p:cNvSpPr>
              <a:spLocks noChangeShapeType="1"/>
            </p:cNvSpPr>
            <p:nvPr/>
          </p:nvSpPr>
          <p:spPr bwMode="auto">
            <a:xfrm>
              <a:off x="1248" y="132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0" name="Line 53"/>
            <p:cNvSpPr>
              <a:spLocks noChangeShapeType="1"/>
            </p:cNvSpPr>
            <p:nvPr/>
          </p:nvSpPr>
          <p:spPr bwMode="auto">
            <a:xfrm>
              <a:off x="1536" y="13264"/>
              <a:ext cx="0" cy="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1" name="Line 54"/>
            <p:cNvSpPr>
              <a:spLocks noChangeShapeType="1"/>
            </p:cNvSpPr>
            <p:nvPr/>
          </p:nvSpPr>
          <p:spPr bwMode="auto">
            <a:xfrm>
              <a:off x="1256" y="13208"/>
              <a:ext cx="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2" name="Line 55"/>
            <p:cNvSpPr>
              <a:spLocks noChangeShapeType="1"/>
            </p:cNvSpPr>
            <p:nvPr/>
          </p:nvSpPr>
          <p:spPr bwMode="auto">
            <a:xfrm flipV="1">
              <a:off x="1400" y="13000"/>
              <a:ext cx="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73" name="Group 56"/>
          <p:cNvGrpSpPr>
            <a:grpSpLocks/>
          </p:cNvGrpSpPr>
          <p:nvPr/>
        </p:nvGrpSpPr>
        <p:grpSpPr bwMode="auto">
          <a:xfrm rot="5400000" flipH="1" flipV="1">
            <a:off x="7019926" y="1565275"/>
            <a:ext cx="292100" cy="339725"/>
            <a:chOff x="1248" y="13000"/>
            <a:chExt cx="288" cy="376"/>
          </a:xfrm>
        </p:grpSpPr>
        <p:sp>
          <p:nvSpPr>
            <p:cNvPr id="174" name="Line 57"/>
            <p:cNvSpPr>
              <a:spLocks noChangeShapeType="1"/>
            </p:cNvSpPr>
            <p:nvPr/>
          </p:nvSpPr>
          <p:spPr bwMode="auto">
            <a:xfrm>
              <a:off x="1256" y="13264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5" name="Line 58"/>
            <p:cNvSpPr>
              <a:spLocks noChangeShapeType="1"/>
            </p:cNvSpPr>
            <p:nvPr/>
          </p:nvSpPr>
          <p:spPr bwMode="auto">
            <a:xfrm>
              <a:off x="1248" y="132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6" name="Line 59"/>
            <p:cNvSpPr>
              <a:spLocks noChangeShapeType="1"/>
            </p:cNvSpPr>
            <p:nvPr/>
          </p:nvSpPr>
          <p:spPr bwMode="auto">
            <a:xfrm>
              <a:off x="1536" y="13264"/>
              <a:ext cx="0" cy="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7" name="Line 60"/>
            <p:cNvSpPr>
              <a:spLocks noChangeShapeType="1"/>
            </p:cNvSpPr>
            <p:nvPr/>
          </p:nvSpPr>
          <p:spPr bwMode="auto">
            <a:xfrm>
              <a:off x="1256" y="13208"/>
              <a:ext cx="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8" name="Line 61"/>
            <p:cNvSpPr>
              <a:spLocks noChangeShapeType="1"/>
            </p:cNvSpPr>
            <p:nvPr/>
          </p:nvSpPr>
          <p:spPr bwMode="auto">
            <a:xfrm flipV="1">
              <a:off x="1400" y="13000"/>
              <a:ext cx="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79" name="Group 62"/>
          <p:cNvGrpSpPr>
            <a:grpSpLocks/>
          </p:cNvGrpSpPr>
          <p:nvPr/>
        </p:nvGrpSpPr>
        <p:grpSpPr bwMode="auto">
          <a:xfrm rot="5400000" flipH="1" flipV="1">
            <a:off x="7020720" y="2777331"/>
            <a:ext cx="290512" cy="339725"/>
            <a:chOff x="1248" y="13000"/>
            <a:chExt cx="288" cy="376"/>
          </a:xfrm>
        </p:grpSpPr>
        <p:sp>
          <p:nvSpPr>
            <p:cNvPr id="180" name="Line 63"/>
            <p:cNvSpPr>
              <a:spLocks noChangeShapeType="1"/>
            </p:cNvSpPr>
            <p:nvPr/>
          </p:nvSpPr>
          <p:spPr bwMode="auto">
            <a:xfrm>
              <a:off x="1256" y="13264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81" name="Line 64"/>
            <p:cNvSpPr>
              <a:spLocks noChangeShapeType="1"/>
            </p:cNvSpPr>
            <p:nvPr/>
          </p:nvSpPr>
          <p:spPr bwMode="auto">
            <a:xfrm>
              <a:off x="1248" y="132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82" name="Line 65"/>
            <p:cNvSpPr>
              <a:spLocks noChangeShapeType="1"/>
            </p:cNvSpPr>
            <p:nvPr/>
          </p:nvSpPr>
          <p:spPr bwMode="auto">
            <a:xfrm>
              <a:off x="1536" y="13264"/>
              <a:ext cx="0" cy="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83" name="Line 66"/>
            <p:cNvSpPr>
              <a:spLocks noChangeShapeType="1"/>
            </p:cNvSpPr>
            <p:nvPr/>
          </p:nvSpPr>
          <p:spPr bwMode="auto">
            <a:xfrm>
              <a:off x="1256" y="13208"/>
              <a:ext cx="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84" name="Line 67"/>
            <p:cNvSpPr>
              <a:spLocks noChangeShapeType="1"/>
            </p:cNvSpPr>
            <p:nvPr/>
          </p:nvSpPr>
          <p:spPr bwMode="auto">
            <a:xfrm flipV="1">
              <a:off x="1400" y="13000"/>
              <a:ext cx="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85" name="Text Box 68"/>
          <p:cNvSpPr txBox="1">
            <a:spLocks noChangeArrowheads="1"/>
          </p:cNvSpPr>
          <p:nvPr/>
        </p:nvSpPr>
        <p:spPr bwMode="auto">
          <a:xfrm flipH="1">
            <a:off x="7910513" y="2792413"/>
            <a:ext cx="439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400" i="0" u="none">
                <a:latin typeface="Comic Sans MS"/>
                <a:cs typeface="Comic Sans MS"/>
                <a:sym typeface="Wingdings" charset="0"/>
              </a:rPr>
              <a:t>n</a:t>
            </a:r>
            <a:r>
              <a:rPr lang="en-US" sz="1400" i="0" u="none" baseline="-25000">
                <a:latin typeface="Comic Sans MS"/>
                <a:cs typeface="Comic Sans MS"/>
                <a:sym typeface="Wingdings" charset="0"/>
              </a:rPr>
              <a:t>f</a:t>
            </a:r>
            <a:endParaRPr lang="it-IT" sz="1400" i="0" u="none"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86" name="Text Box 69"/>
          <p:cNvSpPr txBox="1">
            <a:spLocks noChangeArrowheads="1"/>
          </p:cNvSpPr>
          <p:nvPr/>
        </p:nvSpPr>
        <p:spPr bwMode="auto">
          <a:xfrm flipH="1">
            <a:off x="7910513" y="1090613"/>
            <a:ext cx="439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400" i="0" u="none" dirty="0">
                <a:latin typeface="Comic Sans MS"/>
                <a:cs typeface="Comic Sans MS"/>
                <a:sym typeface="Wingdings" charset="0"/>
              </a:rPr>
              <a:t>1</a:t>
            </a:r>
            <a:endParaRPr lang="it-IT" sz="1400" i="0" u="none" dirty="0"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87" name="Text Box 70"/>
          <p:cNvSpPr txBox="1">
            <a:spLocks noChangeArrowheads="1"/>
          </p:cNvSpPr>
          <p:nvPr/>
        </p:nvSpPr>
        <p:spPr bwMode="auto">
          <a:xfrm flipH="1">
            <a:off x="7910513" y="1611313"/>
            <a:ext cx="439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400" i="0" u="none">
                <a:latin typeface="Comic Sans MS"/>
                <a:cs typeface="Comic Sans MS"/>
                <a:sym typeface="Wingdings" charset="0"/>
              </a:rPr>
              <a:t>2</a:t>
            </a:r>
            <a:endParaRPr lang="it-IT" sz="1400" i="0" u="none"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88" name="Text Box 73"/>
          <p:cNvSpPr txBox="1">
            <a:spLocks noChangeArrowheads="1"/>
          </p:cNvSpPr>
          <p:nvPr/>
        </p:nvSpPr>
        <p:spPr bwMode="auto">
          <a:xfrm>
            <a:off x="5838825" y="1889125"/>
            <a:ext cx="836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parasitic devices</a:t>
            </a:r>
            <a:endParaRPr lang="it-IT" sz="1200" b="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89" name="Line 74"/>
          <p:cNvSpPr>
            <a:spLocks noChangeShapeType="1"/>
          </p:cNvSpPr>
          <p:nvPr/>
        </p:nvSpPr>
        <p:spPr bwMode="auto">
          <a:xfrm flipV="1">
            <a:off x="6629400" y="1371600"/>
            <a:ext cx="381000" cy="5461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0" name="Line 75"/>
          <p:cNvSpPr>
            <a:spLocks noChangeShapeType="1"/>
          </p:cNvSpPr>
          <p:nvPr/>
        </p:nvSpPr>
        <p:spPr bwMode="auto">
          <a:xfrm flipV="1">
            <a:off x="6629400" y="1854200"/>
            <a:ext cx="444500" cy="762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1" name="Line 76"/>
          <p:cNvSpPr>
            <a:spLocks noChangeShapeType="1"/>
          </p:cNvSpPr>
          <p:nvPr/>
        </p:nvSpPr>
        <p:spPr bwMode="auto">
          <a:xfrm>
            <a:off x="6604000" y="1930400"/>
            <a:ext cx="469900" cy="9144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2" name="Text Box 77"/>
          <p:cNvSpPr txBox="1">
            <a:spLocks noChangeArrowheads="1"/>
          </p:cNvSpPr>
          <p:nvPr/>
        </p:nvSpPr>
        <p:spPr bwMode="auto">
          <a:xfrm>
            <a:off x="9013825" y="1978025"/>
            <a:ext cx="836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parasitic devices</a:t>
            </a:r>
            <a:endParaRPr lang="it-IT" sz="1200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93" name="Line 78"/>
          <p:cNvSpPr>
            <a:spLocks noChangeShapeType="1"/>
          </p:cNvSpPr>
          <p:nvPr/>
        </p:nvSpPr>
        <p:spPr bwMode="auto">
          <a:xfrm flipH="1" flipV="1">
            <a:off x="9194800" y="1333500"/>
            <a:ext cx="266700" cy="6731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4" name="Line 79"/>
          <p:cNvSpPr>
            <a:spLocks noChangeShapeType="1"/>
          </p:cNvSpPr>
          <p:nvPr/>
        </p:nvSpPr>
        <p:spPr bwMode="auto">
          <a:xfrm flipH="1" flipV="1">
            <a:off x="9118600" y="1879600"/>
            <a:ext cx="342900" cy="1270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5" name="Line 80"/>
          <p:cNvSpPr>
            <a:spLocks noChangeShapeType="1"/>
          </p:cNvSpPr>
          <p:nvPr/>
        </p:nvSpPr>
        <p:spPr bwMode="auto">
          <a:xfrm flipH="1">
            <a:off x="9093200" y="2438400"/>
            <a:ext cx="304800" cy="355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970" y="811008"/>
            <a:ext cx="5575300" cy="4406900"/>
          </a:xfrm>
          <a:prstGeom prst="rect">
            <a:avLst/>
          </a:prstGeom>
        </p:spPr>
      </p:pic>
      <p:sp>
        <p:nvSpPr>
          <p:cNvPr id="196" name="Text Box 81"/>
          <p:cNvSpPr txBox="1">
            <a:spLocks noChangeArrowheads="1"/>
          </p:cNvSpPr>
          <p:nvPr/>
        </p:nvSpPr>
        <p:spPr bwMode="auto">
          <a:xfrm>
            <a:off x="1368425" y="873125"/>
            <a:ext cx="1255713" cy="722313"/>
          </a:xfrm>
          <a:prstGeom prst="rect">
            <a:avLst/>
          </a:prstGeom>
          <a:solidFill>
            <a:schemeClr val="bg1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W/L=14/0.25</a:t>
            </a:r>
          </a:p>
          <a:p>
            <a:pPr algn="l">
              <a:spcBef>
                <a:spcPct val="20000"/>
              </a:spcBef>
            </a:pPr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I</a:t>
            </a:r>
            <a:r>
              <a:rPr lang="en-US" sz="1200" b="0" i="0" u="none" baseline="-25000" dirty="0">
                <a:solidFill>
                  <a:srgbClr val="000066"/>
                </a:solidFill>
                <a:latin typeface="Comic Sans MS"/>
                <a:cs typeface="Comic Sans MS"/>
              </a:rPr>
              <a:t>D</a:t>
            </a:r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=20 </a:t>
            </a:r>
            <a:r>
              <a:rPr lang="el-GR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A</a:t>
            </a:r>
          </a:p>
          <a:p>
            <a:pPr algn="l">
              <a:spcBef>
                <a:spcPct val="20000"/>
              </a:spcBef>
            </a:pPr>
            <a:r>
              <a:rPr lang="en-US" sz="12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4 fingers</a:t>
            </a:r>
            <a:endParaRPr lang="it-IT" sz="1200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97" name="Line 82"/>
          <p:cNvSpPr>
            <a:spLocks noChangeShapeType="1"/>
          </p:cNvSpPr>
          <p:nvPr/>
        </p:nvSpPr>
        <p:spPr bwMode="auto">
          <a:xfrm>
            <a:off x="2374900" y="1638300"/>
            <a:ext cx="622300" cy="736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sp>
        <p:nvSpPr>
          <p:cNvPr id="198" name="Text Box 83"/>
          <p:cNvSpPr txBox="1">
            <a:spLocks noChangeArrowheads="1"/>
          </p:cNvSpPr>
          <p:nvPr/>
        </p:nvSpPr>
        <p:spPr bwMode="auto">
          <a:xfrm>
            <a:off x="4860925" y="860425"/>
            <a:ext cx="1217613" cy="7223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W/L=16/0.25</a:t>
            </a:r>
          </a:p>
          <a:p>
            <a:pPr algn="l">
              <a:spcBef>
                <a:spcPct val="20000"/>
              </a:spcBef>
            </a:pP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I</a:t>
            </a:r>
            <a:r>
              <a:rPr lang="en-US" sz="1200" b="0" i="0" u="none" baseline="-25000">
                <a:solidFill>
                  <a:srgbClr val="000066"/>
                </a:solidFill>
                <a:latin typeface="Comic Sans MS"/>
                <a:cs typeface="Comic Sans MS"/>
              </a:rPr>
              <a:t>D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=30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A</a:t>
            </a:r>
          </a:p>
          <a:p>
            <a:pPr algn="l">
              <a:spcBef>
                <a:spcPct val="20000"/>
              </a:spcBef>
            </a:pP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3 fingers</a:t>
            </a:r>
            <a:endParaRPr lang="it-IT" sz="1200" b="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199" name="Line 84"/>
          <p:cNvSpPr>
            <a:spLocks noChangeShapeType="1"/>
          </p:cNvSpPr>
          <p:nvPr/>
        </p:nvSpPr>
        <p:spPr bwMode="auto">
          <a:xfrm flipH="1">
            <a:off x="5092699" y="1652530"/>
            <a:ext cx="126707" cy="354070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i="0" u="none">
              <a:latin typeface="Comic Sans MS"/>
              <a:cs typeface="Comic Sans MS"/>
            </a:endParaRPr>
          </a:p>
        </p:txBody>
      </p:sp>
      <p:sp>
        <p:nvSpPr>
          <p:cNvPr id="200" name="Text Box 104"/>
          <p:cNvSpPr txBox="1">
            <a:spLocks noChangeArrowheads="1"/>
          </p:cNvSpPr>
          <p:nvPr/>
        </p:nvSpPr>
        <p:spPr bwMode="auto">
          <a:xfrm>
            <a:off x="1319535" y="1615338"/>
            <a:ext cx="1116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i="0" u="none" dirty="0">
                <a:solidFill>
                  <a:srgbClr val="000066"/>
                </a:solidFill>
                <a:latin typeface="Comic Sans MS"/>
                <a:cs typeface="Comic Sans MS"/>
              </a:rPr>
              <a:t>Apsel3T1</a:t>
            </a:r>
            <a:endParaRPr lang="it-IT" sz="120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201" name="Text Box 106"/>
          <p:cNvSpPr txBox="1">
            <a:spLocks noChangeArrowheads="1"/>
          </p:cNvSpPr>
          <p:nvPr/>
        </p:nvSpPr>
        <p:spPr bwMode="auto">
          <a:xfrm>
            <a:off x="4986015" y="1615338"/>
            <a:ext cx="1116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i="0" u="none" dirty="0">
                <a:solidFill>
                  <a:srgbClr val="000066"/>
                </a:solidFill>
                <a:latin typeface="Comic Sans MS"/>
                <a:cs typeface="Comic Sans MS"/>
              </a:rPr>
              <a:t>Apsel2T</a:t>
            </a:r>
            <a:endParaRPr lang="it-IT" sz="120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202" name="Text Box 223"/>
          <p:cNvSpPr txBox="1">
            <a:spLocks noChangeArrowheads="1"/>
          </p:cNvSpPr>
          <p:nvPr/>
        </p:nvSpPr>
        <p:spPr bwMode="auto">
          <a:xfrm>
            <a:off x="8791237" y="25273"/>
            <a:ext cx="1118681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3596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5"/>
          <p:cNvSpPr txBox="1">
            <a:spLocks noChangeArrowheads="1"/>
          </p:cNvSpPr>
          <p:nvPr/>
        </p:nvSpPr>
        <p:spPr bwMode="auto">
          <a:xfrm>
            <a:off x="1338421" y="1782739"/>
            <a:ext cx="1736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~ 2.5 cm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817738" y="1941240"/>
            <a:ext cx="899994" cy="1915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 flipH="1">
            <a:off x="727490" y="1923020"/>
            <a:ext cx="899992" cy="1915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 Box 225"/>
          <p:cNvSpPr txBox="1">
            <a:spLocks noChangeArrowheads="1"/>
          </p:cNvSpPr>
          <p:nvPr/>
        </p:nvSpPr>
        <p:spPr bwMode="auto">
          <a:xfrm rot="16200000">
            <a:off x="-546808" y="3839186"/>
            <a:ext cx="1736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~ 3.2 cm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>
            <a:off x="-188152" y="2787775"/>
            <a:ext cx="1043996" cy="1915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 flipV="1">
            <a:off x="-187385" y="5207242"/>
            <a:ext cx="1043996" cy="1915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10377" y="1334592"/>
            <a:ext cx="3277256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pitchFamily="-102" charset="0"/>
                <a:sym typeface="Symbol" pitchFamily="-102" charset="2"/>
              </a:rPr>
              <a:t>3D-IC Consortium chip</a:t>
            </a:r>
            <a:endParaRPr lang="it-IT" sz="1800" i="0" u="none" dirty="0">
              <a:solidFill>
                <a:schemeClr val="accent6">
                  <a:lumMod val="50000"/>
                </a:schemeClr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2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Vertically integrated DNW MAPS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011" y="2205936"/>
            <a:ext cx="3120620" cy="359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30990" y="3808470"/>
            <a:ext cx="3383216" cy="647999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5" name="Straight Connector 3"/>
          <p:cNvCxnSpPr>
            <a:cxnSpLocks noChangeShapeType="1"/>
          </p:cNvCxnSpPr>
          <p:nvPr/>
        </p:nvCxnSpPr>
        <p:spPr bwMode="auto">
          <a:xfrm rot="16200000" flipH="1">
            <a:off x="250154" y="4048337"/>
            <a:ext cx="3959582" cy="0"/>
          </a:xfrm>
          <a:prstGeom prst="line">
            <a:avLst/>
          </a:prstGeom>
          <a:noFill/>
          <a:ln w="28575">
            <a:solidFill>
              <a:srgbClr val="000090"/>
            </a:solidFill>
            <a:prstDash val="sysDash"/>
            <a:round/>
            <a:headEnd/>
            <a:tailEnd/>
          </a:ln>
        </p:spPr>
      </p:cxn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516075" y="2196373"/>
            <a:ext cx="3383216" cy="359997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1289556" y="2171020"/>
            <a:ext cx="18799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latin typeface="Comic Sans MS" pitchFamily="-102" charset="0"/>
                <a:sym typeface="Symbol" pitchFamily="-102" charset="2"/>
              </a:rPr>
              <a:t>single transistors</a:t>
            </a:r>
            <a:endParaRPr lang="it-IT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258125" y="3938147"/>
            <a:ext cx="18799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latin typeface="Comic Sans MS" pitchFamily="-102" charset="0"/>
                <a:sym typeface="Symbol" pitchFamily="-102" charset="2"/>
              </a:rPr>
              <a:t>MAPS</a:t>
            </a:r>
            <a:endParaRPr lang="it-IT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034" y="3876631"/>
            <a:ext cx="5795966" cy="2597317"/>
          </a:xfrm>
          <a:prstGeom prst="rect">
            <a:avLst/>
          </a:prstGeom>
        </p:spPr>
      </p:pic>
      <p:sp>
        <p:nvSpPr>
          <p:cNvPr id="17" name="Text Box 301"/>
          <p:cNvSpPr txBox="1">
            <a:spLocks noChangeArrowheads="1"/>
          </p:cNvSpPr>
          <p:nvPr/>
        </p:nvSpPr>
        <p:spPr bwMode="auto">
          <a:xfrm>
            <a:off x="4944698" y="4005768"/>
            <a:ext cx="6159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ClrTx/>
              <a:buFontTx/>
              <a:buNone/>
            </a:pPr>
            <a:r>
              <a:rPr lang="en-US" sz="1200" i="0" u="none" dirty="0" err="1">
                <a:solidFill>
                  <a:srgbClr val="000080"/>
                </a:solidFill>
                <a:latin typeface="Comic Sans MS" charset="0"/>
              </a:rPr>
              <a:t>V</a:t>
            </a:r>
            <a:r>
              <a:rPr lang="en-US" sz="1200" i="0" u="none" baseline="-25000" dirty="0" err="1">
                <a:solidFill>
                  <a:srgbClr val="000080"/>
                </a:solidFill>
                <a:latin typeface="Comic Sans MS" charset="0"/>
              </a:rPr>
              <a:t>fbk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cxnSp>
        <p:nvCxnSpPr>
          <p:cNvPr id="18" name="Straight Connector 259"/>
          <p:cNvCxnSpPr>
            <a:cxnSpLocks noChangeShapeType="1"/>
          </p:cNvCxnSpPr>
          <p:nvPr/>
        </p:nvCxnSpPr>
        <p:spPr bwMode="auto">
          <a:xfrm rot="10800000" flipV="1">
            <a:off x="4643073" y="4153406"/>
            <a:ext cx="306388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Connector 261"/>
          <p:cNvCxnSpPr>
            <a:cxnSpLocks noChangeShapeType="1"/>
          </p:cNvCxnSpPr>
          <p:nvPr/>
        </p:nvCxnSpPr>
        <p:spPr bwMode="auto">
          <a:xfrm rot="10800000" flipV="1">
            <a:off x="4643073" y="4142293"/>
            <a:ext cx="0" cy="169863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Box 274"/>
          <p:cNvSpPr txBox="1">
            <a:spLocks noChangeArrowheads="1"/>
          </p:cNvSpPr>
          <p:nvPr/>
        </p:nvSpPr>
        <p:spPr bwMode="auto">
          <a:xfrm>
            <a:off x="6236752" y="4164299"/>
            <a:ext cx="9064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AVDD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4" name="Text Box 275"/>
          <p:cNvSpPr txBox="1">
            <a:spLocks noChangeArrowheads="1"/>
          </p:cNvSpPr>
          <p:nvPr/>
        </p:nvSpPr>
        <p:spPr bwMode="auto">
          <a:xfrm>
            <a:off x="7983538" y="4148424"/>
            <a:ext cx="904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>
                <a:solidFill>
                  <a:srgbClr val="000080"/>
                </a:solidFill>
                <a:latin typeface="Comic Sans MS" charset="0"/>
              </a:rPr>
              <a:t>DVDD</a:t>
            </a:r>
            <a:endParaRPr lang="it-IT" sz="1200" i="0" u="none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5" name="Text Box 274"/>
          <p:cNvSpPr txBox="1">
            <a:spLocks noChangeArrowheads="1"/>
          </p:cNvSpPr>
          <p:nvPr/>
        </p:nvSpPr>
        <p:spPr bwMode="auto">
          <a:xfrm>
            <a:off x="6164484" y="3808700"/>
            <a:ext cx="904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1</a:t>
            </a:r>
            <a:r>
              <a:rPr lang="it-IT" sz="1200" i="0" u="none" baseline="30000" dirty="0">
                <a:solidFill>
                  <a:srgbClr val="000080"/>
                </a:solidFill>
                <a:latin typeface="Comic Sans MS" charset="0"/>
              </a:rPr>
              <a:t>st</a:t>
            </a: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 </a:t>
            </a:r>
            <a:r>
              <a:rPr lang="it-IT" sz="1200" i="0" u="none" dirty="0" err="1">
                <a:solidFill>
                  <a:srgbClr val="000080"/>
                </a:solidFill>
                <a:latin typeface="Comic Sans MS" charset="0"/>
              </a:rPr>
              <a:t>layer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6" name="Text Box 274"/>
          <p:cNvSpPr txBox="1">
            <a:spLocks noChangeArrowheads="1"/>
          </p:cNvSpPr>
          <p:nvPr/>
        </p:nvSpPr>
        <p:spPr bwMode="auto">
          <a:xfrm>
            <a:off x="7484651" y="3823819"/>
            <a:ext cx="904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2</a:t>
            </a:r>
            <a:r>
              <a:rPr lang="it-IT" sz="1200" i="0" u="none" baseline="30000" dirty="0">
                <a:solidFill>
                  <a:srgbClr val="000080"/>
                </a:solidFill>
                <a:latin typeface="Comic Sans MS" charset="0"/>
              </a:rPr>
              <a:t>nd</a:t>
            </a: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 </a:t>
            </a:r>
            <a:r>
              <a:rPr lang="it-IT" sz="1200" i="0" u="none" dirty="0" err="1">
                <a:solidFill>
                  <a:srgbClr val="000080"/>
                </a:solidFill>
                <a:latin typeface="Comic Sans MS" charset="0"/>
              </a:rPr>
              <a:t>layer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7" name="Text Box 274"/>
          <p:cNvSpPr txBox="1">
            <a:spLocks noChangeArrowheads="1"/>
          </p:cNvSpPr>
          <p:nvPr/>
        </p:nvSpPr>
        <p:spPr bwMode="auto">
          <a:xfrm>
            <a:off x="7265996" y="4165519"/>
            <a:ext cx="9064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AVDD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8" name="Text Box 192"/>
          <p:cNvSpPr txBox="1">
            <a:spLocks noChangeArrowheads="1"/>
          </p:cNvSpPr>
          <p:nvPr/>
        </p:nvSpPr>
        <p:spPr bwMode="auto">
          <a:xfrm>
            <a:off x="4927336" y="6026392"/>
            <a:ext cx="3825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ClrTx/>
              <a:buFontTx/>
              <a:buNone/>
            </a:pPr>
            <a:r>
              <a:rPr lang="en-US" sz="1200" i="0" u="none" dirty="0">
                <a:solidFill>
                  <a:srgbClr val="000080"/>
                </a:solidFill>
                <a:latin typeface="Comic Sans MS" charset="0"/>
              </a:rPr>
              <a:t>C</a:t>
            </a:r>
            <a:r>
              <a:rPr lang="en-US" sz="1200" i="0" u="none" baseline="-25000" dirty="0">
                <a:solidFill>
                  <a:srgbClr val="000080"/>
                </a:solidFill>
                <a:latin typeface="Comic Sans MS" charset="0"/>
              </a:rPr>
              <a:t>F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9" name="Text Box 301"/>
          <p:cNvSpPr txBox="1">
            <a:spLocks noChangeArrowheads="1"/>
          </p:cNvSpPr>
          <p:nvPr/>
        </p:nvSpPr>
        <p:spPr bwMode="auto">
          <a:xfrm>
            <a:off x="7186444" y="5538081"/>
            <a:ext cx="3825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ClrTx/>
              <a:buFontTx/>
              <a:buNone/>
            </a:pPr>
            <a:r>
              <a:rPr lang="en-US" sz="1200" i="0" u="none">
                <a:solidFill>
                  <a:srgbClr val="000080"/>
                </a:solidFill>
                <a:latin typeface="Comic Sans MS" charset="0"/>
              </a:rPr>
              <a:t>V</a:t>
            </a:r>
            <a:r>
              <a:rPr lang="en-US" sz="1200" i="0" u="none" baseline="-25000">
                <a:solidFill>
                  <a:srgbClr val="000080"/>
                </a:solidFill>
                <a:latin typeface="Comic Sans MS" charset="0"/>
              </a:rPr>
              <a:t>t</a:t>
            </a:r>
            <a:endParaRPr lang="it-IT" sz="1200" i="0" u="none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30" name="Text Box 276"/>
          <p:cNvSpPr txBox="1">
            <a:spLocks noChangeArrowheads="1"/>
          </p:cNvSpPr>
          <p:nvPr/>
        </p:nvSpPr>
        <p:spPr bwMode="auto">
          <a:xfrm>
            <a:off x="5079126" y="5962333"/>
            <a:ext cx="904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AGND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31" name="Text Box 277"/>
          <p:cNvSpPr txBox="1">
            <a:spLocks noChangeArrowheads="1"/>
          </p:cNvSpPr>
          <p:nvPr/>
        </p:nvSpPr>
        <p:spPr bwMode="auto">
          <a:xfrm>
            <a:off x="7621463" y="6130851"/>
            <a:ext cx="904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</a:rPr>
              <a:t>DGND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32" name="Text Box 277"/>
          <p:cNvSpPr txBox="1">
            <a:spLocks noChangeArrowheads="1"/>
          </p:cNvSpPr>
          <p:nvPr/>
        </p:nvSpPr>
        <p:spPr bwMode="auto">
          <a:xfrm>
            <a:off x="8331958" y="5442074"/>
            <a:ext cx="625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>
                <a:solidFill>
                  <a:srgbClr val="000080"/>
                </a:solidFill>
                <a:latin typeface="Comic Sans MS" charset="0"/>
                <a:sym typeface="Symbol" charset="0"/>
              </a:rPr>
              <a:t>out</a:t>
            </a:r>
          </a:p>
        </p:txBody>
      </p:sp>
      <p:sp>
        <p:nvSpPr>
          <p:cNvPr id="33" name="Text Box 274"/>
          <p:cNvSpPr txBox="1">
            <a:spLocks noChangeArrowheads="1"/>
          </p:cNvSpPr>
          <p:nvPr/>
        </p:nvSpPr>
        <p:spPr bwMode="auto">
          <a:xfrm>
            <a:off x="8939065" y="5480802"/>
            <a:ext cx="9064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 smtClean="0">
                <a:solidFill>
                  <a:srgbClr val="000080"/>
                </a:solidFill>
                <a:latin typeface="Comic Sans MS" charset="0"/>
              </a:rPr>
              <a:t>in-pixel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it-IT" sz="1200" i="0" u="none" dirty="0" err="1" smtClean="0">
                <a:solidFill>
                  <a:srgbClr val="000080"/>
                </a:solidFill>
                <a:latin typeface="Comic Sans MS" charset="0"/>
                <a:sym typeface="Symbol" charset="0"/>
              </a:rPr>
              <a:t>logic</a:t>
            </a:r>
            <a:endParaRPr lang="it-IT" sz="1200" i="0" u="none" dirty="0">
              <a:solidFill>
                <a:srgbClr val="000080"/>
              </a:solidFill>
              <a:latin typeface="Comic Sans MS" charset="0"/>
              <a:sym typeface="Symbol" charset="0"/>
            </a:endParaRPr>
          </a:p>
        </p:txBody>
      </p:sp>
      <p:pic>
        <p:nvPicPr>
          <p:cNvPr id="34" name="Picture 18" descr="bulle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389" y="1154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4874051" y="1066800"/>
            <a:ext cx="475604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A couple of different solutions (sharing the same analog front-end architecture) for different experimental environments</a:t>
            </a:r>
            <a:endParaRPr lang="it-IT" sz="160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36" name="Text Box 53"/>
          <p:cNvSpPr txBox="1">
            <a:spLocks noChangeArrowheads="1"/>
          </p:cNvSpPr>
          <p:nvPr/>
        </p:nvSpPr>
        <p:spPr bwMode="auto">
          <a:xfrm>
            <a:off x="5036895" y="1933686"/>
            <a:ext cx="46687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Apsel5T-TC, B-factory experiments – 40 um pitch, 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triggerless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digital readout 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37" name="Picture 57" descr="bullet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3383" y="2040049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53"/>
          <p:cNvSpPr txBox="1">
            <a:spLocks noChangeArrowheads="1"/>
          </p:cNvSpPr>
          <p:nvPr/>
        </p:nvSpPr>
        <p:spPr bwMode="auto">
          <a:xfrm>
            <a:off x="5038115" y="2448918"/>
            <a:ext cx="46687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SDR1, ILC experiments – 20 um pitch, token passing readout scheme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39" name="Picture 57" descr="bullet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4603" y="2555281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8" descr="bulle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491" y="3060201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4860153" y="2972888"/>
            <a:ext cx="504584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Single transistors irradiated up to 10 </a:t>
            </a:r>
            <a:r>
              <a:rPr lang="en-US" sz="1600" i="0" u="none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Mrad</a:t>
            </a:r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(SiO</a:t>
            </a:r>
            <a:r>
              <a:rPr lang="en-US" sz="1600" i="0" u="none" baseline="-25000" dirty="0" smtClean="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), MAPS up to ~800 </a:t>
            </a:r>
            <a:r>
              <a:rPr lang="en-US" sz="1600" i="0" u="none" dirty="0" err="1" smtClean="0">
                <a:solidFill>
                  <a:srgbClr val="000066"/>
                </a:solidFill>
                <a:latin typeface="Comic Sans MS"/>
                <a:cs typeface="Comic Sans MS"/>
              </a:rPr>
              <a:t>krad</a:t>
            </a:r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(SiO</a:t>
            </a:r>
            <a:r>
              <a:rPr lang="en-US" sz="1600" i="0" u="none" baseline="-25000" dirty="0" smtClean="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) with </a:t>
            </a:r>
            <a:r>
              <a:rPr lang="en-US" sz="1600" i="0" u="none" baseline="30000" dirty="0" smtClean="0">
                <a:solidFill>
                  <a:srgbClr val="000066"/>
                </a:solidFill>
                <a:latin typeface="Comic Sans MS"/>
                <a:cs typeface="Comic Sans MS"/>
              </a:rPr>
              <a:t>60</a:t>
            </a:r>
            <a:r>
              <a:rPr lang="en-US" sz="160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Co</a:t>
            </a:r>
            <a:endParaRPr lang="it-IT" sz="160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7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3" y="2314139"/>
            <a:ext cx="4758907" cy="381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8885" y="1270077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8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>
                <a:latin typeface="Comic Sans MS" pitchFamily="-102" charset="0"/>
                <a:sym typeface="Symbol" pitchFamily="-102" charset="2"/>
              </a:rPr>
              <a:t>S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ingle transistors in 3D technology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9" name="Picture 224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313" y="1594043"/>
            <a:ext cx="180692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25"/>
          <p:cNvSpPr txBox="1">
            <a:spLocks noChangeArrowheads="1"/>
          </p:cNvSpPr>
          <p:nvPr/>
        </p:nvSpPr>
        <p:spPr bwMode="auto">
          <a:xfrm>
            <a:off x="574674" y="1481330"/>
            <a:ext cx="84896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Noise increase at low frequency in irradiated devices is related to excess noise contributions from lateral parasitic MOSFETs turned on by positive charge build-up in STI oxides</a:t>
            </a:r>
            <a:endParaRPr lang="en-US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809" y="2197798"/>
            <a:ext cx="5254494" cy="4067994"/>
          </a:xfrm>
          <a:prstGeom prst="rect">
            <a:avLst/>
          </a:prstGeom>
        </p:spPr>
      </p:pic>
      <p:pic>
        <p:nvPicPr>
          <p:cNvPr id="49" name="Picture 224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313" y="10144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 Box 225"/>
          <p:cNvSpPr txBox="1">
            <a:spLocks noChangeArrowheads="1"/>
          </p:cNvSpPr>
          <p:nvPr/>
        </p:nvSpPr>
        <p:spPr bwMode="auto">
          <a:xfrm>
            <a:off x="574674" y="901700"/>
            <a:ext cx="816347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Single devices biased in the worst case condition (NMOS gate at VDD, all the other terminals grounded)</a:t>
            </a:r>
            <a:endParaRPr lang="en-US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2" name="Text Box 223"/>
          <p:cNvSpPr txBox="1">
            <a:spLocks noChangeArrowheads="1"/>
          </p:cNvSpPr>
          <p:nvPr/>
        </p:nvSpPr>
        <p:spPr bwMode="auto">
          <a:xfrm>
            <a:off x="8984785" y="25273"/>
            <a:ext cx="925133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3D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877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>
                <a:latin typeface="Comic Sans MS" pitchFamily="-102" charset="0"/>
                <a:sym typeface="Symbol" pitchFamily="-102" charset="2"/>
              </a:rPr>
              <a:t>C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omparison with planar technology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8" name="Picture 22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13" y="10144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25"/>
          <p:cNvSpPr txBox="1">
            <a:spLocks noChangeArrowheads="1"/>
          </p:cNvSpPr>
          <p:nvPr/>
        </p:nvSpPr>
        <p:spPr bwMode="auto">
          <a:xfrm>
            <a:off x="574675" y="901700"/>
            <a:ext cx="90415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3D processing steps do not result in any significant degradation of the radiation tolerance features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206" y="2301034"/>
            <a:ext cx="4941627" cy="39599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2" y="2309274"/>
            <a:ext cx="4904994" cy="3923994"/>
          </a:xfrm>
          <a:prstGeom prst="rect">
            <a:avLst/>
          </a:prstGeom>
        </p:spPr>
      </p:pic>
      <p:pic>
        <p:nvPicPr>
          <p:cNvPr id="15" name="Picture 22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425" y="1664482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25"/>
          <p:cNvSpPr txBox="1">
            <a:spLocks noChangeArrowheads="1"/>
          </p:cNvSpPr>
          <p:nvPr/>
        </p:nvSpPr>
        <p:spPr bwMode="auto">
          <a:xfrm>
            <a:off x="589787" y="1551769"/>
            <a:ext cx="90716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maller sensitivity to ionizing radiation than planar devices from the same CMOS generation – likely due to oxide processing details and different bulk doping levels	 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0" name="Text Box 223"/>
          <p:cNvSpPr txBox="1">
            <a:spLocks noChangeArrowheads="1"/>
          </p:cNvSpPr>
          <p:nvPr/>
        </p:nvSpPr>
        <p:spPr bwMode="auto">
          <a:xfrm>
            <a:off x="8984785" y="25273"/>
            <a:ext cx="925133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3D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8421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Enclosed layout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51" name="Picture 22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264" y="1629680"/>
            <a:ext cx="189618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ext Box 225"/>
          <p:cNvSpPr txBox="1">
            <a:spLocks noChangeArrowheads="1"/>
          </p:cNvSpPr>
          <p:nvPr/>
        </p:nvSpPr>
        <p:spPr bwMode="auto">
          <a:xfrm>
            <a:off x="572626" y="1516967"/>
            <a:ext cx="87755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Use of enclosed layout techniques, as in other technologies in the same and other nodes, improves the tolerance to ionizing radiation 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79" name="Picture 22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13" y="10144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Text Box 225"/>
          <p:cNvSpPr txBox="1">
            <a:spLocks noChangeArrowheads="1"/>
          </p:cNvSpPr>
          <p:nvPr/>
        </p:nvSpPr>
        <p:spPr bwMode="auto">
          <a:xfrm>
            <a:off x="574675" y="901699"/>
            <a:ext cx="89675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Increase in the off-state current for NMOS transistors, negligible change in PMOS transistors 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81" y="2269914"/>
            <a:ext cx="4208202" cy="39599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946" y="2263342"/>
            <a:ext cx="4994995" cy="3995995"/>
          </a:xfrm>
          <a:prstGeom prst="rect">
            <a:avLst/>
          </a:prstGeom>
        </p:spPr>
      </p:pic>
      <p:sp>
        <p:nvSpPr>
          <p:cNvPr id="9" name="Text Box 223"/>
          <p:cNvSpPr txBox="1">
            <a:spLocks noChangeArrowheads="1"/>
          </p:cNvSpPr>
          <p:nvPr/>
        </p:nvSpPr>
        <p:spPr bwMode="auto">
          <a:xfrm>
            <a:off x="8984785" y="25273"/>
            <a:ext cx="925133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3D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688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Monolithic sensors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6" name="Picture 22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13" y="10144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25"/>
          <p:cNvSpPr txBox="1">
            <a:spLocks noChangeArrowheads="1"/>
          </p:cNvSpPr>
          <p:nvPr/>
        </p:nvSpPr>
        <p:spPr bwMode="auto">
          <a:xfrm>
            <a:off x="574675" y="901700"/>
            <a:ext cx="898646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Radiation tolerance improvement provided by enclosed layout techniques is confirmed by 3D MAPS characterization – smaller ENC increase detected in devices with enclosed layout input transistors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714" y="2351571"/>
            <a:ext cx="4745109" cy="3815996"/>
          </a:xfrm>
          <a:prstGeom prst="rect">
            <a:avLst/>
          </a:prstGeom>
        </p:spPr>
      </p:pic>
      <p:pic>
        <p:nvPicPr>
          <p:cNvPr id="10" name="Picture 22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305" y="191885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25"/>
          <p:cNvSpPr txBox="1">
            <a:spLocks noChangeArrowheads="1"/>
          </p:cNvSpPr>
          <p:nvPr/>
        </p:nvSpPr>
        <p:spPr bwMode="auto">
          <a:xfrm>
            <a:off x="576667" y="1806140"/>
            <a:ext cx="93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Charge sensitivity found to decrease by 10% at about 800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krad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 TID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801" y="2268142"/>
            <a:ext cx="4933025" cy="3923994"/>
          </a:xfrm>
          <a:prstGeom prst="rect">
            <a:avLst/>
          </a:prstGeom>
        </p:spPr>
      </p:pic>
      <p:sp>
        <p:nvSpPr>
          <p:cNvPr id="13" name="Text Box 225"/>
          <p:cNvSpPr txBox="1">
            <a:spLocks noChangeArrowheads="1"/>
          </p:cNvSpPr>
          <p:nvPr/>
        </p:nvSpPr>
        <p:spPr bwMode="auto">
          <a:xfrm>
            <a:off x="1381678" y="2593621"/>
            <a:ext cx="1211123" cy="307777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Helvetica"/>
                <a:cs typeface="Helvetica"/>
                <a:sym typeface="Symbol" pitchFamily="-102" charset="2"/>
              </a:rPr>
              <a:t>Apsel5T-TC</a:t>
            </a:r>
            <a:endParaRPr lang="en-US" sz="1400" i="0" u="none" dirty="0">
              <a:solidFill>
                <a:srgbClr val="000066"/>
              </a:solidFill>
              <a:latin typeface="Helvetica"/>
              <a:cs typeface="Helvetica"/>
              <a:sym typeface="Symbol" pitchFamily="-102" charset="2"/>
            </a:endParaRPr>
          </a:p>
        </p:txBody>
      </p:sp>
      <p:sp>
        <p:nvSpPr>
          <p:cNvPr id="14" name="Text Box 225"/>
          <p:cNvSpPr txBox="1">
            <a:spLocks noChangeArrowheads="1"/>
          </p:cNvSpPr>
          <p:nvPr/>
        </p:nvSpPr>
        <p:spPr bwMode="auto">
          <a:xfrm>
            <a:off x="5925965" y="2593622"/>
            <a:ext cx="970533" cy="307777"/>
          </a:xfrm>
          <a:prstGeom prst="rect">
            <a:avLst/>
          </a:prstGeom>
          <a:noFill/>
          <a:ln w="9525">
            <a:solidFill>
              <a:srgbClr val="16165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Helvetica"/>
                <a:cs typeface="Helvetica"/>
                <a:sym typeface="Symbol" pitchFamily="-102" charset="2"/>
              </a:rPr>
              <a:t>SDR1</a:t>
            </a:r>
            <a:endParaRPr lang="en-US" sz="1400" i="0" u="none" dirty="0">
              <a:solidFill>
                <a:srgbClr val="000066"/>
              </a:solidFill>
              <a:latin typeface="Helvetica"/>
              <a:cs typeface="Helvetica"/>
              <a:sym typeface="Symbol" pitchFamily="-102" charset="2"/>
            </a:endParaRPr>
          </a:p>
        </p:txBody>
      </p:sp>
      <p:sp>
        <p:nvSpPr>
          <p:cNvPr id="15" name="Text Box 223"/>
          <p:cNvSpPr txBox="1">
            <a:spLocks noChangeArrowheads="1"/>
          </p:cNvSpPr>
          <p:nvPr/>
        </p:nvSpPr>
        <p:spPr bwMode="auto">
          <a:xfrm>
            <a:off x="8984785" y="25273"/>
            <a:ext cx="925133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3D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52655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7105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Quadruple</a:t>
            </a:r>
            <a:r>
              <a:rPr lang="en-US" sz="2400" b="1" i="0" u="none" dirty="0">
                <a:latin typeface="Comic Sans MS" pitchFamily="-102" charset="0"/>
                <a:sym typeface="Symbol" pitchFamily="-102" charset="2"/>
              </a:rPr>
              <a:t> 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well MAPS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5" name="Text Box 53"/>
          <p:cNvSpPr txBox="1">
            <a:spLocks noChangeArrowheads="1"/>
          </p:cNvSpPr>
          <p:nvPr/>
        </p:nvSpPr>
        <p:spPr bwMode="auto">
          <a:xfrm>
            <a:off x="733358" y="3325403"/>
            <a:ext cx="46032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Deep P-well used to avoid parasitic collection by the N-wells containing PMOS devices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6" name="Picture 57" descr="bulle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846" y="3431765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3"/>
          <p:cNvSpPr txBox="1">
            <a:spLocks noChangeArrowheads="1"/>
          </p:cNvSpPr>
          <p:nvPr/>
        </p:nvSpPr>
        <p:spPr bwMode="auto">
          <a:xfrm>
            <a:off x="744637" y="3840375"/>
            <a:ext cx="48574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Starting wafers with different 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epi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-layer resistivity available, ~10 </a:t>
            </a:r>
            <a:r>
              <a:rPr lang="en-US" sz="1400" i="0" u="none" dirty="0" err="1" smtClean="0">
                <a:solidFill>
                  <a:srgbClr val="000066"/>
                </a:solidFill>
                <a:latin typeface="Symbol" charset="2"/>
                <a:ea typeface="Comic Sans MS" pitchFamily="-102" charset="0"/>
                <a:cs typeface="Symbol" charset="2"/>
                <a:sym typeface="Symbol" pitchFamily="-102" charset="2"/>
              </a:rPr>
              <a:t>W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cm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(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std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res) or ~1 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k</a:t>
            </a:r>
            <a:r>
              <a:rPr lang="en-US" sz="1400" i="0" u="none" dirty="0" err="1" smtClean="0">
                <a:solidFill>
                  <a:srgbClr val="000066"/>
                </a:solidFill>
                <a:latin typeface="Symbol" charset="2"/>
                <a:ea typeface="Comic Sans MS" pitchFamily="-102" charset="0"/>
                <a:cs typeface="Symbol" charset="2"/>
                <a:sym typeface="Symbol" pitchFamily="-102" charset="2"/>
              </a:rPr>
              <a:t>W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cm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(hi res)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8" name="Picture 57" descr="bulle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126" y="3946737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3"/>
          <p:cNvSpPr txBox="1">
            <a:spLocks noChangeArrowheads="1"/>
          </p:cNvSpPr>
          <p:nvPr/>
        </p:nvSpPr>
        <p:spPr bwMode="auto">
          <a:xfrm>
            <a:off x="755918" y="4339624"/>
            <a:ext cx="48603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3x3 matrices with different </a:t>
            </a:r>
            <a:r>
              <a:rPr lang="en-US" sz="14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epi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-layer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resistivity, 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12 um in thickness (also 5 and 18 um options available) 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0" name="Picture 57" descr="bulle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406" y="4445986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753870" y="4840706"/>
            <a:ext cx="4947020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  <a:buClr>
                <a:schemeClr val="accent6"/>
              </a:buClr>
            </a:pP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Test structures irradiated up to </a:t>
            </a:r>
          </a:p>
          <a:p>
            <a:pPr marL="285750" indent="-285750" algn="l">
              <a:buClr>
                <a:schemeClr val="accent6"/>
              </a:buClr>
              <a:buFont typeface="Arial"/>
              <a:buChar char="•"/>
            </a:pP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10</a:t>
            </a:r>
            <a:r>
              <a:rPr lang="en-US" sz="12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14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1 MeV n/cm</a:t>
            </a:r>
            <a:r>
              <a:rPr lang="en-US" sz="12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2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with intermediate steps at 2x10</a:t>
            </a:r>
            <a:r>
              <a:rPr lang="en-US" sz="12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12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, 7.2x10</a:t>
            </a:r>
            <a:r>
              <a:rPr lang="en-US" sz="12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12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and 2.7x10</a:t>
            </a:r>
            <a:r>
              <a:rPr lang="en-US" sz="12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13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n/cm</a:t>
            </a:r>
            <a:r>
              <a:rPr lang="en-US" sz="12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2</a:t>
            </a:r>
            <a:endParaRPr lang="en-US" sz="1200" i="0" u="none" dirty="0" smtClean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  <a:p>
            <a:pPr marL="285750" indent="-285750" algn="l">
              <a:buClr>
                <a:schemeClr val="accent6"/>
              </a:buClr>
              <a:buFont typeface="Arial"/>
              <a:buChar char="•"/>
            </a:pP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~11.5 </a:t>
            </a:r>
            <a:r>
              <a:rPr lang="en-US" sz="12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Mrad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(SiO</a:t>
            </a:r>
            <a:r>
              <a:rPr lang="en-US" sz="1200" i="0" u="none" baseline="-25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2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) </a:t>
            </a:r>
            <a:r>
              <a:rPr lang="en-US" sz="1200" i="0" u="none" dirty="0" smtClean="0">
                <a:solidFill>
                  <a:srgbClr val="000066"/>
                </a:solidFill>
                <a:latin typeface="Symbol" charset="2"/>
                <a:ea typeface="Comic Sans MS" pitchFamily="-102" charset="0"/>
                <a:cs typeface="Symbol" charset="2"/>
                <a:sym typeface="Symbol" pitchFamily="-102" charset="2"/>
              </a:rPr>
              <a:t>g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-rays TID, with intermediate steps at 1 and 3 </a:t>
            </a:r>
            <a:r>
              <a:rPr lang="en-US" sz="12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Mrad</a:t>
            </a:r>
            <a:r>
              <a:rPr lang="en-US" sz="12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(SiO</a:t>
            </a:r>
            <a:r>
              <a:rPr lang="en-US" sz="1200" i="0" u="none" baseline="-25000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2</a:t>
            </a:r>
            <a:r>
              <a:rPr lang="en-US" sz="12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)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</a:t>
            </a:r>
            <a:endParaRPr lang="it-IT" sz="12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2" name="Picture 57" descr="bulle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357" y="4947068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 bwMode="auto">
          <a:xfrm>
            <a:off x="5797421" y="1078411"/>
            <a:ext cx="0" cy="3456000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4" name="Text Box 6"/>
          <p:cNvSpPr txBox="1">
            <a:spLocks noChangeArrowheads="1"/>
          </p:cNvSpPr>
          <p:nvPr/>
        </p:nvSpPr>
        <p:spPr bwMode="auto">
          <a:xfrm rot="16200000">
            <a:off x="5306976" y="2580227"/>
            <a:ext cx="942794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50 um</a:t>
            </a:r>
            <a:endParaRPr lang="it-IT" sz="14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7404300" y="683890"/>
            <a:ext cx="9427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50 um</a:t>
            </a:r>
            <a:endParaRPr lang="it-IT" sz="14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848" y="985976"/>
            <a:ext cx="4140000" cy="5457273"/>
          </a:xfrm>
          <a:prstGeom prst="rect">
            <a:avLst/>
          </a:prstGeom>
        </p:spPr>
      </p:pic>
      <p:sp>
        <p:nvSpPr>
          <p:cNvPr id="19" name="Text Box 53"/>
          <p:cNvSpPr txBox="1">
            <a:spLocks noChangeArrowheads="1"/>
          </p:cNvSpPr>
          <p:nvPr/>
        </p:nvSpPr>
        <p:spPr bwMode="auto">
          <a:xfrm>
            <a:off x="753097" y="5915959"/>
            <a:ext cx="48603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DUTs biased as in the real application during gamma-ray irradiation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0" name="Picture 57" descr="bulle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585" y="6022321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Arrow Connector 20"/>
          <p:cNvCxnSpPr/>
          <p:nvPr/>
        </p:nvCxnSpPr>
        <p:spPr bwMode="auto">
          <a:xfrm>
            <a:off x="8502065" y="867846"/>
            <a:ext cx="1079994" cy="1915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6124575" y="849626"/>
            <a:ext cx="1079994" cy="1915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70" y="689576"/>
            <a:ext cx="4572000" cy="266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21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9335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Bulk damage: gain degradation </a:t>
            </a:r>
            <a:r>
              <a:rPr lang="en-US" sz="2400" b="1" i="0" u="none" dirty="0" err="1" smtClean="0">
                <a:latin typeface="Comic Sans MS" pitchFamily="-102" charset="0"/>
                <a:sym typeface="Symbol" pitchFamily="-102" charset="2"/>
              </a:rPr>
              <a:t>vs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 </a:t>
            </a:r>
            <a:r>
              <a:rPr lang="en-US" sz="2400" b="1" i="0" u="none" dirty="0" err="1" smtClean="0">
                <a:latin typeface="Comic Sans MS" pitchFamily="-102" charset="0"/>
                <a:sym typeface="Symbol" pitchFamily="-102" charset="2"/>
              </a:rPr>
              <a:t>epi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-layer resistivity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5" name="Picture 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110339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4675" y="990685"/>
            <a:ext cx="8848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Non negligible charge sensitivity decrease in the samples with high resistivity epitaxial layer – likely due to an increase in the leakage current from the collecting electrodes 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Wingdings"/>
              </a:rPr>
              <a:t> increase in the preamplifier feedback conductance</a:t>
            </a:r>
            <a:endParaRPr lang="it-IT" sz="18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47" y="2220091"/>
            <a:ext cx="4931994" cy="39630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52" y="2168014"/>
            <a:ext cx="4859994" cy="4049994"/>
          </a:xfrm>
          <a:prstGeom prst="rect">
            <a:avLst/>
          </a:prstGeom>
        </p:spPr>
      </p:pic>
      <p:sp>
        <p:nvSpPr>
          <p:cNvPr id="11" name="Text Box 223"/>
          <p:cNvSpPr txBox="1">
            <a:spLocks noChangeArrowheads="1"/>
          </p:cNvSpPr>
          <p:nvPr/>
        </p:nvSpPr>
        <p:spPr bwMode="auto">
          <a:xfrm>
            <a:off x="8922065" y="25273"/>
            <a:ext cx="987854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Quad. well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1368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Acknowledgment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4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1189197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74675" y="1076484"/>
            <a:ext cx="8848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L.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Gaioni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M.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Manghisoni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V. Re, G.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Traversi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 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</a:endParaRPr>
          </a:p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u="none" dirty="0" err="1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Università</a:t>
            </a:r>
            <a:r>
              <a:rPr lang="en-US" sz="1800" u="none" dirty="0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 di Bergamo and INFN Pavia, Italy</a:t>
            </a:r>
            <a:endParaRPr lang="it-IT" sz="1800" u="none" dirty="0">
              <a:solidFill>
                <a:srgbClr val="0000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8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92" y="1982364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71854" y="1869651"/>
            <a:ext cx="8867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C.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Andreoli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E.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Pozzati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A.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Manazza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V.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Speziali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S.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Zucca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</a:endParaRPr>
          </a:p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u="none" dirty="0" err="1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Università</a:t>
            </a:r>
            <a:r>
              <a:rPr lang="en-US" sz="1800" u="none" dirty="0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 di Pavia and INFN Pavia, Italy</a:t>
            </a:r>
            <a:endParaRPr lang="it-IT" sz="1800" u="none" dirty="0">
              <a:solidFill>
                <a:srgbClr val="0000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0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371" y="2725132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9034" y="2612419"/>
            <a:ext cx="93369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S.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Bettarini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F.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Forti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F.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Morsani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G. Rizzo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</a:endParaRPr>
          </a:p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u="none" dirty="0" err="1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Università</a:t>
            </a:r>
            <a:r>
              <a:rPr lang="en-US" sz="1800" u="none" dirty="0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 di Pisa and INFN Pisa, Italy</a:t>
            </a:r>
            <a:endParaRPr lang="it-IT" sz="1800" u="none" dirty="0">
              <a:solidFill>
                <a:srgbClr val="0000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4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139" y="3498872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69802" y="3386159"/>
            <a:ext cx="65380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L.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Bosisio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, I.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Rashevskaya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</a:endParaRPr>
          </a:p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u="none" dirty="0" err="1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Università</a:t>
            </a:r>
            <a:r>
              <a:rPr lang="en-US" sz="1800" u="none" dirty="0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 di Trieste and INFN Trieste, Italy</a:t>
            </a:r>
            <a:endParaRPr lang="it-IT" sz="1800" u="none" dirty="0">
              <a:solidFill>
                <a:srgbClr val="0000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31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31" y="5055080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31" y="4252904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571794" y="4140191"/>
            <a:ext cx="65380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V.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</a:rPr>
              <a:t>Cindro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</a:endParaRPr>
          </a:p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u="none" dirty="0" err="1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Jožef</a:t>
            </a:r>
            <a:r>
              <a:rPr lang="en-US" sz="1800" u="none" dirty="0" smtClean="0">
                <a:solidFill>
                  <a:srgbClr val="0000FF"/>
                </a:solidFill>
                <a:latin typeface="Comic Sans MS" pitchFamily="-102" charset="0"/>
                <a:sym typeface="Symbol" pitchFamily="-102" charset="2"/>
              </a:rPr>
              <a:t> Stefan Institute, Ljubljana, Slovenia</a:t>
            </a:r>
            <a:endParaRPr lang="it-IT" sz="1800" u="none" dirty="0">
              <a:solidFill>
                <a:srgbClr val="0000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923" y="5555052"/>
            <a:ext cx="1835998" cy="704986"/>
          </a:xfrm>
          <a:prstGeom prst="rect">
            <a:avLst/>
          </a:prstGeom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71794" y="4942367"/>
            <a:ext cx="85696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ts val="0"/>
              </a:spcBef>
              <a:buClrTx/>
              <a:buFontTx/>
              <a:buNone/>
            </a:pPr>
            <a:r>
              <a:rPr lang="en-US" sz="1800" i="0" u="none" dirty="0">
                <a:solidFill>
                  <a:srgbClr val="000066"/>
                </a:solidFill>
                <a:latin typeface="Comic Sans MS" pitchFamily="-102" charset="0"/>
              </a:rPr>
              <a:t>T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</a:rPr>
              <a:t>he activity was carried out in the framework of a few projects funded by the Italian Ministry for University and Research (PRIN projects), INFN (SLIM5 and VIPIX) and the EU (AIDA)</a:t>
            </a:r>
            <a:endParaRPr lang="en-US" sz="1800" i="0" u="none" dirty="0">
              <a:solidFill>
                <a:srgbClr val="000066"/>
              </a:solidFill>
              <a:latin typeface="Comic Sans MS" pitchFamily="-10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22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9335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solidFill>
                  <a:srgbClr val="FFFFFF"/>
                </a:solidFill>
                <a:latin typeface="Comic Sans MS" pitchFamily="-102" charset="0"/>
                <a:sym typeface="Symbol" pitchFamily="-102" charset="2"/>
              </a:rPr>
              <a:t>Bulk damage: charge collection degradation</a:t>
            </a:r>
            <a:endParaRPr lang="it-IT" sz="2400" b="1" i="0" u="none" dirty="0">
              <a:solidFill>
                <a:srgbClr val="FFFF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4" y="943857"/>
            <a:ext cx="3959996" cy="3150773"/>
          </a:xfrm>
          <a:prstGeom prst="rect">
            <a:avLst/>
          </a:prstGeom>
        </p:spPr>
      </p:pic>
      <p:pic>
        <p:nvPicPr>
          <p:cNvPr id="5" name="Picture 5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027" y="4232066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85690" y="4119353"/>
            <a:ext cx="3481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Charge collection degradation evaluated through </a:t>
            </a:r>
            <a:r>
              <a:rPr lang="en-US" i="0" u="none" baseline="30000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90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Sr spectrum measurements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7" name="Picture 5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990" y="5077256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89652" y="4964543"/>
            <a:ext cx="376430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Significantly higher tolerance detected in samples with smaller doping concentration in the sensitive layer – larger electrodes also help at relatively small </a:t>
            </a:r>
            <a:r>
              <a:rPr lang="en-US" i="0" u="none" dirty="0" err="1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fluences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245" y="892028"/>
            <a:ext cx="5759998" cy="4757199"/>
          </a:xfrm>
          <a:prstGeom prst="rect">
            <a:avLst/>
          </a:prstGeom>
        </p:spPr>
      </p:pic>
      <p:sp>
        <p:nvSpPr>
          <p:cNvPr id="24" name="Text Box 223"/>
          <p:cNvSpPr txBox="1">
            <a:spLocks noChangeArrowheads="1"/>
          </p:cNvSpPr>
          <p:nvPr/>
        </p:nvSpPr>
        <p:spPr bwMode="auto">
          <a:xfrm>
            <a:off x="8922065" y="25273"/>
            <a:ext cx="987854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Quad. well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0384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9335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solidFill>
                  <a:srgbClr val="FFFFFF"/>
                </a:solidFill>
                <a:latin typeface="Comic Sans MS" pitchFamily="-102" charset="0"/>
                <a:sym typeface="Symbol" pitchFamily="-102" charset="2"/>
              </a:rPr>
              <a:t>TID effects: gain degradation</a:t>
            </a:r>
            <a:endParaRPr lang="it-IT" sz="2400" b="1" i="0" u="none" dirty="0">
              <a:solidFill>
                <a:srgbClr val="FFFF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383" y="2249443"/>
            <a:ext cx="4572000" cy="3981062"/>
          </a:xfrm>
          <a:prstGeom prst="rect">
            <a:avLst/>
          </a:prstGeom>
        </p:spPr>
      </p:pic>
      <p:pic>
        <p:nvPicPr>
          <p:cNvPr id="5" name="Picture 4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110339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4675" y="990685"/>
            <a:ext cx="90346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Charge sensitivity decreases with the first step, no significant change at higher doses (direct charge injection measurements confirmed by </a:t>
            </a:r>
            <a:r>
              <a:rPr lang="en-US" sz="1800" i="0" u="none" baseline="30000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55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Fe spectra) – likely due to effects taking place both in the charge preamplifier and in the shaper</a:t>
            </a:r>
            <a:endParaRPr lang="it-IT" sz="18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4" y="2236350"/>
            <a:ext cx="4896000" cy="4013838"/>
          </a:xfrm>
          <a:prstGeom prst="rect">
            <a:avLst/>
          </a:prstGeom>
        </p:spPr>
      </p:pic>
      <p:sp>
        <p:nvSpPr>
          <p:cNvPr id="10" name="Text Box 223"/>
          <p:cNvSpPr txBox="1">
            <a:spLocks noChangeArrowheads="1"/>
          </p:cNvSpPr>
          <p:nvPr/>
        </p:nvSpPr>
        <p:spPr bwMode="auto">
          <a:xfrm>
            <a:off x="8922065" y="25273"/>
            <a:ext cx="987854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Quad. well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7241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70" y="2818758"/>
            <a:ext cx="4500000" cy="36178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9041" y="2820238"/>
            <a:ext cx="4500000" cy="3617842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9335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solidFill>
                  <a:srgbClr val="FFFFFF"/>
                </a:solidFill>
                <a:latin typeface="Comic Sans MS" pitchFamily="-102" charset="0"/>
                <a:sym typeface="Symbol" pitchFamily="-102" charset="2"/>
              </a:rPr>
              <a:t>TID effects: shape change in the channel response</a:t>
            </a:r>
            <a:endParaRPr lang="it-IT" sz="2400" b="1" i="0" u="none" dirty="0">
              <a:solidFill>
                <a:srgbClr val="FFFF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087" y="934562"/>
            <a:ext cx="3689545" cy="214910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</p:pic>
      <p:sp>
        <p:nvSpPr>
          <p:cNvPr id="7" name="Rounded Rectangle 6"/>
          <p:cNvSpPr/>
          <p:nvPr/>
        </p:nvSpPr>
        <p:spPr bwMode="auto">
          <a:xfrm>
            <a:off x="1235576" y="1630302"/>
            <a:ext cx="497650" cy="116695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SzTx/>
              <a:buFont typeface="Wingdings" charset="2"/>
              <a:buNone/>
              <a:tabLst/>
            </a:pPr>
            <a:endParaRPr kumimoji="0" lang="en-US" sz="1600" b="0" i="1" u="sng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Verdana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859111" y="2179456"/>
            <a:ext cx="482544" cy="46130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SzTx/>
              <a:buFont typeface="Wingdings" charset="2"/>
              <a:buNone/>
              <a:tabLst/>
            </a:pPr>
            <a:endParaRPr kumimoji="0" lang="en-US" sz="1600" b="0" i="1" u="sng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Verdana" charset="0"/>
            </a:endParaRPr>
          </a:p>
        </p:txBody>
      </p:sp>
      <p:pic>
        <p:nvPicPr>
          <p:cNvPr id="9" name="Picture 8" descr="bullet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6462" y="104067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407125" y="927965"/>
            <a:ext cx="44988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Change in the response peak, peaking time and slope after the first step – due to detector leakage increase and radiation induced narrow channel effects in the shaper feedback network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1" name="Picture 10" descr="bullet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90425" y="2338500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411088" y="2225787"/>
            <a:ext cx="449887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Virtually complete recovery in slope and peaking time after the final step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4" name="Text Box 223"/>
          <p:cNvSpPr txBox="1">
            <a:spLocks noChangeArrowheads="1"/>
          </p:cNvSpPr>
          <p:nvPr/>
        </p:nvSpPr>
        <p:spPr bwMode="auto">
          <a:xfrm>
            <a:off x="8922065" y="25273"/>
            <a:ext cx="987854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Quad. well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3036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9335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solidFill>
                  <a:srgbClr val="FFFFFF"/>
                </a:solidFill>
                <a:latin typeface="Comic Sans MS" pitchFamily="-102" charset="0"/>
                <a:sym typeface="Symbol" pitchFamily="-102" charset="2"/>
              </a:rPr>
              <a:t>TID effects: noise degradation</a:t>
            </a:r>
            <a:endParaRPr lang="it-IT" sz="2400" b="1" i="0" u="none" dirty="0">
              <a:solidFill>
                <a:srgbClr val="FFFFFF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5" name="Picture 4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110339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4675" y="990685"/>
            <a:ext cx="91560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Equivalent noise charge increases by 20% after 1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Mrad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(SiO</a:t>
            </a:r>
            <a:r>
              <a:rPr lang="en-US" sz="1800" i="0" u="none" baseline="-25000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2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), small increase after the subsequent steps up to about 25%</a:t>
            </a:r>
            <a:endParaRPr lang="it-IT" sz="18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8" name="Picture 7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4640" y="371243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225303" y="3599725"/>
            <a:ext cx="36806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Use of an enclosed layout input transistor in the charge preamplifier makes no significant difference</a:t>
            </a:r>
            <a:endParaRPr lang="it-IT" sz="18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0" name="Picture 9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9920" y="1892822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210583" y="1780109"/>
            <a:ext cx="3680698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Increase probably due to 1/f noise increase in the preamplifier input device (induced by border traps density increase in the gate oxide)</a:t>
            </a:r>
            <a:endParaRPr lang="it-IT" sz="18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43" y="1707211"/>
            <a:ext cx="5765800" cy="4622800"/>
          </a:xfrm>
          <a:prstGeom prst="rect">
            <a:avLst/>
          </a:prstGeom>
        </p:spPr>
      </p:pic>
      <p:sp>
        <p:nvSpPr>
          <p:cNvPr id="15" name="Text Box 223"/>
          <p:cNvSpPr txBox="1">
            <a:spLocks noChangeArrowheads="1"/>
          </p:cNvSpPr>
          <p:nvPr/>
        </p:nvSpPr>
        <p:spPr bwMode="auto">
          <a:xfrm>
            <a:off x="8922065" y="25273"/>
            <a:ext cx="987854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Quad. well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26209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Lessons learned and conclusion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5" name="Picture 5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110339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4675" y="990685"/>
            <a:ext cx="8848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Careful design is needed to minimize performance degradation in CMOS monolithic sensors exposed to radiation (while complying with the limited amount of area and power available, especially in a pixel sensor)</a:t>
            </a:r>
            <a:endParaRPr lang="it-IT" sz="18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9" name="Picture 5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043" y="4302410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571866" y="4189696"/>
            <a:ext cx="84232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Some technology options may substantially improve the tolerance to bulk damage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3" name="Text Box 53"/>
          <p:cNvSpPr txBox="1">
            <a:spLocks noChangeArrowheads="1"/>
          </p:cNvSpPr>
          <p:nvPr/>
        </p:nvSpPr>
        <p:spPr bwMode="auto">
          <a:xfrm>
            <a:off x="925964" y="1915645"/>
            <a:ext cx="80536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minimize finger number and/or use enclosed layout to avoid noise increase in the </a:t>
            </a:r>
            <a:r>
              <a:rPr lang="en-US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preampli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input device particularly when peaking times well in excess of 100 ns are used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4" name="Picture 57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452" y="2038720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53"/>
          <p:cNvSpPr txBox="1">
            <a:spLocks noChangeArrowheads="1"/>
          </p:cNvSpPr>
          <p:nvPr/>
        </p:nvSpPr>
        <p:spPr bwMode="auto">
          <a:xfrm>
            <a:off x="934044" y="2677045"/>
            <a:ext cx="857281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avoid using narrow channel transistors in critical front-end points (e.g., feedback network, current sources)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7" name="Picture 57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532" y="2800120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53"/>
          <p:cNvSpPr txBox="1">
            <a:spLocks noChangeArrowheads="1"/>
          </p:cNvSpPr>
          <p:nvPr/>
        </p:nvSpPr>
        <p:spPr bwMode="auto">
          <a:xfrm>
            <a:off x="927692" y="3226106"/>
            <a:ext cx="730281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use compensation networks to counteract the increase in the sensor leakage current 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9" name="Picture 57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180" y="3349180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53"/>
          <p:cNvSpPr txBox="1">
            <a:spLocks noChangeArrowheads="1"/>
          </p:cNvSpPr>
          <p:nvPr/>
        </p:nvSpPr>
        <p:spPr bwMode="auto">
          <a:xfrm>
            <a:off x="928912" y="4833640"/>
            <a:ext cx="776387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use a sensitive layer with a low doping concentration (but beware of the possible higher sensitivity to radiation in terms of leakage current) 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1" name="Picture 57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400" y="4956715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 descr="bull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63" y="555894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573086" y="5446229"/>
            <a:ext cx="842328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Characterization of carefully planned test structures may be extremely helpful in understanding what is going on in relatively complex devices such as hybrid pixel-like MAPS when they are exposed to radiation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2" name="Text Box 53"/>
          <p:cNvSpPr txBox="1">
            <a:spLocks noChangeArrowheads="1"/>
          </p:cNvSpPr>
          <p:nvPr/>
        </p:nvSpPr>
        <p:spPr bwMode="auto">
          <a:xfrm>
            <a:off x="937217" y="3773935"/>
            <a:ext cx="88417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large area collecting electrodes help (compromise with noise/power dissipation needed)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3" name="Picture 57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705" y="3897010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686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Motivation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2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1103398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74675" y="990685"/>
            <a:ext cx="88487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>
                <a:solidFill>
                  <a:srgbClr val="000066"/>
                </a:solidFill>
                <a:latin typeface="Comic Sans MS" pitchFamily="-102" charset="0"/>
              </a:rPr>
              <a:t>Experiments at the future particle colliders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</a:rPr>
              <a:t>(B-Factories, ILC) or </a:t>
            </a:r>
            <a:r>
              <a:rPr lang="en-US" i="0" u="none" dirty="0">
                <a:solidFill>
                  <a:srgbClr val="000066"/>
                </a:solidFill>
                <a:latin typeface="Comic Sans MS" pitchFamily="-102" charset="0"/>
              </a:rPr>
              <a:t>upgrade of present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</a:rPr>
              <a:t>colliders (HL-LHC) </a:t>
            </a:r>
            <a:r>
              <a:rPr lang="en-US" i="0" u="none" dirty="0">
                <a:solidFill>
                  <a:srgbClr val="000066"/>
                </a:solidFill>
                <a:latin typeface="Comic Sans MS" pitchFamily="-102" charset="0"/>
              </a:rPr>
              <a:t>will set severe requirements for silicon vertex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</a:rPr>
              <a:t>trackers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4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541" y="177007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63203" y="1657360"/>
            <a:ext cx="8848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A50021"/>
                </a:solidFill>
                <a:latin typeface="Comic Sans MS" pitchFamily="-102" charset="0"/>
              </a:rPr>
              <a:t>CMOS monolithic sensors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</a:rPr>
              <a:t>have some attractive features to offer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6" name="Text Box 53"/>
          <p:cNvSpPr txBox="1">
            <a:spLocks noChangeArrowheads="1"/>
          </p:cNvSpPr>
          <p:nvPr/>
        </p:nvSpPr>
        <p:spPr bwMode="auto">
          <a:xfrm>
            <a:off x="925964" y="1998290"/>
            <a:ext cx="898003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full integration (in a CMOS technology) of the front-end electronics and the sensitive part in the same substrate 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7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452" y="2121365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53"/>
          <p:cNvSpPr txBox="1">
            <a:spLocks noChangeArrowheads="1"/>
          </p:cNvSpPr>
          <p:nvPr/>
        </p:nvSpPr>
        <p:spPr bwMode="auto">
          <a:xfrm>
            <a:off x="923915" y="2579715"/>
            <a:ext cx="882334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the sensitive region is limited to a few tens of microns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Wingdings"/>
              </a:rPr>
              <a:t> substrate can be thinned down with negligible signal loss and improved impact parameter resolution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9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403" y="2702790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964" y="3349440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572626" y="3236727"/>
            <a:ext cx="93333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A50021"/>
                </a:solidFill>
                <a:latin typeface="Comic Sans MS" pitchFamily="-102" charset="0"/>
                <a:sym typeface="Symbol" pitchFamily="-102" charset="2"/>
              </a:rPr>
              <a:t>Design/layout (DNW monolithic sensors)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and/or </a:t>
            </a:r>
            <a:r>
              <a:rPr lang="en-US" i="0" u="none" dirty="0" smtClean="0">
                <a:solidFill>
                  <a:srgbClr val="A50021"/>
                </a:solidFill>
                <a:latin typeface="Comic Sans MS" pitchFamily="-102" charset="0"/>
                <a:sym typeface="Symbol" pitchFamily="-102" charset="2"/>
              </a:rPr>
              <a:t>technological (SOI, HV CMOS, quadruple well)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solutions may help overcome some limitations in the use of PMOS devices and design circuits with the required complexity for data </a:t>
            </a:r>
            <a:r>
              <a:rPr lang="en-US" i="0" u="none" dirty="0" err="1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sparsification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 an time stamping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2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915" y="4256924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70577" y="4144211"/>
            <a:ext cx="8848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One weak point of MAPS devices is their moderate radiation hardness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auto">
          <a:xfrm>
            <a:off x="921866" y="4431054"/>
            <a:ext cx="898003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A50021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ionizing radiation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may degrade the analog performance (noise, gain) in the front-end channel and increase the sensor leakage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5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354" y="4554129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53"/>
          <p:cNvSpPr txBox="1">
            <a:spLocks noChangeArrowheads="1"/>
          </p:cNvSpPr>
          <p:nvPr/>
        </p:nvSpPr>
        <p:spPr bwMode="auto">
          <a:xfrm>
            <a:off x="919817" y="4978157"/>
            <a:ext cx="898003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i="0" u="none" dirty="0" smtClean="0">
                <a:solidFill>
                  <a:srgbClr val="A50021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bulk damage </a:t>
            </a: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may deteriorate the charge collection properties and again increase the leakage in the sensor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7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305" y="5101232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915" y="5681287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70577" y="5568574"/>
            <a:ext cx="917463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Radiation tolerance study is of paramount importance both to qualify the devices for the foreseen applications and to improve the design</a:t>
            </a:r>
            <a:endParaRPr lang="it-IT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1450" y="134938"/>
            <a:ext cx="6864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Content</a:t>
            </a:r>
            <a:endParaRPr lang="en-US" sz="2400" b="1" i="0" u="none" dirty="0" smtClean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4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1170246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74675" y="1024109"/>
            <a:ext cx="9218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0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DUTs and irradiation sources and procedures</a:t>
            </a:r>
            <a:endParaRPr lang="it-IT" sz="20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8" name="Text Box 53"/>
          <p:cNvSpPr txBox="1">
            <a:spLocks noChangeArrowheads="1"/>
          </p:cNvSpPr>
          <p:nvPr/>
        </p:nvSpPr>
        <p:spPr bwMode="auto">
          <a:xfrm>
            <a:off x="1159931" y="1447338"/>
            <a:ext cx="6627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DNW MAPS in planar and 3D, 130 nm CMOS technology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9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419" y="1603836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3"/>
          <p:cNvSpPr txBox="1">
            <a:spLocks noChangeArrowheads="1"/>
          </p:cNvSpPr>
          <p:nvPr/>
        </p:nvSpPr>
        <p:spPr bwMode="auto">
          <a:xfrm>
            <a:off x="1161923" y="1833706"/>
            <a:ext cx="6627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MAPS in a quadruple well, 180 nm CMOS technology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1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8411" y="1990204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1163915" y="2236786"/>
            <a:ext cx="87420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60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Co </a:t>
            </a:r>
            <a:r>
              <a:rPr lang="en-US" sz="1800" i="0" u="none" dirty="0" smtClean="0">
                <a:solidFill>
                  <a:srgbClr val="000066"/>
                </a:solidFill>
                <a:latin typeface="Symbol" charset="2"/>
                <a:ea typeface="Comic Sans MS" pitchFamily="-102" charset="0"/>
                <a:cs typeface="Symbol" charset="2"/>
                <a:sym typeface="Symbol" pitchFamily="-102" charset="2"/>
              </a:rPr>
              <a:t>g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-rays up to 10 </a:t>
            </a:r>
            <a:r>
              <a:rPr lang="en-US" sz="18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Mrad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(SiO</a:t>
            </a:r>
            <a:r>
              <a:rPr lang="en-US" sz="1800" i="0" u="none" baseline="-25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2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), 1 MeV eq. neutrons from a nuclear reactor up to 10</a:t>
            </a:r>
            <a:r>
              <a:rPr lang="en-US" sz="18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14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cm</a:t>
            </a:r>
            <a:r>
              <a:rPr lang="en-US" sz="1800" i="0" u="none" baseline="30000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-2</a:t>
            </a:r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, annealing (100° C/168 h) 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3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403" y="2393284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005" y="3110830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76667" y="2947981"/>
            <a:ext cx="9218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0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Total ionizing dose tests</a:t>
            </a:r>
            <a:endParaRPr lang="it-IT" sz="20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6" name="Text Box 53"/>
          <p:cNvSpPr txBox="1">
            <a:spLocks noChangeArrowheads="1"/>
          </p:cNvSpPr>
          <p:nvPr/>
        </p:nvSpPr>
        <p:spPr bwMode="auto">
          <a:xfrm>
            <a:off x="1161923" y="3354498"/>
            <a:ext cx="76786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Effects on the front-end electronics (noise, gain), dependence on design and technology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7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8411" y="3510996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53"/>
          <p:cNvSpPr txBox="1">
            <a:spLocks noChangeArrowheads="1"/>
          </p:cNvSpPr>
          <p:nvPr/>
        </p:nvSpPr>
        <p:spPr bwMode="auto">
          <a:xfrm>
            <a:off x="1163915" y="4008258"/>
            <a:ext cx="6627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Effects on the collecting electrode (leakage current)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19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403" y="4164756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997" y="4616902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78659" y="4454053"/>
            <a:ext cx="9218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0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Bulk damage tests</a:t>
            </a:r>
            <a:endParaRPr lang="it-IT" sz="20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5" name="Text Box 53"/>
          <p:cNvSpPr txBox="1">
            <a:spLocks noChangeArrowheads="1"/>
          </p:cNvSpPr>
          <p:nvPr/>
        </p:nvSpPr>
        <p:spPr bwMode="auto">
          <a:xfrm>
            <a:off x="1163915" y="4860570"/>
            <a:ext cx="76786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Effects on the collecting electrode (charge collection, leakage current), dependence on resistivity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6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403" y="5017068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53"/>
          <p:cNvSpPr txBox="1">
            <a:spLocks noChangeArrowheads="1"/>
          </p:cNvSpPr>
          <p:nvPr/>
        </p:nvSpPr>
        <p:spPr bwMode="auto">
          <a:xfrm>
            <a:off x="1165907" y="5514330"/>
            <a:ext cx="6627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Indirect effect on front-end electronics (gain)</a:t>
            </a:r>
            <a:endParaRPr lang="it-IT" sz="18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pic>
        <p:nvPicPr>
          <p:cNvPr id="28" name="Picture 57" descr="bulle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2395" y="5670828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" descr="bulle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989" y="6089550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580651" y="5926701"/>
            <a:ext cx="9218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000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Lessons learned and conclusion</a:t>
            </a:r>
            <a:endParaRPr lang="it-IT" sz="20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9" name="Text Box 53"/>
          <p:cNvSpPr txBox="1">
            <a:spLocks noChangeArrowheads="1"/>
          </p:cNvSpPr>
          <p:nvPr/>
        </p:nvSpPr>
        <p:spPr bwMode="auto">
          <a:xfrm>
            <a:off x="7779519" y="1508501"/>
            <a:ext cx="1835462" cy="646331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See the talks by V. Re and G. </a:t>
            </a:r>
            <a:r>
              <a:rPr lang="en-US" sz="1200" i="0" u="none" dirty="0" err="1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Traversi</a:t>
            </a:r>
            <a:r>
              <a:rPr lang="en-US" sz="12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Symbol" pitchFamily="-102" charset="2"/>
              </a:rPr>
              <a:t> on Monday</a:t>
            </a:r>
            <a:endParaRPr lang="it-IT" sz="12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10975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</a:rPr>
              <a:t>Planar and 3D DNW MAPS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5" name="Picture 14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7900" y="1011238"/>
            <a:ext cx="38354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44"/>
          <p:cNvGrpSpPr>
            <a:grpSpLocks noChangeAspect="1"/>
          </p:cNvGrpSpPr>
          <p:nvPr/>
        </p:nvGrpSpPr>
        <p:grpSpPr bwMode="auto">
          <a:xfrm>
            <a:off x="228600" y="4343400"/>
            <a:ext cx="6907213" cy="2203450"/>
            <a:chOff x="342900" y="4280020"/>
            <a:chExt cx="6705600" cy="2139530"/>
          </a:xfrm>
        </p:grpSpPr>
        <p:pic>
          <p:nvPicPr>
            <p:cNvPr id="7" name="Picture 14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2900" y="4280020"/>
              <a:ext cx="6705600" cy="2139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142"/>
            <p:cNvSpPr>
              <a:spLocks noChangeArrowheads="1"/>
            </p:cNvSpPr>
            <p:nvPr/>
          </p:nvSpPr>
          <p:spPr bwMode="auto">
            <a:xfrm>
              <a:off x="6477000" y="5099050"/>
              <a:ext cx="504000" cy="144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" name="Rectangle 143"/>
            <p:cNvSpPr>
              <a:spLocks noChangeArrowheads="1"/>
            </p:cNvSpPr>
            <p:nvPr/>
          </p:nvSpPr>
          <p:spPr bwMode="auto">
            <a:xfrm flipV="1">
              <a:off x="3949700" y="4988900"/>
              <a:ext cx="468000" cy="180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pic>
        <p:nvPicPr>
          <p:cNvPr id="10" name="Picture 52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26400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733425" y="1238250"/>
            <a:ext cx="509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A large DNW is used to collect the charge released in the substrate</a:t>
            </a:r>
            <a:endParaRPr lang="it-IT" sz="1400" i="0" u="none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  <a:sym typeface="Symbol" pitchFamily="-102" charset="2"/>
            </a:endParaRPr>
          </a:p>
        </p:txBody>
      </p:sp>
      <p:sp>
        <p:nvSpPr>
          <p:cNvPr id="12" name="Text Box 54"/>
          <p:cNvSpPr txBox="1">
            <a:spLocks noChangeArrowheads="1"/>
          </p:cNvSpPr>
          <p:nvPr/>
        </p:nvSpPr>
        <p:spPr bwMode="auto">
          <a:xfrm>
            <a:off x="733425" y="1722438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A</a:t>
            </a:r>
            <a:r>
              <a:rPr lang="en-US" sz="1400" i="0" u="none">
                <a:solidFill>
                  <a:srgbClr val="CC3300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classical readout channel for capacitive detectors</a:t>
            </a:r>
            <a:r>
              <a:rPr lang="en-US" sz="1400" i="0" u="none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is used for Q-V conversion </a:t>
            </a:r>
            <a:r>
              <a:rPr lang="en-US" sz="1400" i="0" u="none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Wingdings" pitchFamily="-102" charset="2"/>
              </a:rPr>
              <a:t> </a:t>
            </a:r>
            <a:r>
              <a:rPr lang="en-US" sz="1400" i="0" u="none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gain decoupled from electrode capacitance</a:t>
            </a:r>
            <a:endParaRPr lang="it-IT" sz="1400" i="0" u="none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</a:endParaRPr>
          </a:p>
        </p:txBody>
      </p:sp>
      <p:sp>
        <p:nvSpPr>
          <p:cNvPr id="13" name="Text Box 55"/>
          <p:cNvSpPr txBox="1">
            <a:spLocks noChangeArrowheads="1"/>
          </p:cNvSpPr>
          <p:nvPr/>
        </p:nvSpPr>
        <p:spPr bwMode="auto">
          <a:xfrm>
            <a:off x="733425" y="2232025"/>
            <a:ext cx="5527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>
                <a:solidFill>
                  <a:srgbClr val="CC3300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NMOS</a:t>
            </a:r>
            <a:r>
              <a:rPr lang="en-US" sz="1400" i="0" u="none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devices of the analog section </a:t>
            </a:r>
            <a:r>
              <a:rPr lang="en-US" sz="1400" i="0" u="none">
                <a:solidFill>
                  <a:srgbClr val="CC0000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are built</a:t>
            </a:r>
            <a:r>
              <a:rPr lang="en-US" sz="1400" i="0" u="none">
                <a:solidFill>
                  <a:srgbClr val="CC3300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in the deep N-well</a:t>
            </a:r>
            <a:endParaRPr lang="it-IT" sz="1400" i="0" u="none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</a:endParaRPr>
          </a:p>
        </p:txBody>
      </p:sp>
      <p:sp>
        <p:nvSpPr>
          <p:cNvPr id="14" name="Text Box 56"/>
          <p:cNvSpPr txBox="1">
            <a:spLocks noChangeArrowheads="1"/>
          </p:cNvSpPr>
          <p:nvPr/>
        </p:nvSpPr>
        <p:spPr bwMode="auto">
          <a:xfrm>
            <a:off x="733425" y="2511425"/>
            <a:ext cx="48926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i="0" u="none" dirty="0">
                <a:solidFill>
                  <a:srgbClr val="CC0000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Full CMOS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for high performance analog and digital blocks </a:t>
            </a:r>
            <a:r>
              <a:rPr lang="en-US" sz="1400" i="0" u="none" dirty="0" err="1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Wingdings" pitchFamily="-102" charset="2"/>
              </a:rPr>
              <a:t>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  <a:sym typeface="Wingdings" pitchFamily="-102" charset="2"/>
              </a:rPr>
              <a:t>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charge collection inefficiency depending on the relative weight of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NW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with respect to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  <a:ea typeface="Comic Sans MS" pitchFamily="-102" charset="0"/>
                <a:cs typeface="Comic Sans MS" pitchFamily="-102" charset="0"/>
              </a:rPr>
              <a:t> DNW</a:t>
            </a:r>
            <a:endParaRPr lang="it-IT" sz="1400" i="0" u="none" dirty="0">
              <a:solidFill>
                <a:srgbClr val="000066"/>
              </a:solidFill>
              <a:latin typeface="Comic Sans MS" pitchFamily="-102" charset="0"/>
              <a:ea typeface="Comic Sans MS" pitchFamily="-102" charset="0"/>
              <a:cs typeface="Comic Sans MS" pitchFamily="-102" charset="0"/>
            </a:endParaRPr>
          </a:p>
        </p:txBody>
      </p:sp>
      <p:pic>
        <p:nvPicPr>
          <p:cNvPr id="15" name="Picture 57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13446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8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18526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9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23606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1" descr="bullet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4013" y="34528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612775" y="3340100"/>
            <a:ext cx="8874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 dirty="0" smtClean="0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From planar to 3D</a:t>
            </a:r>
            <a:endParaRPr lang="it-IT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0" name="Text Box 230"/>
          <p:cNvSpPr txBox="1">
            <a:spLocks noChangeArrowheads="1"/>
          </p:cNvSpPr>
          <p:nvPr/>
        </p:nvSpPr>
        <p:spPr bwMode="auto">
          <a:xfrm>
            <a:off x="733425" y="3871913"/>
            <a:ext cx="8758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>
                <a:solidFill>
                  <a:srgbClr val="191966"/>
                </a:solidFill>
                <a:latin typeface="Comic Sans MS" pitchFamily="-102" charset="0"/>
              </a:rPr>
              <a:t>less PMOS in the sensor layer </a:t>
            </a:r>
            <a:r>
              <a:rPr lang="en-US" sz="1400" i="0" u="none">
                <a:solidFill>
                  <a:srgbClr val="191966"/>
                </a:solidFill>
                <a:latin typeface="Comic Sans MS" pitchFamily="-102" charset="0"/>
                <a:sym typeface="Wingdings" pitchFamily="-102" charset="2"/>
              </a:rPr>
              <a:t> improved collection efficiency</a:t>
            </a:r>
            <a:endParaRPr lang="it-IT" sz="1400" i="0" u="none">
              <a:solidFill>
                <a:srgbClr val="191966"/>
              </a:solidFill>
              <a:latin typeface="Comic Sans MS" pitchFamily="-102" charset="0"/>
            </a:endParaRPr>
          </a:p>
        </p:txBody>
      </p:sp>
      <p:pic>
        <p:nvPicPr>
          <p:cNvPr id="21" name="Picture 231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40116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234"/>
          <p:cNvSpPr txBox="1">
            <a:spLocks noChangeArrowheads="1"/>
          </p:cNvSpPr>
          <p:nvPr/>
        </p:nvSpPr>
        <p:spPr bwMode="auto">
          <a:xfrm>
            <a:off x="733425" y="4113213"/>
            <a:ext cx="9159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>
                <a:solidFill>
                  <a:srgbClr val="191966"/>
                </a:solidFill>
                <a:latin typeface="Comic Sans MS" pitchFamily="-102" charset="0"/>
              </a:rPr>
              <a:t>more room for both analog and digital power and signal routing</a:t>
            </a:r>
            <a:endParaRPr lang="it-IT" sz="1400" i="0" u="none">
              <a:solidFill>
                <a:srgbClr val="191966"/>
              </a:solidFill>
              <a:latin typeface="Comic Sans MS" pitchFamily="-102" charset="0"/>
            </a:endParaRPr>
          </a:p>
        </p:txBody>
      </p:sp>
      <p:pic>
        <p:nvPicPr>
          <p:cNvPr id="23" name="Picture 235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42529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1" descr="bullet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4013" y="1014413"/>
            <a:ext cx="174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612775" y="901700"/>
            <a:ext cx="8874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i="0" u="none">
                <a:solidFill>
                  <a:srgbClr val="000066"/>
                </a:solidFill>
                <a:latin typeface="Comic Sans MS" pitchFamily="-102" charset="0"/>
                <a:sym typeface="Symbol" pitchFamily="-102" charset="2"/>
              </a:rPr>
              <a:t>Deep N-well monolithic pixels</a:t>
            </a:r>
            <a:endParaRPr lang="it-IT" i="0" u="none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26" name="Text Box 222"/>
          <p:cNvSpPr txBox="1">
            <a:spLocks noChangeArrowheads="1"/>
          </p:cNvSpPr>
          <p:nvPr/>
        </p:nvSpPr>
        <p:spPr bwMode="auto">
          <a:xfrm>
            <a:off x="6824663" y="4468813"/>
            <a:ext cx="28400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>
                <a:solidFill>
                  <a:srgbClr val="CC0000"/>
                </a:solidFill>
                <a:latin typeface="Comic Sans MS" pitchFamily="-102" charset="0"/>
              </a:rPr>
              <a:t>Tier 1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</a:rPr>
              <a:t>: collecting electrode and NMOS parts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 of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</a:rPr>
              <a:t>the analog front-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end (and a few PMOS)</a:t>
            </a:r>
            <a:endParaRPr lang="en-US" sz="14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7" name="Picture 226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4013" y="4587875"/>
            <a:ext cx="107950" cy="9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224"/>
          <p:cNvSpPr txBox="1">
            <a:spLocks noChangeArrowheads="1"/>
          </p:cNvSpPr>
          <p:nvPr/>
        </p:nvSpPr>
        <p:spPr bwMode="auto">
          <a:xfrm>
            <a:off x="6824663" y="5248275"/>
            <a:ext cx="308133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>
                <a:solidFill>
                  <a:srgbClr val="CC0000"/>
                </a:solidFill>
                <a:latin typeface="Comic Sans MS" pitchFamily="-102" charset="0"/>
              </a:rPr>
              <a:t>Tier 2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</a:rPr>
              <a:t>: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 discriminator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</a:rPr>
              <a:t>PMOS </a:t>
            </a: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parts, </a:t>
            </a:r>
            <a:r>
              <a:rPr lang="en-US" sz="1400" i="0" u="none" dirty="0">
                <a:solidFill>
                  <a:srgbClr val="000066"/>
                </a:solidFill>
                <a:latin typeface="Comic Sans MS" pitchFamily="-102" charset="0"/>
              </a:rPr>
              <a:t>digital front-end and peripheral digital readout electronics</a:t>
            </a:r>
            <a:endParaRPr lang="en-US" sz="1400" i="0" u="none" dirty="0">
              <a:solidFill>
                <a:srgbClr val="000066"/>
              </a:solidFill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29" name="Picture 228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4013" y="53578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230"/>
          <p:cNvSpPr txBox="1">
            <a:spLocks noChangeArrowheads="1"/>
          </p:cNvSpPr>
          <p:nvPr/>
        </p:nvSpPr>
        <p:spPr bwMode="auto">
          <a:xfrm>
            <a:off x="733425" y="3617913"/>
            <a:ext cx="8758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191966"/>
                </a:solidFill>
                <a:latin typeface="Comic Sans MS" pitchFamily="-102" charset="0"/>
              </a:rPr>
              <a:t>sensor and analog front-end can be integrated in a different layer from the digital blocks</a:t>
            </a:r>
            <a:endParaRPr lang="it-IT" sz="1400" i="0" u="none" dirty="0">
              <a:solidFill>
                <a:srgbClr val="191966"/>
              </a:solidFill>
              <a:latin typeface="Comic Sans MS" pitchFamily="-102" charset="0"/>
            </a:endParaRPr>
          </a:p>
        </p:txBody>
      </p:sp>
      <p:pic>
        <p:nvPicPr>
          <p:cNvPr id="31" name="Picture 231" descr="bullet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3" y="3757613"/>
            <a:ext cx="107950" cy="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6877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60" name="Picture 4" descr="apsel3t1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1078172"/>
            <a:ext cx="3954462" cy="357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5" descr="diodes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4722553"/>
            <a:ext cx="32194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 Box 6"/>
          <p:cNvSpPr txBox="1">
            <a:spLocks noChangeArrowheads="1"/>
          </p:cNvSpPr>
          <p:nvPr/>
        </p:nvSpPr>
        <p:spPr bwMode="auto">
          <a:xfrm>
            <a:off x="5584825" y="709872"/>
            <a:ext cx="3336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i="0" u="none" dirty="0">
                <a:solidFill>
                  <a:srgbClr val="000066"/>
                </a:solidFill>
                <a:latin typeface="Comic Sans MS"/>
                <a:cs typeface="Comic Sans MS"/>
              </a:rPr>
              <a:t>Apsel3T1 test chip</a:t>
            </a:r>
            <a:endParaRPr lang="it-IT" sz="140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63" name="Text Box 7"/>
          <p:cNvSpPr txBox="1">
            <a:spLocks noChangeArrowheads="1"/>
          </p:cNvSpPr>
          <p:nvPr/>
        </p:nvSpPr>
        <p:spPr bwMode="auto">
          <a:xfrm>
            <a:off x="5584825" y="4737100"/>
            <a:ext cx="33369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i="0" u="none">
                <a:solidFill>
                  <a:srgbClr val="000066"/>
                </a:solidFill>
                <a:latin typeface="Comic Sans MS"/>
                <a:cs typeface="Comic Sans MS"/>
              </a:rPr>
              <a:t>DNW diodes</a:t>
            </a:r>
            <a:endParaRPr lang="it-IT" sz="140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64" name="Picture 14" descr="bulle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1065905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 Box 15"/>
          <p:cNvSpPr txBox="1">
            <a:spLocks noChangeArrowheads="1"/>
          </p:cNvSpPr>
          <p:nvPr/>
        </p:nvSpPr>
        <p:spPr bwMode="auto">
          <a:xfrm>
            <a:off x="815975" y="953192"/>
            <a:ext cx="3489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0" i="0" u="none">
                <a:solidFill>
                  <a:srgbClr val="000066"/>
                </a:solidFill>
                <a:latin typeface="Comic Sans MS"/>
                <a:cs typeface="Comic Sans MS"/>
              </a:rPr>
              <a:t>130 nm CMOS DNW-MAPS</a:t>
            </a:r>
            <a:endParaRPr lang="it-IT" sz="18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66" name="Text Box 16"/>
          <p:cNvSpPr txBox="1">
            <a:spLocks noChangeArrowheads="1"/>
          </p:cNvSpPr>
          <p:nvPr/>
        </p:nvSpPr>
        <p:spPr bwMode="auto">
          <a:xfrm>
            <a:off x="923925" y="1294505"/>
            <a:ext cx="407987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i="0" u="none" dirty="0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r>
              <a:rPr lang="en-US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atrices with different size (3x3, 8x8) and layout of the collecting electrode </a:t>
            </a:r>
            <a:endParaRPr lang="it-IT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pic>
        <p:nvPicPr>
          <p:cNvPr id="67" name="Picture 17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34205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6" descr="bulle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5056997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815975" y="4969684"/>
            <a:ext cx="3489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0" i="0" u="none">
                <a:solidFill>
                  <a:srgbClr val="000066"/>
                </a:solidFill>
                <a:latin typeface="Comic Sans MS"/>
                <a:cs typeface="Comic Sans MS"/>
              </a:rPr>
              <a:t>DNW diodes</a:t>
            </a:r>
            <a:endParaRPr lang="it-IT" sz="18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923925" y="5285597"/>
            <a:ext cx="4575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Three devices with different </a:t>
            </a:r>
            <a:r>
              <a:rPr lang="en-US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size</a:t>
            </a:r>
            <a:endParaRPr lang="it-IT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pic>
        <p:nvPicPr>
          <p:cNvPr id="75" name="Picture 29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403909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ext Box 34"/>
          <p:cNvSpPr txBox="1">
            <a:spLocks noChangeArrowheads="1"/>
          </p:cNvSpPr>
          <p:nvPr/>
        </p:nvSpPr>
        <p:spPr bwMode="auto">
          <a:xfrm>
            <a:off x="898525" y="1853221"/>
            <a:ext cx="41560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Up to 9.7 </a:t>
            </a:r>
            <a:r>
              <a:rPr lang="en-US" b="0" i="0" u="none" dirty="0" err="1">
                <a:solidFill>
                  <a:srgbClr val="000066"/>
                </a:solidFill>
                <a:latin typeface="Comic Sans MS"/>
                <a:cs typeface="Comic Sans MS"/>
              </a:rPr>
              <a:t>Mrad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(SiO</a:t>
            </a:r>
            <a:r>
              <a:rPr lang="en-US" b="0" i="0" u="none" baseline="-25000" dirty="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),  9 rad/s dose rate, 100ºC/168 h annealing cycle, DUTs biased as in the real application</a:t>
            </a:r>
          </a:p>
        </p:txBody>
      </p:sp>
      <p:pic>
        <p:nvPicPr>
          <p:cNvPr id="77" name="Picture 35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1992921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 Box 36"/>
          <p:cNvSpPr txBox="1">
            <a:spLocks noChangeArrowheads="1"/>
          </p:cNvSpPr>
          <p:nvPr/>
        </p:nvSpPr>
        <p:spPr bwMode="auto">
          <a:xfrm>
            <a:off x="898525" y="2672717"/>
            <a:ext cx="407987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Charge sensitivity, ENC, </a:t>
            </a:r>
            <a:r>
              <a:rPr lang="en-US" b="0" i="0" u="none" baseline="30000" dirty="0">
                <a:solidFill>
                  <a:srgbClr val="000066"/>
                </a:solidFill>
                <a:latin typeface="Comic Sans MS"/>
                <a:cs typeface="Comic Sans MS"/>
              </a:rPr>
              <a:t>55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Fe and infrared laser characterization</a:t>
            </a:r>
          </a:p>
        </p:txBody>
      </p:sp>
      <p:pic>
        <p:nvPicPr>
          <p:cNvPr id="79" name="Picture 37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2812417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ext Box 38"/>
          <p:cNvSpPr txBox="1">
            <a:spLocks noChangeArrowheads="1"/>
          </p:cNvSpPr>
          <p:nvPr/>
        </p:nvSpPr>
        <p:spPr bwMode="auto">
          <a:xfrm>
            <a:off x="923925" y="5594409"/>
            <a:ext cx="36353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Up to 3.3 </a:t>
            </a:r>
            <a:r>
              <a:rPr lang="en-US" b="0" i="0" u="none" dirty="0" err="1">
                <a:solidFill>
                  <a:srgbClr val="000066"/>
                </a:solidFill>
                <a:latin typeface="Comic Sans MS"/>
                <a:cs typeface="Comic Sans MS"/>
              </a:rPr>
              <a:t>Mrad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(SiO</a:t>
            </a:r>
            <a:r>
              <a:rPr lang="en-US" b="0" i="0" u="none" baseline="-25000" dirty="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)</a:t>
            </a:r>
            <a:endParaRPr lang="it-IT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pic>
        <p:nvPicPr>
          <p:cNvPr id="81" name="Picture 39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712721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 Box 40"/>
          <p:cNvSpPr txBox="1">
            <a:spLocks noChangeArrowheads="1"/>
          </p:cNvSpPr>
          <p:nvPr/>
        </p:nvSpPr>
        <p:spPr bwMode="auto">
          <a:xfrm>
            <a:off x="936625" y="5890521"/>
            <a:ext cx="36353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Leakage </a:t>
            </a:r>
            <a:r>
              <a:rPr lang="en-US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current</a:t>
            </a:r>
            <a:endParaRPr lang="it-IT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pic>
        <p:nvPicPr>
          <p:cNvPr id="83" name="Picture 41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6008833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42" descr="bulle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3450101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Text Box 43"/>
          <p:cNvSpPr txBox="1">
            <a:spLocks noChangeArrowheads="1"/>
          </p:cNvSpPr>
          <p:nvPr/>
        </p:nvSpPr>
        <p:spPr bwMode="auto">
          <a:xfrm>
            <a:off x="815975" y="3337388"/>
            <a:ext cx="3489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800" b="0" i="0" u="none">
                <a:solidFill>
                  <a:srgbClr val="000066"/>
                </a:solidFill>
                <a:latin typeface="Comic Sans MS"/>
                <a:cs typeface="Comic Sans MS"/>
              </a:rPr>
              <a:t>Single 130 nm NMOS devices</a:t>
            </a:r>
            <a:endParaRPr lang="it-IT" sz="18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86" name="Text Box 44"/>
          <p:cNvSpPr txBox="1">
            <a:spLocks noChangeArrowheads="1"/>
          </p:cNvSpPr>
          <p:nvPr/>
        </p:nvSpPr>
        <p:spPr bwMode="auto">
          <a:xfrm>
            <a:off x="898525" y="3728837"/>
            <a:ext cx="36353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Narrow channel transistors</a:t>
            </a:r>
          </a:p>
        </p:txBody>
      </p:sp>
      <p:pic>
        <p:nvPicPr>
          <p:cNvPr id="87" name="Picture 45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3867873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 Box 46"/>
          <p:cNvSpPr txBox="1">
            <a:spLocks noChangeArrowheads="1"/>
          </p:cNvSpPr>
          <p:nvPr/>
        </p:nvSpPr>
        <p:spPr bwMode="auto">
          <a:xfrm>
            <a:off x="898525" y="4023050"/>
            <a:ext cx="363537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Up to 9 </a:t>
            </a:r>
            <a:r>
              <a:rPr lang="en-US" b="0" i="0" u="none" dirty="0" err="1">
                <a:solidFill>
                  <a:srgbClr val="000066"/>
                </a:solidFill>
                <a:latin typeface="Comic Sans MS"/>
                <a:cs typeface="Comic Sans MS"/>
              </a:rPr>
              <a:t>Mrad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(SiO</a:t>
            </a:r>
            <a:r>
              <a:rPr lang="en-US" b="0" i="0" u="none" baseline="-25000" dirty="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), gate at 1.2 V, all other terminals grounded </a:t>
            </a:r>
          </a:p>
        </p:txBody>
      </p:sp>
      <p:pic>
        <p:nvPicPr>
          <p:cNvPr id="89" name="Picture 47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4145374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Text Box 48"/>
          <p:cNvSpPr txBox="1">
            <a:spLocks noChangeArrowheads="1"/>
          </p:cNvSpPr>
          <p:nvPr/>
        </p:nvSpPr>
        <p:spPr bwMode="auto">
          <a:xfrm>
            <a:off x="898525" y="4553673"/>
            <a:ext cx="36353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Static </a:t>
            </a:r>
            <a:r>
              <a:rPr lang="en-US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characterization</a:t>
            </a:r>
            <a:endParaRPr lang="en-US" b="0" i="0" u="none" dirty="0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pic>
        <p:nvPicPr>
          <p:cNvPr id="91" name="Picture 49" descr="bulle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4692709"/>
            <a:ext cx="107950" cy="9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 Box 51"/>
          <p:cNvSpPr txBox="1">
            <a:spLocks noChangeArrowheads="1"/>
          </p:cNvSpPr>
          <p:nvPr/>
        </p:nvSpPr>
        <p:spPr bwMode="auto">
          <a:xfrm>
            <a:off x="8721725" y="5892541"/>
            <a:ext cx="11842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A=55000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r>
              <a:rPr lang="en-US" sz="1200" b="0" i="0" u="none" baseline="3000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 P=1194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endParaRPr lang="it-IT" sz="1200" b="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93" name="Text Box 52"/>
          <p:cNvSpPr txBox="1">
            <a:spLocks noChangeArrowheads="1"/>
          </p:cNvSpPr>
          <p:nvPr/>
        </p:nvSpPr>
        <p:spPr bwMode="auto">
          <a:xfrm>
            <a:off x="6550025" y="5943341"/>
            <a:ext cx="1260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A=16100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r>
              <a:rPr lang="en-US" sz="1200" b="0" i="0" u="none" baseline="3000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 P=638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endParaRPr lang="it-IT" sz="1200" b="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  <p:sp>
        <p:nvSpPr>
          <p:cNvPr id="94" name="Text Box 53"/>
          <p:cNvSpPr txBox="1">
            <a:spLocks noChangeArrowheads="1"/>
          </p:cNvSpPr>
          <p:nvPr/>
        </p:nvSpPr>
        <p:spPr bwMode="auto">
          <a:xfrm>
            <a:off x="5368925" y="5740141"/>
            <a:ext cx="1260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A=4000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r>
              <a:rPr lang="en-US" sz="1200" b="0" i="0" u="none" baseline="30000">
                <a:solidFill>
                  <a:srgbClr val="000066"/>
                </a:solidFill>
                <a:latin typeface="Comic Sans MS"/>
                <a:cs typeface="Comic Sans MS"/>
              </a:rPr>
              <a:t>2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 P=318 </a:t>
            </a:r>
            <a:r>
              <a:rPr lang="el-GR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200" b="0" i="0" u="none">
                <a:solidFill>
                  <a:srgbClr val="000066"/>
                </a:solidFill>
                <a:latin typeface="Comic Sans MS"/>
                <a:cs typeface="Comic Sans MS"/>
              </a:rPr>
              <a:t>m</a:t>
            </a:r>
            <a:endParaRPr lang="it-IT" sz="1200" b="0" i="0" u="none">
              <a:solidFill>
                <a:srgbClr val="00006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15655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Front-end channel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1" name="Text Box 212"/>
          <p:cNvSpPr txBox="1">
            <a:spLocks noChangeArrowheads="1"/>
          </p:cNvSpPr>
          <p:nvPr/>
        </p:nvSpPr>
        <p:spPr bwMode="auto">
          <a:xfrm>
            <a:off x="7482770" y="775365"/>
            <a:ext cx="242323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Thoroughly described in IEEE </a:t>
            </a:r>
            <a:r>
              <a:rPr lang="en-US" sz="14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TNS.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, vol. 56, no. 4, pp. 2360-2373, Aug. 2009.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292350" y="1716064"/>
            <a:ext cx="8064500" cy="4082028"/>
            <a:chOff x="1292350" y="1590624"/>
            <a:chExt cx="8064500" cy="40820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2350" y="1608652"/>
              <a:ext cx="8064500" cy="4064000"/>
            </a:xfrm>
            <a:prstGeom prst="rect">
              <a:avLst/>
            </a:prstGeom>
          </p:spPr>
        </p:pic>
        <p:sp>
          <p:nvSpPr>
            <p:cNvPr id="22" name="Text Box 63"/>
            <p:cNvSpPr txBox="1">
              <a:spLocks noChangeArrowheads="1"/>
            </p:cNvSpPr>
            <p:nvPr/>
          </p:nvSpPr>
          <p:spPr bwMode="auto">
            <a:xfrm>
              <a:off x="4684106" y="3939279"/>
              <a:ext cx="4032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C</a:t>
              </a:r>
              <a:r>
                <a:rPr lang="en-US" sz="1400" i="0" u="none" baseline="-25000" dirty="0">
                  <a:solidFill>
                    <a:srgbClr val="222268"/>
                  </a:solidFill>
                  <a:latin typeface="Comic Sans MS"/>
                  <a:cs typeface="Comic Sans MS"/>
                </a:rPr>
                <a:t>F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3" name="Text Box 84"/>
            <p:cNvSpPr txBox="1">
              <a:spLocks noChangeArrowheads="1"/>
            </p:cNvSpPr>
            <p:nvPr/>
          </p:nvSpPr>
          <p:spPr bwMode="auto">
            <a:xfrm>
              <a:off x="4188290" y="2560214"/>
              <a:ext cx="4032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e</a:t>
              </a:r>
              <a:r>
                <a:rPr lang="en-US" sz="1400" i="0" u="none" baseline="-25000" dirty="0">
                  <a:solidFill>
                    <a:srgbClr val="222268"/>
                  </a:solidFill>
                  <a:latin typeface="Comic Sans MS"/>
                  <a:cs typeface="Comic Sans MS"/>
                </a:rPr>
                <a:t>n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4" name="Text Box 160"/>
            <p:cNvSpPr txBox="1">
              <a:spLocks noChangeArrowheads="1"/>
            </p:cNvSpPr>
            <p:nvPr/>
          </p:nvSpPr>
          <p:spPr bwMode="auto">
            <a:xfrm>
              <a:off x="6824314" y="3967720"/>
              <a:ext cx="4032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C</a:t>
              </a:r>
              <a:r>
                <a:rPr lang="en-US" sz="1400" i="0" u="none" baseline="-25000" dirty="0">
                  <a:solidFill>
                    <a:srgbClr val="222268"/>
                  </a:solidFill>
                  <a:latin typeface="Comic Sans MS"/>
                  <a:cs typeface="Comic Sans MS"/>
                </a:rPr>
                <a:t>2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5" name="Text Box 161"/>
            <p:cNvSpPr txBox="1">
              <a:spLocks noChangeArrowheads="1"/>
            </p:cNvSpPr>
            <p:nvPr/>
          </p:nvSpPr>
          <p:spPr bwMode="auto">
            <a:xfrm>
              <a:off x="5871557" y="3222611"/>
              <a:ext cx="4032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C</a:t>
              </a:r>
              <a:r>
                <a:rPr lang="en-US" sz="1400" i="0" u="none" baseline="-25000" dirty="0">
                  <a:solidFill>
                    <a:srgbClr val="222268"/>
                  </a:solidFill>
                  <a:latin typeface="Comic Sans MS"/>
                  <a:cs typeface="Comic Sans MS"/>
                </a:rPr>
                <a:t>1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6" name="Text Box 171"/>
            <p:cNvSpPr txBox="1">
              <a:spLocks noChangeArrowheads="1"/>
            </p:cNvSpPr>
            <p:nvPr/>
          </p:nvSpPr>
          <p:spPr bwMode="auto">
            <a:xfrm>
              <a:off x="6866854" y="2135879"/>
              <a:ext cx="40322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 err="1">
                  <a:solidFill>
                    <a:srgbClr val="222268"/>
                  </a:solidFill>
                  <a:latin typeface="Comic Sans MS"/>
                  <a:cs typeface="Comic Sans MS"/>
                </a:rPr>
                <a:t>G</a:t>
              </a:r>
              <a:r>
                <a:rPr lang="en-US" sz="1400" i="0" u="none" baseline="-25000" dirty="0" err="1">
                  <a:solidFill>
                    <a:srgbClr val="222268"/>
                  </a:solidFill>
                  <a:latin typeface="Comic Sans MS"/>
                  <a:cs typeface="Comic Sans MS"/>
                </a:rPr>
                <a:t>m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7" name="Text Box 172"/>
            <p:cNvSpPr txBox="1">
              <a:spLocks noChangeArrowheads="1"/>
            </p:cNvSpPr>
            <p:nvPr/>
          </p:nvSpPr>
          <p:spPr bwMode="auto">
            <a:xfrm>
              <a:off x="6823553" y="2883795"/>
              <a:ext cx="54292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A(s)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8" name="Text Box 193"/>
            <p:cNvSpPr txBox="1">
              <a:spLocks noChangeArrowheads="1"/>
            </p:cNvSpPr>
            <p:nvPr/>
          </p:nvSpPr>
          <p:spPr bwMode="auto">
            <a:xfrm>
              <a:off x="4948743" y="1590624"/>
              <a:ext cx="4032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V</a:t>
              </a:r>
              <a:r>
                <a:rPr lang="en-US" sz="1400" i="0" u="none" baseline="-25000" dirty="0">
                  <a:solidFill>
                    <a:srgbClr val="222268"/>
                  </a:solidFill>
                  <a:latin typeface="Comic Sans MS"/>
                  <a:cs typeface="Comic Sans MS"/>
                </a:rPr>
                <a:t>F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29" name="Text Box 194"/>
            <p:cNvSpPr txBox="1">
              <a:spLocks noChangeArrowheads="1"/>
            </p:cNvSpPr>
            <p:nvPr/>
          </p:nvSpPr>
          <p:spPr bwMode="auto">
            <a:xfrm>
              <a:off x="7971740" y="4045450"/>
              <a:ext cx="4032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 err="1">
                  <a:solidFill>
                    <a:srgbClr val="222268"/>
                  </a:solidFill>
                  <a:latin typeface="Comic Sans MS"/>
                  <a:cs typeface="Comic Sans MS"/>
                </a:rPr>
                <a:t>V</a:t>
              </a:r>
              <a:r>
                <a:rPr lang="en-US" sz="1400" i="0" u="none" baseline="-25000" dirty="0" err="1">
                  <a:solidFill>
                    <a:srgbClr val="222268"/>
                  </a:solidFill>
                  <a:latin typeface="Comic Sans MS"/>
                  <a:cs typeface="Comic Sans MS"/>
                </a:rPr>
                <a:t>t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30" name="Text Box 213"/>
            <p:cNvSpPr txBox="1">
              <a:spLocks noChangeArrowheads="1"/>
            </p:cNvSpPr>
            <p:nvPr/>
          </p:nvSpPr>
          <p:spPr bwMode="auto">
            <a:xfrm>
              <a:off x="4736301" y="2267575"/>
              <a:ext cx="5175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400" i="0" u="none" dirty="0">
                  <a:solidFill>
                    <a:srgbClr val="222268"/>
                  </a:solidFill>
                  <a:latin typeface="Comic Sans MS"/>
                  <a:cs typeface="Comic Sans MS"/>
                </a:rPr>
                <a:t>M</a:t>
              </a:r>
              <a:r>
                <a:rPr lang="en-US" sz="1400" i="0" u="none" baseline="-25000" dirty="0">
                  <a:solidFill>
                    <a:srgbClr val="222268"/>
                  </a:solidFill>
                  <a:latin typeface="Comic Sans MS"/>
                  <a:cs typeface="Comic Sans MS"/>
                </a:rPr>
                <a:t>F</a:t>
              </a:r>
              <a:endParaRPr lang="it-IT" sz="1400" i="0" u="none" dirty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sp>
          <p:nvSpPr>
            <p:cNvPr id="31" name="Text Box 161"/>
            <p:cNvSpPr txBox="1">
              <a:spLocks noChangeArrowheads="1"/>
            </p:cNvSpPr>
            <p:nvPr/>
          </p:nvSpPr>
          <p:spPr bwMode="auto">
            <a:xfrm>
              <a:off x="3172519" y="3081754"/>
              <a:ext cx="685044" cy="7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400" i="0" u="none" dirty="0" err="1" smtClean="0">
                  <a:solidFill>
                    <a:srgbClr val="222268"/>
                  </a:solidFill>
                  <a:latin typeface="Comic Sans MS"/>
                  <a:cs typeface="Comic Sans MS"/>
                </a:rPr>
                <a:t>Q</a:t>
              </a:r>
              <a:r>
                <a:rPr lang="en-US" sz="1400" i="0" u="none" dirty="0" err="1" smtClean="0">
                  <a:solidFill>
                    <a:srgbClr val="222268"/>
                  </a:solidFill>
                  <a:latin typeface="Symbol" charset="2"/>
                  <a:cs typeface="Symbol" charset="2"/>
                </a:rPr>
                <a:t>d</a:t>
              </a:r>
              <a:endParaRPr lang="en-US" sz="1400" i="0" u="none" dirty="0" smtClean="0">
                <a:solidFill>
                  <a:srgbClr val="222268"/>
                </a:solidFill>
                <a:latin typeface="Symbol" charset="2"/>
                <a:cs typeface="Symbol" charset="2"/>
              </a:endParaRPr>
            </a:p>
            <a:p>
              <a:r>
                <a:rPr lang="en-US" sz="1400" i="0" u="none" dirty="0" smtClean="0">
                  <a:solidFill>
                    <a:srgbClr val="222268"/>
                  </a:solidFill>
                  <a:latin typeface="Comic Sans MS"/>
                  <a:cs typeface="Comic Sans MS"/>
                  <a:sym typeface="Symbol" charset="0"/>
                </a:rPr>
                <a:t>+</a:t>
              </a:r>
            </a:p>
            <a:p>
              <a:r>
                <a:rPr lang="en-US" sz="1400" i="0" u="none" dirty="0" err="1" smtClean="0">
                  <a:solidFill>
                    <a:srgbClr val="222268"/>
                  </a:solidFill>
                  <a:latin typeface="Comic Sans MS"/>
                  <a:cs typeface="Comic Sans MS"/>
                  <a:sym typeface="Symbol" charset="0"/>
                </a:rPr>
                <a:t>I</a:t>
              </a:r>
              <a:r>
                <a:rPr lang="en-US" sz="1400" i="0" u="none" baseline="-25000" dirty="0" err="1" smtClean="0">
                  <a:solidFill>
                    <a:srgbClr val="222268"/>
                  </a:solidFill>
                  <a:latin typeface="Comic Sans MS"/>
                  <a:cs typeface="Comic Sans MS"/>
                  <a:sym typeface="Symbol" charset="0"/>
                </a:rPr>
                <a:t>leak</a:t>
              </a:r>
              <a:endParaRPr lang="en-US" sz="1400" i="0" u="none" dirty="0" smtClean="0">
                <a:solidFill>
                  <a:srgbClr val="222268"/>
                </a:solidFill>
                <a:latin typeface="Comic Sans MS"/>
                <a:cs typeface="Comic Sans MS"/>
                <a:sym typeface="Symbol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>
              <a:off x="3235234" y="3174819"/>
              <a:ext cx="0" cy="650083"/>
            </a:xfrm>
            <a:prstGeom prst="straightConnector1">
              <a:avLst/>
            </a:prstGeom>
            <a:solidFill>
              <a:schemeClr val="bg1">
                <a:alpha val="80000"/>
              </a:schemeClr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39" name="Picture 205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607" y="4614664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206"/>
          <p:cNvSpPr txBox="1">
            <a:spLocks noChangeArrowheads="1"/>
          </p:cNvSpPr>
          <p:nvPr/>
        </p:nvSpPr>
        <p:spPr bwMode="auto">
          <a:xfrm>
            <a:off x="4077181" y="4509956"/>
            <a:ext cx="5828819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Sensor and front-end (analog and digital, not shown) electronics integrated in a 50 </a:t>
            </a:r>
            <a:r>
              <a:rPr lang="el-GR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m pitch pixel </a:t>
            </a:r>
            <a:endParaRPr lang="it-IT" sz="1800" b="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54" name="Picture 207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607" y="5305568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 Box 208"/>
          <p:cNvSpPr txBox="1">
            <a:spLocks noChangeArrowheads="1"/>
          </p:cNvSpPr>
          <p:nvPr/>
        </p:nvSpPr>
        <p:spPr bwMode="auto">
          <a:xfrm>
            <a:off x="4077180" y="5200860"/>
            <a:ext cx="529419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Selectable peaking time (200 and 400 ns), </a:t>
            </a:r>
            <a:r>
              <a:rPr lang="en-US" sz="1800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30 </a:t>
            </a:r>
            <a:r>
              <a:rPr lang="el-GR" sz="1800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μ</a:t>
            </a:r>
            <a:r>
              <a:rPr lang="en-US" sz="1800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W</a:t>
            </a:r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/channel power dissipation, C</a:t>
            </a:r>
            <a:r>
              <a:rPr lang="en-US" sz="1800" b="0" i="0" u="none" baseline="-25000" dirty="0">
                <a:solidFill>
                  <a:srgbClr val="000066"/>
                </a:solidFill>
                <a:latin typeface="Comic Sans MS"/>
                <a:cs typeface="Comic Sans MS"/>
              </a:rPr>
              <a:t>D</a:t>
            </a:r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≈300 </a:t>
            </a:r>
            <a:r>
              <a:rPr lang="en-US" sz="1800" b="0" i="0" u="none" dirty="0" err="1">
                <a:solidFill>
                  <a:srgbClr val="000066"/>
                </a:solidFill>
                <a:latin typeface="Comic Sans MS"/>
                <a:cs typeface="Comic Sans MS"/>
              </a:rPr>
              <a:t>fF</a:t>
            </a:r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, W/L=</a:t>
            </a:r>
            <a:r>
              <a:rPr lang="en-US" sz="1800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14 um/0.25 um </a:t>
            </a:r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for the </a:t>
            </a:r>
            <a:r>
              <a:rPr lang="en-US" sz="1800" b="0" i="0" u="none" dirty="0" err="1">
                <a:solidFill>
                  <a:srgbClr val="000066"/>
                </a:solidFill>
                <a:latin typeface="Comic Sans MS"/>
                <a:cs typeface="Comic Sans MS"/>
              </a:rPr>
              <a:t>preampli</a:t>
            </a:r>
            <a:r>
              <a:rPr lang="en-US" sz="18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 input device</a:t>
            </a:r>
            <a:endParaRPr lang="en-US" sz="1800" b="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804" y="1148984"/>
            <a:ext cx="2520000" cy="2524437"/>
          </a:xfrm>
          <a:prstGeom prst="rect">
            <a:avLst/>
          </a:prstGeom>
        </p:spPr>
      </p:pic>
      <p:cxnSp>
        <p:nvCxnSpPr>
          <p:cNvPr id="62" name="Straight Arrow Connector 61"/>
          <p:cNvCxnSpPr/>
          <p:nvPr/>
        </p:nvCxnSpPr>
        <p:spPr bwMode="auto">
          <a:xfrm>
            <a:off x="190334" y="1169019"/>
            <a:ext cx="0" cy="2447863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3" name="Text Box 6"/>
          <p:cNvSpPr txBox="1">
            <a:spLocks noChangeArrowheads="1"/>
          </p:cNvSpPr>
          <p:nvPr/>
        </p:nvSpPr>
        <p:spPr bwMode="auto">
          <a:xfrm rot="16200000">
            <a:off x="-317509" y="2179871"/>
            <a:ext cx="942794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50 um</a:t>
            </a:r>
            <a:endParaRPr lang="it-IT" sz="14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64" name="Text Box 6"/>
          <p:cNvSpPr txBox="1">
            <a:spLocks noChangeArrowheads="1"/>
          </p:cNvSpPr>
          <p:nvPr/>
        </p:nvSpPr>
        <p:spPr bwMode="auto">
          <a:xfrm>
            <a:off x="1171851" y="801507"/>
            <a:ext cx="9427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50 um</a:t>
            </a:r>
            <a:endParaRPr lang="it-IT" sz="14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>
            <a:off x="2011595" y="989058"/>
            <a:ext cx="827998" cy="0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 flipH="1">
            <a:off x="417356" y="984903"/>
            <a:ext cx="827999" cy="0"/>
          </a:xfrm>
          <a:prstGeom prst="straightConnector1">
            <a:avLst/>
          </a:prstGeom>
          <a:solidFill>
            <a:schemeClr val="bg1">
              <a:alpha val="80000"/>
            </a:schemeClr>
          </a:solidFill>
          <a:ln w="9525" cap="flat" cmpd="sng" algn="ctr">
            <a:solidFill>
              <a:srgbClr val="16165D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7" name="Text Box 6"/>
          <p:cNvSpPr txBox="1">
            <a:spLocks noChangeArrowheads="1"/>
          </p:cNvSpPr>
          <p:nvPr/>
        </p:nvSpPr>
        <p:spPr bwMode="auto">
          <a:xfrm>
            <a:off x="2961470" y="1247323"/>
            <a:ext cx="13471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400" i="0" u="none" dirty="0" smtClean="0">
                <a:solidFill>
                  <a:srgbClr val="000066"/>
                </a:solidFill>
                <a:latin typeface="Comic Sans MS" pitchFamily="-102" charset="0"/>
              </a:rPr>
              <a:t>Elementary cell (M1 type)</a:t>
            </a:r>
            <a:endParaRPr lang="it-IT" sz="1400" i="0" u="none" dirty="0">
              <a:solidFill>
                <a:srgbClr val="A50021"/>
              </a:solidFill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68" name="Text Box 223"/>
          <p:cNvSpPr txBox="1">
            <a:spLocks noChangeArrowheads="1"/>
          </p:cNvSpPr>
          <p:nvPr/>
        </p:nvSpPr>
        <p:spPr bwMode="auto">
          <a:xfrm>
            <a:off x="8791237" y="25273"/>
            <a:ext cx="1118681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3891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209675" y="5473700"/>
            <a:ext cx="43402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Radiation damage mechanisms discussed in IEEE </a:t>
            </a:r>
            <a:r>
              <a:rPr lang="en-US" sz="14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TNS.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, vol. 56, no. 4, pp. 2124-2131, Aug. 2009.</a:t>
            </a:r>
          </a:p>
        </p:txBody>
      </p:sp>
      <p:pic>
        <p:nvPicPr>
          <p:cNvPr id="5" name="Picture 8" descr="bulle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1154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657975" y="1066800"/>
            <a:ext cx="30702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>
                <a:solidFill>
                  <a:srgbClr val="000066"/>
                </a:solidFill>
                <a:latin typeface="Comic Sans MS"/>
                <a:cs typeface="Comic Sans MS"/>
              </a:rPr>
              <a:t>About 20-25% decrease after the last irradiation step (9700 krad)</a:t>
            </a:r>
            <a:endParaRPr lang="it-IT" sz="16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7" name="Picture 10" descr="bulle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2043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657975" y="1955800"/>
            <a:ext cx="30702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>
                <a:solidFill>
                  <a:srgbClr val="000066"/>
                </a:solidFill>
                <a:latin typeface="Comic Sans MS"/>
                <a:cs typeface="Comic Sans MS"/>
              </a:rPr>
              <a:t>Sizeable recovery after annealing</a:t>
            </a:r>
            <a:endParaRPr lang="it-IT" sz="16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9" name="Picture 12" descr="bulle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2678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657975" y="2590800"/>
            <a:ext cx="3070225" cy="3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accent6">
                  <a:lumMod val="50000"/>
                </a:schemeClr>
              </a:buClr>
            </a:pP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Change in charge sensitivity results from: </a:t>
            </a:r>
          </a:p>
          <a:p>
            <a:pPr>
              <a:spcBef>
                <a:spcPct val="50000"/>
              </a:spcBef>
              <a:buClr>
                <a:schemeClr val="accent6">
                  <a:lumMod val="50000"/>
                </a:schemeClr>
              </a:buClr>
              <a:buFontTx/>
              <a:buAutoNum type="arabicPeriod"/>
            </a:pP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Threshold shift in the </a:t>
            </a:r>
            <a:r>
              <a:rPr lang="en-US" sz="1400" b="0" i="0" u="none" dirty="0" err="1">
                <a:solidFill>
                  <a:srgbClr val="FF6600"/>
                </a:solidFill>
                <a:latin typeface="Comic Sans MS"/>
                <a:cs typeface="Comic Sans MS"/>
                <a:sym typeface="Symbol" charset="0"/>
              </a:rPr>
              <a:t>preampli</a:t>
            </a:r>
            <a:r>
              <a:rPr lang="en-US" sz="1400" b="0" i="0" u="none" dirty="0">
                <a:solidFill>
                  <a:srgbClr val="FF9933"/>
                </a:solidFill>
                <a:latin typeface="Comic Sans MS"/>
                <a:cs typeface="Comic Sans MS"/>
                <a:sym typeface="Symbol" charset="0"/>
              </a:rPr>
              <a:t> 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feedback MOSFET (</a:t>
            </a:r>
            <a:r>
              <a:rPr lang="en-US" sz="1400" b="0" i="0" u="none" dirty="0">
                <a:solidFill>
                  <a:srgbClr val="FF6600"/>
                </a:solidFill>
                <a:latin typeface="Comic Sans MS"/>
                <a:cs typeface="Comic Sans MS"/>
                <a:sym typeface="Symbol" charset="0"/>
              </a:rPr>
              <a:t>RINC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 effect)</a:t>
            </a:r>
          </a:p>
          <a:p>
            <a:pPr>
              <a:spcBef>
                <a:spcPct val="50000"/>
              </a:spcBef>
              <a:buClr>
                <a:schemeClr val="accent6">
                  <a:lumMod val="50000"/>
                </a:schemeClr>
              </a:buClr>
              <a:buFontTx/>
              <a:buAutoNum type="arabicPeriod"/>
            </a:pP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Increase in leakage current in the </a:t>
            </a:r>
            <a:r>
              <a:rPr lang="en-US" sz="1400" b="0" i="0" u="none" dirty="0">
                <a:solidFill>
                  <a:srgbClr val="FF6600"/>
                </a:solidFill>
                <a:latin typeface="Comic Sans MS"/>
                <a:cs typeface="Comic Sans MS"/>
                <a:sym typeface="Symbol" charset="0"/>
              </a:rPr>
              <a:t>detector 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(partially compensating the first effect)</a:t>
            </a:r>
          </a:p>
          <a:p>
            <a:pPr>
              <a:spcBef>
                <a:spcPct val="50000"/>
              </a:spcBef>
              <a:buClr>
                <a:schemeClr val="accent6">
                  <a:lumMod val="50000"/>
                </a:schemeClr>
              </a:buClr>
              <a:buFontTx/>
              <a:buAutoNum type="arabicPeriod"/>
            </a:pP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Change in the feedback </a:t>
            </a:r>
            <a:r>
              <a:rPr lang="en-US" sz="1400" b="0" i="0" u="none" dirty="0" err="1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transconductance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 and gain-bandwidth product in the</a:t>
            </a:r>
            <a:r>
              <a:rPr lang="en-US" sz="1400" b="0" i="0" u="none" dirty="0">
                <a:solidFill>
                  <a:srgbClr val="FF9933"/>
                </a:solidFill>
                <a:latin typeface="Comic Sans MS"/>
                <a:cs typeface="Comic Sans MS"/>
                <a:sym typeface="Symbol" charset="0"/>
              </a:rPr>
              <a:t> </a:t>
            </a:r>
            <a:r>
              <a:rPr lang="en-US" sz="1400" b="0" i="0" u="none" dirty="0" smtClean="0">
                <a:solidFill>
                  <a:srgbClr val="FF6600"/>
                </a:solidFill>
                <a:latin typeface="Comic Sans MS"/>
                <a:cs typeface="Comic Sans MS"/>
                <a:sym typeface="Symbol" charset="0"/>
              </a:rPr>
              <a:t>shaper</a:t>
            </a:r>
            <a:r>
              <a:rPr lang="en-US" sz="1400" i="0" u="none" dirty="0" smtClean="0">
                <a:solidFill>
                  <a:schemeClr val="accent6">
                    <a:lumMod val="75000"/>
                  </a:schemeClr>
                </a:solidFill>
                <a:latin typeface="Comic Sans MS"/>
                <a:cs typeface="Comic Sans MS"/>
                <a:sym typeface="Symbol" charset="0"/>
              </a:rPr>
              <a:t> </a:t>
            </a:r>
            <a:endParaRPr lang="it-IT" sz="1400" b="0" i="0" u="none" dirty="0">
              <a:solidFill>
                <a:srgbClr val="FF6600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1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>
                <a:latin typeface="Comic Sans MS" pitchFamily="-102" charset="0"/>
                <a:sym typeface="Symbol" pitchFamily="-102" charset="2"/>
              </a:rPr>
              <a:t>C</a:t>
            </a: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harge sensitivity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4" name="Text Box 223"/>
          <p:cNvSpPr txBox="1">
            <a:spLocks noChangeArrowheads="1"/>
          </p:cNvSpPr>
          <p:nvPr/>
        </p:nvSpPr>
        <p:spPr bwMode="auto">
          <a:xfrm>
            <a:off x="8791237" y="25273"/>
            <a:ext cx="1118681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30" y="940723"/>
            <a:ext cx="54737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137668"/>
              </p:ext>
            </p:extLst>
          </p:nvPr>
        </p:nvGraphicFramePr>
        <p:xfrm>
          <a:off x="0" y="0"/>
          <a:ext cx="6858000" cy="539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4" name="KGPlot" r:id="rId3" imgW="6858000" imgH="5397480" progId="KGraph_Plot">
                  <p:embed/>
                </p:oleObj>
              </mc:Choice>
              <mc:Fallback>
                <p:oleObj name="KGPlot" r:id="rId3" imgW="6858000" imgH="539748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6858000" cy="539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09676" y="5473700"/>
            <a:ext cx="413151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RINC effect discussed for the first time by </a:t>
            </a:r>
            <a:r>
              <a:rPr lang="en-US" sz="14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F. </a:t>
            </a:r>
            <a:r>
              <a:rPr lang="en-US" sz="1400" b="0" i="0" u="none" dirty="0" err="1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Faccio</a:t>
            </a:r>
            <a:r>
              <a:rPr lang="en-US" sz="14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 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and G. </a:t>
            </a:r>
            <a:r>
              <a:rPr lang="en-US" sz="1400" b="0" i="0" u="none" dirty="0" err="1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Cervelli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 in IEEE </a:t>
            </a:r>
            <a:r>
              <a:rPr lang="en-US" sz="14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TNS.</a:t>
            </a:r>
            <a:r>
              <a:rPr lang="en-US" sz="14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, vol. 52, no. 6, pp. 2413-2420, Dec. 2005.</a:t>
            </a:r>
          </a:p>
        </p:txBody>
      </p:sp>
      <p:pic>
        <p:nvPicPr>
          <p:cNvPr id="5" name="Picture 7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1154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657975" y="1066800"/>
            <a:ext cx="3248025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Radiation Induced Narrow Channel (RINC) effect </a:t>
            </a: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  <a:sym typeface="Wingdings" charset="0"/>
              </a:rPr>
              <a:t></a:t>
            </a: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 significant change in threshold voltage and drain leakage current in N- and PMOSFETs with narrow (&lt;1 </a:t>
            </a:r>
            <a:r>
              <a:rPr lang="en-US" sz="1600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um) </a:t>
            </a: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channel</a:t>
            </a:r>
            <a:endParaRPr lang="it-IT" sz="1600" b="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7" name="Picture 9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39481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657974" y="3860800"/>
            <a:ext cx="32480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Responsible for threshold shift in the </a:t>
            </a:r>
            <a:r>
              <a:rPr lang="en-US" sz="1600" b="0" i="0" u="none" dirty="0" err="1">
                <a:solidFill>
                  <a:srgbClr val="000066"/>
                </a:solidFill>
                <a:latin typeface="Comic Sans MS"/>
                <a:cs typeface="Comic Sans MS"/>
              </a:rPr>
              <a:t>preampli</a:t>
            </a: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</a:rPr>
              <a:t> feedback MOSFET (W/L=</a:t>
            </a:r>
            <a:r>
              <a:rPr lang="en-US" sz="1600" b="0" i="0" u="none" dirty="0" smtClean="0">
                <a:solidFill>
                  <a:srgbClr val="000066"/>
                </a:solidFill>
                <a:latin typeface="Comic Sans MS"/>
                <a:cs typeface="Comic Sans MS"/>
              </a:rPr>
              <a:t>0.18 um/10 um)</a:t>
            </a:r>
            <a:endParaRPr lang="it-IT" sz="1600" b="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9" name="Picture 11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48498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657975" y="4762500"/>
            <a:ext cx="30702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Shift of tens of mV in irradiated narrow channel devices </a:t>
            </a:r>
            <a:r>
              <a:rPr lang="en-US" sz="1600" b="0" i="0" u="none" dirty="0" smtClean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(to be compared </a:t>
            </a:r>
            <a:r>
              <a:rPr lang="en-US" sz="1600" b="0" i="0" u="none" dirty="0">
                <a:solidFill>
                  <a:srgbClr val="000066"/>
                </a:solidFill>
                <a:latin typeface="Comic Sans MS"/>
                <a:cs typeface="Comic Sans MS"/>
                <a:sym typeface="Symbol" charset="0"/>
              </a:rPr>
              <a:t>with a few mV in wide channel MOSFETs)</a:t>
            </a:r>
            <a:endParaRPr lang="it-IT" sz="1600" b="0" i="0" u="none" dirty="0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pic>
        <p:nvPicPr>
          <p:cNvPr id="11" name="Picture 13" descr="bullet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2754313"/>
            <a:ext cx="174625" cy="15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657975" y="2667000"/>
            <a:ext cx="30702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 i="0" u="none">
                <a:solidFill>
                  <a:srgbClr val="000066"/>
                </a:solidFill>
                <a:latin typeface="Comic Sans MS"/>
                <a:cs typeface="Comic Sans MS"/>
              </a:rPr>
              <a:t>Due to charge trapped in the shallow trench isolation (STI) affecting electric fields in the main channel</a:t>
            </a:r>
            <a:endParaRPr lang="it-IT" sz="1600" b="0" i="0" u="none">
              <a:solidFill>
                <a:srgbClr val="000066"/>
              </a:solidFill>
              <a:latin typeface="Comic Sans MS"/>
              <a:cs typeface="Comic Sans MS"/>
              <a:sym typeface="Symbol" charset="0"/>
            </a:endParaRPr>
          </a:p>
        </p:txBody>
      </p:sp>
      <p:sp>
        <p:nvSpPr>
          <p:cNvPr id="13" name="Text Box 223"/>
          <p:cNvSpPr txBox="1">
            <a:spLocks noChangeArrowheads="1"/>
          </p:cNvSpPr>
          <p:nvPr/>
        </p:nvSpPr>
        <p:spPr bwMode="auto">
          <a:xfrm>
            <a:off x="171450" y="134938"/>
            <a:ext cx="901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2400" b="1" i="0" u="none" dirty="0" smtClean="0">
                <a:latin typeface="Comic Sans MS" pitchFamily="-102" charset="0"/>
                <a:sym typeface="Symbol" pitchFamily="-102" charset="2"/>
              </a:rPr>
              <a:t>RINC effect </a:t>
            </a:r>
            <a:endParaRPr lang="it-IT" sz="2400" b="1" i="0" u="none" dirty="0">
              <a:latin typeface="Comic Sans MS" pitchFamily="-102" charset="0"/>
              <a:sym typeface="Symbol" pitchFamily="-102" charset="2"/>
            </a:endParaRPr>
          </a:p>
        </p:txBody>
      </p:sp>
      <p:sp>
        <p:nvSpPr>
          <p:cNvPr id="18" name="Text Box 223"/>
          <p:cNvSpPr txBox="1">
            <a:spLocks noChangeArrowheads="1"/>
          </p:cNvSpPr>
          <p:nvPr/>
        </p:nvSpPr>
        <p:spPr bwMode="auto">
          <a:xfrm>
            <a:off x="8791237" y="25273"/>
            <a:ext cx="1118681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200" b="1" i="0" u="none" dirty="0" smtClean="0">
                <a:latin typeface="Comic Sans MS" pitchFamily="-102" charset="0"/>
                <a:sym typeface="Symbol" pitchFamily="-102" charset="2"/>
              </a:rPr>
              <a:t>Planar DNW MAPS</a:t>
            </a:r>
            <a:endParaRPr lang="it-IT" sz="1200" b="1" i="0" u="none" dirty="0">
              <a:latin typeface="Comic Sans MS" pitchFamily="-102" charset="0"/>
              <a:sym typeface="Symbol" pitchFamily="-10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312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8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E107"/>
          </a:buClr>
          <a:buSzTx/>
          <a:buFont typeface="Wingdings" charset="2"/>
          <a:buNone/>
          <a:tabLst/>
          <a:defRPr kumimoji="0" lang="it-IT" sz="1600" b="0" i="1" u="sng" strike="noStrike" cap="none" normalizeH="0" baseline="0">
            <a:ln>
              <a:noFill/>
            </a:ln>
            <a:solidFill>
              <a:schemeClr val="bg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8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E107"/>
          </a:buClr>
          <a:buSzTx/>
          <a:buFont typeface="Wingdings" charset="2"/>
          <a:buNone/>
          <a:tabLst/>
          <a:defRPr kumimoji="0" lang="it-IT" sz="1600" b="0" i="1" u="sng" strike="noStrike" cap="none" normalizeH="0" baseline="0">
            <a:ln>
              <a:noFill/>
            </a:ln>
            <a:solidFill>
              <a:schemeClr val="bg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8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E107"/>
          </a:buClr>
          <a:buSzTx/>
          <a:buFont typeface="Wingdings" charset="2"/>
          <a:buNone/>
          <a:tabLst/>
          <a:defRPr kumimoji="0" lang="it-IT" sz="1600" b="0" i="1" u="sng" strike="noStrike" cap="none" normalizeH="0" baseline="0">
            <a:ln>
              <a:noFill/>
            </a:ln>
            <a:solidFill>
              <a:schemeClr val="bg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8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E107"/>
          </a:buClr>
          <a:buSzTx/>
          <a:buFont typeface="Wingdings" charset="2"/>
          <a:buNone/>
          <a:tabLst/>
          <a:defRPr kumimoji="0" lang="it-IT" sz="1600" b="0" i="1" u="sng" strike="noStrike" cap="none" normalizeH="0" baseline="0">
            <a:ln>
              <a:noFill/>
            </a:ln>
            <a:solidFill>
              <a:schemeClr val="bg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47049</TotalTime>
  <Words>2242</Words>
  <Application>Microsoft Macintosh PowerPoint</Application>
  <PresentationFormat>A4 Paper (210x297 mm)</PresentationFormat>
  <Paragraphs>221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Struttura predefinita</vt:lpstr>
      <vt:lpstr>Personalizza struttura</vt:lpstr>
      <vt:lpstr>KGPlot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Università di Pavia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Lab S. E.</dc:creator>
  <cp:lastModifiedBy>lr</cp:lastModifiedBy>
  <cp:revision>2177</cp:revision>
  <cp:lastPrinted>2014-09-17T07:25:18Z</cp:lastPrinted>
  <dcterms:created xsi:type="dcterms:W3CDTF">2011-12-05T01:14:14Z</dcterms:created>
  <dcterms:modified xsi:type="dcterms:W3CDTF">2014-09-17T09:08:33Z</dcterms:modified>
</cp:coreProperties>
</file>