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  <p:sldMasterId id="2147483936" r:id="rId3"/>
  </p:sldMasterIdLst>
  <p:notesMasterIdLst>
    <p:notesMasterId r:id="rId71"/>
  </p:notesMasterIdLst>
  <p:sldIdLst>
    <p:sldId id="282" r:id="rId4"/>
    <p:sldId id="256" r:id="rId5"/>
    <p:sldId id="257" r:id="rId6"/>
    <p:sldId id="258" r:id="rId7"/>
    <p:sldId id="277" r:id="rId8"/>
    <p:sldId id="260" r:id="rId9"/>
    <p:sldId id="261" r:id="rId10"/>
    <p:sldId id="262" r:id="rId11"/>
    <p:sldId id="279" r:id="rId12"/>
    <p:sldId id="264" r:id="rId13"/>
    <p:sldId id="266" r:id="rId14"/>
    <p:sldId id="276" r:id="rId15"/>
    <p:sldId id="270" r:id="rId16"/>
    <p:sldId id="272" r:id="rId17"/>
    <p:sldId id="273" r:id="rId18"/>
    <p:sldId id="278" r:id="rId19"/>
    <p:sldId id="265" r:id="rId20"/>
    <p:sldId id="269" r:id="rId21"/>
    <p:sldId id="275" r:id="rId22"/>
    <p:sldId id="268" r:id="rId23"/>
    <p:sldId id="267" r:id="rId24"/>
    <p:sldId id="308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9" r:id="rId46"/>
    <p:sldId id="303" r:id="rId47"/>
    <p:sldId id="304" r:id="rId48"/>
    <p:sldId id="305" r:id="rId49"/>
    <p:sldId id="306" r:id="rId50"/>
    <p:sldId id="307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6" r:id="rId68"/>
    <p:sldId id="327" r:id="rId69"/>
    <p:sldId id="328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157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" Type="http://schemas.openxmlformats.org/officeDocument/2006/relationships/slide" Target="slides/slide4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slide" Target="slides/slide58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rofqf:Dropbox%20Marina:Dropbox:cern%20hst%202015:WG4%20scool%20lab:th_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rofqf:Dropbox%20Marina:Dropbox:cern%20hst%202015:WG4%20scool%20lab:th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rofqf:Dropbox%20Marina:Dropbox:cern%20hst%202015:WG4%20scool%20lab:th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rofqf:Dropbox%20Marina:Dropbox:cern%20hst%202015:WG4%20scool%20lab:th_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rofqf:Dropbox%20Marina:Dropbox:cern%20hst%202015:WG4%20scool%20lab:tape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3490275560657"/>
          <c:y val="6.0185185185185203E-2"/>
          <c:w val="0.76706401449249395"/>
          <c:h val="0.7435032079323420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50000"/>
                </a:schemeClr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44450" cap="rnd">
                <a:solidFill>
                  <a:srgbClr val="1B4171"/>
                </a:solidFill>
                <a:prstDash val="sysDot"/>
              </a:ln>
              <a:effectLst/>
            </c:spPr>
            <c:trendlineType val="power"/>
            <c:dispRSqr val="1"/>
            <c:dispEq val="1"/>
            <c:trendlineLbl>
              <c:layout>
                <c:manualLayout>
                  <c:x val="-2.4402154742046801E-2"/>
                  <c:y val="-0.55285505978419403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0.9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  <c:pt idx="4">
                  <c:v>4.5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202892</c:v>
                </c:pt>
                <c:pt idx="1">
                  <c:v>55871</c:v>
                </c:pt>
                <c:pt idx="2">
                  <c:v>46496</c:v>
                </c:pt>
                <c:pt idx="3">
                  <c:v>20005</c:v>
                </c:pt>
                <c:pt idx="4">
                  <c:v>7722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628264"/>
        <c:axId val="443629048"/>
      </c:scatterChart>
      <c:valAx>
        <c:axId val="443628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1"/>
                  <a:t>d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629048"/>
        <c:crosses val="autoZero"/>
        <c:crossBetween val="midCat"/>
      </c:valAx>
      <c:valAx>
        <c:axId val="443629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1"/>
                  <a:t>Total 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628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3490275560657"/>
          <c:y val="6.0185185185185203E-2"/>
          <c:w val="0.76706401449249395"/>
          <c:h val="0.7435032079323420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1B417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1B417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9.5134484289843196E-2"/>
                  <c:y val="0.28010963854805598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Sheet1!$I$3:$I$6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xVal>
          <c:yVal>
            <c:numRef>
              <c:f>Sheet1!$J$3:$J$6</c:f>
              <c:numCache>
                <c:formatCode>General</c:formatCode>
                <c:ptCount val="4"/>
                <c:pt idx="0">
                  <c:v>46370</c:v>
                </c:pt>
                <c:pt idx="1">
                  <c:v>44015</c:v>
                </c:pt>
                <c:pt idx="2">
                  <c:v>39285</c:v>
                </c:pt>
                <c:pt idx="3">
                  <c:v>33488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155128"/>
        <c:axId val="452155520"/>
      </c:scatterChart>
      <c:valAx>
        <c:axId val="4521551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400" b="1"/>
                  <a:t>Al foils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55520"/>
        <c:crosses val="autoZero"/>
        <c:crossBetween val="midCat"/>
      </c:valAx>
      <c:valAx>
        <c:axId val="45215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1"/>
                  <a:t>Total energy (keV)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155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29009464724201"/>
          <c:y val="4.6575800632833599E-2"/>
          <c:w val="0.83010926524067896"/>
          <c:h val="0.8616153766805350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Sheet1!$R$1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Sheet1!$P$2:$P$6</c:f>
              <c:strCache>
                <c:ptCount val="5"/>
                <c:pt idx="0">
                  <c:v>none</c:v>
                </c:pt>
                <c:pt idx="1">
                  <c:v>paper</c:v>
                </c:pt>
                <c:pt idx="2">
                  <c:v>Al sheet</c:v>
                </c:pt>
                <c:pt idx="3">
                  <c:v>Pb sheet</c:v>
                </c:pt>
                <c:pt idx="4">
                  <c:v>background</c:v>
                </c:pt>
              </c:strCache>
            </c:strRef>
          </c:cat>
          <c:val>
            <c:numRef>
              <c:f>Sheet1!$R$2:$R$6</c:f>
              <c:numCache>
                <c:formatCode>General</c:formatCode>
                <c:ptCount val="5"/>
                <c:pt idx="0">
                  <c:v>202892</c:v>
                </c:pt>
                <c:pt idx="1">
                  <c:v>37457</c:v>
                </c:pt>
                <c:pt idx="2">
                  <c:v>20904</c:v>
                </c:pt>
                <c:pt idx="3">
                  <c:v>3134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3"/>
        <c:axId val="448384912"/>
        <c:axId val="448385304"/>
      </c:barChart>
      <c:catAx>
        <c:axId val="44838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385304"/>
        <c:crosses val="autoZero"/>
        <c:auto val="1"/>
        <c:lblAlgn val="ctr"/>
        <c:lblOffset val="100"/>
        <c:noMultiLvlLbl val="0"/>
      </c:catAx>
      <c:valAx>
        <c:axId val="448385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b="1"/>
                </a:pPr>
                <a:r>
                  <a:rPr lang="en-US" b="1"/>
                  <a:t>Energy (keV)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8384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607040276453"/>
          <c:y val="5.05463539393382E-2"/>
          <c:w val="0.83010926524067896"/>
          <c:h val="0.8616153766805350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'Sheet1 (2)'!$R$1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'Sheet1 (2)'!$P$2:$P$6</c:f>
              <c:strCache>
                <c:ptCount val="5"/>
                <c:pt idx="0">
                  <c:v>none</c:v>
                </c:pt>
                <c:pt idx="1">
                  <c:v>paper</c:v>
                </c:pt>
                <c:pt idx="2">
                  <c:v>Al sheet</c:v>
                </c:pt>
                <c:pt idx="3">
                  <c:v>Pb sheet</c:v>
                </c:pt>
                <c:pt idx="4">
                  <c:v>background</c:v>
                </c:pt>
              </c:strCache>
            </c:strRef>
          </c:cat>
          <c:val>
            <c:numRef>
              <c:f>'Sheet1 (2)'!$R$2:$R$6</c:f>
              <c:numCache>
                <c:formatCode>General</c:formatCode>
                <c:ptCount val="5"/>
                <c:pt idx="0">
                  <c:v>38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1"/>
          <c:tx>
            <c:strRef>
              <c:f>'Sheet1 (2)'!$S$1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'Sheet1 (2)'!$P$2:$P$6</c:f>
              <c:strCache>
                <c:ptCount val="5"/>
                <c:pt idx="0">
                  <c:v>none</c:v>
                </c:pt>
                <c:pt idx="1">
                  <c:v>paper</c:v>
                </c:pt>
                <c:pt idx="2">
                  <c:v>Al sheet</c:v>
                </c:pt>
                <c:pt idx="3">
                  <c:v>Pb sheet</c:v>
                </c:pt>
                <c:pt idx="4">
                  <c:v>background</c:v>
                </c:pt>
              </c:strCache>
            </c:strRef>
          </c:cat>
          <c:val>
            <c:numRef>
              <c:f>'Sheet1 (2)'!$S$2:$S$6</c:f>
              <c:numCache>
                <c:formatCode>General</c:formatCode>
                <c:ptCount val="5"/>
                <c:pt idx="0">
                  <c:v>328</c:v>
                </c:pt>
                <c:pt idx="1">
                  <c:v>170</c:v>
                </c:pt>
                <c:pt idx="2">
                  <c:v>95</c:v>
                </c:pt>
                <c:pt idx="3">
                  <c:v>14</c:v>
                </c:pt>
                <c:pt idx="4">
                  <c:v>3</c:v>
                </c:pt>
              </c:numCache>
            </c:numRef>
          </c:val>
        </c:ser>
        <c:ser>
          <c:idx val="3"/>
          <c:order val="2"/>
          <c:tx>
            <c:strRef>
              <c:f>'Sheet1 (2)'!$T$1</c:f>
              <c:strCache>
                <c:ptCount val="1"/>
                <c:pt idx="0">
                  <c:v>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'Sheet1 (2)'!$P$2:$P$6</c:f>
              <c:strCache>
                <c:ptCount val="5"/>
                <c:pt idx="0">
                  <c:v>none</c:v>
                </c:pt>
                <c:pt idx="1">
                  <c:v>paper</c:v>
                </c:pt>
                <c:pt idx="2">
                  <c:v>Al sheet</c:v>
                </c:pt>
                <c:pt idx="3">
                  <c:v>Pb sheet</c:v>
                </c:pt>
                <c:pt idx="4">
                  <c:v>background</c:v>
                </c:pt>
              </c:strCache>
            </c:strRef>
          </c:cat>
          <c:val>
            <c:numRef>
              <c:f>'Sheet1 (2)'!$T$2:$T$6</c:f>
              <c:numCache>
                <c:formatCode>General</c:formatCode>
                <c:ptCount val="5"/>
                <c:pt idx="0">
                  <c:v>121</c:v>
                </c:pt>
                <c:pt idx="1">
                  <c:v>81</c:v>
                </c:pt>
                <c:pt idx="2">
                  <c:v>37</c:v>
                </c:pt>
                <c:pt idx="3">
                  <c:v>9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overlap val="3"/>
        <c:axId val="376611128"/>
        <c:axId val="376611520"/>
      </c:barChart>
      <c:catAx>
        <c:axId val="376611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11520"/>
        <c:crosses val="autoZero"/>
        <c:auto val="1"/>
        <c:lblAlgn val="ctr"/>
        <c:lblOffset val="100"/>
        <c:noMultiLvlLbl val="0"/>
      </c:catAx>
      <c:valAx>
        <c:axId val="376611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 b="1"/>
                  <a:t>No. particles</a:t>
                </a:r>
              </a:p>
            </c:rich>
          </c:tx>
          <c:layout>
            <c:manualLayout>
              <c:xMode val="edge"/>
              <c:yMode val="edge"/>
              <c:x val="8.8404878454613409E-3"/>
              <c:y val="0.3154089873297419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11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133503851998103"/>
          <c:y val="6.8335453701475098E-3"/>
          <c:w val="0.28554286658440198"/>
          <c:h val="0.140720991711563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[tape_data.xlsx]Sheet1!PivotTable3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Sheet1!$I$1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Sheet1!$H$2:$H$31</c:f>
              <c:strCache>
                <c:ptCount val="29"/>
                <c:pt idx="0">
                  <c:v>0</c:v>
                </c:pt>
                <c:pt idx="1">
                  <c:v>5.7</c:v>
                </c:pt>
                <c:pt idx="2">
                  <c:v>5.8</c:v>
                </c:pt>
                <c:pt idx="3">
                  <c:v>5.9</c:v>
                </c:pt>
                <c:pt idx="4">
                  <c:v>6</c:v>
                </c:pt>
                <c:pt idx="5">
                  <c:v>6.1</c:v>
                </c:pt>
                <c:pt idx="6">
                  <c:v>6.2</c:v>
                </c:pt>
                <c:pt idx="7">
                  <c:v>6.3</c:v>
                </c:pt>
                <c:pt idx="8">
                  <c:v>6.4</c:v>
                </c:pt>
                <c:pt idx="9">
                  <c:v>6.5</c:v>
                </c:pt>
                <c:pt idx="10">
                  <c:v>6.6</c:v>
                </c:pt>
                <c:pt idx="11">
                  <c:v>6.7</c:v>
                </c:pt>
                <c:pt idx="12">
                  <c:v>6.8</c:v>
                </c:pt>
                <c:pt idx="13">
                  <c:v>6.9</c:v>
                </c:pt>
                <c:pt idx="14">
                  <c:v>7</c:v>
                </c:pt>
                <c:pt idx="15">
                  <c:v>7.1</c:v>
                </c:pt>
                <c:pt idx="16">
                  <c:v>7.2</c:v>
                </c:pt>
                <c:pt idx="17">
                  <c:v>7.3</c:v>
                </c:pt>
                <c:pt idx="18">
                  <c:v>7.4</c:v>
                </c:pt>
                <c:pt idx="19">
                  <c:v>7.5</c:v>
                </c:pt>
                <c:pt idx="20">
                  <c:v>7.6</c:v>
                </c:pt>
                <c:pt idx="21">
                  <c:v>7.7</c:v>
                </c:pt>
                <c:pt idx="22">
                  <c:v>7.8</c:v>
                </c:pt>
                <c:pt idx="23">
                  <c:v>7.9</c:v>
                </c:pt>
                <c:pt idx="24">
                  <c:v>8</c:v>
                </c:pt>
                <c:pt idx="25">
                  <c:v>8.1</c:v>
                </c:pt>
                <c:pt idx="26">
                  <c:v>8.2</c:v>
                </c:pt>
                <c:pt idx="27">
                  <c:v>75.4</c:v>
                </c:pt>
                <c:pt idx="28">
                  <c:v>(blank)</c:v>
                </c:pt>
              </c:strCache>
            </c:strRef>
          </c:cat>
          <c:val>
            <c:numRef>
              <c:f>Sheet1!$I$2:$I$31</c:f>
              <c:numCache>
                <c:formatCode>General</c:formatCode>
                <c:ptCount val="29"/>
                <c:pt idx="0">
                  <c:v>5</c:v>
                </c:pt>
                <c:pt idx="1">
                  <c:v>12</c:v>
                </c:pt>
                <c:pt idx="2">
                  <c:v>254</c:v>
                </c:pt>
                <c:pt idx="3">
                  <c:v>1364</c:v>
                </c:pt>
                <c:pt idx="4">
                  <c:v>3947</c:v>
                </c:pt>
                <c:pt idx="5">
                  <c:v>7527</c:v>
                </c:pt>
                <c:pt idx="6">
                  <c:v>12152</c:v>
                </c:pt>
                <c:pt idx="7">
                  <c:v>11408</c:v>
                </c:pt>
                <c:pt idx="8">
                  <c:v>9671</c:v>
                </c:pt>
                <c:pt idx="9">
                  <c:v>7905</c:v>
                </c:pt>
                <c:pt idx="10">
                  <c:v>4993</c:v>
                </c:pt>
                <c:pt idx="11">
                  <c:v>2683</c:v>
                </c:pt>
                <c:pt idx="12">
                  <c:v>1695</c:v>
                </c:pt>
                <c:pt idx="13">
                  <c:v>928</c:v>
                </c:pt>
                <c:pt idx="14">
                  <c:v>493</c:v>
                </c:pt>
                <c:pt idx="15">
                  <c:v>241</c:v>
                </c:pt>
                <c:pt idx="16">
                  <c:v>119</c:v>
                </c:pt>
                <c:pt idx="17">
                  <c:v>48</c:v>
                </c:pt>
                <c:pt idx="18">
                  <c:v>44</c:v>
                </c:pt>
                <c:pt idx="19">
                  <c:v>28</c:v>
                </c:pt>
                <c:pt idx="20">
                  <c:v>11</c:v>
                </c:pt>
                <c:pt idx="21">
                  <c:v>6</c:v>
                </c:pt>
                <c:pt idx="22">
                  <c:v>2</c:v>
                </c:pt>
                <c:pt idx="23">
                  <c:v>1</c:v>
                </c:pt>
                <c:pt idx="24">
                  <c:v>2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612304"/>
        <c:axId val="376612696"/>
      </c:barChart>
      <c:catAx>
        <c:axId val="376612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 dirty="0" smtClean="0"/>
                  <a:t>Energy (</a:t>
                </a:r>
                <a:r>
                  <a:rPr lang="en-US" sz="2800" dirty="0" err="1" smtClean="0"/>
                  <a:t>KeV</a:t>
                </a:r>
                <a:r>
                  <a:rPr lang="en-US" sz="2800" dirty="0" smtClean="0"/>
                  <a:t>)</a:t>
                </a:r>
                <a:endParaRPr lang="en-US" sz="28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12696"/>
        <c:crosses val="autoZero"/>
        <c:auto val="1"/>
        <c:lblAlgn val="ctr"/>
        <c:lblOffset val="100"/>
        <c:noMultiLvlLbl val="0"/>
      </c:catAx>
      <c:valAx>
        <c:axId val="3766126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dirty="0" smtClean="0"/>
                  <a:t>Gamma particles</a:t>
                </a:r>
                <a:endParaRPr lang="en-US" sz="20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12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4FF71-ACBA-4706-9F30-A5B100881AA3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2AED436-7596-4302-957A-BEBD9B439F85}">
      <dgm:prSet phldrT="[Text]"/>
      <dgm:spPr/>
      <dgm:t>
        <a:bodyPr/>
        <a:lstStyle/>
        <a:p>
          <a:r>
            <a:rPr lang="de-DE" dirty="0" smtClean="0"/>
            <a:t>1 bar </a:t>
          </a:r>
          <a:r>
            <a:rPr lang="de-DE" dirty="0" err="1" smtClean="0"/>
            <a:t>magnet</a:t>
          </a:r>
          <a:endParaRPr lang="de-DE" dirty="0"/>
        </a:p>
      </dgm:t>
    </dgm:pt>
    <dgm:pt modelId="{0793EDE1-7EC1-46E0-A294-61C9CE11378D}" type="parTrans" cxnId="{25EF793A-F6B3-4F34-91FD-A291A359CED9}">
      <dgm:prSet/>
      <dgm:spPr/>
      <dgm:t>
        <a:bodyPr/>
        <a:lstStyle/>
        <a:p>
          <a:endParaRPr lang="de-DE"/>
        </a:p>
      </dgm:t>
    </dgm:pt>
    <dgm:pt modelId="{472C1F73-2C5E-4F85-BBC2-78935378B9E1}" type="sibTrans" cxnId="{25EF793A-F6B3-4F34-91FD-A291A359CED9}">
      <dgm:prSet/>
      <dgm:spPr/>
      <dgm:t>
        <a:bodyPr/>
        <a:lstStyle/>
        <a:p>
          <a:endParaRPr lang="de-DE"/>
        </a:p>
      </dgm:t>
    </dgm:pt>
    <dgm:pt modelId="{A4445130-8EA5-4375-AB31-E67EBA1C40C2}">
      <dgm:prSet phldrT="[Text]"/>
      <dgm:spPr/>
      <dgm:t>
        <a:bodyPr/>
        <a:lstStyle/>
        <a:p>
          <a:r>
            <a:rPr lang="de-DE" dirty="0" smtClean="0"/>
            <a:t>1 </a:t>
          </a:r>
          <a:r>
            <a:rPr lang="de-DE" dirty="0" err="1" smtClean="0"/>
            <a:t>wire</a:t>
          </a:r>
          <a:endParaRPr lang="de-DE" dirty="0"/>
        </a:p>
      </dgm:t>
    </dgm:pt>
    <dgm:pt modelId="{1F5DF038-28EF-4001-8E15-D0E68DDEE5D3}" type="parTrans" cxnId="{80385EC3-151A-408C-80B8-0B6046BB9573}">
      <dgm:prSet/>
      <dgm:spPr/>
      <dgm:t>
        <a:bodyPr/>
        <a:lstStyle/>
        <a:p>
          <a:endParaRPr lang="de-DE"/>
        </a:p>
      </dgm:t>
    </dgm:pt>
    <dgm:pt modelId="{68B2FB8A-FDA4-4AF3-8DB2-EA0F68DBB1B1}" type="sibTrans" cxnId="{80385EC3-151A-408C-80B8-0B6046BB9573}">
      <dgm:prSet/>
      <dgm:spPr/>
      <dgm:t>
        <a:bodyPr/>
        <a:lstStyle/>
        <a:p>
          <a:endParaRPr lang="de-DE"/>
        </a:p>
      </dgm:t>
    </dgm:pt>
    <dgm:pt modelId="{E45C2C8D-9A6F-4754-8B44-3EA20CFBD930}">
      <dgm:prSet phldrT="[Text]"/>
      <dgm:spPr/>
      <dgm:t>
        <a:bodyPr/>
        <a:lstStyle/>
        <a:p>
          <a:r>
            <a:rPr lang="de-DE" dirty="0" smtClean="0"/>
            <a:t>1 </a:t>
          </a:r>
          <a:r>
            <a:rPr lang="de-DE" dirty="0" err="1" smtClean="0"/>
            <a:t>loop</a:t>
          </a:r>
          <a:r>
            <a:rPr lang="de-DE" dirty="0" smtClean="0"/>
            <a:t> </a:t>
          </a:r>
          <a:r>
            <a:rPr lang="de-DE" dirty="0" err="1" smtClean="0"/>
            <a:t>of</a:t>
          </a:r>
          <a:r>
            <a:rPr lang="de-DE" dirty="0" smtClean="0"/>
            <a:t> </a:t>
          </a:r>
          <a:r>
            <a:rPr lang="de-DE" dirty="0" err="1" smtClean="0"/>
            <a:t>wire</a:t>
          </a:r>
          <a:endParaRPr lang="de-DE" dirty="0"/>
        </a:p>
      </dgm:t>
    </dgm:pt>
    <dgm:pt modelId="{AD499F26-8714-4AF1-9AED-037C21877788}" type="parTrans" cxnId="{D159AF18-05A1-4292-8744-157FEFAA65CC}">
      <dgm:prSet/>
      <dgm:spPr/>
      <dgm:t>
        <a:bodyPr/>
        <a:lstStyle/>
        <a:p>
          <a:endParaRPr lang="de-DE"/>
        </a:p>
      </dgm:t>
    </dgm:pt>
    <dgm:pt modelId="{95E63FFB-C73B-48C9-9A42-122BE8CE0741}" type="sibTrans" cxnId="{D159AF18-05A1-4292-8744-157FEFAA65CC}">
      <dgm:prSet/>
      <dgm:spPr/>
      <dgm:t>
        <a:bodyPr/>
        <a:lstStyle/>
        <a:p>
          <a:endParaRPr lang="de-DE"/>
        </a:p>
      </dgm:t>
    </dgm:pt>
    <dgm:pt modelId="{1BE51467-8B1C-4668-AAFB-8499F9BBE66C}">
      <dgm:prSet phldrT="[Text]"/>
      <dgm:spPr/>
      <dgm:t>
        <a:bodyPr/>
        <a:lstStyle/>
        <a:p>
          <a:r>
            <a:rPr lang="de-DE" dirty="0" smtClean="0"/>
            <a:t>1 </a:t>
          </a:r>
          <a:r>
            <a:rPr lang="de-DE" dirty="0" err="1" smtClean="0"/>
            <a:t>coil</a:t>
          </a:r>
          <a:endParaRPr lang="de-DE" dirty="0"/>
        </a:p>
      </dgm:t>
    </dgm:pt>
    <dgm:pt modelId="{029A1373-A273-442F-B198-C4C3E4E51658}" type="parTrans" cxnId="{8F6DB7C6-E7F9-43E4-B34C-976C756ABF7D}">
      <dgm:prSet/>
      <dgm:spPr/>
      <dgm:t>
        <a:bodyPr/>
        <a:lstStyle/>
        <a:p>
          <a:endParaRPr lang="de-DE"/>
        </a:p>
      </dgm:t>
    </dgm:pt>
    <dgm:pt modelId="{0C92E8EA-9593-4938-AAE6-10FE52B0675B}" type="sibTrans" cxnId="{8F6DB7C6-E7F9-43E4-B34C-976C756ABF7D}">
      <dgm:prSet/>
      <dgm:spPr/>
      <dgm:t>
        <a:bodyPr/>
        <a:lstStyle/>
        <a:p>
          <a:endParaRPr lang="de-DE"/>
        </a:p>
      </dgm:t>
    </dgm:pt>
    <dgm:pt modelId="{7BBD02B1-87B9-45F3-86AE-60EF78CB0EB1}">
      <dgm:prSet phldrT="[Text]"/>
      <dgm:spPr/>
      <dgm:t>
        <a:bodyPr/>
        <a:lstStyle/>
        <a:p>
          <a:r>
            <a:rPr lang="de-DE" dirty="0" smtClean="0"/>
            <a:t>Solenoid model</a:t>
          </a:r>
          <a:endParaRPr lang="de-DE" dirty="0"/>
        </a:p>
      </dgm:t>
    </dgm:pt>
    <dgm:pt modelId="{C7A671E0-86F1-4235-941D-E5DAF1798172}" type="parTrans" cxnId="{38D9BD78-B95F-49D7-99B4-8CE11252EFF8}">
      <dgm:prSet/>
      <dgm:spPr/>
      <dgm:t>
        <a:bodyPr/>
        <a:lstStyle/>
        <a:p>
          <a:endParaRPr lang="de-DE"/>
        </a:p>
      </dgm:t>
    </dgm:pt>
    <dgm:pt modelId="{C16E0E9E-4289-460E-BAD8-CFF57D78106E}" type="sibTrans" cxnId="{38D9BD78-B95F-49D7-99B4-8CE11252EFF8}">
      <dgm:prSet/>
      <dgm:spPr/>
      <dgm:t>
        <a:bodyPr/>
        <a:lstStyle/>
        <a:p>
          <a:endParaRPr lang="de-DE"/>
        </a:p>
      </dgm:t>
    </dgm:pt>
    <dgm:pt modelId="{5078A806-1ED5-4A27-A016-61341874E357}">
      <dgm:prSet/>
      <dgm:spPr/>
      <dgm:t>
        <a:bodyPr/>
        <a:lstStyle/>
        <a:p>
          <a:r>
            <a:rPr lang="de-DE" dirty="0" smtClean="0"/>
            <a:t>2 bar </a:t>
          </a:r>
          <a:r>
            <a:rPr lang="de-DE" dirty="0" err="1" smtClean="0"/>
            <a:t>magnets</a:t>
          </a:r>
          <a:endParaRPr lang="de-DE" dirty="0"/>
        </a:p>
      </dgm:t>
    </dgm:pt>
    <dgm:pt modelId="{C8A8695D-92EB-4157-9B5B-8738C4A62F78}" type="parTrans" cxnId="{00C712CD-4BC0-4E28-8010-ECF043F54FD7}">
      <dgm:prSet/>
      <dgm:spPr/>
      <dgm:t>
        <a:bodyPr/>
        <a:lstStyle/>
        <a:p>
          <a:endParaRPr lang="de-DE"/>
        </a:p>
      </dgm:t>
    </dgm:pt>
    <dgm:pt modelId="{4A50B09B-3EE1-4C2A-B646-05C79B101D36}" type="sibTrans" cxnId="{00C712CD-4BC0-4E28-8010-ECF043F54FD7}">
      <dgm:prSet/>
      <dgm:spPr/>
      <dgm:t>
        <a:bodyPr/>
        <a:lstStyle/>
        <a:p>
          <a:endParaRPr lang="de-DE"/>
        </a:p>
      </dgm:t>
    </dgm:pt>
    <dgm:pt modelId="{8DFB3719-D907-4336-B27F-7F39EF471005}" type="pres">
      <dgm:prSet presAssocID="{5124FF71-ACBA-4706-9F30-A5B100881A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2F92F59-08F5-4129-94EE-5FCEBA0B70A5}" type="pres">
      <dgm:prSet presAssocID="{5124FF71-ACBA-4706-9F30-A5B100881AA3}" presName="cycle" presStyleCnt="0"/>
      <dgm:spPr/>
    </dgm:pt>
    <dgm:pt modelId="{7AF89A38-31DD-49F4-94F0-5BCB774ADC68}" type="pres">
      <dgm:prSet presAssocID="{32AED436-7596-4302-957A-BEBD9B439F85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D7B593-17B5-4BC8-B55C-24D6EB75FB6E}" type="pres">
      <dgm:prSet presAssocID="{472C1F73-2C5E-4F85-BBC2-78935378B9E1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9C56EC40-74B6-465C-AD8B-A8734591E09A}" type="pres">
      <dgm:prSet presAssocID="{5078A806-1ED5-4A27-A016-61341874E357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05C9F9F-B428-4917-AE6C-E470BF78BAAB}" type="pres">
      <dgm:prSet presAssocID="{A4445130-8EA5-4375-AB31-E67EBA1C40C2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A092F63-58CB-420E-A14D-8A378384885E}" type="pres">
      <dgm:prSet presAssocID="{E45C2C8D-9A6F-4754-8B44-3EA20CFBD930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FDE437-4329-40D2-B028-4BE9420B1EAD}" type="pres">
      <dgm:prSet presAssocID="{1BE51467-8B1C-4668-AAFB-8499F9BBE66C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56FEFB-67E5-4BD6-BE67-1280C0F5EE86}" type="pres">
      <dgm:prSet presAssocID="{7BBD02B1-87B9-45F3-86AE-60EF78CB0EB1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4868D90-DCF4-4E74-8155-E397C69AB415}" type="presOf" srcId="{7BBD02B1-87B9-45F3-86AE-60EF78CB0EB1}" destId="{6556FEFB-67E5-4BD6-BE67-1280C0F5EE86}" srcOrd="0" destOrd="0" presId="urn:microsoft.com/office/officeart/2005/8/layout/cycle3"/>
    <dgm:cxn modelId="{80385EC3-151A-408C-80B8-0B6046BB9573}" srcId="{5124FF71-ACBA-4706-9F30-A5B100881AA3}" destId="{A4445130-8EA5-4375-AB31-E67EBA1C40C2}" srcOrd="2" destOrd="0" parTransId="{1F5DF038-28EF-4001-8E15-D0E68DDEE5D3}" sibTransId="{68B2FB8A-FDA4-4AF3-8DB2-EA0F68DBB1B1}"/>
    <dgm:cxn modelId="{59DB2B9A-EA99-4490-929B-0A30B7DCA503}" type="presOf" srcId="{5124FF71-ACBA-4706-9F30-A5B100881AA3}" destId="{8DFB3719-D907-4336-B27F-7F39EF471005}" srcOrd="0" destOrd="0" presId="urn:microsoft.com/office/officeart/2005/8/layout/cycle3"/>
    <dgm:cxn modelId="{38D9BD78-B95F-49D7-99B4-8CE11252EFF8}" srcId="{5124FF71-ACBA-4706-9F30-A5B100881AA3}" destId="{7BBD02B1-87B9-45F3-86AE-60EF78CB0EB1}" srcOrd="5" destOrd="0" parTransId="{C7A671E0-86F1-4235-941D-E5DAF1798172}" sibTransId="{C16E0E9E-4289-460E-BAD8-CFF57D78106E}"/>
    <dgm:cxn modelId="{1C8E51DC-61FA-4B5B-92FB-4F03DCB89061}" type="presOf" srcId="{E45C2C8D-9A6F-4754-8B44-3EA20CFBD930}" destId="{8A092F63-58CB-420E-A14D-8A378384885E}" srcOrd="0" destOrd="0" presId="urn:microsoft.com/office/officeart/2005/8/layout/cycle3"/>
    <dgm:cxn modelId="{641FE029-9B4E-4F3D-B128-59692B1F1F10}" type="presOf" srcId="{A4445130-8EA5-4375-AB31-E67EBA1C40C2}" destId="{B05C9F9F-B428-4917-AE6C-E470BF78BAAB}" srcOrd="0" destOrd="0" presId="urn:microsoft.com/office/officeart/2005/8/layout/cycle3"/>
    <dgm:cxn modelId="{00C712CD-4BC0-4E28-8010-ECF043F54FD7}" srcId="{5124FF71-ACBA-4706-9F30-A5B100881AA3}" destId="{5078A806-1ED5-4A27-A016-61341874E357}" srcOrd="1" destOrd="0" parTransId="{C8A8695D-92EB-4157-9B5B-8738C4A62F78}" sibTransId="{4A50B09B-3EE1-4C2A-B646-05C79B101D36}"/>
    <dgm:cxn modelId="{D159AF18-05A1-4292-8744-157FEFAA65CC}" srcId="{5124FF71-ACBA-4706-9F30-A5B100881AA3}" destId="{E45C2C8D-9A6F-4754-8B44-3EA20CFBD930}" srcOrd="3" destOrd="0" parTransId="{AD499F26-8714-4AF1-9AED-037C21877788}" sibTransId="{95E63FFB-C73B-48C9-9A42-122BE8CE0741}"/>
    <dgm:cxn modelId="{4B07F9A5-AF4D-45FC-9AE3-539D1E7C9DDA}" type="presOf" srcId="{472C1F73-2C5E-4F85-BBC2-78935378B9E1}" destId="{0CD7B593-17B5-4BC8-B55C-24D6EB75FB6E}" srcOrd="0" destOrd="0" presId="urn:microsoft.com/office/officeart/2005/8/layout/cycle3"/>
    <dgm:cxn modelId="{96672ADE-7D28-41A9-93F1-0AA554B70FA6}" type="presOf" srcId="{1BE51467-8B1C-4668-AAFB-8499F9BBE66C}" destId="{04FDE437-4329-40D2-B028-4BE9420B1EAD}" srcOrd="0" destOrd="0" presId="urn:microsoft.com/office/officeart/2005/8/layout/cycle3"/>
    <dgm:cxn modelId="{25EF793A-F6B3-4F34-91FD-A291A359CED9}" srcId="{5124FF71-ACBA-4706-9F30-A5B100881AA3}" destId="{32AED436-7596-4302-957A-BEBD9B439F85}" srcOrd="0" destOrd="0" parTransId="{0793EDE1-7EC1-46E0-A294-61C9CE11378D}" sibTransId="{472C1F73-2C5E-4F85-BBC2-78935378B9E1}"/>
    <dgm:cxn modelId="{12E20CF8-2E84-4EDA-ACFD-3901DC8C4D3B}" type="presOf" srcId="{5078A806-1ED5-4A27-A016-61341874E357}" destId="{9C56EC40-74B6-465C-AD8B-A8734591E09A}" srcOrd="0" destOrd="0" presId="urn:microsoft.com/office/officeart/2005/8/layout/cycle3"/>
    <dgm:cxn modelId="{0BDA1D7E-DA26-4673-BD37-4C8B2EC47BF4}" type="presOf" srcId="{32AED436-7596-4302-957A-BEBD9B439F85}" destId="{7AF89A38-31DD-49F4-94F0-5BCB774ADC68}" srcOrd="0" destOrd="0" presId="urn:microsoft.com/office/officeart/2005/8/layout/cycle3"/>
    <dgm:cxn modelId="{8F6DB7C6-E7F9-43E4-B34C-976C756ABF7D}" srcId="{5124FF71-ACBA-4706-9F30-A5B100881AA3}" destId="{1BE51467-8B1C-4668-AAFB-8499F9BBE66C}" srcOrd="4" destOrd="0" parTransId="{029A1373-A273-442F-B198-C4C3E4E51658}" sibTransId="{0C92E8EA-9593-4938-AAE6-10FE52B0675B}"/>
    <dgm:cxn modelId="{437D853D-142D-45A6-BDE4-AF1E856B9954}" type="presParOf" srcId="{8DFB3719-D907-4336-B27F-7F39EF471005}" destId="{32F92F59-08F5-4129-94EE-5FCEBA0B70A5}" srcOrd="0" destOrd="0" presId="urn:microsoft.com/office/officeart/2005/8/layout/cycle3"/>
    <dgm:cxn modelId="{D3072B29-1D1C-4364-A0DC-901B6260EE76}" type="presParOf" srcId="{32F92F59-08F5-4129-94EE-5FCEBA0B70A5}" destId="{7AF89A38-31DD-49F4-94F0-5BCB774ADC68}" srcOrd="0" destOrd="0" presId="urn:microsoft.com/office/officeart/2005/8/layout/cycle3"/>
    <dgm:cxn modelId="{74D610E6-7E57-4AE7-AE6B-062B86A0B0DA}" type="presParOf" srcId="{32F92F59-08F5-4129-94EE-5FCEBA0B70A5}" destId="{0CD7B593-17B5-4BC8-B55C-24D6EB75FB6E}" srcOrd="1" destOrd="0" presId="urn:microsoft.com/office/officeart/2005/8/layout/cycle3"/>
    <dgm:cxn modelId="{531DC143-622D-4687-91DE-37F22638E5C7}" type="presParOf" srcId="{32F92F59-08F5-4129-94EE-5FCEBA0B70A5}" destId="{9C56EC40-74B6-465C-AD8B-A8734591E09A}" srcOrd="2" destOrd="0" presId="urn:microsoft.com/office/officeart/2005/8/layout/cycle3"/>
    <dgm:cxn modelId="{D3F6014E-FB84-46E2-8807-7BA91ACE1159}" type="presParOf" srcId="{32F92F59-08F5-4129-94EE-5FCEBA0B70A5}" destId="{B05C9F9F-B428-4917-AE6C-E470BF78BAAB}" srcOrd="3" destOrd="0" presId="urn:microsoft.com/office/officeart/2005/8/layout/cycle3"/>
    <dgm:cxn modelId="{29567A59-54D1-4D5E-B437-CBDBE3D77862}" type="presParOf" srcId="{32F92F59-08F5-4129-94EE-5FCEBA0B70A5}" destId="{8A092F63-58CB-420E-A14D-8A378384885E}" srcOrd="4" destOrd="0" presId="urn:microsoft.com/office/officeart/2005/8/layout/cycle3"/>
    <dgm:cxn modelId="{93E5C2D9-64D8-448B-B69B-479AF9C1C500}" type="presParOf" srcId="{32F92F59-08F5-4129-94EE-5FCEBA0B70A5}" destId="{04FDE437-4329-40D2-B028-4BE9420B1EAD}" srcOrd="5" destOrd="0" presId="urn:microsoft.com/office/officeart/2005/8/layout/cycle3"/>
    <dgm:cxn modelId="{E0BE00ED-F2EC-4FD3-9068-1FE6E9E0E7C1}" type="presParOf" srcId="{32F92F59-08F5-4129-94EE-5FCEBA0B70A5}" destId="{6556FEFB-67E5-4BD6-BE67-1280C0F5EE86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D7B593-17B5-4BC8-B55C-24D6EB75FB6E}">
      <dsp:nvSpPr>
        <dsp:cNvPr id="0" name=""/>
        <dsp:cNvSpPr/>
      </dsp:nvSpPr>
      <dsp:spPr>
        <a:xfrm>
          <a:off x="1013412" y="-3070"/>
          <a:ext cx="4069174" cy="4069174"/>
        </a:xfrm>
        <a:prstGeom prst="circularArrow">
          <a:avLst>
            <a:gd name="adj1" fmla="val 5274"/>
            <a:gd name="adj2" fmla="val 312630"/>
            <a:gd name="adj3" fmla="val 14264564"/>
            <a:gd name="adj4" fmla="val 17105730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F89A38-31DD-49F4-94F0-5BCB774ADC68}">
      <dsp:nvSpPr>
        <dsp:cNvPr id="0" name=""/>
        <dsp:cNvSpPr/>
      </dsp:nvSpPr>
      <dsp:spPr>
        <a:xfrm>
          <a:off x="2290464" y="2451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1 bar </a:t>
          </a:r>
          <a:r>
            <a:rPr lang="de-DE" sz="2000" kern="1200" dirty="0" err="1" smtClean="0"/>
            <a:t>magnet</a:t>
          </a:r>
          <a:endParaRPr lang="de-DE" sz="2000" kern="1200" dirty="0"/>
        </a:p>
      </dsp:txBody>
      <dsp:txXfrm>
        <a:off x="2327444" y="39431"/>
        <a:ext cx="1441110" cy="683575"/>
      </dsp:txXfrm>
    </dsp:sp>
    <dsp:sp modelId="{9C56EC40-74B6-465C-AD8B-A8734591E09A}">
      <dsp:nvSpPr>
        <dsp:cNvPr id="0" name=""/>
        <dsp:cNvSpPr/>
      </dsp:nvSpPr>
      <dsp:spPr>
        <a:xfrm>
          <a:off x="3720082" y="827842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2 bar </a:t>
          </a:r>
          <a:r>
            <a:rPr lang="de-DE" sz="2000" kern="1200" dirty="0" err="1" smtClean="0"/>
            <a:t>magnets</a:t>
          </a:r>
          <a:endParaRPr lang="de-DE" sz="2000" kern="1200" dirty="0"/>
        </a:p>
      </dsp:txBody>
      <dsp:txXfrm>
        <a:off x="3757062" y="864822"/>
        <a:ext cx="1441110" cy="683575"/>
      </dsp:txXfrm>
    </dsp:sp>
    <dsp:sp modelId="{B05C9F9F-B428-4917-AE6C-E470BF78BAAB}">
      <dsp:nvSpPr>
        <dsp:cNvPr id="0" name=""/>
        <dsp:cNvSpPr/>
      </dsp:nvSpPr>
      <dsp:spPr>
        <a:xfrm>
          <a:off x="3720082" y="2478622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1 </a:t>
          </a:r>
          <a:r>
            <a:rPr lang="de-DE" sz="2000" kern="1200" dirty="0" err="1" smtClean="0"/>
            <a:t>wire</a:t>
          </a:r>
          <a:endParaRPr lang="de-DE" sz="2000" kern="1200" dirty="0"/>
        </a:p>
      </dsp:txBody>
      <dsp:txXfrm>
        <a:off x="3757062" y="2515602"/>
        <a:ext cx="1441110" cy="683575"/>
      </dsp:txXfrm>
    </dsp:sp>
    <dsp:sp modelId="{8A092F63-58CB-420E-A14D-8A378384885E}">
      <dsp:nvSpPr>
        <dsp:cNvPr id="0" name=""/>
        <dsp:cNvSpPr/>
      </dsp:nvSpPr>
      <dsp:spPr>
        <a:xfrm>
          <a:off x="2290464" y="3304013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1 </a:t>
          </a:r>
          <a:r>
            <a:rPr lang="de-DE" sz="2000" kern="1200" dirty="0" err="1" smtClean="0"/>
            <a:t>loop</a:t>
          </a:r>
          <a:r>
            <a:rPr lang="de-DE" sz="2000" kern="1200" dirty="0" smtClean="0"/>
            <a:t> </a:t>
          </a:r>
          <a:r>
            <a:rPr lang="de-DE" sz="2000" kern="1200" dirty="0" err="1" smtClean="0"/>
            <a:t>of</a:t>
          </a:r>
          <a:r>
            <a:rPr lang="de-DE" sz="2000" kern="1200" dirty="0" smtClean="0"/>
            <a:t> </a:t>
          </a:r>
          <a:r>
            <a:rPr lang="de-DE" sz="2000" kern="1200" dirty="0" err="1" smtClean="0"/>
            <a:t>wire</a:t>
          </a:r>
          <a:endParaRPr lang="de-DE" sz="2000" kern="1200" dirty="0"/>
        </a:p>
      </dsp:txBody>
      <dsp:txXfrm>
        <a:off x="2327444" y="3340993"/>
        <a:ext cx="1441110" cy="683575"/>
      </dsp:txXfrm>
    </dsp:sp>
    <dsp:sp modelId="{04FDE437-4329-40D2-B028-4BE9420B1EAD}">
      <dsp:nvSpPr>
        <dsp:cNvPr id="0" name=""/>
        <dsp:cNvSpPr/>
      </dsp:nvSpPr>
      <dsp:spPr>
        <a:xfrm>
          <a:off x="860846" y="2478622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1 </a:t>
          </a:r>
          <a:r>
            <a:rPr lang="de-DE" sz="2000" kern="1200" dirty="0" err="1" smtClean="0"/>
            <a:t>coil</a:t>
          </a:r>
          <a:endParaRPr lang="de-DE" sz="2000" kern="1200" dirty="0"/>
        </a:p>
      </dsp:txBody>
      <dsp:txXfrm>
        <a:off x="897826" y="2515602"/>
        <a:ext cx="1441110" cy="683575"/>
      </dsp:txXfrm>
    </dsp:sp>
    <dsp:sp modelId="{6556FEFB-67E5-4BD6-BE67-1280C0F5EE86}">
      <dsp:nvSpPr>
        <dsp:cNvPr id="0" name=""/>
        <dsp:cNvSpPr/>
      </dsp:nvSpPr>
      <dsp:spPr>
        <a:xfrm>
          <a:off x="860846" y="827842"/>
          <a:ext cx="1515070" cy="7575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Solenoid model</a:t>
          </a:r>
          <a:endParaRPr lang="de-DE" sz="2000" kern="1200" dirty="0"/>
        </a:p>
      </dsp:txBody>
      <dsp:txXfrm>
        <a:off x="897826" y="864822"/>
        <a:ext cx="1441110" cy="683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FBCCA-23AC-42C3-8738-F92F29E22168}" type="datetimeFigureOut">
              <a:rPr lang="en-GB" smtClean="0"/>
              <a:t>24/07/2015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129AA-75F3-424E-9A7A-1829855696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908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9C36C-5C1F-4EB3-8CAA-C6B7C8CAB2CB}" type="slidenum">
              <a:rPr lang="de-DE" smtClean="0">
                <a:solidFill>
                  <a:prstClr val="black"/>
                </a:solidFill>
              </a:rPr>
              <a:pPr/>
              <a:t>51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02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July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AF2D-6EA9-4F7F-A078-B4F45926B0D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FBFC3-4826-4269-9089-F466BEC7C1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469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7EEDE-549B-467A-9B18-2B0F9E6264D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BF05C-C136-4809-B8B1-B08A644762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4697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6D320-E9D7-461E-9678-CE84C2956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52C62-A82A-4A3A-BB30-8D342DCEFF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64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4A327-D6A6-48BA-A0F8-6E03C975A6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A50F0-66E8-43CF-B9F6-5DE00B1D2D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0679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BB4A6-5063-4506-8144-8636C895F1F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D63CE-3C12-46F3-82CE-0A0319A447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9858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961EC-4BCB-417C-93EE-3178317ADAB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11C7C-1A78-43FA-B1A3-E9140424AC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7643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40906-3A2C-46ED-8EB6-B9F63B9B669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9A0A2C-1296-4976-A495-8D983E5A5D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0948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7512-CCD9-4E1B-8D71-DC8C143DCB8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B33A0-7F22-489C-87B2-85F2CDFD18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3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C16FC-2E37-4C4E-960E-E52CC359637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FED27-F2F8-4722-B33C-AD3CB1CD0C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6307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9C91E-1451-4422-AFA0-5DD6092496D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58D6C-98C6-44F6-8C20-9D718B8AA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4010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B420B-300E-40B2-9E37-022E5B04D22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39227-B578-49EF-A406-647A7C939F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807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6652B35-718D-4E28-AFEB-B694A3B357E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974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76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51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66800"/>
          </a:xfrm>
        </p:spPr>
        <p:txBody>
          <a:bodyPr/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9305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9305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870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389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443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1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July 24,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142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066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987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>
              <a:solidFill>
                <a:srgbClr val="43808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38086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2B35-718D-4E28-AFEB-B694A3B357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July 24,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July 24,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4C21CE-BB70-46E0-A8B7-BC51226EB9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2C615BB-1E0F-4C69-86A5-1A2CEB6C1DA9}" type="slidenum">
              <a:rPr lang="en-US" alt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36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3F416CD-67A3-4CF0-A210-F6AF31AC147F}" type="datetimeFigureOut">
              <a:rPr lang="en-US" smtClean="0">
                <a:solidFill>
                  <a:srgbClr val="438086"/>
                </a:solidFill>
              </a:rPr>
              <a:pPr/>
              <a:t>7/24/2015</a:t>
            </a:fld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 dirty="0">
              <a:solidFill>
                <a:srgbClr val="438086"/>
              </a:solidFill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6652B35-718D-4E28-AFEB-B694A3B357E8}" type="slidenum">
              <a:rPr lang="en-US" smtClean="0"/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7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5.png"/><Relationship Id="rId5" Type="http://schemas.openxmlformats.org/officeDocument/2006/relationships/hyperlink" Target="https://youtu.be/9ibceYbzScw" TargetMode="External"/><Relationship Id="rId4" Type="http://schemas.openxmlformats.org/officeDocument/2006/relationships/hyperlink" Target="http://wipac.wisc.edu/deco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Tv1N-BLTiM" TargetMode="External"/><Relationship Id="rId2" Type="http://schemas.openxmlformats.org/officeDocument/2006/relationships/hyperlink" Target="http://www.nature.com/news/2008/081022/full/news.2008.118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opscience.iop.org/0031-9120/41/3/009/pdf/0031-9120_41_3_009.pdf" TargetMode="External"/><Relationship Id="rId5" Type="http://schemas.openxmlformats.org/officeDocument/2006/relationships/hyperlink" Target="http://scitation.aip.org/docserver/fulltext/aapt/journal/tpt/52/6/1.4893090.pdf?expires=1437573291&amp;id=id&amp;accname=2098973&amp;checksum=8E4CFEB927CAA55165B5947116D63681" TargetMode="External"/><Relationship Id="rId4" Type="http://schemas.openxmlformats.org/officeDocument/2006/relationships/hyperlink" Target="http://rpd.oxfordjournals.org/content/68/3-4/273.full.pdf+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hyperlink" Target="mailto:markusfranssonph@gmail.com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mailto:balazovicm@gmail.com" TargetMode="External"/><Relationship Id="rId5" Type="http://schemas.openxmlformats.org/officeDocument/2006/relationships/hyperlink" Target="mailto:Hamdan.daraghmeh@yahoo.com" TargetMode="External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5v-W_pAqIs" TargetMode="Externa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Markus%20Fransson\Desktop\electrodynamic%20ion%20trap%20short.mp4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jablotron.com/en/about-jablotron-1/about-us/international-cooperation/jablotron-mx-10-1.aspx" TargetMode="Externa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2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gi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3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74.jpeg"/><Relationship Id="rId12" Type="http://schemas.openxmlformats.org/officeDocument/2006/relationships/image" Target="../media/image7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11" Type="http://schemas.openxmlformats.org/officeDocument/2006/relationships/image" Target="../media/image78.gif"/><Relationship Id="rId5" Type="http://schemas.openxmlformats.org/officeDocument/2006/relationships/diagramColors" Target="../diagrams/colors1.xml"/><Relationship Id="rId10" Type="http://schemas.openxmlformats.org/officeDocument/2006/relationships/image" Target="../media/image7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9310" y="1611306"/>
            <a:ext cx="5298701" cy="4896586"/>
          </a:xfrm>
        </p:spPr>
        <p:txBody>
          <a:bodyPr anchor="t"/>
          <a:lstStyle/>
          <a:p>
            <a:r>
              <a:rPr lang="it-IT" sz="2400" dirty="0" smtClean="0"/>
              <a:t>The Particle Detector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1800" dirty="0" smtClean="0">
                <a:latin typeface="+mn-lt"/>
              </a:rPr>
              <a:t>Giorgio Vacchiano</a:t>
            </a:r>
            <a:r>
              <a:rPr lang="it-IT" sz="1800" dirty="0">
                <a:latin typeface="+mn-lt"/>
              </a:rPr>
              <a:t/>
            </a:r>
            <a:br>
              <a:rPr lang="it-IT" sz="1800" dirty="0">
                <a:latin typeface="+mn-lt"/>
              </a:rPr>
            </a:br>
            <a:r>
              <a:rPr lang="it-IT" sz="1800" dirty="0" smtClean="0">
                <a:latin typeface="+mn-lt"/>
              </a:rPr>
              <a:t>LeaH </a:t>
            </a:r>
            <a:r>
              <a:rPr lang="it-IT" sz="1800" dirty="0">
                <a:latin typeface="+mn-lt"/>
              </a:rPr>
              <a:t>pedder </a:t>
            </a:r>
            <a:br>
              <a:rPr lang="it-IT" sz="1800" dirty="0">
                <a:latin typeface="+mn-lt"/>
              </a:rPr>
            </a:br>
            <a:r>
              <a:rPr lang="it-IT" sz="1800" dirty="0" smtClean="0">
                <a:latin typeface="+mn-lt"/>
              </a:rPr>
              <a:t>Marina </a:t>
            </a:r>
            <a:r>
              <a:rPr lang="it-IT" sz="1800" dirty="0">
                <a:latin typeface="+mn-lt"/>
              </a:rPr>
              <a:t>silva </a:t>
            </a:r>
            <a:r>
              <a:rPr lang="it-IT" sz="1800" dirty="0" smtClean="0">
                <a:latin typeface="+mn-lt"/>
              </a:rPr>
              <a:t/>
            </a:r>
            <a:br>
              <a:rPr lang="it-IT" sz="1800" dirty="0" smtClean="0">
                <a:latin typeface="+mn-lt"/>
              </a:rPr>
            </a:br>
            <a:r>
              <a:rPr lang="it-IT" sz="1800" dirty="0">
                <a:latin typeface="+mn-lt"/>
              </a:rPr>
              <a:t/>
            </a:r>
            <a:br>
              <a:rPr lang="it-IT" sz="1800" dirty="0">
                <a:latin typeface="+mn-lt"/>
              </a:rPr>
            </a:br>
            <a:r>
              <a:rPr lang="it-IT" sz="2400" dirty="0"/>
              <a:t>The Ion trap</a:t>
            </a:r>
            <a:br>
              <a:rPr lang="it-IT" sz="2400" dirty="0"/>
            </a:br>
            <a:r>
              <a:rPr lang="it-IT" sz="1800" dirty="0">
                <a:latin typeface="+mn-lt"/>
              </a:rPr>
              <a:t>Marek </a:t>
            </a:r>
            <a:r>
              <a:rPr lang="it-IT" sz="1800" dirty="0" smtClean="0">
                <a:latin typeface="+mn-lt"/>
              </a:rPr>
              <a:t>Balazovic</a:t>
            </a:r>
            <a:br>
              <a:rPr lang="it-IT" sz="1800" dirty="0" smtClean="0">
                <a:latin typeface="+mn-lt"/>
              </a:rPr>
            </a:br>
            <a:r>
              <a:rPr lang="it-IT" sz="1800" dirty="0" smtClean="0">
                <a:latin typeface="+mn-lt"/>
              </a:rPr>
              <a:t>Markus Fransson</a:t>
            </a:r>
            <a:br>
              <a:rPr lang="it-IT" sz="1800" dirty="0" smtClean="0">
                <a:latin typeface="+mn-lt"/>
              </a:rPr>
            </a:br>
            <a:r>
              <a:rPr lang="it-IT" sz="1800" dirty="0" smtClean="0">
                <a:latin typeface="+mn-lt"/>
              </a:rPr>
              <a:t>Hamdan Draghmeh</a:t>
            </a:r>
            <a:br>
              <a:rPr lang="it-IT" sz="1800" dirty="0" smtClean="0">
                <a:latin typeface="+mn-lt"/>
              </a:rPr>
            </a:br>
            <a:r>
              <a:rPr lang="it-IT" sz="1800" dirty="0">
                <a:latin typeface="+mn-lt"/>
              </a:rPr>
              <a:t/>
            </a:r>
            <a:br>
              <a:rPr lang="it-IT" sz="1800" dirty="0">
                <a:latin typeface="+mn-lt"/>
              </a:rPr>
            </a:br>
            <a:r>
              <a:rPr lang="it-IT" sz="2400" dirty="0"/>
              <a:t>The </a:t>
            </a:r>
            <a:r>
              <a:rPr lang="it-IT" sz="2400" dirty="0" smtClean="0"/>
              <a:t>ATLAS MAGNET</a:t>
            </a:r>
            <a:r>
              <a:rPr lang="it-IT" sz="2400" dirty="0">
                <a:latin typeface="+mn-lt"/>
              </a:rPr>
              <a:t/>
            </a:r>
            <a:br>
              <a:rPr lang="it-IT" sz="2400" dirty="0">
                <a:latin typeface="+mn-lt"/>
              </a:rPr>
            </a:br>
            <a:r>
              <a:rPr lang="it-IT" sz="1800" dirty="0">
                <a:latin typeface="+mn-lt"/>
              </a:rPr>
              <a:t>Lizelle Swanepoel</a:t>
            </a:r>
            <a:r>
              <a:rPr lang="it-IT" sz="1800" dirty="0" smtClean="0">
                <a:latin typeface="+mn-lt"/>
              </a:rPr>
              <a:t/>
            </a:r>
            <a:br>
              <a:rPr lang="it-IT" sz="1800" dirty="0" smtClean="0">
                <a:latin typeface="+mn-lt"/>
              </a:rPr>
            </a:br>
            <a:r>
              <a:rPr lang="it-IT" sz="1800" dirty="0" smtClean="0">
                <a:latin typeface="+mn-lt"/>
              </a:rPr>
              <a:t>miriam </a:t>
            </a:r>
            <a:r>
              <a:rPr lang="it-IT" sz="1800" dirty="0">
                <a:latin typeface="+mn-lt"/>
              </a:rPr>
              <a:t>rosenfeld </a:t>
            </a:r>
            <a:br>
              <a:rPr lang="it-IT" sz="1800" dirty="0">
                <a:latin typeface="+mn-lt"/>
              </a:rPr>
            </a:br>
            <a:r>
              <a:rPr lang="it-IT" sz="1800" dirty="0">
                <a:latin typeface="+mn-lt"/>
              </a:rPr>
              <a:t>Julia </a:t>
            </a:r>
            <a:r>
              <a:rPr lang="it-IT" sz="1800" dirty="0" smtClean="0">
                <a:latin typeface="+mn-lt"/>
              </a:rPr>
              <a:t> Aldehoff</a:t>
            </a:r>
            <a:br>
              <a:rPr lang="it-IT" sz="1800" dirty="0" smtClean="0">
                <a:latin typeface="+mn-lt"/>
              </a:rPr>
            </a:br>
            <a:r>
              <a:rPr lang="it-IT" sz="1800" dirty="0">
                <a:latin typeface="+mn-lt"/>
              </a:rPr>
              <a:t/>
            </a:r>
            <a:br>
              <a:rPr lang="it-IT" sz="1800" dirty="0">
                <a:latin typeface="+mn-lt"/>
              </a:rPr>
            </a:br>
            <a:r>
              <a:rPr lang="it-IT" sz="1200" dirty="0" smtClean="0"/>
              <a:t>Support: </a:t>
            </a:r>
            <a:r>
              <a:rPr lang="it-IT" sz="1200" dirty="0" smtClean="0">
                <a:latin typeface="+mn-lt"/>
              </a:rPr>
              <a:t>Alexandra Feistmantl - Vincent Darras -  Julia Woithe</a:t>
            </a:r>
            <a:endParaRPr lang="en-GB" sz="12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de-DE" sz="2800" dirty="0" smtClean="0"/>
              <a:t>Working Group 4 – S‘Cool LAB</a:t>
            </a:r>
            <a:endParaRPr lang="en-GB" sz="2800" dirty="0"/>
          </a:p>
        </p:txBody>
      </p:sp>
      <p:pic>
        <p:nvPicPr>
          <p:cNvPr id="4" name="Picture 3" descr="jablotron_1.png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089" b="96354" l="49195" r="654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012" t="72902" r="33426" b="2109"/>
          <a:stretch/>
        </p:blipFill>
        <p:spPr>
          <a:xfrm>
            <a:off x="1120345" y="1558187"/>
            <a:ext cx="1911055" cy="13625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" r="21776"/>
          <a:stretch/>
        </p:blipFill>
        <p:spPr bwMode="auto">
          <a:xfrm>
            <a:off x="1120345" y="3031404"/>
            <a:ext cx="1911055" cy="14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3" descr="model building 9.JPG"/>
          <p:cNvPicPr>
            <a:picLocks noChangeAspect="1"/>
          </p:cNvPicPr>
          <p:nvPr/>
        </p:nvPicPr>
        <p:blipFill>
          <a:blip r:embed="rId5" cstate="print"/>
          <a:srcRect l="5316" t="7087"/>
          <a:stretch>
            <a:fillRect/>
          </a:stretch>
        </p:blipFill>
        <p:spPr>
          <a:xfrm>
            <a:off x="1123702" y="4546072"/>
            <a:ext cx="1907699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8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5-07-21 15.56.59.jpg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65" t="18946" r="13151" b="22938"/>
          <a:stretch/>
        </p:blipFill>
        <p:spPr>
          <a:xfrm rot="5751955">
            <a:off x="3669632" y="1851559"/>
            <a:ext cx="5649536" cy="3985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pic>
        <p:nvPicPr>
          <p:cNvPr id="7" name="Content Placeholder 4" descr="2015-07-21 15.55.34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9" t="10632" r="9401" b="26012"/>
          <a:stretch/>
        </p:blipFill>
        <p:spPr>
          <a:xfrm rot="8537938">
            <a:off x="2025325" y="2508499"/>
            <a:ext cx="1337619" cy="2255763"/>
          </a:xfrm>
          <a:prstGeom prst="rect">
            <a:avLst/>
          </a:prstGeom>
        </p:spPr>
      </p:pic>
      <p:cxnSp>
        <p:nvCxnSpPr>
          <p:cNvPr id="5" name="Straight Connector 4"/>
          <p:cNvCxnSpPr>
            <a:stCxn id="2" idx="3"/>
          </p:cNvCxnSpPr>
          <p:nvPr/>
        </p:nvCxnSpPr>
        <p:spPr>
          <a:xfrm flipH="1">
            <a:off x="5951921" y="838518"/>
            <a:ext cx="296479" cy="685800"/>
          </a:xfrm>
          <a:prstGeom prst="line">
            <a:avLst/>
          </a:prstGeom>
          <a:ln w="57150" cmpd="sng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7536806" y="964355"/>
            <a:ext cx="296479" cy="685800"/>
          </a:xfrm>
          <a:prstGeom prst="line">
            <a:avLst/>
          </a:prstGeom>
          <a:ln w="57150" cmpd="sng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23888" y="383629"/>
            <a:ext cx="2321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52E65"/>
                </a:solidFill>
              </a:rPr>
              <a:t>Aluminium</a:t>
            </a:r>
            <a:r>
              <a:rPr lang="en-US" sz="2400" b="1" dirty="0" smtClean="0">
                <a:solidFill>
                  <a:srgbClr val="052E65"/>
                </a:solidFill>
              </a:rPr>
              <a:t> foil</a:t>
            </a:r>
            <a:endParaRPr lang="en-US" sz="2400" b="1" dirty="0">
              <a:solidFill>
                <a:srgbClr val="052E6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01640" y="465788"/>
            <a:ext cx="104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52E65"/>
                </a:solidFill>
              </a:rPr>
              <a:t>Paper</a:t>
            </a:r>
            <a:endParaRPr lang="en-US" sz="2400" b="1" dirty="0">
              <a:solidFill>
                <a:srgbClr val="052E65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7662995" y="5061216"/>
            <a:ext cx="277998" cy="428518"/>
          </a:xfrm>
          <a:prstGeom prst="line">
            <a:avLst/>
          </a:prstGeom>
          <a:ln w="57150" cmpd="sng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50985" y="4230219"/>
            <a:ext cx="1774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52E65"/>
                </a:solidFill>
              </a:rPr>
              <a:t>Aluminium</a:t>
            </a:r>
            <a:r>
              <a:rPr lang="en-US" sz="2400" b="1" dirty="0" smtClean="0">
                <a:solidFill>
                  <a:srgbClr val="052E65"/>
                </a:solidFill>
              </a:rPr>
              <a:t/>
            </a:r>
            <a:br>
              <a:rPr lang="en-US" sz="2400" b="1" dirty="0" smtClean="0">
                <a:solidFill>
                  <a:srgbClr val="052E65"/>
                </a:solidFill>
              </a:rPr>
            </a:br>
            <a:r>
              <a:rPr lang="en-US" sz="2400" b="1" dirty="0" smtClean="0">
                <a:solidFill>
                  <a:srgbClr val="052E65"/>
                </a:solidFill>
              </a:rPr>
              <a:t>shielding</a:t>
            </a:r>
            <a:endParaRPr lang="en-US" sz="2400" b="1" dirty="0">
              <a:solidFill>
                <a:srgbClr val="052E6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2405" y="1650155"/>
            <a:ext cx="1912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52E65"/>
                </a:solidFill>
              </a:rPr>
              <a:t>Radioactive</a:t>
            </a:r>
            <a:br>
              <a:rPr lang="en-US" sz="2400" b="1" dirty="0" smtClean="0">
                <a:solidFill>
                  <a:srgbClr val="052E65"/>
                </a:solidFill>
              </a:rPr>
            </a:br>
            <a:r>
              <a:rPr lang="en-US" sz="2400" b="1" dirty="0" smtClean="0">
                <a:solidFill>
                  <a:srgbClr val="052E65"/>
                </a:solidFill>
              </a:rPr>
              <a:t>source</a:t>
            </a:r>
            <a:endParaRPr lang="en-US" sz="2400" b="1" dirty="0">
              <a:solidFill>
                <a:srgbClr val="052E65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61749" y="2134882"/>
            <a:ext cx="596723" cy="741424"/>
          </a:xfrm>
          <a:prstGeom prst="line">
            <a:avLst/>
          </a:prstGeom>
          <a:ln w="57150" cmpd="sng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755064" y="6125865"/>
            <a:ext cx="1064608" cy="262771"/>
          </a:xfrm>
          <a:prstGeom prst="line">
            <a:avLst/>
          </a:prstGeom>
          <a:ln w="57150" cmpd="sng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75218" y="6103798"/>
            <a:ext cx="2339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52E65"/>
                </a:solidFill>
              </a:rPr>
              <a:t>Lead shielding</a:t>
            </a:r>
            <a:endParaRPr lang="en-US" sz="2400" b="1" dirty="0">
              <a:solidFill>
                <a:srgbClr val="052E6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50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54800" y="1574800"/>
            <a:ext cx="329184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Without shielding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With shielding</a:t>
            </a:r>
            <a:endParaRPr lang="en-US" dirty="0"/>
          </a:p>
        </p:txBody>
      </p:sp>
      <p:pic>
        <p:nvPicPr>
          <p:cNvPr id="5" name="Picture 4" descr="2015-07-21 16.11.5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656" y="1956301"/>
            <a:ext cx="4020001" cy="3015000"/>
          </a:xfrm>
          <a:prstGeom prst="rect">
            <a:avLst/>
          </a:prstGeom>
        </p:spPr>
      </p:pic>
      <p:pic>
        <p:nvPicPr>
          <p:cNvPr id="6" name="Picture 5" descr="2015-07-21 16.17.4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40" y="1956301"/>
            <a:ext cx="4009928" cy="300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42" t="9986" r="24883" b="9809"/>
          <a:stretch/>
        </p:blipFill>
        <p:spPr>
          <a:xfrm>
            <a:off x="94104" y="2588079"/>
            <a:ext cx="4471425" cy="26678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328" t="10135" r="24648" b="8978"/>
          <a:stretch/>
        </p:blipFill>
        <p:spPr>
          <a:xfrm>
            <a:off x="4565529" y="2598822"/>
            <a:ext cx="4394738" cy="2657117"/>
          </a:xfrm>
          <a:prstGeom prst="rect">
            <a:avLst/>
          </a:prstGeom>
        </p:spPr>
      </p:pic>
      <p:sp>
        <p:nvSpPr>
          <p:cNvPr id="7" name="Content Placeholder 6"/>
          <p:cNvSpPr txBox="1">
            <a:spLocks/>
          </p:cNvSpPr>
          <p:nvPr/>
        </p:nvSpPr>
        <p:spPr>
          <a:xfrm>
            <a:off x="754800" y="1574800"/>
            <a:ext cx="3291840" cy="45259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 Without shielding	</a:t>
            </a:r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5090160" y="1574800"/>
            <a:ext cx="3291840" cy="45259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 paper shielding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6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827662"/>
              </p:ext>
            </p:extLst>
          </p:nvPr>
        </p:nvGraphicFramePr>
        <p:xfrm>
          <a:off x="702009" y="2111290"/>
          <a:ext cx="7620304" cy="4624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752600"/>
            <a:ext cx="8433155" cy="4373563"/>
          </a:xfrm>
        </p:spPr>
        <p:txBody>
          <a:bodyPr/>
          <a:lstStyle/>
          <a:p>
            <a:r>
              <a:rPr lang="en-US" dirty="0" smtClean="0"/>
              <a:t>Total energy as function of distance to the source of radiation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8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energy as function of thickness of aluminum foil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8394894"/>
              </p:ext>
            </p:extLst>
          </p:nvPr>
        </p:nvGraphicFramePr>
        <p:xfrm>
          <a:off x="336612" y="2157229"/>
          <a:ext cx="8032797" cy="4498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311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Total energy with different shielding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0317488"/>
              </p:ext>
            </p:extLst>
          </p:nvPr>
        </p:nvGraphicFramePr>
        <p:xfrm>
          <a:off x="1023640" y="2389778"/>
          <a:ext cx="7053560" cy="4311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359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Shielding test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Number of particles detected with different shielding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4622670"/>
              </p:ext>
            </p:extLst>
          </p:nvPr>
        </p:nvGraphicFramePr>
        <p:xfrm>
          <a:off x="502955" y="2249026"/>
          <a:ext cx="7728759" cy="4440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96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X-rays </a:t>
            </a:r>
            <a:endParaRPr lang="en-US" dirty="0"/>
          </a:p>
        </p:txBody>
      </p:sp>
      <p:pic>
        <p:nvPicPr>
          <p:cNvPr id="5" name="Picture 4" descr="2015-07-21 16.30.2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445" y="2029295"/>
            <a:ext cx="3052157" cy="4069543"/>
          </a:xfrm>
          <a:prstGeom prst="rect">
            <a:avLst/>
          </a:prstGeom>
        </p:spPr>
      </p:pic>
      <p:pic>
        <p:nvPicPr>
          <p:cNvPr id="6" name="Picture 5" descr="2015-07-21 16.57.5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90368" y="1270133"/>
            <a:ext cx="3621529" cy="482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6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X-Rays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04" y="1655566"/>
            <a:ext cx="8628474" cy="470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20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x-rays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491887"/>
              </p:ext>
            </p:extLst>
          </p:nvPr>
        </p:nvGraphicFramePr>
        <p:xfrm>
          <a:off x="208005" y="1854519"/>
          <a:ext cx="8473458" cy="4583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/>
          <p:nvPr/>
        </p:nvSpPr>
        <p:spPr>
          <a:xfrm>
            <a:off x="8331200" y="4866640"/>
            <a:ext cx="350263" cy="125984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ablotron_1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089" b="96354" l="49195" r="654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012" t="72902" r="33426" b="2109"/>
          <a:stretch/>
        </p:blipFill>
        <p:spPr>
          <a:xfrm rot="2618911">
            <a:off x="6051200" y="344566"/>
            <a:ext cx="3539221" cy="28315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Particle detector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599"/>
            <a:ext cx="6858000" cy="1635115"/>
          </a:xfrm>
        </p:spPr>
        <p:txBody>
          <a:bodyPr>
            <a:normAutofit fontScale="92500" lnSpcReduction="20000"/>
          </a:bodyPr>
          <a:lstStyle/>
          <a:p>
            <a:r>
              <a:rPr lang="en-US" sz="3500" dirty="0" smtClean="0"/>
              <a:t>HST 2015</a:t>
            </a:r>
          </a:p>
          <a:p>
            <a:r>
              <a:rPr lang="en-US" dirty="0" smtClean="0"/>
              <a:t>     Giorgio </a:t>
            </a:r>
            <a:r>
              <a:rPr lang="en-US" dirty="0" err="1" smtClean="0"/>
              <a:t>Vacchiano</a:t>
            </a:r>
            <a:r>
              <a:rPr lang="en-US" dirty="0" smtClean="0"/>
              <a:t> (it)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LeaH</a:t>
            </a:r>
            <a:r>
              <a:rPr lang="en-US" dirty="0" smtClean="0"/>
              <a:t> </a:t>
            </a:r>
            <a:r>
              <a:rPr lang="en-US" dirty="0" err="1" smtClean="0"/>
              <a:t>pedder</a:t>
            </a:r>
            <a:r>
              <a:rPr lang="en-US" dirty="0" smtClean="0"/>
              <a:t> (USA)</a:t>
            </a:r>
          </a:p>
          <a:p>
            <a:r>
              <a:rPr lang="en-US" dirty="0" smtClean="0"/>
              <a:t>     Marina </a:t>
            </a:r>
            <a:r>
              <a:rPr lang="en-US" dirty="0" err="1" smtClean="0"/>
              <a:t>silva</a:t>
            </a:r>
            <a:r>
              <a:rPr lang="en-US" dirty="0" smtClean="0"/>
              <a:t> (PT)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8147" y="4695815"/>
            <a:ext cx="15240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6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8853"/>
            <a:ext cx="7620000" cy="4373563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Android app for comic rays detection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pt-PT" u="sng" dirty="0" smtClean="0">
                <a:hlinkClick r:id="rId4"/>
              </a:rPr>
              <a:t>http</a:t>
            </a:r>
            <a:r>
              <a:rPr lang="pt-PT" u="sng" dirty="0">
                <a:hlinkClick r:id="rId4"/>
              </a:rPr>
              <a:t>://wipac.wisc.edu/</a:t>
            </a:r>
            <a:r>
              <a:rPr lang="pt-PT" u="sng" dirty="0" smtClean="0">
                <a:hlinkClick r:id="rId4"/>
              </a:rPr>
              <a:t>deco</a:t>
            </a:r>
            <a:endParaRPr lang="pt-PT" u="sng" dirty="0" smtClean="0"/>
          </a:p>
          <a:p>
            <a:pPr marL="342900" indent="-342900">
              <a:buFont typeface="Arial"/>
              <a:buChar char="•"/>
            </a:pPr>
            <a:r>
              <a:rPr lang="pt-PT" dirty="0" err="1" smtClean="0"/>
              <a:t>App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built</a:t>
            </a:r>
            <a:r>
              <a:rPr lang="pt-PT" dirty="0" smtClean="0"/>
              <a:t> </a:t>
            </a:r>
            <a:r>
              <a:rPr lang="pt-PT" dirty="0" err="1" smtClean="0"/>
              <a:t>in</a:t>
            </a:r>
            <a:r>
              <a:rPr lang="pt-PT" dirty="0" smtClean="0"/>
              <a:t> </a:t>
            </a:r>
            <a:r>
              <a:rPr lang="pt-PT" dirty="0" err="1" smtClean="0"/>
              <a:t>particle</a:t>
            </a:r>
            <a:r>
              <a:rPr lang="pt-PT" dirty="0" smtClean="0"/>
              <a:t> detector</a:t>
            </a:r>
          </a:p>
          <a:p>
            <a:pPr marL="800100" lvl="1" indent="-342900">
              <a:buFont typeface="Arial"/>
              <a:buChar char="•"/>
            </a:pPr>
            <a:r>
              <a:rPr lang="fi-FI" dirty="0" smtClean="0">
                <a:hlinkClick r:id="rId5"/>
              </a:rPr>
              <a:t>https</a:t>
            </a:r>
            <a:r>
              <a:rPr lang="fi-FI" dirty="0">
                <a:hlinkClick r:id="rId5"/>
              </a:rPr>
              <a:t>://youtu.be/</a:t>
            </a:r>
            <a:r>
              <a:rPr lang="fi-FI" dirty="0" smtClean="0">
                <a:hlinkClick r:id="rId5"/>
              </a:rPr>
              <a:t>9ibceYbzScw</a:t>
            </a:r>
            <a:r>
              <a:rPr lang="fi-FI" dirty="0" smtClean="0"/>
              <a:t> </a:t>
            </a:r>
            <a:endParaRPr lang="pt-PT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2015-07-13 15.39.11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51082" y="2582846"/>
            <a:ext cx="6613017" cy="371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5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Sticky tape generates X-rays, Nature, 22-oct-2008</a:t>
            </a:r>
          </a:p>
          <a:p>
            <a:pPr marL="800100" lvl="1" indent="-342900">
              <a:buFont typeface="Arial"/>
              <a:buChar char="•"/>
            </a:pPr>
            <a:r>
              <a:rPr lang="pl-PL" dirty="0">
                <a:hlinkClick r:id="rId2"/>
              </a:rPr>
              <a:t>http://www.nature.com/news/2008/081022/full/news.2008.1185.</a:t>
            </a:r>
            <a:r>
              <a:rPr lang="pl-PL" dirty="0" smtClean="0">
                <a:hlinkClick r:id="rId2"/>
              </a:rPr>
              <a:t>html</a:t>
            </a:r>
            <a:r>
              <a:rPr lang="pl-PL" dirty="0" smtClean="0"/>
              <a:t> 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Becky Parker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You’re never too young to be a research scientist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TEDxCERN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pl-PL" dirty="0">
                <a:hlinkClick r:id="rId3"/>
              </a:rPr>
              <a:t>https://www.youtube.com/watch?v=MTv1N-</a:t>
            </a:r>
            <a:r>
              <a:rPr lang="pl-PL" dirty="0" smtClean="0">
                <a:hlinkClick r:id="rId3"/>
              </a:rPr>
              <a:t>BLTiM</a:t>
            </a:r>
            <a:r>
              <a:rPr lang="pl-PL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pl-PL" dirty="0" err="1" smtClean="0"/>
              <a:t>Eijkelhof</a:t>
            </a:r>
            <a:r>
              <a:rPr lang="pl-PL" dirty="0" smtClean="0"/>
              <a:t>, H. (1990), </a:t>
            </a:r>
            <a:r>
              <a:rPr lang="pl-PL" dirty="0" err="1" smtClean="0"/>
              <a:t>Radiation</a:t>
            </a:r>
            <a:r>
              <a:rPr lang="pl-PL" dirty="0" smtClean="0"/>
              <a:t> and </a:t>
            </a:r>
            <a:r>
              <a:rPr lang="pl-PL" dirty="0" err="1" smtClean="0"/>
              <a:t>risk</a:t>
            </a:r>
            <a:r>
              <a:rPr lang="pl-PL" dirty="0" smtClean="0"/>
              <a:t> in </a:t>
            </a:r>
            <a:r>
              <a:rPr lang="pl-PL" dirty="0" err="1" smtClean="0"/>
              <a:t>physics</a:t>
            </a:r>
            <a:r>
              <a:rPr lang="pl-PL" dirty="0" smtClean="0"/>
              <a:t> </a:t>
            </a:r>
            <a:r>
              <a:rPr lang="pl-PL" dirty="0" err="1" smtClean="0"/>
              <a:t>education</a:t>
            </a:r>
            <a:endParaRPr lang="pl-PL" dirty="0" smtClean="0"/>
          </a:p>
          <a:p>
            <a:pPr marL="800100" lvl="1" indent="-342900">
              <a:buFont typeface="Arial"/>
              <a:buChar char="•"/>
            </a:pPr>
            <a:r>
              <a:rPr lang="fr-FR" dirty="0">
                <a:hlinkClick r:id="rId4"/>
              </a:rPr>
              <a:t>http://rpd.oxfordjournals.org/content/68/3-4/273.full.pdf+</a:t>
            </a:r>
            <a:r>
              <a:rPr lang="fr-FR" dirty="0" smtClean="0">
                <a:hlinkClick r:id="rId4"/>
              </a:rPr>
              <a:t>html</a:t>
            </a:r>
            <a:r>
              <a:rPr lang="fr-FR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Neumann, S. (2014). Three Misconceptions About Radiation – And What We Teachers Can Do To Confront Them. </a:t>
            </a:r>
            <a:r>
              <a:rPr lang="en-US" i="1" dirty="0" smtClean="0"/>
              <a:t>The Physics Teacher</a:t>
            </a:r>
            <a:r>
              <a:rPr lang="en-US" dirty="0" smtClean="0"/>
              <a:t>, 52, doi:10.1119/1.4893090</a:t>
            </a:r>
          </a:p>
          <a:p>
            <a:pPr marL="800100" lvl="1" indent="-342900">
              <a:buFont typeface="Arial"/>
              <a:buChar char="•"/>
            </a:pPr>
            <a:r>
              <a:rPr lang="hu-HU" dirty="0">
                <a:hlinkClick r:id="rId5"/>
              </a:rPr>
              <a:t>http://scitation.aip.org/docserver/fulltext/aapt/journal/tpt/52/6/1.4893090.pdf?expires=1437573291&amp;id=id&amp;accname=2098973&amp;checksum=</a:t>
            </a:r>
            <a:r>
              <a:rPr lang="hu-HU" dirty="0" smtClean="0">
                <a:hlinkClick r:id="rId5"/>
              </a:rPr>
              <a:t>8E4CFEB927CAA55165B5947116D63681</a:t>
            </a:r>
            <a:r>
              <a:rPr lang="hu-HU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pt-PT" dirty="0" smtClean="0"/>
              <a:t>Rego, F. &amp; Peralta, L. (2006). Portuguese </a:t>
            </a:r>
            <a:r>
              <a:rPr lang="pt-PT" dirty="0" err="1" smtClean="0"/>
              <a:t>students</a:t>
            </a:r>
            <a:r>
              <a:rPr lang="pt-PT" dirty="0" smtClean="0"/>
              <a:t>’ </a:t>
            </a:r>
            <a:r>
              <a:rPr lang="pt-PT" dirty="0" err="1" smtClean="0"/>
              <a:t>knowlodge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radiation</a:t>
            </a:r>
            <a:r>
              <a:rPr lang="pt-PT" dirty="0" smtClean="0"/>
              <a:t> </a:t>
            </a:r>
            <a:r>
              <a:rPr lang="pt-PT" dirty="0" err="1" smtClean="0"/>
              <a:t>physics</a:t>
            </a:r>
            <a:r>
              <a:rPr lang="pt-PT" dirty="0" smtClean="0"/>
              <a:t>. </a:t>
            </a:r>
            <a:r>
              <a:rPr lang="pt-PT" i="1" dirty="0" err="1" smtClean="0"/>
              <a:t>Physics</a:t>
            </a:r>
            <a:r>
              <a:rPr lang="pt-PT" i="1" dirty="0" smtClean="0"/>
              <a:t> </a:t>
            </a:r>
            <a:r>
              <a:rPr lang="pt-PT" i="1" dirty="0" err="1" smtClean="0"/>
              <a:t>Education</a:t>
            </a:r>
            <a:r>
              <a:rPr lang="pt-PT" dirty="0" smtClean="0"/>
              <a:t>, 41 (3).</a:t>
            </a:r>
            <a:endParaRPr lang="hu-HU" dirty="0" smtClean="0"/>
          </a:p>
          <a:p>
            <a:pPr marL="800100" lvl="1" indent="-342900">
              <a:buFont typeface="Arial"/>
              <a:buChar char="•"/>
            </a:pPr>
            <a:r>
              <a:rPr lang="pl-PL" dirty="0">
                <a:hlinkClick r:id="rId6"/>
              </a:rPr>
              <a:t>http://iopscience.iop.org/0031-9120/41/3/009/pdf/0031-9120_41_3_009.</a:t>
            </a:r>
            <a:r>
              <a:rPr lang="pl-PL" dirty="0" smtClean="0">
                <a:hlinkClick r:id="rId6"/>
              </a:rPr>
              <a:t>pdf</a:t>
            </a:r>
            <a:r>
              <a:rPr lang="pl-PL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078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r>
              <a:rPr lang="de-DE" dirty="0" smtClean="0"/>
              <a:t> </a:t>
            </a:r>
            <a:r>
              <a:rPr lang="de-DE" dirty="0" smtClean="0"/>
              <a:t>time 1!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02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/data/data/com.infraware.PolarisOfficeStdForTablet/files/.polaris_temp/fImage234946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25" y="1627188"/>
            <a:ext cx="5732463" cy="346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/data/data/com.infraware.PolarisOfficeStdForTablet/files/.polaris_temp/fImage92927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280988"/>
            <a:ext cx="30511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/data/data/com.infraware.PolarisOfficeStdForTablet/files/.polaris_temp/fImage387677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25" y="428625"/>
            <a:ext cx="26812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 3"/>
          <p:cNvSpPr>
            <a:spLocks noGrp="1" noChangeArrowheads="1"/>
          </p:cNvSpPr>
          <p:nvPr>
            <p:ph type="ctrTitle"/>
          </p:nvPr>
        </p:nvSpPr>
        <p:spPr>
          <a:xfrm>
            <a:off x="3059113" y="981075"/>
            <a:ext cx="1873250" cy="1082675"/>
          </a:xfrm>
          <a:ln cap="flat"/>
        </p:spPr>
        <p:txBody>
          <a:bodyPr rtlCol="0">
            <a:normAutofit fontScale="90000"/>
          </a:bodyPr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7000" b="1" dirty="0" smtClean="0">
                <a:solidFill>
                  <a:srgbClr val="000000"/>
                </a:solidFill>
                <a:latin typeface="Arial" charset="0"/>
              </a:rPr>
              <a:t>ION</a:t>
            </a:r>
            <a:endParaRPr lang="ko-KR" altLang="en-US" sz="7000" b="1" dirty="0" smtClean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5375" y="66675"/>
            <a:ext cx="7593013" cy="742950"/>
          </a:xfrm>
        </p:spPr>
        <p:txBody>
          <a:bodyPr rtlCol="0">
            <a:normAutofit/>
          </a:bodyPr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ko-KR" sz="2300" dirty="0" smtClean="0">
                <a:solidFill>
                  <a:srgbClr val="898989"/>
                </a:solidFill>
              </a:rPr>
              <a:t>Cern HST 2015, Workgroup 4, Hands on activities </a:t>
            </a:r>
            <a:endParaRPr lang="ko-KR" altLang="en-US" sz="2300" dirty="0" smtClean="0"/>
          </a:p>
        </p:txBody>
      </p:sp>
      <p:sp>
        <p:nvSpPr>
          <p:cNvPr id="2055" name="TextBox 3"/>
          <p:cNvSpPr txBox="1">
            <a:spLocks noChangeArrowheads="1"/>
          </p:cNvSpPr>
          <p:nvPr/>
        </p:nvSpPr>
        <p:spPr bwMode="auto">
          <a:xfrm>
            <a:off x="0" y="5378450"/>
            <a:ext cx="72358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panose="020B0604020202020204" pitchFamily="34" charset="0"/>
                <a:hlinkClick r:id="rId5"/>
              </a:rPr>
              <a:t>Hamdan.daraghmeh@yahoo.com</a:t>
            </a: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panose="020B0604020202020204" pitchFamily="34" charset="0"/>
                <a:hlinkClick r:id="rId6"/>
              </a:rPr>
              <a:t>balazovicm@gmail.com</a:t>
            </a: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panose="020B0604020202020204" pitchFamily="34" charset="0"/>
                <a:hlinkClick r:id="rId7"/>
              </a:rPr>
              <a:t>markusfranssonph@gmail.com</a:t>
            </a: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pic>
        <p:nvPicPr>
          <p:cNvPr id="2056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/data/data/com.infraware.PolarisOfficeStdForTablet/files/.polaris_temp/fImage3876773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1570038"/>
            <a:ext cx="2243137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Rect 3"/>
          <p:cNvSpPr>
            <a:spLocks noGrp="1" noChangeArrowheads="1"/>
          </p:cNvSpPr>
          <p:nvPr/>
        </p:nvSpPr>
        <p:spPr bwMode="auto">
          <a:xfrm>
            <a:off x="984250" y="1989138"/>
            <a:ext cx="20034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35" tIns="46355" rIns="89535" bIns="46355">
            <a:spAutoFit/>
          </a:bodyPr>
          <a:lstStyle>
            <a:lvl1pPr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2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3900" b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Cheese</a:t>
            </a:r>
            <a:endParaRPr lang="ko-KR" altLang="en-US" sz="39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9" name="Rect 3"/>
          <p:cNvSpPr>
            <a:spLocks noGrp="1" noChangeArrowheads="1"/>
          </p:cNvSpPr>
          <p:nvPr/>
        </p:nvSpPr>
        <p:spPr bwMode="auto">
          <a:xfrm>
            <a:off x="3587750" y="5421313"/>
            <a:ext cx="5556250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535" tIns="46355" rIns="89535" bIns="46355">
            <a:spAutoFit/>
          </a:bodyPr>
          <a:lstStyle>
            <a:lvl1pPr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080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08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29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Marek Balazovic, Markus Fransson, Hamdan Draghmeh</a:t>
            </a:r>
            <a:endParaRPr lang="ko-KR" altLang="en-US">
              <a:solidFill>
                <a:prstClr val="black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 3"/>
          <p:cNvSpPr txBox="1">
            <a:spLocks noChangeArrowheads="1"/>
          </p:cNvSpPr>
          <p:nvPr/>
        </p:nvSpPr>
        <p:spPr>
          <a:xfrm>
            <a:off x="6588125" y="1409700"/>
            <a:ext cx="1871663" cy="108267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2000"/>
              </a:lnSpc>
              <a:spcBef>
                <a:spcPts val="0"/>
              </a:spcBef>
              <a:defRPr/>
            </a:pPr>
            <a:r>
              <a:rPr lang="en-US" altLang="ko-KR" sz="7000" b="1" dirty="0" smtClean="0">
                <a:solidFill>
                  <a:srgbClr val="000000"/>
                </a:solidFill>
                <a:latin typeface="Arial" charset="0"/>
              </a:rPr>
              <a:t>Trap</a:t>
            </a:r>
            <a:endParaRPr lang="ko-KR" altLang="en-US" sz="7000" b="1" dirty="0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42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9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What is an iontrap?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A quadrupole ion trap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Its also called "Paul" traps in honor of Wolfgang Paul.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Shared the Nobel Prize in Physics in 1989 for this work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mtClean="0"/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mtClean="0"/>
          </a:p>
        </p:txBody>
      </p:sp>
      <p:pic>
        <p:nvPicPr>
          <p:cNvPr id="3076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875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0807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Iontrap had been used in Mass spectrometry (MS)</a:t>
            </a:r>
          </a:p>
        </p:txBody>
      </p:sp>
      <p:pic>
        <p:nvPicPr>
          <p:cNvPr id="4100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AutoShape 2" descr="https://upload.wikimedia.org/wikipedia/commons/c/cc/Ionenfalle_-_Quantencompu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646363"/>
            <a:ext cx="7486650" cy="387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44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Trapping antimatter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863" y="1227138"/>
            <a:ext cx="8229600" cy="15843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In CERN experiments such as ATHENA and ALPHA. Iontrap was evolved to capture and trap the antimatter. </a:t>
            </a:r>
          </a:p>
        </p:txBody>
      </p:sp>
      <p:pic>
        <p:nvPicPr>
          <p:cNvPr id="5124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68638"/>
            <a:ext cx="8574088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766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hlinkClick r:id="rId3"/>
              </a:rPr>
              <a:t>Demonstration example</a:t>
            </a:r>
            <a:endParaRPr lang="en-US" altLang="en-US" smtClean="0"/>
          </a:p>
        </p:txBody>
      </p:sp>
      <p:pic>
        <p:nvPicPr>
          <p:cNvPr id="6147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electrodynamic ion trap shor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23963"/>
            <a:ext cx="7056438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05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our project?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484313"/>
            <a:ext cx="4897438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58888" y="5589588"/>
            <a:ext cx="61928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>
                <a:solidFill>
                  <a:prstClr val="black"/>
                </a:solidFill>
                <a:cs typeface="Arial" panose="020B0604020202020204" pitchFamily="34" charset="0"/>
              </a:rPr>
              <a:t>$ 7490…</a:t>
            </a:r>
          </a:p>
        </p:txBody>
      </p:sp>
      <p:pic>
        <p:nvPicPr>
          <p:cNvPr id="7173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2"/>
          <p:cNvSpPr txBox="1">
            <a:spLocks noChangeArrowheads="1"/>
          </p:cNvSpPr>
          <p:nvPr/>
        </p:nvSpPr>
        <p:spPr bwMode="auto">
          <a:xfrm>
            <a:off x="4211638" y="4983163"/>
            <a:ext cx="273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t>(www.newtonianlabs.com)</a:t>
            </a:r>
          </a:p>
        </p:txBody>
      </p:sp>
    </p:spTree>
    <p:extLst>
      <p:ext uri="{BB962C8B-B14F-4D97-AF65-F5344CB8AC3E}">
        <p14:creationId xmlns:p14="http://schemas.microsoft.com/office/powerpoint/2010/main" val="4956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Why our project?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mtClean="0"/>
              <a:t>Make this cheap and visible and easy to build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6" t="19940" r="28094" b="40030"/>
          <a:stretch>
            <a:fillRect/>
          </a:stretch>
        </p:blipFill>
        <p:spPr bwMode="auto">
          <a:xfrm>
            <a:off x="693738" y="2335213"/>
            <a:ext cx="7848600" cy="401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521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Particle camera MX-10 JABLOTRON</a:t>
            </a:r>
          </a:p>
          <a:p>
            <a:r>
              <a:rPr lang="en-US" dirty="0" smtClean="0"/>
              <a:t>BASED ON PIXEL DETECTOR IN LHC </a:t>
            </a:r>
          </a:p>
          <a:p>
            <a:r>
              <a:rPr lang="pt-PT" u="sng" dirty="0" smtClean="0">
                <a:hlinkClick r:id="rId2"/>
              </a:rPr>
              <a:t>http</a:t>
            </a:r>
            <a:r>
              <a:rPr lang="pt-PT" u="sng" dirty="0">
                <a:hlinkClick r:id="rId2"/>
              </a:rPr>
              <a:t>://www.jablotron.com/en/about-jablotron-1/about-us/international-cooperation/jablotron-mx-10-1.aspx</a:t>
            </a:r>
            <a:endParaRPr lang="pt-PT" dirty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Characteristics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/>
              <a:t>Edu</a:t>
            </a:r>
            <a:r>
              <a:rPr lang="en-US" dirty="0"/>
              <a:t>-</a:t>
            </a:r>
            <a:r>
              <a:rPr lang="en-US" dirty="0" smtClean="0"/>
              <a:t>kit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826" y="4837890"/>
            <a:ext cx="1524000" cy="1739900"/>
          </a:xfrm>
          <a:prstGeom prst="rect">
            <a:avLst/>
          </a:prstGeom>
        </p:spPr>
      </p:pic>
      <p:pic>
        <p:nvPicPr>
          <p:cNvPr id="6" name="Picture 5" descr="jablotron_1.png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4089" b="96354" l="49195" r="6544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012" t="72902" r="33426" b="2109"/>
          <a:stretch/>
        </p:blipFill>
        <p:spPr>
          <a:xfrm>
            <a:off x="5101036" y="152718"/>
            <a:ext cx="3539221" cy="283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9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4587"/>
          </a:xfrm>
        </p:spPr>
        <p:txBody>
          <a:bodyPr/>
          <a:lstStyle/>
          <a:p>
            <a:pPr>
              <a:lnSpc>
                <a:spcPct val="102000"/>
              </a:lnSpc>
            </a:pPr>
            <a:r>
              <a:rPr lang="en-US" altLang="ko-KR" smtClean="0">
                <a:solidFill>
                  <a:srgbClr val="000000"/>
                </a:solidFill>
              </a:rPr>
              <a:t>Types of simple traps</a:t>
            </a:r>
            <a:endParaRPr lang="ko-KR" alt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98450" y="1231900"/>
            <a:ext cx="5000625" cy="1582738"/>
          </a:xfrm>
        </p:spPr>
        <p:txBody>
          <a:bodyPr/>
          <a:lstStyle/>
          <a:p>
            <a:pPr>
              <a:lnSpc>
                <a:spcPct val="102000"/>
              </a:lnSpc>
              <a:spcBef>
                <a:spcPct val="0"/>
              </a:spcBef>
              <a:buClr>
                <a:srgbClr val="000000"/>
              </a:buClr>
              <a:buFont typeface="Calibri" panose="020F0502020204030204" pitchFamily="34" charset="0"/>
              <a:buChar char="•"/>
            </a:pPr>
            <a:r>
              <a:rPr lang="en-US" altLang="ko-KR" sz="2500" smtClean="0">
                <a:solidFill>
                  <a:srgbClr val="000000"/>
                </a:solidFill>
              </a:rPr>
              <a:t>The RING trap</a:t>
            </a:r>
            <a:endParaRPr lang="ko-KR" altLang="en-US" sz="2500" smtClean="0"/>
          </a:p>
          <a:p>
            <a:pPr>
              <a:lnSpc>
                <a:spcPct val="102000"/>
              </a:lnSpc>
              <a:spcBef>
                <a:spcPct val="0"/>
              </a:spcBef>
              <a:buClr>
                <a:srgbClr val="000000"/>
              </a:buClr>
              <a:buFont typeface="Calibri" panose="020F0502020204030204" pitchFamily="34" charset="0"/>
              <a:buChar char="•"/>
            </a:pPr>
            <a:r>
              <a:rPr lang="en-US" altLang="ko-KR" sz="2500" smtClean="0">
                <a:solidFill>
                  <a:srgbClr val="000000"/>
                </a:solidFill>
              </a:rPr>
              <a:t>The LINEAR trap</a:t>
            </a:r>
            <a:endParaRPr lang="ko-KR" altLang="en-US" sz="2500" smtClean="0"/>
          </a:p>
        </p:txBody>
      </p:sp>
      <p:pic>
        <p:nvPicPr>
          <p:cNvPr id="9220" name="Picture 1" descr="/data/data/com.infraware.PolarisOfficeStdForTablet/files/.polaris_temp/fImage10651187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11684" r="15343" b="13315"/>
          <a:stretch>
            <a:fillRect/>
          </a:stretch>
        </p:blipFill>
        <p:spPr bwMode="auto">
          <a:xfrm>
            <a:off x="1122363" y="2584450"/>
            <a:ext cx="32321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" descr="/data/data/com.infraware.PolarisOfficeStdForTablet/files/.polaris_temp/fImage5226089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0" t="40475" r="27565" b="30977"/>
          <a:stretch>
            <a:fillRect/>
          </a:stretch>
        </p:blipFill>
        <p:spPr bwMode="auto">
          <a:xfrm>
            <a:off x="4810125" y="5286375"/>
            <a:ext cx="400685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3" descr="/data/data/com.infraware.PolarisOfficeStdForTablet/files/.polaris_temp/fImage4041519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97" t="28802" r="9570" b="9512"/>
          <a:stretch>
            <a:fillRect/>
          </a:stretch>
        </p:blipFill>
        <p:spPr bwMode="auto">
          <a:xfrm>
            <a:off x="4810125" y="1868488"/>
            <a:ext cx="4016375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4" descr="/data/data/com.infraware.PolarisOfficeStdForTablet/files/.polaris_temp/fImage9357910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t="22070" r="22195" b="8459"/>
          <a:stretch>
            <a:fillRect/>
          </a:stretch>
        </p:blipFill>
        <p:spPr bwMode="auto">
          <a:xfrm>
            <a:off x="1152525" y="4679950"/>
            <a:ext cx="3279775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5" descr="/data/data/com.infraware.PolarisOfficeStdForTablet/files/.polaris_temp/fImage53311107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8" t="26085" r="18912" b="17905"/>
          <a:stretch>
            <a:fillRect/>
          </a:stretch>
        </p:blipFill>
        <p:spPr bwMode="auto">
          <a:xfrm>
            <a:off x="655638" y="2584450"/>
            <a:ext cx="38671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09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Our setup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190625"/>
            <a:ext cx="6985000" cy="375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356100" y="2492375"/>
            <a:ext cx="1079500" cy="579438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87450" y="5084763"/>
            <a:ext cx="32400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  <a:t>1 mA =&gt; slight tingle</a:t>
            </a:r>
            <a:b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  <a:t/>
            </a:r>
            <a:b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</a:br>
            <a: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  <a:t>10 mA =&gt; respectable shock</a:t>
            </a:r>
            <a:b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</a:br>
            <a:endParaRPr lang="en-US" altLang="en-US" b="1">
              <a:solidFill>
                <a:prstClr val="black"/>
              </a:solidFill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prstClr val="black"/>
                </a:solidFill>
                <a:cs typeface="Arial" panose="020B0604020202020204" pitchFamily="34" charset="0"/>
              </a:rPr>
              <a:t>100 mA =&gt; possibly lethal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99992" y="4941168"/>
            <a:ext cx="3240360" cy="144764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noFill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235825" y="2492375"/>
            <a:ext cx="0" cy="431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624638" y="2006600"/>
            <a:ext cx="1223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0000"/>
                </a:solidFill>
                <a:cs typeface="Arial" panose="020B0604020202020204" pitchFamily="34" charset="0"/>
              </a:rPr>
              <a:t>alternating</a:t>
            </a:r>
          </a:p>
        </p:txBody>
      </p:sp>
    </p:spTree>
    <p:extLst>
      <p:ext uri="{BB962C8B-B14F-4D97-AF65-F5344CB8AC3E}">
        <p14:creationId xmlns:p14="http://schemas.microsoft.com/office/powerpoint/2010/main" val="188479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Our setup </a:t>
            </a:r>
          </a:p>
        </p:txBody>
      </p:sp>
      <p:pic>
        <p:nvPicPr>
          <p:cNvPr id="11267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96975"/>
            <a:ext cx="7131050" cy="401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" t="13611" r="26463" b="15218"/>
          <a:stretch>
            <a:fillRect/>
          </a:stretch>
        </p:blipFill>
        <p:spPr bwMode="auto">
          <a:xfrm>
            <a:off x="5111750" y="4532313"/>
            <a:ext cx="4032250" cy="232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48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Physical principle</a:t>
            </a:r>
          </a:p>
        </p:txBody>
      </p:sp>
      <p:pic>
        <p:nvPicPr>
          <p:cNvPr id="12291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2" t="16985" r="4497" b="16826"/>
          <a:stretch>
            <a:fillRect/>
          </a:stretch>
        </p:blipFill>
        <p:spPr bwMode="auto">
          <a:xfrm>
            <a:off x="2317750" y="1557338"/>
            <a:ext cx="4695825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08500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445125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4067175" y="4322763"/>
            <a:ext cx="157163" cy="1152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233988" y="4221163"/>
            <a:ext cx="58737" cy="287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893888" y="3700463"/>
            <a:ext cx="5543550" cy="2159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2297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32240" y="476672"/>
            <a:ext cx="2195736" cy="646331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noFill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044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Physical principle</a:t>
            </a:r>
          </a:p>
        </p:txBody>
      </p:sp>
      <p:pic>
        <p:nvPicPr>
          <p:cNvPr id="1331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2" t="16985" r="4497" b="16826"/>
          <a:stretch>
            <a:fillRect/>
          </a:stretch>
        </p:blipFill>
        <p:spPr bwMode="auto">
          <a:xfrm>
            <a:off x="2317750" y="1557338"/>
            <a:ext cx="4695825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03575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708400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140200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4343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076825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580063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08488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51668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24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23850" y="3873500"/>
            <a:ext cx="1727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t>Almost homogeneuos electric field to balance gravity</a:t>
            </a:r>
          </a:p>
        </p:txBody>
      </p:sp>
      <p:sp>
        <p:nvSpPr>
          <p:cNvPr id="3" name="Plus 2"/>
          <p:cNvSpPr/>
          <p:nvPr/>
        </p:nvSpPr>
        <p:spPr>
          <a:xfrm>
            <a:off x="528638" y="2133600"/>
            <a:ext cx="1317625" cy="13668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33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508500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5445125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Straight Arrow Connector 23"/>
          <p:cNvCxnSpPr/>
          <p:nvPr/>
        </p:nvCxnSpPr>
        <p:spPr>
          <a:xfrm flipH="1" flipV="1">
            <a:off x="4067175" y="4322763"/>
            <a:ext cx="157163" cy="1152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233988" y="4221163"/>
            <a:ext cx="58737" cy="2873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893888" y="3700463"/>
            <a:ext cx="5543550" cy="2159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32240" y="476672"/>
            <a:ext cx="2195736" cy="646331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noFill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7174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87058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36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Results</a:t>
            </a:r>
          </a:p>
        </p:txBody>
      </p:sp>
      <p:pic>
        <p:nvPicPr>
          <p:cNvPr id="4" name="iontrap film.mp4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677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4587"/>
          </a:xfrm>
        </p:spPr>
        <p:txBody>
          <a:bodyPr/>
          <a:lstStyle/>
          <a:p>
            <a:pPr>
              <a:lnSpc>
                <a:spcPct val="102000"/>
              </a:lnSpc>
            </a:pPr>
            <a:r>
              <a:rPr lang="en-US" altLang="ko-KR" smtClean="0">
                <a:solidFill>
                  <a:srgbClr val="000000"/>
                </a:solidFill>
              </a:rPr>
              <a:t>Questions/Tasks for students</a:t>
            </a:r>
            <a:endParaRPr lang="ko-KR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75" y="1619250"/>
            <a:ext cx="7515225" cy="4527550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sz="2200" b="1" dirty="0" smtClean="0">
                <a:solidFill>
                  <a:srgbClr val="000000"/>
                </a:solidFill>
                <a:latin typeface="Arial"/>
                <a:cs typeface="Arial"/>
              </a:rPr>
              <a:t>Connections with Curriculum</a:t>
            </a:r>
            <a:endParaRPr lang="ko-KR" altLang="en-US" sz="2200" b="1" dirty="0" smtClean="0">
              <a:latin typeface="Arial"/>
              <a:cs typeface="Arial"/>
            </a:endParaRP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Char char="•"/>
              <a:defRPr/>
            </a:pPr>
            <a:r>
              <a:rPr lang="en-US" altLang="ko-KR" sz="2200" i="1" dirty="0" smtClean="0">
                <a:solidFill>
                  <a:srgbClr val="000000"/>
                </a:solidFill>
              </a:rPr>
              <a:t>Electric field</a:t>
            </a:r>
            <a:endParaRPr lang="ko-KR" altLang="en-US" sz="2200" i="1" dirty="0" smtClean="0"/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sz="2200" dirty="0" smtClean="0">
                <a:solidFill>
                  <a:srgbClr val="000000"/>
                </a:solidFill>
              </a:rPr>
              <a:t>Basic characteristics of electric field, electric charge, electric force, electric lines</a:t>
            </a:r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endParaRPr lang="en-US" altLang="ko-KR" sz="2200" dirty="0" smtClean="0">
              <a:solidFill>
                <a:srgbClr val="000000"/>
              </a:solidFill>
            </a:endParaRPr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endParaRPr lang="en-US" altLang="ko-KR" sz="2200" dirty="0">
              <a:solidFill>
                <a:srgbClr val="000000"/>
              </a:solidFill>
            </a:endParaRP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US" altLang="ko-KR" sz="2200" i="1" dirty="0" smtClean="0">
                <a:solidFill>
                  <a:srgbClr val="000000"/>
                </a:solidFill>
              </a:rPr>
              <a:t>Harmonic oscillation</a:t>
            </a:r>
            <a:endParaRPr lang="en-US" altLang="ko-KR" sz="2200" i="1" dirty="0">
              <a:solidFill>
                <a:srgbClr val="000000"/>
              </a:solidFill>
            </a:endParaRP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n-US" altLang="ko-KR" sz="2200" i="1" dirty="0" smtClean="0">
              <a:solidFill>
                <a:srgbClr val="000000"/>
              </a:solidFill>
            </a:endParaRP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endParaRPr lang="en-US" altLang="ko-KR" sz="2200" i="1" dirty="0" smtClean="0">
              <a:solidFill>
                <a:srgbClr val="000000"/>
              </a:solidFill>
            </a:endParaRP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US" altLang="ko-KR" sz="2200" i="1" dirty="0" smtClean="0">
                <a:solidFill>
                  <a:srgbClr val="000000"/>
                </a:solidFill>
              </a:rPr>
              <a:t>Modern physics</a:t>
            </a:r>
            <a:endParaRPr lang="ko-KR" altLang="en-US" sz="2200" i="1" dirty="0" smtClean="0"/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sz="2200" dirty="0" smtClean="0">
                <a:solidFill>
                  <a:srgbClr val="000000"/>
                </a:solidFill>
              </a:rPr>
              <a:t>Antimatter, Mass-spectroscopy</a:t>
            </a:r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endParaRPr lang="en-US" altLang="ko-KR" sz="2200" b="1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endParaRPr lang="en-US" altLang="ko-KR" sz="2200" dirty="0">
              <a:solidFill>
                <a:srgbClr val="000000"/>
              </a:solidFill>
            </a:endParaRPr>
          </a:p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endParaRPr lang="ko-KR" altLang="en-US" sz="2200" dirty="0" smtClean="0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1" t="-169" r="-1764" b="169"/>
          <a:stretch>
            <a:fillRect/>
          </a:stretch>
        </p:blipFill>
        <p:spPr bwMode="auto">
          <a:xfrm>
            <a:off x="5638800" y="3068638"/>
            <a:ext cx="2251075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>
            <a:fillRect/>
          </a:stretch>
        </p:blipFill>
        <p:spPr bwMode="auto">
          <a:xfrm>
            <a:off x="5724525" y="4637088"/>
            <a:ext cx="2447925" cy="145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18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6" b="13356"/>
          <a:stretch>
            <a:fillRect/>
          </a:stretch>
        </p:blipFill>
        <p:spPr>
          <a:xfrm>
            <a:off x="14288" y="1052513"/>
            <a:ext cx="9094787" cy="5002212"/>
          </a:xfrm>
        </p:spPr>
      </p:pic>
    </p:spTree>
    <p:extLst>
      <p:ext uri="{BB962C8B-B14F-4D97-AF65-F5344CB8AC3E}">
        <p14:creationId xmlns:p14="http://schemas.microsoft.com/office/powerpoint/2010/main" val="5710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18435" name="Content Placeholder 5" descr="men-safety-fails-1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9" r="-220"/>
          <a:stretch>
            <a:fillRect/>
          </a:stretch>
        </p:blipFill>
        <p:spPr>
          <a:xfrm>
            <a:off x="0" y="620713"/>
            <a:ext cx="4784725" cy="5475287"/>
          </a:xfrm>
        </p:spPr>
      </p:pic>
      <p:pic>
        <p:nvPicPr>
          <p:cNvPr id="18436" name="Picture 6" descr="anigif_enhanced-32699-1391105560-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620713"/>
            <a:ext cx="4176712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780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blotron_1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9"/>
          <a:stretch/>
        </p:blipFill>
        <p:spPr>
          <a:xfrm>
            <a:off x="321321" y="-4629"/>
            <a:ext cx="10467939" cy="6847330"/>
          </a:xfrm>
          <a:prstGeom prst="rect">
            <a:avLst/>
          </a:prstGeom>
        </p:spPr>
      </p:pic>
      <p:pic>
        <p:nvPicPr>
          <p:cNvPr id="3" name="Picture 2" descr="jablotron_2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8" r="65739" b="57427"/>
          <a:stretch/>
        </p:blipFill>
        <p:spPr>
          <a:xfrm>
            <a:off x="6613027" y="1418359"/>
            <a:ext cx="2413923" cy="2920712"/>
          </a:xfrm>
          <a:prstGeom prst="rect">
            <a:avLst/>
          </a:prstGeom>
        </p:spPr>
      </p:pic>
      <p:pic>
        <p:nvPicPr>
          <p:cNvPr id="5" name="Picture 4" descr="jablotron_2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56" r="35672" b="57427"/>
          <a:stretch/>
        </p:blipFill>
        <p:spPr>
          <a:xfrm>
            <a:off x="6636480" y="4200409"/>
            <a:ext cx="2395131" cy="265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26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b="1" dirty="0">
                <a:solidFill>
                  <a:srgbClr val="000000"/>
                </a:solidFill>
                <a:latin typeface="Arial"/>
                <a:cs typeface="Arial"/>
              </a:rPr>
              <a:t>METHODS</a:t>
            </a: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US" altLang="ko-KR" dirty="0">
                <a:solidFill>
                  <a:srgbClr val="000000"/>
                </a:solidFill>
                <a:latin typeface="Arial"/>
                <a:cs typeface="Arial"/>
              </a:rPr>
              <a:t>Interactive demonstrations</a:t>
            </a: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US" altLang="ko-KR" dirty="0">
                <a:solidFill>
                  <a:srgbClr val="000000"/>
                </a:solidFill>
                <a:latin typeface="Arial"/>
                <a:cs typeface="Arial"/>
              </a:rPr>
              <a:t>Students project</a:t>
            </a:r>
            <a:endParaRPr lang="ko-KR" altLang="en-US" dirty="0">
              <a:latin typeface="Arial"/>
              <a:cs typeface="Arial"/>
            </a:endParaRP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53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solidFill>
                  <a:srgbClr val="000000"/>
                </a:solidFill>
              </a:rPr>
              <a:t>Questions/Tasks for students</a:t>
            </a:r>
            <a:endParaRPr lang="en-US" alt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Char char="•"/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Measure the weights of the spores</a:t>
            </a:r>
          </a:p>
          <a:p>
            <a:pPr fontAlgn="auto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Calibri"/>
              <a:buChar char="•"/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What </a:t>
            </a:r>
            <a:r>
              <a:rPr lang="en-US" altLang="ko-KR" dirty="0">
                <a:solidFill>
                  <a:srgbClr val="000000"/>
                </a:solidFill>
              </a:rPr>
              <a:t>do you </a:t>
            </a:r>
            <a:r>
              <a:rPr lang="en-US" altLang="ko-KR" dirty="0" smtClean="0">
                <a:solidFill>
                  <a:srgbClr val="000000"/>
                </a:solidFill>
              </a:rPr>
              <a:t>see in the trap? </a:t>
            </a:r>
            <a:r>
              <a:rPr lang="en-US" altLang="ko-KR" dirty="0">
                <a:solidFill>
                  <a:srgbClr val="000000"/>
                </a:solidFill>
              </a:rPr>
              <a:t>(points or lines) </a:t>
            </a:r>
            <a:r>
              <a:rPr lang="en-US" altLang="ko-KR" dirty="0" smtClean="0">
                <a:solidFill>
                  <a:srgbClr val="000000"/>
                </a:solidFill>
              </a:rPr>
              <a:t>Why</a:t>
            </a:r>
            <a:r>
              <a:rPr lang="en-US" altLang="ko-KR" dirty="0">
                <a:solidFill>
                  <a:srgbClr val="000000"/>
                </a:solidFill>
              </a:rPr>
              <a:t>?</a:t>
            </a:r>
            <a:endParaRPr lang="ko-KR" altLang="en-US" dirty="0"/>
          </a:p>
          <a:p>
            <a:pPr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Calibri"/>
              <a:buChar char="•"/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How does the HV/AC affects the movement of the particles? </a:t>
            </a:r>
            <a:endParaRPr lang="ko-KR" altLang="en-US" dirty="0"/>
          </a:p>
          <a:p>
            <a:pPr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Calibri"/>
              <a:buChar char="•"/>
              <a:defRPr/>
            </a:pPr>
            <a:r>
              <a:rPr lang="en-US" altLang="ko-KR" dirty="0">
                <a:solidFill>
                  <a:srgbClr val="000000"/>
                </a:solidFill>
              </a:rPr>
              <a:t>What would happen if </a:t>
            </a:r>
            <a:r>
              <a:rPr lang="en-US" altLang="ko-KR" dirty="0" smtClean="0">
                <a:solidFill>
                  <a:srgbClr val="000000"/>
                </a:solidFill>
              </a:rPr>
              <a:t>the </a:t>
            </a:r>
          </a:p>
          <a:p>
            <a:pPr marL="0" indent="0"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dirty="0">
                <a:solidFill>
                  <a:srgbClr val="000000"/>
                </a:solidFill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</a:rPr>
              <a:t>    </a:t>
            </a:r>
            <a:r>
              <a:rPr lang="en-US" altLang="ko-KR" dirty="0" err="1" smtClean="0">
                <a:solidFill>
                  <a:srgbClr val="000000"/>
                </a:solidFill>
              </a:rPr>
              <a:t>i</a:t>
            </a:r>
            <a:r>
              <a:rPr lang="en-US" altLang="ko-KR" dirty="0" smtClean="0">
                <a:solidFill>
                  <a:srgbClr val="000000"/>
                </a:solidFill>
              </a:rPr>
              <a:t>)  Diameter of the ring is increased?</a:t>
            </a:r>
            <a:endParaRPr lang="ko-KR" altLang="en-US" dirty="0"/>
          </a:p>
          <a:p>
            <a:pPr marL="0" indent="0"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dirty="0">
                <a:solidFill>
                  <a:srgbClr val="000000"/>
                </a:solidFill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</a:rPr>
              <a:t>    ii) Voltage </a:t>
            </a:r>
            <a:r>
              <a:rPr lang="en-US" altLang="ko-KR" dirty="0">
                <a:solidFill>
                  <a:srgbClr val="000000"/>
                </a:solidFill>
              </a:rPr>
              <a:t>[</a:t>
            </a:r>
            <a:r>
              <a:rPr lang="en-US" altLang="ko-KR" dirty="0" smtClean="0">
                <a:solidFill>
                  <a:srgbClr val="000000"/>
                </a:solidFill>
              </a:rPr>
              <a:t>DC] </a:t>
            </a:r>
            <a:r>
              <a:rPr lang="en-US" altLang="ko-KR" dirty="0">
                <a:solidFill>
                  <a:srgbClr val="000000"/>
                </a:solidFill>
              </a:rPr>
              <a:t>is increased</a:t>
            </a:r>
            <a:r>
              <a:rPr lang="en-US" altLang="ko-KR" dirty="0" smtClean="0">
                <a:solidFill>
                  <a:srgbClr val="000000"/>
                </a:solidFill>
              </a:rPr>
              <a:t>?</a:t>
            </a:r>
          </a:p>
          <a:p>
            <a:pPr marL="0" indent="0"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     iii) DC supply is switched off?</a:t>
            </a:r>
          </a:p>
          <a:p>
            <a:pPr marL="0" indent="0"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Font typeface="Arial" panose="020B0604020202020204" pitchFamily="34" charset="0"/>
              <a:buNone/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     iv) frequency of AC is increased/decreased?</a:t>
            </a:r>
          </a:p>
          <a:p>
            <a:pPr fontAlgn="auto">
              <a:lnSpc>
                <a:spcPct val="102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defRPr/>
            </a:pPr>
            <a:r>
              <a:rPr lang="en-US" altLang="ko-KR" dirty="0" smtClean="0">
                <a:solidFill>
                  <a:srgbClr val="000000"/>
                </a:solidFill>
              </a:rPr>
              <a:t>How </a:t>
            </a:r>
            <a:r>
              <a:rPr lang="en-US" altLang="ko-KR" dirty="0">
                <a:solidFill>
                  <a:srgbClr val="000000"/>
                </a:solidFill>
              </a:rPr>
              <a:t>can particles sometimes move slow?</a:t>
            </a:r>
            <a:endParaRPr lang="ko-KR" altLang="en-US" dirty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71563"/>
            <a:ext cx="870585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944687"/>
          </a:xfrm>
        </p:spPr>
        <p:txBody>
          <a:bodyPr/>
          <a:lstStyle/>
          <a:p>
            <a:r>
              <a:rPr lang="en-US" altLang="en-US" sz="4800" b="1" smtClean="0">
                <a:solidFill>
                  <a:schemeClr val="bg1"/>
                </a:solidFill>
              </a:rPr>
              <a:t>And that´s all for this HST!</a:t>
            </a:r>
          </a:p>
        </p:txBody>
      </p:sp>
    </p:spTree>
    <p:extLst>
      <p:ext uri="{BB962C8B-B14F-4D97-AF65-F5344CB8AC3E}">
        <p14:creationId xmlns:p14="http://schemas.microsoft.com/office/powerpoint/2010/main" val="36813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r>
              <a:rPr lang="de-DE" dirty="0" smtClean="0"/>
              <a:t> </a:t>
            </a:r>
            <a:r>
              <a:rPr lang="de-DE" dirty="0" smtClean="0"/>
              <a:t>time 2!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9308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28906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69875"/>
            <a:ext cx="8229600" cy="1143000"/>
          </a:xfrm>
        </p:spPr>
        <p:txBody>
          <a:bodyPr/>
          <a:lstStyle/>
          <a:p>
            <a:r>
              <a:rPr lang="en-US" altLang="en-US" smtClean="0"/>
              <a:t>1. Draw E-field Forces on ions!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4518025" cy="391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773238"/>
            <a:ext cx="4214812" cy="3919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724400"/>
            <a:ext cx="268287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3986213"/>
            <a:ext cx="268287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663" y="3265488"/>
            <a:ext cx="268287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2492375"/>
            <a:ext cx="268288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76475"/>
            <a:ext cx="268288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25" y="3194050"/>
            <a:ext cx="268288" cy="23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716338"/>
            <a:ext cx="268287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860800"/>
            <a:ext cx="268288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588" y="4921250"/>
            <a:ext cx="268287" cy="23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395288" y="552608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400">
                <a:solidFill>
                  <a:prstClr val="black"/>
                </a:solidFill>
                <a:cs typeface="Arial" panose="020B0604020202020204" pitchFamily="34" charset="0"/>
              </a:rPr>
              <a:t>2. What will the motion be like?</a:t>
            </a:r>
          </a:p>
        </p:txBody>
      </p:sp>
    </p:spTree>
    <p:extLst>
      <p:ext uri="{BB962C8B-B14F-4D97-AF65-F5344CB8AC3E}">
        <p14:creationId xmlns:p14="http://schemas.microsoft.com/office/powerpoint/2010/main" val="232534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46238"/>
            <a:ext cx="8408987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945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Physical principle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665663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141663"/>
            <a:ext cx="3143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203575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708400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140200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4343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076825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580063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08488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1668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700338" y="1628775"/>
            <a:ext cx="0" cy="4321175"/>
          </a:xfrm>
          <a:prstGeom prst="straightConnector1">
            <a:avLst/>
          </a:prstGeom>
          <a:ln w="127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804248" y="3314306"/>
            <a:ext cx="2195736" cy="646331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noFill/>
                <a:cs typeface="Arial" panose="020B0604020202020204" pitchFamily="34" charset="0"/>
              </a:rPr>
              <a:t> 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505200" y="3513138"/>
            <a:ext cx="0" cy="1152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292725" y="1989138"/>
            <a:ext cx="0" cy="115252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17" name="Picture 4" descr="/data/data/com.infraware.PolarisOfficeStdForTablet/files/.polaris_temp/fImage2848565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15888"/>
            <a:ext cx="112395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50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4914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2401887"/>
            <a:ext cx="8748464" cy="1470025"/>
          </a:xfrm>
        </p:spPr>
        <p:txBody>
          <a:bodyPr/>
          <a:lstStyle/>
          <a:p>
            <a:r>
              <a:rPr lang="de-DE" dirty="0" smtClean="0"/>
              <a:t>ATLAS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model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536" y="3899938"/>
            <a:ext cx="5014664" cy="1752600"/>
          </a:xfrm>
        </p:spPr>
        <p:txBody>
          <a:bodyPr/>
          <a:lstStyle/>
          <a:p>
            <a:r>
              <a:rPr lang="de-DE" b="1" dirty="0" err="1" smtClean="0"/>
              <a:t>Lizelle</a:t>
            </a:r>
            <a:r>
              <a:rPr lang="de-DE" b="1" dirty="0" smtClean="0"/>
              <a:t> </a:t>
            </a:r>
            <a:r>
              <a:rPr lang="de-DE" b="1" dirty="0" err="1" smtClean="0"/>
              <a:t>Swanepoel</a:t>
            </a:r>
            <a:endParaRPr lang="de-DE" b="1" dirty="0" smtClean="0"/>
          </a:p>
          <a:p>
            <a:r>
              <a:rPr lang="de-DE" b="1" dirty="0" smtClean="0"/>
              <a:t>Miriam Rosenfeld</a:t>
            </a:r>
          </a:p>
          <a:p>
            <a:r>
              <a:rPr lang="de-DE" b="1" dirty="0" smtClean="0"/>
              <a:t>Julia Aldehoff</a:t>
            </a:r>
          </a:p>
          <a:p>
            <a:endParaRPr lang="de-DE" dirty="0"/>
          </a:p>
        </p:txBody>
      </p:sp>
      <p:sp>
        <p:nvSpPr>
          <p:cNvPr id="3074" name="AutoShape 2" descr="https://images.duckduckgo.com/iu/?u=http%3A%2F%2Fatlas.ch%2Fimages_atlas1%2Fbarreltoroidstructure_red.jpg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9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75" y="1265469"/>
            <a:ext cx="8739954" cy="542423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7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Workgroup</a:t>
            </a:r>
            <a:endParaRPr lang="de-DE" dirty="0"/>
          </a:p>
        </p:txBody>
      </p:sp>
      <p:pic>
        <p:nvPicPr>
          <p:cNvPr id="4" name="Grafik 3" descr="model building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98884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0426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Ingredients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844825"/>
            <a:ext cx="8003232" cy="1296144"/>
          </a:xfrm>
        </p:spPr>
        <p:txBody>
          <a:bodyPr/>
          <a:lstStyle/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built</a:t>
            </a:r>
            <a:r>
              <a:rPr lang="de-DE" dirty="0" smtClean="0"/>
              <a:t> a 1:100 model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Atlas </a:t>
            </a:r>
            <a:r>
              <a:rPr lang="de-DE" dirty="0" err="1" smtClean="0"/>
              <a:t>magnet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4853880" y="2492896"/>
            <a:ext cx="4038600" cy="4930563"/>
          </a:xfrm>
        </p:spPr>
        <p:txBody>
          <a:bodyPr/>
          <a:lstStyle/>
          <a:p>
            <a:r>
              <a:rPr lang="de-DE" dirty="0" err="1" smtClean="0"/>
              <a:t>Coppe</a:t>
            </a:r>
            <a:r>
              <a:rPr lang="de-DE" dirty="0" smtClean="0"/>
              <a:t> r </a:t>
            </a:r>
            <a:r>
              <a:rPr lang="de-DE" dirty="0" err="1" smtClean="0"/>
              <a:t>wire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Plexiglass</a:t>
            </a:r>
            <a:r>
              <a:rPr lang="de-DE" dirty="0" smtClean="0"/>
              <a:t> </a:t>
            </a:r>
            <a:r>
              <a:rPr lang="de-DE" dirty="0" err="1" smtClean="0"/>
              <a:t>cutouts</a:t>
            </a:r>
            <a:endParaRPr lang="de-DE" dirty="0" smtClean="0"/>
          </a:p>
          <a:p>
            <a:r>
              <a:rPr lang="de-DE" dirty="0" smtClean="0"/>
              <a:t>16 </a:t>
            </a:r>
            <a:r>
              <a:rPr lang="de-DE" dirty="0" err="1" smtClean="0"/>
              <a:t>plexiglass</a:t>
            </a:r>
            <a:r>
              <a:rPr lang="de-DE" dirty="0" smtClean="0"/>
              <a:t> </a:t>
            </a:r>
            <a:r>
              <a:rPr lang="de-DE" dirty="0" err="1" smtClean="0"/>
              <a:t>tubes</a:t>
            </a:r>
            <a:r>
              <a:rPr lang="de-DE" dirty="0" smtClean="0"/>
              <a:t> (1x25 cm )</a:t>
            </a:r>
          </a:p>
          <a:p>
            <a:r>
              <a:rPr lang="de-DE" dirty="0" smtClean="0"/>
              <a:t>1 </a:t>
            </a:r>
            <a:r>
              <a:rPr lang="de-DE" dirty="0" err="1" smtClean="0"/>
              <a:t>plexiglass</a:t>
            </a:r>
            <a:r>
              <a:rPr lang="de-DE" dirty="0" smtClean="0"/>
              <a:t> </a:t>
            </a:r>
            <a:r>
              <a:rPr lang="de-DE" dirty="0" err="1" smtClean="0"/>
              <a:t>tube</a:t>
            </a:r>
            <a:r>
              <a:rPr lang="de-DE" dirty="0" smtClean="0"/>
              <a:t> (7.5x25 cm )</a:t>
            </a:r>
          </a:p>
          <a:p>
            <a:r>
              <a:rPr lang="de-DE" dirty="0" smtClean="0"/>
              <a:t>1 </a:t>
            </a:r>
            <a:r>
              <a:rPr lang="de-DE" dirty="0" err="1" smtClean="0"/>
              <a:t>plexiglasstube</a:t>
            </a:r>
            <a:r>
              <a:rPr lang="de-DE" dirty="0" smtClean="0"/>
              <a:t> (6x15 cm )</a:t>
            </a:r>
          </a:p>
          <a:p>
            <a:r>
              <a:rPr lang="de-DE" dirty="0" err="1" smtClean="0"/>
              <a:t>Compass</a:t>
            </a:r>
            <a:r>
              <a:rPr lang="de-DE" dirty="0" smtClean="0"/>
              <a:t> </a:t>
            </a:r>
            <a:r>
              <a:rPr lang="de-DE" dirty="0" err="1" smtClean="0"/>
              <a:t>needles</a:t>
            </a:r>
            <a:endParaRPr lang="de-DE" dirty="0" smtClean="0"/>
          </a:p>
          <a:p>
            <a:r>
              <a:rPr lang="de-DE" dirty="0" err="1" smtClean="0"/>
              <a:t>Cables</a:t>
            </a:r>
            <a:endParaRPr lang="de-DE" dirty="0" smtClean="0"/>
          </a:p>
          <a:p>
            <a:r>
              <a:rPr lang="de-DE" dirty="0" smtClean="0"/>
              <a:t>Transformer</a:t>
            </a:r>
          </a:p>
          <a:p>
            <a:r>
              <a:rPr lang="de-DE" dirty="0" err="1" smtClean="0"/>
              <a:t>Connectors</a:t>
            </a:r>
            <a:endParaRPr lang="de-DE" dirty="0"/>
          </a:p>
        </p:txBody>
      </p:sp>
      <p:pic>
        <p:nvPicPr>
          <p:cNvPr id="5" name="Grafik 4" descr="model building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2016" y="2564904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65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Working</a:t>
            </a:r>
            <a:endParaRPr lang="de-DE" dirty="0"/>
          </a:p>
        </p:txBody>
      </p:sp>
      <p:pic>
        <p:nvPicPr>
          <p:cNvPr id="7" name="Inhaltsplatzhalter 6" descr="model building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620688"/>
            <a:ext cx="4064000" cy="3048000"/>
          </a:xfrm>
        </p:spPr>
      </p:pic>
      <p:pic>
        <p:nvPicPr>
          <p:cNvPr id="5" name="Inhaltsplatzhalter 3" descr="model build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628800"/>
            <a:ext cx="4064000" cy="3048000"/>
          </a:xfrm>
          <a:prstGeom prst="rect">
            <a:avLst/>
          </a:prstGeom>
        </p:spPr>
      </p:pic>
      <p:pic>
        <p:nvPicPr>
          <p:cNvPr id="8" name="Grafik 7" descr="model building 4.JPG"/>
          <p:cNvPicPr>
            <a:picLocks noChangeAspect="1"/>
          </p:cNvPicPr>
          <p:nvPr/>
        </p:nvPicPr>
        <p:blipFill>
          <a:blip r:embed="rId4" cstate="print">
            <a:lum bright="10000" contrast="10000"/>
          </a:blip>
          <a:stretch>
            <a:fillRect/>
          </a:stretch>
        </p:blipFill>
        <p:spPr>
          <a:xfrm>
            <a:off x="3275856" y="3573016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816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components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Picture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solenoid</a:t>
            </a:r>
            <a:endParaRPr lang="de-DE" dirty="0"/>
          </a:p>
        </p:txBody>
      </p:sp>
      <p:pic>
        <p:nvPicPr>
          <p:cNvPr id="4" name="Grafik 3" descr="model building 9.JPG"/>
          <p:cNvPicPr>
            <a:picLocks noChangeAspect="1"/>
          </p:cNvPicPr>
          <p:nvPr/>
        </p:nvPicPr>
        <p:blipFill>
          <a:blip r:embed="rId2" cstate="print"/>
          <a:srcRect l="5316" t="7087"/>
          <a:stretch>
            <a:fillRect/>
          </a:stretch>
        </p:blipFill>
        <p:spPr>
          <a:xfrm>
            <a:off x="1300088" y="3837384"/>
            <a:ext cx="3847976" cy="2831976"/>
          </a:xfrm>
          <a:prstGeom prst="rect">
            <a:avLst/>
          </a:prstGeom>
        </p:spPr>
      </p:pic>
      <p:pic>
        <p:nvPicPr>
          <p:cNvPr id="6" name="Grafik 5" descr="model building 8.JPG"/>
          <p:cNvPicPr>
            <a:picLocks noChangeAspect="1"/>
          </p:cNvPicPr>
          <p:nvPr/>
        </p:nvPicPr>
        <p:blipFill>
          <a:blip r:embed="rId3" cstate="print"/>
          <a:srcRect l="10631" t="4725" r="7864"/>
          <a:stretch>
            <a:fillRect/>
          </a:stretch>
        </p:blipFill>
        <p:spPr>
          <a:xfrm>
            <a:off x="5364088" y="2109192"/>
            <a:ext cx="3312368" cy="2903984"/>
          </a:xfrm>
          <a:prstGeom prst="rect">
            <a:avLst/>
          </a:prstGeom>
        </p:spPr>
      </p:pic>
      <p:pic>
        <p:nvPicPr>
          <p:cNvPr id="7" name="Grafik 6" descr="model building 10.JPG"/>
          <p:cNvPicPr>
            <a:picLocks noChangeAspect="1"/>
          </p:cNvPicPr>
          <p:nvPr/>
        </p:nvPicPr>
        <p:blipFill>
          <a:blip r:embed="rId4" cstate="print"/>
          <a:srcRect t="14563" b="16925"/>
          <a:stretch>
            <a:fillRect/>
          </a:stretch>
        </p:blipFill>
        <p:spPr>
          <a:xfrm>
            <a:off x="611560" y="1556792"/>
            <a:ext cx="4064000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47333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final model</a:t>
            </a:r>
            <a:endParaRPr lang="de-DE" dirty="0"/>
          </a:p>
        </p:txBody>
      </p:sp>
      <p:pic>
        <p:nvPicPr>
          <p:cNvPr id="9" name="Grafik 8" descr="model building 12.JPG"/>
          <p:cNvPicPr>
            <a:picLocks noChangeAspect="1"/>
          </p:cNvPicPr>
          <p:nvPr/>
        </p:nvPicPr>
        <p:blipFill>
          <a:blip r:embed="rId2" cstate="print"/>
          <a:srcRect l="8859" b="3139"/>
          <a:stretch>
            <a:fillRect/>
          </a:stretch>
        </p:blipFill>
        <p:spPr>
          <a:xfrm>
            <a:off x="251520" y="3068960"/>
            <a:ext cx="4444764" cy="3542788"/>
          </a:xfrm>
          <a:prstGeom prst="rect">
            <a:avLst/>
          </a:prstGeom>
        </p:spPr>
      </p:pic>
      <p:pic>
        <p:nvPicPr>
          <p:cNvPr id="10" name="Grafik 9" descr="model building 13.JPG"/>
          <p:cNvPicPr>
            <a:picLocks noChangeAspect="1"/>
          </p:cNvPicPr>
          <p:nvPr/>
        </p:nvPicPr>
        <p:blipFill>
          <a:blip r:embed="rId3" cstate="print"/>
          <a:srcRect r="2548" b="7864"/>
          <a:stretch>
            <a:fillRect/>
          </a:stretch>
        </p:blipFill>
        <p:spPr>
          <a:xfrm>
            <a:off x="4211960" y="1628800"/>
            <a:ext cx="4752539" cy="336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2053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final model</a:t>
            </a:r>
            <a:endParaRPr lang="de-DE" dirty="0"/>
          </a:p>
        </p:txBody>
      </p:sp>
      <p:pic>
        <p:nvPicPr>
          <p:cNvPr id="6" name="Grafik 5" descr="model building 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4064000" cy="3556000"/>
          </a:xfrm>
          <a:prstGeom prst="rect">
            <a:avLst/>
          </a:prstGeom>
        </p:spPr>
      </p:pic>
      <p:pic>
        <p:nvPicPr>
          <p:cNvPr id="7" name="Grafik 6" descr="model building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700808"/>
            <a:ext cx="40132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578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endParaRPr lang="de-DE" dirty="0"/>
          </a:p>
        </p:txBody>
      </p:sp>
      <p:sp>
        <p:nvSpPr>
          <p:cNvPr id="1026" name="AutoShape 2" descr="https://images.duckduckgo.com/iu/?u=https%3A%2F%2Fnews.slac.stanford.edu%2Fsites%2Fdefault%2Ffiles%2Fimages%2Fimage%2Fatlas-st.jpg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7" name="Grafik 6" descr="lh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707904" y="2636912"/>
            <a:ext cx="5127625" cy="3340100"/>
          </a:xfrm>
          <a:prstGeom prst="rect">
            <a:avLst/>
          </a:prstGeom>
        </p:spPr>
      </p:pic>
      <p:pic>
        <p:nvPicPr>
          <p:cNvPr id="8" name="Picture 6" descr="http://www.voxeurop.eu/files/the_independent.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888432" cy="5160252"/>
          </a:xfrm>
          <a:prstGeom prst="rect">
            <a:avLst/>
          </a:prstGeom>
          <a:noFill/>
        </p:spPr>
      </p:pic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323528" y="6525344"/>
            <a:ext cx="3672408" cy="2160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sz="1000" dirty="0" smtClean="0"/>
              <a:t>http://www.voxeurop.eu/files/the_independent.750.jpg</a:t>
            </a:r>
            <a:endParaRPr lang="de-DE" sz="1000" dirty="0"/>
          </a:p>
        </p:txBody>
      </p:sp>
      <p:sp>
        <p:nvSpPr>
          <p:cNvPr id="10" name="Inhaltsplatzhalter 8"/>
          <p:cNvSpPr txBox="1">
            <a:spLocks/>
          </p:cNvSpPr>
          <p:nvPr/>
        </p:nvSpPr>
        <p:spPr>
          <a:xfrm>
            <a:off x="4355976" y="6021288"/>
            <a:ext cx="3672408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http://www.atlas.ch/photos/lhc.html</a:t>
            </a:r>
            <a:endParaRPr lang="de-DE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317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Model vs. </a:t>
            </a:r>
            <a:r>
              <a:rPr lang="de-DE" dirty="0" err="1" smtClean="0"/>
              <a:t>reality</a:t>
            </a:r>
            <a:endParaRPr lang="de-DE" dirty="0"/>
          </a:p>
        </p:txBody>
      </p:sp>
      <p:sp>
        <p:nvSpPr>
          <p:cNvPr id="1026" name="AutoShape 2" descr="https://images.duckduckgo.com/iu/?u=https%3A%2F%2Fnews.slac.stanford.edu%2Fsites%2Fdefault%2Ffiles%2Fimages%2Fimage%2Fatlas-st.jpg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76256" y="16288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toroid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magnets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876256" y="213285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prstClr val="black"/>
                </a:solidFill>
              </a:rPr>
              <a:t>solenoid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magnet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6732240" y="3356992"/>
            <a:ext cx="21957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Picture </a:t>
            </a:r>
            <a:r>
              <a:rPr lang="de-DE" dirty="0" err="1" smtClean="0">
                <a:solidFill>
                  <a:prstClr val="black"/>
                </a:solidFill>
              </a:rPr>
              <a:t>of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the</a:t>
            </a:r>
            <a:r>
              <a:rPr lang="de-DE" dirty="0" smtClean="0">
                <a:solidFill>
                  <a:prstClr val="black"/>
                </a:solidFill>
              </a:rPr>
              <a:t> model</a:t>
            </a:r>
          </a:p>
          <a:p>
            <a:r>
              <a:rPr lang="de-DE" dirty="0" smtClean="0">
                <a:solidFill>
                  <a:prstClr val="black"/>
                </a:solidFill>
              </a:rPr>
              <a:t>different </a:t>
            </a:r>
            <a:r>
              <a:rPr lang="de-DE" dirty="0" err="1" smtClean="0">
                <a:solidFill>
                  <a:prstClr val="black"/>
                </a:solidFill>
              </a:rPr>
              <a:t>coils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prstClr val="black"/>
                </a:solidFill>
                <a:sym typeface="Wingdings"/>
              </a:rPr>
              <a:t></a:t>
            </a:r>
            <a:r>
              <a:rPr lang="de-DE" dirty="0" smtClean="0">
                <a:solidFill>
                  <a:prstClr val="black"/>
                </a:solidFill>
              </a:rPr>
              <a:t> 2 </a:t>
            </a:r>
            <a:r>
              <a:rPr lang="de-DE" dirty="0" err="1" smtClean="0">
                <a:solidFill>
                  <a:prstClr val="black"/>
                </a:solidFill>
              </a:rPr>
              <a:t>magnetic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fields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solenoid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and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toroid</a:t>
            </a:r>
            <a:endParaRPr lang="de-DE" dirty="0" smtClean="0">
              <a:solidFill>
                <a:prstClr val="black"/>
              </a:solidFill>
            </a:endParaRPr>
          </a:p>
        </p:txBody>
      </p:sp>
      <p:pic>
        <p:nvPicPr>
          <p:cNvPr id="8" name="Picture 6" descr="Atlas"/>
          <p:cNvPicPr>
            <a:picLocks noChangeAspect="1" noChangeArrowheads="1"/>
          </p:cNvPicPr>
          <p:nvPr/>
        </p:nvPicPr>
        <p:blipFill>
          <a:blip r:embed="rId2" cstate="print"/>
          <a:srcRect l="12634" r="6512" b="5753"/>
          <a:stretch>
            <a:fillRect/>
          </a:stretch>
        </p:blipFill>
        <p:spPr bwMode="auto">
          <a:xfrm>
            <a:off x="4283968" y="1700808"/>
            <a:ext cx="460851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Grafik 10" descr="model building 11.JPG"/>
          <p:cNvPicPr>
            <a:picLocks noChangeAspect="1"/>
          </p:cNvPicPr>
          <p:nvPr/>
        </p:nvPicPr>
        <p:blipFill>
          <a:blip r:embed="rId3" cstate="print"/>
          <a:srcRect l="11812" t="3150" r="6683" b="2351"/>
          <a:stretch>
            <a:fillRect/>
          </a:stretch>
        </p:blipFill>
        <p:spPr>
          <a:xfrm>
            <a:off x="179512" y="1700808"/>
            <a:ext cx="4139980" cy="3600000"/>
          </a:xfrm>
          <a:prstGeom prst="rect">
            <a:avLst/>
          </a:prstGeom>
        </p:spPr>
      </p:pic>
      <p:sp>
        <p:nvSpPr>
          <p:cNvPr id="13" name="Inhaltsplatzhalter 8"/>
          <p:cNvSpPr txBox="1">
            <a:spLocks/>
          </p:cNvSpPr>
          <p:nvPr/>
        </p:nvSpPr>
        <p:spPr>
          <a:xfrm>
            <a:off x="4355976" y="5373216"/>
            <a:ext cx="3672408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Picture </a:t>
            </a:r>
            <a:r>
              <a:rPr lang="de-DE" sz="1000" dirty="0" err="1" smtClean="0">
                <a:solidFill>
                  <a:prstClr val="black"/>
                </a:solidFill>
              </a:rPr>
              <a:t>from</a:t>
            </a:r>
            <a:r>
              <a:rPr lang="de-DE" sz="1000" dirty="0" smtClean="0">
                <a:solidFill>
                  <a:prstClr val="black"/>
                </a:solidFill>
              </a:rPr>
              <a:t> Bernhard </a:t>
            </a:r>
            <a:r>
              <a:rPr lang="de-DE" sz="1000" dirty="0" err="1" smtClean="0">
                <a:solidFill>
                  <a:prstClr val="black"/>
                </a:solidFill>
              </a:rPr>
              <a:t>Holzer‘s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presentation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</a:p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endParaRPr lang="de-DE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54299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Lab </a:t>
            </a:r>
            <a:r>
              <a:rPr lang="de-DE" dirty="0" err="1" smtClean="0"/>
              <a:t>circus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026" name="AutoShape 2" descr="https://images.duckduckgo.com/iu/?u=https%3A%2F%2Fnews.slac.stanford.edu%2Fsites%2Fdefault%2Ffiles%2Fimages%2Fimage%2Fatlas-st.jpg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graphicFrame>
        <p:nvGraphicFramePr>
          <p:cNvPr id="6" name="Diagramm 5"/>
          <p:cNvGraphicFramePr/>
          <p:nvPr/>
        </p:nvGraphicFramePr>
        <p:xfrm>
          <a:off x="1331640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afik 9" descr="coil_b_field.jpg"/>
          <p:cNvPicPr>
            <a:picLocks noChangeAspect="1"/>
          </p:cNvPicPr>
          <p:nvPr/>
        </p:nvPicPr>
        <p:blipFill>
          <a:blip r:embed="rId7" cstate="print"/>
          <a:srcRect l="6688" t="11151" r="5901" b="6951"/>
          <a:stretch>
            <a:fillRect/>
          </a:stretch>
        </p:blipFill>
        <p:spPr>
          <a:xfrm>
            <a:off x="76829" y="4221088"/>
            <a:ext cx="2046899" cy="1437841"/>
          </a:xfrm>
          <a:prstGeom prst="rect">
            <a:avLst/>
          </a:prstGeom>
        </p:spPr>
      </p:pic>
      <p:pic>
        <p:nvPicPr>
          <p:cNvPr id="11" name="Grafik 10" descr="2 bar magnets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027456" y="1916832"/>
            <a:ext cx="1793016" cy="1145397"/>
          </a:xfrm>
          <a:prstGeom prst="rect">
            <a:avLst/>
          </a:prstGeom>
        </p:spPr>
      </p:pic>
      <p:pic>
        <p:nvPicPr>
          <p:cNvPr id="12" name="Grafik 11" descr="1 bar magnets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20072" y="1573540"/>
            <a:ext cx="1691640" cy="1135380"/>
          </a:xfrm>
          <a:prstGeom prst="rect">
            <a:avLst/>
          </a:prstGeom>
        </p:spPr>
      </p:pic>
      <p:pic>
        <p:nvPicPr>
          <p:cNvPr id="13" name="Grafik 12" descr="2 bar magnets_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27456" y="3140968"/>
            <a:ext cx="1787937" cy="1145397"/>
          </a:xfrm>
          <a:prstGeom prst="rect">
            <a:avLst/>
          </a:prstGeom>
        </p:spPr>
      </p:pic>
      <p:pic>
        <p:nvPicPr>
          <p:cNvPr id="22530" name="Picture 2" descr="http://www.school-for-champions.com/science/images/magnetic_field_moving_charges__filings.gif"/>
          <p:cNvPicPr>
            <a:picLocks noChangeAspect="1" noChangeArrowheads="1"/>
          </p:cNvPicPr>
          <p:nvPr/>
        </p:nvPicPr>
        <p:blipFill>
          <a:blip r:embed="rId11" cstate="print"/>
          <a:srcRect l="11351" r="24325"/>
          <a:stretch>
            <a:fillRect/>
          </a:stretch>
        </p:blipFill>
        <p:spPr bwMode="auto">
          <a:xfrm>
            <a:off x="6660232" y="4509120"/>
            <a:ext cx="1224136" cy="1740218"/>
          </a:xfrm>
          <a:prstGeom prst="rect">
            <a:avLst/>
          </a:prstGeom>
          <a:noFill/>
        </p:spPr>
      </p:pic>
      <p:pic>
        <p:nvPicPr>
          <p:cNvPr id="22532" name="Picture 4" descr="http://www.trincoll.edu/~cgeiss/stuff/the%20rocky%20road/ch_1/Fig.1.1.b_sm.jpg"/>
          <p:cNvPicPr>
            <a:picLocks noChangeAspect="1" noChangeArrowheads="1"/>
          </p:cNvPicPr>
          <p:nvPr/>
        </p:nvPicPr>
        <p:blipFill>
          <a:blip r:embed="rId12" cstate="print"/>
          <a:srcRect l="18900" t="17640"/>
          <a:stretch>
            <a:fillRect/>
          </a:stretch>
        </p:blipFill>
        <p:spPr bwMode="auto">
          <a:xfrm>
            <a:off x="7884368" y="4509120"/>
            <a:ext cx="1141467" cy="1738800"/>
          </a:xfrm>
          <a:prstGeom prst="rect">
            <a:avLst/>
          </a:prstGeom>
          <a:noFill/>
        </p:spPr>
      </p:pic>
      <p:pic>
        <p:nvPicPr>
          <p:cNvPr id="22534" name="Picture 6" descr="http://www.askamathematician.com/wp-content/uploads/2011/02/t047412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75656" y="5517232"/>
            <a:ext cx="2075566" cy="1147023"/>
          </a:xfrm>
          <a:prstGeom prst="rect">
            <a:avLst/>
          </a:prstGeom>
          <a:noFill/>
        </p:spPr>
      </p:pic>
      <p:pic>
        <p:nvPicPr>
          <p:cNvPr id="14" name="Grafik 13" descr="mag_z4.PNG"/>
          <p:cNvPicPr>
            <a:picLocks noChangeAspect="1"/>
          </p:cNvPicPr>
          <p:nvPr/>
        </p:nvPicPr>
        <p:blipFill>
          <a:blip r:embed="rId14" cstate="print"/>
          <a:srcRect l="10819" t="8440" r="11251" b="15055"/>
          <a:stretch>
            <a:fillRect/>
          </a:stretch>
        </p:blipFill>
        <p:spPr>
          <a:xfrm>
            <a:off x="251520" y="1628800"/>
            <a:ext cx="1935568" cy="1970136"/>
          </a:xfrm>
          <a:prstGeom prst="rect">
            <a:avLst/>
          </a:prstGeom>
        </p:spPr>
      </p:pic>
      <p:sp>
        <p:nvSpPr>
          <p:cNvPr id="17" name="Inhaltsplatzhalter 8"/>
          <p:cNvSpPr txBox="1">
            <a:spLocks/>
          </p:cNvSpPr>
          <p:nvPr/>
        </p:nvSpPr>
        <p:spPr>
          <a:xfrm>
            <a:off x="6876256" y="4293096"/>
            <a:ext cx="1944216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https://commons.wikimedia.org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19" name="Inhaltsplatzhalter 8"/>
          <p:cNvSpPr txBox="1">
            <a:spLocks/>
          </p:cNvSpPr>
          <p:nvPr/>
        </p:nvSpPr>
        <p:spPr>
          <a:xfrm>
            <a:off x="5004048" y="2708920"/>
            <a:ext cx="1944216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https://commons.wikimedia.org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22" name="Inhaltsplatzhalter 8"/>
          <p:cNvSpPr txBox="1">
            <a:spLocks/>
          </p:cNvSpPr>
          <p:nvPr/>
        </p:nvSpPr>
        <p:spPr>
          <a:xfrm>
            <a:off x="1403648" y="6669360"/>
            <a:ext cx="2160240" cy="21602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http://www.askamathematician.com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24" name="Inhaltsplatzhalter 8"/>
          <p:cNvSpPr txBox="1">
            <a:spLocks/>
          </p:cNvSpPr>
          <p:nvPr/>
        </p:nvSpPr>
        <p:spPr>
          <a:xfrm>
            <a:off x="6156176" y="6237312"/>
            <a:ext cx="1944216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http://www.physics.ucla.edu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25" name="Inhaltsplatzhalter 8"/>
          <p:cNvSpPr txBox="1">
            <a:spLocks/>
          </p:cNvSpPr>
          <p:nvPr/>
        </p:nvSpPr>
        <p:spPr>
          <a:xfrm>
            <a:off x="539552" y="3501008"/>
            <a:ext cx="1440160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err="1" smtClean="0">
                <a:solidFill>
                  <a:prstClr val="black"/>
                </a:solidFill>
              </a:rPr>
              <a:t>made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with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persint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7884368" y="6237312"/>
            <a:ext cx="1259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solidFill>
                  <a:prstClr val="black"/>
                </a:solidFill>
              </a:rPr>
              <a:t>http://www.trincoll.edu/~cgeiss/stuff/the%20rocky%20road/ch_1/ch1_p1.htm</a:t>
            </a:r>
            <a:endParaRPr lang="de-DE" sz="900" dirty="0">
              <a:solidFill>
                <a:prstClr val="black"/>
              </a:solidFill>
            </a:endParaRPr>
          </a:p>
        </p:txBody>
      </p:sp>
      <p:sp>
        <p:nvSpPr>
          <p:cNvPr id="27" name="Inhaltsplatzhalter 8"/>
          <p:cNvSpPr txBox="1">
            <a:spLocks/>
          </p:cNvSpPr>
          <p:nvPr/>
        </p:nvSpPr>
        <p:spPr>
          <a:xfrm>
            <a:off x="3779912" y="6381328"/>
            <a:ext cx="1944216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smtClean="0">
                <a:solidFill>
                  <a:prstClr val="black"/>
                </a:solidFill>
              </a:rPr>
              <a:t>https://commons.wikimedia.org</a:t>
            </a:r>
            <a:endParaRPr lang="de-DE" sz="1000" dirty="0">
              <a:solidFill>
                <a:prstClr val="black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0" y="5661248"/>
            <a:ext cx="1475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solidFill>
                  <a:prstClr val="black"/>
                </a:solidFill>
              </a:rPr>
              <a:t>http://www.cibermitanios.com.ar/2008/05/10-simulaciones-fisicas-asombrosas.html</a:t>
            </a:r>
            <a:endParaRPr lang="de-DE" sz="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6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charged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(e</a:t>
            </a:r>
            <a:r>
              <a:rPr lang="de-DE" baseline="30000" dirty="0" smtClean="0"/>
              <a:t>-</a:t>
            </a:r>
            <a:r>
              <a:rPr lang="de-DE" dirty="0" smtClean="0"/>
              <a:t>) </a:t>
            </a:r>
            <a:r>
              <a:rPr lang="de-DE" dirty="0" err="1" smtClean="0"/>
              <a:t>react</a:t>
            </a:r>
            <a:r>
              <a:rPr lang="de-DE" dirty="0" smtClean="0"/>
              <a:t> in a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illustrate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fundamental </a:t>
            </a:r>
            <a:r>
              <a:rPr lang="de-DE" dirty="0" err="1" smtClean="0"/>
              <a:t>principle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deflection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hand</a:t>
            </a:r>
            <a:r>
              <a:rPr lang="de-DE" dirty="0" smtClean="0"/>
              <a:t> </a:t>
            </a:r>
            <a:r>
              <a:rPr lang="de-DE" dirty="0" err="1" smtClean="0"/>
              <a:t>rules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6" name="Grafik 5" descr="Lorentz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789040"/>
            <a:ext cx="2091690" cy="2606040"/>
          </a:xfrm>
          <a:prstGeom prst="rect">
            <a:avLst/>
          </a:prstGeom>
        </p:spPr>
      </p:pic>
      <p:pic>
        <p:nvPicPr>
          <p:cNvPr id="18434" name="Picture 2" descr="E:\DCIM\100___07\IMG_0517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7875" r="3738" b="10825"/>
          <a:stretch>
            <a:fillRect/>
          </a:stretch>
        </p:blipFill>
        <p:spPr bwMode="auto">
          <a:xfrm>
            <a:off x="3779912" y="3717032"/>
            <a:ext cx="4400298" cy="2788790"/>
          </a:xfrm>
          <a:prstGeom prst="rect">
            <a:avLst/>
          </a:prstGeom>
          <a:noFill/>
        </p:spPr>
      </p:pic>
      <p:sp>
        <p:nvSpPr>
          <p:cNvPr id="8" name="Inhaltsplatzhalter 8"/>
          <p:cNvSpPr txBox="1">
            <a:spLocks/>
          </p:cNvSpPr>
          <p:nvPr/>
        </p:nvSpPr>
        <p:spPr>
          <a:xfrm>
            <a:off x="0" y="6569968"/>
            <a:ext cx="4283968" cy="28803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r>
              <a:rPr lang="de-DE" sz="1000" dirty="0" smtClean="0">
                <a:solidFill>
                  <a:prstClr val="black"/>
                </a:solidFill>
              </a:rPr>
              <a:t>http://www.dieter-heidorn.de/Physik/VS/StrukturMaterie/K08_Elektronen/ K08_Elektronen.html</a:t>
            </a:r>
          </a:p>
        </p:txBody>
      </p:sp>
    </p:spTree>
    <p:extLst>
      <p:ext uri="{BB962C8B-B14F-4D97-AF65-F5344CB8AC3E}">
        <p14:creationId xmlns:p14="http://schemas.microsoft.com/office/powerpoint/2010/main" val="153054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3608139"/>
              </p:ext>
            </p:extLst>
          </p:nvPr>
        </p:nvGraphicFramePr>
        <p:xfrm>
          <a:off x="288893" y="3160151"/>
          <a:ext cx="8202920" cy="2883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0730"/>
                <a:gridCol w="2050730"/>
                <a:gridCol w="2050730"/>
                <a:gridCol w="2050730"/>
              </a:tblGrid>
              <a:tr h="415128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PORTUGAL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ITALY</a:t>
                      </a:r>
                      <a:endParaRPr lang="en-US" dirty="0"/>
                    </a:p>
                  </a:txBody>
                  <a:tcPr/>
                </a:tc>
              </a:tr>
              <a:tr h="4151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15-18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13-14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18-19</a:t>
                      </a:r>
                      <a:endParaRPr lang="en-US" dirty="0"/>
                    </a:p>
                  </a:txBody>
                  <a:tcPr/>
                </a:tc>
              </a:tr>
              <a:tr h="4151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COMPULSORY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16377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Electromagnetic spectrum</a:t>
                      </a:r>
                    </a:p>
                    <a:p>
                      <a:pPr algn="ctr"/>
                      <a:r>
                        <a:rPr lang="en-US" dirty="0" smtClean="0"/>
                        <a:t>Energy</a:t>
                      </a:r>
                    </a:p>
                    <a:p>
                      <a:pPr algn="ctr"/>
                      <a:r>
                        <a:rPr lang="en-US" dirty="0" smtClean="0"/>
                        <a:t>Nuclear physics</a:t>
                      </a:r>
                    </a:p>
                    <a:p>
                      <a:pPr algn="ctr"/>
                      <a:r>
                        <a:rPr lang="en-US" dirty="0" smtClean="0"/>
                        <a:t>Modern physics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Electromagnetic</a:t>
                      </a:r>
                      <a:r>
                        <a:rPr lang="en-US" baseline="0" dirty="0" smtClean="0"/>
                        <a:t> spectrum</a:t>
                      </a:r>
                    </a:p>
                    <a:p>
                      <a:pPr algn="ctr"/>
                      <a:r>
                        <a:rPr lang="en-US" baseline="0" dirty="0" err="1" smtClean="0"/>
                        <a:t>Tecnology</a:t>
                      </a:r>
                      <a:r>
                        <a:rPr lang="en-US" baseline="0" dirty="0" smtClean="0"/>
                        <a:t> and equipment using radiation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Electromagnetic spectrum</a:t>
                      </a:r>
                    </a:p>
                    <a:p>
                      <a:pPr algn="ctr"/>
                      <a:r>
                        <a:rPr lang="en-US" dirty="0" smtClean="0"/>
                        <a:t>Nuclear physics</a:t>
                      </a:r>
                    </a:p>
                    <a:p>
                      <a:pPr algn="ctr"/>
                      <a:r>
                        <a:rPr lang="en-US" dirty="0" smtClean="0"/>
                        <a:t>Radioactivity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939" y="2233727"/>
            <a:ext cx="1181780" cy="78611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476" y="2233727"/>
            <a:ext cx="1181325" cy="7861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614" y="2233727"/>
            <a:ext cx="1137337" cy="78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5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deflection</a:t>
            </a:r>
            <a:r>
              <a:rPr lang="de-DE" dirty="0" smtClean="0"/>
              <a:t> in ATLAS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Simulation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positron</a:t>
            </a:r>
            <a:endParaRPr lang="de-DE" dirty="0" smtClean="0"/>
          </a:p>
          <a:p>
            <a:r>
              <a:rPr lang="de-DE" dirty="0" err="1" smtClean="0"/>
              <a:t>Prediction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Lorentz-</a:t>
            </a:r>
            <a:r>
              <a:rPr lang="de-DE" dirty="0" err="1" smtClean="0"/>
              <a:t>force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6270" t="41954" r="53863" b="3907"/>
          <a:stretch>
            <a:fillRect/>
          </a:stretch>
        </p:blipFill>
        <p:spPr bwMode="auto">
          <a:xfrm>
            <a:off x="611560" y="2897560"/>
            <a:ext cx="388843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 l="6442" t="42125" r="53691" b="5704"/>
          <a:stretch>
            <a:fillRect/>
          </a:stretch>
        </p:blipFill>
        <p:spPr bwMode="auto">
          <a:xfrm>
            <a:off x="4788024" y="2852936"/>
            <a:ext cx="38884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Inhaltsplatzhalter 8"/>
          <p:cNvSpPr txBox="1">
            <a:spLocks/>
          </p:cNvSpPr>
          <p:nvPr/>
        </p:nvSpPr>
        <p:spPr>
          <a:xfrm>
            <a:off x="3168352" y="6669360"/>
            <a:ext cx="4283968" cy="2880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de-DE" sz="800" dirty="0" smtClean="0">
                <a:solidFill>
                  <a:prstClr val="black"/>
                </a:solidFill>
              </a:rPr>
              <a:t>http://atlas.physicsmasterclasses.org/en/wpath_teilchenid1.htm</a:t>
            </a:r>
            <a:endParaRPr lang="de-DE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deflection</a:t>
            </a:r>
            <a:r>
              <a:rPr lang="de-DE" dirty="0" smtClean="0"/>
              <a:t> in ATLAS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Deflection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complex</a:t>
            </a:r>
            <a:endParaRPr lang="de-DE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l="4794" t="41953" r="55340" b="3907"/>
          <a:stretch>
            <a:fillRect/>
          </a:stretch>
        </p:blipFill>
        <p:spPr bwMode="auto">
          <a:xfrm>
            <a:off x="179512" y="2708920"/>
            <a:ext cx="2952328" cy="300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 l="44833" t="26375" r="3327" b="16532"/>
          <a:stretch>
            <a:fillRect/>
          </a:stretch>
        </p:blipFill>
        <p:spPr bwMode="auto">
          <a:xfrm>
            <a:off x="3419872" y="2681536"/>
            <a:ext cx="505631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nhaltsplatzhalter 8"/>
          <p:cNvSpPr txBox="1">
            <a:spLocks/>
          </p:cNvSpPr>
          <p:nvPr/>
        </p:nvSpPr>
        <p:spPr>
          <a:xfrm>
            <a:off x="1907704" y="6569968"/>
            <a:ext cx="4283968" cy="288032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r>
              <a:rPr lang="de-DE" sz="800" dirty="0" smtClean="0">
                <a:solidFill>
                  <a:prstClr val="black"/>
                </a:solidFill>
              </a:rPr>
              <a:t>http://atlas.physicsmasterclasses.org/en/wpath_teilchenid1.htm</a:t>
            </a:r>
            <a:endParaRPr lang="de-DE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4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toroid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/>
          </a:p>
        </p:txBody>
      </p:sp>
      <p:pic>
        <p:nvPicPr>
          <p:cNvPr id="5" name="Grafik 4" descr="mag_z1.PNG"/>
          <p:cNvPicPr>
            <a:picLocks noChangeAspect="1"/>
          </p:cNvPicPr>
          <p:nvPr/>
        </p:nvPicPr>
        <p:blipFill>
          <a:blip r:embed="rId2" cstate="print"/>
          <a:srcRect l="8935" r="9530"/>
          <a:stretch>
            <a:fillRect/>
          </a:stretch>
        </p:blipFill>
        <p:spPr>
          <a:xfrm>
            <a:off x="4413037" y="1556792"/>
            <a:ext cx="4730963" cy="4581541"/>
          </a:xfrm>
          <a:prstGeom prst="rect">
            <a:avLst/>
          </a:prstGeom>
        </p:spPr>
      </p:pic>
      <p:pic>
        <p:nvPicPr>
          <p:cNvPr id="6" name="Grafik 5" descr="mag_z3.PNG"/>
          <p:cNvPicPr>
            <a:picLocks noChangeAspect="1"/>
          </p:cNvPicPr>
          <p:nvPr/>
        </p:nvPicPr>
        <p:blipFill>
          <a:blip r:embed="rId3" cstate="print"/>
          <a:srcRect l="6200" r="8238" b="2404"/>
          <a:stretch>
            <a:fillRect/>
          </a:stretch>
        </p:blipFill>
        <p:spPr>
          <a:xfrm>
            <a:off x="28309" y="1772816"/>
            <a:ext cx="4471683" cy="4317446"/>
          </a:xfrm>
          <a:prstGeom prst="rect">
            <a:avLst/>
          </a:prstGeom>
        </p:spPr>
      </p:pic>
      <p:sp>
        <p:nvSpPr>
          <p:cNvPr id="7" name="Inhaltsplatzhalter 8"/>
          <p:cNvSpPr txBox="1">
            <a:spLocks/>
          </p:cNvSpPr>
          <p:nvPr/>
        </p:nvSpPr>
        <p:spPr>
          <a:xfrm>
            <a:off x="3563888" y="6309320"/>
            <a:ext cx="1440160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err="1" smtClean="0">
                <a:solidFill>
                  <a:prstClr val="black"/>
                </a:solidFill>
              </a:rPr>
              <a:t>made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with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persint</a:t>
            </a:r>
            <a:endParaRPr lang="de-DE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1725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toroid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/>
          </a:p>
        </p:txBody>
      </p:sp>
      <p:pic>
        <p:nvPicPr>
          <p:cNvPr id="4" name="Grafik 3" descr="phi-mag.png"/>
          <p:cNvPicPr>
            <a:picLocks noChangeAspect="1"/>
          </p:cNvPicPr>
          <p:nvPr/>
        </p:nvPicPr>
        <p:blipFill>
          <a:blip r:embed="rId2" cstate="print"/>
          <a:srcRect t="3982" r="-111" b="3512"/>
          <a:stretch>
            <a:fillRect/>
          </a:stretch>
        </p:blipFill>
        <p:spPr>
          <a:xfrm>
            <a:off x="467544" y="1700808"/>
            <a:ext cx="8208912" cy="4968552"/>
          </a:xfrm>
          <a:prstGeom prst="rect">
            <a:avLst/>
          </a:prstGeom>
        </p:spPr>
      </p:pic>
      <p:sp>
        <p:nvSpPr>
          <p:cNvPr id="5" name="Inhaltsplatzhalter 8"/>
          <p:cNvSpPr txBox="1">
            <a:spLocks/>
          </p:cNvSpPr>
          <p:nvPr/>
        </p:nvSpPr>
        <p:spPr>
          <a:xfrm>
            <a:off x="7380312" y="6381328"/>
            <a:ext cx="1440160" cy="2160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300"/>
              </a:spcBef>
              <a:buClr>
                <a:srgbClr val="A04DA3"/>
              </a:buClr>
            </a:pPr>
            <a:r>
              <a:rPr lang="de-DE" sz="1000" dirty="0" err="1" smtClean="0">
                <a:solidFill>
                  <a:prstClr val="black"/>
                </a:solidFill>
              </a:rPr>
              <a:t>made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with</a:t>
            </a:r>
            <a:r>
              <a:rPr lang="de-DE" sz="1000" dirty="0" smtClean="0">
                <a:solidFill>
                  <a:prstClr val="black"/>
                </a:solidFill>
              </a:rPr>
              <a:t> </a:t>
            </a:r>
            <a:r>
              <a:rPr lang="de-DE" sz="1000" dirty="0" err="1" smtClean="0">
                <a:solidFill>
                  <a:prstClr val="black"/>
                </a:solidFill>
              </a:rPr>
              <a:t>persint</a:t>
            </a:r>
            <a:endParaRPr lang="de-DE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59332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odel building 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2924944"/>
            <a:ext cx="4064000" cy="3683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Measurement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384376"/>
          </a:xfrm>
        </p:spPr>
        <p:txBody>
          <a:bodyPr>
            <a:normAutofit/>
          </a:bodyPr>
          <a:lstStyle/>
          <a:p>
            <a:r>
              <a:rPr lang="de-DE" dirty="0" smtClean="0"/>
              <a:t>Different </a:t>
            </a:r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Compasses</a:t>
            </a:r>
            <a:endParaRPr lang="de-DE" dirty="0" smtClean="0"/>
          </a:p>
          <a:p>
            <a:pPr lvl="1"/>
            <a:r>
              <a:rPr lang="de-DE" dirty="0" smtClean="0"/>
              <a:t>Magna Probe (3D-compass </a:t>
            </a:r>
            <a:r>
              <a:rPr lang="de-DE" dirty="0" err="1" smtClean="0"/>
              <a:t>needle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Smartphone </a:t>
            </a:r>
            <a:r>
              <a:rPr lang="de-DE" dirty="0" err="1" smtClean="0"/>
              <a:t>app</a:t>
            </a:r>
            <a:r>
              <a:rPr lang="de-DE" dirty="0" smtClean="0"/>
              <a:t> (</a:t>
            </a:r>
            <a:r>
              <a:rPr lang="de-DE" dirty="0" err="1" smtClean="0"/>
              <a:t>teslameter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Hall-Probe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exact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strength</a:t>
            </a:r>
            <a:r>
              <a:rPr lang="de-DE" dirty="0" smtClean="0"/>
              <a:t> in Tesla)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55768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Curricular </a:t>
            </a:r>
            <a:r>
              <a:rPr lang="de-DE" dirty="0" err="1" smtClean="0"/>
              <a:t>context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Period</a:t>
            </a:r>
            <a:endParaRPr lang="de-DE" dirty="0" smtClean="0"/>
          </a:p>
          <a:p>
            <a:pPr lvl="1"/>
            <a:r>
              <a:rPr lang="de-DE" dirty="0" smtClean="0"/>
              <a:t>11th </a:t>
            </a:r>
            <a:r>
              <a:rPr lang="de-DE" dirty="0" err="1" smtClean="0"/>
              <a:t>or</a:t>
            </a:r>
            <a:r>
              <a:rPr lang="de-DE" dirty="0" smtClean="0"/>
              <a:t> 12th grade</a:t>
            </a:r>
          </a:p>
          <a:p>
            <a:r>
              <a:rPr lang="de-DE" dirty="0" smtClean="0"/>
              <a:t>Topic</a:t>
            </a:r>
          </a:p>
          <a:p>
            <a:pPr lvl="1"/>
            <a:r>
              <a:rPr lang="de-DE" dirty="0" err="1" smtClean="0"/>
              <a:t>Electrodynamics</a:t>
            </a:r>
            <a:endParaRPr lang="de-DE" dirty="0" smtClean="0"/>
          </a:p>
          <a:p>
            <a:pPr lvl="1"/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consolidating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extending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1026" name="AutoShape 2" descr="https://images.duckduckgo.com/iu/?u=http%3A%2F%2Fts2.mm.bing.net%2Fth%3Fid%3DJN.ZwlsoCwKfTM4ijw2g0vopg%26pid%3D15.1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1028" name="Picture 4" descr="https://encrypted-tbn1.gstatic.com/images?q=tbn:ANd9GcSSZh4lNd9wvZvJcG3ytWFp4NHOj9hrrXDlH-PuGQns-KcDzlm7Rg"/>
          <p:cNvPicPr>
            <a:picLocks noChangeAspect="1" noChangeArrowheads="1"/>
          </p:cNvPicPr>
          <p:nvPr/>
        </p:nvPicPr>
        <p:blipFill>
          <a:blip r:embed="rId2" cstate="print"/>
          <a:srcRect r="1854"/>
          <a:stretch>
            <a:fillRect/>
          </a:stretch>
        </p:blipFill>
        <p:spPr bwMode="auto">
          <a:xfrm>
            <a:off x="4860032" y="1844824"/>
            <a:ext cx="2664296" cy="1685926"/>
          </a:xfrm>
          <a:prstGeom prst="rect">
            <a:avLst/>
          </a:prstGeom>
          <a:noFill/>
        </p:spPr>
      </p:pic>
      <p:sp>
        <p:nvSpPr>
          <p:cNvPr id="7" name="Inhaltsplatzhalter 8"/>
          <p:cNvSpPr txBox="1">
            <a:spLocks/>
          </p:cNvSpPr>
          <p:nvPr/>
        </p:nvSpPr>
        <p:spPr>
          <a:xfrm>
            <a:off x="2915816" y="6597352"/>
            <a:ext cx="6192688" cy="216024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r>
              <a:rPr lang="de-DE" sz="800" dirty="0" smtClean="0">
                <a:solidFill>
                  <a:prstClr val="black"/>
                </a:solidFill>
              </a:rPr>
              <a:t>https://encrypted-tbn1.gstatic.com/images?q=tbn:ANd9GcSSZh4lNd9wvZvJcG3ytWFp4NHOj9hrrXDlH-PuGQns-KcDzlm7Rg</a:t>
            </a:r>
            <a:endParaRPr lang="de-DE" sz="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2251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List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references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72816"/>
            <a:ext cx="4114800" cy="4896544"/>
          </a:xfrm>
        </p:spPr>
        <p:txBody>
          <a:bodyPr/>
          <a:lstStyle/>
          <a:p>
            <a:r>
              <a:rPr lang="de-DE" dirty="0" smtClean="0"/>
              <a:t>ATLAS </a:t>
            </a:r>
            <a:r>
              <a:rPr lang="de-DE" dirty="0" err="1" smtClean="0"/>
              <a:t>animation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http://atlas.physicsmasterclasses.org/en/wpath_teilchenid1.htm</a:t>
            </a:r>
          </a:p>
          <a:p>
            <a:endParaRPr lang="de-DE" dirty="0" smtClean="0"/>
          </a:p>
          <a:p>
            <a:r>
              <a:rPr lang="de-DE" dirty="0" err="1" smtClean="0"/>
              <a:t>Persint</a:t>
            </a:r>
            <a:r>
              <a:rPr lang="de-DE" dirty="0" smtClean="0"/>
              <a:t>: http://irfu.cea.fr/Phocea/Vie_des_labos/Ast/ast_sstechnique.php?id_ast=3113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1026" name="AutoShape 2" descr="https://images.duckduckgo.com/iu/?u=http%3A%2F%2Fts2.mm.bing.net%2Fth%3Fid%3DJN.ZwlsoCwKfTM4ijw2g0vopg%26pid%3D15.1&amp;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prstClr val="black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6942" t="21282" r="32453" b="35406"/>
          <a:stretch>
            <a:fillRect/>
          </a:stretch>
        </p:blipFill>
        <p:spPr bwMode="auto">
          <a:xfrm>
            <a:off x="5004041" y="3861048"/>
            <a:ext cx="3168359" cy="253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4794" t="18329" r="1446" b="3907"/>
          <a:stretch>
            <a:fillRect/>
          </a:stretch>
        </p:blipFill>
        <p:spPr bwMode="auto">
          <a:xfrm>
            <a:off x="4874450" y="1196752"/>
            <a:ext cx="3657990" cy="227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502045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066800"/>
          </a:xfrm>
        </p:spPr>
        <p:txBody>
          <a:bodyPr/>
          <a:lstStyle/>
          <a:p>
            <a:pPr algn="ctr"/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! </a:t>
            </a:r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11560" y="3717032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de-DE" sz="4000" dirty="0" err="1" smtClean="0">
                <a:solidFill>
                  <a:srgbClr val="424456"/>
                </a:solidFill>
                <a:latin typeface="Trebuchet MS"/>
              </a:rPr>
              <a:t>Any</a:t>
            </a:r>
            <a:r>
              <a:rPr lang="de-DE" sz="4000" dirty="0" smtClean="0">
                <a:solidFill>
                  <a:srgbClr val="424456"/>
                </a:solidFill>
                <a:latin typeface="Trebuchet MS"/>
              </a:rPr>
              <a:t> </a:t>
            </a:r>
            <a:r>
              <a:rPr lang="de-DE" sz="4000" dirty="0" err="1" smtClean="0">
                <a:solidFill>
                  <a:srgbClr val="424456"/>
                </a:solidFill>
                <a:latin typeface="Trebuchet MS"/>
              </a:rPr>
              <a:t>questions</a:t>
            </a:r>
            <a:r>
              <a:rPr lang="de-DE" sz="4000" dirty="0" smtClean="0">
                <a:solidFill>
                  <a:srgbClr val="424456"/>
                </a:solidFill>
                <a:latin typeface="Trebuchet MS"/>
              </a:rPr>
              <a:t>?</a:t>
            </a:r>
            <a:endParaRPr lang="de-DE" sz="4000" dirty="0">
              <a:solidFill>
                <a:srgbClr val="424456"/>
              </a:solidFill>
              <a:latin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693059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009476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Students’ conceptions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7140"/>
            <a:ext cx="4623158" cy="548932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Don’t know the meaning of “radioactivity”, misunderstanding with radio waves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“Radiation” has a frightening </a:t>
            </a:r>
            <a:r>
              <a:rPr lang="en-US" dirty="0" err="1" smtClean="0"/>
              <a:t>conotation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No natural sources emit radiation, only the industrial because radiation is artificial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There is no background radiation, we live in a free radiation environment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Radioactivity is unstoppable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Natural radiation is different from the one from radioactive sources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Radiation is carried by the wind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Radiation is danger because it is invisible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Irradiation of objects results in radioactive objects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358" y="1319928"/>
            <a:ext cx="3786275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PROPOSAL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Shielding test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Al shielding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Pb</a:t>
            </a:r>
            <a:r>
              <a:rPr lang="en-US" dirty="0" smtClean="0"/>
              <a:t> shielding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Paper shielding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Distance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Thickness of 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52E65"/>
                </a:solidFill>
              </a:rPr>
              <a:t>     Tape X-rays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690" y="5055460"/>
            <a:ext cx="1402989" cy="16017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800" y="2159000"/>
            <a:ext cx="259095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82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</a:t>
            </a:r>
            <a:endParaRPr lang="en-US" dirty="0"/>
          </a:p>
        </p:txBody>
      </p:sp>
      <p:pic>
        <p:nvPicPr>
          <p:cNvPr id="5" name="Picture 4" descr="Captura de ecrã 2015-07-22, às 21.36.30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 t="16482" r="24033" b="7333"/>
          <a:stretch/>
        </p:blipFill>
        <p:spPr>
          <a:xfrm>
            <a:off x="244812" y="1468748"/>
            <a:ext cx="8388534" cy="526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77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ssential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1736</TotalTime>
  <Words>987</Words>
  <Application>Microsoft Office PowerPoint</Application>
  <PresentationFormat>On-screen Show (4:3)</PresentationFormat>
  <Paragraphs>290</Paragraphs>
  <Slides>67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67</vt:i4>
      </vt:variant>
    </vt:vector>
  </HeadingPairs>
  <TitlesOfParts>
    <vt:vector size="79" baseType="lpstr">
      <vt:lpstr>맑은 고딕</vt:lpstr>
      <vt:lpstr>Arial</vt:lpstr>
      <vt:lpstr>Arial Black</vt:lpstr>
      <vt:lpstr>Calibri</vt:lpstr>
      <vt:lpstr>Georgia</vt:lpstr>
      <vt:lpstr>Times New Roman</vt:lpstr>
      <vt:lpstr>Trebuchet MS</vt:lpstr>
      <vt:lpstr>Wingdings</vt:lpstr>
      <vt:lpstr>Wingdings 2</vt:lpstr>
      <vt:lpstr>Essential</vt:lpstr>
      <vt:lpstr>Office Theme</vt:lpstr>
      <vt:lpstr>Urban</vt:lpstr>
      <vt:lpstr>The Particle Detector Giorgio Vacchiano LeaH pedder  Marina silva   The Ion trap Marek Balazovic Markus Fransson Hamdan Draghmeh  The ATLAS MAGNET Lizelle Swanepoel miriam rosenfeld  Julia  Aldehoff  Support: Alexandra Feistmantl - Vincent Darras -  Julia Woithe</vt:lpstr>
      <vt:lpstr>Particle detector</vt:lpstr>
      <vt:lpstr>Subject</vt:lpstr>
      <vt:lpstr>PowerPoint Presentation</vt:lpstr>
      <vt:lpstr>Software </vt:lpstr>
      <vt:lpstr>Curricula</vt:lpstr>
      <vt:lpstr>Students’ conceptions </vt:lpstr>
      <vt:lpstr>OUR PROPOSAL </vt:lpstr>
      <vt:lpstr>Protocols</vt:lpstr>
      <vt:lpstr>Shielding test</vt:lpstr>
      <vt:lpstr>Shielding test</vt:lpstr>
      <vt:lpstr>Shielding test</vt:lpstr>
      <vt:lpstr>Shielding test</vt:lpstr>
      <vt:lpstr>Shielding test</vt:lpstr>
      <vt:lpstr>Shielding test</vt:lpstr>
      <vt:lpstr>Shielding test</vt:lpstr>
      <vt:lpstr>Tape X-rays </vt:lpstr>
      <vt:lpstr>TAPE X-Rays</vt:lpstr>
      <vt:lpstr>Tape x-rays</vt:lpstr>
      <vt:lpstr>Alternative </vt:lpstr>
      <vt:lpstr>Sources</vt:lpstr>
      <vt:lpstr>Discussion time 1!</vt:lpstr>
      <vt:lpstr>ION</vt:lpstr>
      <vt:lpstr>What is an iontrap?</vt:lpstr>
      <vt:lpstr>Applications</vt:lpstr>
      <vt:lpstr>Trapping antimatter</vt:lpstr>
      <vt:lpstr>Demonstration example</vt:lpstr>
      <vt:lpstr>Why our project?</vt:lpstr>
      <vt:lpstr>Why our project?</vt:lpstr>
      <vt:lpstr>Types of simple traps</vt:lpstr>
      <vt:lpstr>Our setup</vt:lpstr>
      <vt:lpstr>Our setup </vt:lpstr>
      <vt:lpstr>Physical principle</vt:lpstr>
      <vt:lpstr>Physical principle</vt:lpstr>
      <vt:lpstr>Results</vt:lpstr>
      <vt:lpstr>Results</vt:lpstr>
      <vt:lpstr>Questions/Tasks for students</vt:lpstr>
      <vt:lpstr>PowerPoint Presentation</vt:lpstr>
      <vt:lpstr>PowerPoint Presentation</vt:lpstr>
      <vt:lpstr>PowerPoint Presentation</vt:lpstr>
      <vt:lpstr>Questions/Tasks for students</vt:lpstr>
      <vt:lpstr>And that´s all for this HST!</vt:lpstr>
      <vt:lpstr>Discussion time 2!</vt:lpstr>
      <vt:lpstr>Appendix</vt:lpstr>
      <vt:lpstr>1. Draw E-field Forces on ions!</vt:lpstr>
      <vt:lpstr>PowerPoint Presentation</vt:lpstr>
      <vt:lpstr>Physical principle</vt:lpstr>
      <vt:lpstr>PowerPoint Presentation</vt:lpstr>
      <vt:lpstr>ATLAS magnetic field model</vt:lpstr>
      <vt:lpstr>Workgroup</vt:lpstr>
      <vt:lpstr>Ingredients</vt:lpstr>
      <vt:lpstr>Working</vt:lpstr>
      <vt:lpstr>Magnetic components</vt:lpstr>
      <vt:lpstr>The final model</vt:lpstr>
      <vt:lpstr>The final model</vt:lpstr>
      <vt:lpstr>Introducing the activity</vt:lpstr>
      <vt:lpstr>Model vs. reality</vt:lpstr>
      <vt:lpstr>Lab circus to study magnetic fields </vt:lpstr>
      <vt:lpstr>Advanced experiments</vt:lpstr>
      <vt:lpstr>Particle deflection in ATLAS detector</vt:lpstr>
      <vt:lpstr>Particle deflection in ATLAS detector</vt:lpstr>
      <vt:lpstr>A simulation for the toroid field</vt:lpstr>
      <vt:lpstr>A simulation for the toroid field</vt:lpstr>
      <vt:lpstr>Measurement of the magnetic field</vt:lpstr>
      <vt:lpstr>Curricular context</vt:lpstr>
      <vt:lpstr>List of references</vt:lpstr>
      <vt:lpstr>Thank you for your attention!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Silva</dc:creator>
  <cp:lastModifiedBy>Julia Woithe</cp:lastModifiedBy>
  <cp:revision>28</cp:revision>
  <dcterms:created xsi:type="dcterms:W3CDTF">2015-07-22T11:21:43Z</dcterms:created>
  <dcterms:modified xsi:type="dcterms:W3CDTF">2015-07-24T06:29:03Z</dcterms:modified>
</cp:coreProperties>
</file>