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theme/theme2.xml" ContentType="application/vnd.openxmlformats-officedocument.theme+xml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</p:sldIdLst>
  <p:sldSz cx="10160000" cy="76200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Hoefler Text"/>
          <a:ea typeface="Hoefler Text"/>
          <a:cs typeface="Hoefler Text"/>
        </a:font>
        <a:srgbClr val="56533A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firstCol>
    <a:lastRow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lastRow>
    <a:firstRow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>
          <a:latin typeface="Baskerville"/>
          <a:ea typeface="Baskerville"/>
          <a:cs typeface="Baskerville"/>
        </a:font>
        <a:srgbClr val="6C6963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Row>
  </a:tblStyle>
  <a:tblStyle styleId="{4A9BC294-FFE2-49D5-8D69-9E1BD2C41BD5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Row>
  </a:tblStyle>
  <a:tblStyle styleId="{3DC5C2F9-1CAC-4260-A1DD-9FCDBB877499}" styleName="">
    <a:tblBg/>
    <a:wholeTbl>
      <a:tcTxStyle b="off" i="off">
        <a:font>
          <a:latin typeface="Cochin"/>
          <a:ea typeface="Cochin"/>
          <a:cs typeface="Cochin"/>
        </a:font>
        <a:srgbClr val="3D3E3F">
          <a:alpha val="90000"/>
        </a:srgbClr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6CBB8FF1-D9AA-43F3-AF6F-95CC898621D3}" styleName="">
    <a:tblBg/>
    <a:wholeTbl>
      <a:tcTxStyle b="off" i="off">
        <a:font>
          <a:latin typeface="Copperplate Light"/>
          <a:ea typeface="Copperplate Light"/>
          <a:cs typeface="Copperplate Light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0775EBE9-4AF6-48D9-AB11-A22D179E0028}" styleName="">
    <a:tblBg/>
    <a:wholeTbl>
      <a:tcTxStyle b="off" i="off">
        <a:fontRef idx="minor">
          <a:srgbClr val="3A5253"/>
        </a:fontRef>
        <a:srgbClr val="3A5253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Row>
  </a:tblStyle>
  <a:tblStyle styleId="{5ABE19E5-C772-4934-B0FB-5AE7E463C397}" styleName="">
    <a:tblBg/>
    <a:wholeTbl>
      <a:tcTxStyle b="off" i="off">
        <a:font>
          <a:latin typeface="Palatino"/>
          <a:ea typeface="Palatino"/>
          <a:cs typeface="Palatino"/>
        </a:font>
        <a:srgbClr val="728FBC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firstRow>
  </a:tblStyle>
  <a:tblStyle styleId="{50988FDD-2FBE-42B9-B139-20B239DFDDF6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13A4B06A-81DF-4D02-8496-3E5EC19515DA}" styleName="">
    <a:tblBg/>
    <a:wholeTb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Row>
  </a:tblStyle>
  <a:tblStyle styleId="{2338324F-64BA-436C-9383-664B51D9AEF4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56" name="Shape 45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55600">
      <a:defRPr sz="1400">
        <a:latin typeface="Lucida Grande"/>
        <a:ea typeface="Lucida Grande"/>
        <a:cs typeface="Lucida Grande"/>
        <a:sym typeface="Lucida Grande"/>
      </a:defRPr>
    </a:lvl1pPr>
    <a:lvl2pPr indent="228600" defTabSz="355600">
      <a:defRPr sz="1400">
        <a:latin typeface="Lucida Grande"/>
        <a:ea typeface="Lucida Grande"/>
        <a:cs typeface="Lucida Grande"/>
        <a:sym typeface="Lucida Grande"/>
      </a:defRPr>
    </a:lvl2pPr>
    <a:lvl3pPr indent="457200" defTabSz="355600">
      <a:defRPr sz="1400">
        <a:latin typeface="Lucida Grande"/>
        <a:ea typeface="Lucida Grande"/>
        <a:cs typeface="Lucida Grande"/>
        <a:sym typeface="Lucida Grande"/>
      </a:defRPr>
    </a:lvl3pPr>
    <a:lvl4pPr indent="685800" defTabSz="355600">
      <a:defRPr sz="1400">
        <a:latin typeface="Lucida Grande"/>
        <a:ea typeface="Lucida Grande"/>
        <a:cs typeface="Lucida Grande"/>
        <a:sym typeface="Lucida Grande"/>
      </a:defRPr>
    </a:lvl4pPr>
    <a:lvl5pPr indent="914400" defTabSz="355600">
      <a:defRPr sz="1400">
        <a:latin typeface="Lucida Grande"/>
        <a:ea typeface="Lucida Grande"/>
        <a:cs typeface="Lucida Grande"/>
        <a:sym typeface="Lucida Grande"/>
      </a:defRPr>
    </a:lvl5pPr>
    <a:lvl6pPr indent="1143000" defTabSz="355600">
      <a:defRPr sz="1400">
        <a:latin typeface="Lucida Grande"/>
        <a:ea typeface="Lucida Grande"/>
        <a:cs typeface="Lucida Grande"/>
        <a:sym typeface="Lucida Grande"/>
      </a:defRPr>
    </a:lvl6pPr>
    <a:lvl7pPr indent="1371600" defTabSz="355600">
      <a:defRPr sz="1400">
        <a:latin typeface="Lucida Grande"/>
        <a:ea typeface="Lucida Grande"/>
        <a:cs typeface="Lucida Grande"/>
        <a:sym typeface="Lucida Grande"/>
      </a:defRPr>
    </a:lvl7pPr>
    <a:lvl8pPr indent="1600200" defTabSz="355600">
      <a:defRPr sz="1400">
        <a:latin typeface="Lucida Grande"/>
        <a:ea typeface="Lucida Grande"/>
        <a:cs typeface="Lucida Grande"/>
        <a:sym typeface="Lucida Grande"/>
      </a:defRPr>
    </a:lvl8pPr>
    <a:lvl9pPr indent="1828800" defTabSz="355600">
      <a:defRPr sz="14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
</file>

<file path=ppt/slideLayouts/_rels/slideLayout10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3.png"/></Relationships>

</file>

<file path=ppt/slideLayouts/_rels/slideLayout10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4.png"/><Relationship Id="rId3" Type="http://schemas.openxmlformats.org/officeDocument/2006/relationships/image" Target="../media/image41.png"/></Relationships>

</file>

<file path=ppt/slideLayouts/_rels/slideLayout10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41.png"/></Relationships>

</file>

<file path=ppt/slideLayouts/_rels/slideLayout10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41.png"/></Relationships>

</file>

<file path=ppt/slideLayouts/_rels/slideLayout10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5.png"/></Relationships>

</file>

<file path=ppt/slideLayouts/_rels/slideLayout1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6.png"/></Relationships>

</file>

<file path=ppt/slideLayouts/_rels/slideLayout1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7.png"/></Relationships>

</file>

<file path=ppt/slideLayouts/_rels/slideLayout1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
</file>

<file path=ppt/slideLayouts/_rels/slideLayout1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
</file>

<file path=ppt/slideLayouts/_rels/slideLayout1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9.png"/></Relationships>

</file>

<file path=ppt/slideLayouts/_rels/slideLayout1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
</file>

<file path=ppt/slideLayouts/_rels/slideLayout1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1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/Relationships>

</file>

<file path=ppt/slideLayouts/_rels/slideLayout1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1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/Relationships>

</file>

<file path=ppt/slideLayouts/_rels/slideLayout1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1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1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
</file>

<file path=ppt/slideLayouts/_rels/slideLayout15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
</file>

<file path=ppt/slideLayouts/_rels/slideLayout15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
</file>

<file path=ppt/slideLayouts/_rels/slideLayout15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1.png"/></Relationships>

</file>

<file path=ppt/slideLayouts/_rels/slideLayout16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6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6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6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16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
</file>

<file path=ppt/slideLayouts/_rels/slideLayout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22.png"/></Relationships>

</file>

<file path=ppt/slideLayouts/_rels/slideLayout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20.png"/></Relationships>

</file>

<file path=ppt/slideLayouts/_rels/slideLayout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Layouts/_rels/slideLayout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5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
</file>

<file path=ppt/slideLayouts/_rels/slideLayout5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6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/Relationships>

</file>

<file path=ppt/slideLayouts/_rels/slideLayout6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
</file>

<file path=ppt/slideLayouts/_rels/slideLayout6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/Relationships>

</file>

<file path=ppt/slideLayouts/_rels/slideLayout6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
</file>

<file path=ppt/slideLayouts/_rels/slideLayout6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/Relationships>

</file>

<file path=ppt/slideLayouts/_rels/slideLayout6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6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6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6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6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7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7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7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3.png"/></Relationships>

</file>

<file path=ppt/slideLayouts/_rels/slideLayout7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png"/></Relationships>

</file>

<file path=ppt/slideLayouts/_rels/slideLayout7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5.png"/><Relationship Id="rId3" Type="http://schemas.openxmlformats.org/officeDocument/2006/relationships/image" Target="../media/image32.png"/></Relationships>

</file>

<file path=ppt/slideLayouts/_rels/slideLayout7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7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32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8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
</file>

<file path=ppt/slideLayouts/_rels/slideLayout8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8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8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8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/Relationships>

</file>

<file path=ppt/slideLayouts/_rels/slideLayout8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/Relationships>

</file>

<file path=ppt/slideLayouts/_rels/slideLayout8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/Relationships>

</file>

<file path=ppt/slideLayouts/_rels/slideLayout8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/Relationships>

</file>

<file path=ppt/slideLayouts/_rels/slideLayout8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
</file>

<file path=ppt/slideLayouts/_rels/slideLayout9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9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
</file>

<file path=ppt/slideLayouts/_rels/slideLayout9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41.png"/></Relationships>

</file>

<file path=ppt/slideLayouts/_rels/slideLayout9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41.png"/></Relationships>

</file>

<file path=ppt/slideLayouts/_rels/slideLayout9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41.png"/></Relationships>

</file>

<file path=ppt/slideLayouts/_rels/slideLayout9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
</file>

<file path=ppt/slideLayouts/_rels/slideLayout9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
</file>

<file path=ppt/slideLayouts/_rels/slideLayout9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
</file>

<file path=ppt/slideLayouts/_rels/slideLayout9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parator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76600" y="3746500"/>
            <a:ext cx="3708400" cy="1016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/>
          <p:nvPr>
            <p:ph type="title"/>
          </p:nvPr>
        </p:nvSpPr>
        <p:spPr>
          <a:xfrm>
            <a:off x="990600" y="1790700"/>
            <a:ext cx="8178800" cy="18669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anchor="b"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990600" y="4051300"/>
            <a:ext cx="8178800" cy="12700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Letterpress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hape 31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marL="493957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8913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12977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17041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21105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Watercolor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Shape 288"/>
          <p:cNvSpPr/>
          <p:nvPr>
            <p:ph type="title"/>
          </p:nvPr>
        </p:nvSpPr>
        <p:spPr>
          <a:xfrm>
            <a:off x="342900" y="1104900"/>
            <a:ext cx="51308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89" name="Shape 289"/>
          <p:cNvSpPr/>
          <p:nvPr>
            <p:ph type="body" idx="1"/>
          </p:nvPr>
        </p:nvSpPr>
        <p:spPr>
          <a:xfrm>
            <a:off x="342900" y="3746500"/>
            <a:ext cx="5130800" cy="2578100"/>
          </a:xfrm>
          <a:prstGeom prst="rect">
            <a:avLst/>
          </a:prstGeom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Watercolor_bulle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Shape 292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93" name="Shape 293"/>
          <p:cNvSpPr/>
          <p:nvPr>
            <p:ph type="body" idx="1"/>
          </p:nvPr>
        </p:nvSpPr>
        <p:spPr>
          <a:xfrm>
            <a:off x="342900" y="1854200"/>
            <a:ext cx="5130800" cy="5080000"/>
          </a:xfrm>
          <a:prstGeom prst="rect">
            <a:avLst/>
          </a:prstGeom>
        </p:spPr>
        <p:txBody>
          <a:bodyPr/>
          <a:lstStyle>
            <a:lvl1pPr marL="6593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96" name="Shape 296"/>
          <p:cNvSpPr/>
          <p:nvPr>
            <p:ph type="body" idx="1"/>
          </p:nvPr>
        </p:nvSpPr>
        <p:spPr>
          <a:xfrm>
            <a:off x="342900" y="1854200"/>
            <a:ext cx="5130800" cy="5080000"/>
          </a:xfrm>
          <a:prstGeom prst="rect">
            <a:avLst/>
          </a:prstGeom>
        </p:spPr>
        <p:txBody>
          <a:bodyPr/>
          <a:lstStyle>
            <a:lvl1pPr marL="6593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99" name="Shape 299"/>
          <p:cNvSpPr/>
          <p:nvPr>
            <p:ph type="body" idx="1"/>
          </p:nvPr>
        </p:nvSpPr>
        <p:spPr>
          <a:xfrm>
            <a:off x="6070600" y="1854200"/>
            <a:ext cx="3746500" cy="5080000"/>
          </a:xfrm>
          <a:prstGeom prst="rect">
            <a:avLst/>
          </a:prstGeom>
        </p:spPr>
        <p:txBody>
          <a:bodyPr/>
          <a:lstStyle>
            <a:lvl1pPr marL="6593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02" name="Shape 302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05" name="Shape 305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08" name="Shape 308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marL="493957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8913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12977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17041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21105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radient_photo-h-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Shape 318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radient_photo-v-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Shape 323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4" name="Shape 324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7" name="Shape 327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radient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Shape 330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31" name="Shape 331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34" name="Shape 334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37" name="Shape 337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40" name="Shape 340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43" name="Shape 343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5880100" y="1943100"/>
            <a:ext cx="3289300" cy="49657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marL="493957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8913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12977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17041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21105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46" name="Shape 346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Blac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Shape 356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Blac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Shape 361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62" name="Shape 362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65" name="Shape 365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Black_photo-bullets-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68" name="Shape 368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69" name="Shape 369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separator_tiff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05300" y="3670300"/>
            <a:ext cx="1571297" cy="292100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>
            <p:ph type="title"/>
          </p:nvPr>
        </p:nvSpPr>
        <p:spPr>
          <a:xfrm>
            <a:off x="990600" y="1600200"/>
            <a:ext cx="8178800" cy="19050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b"/>
          <a:lstStyle>
            <a:lvl1pPr algn="ctr">
              <a:defRPr sz="6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xfrm>
            <a:off x="990600" y="4191000"/>
            <a:ext cx="8178800" cy="1447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  <a:lvl2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2pPr>
            <a:lvl3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3pPr>
            <a:lvl4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4pPr>
            <a:lvl5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 lvl="0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One</a:t>
            </a:r>
            <a:endParaRPr i="1" sz="40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1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Two</a:t>
            </a:r>
            <a:endParaRPr i="1" sz="40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2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Three</a:t>
            </a:r>
            <a:endParaRPr i="1" sz="40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3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Four</a:t>
            </a:r>
            <a:endParaRPr i="1" sz="4000">
              <a:solidFill>
                <a:srgbClr val="BEA56D"/>
              </a:solidFill>
              <a:effectLst>
                <a:outerShdw sx="100000" sy="100000" kx="0" ky="0" algn="b" rotWithShape="0" blurRad="25400" dist="38100" dir="15900000">
                  <a:srgbClr val="000000">
                    <a:alpha val="90000"/>
                  </a:srgbClr>
                </a:outerShdw>
              </a:effectLst>
            </a:endParaRPr>
          </a:p>
          <a:p>
            <a:pPr lvl="4">
              <a:defRPr i="0" sz="1800">
                <a:solidFill>
                  <a:srgbClr val="000000"/>
                </a:solidFill>
                <a:effectLst/>
              </a:defRPr>
            </a:pPr>
            <a:r>
              <a: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72" name="Shape 372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75" name="Shape 375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/>
          <p:nvPr>
            <p:ph type="title"/>
          </p:nvPr>
        </p:nvSpPr>
        <p:spPr>
          <a:xfrm>
            <a:off x="990600" y="850900"/>
            <a:ext cx="8178800" cy="2882900"/>
          </a:xfrm>
          <a:prstGeom prst="rect">
            <a:avLst/>
          </a:prstGeom>
        </p:spPr>
        <p:txBody>
          <a:bodyPr anchor="b"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78" name="Shape 378"/>
          <p:cNvSpPr/>
          <p:nvPr>
            <p:ph type="body" idx="1"/>
          </p:nvPr>
        </p:nvSpPr>
        <p:spPr>
          <a:xfrm>
            <a:off x="990600" y="3810000"/>
            <a:ext cx="8178800" cy="173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  <a:lvl2pPr marL="0" indent="0" algn="ctr">
              <a:spcBef>
                <a:spcPts val="0"/>
              </a:spcBef>
              <a:buClrTx/>
              <a:buSzTx/>
              <a:buNone/>
            </a:lvl2pPr>
            <a:lvl3pPr marL="0" indent="0" algn="ctr">
              <a:spcBef>
                <a:spcPts val="0"/>
              </a:spcBef>
              <a:buClrTx/>
              <a:buSzTx/>
              <a:buNone/>
            </a:lvl3pPr>
            <a:lvl4pPr marL="0" indent="0" algn="ctr">
              <a:spcBef>
                <a:spcPts val="0"/>
              </a:spcBef>
              <a:buClrTx/>
              <a:buSzTx/>
              <a:buNone/>
            </a:lvl4pPr>
            <a:lvl5pPr marL="0" indent="0" algn="ctr">
              <a:spcBef>
                <a:spcPts val="0"/>
              </a:spcBef>
              <a:buClrTx/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1" name="Shape 38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4" name="Shape 38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506730" anchor="t"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/>
          <p:nvPr>
            <p:ph type="body" idx="1"/>
          </p:nvPr>
        </p:nvSpPr>
        <p:spPr>
          <a:xfrm>
            <a:off x="12700" y="850900"/>
            <a:ext cx="10134600" cy="59182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type="title"/>
          </p:nvPr>
        </p:nvSpPr>
        <p:spPr>
          <a:xfrm>
            <a:off x="990600" y="2413000"/>
            <a:ext cx="8178800" cy="2781300"/>
          </a:xfrm>
          <a:prstGeom prst="rect">
            <a:avLst/>
          </a:prstGeom>
        </p:spPr>
        <p:txBody>
          <a:bodyPr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Pinstripe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94" name="Shape 394"/>
          <p:cNvSpPr/>
          <p:nvPr>
            <p:ph type="title"/>
          </p:nvPr>
        </p:nvSpPr>
        <p:spPr>
          <a:xfrm>
            <a:off x="990600" y="5397500"/>
            <a:ext cx="8178800" cy="1498600"/>
          </a:xfrm>
          <a:prstGeom prst="rect">
            <a:avLst/>
          </a:prstGeom>
        </p:spPr>
        <p:txBody>
          <a:bodyPr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46" name="Shape 46"/>
          <p:cNvSpPr/>
          <p:nvPr>
            <p:ph type="body" idx="1"/>
          </p:nvPr>
        </p:nvSpPr>
        <p:spPr>
          <a:xfrm>
            <a:off x="596900" y="2159000"/>
            <a:ext cx="8966200" cy="4470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6985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One</a:t>
            </a:r>
            <a:endParaRPr sz="3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Two</a:t>
            </a:r>
            <a:endParaRPr sz="3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Three</a:t>
            </a:r>
            <a:endParaRPr sz="3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Four</a:t>
            </a:r>
            <a:endParaRPr sz="3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Pinstripe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97" name="Shape 397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6200">
                <a:solidFill>
                  <a:srgbClr val="FFFCF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FFFCF5"/>
                </a:solidFill>
              </a:rPr>
              <a:t>Title Text</a:t>
            </a:r>
          </a:p>
        </p:txBody>
      </p:sp>
      <p:sp>
        <p:nvSpPr>
          <p:cNvPr id="398" name="Shape 398"/>
          <p:cNvSpPr/>
          <p:nvPr>
            <p:ph type="body" idx="1"/>
          </p:nvPr>
        </p:nvSpPr>
        <p:spPr>
          <a:xfrm>
            <a:off x="495300" y="3746500"/>
            <a:ext cx="4584700" cy="2286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  <a:lvl2pPr marL="0" indent="0" algn="ctr">
              <a:spcBef>
                <a:spcPts val="0"/>
              </a:spcBef>
              <a:buClrTx/>
              <a:buSzTx/>
              <a:buNone/>
            </a:lvl2pPr>
            <a:lvl3pPr marL="0" indent="0" algn="ctr">
              <a:spcBef>
                <a:spcPts val="0"/>
              </a:spcBef>
              <a:buClrTx/>
              <a:buSzTx/>
              <a:buNone/>
            </a:lvl3pPr>
            <a:lvl4pPr marL="0" indent="0" algn="ctr">
              <a:spcBef>
                <a:spcPts val="0"/>
              </a:spcBef>
              <a:buClrTx/>
              <a:buSzTx/>
              <a:buNone/>
            </a:lvl4pPr>
            <a:lvl5pPr marL="0" indent="0" algn="ctr">
              <a:spcBef>
                <a:spcPts val="0"/>
              </a:spcBef>
              <a:buClrTx/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Pinstripe_bulle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401" name="Shape 4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02" name="Shape 402"/>
          <p:cNvSpPr/>
          <p:nvPr>
            <p:ph type="body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05" name="Shape 405"/>
          <p:cNvSpPr/>
          <p:nvPr>
            <p:ph type="body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08" name="Shape 408"/>
          <p:cNvSpPr/>
          <p:nvPr>
            <p:ph type="body" idx="1"/>
          </p:nvPr>
        </p:nvSpPr>
        <p:spPr>
          <a:xfrm>
            <a:off x="5422900" y="2171700"/>
            <a:ext cx="4152900" cy="4864100"/>
          </a:xfrm>
          <a:prstGeom prst="rect">
            <a:avLst/>
          </a:prstGeom>
        </p:spPr>
        <p:txBody>
          <a:bodyPr/>
          <a:lstStyle>
            <a:lvl1pPr marL="1263616">
              <a:buBlip>
                <a:blip r:embed="rId2"/>
              </a:buBlip>
            </a:lvl1pPr>
            <a:lvl2pPr marL="1606516" indent="-1200116">
              <a:buBlip>
                <a:blip r:embed="rId2"/>
              </a:buBlip>
            </a:lvl2pPr>
            <a:lvl3pPr marL="1962116" indent="-1200116">
              <a:buBlip>
                <a:blip r:embed="rId2"/>
              </a:buBlip>
            </a:lvl3pPr>
            <a:lvl4pPr marL="2317716" indent="-1200116">
              <a:buBlip>
                <a:blip r:embed="rId2"/>
              </a:buBlip>
            </a:lvl4pPr>
            <a:lvl5pPr marL="2686016" indent="-1200116"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12" name="Shape 412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15" name="Shape 415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18" name="Shape 418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Shape 49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596900" y="2159000"/>
            <a:ext cx="8966200" cy="4470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 numCol="2" spcCol="448309" anchor="t"/>
          <a:lstStyle>
            <a:lvl1pPr marL="6985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>
              <a:spcBef>
                <a:spcPts val="20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One</a:t>
            </a:r>
            <a:endParaRPr sz="24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Two</a:t>
            </a:r>
            <a:endParaRPr sz="24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Three</a:t>
            </a:r>
            <a:endParaRPr sz="24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Four</a:t>
            </a:r>
            <a:endParaRPr sz="24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Blac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428" name="Shape 428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Blac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Shape 433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34" name="Shape 434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37" name="Shape 437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Black_photo-bullets-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440" name="Shape 440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41" name="Shape 441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44" name="Shape 444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47" name="Shape 447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body" idx="1"/>
          </p:nvPr>
        </p:nvSpPr>
        <p:spPr>
          <a:xfrm>
            <a:off x="596900" y="571500"/>
            <a:ext cx="8966200" cy="64770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6985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>
              <a:spcBef>
                <a:spcPts val="3900"/>
              </a:spcBef>
              <a:buClrTx/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One</a:t>
            </a:r>
            <a:endParaRPr sz="32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Two</a:t>
            </a:r>
            <a:endParaRPr sz="32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Three</a:t>
            </a:r>
            <a:endParaRPr sz="32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Four</a:t>
            </a:r>
            <a:endParaRPr sz="32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2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4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title"/>
          </p:nvPr>
        </p:nvSpPr>
        <p:spPr>
          <a:xfrm>
            <a:off x="596900" y="2819400"/>
            <a:ext cx="8966200" cy="19812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990600" y="1943100"/>
            <a:ext cx="8178800" cy="49657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marL="519257" indent="-294361" defTabSz="355600">
              <a:spcBef>
                <a:spcPts val="2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916661" indent="-294361" defTabSz="355600">
              <a:spcBef>
                <a:spcPts val="2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1323061" indent="-294361" defTabSz="355600">
              <a:spcBef>
                <a:spcPts val="2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1729462" indent="-294362" defTabSz="355600">
              <a:spcBef>
                <a:spcPts val="2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2135862" indent="-294362" defTabSz="355600">
              <a:spcBef>
                <a:spcPts val="2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LeatherBoo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Shape 61"/>
          <p:cNvSpPr/>
          <p:nvPr>
            <p:ph type="title"/>
          </p:nvPr>
        </p:nvSpPr>
        <p:spPr>
          <a:xfrm>
            <a:off x="596900" y="5740400"/>
            <a:ext cx="8966200" cy="12319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LeatherBoo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LeatherBook_line-short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9500" y="3810000"/>
            <a:ext cx="3009900" cy="69536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hape 65"/>
          <p:cNvSpPr/>
          <p:nvPr>
            <p:ph type="title"/>
          </p:nvPr>
        </p:nvSpPr>
        <p:spPr>
          <a:xfrm>
            <a:off x="495300" y="1079500"/>
            <a:ext cx="4191000" cy="26035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 anchor="b"/>
          <a:lstStyle>
            <a:lvl1pPr algn="ctr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66" name="Shape 66"/>
          <p:cNvSpPr/>
          <p:nvPr>
            <p:ph type="body" idx="1"/>
          </p:nvPr>
        </p:nvSpPr>
        <p:spPr>
          <a:xfrm>
            <a:off x="495300" y="4025900"/>
            <a:ext cx="4191000" cy="26035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0" indent="0" algn="ctr">
              <a:spcBef>
                <a:spcPts val="0"/>
              </a:spcBef>
              <a:buClrTx/>
              <a:buSzTx/>
              <a:buFont typeface="Zapf Dingbats"/>
              <a:buNone/>
              <a:defRPr i="1" sz="28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One</a:t>
            </a:r>
            <a:endParaRPr i="1" sz="2800">
              <a:solidFill>
                <a:srgbClr val="6C6963"/>
              </a:solidFill>
            </a:endParaRPr>
          </a:p>
          <a:p>
            <a:pPr lvl="1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Two</a:t>
            </a:r>
            <a:endParaRPr i="1" sz="2800">
              <a:solidFill>
                <a:srgbClr val="6C6963"/>
              </a:solidFill>
            </a:endParaRPr>
          </a:p>
          <a:p>
            <a:pPr lvl="2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Three</a:t>
            </a:r>
            <a:endParaRPr i="1" sz="2800">
              <a:solidFill>
                <a:srgbClr val="6C6963"/>
              </a:solidFill>
            </a:endParaRPr>
          </a:p>
          <a:p>
            <a:pPr lvl="3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Four</a:t>
            </a:r>
            <a:endParaRPr i="1" sz="2800">
              <a:solidFill>
                <a:srgbClr val="6C6963"/>
              </a:solidFill>
            </a:endParaRPr>
          </a:p>
          <a:p>
            <a:pPr lvl="4">
              <a:defRPr i="0" sz="1800">
                <a:solidFill>
                  <a:srgbClr val="000000"/>
                </a:solidFill>
              </a:defRPr>
            </a:pPr>
            <a:r>
              <a:rPr i="1" sz="28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LeatherBook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Shape 70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71" name="Shape 71"/>
          <p:cNvSpPr/>
          <p:nvPr>
            <p:ph type="body" idx="1"/>
          </p:nvPr>
        </p:nvSpPr>
        <p:spPr>
          <a:xfrm>
            <a:off x="596900" y="2070100"/>
            <a:ext cx="41656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One</a:t>
            </a:r>
            <a:endParaRPr sz="24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Two</a:t>
            </a:r>
            <a:endParaRPr sz="24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Three</a:t>
            </a:r>
            <a:endParaRPr sz="24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Four</a:t>
            </a:r>
            <a:endParaRPr sz="24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74" name="Shape 74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75" name="Shape 75"/>
          <p:cNvSpPr/>
          <p:nvPr>
            <p:ph type="body" idx="1"/>
          </p:nvPr>
        </p:nvSpPr>
        <p:spPr>
          <a:xfrm>
            <a:off x="596900" y="2070100"/>
            <a:ext cx="41656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One</a:t>
            </a:r>
            <a:endParaRPr sz="24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Two</a:t>
            </a:r>
            <a:endParaRPr sz="24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Three</a:t>
            </a:r>
            <a:endParaRPr sz="24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Four</a:t>
            </a:r>
            <a:endParaRPr sz="24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LeatherBook_line-lo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Shape 78"/>
          <p:cNvSpPr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algn="ctr">
              <a:def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50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79" name="Shape 79"/>
          <p:cNvSpPr/>
          <p:nvPr>
            <p:ph type="body" idx="1"/>
          </p:nvPr>
        </p:nvSpPr>
        <p:spPr>
          <a:xfrm>
            <a:off x="5892800" y="2070100"/>
            <a:ext cx="36703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>
              <a:spcBef>
                <a:spcPts val="3800"/>
              </a:spcBef>
              <a:buClrTx/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One</a:t>
            </a:r>
            <a:endParaRPr sz="2400">
              <a:solidFill>
                <a:srgbClr val="6C696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Two</a:t>
            </a:r>
            <a:endParaRPr sz="2400">
              <a:solidFill>
                <a:srgbClr val="6C696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Three</a:t>
            </a:r>
            <a:endParaRPr sz="2400">
              <a:solidFill>
                <a:srgbClr val="6C696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Four</a:t>
            </a:r>
            <a:endParaRPr sz="2400">
              <a:solidFill>
                <a:srgbClr val="6C696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C696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82" name="Shape 82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85" name="Shape 85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18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88" name="Shape 88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 marL="6985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>
              <a:spcBef>
                <a:spcPts val="3700"/>
              </a:spcBef>
              <a:buClrTx/>
              <a:buSzPct val="171000"/>
              <a:buChar char="•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13" name="Shape 13"/>
          <p:cNvSpPr/>
          <p:nvPr>
            <p:ph type="body" idx="1"/>
          </p:nvPr>
        </p:nvSpPr>
        <p:spPr>
          <a:xfrm>
            <a:off x="990600" y="1943100"/>
            <a:ext cx="8178800" cy="49657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numCol="2" spcCol="408940" anchor="t"/>
          <a:lstStyle>
            <a:lvl1pPr marL="493957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8913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12977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17041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2110561" indent="-269061" defTabSz="355600">
              <a:spcBef>
                <a:spcPts val="3200"/>
              </a:spcBef>
              <a:buClrTx/>
              <a:buSzPct val="125000"/>
              <a:buChar char="•"/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Blac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Shape 98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Blac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Shape 103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04" name="Shape 104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07" name="Shape 107"/>
          <p:cNvSpPr/>
          <p:nvPr>
            <p:ph type="body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One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Two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Three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Four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Black_photo-bullets-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Shape 110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11" name="Shape 111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14" name="Shape 114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>
            <a:lvl1pPr algn="ctr"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17" name="Shape 117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>
              <a:spcBef>
                <a:spcPts val="3000"/>
              </a:spcBef>
              <a:buClrTx/>
              <a:buSzPct val="171000"/>
              <a:buChar char="•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xfrm>
            <a:off x="711200" y="1435100"/>
            <a:ext cx="8737600" cy="2387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b"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xfrm>
            <a:off x="711200" y="3924300"/>
            <a:ext cx="8737600" cy="990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body" idx="1"/>
          </p:nvPr>
        </p:nvSpPr>
        <p:spPr>
          <a:xfrm>
            <a:off x="990600" y="711200"/>
            <a:ext cx="8178800" cy="61976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marL="519257" indent="-294361" defTabSz="355600">
              <a:spcBef>
                <a:spcPts val="4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916661" indent="-294361" defTabSz="355600">
              <a:spcBef>
                <a:spcPts val="4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1323061" indent="-294361" defTabSz="355600">
              <a:spcBef>
                <a:spcPts val="4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1729462" indent="-294362" defTabSz="355600">
              <a:spcBef>
                <a:spcPts val="4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2135862" indent="-294362" defTabSz="355600">
              <a:spcBef>
                <a:spcPts val="4500"/>
              </a:spcBef>
              <a:buClrTx/>
              <a:buSzPct val="125000"/>
              <a:buChar char="•"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3" name="Shape 123"/>
          <p:cNvSpPr/>
          <p:nvPr>
            <p:ph type="body" idx="1"/>
          </p:nvPr>
        </p:nvSpPr>
        <p:spPr>
          <a:xfrm>
            <a:off x="711200" y="2197100"/>
            <a:ext cx="87376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7023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595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6167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739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31151" indent="-410251" defTabSz="355600">
              <a:spcBef>
                <a:spcPts val="23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6" name="Shape 126"/>
          <p:cNvSpPr/>
          <p:nvPr>
            <p:ph type="body" idx="1"/>
          </p:nvPr>
        </p:nvSpPr>
        <p:spPr>
          <a:xfrm>
            <a:off x="711200" y="2197100"/>
            <a:ext cx="87376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numCol="2" spcCol="436880" anchor="t"/>
          <a:lstStyle>
            <a:lvl1pPr marL="6712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body" idx="1"/>
          </p:nvPr>
        </p:nvSpPr>
        <p:spPr>
          <a:xfrm>
            <a:off x="711200" y="952500"/>
            <a:ext cx="8737600" cy="57150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7023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595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6167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739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31151" indent="-410251" defTabSz="355600">
              <a:spcBef>
                <a:spcPts val="4200"/>
              </a:spcBef>
              <a:buClrTx/>
              <a:buSzPct val="90000"/>
              <a:buFont typeface="Gill Sans"/>
              <a:buBlip>
                <a:blip r:embed="rId3"/>
              </a:buBlip>
              <a:defRPr sz="28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title"/>
          </p:nvPr>
        </p:nvSpPr>
        <p:spPr>
          <a:xfrm>
            <a:off x="711200" y="2616200"/>
            <a:ext cx="8737600" cy="2387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ushpin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bullet_pp_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6800" y="1879600"/>
            <a:ext cx="389165" cy="558800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>
            <p:ph type="title"/>
          </p:nvPr>
        </p:nvSpPr>
        <p:spPr>
          <a:xfrm>
            <a:off x="711200" y="6007100"/>
            <a:ext cx="8737600" cy="10160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ushpin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bullet_pp_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99300" y="1206500"/>
            <a:ext cx="389165" cy="5588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>
            <p:ph type="title"/>
          </p:nvPr>
        </p:nvSpPr>
        <p:spPr>
          <a:xfrm>
            <a:off x="508000" y="1612900"/>
            <a:ext cx="4572000" cy="2235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b"/>
          <a:lstStyle>
            <a:lvl1pPr algn="ctr" defTabSz="355600">
              <a:defRPr sz="46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2" name="Shape 142"/>
          <p:cNvSpPr/>
          <p:nvPr>
            <p:ph type="body" idx="1"/>
          </p:nvPr>
        </p:nvSpPr>
        <p:spPr>
          <a:xfrm>
            <a:off x="508000" y="3962400"/>
            <a:ext cx="4572000" cy="2108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One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Two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Three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Four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ushpin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6" name="Shape 146"/>
          <p:cNvSpPr/>
          <p:nvPr>
            <p:ph type="body" idx="1"/>
          </p:nvPr>
        </p:nvSpPr>
        <p:spPr>
          <a:xfrm>
            <a:off x="711200" y="2197100"/>
            <a:ext cx="4267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9" name="Shape 149"/>
          <p:cNvSpPr/>
          <p:nvPr>
            <p:ph type="body" idx="1"/>
          </p:nvPr>
        </p:nvSpPr>
        <p:spPr>
          <a:xfrm>
            <a:off x="711200" y="2197100"/>
            <a:ext cx="4267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400"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52" name="Shape 152"/>
          <p:cNvSpPr/>
          <p:nvPr>
            <p:ph type="body" idx="1"/>
          </p:nvPr>
        </p:nvSpPr>
        <p:spPr>
          <a:xfrm>
            <a:off x="6070600" y="2197100"/>
            <a:ext cx="3378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 defTabSz="355600">
              <a:spcBef>
                <a:spcPts val="2800"/>
              </a:spcBef>
              <a:buClrTx/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  <a:endParaRPr sz="2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  <a:endParaRPr sz="2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  <a:endParaRPr sz="2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  <a:endParaRPr sz="2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title"/>
          </p:nvPr>
        </p:nvSpPr>
        <p:spPr>
          <a:xfrm>
            <a:off x="787400" y="1587500"/>
            <a:ext cx="8572500" cy="2514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b"/>
          <a:lstStyle>
            <a:lvl1pPr algn="ctr">
              <a:defRPr sz="83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3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55" name="Shape 155"/>
          <p:cNvSpPr/>
          <p:nvPr>
            <p:ph type="body" idx="1"/>
          </p:nvPr>
        </p:nvSpPr>
        <p:spPr>
          <a:xfrm>
            <a:off x="787400" y="4191000"/>
            <a:ext cx="8572500" cy="11557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One</a:t>
            </a:r>
            <a:endParaRPr sz="32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Two</a:t>
            </a:r>
            <a:endParaRPr sz="32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Three</a:t>
            </a:r>
            <a:endParaRPr sz="32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Four</a:t>
            </a:r>
            <a:endParaRPr sz="32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58" name="Shape 158"/>
          <p:cNvSpPr/>
          <p:nvPr>
            <p:ph type="body" idx="1"/>
          </p:nvPr>
        </p:nvSpPr>
        <p:spPr>
          <a:xfrm>
            <a:off x="787400" y="2159000"/>
            <a:ext cx="8572500" cy="44704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2500"/>
              </a:spcBef>
              <a:buClrTx/>
              <a:buSzPct val="65000"/>
              <a:buFont typeface="Type Embellishments One LET"/>
              <a:buChar char="n"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One</a:t>
            </a:r>
            <a:endParaRPr sz="28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Two</a:t>
            </a:r>
            <a:endParaRPr sz="28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Three</a:t>
            </a:r>
            <a:endParaRPr sz="28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Four</a:t>
            </a:r>
            <a:endParaRPr sz="28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61" name="Shape 161"/>
          <p:cNvSpPr/>
          <p:nvPr>
            <p:ph type="body" idx="1"/>
          </p:nvPr>
        </p:nvSpPr>
        <p:spPr>
          <a:xfrm>
            <a:off x="787400" y="2159000"/>
            <a:ext cx="8572500" cy="4470400"/>
          </a:xfrm>
          <a:prstGeom prst="rect">
            <a:avLst/>
          </a:prstGeom>
        </p:spPr>
        <p:txBody>
          <a:bodyPr numCol="2" spcCol="428625" anchor="t"/>
          <a:lstStyle>
            <a:lvl1pPr marL="4953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2700"/>
              </a:spcBef>
              <a:buClrTx/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One</a:t>
            </a:r>
            <a:endParaRPr sz="26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Two</a:t>
            </a:r>
            <a:endParaRPr sz="26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Three</a:t>
            </a:r>
            <a:endParaRPr sz="26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Four</a:t>
            </a:r>
            <a:endParaRPr sz="26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body" idx="1"/>
          </p:nvPr>
        </p:nvSpPr>
        <p:spPr>
          <a:xfrm>
            <a:off x="787400" y="990600"/>
            <a:ext cx="8572500" cy="56388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3800"/>
              </a:spcBef>
              <a:buClrTx/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One</a:t>
            </a:r>
            <a:endParaRPr sz="32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Two</a:t>
            </a:r>
            <a:endParaRPr sz="32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Three</a:t>
            </a:r>
            <a:endParaRPr sz="32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Four</a:t>
            </a:r>
            <a:endParaRPr sz="32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title"/>
          </p:nvPr>
        </p:nvSpPr>
        <p:spPr>
          <a:xfrm>
            <a:off x="787400" y="2552700"/>
            <a:ext cx="8572500" cy="2514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algn="ctr">
              <a:defRPr sz="8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2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Formal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hape 171"/>
          <p:cNvSpPr/>
          <p:nvPr>
            <p:ph type="title"/>
          </p:nvPr>
        </p:nvSpPr>
        <p:spPr>
          <a:xfrm>
            <a:off x="787400" y="5842000"/>
            <a:ext cx="8572500" cy="12954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algn="ctr">
              <a:defRPr sz="7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4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Formal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/>
          <p:nvPr>
            <p:ph type="title"/>
          </p:nvPr>
        </p:nvSpPr>
        <p:spPr>
          <a:xfrm>
            <a:off x="393700" y="1092200"/>
            <a:ext cx="4660900" cy="2895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b"/>
          <a:lstStyle>
            <a:lvl1pPr algn="ctr">
              <a:defRPr sz="6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75" name="Shape 175"/>
          <p:cNvSpPr/>
          <p:nvPr>
            <p:ph type="body" idx="1"/>
          </p:nvPr>
        </p:nvSpPr>
        <p:spPr>
          <a:xfrm>
            <a:off x="393700" y="4076700"/>
            <a:ext cx="4660900" cy="25273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0" indent="0" algn="ctr">
              <a:spcBef>
                <a:spcPts val="0"/>
              </a:spcBef>
              <a:buClr>
                <a:srgbClr val="A29A85"/>
              </a:buClr>
              <a:buSzTx/>
              <a:buNone/>
              <a:defRPr sz="28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One</a:t>
            </a:r>
            <a:endParaRPr sz="28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Two</a:t>
            </a:r>
            <a:endParaRPr sz="28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Three</a:t>
            </a:r>
            <a:endParaRPr sz="28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Four</a:t>
            </a:r>
            <a:endParaRPr sz="28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Big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Formal_inside-photo-big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Formal_inside-3up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Big Cover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Formal_cover-photo-big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 Cover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Formal_cover-3up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Formal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hape 186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87" name="Shape 187"/>
          <p:cNvSpPr/>
          <p:nvPr>
            <p:ph type="body" idx="1"/>
          </p:nvPr>
        </p:nvSpPr>
        <p:spPr>
          <a:xfrm>
            <a:off x="787400" y="2159000"/>
            <a:ext cx="4292600" cy="44704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One</a:t>
            </a:r>
            <a:endParaRPr sz="24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Two</a:t>
            </a:r>
            <a:endParaRPr sz="24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Three</a:t>
            </a:r>
            <a:endParaRPr sz="24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Four</a:t>
            </a:r>
            <a:endParaRPr sz="24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90" name="Shape 190"/>
          <p:cNvSpPr/>
          <p:nvPr>
            <p:ph type="body" idx="1"/>
          </p:nvPr>
        </p:nvSpPr>
        <p:spPr>
          <a:xfrm>
            <a:off x="787400" y="2159000"/>
            <a:ext cx="4292600" cy="44704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One</a:t>
            </a:r>
            <a:endParaRPr sz="24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Two</a:t>
            </a:r>
            <a:endParaRPr sz="24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Three</a:t>
            </a:r>
            <a:endParaRPr sz="24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Four</a:t>
            </a:r>
            <a:endParaRPr sz="24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algn="ctr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4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193" name="Shape 193"/>
          <p:cNvSpPr/>
          <p:nvPr>
            <p:ph type="body" idx="1"/>
          </p:nvPr>
        </p:nvSpPr>
        <p:spPr>
          <a:xfrm>
            <a:off x="6083300" y="2159000"/>
            <a:ext cx="3276600" cy="44704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>
              <a:spcBef>
                <a:spcPts val="3000"/>
              </a:spcBef>
              <a:buClrTx/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One</a:t>
            </a:r>
            <a:endParaRPr sz="2400">
              <a:solidFill>
                <a:srgbClr val="515151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Two</a:t>
            </a:r>
            <a:endParaRPr sz="2400">
              <a:solidFill>
                <a:srgbClr val="515151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Three</a:t>
            </a:r>
            <a:endParaRPr sz="2400">
              <a:solidFill>
                <a:srgbClr val="515151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Four</a:t>
            </a:r>
            <a:endParaRPr sz="2400">
              <a:solidFill>
                <a:srgbClr val="515151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15151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type="title"/>
          </p:nvPr>
        </p:nvSpPr>
        <p:spPr>
          <a:xfrm>
            <a:off x="800100" y="1930400"/>
            <a:ext cx="8547100" cy="2120900"/>
          </a:xfrm>
          <a:prstGeom prst="rect">
            <a:avLst/>
          </a:prstGeom>
        </p:spPr>
        <p:txBody>
          <a:bodyPr anchor="b"/>
          <a:lstStyle>
            <a:lvl1pPr algn="r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196" name="Shape 196"/>
          <p:cNvSpPr/>
          <p:nvPr>
            <p:ph type="body" idx="1"/>
          </p:nvPr>
        </p:nvSpPr>
        <p:spPr>
          <a:xfrm>
            <a:off x="800100" y="4064000"/>
            <a:ext cx="8547100" cy="952500"/>
          </a:xfrm>
          <a:prstGeom prst="rect">
            <a:avLst/>
          </a:prstGeom>
        </p:spPr>
        <p:txBody>
          <a:bodyPr anchor="t"/>
          <a:lstStyle>
            <a:lvl1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algn="r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One</a:t>
            </a:r>
            <a:endParaRPr sz="30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Two</a:t>
            </a:r>
            <a:endParaRPr sz="30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Three</a:t>
            </a:r>
            <a:endParaRPr sz="30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Four</a:t>
            </a:r>
            <a:endParaRPr sz="30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199" name="Shape 199"/>
          <p:cNvSpPr/>
          <p:nvPr>
            <p:ph type="body" idx="1"/>
          </p:nvPr>
        </p:nvSpPr>
        <p:spPr>
          <a:xfrm>
            <a:off x="495300" y="1676400"/>
            <a:ext cx="9169400" cy="52451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8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One</a:t>
            </a:r>
            <a:endParaRPr sz="28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Two</a:t>
            </a:r>
            <a:endParaRPr sz="28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Three</a:t>
            </a:r>
            <a:endParaRPr sz="28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Four</a:t>
            </a:r>
            <a:endParaRPr sz="28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02" name="Shape 202"/>
          <p:cNvSpPr/>
          <p:nvPr>
            <p:ph type="body" idx="1"/>
          </p:nvPr>
        </p:nvSpPr>
        <p:spPr>
          <a:xfrm>
            <a:off x="495300" y="1676400"/>
            <a:ext cx="9169400" cy="5245100"/>
          </a:xfrm>
          <a:prstGeom prst="rect">
            <a:avLst/>
          </a:prstGeom>
        </p:spPr>
        <p:txBody>
          <a:bodyPr numCol="2" spcCol="458470" anchor="t"/>
          <a:lstStyle>
            <a:lvl1pPr marL="3810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4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One</a:t>
            </a:r>
            <a:endParaRPr sz="26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Two</a:t>
            </a:r>
            <a:endParaRPr sz="26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Three</a:t>
            </a:r>
            <a:endParaRPr sz="26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Four</a:t>
            </a:r>
            <a:endParaRPr sz="26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990600" y="2870200"/>
            <a:ext cx="8178800" cy="18669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type="body" idx="1"/>
          </p:nvPr>
        </p:nvSpPr>
        <p:spPr>
          <a:xfrm>
            <a:off x="495300" y="685800"/>
            <a:ext cx="9169400" cy="62357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4800"/>
              </a:spcBef>
              <a:buClrTx/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One</a:t>
            </a:r>
            <a:endParaRPr sz="34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Two</a:t>
            </a:r>
            <a:endParaRPr sz="34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Three</a:t>
            </a:r>
            <a:endParaRPr sz="34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Four</a:t>
            </a:r>
            <a:endParaRPr sz="34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254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207" name="Shape 207"/>
          <p:cNvSpPr/>
          <p:nvPr/>
        </p:nvSpPr>
        <p:spPr>
          <a:xfrm>
            <a:off x="3055035" y="133350"/>
            <a:ext cx="403248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FFFB00"/>
                </a:solidFill>
              </a:rPr>
              <a:t>PARTICLE SPECTRUM</a:t>
            </a:r>
          </a:p>
        </p:txBody>
      </p:sp>
    </p:spTree>
  </p:cSld>
  <p:clrMapOvr>
    <a:masterClrMapping/>
  </p:clrMapOvr>
  <p:transition spd="med" advClick="1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aster #1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254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210" name="Shape 210"/>
          <p:cNvSpPr/>
          <p:nvPr/>
        </p:nvSpPr>
        <p:spPr>
          <a:xfrm>
            <a:off x="4356763" y="133350"/>
            <a:ext cx="1429024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FFFB00"/>
                </a:solidFill>
              </a:rPr>
              <a:t>FIELDS</a:t>
            </a:r>
          </a:p>
        </p:txBody>
      </p:sp>
    </p:spTree>
  </p:cSld>
  <p:clrMapOvr>
    <a:masterClrMapping/>
  </p:clrMapOvr>
  <p:transition spd="med" advClick="1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title"/>
          </p:nvPr>
        </p:nvSpPr>
        <p:spPr>
          <a:xfrm>
            <a:off x="800100" y="2298700"/>
            <a:ext cx="8547100" cy="3022600"/>
          </a:xfrm>
          <a:prstGeom prst="rect">
            <a:avLst/>
          </a:prstGeom>
        </p:spPr>
        <p:txBody>
          <a:bodyPr/>
          <a:lstStyle>
            <a:lvl1pPr algn="r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39362D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OldSilk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Shape 217"/>
          <p:cNvSpPr/>
          <p:nvPr>
            <p:ph type="title"/>
          </p:nvPr>
        </p:nvSpPr>
        <p:spPr>
          <a:xfrm>
            <a:off x="495300" y="6032500"/>
            <a:ext cx="9169400" cy="1155700"/>
          </a:xfrm>
          <a:prstGeom prst="rect">
            <a:avLst/>
          </a:prstGeom>
        </p:spPr>
        <p:txBody>
          <a:bodyPr/>
          <a:lstStyle>
            <a:lvl1pPr algn="ctr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39362D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OldSilk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Shape 220"/>
          <p:cNvSpPr/>
          <p:nvPr>
            <p:ph type="title"/>
          </p:nvPr>
        </p:nvSpPr>
        <p:spPr>
          <a:xfrm>
            <a:off x="495300" y="1930400"/>
            <a:ext cx="4699000" cy="2120900"/>
          </a:xfrm>
          <a:prstGeom prst="rect">
            <a:avLst/>
          </a:prstGeom>
        </p:spPr>
        <p:txBody>
          <a:bodyPr anchor="b"/>
          <a:lstStyle>
            <a:lvl1pPr>
              <a:defRPr sz="50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21" name="Shape 221"/>
          <p:cNvSpPr/>
          <p:nvPr>
            <p:ph type="body" idx="1"/>
          </p:nvPr>
        </p:nvSpPr>
        <p:spPr>
          <a:xfrm>
            <a:off x="495300" y="4064000"/>
            <a:ext cx="4699000" cy="9525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One</a:t>
            </a:r>
            <a:endParaRPr sz="30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Two</a:t>
            </a:r>
            <a:endParaRPr sz="30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Three</a:t>
            </a:r>
            <a:endParaRPr sz="30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Four</a:t>
            </a:r>
            <a:endParaRPr sz="30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OldSilk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hape 224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25" name="Shape 225"/>
          <p:cNvSpPr/>
          <p:nvPr>
            <p:ph type="body" idx="1"/>
          </p:nvPr>
        </p:nvSpPr>
        <p:spPr>
          <a:xfrm>
            <a:off x="495300" y="1676400"/>
            <a:ext cx="4660900" cy="52451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One</a:t>
            </a:r>
            <a:endParaRPr sz="26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Two</a:t>
            </a:r>
            <a:endParaRPr sz="26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Three</a:t>
            </a:r>
            <a:endParaRPr sz="26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Four</a:t>
            </a:r>
            <a:endParaRPr sz="26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28" name="Shape 228"/>
          <p:cNvSpPr/>
          <p:nvPr>
            <p:ph type="body" idx="1"/>
          </p:nvPr>
        </p:nvSpPr>
        <p:spPr>
          <a:xfrm>
            <a:off x="495300" y="1676400"/>
            <a:ext cx="4660900" cy="52451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One</a:t>
            </a:r>
            <a:endParaRPr sz="26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Two</a:t>
            </a:r>
            <a:endParaRPr sz="26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Three</a:t>
            </a:r>
            <a:endParaRPr sz="26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Four</a:t>
            </a:r>
            <a:endParaRPr sz="26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39362D"/>
                </a:solidFill>
              </a:rPr>
              <a:t>Title Text</a:t>
            </a:r>
          </a:p>
        </p:txBody>
      </p:sp>
      <p:sp>
        <p:nvSpPr>
          <p:cNvPr id="231" name="Shape 231"/>
          <p:cNvSpPr/>
          <p:nvPr>
            <p:ph type="body" idx="1"/>
          </p:nvPr>
        </p:nvSpPr>
        <p:spPr>
          <a:xfrm>
            <a:off x="6438900" y="1676400"/>
            <a:ext cx="3225800" cy="52451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>
              <a:spcBef>
                <a:spcPts val="3900"/>
              </a:spcBef>
              <a:buClrTx/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One</a:t>
            </a:r>
            <a:endParaRPr sz="2600">
              <a:solidFill>
                <a:srgbClr val="39362D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Two</a:t>
            </a:r>
            <a:endParaRPr sz="2600">
              <a:solidFill>
                <a:srgbClr val="39362D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Three</a:t>
            </a:r>
            <a:endParaRPr sz="2600">
              <a:solidFill>
                <a:srgbClr val="39362D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Four</a:t>
            </a:r>
            <a:endParaRPr sz="2600">
              <a:solidFill>
                <a:srgbClr val="39362D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39362D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Letterpress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/>
          <p:nvPr>
            <p:ph type="title"/>
          </p:nvPr>
        </p:nvSpPr>
        <p:spPr>
          <a:xfrm>
            <a:off x="990600" y="5676900"/>
            <a:ext cx="8178800" cy="15494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type="title"/>
          </p:nvPr>
        </p:nvSpPr>
        <p:spPr>
          <a:xfrm>
            <a:off x="990600" y="850900"/>
            <a:ext cx="8178800" cy="2882900"/>
          </a:xfrm>
          <a:prstGeom prst="rect">
            <a:avLst/>
          </a:prstGeom>
        </p:spPr>
        <p:txBody>
          <a:bodyPr anchor="b"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34" name="Shape 234"/>
          <p:cNvSpPr/>
          <p:nvPr>
            <p:ph type="body" idx="1"/>
          </p:nvPr>
        </p:nvSpPr>
        <p:spPr>
          <a:xfrm>
            <a:off x="990600" y="3810000"/>
            <a:ext cx="8178800" cy="173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  <a:lvl2pPr marL="0" indent="0" algn="ctr">
              <a:spcBef>
                <a:spcPts val="0"/>
              </a:spcBef>
              <a:buClrTx/>
              <a:buSzTx/>
              <a:buNone/>
            </a:lvl2pPr>
            <a:lvl3pPr marL="0" indent="0" algn="ctr">
              <a:spcBef>
                <a:spcPts val="0"/>
              </a:spcBef>
              <a:buClrTx/>
              <a:buSzTx/>
              <a:buNone/>
            </a:lvl3pPr>
            <a:lvl4pPr marL="0" indent="0" algn="ctr">
              <a:spcBef>
                <a:spcPts val="0"/>
              </a:spcBef>
              <a:buClrTx/>
              <a:buSzTx/>
              <a:buNone/>
            </a:lvl4pPr>
            <a:lvl5pPr marL="0" indent="0" algn="ctr">
              <a:spcBef>
                <a:spcPts val="0"/>
              </a:spcBef>
              <a:buClrTx/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37" name="Shape 23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40" name="Shape 2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506730" anchor="t"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type="body" idx="1"/>
          </p:nvPr>
        </p:nvSpPr>
        <p:spPr>
          <a:xfrm>
            <a:off x="12700" y="850900"/>
            <a:ext cx="10134600" cy="59182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/>
        </p:nvSpPr>
        <p:spPr>
          <a:xfrm>
            <a:off x="-317500" y="-101600"/>
            <a:ext cx="10515600" cy="1270000"/>
          </a:xfrm>
          <a:prstGeom prst="rect">
            <a:avLst/>
          </a:prstGeom>
          <a:solidFill>
            <a:srgbClr val="00F900">
              <a:alpha val="38000"/>
            </a:srgbClr>
          </a:solidFill>
          <a:ln w="25400">
            <a:solidFill>
              <a:srgbClr val="3A5253"/>
            </a:solidFill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4397697" y="228600"/>
            <a:ext cx="1361629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5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941751"/>
                </a:solidFill>
              </a:rPr>
              <a:t>Fields</a:t>
            </a:r>
          </a:p>
        </p:txBody>
      </p:sp>
    </p:spTree>
  </p:cSld>
  <p:clrMapOvr>
    <a:masterClrMapping/>
  </p:clrMapOvr>
  <p:transition spd="med" advClick="1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type="title"/>
          </p:nvPr>
        </p:nvSpPr>
        <p:spPr>
          <a:xfrm>
            <a:off x="990600" y="2413000"/>
            <a:ext cx="8178800" cy="2781300"/>
          </a:xfrm>
          <a:prstGeom prst="rect">
            <a:avLst/>
          </a:prstGeom>
        </p:spPr>
        <p:txBody>
          <a:bodyPr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nstripe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hape 252"/>
          <p:cNvSpPr/>
          <p:nvPr>
            <p:ph type="title"/>
          </p:nvPr>
        </p:nvSpPr>
        <p:spPr>
          <a:xfrm>
            <a:off x="990600" y="5397500"/>
            <a:ext cx="8178800" cy="1498600"/>
          </a:xfrm>
          <a:prstGeom prst="rect">
            <a:avLst/>
          </a:prstGeom>
        </p:spPr>
        <p:txBody>
          <a:bodyPr/>
          <a:lstStyle>
            <a:lvl1pPr algn="ctr">
              <a:defRPr sz="8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Pinstripe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Shape 255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 algn="ctr">
              <a:defRPr sz="6200">
                <a:solidFill>
                  <a:srgbClr val="FFFCF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FFFCF5"/>
                </a:solidFill>
              </a:rPr>
              <a:t>Title Text</a:t>
            </a:r>
          </a:p>
        </p:txBody>
      </p:sp>
      <p:sp>
        <p:nvSpPr>
          <p:cNvPr id="256" name="Shape 256"/>
          <p:cNvSpPr/>
          <p:nvPr>
            <p:ph type="body" idx="1"/>
          </p:nvPr>
        </p:nvSpPr>
        <p:spPr>
          <a:xfrm>
            <a:off x="495300" y="3746500"/>
            <a:ext cx="4584700" cy="2286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  <a:lvl2pPr marL="0" indent="0" algn="ctr">
              <a:spcBef>
                <a:spcPts val="0"/>
              </a:spcBef>
              <a:buClrTx/>
              <a:buSzTx/>
              <a:buNone/>
            </a:lvl2pPr>
            <a:lvl3pPr marL="0" indent="0" algn="ctr">
              <a:spcBef>
                <a:spcPts val="0"/>
              </a:spcBef>
              <a:buClrTx/>
              <a:buSzTx/>
              <a:buNone/>
            </a:lvl3pPr>
            <a:lvl4pPr marL="0" indent="0" algn="ctr">
              <a:spcBef>
                <a:spcPts val="0"/>
              </a:spcBef>
              <a:buClrTx/>
              <a:buSzTx/>
              <a:buNone/>
            </a:lvl4pPr>
            <a:lvl5pPr marL="0" indent="0" algn="ctr">
              <a:spcBef>
                <a:spcPts val="0"/>
              </a:spcBef>
              <a:buClrTx/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Pinstripe_bulle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Shape 2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0" name="Shape 260"/>
          <p:cNvSpPr/>
          <p:nvPr>
            <p:ph type="body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Letterpress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separator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7100" y="3746500"/>
            <a:ext cx="3708400" cy="101600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27"/>
          <p:cNvSpPr/>
          <p:nvPr>
            <p:ph type="title"/>
          </p:nvPr>
        </p:nvSpPr>
        <p:spPr>
          <a:xfrm>
            <a:off x="482600" y="1270000"/>
            <a:ext cx="4597400" cy="23876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anchor="b"/>
          <a:lstStyle>
            <a:lvl1pPr algn="ctr" defTabSz="355600">
              <a:defRPr sz="5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482600" y="4051300"/>
            <a:ext cx="4597400" cy="23876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defRPr sz="2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3" name="Shape 263"/>
          <p:cNvSpPr/>
          <p:nvPr>
            <p:ph type="body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6" name="Shape 266"/>
          <p:cNvSpPr/>
          <p:nvPr>
            <p:ph type="body" idx="1"/>
          </p:nvPr>
        </p:nvSpPr>
        <p:spPr>
          <a:xfrm>
            <a:off x="5422900" y="2171700"/>
            <a:ext cx="4152900" cy="4864100"/>
          </a:xfrm>
          <a:prstGeom prst="rect">
            <a:avLst/>
          </a:prstGeom>
        </p:spPr>
        <p:txBody>
          <a:bodyPr/>
          <a:lstStyle>
            <a:lvl1pPr marL="1263616">
              <a:buBlip>
                <a:blip r:embed="rId2"/>
              </a:buBlip>
            </a:lvl1pPr>
            <a:lvl2pPr marL="1606516" indent="-1200116">
              <a:buBlip>
                <a:blip r:embed="rId2"/>
              </a:buBlip>
            </a:lvl2pPr>
            <a:lvl3pPr marL="1962116" indent="-1200116">
              <a:buBlip>
                <a:blip r:embed="rId2"/>
              </a:buBlip>
            </a:lvl3pPr>
            <a:lvl4pPr marL="2317716" indent="-1200116">
              <a:buBlip>
                <a:blip r:embed="rId2"/>
              </a:buBlip>
            </a:lvl4pPr>
            <a:lvl5pPr marL="2686016" indent="-1200116"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type="title"/>
          </p:nvPr>
        </p:nvSpPr>
        <p:spPr>
          <a:xfrm>
            <a:off x="342900" y="2476500"/>
            <a:ext cx="9461500" cy="16002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69" name="Shape 269"/>
          <p:cNvSpPr/>
          <p:nvPr>
            <p:ph type="body" idx="1"/>
          </p:nvPr>
        </p:nvSpPr>
        <p:spPr>
          <a:xfrm>
            <a:off x="342900" y="4178300"/>
            <a:ext cx="9461500" cy="965200"/>
          </a:xfrm>
          <a:prstGeom prst="rect">
            <a:avLst/>
          </a:prstGeom>
        </p:spPr>
        <p:txBody>
          <a:bodyPr anchor="t"/>
          <a:lstStyle>
            <a:lvl1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algn="ctr" defTabSz="355600">
              <a:spcBef>
                <a:spcPts val="0"/>
              </a:spcBef>
              <a:buClrTx/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72" name="Shape 272"/>
          <p:cNvSpPr/>
          <p:nvPr>
            <p:ph type="body" idx="1"/>
          </p:nvPr>
        </p:nvSpPr>
        <p:spPr>
          <a:xfrm>
            <a:off x="342900" y="1854200"/>
            <a:ext cx="9461500" cy="5080000"/>
          </a:xfrm>
          <a:prstGeom prst="rect">
            <a:avLst/>
          </a:prstGeom>
        </p:spPr>
        <p:txBody>
          <a:bodyPr/>
          <a:lstStyle>
            <a:lvl1pPr marL="6896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11938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452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15494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881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18923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437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22479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99334" indent="-308634" defTabSz="355600">
              <a:spcBef>
                <a:spcPts val="2800"/>
              </a:spcBef>
              <a:buClrTx/>
              <a:buSzPct val="34000"/>
              <a:buBlip>
                <a:blip r:embed="rId3"/>
              </a:buBlip>
              <a:tabLst>
                <a:tab pos="26035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One</a:t>
            </a:r>
            <a:endParaRPr sz="32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Two</a:t>
            </a:r>
            <a:endParaRPr sz="32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Three</a:t>
            </a:r>
            <a:endParaRPr sz="32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Four</a:t>
            </a:r>
            <a:endParaRPr sz="32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  <p:sp>
        <p:nvSpPr>
          <p:cNvPr id="275" name="Shape 275"/>
          <p:cNvSpPr/>
          <p:nvPr>
            <p:ph type="body" idx="1"/>
          </p:nvPr>
        </p:nvSpPr>
        <p:spPr>
          <a:xfrm>
            <a:off x="342900" y="1854200"/>
            <a:ext cx="9461500" cy="5080000"/>
          </a:xfrm>
          <a:prstGeom prst="rect">
            <a:avLst/>
          </a:prstGeom>
        </p:spPr>
        <p:txBody>
          <a:bodyPr numCol="2" spcCol="473075" anchor="t"/>
          <a:lstStyle>
            <a:lvl1pPr marL="6593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 defTabSz="355600">
              <a:spcBef>
                <a:spcPts val="3500"/>
              </a:spcBef>
              <a:buClrTx/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One</a:t>
            </a:r>
            <a:endParaRPr sz="26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Two</a:t>
            </a:r>
            <a:endParaRPr sz="26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Three</a:t>
            </a:r>
            <a:endParaRPr sz="26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Four</a:t>
            </a:r>
            <a:endParaRPr sz="26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>
            <p:ph type="body" idx="1"/>
          </p:nvPr>
        </p:nvSpPr>
        <p:spPr>
          <a:xfrm>
            <a:off x="342900" y="990600"/>
            <a:ext cx="9461500" cy="5638800"/>
          </a:xfrm>
          <a:prstGeom prst="rect">
            <a:avLst/>
          </a:prstGeom>
        </p:spPr>
        <p:txBody>
          <a:bodyPr/>
          <a:lstStyle>
            <a:lvl1pPr marL="6896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11938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452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15494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881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18923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437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22479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99334" indent="-308634" defTabSz="355600">
              <a:spcBef>
                <a:spcPts val="3200"/>
              </a:spcBef>
              <a:buClrTx/>
              <a:buSzPct val="34000"/>
              <a:buBlip>
                <a:blip r:embed="rId3"/>
              </a:buBlip>
              <a:tabLst>
                <a:tab pos="26035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One</a:t>
            </a:r>
            <a:endParaRPr sz="3200">
              <a:solidFill>
                <a:srgbClr val="728FBC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Two</a:t>
            </a:r>
            <a:endParaRPr sz="3200">
              <a:solidFill>
                <a:srgbClr val="728FBC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Three</a:t>
            </a:r>
            <a:endParaRPr sz="3200">
              <a:solidFill>
                <a:srgbClr val="728FBC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Four</a:t>
            </a:r>
            <a:endParaRPr sz="3200">
              <a:solidFill>
                <a:srgbClr val="728FBC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728FBC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type="title"/>
          </p:nvPr>
        </p:nvSpPr>
        <p:spPr>
          <a:xfrm>
            <a:off x="342900" y="2476500"/>
            <a:ext cx="9461500" cy="26543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Watercolor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Shape 285"/>
          <p:cNvSpPr/>
          <p:nvPr>
            <p:ph type="title"/>
          </p:nvPr>
        </p:nvSpPr>
        <p:spPr>
          <a:xfrm>
            <a:off x="342900" y="5105400"/>
            <a:ext cx="9461500" cy="17399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515151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15.xml"/><Relationship Id="rId20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4.xml"/><Relationship Id="rId29" Type="http://schemas.openxmlformats.org/officeDocument/2006/relationships/slideLayout" Target="../slideLayouts/slideLayout25.xml"/><Relationship Id="rId30" Type="http://schemas.openxmlformats.org/officeDocument/2006/relationships/slideLayout" Target="../slideLayouts/slideLayout26.xml"/><Relationship Id="rId31" Type="http://schemas.openxmlformats.org/officeDocument/2006/relationships/slideLayout" Target="../slideLayouts/slideLayout27.xml"/><Relationship Id="rId32" Type="http://schemas.openxmlformats.org/officeDocument/2006/relationships/slideLayout" Target="../slideLayouts/slideLayout28.xml"/><Relationship Id="rId33" Type="http://schemas.openxmlformats.org/officeDocument/2006/relationships/slideLayout" Target="../slideLayouts/slideLayout29.xml"/><Relationship Id="rId34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1.xml"/><Relationship Id="rId36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4.xml"/><Relationship Id="rId39" Type="http://schemas.openxmlformats.org/officeDocument/2006/relationships/slideLayout" Target="../slideLayouts/slideLayout35.xml"/><Relationship Id="rId40" Type="http://schemas.openxmlformats.org/officeDocument/2006/relationships/slideLayout" Target="../slideLayouts/slideLayout36.xml"/><Relationship Id="rId41" Type="http://schemas.openxmlformats.org/officeDocument/2006/relationships/slideLayout" Target="../slideLayouts/slideLayout37.xml"/><Relationship Id="rId42" Type="http://schemas.openxmlformats.org/officeDocument/2006/relationships/slideLayout" Target="../slideLayouts/slideLayout38.xml"/><Relationship Id="rId43" Type="http://schemas.openxmlformats.org/officeDocument/2006/relationships/slideLayout" Target="../slideLayouts/slideLayout39.xml"/><Relationship Id="rId44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1.xml"/><Relationship Id="rId46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4.xml"/><Relationship Id="rId49" Type="http://schemas.openxmlformats.org/officeDocument/2006/relationships/slideLayout" Target="../slideLayouts/slideLayout45.xml"/><Relationship Id="rId50" Type="http://schemas.openxmlformats.org/officeDocument/2006/relationships/slideLayout" Target="../slideLayouts/slideLayout46.xml"/><Relationship Id="rId51" Type="http://schemas.openxmlformats.org/officeDocument/2006/relationships/slideLayout" Target="../slideLayouts/slideLayout47.xml"/><Relationship Id="rId52" Type="http://schemas.openxmlformats.org/officeDocument/2006/relationships/slideLayout" Target="../slideLayouts/slideLayout48.xml"/><Relationship Id="rId53" Type="http://schemas.openxmlformats.org/officeDocument/2006/relationships/slideLayout" Target="../slideLayouts/slideLayout49.xml"/><Relationship Id="rId54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1.xml"/><Relationship Id="rId56" Type="http://schemas.openxmlformats.org/officeDocument/2006/relationships/slideLayout" Target="../slideLayouts/slideLayout52.xml"/><Relationship Id="rId57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4.xml"/><Relationship Id="rId59" Type="http://schemas.openxmlformats.org/officeDocument/2006/relationships/slideLayout" Target="../slideLayouts/slideLayout55.xml"/><Relationship Id="rId60" Type="http://schemas.openxmlformats.org/officeDocument/2006/relationships/slideLayout" Target="../slideLayouts/slideLayout56.xml"/><Relationship Id="rId61" Type="http://schemas.openxmlformats.org/officeDocument/2006/relationships/slideLayout" Target="../slideLayouts/slideLayout57.xml"/><Relationship Id="rId62" Type="http://schemas.openxmlformats.org/officeDocument/2006/relationships/slideLayout" Target="../slideLayouts/slideLayout58.xml"/><Relationship Id="rId63" Type="http://schemas.openxmlformats.org/officeDocument/2006/relationships/slideLayout" Target="../slideLayouts/slideLayout59.xml"/><Relationship Id="rId64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1.xml"/><Relationship Id="rId66" Type="http://schemas.openxmlformats.org/officeDocument/2006/relationships/slideLayout" Target="../slideLayouts/slideLayout62.xml"/><Relationship Id="rId67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5.xml"/><Relationship Id="rId70" Type="http://schemas.openxmlformats.org/officeDocument/2006/relationships/slideLayout" Target="../slideLayouts/slideLayout66.xml"/><Relationship Id="rId71" Type="http://schemas.openxmlformats.org/officeDocument/2006/relationships/slideLayout" Target="../slideLayouts/slideLayout67.xml"/><Relationship Id="rId72" Type="http://schemas.openxmlformats.org/officeDocument/2006/relationships/slideLayout" Target="../slideLayouts/slideLayout68.xml"/><Relationship Id="rId73" Type="http://schemas.openxmlformats.org/officeDocument/2006/relationships/slideLayout" Target="../slideLayouts/slideLayout69.xml"/><Relationship Id="rId74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1.xml"/><Relationship Id="rId76" Type="http://schemas.openxmlformats.org/officeDocument/2006/relationships/slideLayout" Target="../slideLayouts/slideLayout72.xml"/><Relationship Id="rId77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5.xml"/><Relationship Id="rId80" Type="http://schemas.openxmlformats.org/officeDocument/2006/relationships/slideLayout" Target="../slideLayouts/slideLayout76.xml"/><Relationship Id="rId81" Type="http://schemas.openxmlformats.org/officeDocument/2006/relationships/slideLayout" Target="../slideLayouts/slideLayout77.xml"/><Relationship Id="rId82" Type="http://schemas.openxmlformats.org/officeDocument/2006/relationships/slideLayout" Target="../slideLayouts/slideLayout78.xml"/><Relationship Id="rId83" Type="http://schemas.openxmlformats.org/officeDocument/2006/relationships/slideLayout" Target="../slideLayouts/slideLayout79.xml"/><Relationship Id="rId84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2.xml"/><Relationship Id="rId87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5.xml"/><Relationship Id="rId90" Type="http://schemas.openxmlformats.org/officeDocument/2006/relationships/slideLayout" Target="../slideLayouts/slideLayout86.xml"/><Relationship Id="rId91" Type="http://schemas.openxmlformats.org/officeDocument/2006/relationships/slideLayout" Target="../slideLayouts/slideLayout87.xml"/><Relationship Id="rId92" Type="http://schemas.openxmlformats.org/officeDocument/2006/relationships/slideLayout" Target="../slideLayouts/slideLayout88.xml"/><Relationship Id="rId93" Type="http://schemas.openxmlformats.org/officeDocument/2006/relationships/slideLayout" Target="../slideLayouts/slideLayout89.xml"/><Relationship Id="rId94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2.xml"/><Relationship Id="rId97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5.xml"/><Relationship Id="rId100" Type="http://schemas.openxmlformats.org/officeDocument/2006/relationships/slideLayout" Target="../slideLayouts/slideLayout96.xml"/><Relationship Id="rId101" Type="http://schemas.openxmlformats.org/officeDocument/2006/relationships/slideLayout" Target="../slideLayouts/slideLayout97.xml"/><Relationship Id="rId102" Type="http://schemas.openxmlformats.org/officeDocument/2006/relationships/slideLayout" Target="../slideLayouts/slideLayout98.xml"/><Relationship Id="rId103" Type="http://schemas.openxmlformats.org/officeDocument/2006/relationships/slideLayout" Target="../slideLayouts/slideLayout99.xml"/><Relationship Id="rId104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1.xml"/><Relationship Id="rId106" Type="http://schemas.openxmlformats.org/officeDocument/2006/relationships/slideLayout" Target="../slideLayouts/slideLayout102.xml"/><Relationship Id="rId107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4.xml"/><Relationship Id="rId109" Type="http://schemas.openxmlformats.org/officeDocument/2006/relationships/slideLayout" Target="../slideLayouts/slideLayout105.xml"/><Relationship Id="rId110" Type="http://schemas.openxmlformats.org/officeDocument/2006/relationships/slideLayout" Target="../slideLayouts/slideLayout106.xml"/><Relationship Id="rId111" Type="http://schemas.openxmlformats.org/officeDocument/2006/relationships/slideLayout" Target="../slideLayouts/slideLayout107.xml"/><Relationship Id="rId112" Type="http://schemas.openxmlformats.org/officeDocument/2006/relationships/slideLayout" Target="../slideLayouts/slideLayout108.xml"/><Relationship Id="rId113" Type="http://schemas.openxmlformats.org/officeDocument/2006/relationships/slideLayout" Target="../slideLayouts/slideLayout109.xml"/><Relationship Id="rId114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1.xml"/><Relationship Id="rId116" Type="http://schemas.openxmlformats.org/officeDocument/2006/relationships/slideLayout" Target="../slideLayouts/slideLayout112.xml"/><Relationship Id="rId117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5.xml"/><Relationship Id="rId120" Type="http://schemas.openxmlformats.org/officeDocument/2006/relationships/slideLayout" Target="../slideLayouts/slideLayout116.xml"/><Relationship Id="rId121" Type="http://schemas.openxmlformats.org/officeDocument/2006/relationships/slideLayout" Target="../slideLayouts/slideLayout117.xml"/><Relationship Id="rId122" Type="http://schemas.openxmlformats.org/officeDocument/2006/relationships/slideLayout" Target="../slideLayouts/slideLayout118.xml"/><Relationship Id="rId123" Type="http://schemas.openxmlformats.org/officeDocument/2006/relationships/slideLayout" Target="../slideLayouts/slideLayout119.xml"/><Relationship Id="rId124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1.xml"/><Relationship Id="rId126" Type="http://schemas.openxmlformats.org/officeDocument/2006/relationships/slideLayout" Target="../slideLayouts/slideLayout122.xml"/><Relationship Id="rId127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5.xml"/><Relationship Id="rId130" Type="http://schemas.openxmlformats.org/officeDocument/2006/relationships/slideLayout" Target="../slideLayouts/slideLayout126.xml"/><Relationship Id="rId131" Type="http://schemas.openxmlformats.org/officeDocument/2006/relationships/slideLayout" Target="../slideLayouts/slideLayout127.xml"/><Relationship Id="rId132" Type="http://schemas.openxmlformats.org/officeDocument/2006/relationships/slideLayout" Target="../slideLayouts/slideLayout128.xml"/><Relationship Id="rId133" Type="http://schemas.openxmlformats.org/officeDocument/2006/relationships/slideLayout" Target="../slideLayouts/slideLayout129.xml"/><Relationship Id="rId134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2.xml"/><Relationship Id="rId137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5.xml"/><Relationship Id="rId140" Type="http://schemas.openxmlformats.org/officeDocument/2006/relationships/slideLayout" Target="../slideLayouts/slideLayout136.xml"/><Relationship Id="rId141" Type="http://schemas.openxmlformats.org/officeDocument/2006/relationships/slideLayout" Target="../slideLayouts/slideLayout137.xml"/><Relationship Id="rId142" Type="http://schemas.openxmlformats.org/officeDocument/2006/relationships/slideLayout" Target="../slideLayouts/slideLayout138.xml"/><Relationship Id="rId143" Type="http://schemas.openxmlformats.org/officeDocument/2006/relationships/slideLayout" Target="../slideLayouts/slideLayout139.xml"/><Relationship Id="rId144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2.xml"/><Relationship Id="rId147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5.xml"/><Relationship Id="rId150" Type="http://schemas.openxmlformats.org/officeDocument/2006/relationships/slideLayout" Target="../slideLayouts/slideLayout146.xml"/><Relationship Id="rId151" Type="http://schemas.openxmlformats.org/officeDocument/2006/relationships/slideLayout" Target="../slideLayouts/slideLayout147.xml"/><Relationship Id="rId152" Type="http://schemas.openxmlformats.org/officeDocument/2006/relationships/slideLayout" Target="../slideLayouts/slideLayout148.xml"/><Relationship Id="rId153" Type="http://schemas.openxmlformats.org/officeDocument/2006/relationships/slideLayout" Target="../slideLayouts/slideLayout149.xml"/><Relationship Id="rId154" Type="http://schemas.openxmlformats.org/officeDocument/2006/relationships/slideLayout" Target="../slideLayouts/slideLayout150.xml"/><Relationship Id="rId155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2.xml"/><Relationship Id="rId157" Type="http://schemas.openxmlformats.org/officeDocument/2006/relationships/slideLayout" Target="../slideLayouts/slideLayout153.xml"/><Relationship Id="rId158" Type="http://schemas.openxmlformats.org/officeDocument/2006/relationships/slideLayout" Target="../slideLayouts/slideLayout154.xml"/><Relationship Id="rId159" Type="http://schemas.openxmlformats.org/officeDocument/2006/relationships/slideLayout" Target="../slideLayouts/slideLayout155.xml"/><Relationship Id="rId160" Type="http://schemas.openxmlformats.org/officeDocument/2006/relationships/slideLayout" Target="../slideLayouts/slideLayout156.xml"/><Relationship Id="rId161" Type="http://schemas.openxmlformats.org/officeDocument/2006/relationships/slideLayout" Target="../slideLayouts/slideLayout157.xml"/><Relationship Id="rId162" Type="http://schemas.openxmlformats.org/officeDocument/2006/relationships/slideLayout" Target="../slideLayouts/slideLayout158.xml"/><Relationship Id="rId163" Type="http://schemas.openxmlformats.org/officeDocument/2006/relationships/slideLayout" Target="../slideLayouts/slideLayout159.xml"/><Relationship Id="rId164" Type="http://schemas.openxmlformats.org/officeDocument/2006/relationships/slideLayout" Target="../slideLayouts/slideLayout160.xml"/><Relationship Id="rId165" Type="http://schemas.openxmlformats.org/officeDocument/2006/relationships/slideLayout" Target="../slideLayouts/slideLayout161.xml"/><Relationship Id="rId166" Type="http://schemas.openxmlformats.org/officeDocument/2006/relationships/slideLayout" Target="../slideLayouts/slideLayout162.xml"/><Relationship Id="rId167" Type="http://schemas.openxmlformats.org/officeDocument/2006/relationships/slideLayout" Target="../slideLayouts/slideLayout163.xml"/><Relationship Id="rId168" Type="http://schemas.openxmlformats.org/officeDocument/2006/relationships/slideLayout" Target="../slideLayouts/slideLayout16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buBlip>
                <a:blip r:embed="rId3"/>
              </a:buBlip>
            </a:lvl1pPr>
            <a:lvl2pPr>
              <a:buBlip>
                <a:blip r:embed="rId4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One</a:t>
            </a:r>
            <a:endParaRPr sz="3400">
              <a:solidFill>
                <a:srgbClr val="3A52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Two</a:t>
            </a:r>
            <a:endParaRPr sz="3400">
              <a:solidFill>
                <a:srgbClr val="3A52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Three</a:t>
            </a:r>
            <a:endParaRPr sz="3400">
              <a:solidFill>
                <a:srgbClr val="3A52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Four</a:t>
            </a:r>
            <a:endParaRPr sz="3400">
              <a:solidFill>
                <a:srgbClr val="3A52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3A5253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  <p:sldLayoutId id="2147483661" r:id="rId17"/>
    <p:sldLayoutId id="2147483662" r:id="rId18"/>
    <p:sldLayoutId id="2147483663" r:id="rId19"/>
    <p:sldLayoutId id="2147483664" r:id="rId20"/>
    <p:sldLayoutId id="2147483665" r:id="rId21"/>
    <p:sldLayoutId id="2147483666" r:id="rId22"/>
    <p:sldLayoutId id="2147483667" r:id="rId23"/>
    <p:sldLayoutId id="2147483668" r:id="rId24"/>
    <p:sldLayoutId id="2147483669" r:id="rId25"/>
    <p:sldLayoutId id="2147483670" r:id="rId26"/>
    <p:sldLayoutId id="2147483671" r:id="rId27"/>
    <p:sldLayoutId id="2147483672" r:id="rId28"/>
    <p:sldLayoutId id="2147483673" r:id="rId29"/>
    <p:sldLayoutId id="2147483674" r:id="rId30"/>
    <p:sldLayoutId id="2147483675" r:id="rId31"/>
    <p:sldLayoutId id="2147483676" r:id="rId32"/>
    <p:sldLayoutId id="2147483677" r:id="rId33"/>
    <p:sldLayoutId id="2147483678" r:id="rId34"/>
    <p:sldLayoutId id="2147483679" r:id="rId35"/>
    <p:sldLayoutId id="2147483680" r:id="rId36"/>
    <p:sldLayoutId id="2147483681" r:id="rId37"/>
    <p:sldLayoutId id="2147483682" r:id="rId38"/>
    <p:sldLayoutId id="2147483683" r:id="rId39"/>
    <p:sldLayoutId id="2147483684" r:id="rId40"/>
    <p:sldLayoutId id="2147483685" r:id="rId41"/>
    <p:sldLayoutId id="2147483686" r:id="rId42"/>
    <p:sldLayoutId id="2147483687" r:id="rId43"/>
    <p:sldLayoutId id="2147483688" r:id="rId44"/>
    <p:sldLayoutId id="2147483689" r:id="rId45"/>
    <p:sldLayoutId id="2147483690" r:id="rId46"/>
    <p:sldLayoutId id="2147483691" r:id="rId47"/>
    <p:sldLayoutId id="2147483692" r:id="rId48"/>
    <p:sldLayoutId id="2147483693" r:id="rId49"/>
    <p:sldLayoutId id="2147483694" r:id="rId50"/>
    <p:sldLayoutId id="2147483695" r:id="rId51"/>
    <p:sldLayoutId id="2147483696" r:id="rId52"/>
    <p:sldLayoutId id="2147483697" r:id="rId53"/>
    <p:sldLayoutId id="2147483698" r:id="rId54"/>
    <p:sldLayoutId id="2147483699" r:id="rId55"/>
    <p:sldLayoutId id="2147483700" r:id="rId56"/>
    <p:sldLayoutId id="2147483701" r:id="rId57"/>
    <p:sldLayoutId id="2147483702" r:id="rId58"/>
    <p:sldLayoutId id="2147483703" r:id="rId59"/>
    <p:sldLayoutId id="2147483704" r:id="rId60"/>
    <p:sldLayoutId id="2147483705" r:id="rId61"/>
    <p:sldLayoutId id="2147483706" r:id="rId62"/>
    <p:sldLayoutId id="2147483707" r:id="rId63"/>
    <p:sldLayoutId id="2147483708" r:id="rId64"/>
    <p:sldLayoutId id="2147483709" r:id="rId65"/>
    <p:sldLayoutId id="2147483710" r:id="rId66"/>
    <p:sldLayoutId id="2147483711" r:id="rId67"/>
    <p:sldLayoutId id="2147483712" r:id="rId68"/>
    <p:sldLayoutId id="2147483713" r:id="rId69"/>
    <p:sldLayoutId id="2147483714" r:id="rId70"/>
    <p:sldLayoutId id="2147483715" r:id="rId71"/>
    <p:sldLayoutId id="2147483716" r:id="rId72"/>
    <p:sldLayoutId id="2147483717" r:id="rId73"/>
    <p:sldLayoutId id="2147483718" r:id="rId74"/>
    <p:sldLayoutId id="2147483719" r:id="rId75"/>
    <p:sldLayoutId id="2147483720" r:id="rId76"/>
    <p:sldLayoutId id="2147483721" r:id="rId77"/>
    <p:sldLayoutId id="2147483722" r:id="rId78"/>
    <p:sldLayoutId id="2147483723" r:id="rId79"/>
    <p:sldLayoutId id="2147483724" r:id="rId80"/>
    <p:sldLayoutId id="2147483725" r:id="rId81"/>
    <p:sldLayoutId id="2147483726" r:id="rId82"/>
    <p:sldLayoutId id="2147483727" r:id="rId83"/>
    <p:sldLayoutId id="2147483728" r:id="rId84"/>
    <p:sldLayoutId id="2147483729" r:id="rId85"/>
    <p:sldLayoutId id="2147483730" r:id="rId86"/>
    <p:sldLayoutId id="2147483731" r:id="rId87"/>
    <p:sldLayoutId id="2147483732" r:id="rId88"/>
    <p:sldLayoutId id="2147483733" r:id="rId89"/>
    <p:sldLayoutId id="2147483734" r:id="rId90"/>
    <p:sldLayoutId id="2147483735" r:id="rId91"/>
    <p:sldLayoutId id="2147483736" r:id="rId92"/>
    <p:sldLayoutId id="2147483737" r:id="rId93"/>
    <p:sldLayoutId id="2147483738" r:id="rId94"/>
    <p:sldLayoutId id="2147483739" r:id="rId95"/>
    <p:sldLayoutId id="2147483740" r:id="rId96"/>
    <p:sldLayoutId id="2147483741" r:id="rId97"/>
    <p:sldLayoutId id="2147483742" r:id="rId98"/>
    <p:sldLayoutId id="2147483743" r:id="rId99"/>
    <p:sldLayoutId id="2147483744" r:id="rId100"/>
    <p:sldLayoutId id="2147483745" r:id="rId101"/>
    <p:sldLayoutId id="2147483746" r:id="rId102"/>
    <p:sldLayoutId id="2147483747" r:id="rId103"/>
    <p:sldLayoutId id="2147483748" r:id="rId104"/>
    <p:sldLayoutId id="2147483749" r:id="rId105"/>
    <p:sldLayoutId id="2147483750" r:id="rId106"/>
    <p:sldLayoutId id="2147483751" r:id="rId107"/>
    <p:sldLayoutId id="2147483752" r:id="rId108"/>
    <p:sldLayoutId id="2147483753" r:id="rId109"/>
    <p:sldLayoutId id="2147483754" r:id="rId110"/>
    <p:sldLayoutId id="2147483755" r:id="rId111"/>
    <p:sldLayoutId id="2147483756" r:id="rId112"/>
    <p:sldLayoutId id="2147483757" r:id="rId113"/>
    <p:sldLayoutId id="2147483758" r:id="rId114"/>
    <p:sldLayoutId id="2147483759" r:id="rId115"/>
    <p:sldLayoutId id="2147483760" r:id="rId116"/>
    <p:sldLayoutId id="2147483761" r:id="rId117"/>
    <p:sldLayoutId id="2147483762" r:id="rId118"/>
    <p:sldLayoutId id="2147483763" r:id="rId119"/>
    <p:sldLayoutId id="2147483764" r:id="rId120"/>
    <p:sldLayoutId id="2147483765" r:id="rId121"/>
    <p:sldLayoutId id="2147483766" r:id="rId122"/>
    <p:sldLayoutId id="2147483767" r:id="rId123"/>
    <p:sldLayoutId id="2147483768" r:id="rId124"/>
    <p:sldLayoutId id="2147483769" r:id="rId125"/>
    <p:sldLayoutId id="2147483770" r:id="rId126"/>
    <p:sldLayoutId id="2147483771" r:id="rId127"/>
    <p:sldLayoutId id="2147483772" r:id="rId128"/>
    <p:sldLayoutId id="2147483773" r:id="rId129"/>
    <p:sldLayoutId id="2147483774" r:id="rId130"/>
    <p:sldLayoutId id="2147483775" r:id="rId131"/>
    <p:sldLayoutId id="2147483776" r:id="rId132"/>
    <p:sldLayoutId id="2147483777" r:id="rId133"/>
    <p:sldLayoutId id="2147483778" r:id="rId134"/>
    <p:sldLayoutId id="2147483779" r:id="rId135"/>
    <p:sldLayoutId id="2147483780" r:id="rId136"/>
    <p:sldLayoutId id="2147483781" r:id="rId137"/>
    <p:sldLayoutId id="2147483782" r:id="rId138"/>
    <p:sldLayoutId id="2147483783" r:id="rId139"/>
    <p:sldLayoutId id="2147483784" r:id="rId140"/>
    <p:sldLayoutId id="2147483785" r:id="rId141"/>
    <p:sldLayoutId id="2147483786" r:id="rId142"/>
    <p:sldLayoutId id="2147483787" r:id="rId143"/>
    <p:sldLayoutId id="2147483788" r:id="rId144"/>
    <p:sldLayoutId id="2147483789" r:id="rId145"/>
    <p:sldLayoutId id="2147483790" r:id="rId146"/>
    <p:sldLayoutId id="2147483791" r:id="rId147"/>
    <p:sldLayoutId id="2147483792" r:id="rId148"/>
    <p:sldLayoutId id="2147483793" r:id="rId149"/>
    <p:sldLayoutId id="2147483794" r:id="rId150"/>
    <p:sldLayoutId id="2147483795" r:id="rId151"/>
    <p:sldLayoutId id="2147483796" r:id="rId152"/>
    <p:sldLayoutId id="2147483797" r:id="rId153"/>
    <p:sldLayoutId id="2147483798" r:id="rId154"/>
    <p:sldLayoutId id="2147483799" r:id="rId155"/>
    <p:sldLayoutId id="2147483800" r:id="rId156"/>
    <p:sldLayoutId id="2147483801" r:id="rId157"/>
    <p:sldLayoutId id="2147483802" r:id="rId158"/>
    <p:sldLayoutId id="2147483803" r:id="rId159"/>
    <p:sldLayoutId id="2147483804" r:id="rId160"/>
    <p:sldLayoutId id="2147483805" r:id="rId161"/>
    <p:sldLayoutId id="2147483806" r:id="rId162"/>
    <p:sldLayoutId id="2147483807" r:id="rId163"/>
    <p:sldLayoutId id="2147483808" r:id="rId164"/>
    <p:sldLayoutId id="2147483809" r:id="rId165"/>
    <p:sldLayoutId id="2147483810" r:id="rId166"/>
    <p:sldLayoutId id="2147483811" r:id="rId167"/>
    <p:sldLayoutId id="2147483812" r:id="rId168"/>
  </p:sldLayoutIdLst>
  <p:transition spd="med" advClick="1"/>
  <p:txStyles>
    <p:titleStyle>
      <a:lvl1pPr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1pPr>
      <a:lvl2pPr indent="228600"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2pPr>
      <a:lvl3pPr indent="457200"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3pPr>
      <a:lvl4pPr indent="685800"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4pPr>
      <a:lvl5pPr indent="914400"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5pPr>
      <a:lvl6pPr indent="1143000"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6pPr>
      <a:lvl7pPr indent="1371600"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7pPr>
      <a:lvl8pPr indent="1600200"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8pPr>
      <a:lvl9pPr indent="1828800" defTabSz="457200">
        <a:defRPr sz="7000">
          <a:solidFill>
            <a:srgbClr val="FFFFFF"/>
          </a:solidFill>
          <a:latin typeface="+mn-lt"/>
          <a:ea typeface="+mn-ea"/>
          <a:cs typeface="+mn-cs"/>
          <a:sym typeface="Futura Condensed"/>
        </a:defRPr>
      </a:lvl9pPr>
    </p:titleStyle>
    <p:bodyStyle>
      <a:lvl1pPr marL="1238216" indent="-1200116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1pPr>
      <a:lvl2pPr marL="17461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2pPr>
      <a:lvl3pPr marL="22922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3pPr>
      <a:lvl4pPr marL="28256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4pPr>
      <a:lvl5pPr marL="33590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5pPr>
      <a:lvl6pPr marL="38924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6pPr>
      <a:lvl7pPr marL="44258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7pPr>
      <a:lvl8pPr marL="49592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8pPr>
      <a:lvl9pPr marL="5492693" indent="-742893" defTabSz="457200">
        <a:spcBef>
          <a:spcPts val="2200"/>
        </a:spcBef>
        <a:buClr>
          <a:srgbClr val="000000"/>
        </a:buClr>
        <a:buSzPct val="100000"/>
        <a:buBlip>
          <a:blip r:embed="rId3"/>
        </a:buBlip>
        <a:defRPr sz="3400">
          <a:solidFill>
            <a:srgbClr val="3A5253"/>
          </a:solidFill>
          <a:latin typeface="+mn-lt"/>
          <a:ea typeface="+mn-ea"/>
          <a:cs typeface="+mn-cs"/>
          <a:sym typeface="Futura Condensed"/>
        </a:defRPr>
      </a:lvl9pPr>
    </p:bodyStyle>
    <p:otherStyle>
      <a:lvl1pPr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1pPr>
      <a:lvl2pPr indent="228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2pPr>
      <a:lvl3pPr indent="457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3pPr>
      <a:lvl4pPr indent="685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4pPr>
      <a:lvl5pPr indent="9144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5pPr>
      <a:lvl6pPr indent="11430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6pPr>
      <a:lvl7pPr indent="1371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7pPr>
      <a:lvl8pPr indent="1600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8pPr>
      <a:lvl9pPr indent="1828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Futura Condensed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9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65.png"/><Relationship Id="rId3" Type="http://schemas.openxmlformats.org/officeDocument/2006/relationships/image" Target="../media/image19.jpeg"/><Relationship Id="rId4" Type="http://schemas.openxmlformats.org/officeDocument/2006/relationships/image" Target="../media/image66.png"/><Relationship Id="rId5" Type="http://schemas.openxmlformats.org/officeDocument/2006/relationships/image" Target="../media/image23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image" Target="../media/image70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1.tif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image" Target="../media/image73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image" Target="../media/image74.png"/><Relationship Id="rId3" Type="http://schemas.openxmlformats.org/officeDocument/2006/relationships/image" Target="../media/image27.jpeg"/><Relationship Id="rId4" Type="http://schemas.openxmlformats.org/officeDocument/2006/relationships/image" Target="../media/image75.png"/><Relationship Id="rId5" Type="http://schemas.openxmlformats.org/officeDocument/2006/relationships/image" Target="../media/image28.jpe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4.png"/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76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image" Target="../media/image5.gif"/><Relationship Id="rId3" Type="http://schemas.openxmlformats.org/officeDocument/2006/relationships/image" Target="../media/image31.jpe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4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48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image" Target="../media/image81.png"/><Relationship Id="rId3" Type="http://schemas.openxmlformats.org/officeDocument/2006/relationships/image" Target="../media/image31.jpeg"/><Relationship Id="rId4" Type="http://schemas.openxmlformats.org/officeDocument/2006/relationships/image" Target="../media/image82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34.jpe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Relationship Id="rId4" Type="http://schemas.openxmlformats.org/officeDocument/2006/relationships/image" Target="../media/image83.png"/><Relationship Id="rId5" Type="http://schemas.openxmlformats.org/officeDocument/2006/relationships/image" Target="../media/image6.gif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7.gif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image" Target="../media/image37.jpe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4" Type="http://schemas.openxmlformats.org/officeDocument/2006/relationships/image" Target="../media/image88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14.jpe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89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90.png"/><Relationship Id="rId3" Type="http://schemas.openxmlformats.org/officeDocument/2006/relationships/image" Target="../media/image38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9.pn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.gif"/><Relationship Id="rId3" Type="http://schemas.openxmlformats.org/officeDocument/2006/relationships/image" Target="../media/image2.gif"/><Relationship Id="rId4" Type="http://schemas.openxmlformats.org/officeDocument/2006/relationships/image" Target="../media/image18.jpeg"/><Relationship Id="rId5" Type="http://schemas.openxmlformats.org/officeDocument/2006/relationships/image" Target="../media/image50.png"/><Relationship Id="rId6" Type="http://schemas.openxmlformats.org/officeDocument/2006/relationships/image" Target="../media/image3.gif"/><Relationship Id="rId7" Type="http://schemas.openxmlformats.org/officeDocument/2006/relationships/image" Target="../media/image51.png"/><Relationship Id="rId8" Type="http://schemas.openxmlformats.org/officeDocument/2006/relationships/image" Target="../media/image15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5.jpe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19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20.jpeg"/><Relationship Id="rId5" Type="http://schemas.openxmlformats.org/officeDocument/2006/relationships/image" Target="../media/image56.png"/><Relationship Id="rId6" Type="http://schemas.openxmlformats.org/officeDocument/2006/relationships/image" Target="../media/image57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1.jpeg"/><Relationship Id="rId3" Type="http://schemas.openxmlformats.org/officeDocument/2006/relationships/image" Target="../media/image58.png"/><Relationship Id="rId4" Type="http://schemas.openxmlformats.org/officeDocument/2006/relationships/image" Target="../media/image22.jpeg"/><Relationship Id="rId5" Type="http://schemas.openxmlformats.org/officeDocument/2006/relationships/image" Target="../media/image59.png"/><Relationship Id="rId6" Type="http://schemas.openxmlformats.org/officeDocument/2006/relationships/image" Target="../media/image4.gif"/><Relationship Id="rId7" Type="http://schemas.openxmlformats.org/officeDocument/2006/relationships/image" Target="../media/image60.png"/><Relationship Id="rId8" Type="http://schemas.openxmlformats.org/officeDocument/2006/relationships/image" Target="../media/image6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/>
          <p:nvPr/>
        </p:nvSpPr>
        <p:spPr>
          <a:xfrm>
            <a:off x="289024" y="2317750"/>
            <a:ext cx="93091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4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FFB00"/>
                </a:solidFill>
              </a:rPr>
              <a:t>STRUCTURE OF MATTER</a:t>
            </a:r>
          </a:p>
        </p:txBody>
      </p:sp>
      <p:sp>
        <p:nvSpPr>
          <p:cNvPr id="459" name="Shape 459"/>
          <p:cNvSpPr/>
          <p:nvPr/>
        </p:nvSpPr>
        <p:spPr>
          <a:xfrm>
            <a:off x="162024" y="4584700"/>
            <a:ext cx="93091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Rolf Landua</a:t>
            </a:r>
            <a:endParaRPr sz="2100">
              <a:solidFill>
                <a:srgbClr val="FFFB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CERN</a:t>
            </a:r>
          </a:p>
        </p:txBody>
      </p:sp>
      <p:sp>
        <p:nvSpPr>
          <p:cNvPr id="460" name="Shape 460"/>
          <p:cNvSpPr/>
          <p:nvPr/>
        </p:nvSpPr>
        <p:spPr>
          <a:xfrm>
            <a:off x="289024" y="3054350"/>
            <a:ext cx="9309101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B00"/>
                </a:solidFill>
              </a:rPr>
              <a:t>Discoveries and Mysteries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300">
                <a:solidFill>
                  <a:srgbClr val="FFFC79"/>
                </a:solidFill>
              </a:rPr>
              <a:t>ANTIPARTICLES</a:t>
            </a:r>
          </a:p>
        </p:txBody>
      </p:sp>
      <p:grpSp>
        <p:nvGrpSpPr>
          <p:cNvPr id="659" name="Group 659"/>
          <p:cNvGrpSpPr/>
          <p:nvPr/>
        </p:nvGrpSpPr>
        <p:grpSpPr>
          <a:xfrm>
            <a:off x="1066800" y="3362325"/>
            <a:ext cx="9013714" cy="4257675"/>
            <a:chOff x="0" y="0"/>
            <a:chExt cx="9013713" cy="4257675"/>
          </a:xfrm>
        </p:grpSpPr>
        <p:pic>
          <p:nvPicPr>
            <p:cNvPr id="656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390583" y="0"/>
              <a:ext cx="4940617" cy="3238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57" name="Shape 657"/>
            <p:cNvSpPr/>
            <p:nvPr/>
          </p:nvSpPr>
          <p:spPr>
            <a:xfrm>
              <a:off x="2513632" y="3343275"/>
              <a:ext cx="6500082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>
                  <a:solidFill>
                    <a:srgbClr val="FFFC79"/>
                  </a:solidFill>
                  <a:latin typeface="Verdana"/>
                  <a:ea typeface="Verdana"/>
                  <a:cs typeface="Verdana"/>
                  <a:sym typeface="Verdana"/>
                </a:rPr>
                <a:t>WHEN ENERGY CONVERTS TO MASS, </a:t>
              </a:r>
              <a:endParaRPr b="1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b="1">
                  <a:solidFill>
                    <a:srgbClr val="FFFC79"/>
                  </a:solidFill>
                  <a:latin typeface="Verdana"/>
                  <a:ea typeface="Verdana"/>
                  <a:cs typeface="Verdana"/>
                  <a:sym typeface="Verdana"/>
                </a:rPr>
                <a:t>PARTICLES AND ANTIPARTICLES ARE PRODUCED</a:t>
              </a:r>
              <a:endParaRPr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pic>
          <p:nvPicPr>
            <p:cNvPr id="658" name="EMC2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285875"/>
              <a:ext cx="2705100" cy="11689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665" name="Group 665"/>
          <p:cNvGrpSpPr/>
          <p:nvPr/>
        </p:nvGrpSpPr>
        <p:grpSpPr>
          <a:xfrm>
            <a:off x="393700" y="330200"/>
            <a:ext cx="8913025" cy="3435350"/>
            <a:chOff x="0" y="0"/>
            <a:chExt cx="8913024" cy="3435350"/>
          </a:xfrm>
        </p:grpSpPr>
        <p:sp>
          <p:nvSpPr>
            <p:cNvPr id="660" name="Shape 660"/>
            <p:cNvSpPr/>
            <p:nvPr/>
          </p:nvSpPr>
          <p:spPr>
            <a:xfrm>
              <a:off x="356003" y="3117850"/>
              <a:ext cx="1048544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600">
                  <a:solidFill>
                    <a:srgbClr val="FFFFFF"/>
                  </a:solidFill>
                </a:rPr>
                <a:t>Anderson</a:t>
              </a:r>
            </a:p>
          </p:txBody>
        </p:sp>
        <p:pic>
          <p:nvPicPr>
            <p:cNvPr id="661" name="anders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495300"/>
              <a:ext cx="1778000" cy="2514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62" name="Annihilation_e+e-Cartoon.jp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422900" y="0"/>
              <a:ext cx="3481221" cy="2374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63" name="Shape 663"/>
            <p:cNvSpPr/>
            <p:nvPr/>
          </p:nvSpPr>
          <p:spPr>
            <a:xfrm>
              <a:off x="3375824" y="2527300"/>
              <a:ext cx="55372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FFF"/>
                  </a:solidFill>
                </a:rPr>
                <a:t>EVERY PARTICLE HAS AN ANTIPARTICLE </a:t>
              </a:r>
            </a:p>
          </p:txBody>
        </p:sp>
        <p:sp>
          <p:nvSpPr>
            <p:cNvPr id="664" name="Shape 664"/>
            <p:cNvSpPr/>
            <p:nvPr/>
          </p:nvSpPr>
          <p:spPr>
            <a:xfrm>
              <a:off x="1884269" y="1162050"/>
              <a:ext cx="3453012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1600">
                  <a:solidFill>
                    <a:srgbClr val="FF85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600">
                  <a:solidFill>
                    <a:srgbClr val="FF85FF"/>
                  </a:solidFill>
                </a:rPr>
                <a:t>1932: POSITRON DISCOVERY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59" grpId="2"/>
      <p:bldP build="whole" bldLvl="1" animBg="1" rev="0" advAuto="0" spid="66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Shape 667"/>
          <p:cNvSpPr/>
          <p:nvPr/>
        </p:nvSpPr>
        <p:spPr>
          <a:xfrm>
            <a:off x="416024" y="127000"/>
            <a:ext cx="9309101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5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500">
                <a:solidFill>
                  <a:srgbClr val="FFFC79"/>
                </a:solidFill>
              </a:rPr>
              <a:t>QUANTUM FIELD THEORY (1927 - 1948)</a:t>
            </a:r>
          </a:p>
        </p:txBody>
      </p:sp>
      <p:grpSp>
        <p:nvGrpSpPr>
          <p:cNvPr id="671" name="Group 671"/>
          <p:cNvGrpSpPr/>
          <p:nvPr/>
        </p:nvGrpSpPr>
        <p:grpSpPr>
          <a:xfrm>
            <a:off x="238924" y="1041400"/>
            <a:ext cx="10045701" cy="2139950"/>
            <a:chOff x="0" y="0"/>
            <a:chExt cx="10045700" cy="2139950"/>
          </a:xfrm>
        </p:grpSpPr>
        <p:pic>
          <p:nvPicPr>
            <p:cNvPr id="668" name="tomonaga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45275" y="0"/>
              <a:ext cx="1314199" cy="1841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69" name="Shape 669"/>
            <p:cNvSpPr/>
            <p:nvPr/>
          </p:nvSpPr>
          <p:spPr>
            <a:xfrm>
              <a:off x="0" y="1847850"/>
              <a:ext cx="19939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S.I. Tomonaga</a:t>
              </a:r>
            </a:p>
          </p:txBody>
        </p:sp>
        <p:sp>
          <p:nvSpPr>
            <p:cNvPr id="670" name="Shape 670"/>
            <p:cNvSpPr/>
            <p:nvPr/>
          </p:nvSpPr>
          <p:spPr>
            <a:xfrm>
              <a:off x="2222500" y="406400"/>
              <a:ext cx="78232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</a:rPr>
                <a:t>It was known that the electromagnetic field consists of photons</a:t>
              </a:r>
            </a:p>
          </p:txBody>
        </p:sp>
      </p:grpSp>
      <p:grpSp>
        <p:nvGrpSpPr>
          <p:cNvPr id="675" name="Group 675"/>
          <p:cNvGrpSpPr/>
          <p:nvPr/>
        </p:nvGrpSpPr>
        <p:grpSpPr>
          <a:xfrm>
            <a:off x="238924" y="3276600"/>
            <a:ext cx="9398001" cy="2012950"/>
            <a:chOff x="0" y="0"/>
            <a:chExt cx="9398000" cy="2012950"/>
          </a:xfrm>
        </p:grpSpPr>
        <p:pic>
          <p:nvPicPr>
            <p:cNvPr id="672" name="schwinger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6075" y="0"/>
              <a:ext cx="1223565" cy="1714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3" name="Shape 673"/>
            <p:cNvSpPr/>
            <p:nvPr/>
          </p:nvSpPr>
          <p:spPr>
            <a:xfrm>
              <a:off x="0" y="1720850"/>
              <a:ext cx="19939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J. Schwinger</a:t>
              </a:r>
            </a:p>
          </p:txBody>
        </p:sp>
        <p:sp>
          <p:nvSpPr>
            <p:cNvPr id="674" name="Shape 674"/>
            <p:cNvSpPr/>
            <p:nvPr/>
          </p:nvSpPr>
          <p:spPr>
            <a:xfrm>
              <a:off x="2387600" y="76200"/>
              <a:ext cx="7010400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How could the interaction between electrons and photons</a:t>
              </a:r>
              <a:endParaRPr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be correctly described, respecting quantum mechanics and special relativity?</a:t>
              </a:r>
            </a:p>
          </p:txBody>
        </p:sp>
      </p:grpSp>
      <p:pic>
        <p:nvPicPr>
          <p:cNvPr id="676" name="fdyson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8364" y="5270500"/>
            <a:ext cx="1334565" cy="1905000"/>
          </a:xfrm>
          <a:prstGeom prst="rect">
            <a:avLst/>
          </a:prstGeom>
          <a:ln w="12700">
            <a:miter lim="400000"/>
          </a:ln>
        </p:spPr>
      </p:pic>
      <p:sp>
        <p:nvSpPr>
          <p:cNvPr id="677" name="Shape 677"/>
          <p:cNvSpPr/>
          <p:nvPr/>
        </p:nvSpPr>
        <p:spPr>
          <a:xfrm>
            <a:off x="238924" y="7232650"/>
            <a:ext cx="19939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F. Dyson</a:t>
            </a:r>
          </a:p>
        </p:txBody>
      </p:sp>
      <p:sp>
        <p:nvSpPr>
          <p:cNvPr id="678" name="Shape 678"/>
          <p:cNvSpPr/>
          <p:nvPr/>
        </p:nvSpPr>
        <p:spPr>
          <a:xfrm>
            <a:off x="2626524" y="5334000"/>
            <a:ext cx="70104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Many people worked on this problem ...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76" grpId="3"/>
      <p:bldP build="whole" bldLvl="1" animBg="1" rev="0" advAuto="0" spid="671" grpId="1"/>
      <p:bldP build="whole" bldLvl="1" animBg="1" rev="0" advAuto="0" spid="678" grpId="5"/>
      <p:bldP build="whole" bldLvl="1" animBg="1" rev="0" advAuto="0" spid="677" grpId="4"/>
      <p:bldP build="whole" bldLvl="1" animBg="1" rev="0" advAuto="0" spid="675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0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60700" y="3797300"/>
            <a:ext cx="4026226" cy="35687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84" name="Group 684"/>
          <p:cNvGrpSpPr/>
          <p:nvPr/>
        </p:nvGrpSpPr>
        <p:grpSpPr>
          <a:xfrm>
            <a:off x="365924" y="552450"/>
            <a:ext cx="9448801" cy="2584450"/>
            <a:chOff x="0" y="0"/>
            <a:chExt cx="9448800" cy="2584450"/>
          </a:xfrm>
        </p:grpSpPr>
        <p:sp>
          <p:nvSpPr>
            <p:cNvPr id="681" name="Shape 681"/>
            <p:cNvSpPr/>
            <p:nvPr/>
          </p:nvSpPr>
          <p:spPr>
            <a:xfrm>
              <a:off x="88900" y="0"/>
              <a:ext cx="9232900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26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2600">
                  <a:solidFill>
                    <a:srgbClr val="FF2600"/>
                  </a:solidFill>
                </a:rPr>
                <a:t>EMPTY SPACE HAD BECOME COMPLICATED !</a:t>
              </a:r>
            </a:p>
          </p:txBody>
        </p:sp>
        <p:sp>
          <p:nvSpPr>
            <p:cNvPr id="682" name="Shape 682"/>
            <p:cNvSpPr/>
            <p:nvPr/>
          </p:nvSpPr>
          <p:spPr>
            <a:xfrm>
              <a:off x="0" y="831850"/>
              <a:ext cx="94488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Quantum physics says that ‘oscillators’ (e.g. field quanta) cannot be at absolute rest (uncertainty relation)</a:t>
              </a:r>
            </a:p>
          </p:txBody>
        </p:sp>
        <p:sp>
          <p:nvSpPr>
            <p:cNvPr id="683" name="Shape 683"/>
            <p:cNvSpPr/>
            <p:nvPr/>
          </p:nvSpPr>
          <p:spPr>
            <a:xfrm>
              <a:off x="0" y="1949450"/>
              <a:ext cx="94488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The lowest energy states of e.g. electromagnetic fields can produce (virtual) electron-positron pairs: VACUUM FLUCTUATIONS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84" grpId="1"/>
      <p:bldP build="whole" bldLvl="1" animBg="1" rev="0" advAuto="0" spid="680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" name="Feynman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7200" y="2489200"/>
            <a:ext cx="3949700" cy="1600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7" name="Feynman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59100" y="2311400"/>
            <a:ext cx="4292600" cy="2336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8" name="Feynman3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33700" y="2349500"/>
            <a:ext cx="5486400" cy="3594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9" name="feynman-richard-science-1.tif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7500" y="2400300"/>
            <a:ext cx="1843549" cy="2286000"/>
          </a:xfrm>
          <a:prstGeom prst="rect">
            <a:avLst/>
          </a:prstGeom>
          <a:ln w="12700">
            <a:miter lim="400000"/>
          </a:ln>
        </p:spPr>
      </p:pic>
      <p:sp>
        <p:nvSpPr>
          <p:cNvPr id="690" name="Shape 690"/>
          <p:cNvSpPr/>
          <p:nvPr/>
        </p:nvSpPr>
        <p:spPr>
          <a:xfrm>
            <a:off x="99224" y="4908550"/>
            <a:ext cx="19939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R.P. Feynman</a:t>
            </a:r>
          </a:p>
        </p:txBody>
      </p:sp>
      <p:sp>
        <p:nvSpPr>
          <p:cNvPr id="691" name="Shape 691"/>
          <p:cNvSpPr/>
          <p:nvPr/>
        </p:nvSpPr>
        <p:spPr>
          <a:xfrm>
            <a:off x="1169001" y="635000"/>
            <a:ext cx="7855348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33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300">
                <a:solidFill>
                  <a:srgbClr val="FFFFFF"/>
                </a:solidFill>
              </a:rPr>
              <a:t>Quantum Electrodynamics (QED)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xi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after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presetClass="exi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afterEffect" presetClass="entr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87" grpId="3"/>
      <p:bldP build="whole" bldLvl="1" animBg="1" rev="0" advAuto="0" spid="687" grpId="4"/>
      <p:bldP build="whole" bldLvl="1" animBg="1" rev="0" advAuto="0" spid="686" grpId="1"/>
      <p:bldP build="whole" bldLvl="1" animBg="1" rev="0" advAuto="0" spid="686" grpId="2"/>
      <p:bldP build="whole" bldLvl="1" animBg="1" rev="0" advAuto="0" spid="688" grpId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Shape 693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pPr>
          </a:p>
        </p:txBody>
      </p:sp>
      <p:sp>
        <p:nvSpPr>
          <p:cNvPr id="694" name="Shape 694"/>
          <p:cNvSpPr/>
          <p:nvPr/>
        </p:nvSpPr>
        <p:spPr>
          <a:xfrm>
            <a:off x="556424" y="336549"/>
            <a:ext cx="8661401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100"/>
              <a:t>QED:  Charged particles interact by exchanging photons</a:t>
            </a:r>
          </a:p>
        </p:txBody>
      </p:sp>
      <p:sp>
        <p:nvSpPr>
          <p:cNvPr id="695" name="Shape 695"/>
          <p:cNvSpPr/>
          <p:nvPr/>
        </p:nvSpPr>
        <p:spPr>
          <a:xfrm>
            <a:off x="2056203" y="6210300"/>
            <a:ext cx="562374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QED became a model for other interactions</a:t>
            </a:r>
          </a:p>
        </p:txBody>
      </p:sp>
      <p:sp>
        <p:nvSpPr>
          <p:cNvPr id="696" name="Shape 696"/>
          <p:cNvSpPr/>
          <p:nvPr/>
        </p:nvSpPr>
        <p:spPr>
          <a:xfrm>
            <a:off x="434999" y="1365250"/>
            <a:ext cx="8942910" cy="1257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lnSpc>
                <a:spcPct val="17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1) </a:t>
            </a:r>
            <a:r>
              <a:rPr b="1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Massless virtual photons are continuously emitted by electric charges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7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2) The </a:t>
            </a:r>
            <a:r>
              <a:rPr b="1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1/r</a:t>
            </a:r>
            <a:r>
              <a:rPr b="1" baseline="31999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 b="1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 law</a:t>
            </a:r>
            <a:r>
              <a:rPr sz="1700">
                <a:latin typeface="Verdana"/>
                <a:ea typeface="Verdana"/>
                <a:cs typeface="Verdana"/>
                <a:sym typeface="Verdana"/>
              </a:rPr>
              <a:t> comes from the probability to hit another particle at distance r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7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     (directly connected with the 3 dimensions of space)</a:t>
            </a:r>
          </a:p>
        </p:txBody>
      </p:sp>
      <p:pic>
        <p:nvPicPr>
          <p:cNvPr id="69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1900" y="3162300"/>
            <a:ext cx="2717800" cy="2342523"/>
          </a:xfrm>
          <a:prstGeom prst="rect">
            <a:avLst/>
          </a:prstGeom>
          <a:ln w="12700">
            <a:miter lim="400000"/>
          </a:ln>
        </p:spPr>
      </p:pic>
      <p:pic>
        <p:nvPicPr>
          <p:cNvPr id="698" name="1_over_RSquared_Law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07100" y="3175000"/>
            <a:ext cx="2580224" cy="2311400"/>
          </a:xfrm>
          <a:prstGeom prst="rect">
            <a:avLst/>
          </a:prstGeom>
          <a:ln w="12700">
            <a:miter lim="400000"/>
          </a:ln>
        </p:spPr>
      </p:pic>
      <p:sp>
        <p:nvSpPr>
          <p:cNvPr id="699" name="Shape 699"/>
          <p:cNvSpPr/>
          <p:nvPr/>
        </p:nvSpPr>
        <p:spPr>
          <a:xfrm>
            <a:off x="6743700" y="5638800"/>
            <a:ext cx="1104165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lnSpc>
                <a:spcPct val="170000"/>
              </a:lnSpc>
              <a:defRPr sz="1800"/>
            </a:pPr>
            <a:r>
              <a:rPr b="1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1/r</a:t>
            </a:r>
            <a:r>
              <a:rPr b="1" baseline="31999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 b="1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 law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Shape 701"/>
          <p:cNvSpPr/>
          <p:nvPr/>
        </p:nvSpPr>
        <p:spPr>
          <a:xfrm>
            <a:off x="100486" y="6045200"/>
            <a:ext cx="9944101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900">
                <a:latin typeface="Verdana"/>
                <a:ea typeface="Verdana"/>
                <a:cs typeface="Verdana"/>
                <a:sym typeface="Verdana"/>
              </a:rPr>
              <a:t>vacuum fluctuations modify its charge and mass  </a:t>
            </a:r>
            <a:endParaRPr sz="19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900">
                <a:latin typeface="Verdana"/>
                <a:ea typeface="Verdana"/>
                <a:cs typeface="Verdana"/>
                <a:sym typeface="Verdana"/>
              </a:rPr>
              <a:t>(‘Debye shielding’)</a:t>
            </a:r>
          </a:p>
        </p:txBody>
      </p:sp>
      <p:pic>
        <p:nvPicPr>
          <p:cNvPr id="702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90900" y="1955800"/>
            <a:ext cx="3950780" cy="37084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05" name="Group 705"/>
          <p:cNvGrpSpPr/>
          <p:nvPr/>
        </p:nvGrpSpPr>
        <p:grpSpPr>
          <a:xfrm>
            <a:off x="492924" y="368300"/>
            <a:ext cx="7200505" cy="1168400"/>
            <a:chOff x="0" y="0"/>
            <a:chExt cx="7200503" cy="1168400"/>
          </a:xfrm>
        </p:grpSpPr>
        <p:sp>
          <p:nvSpPr>
            <p:cNvPr id="703" name="Shape 703"/>
            <p:cNvSpPr/>
            <p:nvPr/>
          </p:nvSpPr>
          <p:spPr>
            <a:xfrm>
              <a:off x="0" y="0"/>
              <a:ext cx="7200504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RENORMALIZATION : HOW TO DEAL WITH INFINITIES</a:t>
              </a:r>
              <a:endParaRPr b="1"/>
            </a:p>
          </p:txBody>
        </p:sp>
        <p:sp>
          <p:nvSpPr>
            <p:cNvPr id="704" name="Shape 704"/>
            <p:cNvSpPr/>
            <p:nvPr/>
          </p:nvSpPr>
          <p:spPr>
            <a:xfrm>
              <a:off x="0" y="406400"/>
              <a:ext cx="6384609" cy="762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1500">
                  <a:latin typeface="Verdana"/>
                  <a:ea typeface="Verdana"/>
                  <a:cs typeface="Verdana"/>
                  <a:sym typeface="Verdana"/>
                </a:rPr>
                <a:t>The ‘naked’ electron + vacuum fluctuations = measured electron</a:t>
              </a:r>
              <a:endParaRPr sz="15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sz="15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sz="1500">
                  <a:latin typeface="Verdana"/>
                  <a:ea typeface="Verdana"/>
                  <a:cs typeface="Verdana"/>
                  <a:sym typeface="Verdana"/>
                </a:rPr>
                <a:t>(“infinite” - “infinite” = “finite”)</a:t>
              </a:r>
            </a:p>
          </p:txBody>
        </p:sp>
      </p:grp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Shape 707"/>
          <p:cNvSpPr/>
          <p:nvPr/>
        </p:nvSpPr>
        <p:spPr>
          <a:xfrm>
            <a:off x="228600" y="292099"/>
            <a:ext cx="649681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2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000"/>
              <a:t>Vacuum fluctuations have observable effects</a:t>
            </a:r>
          </a:p>
        </p:txBody>
      </p:sp>
      <p:grpSp>
        <p:nvGrpSpPr>
          <p:cNvPr id="711" name="Group 711"/>
          <p:cNvGrpSpPr/>
          <p:nvPr/>
        </p:nvGrpSpPr>
        <p:grpSpPr>
          <a:xfrm>
            <a:off x="330200" y="1905000"/>
            <a:ext cx="2586280" cy="2451100"/>
            <a:chOff x="0" y="0"/>
            <a:chExt cx="2586279" cy="2451100"/>
          </a:xfrm>
        </p:grpSpPr>
        <p:pic>
          <p:nvPicPr>
            <p:cNvPr id="708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2012260" cy="1828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09" name="Shape 709"/>
            <p:cNvSpPr/>
            <p:nvPr/>
          </p:nvSpPr>
          <p:spPr>
            <a:xfrm>
              <a:off x="215900" y="1816100"/>
              <a:ext cx="1549351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18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2600"/>
                  </a:solidFill>
                </a:rPr>
                <a:t>Lamb Shift</a:t>
              </a:r>
              <a:endParaRPr b="1">
                <a:solidFill>
                  <a:srgbClr val="FF2600"/>
                </a:solidFill>
              </a:endParaRPr>
            </a:p>
          </p:txBody>
        </p:sp>
        <p:sp>
          <p:nvSpPr>
            <p:cNvPr id="710" name="Shape 710"/>
            <p:cNvSpPr/>
            <p:nvPr/>
          </p:nvSpPr>
          <p:spPr>
            <a:xfrm>
              <a:off x="0" y="2133600"/>
              <a:ext cx="2586280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3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300"/>
                <a:t>(shift of atomic energy levels)</a:t>
              </a:r>
            </a:p>
          </p:txBody>
        </p:sp>
      </p:grpSp>
      <p:sp>
        <p:nvSpPr>
          <p:cNvPr id="712" name="Shape 712"/>
          <p:cNvSpPr/>
          <p:nvPr/>
        </p:nvSpPr>
        <p:spPr>
          <a:xfrm>
            <a:off x="609600" y="882650"/>
            <a:ext cx="8294682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7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700"/>
              <a:t>... and Quantum Electrodynamics allows to calculate them precisely</a:t>
            </a:r>
          </a:p>
        </p:txBody>
      </p:sp>
      <p:grpSp>
        <p:nvGrpSpPr>
          <p:cNvPr id="716" name="Group 716"/>
          <p:cNvGrpSpPr/>
          <p:nvPr/>
        </p:nvGrpSpPr>
        <p:grpSpPr>
          <a:xfrm>
            <a:off x="355600" y="4724400"/>
            <a:ext cx="3987800" cy="2697547"/>
            <a:chOff x="0" y="0"/>
            <a:chExt cx="3987800" cy="2697546"/>
          </a:xfrm>
        </p:grpSpPr>
        <p:pic>
          <p:nvPicPr>
            <p:cNvPr id="713" name="I12-19-Casimir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025087" cy="18651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4" name="Shape 714"/>
            <p:cNvSpPr/>
            <p:nvPr/>
          </p:nvSpPr>
          <p:spPr>
            <a:xfrm>
              <a:off x="524094" y="1926818"/>
              <a:ext cx="2375076" cy="7707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8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2600"/>
                  </a:solidFill>
                </a:rPr>
                <a:t>Casimir effect</a:t>
              </a:r>
              <a:endParaRPr b="1">
                <a:solidFill>
                  <a:srgbClr val="FF2600"/>
                </a:solidFill>
              </a:endParaRPr>
            </a:p>
          </p:txBody>
        </p:sp>
        <p:sp>
          <p:nvSpPr>
            <p:cNvPr id="715" name="Shape 715"/>
            <p:cNvSpPr/>
            <p:nvPr/>
          </p:nvSpPr>
          <p:spPr>
            <a:xfrm>
              <a:off x="0" y="2312182"/>
              <a:ext cx="3987800" cy="3391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3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300"/>
                <a:t>(force on two uncharged metal plates)</a:t>
              </a:r>
            </a:p>
          </p:txBody>
        </p:sp>
      </p:grpSp>
      <p:grpSp>
        <p:nvGrpSpPr>
          <p:cNvPr id="720" name="Group 720"/>
          <p:cNvGrpSpPr/>
          <p:nvPr/>
        </p:nvGrpSpPr>
        <p:grpSpPr>
          <a:xfrm>
            <a:off x="3877592" y="1821034"/>
            <a:ext cx="6032501" cy="2543323"/>
            <a:chOff x="0" y="0"/>
            <a:chExt cx="6032499" cy="2543322"/>
          </a:xfrm>
        </p:grpSpPr>
        <p:pic>
          <p:nvPicPr>
            <p:cNvPr id="717" name="gMinus2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907289"/>
              <a:ext cx="5724293" cy="636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18" name="QED_6thOrder.jp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2442942" cy="19122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9" name="Shape 719"/>
            <p:cNvSpPr/>
            <p:nvPr/>
          </p:nvSpPr>
          <p:spPr>
            <a:xfrm>
              <a:off x="2659766" y="433657"/>
              <a:ext cx="3372734" cy="10407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800"/>
              </a:pPr>
              <a:r>
                <a:rPr b="1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Electron (anomalous)</a:t>
              </a:r>
              <a:endParaRPr b="1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b="1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magnetic moment</a:t>
              </a:r>
              <a:endParaRPr b="1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721" name="Shape 721"/>
          <p:cNvSpPr/>
          <p:nvPr/>
        </p:nvSpPr>
        <p:spPr>
          <a:xfrm>
            <a:off x="5189097" y="5486400"/>
            <a:ext cx="3396556" cy="88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5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5300"/>
              <a:t>SPOOKY !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presetClass="entr" presetSubtype="4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9" dur="25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16" grpId="3"/>
      <p:bldP build="whole" bldLvl="1" animBg="1" rev="0" advAuto="0" spid="721" grpId="4"/>
      <p:bldP build="whole" bldLvl="1" animBg="1" rev="0" advAuto="0" spid="711" grpId="1"/>
      <p:bldP build="whole" bldLvl="1" animBg="1" rev="0" advAuto="0" spid="720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Shape 723"/>
          <p:cNvSpPr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300">
                <a:solidFill>
                  <a:srgbClr val="FFFC79"/>
                </a:solidFill>
              </a:rPr>
              <a:t>THE BEGINNING OF NUCLEAR PHYSICS</a:t>
            </a:r>
          </a:p>
        </p:txBody>
      </p:sp>
      <p:grpSp>
        <p:nvGrpSpPr>
          <p:cNvPr id="729" name="Group 729"/>
          <p:cNvGrpSpPr/>
          <p:nvPr/>
        </p:nvGrpSpPr>
        <p:grpSpPr>
          <a:xfrm>
            <a:off x="307497" y="2832100"/>
            <a:ext cx="9700103" cy="1422400"/>
            <a:chOff x="0" y="0"/>
            <a:chExt cx="9700102" cy="1422400"/>
          </a:xfrm>
        </p:grpSpPr>
        <p:sp>
          <p:nvSpPr>
            <p:cNvPr id="724" name="Shape 724"/>
            <p:cNvSpPr/>
            <p:nvPr/>
          </p:nvSpPr>
          <p:spPr>
            <a:xfrm>
              <a:off x="0" y="1116115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E. Rutherford</a:t>
              </a:r>
            </a:p>
          </p:txBody>
        </p:sp>
        <p:sp>
          <p:nvSpPr>
            <p:cNvPr id="725" name="Shape 725"/>
            <p:cNvSpPr/>
            <p:nvPr/>
          </p:nvSpPr>
          <p:spPr>
            <a:xfrm>
              <a:off x="1762602" y="12700"/>
              <a:ext cx="79375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1903: Alpha-, Beta-, Gamma-Radiation known</a:t>
              </a:r>
            </a:p>
          </p:txBody>
        </p:sp>
        <p:sp>
          <p:nvSpPr>
            <p:cNvPr id="726" name="Shape 726"/>
            <p:cNvSpPr/>
            <p:nvPr/>
          </p:nvSpPr>
          <p:spPr>
            <a:xfrm>
              <a:off x="2384902" y="469900"/>
              <a:ext cx="69850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(different penetration; Alpha = He-Nucleus)</a:t>
              </a:r>
            </a:p>
          </p:txBody>
        </p:sp>
        <p:pic>
          <p:nvPicPr>
            <p:cNvPr id="727" name="Geiger_Rutherford_1911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0502" y="0"/>
              <a:ext cx="1422401" cy="9545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28" name="Shape 728"/>
            <p:cNvSpPr/>
            <p:nvPr/>
          </p:nvSpPr>
          <p:spPr>
            <a:xfrm>
              <a:off x="1762602" y="1066800"/>
              <a:ext cx="79375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1911: Nucleus positive, small - surrounded by electrons</a:t>
              </a:r>
            </a:p>
          </p:txBody>
        </p:sp>
      </p:grpSp>
      <p:grpSp>
        <p:nvGrpSpPr>
          <p:cNvPr id="734" name="Group 734"/>
          <p:cNvGrpSpPr/>
          <p:nvPr/>
        </p:nvGrpSpPr>
        <p:grpSpPr>
          <a:xfrm>
            <a:off x="574197" y="4521200"/>
            <a:ext cx="9027003" cy="2565400"/>
            <a:chOff x="0" y="0"/>
            <a:chExt cx="9027002" cy="2565400"/>
          </a:xfrm>
        </p:grpSpPr>
        <p:sp>
          <p:nvSpPr>
            <p:cNvPr id="730" name="Shape 730"/>
            <p:cNvSpPr/>
            <p:nvPr/>
          </p:nvSpPr>
          <p:spPr>
            <a:xfrm>
              <a:off x="0" y="18527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J. Chadwick</a:t>
              </a:r>
            </a:p>
          </p:txBody>
        </p:sp>
        <p:sp>
          <p:nvSpPr>
            <p:cNvPr id="731" name="Shape 731"/>
            <p:cNvSpPr/>
            <p:nvPr/>
          </p:nvSpPr>
          <p:spPr>
            <a:xfrm>
              <a:off x="1495902" y="3429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1932: DISCOVERY OF THE NEUTRON</a:t>
              </a:r>
            </a:p>
          </p:txBody>
        </p:sp>
        <p:pic>
          <p:nvPicPr>
            <p:cNvPr id="732" name="James_Chadwick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002" y="0"/>
              <a:ext cx="1320801" cy="17042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33" name="StandardModel_1934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97502" y="1041400"/>
              <a:ext cx="5588001" cy="1524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738" name="Group 738"/>
          <p:cNvGrpSpPr/>
          <p:nvPr/>
        </p:nvGrpSpPr>
        <p:grpSpPr>
          <a:xfrm>
            <a:off x="142397" y="927100"/>
            <a:ext cx="9458803" cy="1687616"/>
            <a:chOff x="0" y="0"/>
            <a:chExt cx="9458802" cy="1687615"/>
          </a:xfrm>
        </p:grpSpPr>
        <p:sp>
          <p:nvSpPr>
            <p:cNvPr id="735" name="Shape 735"/>
            <p:cNvSpPr/>
            <p:nvPr/>
          </p:nvSpPr>
          <p:spPr>
            <a:xfrm>
              <a:off x="1927702" y="6858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1895-1900: RADIOACTIVITY - strange radiation phenomena</a:t>
              </a:r>
            </a:p>
          </p:txBody>
        </p:sp>
        <p:pic>
          <p:nvPicPr>
            <p:cNvPr id="736" name="curie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85843" y="0"/>
              <a:ext cx="1028701" cy="13831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37" name="Shape 737"/>
            <p:cNvSpPr/>
            <p:nvPr/>
          </p:nvSpPr>
          <p:spPr>
            <a:xfrm>
              <a:off x="0" y="1433615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M. Curie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34" grpId="3"/>
      <p:bldP build="whole" bldLvl="1" animBg="1" rev="0" advAuto="0" spid="729" grpId="2"/>
      <p:bldP build="whole" bldLvl="1" animBg="1" rev="0" advAuto="0" spid="73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Shape 74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pPr>
          </a:p>
        </p:txBody>
      </p:sp>
      <p:sp>
        <p:nvSpPr>
          <p:cNvPr id="741" name="Shape 741"/>
          <p:cNvSpPr/>
          <p:nvPr/>
        </p:nvSpPr>
        <p:spPr>
          <a:xfrm>
            <a:off x="4089151" y="203200"/>
            <a:ext cx="1470721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Fields</a:t>
            </a:r>
          </a:p>
        </p:txBody>
      </p:sp>
      <p:sp>
        <p:nvSpPr>
          <p:cNvPr id="742" name="Shape 742"/>
          <p:cNvSpPr/>
          <p:nvPr/>
        </p:nvSpPr>
        <p:spPr>
          <a:xfrm>
            <a:off x="7439626" y="673100"/>
            <a:ext cx="257849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2600"/>
                </a:solidFill>
              </a:rPr>
              <a:t>‘Strong’ interaction</a:t>
            </a:r>
          </a:p>
        </p:txBody>
      </p:sp>
      <p:sp>
        <p:nvSpPr>
          <p:cNvPr id="743" name="Shape 743"/>
          <p:cNvSpPr/>
          <p:nvPr/>
        </p:nvSpPr>
        <p:spPr>
          <a:xfrm>
            <a:off x="1458124" y="1612900"/>
            <a:ext cx="9105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2600"/>
                </a:solidFill>
              </a:rPr>
              <a:t>What keeps the protons and neutrons together in the nucleus?</a:t>
            </a:r>
          </a:p>
        </p:txBody>
      </p:sp>
      <p:pic>
        <p:nvPicPr>
          <p:cNvPr id="744" name="0_Yukawa Hideki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192" y="1634331"/>
            <a:ext cx="1618408" cy="228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45" name="pion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35300" y="4318000"/>
            <a:ext cx="4334934" cy="3251200"/>
          </a:xfrm>
          <a:prstGeom prst="rect">
            <a:avLst/>
          </a:prstGeom>
          <a:ln w="12700">
            <a:miter lim="400000"/>
          </a:ln>
        </p:spPr>
      </p:pic>
      <p:sp>
        <p:nvSpPr>
          <p:cNvPr id="746" name="Shape 746"/>
          <p:cNvSpPr/>
          <p:nvPr/>
        </p:nvSpPr>
        <p:spPr>
          <a:xfrm>
            <a:off x="300440" y="3930650"/>
            <a:ext cx="1439070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Yukawa (1934)</a:t>
            </a:r>
          </a:p>
        </p:txBody>
      </p:sp>
      <p:sp>
        <p:nvSpPr>
          <p:cNvPr id="747" name="Shape 747"/>
          <p:cNvSpPr/>
          <p:nvPr/>
        </p:nvSpPr>
        <p:spPr>
          <a:xfrm>
            <a:off x="2207424" y="3149600"/>
            <a:ext cx="7620001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lnSpc>
                <a:spcPct val="150000"/>
              </a:lnSpc>
              <a:defRPr sz="1800"/>
            </a:pPr>
            <a:r>
              <a:rPr b="1" sz="2100">
                <a:latin typeface="Verdana"/>
                <a:ea typeface="Verdana"/>
                <a:cs typeface="Verdana"/>
                <a:sym typeface="Verdana"/>
              </a:rPr>
              <a:t>Yukawa’s idea: </a:t>
            </a:r>
            <a:endParaRPr b="1" sz="21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50000"/>
              </a:lnSpc>
              <a:defRPr sz="1800"/>
            </a:pPr>
            <a:r>
              <a:rPr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a massive particle (“pion”) is exchanged between two nucleons</a:t>
            </a:r>
          </a:p>
        </p:txBody>
      </p:sp>
      <p:sp>
        <p:nvSpPr>
          <p:cNvPr id="748" name="Shape 748"/>
          <p:cNvSpPr/>
          <p:nvPr/>
        </p:nvSpPr>
        <p:spPr>
          <a:xfrm>
            <a:off x="1859508" y="2082800"/>
            <a:ext cx="769353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1) This force must be stronger than the electromagnetic repulsion</a:t>
            </a:r>
          </a:p>
        </p:txBody>
      </p:sp>
      <p:sp>
        <p:nvSpPr>
          <p:cNvPr id="749" name="Shape 749"/>
          <p:cNvSpPr/>
          <p:nvPr/>
        </p:nvSpPr>
        <p:spPr>
          <a:xfrm>
            <a:off x="1851744" y="2540000"/>
            <a:ext cx="788686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2) It must be of short range (~ 1-2 fm) to explain the size of nuclei</a:t>
            </a:r>
          </a:p>
        </p:txBody>
      </p:sp>
      <p:sp>
        <p:nvSpPr>
          <p:cNvPr id="750" name="Shape 750"/>
          <p:cNvSpPr/>
          <p:nvPr/>
        </p:nvSpPr>
        <p:spPr>
          <a:xfrm>
            <a:off x="1089824" y="1016000"/>
            <a:ext cx="79756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300"/>
              <a:t>The “Strong Interaction” - Nuclear forces</a:t>
            </a: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" name="Group 757"/>
          <p:cNvGrpSpPr/>
          <p:nvPr/>
        </p:nvGrpSpPr>
        <p:grpSpPr>
          <a:xfrm>
            <a:off x="4598590" y="368300"/>
            <a:ext cx="5493303" cy="7124700"/>
            <a:chOff x="0" y="0"/>
            <a:chExt cx="5493301" cy="7124700"/>
          </a:xfrm>
        </p:grpSpPr>
        <p:sp>
          <p:nvSpPr>
            <p:cNvPr id="752" name="Shape 752"/>
            <p:cNvSpPr/>
            <p:nvPr/>
          </p:nvSpPr>
          <p:spPr>
            <a:xfrm>
              <a:off x="1401167" y="0"/>
              <a:ext cx="1405533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lvl="0">
                <a:defRPr sz="1800"/>
              </a:pPr>
              <a:r>
                <a:rPr sz="3200"/>
                <a:t>Nuclear</a:t>
              </a:r>
            </a:p>
          </p:txBody>
        </p:sp>
        <p:pic>
          <p:nvPicPr>
            <p:cNvPr id="753" name="NucleonCharge_Pion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94209" y="2094088"/>
              <a:ext cx="3644901" cy="32399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54" name="Shape 754"/>
            <p:cNvSpPr/>
            <p:nvPr/>
          </p:nvSpPr>
          <p:spPr>
            <a:xfrm>
              <a:off x="0" y="0"/>
              <a:ext cx="423268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lvl="0">
                <a:defRPr sz="1800"/>
              </a:pPr>
              <a:r>
                <a:rPr sz="3200"/>
                <a:t>vs</a:t>
              </a:r>
            </a:p>
          </p:txBody>
        </p:sp>
        <p:pic>
          <p:nvPicPr>
            <p:cNvPr id="755" name="Yukawa potential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64109" y="5803900"/>
              <a:ext cx="2702561" cy="80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56" name="Shape 756"/>
            <p:cNvSpPr/>
            <p:nvPr/>
          </p:nvSpPr>
          <p:spPr>
            <a:xfrm>
              <a:off x="1217866" y="6819900"/>
              <a:ext cx="4275436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Yukawa potential ~ Modified “Coulomb” law</a:t>
              </a:r>
            </a:p>
          </p:txBody>
        </p:sp>
      </p:grpSp>
      <p:grpSp>
        <p:nvGrpSpPr>
          <p:cNvPr id="762" name="Group 762"/>
          <p:cNvGrpSpPr/>
          <p:nvPr/>
        </p:nvGrpSpPr>
        <p:grpSpPr>
          <a:xfrm>
            <a:off x="984051" y="368300"/>
            <a:ext cx="3067249" cy="7124700"/>
            <a:chOff x="0" y="0"/>
            <a:chExt cx="3067248" cy="7124700"/>
          </a:xfrm>
        </p:grpSpPr>
        <p:pic>
          <p:nvPicPr>
            <p:cNvPr id="758" name="ElectricCharge_Photon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22448" y="1231900"/>
              <a:ext cx="2844801" cy="3493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59" name="Shape 759"/>
            <p:cNvSpPr/>
            <p:nvPr/>
          </p:nvSpPr>
          <p:spPr>
            <a:xfrm>
              <a:off x="0" y="0"/>
              <a:ext cx="2724746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lvl="0">
                <a:defRPr sz="1800"/>
              </a:pPr>
              <a:r>
                <a:rPr sz="3200"/>
                <a:t>Electromagnetic</a:t>
              </a:r>
            </a:p>
          </p:txBody>
        </p:sp>
        <p:pic>
          <p:nvPicPr>
            <p:cNvPr id="760" name="dropped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51048" y="5765800"/>
              <a:ext cx="2374901" cy="9062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61" name="Shape 761"/>
            <p:cNvSpPr/>
            <p:nvPr/>
          </p:nvSpPr>
          <p:spPr>
            <a:xfrm>
              <a:off x="926027" y="6819900"/>
              <a:ext cx="1318593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Coulomb law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5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/>
          <p:nvPr/>
        </p:nvSpPr>
        <p:spPr>
          <a:xfrm>
            <a:off x="60424" y="552450"/>
            <a:ext cx="9309101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100">
                <a:solidFill>
                  <a:srgbClr val="FFFB00"/>
                </a:solidFill>
              </a:rPr>
              <a:t>PREFACE</a:t>
            </a:r>
          </a:p>
        </p:txBody>
      </p:sp>
      <p:grpSp>
        <p:nvGrpSpPr>
          <p:cNvPr id="465" name="Group 465"/>
          <p:cNvGrpSpPr/>
          <p:nvPr/>
        </p:nvGrpSpPr>
        <p:grpSpPr>
          <a:xfrm>
            <a:off x="416024" y="1257300"/>
            <a:ext cx="9309101" cy="1651000"/>
            <a:chOff x="0" y="0"/>
            <a:chExt cx="9309100" cy="1651000"/>
          </a:xfrm>
        </p:grpSpPr>
        <p:sp>
          <p:nvSpPr>
            <p:cNvPr id="463" name="Shape 463"/>
            <p:cNvSpPr/>
            <p:nvPr/>
          </p:nvSpPr>
          <p:spPr>
            <a:xfrm>
              <a:off x="1358900" y="1016000"/>
              <a:ext cx="70485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More than 50 Nobel prize winners on particle physics</a:t>
              </a:r>
              <a:endParaRPr>
                <a:solidFill>
                  <a:srgbClr val="00FD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b="1"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rPr>
                <a:t>This is a broad overview about the main discoveries.  </a:t>
              </a:r>
            </a:p>
          </p:txBody>
        </p:sp>
        <p:sp>
          <p:nvSpPr>
            <p:cNvPr id="464" name="Shape 464"/>
            <p:cNvSpPr/>
            <p:nvPr/>
          </p:nvSpPr>
          <p:spPr>
            <a:xfrm>
              <a:off x="0" y="0"/>
              <a:ext cx="9309100" cy="685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 sz="20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This is a lecture about 100 years of  particle physics.</a:t>
              </a:r>
              <a:endParaRPr b="1" sz="20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b="1" sz="20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It covers about 100 years of ideas, theories and experiments.</a:t>
              </a:r>
            </a:p>
          </p:txBody>
        </p:sp>
      </p:grpSp>
      <p:sp>
        <p:nvSpPr>
          <p:cNvPr id="466" name="Shape 466"/>
          <p:cNvSpPr/>
          <p:nvPr/>
        </p:nvSpPr>
        <p:spPr>
          <a:xfrm>
            <a:off x="644624" y="3352800"/>
            <a:ext cx="930910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C79"/>
                </a:solidFill>
              </a:rPr>
              <a:t>In the early 1900s, most physicists believed that physics was complete, described by classical mechanics, thermodynamics, and the Maxwell theory. </a:t>
            </a:r>
          </a:p>
        </p:txBody>
      </p:sp>
      <p:grpSp>
        <p:nvGrpSpPr>
          <p:cNvPr id="471" name="Group 471"/>
          <p:cNvGrpSpPr/>
          <p:nvPr/>
        </p:nvGrpSpPr>
        <p:grpSpPr>
          <a:xfrm>
            <a:off x="650397" y="4673600"/>
            <a:ext cx="8887303" cy="1689100"/>
            <a:chOff x="0" y="0"/>
            <a:chExt cx="8887302" cy="1689100"/>
          </a:xfrm>
        </p:grpSpPr>
        <p:sp>
          <p:nvSpPr>
            <p:cNvPr id="467" name="Shape 467"/>
            <p:cNvSpPr/>
            <p:nvPr/>
          </p:nvSpPr>
          <p:spPr>
            <a:xfrm>
              <a:off x="1356202" y="0"/>
              <a:ext cx="7531101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“There is nothing new to be discovered in physics now. All that remains is more and more precise measurement. “  (Lord Kelvin, 1900)</a:t>
              </a:r>
            </a:p>
          </p:txBody>
        </p:sp>
        <p:pic>
          <p:nvPicPr>
            <p:cNvPr id="468" name="William_Thomson%2C_1st_Baron_Kelvin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8799" y="25400"/>
              <a:ext cx="928569" cy="1231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9" name="Shape 469"/>
            <p:cNvSpPr/>
            <p:nvPr/>
          </p:nvSpPr>
          <p:spPr>
            <a:xfrm>
              <a:off x="0" y="1370114"/>
              <a:ext cx="10414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Lord Kelvin</a:t>
              </a:r>
            </a:p>
          </p:txBody>
        </p:sp>
        <p:sp>
          <p:nvSpPr>
            <p:cNvPr id="470" name="Shape 470"/>
            <p:cNvSpPr/>
            <p:nvPr/>
          </p:nvSpPr>
          <p:spPr>
            <a:xfrm>
              <a:off x="1368902" y="749300"/>
              <a:ext cx="5487044" cy="939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lnSpc>
                  <a:spcPts val="4100"/>
                </a:lnSpc>
                <a:spcBef>
                  <a:spcPts val="100"/>
                </a:spcBef>
                <a:defRPr sz="1800"/>
              </a:pPr>
              <a:r>
                <a:rPr sz="1870">
                  <a:solidFill>
                    <a:srgbClr val="FFFC79"/>
                  </a:solidFill>
                </a:rPr>
                <a:t>DARK CLOUDS:</a:t>
              </a:r>
              <a:endParaRPr sz="1870">
                <a:solidFill>
                  <a:srgbClr val="FFFC79"/>
                </a:solidFill>
              </a:endParaRPr>
            </a:p>
            <a:p>
              <a:pPr lvl="0">
                <a:lnSpc>
                  <a:spcPts val="4100"/>
                </a:lnSpc>
                <a:spcBef>
                  <a:spcPts val="100"/>
                </a:spcBef>
                <a:defRPr sz="1800"/>
              </a:pPr>
              <a:r>
                <a:rPr sz="1870">
                  <a:solidFill>
                    <a:srgbClr val="FFFC79"/>
                  </a:solidFill>
                </a:rPr>
                <a:t>1) Blackbody radiation - Quantum Physics</a:t>
              </a:r>
              <a:endParaRPr sz="1870">
                <a:solidFill>
                  <a:srgbClr val="FFFC79"/>
                </a:solidFill>
              </a:endParaRPr>
            </a:p>
            <a:p>
              <a:pPr lvl="0">
                <a:lnSpc>
                  <a:spcPts val="4100"/>
                </a:lnSpc>
                <a:spcBef>
                  <a:spcPts val="100"/>
                </a:spcBef>
                <a:defRPr sz="1800"/>
              </a:pPr>
              <a:r>
                <a:rPr sz="1870">
                  <a:solidFill>
                    <a:srgbClr val="FFFC79"/>
                  </a:solidFill>
                </a:rPr>
                <a:t>2) Michelson-Morley experiment - Special Relativity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66" grpId="2"/>
      <p:bldP build="whole" bldLvl="1" animBg="1" rev="0" advAuto="0" spid="471" grpId="3"/>
      <p:bldP build="whole" bldLvl="1" animBg="1" rev="0" advAuto="0" spid="465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hape 764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pPr>
          </a:p>
        </p:txBody>
      </p:sp>
      <p:sp>
        <p:nvSpPr>
          <p:cNvPr id="765" name="Shape 765"/>
          <p:cNvSpPr/>
          <p:nvPr/>
        </p:nvSpPr>
        <p:spPr>
          <a:xfrm>
            <a:off x="4089151" y="203200"/>
            <a:ext cx="1470721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Fields</a:t>
            </a:r>
          </a:p>
        </p:txBody>
      </p:sp>
      <p:sp>
        <p:nvSpPr>
          <p:cNvPr id="766" name="Shape 766"/>
          <p:cNvSpPr/>
          <p:nvPr/>
        </p:nvSpPr>
        <p:spPr>
          <a:xfrm>
            <a:off x="7439626" y="673100"/>
            <a:ext cx="257849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2600"/>
                </a:solidFill>
              </a:rPr>
              <a:t>‘Strong’ interaction</a:t>
            </a:r>
          </a:p>
        </p:txBody>
      </p:sp>
      <p:grpSp>
        <p:nvGrpSpPr>
          <p:cNvPr id="769" name="Group 769"/>
          <p:cNvGrpSpPr/>
          <p:nvPr/>
        </p:nvGrpSpPr>
        <p:grpSpPr>
          <a:xfrm>
            <a:off x="114300" y="1905684"/>
            <a:ext cx="7942052" cy="5511116"/>
            <a:chOff x="0" y="0"/>
            <a:chExt cx="7942051" cy="5511115"/>
          </a:xfrm>
        </p:grpSpPr>
        <p:pic>
          <p:nvPicPr>
            <p:cNvPr id="767" name="Uncertainty_Relation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472270" cy="4699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68" name="Shape 768"/>
            <p:cNvSpPr/>
            <p:nvPr/>
          </p:nvSpPr>
          <p:spPr>
            <a:xfrm>
              <a:off x="1987239" y="5155515"/>
              <a:ext cx="5954813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Allowed by uncertainty relation: 1.4 fm ~ 140 MeV</a:t>
              </a:r>
            </a:p>
          </p:txBody>
        </p:sp>
      </p:grpSp>
      <p:pic>
        <p:nvPicPr>
          <p:cNvPr id="770" name="pion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917700" cy="1438275"/>
          </a:xfrm>
          <a:prstGeom prst="rect">
            <a:avLst/>
          </a:prstGeom>
          <a:ln w="12700">
            <a:miter lim="400000"/>
          </a:ln>
        </p:spPr>
      </p:pic>
      <p:sp>
        <p:nvSpPr>
          <p:cNvPr id="771" name="Shape 771"/>
          <p:cNvSpPr/>
          <p:nvPr/>
        </p:nvSpPr>
        <p:spPr>
          <a:xfrm>
            <a:off x="3002074" y="1193800"/>
            <a:ext cx="390980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Metaphors for ‘particle exchange’</a:t>
            </a:r>
          </a:p>
        </p:txBody>
      </p:sp>
      <p:grpSp>
        <p:nvGrpSpPr>
          <p:cNvPr id="774" name="Group 774"/>
          <p:cNvGrpSpPr/>
          <p:nvPr/>
        </p:nvGrpSpPr>
        <p:grpSpPr>
          <a:xfrm>
            <a:off x="7073900" y="1638300"/>
            <a:ext cx="2717379" cy="5232400"/>
            <a:chOff x="0" y="0"/>
            <a:chExt cx="2717378" cy="5232400"/>
          </a:xfrm>
        </p:grpSpPr>
        <p:pic>
          <p:nvPicPr>
            <p:cNvPr id="772" name="ExchangeForces_Dogs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705137" cy="5232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73" name="Shape 773"/>
            <p:cNvSpPr/>
            <p:nvPr/>
          </p:nvSpPr>
          <p:spPr>
            <a:xfrm>
              <a:off x="1989571" y="5003800"/>
              <a:ext cx="727808" cy="228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000"/>
                <a:t>G. Gamov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69" grpId="1"/>
      <p:bldP build="whole" bldLvl="1" animBg="1" rev="0" advAuto="0" spid="774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Shape 776"/>
          <p:cNvSpPr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1937</a:t>
            </a:r>
          </a:p>
        </p:txBody>
      </p:sp>
      <p:grpSp>
        <p:nvGrpSpPr>
          <p:cNvPr id="779" name="Group 779"/>
          <p:cNvGrpSpPr/>
          <p:nvPr/>
        </p:nvGrpSpPr>
        <p:grpSpPr>
          <a:xfrm>
            <a:off x="495300" y="4241800"/>
            <a:ext cx="9412524" cy="2806700"/>
            <a:chOff x="0" y="0"/>
            <a:chExt cx="9412523" cy="2806700"/>
          </a:xfrm>
        </p:grpSpPr>
        <p:pic>
          <p:nvPicPr>
            <p:cNvPr id="777" name="Pion_Discovery_Tracks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921705" cy="2806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78" name="Shape 778"/>
            <p:cNvSpPr/>
            <p:nvPr/>
          </p:nvSpPr>
          <p:spPr>
            <a:xfrm>
              <a:off x="2783123" y="762000"/>
              <a:ext cx="6629401" cy="381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355600">
                <a:defRPr b="1" sz="20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effectLst/>
                </a:defRPr>
              </a:pPr>
              <a:r>
                <a:rPr b="1" sz="20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</a:rPr>
                <a:t>1948: Discovery of the ‘pion’</a:t>
              </a:r>
            </a:p>
          </p:txBody>
        </p:sp>
      </p:grpSp>
      <p:grpSp>
        <p:nvGrpSpPr>
          <p:cNvPr id="784" name="Group 784"/>
          <p:cNvGrpSpPr/>
          <p:nvPr/>
        </p:nvGrpSpPr>
        <p:grpSpPr>
          <a:xfrm>
            <a:off x="101600" y="1181100"/>
            <a:ext cx="9806224" cy="3136900"/>
            <a:chOff x="0" y="0"/>
            <a:chExt cx="9806223" cy="3136900"/>
          </a:xfrm>
        </p:grpSpPr>
        <p:sp>
          <p:nvSpPr>
            <p:cNvPr id="780" name="Shape 780"/>
            <p:cNvSpPr/>
            <p:nvPr/>
          </p:nvSpPr>
          <p:spPr>
            <a:xfrm>
              <a:off x="3176823" y="165100"/>
              <a:ext cx="6629401" cy="207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defTabSz="355600">
                <a:defRPr sz="1800"/>
              </a:pPr>
              <a:r>
                <a:rPr b="1" sz="21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1913: Cosmic Rays were discovered</a:t>
              </a:r>
              <a:endParaRPr b="1" sz="1500"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endParaRPr>
            </a:p>
            <a:p>
              <a:pPr lvl="0" defTabSz="355600">
                <a:defRPr sz="1800"/>
              </a:pPr>
              <a:endParaRPr b="1" sz="1500"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endParaRPr>
            </a:p>
            <a:p>
              <a:pPr lvl="3" indent="800100" defTabSz="355600">
                <a:defRPr sz="1800"/>
              </a:pPr>
              <a:r>
                <a:rPr b="1" sz="15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  Physicists went on mountain tops for experiments!</a:t>
              </a:r>
              <a:endParaRPr b="1" sz="1500"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endParaRPr>
            </a:p>
            <a:p>
              <a:pPr lvl="0" defTabSz="355600">
                <a:defRPr sz="1800"/>
              </a:pPr>
              <a:endParaRPr b="1" sz="1500"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endParaRPr>
            </a:p>
            <a:p>
              <a:pPr lvl="0" defTabSz="355600">
                <a:defRPr sz="1800"/>
              </a:pPr>
              <a:endParaRPr b="1" sz="1500"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endParaRPr>
            </a:p>
            <a:p>
              <a:pPr lvl="0" defTabSz="355600">
                <a:defRPr sz="1800"/>
              </a:pPr>
              <a:r>
                <a:rPr b="1" sz="20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1937: Negative particle with M ~ 200 m</a:t>
              </a:r>
              <a:r>
                <a:rPr b="1" baseline="-5999" sz="20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 b="1" baseline="-5999" sz="2000"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endParaRPr>
            </a:p>
            <a:p>
              <a:pPr lvl="3" indent="800100" defTabSz="355600">
                <a:defRPr sz="1800"/>
              </a:pPr>
              <a:endParaRPr b="1" sz="1500">
                <a:effectLst>
                  <a:outerShdw sx="100000" sy="100000" kx="0" ky="0" algn="b" rotWithShape="0" blurRad="25400" dist="25400" dir="2700000">
                    <a:srgbClr val="FFFFFF">
                      <a:alpha val="75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endParaRPr>
            </a:p>
            <a:p>
              <a:pPr lvl="3" indent="800100" defTabSz="355600">
                <a:defRPr sz="1800"/>
              </a:pPr>
              <a:r>
                <a:rPr b="1" sz="15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  Very longe range in matter !? Not Yukawa’s “pion” !</a:t>
              </a:r>
            </a:p>
          </p:txBody>
        </p:sp>
        <p:sp>
          <p:nvSpPr>
            <p:cNvPr id="781" name="Shape 781"/>
            <p:cNvSpPr/>
            <p:nvPr/>
          </p:nvSpPr>
          <p:spPr>
            <a:xfrm>
              <a:off x="3608598" y="2463800"/>
              <a:ext cx="5372101" cy="228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2" indent="533400">
                <a:defRPr sz="1800"/>
              </a:pPr>
              <a:r>
                <a:rPr b="1" sz="15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Muon = ‘heavy electron’ </a:t>
              </a:r>
            </a:p>
          </p:txBody>
        </p:sp>
        <p:pic>
          <p:nvPicPr>
            <p:cNvPr id="782" name="CosmicRays_on_Earth copy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952418" cy="2857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83" name="Shape 783"/>
            <p:cNvSpPr/>
            <p:nvPr/>
          </p:nvSpPr>
          <p:spPr>
            <a:xfrm>
              <a:off x="3608598" y="2908300"/>
              <a:ext cx="5372101" cy="228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2" indent="533400">
                <a:defRPr sz="1800"/>
              </a:pPr>
              <a:r>
                <a:rPr b="1" sz="15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Who ordered that ?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84" grpId="1"/>
      <p:bldP build="whole" bldLvl="1" animBg="1" rev="0" advAuto="0" spid="779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Shape 786"/>
          <p:cNvSpPr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1948</a:t>
            </a:r>
          </a:p>
        </p:txBody>
      </p:sp>
      <p:pic>
        <p:nvPicPr>
          <p:cNvPr id="787" name="StandardModel_1948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5600" y="2438400"/>
            <a:ext cx="6897189" cy="3771900"/>
          </a:xfrm>
          <a:prstGeom prst="rect">
            <a:avLst/>
          </a:prstGeom>
          <a:ln w="12700">
            <a:miter lim="400000"/>
          </a:ln>
        </p:spPr>
      </p:pic>
      <p:sp>
        <p:nvSpPr>
          <p:cNvPr id="788" name="Shape 788"/>
          <p:cNvSpPr/>
          <p:nvPr/>
        </p:nvSpPr>
        <p:spPr>
          <a:xfrm>
            <a:off x="1665802" y="1358900"/>
            <a:ext cx="7024403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2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100"/>
              <a:t>In 1948, the particle spectrum started to look ugly: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Shape 790"/>
          <p:cNvSpPr/>
          <p:nvPr/>
        </p:nvSpPr>
        <p:spPr>
          <a:xfrm>
            <a:off x="8402631" y="393700"/>
            <a:ext cx="151608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1931 - 1955</a:t>
            </a:r>
          </a:p>
        </p:txBody>
      </p:sp>
      <p:sp>
        <p:nvSpPr>
          <p:cNvPr id="791" name="Shape 791"/>
          <p:cNvSpPr/>
          <p:nvPr/>
        </p:nvSpPr>
        <p:spPr>
          <a:xfrm>
            <a:off x="3607345" y="1168400"/>
            <a:ext cx="2946513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lnSpc>
                <a:spcPct val="160000"/>
              </a:lnSpc>
              <a:defRPr sz="1800"/>
            </a:pPr>
            <a:r>
              <a:rPr b="1" i="1" sz="21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Accelerators</a:t>
            </a:r>
            <a:r>
              <a:rPr b="1" i="1" sz="2100">
                <a:latin typeface="Verdana"/>
                <a:ea typeface="Verdana"/>
                <a:cs typeface="Verdana"/>
                <a:sym typeface="Verdana"/>
              </a:rPr>
              <a:t> </a:t>
            </a:r>
            <a:endParaRPr b="1" i="1" sz="21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60000"/>
              </a:lnSpc>
              <a:defRPr sz="1800"/>
            </a:pPr>
            <a:r>
              <a:rPr i="1">
                <a:latin typeface="Verdana"/>
                <a:ea typeface="Verdana"/>
                <a:cs typeface="Verdana"/>
                <a:sym typeface="Verdana"/>
              </a:rPr>
              <a:t>"Man-made cosmic rays"</a:t>
            </a:r>
          </a:p>
        </p:txBody>
      </p:sp>
      <p:pic>
        <p:nvPicPr>
          <p:cNvPr id="792" name="Lawrence1935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1000" y="1257300"/>
            <a:ext cx="1779810" cy="2336800"/>
          </a:xfrm>
          <a:prstGeom prst="rect">
            <a:avLst/>
          </a:prstGeom>
          <a:ln w="12700">
            <a:miter lim="400000"/>
          </a:ln>
        </p:spPr>
      </p:pic>
      <p:sp>
        <p:nvSpPr>
          <p:cNvPr id="793" name="Shape 793"/>
          <p:cNvSpPr/>
          <p:nvPr/>
        </p:nvSpPr>
        <p:spPr>
          <a:xfrm>
            <a:off x="5739469" y="2470150"/>
            <a:ext cx="2143412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Ernest Lawrence, 1931</a:t>
            </a:r>
          </a:p>
        </p:txBody>
      </p:sp>
      <p:sp>
        <p:nvSpPr>
          <p:cNvPr id="794" name="Shape 794"/>
          <p:cNvSpPr/>
          <p:nvPr/>
        </p:nvSpPr>
        <p:spPr>
          <a:xfrm>
            <a:off x="8138886" y="4419600"/>
            <a:ext cx="12827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2600"/>
                </a:solidFill>
              </a:rPr>
              <a:t>Cyclotron </a:t>
            </a:r>
          </a:p>
        </p:txBody>
      </p:sp>
      <p:pic>
        <p:nvPicPr>
          <p:cNvPr id="795" name="Cyclotron_Concept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3600" y="2870200"/>
            <a:ext cx="3251200" cy="1885696"/>
          </a:xfrm>
          <a:prstGeom prst="rect">
            <a:avLst/>
          </a:prstGeom>
          <a:ln w="12700">
            <a:miter lim="400000"/>
          </a:ln>
        </p:spPr>
      </p:pic>
      <p:sp>
        <p:nvSpPr>
          <p:cNvPr id="796" name="Shape 796"/>
          <p:cNvSpPr/>
          <p:nvPr/>
        </p:nvSpPr>
        <p:spPr>
          <a:xfrm>
            <a:off x="4697186" y="5010150"/>
            <a:ext cx="4241801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200">
                <a:latin typeface="Verdana"/>
                <a:ea typeface="Verdana"/>
                <a:cs typeface="Verdana"/>
                <a:sym typeface="Verdana"/>
              </a:rPr>
              <a:t>Use magnetic field to bend particles into circular orbit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200">
                <a:latin typeface="Verdana"/>
                <a:ea typeface="Verdana"/>
                <a:cs typeface="Verdana"/>
                <a:sym typeface="Verdana"/>
              </a:rPr>
              <a:t>Particles pass through same accelerating gap many times and reach higher energies</a:t>
            </a:r>
          </a:p>
        </p:txBody>
      </p:sp>
      <p:pic>
        <p:nvPicPr>
          <p:cNvPr id="797" name="wideroe_rolf_a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6700" y="1282700"/>
            <a:ext cx="1639917" cy="2692400"/>
          </a:xfrm>
          <a:prstGeom prst="rect">
            <a:avLst/>
          </a:prstGeom>
          <a:ln w="12700">
            <a:miter lim="400000"/>
          </a:ln>
        </p:spPr>
      </p:pic>
      <p:sp>
        <p:nvSpPr>
          <p:cNvPr id="798" name="Shape 798"/>
          <p:cNvSpPr/>
          <p:nvPr/>
        </p:nvSpPr>
        <p:spPr>
          <a:xfrm>
            <a:off x="899886" y="5136384"/>
            <a:ext cx="2286001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2600"/>
                </a:solidFill>
              </a:rPr>
              <a:t>Linear accelerator</a:t>
            </a:r>
          </a:p>
        </p:txBody>
      </p:sp>
      <p:sp>
        <p:nvSpPr>
          <p:cNvPr id="799" name="Shape 799"/>
          <p:cNvSpPr/>
          <p:nvPr/>
        </p:nvSpPr>
        <p:spPr>
          <a:xfrm>
            <a:off x="379186" y="5581109"/>
            <a:ext cx="4167702" cy="533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200">
                <a:latin typeface="Verdana"/>
                <a:ea typeface="Verdana"/>
                <a:cs typeface="Verdana"/>
                <a:sym typeface="Verdana"/>
              </a:rPr>
              <a:t>Accelerate particles between electrode gaps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200">
                <a:latin typeface="Verdana"/>
                <a:ea typeface="Verdana"/>
                <a:cs typeface="Verdana"/>
                <a:sym typeface="Verdana"/>
              </a:rPr>
              <a:t>Tune RF frequency to match particle motion</a:t>
            </a:r>
          </a:p>
        </p:txBody>
      </p:sp>
      <p:sp>
        <p:nvSpPr>
          <p:cNvPr id="800" name="Shape 800"/>
          <p:cNvSpPr/>
          <p:nvPr/>
        </p:nvSpPr>
        <p:spPr>
          <a:xfrm>
            <a:off x="2075662" y="2470150"/>
            <a:ext cx="1800226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Rolf Wideroe, 1928</a:t>
            </a:r>
          </a:p>
        </p:txBody>
      </p:sp>
      <p:pic>
        <p:nvPicPr>
          <p:cNvPr id="801" name="Linac.g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5900" y="4191000"/>
            <a:ext cx="3657600" cy="812800"/>
          </a:xfrm>
          <a:prstGeom prst="rect">
            <a:avLst/>
          </a:prstGeom>
          <a:ln w="12700">
            <a:miter lim="400000"/>
          </a:ln>
        </p:spPr>
      </p:pic>
      <p:sp>
        <p:nvSpPr>
          <p:cNvPr id="802" name="Shape 802"/>
          <p:cNvSpPr/>
          <p:nvPr/>
        </p:nvSpPr>
        <p:spPr>
          <a:xfrm>
            <a:off x="4673600" y="5854700"/>
            <a:ext cx="3829249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1931: 80 keV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1932: 1000 keV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1939: 19 MeV*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1946: 195 MeV ("synchrocyclotron")</a:t>
            </a:r>
          </a:p>
        </p:txBody>
      </p:sp>
      <p:sp>
        <p:nvSpPr>
          <p:cNvPr id="803" name="Shape 803"/>
          <p:cNvSpPr/>
          <p:nvPr/>
        </p:nvSpPr>
        <p:spPr>
          <a:xfrm>
            <a:off x="4728430" y="7131050"/>
            <a:ext cx="4190890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* first limitations by relativistic mass increase</a:t>
            </a:r>
          </a:p>
        </p:txBody>
      </p:sp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Shape 805"/>
          <p:cNvSpPr/>
          <p:nvPr/>
        </p:nvSpPr>
        <p:spPr>
          <a:xfrm>
            <a:off x="8402631" y="393700"/>
            <a:ext cx="151608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1931 - 1955</a:t>
            </a:r>
          </a:p>
        </p:txBody>
      </p:sp>
      <p:sp>
        <p:nvSpPr>
          <p:cNvPr id="806" name="Shape 806"/>
          <p:cNvSpPr/>
          <p:nvPr/>
        </p:nvSpPr>
        <p:spPr>
          <a:xfrm>
            <a:off x="690574" y="1301750"/>
            <a:ext cx="2531655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lnSpc>
                <a:spcPct val="160000"/>
              </a:lnSpc>
              <a:defRPr b="1" i="1" sz="21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i="0" sz="1800">
                <a:solidFill>
                  <a:srgbClr val="000000"/>
                </a:solidFill>
              </a:defRPr>
            </a:pPr>
            <a:r>
              <a:rPr b="1" i="1" sz="2100">
                <a:solidFill>
                  <a:srgbClr val="FF2600"/>
                </a:solidFill>
              </a:rPr>
              <a:t>Accelerators (2)</a:t>
            </a:r>
          </a:p>
        </p:txBody>
      </p:sp>
      <p:sp>
        <p:nvSpPr>
          <p:cNvPr id="807" name="Shape 807"/>
          <p:cNvSpPr/>
          <p:nvPr/>
        </p:nvSpPr>
        <p:spPr>
          <a:xfrm>
            <a:off x="1801586" y="4025900"/>
            <a:ext cx="1574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2600"/>
                </a:solidFill>
              </a:rPr>
              <a:t>Synchrotron</a:t>
            </a:r>
          </a:p>
        </p:txBody>
      </p:sp>
      <p:sp>
        <p:nvSpPr>
          <p:cNvPr id="808" name="Shape 808"/>
          <p:cNvSpPr/>
          <p:nvPr/>
        </p:nvSpPr>
        <p:spPr>
          <a:xfrm>
            <a:off x="734786" y="4527550"/>
            <a:ext cx="4241801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Similar to cyclotron, but change magnetic field to keep particles on the same orbit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(also overcomes relativistic mass increase)</a:t>
            </a:r>
          </a:p>
        </p:txBody>
      </p:sp>
      <p:pic>
        <p:nvPicPr>
          <p:cNvPr id="809" name="Synchrotron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8800" y="2133600"/>
            <a:ext cx="4597136" cy="1765300"/>
          </a:xfrm>
          <a:prstGeom prst="rect">
            <a:avLst/>
          </a:prstGeom>
          <a:ln w="12700">
            <a:miter lim="400000"/>
          </a:ln>
        </p:spPr>
      </p:pic>
      <p:sp>
        <p:nvSpPr>
          <p:cNvPr id="810" name="Shape 810"/>
          <p:cNvSpPr/>
          <p:nvPr/>
        </p:nvSpPr>
        <p:spPr>
          <a:xfrm>
            <a:off x="5371163" y="2165350"/>
            <a:ext cx="4724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1947:  US constructs two 'synchrotrons'</a:t>
            </a:r>
          </a:p>
        </p:txBody>
      </p:sp>
      <p:sp>
        <p:nvSpPr>
          <p:cNvPr id="811" name="Shape 811"/>
          <p:cNvSpPr/>
          <p:nvPr/>
        </p:nvSpPr>
        <p:spPr>
          <a:xfrm>
            <a:off x="5371163" y="2794000"/>
            <a:ext cx="4419601" cy="68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Brookhaven (1952)  - 3 GeV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Berkeley (1954) - 6.2 GeV ('antiproton')</a:t>
            </a:r>
          </a:p>
        </p:txBody>
      </p:sp>
      <p:sp>
        <p:nvSpPr>
          <p:cNvPr id="812" name="Shape 812"/>
          <p:cNvSpPr/>
          <p:nvPr/>
        </p:nvSpPr>
        <p:spPr>
          <a:xfrm>
            <a:off x="5371163" y="3956050"/>
            <a:ext cx="4724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1954:  Europe competes with US</a:t>
            </a:r>
          </a:p>
        </p:txBody>
      </p:sp>
      <p:sp>
        <p:nvSpPr>
          <p:cNvPr id="813" name="Shape 813"/>
          <p:cNvSpPr/>
          <p:nvPr/>
        </p:nvSpPr>
        <p:spPr>
          <a:xfrm>
            <a:off x="5371163" y="4584700"/>
            <a:ext cx="4419601" cy="68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CERN (1959)  - 24 GeV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Brookhaven (1960) - 30 GeV </a:t>
            </a:r>
          </a:p>
        </p:txBody>
      </p:sp>
      <p:sp>
        <p:nvSpPr>
          <p:cNvPr id="814" name="Shape 814"/>
          <p:cNvSpPr/>
          <p:nvPr/>
        </p:nvSpPr>
        <p:spPr>
          <a:xfrm>
            <a:off x="768281" y="5670550"/>
            <a:ext cx="1538041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lnSpc>
                <a:spcPct val="160000"/>
              </a:lnSpc>
              <a:defRPr b="1" i="1" sz="21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i="0" sz="1800">
                <a:solidFill>
                  <a:srgbClr val="000000"/>
                </a:solidFill>
              </a:defRPr>
            </a:pPr>
            <a:r>
              <a:rPr b="1" i="1" sz="2100">
                <a:solidFill>
                  <a:srgbClr val="FF2600"/>
                </a:solidFill>
              </a:rPr>
              <a:t>Detectors</a:t>
            </a:r>
          </a:p>
        </p:txBody>
      </p:sp>
      <p:sp>
        <p:nvSpPr>
          <p:cNvPr id="815" name="Shape 815"/>
          <p:cNvSpPr/>
          <p:nvPr/>
        </p:nvSpPr>
        <p:spPr>
          <a:xfrm>
            <a:off x="810986" y="6273800"/>
            <a:ext cx="2286001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Geiger counters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Cloud chambers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Emulsions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Bubble chambers</a:t>
            </a:r>
          </a:p>
        </p:txBody>
      </p:sp>
      <p:sp>
        <p:nvSpPr>
          <p:cNvPr id="816" name="Shape 816"/>
          <p:cNvSpPr/>
          <p:nvPr/>
        </p:nvSpPr>
        <p:spPr>
          <a:xfrm>
            <a:off x="3414486" y="6286500"/>
            <a:ext cx="2286001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Cerenkov counters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Photomultipliers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Spark chambers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17" name="Shape 817"/>
          <p:cNvSpPr/>
          <p:nvPr/>
        </p:nvSpPr>
        <p:spPr>
          <a:xfrm>
            <a:off x="5789386" y="6610350"/>
            <a:ext cx="2286001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Wire chambers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Drift chambers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Calorimeters</a:t>
            </a:r>
          </a:p>
        </p:txBody>
      </p:sp>
      <p:sp>
        <p:nvSpPr>
          <p:cNvPr id="818" name="Shape 818"/>
          <p:cNvSpPr/>
          <p:nvPr/>
        </p:nvSpPr>
        <p:spPr>
          <a:xfrm>
            <a:off x="5789386" y="6267450"/>
            <a:ext cx="22860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400"/>
              <a:t>After 1967:</a:t>
            </a:r>
          </a:p>
        </p:txBody>
      </p: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Shape 820"/>
          <p:cNvSpPr/>
          <p:nvPr/>
        </p:nvSpPr>
        <p:spPr>
          <a:xfrm>
            <a:off x="660399" y="-76200"/>
            <a:ext cx="1473202" cy="1739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>
              <a:alpha val="24665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b="1" sz="2400"/>
            </a:lvl1pPr>
          </a:lstStyle>
          <a:p>
            <a:pPr lvl="0">
              <a:defRPr b="0" sz="1800"/>
            </a:pPr>
            <a:r>
              <a:rPr b="1" sz="2400"/>
              <a:t>Particle zoo</a:t>
            </a:r>
          </a:p>
        </p:txBody>
      </p:sp>
      <p:sp>
        <p:nvSpPr>
          <p:cNvPr id="821" name="Shape 821"/>
          <p:cNvSpPr/>
          <p:nvPr/>
        </p:nvSpPr>
        <p:spPr>
          <a:xfrm>
            <a:off x="8442814" y="393700"/>
            <a:ext cx="143572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1950- 1968</a:t>
            </a:r>
          </a:p>
        </p:txBody>
      </p:sp>
      <p:grpSp>
        <p:nvGrpSpPr>
          <p:cNvPr id="835" name="Group 835"/>
          <p:cNvGrpSpPr/>
          <p:nvPr/>
        </p:nvGrpSpPr>
        <p:grpSpPr>
          <a:xfrm>
            <a:off x="5283200" y="2349500"/>
            <a:ext cx="4432300" cy="4368800"/>
            <a:chOff x="0" y="0"/>
            <a:chExt cx="4432300" cy="4368800"/>
          </a:xfrm>
        </p:grpSpPr>
        <p:sp>
          <p:nvSpPr>
            <p:cNvPr id="822" name="Shape 822"/>
            <p:cNvSpPr/>
            <p:nvPr/>
          </p:nvSpPr>
          <p:spPr>
            <a:xfrm>
              <a:off x="0" y="0"/>
              <a:ext cx="4432300" cy="4368800"/>
            </a:xfrm>
            <a:prstGeom prst="roundRect">
              <a:avLst>
                <a:gd name="adj" fmla="val 4360"/>
              </a:avLst>
            </a:prstGeom>
            <a:solidFill>
              <a:srgbClr val="00FDFF">
                <a:alpha val="27000"/>
              </a:srgb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b">
              <a:noAutofit/>
            </a:bodyPr>
            <a:lstStyle>
              <a:lvl1pPr algn="ctr">
                <a:tabLst>
                  <a:tab pos="914400" algn="l"/>
                </a:tabLst>
                <a:defRPr sz="3400">
                  <a:solidFill>
                    <a:srgbClr val="39362D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lvl1pPr>
            </a:lstStyle>
            <a:p>
              <a:pPr lvl="0" defTabSz="914400">
                <a:defRPr sz="1800">
                  <a:solidFill>
                    <a:srgbClr val="000000"/>
                  </a:solidFill>
                </a:defRPr>
              </a:pPr>
              <a:r>
                <a:rPr sz="3400">
                  <a:solidFill>
                    <a:srgbClr val="39362D"/>
                  </a:solidFill>
                </a:rPr>
                <a:t>BARYONS</a:t>
              </a:r>
            </a:p>
          </p:txBody>
        </p:sp>
        <p:grpSp>
          <p:nvGrpSpPr>
            <p:cNvPr id="825" name="Group 825"/>
            <p:cNvGrpSpPr/>
            <p:nvPr/>
          </p:nvGrpSpPr>
          <p:grpSpPr>
            <a:xfrm>
              <a:off x="533400" y="419100"/>
              <a:ext cx="2317972" cy="838200"/>
              <a:chOff x="0" y="0"/>
              <a:chExt cx="2317971" cy="838200"/>
            </a:xfrm>
          </p:grpSpPr>
          <p:sp>
            <p:nvSpPr>
              <p:cNvPr id="823" name="Shape 823"/>
              <p:cNvSpPr/>
              <p:nvPr/>
            </p:nvSpPr>
            <p:spPr>
              <a:xfrm>
                <a:off x="0" y="0"/>
                <a:ext cx="2317972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lnSpc>
                    <a:spcPts val="5200"/>
                  </a:lnSpc>
                  <a:spcBef>
                    <a:spcPts val="600"/>
                  </a:spcBef>
                  <a:defRPr sz="1800"/>
                </a:pPr>
                <a:r>
                  <a:rPr sz="2770">
                    <a:solidFill>
                      <a:srgbClr val="941751"/>
                    </a:solidFill>
                  </a:rPr>
                  <a:t>Δ</a:t>
                </a:r>
                <a:r>
                  <a:rPr baseline="31999" sz="2558">
                    <a:solidFill>
                      <a:srgbClr val="941751"/>
                    </a:solidFill>
                  </a:rPr>
                  <a:t>++</a:t>
                </a:r>
                <a:r>
                  <a:rPr sz="2770">
                    <a:solidFill>
                      <a:srgbClr val="941751"/>
                    </a:solidFill>
                  </a:rPr>
                  <a:t>, Δ</a:t>
                </a:r>
                <a:r>
                  <a:rPr baseline="31999" sz="2558">
                    <a:solidFill>
                      <a:srgbClr val="941751"/>
                    </a:solidFill>
                  </a:rPr>
                  <a:t>+</a:t>
                </a:r>
                <a:r>
                  <a:rPr sz="2770">
                    <a:solidFill>
                      <a:srgbClr val="941751"/>
                    </a:solidFill>
                  </a:rPr>
                  <a:t>, Δ</a:t>
                </a:r>
                <a:r>
                  <a:rPr baseline="31999" sz="2558">
                    <a:solidFill>
                      <a:srgbClr val="941751"/>
                    </a:solidFill>
                  </a:rPr>
                  <a:t>0</a:t>
                </a:r>
                <a:r>
                  <a:rPr sz="2770">
                    <a:solidFill>
                      <a:srgbClr val="941751"/>
                    </a:solidFill>
                  </a:rPr>
                  <a:t>, Δ</a:t>
                </a:r>
                <a:r>
                  <a:rPr baseline="31999" sz="2558">
                    <a:solidFill>
                      <a:srgbClr val="941751"/>
                    </a:solidFill>
                  </a:rPr>
                  <a:t>−</a:t>
                </a:r>
              </a:p>
            </p:txBody>
          </p:sp>
          <p:sp>
            <p:nvSpPr>
              <p:cNvPr id="824" name="Shape 824"/>
              <p:cNvSpPr/>
              <p:nvPr/>
            </p:nvSpPr>
            <p:spPr>
              <a:xfrm>
                <a:off x="775317" y="533400"/>
                <a:ext cx="590916" cy="304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500">
                    <a:solidFill>
                      <a:srgbClr val="0433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500">
                    <a:solidFill>
                      <a:srgbClr val="0433FF"/>
                    </a:solidFill>
                  </a:rPr>
                  <a:t>Delta</a:t>
                </a:r>
              </a:p>
            </p:txBody>
          </p:sp>
        </p:grpSp>
        <p:grpSp>
          <p:nvGrpSpPr>
            <p:cNvPr id="828" name="Group 828"/>
            <p:cNvGrpSpPr/>
            <p:nvPr/>
          </p:nvGrpSpPr>
          <p:grpSpPr>
            <a:xfrm>
              <a:off x="2441779" y="1009650"/>
              <a:ext cx="1880792" cy="857250"/>
              <a:chOff x="0" y="0"/>
              <a:chExt cx="1880790" cy="857250"/>
            </a:xfrm>
          </p:grpSpPr>
          <p:sp>
            <p:nvSpPr>
              <p:cNvPr id="826" name="Shape 826"/>
              <p:cNvSpPr/>
              <p:nvPr/>
            </p:nvSpPr>
            <p:spPr>
              <a:xfrm>
                <a:off x="682420" y="0"/>
                <a:ext cx="508329" cy="469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lnSpc>
                    <a:spcPts val="4900"/>
                  </a:lnSpc>
                  <a:spcBef>
                    <a:spcPts val="600"/>
                  </a:spcBef>
                  <a:defRPr sz="1800"/>
                </a:pPr>
                <a:r>
                  <a:rPr sz="2570">
                    <a:solidFill>
                      <a:srgbClr val="941751"/>
                    </a:solidFill>
                  </a:rPr>
                  <a:t> Λ</a:t>
                </a:r>
                <a:r>
                  <a:rPr baseline="31999" sz="2358">
                    <a:solidFill>
                      <a:srgbClr val="941751"/>
                    </a:solidFill>
                  </a:rPr>
                  <a:t>0</a:t>
                </a:r>
              </a:p>
            </p:txBody>
          </p:sp>
          <p:sp>
            <p:nvSpPr>
              <p:cNvPr id="827" name="Shape 827"/>
              <p:cNvSpPr/>
              <p:nvPr/>
            </p:nvSpPr>
            <p:spPr>
              <a:xfrm>
                <a:off x="0" y="552450"/>
                <a:ext cx="1880791" cy="304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500">
                    <a:solidFill>
                      <a:srgbClr val="0433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500">
                    <a:solidFill>
                      <a:srgbClr val="0433FF"/>
                    </a:solidFill>
                  </a:rPr>
                  <a:t>Lambda (strange!)</a:t>
                </a:r>
              </a:p>
            </p:txBody>
          </p:sp>
        </p:grpSp>
        <p:grpSp>
          <p:nvGrpSpPr>
            <p:cNvPr id="831" name="Group 831"/>
            <p:cNvGrpSpPr/>
            <p:nvPr/>
          </p:nvGrpSpPr>
          <p:grpSpPr>
            <a:xfrm>
              <a:off x="361100" y="1530350"/>
              <a:ext cx="1724150" cy="819150"/>
              <a:chOff x="0" y="0"/>
              <a:chExt cx="1724149" cy="819150"/>
            </a:xfrm>
          </p:grpSpPr>
          <p:sp>
            <p:nvSpPr>
              <p:cNvPr id="829" name="Shape 829"/>
              <p:cNvSpPr/>
              <p:nvPr/>
            </p:nvSpPr>
            <p:spPr>
              <a:xfrm>
                <a:off x="159599" y="0"/>
                <a:ext cx="1393998" cy="469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lnSpc>
                    <a:spcPts val="4900"/>
                  </a:lnSpc>
                  <a:spcBef>
                    <a:spcPts val="600"/>
                  </a:spcBef>
                  <a:defRPr sz="1800"/>
                </a:pPr>
                <a:r>
                  <a:rPr sz="2570">
                    <a:solidFill>
                      <a:srgbClr val="941751"/>
                    </a:solidFill>
                  </a:rPr>
                  <a:t>Σ</a:t>
                </a:r>
                <a:r>
                  <a:rPr baseline="31999" sz="2358">
                    <a:solidFill>
                      <a:srgbClr val="941751"/>
                    </a:solidFill>
                  </a:rPr>
                  <a:t>+</a:t>
                </a:r>
                <a:r>
                  <a:rPr sz="2570">
                    <a:solidFill>
                      <a:srgbClr val="941751"/>
                    </a:solidFill>
                  </a:rPr>
                  <a:t>, Σ</a:t>
                </a:r>
                <a:r>
                  <a:rPr baseline="31999" sz="2358">
                    <a:solidFill>
                      <a:srgbClr val="941751"/>
                    </a:solidFill>
                  </a:rPr>
                  <a:t>0</a:t>
                </a:r>
                <a:r>
                  <a:rPr sz="2570">
                    <a:solidFill>
                      <a:srgbClr val="941751"/>
                    </a:solidFill>
                  </a:rPr>
                  <a:t>, Σ</a:t>
                </a:r>
                <a:r>
                  <a:rPr baseline="31999" sz="2358">
                    <a:solidFill>
                      <a:srgbClr val="941751"/>
                    </a:solidFill>
                  </a:rPr>
                  <a:t>−</a:t>
                </a:r>
              </a:p>
            </p:txBody>
          </p:sp>
          <p:sp>
            <p:nvSpPr>
              <p:cNvPr id="830" name="Shape 830"/>
              <p:cNvSpPr/>
              <p:nvPr/>
            </p:nvSpPr>
            <p:spPr>
              <a:xfrm>
                <a:off x="0" y="514350"/>
                <a:ext cx="1724150" cy="304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500">
                    <a:solidFill>
                      <a:srgbClr val="0433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500">
                    <a:solidFill>
                      <a:srgbClr val="0433FF"/>
                    </a:solidFill>
                  </a:rPr>
                  <a:t>Sigma (strange!)</a:t>
                </a:r>
              </a:p>
            </p:txBody>
          </p:sp>
        </p:grpSp>
        <p:grpSp>
          <p:nvGrpSpPr>
            <p:cNvPr id="834" name="Group 834"/>
            <p:cNvGrpSpPr/>
            <p:nvPr/>
          </p:nvGrpSpPr>
          <p:grpSpPr>
            <a:xfrm>
              <a:off x="2056810" y="2362200"/>
              <a:ext cx="2142730" cy="812800"/>
              <a:chOff x="0" y="0"/>
              <a:chExt cx="2142728" cy="812800"/>
            </a:xfrm>
          </p:grpSpPr>
          <p:sp>
            <p:nvSpPr>
              <p:cNvPr id="832" name="Shape 832"/>
              <p:cNvSpPr/>
              <p:nvPr/>
            </p:nvSpPr>
            <p:spPr>
              <a:xfrm>
                <a:off x="610189" y="0"/>
                <a:ext cx="928884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lnSpc>
                    <a:spcPts val="5100"/>
                  </a:lnSpc>
                  <a:spcBef>
                    <a:spcPts val="600"/>
                  </a:spcBef>
                  <a:defRPr sz="1800"/>
                </a:pPr>
                <a:r>
                  <a:rPr sz="2670">
                    <a:solidFill>
                      <a:srgbClr val="941751"/>
                    </a:solidFill>
                  </a:rPr>
                  <a:t>Ξ</a:t>
                </a:r>
                <a:r>
                  <a:rPr baseline="31999" sz="2458">
                    <a:solidFill>
                      <a:srgbClr val="941751"/>
                    </a:solidFill>
                  </a:rPr>
                  <a:t>0</a:t>
                </a:r>
                <a:r>
                  <a:rPr sz="2670">
                    <a:solidFill>
                      <a:srgbClr val="941751"/>
                    </a:solidFill>
                  </a:rPr>
                  <a:t>, Ξ</a:t>
                </a:r>
                <a:r>
                  <a:rPr baseline="31999" sz="2458">
                    <a:solidFill>
                      <a:srgbClr val="941751"/>
                    </a:solidFill>
                  </a:rPr>
                  <a:t>−</a:t>
                </a:r>
              </a:p>
            </p:txBody>
          </p:sp>
          <p:sp>
            <p:nvSpPr>
              <p:cNvPr id="833" name="Shape 833"/>
              <p:cNvSpPr/>
              <p:nvPr/>
            </p:nvSpPr>
            <p:spPr>
              <a:xfrm>
                <a:off x="0" y="508000"/>
                <a:ext cx="2142729" cy="304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500">
                    <a:solidFill>
                      <a:srgbClr val="0433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500">
                    <a:solidFill>
                      <a:srgbClr val="0433FF"/>
                    </a:solidFill>
                  </a:rPr>
                  <a:t>Sigma(very strange!)</a:t>
                </a:r>
              </a:p>
            </p:txBody>
          </p:sp>
        </p:grpSp>
      </p:grpSp>
      <p:grpSp>
        <p:nvGrpSpPr>
          <p:cNvPr id="862" name="Group 862"/>
          <p:cNvGrpSpPr/>
          <p:nvPr/>
        </p:nvGrpSpPr>
        <p:grpSpPr>
          <a:xfrm>
            <a:off x="520700" y="2349500"/>
            <a:ext cx="4432300" cy="4368800"/>
            <a:chOff x="0" y="0"/>
            <a:chExt cx="4432300" cy="4368800"/>
          </a:xfrm>
        </p:grpSpPr>
        <p:sp>
          <p:nvSpPr>
            <p:cNvPr id="836" name="Shape 836"/>
            <p:cNvSpPr/>
            <p:nvPr/>
          </p:nvSpPr>
          <p:spPr>
            <a:xfrm>
              <a:off x="0" y="0"/>
              <a:ext cx="4432300" cy="4368800"/>
            </a:xfrm>
            <a:prstGeom prst="roundRect">
              <a:avLst>
                <a:gd name="adj" fmla="val 4360"/>
              </a:avLst>
            </a:prstGeom>
            <a:solidFill>
              <a:srgbClr val="00FDFF">
                <a:alpha val="27000"/>
              </a:srgb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b">
              <a:noAutofit/>
            </a:bodyPr>
            <a:lstStyle>
              <a:lvl1pPr algn="ctr">
                <a:tabLst>
                  <a:tab pos="914400" algn="l"/>
                </a:tabLst>
                <a:defRPr sz="3400">
                  <a:solidFill>
                    <a:srgbClr val="39362D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lvl1pPr>
            </a:lstStyle>
            <a:p>
              <a:pPr lvl="0" defTabSz="914400">
                <a:defRPr sz="1800">
                  <a:solidFill>
                    <a:srgbClr val="000000"/>
                  </a:solidFill>
                </a:defRPr>
              </a:pPr>
              <a:r>
                <a:rPr sz="3400">
                  <a:solidFill>
                    <a:srgbClr val="39362D"/>
                  </a:solidFill>
                </a:rPr>
                <a:t>Mesons</a:t>
              </a:r>
            </a:p>
          </p:txBody>
        </p:sp>
        <p:grpSp>
          <p:nvGrpSpPr>
            <p:cNvPr id="861" name="Group 861"/>
            <p:cNvGrpSpPr/>
            <p:nvPr/>
          </p:nvGrpSpPr>
          <p:grpSpPr>
            <a:xfrm>
              <a:off x="300493" y="69850"/>
              <a:ext cx="3542365" cy="3346450"/>
              <a:chOff x="0" y="0"/>
              <a:chExt cx="3542364" cy="3346450"/>
            </a:xfrm>
          </p:grpSpPr>
          <p:grpSp>
            <p:nvGrpSpPr>
              <p:cNvPr id="841" name="Group 841"/>
              <p:cNvGrpSpPr/>
              <p:nvPr/>
            </p:nvGrpSpPr>
            <p:grpSpPr>
              <a:xfrm>
                <a:off x="271006" y="0"/>
                <a:ext cx="1622901" cy="831850"/>
                <a:chOff x="0" y="0"/>
                <a:chExt cx="1622899" cy="831850"/>
              </a:xfrm>
            </p:grpSpPr>
            <p:sp>
              <p:nvSpPr>
                <p:cNvPr id="837" name="Shape 837"/>
                <p:cNvSpPr/>
                <p:nvPr/>
              </p:nvSpPr>
              <p:spPr>
                <a:xfrm>
                  <a:off x="0" y="0"/>
                  <a:ext cx="506997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π 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+</a:t>
                  </a:r>
                </a:p>
              </p:txBody>
            </p:sp>
            <p:sp>
              <p:nvSpPr>
                <p:cNvPr id="838" name="Shape 838"/>
                <p:cNvSpPr/>
                <p:nvPr/>
              </p:nvSpPr>
              <p:spPr>
                <a:xfrm>
                  <a:off x="584200" y="0"/>
                  <a:ext cx="506997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π 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−</a:t>
                  </a:r>
                </a:p>
              </p:txBody>
            </p:sp>
            <p:sp>
              <p:nvSpPr>
                <p:cNvPr id="839" name="Shape 839"/>
                <p:cNvSpPr/>
                <p:nvPr/>
              </p:nvSpPr>
              <p:spPr>
                <a:xfrm>
                  <a:off x="1130300" y="0"/>
                  <a:ext cx="492600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π 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0</a:t>
                  </a:r>
                </a:p>
              </p:txBody>
            </p:sp>
            <p:sp>
              <p:nvSpPr>
                <p:cNvPr id="840" name="Shape 840"/>
                <p:cNvSpPr/>
                <p:nvPr/>
              </p:nvSpPr>
              <p:spPr>
                <a:xfrm>
                  <a:off x="533737" y="527050"/>
                  <a:ext cx="591475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Pions</a:t>
                  </a:r>
                </a:p>
              </p:txBody>
            </p:sp>
          </p:grpSp>
          <p:grpSp>
            <p:nvGrpSpPr>
              <p:cNvPr id="846" name="Group 846"/>
              <p:cNvGrpSpPr/>
              <p:nvPr/>
            </p:nvGrpSpPr>
            <p:grpSpPr>
              <a:xfrm>
                <a:off x="1820406" y="660400"/>
                <a:ext cx="1721959" cy="831850"/>
                <a:chOff x="0" y="0"/>
                <a:chExt cx="1721957" cy="831850"/>
              </a:xfrm>
            </p:grpSpPr>
            <p:sp>
              <p:nvSpPr>
                <p:cNvPr id="842" name="Shape 842"/>
                <p:cNvSpPr/>
                <p:nvPr/>
              </p:nvSpPr>
              <p:spPr>
                <a:xfrm>
                  <a:off x="0" y="0"/>
                  <a:ext cx="479055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K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+</a:t>
                  </a:r>
                </a:p>
              </p:txBody>
            </p:sp>
            <p:sp>
              <p:nvSpPr>
                <p:cNvPr id="843" name="Shape 843"/>
                <p:cNvSpPr/>
                <p:nvPr/>
              </p:nvSpPr>
              <p:spPr>
                <a:xfrm>
                  <a:off x="660400" y="0"/>
                  <a:ext cx="479055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K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−</a:t>
                  </a:r>
                </a:p>
              </p:txBody>
            </p:sp>
            <p:sp>
              <p:nvSpPr>
                <p:cNvPr id="844" name="Shape 844"/>
                <p:cNvSpPr/>
                <p:nvPr/>
              </p:nvSpPr>
              <p:spPr>
                <a:xfrm>
                  <a:off x="1257300" y="0"/>
                  <a:ext cx="464658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K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0</a:t>
                  </a:r>
                </a:p>
              </p:txBody>
            </p:sp>
            <p:sp>
              <p:nvSpPr>
                <p:cNvPr id="845" name="Shape 845"/>
                <p:cNvSpPr/>
                <p:nvPr/>
              </p:nvSpPr>
              <p:spPr>
                <a:xfrm>
                  <a:off x="522303" y="527050"/>
                  <a:ext cx="665144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Kaons</a:t>
                  </a:r>
                </a:p>
              </p:txBody>
            </p:sp>
          </p:grpSp>
          <p:grpSp>
            <p:nvGrpSpPr>
              <p:cNvPr id="849" name="Group 849"/>
              <p:cNvGrpSpPr/>
              <p:nvPr/>
            </p:nvGrpSpPr>
            <p:grpSpPr>
              <a:xfrm>
                <a:off x="1205864" y="1473200"/>
                <a:ext cx="398835" cy="857250"/>
                <a:chOff x="0" y="0"/>
                <a:chExt cx="398834" cy="857250"/>
              </a:xfrm>
            </p:grpSpPr>
            <p:sp>
              <p:nvSpPr>
                <p:cNvPr id="847" name="Shape 847"/>
                <p:cNvSpPr/>
                <p:nvPr/>
              </p:nvSpPr>
              <p:spPr>
                <a:xfrm>
                  <a:off x="55742" y="0"/>
                  <a:ext cx="291613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>
                    <a:lnSpc>
                      <a:spcPts val="5300"/>
                    </a:lnSpc>
                    <a:def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2870">
                      <a:solidFill>
                        <a:srgbClr val="009051"/>
                      </a:solidFill>
                    </a:rPr>
                    <a:t>η</a:t>
                  </a:r>
                </a:p>
              </p:txBody>
            </p:sp>
            <p:sp>
              <p:nvSpPr>
                <p:cNvPr id="848" name="Shape 848"/>
                <p:cNvSpPr/>
                <p:nvPr/>
              </p:nvSpPr>
              <p:spPr>
                <a:xfrm>
                  <a:off x="0" y="552450"/>
                  <a:ext cx="398835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Eta</a:t>
                  </a:r>
                </a:p>
              </p:txBody>
            </p:sp>
          </p:grpSp>
          <p:grpSp>
            <p:nvGrpSpPr>
              <p:cNvPr id="852" name="Group 852"/>
              <p:cNvGrpSpPr/>
              <p:nvPr/>
            </p:nvGrpSpPr>
            <p:grpSpPr>
              <a:xfrm>
                <a:off x="0" y="952500"/>
                <a:ext cx="1032564" cy="869950"/>
                <a:chOff x="0" y="0"/>
                <a:chExt cx="1032563" cy="869950"/>
              </a:xfrm>
            </p:grpSpPr>
            <p:sp>
              <p:nvSpPr>
                <p:cNvPr id="850" name="Shape 850"/>
                <p:cNvSpPr/>
                <p:nvPr/>
              </p:nvSpPr>
              <p:spPr>
                <a:xfrm>
                  <a:off x="347206" y="0"/>
                  <a:ext cx="357285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>
                    <a:lnSpc>
                      <a:spcPts val="5300"/>
                    </a:lnSpc>
                    <a:def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2870">
                      <a:solidFill>
                        <a:srgbClr val="009051"/>
                      </a:solidFill>
                    </a:rPr>
                    <a:t>η'</a:t>
                  </a:r>
                </a:p>
              </p:txBody>
            </p:sp>
            <p:sp>
              <p:nvSpPr>
                <p:cNvPr id="851" name="Shape 851"/>
                <p:cNvSpPr/>
                <p:nvPr/>
              </p:nvSpPr>
              <p:spPr>
                <a:xfrm>
                  <a:off x="0" y="565150"/>
                  <a:ext cx="1032564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Eta-Prime</a:t>
                  </a:r>
                </a:p>
              </p:txBody>
            </p:sp>
          </p:grpSp>
          <p:grpSp>
            <p:nvGrpSpPr>
              <p:cNvPr id="857" name="Group 857"/>
              <p:cNvGrpSpPr/>
              <p:nvPr/>
            </p:nvGrpSpPr>
            <p:grpSpPr>
              <a:xfrm>
                <a:off x="42406" y="2501900"/>
                <a:ext cx="1854170" cy="844550"/>
                <a:chOff x="0" y="0"/>
                <a:chExt cx="1854169" cy="844550"/>
              </a:xfrm>
            </p:grpSpPr>
            <p:sp>
              <p:nvSpPr>
                <p:cNvPr id="853" name="Shape 853"/>
                <p:cNvSpPr/>
                <p:nvPr/>
              </p:nvSpPr>
              <p:spPr>
                <a:xfrm>
                  <a:off x="0" y="0"/>
                  <a:ext cx="509666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ρ </a:t>
                  </a:r>
                  <a:r>
                    <a:rPr baseline="31999" sz="2658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+</a:t>
                  </a:r>
                </a:p>
              </p:txBody>
            </p:sp>
            <p:sp>
              <p:nvSpPr>
                <p:cNvPr id="854" name="Shape 854"/>
                <p:cNvSpPr/>
                <p:nvPr/>
              </p:nvSpPr>
              <p:spPr>
                <a:xfrm>
                  <a:off x="660400" y="0"/>
                  <a:ext cx="509666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ρ </a:t>
                  </a:r>
                  <a:r>
                    <a:rPr baseline="31999" sz="2658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−</a:t>
                  </a:r>
                </a:p>
              </p:txBody>
            </p:sp>
            <p:sp>
              <p:nvSpPr>
                <p:cNvPr id="855" name="Shape 855"/>
                <p:cNvSpPr/>
                <p:nvPr/>
              </p:nvSpPr>
              <p:spPr>
                <a:xfrm>
                  <a:off x="1358900" y="0"/>
                  <a:ext cx="495270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ρ </a:t>
                  </a:r>
                  <a:r>
                    <a:rPr baseline="31999" sz="2658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o</a:t>
                  </a:r>
                </a:p>
              </p:txBody>
            </p:sp>
            <p:sp>
              <p:nvSpPr>
                <p:cNvPr id="856" name="Shape 856"/>
                <p:cNvSpPr/>
                <p:nvPr/>
              </p:nvSpPr>
              <p:spPr>
                <a:xfrm>
                  <a:off x="562610" y="539750"/>
                  <a:ext cx="457530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Rho</a:t>
                  </a:r>
                </a:p>
              </p:txBody>
            </p:sp>
          </p:grpSp>
          <p:grpSp>
            <p:nvGrpSpPr>
              <p:cNvPr id="860" name="Group 860"/>
              <p:cNvGrpSpPr/>
              <p:nvPr/>
            </p:nvGrpSpPr>
            <p:grpSpPr>
              <a:xfrm>
                <a:off x="2499679" y="1790700"/>
                <a:ext cx="376605" cy="946150"/>
                <a:chOff x="0" y="0"/>
                <a:chExt cx="376603" cy="946150"/>
              </a:xfrm>
            </p:grpSpPr>
            <p:sp>
              <p:nvSpPr>
                <p:cNvPr id="858" name="Shape 858"/>
                <p:cNvSpPr/>
                <p:nvPr/>
              </p:nvSpPr>
              <p:spPr>
                <a:xfrm>
                  <a:off x="19226" y="0"/>
                  <a:ext cx="332013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>
                    <a:lnSpc>
                      <a:spcPts val="5300"/>
                    </a:lnSpc>
                    <a:def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2870">
                      <a:solidFill>
                        <a:srgbClr val="009051"/>
                      </a:solidFill>
                    </a:rPr>
                    <a:t>φ</a:t>
                  </a:r>
                </a:p>
              </p:txBody>
            </p:sp>
            <p:sp>
              <p:nvSpPr>
                <p:cNvPr id="859" name="Shape 859"/>
                <p:cNvSpPr/>
                <p:nvPr/>
              </p:nvSpPr>
              <p:spPr>
                <a:xfrm>
                  <a:off x="0" y="641350"/>
                  <a:ext cx="376604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Phi</a:t>
                  </a:r>
                </a:p>
              </p:txBody>
            </p:sp>
          </p:grpSp>
        </p:grpSp>
      </p:grpSp>
      <p:sp>
        <p:nvSpPr>
          <p:cNvPr id="863" name="Shape 863"/>
          <p:cNvSpPr/>
          <p:nvPr/>
        </p:nvSpPr>
        <p:spPr>
          <a:xfrm>
            <a:off x="277024" y="1612900"/>
            <a:ext cx="98044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1600">
                <a:latin typeface="Verdana"/>
                <a:ea typeface="Verdana"/>
                <a:cs typeface="Verdana"/>
                <a:sym typeface="Verdana"/>
              </a:rPr>
              <a:t>With new accelerators and detectors,</a:t>
            </a:r>
            <a:endParaRPr b="1" sz="16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600">
                <a:latin typeface="Verdana"/>
                <a:ea typeface="Verdana"/>
                <a:cs typeface="Verdana"/>
                <a:sym typeface="Verdana"/>
              </a:rPr>
              <a:t>the "particle zoo" grew to more than ~ 200 'elementary particles'</a:t>
            </a:r>
          </a:p>
        </p:txBody>
      </p:sp>
      <p:sp>
        <p:nvSpPr>
          <p:cNvPr id="864" name="Shape 864"/>
          <p:cNvSpPr/>
          <p:nvPr/>
        </p:nvSpPr>
        <p:spPr>
          <a:xfrm>
            <a:off x="277024" y="7054850"/>
            <a:ext cx="9804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What was the underlying structure ?</a:t>
            </a:r>
          </a:p>
        </p:txBody>
      </p: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Shape 866"/>
          <p:cNvSpPr/>
          <p:nvPr/>
        </p:nvSpPr>
        <p:spPr>
          <a:xfrm>
            <a:off x="340524" y="1054100"/>
            <a:ext cx="6223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SU(3) - </a:t>
            </a:r>
            <a:r>
              <a:rPr b="1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rPr>
              <a:t>Classification scheme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 based on ‘quarks’</a:t>
            </a:r>
          </a:p>
        </p:txBody>
      </p:sp>
      <p:sp>
        <p:nvSpPr>
          <p:cNvPr id="867" name="Shape 867"/>
          <p:cNvSpPr/>
          <p:nvPr/>
        </p:nvSpPr>
        <p:spPr>
          <a:xfrm>
            <a:off x="340524" y="3854450"/>
            <a:ext cx="17018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Gell-Mann, 1963</a:t>
            </a:r>
          </a:p>
        </p:txBody>
      </p:sp>
      <p:sp>
        <p:nvSpPr>
          <p:cNvPr id="868" name="Shape 868"/>
          <p:cNvSpPr/>
          <p:nvPr/>
        </p:nvSpPr>
        <p:spPr>
          <a:xfrm>
            <a:off x="2463800" y="1600200"/>
            <a:ext cx="416781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1) 3 types of “quarks” : up, down, strange</a:t>
            </a:r>
          </a:p>
        </p:txBody>
      </p:sp>
      <p:sp>
        <p:nvSpPr>
          <p:cNvPr id="869" name="Shape 869"/>
          <p:cNvSpPr/>
          <p:nvPr/>
        </p:nvSpPr>
        <p:spPr>
          <a:xfrm>
            <a:off x="2463800" y="2082800"/>
            <a:ext cx="4194603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2) Carry electric charges: +2/3, -1/3, -1/3</a:t>
            </a:r>
          </a:p>
        </p:txBody>
      </p:sp>
      <p:sp>
        <p:nvSpPr>
          <p:cNvPr id="870" name="Shape 870"/>
          <p:cNvSpPr/>
          <p:nvPr/>
        </p:nvSpPr>
        <p:spPr>
          <a:xfrm>
            <a:off x="2463800" y="2609850"/>
            <a:ext cx="4424096" cy="95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lnSpc>
                <a:spcPct val="140000"/>
              </a:lnSpc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3) Appear in combinations:</a:t>
            </a:r>
            <a:endParaRPr sz="1500">
              <a:latin typeface="Verdana"/>
              <a:ea typeface="Verdana"/>
              <a:cs typeface="Verdana"/>
              <a:sym typeface="Verdana"/>
            </a:endParaRPr>
          </a:p>
          <a:p>
            <a:pPr lvl="1" indent="266700">
              <a:lnSpc>
                <a:spcPct val="140000"/>
              </a:lnSpc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Meson = quark+antiquark</a:t>
            </a:r>
            <a:endParaRPr sz="1500">
              <a:latin typeface="Verdana"/>
              <a:ea typeface="Verdana"/>
              <a:cs typeface="Verdana"/>
              <a:sym typeface="Verdana"/>
            </a:endParaRPr>
          </a:p>
          <a:p>
            <a:pPr lvl="1" indent="266700">
              <a:lnSpc>
                <a:spcPct val="140000"/>
              </a:lnSpc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Baryon = quark(1) + quark(2) + quark(3)</a:t>
            </a:r>
          </a:p>
        </p:txBody>
      </p:sp>
      <p:sp>
        <p:nvSpPr>
          <p:cNvPr id="871" name="Shape 871"/>
          <p:cNvSpPr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1963</a:t>
            </a:r>
          </a:p>
        </p:txBody>
      </p:sp>
      <p:pic>
        <p:nvPicPr>
          <p:cNvPr id="872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0" y="4965700"/>
            <a:ext cx="4735513" cy="1930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3" name="gellmann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2900" y="1600200"/>
            <a:ext cx="1701800" cy="2224749"/>
          </a:xfrm>
          <a:prstGeom prst="rect">
            <a:avLst/>
          </a:prstGeom>
          <a:ln w="12700">
            <a:miter lim="400000"/>
          </a:ln>
        </p:spPr>
      </p:pic>
      <p:sp>
        <p:nvSpPr>
          <p:cNvPr id="874" name="Shape 874"/>
          <p:cNvSpPr/>
          <p:nvPr/>
        </p:nvSpPr>
        <p:spPr>
          <a:xfrm>
            <a:off x="340524" y="4152900"/>
            <a:ext cx="1701801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(G. Zweig, 1963, CERN)</a:t>
            </a:r>
          </a:p>
        </p:txBody>
      </p:sp>
      <p:sp>
        <p:nvSpPr>
          <p:cNvPr id="875" name="Shape 875"/>
          <p:cNvSpPr/>
          <p:nvPr/>
        </p:nvSpPr>
        <p:spPr>
          <a:xfrm>
            <a:off x="7505699" y="1460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u</a:t>
            </a:r>
          </a:p>
        </p:txBody>
      </p:sp>
      <p:sp>
        <p:nvSpPr>
          <p:cNvPr id="876" name="Shape 876"/>
          <p:cNvSpPr/>
          <p:nvPr/>
        </p:nvSpPr>
        <p:spPr>
          <a:xfrm>
            <a:off x="8229599" y="1460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d</a:t>
            </a:r>
          </a:p>
        </p:txBody>
      </p:sp>
      <p:sp>
        <p:nvSpPr>
          <p:cNvPr id="877" name="Shape 877"/>
          <p:cNvSpPr/>
          <p:nvPr/>
        </p:nvSpPr>
        <p:spPr>
          <a:xfrm>
            <a:off x="8953499" y="1460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s</a:t>
            </a:r>
          </a:p>
        </p:txBody>
      </p:sp>
      <p:sp>
        <p:nvSpPr>
          <p:cNvPr id="878" name="Shape 878"/>
          <p:cNvSpPr/>
          <p:nvPr/>
        </p:nvSpPr>
        <p:spPr>
          <a:xfrm>
            <a:off x="8250107" y="2101850"/>
            <a:ext cx="525736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100"/>
              <a:t>-1/3 e</a:t>
            </a:r>
          </a:p>
        </p:txBody>
      </p:sp>
      <p:sp>
        <p:nvSpPr>
          <p:cNvPr id="879" name="Shape 879"/>
          <p:cNvSpPr/>
          <p:nvPr/>
        </p:nvSpPr>
        <p:spPr>
          <a:xfrm>
            <a:off x="7500763" y="2101850"/>
            <a:ext cx="576624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100"/>
              <a:t>+2/3 e</a:t>
            </a:r>
          </a:p>
        </p:txBody>
      </p:sp>
      <p:sp>
        <p:nvSpPr>
          <p:cNvPr id="880" name="Shape 880"/>
          <p:cNvSpPr/>
          <p:nvPr/>
        </p:nvSpPr>
        <p:spPr>
          <a:xfrm>
            <a:off x="8974007" y="2101850"/>
            <a:ext cx="525736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100"/>
              <a:t>-1/3 e</a:t>
            </a:r>
          </a:p>
        </p:txBody>
      </p:sp>
      <p:pic>
        <p:nvPicPr>
          <p:cNvPr id="881" name="MESON-PICTURE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00900" y="3200400"/>
            <a:ext cx="2260600" cy="4064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Shape 883"/>
          <p:cNvSpPr/>
          <p:nvPr/>
        </p:nvSpPr>
        <p:spPr>
          <a:xfrm>
            <a:off x="6515100" y="2857500"/>
            <a:ext cx="3213100" cy="3251200"/>
          </a:xfrm>
          <a:prstGeom prst="rect">
            <a:avLst/>
          </a:prstGeom>
          <a:solidFill>
            <a:srgbClr val="FF9300"/>
          </a:solidFill>
          <a:ln w="25400">
            <a:solidFill>
              <a:srgbClr val="FF2600"/>
            </a:solidFill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grpSp>
        <p:nvGrpSpPr>
          <p:cNvPr id="886" name="Group 886"/>
          <p:cNvGrpSpPr/>
          <p:nvPr/>
        </p:nvGrpSpPr>
        <p:grpSpPr>
          <a:xfrm>
            <a:off x="7823200" y="3314700"/>
            <a:ext cx="571501" cy="882650"/>
            <a:chOff x="0" y="0"/>
            <a:chExt cx="571500" cy="882649"/>
          </a:xfrm>
        </p:grpSpPr>
        <p:sp>
          <p:nvSpPr>
            <p:cNvPr id="884" name="Shape 884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d</a:t>
              </a:r>
            </a:p>
          </p:txBody>
        </p:sp>
        <p:sp>
          <p:nvSpPr>
            <p:cNvPr id="885" name="Shape 885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-1/3 e</a:t>
              </a:r>
            </a:p>
          </p:txBody>
        </p:sp>
      </p:grpSp>
      <p:grpSp>
        <p:nvGrpSpPr>
          <p:cNvPr id="889" name="Group 889"/>
          <p:cNvGrpSpPr/>
          <p:nvPr/>
        </p:nvGrpSpPr>
        <p:grpSpPr>
          <a:xfrm>
            <a:off x="2027063" y="2070100"/>
            <a:ext cx="576624" cy="882650"/>
            <a:chOff x="0" y="0"/>
            <a:chExt cx="576622" cy="882649"/>
          </a:xfrm>
        </p:grpSpPr>
        <p:sp>
          <p:nvSpPr>
            <p:cNvPr id="887" name="Shape 887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96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888" name="Shape 888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</p:grpSp>
      <p:grpSp>
        <p:nvGrpSpPr>
          <p:cNvPr id="892" name="Group 892"/>
          <p:cNvGrpSpPr/>
          <p:nvPr/>
        </p:nvGrpSpPr>
        <p:grpSpPr>
          <a:xfrm>
            <a:off x="8547100" y="3314700"/>
            <a:ext cx="571501" cy="882650"/>
            <a:chOff x="0" y="0"/>
            <a:chExt cx="571500" cy="882649"/>
          </a:xfrm>
        </p:grpSpPr>
        <p:sp>
          <p:nvSpPr>
            <p:cNvPr id="890" name="Shape 890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11993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s</a:t>
              </a:r>
            </a:p>
          </p:txBody>
        </p:sp>
        <p:sp>
          <p:nvSpPr>
            <p:cNvPr id="891" name="Shape 891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-1/3 e</a:t>
              </a:r>
            </a:p>
          </p:txBody>
        </p:sp>
      </p:grpSp>
      <p:grpSp>
        <p:nvGrpSpPr>
          <p:cNvPr id="896" name="Group 896"/>
          <p:cNvGrpSpPr/>
          <p:nvPr/>
        </p:nvGrpSpPr>
        <p:grpSpPr>
          <a:xfrm>
            <a:off x="7099300" y="4902200"/>
            <a:ext cx="571501" cy="882650"/>
            <a:chOff x="0" y="0"/>
            <a:chExt cx="571500" cy="882649"/>
          </a:xfrm>
        </p:grpSpPr>
        <p:sp>
          <p:nvSpPr>
            <p:cNvPr id="893" name="Shape 893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096FF"/>
                  </a:solidFill>
                </a:rPr>
                <a:t>u</a:t>
              </a:r>
            </a:p>
          </p:txBody>
        </p:sp>
        <p:sp>
          <p:nvSpPr>
            <p:cNvPr id="894" name="Shape 894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-2/3 e</a:t>
              </a:r>
            </a:p>
          </p:txBody>
        </p:sp>
        <p:sp>
          <p:nvSpPr>
            <p:cNvPr id="895" name="Shape 895"/>
            <p:cNvSpPr/>
            <p:nvPr/>
          </p:nvSpPr>
          <p:spPr>
            <a:xfrm>
              <a:off x="203200" y="139700"/>
              <a:ext cx="152400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900" name="Group 900"/>
          <p:cNvGrpSpPr/>
          <p:nvPr/>
        </p:nvGrpSpPr>
        <p:grpSpPr>
          <a:xfrm>
            <a:off x="7818263" y="4902200"/>
            <a:ext cx="576624" cy="882650"/>
            <a:chOff x="0" y="0"/>
            <a:chExt cx="576622" cy="882649"/>
          </a:xfrm>
        </p:grpSpPr>
        <p:sp>
          <p:nvSpPr>
            <p:cNvPr id="897" name="Shape 897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C79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433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433FF"/>
                  </a:solidFill>
                </a:rPr>
                <a:t>d</a:t>
              </a:r>
            </a:p>
          </p:txBody>
        </p:sp>
        <p:sp>
          <p:nvSpPr>
            <p:cNvPr id="898" name="Shape 898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+1/3 e</a:t>
              </a:r>
            </a:p>
          </p:txBody>
        </p:sp>
        <p:sp>
          <p:nvSpPr>
            <p:cNvPr id="899" name="Shape 899"/>
            <p:cNvSpPr/>
            <p:nvPr/>
          </p:nvSpPr>
          <p:spPr>
            <a:xfrm>
              <a:off x="220836" y="127000"/>
              <a:ext cx="152401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904" name="Group 904"/>
          <p:cNvGrpSpPr/>
          <p:nvPr/>
        </p:nvGrpSpPr>
        <p:grpSpPr>
          <a:xfrm>
            <a:off x="2712863" y="5854700"/>
            <a:ext cx="576624" cy="882650"/>
            <a:chOff x="0" y="0"/>
            <a:chExt cx="576622" cy="882649"/>
          </a:xfrm>
        </p:grpSpPr>
        <p:sp>
          <p:nvSpPr>
            <p:cNvPr id="901" name="Shape 901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C79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11993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11993"/>
                  </a:solidFill>
                </a:rPr>
                <a:t>s</a:t>
              </a:r>
            </a:p>
          </p:txBody>
        </p:sp>
        <p:sp>
          <p:nvSpPr>
            <p:cNvPr id="902" name="Shape 902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+1/3 e</a:t>
              </a:r>
            </a:p>
          </p:txBody>
        </p:sp>
        <p:sp>
          <p:nvSpPr>
            <p:cNvPr id="903" name="Shape 903"/>
            <p:cNvSpPr/>
            <p:nvPr/>
          </p:nvSpPr>
          <p:spPr>
            <a:xfrm>
              <a:off x="208136" y="165100"/>
              <a:ext cx="152401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905" name="Shape 905"/>
          <p:cNvSpPr/>
          <p:nvPr/>
        </p:nvSpPr>
        <p:spPr>
          <a:xfrm>
            <a:off x="746924" y="1130300"/>
            <a:ext cx="49276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Some mesons (quark+antiquark):</a:t>
            </a:r>
          </a:p>
        </p:txBody>
      </p:sp>
      <p:grpSp>
        <p:nvGrpSpPr>
          <p:cNvPr id="908" name="Group 908"/>
          <p:cNvGrpSpPr/>
          <p:nvPr/>
        </p:nvGrpSpPr>
        <p:grpSpPr>
          <a:xfrm>
            <a:off x="7094363" y="3314700"/>
            <a:ext cx="576624" cy="882650"/>
            <a:chOff x="0" y="0"/>
            <a:chExt cx="576622" cy="882649"/>
          </a:xfrm>
        </p:grpSpPr>
        <p:sp>
          <p:nvSpPr>
            <p:cNvPr id="906" name="Shape 906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96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907" name="Shape 907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</p:grpSp>
      <p:grpSp>
        <p:nvGrpSpPr>
          <p:cNvPr id="912" name="Group 912"/>
          <p:cNvGrpSpPr/>
          <p:nvPr/>
        </p:nvGrpSpPr>
        <p:grpSpPr>
          <a:xfrm>
            <a:off x="2717800" y="2070100"/>
            <a:ext cx="571501" cy="882650"/>
            <a:chOff x="0" y="0"/>
            <a:chExt cx="571500" cy="882649"/>
          </a:xfrm>
        </p:grpSpPr>
        <p:sp>
          <p:nvSpPr>
            <p:cNvPr id="909" name="Shape 909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096FF"/>
                  </a:solidFill>
                </a:rPr>
                <a:t>u</a:t>
              </a:r>
            </a:p>
          </p:txBody>
        </p:sp>
        <p:sp>
          <p:nvSpPr>
            <p:cNvPr id="910" name="Shape 910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-2/3 e</a:t>
              </a:r>
            </a:p>
          </p:txBody>
        </p:sp>
        <p:sp>
          <p:nvSpPr>
            <p:cNvPr id="911" name="Shape 911"/>
            <p:cNvSpPr/>
            <p:nvPr/>
          </p:nvSpPr>
          <p:spPr>
            <a:xfrm>
              <a:off x="203200" y="139700"/>
              <a:ext cx="152400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915" name="Group 915"/>
          <p:cNvGrpSpPr/>
          <p:nvPr/>
        </p:nvGrpSpPr>
        <p:grpSpPr>
          <a:xfrm>
            <a:off x="2027063" y="3225800"/>
            <a:ext cx="576624" cy="882650"/>
            <a:chOff x="0" y="0"/>
            <a:chExt cx="576622" cy="882649"/>
          </a:xfrm>
        </p:grpSpPr>
        <p:sp>
          <p:nvSpPr>
            <p:cNvPr id="913" name="Shape 913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96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914" name="Shape 914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</p:grpSp>
      <p:grpSp>
        <p:nvGrpSpPr>
          <p:cNvPr id="919" name="Group 919"/>
          <p:cNvGrpSpPr/>
          <p:nvPr/>
        </p:nvGrpSpPr>
        <p:grpSpPr>
          <a:xfrm>
            <a:off x="2712863" y="3225800"/>
            <a:ext cx="576624" cy="882650"/>
            <a:chOff x="0" y="0"/>
            <a:chExt cx="576622" cy="882649"/>
          </a:xfrm>
        </p:grpSpPr>
        <p:sp>
          <p:nvSpPr>
            <p:cNvPr id="916" name="Shape 916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C79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433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433FF"/>
                  </a:solidFill>
                </a:rPr>
                <a:t>d</a:t>
              </a:r>
            </a:p>
          </p:txBody>
        </p:sp>
        <p:sp>
          <p:nvSpPr>
            <p:cNvPr id="917" name="Shape 917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+1/3 e</a:t>
              </a:r>
            </a:p>
          </p:txBody>
        </p:sp>
        <p:sp>
          <p:nvSpPr>
            <p:cNvPr id="918" name="Shape 918"/>
            <p:cNvSpPr/>
            <p:nvPr/>
          </p:nvSpPr>
          <p:spPr>
            <a:xfrm>
              <a:off x="220836" y="127000"/>
              <a:ext cx="152401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922" name="Group 922"/>
          <p:cNvGrpSpPr/>
          <p:nvPr/>
        </p:nvGrpSpPr>
        <p:grpSpPr>
          <a:xfrm>
            <a:off x="2027063" y="5854700"/>
            <a:ext cx="576624" cy="882650"/>
            <a:chOff x="0" y="0"/>
            <a:chExt cx="576622" cy="882649"/>
          </a:xfrm>
        </p:grpSpPr>
        <p:sp>
          <p:nvSpPr>
            <p:cNvPr id="920" name="Shape 920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96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921" name="Shape 921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</p:grpSp>
      <p:sp>
        <p:nvSpPr>
          <p:cNvPr id="923" name="Shape 923"/>
          <p:cNvSpPr/>
          <p:nvPr/>
        </p:nvSpPr>
        <p:spPr>
          <a:xfrm>
            <a:off x="4122942" y="1917700"/>
            <a:ext cx="62666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4800">
                <a:latin typeface="Times"/>
                <a:ea typeface="Times"/>
                <a:cs typeface="Times"/>
                <a:sym typeface="Times"/>
              </a:rPr>
              <a:t>π</a:t>
            </a:r>
            <a:r>
              <a:rPr b="1" baseline="31999" sz="4800">
                <a:latin typeface="Times"/>
                <a:ea typeface="Times"/>
                <a:cs typeface="Times"/>
                <a:sym typeface="Times"/>
              </a:rPr>
              <a:t>o</a:t>
            </a:r>
          </a:p>
        </p:txBody>
      </p:sp>
      <p:sp>
        <p:nvSpPr>
          <p:cNvPr id="924" name="Shape 924"/>
          <p:cNvSpPr/>
          <p:nvPr/>
        </p:nvSpPr>
        <p:spPr>
          <a:xfrm>
            <a:off x="4108753" y="3086100"/>
            <a:ext cx="65504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4800">
                <a:latin typeface="Times"/>
                <a:ea typeface="Times"/>
                <a:cs typeface="Times"/>
                <a:sym typeface="Times"/>
              </a:rPr>
              <a:t>π</a:t>
            </a:r>
            <a:r>
              <a:rPr b="1" baseline="31999" sz="4800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sp>
        <p:nvSpPr>
          <p:cNvPr id="925" name="Shape 925"/>
          <p:cNvSpPr/>
          <p:nvPr/>
        </p:nvSpPr>
        <p:spPr>
          <a:xfrm>
            <a:off x="4077053" y="5702300"/>
            <a:ext cx="79464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4800">
                <a:latin typeface="Times"/>
                <a:ea typeface="Times"/>
                <a:cs typeface="Times"/>
                <a:sym typeface="Times"/>
              </a:rPr>
              <a:t>K</a:t>
            </a:r>
            <a:r>
              <a:rPr b="1" baseline="31999" sz="4800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grpSp>
        <p:nvGrpSpPr>
          <p:cNvPr id="929" name="Group 929"/>
          <p:cNvGrpSpPr/>
          <p:nvPr/>
        </p:nvGrpSpPr>
        <p:grpSpPr>
          <a:xfrm>
            <a:off x="8542163" y="4902200"/>
            <a:ext cx="576624" cy="882650"/>
            <a:chOff x="0" y="0"/>
            <a:chExt cx="576622" cy="882649"/>
          </a:xfrm>
        </p:grpSpPr>
        <p:sp>
          <p:nvSpPr>
            <p:cNvPr id="926" name="Shape 926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C79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11993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11993"/>
                  </a:solidFill>
                </a:rPr>
                <a:t>s</a:t>
              </a:r>
            </a:p>
          </p:txBody>
        </p:sp>
        <p:sp>
          <p:nvSpPr>
            <p:cNvPr id="927" name="Shape 927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+1/3 e</a:t>
              </a:r>
            </a:p>
          </p:txBody>
        </p:sp>
        <p:sp>
          <p:nvSpPr>
            <p:cNvPr id="928" name="Shape 928"/>
            <p:cNvSpPr/>
            <p:nvPr/>
          </p:nvSpPr>
          <p:spPr>
            <a:xfrm>
              <a:off x="208136" y="165100"/>
              <a:ext cx="152401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932" name="Group 932"/>
          <p:cNvGrpSpPr/>
          <p:nvPr/>
        </p:nvGrpSpPr>
        <p:grpSpPr>
          <a:xfrm>
            <a:off x="2032000" y="4356100"/>
            <a:ext cx="571501" cy="882650"/>
            <a:chOff x="0" y="0"/>
            <a:chExt cx="571500" cy="882649"/>
          </a:xfrm>
        </p:grpSpPr>
        <p:sp>
          <p:nvSpPr>
            <p:cNvPr id="930" name="Shape 930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d</a:t>
              </a:r>
            </a:p>
          </p:txBody>
        </p:sp>
        <p:sp>
          <p:nvSpPr>
            <p:cNvPr id="931" name="Shape 931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-1/3 e</a:t>
              </a:r>
            </a:p>
          </p:txBody>
        </p:sp>
      </p:grpSp>
      <p:grpSp>
        <p:nvGrpSpPr>
          <p:cNvPr id="936" name="Group 936"/>
          <p:cNvGrpSpPr/>
          <p:nvPr/>
        </p:nvGrpSpPr>
        <p:grpSpPr>
          <a:xfrm>
            <a:off x="2717800" y="4356100"/>
            <a:ext cx="571501" cy="882650"/>
            <a:chOff x="0" y="0"/>
            <a:chExt cx="571500" cy="882649"/>
          </a:xfrm>
        </p:grpSpPr>
        <p:sp>
          <p:nvSpPr>
            <p:cNvPr id="933" name="Shape 933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096FF"/>
                  </a:solidFill>
                </a:rPr>
                <a:t>u</a:t>
              </a:r>
            </a:p>
          </p:txBody>
        </p:sp>
        <p:sp>
          <p:nvSpPr>
            <p:cNvPr id="934" name="Shape 934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-2/3 e</a:t>
              </a:r>
            </a:p>
          </p:txBody>
        </p:sp>
        <p:sp>
          <p:nvSpPr>
            <p:cNvPr id="935" name="Shape 935"/>
            <p:cNvSpPr/>
            <p:nvPr/>
          </p:nvSpPr>
          <p:spPr>
            <a:xfrm>
              <a:off x="203200" y="139700"/>
              <a:ext cx="152400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937" name="Shape 937"/>
          <p:cNvSpPr/>
          <p:nvPr/>
        </p:nvSpPr>
        <p:spPr>
          <a:xfrm>
            <a:off x="4156874" y="4152900"/>
            <a:ext cx="55880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4800">
                <a:latin typeface="Times"/>
                <a:ea typeface="Times"/>
                <a:cs typeface="Times"/>
                <a:sym typeface="Times"/>
              </a:rPr>
              <a:t>π</a:t>
            </a:r>
            <a:r>
              <a:rPr b="1" baseline="31999" sz="4800">
                <a:latin typeface="Times"/>
                <a:ea typeface="Times"/>
                <a:cs typeface="Times"/>
                <a:sym typeface="Times"/>
              </a:rPr>
              <a:t>-</a:t>
            </a:r>
          </a:p>
        </p:txBody>
      </p: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Shape 939"/>
          <p:cNvSpPr/>
          <p:nvPr/>
        </p:nvSpPr>
        <p:spPr>
          <a:xfrm>
            <a:off x="518324" y="1524000"/>
            <a:ext cx="37338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Electron-Proton scattering (1956)</a:t>
            </a:r>
          </a:p>
        </p:txBody>
      </p:sp>
      <p:pic>
        <p:nvPicPr>
          <p:cNvPr id="940" name="ep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2600" y="1943100"/>
            <a:ext cx="3810000" cy="190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41" name="lg-aerial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76453" y="728027"/>
            <a:ext cx="3937001" cy="3120073"/>
          </a:xfrm>
          <a:prstGeom prst="rect">
            <a:avLst/>
          </a:prstGeom>
          <a:ln w="12700">
            <a:miter lim="400000"/>
          </a:ln>
        </p:spPr>
      </p:pic>
      <p:sp>
        <p:nvSpPr>
          <p:cNvPr id="942" name="Shape 942"/>
          <p:cNvSpPr/>
          <p:nvPr/>
        </p:nvSpPr>
        <p:spPr>
          <a:xfrm>
            <a:off x="302424" y="869950"/>
            <a:ext cx="47625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1967  Discovery of quarks</a:t>
            </a:r>
          </a:p>
        </p:txBody>
      </p:sp>
      <p:sp>
        <p:nvSpPr>
          <p:cNvPr id="943" name="Shape 943"/>
          <p:cNvSpPr/>
          <p:nvPr/>
        </p:nvSpPr>
        <p:spPr>
          <a:xfrm>
            <a:off x="5712624" y="3848100"/>
            <a:ext cx="4102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Stanford Linear Accelerator Centre</a:t>
            </a:r>
          </a:p>
        </p:txBody>
      </p:sp>
      <p:sp>
        <p:nvSpPr>
          <p:cNvPr id="944" name="Shape 944"/>
          <p:cNvSpPr/>
          <p:nvPr/>
        </p:nvSpPr>
        <p:spPr>
          <a:xfrm>
            <a:off x="480224" y="4000500"/>
            <a:ext cx="47625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1956 Hofstadter: measured finite proton radius</a:t>
            </a:r>
          </a:p>
        </p:txBody>
      </p:sp>
      <p:sp>
        <p:nvSpPr>
          <p:cNvPr id="945" name="Shape 945"/>
          <p:cNvSpPr/>
          <p:nvPr/>
        </p:nvSpPr>
        <p:spPr>
          <a:xfrm>
            <a:off x="480224" y="4800600"/>
            <a:ext cx="8902701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1967 Friedmann, Kendall, Taylor (SLAC):  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7" indent="1879600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‘hard scattering’ of electron on three ‘point-like particles’</a:t>
            </a:r>
          </a:p>
        </p:txBody>
      </p:sp>
      <p:pic>
        <p:nvPicPr>
          <p:cNvPr id="946" name="e-parton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0700" y="5600700"/>
            <a:ext cx="3810000" cy="1905000"/>
          </a:xfrm>
          <a:prstGeom prst="rect">
            <a:avLst/>
          </a:prstGeom>
          <a:ln w="12700">
            <a:miter lim="400000"/>
          </a:ln>
        </p:spPr>
      </p:pic>
      <p:sp>
        <p:nvSpPr>
          <p:cNvPr id="947" name="Shape 947"/>
          <p:cNvSpPr/>
          <p:nvPr/>
        </p:nvSpPr>
        <p:spPr>
          <a:xfrm>
            <a:off x="4941850" y="6153150"/>
            <a:ext cx="3621485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6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Measured cross-sections perfectly</a:t>
            </a:r>
            <a:endParaRPr sz="1600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compatible with presence of</a:t>
            </a:r>
            <a:endParaRPr sz="1600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2 up- and 1 down-quark in proton</a:t>
            </a: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Shape 949"/>
          <p:cNvSpPr/>
          <p:nvPr/>
        </p:nvSpPr>
        <p:spPr>
          <a:xfrm>
            <a:off x="467524" y="996950"/>
            <a:ext cx="5270501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100"/>
              <a:t>The concept of “Colour” charge</a:t>
            </a:r>
          </a:p>
        </p:txBody>
      </p:sp>
      <p:sp>
        <p:nvSpPr>
          <p:cNvPr id="950" name="Shape 950"/>
          <p:cNvSpPr/>
          <p:nvPr/>
        </p:nvSpPr>
        <p:spPr>
          <a:xfrm>
            <a:off x="1587500" y="2863850"/>
            <a:ext cx="1208968" cy="85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lnSpc>
                <a:spcPts val="7700"/>
              </a:lnSpc>
              <a:spcBef>
                <a:spcPts val="500"/>
              </a:spcBef>
              <a:defRPr sz="1800"/>
            </a:pPr>
            <a:r>
              <a:rPr sz="5043">
                <a:solidFill>
                  <a:srgbClr val="FF2600"/>
                </a:solidFill>
              </a:rPr>
              <a:t>Δ</a:t>
            </a:r>
            <a:r>
              <a:rPr baseline="31999" sz="4850">
                <a:solidFill>
                  <a:srgbClr val="FF2600"/>
                </a:solidFill>
              </a:rPr>
              <a:t>++</a:t>
            </a:r>
            <a:r>
              <a:rPr sz="5043">
                <a:solidFill>
                  <a:srgbClr val="FF2600"/>
                </a:solidFill>
              </a:rPr>
              <a:t> </a:t>
            </a:r>
          </a:p>
        </p:txBody>
      </p:sp>
      <p:sp>
        <p:nvSpPr>
          <p:cNvPr id="951" name="Shape 951"/>
          <p:cNvSpPr/>
          <p:nvPr/>
        </p:nvSpPr>
        <p:spPr>
          <a:xfrm>
            <a:off x="670724" y="4940300"/>
            <a:ext cx="8128001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Since the three up-quarks must have parallel spin - </a:t>
            </a:r>
            <a:endParaRPr sz="15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there are in a symmetric state</a:t>
            </a:r>
          </a:p>
        </p:txBody>
      </p:sp>
      <p:sp>
        <p:nvSpPr>
          <p:cNvPr id="952" name="Shape 952"/>
          <p:cNvSpPr/>
          <p:nvPr/>
        </p:nvSpPr>
        <p:spPr>
          <a:xfrm>
            <a:off x="467524" y="1676400"/>
            <a:ext cx="67564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i="1" sz="1700">
                <a:latin typeface="Verdana"/>
                <a:ea typeface="Verdana"/>
                <a:cs typeface="Verdana"/>
                <a:sym typeface="Verdana"/>
              </a:rPr>
              <a:t>PROBLEM: three fermions are not allowed to be in </a:t>
            </a:r>
            <a:endParaRPr i="1" sz="17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i="1" sz="1700">
                <a:latin typeface="Verdana"/>
                <a:ea typeface="Verdana"/>
                <a:cs typeface="Verdana"/>
                <a:sym typeface="Verdana"/>
              </a:rPr>
              <a:t>identical states (Pauli exclusion principle)</a:t>
            </a:r>
          </a:p>
        </p:txBody>
      </p:sp>
      <p:sp>
        <p:nvSpPr>
          <p:cNvPr id="953" name="Shape 953"/>
          <p:cNvSpPr/>
          <p:nvPr/>
        </p:nvSpPr>
        <p:spPr>
          <a:xfrm>
            <a:off x="772324" y="5918200"/>
            <a:ext cx="8128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i="1" sz="1500">
                <a:latin typeface="Verdana"/>
                <a:ea typeface="Verdana"/>
                <a:cs typeface="Verdana"/>
                <a:sym typeface="Verdana"/>
              </a:rPr>
              <a:t>The three quarks must be different in one quantum number: “</a:t>
            </a:r>
            <a:r>
              <a:rPr b="1" i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co</a:t>
            </a:r>
            <a:r>
              <a:rPr b="1" i="1" sz="1500">
                <a:solidFill>
                  <a:srgbClr val="005493"/>
                </a:solidFill>
                <a:latin typeface="Verdana"/>
                <a:ea typeface="Verdana"/>
                <a:cs typeface="Verdana"/>
                <a:sym typeface="Verdana"/>
              </a:rPr>
              <a:t>lo</a:t>
            </a:r>
            <a:r>
              <a:rPr b="1" i="1" sz="15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rPr>
              <a:t>ur</a:t>
            </a:r>
            <a:r>
              <a:rPr b="1" i="1" sz="1500">
                <a:latin typeface="Verdana"/>
                <a:ea typeface="Verdana"/>
                <a:cs typeface="Verdana"/>
                <a:sym typeface="Verdana"/>
              </a:rPr>
              <a:t>”</a:t>
            </a:r>
          </a:p>
        </p:txBody>
      </p:sp>
      <p:sp>
        <p:nvSpPr>
          <p:cNvPr id="954" name="Shape 954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1973</a:t>
            </a:r>
          </a:p>
        </p:txBody>
      </p:sp>
      <p:sp>
        <p:nvSpPr>
          <p:cNvPr id="955" name="Shape 955"/>
          <p:cNvSpPr/>
          <p:nvPr/>
        </p:nvSpPr>
        <p:spPr>
          <a:xfrm>
            <a:off x="670724" y="6350000"/>
            <a:ext cx="8128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 (Bardeen, Fritzsch, Gell-Mann)</a:t>
            </a:r>
          </a:p>
        </p:txBody>
      </p:sp>
      <p:grpSp>
        <p:nvGrpSpPr>
          <p:cNvPr id="966" name="Group 966"/>
          <p:cNvGrpSpPr/>
          <p:nvPr/>
        </p:nvGrpSpPr>
        <p:grpSpPr>
          <a:xfrm>
            <a:off x="3721099" y="2590800"/>
            <a:ext cx="2019302" cy="2019301"/>
            <a:chOff x="0" y="0"/>
            <a:chExt cx="2019300" cy="2019300"/>
          </a:xfrm>
        </p:grpSpPr>
        <p:sp>
          <p:nvSpPr>
            <p:cNvPr id="956" name="Shape 956"/>
            <p:cNvSpPr/>
            <p:nvPr/>
          </p:nvSpPr>
          <p:spPr>
            <a:xfrm>
              <a:off x="0" y="0"/>
              <a:ext cx="2019301" cy="2019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lvl="0" algn="ctr" defTabSz="914400">
                <a:tabLst>
                  <a:tab pos="914400" algn="l"/>
                </a:tabLst>
                <a:defRPr sz="3400">
                  <a:solidFill>
                    <a:srgbClr val="FFFB00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pPr>
            </a:p>
          </p:txBody>
        </p:sp>
        <p:grpSp>
          <p:nvGrpSpPr>
            <p:cNvPr id="959" name="Group 959"/>
            <p:cNvGrpSpPr/>
            <p:nvPr/>
          </p:nvGrpSpPr>
          <p:grpSpPr>
            <a:xfrm>
              <a:off x="426863" y="127000"/>
              <a:ext cx="576624" cy="882650"/>
              <a:chOff x="0" y="0"/>
              <a:chExt cx="576622" cy="882649"/>
            </a:xfrm>
          </p:grpSpPr>
          <p:sp>
            <p:nvSpPr>
              <p:cNvPr id="957" name="Shape 957"/>
              <p:cNvSpPr/>
              <p:nvPr/>
            </p:nvSpPr>
            <p:spPr>
              <a:xfrm>
                <a:off x="4936" y="-1"/>
                <a:ext cx="571501" cy="571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96FF"/>
              </a:solidFill>
              <a:ln w="25400" cap="flat">
                <a:noFill/>
                <a:miter lim="400000"/>
              </a:ln>
              <a:effectLst>
                <a:outerShdw sx="100000" sy="100000" kx="0" ky="0" algn="b" rotWithShape="0" blurRad="63500" dist="76200" dir="2700000">
                  <a:srgbClr val="212121">
                    <a:alpha val="86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>
                  <a:defRPr b="1" sz="1800">
                    <a:solidFill>
                      <a:srgbClr val="FFFB00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b="0">
                    <a:solidFill>
                      <a:srgbClr val="000000"/>
                    </a:solidFill>
                  </a:defRPr>
                </a:pPr>
                <a:r>
                  <a:rPr b="1">
                    <a:solidFill>
                      <a:srgbClr val="FFFB00"/>
                    </a:solidFill>
                  </a:rPr>
                  <a:t>u</a:t>
                </a:r>
              </a:p>
            </p:txBody>
          </p:sp>
          <p:sp>
            <p:nvSpPr>
              <p:cNvPr id="958" name="Shape 958"/>
              <p:cNvSpPr/>
              <p:nvPr/>
            </p:nvSpPr>
            <p:spPr>
              <a:xfrm>
                <a:off x="0" y="641350"/>
                <a:ext cx="576623" cy="2413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1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/>
                </a:pPr>
                <a:r>
                  <a:rPr sz="1100"/>
                  <a:t>+2/3 e</a:t>
                </a:r>
              </a:p>
            </p:txBody>
          </p:sp>
        </p:grpSp>
        <p:grpSp>
          <p:nvGrpSpPr>
            <p:cNvPr id="962" name="Group 962"/>
            <p:cNvGrpSpPr/>
            <p:nvPr/>
          </p:nvGrpSpPr>
          <p:grpSpPr>
            <a:xfrm>
              <a:off x="1226963" y="571500"/>
              <a:ext cx="576624" cy="882650"/>
              <a:chOff x="0" y="0"/>
              <a:chExt cx="576622" cy="882649"/>
            </a:xfrm>
          </p:grpSpPr>
          <p:sp>
            <p:nvSpPr>
              <p:cNvPr id="960" name="Shape 960"/>
              <p:cNvSpPr/>
              <p:nvPr/>
            </p:nvSpPr>
            <p:spPr>
              <a:xfrm>
                <a:off x="4936" y="-1"/>
                <a:ext cx="571501" cy="571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96FF"/>
              </a:solidFill>
              <a:ln w="25400" cap="flat">
                <a:noFill/>
                <a:miter lim="400000"/>
              </a:ln>
              <a:effectLst>
                <a:outerShdw sx="100000" sy="100000" kx="0" ky="0" algn="b" rotWithShape="0" blurRad="63500" dist="76200" dir="2700000">
                  <a:srgbClr val="212121">
                    <a:alpha val="86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>
                  <a:defRPr b="1" sz="1800">
                    <a:solidFill>
                      <a:srgbClr val="FFFB00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b="0">
                    <a:solidFill>
                      <a:srgbClr val="000000"/>
                    </a:solidFill>
                  </a:defRPr>
                </a:pPr>
                <a:r>
                  <a:rPr b="1">
                    <a:solidFill>
                      <a:srgbClr val="FFFB00"/>
                    </a:solidFill>
                  </a:rPr>
                  <a:t>u</a:t>
                </a:r>
              </a:p>
            </p:txBody>
          </p:sp>
          <p:sp>
            <p:nvSpPr>
              <p:cNvPr id="961" name="Shape 961"/>
              <p:cNvSpPr/>
              <p:nvPr/>
            </p:nvSpPr>
            <p:spPr>
              <a:xfrm>
                <a:off x="0" y="641350"/>
                <a:ext cx="576623" cy="2413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1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/>
                </a:pPr>
                <a:r>
                  <a:rPr sz="1100"/>
                  <a:t>+2/3 e</a:t>
                </a:r>
              </a:p>
            </p:txBody>
          </p:sp>
        </p:grpSp>
        <p:grpSp>
          <p:nvGrpSpPr>
            <p:cNvPr id="965" name="Group 965"/>
            <p:cNvGrpSpPr/>
            <p:nvPr/>
          </p:nvGrpSpPr>
          <p:grpSpPr>
            <a:xfrm>
              <a:off x="528463" y="1041400"/>
              <a:ext cx="576624" cy="882650"/>
              <a:chOff x="0" y="0"/>
              <a:chExt cx="576622" cy="882649"/>
            </a:xfrm>
          </p:grpSpPr>
          <p:sp>
            <p:nvSpPr>
              <p:cNvPr id="963" name="Shape 963"/>
              <p:cNvSpPr/>
              <p:nvPr/>
            </p:nvSpPr>
            <p:spPr>
              <a:xfrm>
                <a:off x="4936" y="-1"/>
                <a:ext cx="571501" cy="571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96FF"/>
              </a:solidFill>
              <a:ln w="25400" cap="flat">
                <a:noFill/>
                <a:miter lim="400000"/>
              </a:ln>
              <a:effectLst>
                <a:outerShdw sx="100000" sy="100000" kx="0" ky="0" algn="b" rotWithShape="0" blurRad="63500" dist="76200" dir="2700000">
                  <a:srgbClr val="212121">
                    <a:alpha val="86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>
                  <a:defRPr b="1" sz="1800">
                    <a:solidFill>
                      <a:srgbClr val="FFFB00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b="0">
                    <a:solidFill>
                      <a:srgbClr val="000000"/>
                    </a:solidFill>
                  </a:defRPr>
                </a:pPr>
                <a:r>
                  <a:rPr b="1">
                    <a:solidFill>
                      <a:srgbClr val="FFFB00"/>
                    </a:solidFill>
                  </a:rPr>
                  <a:t>u</a:t>
                </a:r>
              </a:p>
            </p:txBody>
          </p:sp>
          <p:sp>
            <p:nvSpPr>
              <p:cNvPr id="964" name="Shape 964"/>
              <p:cNvSpPr/>
              <p:nvPr/>
            </p:nvSpPr>
            <p:spPr>
              <a:xfrm>
                <a:off x="0" y="641350"/>
                <a:ext cx="576623" cy="2413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1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/>
                </a:pPr>
                <a:r>
                  <a:rPr sz="1100"/>
                  <a:t>+2/3 e</a:t>
                </a:r>
              </a:p>
            </p:txBody>
          </p:sp>
        </p:grpSp>
      </p:grp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" name="Table 473"/>
          <p:cNvGraphicFramePr/>
          <p:nvPr/>
        </p:nvGraphicFramePr>
        <p:xfrm>
          <a:off x="482600" y="977898"/>
          <a:ext cx="9817100" cy="62992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{8F44A2F1-9E1F-4B54-A3A2-5F16C0AD49E2}</a:tableStyleId>
              </a:tblPr>
              <a:tblGrid>
                <a:gridCol w="9817100"/>
              </a:tblGrid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4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2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5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1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2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5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1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486" name="Group 486"/>
          <p:cNvGrpSpPr/>
          <p:nvPr/>
        </p:nvGrpSpPr>
        <p:grpSpPr>
          <a:xfrm>
            <a:off x="604103" y="1054098"/>
            <a:ext cx="643128" cy="6159506"/>
            <a:chOff x="121503" y="76200"/>
            <a:chExt cx="643126" cy="6159504"/>
          </a:xfrm>
        </p:grpSpPr>
        <p:sp>
          <p:nvSpPr>
            <p:cNvPr id="474" name="Shape 474"/>
            <p:cNvSpPr/>
            <p:nvPr/>
          </p:nvSpPr>
          <p:spPr>
            <a:xfrm>
              <a:off x="147133" y="76200"/>
              <a:ext cx="59186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1900</a:t>
              </a:r>
            </a:p>
          </p:txBody>
        </p:sp>
        <p:sp>
          <p:nvSpPr>
            <p:cNvPr id="475" name="Shape 475"/>
            <p:cNvSpPr/>
            <p:nvPr/>
          </p:nvSpPr>
          <p:spPr>
            <a:xfrm>
              <a:off x="172763" y="596900"/>
              <a:ext cx="54060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1910</a:t>
              </a:r>
            </a:p>
          </p:txBody>
        </p:sp>
        <p:sp>
          <p:nvSpPr>
            <p:cNvPr id="476" name="Shape 476"/>
            <p:cNvSpPr/>
            <p:nvPr/>
          </p:nvSpPr>
          <p:spPr>
            <a:xfrm>
              <a:off x="148992" y="1130300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1920</a:t>
              </a:r>
            </a:p>
          </p:txBody>
        </p:sp>
        <p:sp>
          <p:nvSpPr>
            <p:cNvPr id="477" name="Shape 477"/>
            <p:cNvSpPr/>
            <p:nvPr/>
          </p:nvSpPr>
          <p:spPr>
            <a:xfrm>
              <a:off x="156031" y="1651001"/>
              <a:ext cx="574073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1930</a:t>
              </a:r>
            </a:p>
          </p:txBody>
        </p:sp>
        <p:sp>
          <p:nvSpPr>
            <p:cNvPr id="478" name="Shape 478"/>
            <p:cNvSpPr/>
            <p:nvPr/>
          </p:nvSpPr>
          <p:spPr>
            <a:xfrm>
              <a:off x="148992" y="2171701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1940</a:t>
              </a:r>
            </a:p>
          </p:txBody>
        </p:sp>
        <p:sp>
          <p:nvSpPr>
            <p:cNvPr id="479" name="Shape 479"/>
            <p:cNvSpPr/>
            <p:nvPr/>
          </p:nvSpPr>
          <p:spPr>
            <a:xfrm>
              <a:off x="148992" y="2641601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1950</a:t>
              </a:r>
            </a:p>
          </p:txBody>
        </p:sp>
        <p:sp>
          <p:nvSpPr>
            <p:cNvPr id="480" name="Shape 480"/>
            <p:cNvSpPr/>
            <p:nvPr/>
          </p:nvSpPr>
          <p:spPr>
            <a:xfrm>
              <a:off x="148992" y="3225802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1960</a:t>
              </a:r>
            </a:p>
          </p:txBody>
        </p:sp>
        <p:sp>
          <p:nvSpPr>
            <p:cNvPr id="481" name="Shape 481"/>
            <p:cNvSpPr/>
            <p:nvPr/>
          </p:nvSpPr>
          <p:spPr>
            <a:xfrm>
              <a:off x="152578" y="3746502"/>
              <a:ext cx="58097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1970</a:t>
              </a:r>
            </a:p>
          </p:txBody>
        </p:sp>
        <p:sp>
          <p:nvSpPr>
            <p:cNvPr id="482" name="Shape 482"/>
            <p:cNvSpPr/>
            <p:nvPr/>
          </p:nvSpPr>
          <p:spPr>
            <a:xfrm>
              <a:off x="148992" y="4279903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1980</a:t>
              </a:r>
            </a:p>
          </p:txBody>
        </p:sp>
        <p:sp>
          <p:nvSpPr>
            <p:cNvPr id="483" name="Shape 483"/>
            <p:cNvSpPr/>
            <p:nvPr/>
          </p:nvSpPr>
          <p:spPr>
            <a:xfrm>
              <a:off x="148992" y="4800603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1990</a:t>
              </a:r>
            </a:p>
          </p:txBody>
        </p:sp>
        <p:sp>
          <p:nvSpPr>
            <p:cNvPr id="484" name="Shape 484"/>
            <p:cNvSpPr/>
            <p:nvPr/>
          </p:nvSpPr>
          <p:spPr>
            <a:xfrm>
              <a:off x="121503" y="5321303"/>
              <a:ext cx="643128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2000</a:t>
              </a:r>
            </a:p>
          </p:txBody>
        </p:sp>
        <p:sp>
          <p:nvSpPr>
            <p:cNvPr id="485" name="Shape 485"/>
            <p:cNvSpPr/>
            <p:nvPr/>
          </p:nvSpPr>
          <p:spPr>
            <a:xfrm>
              <a:off x="148992" y="5854703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2010</a:t>
              </a:r>
            </a:p>
          </p:txBody>
        </p:sp>
      </p:grpSp>
      <p:sp>
        <p:nvSpPr>
          <p:cNvPr id="487" name="Shape 487"/>
          <p:cNvSpPr/>
          <p:nvPr/>
        </p:nvSpPr>
        <p:spPr>
          <a:xfrm>
            <a:off x="4038600" y="431800"/>
            <a:ext cx="2349500" cy="6375400"/>
          </a:xfrm>
          <a:prstGeom prst="rect">
            <a:avLst/>
          </a:prstGeom>
          <a:solidFill>
            <a:srgbClr val="00FDFF">
              <a:alpha val="30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Fields</a:t>
            </a:r>
          </a:p>
        </p:txBody>
      </p:sp>
      <p:sp>
        <p:nvSpPr>
          <p:cNvPr id="488" name="Shape 488"/>
          <p:cNvSpPr/>
          <p:nvPr/>
        </p:nvSpPr>
        <p:spPr>
          <a:xfrm>
            <a:off x="1727200" y="431800"/>
            <a:ext cx="2273300" cy="6388100"/>
          </a:xfrm>
          <a:prstGeom prst="rect">
            <a:avLst/>
          </a:prstGeom>
          <a:solidFill>
            <a:srgbClr val="0096FF">
              <a:alpha val="56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Particles</a:t>
            </a:r>
          </a:p>
        </p:txBody>
      </p:sp>
      <p:sp>
        <p:nvSpPr>
          <p:cNvPr id="489" name="Shape 489"/>
          <p:cNvSpPr/>
          <p:nvPr/>
        </p:nvSpPr>
        <p:spPr>
          <a:xfrm>
            <a:off x="4041082" y="723900"/>
            <a:ext cx="1113211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Electromagnetic</a:t>
            </a:r>
          </a:p>
        </p:txBody>
      </p:sp>
      <p:sp>
        <p:nvSpPr>
          <p:cNvPr id="490" name="Shape 490"/>
          <p:cNvSpPr/>
          <p:nvPr/>
        </p:nvSpPr>
        <p:spPr>
          <a:xfrm>
            <a:off x="3390900" y="1460500"/>
            <a:ext cx="10668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Special relativity</a:t>
            </a:r>
          </a:p>
        </p:txBody>
      </p:sp>
      <p:sp>
        <p:nvSpPr>
          <p:cNvPr id="491" name="Shape 491"/>
          <p:cNvSpPr/>
          <p:nvPr/>
        </p:nvSpPr>
        <p:spPr>
          <a:xfrm>
            <a:off x="3352800" y="1917700"/>
            <a:ext cx="1816100" cy="673100"/>
          </a:xfrm>
          <a:prstGeom prst="roundRect">
            <a:avLst>
              <a:gd name="adj" fmla="val 2830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Quantum mechanics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Wave / particle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Fermions / Bosons</a:t>
            </a:r>
          </a:p>
        </p:txBody>
      </p:sp>
      <p:sp>
        <p:nvSpPr>
          <p:cNvPr id="492" name="Shape 492"/>
          <p:cNvSpPr/>
          <p:nvPr/>
        </p:nvSpPr>
        <p:spPr>
          <a:xfrm>
            <a:off x="3644900" y="2578100"/>
            <a:ext cx="8382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Spin </a:t>
            </a: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Antimatter</a:t>
            </a:r>
          </a:p>
        </p:txBody>
      </p:sp>
      <p:sp>
        <p:nvSpPr>
          <p:cNvPr id="493" name="Shape 493"/>
          <p:cNvSpPr/>
          <p:nvPr/>
        </p:nvSpPr>
        <p:spPr>
          <a:xfrm>
            <a:off x="5105400" y="4191000"/>
            <a:ext cx="939800" cy="2667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W bosons</a:t>
            </a:r>
          </a:p>
        </p:txBody>
      </p:sp>
      <p:sp>
        <p:nvSpPr>
          <p:cNvPr id="494" name="Shape 494"/>
          <p:cNvSpPr/>
          <p:nvPr/>
        </p:nvSpPr>
        <p:spPr>
          <a:xfrm>
            <a:off x="4089400" y="3606800"/>
            <a:ext cx="711200" cy="406400"/>
          </a:xfrm>
          <a:prstGeom prst="roundRect">
            <a:avLst>
              <a:gd name="adj" fmla="val 46875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QED</a:t>
            </a:r>
          </a:p>
        </p:txBody>
      </p:sp>
      <p:sp>
        <p:nvSpPr>
          <p:cNvPr id="495" name="Shape 495"/>
          <p:cNvSpPr/>
          <p:nvPr/>
        </p:nvSpPr>
        <p:spPr>
          <a:xfrm>
            <a:off x="40005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212121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212121"/>
                </a:solidFill>
              </a:rPr>
              <a:t>SUSY</a:t>
            </a:r>
          </a:p>
        </p:txBody>
      </p:sp>
      <p:sp>
        <p:nvSpPr>
          <p:cNvPr id="496" name="Shape 496"/>
          <p:cNvSpPr/>
          <p:nvPr/>
        </p:nvSpPr>
        <p:spPr>
          <a:xfrm>
            <a:off x="4152900" y="43561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/>
            </a:pPr>
            <a:r>
              <a:rPr sz="1100"/>
              <a:t>Higgs</a:t>
            </a:r>
          </a:p>
        </p:txBody>
      </p:sp>
      <p:sp>
        <p:nvSpPr>
          <p:cNvPr id="497" name="Shape 497"/>
          <p:cNvSpPr/>
          <p:nvPr/>
        </p:nvSpPr>
        <p:spPr>
          <a:xfrm>
            <a:off x="3937000" y="52705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212121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212121"/>
                </a:solidFill>
              </a:rPr>
              <a:t>Superstrings</a:t>
            </a:r>
          </a:p>
        </p:txBody>
      </p:sp>
      <p:sp>
        <p:nvSpPr>
          <p:cNvPr id="498" name="Shape 498"/>
          <p:cNvSpPr/>
          <p:nvPr/>
        </p:nvSpPr>
        <p:spPr>
          <a:xfrm>
            <a:off x="3530600" y="952500"/>
            <a:ext cx="7747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Brownian motion</a:t>
            </a:r>
          </a:p>
        </p:txBody>
      </p:sp>
      <p:sp>
        <p:nvSpPr>
          <p:cNvPr id="499" name="Shape 499"/>
          <p:cNvSpPr/>
          <p:nvPr/>
        </p:nvSpPr>
        <p:spPr>
          <a:xfrm>
            <a:off x="2597150" y="1346199"/>
            <a:ext cx="8255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7785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Atom</a:t>
            </a:r>
          </a:p>
        </p:txBody>
      </p:sp>
      <p:sp>
        <p:nvSpPr>
          <p:cNvPr id="500" name="Shape 500"/>
          <p:cNvSpPr/>
          <p:nvPr/>
        </p:nvSpPr>
        <p:spPr>
          <a:xfrm>
            <a:off x="2603500" y="1714499"/>
            <a:ext cx="838201" cy="292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7785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Nucleus</a:t>
            </a:r>
          </a:p>
        </p:txBody>
      </p:sp>
      <p:sp>
        <p:nvSpPr>
          <p:cNvPr id="501" name="Shape 501"/>
          <p:cNvSpPr/>
          <p:nvPr/>
        </p:nvSpPr>
        <p:spPr>
          <a:xfrm>
            <a:off x="1803400" y="9271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502" name="Shape 502"/>
          <p:cNvSpPr/>
          <p:nvPr/>
        </p:nvSpPr>
        <p:spPr>
          <a:xfrm>
            <a:off x="2806700" y="2120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p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+</a:t>
            </a:r>
          </a:p>
        </p:txBody>
      </p:sp>
      <p:sp>
        <p:nvSpPr>
          <p:cNvPr id="503" name="Shape 503"/>
          <p:cNvSpPr/>
          <p:nvPr/>
        </p:nvSpPr>
        <p:spPr>
          <a:xfrm>
            <a:off x="2806700" y="2628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n</a:t>
            </a:r>
          </a:p>
        </p:txBody>
      </p:sp>
      <p:sp>
        <p:nvSpPr>
          <p:cNvPr id="504" name="Shape 504"/>
          <p:cNvSpPr/>
          <p:nvPr/>
        </p:nvSpPr>
        <p:spPr>
          <a:xfrm>
            <a:off x="2514599" y="3505200"/>
            <a:ext cx="977902" cy="1155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>
              <a:alpha val="24665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b="1"/>
            </a:lvl1pPr>
          </a:lstStyle>
          <a:p>
            <a:pPr lvl="0">
              <a:defRPr b="0" sz="1800"/>
            </a:pPr>
            <a:r>
              <a:rPr b="1" sz="1200"/>
              <a:t>Particle zoo</a:t>
            </a:r>
          </a:p>
        </p:txBody>
      </p:sp>
      <p:sp>
        <p:nvSpPr>
          <p:cNvPr id="505" name="Shape 505"/>
          <p:cNvSpPr/>
          <p:nvPr/>
        </p:nvSpPr>
        <p:spPr>
          <a:xfrm>
            <a:off x="25654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u</a:t>
            </a:r>
          </a:p>
        </p:txBody>
      </p:sp>
      <p:sp>
        <p:nvSpPr>
          <p:cNvPr id="506" name="Shape 506"/>
          <p:cNvSpPr/>
          <p:nvPr/>
        </p:nvSpPr>
        <p:spPr>
          <a:xfrm>
            <a:off x="1803400" y="30734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 -</a:t>
            </a:r>
          </a:p>
        </p:txBody>
      </p:sp>
      <p:sp>
        <p:nvSpPr>
          <p:cNvPr id="507" name="Shape 507"/>
          <p:cNvSpPr/>
          <p:nvPr/>
        </p:nvSpPr>
        <p:spPr>
          <a:xfrm>
            <a:off x="2794000" y="34798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b="1"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effectLst/>
              </a:defRPr>
            </a:pPr>
            <a:r>
              <a:rPr b="1"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π</a:t>
            </a:r>
          </a:p>
        </p:txBody>
      </p:sp>
      <p:sp>
        <p:nvSpPr>
          <p:cNvPr id="508" name="Shape 508"/>
          <p:cNvSpPr/>
          <p:nvPr/>
        </p:nvSpPr>
        <p:spPr>
          <a:xfrm>
            <a:off x="1803400" y="41910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e</a:t>
            </a:r>
          </a:p>
        </p:txBody>
      </p:sp>
      <p:sp>
        <p:nvSpPr>
          <p:cNvPr id="509" name="Shape 509"/>
          <p:cNvSpPr/>
          <p:nvPr/>
        </p:nvSpPr>
        <p:spPr>
          <a:xfrm>
            <a:off x="1803400" y="46228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μ</a:t>
            </a:r>
          </a:p>
        </p:txBody>
      </p:sp>
      <p:sp>
        <p:nvSpPr>
          <p:cNvPr id="510" name="Shape 510"/>
          <p:cNvSpPr/>
          <p:nvPr/>
        </p:nvSpPr>
        <p:spPr>
          <a:xfrm>
            <a:off x="1803400" y="53213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</a:p>
        </p:txBody>
      </p:sp>
      <p:sp>
        <p:nvSpPr>
          <p:cNvPr id="511" name="Shape 511"/>
          <p:cNvSpPr/>
          <p:nvPr/>
        </p:nvSpPr>
        <p:spPr>
          <a:xfrm>
            <a:off x="28448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512" name="Shape 512"/>
          <p:cNvSpPr/>
          <p:nvPr/>
        </p:nvSpPr>
        <p:spPr>
          <a:xfrm>
            <a:off x="30607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s</a:t>
            </a:r>
          </a:p>
        </p:txBody>
      </p:sp>
      <p:sp>
        <p:nvSpPr>
          <p:cNvPr id="513" name="Shape 513"/>
          <p:cNvSpPr/>
          <p:nvPr/>
        </p:nvSpPr>
        <p:spPr>
          <a:xfrm>
            <a:off x="2666999" y="4864099"/>
            <a:ext cx="3175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c</a:t>
            </a:r>
          </a:p>
        </p:txBody>
      </p:sp>
      <p:sp>
        <p:nvSpPr>
          <p:cNvPr id="514" name="Shape 514"/>
          <p:cNvSpPr/>
          <p:nvPr/>
        </p:nvSpPr>
        <p:spPr>
          <a:xfrm>
            <a:off x="1803400" y="36703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515" name="Shape 515"/>
          <p:cNvSpPr/>
          <p:nvPr/>
        </p:nvSpPr>
        <p:spPr>
          <a:xfrm>
            <a:off x="1816100" y="5041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516" name="Shape 516"/>
          <p:cNvSpPr/>
          <p:nvPr/>
        </p:nvSpPr>
        <p:spPr>
          <a:xfrm>
            <a:off x="3060700" y="52070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b</a:t>
            </a:r>
          </a:p>
        </p:txBody>
      </p:sp>
      <p:sp>
        <p:nvSpPr>
          <p:cNvPr id="517" name="Shape 517"/>
          <p:cNvSpPr/>
          <p:nvPr/>
        </p:nvSpPr>
        <p:spPr>
          <a:xfrm>
            <a:off x="3060700" y="60833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t</a:t>
            </a:r>
          </a:p>
        </p:txBody>
      </p:sp>
      <p:sp>
        <p:nvSpPr>
          <p:cNvPr id="518" name="Shape 518"/>
          <p:cNvSpPr/>
          <p:nvPr/>
        </p:nvSpPr>
        <p:spPr>
          <a:xfrm>
            <a:off x="4000500" y="4699000"/>
            <a:ext cx="952500" cy="330200"/>
          </a:xfrm>
          <a:prstGeom prst="roundRect">
            <a:avLst>
              <a:gd name="adj" fmla="val 50000"/>
            </a:avLst>
          </a:prstGeom>
          <a:ln w="38100">
            <a:solidFill>
              <a:srgbClr val="FF9300">
                <a:alpha val="75563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B00"/>
                </a:solidFill>
              </a:rPr>
              <a:t>GUT</a:t>
            </a:r>
          </a:p>
        </p:txBody>
      </p:sp>
      <p:sp>
        <p:nvSpPr>
          <p:cNvPr id="519" name="Shape 519"/>
          <p:cNvSpPr/>
          <p:nvPr/>
        </p:nvSpPr>
        <p:spPr>
          <a:xfrm>
            <a:off x="1727199" y="6438899"/>
            <a:ext cx="635001" cy="381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mass</a:t>
            </a:r>
          </a:p>
        </p:txBody>
      </p:sp>
      <p:sp>
        <p:nvSpPr>
          <p:cNvPr id="520" name="Shape 520"/>
          <p:cNvSpPr/>
          <p:nvPr/>
        </p:nvSpPr>
        <p:spPr>
          <a:xfrm>
            <a:off x="5676900" y="4724400"/>
            <a:ext cx="800100" cy="469900"/>
          </a:xfrm>
          <a:prstGeom prst="roundRect">
            <a:avLst>
              <a:gd name="adj" fmla="val 40541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QCD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Colour</a:t>
            </a:r>
          </a:p>
        </p:txBody>
      </p:sp>
      <p:sp>
        <p:nvSpPr>
          <p:cNvPr id="521" name="Shape 521"/>
          <p:cNvSpPr/>
          <p:nvPr/>
        </p:nvSpPr>
        <p:spPr>
          <a:xfrm>
            <a:off x="4940300" y="54356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W</a:t>
            </a:r>
          </a:p>
        </p:txBody>
      </p:sp>
      <p:sp>
        <p:nvSpPr>
          <p:cNvPr id="522" name="Shape 522"/>
          <p:cNvSpPr/>
          <p:nvPr/>
        </p:nvSpPr>
        <p:spPr>
          <a:xfrm>
            <a:off x="5359400" y="54356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Z</a:t>
            </a:r>
          </a:p>
        </p:txBody>
      </p:sp>
      <p:sp>
        <p:nvSpPr>
          <p:cNvPr id="523" name="Shape 523"/>
          <p:cNvSpPr/>
          <p:nvPr/>
        </p:nvSpPr>
        <p:spPr>
          <a:xfrm>
            <a:off x="5918200" y="52578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g</a:t>
            </a:r>
          </a:p>
        </p:txBody>
      </p:sp>
      <p:sp>
        <p:nvSpPr>
          <p:cNvPr id="524" name="Shape 524"/>
          <p:cNvSpPr/>
          <p:nvPr/>
        </p:nvSpPr>
        <p:spPr>
          <a:xfrm>
            <a:off x="4267200" y="990600"/>
            <a:ext cx="914400" cy="431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b="1" sz="800">
                <a:solidFill>
                  <a:srgbClr val="941751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800">
                <a:solidFill>
                  <a:srgbClr val="941751"/>
                </a:solidFill>
              </a:rPr>
              <a:t>Photon</a:t>
            </a:r>
          </a:p>
        </p:txBody>
      </p:sp>
      <p:sp>
        <p:nvSpPr>
          <p:cNvPr id="525" name="Shape 525"/>
          <p:cNvSpPr/>
          <p:nvPr/>
        </p:nvSpPr>
        <p:spPr>
          <a:xfrm>
            <a:off x="5307107" y="723900"/>
            <a:ext cx="435361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Weak</a:t>
            </a:r>
          </a:p>
        </p:txBody>
      </p:sp>
      <p:sp>
        <p:nvSpPr>
          <p:cNvPr id="526" name="Shape 526"/>
          <p:cNvSpPr/>
          <p:nvPr/>
        </p:nvSpPr>
        <p:spPr>
          <a:xfrm>
            <a:off x="5863421" y="723900"/>
            <a:ext cx="516534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Strong</a:t>
            </a:r>
          </a:p>
        </p:txBody>
      </p:sp>
      <p:sp>
        <p:nvSpPr>
          <p:cNvPr id="527" name="Shape 527"/>
          <p:cNvSpPr/>
          <p:nvPr/>
        </p:nvSpPr>
        <p:spPr>
          <a:xfrm>
            <a:off x="2082800" y="26924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FA92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aseline="31999" sz="1000">
                <a:solidFill>
                  <a:srgbClr val="531B93"/>
                </a:solidFill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+</a:t>
            </a:r>
          </a:p>
        </p:txBody>
      </p:sp>
      <p:sp>
        <p:nvSpPr>
          <p:cNvPr id="528" name="Shape 528"/>
          <p:cNvSpPr/>
          <p:nvPr/>
        </p:nvSpPr>
        <p:spPr>
          <a:xfrm>
            <a:off x="2082800" y="38608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FA92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rPr>
              <a:t>p</a:t>
            </a:r>
            <a:r>
              <a:rPr baseline="31999" sz="1000">
                <a:solidFill>
                  <a:srgbClr val="531B93"/>
                </a:solidFill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529" name="Shape 529"/>
          <p:cNvSpPr/>
          <p:nvPr/>
        </p:nvSpPr>
        <p:spPr>
          <a:xfrm>
            <a:off x="4927600" y="2578100"/>
            <a:ext cx="863600" cy="622300"/>
          </a:xfrm>
          <a:prstGeom prst="roundRect">
            <a:avLst>
              <a:gd name="adj" fmla="val 3061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Fermi Beta-Decay</a:t>
            </a:r>
          </a:p>
        </p:txBody>
      </p:sp>
      <p:sp>
        <p:nvSpPr>
          <p:cNvPr id="530" name="Shape 530"/>
          <p:cNvSpPr/>
          <p:nvPr/>
        </p:nvSpPr>
        <p:spPr>
          <a:xfrm>
            <a:off x="5689600" y="2794000"/>
            <a:ext cx="8509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Yukawa 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π exchange</a:t>
            </a:r>
          </a:p>
        </p:txBody>
      </p:sp>
      <p:sp>
        <p:nvSpPr>
          <p:cNvPr id="531" name="Shape 531"/>
          <p:cNvSpPr/>
          <p:nvPr/>
        </p:nvSpPr>
        <p:spPr>
          <a:xfrm>
            <a:off x="5245100" y="952500"/>
            <a:ext cx="6604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Radio-activity</a:t>
            </a:r>
          </a:p>
        </p:txBody>
      </p:sp>
      <p:sp>
        <p:nvSpPr>
          <p:cNvPr id="532" name="Shape 532"/>
          <p:cNvSpPr/>
          <p:nvPr/>
        </p:nvSpPr>
        <p:spPr>
          <a:xfrm>
            <a:off x="5067300" y="3543300"/>
            <a:ext cx="9144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P, C, CP violation</a:t>
            </a:r>
          </a:p>
        </p:txBody>
      </p:sp>
      <p:sp>
        <p:nvSpPr>
          <p:cNvPr id="533" name="Shape 533"/>
          <p:cNvSpPr/>
          <p:nvPr/>
        </p:nvSpPr>
        <p:spPr>
          <a:xfrm>
            <a:off x="2538147" y="5054600"/>
            <a:ext cx="129968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STANDARD MODEL</a:t>
            </a:r>
          </a:p>
        </p:txBody>
      </p:sp>
      <p:sp>
        <p:nvSpPr>
          <p:cNvPr id="534" name="Shape 534"/>
          <p:cNvSpPr/>
          <p:nvPr/>
        </p:nvSpPr>
        <p:spPr>
          <a:xfrm>
            <a:off x="4699000" y="4521200"/>
            <a:ext cx="1308100" cy="2667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EW unification</a:t>
            </a:r>
          </a:p>
        </p:txBody>
      </p:sp>
      <p:sp>
        <p:nvSpPr>
          <p:cNvPr id="535" name="Shape 535"/>
          <p:cNvSpPr/>
          <p:nvPr/>
        </p:nvSpPr>
        <p:spPr>
          <a:xfrm>
            <a:off x="4457700" y="5841999"/>
            <a:ext cx="1790700" cy="330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3 generations</a:t>
            </a:r>
          </a:p>
        </p:txBody>
      </p:sp>
      <p:sp>
        <p:nvSpPr>
          <p:cNvPr id="536" name="Shape 536"/>
          <p:cNvSpPr/>
          <p:nvPr/>
        </p:nvSpPr>
        <p:spPr>
          <a:xfrm>
            <a:off x="400510" y="8445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1895</a:t>
            </a:r>
          </a:p>
        </p:txBody>
      </p:sp>
      <p:sp>
        <p:nvSpPr>
          <p:cNvPr id="537" name="Shape 537"/>
          <p:cNvSpPr/>
          <p:nvPr/>
        </p:nvSpPr>
        <p:spPr>
          <a:xfrm>
            <a:off x="400510" y="13652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1905</a:t>
            </a:r>
          </a:p>
        </p:txBody>
      </p:sp>
      <p:sp>
        <p:nvSpPr>
          <p:cNvPr id="538" name="Shape 538"/>
          <p:cNvSpPr/>
          <p:nvPr/>
        </p:nvSpPr>
        <p:spPr>
          <a:xfrm>
            <a:off x="400510" y="50482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1975</a:t>
            </a:r>
          </a:p>
        </p:txBody>
      </p:sp>
      <p:grpSp>
        <p:nvGrpSpPr>
          <p:cNvPr id="541" name="Group 541"/>
          <p:cNvGrpSpPr/>
          <p:nvPr/>
        </p:nvGrpSpPr>
        <p:grpSpPr>
          <a:xfrm>
            <a:off x="1714500" y="768350"/>
            <a:ext cx="5664204" cy="3352801"/>
            <a:chOff x="0" y="0"/>
            <a:chExt cx="5664203" cy="3352800"/>
          </a:xfrm>
        </p:grpSpPr>
        <p:sp>
          <p:nvSpPr>
            <p:cNvPr id="539" name="Shape 539"/>
            <p:cNvSpPr/>
            <p:nvPr/>
          </p:nvSpPr>
          <p:spPr>
            <a:xfrm>
              <a:off x="0" y="123474"/>
              <a:ext cx="5664204" cy="3229327"/>
            </a:xfrm>
            <a:prstGeom prst="roundRect">
              <a:avLst>
                <a:gd name="adj" fmla="val 5899"/>
              </a:avLst>
            </a:prstGeom>
            <a:noFill/>
            <a:ln w="63500" cap="flat">
              <a:solidFill>
                <a:srgbClr val="D6D6D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sp>
          <p:nvSpPr>
            <p:cNvPr id="540" name="Shape 540"/>
            <p:cNvSpPr/>
            <p:nvPr/>
          </p:nvSpPr>
          <p:spPr>
            <a:xfrm>
              <a:off x="4337310" y="0"/>
              <a:ext cx="1212303" cy="854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32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3200">
                  <a:solidFill>
                    <a:srgbClr val="FFFB00"/>
                  </a:solidFill>
                </a:rPr>
                <a:t>1</a:t>
              </a: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1714500" y="3994150"/>
            <a:ext cx="5664204" cy="3352801"/>
            <a:chOff x="0" y="0"/>
            <a:chExt cx="5664203" cy="3352800"/>
          </a:xfrm>
        </p:grpSpPr>
        <p:sp>
          <p:nvSpPr>
            <p:cNvPr id="542" name="Shape 542"/>
            <p:cNvSpPr/>
            <p:nvPr/>
          </p:nvSpPr>
          <p:spPr>
            <a:xfrm>
              <a:off x="0" y="123474"/>
              <a:ext cx="5664204" cy="3229327"/>
            </a:xfrm>
            <a:prstGeom prst="roundRect">
              <a:avLst>
                <a:gd name="adj" fmla="val 5899"/>
              </a:avLst>
            </a:prstGeom>
            <a:noFill/>
            <a:ln w="63500" cap="flat">
              <a:solidFill>
                <a:srgbClr val="D6D6D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sp>
          <p:nvSpPr>
            <p:cNvPr id="543" name="Shape 543"/>
            <p:cNvSpPr/>
            <p:nvPr/>
          </p:nvSpPr>
          <p:spPr>
            <a:xfrm>
              <a:off x="4337310" y="0"/>
              <a:ext cx="1212303" cy="854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32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3200">
                  <a:solidFill>
                    <a:srgbClr val="FFFB00"/>
                  </a:solidFill>
                </a:rPr>
                <a:t>2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10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2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41" grpId="1"/>
      <p:bldP build="whole" bldLvl="1" animBg="1" rev="0" advAuto="0" spid="544" gr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1" name="Group 971"/>
          <p:cNvGrpSpPr/>
          <p:nvPr/>
        </p:nvGrpSpPr>
        <p:grpSpPr>
          <a:xfrm>
            <a:off x="1102524" y="5384800"/>
            <a:ext cx="8166101" cy="1066800"/>
            <a:chOff x="0" y="0"/>
            <a:chExt cx="8166100" cy="1066800"/>
          </a:xfrm>
        </p:grpSpPr>
        <p:sp>
          <p:nvSpPr>
            <p:cNvPr id="968" name="Shape 968"/>
            <p:cNvSpPr/>
            <p:nvPr/>
          </p:nvSpPr>
          <p:spPr>
            <a:xfrm>
              <a:off x="38100" y="0"/>
              <a:ext cx="81280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i="1"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i="0" sz="1800"/>
              </a:pPr>
              <a:r>
                <a:rPr b="1" i="1" sz="1500"/>
                <a:t>Dogma of QCD: Only colour-neutral bound states are allowed, explains:</a:t>
              </a:r>
            </a:p>
          </p:txBody>
        </p:sp>
        <p:sp>
          <p:nvSpPr>
            <p:cNvPr id="969" name="Shape 969"/>
            <p:cNvSpPr/>
            <p:nvPr/>
          </p:nvSpPr>
          <p:spPr>
            <a:xfrm>
              <a:off x="0" y="457200"/>
              <a:ext cx="81280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 MESONS = Quark-Antiquark</a:t>
              </a:r>
            </a:p>
          </p:txBody>
        </p:sp>
        <p:sp>
          <p:nvSpPr>
            <p:cNvPr id="970" name="Shape 970"/>
            <p:cNvSpPr/>
            <p:nvPr/>
          </p:nvSpPr>
          <p:spPr>
            <a:xfrm>
              <a:off x="0" y="762000"/>
              <a:ext cx="81280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 BARYONS = 3-Quark states </a:t>
              </a:r>
            </a:p>
          </p:txBody>
        </p:sp>
      </p:grpSp>
      <p:sp>
        <p:nvSpPr>
          <p:cNvPr id="972" name="Shape 972"/>
          <p:cNvSpPr/>
          <p:nvPr/>
        </p:nvSpPr>
        <p:spPr>
          <a:xfrm>
            <a:off x="975524" y="1143000"/>
            <a:ext cx="4432301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3300">
                <a:latin typeface="Verdana"/>
                <a:ea typeface="Verdana"/>
                <a:cs typeface="Verdana"/>
                <a:sym typeface="Verdana"/>
              </a:rPr>
              <a:t>Q</a:t>
            </a:r>
            <a:r>
              <a:rPr sz="2200">
                <a:latin typeface="Verdana"/>
                <a:ea typeface="Verdana"/>
                <a:cs typeface="Verdana"/>
                <a:sym typeface="Verdana"/>
              </a:rPr>
              <a:t>uantum </a:t>
            </a:r>
            <a:r>
              <a:rPr b="1" sz="3100">
                <a:latin typeface="Verdana"/>
                <a:ea typeface="Verdana"/>
                <a:cs typeface="Verdana"/>
                <a:sym typeface="Verdana"/>
              </a:rPr>
              <a:t>C</a:t>
            </a:r>
            <a:r>
              <a:rPr sz="2200">
                <a:latin typeface="Verdana"/>
                <a:ea typeface="Verdana"/>
                <a:cs typeface="Verdana"/>
                <a:sym typeface="Verdana"/>
              </a:rPr>
              <a:t>hromo </a:t>
            </a:r>
            <a:r>
              <a:rPr b="1" sz="3100">
                <a:latin typeface="Verdana"/>
                <a:ea typeface="Verdana"/>
                <a:cs typeface="Verdana"/>
                <a:sym typeface="Verdana"/>
              </a:rPr>
              <a:t>D</a:t>
            </a:r>
            <a:r>
              <a:rPr sz="2200">
                <a:latin typeface="Verdana"/>
                <a:ea typeface="Verdana"/>
                <a:cs typeface="Verdana"/>
                <a:sym typeface="Verdana"/>
              </a:rPr>
              <a:t>ynamics</a:t>
            </a:r>
          </a:p>
        </p:txBody>
      </p:sp>
      <p:sp>
        <p:nvSpPr>
          <p:cNvPr id="973" name="Shape 973"/>
          <p:cNvSpPr/>
          <p:nvPr/>
        </p:nvSpPr>
        <p:spPr>
          <a:xfrm>
            <a:off x="1013624" y="2190750"/>
            <a:ext cx="8343901" cy="176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Theory constructed in analogy to QED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QCD: 3 different charges (“colour charge”) [red, green, blue]*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‘Strong force’ between quarks is transmitted by (8) gluons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 sz="1600"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976" name="Group 976"/>
          <p:cNvGrpSpPr/>
          <p:nvPr/>
        </p:nvGrpSpPr>
        <p:grpSpPr>
          <a:xfrm>
            <a:off x="7162800" y="685800"/>
            <a:ext cx="2514600" cy="1460501"/>
            <a:chOff x="0" y="0"/>
            <a:chExt cx="2514599" cy="1460500"/>
          </a:xfrm>
        </p:grpSpPr>
        <p:sp>
          <p:nvSpPr>
            <p:cNvPr id="974" name="Shape 974"/>
            <p:cNvSpPr/>
            <p:nvPr/>
          </p:nvSpPr>
          <p:spPr>
            <a:xfrm>
              <a:off x="0" y="0"/>
              <a:ext cx="2491043" cy="146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063" y="0"/>
                  </a:moveTo>
                  <a:cubicBezTo>
                    <a:pt x="5268" y="0"/>
                    <a:pt x="527" y="4828"/>
                    <a:pt x="527" y="10927"/>
                  </a:cubicBezTo>
                  <a:cubicBezTo>
                    <a:pt x="527" y="12960"/>
                    <a:pt x="1054" y="14993"/>
                    <a:pt x="2107" y="16518"/>
                  </a:cubicBezTo>
                  <a:lnTo>
                    <a:pt x="0" y="21600"/>
                  </a:lnTo>
                  <a:lnTo>
                    <a:pt x="4917" y="19567"/>
                  </a:lnTo>
                  <a:cubicBezTo>
                    <a:pt x="6673" y="20838"/>
                    <a:pt x="8780" y="21600"/>
                    <a:pt x="11063" y="21600"/>
                  </a:cubicBezTo>
                  <a:cubicBezTo>
                    <a:pt x="16859" y="21600"/>
                    <a:pt x="21600" y="16772"/>
                    <a:pt x="21600" y="10927"/>
                  </a:cubicBezTo>
                  <a:cubicBezTo>
                    <a:pt x="21600" y="4828"/>
                    <a:pt x="16859" y="0"/>
                    <a:pt x="110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100000">
                  <a:srgbClr val="FFD479"/>
                </a:gs>
              </a:gsLst>
              <a:lin ang="5400000" scaled="0"/>
            </a:gra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lvl="0" algn="ctr" defTabSz="914400">
                <a:tabLst>
                  <a:tab pos="914400" algn="l"/>
                </a:tabLst>
                <a:defRPr sz="3400">
                  <a:solidFill>
                    <a:srgbClr val="39362D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pPr>
            </a:p>
          </p:txBody>
        </p:sp>
        <p:sp>
          <p:nvSpPr>
            <p:cNvPr id="975" name="Shape 975"/>
            <p:cNvSpPr/>
            <p:nvPr/>
          </p:nvSpPr>
          <p:spPr>
            <a:xfrm>
              <a:off x="56466" y="412750"/>
              <a:ext cx="2458134" cy="6667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1800"/>
              </a:pPr>
              <a:r>
                <a:rPr b="1" sz="1300">
                  <a:latin typeface="Verdana"/>
                  <a:ea typeface="Verdana"/>
                  <a:cs typeface="Verdana"/>
                  <a:sym typeface="Verdana"/>
                </a:rPr>
                <a:t>this has nothing to do</a:t>
              </a:r>
              <a:endParaRPr b="1" sz="13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b="1" sz="1300">
                  <a:latin typeface="Verdana"/>
                  <a:ea typeface="Verdana"/>
                  <a:cs typeface="Verdana"/>
                  <a:sym typeface="Verdana"/>
                </a:rPr>
                <a:t>with our visible colours,</a:t>
              </a:r>
              <a:endParaRPr b="1" sz="13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b="1" sz="1300">
                  <a:latin typeface="Verdana"/>
                  <a:ea typeface="Verdana"/>
                  <a:cs typeface="Verdana"/>
                  <a:sym typeface="Verdana"/>
                </a:rPr>
                <a:t>just an analogy</a:t>
              </a:r>
            </a:p>
          </p:txBody>
        </p:sp>
      </p:grpSp>
      <p:pic>
        <p:nvPicPr>
          <p:cNvPr id="977" name="QCD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45148" y="2645282"/>
            <a:ext cx="2133601" cy="18295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0" y="4699000"/>
            <a:ext cx="3315776" cy="1765300"/>
          </a:xfrm>
          <a:prstGeom prst="rect">
            <a:avLst/>
          </a:prstGeom>
          <a:ln w="12700">
            <a:miter lim="400000"/>
          </a:ln>
        </p:spPr>
      </p:pic>
      <p:sp>
        <p:nvSpPr>
          <p:cNvPr id="980" name="Shape 980"/>
          <p:cNvSpPr/>
          <p:nvPr/>
        </p:nvSpPr>
        <p:spPr>
          <a:xfrm>
            <a:off x="4353997" y="2616200"/>
            <a:ext cx="5499101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At low energies, QCD long-range forces increase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with distance. These forces keep the quarks as ‘prisoners’.</a:t>
            </a:r>
          </a:p>
        </p:txBody>
      </p:sp>
      <p:sp>
        <p:nvSpPr>
          <p:cNvPr id="981" name="Shape 981"/>
          <p:cNvSpPr/>
          <p:nvPr/>
        </p:nvSpPr>
        <p:spPr>
          <a:xfrm>
            <a:off x="4480997" y="5016500"/>
            <a:ext cx="5499101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At high energies, for small distances, the force decreases: asymptotic freedom of quarks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(phenomenon: the quark-gluon plasma)</a:t>
            </a:r>
          </a:p>
        </p:txBody>
      </p:sp>
      <p:sp>
        <p:nvSpPr>
          <p:cNvPr id="982" name="Shape 982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1973</a:t>
            </a:r>
          </a:p>
        </p:txBody>
      </p:sp>
      <p:pic>
        <p:nvPicPr>
          <p:cNvPr id="983" name="color_carry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400" y="1816100"/>
            <a:ext cx="2286000" cy="2540000"/>
          </a:xfrm>
          <a:prstGeom prst="rect">
            <a:avLst/>
          </a:prstGeom>
          <a:ln w="12700">
            <a:miter lim="400000"/>
          </a:ln>
        </p:spPr>
      </p:pic>
      <p:sp>
        <p:nvSpPr>
          <p:cNvPr id="984" name="Shape 984"/>
          <p:cNvSpPr/>
          <p:nvPr/>
        </p:nvSpPr>
        <p:spPr>
          <a:xfrm>
            <a:off x="1572424" y="1149350"/>
            <a:ext cx="81280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i="1" sz="17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i="0" sz="1800"/>
            </a:pPr>
            <a:r>
              <a:rPr b="1" i="1" sz="1700"/>
              <a:t>GLUONS CARRY COLOUR CHARGE : SELF-INTERACTION !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9" name="Group 549"/>
          <p:cNvGrpSpPr/>
          <p:nvPr/>
        </p:nvGrpSpPr>
        <p:grpSpPr>
          <a:xfrm>
            <a:off x="497997" y="1524000"/>
            <a:ext cx="8887303" cy="1459016"/>
            <a:chOff x="0" y="0"/>
            <a:chExt cx="8887302" cy="1459015"/>
          </a:xfrm>
        </p:grpSpPr>
        <p:pic>
          <p:nvPicPr>
            <p:cNvPr id="546" name="Jj_thomson2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6202" y="0"/>
              <a:ext cx="929149" cy="1066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47" name="Shape 547"/>
            <p:cNvSpPr/>
            <p:nvPr/>
          </p:nvSpPr>
          <p:spPr>
            <a:xfrm>
              <a:off x="0" y="12050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J.J. Thomson</a:t>
              </a:r>
            </a:p>
          </p:txBody>
        </p:sp>
        <p:sp>
          <p:nvSpPr>
            <p:cNvPr id="548" name="Shape 548"/>
            <p:cNvSpPr/>
            <p:nvPr/>
          </p:nvSpPr>
          <p:spPr>
            <a:xfrm>
              <a:off x="1356202" y="3556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1897: ELECTRON - the first ‘discrete’ building block of matter</a:t>
              </a:r>
            </a:p>
          </p:txBody>
        </p:sp>
      </p:grpSp>
      <p:grpSp>
        <p:nvGrpSpPr>
          <p:cNvPr id="555" name="Group 555"/>
          <p:cNvGrpSpPr/>
          <p:nvPr/>
        </p:nvGrpSpPr>
        <p:grpSpPr>
          <a:xfrm>
            <a:off x="497997" y="4152900"/>
            <a:ext cx="8887303" cy="1827316"/>
            <a:chOff x="0" y="0"/>
            <a:chExt cx="8887302" cy="1827315"/>
          </a:xfrm>
        </p:grpSpPr>
        <p:pic>
          <p:nvPicPr>
            <p:cNvPr id="550" name="Einstein_patentoffice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8902" y="76200"/>
              <a:ext cx="902047" cy="1346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51" name="Shape 551"/>
            <p:cNvSpPr/>
            <p:nvPr/>
          </p:nvSpPr>
          <p:spPr>
            <a:xfrm>
              <a:off x="0" y="15733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sp>
          <p:nvSpPr>
            <p:cNvPr id="552" name="Shape 552"/>
            <p:cNvSpPr/>
            <p:nvPr/>
          </p:nvSpPr>
          <p:spPr>
            <a:xfrm>
              <a:off x="13562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1905: ATOMS ARE REAL - Explanation of Brownian Motion (Perrin)</a:t>
              </a:r>
            </a:p>
          </p:txBody>
        </p:sp>
        <p:pic>
          <p:nvPicPr>
            <p:cNvPr id="553" name="Brownian_Motion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499202" y="546100"/>
              <a:ext cx="2349501" cy="10323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54" name="Brownian_Motion_Formula.jp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178902" y="571500"/>
              <a:ext cx="3027873" cy="990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56" name="Shape 556"/>
          <p:cNvSpPr/>
          <p:nvPr/>
        </p:nvSpPr>
        <p:spPr>
          <a:xfrm>
            <a:off x="416024" y="4064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300">
                <a:solidFill>
                  <a:srgbClr val="FFFC79"/>
                </a:solidFill>
              </a:rPr>
              <a:t>MATTER IS MADE OF PARTICLES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49" grpId="1"/>
      <p:bldP build="whole" bldLvl="1" animBg="1" rev="0" advAuto="0" spid="55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/>
          <p:nvPr/>
        </p:nvSpPr>
        <p:spPr>
          <a:xfrm>
            <a:off x="416024" y="1905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300">
                <a:solidFill>
                  <a:srgbClr val="FFFC79"/>
                </a:solidFill>
              </a:rPr>
              <a:t>ENERGY COMES IN QUANTA</a:t>
            </a:r>
          </a:p>
        </p:txBody>
      </p:sp>
      <p:grpSp>
        <p:nvGrpSpPr>
          <p:cNvPr id="567" name="Group 567"/>
          <p:cNvGrpSpPr/>
          <p:nvPr/>
        </p:nvGrpSpPr>
        <p:grpSpPr>
          <a:xfrm>
            <a:off x="421797" y="1079500"/>
            <a:ext cx="9027003" cy="2081316"/>
            <a:chOff x="0" y="0"/>
            <a:chExt cx="9027002" cy="2081315"/>
          </a:xfrm>
        </p:grpSpPr>
        <p:sp>
          <p:nvSpPr>
            <p:cNvPr id="559" name="Shape 559"/>
            <p:cNvSpPr/>
            <p:nvPr/>
          </p:nvSpPr>
          <p:spPr>
            <a:xfrm>
              <a:off x="0" y="18273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M. Planck</a:t>
              </a:r>
            </a:p>
          </p:txBody>
        </p:sp>
        <p:sp>
          <p:nvSpPr>
            <p:cNvPr id="560" name="Shape 560"/>
            <p:cNvSpPr/>
            <p:nvPr/>
          </p:nvSpPr>
          <p:spPr>
            <a:xfrm>
              <a:off x="1495902" y="762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1900:    ELECTROMAGNETIC RADIATION IS EMITTED IN QUANTA</a:t>
              </a:r>
            </a:p>
          </p:txBody>
        </p:sp>
        <p:pic>
          <p:nvPicPr>
            <p:cNvPr id="561" name="black_body.htm_txt_CAVITY.gi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419702" y="432858"/>
              <a:ext cx="2400301" cy="1400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2" name="mplanck.gi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8102" y="0"/>
              <a:ext cx="1333877" cy="1803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3" name="Shape 563"/>
            <p:cNvSpPr/>
            <p:nvPr/>
          </p:nvSpPr>
          <p:spPr>
            <a:xfrm>
              <a:off x="4099402" y="1085502"/>
              <a:ext cx="1409701" cy="495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2700">
                  <a:solidFill>
                    <a:srgbClr val="FFFFFF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700">
                  <a:solidFill>
                    <a:srgbClr val="FFFFFF"/>
                  </a:solidFill>
                </a:rPr>
                <a:t>ε = h ν</a:t>
              </a:r>
            </a:p>
          </p:txBody>
        </p:sp>
        <p:grpSp>
          <p:nvGrpSpPr>
            <p:cNvPr id="566" name="Group 566"/>
            <p:cNvGrpSpPr/>
            <p:nvPr/>
          </p:nvGrpSpPr>
          <p:grpSpPr>
            <a:xfrm>
              <a:off x="5686902" y="817634"/>
              <a:ext cx="3302001" cy="1059902"/>
              <a:chOff x="0" y="0"/>
              <a:chExt cx="3302000" cy="1059901"/>
            </a:xfrm>
          </p:grpSpPr>
          <p:sp>
            <p:nvSpPr>
              <p:cNvPr id="564" name="Shape 564"/>
              <p:cNvSpPr/>
              <p:nvPr/>
            </p:nvSpPr>
            <p:spPr>
              <a:xfrm>
                <a:off x="0" y="16503"/>
                <a:ext cx="3302000" cy="1019136"/>
              </a:xfrm>
              <a:prstGeom prst="rect">
                <a:avLst/>
              </a:prstGeom>
              <a:blipFill rotWithShape="1">
                <a:blip r:embed="rId4"/>
                <a:srcRect l="0" t="0" r="0" b="0"/>
                <a:tile tx="0" ty="0" sx="100000" sy="100000" flip="none" algn="tl"/>
              </a:blipFill>
              <a:ln w="254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22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pic>
            <p:nvPicPr>
              <p:cNvPr id="565" name="droppedImage.pdf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268555" y="0"/>
                <a:ext cx="2520848" cy="10599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573" name="Group 573"/>
          <p:cNvGrpSpPr/>
          <p:nvPr/>
        </p:nvGrpSpPr>
        <p:grpSpPr>
          <a:xfrm>
            <a:off x="370997" y="3263900"/>
            <a:ext cx="9077803" cy="2227248"/>
            <a:chOff x="0" y="0"/>
            <a:chExt cx="9077802" cy="2227247"/>
          </a:xfrm>
        </p:grpSpPr>
        <p:pic>
          <p:nvPicPr>
            <p:cNvPr id="568" name="lenard.gi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24302" y="0"/>
              <a:ext cx="1122476" cy="1587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9" name="Shape 569"/>
            <p:cNvSpPr/>
            <p:nvPr/>
          </p:nvSpPr>
          <p:spPr>
            <a:xfrm>
              <a:off x="0" y="1674915"/>
              <a:ext cx="1397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P. von Lenard</a:t>
              </a:r>
            </a:p>
          </p:txBody>
        </p:sp>
        <p:sp>
          <p:nvSpPr>
            <p:cNvPr id="570" name="Shape 570"/>
            <p:cNvSpPr/>
            <p:nvPr/>
          </p:nvSpPr>
          <p:spPr>
            <a:xfrm>
              <a:off x="1546702" y="3683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1902:    PHOTOELECTRIC EFFECT</a:t>
              </a:r>
            </a:p>
          </p:txBody>
        </p:sp>
        <p:pic>
          <p:nvPicPr>
            <p:cNvPr id="571" name="svg&gt;.pdf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198452" y="436547"/>
              <a:ext cx="2390083" cy="179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72" name="Shape 572"/>
            <p:cNvSpPr/>
            <p:nvPr/>
          </p:nvSpPr>
          <p:spPr>
            <a:xfrm>
              <a:off x="1762602" y="1130300"/>
              <a:ext cx="3944752" cy="609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i="1" sz="19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rPr>
                <a:t>“The electron energy does not show the </a:t>
              </a:r>
              <a:endParaRPr i="1" sz="1900">
                <a:solidFill>
                  <a:srgbClr val="FFFB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lvl="0">
                <a:defRPr sz="1800"/>
              </a:pPr>
              <a:r>
                <a:rPr i="1" sz="19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rPr>
                <a:t>slightest dependence on the light intensity”</a:t>
              </a:r>
            </a:p>
          </p:txBody>
        </p:sp>
      </p:grpSp>
      <p:grpSp>
        <p:nvGrpSpPr>
          <p:cNvPr id="579" name="Group 579"/>
          <p:cNvGrpSpPr/>
          <p:nvPr/>
        </p:nvGrpSpPr>
        <p:grpSpPr>
          <a:xfrm>
            <a:off x="434497" y="5600700"/>
            <a:ext cx="9014303" cy="1852715"/>
            <a:chOff x="0" y="0"/>
            <a:chExt cx="9014302" cy="1852714"/>
          </a:xfrm>
        </p:grpSpPr>
        <p:pic>
          <p:nvPicPr>
            <p:cNvPr id="574" name="Einstein_patentoffice.jpg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98902" y="0"/>
              <a:ext cx="1055224" cy="157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75" name="Shape 575"/>
            <p:cNvSpPr/>
            <p:nvPr/>
          </p:nvSpPr>
          <p:spPr>
            <a:xfrm>
              <a:off x="0" y="15987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sp>
          <p:nvSpPr>
            <p:cNvPr id="576" name="Shape 576"/>
            <p:cNvSpPr/>
            <p:nvPr/>
          </p:nvSpPr>
          <p:spPr>
            <a:xfrm>
              <a:off x="14832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1905:   LIGHT IS EMITTED AND ABSORBED IN QUANTA</a:t>
              </a:r>
            </a:p>
          </p:txBody>
        </p:sp>
        <p:sp>
          <p:nvSpPr>
            <p:cNvPr id="577" name="Shape 577"/>
            <p:cNvSpPr/>
            <p:nvPr/>
          </p:nvSpPr>
          <p:spPr>
            <a:xfrm>
              <a:off x="3503773" y="501649"/>
              <a:ext cx="2277307" cy="546101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3200">
                  <a:latin typeface="Gill Sans"/>
                  <a:ea typeface="Gill Sans"/>
                  <a:cs typeface="Gill Sans"/>
                  <a:sym typeface="Gill Sans"/>
                </a:rPr>
                <a:t>E</a:t>
              </a:r>
              <a:r>
                <a:rPr baseline="-5999" sz="2700">
                  <a:latin typeface="Gill Sans"/>
                  <a:ea typeface="Gill Sans"/>
                  <a:cs typeface="Gill Sans"/>
                  <a:sym typeface="Gill Sans"/>
                </a:rPr>
                <a:t>max</a:t>
              </a:r>
              <a:r>
                <a:rPr sz="3200">
                  <a:latin typeface="Gill Sans"/>
                  <a:ea typeface="Gill Sans"/>
                  <a:cs typeface="Gill Sans"/>
                  <a:sym typeface="Gill Sans"/>
                </a:rPr>
                <a:t> = h</a:t>
              </a:r>
              <a:r>
                <a:rPr sz="2700">
                  <a:latin typeface="Gill Sans"/>
                  <a:ea typeface="Gill Sans"/>
                  <a:cs typeface="Gill Sans"/>
                  <a:sym typeface="Gill Sans"/>
                </a:rPr>
                <a:t>ν</a:t>
              </a:r>
              <a:r>
                <a:rPr sz="3200">
                  <a:latin typeface="Gill Sans"/>
                  <a:ea typeface="Gill Sans"/>
                  <a:cs typeface="Gill Sans"/>
                  <a:sym typeface="Gill Sans"/>
                </a:rPr>
                <a:t> - W</a:t>
              </a:r>
            </a:p>
          </p:txBody>
        </p:sp>
        <p:sp>
          <p:nvSpPr>
            <p:cNvPr id="578" name="Shape 578"/>
            <p:cNvSpPr/>
            <p:nvPr/>
          </p:nvSpPr>
          <p:spPr>
            <a:xfrm>
              <a:off x="1838802" y="1301750"/>
              <a:ext cx="429162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i="1" sz="19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</a:defRPr>
              </a:pPr>
              <a:r>
                <a:rPr i="1" sz="1900">
                  <a:solidFill>
                    <a:srgbClr val="FFFB00"/>
                  </a:solidFill>
                </a:rPr>
                <a:t>“My only revolutionary contribution to physics”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73" grpId="2"/>
      <p:bldP build="whole" bldLvl="1" animBg="1" rev="0" advAuto="0" spid="567" grpId="1"/>
      <p:bldP build="whole" bldLvl="1" animBg="1" rev="0" advAuto="0" spid="579" grpId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/>
          <p:nvPr/>
        </p:nvSpPr>
        <p:spPr>
          <a:xfrm>
            <a:off x="416024" y="3429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300">
                <a:solidFill>
                  <a:srgbClr val="FFFC79"/>
                </a:solidFill>
              </a:rPr>
              <a:t>SPECIAL RELATIVITY</a:t>
            </a:r>
          </a:p>
        </p:txBody>
      </p:sp>
      <p:grpSp>
        <p:nvGrpSpPr>
          <p:cNvPr id="585" name="Group 585"/>
          <p:cNvGrpSpPr/>
          <p:nvPr/>
        </p:nvGrpSpPr>
        <p:grpSpPr>
          <a:xfrm>
            <a:off x="546100" y="1295400"/>
            <a:ext cx="7378700" cy="2043216"/>
            <a:chOff x="0" y="0"/>
            <a:chExt cx="7378700" cy="2043215"/>
          </a:xfrm>
        </p:grpSpPr>
        <p:sp>
          <p:nvSpPr>
            <p:cNvPr id="582" name="Shape 582"/>
            <p:cNvSpPr/>
            <p:nvPr/>
          </p:nvSpPr>
          <p:spPr>
            <a:xfrm>
              <a:off x="1676400" y="0"/>
              <a:ext cx="57023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1905:    SPEED OF LIGHT IS ALWAYS CONSTANT</a:t>
              </a:r>
            </a:p>
          </p:txBody>
        </p:sp>
        <p:sp>
          <p:nvSpPr>
            <p:cNvPr id="583" name="Shape 583"/>
            <p:cNvSpPr/>
            <p:nvPr/>
          </p:nvSpPr>
          <p:spPr>
            <a:xfrm>
              <a:off x="15397" y="1789215"/>
              <a:ext cx="10414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pic>
          <p:nvPicPr>
            <p:cNvPr id="584" name="Einstein_patentoffice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50800"/>
              <a:ext cx="1055224" cy="157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91" name="Group 591"/>
          <p:cNvGrpSpPr/>
          <p:nvPr/>
        </p:nvGrpSpPr>
        <p:grpSpPr>
          <a:xfrm>
            <a:off x="2330584" y="2032000"/>
            <a:ext cx="7486516" cy="2387600"/>
            <a:chOff x="0" y="0"/>
            <a:chExt cx="7486515" cy="2387600"/>
          </a:xfrm>
        </p:grpSpPr>
        <p:pic>
          <p:nvPicPr>
            <p:cNvPr id="586" name="droppedImage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540116" cy="2362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87" name="Shape 587"/>
            <p:cNvSpPr/>
            <p:nvPr/>
          </p:nvSpPr>
          <p:spPr>
            <a:xfrm>
              <a:off x="4692515" y="57150"/>
              <a:ext cx="21082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/>
              </a:pPr>
              <a:r>
                <a:rPr i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</a:t>
              </a:r>
              <a:r>
                <a: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²</a:t>
              </a:r>
              <a:r>
                <a:rPr i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t</a:t>
              </a:r>
              <a:r>
                <a: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² = </a:t>
              </a:r>
              <a:r>
                <a:rPr i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v</a:t>
              </a:r>
              <a:r>
                <a: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²</a:t>
              </a:r>
              <a:r>
                <a:rPr i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t</a:t>
              </a:r>
              <a:r>
                <a: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² + </a:t>
              </a:r>
              <a:r>
                <a:rPr i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w</a:t>
              </a:r>
              <a:r>
                <a: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²</a:t>
              </a:r>
            </a:p>
          </p:txBody>
        </p:sp>
        <p:grpSp>
          <p:nvGrpSpPr>
            <p:cNvPr id="590" name="Group 590"/>
            <p:cNvGrpSpPr/>
            <p:nvPr/>
          </p:nvGrpSpPr>
          <p:grpSpPr>
            <a:xfrm>
              <a:off x="4641715" y="787400"/>
              <a:ext cx="2844801" cy="1600200"/>
              <a:chOff x="0" y="0"/>
              <a:chExt cx="2844800" cy="1600200"/>
            </a:xfrm>
          </p:grpSpPr>
          <p:sp>
            <p:nvSpPr>
              <p:cNvPr id="588" name="Shape 588"/>
              <p:cNvSpPr/>
              <p:nvPr/>
            </p:nvSpPr>
            <p:spPr>
              <a:xfrm>
                <a:off x="0" y="0"/>
                <a:ext cx="2844800" cy="1600200"/>
              </a:xfrm>
              <a:prstGeom prst="roundRect">
                <a:avLst>
                  <a:gd name="adj" fmla="val 11905"/>
                </a:avLst>
              </a:prstGeom>
              <a:solidFill>
                <a:srgbClr val="FFFCF5">
                  <a:alpha val="54511"/>
                </a:srgbClr>
              </a:solidFill>
              <a:ln w="25400" cap="flat">
                <a:noFill/>
                <a:miter lim="400000"/>
              </a:ln>
              <a:effectLst>
                <a:outerShdw sx="100000" sy="100000" kx="0" ky="0" algn="b" rotWithShape="0" blurRad="127000" dist="76200" dir="2700000">
                  <a:srgbClr val="000000">
                    <a:alpha val="94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584200"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76200" dist="12700" dir="5400000">
                        <a:srgbClr val="000000">
                          <a:alpha val="50000"/>
                        </a:srgbClr>
                      </a:outerShdw>
                    </a:effectLst>
                    <a:latin typeface="Bradley Hand ITC TT-Bold"/>
                    <a:ea typeface="Bradley Hand ITC TT-Bold"/>
                    <a:cs typeface="Bradley Hand ITC TT-Bold"/>
                    <a:sym typeface="Bradley Hand ITC TT-Bold"/>
                  </a:defRPr>
                </a:pPr>
              </a:p>
            </p:txBody>
          </p:sp>
          <p:pic>
            <p:nvPicPr>
              <p:cNvPr id="589" name="droppedImage.pdf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266700" y="203200"/>
                <a:ext cx="2336800" cy="130117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592" name="Shape 592"/>
          <p:cNvSpPr/>
          <p:nvPr/>
        </p:nvSpPr>
        <p:spPr>
          <a:xfrm>
            <a:off x="602226" y="4826000"/>
            <a:ext cx="45651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1) Time dilation, space contraction</a:t>
            </a:r>
          </a:p>
        </p:txBody>
      </p:sp>
      <p:sp>
        <p:nvSpPr>
          <p:cNvPr id="593" name="Shape 593"/>
          <p:cNvSpPr/>
          <p:nvPr/>
        </p:nvSpPr>
        <p:spPr>
          <a:xfrm>
            <a:off x="589526" y="5232400"/>
            <a:ext cx="78164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2) Modification of Newton’s laws, relativistic mass increase.</a:t>
            </a:r>
          </a:p>
        </p:txBody>
      </p:sp>
      <p:pic>
        <p:nvPicPr>
          <p:cNvPr id="594" name="EMC2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18000" y="5816600"/>
            <a:ext cx="2705100" cy="11689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91" grpId="2"/>
      <p:bldP build="whole" bldLvl="1" animBg="1" rev="0" advAuto="0" spid="594" grpId="5"/>
      <p:bldP build="whole" bldLvl="1" animBg="1" rev="0" advAuto="0" spid="585" grpId="1"/>
      <p:bldP build="whole" bldLvl="1" animBg="1" rev="0" advAuto="0" spid="593" grpId="4"/>
      <p:bldP build="whole" bldLvl="1" animBg="1" rev="0" advAuto="0" spid="592" grpId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9" name="Group 599"/>
          <p:cNvGrpSpPr/>
          <p:nvPr/>
        </p:nvGrpSpPr>
        <p:grpSpPr>
          <a:xfrm>
            <a:off x="457200" y="1485900"/>
            <a:ext cx="9144000" cy="1255816"/>
            <a:chOff x="0" y="0"/>
            <a:chExt cx="9144000" cy="1255815"/>
          </a:xfrm>
        </p:grpSpPr>
        <p:sp>
          <p:nvSpPr>
            <p:cNvPr id="596" name="Shape 596"/>
            <p:cNvSpPr/>
            <p:nvPr/>
          </p:nvSpPr>
          <p:spPr>
            <a:xfrm>
              <a:off x="1612900" y="127000"/>
              <a:ext cx="75311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1909: NUCLEI:  very small + heavy within (almost) empty atom</a:t>
              </a:r>
            </a:p>
          </p:txBody>
        </p:sp>
        <p:sp>
          <p:nvSpPr>
            <p:cNvPr id="597" name="Shape 597"/>
            <p:cNvSpPr/>
            <p:nvPr/>
          </p:nvSpPr>
          <p:spPr>
            <a:xfrm>
              <a:off x="2697" y="1001815"/>
              <a:ext cx="10414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Rutherford</a:t>
              </a:r>
            </a:p>
          </p:txBody>
        </p:sp>
        <p:pic>
          <p:nvPicPr>
            <p:cNvPr id="598" name="Geiger_Rutherford_1911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2400" cy="9545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604" name="Group 604"/>
          <p:cNvGrpSpPr/>
          <p:nvPr/>
        </p:nvGrpSpPr>
        <p:grpSpPr>
          <a:xfrm>
            <a:off x="104297" y="2965687"/>
            <a:ext cx="9903303" cy="1896929"/>
            <a:chOff x="0" y="0"/>
            <a:chExt cx="9903302" cy="1896928"/>
          </a:xfrm>
        </p:grpSpPr>
        <p:sp>
          <p:nvSpPr>
            <p:cNvPr id="600" name="Shape 600"/>
            <p:cNvSpPr/>
            <p:nvPr/>
          </p:nvSpPr>
          <p:spPr>
            <a:xfrm>
              <a:off x="0" y="1642928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Hydrogen</a:t>
              </a:r>
            </a:p>
          </p:txBody>
        </p:sp>
        <p:sp>
          <p:nvSpPr>
            <p:cNvPr id="601" name="Shape 601"/>
            <p:cNvSpPr/>
            <p:nvPr/>
          </p:nvSpPr>
          <p:spPr>
            <a:xfrm>
              <a:off x="1965802" y="171212"/>
              <a:ext cx="7937501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1913: BOHR MODEL- (empirical) explanation of discrete spectral lines</a:t>
              </a:r>
            </a:p>
          </p:txBody>
        </p:sp>
        <p:pic>
          <p:nvPicPr>
            <p:cNvPr id="602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40202" y="0"/>
              <a:ext cx="1144512" cy="1676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3" name="Shape 603"/>
            <p:cNvSpPr/>
            <p:nvPr/>
          </p:nvSpPr>
          <p:spPr>
            <a:xfrm>
              <a:off x="2854802" y="933212"/>
              <a:ext cx="6985001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(using Planck’s constant h) to quantize angular momentum</a:t>
              </a:r>
            </a:p>
          </p:txBody>
        </p:sp>
      </p:grpSp>
      <p:grpSp>
        <p:nvGrpSpPr>
          <p:cNvPr id="611" name="Group 611"/>
          <p:cNvGrpSpPr/>
          <p:nvPr/>
        </p:nvGrpSpPr>
        <p:grpSpPr>
          <a:xfrm>
            <a:off x="523397" y="5130800"/>
            <a:ext cx="9259870" cy="1968500"/>
            <a:chOff x="0" y="0"/>
            <a:chExt cx="9259869" cy="1968500"/>
          </a:xfrm>
        </p:grpSpPr>
        <p:sp>
          <p:nvSpPr>
            <p:cNvPr id="605" name="Shape 605"/>
            <p:cNvSpPr/>
            <p:nvPr/>
          </p:nvSpPr>
          <p:spPr>
            <a:xfrm>
              <a:off x="0" y="17003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L. de Broglie</a:t>
              </a:r>
            </a:p>
          </p:txBody>
        </p:sp>
        <p:pic>
          <p:nvPicPr>
            <p:cNvPr id="606" name="Broglie_Big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8279" y="25400"/>
              <a:ext cx="1173142" cy="1625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07" name="dropped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134702" y="368300"/>
              <a:ext cx="2125168" cy="160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8" name="Shape 608"/>
            <p:cNvSpPr/>
            <p:nvPr/>
          </p:nvSpPr>
          <p:spPr>
            <a:xfrm>
              <a:off x="15467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1923: DE BROGLIE</a:t>
              </a:r>
            </a:p>
          </p:txBody>
        </p:sp>
        <p:sp>
          <p:nvSpPr>
            <p:cNvPr id="609" name="Shape 609"/>
            <p:cNvSpPr/>
            <p:nvPr/>
          </p:nvSpPr>
          <p:spPr>
            <a:xfrm>
              <a:off x="2061015" y="876300"/>
              <a:ext cx="2592115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FFF"/>
                  </a:solidFill>
                </a:rPr>
                <a:t>Particles are waves</a:t>
              </a:r>
            </a:p>
          </p:txBody>
        </p:sp>
        <p:pic>
          <p:nvPicPr>
            <p:cNvPr id="610" name="droppedImage.pd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5356702" y="698500"/>
              <a:ext cx="1143001" cy="9422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12" name="Shape 612"/>
          <p:cNvSpPr/>
          <p:nvPr/>
        </p:nvSpPr>
        <p:spPr>
          <a:xfrm>
            <a:off x="416024" y="4064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300">
                <a:solidFill>
                  <a:srgbClr val="FFFC79"/>
                </a:solidFill>
              </a:rPr>
              <a:t>THE BEGINNING OF ATOMIC PHYSICS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04" grpId="2"/>
      <p:bldP build="whole" bldLvl="1" animBg="1" rev="0" advAuto="0" spid="599" grpId="1"/>
      <p:bldP build="whole" bldLvl="1" animBg="1" rev="0" advAuto="0" spid="611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Group 620"/>
          <p:cNvGrpSpPr/>
          <p:nvPr/>
        </p:nvGrpSpPr>
        <p:grpSpPr>
          <a:xfrm>
            <a:off x="487582" y="1054100"/>
            <a:ext cx="9215218" cy="1624116"/>
            <a:chOff x="0" y="0"/>
            <a:chExt cx="9215217" cy="1624115"/>
          </a:xfrm>
        </p:grpSpPr>
        <p:sp>
          <p:nvSpPr>
            <p:cNvPr id="614" name="Shape 614"/>
            <p:cNvSpPr/>
            <p:nvPr/>
          </p:nvSpPr>
          <p:spPr>
            <a:xfrm>
              <a:off x="1684117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870">
                  <a:solidFill>
                    <a:srgbClr val="FF85FF"/>
                  </a:solidFill>
                </a:rPr>
                <a:t>1923: UNCERTAINTY RELATION </a:t>
              </a:r>
            </a:p>
          </p:txBody>
        </p:sp>
        <p:sp>
          <p:nvSpPr>
            <p:cNvPr id="615" name="Shape 615"/>
            <p:cNvSpPr/>
            <p:nvPr/>
          </p:nvSpPr>
          <p:spPr>
            <a:xfrm>
              <a:off x="73914" y="1370115"/>
              <a:ext cx="10414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Heisenberg</a:t>
              </a:r>
            </a:p>
          </p:txBody>
        </p:sp>
        <p:pic>
          <p:nvPicPr>
            <p:cNvPr id="616" name="548px-Werner_Heisenberg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352"/>
              <a:ext cx="1193800" cy="13049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17" name="a8a3469365ba9e28b216ecb0de43dff0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836517" y="723900"/>
              <a:ext cx="1244601" cy="546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18" name="wave-packet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453934" y="139700"/>
              <a:ext cx="1587501" cy="10675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19" name="Uncertainty_Et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487517" y="850900"/>
              <a:ext cx="1524001" cy="30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21" name="Shape 621"/>
          <p:cNvSpPr/>
          <p:nvPr/>
        </p:nvSpPr>
        <p:spPr>
          <a:xfrm>
            <a:off x="518324" y="5803900"/>
            <a:ext cx="4851401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Interpretation</a:t>
            </a:r>
            <a:r>
              <a:rPr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(Born, 1927): </a:t>
            </a:r>
            <a:endParaRPr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ψ = probability amplitude</a:t>
            </a:r>
            <a:endParaRPr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endParaRPr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|ψ|</a:t>
            </a:r>
            <a:r>
              <a:rPr baseline="31999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= probability</a:t>
            </a:r>
          </a:p>
        </p:txBody>
      </p:sp>
      <p:grpSp>
        <p:nvGrpSpPr>
          <p:cNvPr id="628" name="Group 628"/>
          <p:cNvGrpSpPr/>
          <p:nvPr/>
        </p:nvGrpSpPr>
        <p:grpSpPr>
          <a:xfrm>
            <a:off x="495300" y="3187700"/>
            <a:ext cx="9398000" cy="4114800"/>
            <a:chOff x="0" y="0"/>
            <a:chExt cx="9398000" cy="4114800"/>
          </a:xfrm>
        </p:grpSpPr>
        <p:pic>
          <p:nvPicPr>
            <p:cNvPr id="622" name="Schroedinger.gi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1148589" cy="1689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23" name="Shape 623"/>
            <p:cNvSpPr/>
            <p:nvPr/>
          </p:nvSpPr>
          <p:spPr>
            <a:xfrm>
              <a:off x="28097" y="1713015"/>
              <a:ext cx="11303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Schrödinger</a:t>
              </a:r>
            </a:p>
          </p:txBody>
        </p:sp>
        <p:pic>
          <p:nvPicPr>
            <p:cNvPr id="624" name="3753fdaad566b516775d38df5aa9a877.png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816100" y="800100"/>
              <a:ext cx="7581900" cy="660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25" name="HAtomOrbitals.png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6261100" y="1625600"/>
              <a:ext cx="2489200" cy="2489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26" name="Shape 626"/>
            <p:cNvSpPr/>
            <p:nvPr/>
          </p:nvSpPr>
          <p:spPr>
            <a:xfrm>
              <a:off x="1485900" y="12700"/>
              <a:ext cx="73279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1" indent="266700">
                <a:lnSpc>
                  <a:spcPts val="4100"/>
                </a:lnSpc>
                <a:spcBef>
                  <a:spcPts val="100"/>
                </a:spcBef>
                <a:defRPr sz="1800"/>
              </a:pPr>
              <a:r>
                <a:rPr sz="1870">
                  <a:solidFill>
                    <a:srgbClr val="FF85FF"/>
                  </a:solidFill>
                </a:rPr>
                <a:t>1926: SCHRÖDINGER EQUATION</a:t>
              </a:r>
            </a:p>
          </p:txBody>
        </p:sp>
        <p:sp>
          <p:nvSpPr>
            <p:cNvPr id="627" name="Shape 627"/>
            <p:cNvSpPr/>
            <p:nvPr/>
          </p:nvSpPr>
          <p:spPr>
            <a:xfrm>
              <a:off x="1524000" y="1663700"/>
              <a:ext cx="75311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1" indent="266700">
                <a:lnSpc>
                  <a:spcPts val="4100"/>
                </a:lnSpc>
                <a:spcBef>
                  <a:spcPts val="100"/>
                </a:spcBef>
                <a:defRPr sz="1800"/>
              </a:pPr>
              <a:r>
                <a:rPr sz="1870">
                  <a:solidFill>
                    <a:srgbClr val="FF85FF"/>
                  </a:solidFill>
                </a:rPr>
                <a:t>(electrons in atoms form ‘standing waves’)</a:t>
              </a:r>
            </a:p>
          </p:txBody>
        </p:sp>
      </p:grpSp>
      <p:sp>
        <p:nvSpPr>
          <p:cNvPr id="629" name="Shape 629"/>
          <p:cNvSpPr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300">
                <a:solidFill>
                  <a:srgbClr val="FFFC79"/>
                </a:solidFill>
              </a:rPr>
              <a:t>QUANTUM MECHANICS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21" grpId="3"/>
      <p:bldP build="whole" bldLvl="1" animBg="1" rev="0" advAuto="0" spid="620" grpId="1"/>
      <p:bldP build="whole" bldLvl="1" animBg="1" rev="0" advAuto="0" spid="628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" name="Group 634"/>
          <p:cNvGrpSpPr/>
          <p:nvPr/>
        </p:nvGrpSpPr>
        <p:grpSpPr>
          <a:xfrm>
            <a:off x="383982" y="1056297"/>
            <a:ext cx="4823019" cy="2944203"/>
            <a:chOff x="0" y="0"/>
            <a:chExt cx="4823017" cy="2944202"/>
          </a:xfrm>
        </p:grpSpPr>
        <p:pic>
          <p:nvPicPr>
            <p:cNvPr id="631" name="dirac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8617" y="48602"/>
              <a:ext cx="1590266" cy="2222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32" name="Shape 632"/>
            <p:cNvSpPr/>
            <p:nvPr/>
          </p:nvSpPr>
          <p:spPr>
            <a:xfrm>
              <a:off x="0" y="2385402"/>
              <a:ext cx="1779985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16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Paul A.M. Dirac </a:t>
              </a:r>
              <a:endParaRPr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16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(1928)</a:t>
              </a:r>
            </a:p>
          </p:txBody>
        </p:sp>
        <p:pic>
          <p:nvPicPr>
            <p:cNvPr id="633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003617" y="0"/>
              <a:ext cx="2819401" cy="10843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635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74900" y="2451100"/>
            <a:ext cx="3766965" cy="1193800"/>
          </a:xfrm>
          <a:prstGeom prst="rect">
            <a:avLst/>
          </a:prstGeom>
          <a:ln w="12700">
            <a:miter lim="400000"/>
          </a:ln>
        </p:spPr>
      </p:pic>
      <p:sp>
        <p:nvSpPr>
          <p:cNvPr id="636" name="Shape 636"/>
          <p:cNvSpPr/>
          <p:nvPr/>
        </p:nvSpPr>
        <p:spPr>
          <a:xfrm>
            <a:off x="645324" y="4483100"/>
            <a:ext cx="8318501" cy="175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CONSEQUENCES: </a:t>
            </a:r>
            <a:endParaRPr b="1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endParaRPr b="1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ELECTRON </a:t>
            </a:r>
            <a:r>
              <a:rPr b="1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rPr>
              <a:t>SPIN</a:t>
            </a:r>
            <a:r>
              <a:rPr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EXPLAINED</a:t>
            </a:r>
            <a:endParaRPr b="1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rPr>
              <a:t>ANTIPARTICLES</a:t>
            </a:r>
            <a:r>
              <a:rPr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MUST EXIST !</a:t>
            </a:r>
            <a:endParaRPr b="1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ELECTRONS OBEY ‘PAULI PRINCIPLE’ (1940) - </a:t>
            </a:r>
            <a:r>
              <a:rPr b="1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rPr>
              <a:t>FERMIONS</a:t>
            </a:r>
            <a:endParaRPr b="1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652" name="Group 652"/>
          <p:cNvGrpSpPr/>
          <p:nvPr/>
        </p:nvGrpSpPr>
        <p:grpSpPr>
          <a:xfrm>
            <a:off x="6451600" y="2082800"/>
            <a:ext cx="3632200" cy="1930400"/>
            <a:chOff x="0" y="0"/>
            <a:chExt cx="3632200" cy="1930400"/>
          </a:xfrm>
        </p:grpSpPr>
        <p:sp>
          <p:nvSpPr>
            <p:cNvPr id="637" name="Shape 637"/>
            <p:cNvSpPr/>
            <p:nvPr/>
          </p:nvSpPr>
          <p:spPr>
            <a:xfrm>
              <a:off x="0" y="0"/>
              <a:ext cx="3632200" cy="193040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grpSp>
          <p:nvGrpSpPr>
            <p:cNvPr id="649" name="Group 649"/>
            <p:cNvGrpSpPr/>
            <p:nvPr/>
          </p:nvGrpSpPr>
          <p:grpSpPr>
            <a:xfrm>
              <a:off x="12699" y="101600"/>
              <a:ext cx="1854202" cy="1676401"/>
              <a:chOff x="0" y="0"/>
              <a:chExt cx="1854200" cy="1676400"/>
            </a:xfrm>
          </p:grpSpPr>
          <p:sp>
            <p:nvSpPr>
              <p:cNvPr id="638" name="Shape 638"/>
              <p:cNvSpPr/>
              <p:nvPr/>
            </p:nvSpPr>
            <p:spPr>
              <a:xfrm flipH="1" rot="10800000">
                <a:off x="838200" y="152400"/>
                <a:ext cx="127000" cy="14859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4717"/>
                    </a:lnTo>
                    <a:lnTo>
                      <a:pt x="0" y="18621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marL="40639" marR="40639" defTabSz="914400">
                  <a:defRPr sz="2400">
                    <a:effectLst>
                      <a:outerShdw sx="100000" sy="100000" kx="0" ky="0" algn="b" rotWithShape="0" blurRad="63500" dist="25400" dir="2700000">
                        <a:srgbClr val="000000">
                          <a:alpha val="70000"/>
                        </a:srgbClr>
                      </a:outerShdw>
                    </a:effectLst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</a:p>
            </p:txBody>
          </p:sp>
          <p:sp>
            <p:nvSpPr>
              <p:cNvPr id="639" name="Shape 639"/>
              <p:cNvSpPr/>
              <p:nvPr/>
            </p:nvSpPr>
            <p:spPr>
              <a:xfrm>
                <a:off x="1054100" y="0"/>
                <a:ext cx="357892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marL="40639" marR="40639" defTabSz="914400">
                  <a:defRPr sz="1800"/>
                </a:pPr>
                <a:r>
                  <a:rPr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rPr>
                  <a:t>e</a:t>
                </a:r>
                <a:r>
                  <a:rPr baseline="31999"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rPr>
                  <a:t>-</a:t>
                </a:r>
              </a:p>
            </p:txBody>
          </p:sp>
          <p:sp>
            <p:nvSpPr>
              <p:cNvPr id="640" name="Shape 640"/>
              <p:cNvSpPr/>
              <p:nvPr/>
            </p:nvSpPr>
            <p:spPr>
              <a:xfrm>
                <a:off x="1485900" y="130009"/>
                <a:ext cx="0" cy="2128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641" name="Shape 641"/>
              <p:cNvSpPr/>
              <p:nvPr/>
            </p:nvSpPr>
            <p:spPr>
              <a:xfrm>
                <a:off x="0" y="660400"/>
                <a:ext cx="674351" cy="469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marL="40639" marR="40639" defTabSz="914400">
                  <a:defRPr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400">
                    <a:uFill>
                      <a:solidFill/>
                    </a:uFill>
                  </a:rPr>
                  <a:t>Ψ =</a:t>
                </a:r>
              </a:p>
            </p:txBody>
          </p:sp>
          <p:sp>
            <p:nvSpPr>
              <p:cNvPr id="642" name="Shape 642"/>
              <p:cNvSpPr/>
              <p:nvPr/>
            </p:nvSpPr>
            <p:spPr>
              <a:xfrm>
                <a:off x="1054100" y="406400"/>
                <a:ext cx="357892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marL="40639" marR="40639" defTabSz="914400">
                  <a:defRPr sz="1800"/>
                </a:pPr>
                <a:r>
                  <a:rPr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rPr>
                  <a:t>e</a:t>
                </a:r>
                <a:r>
                  <a:rPr baseline="31999"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rPr>
                  <a:t>-</a:t>
                </a:r>
              </a:p>
            </p:txBody>
          </p:sp>
          <p:sp>
            <p:nvSpPr>
              <p:cNvPr id="643" name="Shape 643"/>
              <p:cNvSpPr/>
              <p:nvPr/>
            </p:nvSpPr>
            <p:spPr>
              <a:xfrm flipV="1">
                <a:off x="1485900" y="536409"/>
                <a:ext cx="0" cy="2128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644" name="Shape 644"/>
              <p:cNvSpPr/>
              <p:nvPr/>
            </p:nvSpPr>
            <p:spPr>
              <a:xfrm>
                <a:off x="1016000" y="774700"/>
                <a:ext cx="404823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marL="40639" marR="40639" defTabSz="914400">
                  <a:defRPr sz="1800"/>
                </a:pPr>
                <a:r>
                  <a:rPr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rPr>
                  <a:t>e</a:t>
                </a:r>
                <a:r>
                  <a:rPr baseline="31999"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rPr>
                  <a:t>+</a:t>
                </a:r>
              </a:p>
            </p:txBody>
          </p:sp>
          <p:sp>
            <p:nvSpPr>
              <p:cNvPr id="645" name="Shape 645"/>
              <p:cNvSpPr/>
              <p:nvPr/>
            </p:nvSpPr>
            <p:spPr>
              <a:xfrm>
                <a:off x="1485900" y="917409"/>
                <a:ext cx="0" cy="2128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646" name="Shape 646"/>
              <p:cNvSpPr/>
              <p:nvPr/>
            </p:nvSpPr>
            <p:spPr>
              <a:xfrm>
                <a:off x="1016000" y="1206500"/>
                <a:ext cx="404823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marL="40639" marR="40639" defTabSz="914400">
                  <a:defRPr sz="1800"/>
                </a:pPr>
                <a:r>
                  <a:rPr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rPr>
                  <a:t>e</a:t>
                </a:r>
                <a:r>
                  <a:rPr baseline="31999" sz="2400"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rPr>
                  <a:t>+</a:t>
                </a:r>
              </a:p>
            </p:txBody>
          </p:sp>
          <p:sp>
            <p:nvSpPr>
              <p:cNvPr id="647" name="Shape 647"/>
              <p:cNvSpPr/>
              <p:nvPr/>
            </p:nvSpPr>
            <p:spPr>
              <a:xfrm flipV="1">
                <a:off x="1485900" y="1361909"/>
                <a:ext cx="0" cy="2128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648" name="Shape 648"/>
              <p:cNvSpPr/>
              <p:nvPr/>
            </p:nvSpPr>
            <p:spPr>
              <a:xfrm rot="10800000">
                <a:off x="1727200" y="152400"/>
                <a:ext cx="127000" cy="14859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4717"/>
                    </a:lnTo>
                    <a:lnTo>
                      <a:pt x="0" y="18621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marL="40639" marR="40639" defTabSz="914400">
                  <a:defRPr sz="2400">
                    <a:effectLst>
                      <a:outerShdw sx="100000" sy="100000" kx="0" ky="0" algn="b" rotWithShape="0" blurRad="63500" dist="25400" dir="2700000">
                        <a:srgbClr val="000000">
                          <a:alpha val="70000"/>
                        </a:srgbClr>
                      </a:outerShdw>
                    </a:effectLst>
                    <a:uFill>
                      <a:solidFill/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</a:p>
            </p:txBody>
          </p:sp>
        </p:grpSp>
        <p:sp>
          <p:nvSpPr>
            <p:cNvPr id="650" name="Shape 650"/>
            <p:cNvSpPr/>
            <p:nvPr/>
          </p:nvSpPr>
          <p:spPr>
            <a:xfrm>
              <a:off x="2259179" y="304800"/>
              <a:ext cx="59499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solidFill>
                    <a:srgbClr val="94219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>
                  <a:solidFill>
                    <a:srgbClr val="942192"/>
                  </a:solidFill>
                </a:rPr>
                <a:t>Spin</a:t>
              </a:r>
            </a:p>
          </p:txBody>
        </p:sp>
        <p:sp>
          <p:nvSpPr>
            <p:cNvPr id="651" name="Shape 651"/>
            <p:cNvSpPr/>
            <p:nvPr/>
          </p:nvSpPr>
          <p:spPr>
            <a:xfrm>
              <a:off x="2050987" y="1092200"/>
              <a:ext cx="1316175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solidFill>
                    <a:srgbClr val="0433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>
                  <a:solidFill>
                    <a:srgbClr val="0433FF"/>
                  </a:solidFill>
                </a:rPr>
                <a:t>Antimatter</a:t>
              </a:r>
            </a:p>
          </p:txBody>
        </p:sp>
      </p:grpSp>
      <p:sp>
        <p:nvSpPr>
          <p:cNvPr id="653" name="Shape 653"/>
          <p:cNvSpPr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300">
                <a:solidFill>
                  <a:srgbClr val="FFFC79"/>
                </a:solidFill>
              </a:rPr>
              <a:t>RELATIVISTIC QUANTUM MECHANICS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52" grpId="3"/>
      <p:bldP build="whole" bldLvl="1" animBg="1" rev="0" advAuto="0" spid="635" grpId="2"/>
      <p:bldP build="whole" bldLvl="1" animBg="1" rev="0" advAuto="0" spid="636" grpId="4"/>
      <p:bldP build="whole" bldLvl="1" animBg="1" rev="0" advAuto="0" spid="634" grpId="1"/>
    </p:bld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rculanum"/>
        <a:ea typeface="Herculanum"/>
        <a:cs typeface="Herculanum"/>
      </a:majorFont>
      <a:minorFont>
        <a:latin typeface="Futura Condensed"/>
        <a:ea typeface="Futura Condensed"/>
        <a:cs typeface="Futura Condense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miter lim="400000"/>
        </a:ln>
        <a:effectLst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3556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6533A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rculanum"/>
        <a:ea typeface="Herculanum"/>
        <a:cs typeface="Herculanum"/>
      </a:majorFont>
      <a:minorFont>
        <a:latin typeface="Futura Condensed"/>
        <a:ea typeface="Futura Condensed"/>
        <a:cs typeface="Futura Condense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miter lim="400000"/>
        </a:ln>
        <a:effectLst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3556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6533A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