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media/image1.jpeg" ContentType="image/jpeg"/>
  <Override PartName="/ppt/media/image2.jpeg" ContentType="image/jpeg"/>
  <Override PartName="/ppt/theme/theme2.xml" ContentType="application/vnd.openxmlformats-officedocument.theme+xml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10160000" cy="7620000"/>
  <p:notesSz cx="6858000" cy="9144000"/>
  <p:defaultTextStyle>
    <a:lvl1pPr defTabSz="457200">
      <a:defRPr sz="1200">
        <a:latin typeface="Helvetica"/>
        <a:ea typeface="Helvetica"/>
        <a:cs typeface="Helvetica"/>
        <a:sym typeface="Helvetica"/>
      </a:defRPr>
    </a:lvl1pPr>
    <a:lvl2pPr indent="228600" defTabSz="457200">
      <a:defRPr sz="1200">
        <a:latin typeface="Helvetica"/>
        <a:ea typeface="Helvetica"/>
        <a:cs typeface="Helvetica"/>
        <a:sym typeface="Helvetica"/>
      </a:defRPr>
    </a:lvl2pPr>
    <a:lvl3pPr indent="457200" defTabSz="457200">
      <a:defRPr sz="1200">
        <a:latin typeface="Helvetica"/>
        <a:ea typeface="Helvetica"/>
        <a:cs typeface="Helvetica"/>
        <a:sym typeface="Helvetica"/>
      </a:defRPr>
    </a:lvl3pPr>
    <a:lvl4pPr indent="685800" defTabSz="457200">
      <a:defRPr sz="1200">
        <a:latin typeface="Helvetica"/>
        <a:ea typeface="Helvetica"/>
        <a:cs typeface="Helvetica"/>
        <a:sym typeface="Helvetica"/>
      </a:defRPr>
    </a:lvl4pPr>
    <a:lvl5pPr indent="914400" defTabSz="457200">
      <a:defRPr sz="1200">
        <a:latin typeface="Helvetica"/>
        <a:ea typeface="Helvetica"/>
        <a:cs typeface="Helvetica"/>
        <a:sym typeface="Helvetica"/>
      </a:defRPr>
    </a:lvl5pPr>
    <a:lvl6pPr indent="1143000" defTabSz="457200">
      <a:defRPr sz="1200">
        <a:latin typeface="Helvetica"/>
        <a:ea typeface="Helvetica"/>
        <a:cs typeface="Helvetica"/>
        <a:sym typeface="Helvetica"/>
      </a:defRPr>
    </a:lvl6pPr>
    <a:lvl7pPr indent="1371600" defTabSz="457200">
      <a:defRPr sz="1200">
        <a:latin typeface="Helvetica"/>
        <a:ea typeface="Helvetica"/>
        <a:cs typeface="Helvetica"/>
        <a:sym typeface="Helvetica"/>
      </a:defRPr>
    </a:lvl7pPr>
    <a:lvl8pPr indent="1600200" defTabSz="457200">
      <a:defRPr sz="1200">
        <a:latin typeface="Helvetica"/>
        <a:ea typeface="Helvetica"/>
        <a:cs typeface="Helvetica"/>
        <a:sym typeface="Helvetica"/>
      </a:defRPr>
    </a:lvl8pPr>
    <a:lvl9pPr indent="1828800" defTabSz="457200">
      <a:defRPr sz="1200">
        <a:latin typeface="Helvetica"/>
        <a:ea typeface="Helvetica"/>
        <a:cs typeface="Helvetica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497FC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lastRow>
    <a:firstRow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308B16">
              <a:alpha val="35000"/>
            </a:srgbClr>
          </a:solidFill>
        </a:fill>
      </a:tcStyle>
    </a:band2H>
    <a:firstCol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lastRow>
    <a:firstRow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56533A"/>
        </a:fontRef>
        <a:srgbClr val="56533A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n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</a:tcStyle>
    </a:firstCol>
    <a:lastRow>
      <a:tcTxStyle b="off" i="on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</a:tcStyle>
    </a:lastRow>
    <a:firstRow>
      <a:tcTxStyle b="off" i="on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</a:tcStyle>
    </a:firstRow>
  </a:tblStyle>
  <a:tblStyle styleId="{D51ADE6A-740E-44AE-83CC-AE7238B6C88D}" styleName="">
    <a:tblBg/>
    <a:wholeTbl>
      <a:tcTxStyle b="off" i="off">
        <a:font>
          <a:latin typeface="Copperplate Light"/>
          <a:ea typeface="Copperplate Light"/>
          <a:cs typeface="Copperplate Light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4A9BC294-FFE2-49D5-8D69-9E1BD2C41BD5}" styleName="">
    <a:tblBg/>
    <a:wholeTbl>
      <a:tcTxStyle b="off" i="off">
        <a:font>
          <a:latin typeface="Futura Condensed"/>
          <a:ea typeface="Futura Condensed"/>
          <a:cs typeface="Futura Condensed"/>
        </a:font>
        <a:srgbClr val="3A5253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Futura Condensed"/>
          <a:ea typeface="Futura Condensed"/>
          <a:cs typeface="Futura Condensed"/>
        </a:font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firstCol>
    <a:lastRow>
      <a:tcTxStyle b="off" i="off">
        <a:font>
          <a:latin typeface="Futura Condensed"/>
          <a:ea typeface="Futura Condensed"/>
          <a:cs typeface="Futura Condensed"/>
        </a:font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lastRow>
    <a:firstRow>
      <a:tcTxStyle b="off" i="off">
        <a:font>
          <a:latin typeface="Futura Condensed"/>
          <a:ea typeface="Futura Condensed"/>
          <a:cs typeface="Futura Condensed"/>
        </a:font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firstRow>
  </a:tblStyle>
  <a:tblStyle styleId="{BBFC77FB-9ED0-4EC9-95AA-A1379042E648}" styleName="">
    <a:tblBg/>
    <a:wholeTb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3DC5C2F9-1CAC-4260-A1DD-9FCDBB877499}" styleName="">
    <a:tblBg/>
    <a:wholeTbl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firstRow>
  </a:tblStyle>
  <a:tblStyle styleId="{6CBB8FF1-D9AA-43F3-AF6F-95CC898621D3}" styleName="">
    <a:tblBg/>
    <a:wholeTb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C8D8F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55" name="Shape 5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defRPr sz="1600">
        <a:latin typeface="Lucida Grande"/>
        <a:ea typeface="Lucida Grande"/>
        <a:cs typeface="Lucida Grande"/>
        <a:sym typeface="Lucida Grande"/>
      </a:defRPr>
    </a:lvl1pPr>
    <a:lvl2pPr indent="228600" defTabSz="457200">
      <a:defRPr sz="1600">
        <a:latin typeface="Lucida Grande"/>
        <a:ea typeface="Lucida Grande"/>
        <a:cs typeface="Lucida Grande"/>
        <a:sym typeface="Lucida Grande"/>
      </a:defRPr>
    </a:lvl2pPr>
    <a:lvl3pPr indent="457200" defTabSz="457200">
      <a:defRPr sz="1600">
        <a:latin typeface="Lucida Grande"/>
        <a:ea typeface="Lucida Grande"/>
        <a:cs typeface="Lucida Grande"/>
        <a:sym typeface="Lucida Grande"/>
      </a:defRPr>
    </a:lvl3pPr>
    <a:lvl4pPr indent="685800" defTabSz="457200">
      <a:defRPr sz="1600">
        <a:latin typeface="Lucida Grande"/>
        <a:ea typeface="Lucida Grande"/>
        <a:cs typeface="Lucida Grande"/>
        <a:sym typeface="Lucida Grande"/>
      </a:defRPr>
    </a:lvl4pPr>
    <a:lvl5pPr indent="914400" defTabSz="457200">
      <a:defRPr sz="1600">
        <a:latin typeface="Lucida Grande"/>
        <a:ea typeface="Lucida Grande"/>
        <a:cs typeface="Lucida Grande"/>
        <a:sym typeface="Lucida Grande"/>
      </a:defRPr>
    </a:lvl5pPr>
    <a:lvl6pPr indent="1143000" defTabSz="457200">
      <a:defRPr sz="1600">
        <a:latin typeface="Lucida Grande"/>
        <a:ea typeface="Lucida Grande"/>
        <a:cs typeface="Lucida Grande"/>
        <a:sym typeface="Lucida Grande"/>
      </a:defRPr>
    </a:lvl6pPr>
    <a:lvl7pPr indent="1371600" defTabSz="457200">
      <a:defRPr sz="1600">
        <a:latin typeface="Lucida Grande"/>
        <a:ea typeface="Lucida Grande"/>
        <a:cs typeface="Lucida Grande"/>
        <a:sym typeface="Lucida Grande"/>
      </a:defRPr>
    </a:lvl7pPr>
    <a:lvl8pPr indent="1600200" defTabSz="457200">
      <a:defRPr sz="1600">
        <a:latin typeface="Lucida Grande"/>
        <a:ea typeface="Lucida Grande"/>
        <a:cs typeface="Lucida Grande"/>
        <a:sym typeface="Lucida Grande"/>
      </a:defRPr>
    </a:lvl8pPr>
    <a:lvl9pPr indent="1828800" defTabSz="457200">
      <a:defRPr sz="16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C5C3A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Letterpress_photo-v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separator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27100" y="3746500"/>
            <a:ext cx="3708401" cy="101601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Shape 27"/>
          <p:cNvSpPr/>
          <p:nvPr>
            <p:ph type="title"/>
          </p:nvPr>
        </p:nvSpPr>
        <p:spPr>
          <a:xfrm>
            <a:off x="482600" y="1270000"/>
            <a:ext cx="4597400" cy="2387600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28" name="Shape 28"/>
          <p:cNvSpPr/>
          <p:nvPr>
            <p:ph type="body" idx="1"/>
          </p:nvPr>
        </p:nvSpPr>
        <p:spPr>
          <a:xfrm>
            <a:off x="482600" y="4051300"/>
            <a:ext cx="4597400" cy="23876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0" algn="ctr">
              <a:spcBef>
                <a:spcPts val="0"/>
              </a:spcBef>
              <a:buSzTx/>
              <a:buNone/>
            </a:lvl2pPr>
            <a:lvl3pPr marL="0" indent="0" algn="ctr">
              <a:spcBef>
                <a:spcPts val="0"/>
              </a:spcBef>
              <a:buSzTx/>
              <a:buNone/>
            </a:lvl3pPr>
            <a:lvl4pPr marL="0" indent="0" algn="ctr">
              <a:spcBef>
                <a:spcPts val="0"/>
              </a:spcBef>
              <a:buSzTx/>
              <a:buNone/>
            </a:lvl4pPr>
            <a:lvl5pPr marL="0" indent="0" algn="ctr">
              <a:spcBef>
                <a:spcPts val="0"/>
              </a:spcBef>
              <a:buSzTx/>
              <a:buNone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One</a:t>
            </a:r>
            <a:endParaRPr sz="28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Two</a:t>
            </a:r>
            <a:endParaRPr sz="28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Three</a:t>
            </a:r>
            <a:endParaRPr sz="28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Four</a:t>
            </a:r>
            <a:endParaRPr sz="28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C5C3A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Letterpress_photo-bullets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hape 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990600" y="1943100"/>
            <a:ext cx="3835400" cy="4965700"/>
          </a:xfrm>
          <a:prstGeom prst="rect">
            <a:avLst/>
          </a:prstGeom>
        </p:spPr>
        <p:txBody>
          <a:bodyPr/>
          <a:lstStyle>
            <a:lvl1pPr marL="493957" indent="-269061">
              <a:spcBef>
                <a:spcPts val="3200"/>
              </a:spcBef>
              <a:defRPr sz="2400"/>
            </a:lvl1pPr>
            <a:lvl2pPr marL="891361" indent="-269061">
              <a:spcBef>
                <a:spcPts val="3200"/>
              </a:spcBef>
              <a:defRPr sz="2400"/>
            </a:lvl2pPr>
            <a:lvl3pPr marL="1297761" indent="-269061">
              <a:spcBef>
                <a:spcPts val="3200"/>
              </a:spcBef>
              <a:defRPr sz="2400"/>
            </a:lvl3pPr>
            <a:lvl4pPr marL="1704161" indent="-269061">
              <a:spcBef>
                <a:spcPts val="3200"/>
              </a:spcBef>
              <a:defRPr sz="2400"/>
            </a:lvl4pPr>
            <a:lvl5pPr marL="2110561" indent="-269061">
              <a:spcBef>
                <a:spcPts val="3200"/>
              </a:spcBef>
              <a:defRPr sz="2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One</a:t>
            </a:r>
            <a:endParaRPr sz="24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Two</a:t>
            </a:r>
            <a:endParaRPr sz="24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Three</a:t>
            </a:r>
            <a:endParaRPr sz="24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Four</a:t>
            </a:r>
            <a:endParaRPr sz="24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35" name="Shape 35"/>
          <p:cNvSpPr/>
          <p:nvPr>
            <p:ph type="body" idx="1"/>
          </p:nvPr>
        </p:nvSpPr>
        <p:spPr>
          <a:xfrm>
            <a:off x="990600" y="1943100"/>
            <a:ext cx="3835400" cy="4965700"/>
          </a:xfrm>
          <a:prstGeom prst="rect">
            <a:avLst/>
          </a:prstGeom>
        </p:spPr>
        <p:txBody>
          <a:bodyPr/>
          <a:lstStyle>
            <a:lvl1pPr marL="493957" indent="-269061">
              <a:spcBef>
                <a:spcPts val="3200"/>
              </a:spcBef>
              <a:defRPr sz="2400"/>
            </a:lvl1pPr>
            <a:lvl2pPr marL="891361" indent="-269061">
              <a:spcBef>
                <a:spcPts val="3200"/>
              </a:spcBef>
              <a:defRPr sz="2400"/>
            </a:lvl2pPr>
            <a:lvl3pPr marL="1297761" indent="-269061">
              <a:spcBef>
                <a:spcPts val="3200"/>
              </a:spcBef>
              <a:defRPr sz="2400"/>
            </a:lvl3pPr>
            <a:lvl4pPr marL="1704161" indent="-269061">
              <a:spcBef>
                <a:spcPts val="3200"/>
              </a:spcBef>
              <a:defRPr sz="2400"/>
            </a:lvl4pPr>
            <a:lvl5pPr marL="2110561" indent="-269061">
              <a:spcBef>
                <a:spcPts val="3200"/>
              </a:spcBef>
              <a:defRPr sz="2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One</a:t>
            </a:r>
            <a:endParaRPr sz="24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Two</a:t>
            </a:r>
            <a:endParaRPr sz="24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Three</a:t>
            </a:r>
            <a:endParaRPr sz="24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Four</a:t>
            </a:r>
            <a:endParaRPr sz="24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xfrm>
            <a:off x="5880100" y="1943100"/>
            <a:ext cx="3289300" cy="4965700"/>
          </a:xfrm>
          <a:prstGeom prst="rect">
            <a:avLst/>
          </a:prstGeom>
        </p:spPr>
        <p:txBody>
          <a:bodyPr/>
          <a:lstStyle>
            <a:lvl1pPr marL="493957" indent="-269061">
              <a:spcBef>
                <a:spcPts val="3200"/>
              </a:spcBef>
              <a:defRPr sz="2400"/>
            </a:lvl1pPr>
            <a:lvl2pPr marL="891361" indent="-269061">
              <a:spcBef>
                <a:spcPts val="3200"/>
              </a:spcBef>
              <a:defRPr sz="2400"/>
            </a:lvl2pPr>
            <a:lvl3pPr marL="1297761" indent="-269061">
              <a:spcBef>
                <a:spcPts val="3200"/>
              </a:spcBef>
              <a:defRPr sz="2400"/>
            </a:lvl3pPr>
            <a:lvl4pPr marL="1704161" indent="-269061">
              <a:spcBef>
                <a:spcPts val="3200"/>
              </a:spcBef>
              <a:defRPr sz="2400"/>
            </a:lvl4pPr>
            <a:lvl5pPr marL="2110561" indent="-269061">
              <a:spcBef>
                <a:spcPts val="3200"/>
              </a:spcBef>
              <a:defRPr sz="2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One</a:t>
            </a:r>
            <a:endParaRPr sz="24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Two</a:t>
            </a:r>
            <a:endParaRPr sz="24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Three</a:t>
            </a:r>
            <a:endParaRPr sz="24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Four</a:t>
            </a:r>
            <a:endParaRPr sz="24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0" y="-12700"/>
            <a:ext cx="10210800" cy="838200"/>
          </a:xfrm>
          <a:prstGeom prst="rect">
            <a:avLst/>
          </a:prstGeom>
          <a:solidFill>
            <a:srgbClr val="0433FF">
              <a:alpha val="67000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lvl="0"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41" name="Shape 41"/>
          <p:cNvSpPr/>
          <p:nvPr/>
        </p:nvSpPr>
        <p:spPr>
          <a:xfrm>
            <a:off x="3055035" y="133350"/>
            <a:ext cx="403248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9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FFFB00"/>
                </a:solidFill>
              </a:rPr>
              <a:t>PARTICLE SPECTRUM</a:t>
            </a:r>
          </a:p>
        </p:txBody>
      </p:sp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One</a:t>
            </a:r>
            <a:endParaRPr sz="28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Two</a:t>
            </a:r>
            <a:endParaRPr sz="28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Three</a:t>
            </a:r>
            <a:endParaRPr sz="28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Four</a:t>
            </a:r>
            <a:endParaRPr sz="28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0" y="-12700"/>
            <a:ext cx="10210800" cy="838200"/>
          </a:xfrm>
          <a:prstGeom prst="rect">
            <a:avLst/>
          </a:prstGeom>
          <a:solidFill>
            <a:srgbClr val="0433FF">
              <a:alpha val="67000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lvl="0"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</p:spTree>
  </p:cSld>
  <p:clrMapOvr>
    <a:masterClrMapping/>
  </p:clrMapOvr>
  <p:transition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type="title"/>
          </p:nvPr>
        </p:nvSpPr>
        <p:spPr>
          <a:xfrm>
            <a:off x="990600" y="203200"/>
            <a:ext cx="8178800" cy="952500"/>
          </a:xfrm>
          <a:prstGeom prst="rect">
            <a:avLst/>
          </a:prstGeom>
          <a:effectLst/>
        </p:spPr>
        <p:txBody>
          <a:bodyPr lIns="50800" tIns="50800" rIns="50800" bIns="50800"/>
          <a:lstStyle>
            <a:lvl1pPr defTabSz="457200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numCol="2" spcCol="408940" anchor="t"/>
          <a:lstStyle>
            <a:lvl1pPr marL="493957" indent="-269061">
              <a:spcBef>
                <a:spcPts val="3200"/>
              </a:spcBef>
              <a:defRPr sz="2400"/>
            </a:lvl1pPr>
            <a:lvl2pPr marL="891361" indent="-269061">
              <a:spcBef>
                <a:spcPts val="3200"/>
              </a:spcBef>
              <a:defRPr sz="2400"/>
            </a:lvl2pPr>
            <a:lvl3pPr marL="1297761" indent="-269061">
              <a:spcBef>
                <a:spcPts val="3200"/>
              </a:spcBef>
              <a:defRPr sz="2400"/>
            </a:lvl3pPr>
            <a:lvl4pPr marL="1704161" indent="-269061">
              <a:spcBef>
                <a:spcPts val="3200"/>
              </a:spcBef>
              <a:defRPr sz="2400"/>
            </a:lvl4pPr>
            <a:lvl5pPr marL="2110561" indent="-269061">
              <a:spcBef>
                <a:spcPts val="3200"/>
              </a:spcBef>
              <a:defRPr sz="2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One</a:t>
            </a:r>
            <a:endParaRPr sz="24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Two</a:t>
            </a:r>
            <a:endParaRPr sz="24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Three</a:t>
            </a:r>
            <a:endParaRPr sz="24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Four</a:t>
            </a:r>
            <a:endParaRPr sz="24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Master #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13" name="Shape 1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numCol="2" spcCol="408940" anchor="t"/>
          <a:lstStyle>
            <a:lvl1pPr marL="493957" indent="-269061">
              <a:spcBef>
                <a:spcPts val="3200"/>
              </a:spcBef>
              <a:defRPr sz="2400"/>
            </a:lvl1pPr>
            <a:lvl2pPr marL="891361" indent="-269061">
              <a:spcBef>
                <a:spcPts val="3200"/>
              </a:spcBef>
              <a:defRPr sz="2400"/>
            </a:lvl2pPr>
            <a:lvl3pPr marL="1297761" indent="-269061">
              <a:spcBef>
                <a:spcPts val="3200"/>
              </a:spcBef>
              <a:defRPr sz="2400"/>
            </a:lvl3pPr>
            <a:lvl4pPr marL="1704161" indent="-269061">
              <a:spcBef>
                <a:spcPts val="3200"/>
              </a:spcBef>
              <a:defRPr sz="2400"/>
            </a:lvl4pPr>
            <a:lvl5pPr marL="2110561" indent="-269061">
              <a:spcBef>
                <a:spcPts val="3200"/>
              </a:spcBef>
              <a:defRPr sz="2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One</a:t>
            </a:r>
            <a:endParaRPr sz="24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Two</a:t>
            </a:r>
            <a:endParaRPr sz="24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Three</a:t>
            </a:r>
            <a:endParaRPr sz="24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Four</a:t>
            </a:r>
            <a:endParaRPr sz="24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body" idx="1"/>
          </p:nvPr>
        </p:nvSpPr>
        <p:spPr>
          <a:xfrm>
            <a:off x="990600" y="711200"/>
            <a:ext cx="8178800" cy="6197600"/>
          </a:xfrm>
          <a:prstGeom prst="rect">
            <a:avLst/>
          </a:prstGeom>
        </p:spPr>
        <p:txBody>
          <a:bodyPr/>
          <a:lstStyle>
            <a:lvl1pPr>
              <a:spcBef>
                <a:spcPts val="4500"/>
              </a:spcBef>
            </a:lvl1pPr>
            <a:lvl2pPr>
              <a:spcBef>
                <a:spcPts val="4500"/>
              </a:spcBef>
            </a:lvl2pPr>
            <a:lvl3pPr>
              <a:spcBef>
                <a:spcPts val="4500"/>
              </a:spcBef>
            </a:lvl3pPr>
            <a:lvl4pPr>
              <a:spcBef>
                <a:spcPts val="4500"/>
              </a:spcBef>
            </a:lvl4pPr>
            <a:lvl5pPr>
              <a:spcBef>
                <a:spcPts val="4500"/>
              </a:spcBef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One</a:t>
            </a:r>
            <a:endParaRPr sz="28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Two</a:t>
            </a:r>
            <a:endParaRPr sz="28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Three</a:t>
            </a:r>
            <a:endParaRPr sz="28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Four</a:t>
            </a:r>
            <a:endParaRPr sz="28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xfrm>
            <a:off x="990600" y="2870200"/>
            <a:ext cx="8178800" cy="18669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C5C3A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Letterpress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Shape 23"/>
          <p:cNvSpPr/>
          <p:nvPr>
            <p:ph type="title"/>
          </p:nvPr>
        </p:nvSpPr>
        <p:spPr>
          <a:xfrm>
            <a:off x="990600" y="5676900"/>
            <a:ext cx="8178800" cy="15494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2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90600" y="304800"/>
            <a:ext cx="8178800" cy="15494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56533A"/>
                </a:solidFill>
              </a:rP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90600" y="1943100"/>
            <a:ext cx="8178800" cy="49657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One</a:t>
            </a:r>
            <a:endParaRPr sz="2800">
              <a:solidFill>
                <a:srgbClr val="56533A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Two</a:t>
            </a:r>
            <a:endParaRPr sz="2800">
              <a:solidFill>
                <a:srgbClr val="56533A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Three</a:t>
            </a:r>
            <a:endParaRPr sz="2800">
              <a:solidFill>
                <a:srgbClr val="56533A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Four</a:t>
            </a:r>
            <a:endParaRPr sz="2800">
              <a:solidFill>
                <a:srgbClr val="56533A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56533A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</p:sldLayoutIdLst>
  <p:transition spd="med" advClick="1"/>
  <p:txStyles>
    <p:titleStyle>
      <a:lvl1pPr algn="ctr" defTabSz="355600">
        <a:defRPr sz="5000">
          <a:solidFill>
            <a:srgbClr val="56533A"/>
          </a:solidFill>
          <a:latin typeface="+mn-lt"/>
          <a:ea typeface="+mn-ea"/>
          <a:cs typeface="+mn-cs"/>
          <a:sym typeface="Hoefler Text"/>
        </a:defRPr>
      </a:lvl1pPr>
      <a:lvl2pPr indent="228600" algn="ctr" defTabSz="355600">
        <a:defRPr sz="5000">
          <a:solidFill>
            <a:srgbClr val="56533A"/>
          </a:solidFill>
          <a:latin typeface="+mn-lt"/>
          <a:ea typeface="+mn-ea"/>
          <a:cs typeface="+mn-cs"/>
          <a:sym typeface="Hoefler Text"/>
        </a:defRPr>
      </a:lvl2pPr>
      <a:lvl3pPr indent="457200" algn="ctr" defTabSz="355600">
        <a:defRPr sz="5000">
          <a:solidFill>
            <a:srgbClr val="56533A"/>
          </a:solidFill>
          <a:latin typeface="+mn-lt"/>
          <a:ea typeface="+mn-ea"/>
          <a:cs typeface="+mn-cs"/>
          <a:sym typeface="Hoefler Text"/>
        </a:defRPr>
      </a:lvl3pPr>
      <a:lvl4pPr indent="685800" algn="ctr" defTabSz="355600">
        <a:defRPr sz="5000">
          <a:solidFill>
            <a:srgbClr val="56533A"/>
          </a:solidFill>
          <a:latin typeface="+mn-lt"/>
          <a:ea typeface="+mn-ea"/>
          <a:cs typeface="+mn-cs"/>
          <a:sym typeface="Hoefler Text"/>
        </a:defRPr>
      </a:lvl4pPr>
      <a:lvl5pPr indent="914400" algn="ctr" defTabSz="355600">
        <a:defRPr sz="5000">
          <a:solidFill>
            <a:srgbClr val="56533A"/>
          </a:solidFill>
          <a:latin typeface="+mn-lt"/>
          <a:ea typeface="+mn-ea"/>
          <a:cs typeface="+mn-cs"/>
          <a:sym typeface="Hoefler Text"/>
        </a:defRPr>
      </a:lvl5pPr>
      <a:lvl6pPr indent="1143000" algn="ctr" defTabSz="355600">
        <a:defRPr sz="5000">
          <a:solidFill>
            <a:srgbClr val="56533A"/>
          </a:solidFill>
          <a:latin typeface="+mn-lt"/>
          <a:ea typeface="+mn-ea"/>
          <a:cs typeface="+mn-cs"/>
          <a:sym typeface="Hoefler Text"/>
        </a:defRPr>
      </a:lvl6pPr>
      <a:lvl7pPr indent="1371600" algn="ctr" defTabSz="355600">
        <a:defRPr sz="5000">
          <a:solidFill>
            <a:srgbClr val="56533A"/>
          </a:solidFill>
          <a:latin typeface="+mn-lt"/>
          <a:ea typeface="+mn-ea"/>
          <a:cs typeface="+mn-cs"/>
          <a:sym typeface="Hoefler Text"/>
        </a:defRPr>
      </a:lvl7pPr>
      <a:lvl8pPr indent="1600200" algn="ctr" defTabSz="355600">
        <a:defRPr sz="5000">
          <a:solidFill>
            <a:srgbClr val="56533A"/>
          </a:solidFill>
          <a:latin typeface="+mn-lt"/>
          <a:ea typeface="+mn-ea"/>
          <a:cs typeface="+mn-cs"/>
          <a:sym typeface="Hoefler Text"/>
        </a:defRPr>
      </a:lvl8pPr>
      <a:lvl9pPr indent="1828800" algn="ctr" defTabSz="355600">
        <a:defRPr sz="5000">
          <a:solidFill>
            <a:srgbClr val="56533A"/>
          </a:solidFill>
          <a:latin typeface="+mn-lt"/>
          <a:ea typeface="+mn-ea"/>
          <a:cs typeface="+mn-cs"/>
          <a:sym typeface="Hoefler Text"/>
        </a:defRPr>
      </a:lvl9pPr>
    </p:titleStyle>
    <p:bodyStyle>
      <a:lvl1pPr marL="519257" indent="-294361" defTabSz="355600">
        <a:spcBef>
          <a:spcPts val="2500"/>
        </a:spcBef>
        <a:buSzPct val="125000"/>
        <a:buChar char="•"/>
        <a:defRPr sz="2800">
          <a:solidFill>
            <a:srgbClr val="56533A"/>
          </a:solidFill>
          <a:latin typeface="+mn-lt"/>
          <a:ea typeface="+mn-ea"/>
          <a:cs typeface="+mn-cs"/>
          <a:sym typeface="Hoefler Text"/>
        </a:defRPr>
      </a:lvl1pPr>
      <a:lvl2pPr marL="916661" indent="-294361" defTabSz="355600">
        <a:spcBef>
          <a:spcPts val="2500"/>
        </a:spcBef>
        <a:buSzPct val="125000"/>
        <a:buChar char="•"/>
        <a:defRPr sz="2800">
          <a:solidFill>
            <a:srgbClr val="56533A"/>
          </a:solidFill>
          <a:latin typeface="+mn-lt"/>
          <a:ea typeface="+mn-ea"/>
          <a:cs typeface="+mn-cs"/>
          <a:sym typeface="Hoefler Text"/>
        </a:defRPr>
      </a:lvl2pPr>
      <a:lvl3pPr marL="1323061" indent="-294361" defTabSz="355600">
        <a:spcBef>
          <a:spcPts val="2500"/>
        </a:spcBef>
        <a:buSzPct val="125000"/>
        <a:buChar char="•"/>
        <a:defRPr sz="2800">
          <a:solidFill>
            <a:srgbClr val="56533A"/>
          </a:solidFill>
          <a:latin typeface="+mn-lt"/>
          <a:ea typeface="+mn-ea"/>
          <a:cs typeface="+mn-cs"/>
          <a:sym typeface="Hoefler Text"/>
        </a:defRPr>
      </a:lvl3pPr>
      <a:lvl4pPr marL="1729462" indent="-294362" defTabSz="355600">
        <a:spcBef>
          <a:spcPts val="2500"/>
        </a:spcBef>
        <a:buSzPct val="125000"/>
        <a:buChar char="•"/>
        <a:defRPr sz="2800">
          <a:solidFill>
            <a:srgbClr val="56533A"/>
          </a:solidFill>
          <a:latin typeface="+mn-lt"/>
          <a:ea typeface="+mn-ea"/>
          <a:cs typeface="+mn-cs"/>
          <a:sym typeface="Hoefler Text"/>
        </a:defRPr>
      </a:lvl4pPr>
      <a:lvl5pPr marL="2135862" indent="-294362" defTabSz="355600">
        <a:spcBef>
          <a:spcPts val="2500"/>
        </a:spcBef>
        <a:buSzPct val="125000"/>
        <a:buChar char="•"/>
        <a:defRPr sz="2800">
          <a:solidFill>
            <a:srgbClr val="56533A"/>
          </a:solidFill>
          <a:latin typeface="+mn-lt"/>
          <a:ea typeface="+mn-ea"/>
          <a:cs typeface="+mn-cs"/>
          <a:sym typeface="Hoefler Text"/>
        </a:defRPr>
      </a:lvl5pPr>
      <a:lvl6pPr marL="2542262" indent="-294362" defTabSz="355600">
        <a:spcBef>
          <a:spcPts val="2500"/>
        </a:spcBef>
        <a:buSzPct val="125000"/>
        <a:buChar char="•"/>
        <a:defRPr sz="2800">
          <a:solidFill>
            <a:srgbClr val="56533A"/>
          </a:solidFill>
          <a:latin typeface="+mn-lt"/>
          <a:ea typeface="+mn-ea"/>
          <a:cs typeface="+mn-cs"/>
          <a:sym typeface="Hoefler Text"/>
        </a:defRPr>
      </a:lvl6pPr>
      <a:lvl7pPr marL="2948662" indent="-294362" defTabSz="355600">
        <a:spcBef>
          <a:spcPts val="2500"/>
        </a:spcBef>
        <a:buSzPct val="125000"/>
        <a:buChar char="•"/>
        <a:defRPr sz="2800">
          <a:solidFill>
            <a:srgbClr val="56533A"/>
          </a:solidFill>
          <a:latin typeface="+mn-lt"/>
          <a:ea typeface="+mn-ea"/>
          <a:cs typeface="+mn-cs"/>
          <a:sym typeface="Hoefler Text"/>
        </a:defRPr>
      </a:lvl7pPr>
      <a:lvl8pPr marL="3355061" indent="-294361" defTabSz="355600">
        <a:spcBef>
          <a:spcPts val="2500"/>
        </a:spcBef>
        <a:buSzPct val="125000"/>
        <a:buChar char="•"/>
        <a:defRPr sz="2800">
          <a:solidFill>
            <a:srgbClr val="56533A"/>
          </a:solidFill>
          <a:latin typeface="+mn-lt"/>
          <a:ea typeface="+mn-ea"/>
          <a:cs typeface="+mn-cs"/>
          <a:sym typeface="Hoefler Text"/>
        </a:defRPr>
      </a:lvl8pPr>
      <a:lvl9pPr marL="3761461" indent="-294361" defTabSz="355600">
        <a:spcBef>
          <a:spcPts val="2500"/>
        </a:spcBef>
        <a:buSzPct val="125000"/>
        <a:buChar char="•"/>
        <a:defRPr sz="2800">
          <a:solidFill>
            <a:srgbClr val="56533A"/>
          </a:solidFill>
          <a:latin typeface="+mn-lt"/>
          <a:ea typeface="+mn-ea"/>
          <a:cs typeface="+mn-cs"/>
          <a:sym typeface="Hoefler Text"/>
        </a:defRPr>
      </a:lvl9pPr>
    </p:bodyStyle>
    <p:otherStyle>
      <a:lvl1pPr algn="ctr" defTabSz="355600">
        <a:defRPr>
          <a:solidFill>
            <a:schemeClr val="tx1"/>
          </a:solidFill>
          <a:latin typeface="+mn-lt"/>
          <a:ea typeface="+mn-ea"/>
          <a:cs typeface="+mn-cs"/>
          <a:sym typeface="Hoefler Text"/>
        </a:defRPr>
      </a:lvl1pPr>
      <a:lvl2pPr indent="228600" algn="ctr" defTabSz="355600">
        <a:defRPr>
          <a:solidFill>
            <a:schemeClr val="tx1"/>
          </a:solidFill>
          <a:latin typeface="+mn-lt"/>
          <a:ea typeface="+mn-ea"/>
          <a:cs typeface="+mn-cs"/>
          <a:sym typeface="Hoefler Text"/>
        </a:defRPr>
      </a:lvl2pPr>
      <a:lvl3pPr indent="457200" algn="ctr" defTabSz="355600">
        <a:defRPr>
          <a:solidFill>
            <a:schemeClr val="tx1"/>
          </a:solidFill>
          <a:latin typeface="+mn-lt"/>
          <a:ea typeface="+mn-ea"/>
          <a:cs typeface="+mn-cs"/>
          <a:sym typeface="Hoefler Text"/>
        </a:defRPr>
      </a:lvl3pPr>
      <a:lvl4pPr indent="685800" algn="ctr" defTabSz="355600">
        <a:defRPr>
          <a:solidFill>
            <a:schemeClr val="tx1"/>
          </a:solidFill>
          <a:latin typeface="+mn-lt"/>
          <a:ea typeface="+mn-ea"/>
          <a:cs typeface="+mn-cs"/>
          <a:sym typeface="Hoefler Text"/>
        </a:defRPr>
      </a:lvl4pPr>
      <a:lvl5pPr indent="914400" algn="ctr" defTabSz="355600">
        <a:defRPr>
          <a:solidFill>
            <a:schemeClr val="tx1"/>
          </a:solidFill>
          <a:latin typeface="+mn-lt"/>
          <a:ea typeface="+mn-ea"/>
          <a:cs typeface="+mn-cs"/>
          <a:sym typeface="Hoefler Text"/>
        </a:defRPr>
      </a:lvl5pPr>
      <a:lvl6pPr indent="1143000" algn="ctr" defTabSz="355600">
        <a:defRPr>
          <a:solidFill>
            <a:schemeClr val="tx1"/>
          </a:solidFill>
          <a:latin typeface="+mn-lt"/>
          <a:ea typeface="+mn-ea"/>
          <a:cs typeface="+mn-cs"/>
          <a:sym typeface="Hoefler Text"/>
        </a:defRPr>
      </a:lvl6pPr>
      <a:lvl7pPr indent="1371600" algn="ctr" defTabSz="355600">
        <a:defRPr>
          <a:solidFill>
            <a:schemeClr val="tx1"/>
          </a:solidFill>
          <a:latin typeface="+mn-lt"/>
          <a:ea typeface="+mn-ea"/>
          <a:cs typeface="+mn-cs"/>
          <a:sym typeface="Hoefler Text"/>
        </a:defRPr>
      </a:lvl7pPr>
      <a:lvl8pPr indent="1600200" algn="ctr" defTabSz="355600">
        <a:defRPr>
          <a:solidFill>
            <a:schemeClr val="tx1"/>
          </a:solidFill>
          <a:latin typeface="+mn-lt"/>
          <a:ea typeface="+mn-ea"/>
          <a:cs typeface="+mn-cs"/>
          <a:sym typeface="Hoefler Text"/>
        </a:defRPr>
      </a:lvl8pPr>
      <a:lvl9pPr indent="1828800" algn="ctr" defTabSz="355600">
        <a:defRPr>
          <a:solidFill>
            <a:schemeClr val="tx1"/>
          </a:solidFill>
          <a:latin typeface="+mn-lt"/>
          <a:ea typeface="+mn-ea"/>
          <a:cs typeface="+mn-cs"/>
          <a:sym typeface="Hoefler Tex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.jpeg"/><Relationship Id="rId3" Type="http://schemas.openxmlformats.org/officeDocument/2006/relationships/image" Target="../media/image13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.gif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4.png"/><Relationship Id="rId3" Type="http://schemas.openxmlformats.org/officeDocument/2006/relationships/image" Target="../media/image3.gif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9.jpe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1.gif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0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289024" y="2317750"/>
            <a:ext cx="9309101" cy="44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4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FFFB00"/>
                </a:solidFill>
              </a:rPr>
              <a:t>STRUCTURE OF MATTER</a:t>
            </a:r>
          </a:p>
        </p:txBody>
      </p:sp>
      <p:sp>
        <p:nvSpPr>
          <p:cNvPr id="58" name="Shape 58"/>
          <p:cNvSpPr/>
          <p:nvPr/>
        </p:nvSpPr>
        <p:spPr>
          <a:xfrm>
            <a:off x="289024" y="4610100"/>
            <a:ext cx="930910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21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Rolf Landua</a:t>
            </a:r>
            <a:endParaRPr sz="2100">
              <a:solidFill>
                <a:srgbClr val="FFFB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21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CERN</a:t>
            </a:r>
          </a:p>
        </p:txBody>
      </p:sp>
      <p:sp>
        <p:nvSpPr>
          <p:cNvPr id="59" name="Shape 59"/>
          <p:cNvSpPr/>
          <p:nvPr/>
        </p:nvSpPr>
        <p:spPr>
          <a:xfrm>
            <a:off x="289024" y="3105150"/>
            <a:ext cx="9309101" cy="110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22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Discoveries and Mysteries</a:t>
            </a:r>
            <a:endParaRPr sz="2200">
              <a:solidFill>
                <a:srgbClr val="FFFB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endParaRPr sz="2200">
              <a:solidFill>
                <a:srgbClr val="FFFB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22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Part 2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/>
        </p:nvSpPr>
        <p:spPr>
          <a:xfrm>
            <a:off x="2017011" y="2171700"/>
            <a:ext cx="48641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b="1" sz="15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rPr>
              <a:t>A new 'heavy electron' with 3500 x m</a:t>
            </a:r>
            <a:r>
              <a:rPr b="1" baseline="-5999" sz="15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rPr>
              <a:t>e</a:t>
            </a:r>
            <a:endParaRPr b="1">
              <a:solidFill>
                <a:srgbClr val="0433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3" name="Shape 203"/>
          <p:cNvSpPr/>
          <p:nvPr/>
        </p:nvSpPr>
        <p:spPr>
          <a:xfrm>
            <a:off x="-154689" y="1066800"/>
            <a:ext cx="84963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/>
            </a:pPr>
            <a:r>
              <a:rPr b="1"/>
              <a:t>But a third family of particles was going to be discovered</a:t>
            </a:r>
          </a:p>
        </p:txBody>
      </p:sp>
      <p:sp>
        <p:nvSpPr>
          <p:cNvPr id="204" name="Shape 204"/>
          <p:cNvSpPr/>
          <p:nvPr/>
        </p:nvSpPr>
        <p:spPr>
          <a:xfrm>
            <a:off x="86611" y="5327650"/>
            <a:ext cx="6007101" cy="171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endParaRPr b="1" sz="17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 sz="17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rPr>
              <a:t>THERE MUST BE A WHOLE NEW FAMILY </a:t>
            </a:r>
            <a:endParaRPr b="1" sz="1700">
              <a:solidFill>
                <a:srgbClr val="0433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endParaRPr b="1" sz="17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 sz="1700">
                <a:latin typeface="Verdana"/>
                <a:ea typeface="Verdana"/>
                <a:cs typeface="Verdana"/>
                <a:sym typeface="Verdana"/>
              </a:rPr>
              <a:t>another neutrino (the ‘tau neutrino’),</a:t>
            </a:r>
            <a:endParaRPr b="1" sz="17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 sz="1700">
                <a:latin typeface="Verdana"/>
                <a:ea typeface="Verdana"/>
                <a:cs typeface="Verdana"/>
                <a:sym typeface="Verdana"/>
              </a:rPr>
              <a:t>and two more quarks (‘top’ and ‘bottom’)</a:t>
            </a:r>
            <a:endParaRPr b="1" sz="2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5" name="Shape 205"/>
          <p:cNvSpPr/>
          <p:nvPr/>
        </p:nvSpPr>
        <p:spPr>
          <a:xfrm>
            <a:off x="404024" y="419100"/>
            <a:ext cx="19050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Leptons</a:t>
            </a:r>
          </a:p>
        </p:txBody>
      </p:sp>
      <p:sp>
        <p:nvSpPr>
          <p:cNvPr id="206" name="Shape 206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1975</a:t>
            </a:r>
          </a:p>
        </p:txBody>
      </p:sp>
      <p:pic>
        <p:nvPicPr>
          <p:cNvPr id="207" name="Tau_discovery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15100" y="1587500"/>
            <a:ext cx="3416901" cy="4432300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Shape 208"/>
          <p:cNvSpPr/>
          <p:nvPr/>
        </p:nvSpPr>
        <p:spPr>
          <a:xfrm>
            <a:off x="6949727" y="6184900"/>
            <a:ext cx="2555169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Marty Perl's logbook page</a:t>
            </a:r>
          </a:p>
        </p:txBody>
      </p:sp>
      <p:sp>
        <p:nvSpPr>
          <p:cNvPr id="209" name="Shape 209"/>
          <p:cNvSpPr/>
          <p:nvPr/>
        </p:nvSpPr>
        <p:spPr>
          <a:xfrm>
            <a:off x="2055111" y="2844800"/>
            <a:ext cx="2984501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5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500">
                <a:solidFill>
                  <a:srgbClr val="0433FF"/>
                </a:solidFill>
              </a:rPr>
              <a:t>... who ordered that?</a:t>
            </a:r>
            <a:endParaRPr b="1">
              <a:solidFill>
                <a:srgbClr val="0433FF"/>
              </a:solidFill>
            </a:endParaRPr>
          </a:p>
        </p:txBody>
      </p:sp>
      <p:sp>
        <p:nvSpPr>
          <p:cNvPr id="210" name="Shape 210"/>
          <p:cNvSpPr/>
          <p:nvPr/>
        </p:nvSpPr>
        <p:spPr>
          <a:xfrm flipV="1">
            <a:off x="3314700" y="3514459"/>
            <a:ext cx="0" cy="1502041"/>
          </a:xfrm>
          <a:prstGeom prst="line">
            <a:avLst/>
          </a:prstGeom>
          <a:ln w="88900">
            <a:solidFill>
              <a:srgbClr val="0433FF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/>
          </a:p>
        </p:txBody>
      </p:sp>
      <p:pic>
        <p:nvPicPr>
          <p:cNvPr id="211" name="martin-l-perl-1-size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5300" y="1485900"/>
            <a:ext cx="1320800" cy="1961014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Shape 212"/>
          <p:cNvSpPr/>
          <p:nvPr/>
        </p:nvSpPr>
        <p:spPr>
          <a:xfrm>
            <a:off x="601023" y="3556000"/>
            <a:ext cx="1117304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Martin Perl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/>
        </p:nvSpPr>
        <p:spPr>
          <a:xfrm>
            <a:off x="3327400" y="1790700"/>
            <a:ext cx="787400" cy="2552700"/>
          </a:xfrm>
          <a:prstGeom prst="roundRect">
            <a:avLst>
              <a:gd name="adj" fmla="val 24194"/>
            </a:avLst>
          </a:prstGeom>
          <a:solidFill>
            <a:srgbClr val="00FDFF">
              <a:alpha val="29000"/>
            </a:srgbClr>
          </a:solidFill>
          <a:ln w="25400">
            <a:solidFill/>
            <a:miter lim="400000"/>
          </a:ln>
        </p:spPr>
        <p:txBody>
          <a:bodyPr lIns="25400" tIns="25400" rIns="25400" bIns="25400" anchor="ctr"/>
          <a:lstStyle/>
          <a:p>
            <a:pPr lvl="0"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215" name="Shape 215"/>
          <p:cNvSpPr/>
          <p:nvPr/>
        </p:nvSpPr>
        <p:spPr>
          <a:xfrm>
            <a:off x="6832600" y="1790700"/>
            <a:ext cx="787400" cy="2552700"/>
          </a:xfrm>
          <a:prstGeom prst="roundRect">
            <a:avLst>
              <a:gd name="adj" fmla="val 24194"/>
            </a:avLst>
          </a:prstGeom>
          <a:solidFill>
            <a:srgbClr val="00FDFF">
              <a:alpha val="29000"/>
            </a:srgbClr>
          </a:solidFill>
          <a:ln w="25400">
            <a:solidFill/>
            <a:miter lim="400000"/>
          </a:ln>
        </p:spPr>
        <p:txBody>
          <a:bodyPr lIns="25400" tIns="25400" rIns="25400" bIns="25400" anchor="ctr"/>
          <a:lstStyle/>
          <a:p>
            <a:pPr lvl="0"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216" name="Shape 216"/>
          <p:cNvSpPr/>
          <p:nvPr/>
        </p:nvSpPr>
        <p:spPr>
          <a:xfrm>
            <a:off x="404024" y="419100"/>
            <a:ext cx="19050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Quarks</a:t>
            </a:r>
          </a:p>
        </p:txBody>
      </p:sp>
      <p:sp>
        <p:nvSpPr>
          <p:cNvPr id="217" name="Shape 217"/>
          <p:cNvSpPr/>
          <p:nvPr/>
        </p:nvSpPr>
        <p:spPr>
          <a:xfrm>
            <a:off x="2641599" y="20065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c</a:t>
            </a:r>
          </a:p>
        </p:txBody>
      </p:sp>
      <p:sp>
        <p:nvSpPr>
          <p:cNvPr id="218" name="Shape 218"/>
          <p:cNvSpPr/>
          <p:nvPr/>
        </p:nvSpPr>
        <p:spPr>
          <a:xfrm>
            <a:off x="1892299" y="20065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u</a:t>
            </a:r>
          </a:p>
        </p:txBody>
      </p:sp>
      <p:sp>
        <p:nvSpPr>
          <p:cNvPr id="219" name="Shape 219"/>
          <p:cNvSpPr/>
          <p:nvPr/>
        </p:nvSpPr>
        <p:spPr>
          <a:xfrm>
            <a:off x="1892299" y="33273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d</a:t>
            </a:r>
          </a:p>
        </p:txBody>
      </p:sp>
      <p:sp>
        <p:nvSpPr>
          <p:cNvPr id="220" name="Shape 220"/>
          <p:cNvSpPr/>
          <p:nvPr/>
        </p:nvSpPr>
        <p:spPr>
          <a:xfrm>
            <a:off x="2641599" y="33273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s</a:t>
            </a:r>
          </a:p>
        </p:txBody>
      </p:sp>
      <p:sp>
        <p:nvSpPr>
          <p:cNvPr id="221" name="Shape 221"/>
          <p:cNvSpPr/>
          <p:nvPr/>
        </p:nvSpPr>
        <p:spPr>
          <a:xfrm>
            <a:off x="2600610" y="4572000"/>
            <a:ext cx="90273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Quarks</a:t>
            </a:r>
          </a:p>
        </p:txBody>
      </p:sp>
      <p:sp>
        <p:nvSpPr>
          <p:cNvPr id="222" name="Shape 222"/>
          <p:cNvSpPr/>
          <p:nvPr/>
        </p:nvSpPr>
        <p:spPr>
          <a:xfrm>
            <a:off x="5461000" y="3327400"/>
            <a:ext cx="596900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>
              <a:defRPr sz="1800"/>
            </a:pPr>
            <a:r>
              <a:rPr b="1" sz="26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="1" baseline="-5999" sz="26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e</a:t>
            </a:r>
          </a:p>
        </p:txBody>
      </p:sp>
      <p:sp>
        <p:nvSpPr>
          <p:cNvPr id="223" name="Shape 223"/>
          <p:cNvSpPr/>
          <p:nvPr/>
        </p:nvSpPr>
        <p:spPr>
          <a:xfrm>
            <a:off x="6184900" y="3327400"/>
            <a:ext cx="596900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>
              <a:defRPr sz="1800"/>
            </a:pPr>
            <a:r>
              <a:rPr b="1" sz="26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 i="1" sz="20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μ</a:t>
            </a:r>
          </a:p>
        </p:txBody>
      </p:sp>
      <p:sp>
        <p:nvSpPr>
          <p:cNvPr id="224" name="Shape 224"/>
          <p:cNvSpPr/>
          <p:nvPr/>
        </p:nvSpPr>
        <p:spPr>
          <a:xfrm>
            <a:off x="5460999" y="20700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>
              <a:defRPr sz="1800"/>
            </a:pPr>
            <a:r>
              <a:rPr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e</a:t>
            </a:r>
            <a:r>
              <a:rPr b="1" baseline="31999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225" name="Shape 225"/>
          <p:cNvSpPr/>
          <p:nvPr/>
        </p:nvSpPr>
        <p:spPr>
          <a:xfrm>
            <a:off x="6184899" y="20700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>
              <a:defRPr sz="1800"/>
            </a:pPr>
            <a:r>
              <a:rPr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µ</a:t>
            </a:r>
            <a:r>
              <a:rPr b="1" baseline="31999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226" name="Shape 226"/>
          <p:cNvSpPr/>
          <p:nvPr/>
        </p:nvSpPr>
        <p:spPr>
          <a:xfrm>
            <a:off x="6000005" y="4572000"/>
            <a:ext cx="98734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Leptons</a:t>
            </a:r>
          </a:p>
        </p:txBody>
      </p:sp>
      <p:sp>
        <p:nvSpPr>
          <p:cNvPr id="227" name="Shape 227"/>
          <p:cNvSpPr/>
          <p:nvPr/>
        </p:nvSpPr>
        <p:spPr>
          <a:xfrm>
            <a:off x="3390899" y="20065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5400">
            <a:solidFill>
              <a:srgbClr val="3A5253"/>
            </a:solidFill>
            <a:prstDash val="sysDot"/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0433FF"/>
                </a:solidFill>
              </a:rPr>
              <a:t>t</a:t>
            </a:r>
          </a:p>
        </p:txBody>
      </p:sp>
      <p:sp>
        <p:nvSpPr>
          <p:cNvPr id="228" name="Shape 228"/>
          <p:cNvSpPr/>
          <p:nvPr/>
        </p:nvSpPr>
        <p:spPr>
          <a:xfrm>
            <a:off x="3390899" y="33273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5400">
            <a:solidFill>
              <a:srgbClr val="3A5253"/>
            </a:solidFill>
            <a:prstDash val="sysDot"/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0433FF"/>
                </a:solidFill>
              </a:rPr>
              <a:t>b</a:t>
            </a:r>
          </a:p>
        </p:txBody>
      </p:sp>
      <p:sp>
        <p:nvSpPr>
          <p:cNvPr id="229" name="Shape 229"/>
          <p:cNvSpPr/>
          <p:nvPr/>
        </p:nvSpPr>
        <p:spPr>
          <a:xfrm>
            <a:off x="6921500" y="3327400"/>
            <a:ext cx="596900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5400">
            <a:solidFill>
              <a:srgbClr val="FF2F92"/>
            </a:solidFill>
            <a:prstDash val="sysDot"/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>
              <a:defRPr sz="1800"/>
            </a:pPr>
            <a:r>
              <a:rPr b="1" sz="2600">
                <a:solidFill>
                  <a:srgbClr val="FF2F92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 i="1" sz="2000">
                <a:solidFill>
                  <a:srgbClr val="FF2F92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t</a:t>
            </a:r>
          </a:p>
        </p:txBody>
      </p:sp>
      <p:sp>
        <p:nvSpPr>
          <p:cNvPr id="230" name="Shape 230"/>
          <p:cNvSpPr/>
          <p:nvPr/>
        </p:nvSpPr>
        <p:spPr>
          <a:xfrm>
            <a:off x="6934199" y="20700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>
              <a:defRPr sz="1800"/>
            </a:pPr>
            <a:r>
              <a:rPr b="1" sz="2600">
                <a:solidFill>
                  <a:srgbClr val="FFFB00"/>
                </a:solidFill>
              </a:rPr>
              <a:t>τ</a:t>
            </a:r>
            <a:r>
              <a:rPr b="1" baseline="31999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231" name="Shape 231"/>
          <p:cNvSpPr/>
          <p:nvPr/>
        </p:nvSpPr>
        <p:spPr>
          <a:xfrm>
            <a:off x="391324" y="1016000"/>
            <a:ext cx="76327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The search for the other family members started</a:t>
            </a:r>
          </a:p>
        </p:txBody>
      </p:sp>
      <p:sp>
        <p:nvSpPr>
          <p:cNvPr id="232" name="Shape 232"/>
          <p:cNvSpPr/>
          <p:nvPr/>
        </p:nvSpPr>
        <p:spPr>
          <a:xfrm flipV="1">
            <a:off x="7493000" y="1651000"/>
            <a:ext cx="1422400" cy="596900"/>
          </a:xfrm>
          <a:prstGeom prst="line">
            <a:avLst/>
          </a:prstGeom>
          <a:ln w="25400">
            <a:solidFill>
              <a:srgbClr val="39362D"/>
            </a:solidFill>
            <a:miter lim="400000"/>
            <a:headEnd type="triangle"/>
          </a:ln>
        </p:spPr>
        <p:txBody>
          <a:bodyPr lIns="0" tIns="0" rIns="0" bIns="0"/>
          <a:lstStyle/>
          <a:p>
            <a:pPr lvl="0"/>
          </a:p>
        </p:txBody>
      </p:sp>
      <p:sp>
        <p:nvSpPr>
          <p:cNvPr id="233" name="Shape 233"/>
          <p:cNvSpPr/>
          <p:nvPr/>
        </p:nvSpPr>
        <p:spPr>
          <a:xfrm>
            <a:off x="9009267" y="1422400"/>
            <a:ext cx="556816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new</a:t>
            </a:r>
          </a:p>
        </p:txBody>
      </p:sp>
      <p:sp>
        <p:nvSpPr>
          <p:cNvPr id="234" name="Shape 234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1975</a:t>
            </a:r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/>
          <p:nvPr/>
        </p:nvSpPr>
        <p:spPr>
          <a:xfrm>
            <a:off x="-2376" y="1371600"/>
            <a:ext cx="6286501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Discovery of the </a:t>
            </a:r>
            <a:r>
              <a:rPr b="1">
                <a:latin typeface="Verdana"/>
                <a:ea typeface="Verdana"/>
                <a:cs typeface="Verdana"/>
                <a:sym typeface="Verdana"/>
              </a:rPr>
              <a:t>‘Bottom’ Quark (Fermilab)</a:t>
            </a:r>
            <a:endParaRPr b="1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7" name="Shape 237"/>
          <p:cNvSpPr/>
          <p:nvPr/>
        </p:nvSpPr>
        <p:spPr>
          <a:xfrm>
            <a:off x="404024" y="419100"/>
            <a:ext cx="19050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Quarks</a:t>
            </a:r>
          </a:p>
        </p:txBody>
      </p:sp>
      <p:sp>
        <p:nvSpPr>
          <p:cNvPr id="238" name="Shape 238"/>
          <p:cNvSpPr/>
          <p:nvPr/>
        </p:nvSpPr>
        <p:spPr>
          <a:xfrm>
            <a:off x="215900" y="5740400"/>
            <a:ext cx="10160000" cy="101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spcBef>
                <a:spcPts val="1300"/>
              </a:spcBef>
              <a:defRPr sz="1800"/>
            </a:pPr>
            <a:r>
              <a:rPr sz="1300">
                <a:latin typeface="Verdana"/>
                <a:ea typeface="Verdana"/>
                <a:cs typeface="Verdana"/>
                <a:sym typeface="Verdana"/>
              </a:rPr>
              <a:t>In 1977 physicists discovered a new meson called the Upsilon at the Fermi National Accelerator Laboratory. </a:t>
            </a:r>
            <a:endParaRPr sz="1300">
              <a:latin typeface="Verdana"/>
              <a:ea typeface="Verdana"/>
              <a:cs typeface="Verdana"/>
              <a:sym typeface="Verdana"/>
            </a:endParaRPr>
          </a:p>
          <a:p>
            <a:pPr lvl="0">
              <a:spcBef>
                <a:spcPts val="1300"/>
              </a:spcBef>
              <a:defRPr sz="1800"/>
            </a:pPr>
            <a:r>
              <a:rPr sz="1300">
                <a:latin typeface="Verdana"/>
                <a:ea typeface="Verdana"/>
                <a:cs typeface="Verdana"/>
                <a:sym typeface="Verdana"/>
              </a:rPr>
              <a:t>This meson was immediately recognized as being composed of a bottom/anti-bottom quark pair. </a:t>
            </a:r>
            <a:endParaRPr sz="1300">
              <a:latin typeface="Verdana"/>
              <a:ea typeface="Verdana"/>
              <a:cs typeface="Verdana"/>
              <a:sym typeface="Verdana"/>
            </a:endParaRPr>
          </a:p>
          <a:p>
            <a:pPr lvl="0">
              <a:spcBef>
                <a:spcPts val="1300"/>
              </a:spcBef>
              <a:defRPr sz="1800"/>
            </a:pPr>
            <a:r>
              <a:rPr sz="1300">
                <a:latin typeface="Verdana"/>
                <a:ea typeface="Verdana"/>
                <a:cs typeface="Verdana"/>
                <a:sym typeface="Verdana"/>
              </a:rPr>
              <a:t>The bottom quark had charge -1/3 and a mass of roughly 5 GeV.</a:t>
            </a:r>
          </a:p>
        </p:txBody>
      </p:sp>
      <p:pic>
        <p:nvPicPr>
          <p:cNvPr id="239" name="B_decay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9795" y="2109754"/>
            <a:ext cx="3904406" cy="3390901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Shape 240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1977</a:t>
            </a:r>
          </a:p>
        </p:txBody>
      </p:sp>
      <p:sp>
        <p:nvSpPr>
          <p:cNvPr id="241" name="Shape 241"/>
          <p:cNvSpPr/>
          <p:nvPr/>
        </p:nvSpPr>
        <p:spPr>
          <a:xfrm>
            <a:off x="6057899" y="23494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c</a:t>
            </a:r>
          </a:p>
        </p:txBody>
      </p:sp>
      <p:sp>
        <p:nvSpPr>
          <p:cNvPr id="242" name="Shape 242"/>
          <p:cNvSpPr/>
          <p:nvPr/>
        </p:nvSpPr>
        <p:spPr>
          <a:xfrm>
            <a:off x="5308599" y="23494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u</a:t>
            </a:r>
          </a:p>
        </p:txBody>
      </p:sp>
      <p:sp>
        <p:nvSpPr>
          <p:cNvPr id="243" name="Shape 243"/>
          <p:cNvSpPr/>
          <p:nvPr/>
        </p:nvSpPr>
        <p:spPr>
          <a:xfrm>
            <a:off x="5308599" y="36702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d</a:t>
            </a:r>
          </a:p>
        </p:txBody>
      </p:sp>
      <p:sp>
        <p:nvSpPr>
          <p:cNvPr id="244" name="Shape 244"/>
          <p:cNvSpPr/>
          <p:nvPr/>
        </p:nvSpPr>
        <p:spPr>
          <a:xfrm>
            <a:off x="6057899" y="36702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s</a:t>
            </a:r>
          </a:p>
        </p:txBody>
      </p:sp>
      <p:sp>
        <p:nvSpPr>
          <p:cNvPr id="245" name="Shape 245"/>
          <p:cNvSpPr/>
          <p:nvPr/>
        </p:nvSpPr>
        <p:spPr>
          <a:xfrm>
            <a:off x="6016910" y="4914900"/>
            <a:ext cx="90273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Quarks</a:t>
            </a:r>
          </a:p>
        </p:txBody>
      </p:sp>
      <p:sp>
        <p:nvSpPr>
          <p:cNvPr id="246" name="Shape 246"/>
          <p:cNvSpPr/>
          <p:nvPr/>
        </p:nvSpPr>
        <p:spPr>
          <a:xfrm>
            <a:off x="7823200" y="3670300"/>
            <a:ext cx="596900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>
              <a:defRPr sz="1800"/>
            </a:pPr>
            <a:r>
              <a:rPr b="1" sz="26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="1" baseline="-5999" sz="26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e</a:t>
            </a:r>
          </a:p>
        </p:txBody>
      </p:sp>
      <p:sp>
        <p:nvSpPr>
          <p:cNvPr id="247" name="Shape 247"/>
          <p:cNvSpPr/>
          <p:nvPr/>
        </p:nvSpPr>
        <p:spPr>
          <a:xfrm>
            <a:off x="8547100" y="3670300"/>
            <a:ext cx="596900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>
              <a:defRPr sz="1800"/>
            </a:pPr>
            <a:r>
              <a:rPr b="1" sz="26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 i="1" sz="20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μ</a:t>
            </a:r>
          </a:p>
        </p:txBody>
      </p:sp>
      <p:sp>
        <p:nvSpPr>
          <p:cNvPr id="248" name="Shape 248"/>
          <p:cNvSpPr/>
          <p:nvPr/>
        </p:nvSpPr>
        <p:spPr>
          <a:xfrm>
            <a:off x="7823199" y="24129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>
              <a:defRPr sz="1800"/>
            </a:pPr>
            <a:r>
              <a:rPr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e</a:t>
            </a:r>
            <a:r>
              <a:rPr b="1" baseline="31999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249" name="Shape 249"/>
          <p:cNvSpPr/>
          <p:nvPr/>
        </p:nvSpPr>
        <p:spPr>
          <a:xfrm>
            <a:off x="8547099" y="24129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>
              <a:defRPr sz="1800"/>
            </a:pPr>
            <a:r>
              <a:rPr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µ</a:t>
            </a:r>
            <a:r>
              <a:rPr b="1" baseline="31999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250" name="Shape 250"/>
          <p:cNvSpPr/>
          <p:nvPr/>
        </p:nvSpPr>
        <p:spPr>
          <a:xfrm>
            <a:off x="8362205" y="4914900"/>
            <a:ext cx="98734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Leptons</a:t>
            </a:r>
          </a:p>
        </p:txBody>
      </p:sp>
      <p:sp>
        <p:nvSpPr>
          <p:cNvPr id="251" name="Shape 251"/>
          <p:cNvSpPr/>
          <p:nvPr/>
        </p:nvSpPr>
        <p:spPr>
          <a:xfrm>
            <a:off x="6807199" y="23494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5400">
            <a:solidFill>
              <a:srgbClr val="3A5253"/>
            </a:solidFill>
            <a:prstDash val="sysDot"/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0433FF"/>
                </a:solidFill>
              </a:rPr>
              <a:t>t</a:t>
            </a:r>
          </a:p>
        </p:txBody>
      </p:sp>
      <p:sp>
        <p:nvSpPr>
          <p:cNvPr id="252" name="Shape 252"/>
          <p:cNvSpPr/>
          <p:nvPr/>
        </p:nvSpPr>
        <p:spPr>
          <a:xfrm>
            <a:off x="6807199" y="36702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101600">
            <a:solidFill>
              <a:srgbClr val="0433FF"/>
            </a:solidFill>
            <a:prstDash val="sysDot"/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0433FF"/>
                </a:solidFill>
              </a:rPr>
              <a:t>b</a:t>
            </a:r>
          </a:p>
        </p:txBody>
      </p:sp>
      <p:sp>
        <p:nvSpPr>
          <p:cNvPr id="253" name="Shape 253"/>
          <p:cNvSpPr/>
          <p:nvPr/>
        </p:nvSpPr>
        <p:spPr>
          <a:xfrm>
            <a:off x="9283700" y="3670300"/>
            <a:ext cx="596900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5400">
            <a:solidFill>
              <a:srgbClr val="FF2F92"/>
            </a:solidFill>
            <a:prstDash val="sysDot"/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>
              <a:defRPr sz="1800"/>
            </a:pPr>
            <a:r>
              <a:rPr b="1" sz="2600">
                <a:solidFill>
                  <a:srgbClr val="FF2F92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 i="1" sz="2000">
                <a:solidFill>
                  <a:srgbClr val="FF2F92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t</a:t>
            </a:r>
          </a:p>
        </p:txBody>
      </p:sp>
      <p:sp>
        <p:nvSpPr>
          <p:cNvPr id="254" name="Shape 254"/>
          <p:cNvSpPr/>
          <p:nvPr/>
        </p:nvSpPr>
        <p:spPr>
          <a:xfrm>
            <a:off x="9296399" y="24129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 algn="ctr">
              <a:defRPr sz="1800"/>
            </a:pPr>
            <a:r>
              <a:rPr b="1" sz="2600">
                <a:solidFill>
                  <a:srgbClr val="FFFB00"/>
                </a:solidFill>
              </a:rPr>
              <a:t>τ</a:t>
            </a:r>
            <a:r>
              <a:rPr b="1" baseline="31999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/>
        </p:nvSpPr>
        <p:spPr>
          <a:xfrm>
            <a:off x="-2376" y="1371600"/>
            <a:ext cx="6286501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Discovery of the </a:t>
            </a:r>
            <a:r>
              <a:rPr b="1">
                <a:latin typeface="Verdana"/>
                <a:ea typeface="Verdana"/>
                <a:cs typeface="Verdana"/>
                <a:sym typeface="Verdana"/>
              </a:rPr>
              <a:t>‘Top’ Quark (Fermilab)</a:t>
            </a:r>
            <a:endParaRPr b="1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7" name="Shape 257"/>
          <p:cNvSpPr/>
          <p:nvPr/>
        </p:nvSpPr>
        <p:spPr>
          <a:xfrm>
            <a:off x="404024" y="419100"/>
            <a:ext cx="19050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Quarks</a:t>
            </a:r>
          </a:p>
        </p:txBody>
      </p:sp>
      <p:sp>
        <p:nvSpPr>
          <p:cNvPr id="258" name="Shape 258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1995</a:t>
            </a:r>
          </a:p>
        </p:txBody>
      </p:sp>
      <p:grpSp>
        <p:nvGrpSpPr>
          <p:cNvPr id="266" name="Group 266"/>
          <p:cNvGrpSpPr/>
          <p:nvPr/>
        </p:nvGrpSpPr>
        <p:grpSpPr>
          <a:xfrm>
            <a:off x="7886700" y="1143000"/>
            <a:ext cx="2070101" cy="2921000"/>
            <a:chOff x="0" y="0"/>
            <a:chExt cx="2070100" cy="2920999"/>
          </a:xfrm>
        </p:grpSpPr>
        <p:sp>
          <p:nvSpPr>
            <p:cNvPr id="259" name="Shape 259"/>
            <p:cNvSpPr/>
            <p:nvPr/>
          </p:nvSpPr>
          <p:spPr>
            <a:xfrm>
              <a:off x="749299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c</a:t>
              </a:r>
            </a:p>
          </p:txBody>
        </p:sp>
        <p:sp>
          <p:nvSpPr>
            <p:cNvPr id="260" name="Shape 260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u</a:t>
              </a:r>
            </a:p>
          </p:txBody>
        </p:sp>
        <p:sp>
          <p:nvSpPr>
            <p:cNvPr id="261" name="Shape 261"/>
            <p:cNvSpPr/>
            <p:nvPr/>
          </p:nvSpPr>
          <p:spPr>
            <a:xfrm>
              <a:off x="-1" y="1320799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d</a:t>
              </a:r>
            </a:p>
          </p:txBody>
        </p:sp>
        <p:sp>
          <p:nvSpPr>
            <p:cNvPr id="262" name="Shape 262"/>
            <p:cNvSpPr/>
            <p:nvPr/>
          </p:nvSpPr>
          <p:spPr>
            <a:xfrm>
              <a:off x="749299" y="1320799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s</a:t>
              </a:r>
            </a:p>
          </p:txBody>
        </p:sp>
        <p:sp>
          <p:nvSpPr>
            <p:cNvPr id="263" name="Shape 263"/>
            <p:cNvSpPr/>
            <p:nvPr/>
          </p:nvSpPr>
          <p:spPr>
            <a:xfrm>
              <a:off x="708310" y="2565400"/>
              <a:ext cx="90273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Quarks</a:t>
              </a:r>
            </a:p>
          </p:txBody>
        </p:sp>
        <p:sp>
          <p:nvSpPr>
            <p:cNvPr id="264" name="Shape 264"/>
            <p:cNvSpPr/>
            <p:nvPr/>
          </p:nvSpPr>
          <p:spPr>
            <a:xfrm>
              <a:off x="1498599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63500" cap="flat">
              <a:solidFill>
                <a:srgbClr val="0433FF"/>
              </a:solidFill>
              <a:prstDash val="sysDot"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1800">
                  <a:solidFill>
                    <a:srgbClr val="0433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0433FF"/>
                  </a:solidFill>
                </a:rPr>
                <a:t>t</a:t>
              </a:r>
            </a:p>
          </p:txBody>
        </p:sp>
        <p:sp>
          <p:nvSpPr>
            <p:cNvPr id="265" name="Shape 265"/>
            <p:cNvSpPr/>
            <p:nvPr/>
          </p:nvSpPr>
          <p:spPr>
            <a:xfrm>
              <a:off x="1498599" y="1320799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b</a:t>
              </a:r>
            </a:p>
          </p:txBody>
        </p:sp>
      </p:grpSp>
      <p:pic>
        <p:nvPicPr>
          <p:cNvPr id="267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100" y="1955800"/>
            <a:ext cx="3251201" cy="296433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" name="top95_is_it_top.g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13565" y="1955800"/>
            <a:ext cx="3382443" cy="4597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/>
        </p:nvSpPr>
        <p:spPr>
          <a:xfrm>
            <a:off x="404024" y="419100"/>
            <a:ext cx="19050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Neutrinos</a:t>
            </a:r>
          </a:p>
        </p:txBody>
      </p:sp>
      <p:sp>
        <p:nvSpPr>
          <p:cNvPr id="271" name="Shape 271"/>
          <p:cNvSpPr/>
          <p:nvPr/>
        </p:nvSpPr>
        <p:spPr>
          <a:xfrm>
            <a:off x="9104963" y="419100"/>
            <a:ext cx="67022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1992</a:t>
            </a:r>
          </a:p>
        </p:txBody>
      </p:sp>
      <p:sp>
        <p:nvSpPr>
          <p:cNvPr id="272" name="Shape 272"/>
          <p:cNvSpPr/>
          <p:nvPr/>
        </p:nvSpPr>
        <p:spPr>
          <a:xfrm>
            <a:off x="2533767" y="1219200"/>
            <a:ext cx="4160616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b="1"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/>
            </a:pPr>
            <a:r>
              <a:rPr b="1"/>
              <a:t>EXACTLY 3 families of particles </a:t>
            </a:r>
          </a:p>
        </p:txBody>
      </p:sp>
      <p:sp>
        <p:nvSpPr>
          <p:cNvPr id="273" name="Shape 273"/>
          <p:cNvSpPr/>
          <p:nvPr/>
        </p:nvSpPr>
        <p:spPr>
          <a:xfrm>
            <a:off x="2000343" y="1866900"/>
            <a:ext cx="5607522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LEP measures the decay width of the Z</a:t>
            </a:r>
            <a:r>
              <a:rPr baseline="31999">
                <a:latin typeface="Verdana"/>
                <a:ea typeface="Verdana"/>
                <a:cs typeface="Verdana"/>
                <a:sym typeface="Verdana"/>
              </a:rPr>
              <a:t>o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 particle</a:t>
            </a:r>
          </a:p>
        </p:txBody>
      </p:sp>
      <p:pic>
        <p:nvPicPr>
          <p:cNvPr id="274" name="Neutrino_Generations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52700" y="2764833"/>
            <a:ext cx="4521201" cy="43836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type="title"/>
          </p:nvPr>
        </p:nvSpPr>
        <p:spPr>
          <a:xfrm>
            <a:off x="508000" y="101600"/>
            <a:ext cx="9144000" cy="15367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Experiments at accelerators have discovered the </a:t>
            </a:r>
            <a:endParaRPr sz="320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whole set of fundamental particles </a:t>
            </a:r>
          </a:p>
        </p:txBody>
      </p:sp>
      <p:grpSp>
        <p:nvGrpSpPr>
          <p:cNvPr id="344" name="Group 344"/>
          <p:cNvGrpSpPr/>
          <p:nvPr/>
        </p:nvGrpSpPr>
        <p:grpSpPr>
          <a:xfrm>
            <a:off x="491958" y="2146300"/>
            <a:ext cx="8880079" cy="4997450"/>
            <a:chOff x="0" y="0"/>
            <a:chExt cx="8880078" cy="4997449"/>
          </a:xfrm>
        </p:grpSpPr>
        <p:grpSp>
          <p:nvGrpSpPr>
            <p:cNvPr id="304" name="Group 304"/>
            <p:cNvGrpSpPr/>
            <p:nvPr/>
          </p:nvGrpSpPr>
          <p:grpSpPr>
            <a:xfrm>
              <a:off x="1248747" y="3636057"/>
              <a:ext cx="5518147" cy="1361393"/>
              <a:chOff x="0" y="0"/>
              <a:chExt cx="5518145" cy="1361392"/>
            </a:xfrm>
          </p:grpSpPr>
          <p:grpSp>
            <p:nvGrpSpPr>
              <p:cNvPr id="283" name="Group 283"/>
              <p:cNvGrpSpPr/>
              <p:nvPr/>
            </p:nvGrpSpPr>
            <p:grpSpPr>
              <a:xfrm>
                <a:off x="-1" y="710580"/>
                <a:ext cx="721673" cy="199229"/>
                <a:chOff x="0" y="0"/>
                <a:chExt cx="721671" cy="199228"/>
              </a:xfrm>
            </p:grpSpPr>
            <p:grpSp>
              <p:nvGrpSpPr>
                <p:cNvPr id="279" name="Group 279"/>
                <p:cNvGrpSpPr/>
                <p:nvPr/>
              </p:nvGrpSpPr>
              <p:grpSpPr>
                <a:xfrm>
                  <a:off x="0" y="0"/>
                  <a:ext cx="360836" cy="199229"/>
                  <a:chOff x="0" y="0"/>
                  <a:chExt cx="360835" cy="199228"/>
                </a:xfrm>
              </p:grpSpPr>
              <p:sp>
                <p:nvSpPr>
                  <p:cNvPr id="277" name="Shape 277"/>
                  <p:cNvSpPr/>
                  <p:nvPr/>
                </p:nvSpPr>
                <p:spPr>
                  <a:xfrm>
                    <a:off x="0" y="0"/>
                    <a:ext cx="180219" cy="1992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0580"/>
                        </a:moveTo>
                        <a:cubicBezTo>
                          <a:pt x="3250" y="4408"/>
                          <a:pt x="1912" y="0"/>
                          <a:pt x="5735" y="0"/>
                        </a:cubicBezTo>
                        <a:cubicBezTo>
                          <a:pt x="9558" y="0"/>
                          <a:pt x="8984" y="3967"/>
                          <a:pt x="10704" y="10580"/>
                        </a:cubicBezTo>
                        <a:cubicBezTo>
                          <a:pt x="12425" y="17192"/>
                          <a:pt x="12234" y="21600"/>
                          <a:pt x="15865" y="21600"/>
                        </a:cubicBezTo>
                        <a:cubicBezTo>
                          <a:pt x="19497" y="21600"/>
                          <a:pt x="20644" y="14988"/>
                          <a:pt x="21600" y="11902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85FF"/>
                    </a:solidFill>
                    <a:prstDash val="solid"/>
                    <a:miter lim="400000"/>
                  </a:ln>
                  <a:effectLst>
                    <a:outerShdw sx="100000" sy="100000" kx="0" ky="0" algn="b" rotWithShape="0" blurRad="139700" dist="63500" dir="3600000">
                      <a:srgbClr val="EBEBEB">
                        <a:alpha val="59999"/>
                      </a:srgbClr>
                    </a:outerShdw>
                  </a:effectLst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ctr">
                      <a:defRPr sz="2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  <p:sp>
                <p:nvSpPr>
                  <p:cNvPr id="278" name="Shape 278"/>
                  <p:cNvSpPr/>
                  <p:nvPr/>
                </p:nvSpPr>
                <p:spPr>
                  <a:xfrm>
                    <a:off x="180617" y="0"/>
                    <a:ext cx="180219" cy="1992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0580"/>
                        </a:moveTo>
                        <a:cubicBezTo>
                          <a:pt x="3250" y="4408"/>
                          <a:pt x="1912" y="0"/>
                          <a:pt x="5735" y="0"/>
                        </a:cubicBezTo>
                        <a:cubicBezTo>
                          <a:pt x="9558" y="0"/>
                          <a:pt x="8984" y="3967"/>
                          <a:pt x="10704" y="10580"/>
                        </a:cubicBezTo>
                        <a:cubicBezTo>
                          <a:pt x="12425" y="17192"/>
                          <a:pt x="12234" y="21600"/>
                          <a:pt x="15865" y="21600"/>
                        </a:cubicBezTo>
                        <a:cubicBezTo>
                          <a:pt x="19497" y="21600"/>
                          <a:pt x="20644" y="14988"/>
                          <a:pt x="21600" y="11902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85FF"/>
                    </a:solidFill>
                    <a:prstDash val="solid"/>
                    <a:miter lim="400000"/>
                  </a:ln>
                  <a:effectLst>
                    <a:outerShdw sx="100000" sy="100000" kx="0" ky="0" algn="b" rotWithShape="0" blurRad="139700" dist="63500" dir="3600000">
                      <a:srgbClr val="EBEBEB">
                        <a:alpha val="59999"/>
                      </a:srgbClr>
                    </a:outerShdw>
                  </a:effectLst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ctr">
                      <a:defRPr sz="2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</p:grpSp>
            <p:grpSp>
              <p:nvGrpSpPr>
                <p:cNvPr id="282" name="Group 282"/>
                <p:cNvGrpSpPr/>
                <p:nvPr/>
              </p:nvGrpSpPr>
              <p:grpSpPr>
                <a:xfrm>
                  <a:off x="360835" y="0"/>
                  <a:ext cx="360837" cy="199229"/>
                  <a:chOff x="0" y="0"/>
                  <a:chExt cx="360835" cy="199228"/>
                </a:xfrm>
              </p:grpSpPr>
              <p:sp>
                <p:nvSpPr>
                  <p:cNvPr id="280" name="Shape 280"/>
                  <p:cNvSpPr/>
                  <p:nvPr/>
                </p:nvSpPr>
                <p:spPr>
                  <a:xfrm>
                    <a:off x="0" y="0"/>
                    <a:ext cx="180219" cy="1992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0580"/>
                        </a:moveTo>
                        <a:cubicBezTo>
                          <a:pt x="3250" y="4408"/>
                          <a:pt x="1912" y="0"/>
                          <a:pt x="5735" y="0"/>
                        </a:cubicBezTo>
                        <a:cubicBezTo>
                          <a:pt x="9558" y="0"/>
                          <a:pt x="8984" y="3967"/>
                          <a:pt x="10704" y="10580"/>
                        </a:cubicBezTo>
                        <a:cubicBezTo>
                          <a:pt x="12425" y="17192"/>
                          <a:pt x="12234" y="21600"/>
                          <a:pt x="15865" y="21600"/>
                        </a:cubicBezTo>
                        <a:cubicBezTo>
                          <a:pt x="19497" y="21600"/>
                          <a:pt x="20644" y="14988"/>
                          <a:pt x="21600" y="11902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85FF"/>
                    </a:solidFill>
                    <a:prstDash val="solid"/>
                    <a:miter lim="400000"/>
                  </a:ln>
                  <a:effectLst>
                    <a:outerShdw sx="100000" sy="100000" kx="0" ky="0" algn="b" rotWithShape="0" blurRad="139700" dist="63500" dir="3600000">
                      <a:srgbClr val="EBEBEB">
                        <a:alpha val="59999"/>
                      </a:srgbClr>
                    </a:outerShdw>
                  </a:effectLst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ctr">
                      <a:defRPr sz="2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  <p:sp>
                <p:nvSpPr>
                  <p:cNvPr id="281" name="Shape 281"/>
                  <p:cNvSpPr/>
                  <p:nvPr/>
                </p:nvSpPr>
                <p:spPr>
                  <a:xfrm>
                    <a:off x="180617" y="0"/>
                    <a:ext cx="180219" cy="1992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0580"/>
                        </a:moveTo>
                        <a:cubicBezTo>
                          <a:pt x="3250" y="4408"/>
                          <a:pt x="1912" y="0"/>
                          <a:pt x="5735" y="0"/>
                        </a:cubicBezTo>
                        <a:cubicBezTo>
                          <a:pt x="9558" y="0"/>
                          <a:pt x="8984" y="3967"/>
                          <a:pt x="10704" y="10580"/>
                        </a:cubicBezTo>
                        <a:cubicBezTo>
                          <a:pt x="12425" y="17192"/>
                          <a:pt x="12234" y="21600"/>
                          <a:pt x="15865" y="21600"/>
                        </a:cubicBezTo>
                        <a:cubicBezTo>
                          <a:pt x="19497" y="21600"/>
                          <a:pt x="20644" y="14988"/>
                          <a:pt x="21600" y="11902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85FF"/>
                    </a:solidFill>
                    <a:prstDash val="solid"/>
                    <a:miter lim="400000"/>
                  </a:ln>
                  <a:effectLst>
                    <a:outerShdw sx="100000" sy="100000" kx="0" ky="0" algn="b" rotWithShape="0" blurRad="139700" dist="63500" dir="3600000">
                      <a:srgbClr val="EBEBEB">
                        <a:alpha val="59999"/>
                      </a:srgbClr>
                    </a:outerShdw>
                  </a:effectLst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ctr">
                      <a:defRPr sz="2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</p:grpSp>
          </p:grpSp>
          <p:grpSp>
            <p:nvGrpSpPr>
              <p:cNvPr id="290" name="Group 290"/>
              <p:cNvGrpSpPr/>
              <p:nvPr/>
            </p:nvGrpSpPr>
            <p:grpSpPr>
              <a:xfrm>
                <a:off x="3977994" y="710580"/>
                <a:ext cx="721671" cy="199229"/>
                <a:chOff x="0" y="0"/>
                <a:chExt cx="721670" cy="199228"/>
              </a:xfrm>
            </p:grpSpPr>
            <p:grpSp>
              <p:nvGrpSpPr>
                <p:cNvPr id="286" name="Group 286"/>
                <p:cNvGrpSpPr/>
                <p:nvPr/>
              </p:nvGrpSpPr>
              <p:grpSpPr>
                <a:xfrm>
                  <a:off x="0" y="0"/>
                  <a:ext cx="356235" cy="199229"/>
                  <a:chOff x="0" y="0"/>
                  <a:chExt cx="356234" cy="199228"/>
                </a:xfrm>
              </p:grpSpPr>
              <p:sp>
                <p:nvSpPr>
                  <p:cNvPr id="284" name="Shape 284"/>
                  <p:cNvSpPr/>
                  <p:nvPr/>
                </p:nvSpPr>
                <p:spPr>
                  <a:xfrm>
                    <a:off x="0" y="0"/>
                    <a:ext cx="180219" cy="1992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0580"/>
                        </a:moveTo>
                        <a:cubicBezTo>
                          <a:pt x="3250" y="4408"/>
                          <a:pt x="1912" y="0"/>
                          <a:pt x="5735" y="0"/>
                        </a:cubicBezTo>
                        <a:cubicBezTo>
                          <a:pt x="9558" y="0"/>
                          <a:pt x="8984" y="3967"/>
                          <a:pt x="10704" y="10580"/>
                        </a:cubicBezTo>
                        <a:cubicBezTo>
                          <a:pt x="12425" y="17192"/>
                          <a:pt x="12234" y="21600"/>
                          <a:pt x="15865" y="21600"/>
                        </a:cubicBezTo>
                        <a:cubicBezTo>
                          <a:pt x="19497" y="21600"/>
                          <a:pt x="20644" y="14988"/>
                          <a:pt x="21600" y="11902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85FF"/>
                    </a:solidFill>
                    <a:prstDash val="solid"/>
                    <a:miter lim="400000"/>
                  </a:ln>
                  <a:effectLst>
                    <a:outerShdw sx="100000" sy="100000" kx="0" ky="0" algn="b" rotWithShape="0" blurRad="139700" dist="63500" dir="3600000">
                      <a:srgbClr val="EBEBEB">
                        <a:alpha val="59999"/>
                      </a:srgbClr>
                    </a:outerShdw>
                  </a:effectLst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ctr">
                      <a:defRPr sz="2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  <p:sp>
                <p:nvSpPr>
                  <p:cNvPr id="285" name="Shape 285"/>
                  <p:cNvSpPr/>
                  <p:nvPr/>
                </p:nvSpPr>
                <p:spPr>
                  <a:xfrm>
                    <a:off x="176015" y="0"/>
                    <a:ext cx="180220" cy="1992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0580"/>
                        </a:moveTo>
                        <a:cubicBezTo>
                          <a:pt x="3250" y="4408"/>
                          <a:pt x="1912" y="0"/>
                          <a:pt x="5735" y="0"/>
                        </a:cubicBezTo>
                        <a:cubicBezTo>
                          <a:pt x="9558" y="0"/>
                          <a:pt x="8984" y="3967"/>
                          <a:pt x="10704" y="10580"/>
                        </a:cubicBezTo>
                        <a:cubicBezTo>
                          <a:pt x="12425" y="17192"/>
                          <a:pt x="12234" y="21600"/>
                          <a:pt x="15865" y="21600"/>
                        </a:cubicBezTo>
                        <a:cubicBezTo>
                          <a:pt x="19497" y="21600"/>
                          <a:pt x="20644" y="14988"/>
                          <a:pt x="21600" y="11902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85FF"/>
                    </a:solidFill>
                    <a:prstDash val="solid"/>
                    <a:miter lim="400000"/>
                  </a:ln>
                  <a:effectLst>
                    <a:outerShdw sx="100000" sy="100000" kx="0" ky="0" algn="b" rotWithShape="0" blurRad="139700" dist="63500" dir="3600000">
                      <a:srgbClr val="EBEBEB">
                        <a:alpha val="59999"/>
                      </a:srgbClr>
                    </a:outerShdw>
                  </a:effectLst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ctr">
                      <a:defRPr sz="2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</p:grpSp>
            <p:grpSp>
              <p:nvGrpSpPr>
                <p:cNvPr id="289" name="Group 289"/>
                <p:cNvGrpSpPr/>
                <p:nvPr/>
              </p:nvGrpSpPr>
              <p:grpSpPr>
                <a:xfrm>
                  <a:off x="360835" y="0"/>
                  <a:ext cx="360836" cy="199229"/>
                  <a:chOff x="0" y="0"/>
                  <a:chExt cx="360834" cy="199228"/>
                </a:xfrm>
              </p:grpSpPr>
              <p:sp>
                <p:nvSpPr>
                  <p:cNvPr id="287" name="Shape 287"/>
                  <p:cNvSpPr/>
                  <p:nvPr/>
                </p:nvSpPr>
                <p:spPr>
                  <a:xfrm>
                    <a:off x="0" y="0"/>
                    <a:ext cx="180219" cy="1992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0580"/>
                        </a:moveTo>
                        <a:cubicBezTo>
                          <a:pt x="3250" y="4408"/>
                          <a:pt x="1912" y="0"/>
                          <a:pt x="5735" y="0"/>
                        </a:cubicBezTo>
                        <a:cubicBezTo>
                          <a:pt x="9558" y="0"/>
                          <a:pt x="8984" y="3967"/>
                          <a:pt x="10704" y="10580"/>
                        </a:cubicBezTo>
                        <a:cubicBezTo>
                          <a:pt x="12425" y="17192"/>
                          <a:pt x="12234" y="21600"/>
                          <a:pt x="15865" y="21600"/>
                        </a:cubicBezTo>
                        <a:cubicBezTo>
                          <a:pt x="19497" y="21600"/>
                          <a:pt x="20644" y="14988"/>
                          <a:pt x="21600" y="11902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85FF"/>
                    </a:solidFill>
                    <a:prstDash val="solid"/>
                    <a:miter lim="400000"/>
                  </a:ln>
                  <a:effectLst>
                    <a:outerShdw sx="100000" sy="100000" kx="0" ky="0" algn="b" rotWithShape="0" blurRad="139700" dist="63500" dir="3600000">
                      <a:srgbClr val="EBEBEB">
                        <a:alpha val="59999"/>
                      </a:srgbClr>
                    </a:outerShdw>
                  </a:effectLst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ctr">
                      <a:defRPr sz="2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  <p:sp>
                <p:nvSpPr>
                  <p:cNvPr id="288" name="Shape 288"/>
                  <p:cNvSpPr/>
                  <p:nvPr/>
                </p:nvSpPr>
                <p:spPr>
                  <a:xfrm>
                    <a:off x="180616" y="0"/>
                    <a:ext cx="180219" cy="1992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0580"/>
                        </a:moveTo>
                        <a:cubicBezTo>
                          <a:pt x="3250" y="4408"/>
                          <a:pt x="1912" y="0"/>
                          <a:pt x="5735" y="0"/>
                        </a:cubicBezTo>
                        <a:cubicBezTo>
                          <a:pt x="9558" y="0"/>
                          <a:pt x="8984" y="3967"/>
                          <a:pt x="10704" y="10580"/>
                        </a:cubicBezTo>
                        <a:cubicBezTo>
                          <a:pt x="12425" y="17192"/>
                          <a:pt x="12234" y="21600"/>
                          <a:pt x="15865" y="21600"/>
                        </a:cubicBezTo>
                        <a:cubicBezTo>
                          <a:pt x="19497" y="21600"/>
                          <a:pt x="20644" y="14988"/>
                          <a:pt x="21600" y="11902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85FF"/>
                    </a:solidFill>
                    <a:prstDash val="solid"/>
                    <a:miter lim="400000"/>
                  </a:ln>
                  <a:effectLst>
                    <a:outerShdw sx="100000" sy="100000" kx="0" ky="0" algn="b" rotWithShape="0" blurRad="139700" dist="63500" dir="3600000">
                      <a:srgbClr val="EBEBEB">
                        <a:alpha val="59999"/>
                      </a:srgbClr>
                    </a:outerShdw>
                  </a:effectLst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ctr">
                      <a:defRPr sz="2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</p:grpSp>
          </p:grpSp>
          <p:grpSp>
            <p:nvGrpSpPr>
              <p:cNvPr id="297" name="Group 297"/>
              <p:cNvGrpSpPr/>
              <p:nvPr/>
            </p:nvGrpSpPr>
            <p:grpSpPr>
              <a:xfrm>
                <a:off x="4796473" y="710580"/>
                <a:ext cx="721673" cy="199229"/>
                <a:chOff x="0" y="0"/>
                <a:chExt cx="721671" cy="199228"/>
              </a:xfrm>
            </p:grpSpPr>
            <p:grpSp>
              <p:nvGrpSpPr>
                <p:cNvPr id="293" name="Group 293"/>
                <p:cNvGrpSpPr/>
                <p:nvPr/>
              </p:nvGrpSpPr>
              <p:grpSpPr>
                <a:xfrm>
                  <a:off x="0" y="0"/>
                  <a:ext cx="360836" cy="199229"/>
                  <a:chOff x="0" y="0"/>
                  <a:chExt cx="360835" cy="199228"/>
                </a:xfrm>
              </p:grpSpPr>
              <p:sp>
                <p:nvSpPr>
                  <p:cNvPr id="291" name="Shape 291"/>
                  <p:cNvSpPr/>
                  <p:nvPr/>
                </p:nvSpPr>
                <p:spPr>
                  <a:xfrm>
                    <a:off x="0" y="0"/>
                    <a:ext cx="180219" cy="1992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0580"/>
                        </a:moveTo>
                        <a:cubicBezTo>
                          <a:pt x="3250" y="4408"/>
                          <a:pt x="1912" y="0"/>
                          <a:pt x="5735" y="0"/>
                        </a:cubicBezTo>
                        <a:cubicBezTo>
                          <a:pt x="9558" y="0"/>
                          <a:pt x="8984" y="3967"/>
                          <a:pt x="10704" y="10580"/>
                        </a:cubicBezTo>
                        <a:cubicBezTo>
                          <a:pt x="12425" y="17192"/>
                          <a:pt x="12234" y="21600"/>
                          <a:pt x="15865" y="21600"/>
                        </a:cubicBezTo>
                        <a:cubicBezTo>
                          <a:pt x="19497" y="21600"/>
                          <a:pt x="20644" y="14988"/>
                          <a:pt x="21600" y="11902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85FF"/>
                    </a:solidFill>
                    <a:prstDash val="solid"/>
                    <a:miter lim="400000"/>
                  </a:ln>
                  <a:effectLst>
                    <a:outerShdw sx="100000" sy="100000" kx="0" ky="0" algn="b" rotWithShape="0" blurRad="139700" dist="63500" dir="3600000">
                      <a:srgbClr val="EBEBEB">
                        <a:alpha val="59999"/>
                      </a:srgbClr>
                    </a:outerShdw>
                  </a:effectLst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ctr">
                      <a:defRPr sz="2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  <p:sp>
                <p:nvSpPr>
                  <p:cNvPr id="292" name="Shape 292"/>
                  <p:cNvSpPr/>
                  <p:nvPr/>
                </p:nvSpPr>
                <p:spPr>
                  <a:xfrm>
                    <a:off x="180616" y="0"/>
                    <a:ext cx="180220" cy="1992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0580"/>
                        </a:moveTo>
                        <a:cubicBezTo>
                          <a:pt x="3250" y="4408"/>
                          <a:pt x="1912" y="0"/>
                          <a:pt x="5735" y="0"/>
                        </a:cubicBezTo>
                        <a:cubicBezTo>
                          <a:pt x="9558" y="0"/>
                          <a:pt x="8984" y="3967"/>
                          <a:pt x="10704" y="10580"/>
                        </a:cubicBezTo>
                        <a:cubicBezTo>
                          <a:pt x="12425" y="17192"/>
                          <a:pt x="12234" y="21600"/>
                          <a:pt x="15865" y="21600"/>
                        </a:cubicBezTo>
                        <a:cubicBezTo>
                          <a:pt x="19497" y="21600"/>
                          <a:pt x="20644" y="14988"/>
                          <a:pt x="21600" y="11902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85FF"/>
                    </a:solidFill>
                    <a:prstDash val="solid"/>
                    <a:miter lim="400000"/>
                  </a:ln>
                  <a:effectLst>
                    <a:outerShdw sx="100000" sy="100000" kx="0" ky="0" algn="b" rotWithShape="0" blurRad="139700" dist="63500" dir="3600000">
                      <a:srgbClr val="EBEBEB">
                        <a:alpha val="59999"/>
                      </a:srgbClr>
                    </a:outerShdw>
                  </a:effectLst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ctr">
                      <a:defRPr sz="2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</p:grpSp>
            <p:grpSp>
              <p:nvGrpSpPr>
                <p:cNvPr id="296" name="Group 296"/>
                <p:cNvGrpSpPr/>
                <p:nvPr/>
              </p:nvGrpSpPr>
              <p:grpSpPr>
                <a:xfrm>
                  <a:off x="360835" y="0"/>
                  <a:ext cx="360837" cy="199229"/>
                  <a:chOff x="0" y="0"/>
                  <a:chExt cx="360836" cy="199228"/>
                </a:xfrm>
              </p:grpSpPr>
              <p:sp>
                <p:nvSpPr>
                  <p:cNvPr id="294" name="Shape 294"/>
                  <p:cNvSpPr/>
                  <p:nvPr/>
                </p:nvSpPr>
                <p:spPr>
                  <a:xfrm>
                    <a:off x="0" y="0"/>
                    <a:ext cx="180219" cy="1992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0580"/>
                        </a:moveTo>
                        <a:cubicBezTo>
                          <a:pt x="3250" y="4408"/>
                          <a:pt x="1912" y="0"/>
                          <a:pt x="5735" y="0"/>
                        </a:cubicBezTo>
                        <a:cubicBezTo>
                          <a:pt x="9558" y="0"/>
                          <a:pt x="8984" y="3967"/>
                          <a:pt x="10704" y="10580"/>
                        </a:cubicBezTo>
                        <a:cubicBezTo>
                          <a:pt x="12425" y="17192"/>
                          <a:pt x="12234" y="21600"/>
                          <a:pt x="15865" y="21600"/>
                        </a:cubicBezTo>
                        <a:cubicBezTo>
                          <a:pt x="19497" y="21600"/>
                          <a:pt x="20644" y="14988"/>
                          <a:pt x="21600" y="11902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85FF"/>
                    </a:solidFill>
                    <a:prstDash val="solid"/>
                    <a:miter lim="400000"/>
                  </a:ln>
                  <a:effectLst>
                    <a:outerShdw sx="100000" sy="100000" kx="0" ky="0" algn="b" rotWithShape="0" blurRad="139700" dist="63500" dir="3600000">
                      <a:srgbClr val="EBEBEB">
                        <a:alpha val="59999"/>
                      </a:srgbClr>
                    </a:outerShdw>
                  </a:effectLst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ctr">
                      <a:defRPr sz="2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  <p:sp>
                <p:nvSpPr>
                  <p:cNvPr id="295" name="Shape 295"/>
                  <p:cNvSpPr/>
                  <p:nvPr/>
                </p:nvSpPr>
                <p:spPr>
                  <a:xfrm>
                    <a:off x="180617" y="0"/>
                    <a:ext cx="180220" cy="1992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10580"/>
                        </a:moveTo>
                        <a:cubicBezTo>
                          <a:pt x="3250" y="4408"/>
                          <a:pt x="1912" y="0"/>
                          <a:pt x="5735" y="0"/>
                        </a:cubicBezTo>
                        <a:cubicBezTo>
                          <a:pt x="9558" y="0"/>
                          <a:pt x="8984" y="3967"/>
                          <a:pt x="10704" y="10580"/>
                        </a:cubicBezTo>
                        <a:cubicBezTo>
                          <a:pt x="12425" y="17192"/>
                          <a:pt x="12234" y="21600"/>
                          <a:pt x="15865" y="21600"/>
                        </a:cubicBezTo>
                        <a:cubicBezTo>
                          <a:pt x="19497" y="21600"/>
                          <a:pt x="20644" y="14988"/>
                          <a:pt x="21600" y="11902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85FF"/>
                    </a:solidFill>
                    <a:prstDash val="solid"/>
                    <a:miter lim="400000"/>
                  </a:ln>
                  <a:effectLst>
                    <a:outerShdw sx="100000" sy="100000" kx="0" ky="0" algn="b" rotWithShape="0" blurRad="139700" dist="63500" dir="3600000">
                      <a:srgbClr val="EBEBEB">
                        <a:alpha val="59999"/>
                      </a:srgbClr>
                    </a:outerShdw>
                  </a:effectLst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ctr">
                      <a:defRPr sz="2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Gill Sans"/>
                        <a:ea typeface="Gill Sans"/>
                        <a:cs typeface="Gill Sans"/>
                        <a:sym typeface="Gill Sans"/>
                      </a:defRPr>
                    </a:pPr>
                  </a:p>
                </p:txBody>
              </p:sp>
            </p:grpSp>
          </p:grpSp>
          <p:sp>
            <p:nvSpPr>
              <p:cNvPr id="298" name="Shape 298"/>
              <p:cNvSpPr/>
              <p:nvPr/>
            </p:nvSpPr>
            <p:spPr>
              <a:xfrm>
                <a:off x="23468" y="1002781"/>
                <a:ext cx="751947" cy="3586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400">
                    <a:solidFill>
                      <a:srgbClr val="FF8AD8"/>
                    </a:solidFill>
                    <a:latin typeface="Myriad Pro"/>
                    <a:ea typeface="Myriad Pro"/>
                    <a:cs typeface="Myriad Pro"/>
                    <a:sym typeface="Myriad Pro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400">
                    <a:solidFill>
                      <a:srgbClr val="FF8AD8"/>
                    </a:solidFill>
                  </a:rPr>
                  <a:t>photon</a:t>
                </a:r>
              </a:p>
            </p:txBody>
          </p:sp>
          <p:sp>
            <p:nvSpPr>
              <p:cNvPr id="299" name="Shape 299"/>
              <p:cNvSpPr/>
              <p:nvPr/>
            </p:nvSpPr>
            <p:spPr>
              <a:xfrm>
                <a:off x="3966258" y="1002781"/>
                <a:ext cx="864528" cy="3586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400">
                    <a:solidFill>
                      <a:srgbClr val="FF8AD8"/>
                    </a:solidFill>
                    <a:latin typeface="Myriad Pro"/>
                    <a:ea typeface="Myriad Pro"/>
                    <a:cs typeface="Myriad Pro"/>
                    <a:sym typeface="Myriad Pro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400">
                    <a:solidFill>
                      <a:srgbClr val="FF8AD8"/>
                    </a:solidFill>
                  </a:rPr>
                  <a:t>gluon</a:t>
                </a:r>
              </a:p>
            </p:txBody>
          </p:sp>
          <p:sp>
            <p:nvSpPr>
              <p:cNvPr id="300" name="Shape 300"/>
              <p:cNvSpPr/>
              <p:nvPr/>
            </p:nvSpPr>
            <p:spPr>
              <a:xfrm>
                <a:off x="4951955" y="1002781"/>
                <a:ext cx="477994" cy="3586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400">
                    <a:solidFill>
                      <a:srgbClr val="FF8AD8"/>
                    </a:solidFill>
                    <a:latin typeface="Myriad Pro"/>
                    <a:ea typeface="Myriad Pro"/>
                    <a:cs typeface="Myriad Pro"/>
                    <a:sym typeface="Myriad Pro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400">
                    <a:solidFill>
                      <a:srgbClr val="FF8AD8"/>
                    </a:solidFill>
                  </a:rPr>
                  <a:t>W, Z</a:t>
                </a:r>
              </a:p>
            </p:txBody>
          </p:sp>
          <p:sp>
            <p:nvSpPr>
              <p:cNvPr id="301" name="Shape 301"/>
              <p:cNvSpPr/>
              <p:nvPr/>
            </p:nvSpPr>
            <p:spPr>
              <a:xfrm flipH="1">
                <a:off x="352034" y="0"/>
                <a:ext cx="1" cy="541003"/>
              </a:xfrm>
              <a:prstGeom prst="line">
                <a:avLst/>
              </a:prstGeom>
              <a:noFill/>
              <a:ln w="50800" cap="flat">
                <a:solidFill>
                  <a:srgbClr val="FF8AD8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302" name="Shape 302"/>
              <p:cNvSpPr/>
              <p:nvPr/>
            </p:nvSpPr>
            <p:spPr>
              <a:xfrm>
                <a:off x="4564717" y="0"/>
                <a:ext cx="1" cy="541003"/>
              </a:xfrm>
              <a:prstGeom prst="line">
                <a:avLst/>
              </a:prstGeom>
              <a:noFill/>
              <a:ln w="50800" cap="flat">
                <a:solidFill>
                  <a:srgbClr val="FF8AD8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303" name="Shape 303"/>
              <p:cNvSpPr/>
              <p:nvPr/>
            </p:nvSpPr>
            <p:spPr>
              <a:xfrm>
                <a:off x="5010629" y="0"/>
                <a:ext cx="1" cy="541003"/>
              </a:xfrm>
              <a:prstGeom prst="line">
                <a:avLst/>
              </a:prstGeom>
              <a:noFill/>
              <a:ln w="50800" cap="flat">
                <a:solidFill>
                  <a:srgbClr val="FF8AD8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</a:p>
            </p:txBody>
          </p:sp>
        </p:grpSp>
        <p:sp>
          <p:nvSpPr>
            <p:cNvPr id="305" name="Shape 305"/>
            <p:cNvSpPr/>
            <p:nvPr/>
          </p:nvSpPr>
          <p:spPr>
            <a:xfrm>
              <a:off x="139773" y="3230228"/>
              <a:ext cx="540567" cy="3726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FFFF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FFFF"/>
                  </a:solidFill>
                </a:rPr>
                <a:t>1900</a:t>
              </a:r>
            </a:p>
          </p:txBody>
        </p:sp>
        <p:sp>
          <p:nvSpPr>
            <p:cNvPr id="306" name="Shape 306"/>
            <p:cNvSpPr/>
            <p:nvPr/>
          </p:nvSpPr>
          <p:spPr>
            <a:xfrm>
              <a:off x="808691" y="3230228"/>
              <a:ext cx="540567" cy="3726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FFFF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FFFF"/>
                  </a:solidFill>
                </a:rPr>
                <a:t>1910</a:t>
              </a:r>
            </a:p>
          </p:txBody>
        </p:sp>
        <p:sp>
          <p:nvSpPr>
            <p:cNvPr id="307" name="Shape 307"/>
            <p:cNvSpPr/>
            <p:nvPr/>
          </p:nvSpPr>
          <p:spPr>
            <a:xfrm>
              <a:off x="1517545" y="3230228"/>
              <a:ext cx="540567" cy="3726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FFFF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FFFF"/>
                  </a:solidFill>
                </a:rPr>
                <a:t>1920</a:t>
              </a:r>
            </a:p>
          </p:txBody>
        </p:sp>
        <p:sp>
          <p:nvSpPr>
            <p:cNvPr id="308" name="Shape 308"/>
            <p:cNvSpPr/>
            <p:nvPr/>
          </p:nvSpPr>
          <p:spPr>
            <a:xfrm>
              <a:off x="2226398" y="3230228"/>
              <a:ext cx="540567" cy="3726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FFFF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FFFF"/>
                  </a:solidFill>
                </a:rPr>
                <a:t>1930</a:t>
              </a:r>
            </a:p>
          </p:txBody>
        </p:sp>
        <p:sp>
          <p:nvSpPr>
            <p:cNvPr id="309" name="Shape 309"/>
            <p:cNvSpPr/>
            <p:nvPr/>
          </p:nvSpPr>
          <p:spPr>
            <a:xfrm>
              <a:off x="2935252" y="3230228"/>
              <a:ext cx="540566" cy="3726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FFFF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FFFF"/>
                  </a:solidFill>
                </a:rPr>
                <a:t>1940</a:t>
              </a:r>
            </a:p>
          </p:txBody>
        </p:sp>
        <p:sp>
          <p:nvSpPr>
            <p:cNvPr id="310" name="Shape 310"/>
            <p:cNvSpPr/>
            <p:nvPr/>
          </p:nvSpPr>
          <p:spPr>
            <a:xfrm>
              <a:off x="3644105" y="3230228"/>
              <a:ext cx="540566" cy="3726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FFFF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FFFF"/>
                  </a:solidFill>
                </a:rPr>
                <a:t>1950</a:t>
              </a:r>
            </a:p>
          </p:txBody>
        </p:sp>
        <p:sp>
          <p:nvSpPr>
            <p:cNvPr id="311" name="Shape 311"/>
            <p:cNvSpPr/>
            <p:nvPr/>
          </p:nvSpPr>
          <p:spPr>
            <a:xfrm>
              <a:off x="4352957" y="3230228"/>
              <a:ext cx="540567" cy="3726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FFFF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FFFF"/>
                  </a:solidFill>
                </a:rPr>
                <a:t>1960</a:t>
              </a:r>
            </a:p>
          </p:txBody>
        </p:sp>
        <p:sp>
          <p:nvSpPr>
            <p:cNvPr id="312" name="Shape 312"/>
            <p:cNvSpPr/>
            <p:nvPr/>
          </p:nvSpPr>
          <p:spPr>
            <a:xfrm>
              <a:off x="5061812" y="3230228"/>
              <a:ext cx="540566" cy="3726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FFFF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FFFF"/>
                  </a:solidFill>
                </a:rPr>
                <a:t>1970</a:t>
              </a:r>
            </a:p>
          </p:txBody>
        </p:sp>
        <p:sp>
          <p:nvSpPr>
            <p:cNvPr id="313" name="Shape 313"/>
            <p:cNvSpPr/>
            <p:nvPr/>
          </p:nvSpPr>
          <p:spPr>
            <a:xfrm>
              <a:off x="5770666" y="3230228"/>
              <a:ext cx="540567" cy="3726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FFFF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FFFF"/>
                  </a:solidFill>
                </a:rPr>
                <a:t>1980</a:t>
              </a:r>
            </a:p>
          </p:txBody>
        </p:sp>
        <p:sp>
          <p:nvSpPr>
            <p:cNvPr id="314" name="Shape 314"/>
            <p:cNvSpPr/>
            <p:nvPr/>
          </p:nvSpPr>
          <p:spPr>
            <a:xfrm>
              <a:off x="6479518" y="3230228"/>
              <a:ext cx="540567" cy="3726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FFFF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FFFF"/>
                  </a:solidFill>
                </a:rPr>
                <a:t>1990</a:t>
              </a:r>
            </a:p>
          </p:txBody>
        </p:sp>
        <p:sp>
          <p:nvSpPr>
            <p:cNvPr id="315" name="Shape 315"/>
            <p:cNvSpPr/>
            <p:nvPr/>
          </p:nvSpPr>
          <p:spPr>
            <a:xfrm>
              <a:off x="7188373" y="3230228"/>
              <a:ext cx="540567" cy="3726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FFFF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FFFF"/>
                  </a:solidFill>
                </a:rPr>
                <a:t>2000</a:t>
              </a:r>
            </a:p>
          </p:txBody>
        </p:sp>
        <p:sp>
          <p:nvSpPr>
            <p:cNvPr id="316" name="Shape 316"/>
            <p:cNvSpPr/>
            <p:nvPr/>
          </p:nvSpPr>
          <p:spPr>
            <a:xfrm>
              <a:off x="7897227" y="3230228"/>
              <a:ext cx="540566" cy="3726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FFFF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FFFF"/>
                  </a:solidFill>
                </a:rPr>
                <a:t>2010</a:t>
              </a:r>
            </a:p>
          </p:txBody>
        </p:sp>
        <p:sp>
          <p:nvSpPr>
            <p:cNvPr id="317" name="Shape 317"/>
            <p:cNvSpPr/>
            <p:nvPr/>
          </p:nvSpPr>
          <p:spPr>
            <a:xfrm flipH="1" flipV="1">
              <a:off x="49919" y="3013868"/>
              <a:ext cx="8830160" cy="2"/>
            </a:xfrm>
            <a:prstGeom prst="line">
              <a:avLst/>
            </a:prstGeom>
            <a:noFill/>
            <a:ln w="50800" cap="flat">
              <a:solidFill>
                <a:srgbClr val="FFFFFF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318" name="Shape 318"/>
            <p:cNvSpPr/>
            <p:nvPr/>
          </p:nvSpPr>
          <p:spPr>
            <a:xfrm flipV="1">
              <a:off x="179709" y="2383698"/>
              <a:ext cx="1" cy="504712"/>
            </a:xfrm>
            <a:prstGeom prst="line">
              <a:avLst/>
            </a:prstGeom>
            <a:noFill/>
            <a:ln w="50800" cap="flat">
              <a:solidFill>
                <a:srgbClr val="00FDFF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319" name="Shape 319"/>
            <p:cNvSpPr/>
            <p:nvPr/>
          </p:nvSpPr>
          <p:spPr>
            <a:xfrm>
              <a:off x="0" y="1859939"/>
              <a:ext cx="813185" cy="345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00FD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00FDFF"/>
                  </a:solidFill>
                </a:rPr>
                <a:t>electron</a:t>
              </a:r>
            </a:p>
          </p:txBody>
        </p:sp>
        <p:sp>
          <p:nvSpPr>
            <p:cNvPr id="320" name="Shape 320"/>
            <p:cNvSpPr/>
            <p:nvPr/>
          </p:nvSpPr>
          <p:spPr>
            <a:xfrm flipV="1">
              <a:off x="2975187" y="2383698"/>
              <a:ext cx="1" cy="504712"/>
            </a:xfrm>
            <a:prstGeom prst="line">
              <a:avLst/>
            </a:prstGeom>
            <a:noFill/>
            <a:ln w="50800" cap="flat">
              <a:solidFill>
                <a:srgbClr val="00FDFF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321" name="Shape 321"/>
            <p:cNvSpPr/>
            <p:nvPr/>
          </p:nvSpPr>
          <p:spPr>
            <a:xfrm>
              <a:off x="2795477" y="1859939"/>
              <a:ext cx="606040" cy="345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00FD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00FDFF"/>
                  </a:solidFill>
                </a:rPr>
                <a:t>muon</a:t>
              </a:r>
            </a:p>
          </p:txBody>
        </p:sp>
        <p:sp>
          <p:nvSpPr>
            <p:cNvPr id="322" name="Shape 322"/>
            <p:cNvSpPr/>
            <p:nvPr/>
          </p:nvSpPr>
          <p:spPr>
            <a:xfrm flipV="1">
              <a:off x="5700781" y="2383698"/>
              <a:ext cx="1" cy="504712"/>
            </a:xfrm>
            <a:prstGeom prst="line">
              <a:avLst/>
            </a:prstGeom>
            <a:noFill/>
            <a:ln w="50800" cap="flat">
              <a:solidFill>
                <a:srgbClr val="00FDFF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323" name="Shape 323"/>
            <p:cNvSpPr/>
            <p:nvPr/>
          </p:nvSpPr>
          <p:spPr>
            <a:xfrm>
              <a:off x="5521069" y="1859939"/>
              <a:ext cx="397219" cy="345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00FD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00FDFF"/>
                  </a:solidFill>
                </a:rPr>
                <a:t>tau</a:t>
              </a:r>
            </a:p>
          </p:txBody>
        </p:sp>
        <p:sp>
          <p:nvSpPr>
            <p:cNvPr id="324" name="Shape 324"/>
            <p:cNvSpPr/>
            <p:nvPr/>
          </p:nvSpPr>
          <p:spPr>
            <a:xfrm flipV="1">
              <a:off x="4243137" y="2573106"/>
              <a:ext cx="1" cy="320562"/>
            </a:xfrm>
            <a:prstGeom prst="line">
              <a:avLst/>
            </a:prstGeom>
            <a:noFill/>
            <a:ln w="50800" cap="flat">
              <a:solidFill>
                <a:srgbClr val="00FDFF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325" name="Shape 325"/>
            <p:cNvSpPr/>
            <p:nvPr/>
          </p:nvSpPr>
          <p:spPr>
            <a:xfrm>
              <a:off x="4063426" y="1859939"/>
              <a:ext cx="950723" cy="345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00FD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00FDFF"/>
                  </a:solidFill>
                </a:rPr>
                <a:t>neutrinos</a:t>
              </a:r>
            </a:p>
          </p:txBody>
        </p:sp>
        <p:sp>
          <p:nvSpPr>
            <p:cNvPr id="326" name="Shape 326"/>
            <p:cNvSpPr/>
            <p:nvPr/>
          </p:nvSpPr>
          <p:spPr>
            <a:xfrm flipV="1">
              <a:off x="4872118" y="2573106"/>
              <a:ext cx="1" cy="320562"/>
            </a:xfrm>
            <a:prstGeom prst="line">
              <a:avLst/>
            </a:prstGeom>
            <a:noFill/>
            <a:ln w="50800" cap="flat">
              <a:solidFill>
                <a:srgbClr val="00FDFF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327" name="Shape 327"/>
            <p:cNvSpPr/>
            <p:nvPr/>
          </p:nvSpPr>
          <p:spPr>
            <a:xfrm>
              <a:off x="4143297" y="2175051"/>
              <a:ext cx="244376" cy="345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00FD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00FDFF"/>
                  </a:solidFill>
                </a:rPr>
                <a:t>el</a:t>
              </a:r>
            </a:p>
          </p:txBody>
        </p:sp>
        <p:sp>
          <p:nvSpPr>
            <p:cNvPr id="328" name="Shape 328"/>
            <p:cNvSpPr/>
            <p:nvPr/>
          </p:nvSpPr>
          <p:spPr>
            <a:xfrm>
              <a:off x="4652475" y="2175051"/>
              <a:ext cx="380236" cy="345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00FD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00FDFF"/>
                  </a:solidFill>
                </a:rPr>
                <a:t>mu</a:t>
              </a:r>
            </a:p>
          </p:txBody>
        </p:sp>
        <p:sp>
          <p:nvSpPr>
            <p:cNvPr id="329" name="Shape 329"/>
            <p:cNvSpPr/>
            <p:nvPr/>
          </p:nvSpPr>
          <p:spPr>
            <a:xfrm>
              <a:off x="7218323" y="1859939"/>
              <a:ext cx="867697" cy="345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00FD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00FDFF"/>
                  </a:solidFill>
                </a:rPr>
                <a:t>neutrino</a:t>
              </a:r>
            </a:p>
          </p:txBody>
        </p:sp>
        <p:sp>
          <p:nvSpPr>
            <p:cNvPr id="330" name="Shape 330"/>
            <p:cNvSpPr/>
            <p:nvPr/>
          </p:nvSpPr>
          <p:spPr>
            <a:xfrm flipV="1">
              <a:off x="7408017" y="2573106"/>
              <a:ext cx="1" cy="320562"/>
            </a:xfrm>
            <a:prstGeom prst="line">
              <a:avLst/>
            </a:prstGeom>
            <a:noFill/>
            <a:ln w="50800" cap="flat">
              <a:solidFill>
                <a:srgbClr val="00FDFF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331" name="Shape 331"/>
            <p:cNvSpPr/>
            <p:nvPr/>
          </p:nvSpPr>
          <p:spPr>
            <a:xfrm>
              <a:off x="7268245" y="2175051"/>
              <a:ext cx="375833" cy="345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00FDFF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00FDFF"/>
                  </a:solidFill>
                </a:rPr>
                <a:t>tau</a:t>
              </a:r>
            </a:p>
          </p:txBody>
        </p:sp>
        <p:sp>
          <p:nvSpPr>
            <p:cNvPr id="332" name="Shape 332"/>
            <p:cNvSpPr/>
            <p:nvPr/>
          </p:nvSpPr>
          <p:spPr>
            <a:xfrm>
              <a:off x="4207041" y="675959"/>
              <a:ext cx="980495" cy="6490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r">
                <a:defRPr sz="1800"/>
              </a:pPr>
              <a:r>
                <a:rPr sz="1400">
                  <a:solidFill>
                    <a:srgbClr val="FFD479"/>
                  </a:solidFill>
                  <a:latin typeface="Myriad Pro"/>
                  <a:ea typeface="Myriad Pro"/>
                  <a:cs typeface="Myriad Pro"/>
                  <a:sym typeface="Myriad Pro"/>
                </a:rPr>
                <a:t>strange</a:t>
              </a:r>
              <a:endParaRPr sz="1400">
                <a:solidFill>
                  <a:srgbClr val="FFD479"/>
                </a:solidFill>
                <a:latin typeface="Myriad Pro"/>
                <a:ea typeface="Myriad Pro"/>
                <a:cs typeface="Myriad Pro"/>
                <a:sym typeface="Myriad Pro"/>
              </a:endParaRPr>
            </a:p>
            <a:p>
              <a:pPr lvl="0" algn="r">
                <a:defRPr sz="1800"/>
              </a:pPr>
              <a:r>
                <a:rPr sz="1400">
                  <a:solidFill>
                    <a:srgbClr val="FFD479"/>
                  </a:solidFill>
                  <a:latin typeface="Myriad Pro"/>
                  <a:ea typeface="Myriad Pro"/>
                  <a:cs typeface="Myriad Pro"/>
                  <a:sym typeface="Myriad Pro"/>
                </a:rPr>
                <a:t>up - down</a:t>
              </a:r>
            </a:p>
          </p:txBody>
        </p:sp>
        <p:sp>
          <p:nvSpPr>
            <p:cNvPr id="333" name="Shape 333"/>
            <p:cNvSpPr/>
            <p:nvPr/>
          </p:nvSpPr>
          <p:spPr>
            <a:xfrm flipV="1">
              <a:off x="5121716" y="1444548"/>
              <a:ext cx="1" cy="1442418"/>
            </a:xfrm>
            <a:prstGeom prst="line">
              <a:avLst/>
            </a:prstGeom>
            <a:noFill/>
            <a:ln w="50800" cap="flat">
              <a:solidFill>
                <a:srgbClr val="FFD479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334" name="Shape 334"/>
            <p:cNvSpPr/>
            <p:nvPr/>
          </p:nvSpPr>
          <p:spPr>
            <a:xfrm>
              <a:off x="5284942" y="681969"/>
              <a:ext cx="645456" cy="345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FFD479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D479"/>
                  </a:solidFill>
                </a:rPr>
                <a:t>charm</a:t>
              </a:r>
            </a:p>
          </p:txBody>
        </p:sp>
        <p:sp>
          <p:nvSpPr>
            <p:cNvPr id="335" name="Shape 335"/>
            <p:cNvSpPr/>
            <p:nvPr/>
          </p:nvSpPr>
          <p:spPr>
            <a:xfrm flipV="1">
              <a:off x="5511085" y="1049958"/>
              <a:ext cx="1" cy="1843710"/>
            </a:xfrm>
            <a:prstGeom prst="line">
              <a:avLst/>
            </a:prstGeom>
            <a:noFill/>
            <a:ln w="50800" cap="flat">
              <a:solidFill>
                <a:srgbClr val="FFD479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336" name="Shape 336"/>
            <p:cNvSpPr/>
            <p:nvPr/>
          </p:nvSpPr>
          <p:spPr>
            <a:xfrm flipV="1">
              <a:off x="5940393" y="473352"/>
              <a:ext cx="1" cy="2420316"/>
            </a:xfrm>
            <a:prstGeom prst="line">
              <a:avLst/>
            </a:prstGeom>
            <a:noFill/>
            <a:ln w="50800" cap="flat">
              <a:solidFill>
                <a:srgbClr val="FFD479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337" name="Shape 337"/>
            <p:cNvSpPr/>
            <p:nvPr/>
          </p:nvSpPr>
          <p:spPr>
            <a:xfrm>
              <a:off x="5614409" y="0"/>
              <a:ext cx="751755" cy="345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FFD479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D479"/>
                  </a:solidFill>
                </a:rPr>
                <a:t>bottom</a:t>
              </a:r>
            </a:p>
          </p:txBody>
        </p:sp>
        <p:sp>
          <p:nvSpPr>
            <p:cNvPr id="338" name="Shape 338"/>
            <p:cNvSpPr/>
            <p:nvPr/>
          </p:nvSpPr>
          <p:spPr>
            <a:xfrm flipV="1">
              <a:off x="7088536" y="473352"/>
              <a:ext cx="1" cy="2420316"/>
            </a:xfrm>
            <a:prstGeom prst="line">
              <a:avLst/>
            </a:prstGeom>
            <a:noFill/>
            <a:ln w="50800" cap="flat">
              <a:solidFill>
                <a:srgbClr val="FFD479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339" name="Shape 339"/>
            <p:cNvSpPr/>
            <p:nvPr/>
          </p:nvSpPr>
          <p:spPr>
            <a:xfrm>
              <a:off x="6892343" y="0"/>
              <a:ext cx="392396" cy="345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400">
                  <a:solidFill>
                    <a:srgbClr val="FFD479"/>
                  </a:solidFill>
                  <a:latin typeface="Myriad Pro"/>
                  <a:ea typeface="Myriad Pro"/>
                  <a:cs typeface="Myriad Pro"/>
                  <a:sym typeface="Myriad Pr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D479"/>
                  </a:solidFill>
                </a:rPr>
                <a:t>top</a:t>
              </a:r>
            </a:p>
          </p:txBody>
        </p:sp>
        <p:grpSp>
          <p:nvGrpSpPr>
            <p:cNvPr id="343" name="Group 343"/>
            <p:cNvGrpSpPr/>
            <p:nvPr/>
          </p:nvGrpSpPr>
          <p:grpSpPr>
            <a:xfrm>
              <a:off x="7987078" y="38894"/>
              <a:ext cx="878580" cy="2899713"/>
              <a:chOff x="0" y="0"/>
              <a:chExt cx="878578" cy="2899711"/>
            </a:xfrm>
          </p:grpSpPr>
          <p:sp>
            <p:nvSpPr>
              <p:cNvPr id="340" name="Shape 340"/>
              <p:cNvSpPr/>
              <p:nvPr/>
            </p:nvSpPr>
            <p:spPr>
              <a:xfrm flipV="1">
                <a:off x="149813" y="991506"/>
                <a:ext cx="1" cy="1908206"/>
              </a:xfrm>
              <a:prstGeom prst="line">
                <a:avLst/>
              </a:prstGeom>
              <a:noFill/>
              <a:ln w="50800" cap="flat">
                <a:solidFill>
                  <a:srgbClr val="D6D6D6"/>
                </a:solidFill>
                <a:prstDash val="solid"/>
                <a:miter lim="400000"/>
                <a:headEnd type="triangle" w="med" len="med"/>
              </a:ln>
              <a:effectLst>
                <a:outerShdw sx="100000" sy="100000" kx="0" ky="0" algn="b" rotWithShape="0" blurRad="139700" dist="63500" dir="1740000">
                  <a:srgbClr val="FFFFFF">
                    <a:alpha val="59999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341" name="Shape 341"/>
              <p:cNvSpPr/>
              <p:nvPr/>
            </p:nvSpPr>
            <p:spPr>
              <a:xfrm>
                <a:off x="0" y="0"/>
                <a:ext cx="878579" cy="91352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>
                <a:outerShdw sx="100000" sy="100000" kx="0" ky="0" algn="b" rotWithShape="0" blurRad="139700" dist="63500" dir="1740000">
                  <a:srgbClr val="FFFFFF">
                    <a:alpha val="59999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1800"/>
                </a:pPr>
                <a:r>
                  <a:rPr sz="1400">
                    <a:solidFill>
                      <a:srgbClr val="EBEBEB"/>
                    </a:solidFill>
                    <a:latin typeface="Myriad Pro"/>
                    <a:ea typeface="Myriad Pro"/>
                    <a:cs typeface="Myriad Pro"/>
                    <a:sym typeface="Myriad Pro"/>
                  </a:rPr>
                  <a:t>Higgs</a:t>
                </a:r>
                <a:endParaRPr sz="1400">
                  <a:solidFill>
                    <a:srgbClr val="EBEBEB"/>
                  </a:solidFill>
                  <a:latin typeface="Myriad Pro"/>
                  <a:ea typeface="Myriad Pro"/>
                  <a:cs typeface="Myriad Pro"/>
                  <a:sym typeface="Myriad Pro"/>
                </a:endParaRPr>
              </a:p>
              <a:p>
                <a:pPr lvl="0">
                  <a:defRPr sz="1800"/>
                </a:pPr>
                <a:r>
                  <a:rPr sz="1400">
                    <a:solidFill>
                      <a:srgbClr val="EBEBEB"/>
                    </a:solidFill>
                    <a:latin typeface="Myriad Pro"/>
                    <a:ea typeface="Myriad Pro"/>
                    <a:cs typeface="Myriad Pro"/>
                    <a:sym typeface="Myriad Pro"/>
                  </a:rPr>
                  <a:t>SUSY</a:t>
                </a:r>
                <a:endParaRPr sz="1400">
                  <a:solidFill>
                    <a:srgbClr val="EBEBEB"/>
                  </a:solidFill>
                  <a:latin typeface="Myriad Pro"/>
                  <a:ea typeface="Myriad Pro"/>
                  <a:cs typeface="Myriad Pro"/>
                  <a:sym typeface="Myriad Pro"/>
                </a:endParaRPr>
              </a:p>
              <a:p>
                <a:pPr lvl="0">
                  <a:defRPr sz="1800"/>
                </a:pPr>
                <a:r>
                  <a:rPr sz="1400">
                    <a:solidFill>
                      <a:srgbClr val="EBEBEB"/>
                    </a:solidFill>
                    <a:latin typeface="Myriad Pro"/>
                    <a:ea typeface="Myriad Pro"/>
                    <a:cs typeface="Myriad Pro"/>
                    <a:sym typeface="Myriad Pro"/>
                  </a:rPr>
                  <a:t>???</a:t>
                </a:r>
              </a:p>
            </p:txBody>
          </p:sp>
          <p:sp>
            <p:nvSpPr>
              <p:cNvPr id="342" name="Shape 342"/>
              <p:cNvSpPr/>
              <p:nvPr/>
            </p:nvSpPr>
            <p:spPr>
              <a:xfrm>
                <a:off x="289531" y="1075798"/>
                <a:ext cx="285139" cy="13582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>
                <a:outerShdw sx="100000" sy="100000" kx="0" ky="0" algn="b" rotWithShape="0" blurRad="139700" dist="63500" dir="3600000">
                  <a:srgbClr val="EBEBEB">
                    <a:alpha val="59999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1800"/>
                </a:pPr>
                <a:r>
                  <a:rPr sz="2000">
                    <a:solidFill>
                      <a:srgbClr val="D6D6D6"/>
                    </a:solidFill>
                    <a:latin typeface="Myriad Pro"/>
                    <a:ea typeface="Myriad Pro"/>
                    <a:cs typeface="Myriad Pro"/>
                    <a:sym typeface="Myriad Pro"/>
                  </a:rPr>
                  <a:t>L</a:t>
                </a:r>
                <a:endParaRPr sz="2000">
                  <a:solidFill>
                    <a:srgbClr val="D6D6D6"/>
                  </a:solidFill>
                  <a:latin typeface="Myriad Pro"/>
                  <a:ea typeface="Myriad Pro"/>
                  <a:cs typeface="Myriad Pro"/>
                  <a:sym typeface="Myriad Pro"/>
                </a:endParaRPr>
              </a:p>
              <a:p>
                <a:pPr lvl="0">
                  <a:defRPr sz="1800"/>
                </a:pPr>
                <a:r>
                  <a:rPr sz="2000">
                    <a:solidFill>
                      <a:srgbClr val="D6D6D6"/>
                    </a:solidFill>
                    <a:latin typeface="Myriad Pro"/>
                    <a:ea typeface="Myriad Pro"/>
                    <a:cs typeface="Myriad Pro"/>
                    <a:sym typeface="Myriad Pro"/>
                  </a:rPr>
                  <a:t>H</a:t>
                </a:r>
                <a:endParaRPr sz="2000">
                  <a:solidFill>
                    <a:srgbClr val="D6D6D6"/>
                  </a:solidFill>
                  <a:latin typeface="Myriad Pro"/>
                  <a:ea typeface="Myriad Pro"/>
                  <a:cs typeface="Myriad Pro"/>
                  <a:sym typeface="Myriad Pro"/>
                </a:endParaRPr>
              </a:p>
              <a:p>
                <a:pPr lvl="0">
                  <a:defRPr sz="1800"/>
                </a:pPr>
                <a:r>
                  <a:rPr sz="2000">
                    <a:solidFill>
                      <a:srgbClr val="D6D6D6"/>
                    </a:solidFill>
                    <a:latin typeface="Myriad Pro"/>
                    <a:ea typeface="Myriad Pro"/>
                    <a:cs typeface="Myriad Pro"/>
                    <a:sym typeface="Myriad Pro"/>
                  </a:rPr>
                  <a:t>C</a:t>
                </a:r>
              </a:p>
            </p:txBody>
          </p:sp>
        </p:grpSp>
      </p:grp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62" name="Shape 62"/>
          <p:cNvSpPr/>
          <p:nvPr/>
        </p:nvSpPr>
        <p:spPr>
          <a:xfrm>
            <a:off x="670724" y="317500"/>
            <a:ext cx="83439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3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300"/>
              <a:t>The “Weak Interaction” - What is Radioactivity ?</a:t>
            </a:r>
          </a:p>
        </p:txBody>
      </p:sp>
      <p:pic>
        <p:nvPicPr>
          <p:cNvPr id="63" name="NeutronDecaySpectrum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7100" y="3340100"/>
            <a:ext cx="4140201" cy="212185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Shape 64"/>
          <p:cNvSpPr/>
          <p:nvPr/>
        </p:nvSpPr>
        <p:spPr>
          <a:xfrm>
            <a:off x="454824" y="2165350"/>
            <a:ext cx="9296401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600"/>
              <a:t>1911: Continuous (?) energy spectrum of ‘beta’-rays (electrons) - energy conservation?</a:t>
            </a:r>
          </a:p>
        </p:txBody>
      </p:sp>
      <p:sp>
        <p:nvSpPr>
          <p:cNvPr id="65" name="Shape 65"/>
          <p:cNvSpPr/>
          <p:nvPr/>
        </p:nvSpPr>
        <p:spPr>
          <a:xfrm>
            <a:off x="2897385" y="2743200"/>
            <a:ext cx="2391979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b="1"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/>
            </a:pPr>
            <a:r>
              <a:rPr b="1"/>
              <a:t>Z --&gt; (Z+1) + e  ?</a:t>
            </a:r>
          </a:p>
        </p:txBody>
      </p:sp>
      <p:sp>
        <p:nvSpPr>
          <p:cNvPr id="66" name="Shape 66"/>
          <p:cNvSpPr/>
          <p:nvPr/>
        </p:nvSpPr>
        <p:spPr>
          <a:xfrm>
            <a:off x="429424" y="5772150"/>
            <a:ext cx="9296401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600"/>
              <a:t>1930: Wolfgang Pauli postulates existence of ‘neutrino’:</a:t>
            </a:r>
          </a:p>
        </p:txBody>
      </p:sp>
      <p:sp>
        <p:nvSpPr>
          <p:cNvPr id="67" name="Shape 67"/>
          <p:cNvSpPr/>
          <p:nvPr/>
        </p:nvSpPr>
        <p:spPr>
          <a:xfrm>
            <a:off x="6626795" y="5607050"/>
            <a:ext cx="2121360" cy="546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>
                <a:latin typeface="Verdana"/>
                <a:ea typeface="Verdana"/>
                <a:cs typeface="Verdana"/>
                <a:sym typeface="Verdana"/>
              </a:rPr>
              <a:t>n --&gt; p + e  + </a:t>
            </a:r>
            <a:r>
              <a:rPr b="1" sz="3100">
                <a:solidFill>
                  <a:srgbClr val="FF2F92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pic>
        <p:nvPicPr>
          <p:cNvPr id="70" name="fermi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1181100"/>
            <a:ext cx="2009940" cy="3136901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Shape 71"/>
          <p:cNvSpPr/>
          <p:nvPr/>
        </p:nvSpPr>
        <p:spPr>
          <a:xfrm>
            <a:off x="544518" y="4356100"/>
            <a:ext cx="1433514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Enrico Fermi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(1934)</a:t>
            </a:r>
          </a:p>
        </p:txBody>
      </p:sp>
      <p:grpSp>
        <p:nvGrpSpPr>
          <p:cNvPr id="81" name="Group 81"/>
          <p:cNvGrpSpPr/>
          <p:nvPr/>
        </p:nvGrpSpPr>
        <p:grpSpPr>
          <a:xfrm>
            <a:off x="3735294" y="1714500"/>
            <a:ext cx="4029746" cy="2463800"/>
            <a:chOff x="0" y="0"/>
            <a:chExt cx="4029744" cy="2463800"/>
          </a:xfrm>
        </p:grpSpPr>
        <p:sp>
          <p:nvSpPr>
            <p:cNvPr id="72" name="Shape 72"/>
            <p:cNvSpPr/>
            <p:nvPr/>
          </p:nvSpPr>
          <p:spPr>
            <a:xfrm flipH="1">
              <a:off x="2017805" y="355600"/>
              <a:ext cx="1612901" cy="939801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73" name="Shape 73"/>
            <p:cNvSpPr/>
            <p:nvPr/>
          </p:nvSpPr>
          <p:spPr>
            <a:xfrm flipH="1" flipV="1">
              <a:off x="2030505" y="1320800"/>
              <a:ext cx="1765301" cy="965200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74" name="Shape 74"/>
            <p:cNvSpPr/>
            <p:nvPr/>
          </p:nvSpPr>
          <p:spPr>
            <a:xfrm>
              <a:off x="354105" y="368300"/>
              <a:ext cx="1638301" cy="927101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75" name="Shape 75"/>
            <p:cNvSpPr/>
            <p:nvPr/>
          </p:nvSpPr>
          <p:spPr>
            <a:xfrm flipV="1">
              <a:off x="417605" y="1320800"/>
              <a:ext cx="1562101" cy="850900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76" name="Shape 76"/>
            <p:cNvSpPr/>
            <p:nvPr/>
          </p:nvSpPr>
          <p:spPr>
            <a:xfrm>
              <a:off x="1916205" y="1206500"/>
              <a:ext cx="190501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9411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6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pPr>
            </a:p>
          </p:txBody>
        </p:sp>
        <p:sp>
          <p:nvSpPr>
            <p:cNvPr id="77" name="Shape 77"/>
            <p:cNvSpPr/>
            <p:nvPr/>
          </p:nvSpPr>
          <p:spPr>
            <a:xfrm>
              <a:off x="3798416" y="0"/>
              <a:ext cx="231329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p</a:t>
              </a:r>
            </a:p>
          </p:txBody>
        </p:sp>
        <p:sp>
          <p:nvSpPr>
            <p:cNvPr id="78" name="Shape 78"/>
            <p:cNvSpPr/>
            <p:nvPr/>
          </p:nvSpPr>
          <p:spPr>
            <a:xfrm>
              <a:off x="0" y="0"/>
              <a:ext cx="23356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n</a:t>
              </a:r>
            </a:p>
          </p:txBody>
        </p:sp>
        <p:sp>
          <p:nvSpPr>
            <p:cNvPr id="79" name="Shape 79"/>
            <p:cNvSpPr/>
            <p:nvPr/>
          </p:nvSpPr>
          <p:spPr>
            <a:xfrm>
              <a:off x="130423" y="1981324"/>
              <a:ext cx="226715" cy="4061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2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 lvl="0">
                <a:defRPr sz="1800"/>
              </a:pPr>
              <a:r>
                <a:rPr sz="2400"/>
                <a:t>ν</a:t>
              </a:r>
            </a:p>
          </p:txBody>
        </p:sp>
        <p:sp>
          <p:nvSpPr>
            <p:cNvPr id="80" name="Shape 80"/>
            <p:cNvSpPr/>
            <p:nvPr/>
          </p:nvSpPr>
          <p:spPr>
            <a:xfrm>
              <a:off x="3801541" y="2108200"/>
              <a:ext cx="225079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e</a:t>
              </a:r>
            </a:p>
          </p:txBody>
        </p:sp>
      </p:grpSp>
      <p:sp>
        <p:nvSpPr>
          <p:cNvPr id="82" name="Shape 82"/>
          <p:cNvSpPr/>
          <p:nvPr/>
        </p:nvSpPr>
        <p:spPr>
          <a:xfrm>
            <a:off x="2703816" y="4743450"/>
            <a:ext cx="6094116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Proposed a </a:t>
            </a:r>
            <a:r>
              <a:rPr b="1" sz="1600">
                <a:latin typeface="Verdana"/>
                <a:ea typeface="Verdana"/>
                <a:cs typeface="Verdana"/>
                <a:sym typeface="Verdana"/>
              </a:rPr>
              <a:t>phenomenological</a:t>
            </a:r>
            <a:r>
              <a:rPr sz="1600">
                <a:latin typeface="Verdana"/>
                <a:ea typeface="Verdana"/>
                <a:cs typeface="Verdana"/>
                <a:sym typeface="Verdana"/>
              </a:rPr>
              <a:t> model of weak interaction</a:t>
            </a:r>
          </a:p>
        </p:txBody>
      </p:sp>
      <p:sp>
        <p:nvSpPr>
          <p:cNvPr id="83" name="Shape 83"/>
          <p:cNvSpPr/>
          <p:nvPr/>
        </p:nvSpPr>
        <p:spPr>
          <a:xfrm>
            <a:off x="2703816" y="5708650"/>
            <a:ext cx="6527371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b="1" sz="1600">
                <a:latin typeface="Verdana"/>
                <a:ea typeface="Verdana"/>
                <a:cs typeface="Verdana"/>
                <a:sym typeface="Verdana"/>
              </a:rPr>
              <a:t>Point-like</a:t>
            </a:r>
            <a:r>
              <a:rPr sz="1600">
                <a:latin typeface="Verdana"/>
                <a:ea typeface="Verdana"/>
                <a:cs typeface="Verdana"/>
                <a:sym typeface="Verdana"/>
              </a:rPr>
              <a:t> coupling with strength G</a:t>
            </a:r>
            <a:r>
              <a:rPr baseline="-5999" sz="1600">
                <a:latin typeface="Verdana"/>
                <a:ea typeface="Verdana"/>
                <a:cs typeface="Verdana"/>
                <a:sym typeface="Verdana"/>
              </a:rPr>
              <a:t>F</a:t>
            </a:r>
            <a:r>
              <a:rPr sz="1600">
                <a:latin typeface="Verdana"/>
                <a:ea typeface="Verdana"/>
                <a:cs typeface="Verdana"/>
                <a:sym typeface="Verdana"/>
              </a:rPr>
              <a:t> ~ 10</a:t>
            </a:r>
            <a:r>
              <a:rPr baseline="31999" sz="1600">
                <a:latin typeface="Verdana"/>
                <a:ea typeface="Verdana"/>
                <a:cs typeface="Verdana"/>
                <a:sym typeface="Verdana"/>
              </a:rPr>
              <a:t>-5</a:t>
            </a:r>
            <a:r>
              <a:rPr sz="1600">
                <a:latin typeface="Verdana"/>
                <a:ea typeface="Verdana"/>
                <a:cs typeface="Verdana"/>
                <a:sym typeface="Verdana"/>
              </a:rPr>
              <a:t> of e.m. interaction</a:t>
            </a:r>
          </a:p>
        </p:txBody>
      </p:sp>
      <p:sp>
        <p:nvSpPr>
          <p:cNvPr id="84" name="Shape 84"/>
          <p:cNvSpPr/>
          <p:nvPr/>
        </p:nvSpPr>
        <p:spPr>
          <a:xfrm>
            <a:off x="2665716" y="6635750"/>
            <a:ext cx="6595170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600"/>
              <a:t>Coupling of two ‘currents’  (proton-neutron / electron-neutrino)</a:t>
            </a:r>
          </a:p>
        </p:txBody>
      </p:sp>
      <p:sp>
        <p:nvSpPr>
          <p:cNvPr id="85" name="Shape 85"/>
          <p:cNvSpPr/>
          <p:nvPr/>
        </p:nvSpPr>
        <p:spPr>
          <a:xfrm>
            <a:off x="-256376" y="317500"/>
            <a:ext cx="103759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3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300"/>
              <a:t>The model of Enrico Fermi : “pointlike interaction”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88" name="Shape 88"/>
          <p:cNvSpPr/>
          <p:nvPr/>
        </p:nvSpPr>
        <p:spPr>
          <a:xfrm>
            <a:off x="-1727200" y="5702300"/>
            <a:ext cx="10160000" cy="144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endParaRPr sz="15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 sz="1500">
                <a:latin typeface="Verdana"/>
                <a:ea typeface="Verdana"/>
                <a:cs typeface="Verdana"/>
                <a:sym typeface="Verdana"/>
              </a:rPr>
              <a:t>Weak interaction transmitted by massive vector bosons</a:t>
            </a:r>
            <a:endParaRPr b="1" sz="15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 sz="1500">
                <a:latin typeface="Verdana"/>
                <a:ea typeface="Verdana"/>
                <a:cs typeface="Verdana"/>
                <a:sym typeface="Verdana"/>
              </a:rPr>
              <a:t>(in analogy to photon exchange!)</a:t>
            </a:r>
            <a:endParaRPr b="1" sz="15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endParaRPr b="1" sz="15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 sz="15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Large mass (80 GeV) explains </a:t>
            </a:r>
            <a:endParaRPr b="1" sz="1500">
              <a:solidFill>
                <a:srgbClr val="FF26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 sz="15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short range (2·10</a:t>
            </a:r>
            <a:r>
              <a:rPr b="1" baseline="31999" sz="15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-18</a:t>
            </a:r>
            <a:r>
              <a:rPr b="1" sz="15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 m) and small cross-sections</a:t>
            </a:r>
          </a:p>
        </p:txBody>
      </p:sp>
      <p:sp>
        <p:nvSpPr>
          <p:cNvPr id="89" name="Shape 89"/>
          <p:cNvSpPr/>
          <p:nvPr/>
        </p:nvSpPr>
        <p:spPr>
          <a:xfrm>
            <a:off x="-635000" y="1968500"/>
            <a:ext cx="6883400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endParaRPr sz="15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1500">
                <a:latin typeface="Verdana"/>
                <a:ea typeface="Verdana"/>
                <a:cs typeface="Verdana"/>
                <a:sym typeface="Verdana"/>
              </a:rPr>
              <a:t>probability of this reaction &gt; 100% (E &gt; 300 GeV)</a:t>
            </a:r>
          </a:p>
        </p:txBody>
      </p:sp>
      <p:grpSp>
        <p:nvGrpSpPr>
          <p:cNvPr id="101" name="Group 101"/>
          <p:cNvGrpSpPr/>
          <p:nvPr/>
        </p:nvGrpSpPr>
        <p:grpSpPr>
          <a:xfrm>
            <a:off x="699994" y="2565400"/>
            <a:ext cx="3251201" cy="2482850"/>
            <a:chOff x="0" y="0"/>
            <a:chExt cx="3251199" cy="2482849"/>
          </a:xfrm>
        </p:grpSpPr>
        <p:grpSp>
          <p:nvGrpSpPr>
            <p:cNvPr id="99" name="Group 99"/>
            <p:cNvGrpSpPr/>
            <p:nvPr/>
          </p:nvGrpSpPr>
          <p:grpSpPr>
            <a:xfrm>
              <a:off x="0" y="0"/>
              <a:ext cx="3251200" cy="2235201"/>
              <a:chOff x="0" y="0"/>
              <a:chExt cx="3251199" cy="2235200"/>
            </a:xfrm>
          </p:grpSpPr>
          <p:sp>
            <p:nvSpPr>
              <p:cNvPr id="90" name="Shape 90"/>
              <p:cNvSpPr/>
              <p:nvPr/>
            </p:nvSpPr>
            <p:spPr>
              <a:xfrm flipH="1">
                <a:off x="1627966" y="322606"/>
                <a:ext cx="1301292" cy="852598"/>
              </a:xfrm>
              <a:prstGeom prst="line">
                <a:avLst/>
              </a:prstGeom>
              <a:noFill/>
              <a:ln w="25400" cap="flat">
                <a:solidFill>
                  <a:srgbClr val="3A5253"/>
                </a:solidFill>
                <a:prstDash val="solid"/>
                <a:miter lim="400000"/>
                <a:headEnd type="triangle" w="med" len="med"/>
              </a:ln>
              <a:effectLst>
                <a:outerShdw sx="100000" sy="100000" kx="0" ky="0" algn="b" rotWithShape="0" blurRad="25400" dist="25400" dir="270000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</a:p>
            </p:txBody>
          </p:sp>
          <p:sp>
            <p:nvSpPr>
              <p:cNvPr id="91" name="Shape 91"/>
              <p:cNvSpPr/>
              <p:nvPr/>
            </p:nvSpPr>
            <p:spPr>
              <a:xfrm flipH="1" flipV="1">
                <a:off x="1638212" y="1198252"/>
                <a:ext cx="1424244" cy="875648"/>
              </a:xfrm>
              <a:prstGeom prst="line">
                <a:avLst/>
              </a:prstGeom>
              <a:noFill/>
              <a:ln w="25400" cap="flat">
                <a:solidFill>
                  <a:srgbClr val="3A5253"/>
                </a:solidFill>
                <a:prstDash val="solid"/>
                <a:miter lim="400000"/>
                <a:headEnd type="triangle" w="med" len="med"/>
              </a:ln>
              <a:effectLst>
                <a:outerShdw sx="100000" sy="100000" kx="0" ky="0" algn="b" rotWithShape="0" blurRad="25400" dist="25400" dir="270000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</a:p>
            </p:txBody>
          </p:sp>
          <p:sp>
            <p:nvSpPr>
              <p:cNvPr id="92" name="Shape 92"/>
              <p:cNvSpPr/>
              <p:nvPr/>
            </p:nvSpPr>
            <p:spPr>
              <a:xfrm>
                <a:off x="285692" y="334127"/>
                <a:ext cx="1321786" cy="841076"/>
              </a:xfrm>
              <a:prstGeom prst="line">
                <a:avLst/>
              </a:prstGeom>
              <a:noFill/>
              <a:ln w="25400" cap="flat">
                <a:solidFill>
                  <a:srgbClr val="3A5253"/>
                </a:solidFill>
                <a:prstDash val="solid"/>
                <a:miter lim="400000"/>
              </a:ln>
              <a:effectLst>
                <a:outerShdw sx="100000" sy="100000" kx="0" ky="0" algn="b" rotWithShape="0" blurRad="25400" dist="25400" dir="270000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</a:p>
            </p:txBody>
          </p:sp>
          <p:sp>
            <p:nvSpPr>
              <p:cNvPr id="93" name="Shape 93"/>
              <p:cNvSpPr/>
              <p:nvPr/>
            </p:nvSpPr>
            <p:spPr>
              <a:xfrm flipV="1">
                <a:off x="336924" y="1198250"/>
                <a:ext cx="1260304" cy="771954"/>
              </a:xfrm>
              <a:prstGeom prst="line">
                <a:avLst/>
              </a:prstGeom>
              <a:noFill/>
              <a:ln w="25400" cap="flat">
                <a:solidFill>
                  <a:srgbClr val="3A5253"/>
                </a:solidFill>
                <a:prstDash val="solid"/>
                <a:miter lim="400000"/>
              </a:ln>
              <a:effectLst>
                <a:outerShdw sx="100000" sy="100000" kx="0" ky="0" algn="b" rotWithShape="0" blurRad="25400" dist="25400" dir="270000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</a:p>
            </p:txBody>
          </p:sp>
          <p:sp>
            <p:nvSpPr>
              <p:cNvPr id="94" name="Shape 94"/>
              <p:cNvSpPr/>
              <p:nvPr/>
            </p:nvSpPr>
            <p:spPr>
              <a:xfrm>
                <a:off x="1545995" y="1094556"/>
                <a:ext cx="153697" cy="172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16796"/>
                    </a:moveTo>
                    <a:cubicBezTo>
                      <a:pt x="20639" y="12954"/>
                      <a:pt x="20639" y="6724"/>
                      <a:pt x="16796" y="2882"/>
                    </a:cubicBezTo>
                    <a:cubicBezTo>
                      <a:pt x="12954" y="-961"/>
                      <a:pt x="6724" y="-961"/>
                      <a:pt x="2882" y="2882"/>
                    </a:cubicBezTo>
                    <a:cubicBezTo>
                      <a:pt x="-961" y="6724"/>
                      <a:pt x="-961" y="12954"/>
                      <a:pt x="2882" y="16796"/>
                    </a:cubicBezTo>
                    <a:cubicBezTo>
                      <a:pt x="6724" y="20639"/>
                      <a:pt x="12954" y="20639"/>
                      <a:pt x="16796" y="16796"/>
                    </a:cubicBezTo>
                  </a:path>
                </a:pathLst>
              </a:custGeom>
              <a:solidFill>
                <a:srgbClr val="9411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600">
                    <a:solidFill>
                      <a:srgbClr val="FFFFFF"/>
                    </a:solidFill>
                    <a:latin typeface="Futura Condensed"/>
                    <a:ea typeface="Futura Condensed"/>
                    <a:cs typeface="Futura Condensed"/>
                    <a:sym typeface="Futura Condensed"/>
                  </a:defRPr>
                </a:pPr>
              </a:p>
            </p:txBody>
          </p:sp>
          <p:sp>
            <p:nvSpPr>
              <p:cNvPr id="95" name="Shape 95"/>
              <p:cNvSpPr/>
              <p:nvPr/>
            </p:nvSpPr>
            <p:spPr>
              <a:xfrm>
                <a:off x="3064563" y="0"/>
                <a:ext cx="186637" cy="3226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18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/>
                <a:r>
                  <a:t>p</a:t>
                </a:r>
              </a:p>
            </p:txBody>
          </p:sp>
          <p:sp>
            <p:nvSpPr>
              <p:cNvPr id="96" name="Shape 96"/>
              <p:cNvSpPr/>
              <p:nvPr/>
            </p:nvSpPr>
            <p:spPr>
              <a:xfrm>
                <a:off x="0" y="0"/>
                <a:ext cx="188438" cy="3226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18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/>
                <a:r>
                  <a:t>n</a:t>
                </a:r>
              </a:p>
            </p:txBody>
          </p:sp>
          <p:sp>
            <p:nvSpPr>
              <p:cNvPr id="97" name="Shape 97"/>
              <p:cNvSpPr/>
              <p:nvPr/>
            </p:nvSpPr>
            <p:spPr>
              <a:xfrm>
                <a:off x="105225" y="1797377"/>
                <a:ext cx="182915" cy="3686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2400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 lvl="0">
                  <a:defRPr sz="1800"/>
                </a:pPr>
                <a:r>
                  <a:rPr sz="2400"/>
                  <a:t>ν</a:t>
                </a:r>
              </a:p>
            </p:txBody>
          </p:sp>
          <p:sp>
            <p:nvSpPr>
              <p:cNvPr id="98" name="Shape 98"/>
              <p:cNvSpPr/>
              <p:nvPr/>
            </p:nvSpPr>
            <p:spPr>
              <a:xfrm>
                <a:off x="3067086" y="1912593"/>
                <a:ext cx="181594" cy="3226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18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/>
                <a:r>
                  <a:t>e</a:t>
                </a:r>
              </a:p>
            </p:txBody>
          </p:sp>
        </p:grpSp>
        <p:sp>
          <p:nvSpPr>
            <p:cNvPr id="100" name="Shape 100"/>
            <p:cNvSpPr/>
            <p:nvPr/>
          </p:nvSpPr>
          <p:spPr>
            <a:xfrm>
              <a:off x="1171326" y="2216150"/>
              <a:ext cx="1040508" cy="266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200"/>
                <a:t>Fermi model</a:t>
              </a:r>
            </a:p>
          </p:txBody>
        </p:sp>
      </p:grpSp>
      <p:grpSp>
        <p:nvGrpSpPr>
          <p:cNvPr id="112" name="Group 112"/>
          <p:cNvGrpSpPr/>
          <p:nvPr/>
        </p:nvGrpSpPr>
        <p:grpSpPr>
          <a:xfrm>
            <a:off x="6567394" y="2425700"/>
            <a:ext cx="3261380" cy="2768601"/>
            <a:chOff x="0" y="0"/>
            <a:chExt cx="3261379" cy="2768600"/>
          </a:xfrm>
        </p:grpSpPr>
        <p:sp>
          <p:nvSpPr>
            <p:cNvPr id="102" name="Shape 102"/>
            <p:cNvSpPr/>
            <p:nvPr/>
          </p:nvSpPr>
          <p:spPr>
            <a:xfrm flipH="1">
              <a:off x="1627966" y="322605"/>
              <a:ext cx="1301292" cy="852599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103" name="Shape 103"/>
            <p:cNvSpPr/>
            <p:nvPr/>
          </p:nvSpPr>
          <p:spPr>
            <a:xfrm flipH="1" flipV="1">
              <a:off x="1612812" y="1706252"/>
              <a:ext cx="1424244" cy="875648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104" name="Shape 104"/>
            <p:cNvSpPr/>
            <p:nvPr/>
          </p:nvSpPr>
          <p:spPr>
            <a:xfrm>
              <a:off x="285692" y="334127"/>
              <a:ext cx="1321787" cy="841076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105" name="Shape 105"/>
            <p:cNvSpPr/>
            <p:nvPr/>
          </p:nvSpPr>
          <p:spPr>
            <a:xfrm flipV="1">
              <a:off x="349624" y="1714500"/>
              <a:ext cx="1249082" cy="789104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106" name="Shape 106"/>
            <p:cNvSpPr/>
            <p:nvPr/>
          </p:nvSpPr>
          <p:spPr>
            <a:xfrm>
              <a:off x="3064563" y="0"/>
              <a:ext cx="186637" cy="3226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p</a:t>
              </a:r>
            </a:p>
          </p:txBody>
        </p:sp>
        <p:sp>
          <p:nvSpPr>
            <p:cNvPr id="107" name="Shape 107"/>
            <p:cNvSpPr/>
            <p:nvPr/>
          </p:nvSpPr>
          <p:spPr>
            <a:xfrm>
              <a:off x="0" y="0"/>
              <a:ext cx="188438" cy="3226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n</a:t>
              </a:r>
            </a:p>
          </p:txBody>
        </p:sp>
        <p:sp>
          <p:nvSpPr>
            <p:cNvPr id="108" name="Shape 108"/>
            <p:cNvSpPr/>
            <p:nvPr/>
          </p:nvSpPr>
          <p:spPr>
            <a:xfrm>
              <a:off x="117925" y="2330777"/>
              <a:ext cx="182915" cy="3686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2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 lvl="0">
                <a:defRPr sz="1800"/>
              </a:pPr>
              <a:r>
                <a:rPr sz="2400"/>
                <a:t>ν</a:t>
              </a:r>
            </a:p>
          </p:txBody>
        </p:sp>
        <p:sp>
          <p:nvSpPr>
            <p:cNvPr id="109" name="Shape 109"/>
            <p:cNvSpPr/>
            <p:nvPr/>
          </p:nvSpPr>
          <p:spPr>
            <a:xfrm>
              <a:off x="3079786" y="2445994"/>
              <a:ext cx="181594" cy="3226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e</a:t>
              </a:r>
            </a:p>
          </p:txBody>
        </p:sp>
        <p:sp>
          <p:nvSpPr>
            <p:cNvPr id="110" name="Shape 110"/>
            <p:cNvSpPr/>
            <p:nvPr/>
          </p:nvSpPr>
          <p:spPr>
            <a:xfrm>
              <a:off x="1624105" y="1149742"/>
              <a:ext cx="25401" cy="577458"/>
            </a:xfrm>
            <a:prstGeom prst="line">
              <a:avLst/>
            </a:prstGeom>
            <a:noFill/>
            <a:ln w="38100" cap="flat">
              <a:solidFill>
                <a:srgbClr val="941751"/>
              </a:solidFill>
              <a:prstDash val="sysDot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11" name="Shape 111"/>
            <p:cNvSpPr/>
            <p:nvPr/>
          </p:nvSpPr>
          <p:spPr>
            <a:xfrm>
              <a:off x="1598792" y="1168400"/>
              <a:ext cx="591977" cy="533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b="1" sz="3000">
                  <a:solidFill>
                    <a:srgbClr val="941751"/>
                  </a:solidFill>
                  <a:latin typeface="Verdana"/>
                  <a:ea typeface="Verdana"/>
                  <a:cs typeface="Verdana"/>
                  <a:sym typeface="Verdana"/>
                </a:rPr>
                <a:t>W</a:t>
              </a:r>
              <a:r>
                <a:rPr b="1" baseline="31999">
                  <a:solidFill>
                    <a:srgbClr val="941751"/>
                  </a:solidFill>
                  <a:latin typeface="Verdana"/>
                  <a:ea typeface="Verdana"/>
                  <a:cs typeface="Verdana"/>
                  <a:sym typeface="Verdana"/>
                </a:rPr>
                <a:t>-</a:t>
              </a:r>
            </a:p>
          </p:txBody>
        </p:sp>
      </p:grpSp>
      <p:sp>
        <p:nvSpPr>
          <p:cNvPr id="113" name="Shape 113"/>
          <p:cNvSpPr/>
          <p:nvPr/>
        </p:nvSpPr>
        <p:spPr>
          <a:xfrm>
            <a:off x="873924" y="355600"/>
            <a:ext cx="92456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/>
            </a:pPr>
            <a:r>
              <a:rPr b="1"/>
              <a:t>Fermi’s model turned out to be inconsistent at E &gt; 300 GeV</a:t>
            </a:r>
          </a:p>
        </p:txBody>
      </p:sp>
      <p:pic>
        <p:nvPicPr>
          <p:cNvPr id="114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00900" y="5692995"/>
            <a:ext cx="2006601" cy="1729527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Shape 115"/>
          <p:cNvSpPr/>
          <p:nvPr/>
        </p:nvSpPr>
        <p:spPr>
          <a:xfrm>
            <a:off x="4711700" y="3454400"/>
            <a:ext cx="1562100" cy="622300"/>
          </a:xfrm>
          <a:prstGeom prst="rightArrow">
            <a:avLst>
              <a:gd name="adj1" fmla="val 32000"/>
              <a:gd name="adj2" fmla="val 89796"/>
            </a:avLst>
          </a:prstGeom>
          <a:solidFill>
            <a:srgbClr val="386359">
              <a:alpha val="33000"/>
            </a:srgbClr>
          </a:solidFill>
          <a:ln w="25400">
            <a:solidFill>
              <a:srgbClr val="3A5253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116" name="Shape 116"/>
          <p:cNvSpPr/>
          <p:nvPr/>
        </p:nvSpPr>
        <p:spPr>
          <a:xfrm>
            <a:off x="4212313" y="3060700"/>
            <a:ext cx="230212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b="1"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/>
            </a:pPr>
            <a:r>
              <a:rPr b="1"/>
              <a:t>New Idea (1958)</a:t>
            </a:r>
          </a:p>
        </p:txBody>
      </p:sp>
      <p:pic>
        <p:nvPicPr>
          <p:cNvPr id="117" name="glashow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300" y="127000"/>
            <a:ext cx="1206501" cy="1715403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Shape 118"/>
          <p:cNvSpPr/>
          <p:nvPr/>
        </p:nvSpPr>
        <p:spPr>
          <a:xfrm>
            <a:off x="168805" y="1803400"/>
            <a:ext cx="101654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3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300"/>
              <a:t>S. Glashow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121" name="Shape 121"/>
          <p:cNvSpPr/>
          <p:nvPr/>
        </p:nvSpPr>
        <p:spPr>
          <a:xfrm flipH="1">
            <a:off x="7319061" y="1656105"/>
            <a:ext cx="1301291" cy="852599"/>
          </a:xfrm>
          <a:prstGeom prst="line">
            <a:avLst/>
          </a:prstGeom>
          <a:ln w="25400">
            <a:solidFill>
              <a:srgbClr val="3A5253"/>
            </a:solidFill>
            <a:miter lim="400000"/>
            <a:headEnd type="triangle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122" name="Shape 122"/>
          <p:cNvSpPr/>
          <p:nvPr/>
        </p:nvSpPr>
        <p:spPr>
          <a:xfrm flipH="1" flipV="1">
            <a:off x="7303906" y="3039752"/>
            <a:ext cx="1424245" cy="875648"/>
          </a:xfrm>
          <a:prstGeom prst="line">
            <a:avLst/>
          </a:prstGeom>
          <a:ln w="25400">
            <a:solidFill>
              <a:srgbClr val="3A5253"/>
            </a:solidFill>
            <a:miter lim="400000"/>
            <a:headEnd type="triangle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123" name="Shape 123"/>
          <p:cNvSpPr/>
          <p:nvPr/>
        </p:nvSpPr>
        <p:spPr>
          <a:xfrm>
            <a:off x="5976787" y="1667627"/>
            <a:ext cx="1321786" cy="841076"/>
          </a:xfrm>
          <a:prstGeom prst="line">
            <a:avLst/>
          </a:prstGeom>
          <a:ln w="25400">
            <a:solidFill>
              <a:srgbClr val="3A5253"/>
            </a:solidFill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124" name="Shape 124"/>
          <p:cNvSpPr/>
          <p:nvPr/>
        </p:nvSpPr>
        <p:spPr>
          <a:xfrm flipV="1">
            <a:off x="6040718" y="3048000"/>
            <a:ext cx="1249082" cy="789104"/>
          </a:xfrm>
          <a:prstGeom prst="line">
            <a:avLst/>
          </a:prstGeom>
          <a:ln w="25400">
            <a:solidFill>
              <a:srgbClr val="3A5253"/>
            </a:solidFill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125" name="Shape 125"/>
          <p:cNvSpPr/>
          <p:nvPr/>
        </p:nvSpPr>
        <p:spPr>
          <a:xfrm>
            <a:off x="8770880" y="3779494"/>
            <a:ext cx="181594" cy="322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e</a:t>
            </a:r>
          </a:p>
        </p:txBody>
      </p:sp>
      <p:sp>
        <p:nvSpPr>
          <p:cNvPr id="126" name="Shape 126"/>
          <p:cNvSpPr/>
          <p:nvPr/>
        </p:nvSpPr>
        <p:spPr>
          <a:xfrm>
            <a:off x="7315200" y="2483242"/>
            <a:ext cx="25400" cy="577458"/>
          </a:xfrm>
          <a:prstGeom prst="line">
            <a:avLst/>
          </a:prstGeom>
          <a:ln w="38100">
            <a:solidFill>
              <a:srgbClr val="941751"/>
            </a:solidFill>
            <a:prstDash val="sysDot"/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27" name="Shape 127"/>
          <p:cNvSpPr/>
          <p:nvPr/>
        </p:nvSpPr>
        <p:spPr>
          <a:xfrm>
            <a:off x="6800428" y="2590800"/>
            <a:ext cx="35169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rPr>
              <a:t>Z</a:t>
            </a:r>
            <a:r>
              <a:rPr b="1" baseline="31999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rPr>
              <a:t>o</a:t>
            </a:r>
          </a:p>
        </p:txBody>
      </p:sp>
      <p:sp>
        <p:nvSpPr>
          <p:cNvPr id="128" name="Shape 128"/>
          <p:cNvSpPr/>
          <p:nvPr/>
        </p:nvSpPr>
        <p:spPr>
          <a:xfrm>
            <a:off x="5707419" y="1340177"/>
            <a:ext cx="182915" cy="368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/>
            </a:pPr>
            <a:r>
              <a:rPr sz="2400"/>
              <a:t>ν</a:t>
            </a:r>
          </a:p>
        </p:txBody>
      </p:sp>
      <p:sp>
        <p:nvSpPr>
          <p:cNvPr id="129" name="Shape 129"/>
          <p:cNvSpPr/>
          <p:nvPr/>
        </p:nvSpPr>
        <p:spPr>
          <a:xfrm flipH="1">
            <a:off x="2200961" y="1592605"/>
            <a:ext cx="1301291" cy="852599"/>
          </a:xfrm>
          <a:prstGeom prst="line">
            <a:avLst/>
          </a:prstGeom>
          <a:ln w="25400">
            <a:solidFill>
              <a:srgbClr val="3A5253"/>
            </a:solidFill>
            <a:miter lim="400000"/>
            <a:headEnd type="triangle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130" name="Shape 130"/>
          <p:cNvSpPr/>
          <p:nvPr/>
        </p:nvSpPr>
        <p:spPr>
          <a:xfrm flipH="1" flipV="1">
            <a:off x="2185807" y="2976252"/>
            <a:ext cx="1424244" cy="875648"/>
          </a:xfrm>
          <a:prstGeom prst="line">
            <a:avLst/>
          </a:prstGeom>
          <a:ln w="25400">
            <a:solidFill>
              <a:srgbClr val="3A5253"/>
            </a:solidFill>
            <a:miter lim="400000"/>
            <a:headEnd type="triangle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131" name="Shape 131"/>
          <p:cNvSpPr/>
          <p:nvPr/>
        </p:nvSpPr>
        <p:spPr>
          <a:xfrm>
            <a:off x="858687" y="1604127"/>
            <a:ext cx="1321786" cy="841076"/>
          </a:xfrm>
          <a:prstGeom prst="line">
            <a:avLst/>
          </a:prstGeom>
          <a:ln w="25400">
            <a:solidFill>
              <a:srgbClr val="3A5253"/>
            </a:solidFill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132" name="Shape 132"/>
          <p:cNvSpPr/>
          <p:nvPr/>
        </p:nvSpPr>
        <p:spPr>
          <a:xfrm flipV="1">
            <a:off x="922618" y="2984500"/>
            <a:ext cx="1249082" cy="789104"/>
          </a:xfrm>
          <a:prstGeom prst="line">
            <a:avLst/>
          </a:prstGeom>
          <a:ln w="25400">
            <a:solidFill>
              <a:srgbClr val="3A5253"/>
            </a:solidFill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133" name="Shape 133"/>
          <p:cNvSpPr/>
          <p:nvPr/>
        </p:nvSpPr>
        <p:spPr>
          <a:xfrm>
            <a:off x="3535957" y="1397000"/>
            <a:ext cx="186637" cy="322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e</a:t>
            </a:r>
          </a:p>
        </p:txBody>
      </p:sp>
      <p:sp>
        <p:nvSpPr>
          <p:cNvPr id="134" name="Shape 134"/>
          <p:cNvSpPr/>
          <p:nvPr/>
        </p:nvSpPr>
        <p:spPr>
          <a:xfrm>
            <a:off x="690919" y="3600777"/>
            <a:ext cx="182915" cy="368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/>
            </a:pPr>
            <a:r>
              <a:rPr sz="2400"/>
              <a:t>e</a:t>
            </a:r>
          </a:p>
        </p:txBody>
      </p:sp>
      <p:sp>
        <p:nvSpPr>
          <p:cNvPr id="135" name="Shape 135"/>
          <p:cNvSpPr/>
          <p:nvPr/>
        </p:nvSpPr>
        <p:spPr>
          <a:xfrm>
            <a:off x="2197100" y="2419742"/>
            <a:ext cx="25400" cy="577458"/>
          </a:xfrm>
          <a:prstGeom prst="line">
            <a:avLst/>
          </a:prstGeom>
          <a:ln w="38100">
            <a:solidFill>
              <a:srgbClr val="941751"/>
            </a:solidFill>
            <a:prstDash val="sysDot"/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36" name="Shape 136"/>
          <p:cNvSpPr/>
          <p:nvPr/>
        </p:nvSpPr>
        <p:spPr>
          <a:xfrm>
            <a:off x="1356977" y="2565400"/>
            <a:ext cx="30607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5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500">
                <a:solidFill>
                  <a:srgbClr val="941751"/>
                </a:solidFill>
              </a:rPr>
              <a:t>W     charged current</a:t>
            </a:r>
          </a:p>
        </p:txBody>
      </p:sp>
      <p:sp>
        <p:nvSpPr>
          <p:cNvPr id="137" name="Shape 137"/>
          <p:cNvSpPr/>
          <p:nvPr/>
        </p:nvSpPr>
        <p:spPr>
          <a:xfrm>
            <a:off x="589319" y="1365577"/>
            <a:ext cx="182915" cy="368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/>
            </a:pPr>
            <a:r>
              <a:rPr sz="2400"/>
              <a:t>ν</a:t>
            </a:r>
          </a:p>
        </p:txBody>
      </p:sp>
      <p:sp>
        <p:nvSpPr>
          <p:cNvPr id="138" name="Shape 138"/>
          <p:cNvSpPr/>
          <p:nvPr/>
        </p:nvSpPr>
        <p:spPr>
          <a:xfrm>
            <a:off x="3637319" y="3689677"/>
            <a:ext cx="182915" cy="368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/>
            </a:pPr>
            <a:r>
              <a:rPr sz="2400"/>
              <a:t>ν</a:t>
            </a:r>
          </a:p>
        </p:txBody>
      </p:sp>
      <p:sp>
        <p:nvSpPr>
          <p:cNvPr id="139" name="Shape 139"/>
          <p:cNvSpPr/>
          <p:nvPr/>
        </p:nvSpPr>
        <p:spPr>
          <a:xfrm>
            <a:off x="6729077" y="2616200"/>
            <a:ext cx="30607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5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500">
                <a:solidFill>
                  <a:srgbClr val="941751"/>
                </a:solidFill>
              </a:rPr>
              <a:t> Neutral current</a:t>
            </a:r>
          </a:p>
        </p:txBody>
      </p:sp>
      <p:sp>
        <p:nvSpPr>
          <p:cNvPr id="140" name="Shape 140"/>
          <p:cNvSpPr/>
          <p:nvPr/>
        </p:nvSpPr>
        <p:spPr>
          <a:xfrm>
            <a:off x="492924" y="4826000"/>
            <a:ext cx="80899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/>
            </a:pPr>
            <a:r>
              <a:rPr b="1"/>
              <a:t>Glashow, Salam, Weinberg (1968) - Electroweak Force</a:t>
            </a:r>
          </a:p>
        </p:txBody>
      </p:sp>
      <p:sp>
        <p:nvSpPr>
          <p:cNvPr id="141" name="Shape 141"/>
          <p:cNvSpPr/>
          <p:nvPr/>
        </p:nvSpPr>
        <p:spPr>
          <a:xfrm>
            <a:off x="492924" y="5410200"/>
            <a:ext cx="9779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• The electromagnetic and weak interaction are different aspects of the same 'electroweak' force</a:t>
            </a:r>
          </a:p>
        </p:txBody>
      </p:sp>
      <p:sp>
        <p:nvSpPr>
          <p:cNvPr id="142" name="Shape 142"/>
          <p:cNvSpPr/>
          <p:nvPr/>
        </p:nvSpPr>
        <p:spPr>
          <a:xfrm>
            <a:off x="492924" y="5803900"/>
            <a:ext cx="9779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• All quarks and leptons have a 'weak' charge</a:t>
            </a:r>
          </a:p>
        </p:txBody>
      </p:sp>
      <p:sp>
        <p:nvSpPr>
          <p:cNvPr id="143" name="Shape 143"/>
          <p:cNvSpPr/>
          <p:nvPr/>
        </p:nvSpPr>
        <p:spPr>
          <a:xfrm>
            <a:off x="492924" y="6235700"/>
            <a:ext cx="97790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500">
                <a:latin typeface="Verdana"/>
                <a:ea typeface="Verdana"/>
                <a:cs typeface="Verdana"/>
                <a:sym typeface="Verdana"/>
              </a:rPr>
              <a:t>• There should be a 'heavy photon' (Z</a:t>
            </a:r>
            <a:r>
              <a:rPr baseline="31999" sz="1500">
                <a:latin typeface="Verdana"/>
                <a:ea typeface="Verdana"/>
                <a:cs typeface="Verdana"/>
                <a:sym typeface="Verdana"/>
              </a:rPr>
              <a:t>o</a:t>
            </a:r>
            <a:r>
              <a:rPr sz="1500">
                <a:latin typeface="Verdana"/>
                <a:ea typeface="Verdana"/>
                <a:cs typeface="Verdana"/>
                <a:sym typeface="Verdana"/>
              </a:rPr>
              <a:t>) and two charged vector boson (W</a:t>
            </a:r>
            <a:r>
              <a:rPr baseline="31999" sz="1500">
                <a:latin typeface="Verdana"/>
                <a:ea typeface="Verdana"/>
                <a:cs typeface="Verdana"/>
                <a:sym typeface="Verdana"/>
              </a:rPr>
              <a:t>±</a:t>
            </a:r>
            <a:r>
              <a:rPr sz="1500">
                <a:latin typeface="Verdana"/>
                <a:ea typeface="Verdana"/>
                <a:cs typeface="Verdana"/>
                <a:sym typeface="Verdana"/>
              </a:rPr>
              <a:t>) of mass ~ 50-100 GeV</a:t>
            </a:r>
          </a:p>
        </p:txBody>
      </p:sp>
      <p:sp>
        <p:nvSpPr>
          <p:cNvPr id="144" name="Shape 144"/>
          <p:cNvSpPr/>
          <p:nvPr/>
        </p:nvSpPr>
        <p:spPr>
          <a:xfrm>
            <a:off x="492924" y="6667500"/>
            <a:ext cx="9779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500">
                <a:latin typeface="Verdana"/>
                <a:ea typeface="Verdana"/>
                <a:cs typeface="Verdana"/>
                <a:sym typeface="Verdana"/>
              </a:rPr>
              <a:t>• </a:t>
            </a:r>
            <a:r>
              <a:rPr b="1" sz="15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The W,Z bosons acquire their mass by interacting with the "Higgs field" (1964)</a:t>
            </a:r>
          </a:p>
        </p:txBody>
      </p:sp>
      <p:sp>
        <p:nvSpPr>
          <p:cNvPr id="145" name="Shape 145"/>
          <p:cNvSpPr/>
          <p:nvPr/>
        </p:nvSpPr>
        <p:spPr>
          <a:xfrm>
            <a:off x="8768119" y="1340177"/>
            <a:ext cx="182915" cy="368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/>
            </a:pPr>
            <a:r>
              <a:rPr sz="2400"/>
              <a:t>ν</a:t>
            </a:r>
          </a:p>
        </p:txBody>
      </p:sp>
      <p:sp>
        <p:nvSpPr>
          <p:cNvPr id="146" name="Shape 146"/>
          <p:cNvSpPr/>
          <p:nvPr/>
        </p:nvSpPr>
        <p:spPr>
          <a:xfrm>
            <a:off x="5710180" y="3779494"/>
            <a:ext cx="181594" cy="322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e</a:t>
            </a:r>
          </a:p>
        </p:txBody>
      </p:sp>
      <p:sp>
        <p:nvSpPr>
          <p:cNvPr id="147" name="Shape 147"/>
          <p:cNvSpPr/>
          <p:nvPr/>
        </p:nvSpPr>
        <p:spPr>
          <a:xfrm>
            <a:off x="99224" y="323850"/>
            <a:ext cx="9982201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2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200"/>
              <a:t>Unification of electromagnetic and weak interaction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150" name="Shape 150"/>
          <p:cNvSpPr/>
          <p:nvPr/>
        </p:nvSpPr>
        <p:spPr>
          <a:xfrm>
            <a:off x="4089151" y="203200"/>
            <a:ext cx="1470721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Fields</a:t>
            </a:r>
          </a:p>
        </p:txBody>
      </p:sp>
      <p:sp>
        <p:nvSpPr>
          <p:cNvPr id="151" name="Shape 151"/>
          <p:cNvSpPr/>
          <p:nvPr/>
        </p:nvSpPr>
        <p:spPr>
          <a:xfrm>
            <a:off x="0" y="1263650"/>
            <a:ext cx="10160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30000"/>
              </a:lnSpc>
              <a:defRPr b="1" sz="17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700"/>
              <a:t>Electroweak interaction is the SAME for leptons and quarks</a:t>
            </a:r>
          </a:p>
        </p:txBody>
      </p:sp>
      <p:pic>
        <p:nvPicPr>
          <p:cNvPr id="152" name="Muon_Decay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9263" y="2191870"/>
            <a:ext cx="3650674" cy="2362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Neutron_Decay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38571" y="2095500"/>
            <a:ext cx="3822700" cy="2464936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Shape 154"/>
          <p:cNvSpPr/>
          <p:nvPr/>
        </p:nvSpPr>
        <p:spPr>
          <a:xfrm>
            <a:off x="2207983" y="4076700"/>
            <a:ext cx="62118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~ G</a:t>
            </a:r>
            <a:r>
              <a:rPr baseline="-5999">
                <a:latin typeface="Verdana"/>
                <a:ea typeface="Verdana"/>
                <a:cs typeface="Verdana"/>
                <a:sym typeface="Verdana"/>
              </a:rPr>
              <a:t>F</a:t>
            </a:r>
          </a:p>
        </p:txBody>
      </p:sp>
      <p:sp>
        <p:nvSpPr>
          <p:cNvPr id="155" name="Shape 155"/>
          <p:cNvSpPr/>
          <p:nvPr/>
        </p:nvSpPr>
        <p:spPr>
          <a:xfrm>
            <a:off x="6144983" y="4076700"/>
            <a:ext cx="62118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~ G</a:t>
            </a:r>
            <a:r>
              <a:rPr baseline="-5999">
                <a:latin typeface="Verdana"/>
                <a:ea typeface="Verdana"/>
                <a:cs typeface="Verdana"/>
                <a:sym typeface="Verdana"/>
              </a:rPr>
              <a:t>F</a:t>
            </a:r>
          </a:p>
        </p:txBody>
      </p:sp>
      <p:sp>
        <p:nvSpPr>
          <p:cNvPr id="156" name="Shape 156"/>
          <p:cNvSpPr/>
          <p:nvPr/>
        </p:nvSpPr>
        <p:spPr>
          <a:xfrm>
            <a:off x="-381000" y="4768850"/>
            <a:ext cx="10160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40000"/>
              </a:lnSpc>
              <a:defRPr b="1" sz="17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700"/>
              <a:t>“Universality*” - transmitted by W, Z bosons, same strength!</a:t>
            </a:r>
          </a:p>
        </p:txBody>
      </p:sp>
      <p:sp>
        <p:nvSpPr>
          <p:cNvPr id="157" name="Shape 157"/>
          <p:cNvSpPr/>
          <p:nvPr/>
        </p:nvSpPr>
        <p:spPr>
          <a:xfrm>
            <a:off x="-546100" y="5524500"/>
            <a:ext cx="1016000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*Assuming a little bit of ‘quark’ mixing</a:t>
            </a:r>
          </a:p>
        </p:txBody>
      </p:sp>
      <p:grpSp>
        <p:nvGrpSpPr>
          <p:cNvPr id="161" name="Group 161"/>
          <p:cNvGrpSpPr/>
          <p:nvPr/>
        </p:nvGrpSpPr>
        <p:grpSpPr>
          <a:xfrm>
            <a:off x="2857500" y="6172200"/>
            <a:ext cx="3340100" cy="1041400"/>
            <a:chOff x="0" y="0"/>
            <a:chExt cx="3340100" cy="1041400"/>
          </a:xfrm>
        </p:grpSpPr>
        <p:sp>
          <p:nvSpPr>
            <p:cNvPr id="158" name="Shape 158"/>
            <p:cNvSpPr/>
            <p:nvPr/>
          </p:nvSpPr>
          <p:spPr>
            <a:xfrm>
              <a:off x="0" y="0"/>
              <a:ext cx="3340100" cy="1041400"/>
            </a:xfrm>
            <a:prstGeom prst="rect">
              <a:avLst/>
            </a:prstGeom>
            <a:solidFill>
              <a:srgbClr val="EBEBEB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6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pPr>
            </a:p>
          </p:txBody>
        </p:sp>
        <p:sp>
          <p:nvSpPr>
            <p:cNvPr id="159" name="Shape 159"/>
            <p:cNvSpPr/>
            <p:nvPr/>
          </p:nvSpPr>
          <p:spPr>
            <a:xfrm>
              <a:off x="122319" y="107950"/>
              <a:ext cx="2836712" cy="368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sz="1900">
                  <a:latin typeface="Verdana"/>
                  <a:ea typeface="Verdana"/>
                  <a:cs typeface="Verdana"/>
                  <a:sym typeface="Verdana"/>
                </a:rPr>
                <a:t>d' = d cos θ</a:t>
              </a:r>
              <a:r>
                <a:rPr baseline="-5999" sz="1900">
                  <a:latin typeface="Verdana"/>
                  <a:ea typeface="Verdana"/>
                  <a:cs typeface="Verdana"/>
                  <a:sym typeface="Verdana"/>
                </a:rPr>
                <a:t>c </a:t>
              </a:r>
              <a:r>
                <a:rPr sz="1900">
                  <a:latin typeface="Verdana"/>
                  <a:ea typeface="Verdana"/>
                  <a:cs typeface="Verdana"/>
                  <a:sym typeface="Verdana"/>
                </a:rPr>
                <a:t>+ s sin θ</a:t>
              </a:r>
              <a:r>
                <a:rPr baseline="-5999" sz="1900">
                  <a:latin typeface="Verdana"/>
                  <a:ea typeface="Verdana"/>
                  <a:cs typeface="Verdana"/>
                  <a:sym typeface="Verdana"/>
                </a:rPr>
                <a:t>c</a:t>
              </a:r>
            </a:p>
          </p:txBody>
        </p:sp>
        <p:sp>
          <p:nvSpPr>
            <p:cNvPr id="160" name="Shape 160"/>
            <p:cNvSpPr/>
            <p:nvPr/>
          </p:nvSpPr>
          <p:spPr>
            <a:xfrm>
              <a:off x="79844" y="527050"/>
              <a:ext cx="2921662" cy="368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sz="1900">
                  <a:latin typeface="Verdana"/>
                  <a:ea typeface="Verdana"/>
                  <a:cs typeface="Verdana"/>
                  <a:sym typeface="Verdana"/>
                </a:rPr>
                <a:t>s' = -d sin θ</a:t>
              </a:r>
              <a:r>
                <a:rPr baseline="-5999" sz="1900">
                  <a:latin typeface="Verdana"/>
                  <a:ea typeface="Verdana"/>
                  <a:cs typeface="Verdana"/>
                  <a:sym typeface="Verdana"/>
                </a:rPr>
                <a:t>c </a:t>
              </a:r>
              <a:r>
                <a:rPr sz="1900">
                  <a:latin typeface="Verdana"/>
                  <a:ea typeface="Verdana"/>
                  <a:cs typeface="Verdana"/>
                  <a:sym typeface="Verdana"/>
                </a:rPr>
                <a:t>+ s cos θ</a:t>
              </a:r>
              <a:r>
                <a:rPr baseline="-5999" sz="1900">
                  <a:latin typeface="Verdana"/>
                  <a:ea typeface="Verdana"/>
                  <a:cs typeface="Verdana"/>
                  <a:sym typeface="Verdana"/>
                </a:rPr>
                <a:t>c</a:t>
              </a:r>
            </a:p>
          </p:txBody>
        </p:sp>
      </p:grpSp>
      <p:sp>
        <p:nvSpPr>
          <p:cNvPr id="162" name="Shape 162"/>
          <p:cNvSpPr/>
          <p:nvPr/>
        </p:nvSpPr>
        <p:spPr>
          <a:xfrm>
            <a:off x="6665435" y="6915150"/>
            <a:ext cx="2347082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θ</a:t>
            </a:r>
            <a:r>
              <a:rPr baseline="-5999" sz="1400">
                <a:latin typeface="Verdana"/>
                <a:ea typeface="Verdana"/>
                <a:cs typeface="Verdana"/>
                <a:sym typeface="Verdana"/>
              </a:rPr>
              <a:t>c </a:t>
            </a:r>
            <a:r>
              <a:rPr sz="1400">
                <a:latin typeface="Verdana"/>
                <a:ea typeface="Verdana"/>
                <a:cs typeface="Verdana"/>
                <a:sym typeface="Verdana"/>
              </a:rPr>
              <a:t>= Cabbibo angle ~ 20</a:t>
            </a:r>
            <a:r>
              <a:rPr baseline="31999" sz="1400">
                <a:latin typeface="Verdana"/>
                <a:ea typeface="Verdana"/>
                <a:cs typeface="Verdana"/>
                <a:sym typeface="Verdana"/>
              </a:rPr>
              <a:t>o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165" name="Shape 165"/>
          <p:cNvSpPr/>
          <p:nvPr/>
        </p:nvSpPr>
        <p:spPr>
          <a:xfrm>
            <a:off x="454824" y="311150"/>
            <a:ext cx="8737601" cy="44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400"/>
              <a:t>Discovery of the W, Z bosons at CERN (1983)</a:t>
            </a:r>
          </a:p>
        </p:txBody>
      </p:sp>
      <p:pic>
        <p:nvPicPr>
          <p:cNvPr id="166" name="Z_discovery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1701800"/>
            <a:ext cx="5298441" cy="3784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Rubbia_VdM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55192" y="1701800"/>
            <a:ext cx="3827662" cy="3784601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Shape 168"/>
          <p:cNvSpPr/>
          <p:nvPr/>
        </p:nvSpPr>
        <p:spPr>
          <a:xfrm>
            <a:off x="6093624" y="5607050"/>
            <a:ext cx="2781301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400"/>
              <a:t>(C. Rubbia, S. van der Meer) 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pic>
        <p:nvPicPr>
          <p:cNvPr id="171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000" y="1651000"/>
            <a:ext cx="6823455" cy="2070100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Shape 172"/>
          <p:cNvSpPr/>
          <p:nvPr/>
        </p:nvSpPr>
        <p:spPr>
          <a:xfrm>
            <a:off x="1373968" y="1155700"/>
            <a:ext cx="8550562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A legendary paper, predicting a new quark  (Glashow, Iliopoulos, Maiani) </a:t>
            </a:r>
          </a:p>
        </p:txBody>
      </p:sp>
      <p:grpSp>
        <p:nvGrpSpPr>
          <p:cNvPr id="176" name="Group 176"/>
          <p:cNvGrpSpPr/>
          <p:nvPr/>
        </p:nvGrpSpPr>
        <p:grpSpPr>
          <a:xfrm>
            <a:off x="2336800" y="4686300"/>
            <a:ext cx="876301" cy="1257300"/>
            <a:chOff x="0" y="0"/>
            <a:chExt cx="876300" cy="1257299"/>
          </a:xfrm>
        </p:grpSpPr>
        <p:sp>
          <p:nvSpPr>
            <p:cNvPr id="173" name="Shape 173"/>
            <p:cNvSpPr/>
            <p:nvPr/>
          </p:nvSpPr>
          <p:spPr>
            <a:xfrm>
              <a:off x="304799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c</a:t>
              </a:r>
            </a:p>
          </p:txBody>
        </p:sp>
        <p:sp>
          <p:nvSpPr>
            <p:cNvPr id="174" name="Shape 174"/>
            <p:cNvSpPr/>
            <p:nvPr/>
          </p:nvSpPr>
          <p:spPr>
            <a:xfrm flipV="1">
              <a:off x="596900" y="723744"/>
              <a:ext cx="0" cy="520856"/>
            </a:xfrm>
            <a:prstGeom prst="line">
              <a:avLst/>
            </a:prstGeom>
            <a:noFill/>
            <a:ln w="76200" cap="flat">
              <a:solidFill>
                <a:srgbClr val="941751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75" name="Shape 175"/>
            <p:cNvSpPr/>
            <p:nvPr/>
          </p:nvSpPr>
          <p:spPr>
            <a:xfrm flipV="1">
              <a:off x="0" y="723900"/>
              <a:ext cx="431800" cy="533400"/>
            </a:xfrm>
            <a:prstGeom prst="line">
              <a:avLst/>
            </a:prstGeom>
            <a:noFill/>
            <a:ln w="25400" cap="flat">
              <a:solidFill>
                <a:srgbClr val="941751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  <p:sp>
        <p:nvSpPr>
          <p:cNvPr id="177" name="Shape 177"/>
          <p:cNvSpPr/>
          <p:nvPr/>
        </p:nvSpPr>
        <p:spPr>
          <a:xfrm>
            <a:off x="1841499" y="46862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u</a:t>
            </a:r>
          </a:p>
        </p:txBody>
      </p:sp>
      <p:sp>
        <p:nvSpPr>
          <p:cNvPr id="178" name="Shape 178"/>
          <p:cNvSpPr/>
          <p:nvPr/>
        </p:nvSpPr>
        <p:spPr>
          <a:xfrm flipV="1">
            <a:off x="2133600" y="5422744"/>
            <a:ext cx="0" cy="520856"/>
          </a:xfrm>
          <a:prstGeom prst="line">
            <a:avLst/>
          </a:prstGeom>
          <a:ln w="76200">
            <a:solidFill>
              <a:srgbClr val="941751"/>
            </a:solidFill>
            <a:miter lim="400000"/>
            <a:headEnd type="triangle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79" name="Shape 179"/>
          <p:cNvSpPr/>
          <p:nvPr/>
        </p:nvSpPr>
        <p:spPr>
          <a:xfrm>
            <a:off x="1841499" y="60070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d</a:t>
            </a:r>
          </a:p>
        </p:txBody>
      </p:sp>
      <p:sp>
        <p:nvSpPr>
          <p:cNvPr id="180" name="Shape 180"/>
          <p:cNvSpPr/>
          <p:nvPr/>
        </p:nvSpPr>
        <p:spPr>
          <a:xfrm>
            <a:off x="2590799" y="60070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127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s</a:t>
            </a:r>
          </a:p>
        </p:txBody>
      </p:sp>
      <p:sp>
        <p:nvSpPr>
          <p:cNvPr id="181" name="Shape 181"/>
          <p:cNvSpPr/>
          <p:nvPr/>
        </p:nvSpPr>
        <p:spPr>
          <a:xfrm flipH="1" flipV="1">
            <a:off x="2349500" y="5435600"/>
            <a:ext cx="431800" cy="495300"/>
          </a:xfrm>
          <a:prstGeom prst="line">
            <a:avLst/>
          </a:prstGeom>
          <a:ln w="25400">
            <a:solidFill>
              <a:srgbClr val="941751"/>
            </a:solidFill>
            <a:miter lim="400000"/>
            <a:headEnd type="triangle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82" name="Shape 182"/>
          <p:cNvSpPr/>
          <p:nvPr/>
        </p:nvSpPr>
        <p:spPr>
          <a:xfrm>
            <a:off x="1991010" y="3949700"/>
            <a:ext cx="90273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Quarks</a:t>
            </a:r>
          </a:p>
        </p:txBody>
      </p:sp>
      <p:grpSp>
        <p:nvGrpSpPr>
          <p:cNvPr id="189" name="Group 189"/>
          <p:cNvGrpSpPr/>
          <p:nvPr/>
        </p:nvGrpSpPr>
        <p:grpSpPr>
          <a:xfrm>
            <a:off x="4305299" y="4749800"/>
            <a:ext cx="1536701" cy="1841500"/>
            <a:chOff x="0" y="0"/>
            <a:chExt cx="1536700" cy="1841499"/>
          </a:xfrm>
        </p:grpSpPr>
        <p:sp>
          <p:nvSpPr>
            <p:cNvPr id="183" name="Shape 183"/>
            <p:cNvSpPr/>
            <p:nvPr/>
          </p:nvSpPr>
          <p:spPr>
            <a:xfrm>
              <a:off x="0" y="1257300"/>
              <a:ext cx="596900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F92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1800"/>
              </a:pPr>
              <a:r>
                <a:rPr b="1" sz="2600">
                  <a:solidFill>
                    <a:srgbClr val="FFFB00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Times"/>
                  <a:ea typeface="Times"/>
                  <a:cs typeface="Times"/>
                  <a:sym typeface="Times"/>
                </a:rPr>
                <a:t>ν</a:t>
              </a:r>
              <a:r>
                <a:rPr b="1" baseline="-5999" sz="2600">
                  <a:solidFill>
                    <a:srgbClr val="FFFB00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Times"/>
                  <a:ea typeface="Times"/>
                  <a:cs typeface="Times"/>
                  <a:sym typeface="Times"/>
                </a:rPr>
                <a:t>e</a:t>
              </a:r>
            </a:p>
          </p:txBody>
        </p:sp>
        <p:sp>
          <p:nvSpPr>
            <p:cNvPr id="184" name="Shape 184"/>
            <p:cNvSpPr/>
            <p:nvPr/>
          </p:nvSpPr>
          <p:spPr>
            <a:xfrm>
              <a:off x="939800" y="1257300"/>
              <a:ext cx="596900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F92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1800"/>
              </a:pPr>
              <a:r>
                <a:rPr b="1" sz="2600">
                  <a:solidFill>
                    <a:srgbClr val="FFFB00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Times"/>
                  <a:ea typeface="Times"/>
                  <a:cs typeface="Times"/>
                  <a:sym typeface="Times"/>
                </a:rPr>
                <a:t>ν</a:t>
              </a:r>
              <a:r>
                <a:rPr baseline="-5999" i="1" sz="2000">
                  <a:solidFill>
                    <a:srgbClr val="FFFB00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rPr>
                <a:t>μ</a:t>
              </a:r>
            </a:p>
          </p:txBody>
        </p:sp>
        <p:sp>
          <p:nvSpPr>
            <p:cNvPr id="185" name="Shape 185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F92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1800"/>
              </a:pPr>
              <a:r>
                <a:rPr b="1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rPr>
                <a:t>e</a:t>
              </a:r>
              <a:r>
                <a:rPr b="1" baseline="31999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rPr>
                <a:t>-</a:t>
              </a:r>
            </a:p>
          </p:txBody>
        </p:sp>
        <p:sp>
          <p:nvSpPr>
            <p:cNvPr id="186" name="Shape 186"/>
            <p:cNvSpPr/>
            <p:nvPr/>
          </p:nvSpPr>
          <p:spPr>
            <a:xfrm>
              <a:off x="939799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F92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1800"/>
              </a:pPr>
              <a:r>
                <a:rPr b="1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rPr>
                <a:t>µ</a:t>
              </a:r>
              <a:r>
                <a:rPr b="1" baseline="31999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rPr>
                <a:t>-</a:t>
              </a:r>
            </a:p>
          </p:txBody>
        </p:sp>
        <p:sp>
          <p:nvSpPr>
            <p:cNvPr id="187" name="Shape 187"/>
            <p:cNvSpPr/>
            <p:nvPr/>
          </p:nvSpPr>
          <p:spPr>
            <a:xfrm flipV="1">
              <a:off x="292100" y="660244"/>
              <a:ext cx="1" cy="520856"/>
            </a:xfrm>
            <a:prstGeom prst="line">
              <a:avLst/>
            </a:prstGeom>
            <a:noFill/>
            <a:ln w="76200" cap="flat">
              <a:solidFill>
                <a:srgbClr val="941751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88" name="Shape 188"/>
            <p:cNvSpPr/>
            <p:nvPr/>
          </p:nvSpPr>
          <p:spPr>
            <a:xfrm flipV="1">
              <a:off x="1231900" y="660244"/>
              <a:ext cx="0" cy="520856"/>
            </a:xfrm>
            <a:prstGeom prst="line">
              <a:avLst/>
            </a:prstGeom>
            <a:noFill/>
            <a:ln w="76200" cap="flat">
              <a:solidFill>
                <a:srgbClr val="941751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  <p:sp>
        <p:nvSpPr>
          <p:cNvPr id="190" name="Shape 190"/>
          <p:cNvSpPr/>
          <p:nvPr/>
        </p:nvSpPr>
        <p:spPr>
          <a:xfrm>
            <a:off x="4590305" y="3949700"/>
            <a:ext cx="98734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Leptons</a:t>
            </a:r>
          </a:p>
        </p:txBody>
      </p:sp>
      <p:sp>
        <p:nvSpPr>
          <p:cNvPr id="191" name="Shape 191"/>
          <p:cNvSpPr/>
          <p:nvPr/>
        </p:nvSpPr>
        <p:spPr>
          <a:xfrm>
            <a:off x="6533743" y="5334000"/>
            <a:ext cx="3187701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i="1" sz="1900">
                <a:latin typeface="Verdana"/>
                <a:ea typeface="Verdana"/>
                <a:cs typeface="Verdana"/>
                <a:sym typeface="Verdana"/>
              </a:rPr>
              <a:t>The “Standard Model”</a:t>
            </a:r>
            <a:endParaRPr i="1" sz="19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i="1" sz="1900">
                <a:latin typeface="Verdana"/>
                <a:ea typeface="Verdana"/>
                <a:cs typeface="Verdana"/>
                <a:sym typeface="Verdana"/>
              </a:rPr>
              <a:t>of 1970</a:t>
            </a:r>
          </a:p>
        </p:txBody>
      </p:sp>
      <p:sp>
        <p:nvSpPr>
          <p:cNvPr id="192" name="Shape 192"/>
          <p:cNvSpPr/>
          <p:nvPr/>
        </p:nvSpPr>
        <p:spPr>
          <a:xfrm>
            <a:off x="1280324" y="298450"/>
            <a:ext cx="8737601" cy="44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400"/>
              <a:t>Approaching the ‘Standard Model’ of today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/>
        </p:nvSpPr>
        <p:spPr>
          <a:xfrm>
            <a:off x="404111" y="5613400"/>
            <a:ext cx="6553201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“Extremely” long lifetime (~10</a:t>
            </a:r>
            <a:r>
              <a:rPr baseline="31999">
                <a:latin typeface="Verdana"/>
                <a:ea typeface="Verdana"/>
                <a:cs typeface="Verdana"/>
                <a:sym typeface="Verdana"/>
              </a:rPr>
              <a:t>-20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 sec)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Decay only possible through electroweak interaction</a:t>
            </a:r>
          </a:p>
        </p:txBody>
      </p:sp>
      <p:pic>
        <p:nvPicPr>
          <p:cNvPr id="195" name="smas-thumb-0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18000" y="2235200"/>
            <a:ext cx="2540000" cy="254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Shape 196"/>
          <p:cNvSpPr/>
          <p:nvPr/>
        </p:nvSpPr>
        <p:spPr>
          <a:xfrm>
            <a:off x="-967489" y="1035050"/>
            <a:ext cx="9029701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9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900"/>
              <a:t>Discovery of the ‘charm’ quark in 1974</a:t>
            </a:r>
          </a:p>
        </p:txBody>
      </p:sp>
      <p:sp>
        <p:nvSpPr>
          <p:cNvPr id="197" name="Shape 197"/>
          <p:cNvSpPr/>
          <p:nvPr/>
        </p:nvSpPr>
        <p:spPr>
          <a:xfrm>
            <a:off x="264411" y="1593850"/>
            <a:ext cx="6578601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b="1" sz="1600">
                <a:solidFill>
                  <a:srgbClr val="FF2F92"/>
                </a:solidFill>
                <a:latin typeface="Verdana"/>
                <a:ea typeface="Verdana"/>
                <a:cs typeface="Verdana"/>
                <a:sym typeface="Verdana"/>
              </a:rPr>
              <a:t>NOVEMBER REVOLUTION (11 November 1974)</a:t>
            </a:r>
          </a:p>
        </p:txBody>
      </p:sp>
      <p:sp>
        <p:nvSpPr>
          <p:cNvPr id="198" name="Shape 198"/>
          <p:cNvSpPr/>
          <p:nvPr/>
        </p:nvSpPr>
        <p:spPr>
          <a:xfrm>
            <a:off x="327824" y="2895600"/>
            <a:ext cx="6172201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b="1">
                <a:latin typeface="Verdana"/>
                <a:ea typeface="Verdana"/>
                <a:cs typeface="Verdana"/>
                <a:sym typeface="Verdana"/>
              </a:rPr>
              <a:t>'Psi'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 am SLAC (Burt Richter) 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'</a:t>
            </a:r>
            <a:r>
              <a:rPr b="1">
                <a:latin typeface="Verdana"/>
                <a:ea typeface="Verdana"/>
                <a:cs typeface="Verdana"/>
                <a:sym typeface="Verdana"/>
              </a:rPr>
              <a:t>J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' at Brookhaven (Sam Ting) 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Compromise:  J/Psi </a:t>
            </a:r>
          </a:p>
        </p:txBody>
      </p:sp>
      <p:pic>
        <p:nvPicPr>
          <p:cNvPr id="199" name="J_Discovery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12000" y="1117600"/>
            <a:ext cx="2933700" cy="5385337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Shape 200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1974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2.png"/></Relationships>
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Eurostile"/>
        <a:ea typeface="Eurostile"/>
        <a:cs typeface="Eurostile"/>
      </a:majorFont>
      <a:minorFont>
        <a:latin typeface="Hoefler Text"/>
        <a:ea typeface="Hoefler Text"/>
        <a:cs typeface="Hoefler Tex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Eurostile"/>
        <a:ea typeface="Eurostile"/>
        <a:cs typeface="Eurostile"/>
      </a:majorFont>
      <a:minorFont>
        <a:latin typeface="Hoefler Text"/>
        <a:ea typeface="Hoefler Text"/>
        <a:cs typeface="Hoefler Tex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