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74" r:id="rId3"/>
  </p:sldMasterIdLst>
  <p:notesMasterIdLst>
    <p:notesMasterId r:id="rId88"/>
  </p:notesMasterIdLst>
  <p:sldIdLst>
    <p:sldId id="256" r:id="rId4"/>
    <p:sldId id="257" r:id="rId5"/>
    <p:sldId id="260" r:id="rId6"/>
    <p:sldId id="258" r:id="rId7"/>
    <p:sldId id="261" r:id="rId8"/>
    <p:sldId id="262" r:id="rId9"/>
    <p:sldId id="263" r:id="rId10"/>
    <p:sldId id="265" r:id="rId11"/>
    <p:sldId id="269" r:id="rId12"/>
    <p:sldId id="271" r:id="rId13"/>
    <p:sldId id="270" r:id="rId14"/>
    <p:sldId id="272" r:id="rId15"/>
    <p:sldId id="273" r:id="rId16"/>
    <p:sldId id="274" r:id="rId17"/>
    <p:sldId id="275" r:id="rId18"/>
    <p:sldId id="276" r:id="rId19"/>
    <p:sldId id="334" r:id="rId20"/>
    <p:sldId id="338" r:id="rId21"/>
    <p:sldId id="337" r:id="rId22"/>
    <p:sldId id="339" r:id="rId23"/>
    <p:sldId id="277" r:id="rId24"/>
    <p:sldId id="259" r:id="rId25"/>
    <p:sldId id="278" r:id="rId26"/>
    <p:sldId id="279" r:id="rId27"/>
    <p:sldId id="280" r:id="rId28"/>
    <p:sldId id="281" r:id="rId29"/>
    <p:sldId id="282" r:id="rId30"/>
    <p:sldId id="283" r:id="rId31"/>
    <p:sldId id="285" r:id="rId32"/>
    <p:sldId id="286" r:id="rId33"/>
    <p:sldId id="287" r:id="rId34"/>
    <p:sldId id="288" r:id="rId35"/>
    <p:sldId id="289" r:id="rId36"/>
    <p:sldId id="290" r:id="rId37"/>
    <p:sldId id="291" r:id="rId38"/>
    <p:sldId id="293"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10" r:id="rId54"/>
    <p:sldId id="332" r:id="rId55"/>
    <p:sldId id="336" r:id="rId56"/>
    <p:sldId id="340" r:id="rId57"/>
    <p:sldId id="311" r:id="rId58"/>
    <p:sldId id="312" r:id="rId59"/>
    <p:sldId id="313" r:id="rId60"/>
    <p:sldId id="314" r:id="rId61"/>
    <p:sldId id="315" r:id="rId62"/>
    <p:sldId id="316" r:id="rId63"/>
    <p:sldId id="317" r:id="rId64"/>
    <p:sldId id="318" r:id="rId65"/>
    <p:sldId id="319" r:id="rId66"/>
    <p:sldId id="320" r:id="rId67"/>
    <p:sldId id="321" r:id="rId68"/>
    <p:sldId id="322" r:id="rId69"/>
    <p:sldId id="323" r:id="rId70"/>
    <p:sldId id="324" r:id="rId71"/>
    <p:sldId id="325" r:id="rId72"/>
    <p:sldId id="326" r:id="rId73"/>
    <p:sldId id="327" r:id="rId74"/>
    <p:sldId id="331" r:id="rId75"/>
    <p:sldId id="328" r:id="rId76"/>
    <p:sldId id="329" r:id="rId77"/>
    <p:sldId id="330" r:id="rId78"/>
    <p:sldId id="341" r:id="rId79"/>
    <p:sldId id="348" r:id="rId80"/>
    <p:sldId id="342" r:id="rId81"/>
    <p:sldId id="343" r:id="rId82"/>
    <p:sldId id="344" r:id="rId83"/>
    <p:sldId id="345" r:id="rId84"/>
    <p:sldId id="346" r:id="rId85"/>
    <p:sldId id="347" r:id="rId86"/>
    <p:sldId id="333" r:id="rId8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a:srgbClr val="FFFF99"/>
    <a:srgbClr val="99FF66"/>
    <a:srgbClr val="00FF00"/>
    <a:srgbClr val="FFCC66"/>
    <a:srgbClr val="99FF99"/>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slide" Target="slides/slide81.xml"/><Relationship Id="rId89" Type="http://schemas.openxmlformats.org/officeDocument/2006/relationships/presProps" Target="presProp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slide" Target="slides/slide84.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viewProps" Target="view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4" Type="http://schemas.openxmlformats.org/officeDocument/2006/relationships/slide" Target="slides/slide1.xml"/><Relationship Id="rId9"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2EED1E-1771-4A22-8EC8-CA87A3E927AA}" type="datetimeFigureOut">
              <a:rPr lang="es-ES" smtClean="0"/>
              <a:t>04/03/2015</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B7B6E3-6825-427D-A559-D9C627811289}" type="slidenum">
              <a:rPr lang="es-ES" smtClean="0"/>
              <a:t>‹Nº›</a:t>
            </a:fld>
            <a:endParaRPr lang="es-ES"/>
          </a:p>
        </p:txBody>
      </p:sp>
    </p:spTree>
    <p:extLst>
      <p:ext uri="{BB962C8B-B14F-4D97-AF65-F5344CB8AC3E}">
        <p14:creationId xmlns:p14="http://schemas.microsoft.com/office/powerpoint/2010/main" val="8363562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6B7B6E3-6825-427D-A559-D9C627811289}" type="slidenum">
              <a:rPr lang="es-ES" smtClean="0"/>
              <a:t>4</a:t>
            </a:fld>
            <a:endParaRPr lang="es-ES"/>
          </a:p>
        </p:txBody>
      </p:sp>
    </p:spTree>
    <p:extLst>
      <p:ext uri="{BB962C8B-B14F-4D97-AF65-F5344CB8AC3E}">
        <p14:creationId xmlns:p14="http://schemas.microsoft.com/office/powerpoint/2010/main" val="1773050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2"/>
          <p:cNvSpPr>
            <a:spLocks noGrp="1" noChangeArrowheads="1"/>
          </p:cNvSpPr>
          <p:nvPr>
            <p:ph type="sldNum"/>
          </p:nvPr>
        </p:nvSpPr>
        <p:spPr>
          <a:ln/>
        </p:spPr>
        <p:txBody>
          <a:bodyPr/>
          <a:lstStyle/>
          <a:p>
            <a:fld id="{F67AFB72-6A0E-4570-927B-1EA2128C2B3E}" type="slidenum">
              <a:rPr lang="es-ES_tradnl">
                <a:solidFill>
                  <a:prstClr val="white"/>
                </a:solidFill>
              </a:rPr>
              <a:pPr/>
              <a:t>40</a:t>
            </a:fld>
            <a:endParaRPr lang="es-ES_tradnl">
              <a:solidFill>
                <a:prstClr val="white"/>
              </a:solidFill>
            </a:endParaRPr>
          </a:p>
        </p:txBody>
      </p:sp>
      <p:sp>
        <p:nvSpPr>
          <p:cNvPr id="105473" name="Text Box 1"/>
          <p:cNvSpPr txBox="1">
            <a:spLocks noChangeArrowheads="1"/>
          </p:cNvSpPr>
          <p:nvPr/>
        </p:nvSpPr>
        <p:spPr bwMode="auto">
          <a:xfrm>
            <a:off x="752972" y="685057"/>
            <a:ext cx="5353595" cy="342953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8375" tIns="49186" rIns="98375" bIns="49186" anchor="ctr"/>
          <a:lstStyle/>
          <a:p>
            <a:pPr defTabSz="491870" fontAlgn="base">
              <a:spcBef>
                <a:spcPct val="0"/>
              </a:spcBef>
              <a:spcAft>
                <a:spcPct val="0"/>
              </a:spcAft>
              <a:buClr>
                <a:srgbClr val="000000"/>
              </a:buClr>
              <a:buSzPct val="100000"/>
            </a:pPr>
            <a:endParaRPr lang="es-ES">
              <a:solidFill>
                <a:prstClr val="white"/>
              </a:solidFill>
              <a:latin typeface="Arial" charset="0"/>
              <a:cs typeface="DejaVu Sans" charset="0"/>
            </a:endParaRPr>
          </a:p>
        </p:txBody>
      </p:sp>
      <p:sp>
        <p:nvSpPr>
          <p:cNvPr id="105474" name="Rectangle 2"/>
          <p:cNvSpPr txBox="1">
            <a:spLocks noGrp="1" noChangeArrowheads="1"/>
          </p:cNvSpPr>
          <p:nvPr>
            <p:ph type="body"/>
          </p:nvPr>
        </p:nvSpPr>
        <p:spPr bwMode="auto">
          <a:xfrm>
            <a:off x="685498" y="4342941"/>
            <a:ext cx="5479345" cy="41089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C4F7994F-AED3-41E5-9D44-874420E7C477}" type="slidenum">
              <a:rPr lang="es-ES">
                <a:solidFill>
                  <a:prstClr val="white"/>
                </a:solidFill>
              </a:rPr>
              <a:pPr/>
              <a:t>55</a:t>
            </a:fld>
            <a:endParaRPr lang="es-ES">
              <a:solidFill>
                <a:prstClr val="white"/>
              </a:solidFill>
            </a:endParaRPr>
          </a:p>
        </p:txBody>
      </p:sp>
      <p:sp>
        <p:nvSpPr>
          <p:cNvPr id="104449"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4450" name="Rectangle 2"/>
          <p:cNvSpPr txBox="1">
            <a:spLocks noGrp="1" noChangeArrowheads="1"/>
          </p:cNvSpPr>
          <p:nvPr>
            <p:ph type="body" idx="1"/>
          </p:nvPr>
        </p:nvSpPr>
        <p:spPr bwMode="auto">
          <a:xfrm>
            <a:off x="685513" y="4343233"/>
            <a:ext cx="5486976" cy="403775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83B88CAB-0836-4794-9B9D-B11A04748DAB}" type="slidenum">
              <a:rPr lang="es-ES">
                <a:solidFill>
                  <a:prstClr val="white"/>
                </a:solidFill>
              </a:rPr>
              <a:pPr/>
              <a:t>69</a:t>
            </a:fld>
            <a:endParaRPr lang="es-ES">
              <a:solidFill>
                <a:prstClr val="white"/>
              </a:solidFill>
            </a:endParaRPr>
          </a:p>
        </p:txBody>
      </p:sp>
      <p:sp>
        <p:nvSpPr>
          <p:cNvPr id="79873"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9874" name="Rectangle 2"/>
          <p:cNvSpPr txBox="1">
            <a:spLocks noGrp="1" noChangeArrowheads="1"/>
          </p:cNvSpPr>
          <p:nvPr>
            <p:ph type="body" idx="1"/>
          </p:nvPr>
        </p:nvSpPr>
        <p:spPr bwMode="auto">
          <a:xfrm>
            <a:off x="685513" y="4343234"/>
            <a:ext cx="5486976" cy="41151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C261EFE-3E72-4629-A223-53C2262252EB}" type="slidenum">
              <a:rPr lang="es-ES">
                <a:solidFill>
                  <a:prstClr val="white"/>
                </a:solidFill>
              </a:rPr>
              <a:pPr/>
              <a:t>70</a:t>
            </a:fld>
            <a:endParaRPr lang="es-ES">
              <a:solidFill>
                <a:prstClr val="white"/>
              </a:solidFill>
            </a:endParaRPr>
          </a:p>
        </p:txBody>
      </p:sp>
      <p:sp>
        <p:nvSpPr>
          <p:cNvPr id="80897"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0898" name="Rectangle 2"/>
          <p:cNvSpPr txBox="1">
            <a:spLocks noGrp="1" noChangeArrowheads="1"/>
          </p:cNvSpPr>
          <p:nvPr>
            <p:ph type="body" idx="1"/>
          </p:nvPr>
        </p:nvSpPr>
        <p:spPr bwMode="auto">
          <a:xfrm>
            <a:off x="685513" y="4343234"/>
            <a:ext cx="5486976" cy="41151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032D3594-0476-4660-91FF-B7A3FBFFAAF3}" type="slidenum">
              <a:rPr lang="es-ES">
                <a:solidFill>
                  <a:prstClr val="white"/>
                </a:solidFill>
              </a:rPr>
              <a:pPr/>
              <a:t>71</a:t>
            </a:fld>
            <a:endParaRPr lang="es-ES">
              <a:solidFill>
                <a:prstClr val="white"/>
              </a:solidFill>
            </a:endParaRPr>
          </a:p>
        </p:txBody>
      </p:sp>
      <p:sp>
        <p:nvSpPr>
          <p:cNvPr id="81921"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22" name="Rectangle 2"/>
          <p:cNvSpPr txBox="1">
            <a:spLocks noGrp="1" noChangeArrowheads="1"/>
          </p:cNvSpPr>
          <p:nvPr>
            <p:ph type="body" idx="1"/>
          </p:nvPr>
        </p:nvSpPr>
        <p:spPr bwMode="auto">
          <a:xfrm>
            <a:off x="685513" y="4343233"/>
            <a:ext cx="5486976" cy="403775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952A066F-B0E7-4DFC-B139-A04E9720DC04}" type="slidenum">
              <a:rPr lang="es-ES">
                <a:solidFill>
                  <a:prstClr val="white"/>
                </a:solidFill>
              </a:rPr>
              <a:pPr/>
              <a:t>72</a:t>
            </a:fld>
            <a:endParaRPr lang="es-ES">
              <a:solidFill>
                <a:prstClr val="white"/>
              </a:solidFill>
            </a:endParaRPr>
          </a:p>
        </p:txBody>
      </p:sp>
      <p:sp>
        <p:nvSpPr>
          <p:cNvPr id="84993"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4994" name="Rectangle 2"/>
          <p:cNvSpPr txBox="1">
            <a:spLocks noGrp="1" noChangeArrowheads="1"/>
          </p:cNvSpPr>
          <p:nvPr>
            <p:ph type="body" idx="1"/>
          </p:nvPr>
        </p:nvSpPr>
        <p:spPr bwMode="auto">
          <a:xfrm>
            <a:off x="685513" y="4343234"/>
            <a:ext cx="5486976" cy="411513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EFCACA41-F41A-4F6C-ADA8-2B2742944645}" type="slidenum">
              <a:rPr lang="es-ES">
                <a:solidFill>
                  <a:prstClr val="white"/>
                </a:solidFill>
              </a:rPr>
              <a:pPr/>
              <a:t>73</a:t>
            </a:fld>
            <a:endParaRPr lang="es-ES">
              <a:solidFill>
                <a:prstClr val="white"/>
              </a:solidFill>
            </a:endParaRPr>
          </a:p>
        </p:txBody>
      </p:sp>
      <p:sp>
        <p:nvSpPr>
          <p:cNvPr id="106497"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6498" name="Rectangle 2"/>
          <p:cNvSpPr txBox="1">
            <a:spLocks noGrp="1" noChangeArrowheads="1"/>
          </p:cNvSpPr>
          <p:nvPr>
            <p:ph type="body" idx="1"/>
          </p:nvPr>
        </p:nvSpPr>
        <p:spPr bwMode="auto">
          <a:xfrm>
            <a:off x="685513" y="4343233"/>
            <a:ext cx="5486976" cy="403775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EFCACA41-F41A-4F6C-ADA8-2B2742944645}" type="slidenum">
              <a:rPr lang="es-ES">
                <a:solidFill>
                  <a:prstClr val="white"/>
                </a:solidFill>
              </a:rPr>
              <a:pPr/>
              <a:t>74</a:t>
            </a:fld>
            <a:endParaRPr lang="es-ES">
              <a:solidFill>
                <a:prstClr val="white"/>
              </a:solidFill>
            </a:endParaRPr>
          </a:p>
        </p:txBody>
      </p:sp>
      <p:sp>
        <p:nvSpPr>
          <p:cNvPr id="106497"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6498" name="Rectangle 2"/>
          <p:cNvSpPr txBox="1">
            <a:spLocks noGrp="1" noChangeArrowheads="1"/>
          </p:cNvSpPr>
          <p:nvPr>
            <p:ph type="body" idx="1"/>
          </p:nvPr>
        </p:nvSpPr>
        <p:spPr bwMode="auto">
          <a:xfrm>
            <a:off x="685513" y="4343233"/>
            <a:ext cx="5486976" cy="403775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BCEFC37B-0EAF-4FC3-8A22-213CC40A53C8}" type="slidenum">
              <a:rPr lang="es-ES">
                <a:solidFill>
                  <a:prstClr val="white"/>
                </a:solidFill>
              </a:rPr>
              <a:pPr/>
              <a:t>75</a:t>
            </a:fld>
            <a:endParaRPr lang="es-ES">
              <a:solidFill>
                <a:prstClr val="white"/>
              </a:solidFill>
            </a:endParaRPr>
          </a:p>
        </p:txBody>
      </p:sp>
      <p:sp>
        <p:nvSpPr>
          <p:cNvPr id="107521" name="Rectangle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07522" name="Rectangle 2"/>
          <p:cNvSpPr txBox="1">
            <a:spLocks noGrp="1" noChangeArrowheads="1"/>
          </p:cNvSpPr>
          <p:nvPr>
            <p:ph type="body" idx="1"/>
          </p:nvPr>
        </p:nvSpPr>
        <p:spPr bwMode="auto">
          <a:xfrm>
            <a:off x="685513" y="4343233"/>
            <a:ext cx="5486976" cy="4037751"/>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2"/>
          <p:cNvSpPr>
            <a:spLocks noGrp="1" noChangeArrowheads="1"/>
          </p:cNvSpPr>
          <p:nvPr>
            <p:ph type="sldNum"/>
          </p:nvPr>
        </p:nvSpPr>
        <p:spPr>
          <a:ln/>
        </p:spPr>
        <p:txBody>
          <a:bodyPr/>
          <a:lstStyle/>
          <a:p>
            <a:fld id="{E4411B58-1297-418C-BFD8-5299F647B267}" type="slidenum">
              <a:rPr lang="es-ES_tradnl">
                <a:solidFill>
                  <a:prstClr val="white"/>
                </a:solidFill>
              </a:rPr>
              <a:pPr/>
              <a:t>26</a:t>
            </a:fld>
            <a:endParaRPr lang="es-ES_tradnl">
              <a:solidFill>
                <a:prstClr val="white"/>
              </a:solidFill>
            </a:endParaRPr>
          </a:p>
        </p:txBody>
      </p:sp>
      <p:sp>
        <p:nvSpPr>
          <p:cNvPr id="95233" name="Text Box 1"/>
          <p:cNvSpPr txBox="1">
            <a:spLocks noChangeArrowheads="1"/>
          </p:cNvSpPr>
          <p:nvPr/>
        </p:nvSpPr>
        <p:spPr bwMode="auto">
          <a:xfrm>
            <a:off x="752972" y="685057"/>
            <a:ext cx="5353595" cy="342953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8375" tIns="49186" rIns="98375" bIns="49186" anchor="ctr"/>
          <a:lstStyle/>
          <a:p>
            <a:pPr defTabSz="491870" fontAlgn="base">
              <a:spcBef>
                <a:spcPct val="0"/>
              </a:spcBef>
              <a:spcAft>
                <a:spcPct val="0"/>
              </a:spcAft>
              <a:buClr>
                <a:srgbClr val="000000"/>
              </a:buClr>
              <a:buSzPct val="100000"/>
            </a:pPr>
            <a:endParaRPr lang="es-ES">
              <a:solidFill>
                <a:prstClr val="white"/>
              </a:solidFill>
              <a:latin typeface="Arial" charset="0"/>
              <a:cs typeface="DejaVu Sans" charset="0"/>
            </a:endParaRPr>
          </a:p>
        </p:txBody>
      </p:sp>
      <p:sp>
        <p:nvSpPr>
          <p:cNvPr id="95234" name="Rectangle 2"/>
          <p:cNvSpPr txBox="1">
            <a:spLocks noGrp="1" noChangeArrowheads="1"/>
          </p:cNvSpPr>
          <p:nvPr>
            <p:ph type="body"/>
          </p:nvPr>
        </p:nvSpPr>
        <p:spPr bwMode="auto">
          <a:xfrm>
            <a:off x="685498" y="4342941"/>
            <a:ext cx="5479345" cy="41089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noResize="1"/>
          </p:cNvSpPr>
          <p:nvPr>
            <p:ph type="sldImg"/>
          </p:nvPr>
        </p:nvSpPr>
        <p:spPr>
          <a:xfrm>
            <a:off x="1143000" y="685800"/>
            <a:ext cx="4572000" cy="3429000"/>
          </a:xfrm>
          <a:solidFill>
            <a:schemeClr val="accent1"/>
          </a:solidFill>
          <a:ln w="25400">
            <a:solidFill>
              <a:schemeClr val="accent1">
                <a:shade val="50000"/>
              </a:schemeClr>
            </a:solidFill>
            <a:prstDash val="solid"/>
          </a:ln>
        </p:spPr>
      </p:sp>
      <p:sp>
        <p:nvSpPr>
          <p:cNvPr id="3" name="2 Marcador de notas"/>
          <p:cNvSpPr txBox="1">
            <a:spLocks noGrp="1"/>
          </p:cNvSpPr>
          <p:nvPr>
            <p:ph type="body" sz="quarter" idx="1"/>
          </p:nvPr>
        </p:nvSpPr>
        <p:spPr>
          <a:xfrm>
            <a:off x="685833" y="4343326"/>
            <a:ext cx="5486309" cy="276999"/>
          </a:xfrm>
        </p:spPr>
        <p:txBody>
          <a:bodyPr>
            <a:spAutoFit/>
          </a:bodyPr>
          <a:lstStyle/>
          <a:p>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noResize="1"/>
          </p:cNvSpPr>
          <p:nvPr>
            <p:ph type="sldImg"/>
          </p:nvPr>
        </p:nvSpPr>
        <p:spPr>
          <a:xfrm>
            <a:off x="1143000" y="685800"/>
            <a:ext cx="4572000" cy="3429000"/>
          </a:xfrm>
          <a:solidFill>
            <a:schemeClr val="accent1"/>
          </a:solidFill>
          <a:ln w="25400">
            <a:solidFill>
              <a:schemeClr val="accent1">
                <a:shade val="50000"/>
              </a:schemeClr>
            </a:solidFill>
            <a:prstDash val="solid"/>
          </a:ln>
        </p:spPr>
      </p:sp>
      <p:sp>
        <p:nvSpPr>
          <p:cNvPr id="3" name="2 Marcador de notas"/>
          <p:cNvSpPr txBox="1">
            <a:spLocks noGrp="1"/>
          </p:cNvSpPr>
          <p:nvPr>
            <p:ph type="body" sz="quarter" idx="1"/>
          </p:nvPr>
        </p:nvSpPr>
        <p:spPr>
          <a:xfrm>
            <a:off x="685833" y="4343325"/>
            <a:ext cx="5486309" cy="4037594"/>
          </a:xfrm>
        </p:spPr>
        <p:txBody>
          <a:bodyPr/>
          <a:lstStyle/>
          <a:p>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2"/>
          <p:cNvSpPr>
            <a:spLocks noGrp="1" noChangeArrowheads="1"/>
          </p:cNvSpPr>
          <p:nvPr>
            <p:ph type="sldNum"/>
          </p:nvPr>
        </p:nvSpPr>
        <p:spPr>
          <a:ln/>
        </p:spPr>
        <p:txBody>
          <a:bodyPr/>
          <a:lstStyle/>
          <a:p>
            <a:fld id="{E4411B58-1297-418C-BFD8-5299F647B267}" type="slidenum">
              <a:rPr lang="es-ES_tradnl">
                <a:solidFill>
                  <a:prstClr val="white"/>
                </a:solidFill>
              </a:rPr>
              <a:pPr/>
              <a:t>33</a:t>
            </a:fld>
            <a:endParaRPr lang="es-ES_tradnl">
              <a:solidFill>
                <a:prstClr val="white"/>
              </a:solidFill>
            </a:endParaRPr>
          </a:p>
        </p:txBody>
      </p:sp>
      <p:sp>
        <p:nvSpPr>
          <p:cNvPr id="95233" name="Text Box 1"/>
          <p:cNvSpPr txBox="1">
            <a:spLocks noChangeArrowheads="1"/>
          </p:cNvSpPr>
          <p:nvPr/>
        </p:nvSpPr>
        <p:spPr bwMode="auto">
          <a:xfrm>
            <a:off x="752972" y="685057"/>
            <a:ext cx="5353595" cy="342953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8375" tIns="49186" rIns="98375" bIns="49186" anchor="ctr"/>
          <a:lstStyle/>
          <a:p>
            <a:pPr defTabSz="491870" fontAlgn="base">
              <a:spcBef>
                <a:spcPct val="0"/>
              </a:spcBef>
              <a:spcAft>
                <a:spcPct val="0"/>
              </a:spcAft>
              <a:buClr>
                <a:srgbClr val="000000"/>
              </a:buClr>
              <a:buSzPct val="100000"/>
            </a:pPr>
            <a:endParaRPr lang="es-ES">
              <a:solidFill>
                <a:prstClr val="white"/>
              </a:solidFill>
              <a:latin typeface="Arial" charset="0"/>
              <a:cs typeface="DejaVu Sans" charset="0"/>
            </a:endParaRPr>
          </a:p>
        </p:txBody>
      </p:sp>
      <p:sp>
        <p:nvSpPr>
          <p:cNvPr id="95234" name="Rectangle 2"/>
          <p:cNvSpPr txBox="1">
            <a:spLocks noGrp="1" noChangeArrowheads="1"/>
          </p:cNvSpPr>
          <p:nvPr>
            <p:ph type="body"/>
          </p:nvPr>
        </p:nvSpPr>
        <p:spPr bwMode="auto">
          <a:xfrm>
            <a:off x="685498" y="4342941"/>
            <a:ext cx="5479345" cy="41089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2"/>
          <p:cNvSpPr>
            <a:spLocks noGrp="1" noChangeArrowheads="1"/>
          </p:cNvSpPr>
          <p:nvPr>
            <p:ph type="sldNum"/>
          </p:nvPr>
        </p:nvSpPr>
        <p:spPr>
          <a:ln/>
        </p:spPr>
        <p:txBody>
          <a:bodyPr/>
          <a:lstStyle/>
          <a:p>
            <a:fld id="{54F6672A-D31E-4236-847C-265BDB911F62}" type="slidenum">
              <a:rPr lang="es-ES_tradnl">
                <a:solidFill>
                  <a:prstClr val="white"/>
                </a:solidFill>
              </a:rPr>
              <a:pPr/>
              <a:t>34</a:t>
            </a:fld>
            <a:endParaRPr lang="es-ES_tradnl">
              <a:solidFill>
                <a:prstClr val="white"/>
              </a:solidFill>
            </a:endParaRPr>
          </a:p>
        </p:txBody>
      </p:sp>
      <p:sp>
        <p:nvSpPr>
          <p:cNvPr id="96257" name="Text Box 1"/>
          <p:cNvSpPr txBox="1">
            <a:spLocks noChangeArrowheads="1"/>
          </p:cNvSpPr>
          <p:nvPr/>
        </p:nvSpPr>
        <p:spPr bwMode="auto">
          <a:xfrm>
            <a:off x="752972" y="685057"/>
            <a:ext cx="5353595" cy="342953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8375" tIns="49186" rIns="98375" bIns="49186" anchor="ctr"/>
          <a:lstStyle/>
          <a:p>
            <a:pPr defTabSz="491870" fontAlgn="base">
              <a:spcBef>
                <a:spcPct val="0"/>
              </a:spcBef>
              <a:spcAft>
                <a:spcPct val="0"/>
              </a:spcAft>
              <a:buClr>
                <a:srgbClr val="000000"/>
              </a:buClr>
              <a:buSzPct val="100000"/>
            </a:pPr>
            <a:endParaRPr lang="es-ES">
              <a:solidFill>
                <a:prstClr val="white"/>
              </a:solidFill>
              <a:latin typeface="Arial" charset="0"/>
              <a:cs typeface="DejaVu Sans" charset="0"/>
            </a:endParaRPr>
          </a:p>
        </p:txBody>
      </p:sp>
      <p:sp>
        <p:nvSpPr>
          <p:cNvPr id="96258" name="Rectangle 2"/>
          <p:cNvSpPr txBox="1">
            <a:spLocks noGrp="1" noChangeArrowheads="1"/>
          </p:cNvSpPr>
          <p:nvPr>
            <p:ph type="body"/>
          </p:nvPr>
        </p:nvSpPr>
        <p:spPr bwMode="auto">
          <a:xfrm>
            <a:off x="685498" y="4342941"/>
            <a:ext cx="5479345" cy="41089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2"/>
          <p:cNvSpPr>
            <a:spLocks noGrp="1" noChangeArrowheads="1"/>
          </p:cNvSpPr>
          <p:nvPr>
            <p:ph type="sldNum"/>
          </p:nvPr>
        </p:nvSpPr>
        <p:spPr>
          <a:ln/>
        </p:spPr>
        <p:txBody>
          <a:bodyPr/>
          <a:lstStyle/>
          <a:p>
            <a:fld id="{54F6672A-D31E-4236-847C-265BDB911F62}" type="slidenum">
              <a:rPr lang="es-ES_tradnl">
                <a:solidFill>
                  <a:prstClr val="white"/>
                </a:solidFill>
              </a:rPr>
              <a:pPr/>
              <a:t>35</a:t>
            </a:fld>
            <a:endParaRPr lang="es-ES_tradnl">
              <a:solidFill>
                <a:prstClr val="white"/>
              </a:solidFill>
            </a:endParaRPr>
          </a:p>
        </p:txBody>
      </p:sp>
      <p:sp>
        <p:nvSpPr>
          <p:cNvPr id="96257" name="Text Box 1"/>
          <p:cNvSpPr txBox="1">
            <a:spLocks noChangeArrowheads="1"/>
          </p:cNvSpPr>
          <p:nvPr/>
        </p:nvSpPr>
        <p:spPr bwMode="auto">
          <a:xfrm>
            <a:off x="752972" y="685057"/>
            <a:ext cx="5353595" cy="342953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8375" tIns="49186" rIns="98375" bIns="49186" anchor="ctr"/>
          <a:lstStyle/>
          <a:p>
            <a:pPr defTabSz="491870" fontAlgn="base">
              <a:spcBef>
                <a:spcPct val="0"/>
              </a:spcBef>
              <a:spcAft>
                <a:spcPct val="0"/>
              </a:spcAft>
              <a:buClr>
                <a:srgbClr val="000000"/>
              </a:buClr>
              <a:buSzPct val="100000"/>
            </a:pPr>
            <a:endParaRPr lang="es-ES">
              <a:solidFill>
                <a:prstClr val="white"/>
              </a:solidFill>
              <a:latin typeface="Arial" charset="0"/>
              <a:cs typeface="DejaVu Sans" charset="0"/>
            </a:endParaRPr>
          </a:p>
        </p:txBody>
      </p:sp>
      <p:sp>
        <p:nvSpPr>
          <p:cNvPr id="96258" name="Rectangle 2"/>
          <p:cNvSpPr txBox="1">
            <a:spLocks noGrp="1" noChangeArrowheads="1"/>
          </p:cNvSpPr>
          <p:nvPr>
            <p:ph type="body"/>
          </p:nvPr>
        </p:nvSpPr>
        <p:spPr bwMode="auto">
          <a:xfrm>
            <a:off x="685498" y="4342941"/>
            <a:ext cx="5479345" cy="41089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2"/>
          <p:cNvSpPr>
            <a:spLocks noGrp="1" noChangeArrowheads="1"/>
          </p:cNvSpPr>
          <p:nvPr>
            <p:ph type="sldNum"/>
          </p:nvPr>
        </p:nvSpPr>
        <p:spPr>
          <a:ln/>
        </p:spPr>
        <p:txBody>
          <a:bodyPr/>
          <a:lstStyle/>
          <a:p>
            <a:fld id="{54F6672A-D31E-4236-847C-265BDB911F62}" type="slidenum">
              <a:rPr lang="es-ES_tradnl">
                <a:solidFill>
                  <a:prstClr val="white"/>
                </a:solidFill>
              </a:rPr>
              <a:pPr/>
              <a:t>36</a:t>
            </a:fld>
            <a:endParaRPr lang="es-ES_tradnl">
              <a:solidFill>
                <a:prstClr val="white"/>
              </a:solidFill>
            </a:endParaRPr>
          </a:p>
        </p:txBody>
      </p:sp>
      <p:sp>
        <p:nvSpPr>
          <p:cNvPr id="96257" name="Text Box 1"/>
          <p:cNvSpPr txBox="1">
            <a:spLocks noChangeArrowheads="1"/>
          </p:cNvSpPr>
          <p:nvPr/>
        </p:nvSpPr>
        <p:spPr bwMode="auto">
          <a:xfrm>
            <a:off x="752972" y="685057"/>
            <a:ext cx="5353595" cy="3429532"/>
          </a:xfrm>
          <a:prstGeom prst="rect">
            <a:avLst/>
          </a:prstGeom>
          <a:solidFill>
            <a:srgbClr val="FFFFFF"/>
          </a:solidFill>
          <a:ln w="936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8375" tIns="49186" rIns="98375" bIns="49186" anchor="ctr"/>
          <a:lstStyle/>
          <a:p>
            <a:pPr defTabSz="491870" fontAlgn="base">
              <a:spcBef>
                <a:spcPct val="0"/>
              </a:spcBef>
              <a:spcAft>
                <a:spcPct val="0"/>
              </a:spcAft>
              <a:buClr>
                <a:srgbClr val="000000"/>
              </a:buClr>
              <a:buSzPct val="100000"/>
            </a:pPr>
            <a:endParaRPr lang="es-ES">
              <a:solidFill>
                <a:prstClr val="white"/>
              </a:solidFill>
              <a:latin typeface="Arial" charset="0"/>
              <a:cs typeface="DejaVu Sans" charset="0"/>
            </a:endParaRPr>
          </a:p>
        </p:txBody>
      </p:sp>
      <p:sp>
        <p:nvSpPr>
          <p:cNvPr id="96258" name="Rectangle 2"/>
          <p:cNvSpPr txBox="1">
            <a:spLocks noGrp="1" noChangeArrowheads="1"/>
          </p:cNvSpPr>
          <p:nvPr>
            <p:ph type="body"/>
          </p:nvPr>
        </p:nvSpPr>
        <p:spPr bwMode="auto">
          <a:xfrm>
            <a:off x="685498" y="4342941"/>
            <a:ext cx="5479345" cy="41089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53FD357C-E9DB-47A5-972A-F7541712390C}" type="slidenum">
              <a:rPr lang="es-ES" smtClean="0"/>
              <a:t>37</a:t>
            </a:fld>
            <a:endParaRPr lang="es-ES"/>
          </a:p>
        </p:txBody>
      </p:sp>
    </p:spTree>
    <p:extLst>
      <p:ext uri="{BB962C8B-B14F-4D97-AF65-F5344CB8AC3E}">
        <p14:creationId xmlns:p14="http://schemas.microsoft.com/office/powerpoint/2010/main" val="15906717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r>
              <a:rPr lang="es-ES" smtClean="0"/>
              <a:t>E. Sánchez</a:t>
            </a:r>
            <a:endParaRPr lang="es-ES"/>
          </a:p>
        </p:txBody>
      </p:sp>
      <p:sp>
        <p:nvSpPr>
          <p:cNvPr id="5" name="4 Marcador de pie de página"/>
          <p:cNvSpPr>
            <a:spLocks noGrp="1"/>
          </p:cNvSpPr>
          <p:nvPr>
            <p:ph type="ftr" sz="quarter" idx="11"/>
          </p:nvPr>
        </p:nvSpPr>
        <p:spPr/>
        <p:txBody>
          <a:bodyPr/>
          <a:lstStyle/>
          <a:p>
            <a:r>
              <a:rPr lang="es-ES" smtClean="0"/>
              <a:t>TAE 2012</a:t>
            </a:r>
            <a:endParaRPr lang="es-ES"/>
          </a:p>
        </p:txBody>
      </p:sp>
      <p:sp>
        <p:nvSpPr>
          <p:cNvPr id="6" name="5 Marcador de número de diapositiva"/>
          <p:cNvSpPr>
            <a:spLocks noGrp="1"/>
          </p:cNvSpPr>
          <p:nvPr>
            <p:ph type="sldNum" sz="quarter" idx="12"/>
          </p:nvPr>
        </p:nvSpPr>
        <p:spPr/>
        <p:txBody>
          <a:bodyPr/>
          <a:lstStyle/>
          <a:p>
            <a:fld id="{4CF9D318-295A-49C0-8C74-B843D4253CAF}" type="slidenum">
              <a:rPr lang="es-ES" smtClean="0"/>
              <a:t>‹Nº›</a:t>
            </a:fld>
            <a:endParaRPr lang="es-ES"/>
          </a:p>
        </p:txBody>
      </p:sp>
    </p:spTree>
    <p:extLst>
      <p:ext uri="{BB962C8B-B14F-4D97-AF65-F5344CB8AC3E}">
        <p14:creationId xmlns:p14="http://schemas.microsoft.com/office/powerpoint/2010/main" val="3340058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r>
              <a:rPr lang="es-ES" smtClean="0"/>
              <a:t>E. Sánchez</a:t>
            </a:r>
            <a:endParaRPr lang="es-ES"/>
          </a:p>
        </p:txBody>
      </p:sp>
      <p:sp>
        <p:nvSpPr>
          <p:cNvPr id="5" name="4 Marcador de pie de página"/>
          <p:cNvSpPr>
            <a:spLocks noGrp="1"/>
          </p:cNvSpPr>
          <p:nvPr>
            <p:ph type="ftr" sz="quarter" idx="11"/>
          </p:nvPr>
        </p:nvSpPr>
        <p:spPr/>
        <p:txBody>
          <a:bodyPr/>
          <a:lstStyle/>
          <a:p>
            <a:r>
              <a:rPr lang="es-ES" smtClean="0"/>
              <a:t>TAE 2012</a:t>
            </a:r>
            <a:endParaRPr lang="es-ES"/>
          </a:p>
        </p:txBody>
      </p:sp>
      <p:sp>
        <p:nvSpPr>
          <p:cNvPr id="6" name="5 Marcador de número de diapositiva"/>
          <p:cNvSpPr>
            <a:spLocks noGrp="1"/>
          </p:cNvSpPr>
          <p:nvPr>
            <p:ph type="sldNum" sz="quarter" idx="12"/>
          </p:nvPr>
        </p:nvSpPr>
        <p:spPr/>
        <p:txBody>
          <a:bodyPr/>
          <a:lstStyle/>
          <a:p>
            <a:fld id="{4CF9D318-295A-49C0-8C74-B843D4253CAF}" type="slidenum">
              <a:rPr lang="es-ES" smtClean="0"/>
              <a:t>‹Nº›</a:t>
            </a:fld>
            <a:endParaRPr lang="es-ES"/>
          </a:p>
        </p:txBody>
      </p:sp>
    </p:spTree>
    <p:extLst>
      <p:ext uri="{BB962C8B-B14F-4D97-AF65-F5344CB8AC3E}">
        <p14:creationId xmlns:p14="http://schemas.microsoft.com/office/powerpoint/2010/main" val="1096268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r>
              <a:rPr lang="es-ES" smtClean="0"/>
              <a:t>E. Sánchez</a:t>
            </a:r>
            <a:endParaRPr lang="es-ES"/>
          </a:p>
        </p:txBody>
      </p:sp>
      <p:sp>
        <p:nvSpPr>
          <p:cNvPr id="5" name="4 Marcador de pie de página"/>
          <p:cNvSpPr>
            <a:spLocks noGrp="1"/>
          </p:cNvSpPr>
          <p:nvPr>
            <p:ph type="ftr" sz="quarter" idx="11"/>
          </p:nvPr>
        </p:nvSpPr>
        <p:spPr/>
        <p:txBody>
          <a:bodyPr/>
          <a:lstStyle/>
          <a:p>
            <a:r>
              <a:rPr lang="es-ES" smtClean="0"/>
              <a:t>TAE 2012</a:t>
            </a:r>
            <a:endParaRPr lang="es-ES"/>
          </a:p>
        </p:txBody>
      </p:sp>
      <p:sp>
        <p:nvSpPr>
          <p:cNvPr id="6" name="5 Marcador de número de diapositiva"/>
          <p:cNvSpPr>
            <a:spLocks noGrp="1"/>
          </p:cNvSpPr>
          <p:nvPr>
            <p:ph type="sldNum" sz="quarter" idx="12"/>
          </p:nvPr>
        </p:nvSpPr>
        <p:spPr/>
        <p:txBody>
          <a:bodyPr/>
          <a:lstStyle/>
          <a:p>
            <a:fld id="{4CF9D318-295A-49C0-8C74-B843D4253CAF}" type="slidenum">
              <a:rPr lang="es-ES" smtClean="0"/>
              <a:t>‹Nº›</a:t>
            </a:fld>
            <a:endParaRPr lang="es-ES"/>
          </a:p>
        </p:txBody>
      </p:sp>
    </p:spTree>
    <p:extLst>
      <p:ext uri="{BB962C8B-B14F-4D97-AF65-F5344CB8AC3E}">
        <p14:creationId xmlns:p14="http://schemas.microsoft.com/office/powerpoint/2010/main" val="158766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127" y="273050"/>
            <a:ext cx="8219490" cy="1136650"/>
          </a:xfrm>
        </p:spPr>
        <p:txBody>
          <a:bodyPr/>
          <a:lstStyle/>
          <a:p>
            <a:r>
              <a:rPr lang="es-ES" smtClean="0"/>
              <a:t>Haga clic para modificar el estilo de título del patrón</a:t>
            </a:r>
            <a:endParaRPr lang="es-ES"/>
          </a:p>
        </p:txBody>
      </p:sp>
      <p:sp>
        <p:nvSpPr>
          <p:cNvPr id="3" name="2 Marcador de fecha"/>
          <p:cNvSpPr>
            <a:spLocks noGrp="1"/>
          </p:cNvSpPr>
          <p:nvPr>
            <p:ph type="dt" idx="10"/>
          </p:nvPr>
        </p:nvSpPr>
        <p:spPr>
          <a:xfrm>
            <a:off x="457133" y="6245225"/>
            <a:ext cx="2124467" cy="465138"/>
          </a:xfrm>
        </p:spPr>
        <p:txBody>
          <a:bodyPr/>
          <a:lstStyle>
            <a:lvl1pPr>
              <a:defRPr/>
            </a:lvl1pPr>
          </a:lstStyle>
          <a:p>
            <a:r>
              <a:rPr lang="es-ES" smtClean="0"/>
              <a:t>E. Sánchez</a:t>
            </a:r>
            <a:endParaRPr lang="en-US"/>
          </a:p>
        </p:txBody>
      </p:sp>
      <p:sp>
        <p:nvSpPr>
          <p:cNvPr id="4" name="3 Marcador de pie de página"/>
          <p:cNvSpPr>
            <a:spLocks noGrp="1"/>
          </p:cNvSpPr>
          <p:nvPr>
            <p:ph type="ftr" idx="11"/>
          </p:nvPr>
        </p:nvSpPr>
        <p:spPr>
          <a:xfrm>
            <a:off x="3125168" y="6245225"/>
            <a:ext cx="2883415" cy="465138"/>
          </a:xfrm>
        </p:spPr>
        <p:txBody>
          <a:bodyPr/>
          <a:lstStyle>
            <a:lvl1pPr>
              <a:defRPr/>
            </a:lvl1pPr>
          </a:lstStyle>
          <a:p>
            <a:r>
              <a:rPr lang="en-US" smtClean="0"/>
              <a:t>TAE 2012</a:t>
            </a:r>
            <a:endParaRPr lang="en-US"/>
          </a:p>
        </p:txBody>
      </p:sp>
      <p:sp>
        <p:nvSpPr>
          <p:cNvPr id="5" name="4 Marcador de número de diapositiva"/>
          <p:cNvSpPr>
            <a:spLocks noGrp="1"/>
          </p:cNvSpPr>
          <p:nvPr>
            <p:ph type="sldNum" idx="12"/>
          </p:nvPr>
        </p:nvSpPr>
        <p:spPr>
          <a:xfrm>
            <a:off x="6552155" y="6245225"/>
            <a:ext cx="2124467" cy="465138"/>
          </a:xfrm>
        </p:spPr>
        <p:txBody>
          <a:bodyPr/>
          <a:lstStyle>
            <a:lvl1pPr>
              <a:defRPr/>
            </a:lvl1pPr>
          </a:lstStyle>
          <a:p>
            <a:fld id="{2B6E49C0-4F17-4802-AEB5-00EC4D4673B9}" type="slidenum">
              <a:rPr lang="en-US"/>
              <a:pPr/>
              <a:t>‹Nº›</a:t>
            </a:fld>
            <a:endParaRPr lang="en-US"/>
          </a:p>
        </p:txBody>
      </p:sp>
    </p:spTree>
    <p:extLst>
      <p:ext uri="{BB962C8B-B14F-4D97-AF65-F5344CB8AC3E}">
        <p14:creationId xmlns:p14="http://schemas.microsoft.com/office/powerpoint/2010/main" val="30187948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7"/>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r>
              <a:rPr lang="es-ES" smtClean="0">
                <a:solidFill>
                  <a:prstClr val="white">
                    <a:tint val="75000"/>
                  </a:prstClr>
                </a:solidFill>
              </a:rPr>
              <a:t>E. Sánchez</a:t>
            </a:r>
            <a:endParaRPr lang="es-ES">
              <a:solidFill>
                <a:prstClr val="white">
                  <a:tint val="75000"/>
                </a:prstClr>
              </a:solidFill>
            </a:endParaRPr>
          </a:p>
        </p:txBody>
      </p:sp>
      <p:sp>
        <p:nvSpPr>
          <p:cNvPr id="5" name="4 Marcador de pie de página"/>
          <p:cNvSpPr>
            <a:spLocks noGrp="1"/>
          </p:cNvSpPr>
          <p:nvPr>
            <p:ph type="ftr" sz="quarter" idx="11"/>
          </p:nvPr>
        </p:nvSpPr>
        <p:spPr/>
        <p:txBody>
          <a:bodyPr/>
          <a:lstStyle/>
          <a:p>
            <a:r>
              <a:rPr lang="es-ES" smtClean="0">
                <a:solidFill>
                  <a:prstClr val="white">
                    <a:tint val="75000"/>
                  </a:prstClr>
                </a:solidFill>
              </a:rPr>
              <a:t>TAE 2012</a:t>
            </a:r>
            <a:endParaRPr lang="es-ES">
              <a:solidFill>
                <a:prstClr val="white">
                  <a:tint val="75000"/>
                </a:prstClr>
              </a:solidFill>
            </a:endParaRPr>
          </a:p>
        </p:txBody>
      </p:sp>
      <p:sp>
        <p:nvSpPr>
          <p:cNvPr id="6" name="5 Marcador de número de diapositiva"/>
          <p:cNvSpPr>
            <a:spLocks noGrp="1"/>
          </p:cNvSpPr>
          <p:nvPr>
            <p:ph type="sldNum" sz="quarter" idx="12"/>
          </p:nvPr>
        </p:nvSpPr>
        <p:spPr/>
        <p:txBody>
          <a:bodyPr/>
          <a:lstStyle/>
          <a:p>
            <a:fld id="{8475880F-36E6-48C2-ABBE-5736994C20AC}" type="slidenum">
              <a:rPr lang="es-ES" smtClean="0">
                <a:solidFill>
                  <a:prstClr val="white">
                    <a:tint val="75000"/>
                  </a:prstClr>
                </a:solidFill>
              </a:rPr>
              <a:pPr/>
              <a:t>‹Nº›</a:t>
            </a:fld>
            <a:endParaRPr lang="es-ES">
              <a:solidFill>
                <a:prstClr val="white">
                  <a:tint val="75000"/>
                </a:prstClr>
              </a:solidFill>
            </a:endParaRPr>
          </a:p>
        </p:txBody>
      </p:sp>
    </p:spTree>
    <p:extLst>
      <p:ext uri="{BB962C8B-B14F-4D97-AF65-F5344CB8AC3E}">
        <p14:creationId xmlns:p14="http://schemas.microsoft.com/office/powerpoint/2010/main" val="274115761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r>
              <a:rPr lang="es-ES" smtClean="0">
                <a:solidFill>
                  <a:prstClr val="white">
                    <a:tint val="75000"/>
                  </a:prstClr>
                </a:solidFill>
              </a:rPr>
              <a:t>E. Sánchez</a:t>
            </a:r>
            <a:endParaRPr lang="es-ES">
              <a:solidFill>
                <a:prstClr val="white">
                  <a:tint val="75000"/>
                </a:prstClr>
              </a:solidFill>
            </a:endParaRPr>
          </a:p>
        </p:txBody>
      </p:sp>
      <p:sp>
        <p:nvSpPr>
          <p:cNvPr id="5" name="4 Marcador de pie de página"/>
          <p:cNvSpPr>
            <a:spLocks noGrp="1"/>
          </p:cNvSpPr>
          <p:nvPr>
            <p:ph type="ftr" sz="quarter" idx="11"/>
          </p:nvPr>
        </p:nvSpPr>
        <p:spPr/>
        <p:txBody>
          <a:bodyPr/>
          <a:lstStyle/>
          <a:p>
            <a:r>
              <a:rPr lang="es-ES" smtClean="0">
                <a:solidFill>
                  <a:prstClr val="white">
                    <a:tint val="75000"/>
                  </a:prstClr>
                </a:solidFill>
              </a:rPr>
              <a:t>TAE 2012</a:t>
            </a:r>
            <a:endParaRPr lang="es-ES">
              <a:solidFill>
                <a:prstClr val="white">
                  <a:tint val="75000"/>
                </a:prstClr>
              </a:solidFill>
            </a:endParaRPr>
          </a:p>
        </p:txBody>
      </p:sp>
      <p:sp>
        <p:nvSpPr>
          <p:cNvPr id="6" name="5 Marcador de número de diapositiva"/>
          <p:cNvSpPr>
            <a:spLocks noGrp="1"/>
          </p:cNvSpPr>
          <p:nvPr>
            <p:ph type="sldNum" sz="quarter" idx="12"/>
          </p:nvPr>
        </p:nvSpPr>
        <p:spPr/>
        <p:txBody>
          <a:bodyPr/>
          <a:lstStyle/>
          <a:p>
            <a:fld id="{8475880F-36E6-48C2-ABBE-5736994C20AC}" type="slidenum">
              <a:rPr lang="es-ES" smtClean="0">
                <a:solidFill>
                  <a:prstClr val="white">
                    <a:tint val="75000"/>
                  </a:prstClr>
                </a:solidFill>
              </a:rPr>
              <a:pPr/>
              <a:t>‹Nº›</a:t>
            </a:fld>
            <a:endParaRPr lang="es-ES">
              <a:solidFill>
                <a:prstClr val="white">
                  <a:tint val="75000"/>
                </a:prstClr>
              </a:solidFill>
            </a:endParaRPr>
          </a:p>
        </p:txBody>
      </p:sp>
    </p:spTree>
    <p:extLst>
      <p:ext uri="{BB962C8B-B14F-4D97-AF65-F5344CB8AC3E}">
        <p14:creationId xmlns:p14="http://schemas.microsoft.com/office/powerpoint/2010/main" val="510859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2"/>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r>
              <a:rPr lang="es-ES" smtClean="0">
                <a:solidFill>
                  <a:prstClr val="white">
                    <a:tint val="75000"/>
                  </a:prstClr>
                </a:solidFill>
              </a:rPr>
              <a:t>E. Sánchez</a:t>
            </a:r>
            <a:endParaRPr lang="es-ES">
              <a:solidFill>
                <a:prstClr val="white">
                  <a:tint val="75000"/>
                </a:prstClr>
              </a:solidFill>
            </a:endParaRPr>
          </a:p>
        </p:txBody>
      </p:sp>
      <p:sp>
        <p:nvSpPr>
          <p:cNvPr id="5" name="4 Marcador de pie de página"/>
          <p:cNvSpPr>
            <a:spLocks noGrp="1"/>
          </p:cNvSpPr>
          <p:nvPr>
            <p:ph type="ftr" sz="quarter" idx="11"/>
          </p:nvPr>
        </p:nvSpPr>
        <p:spPr/>
        <p:txBody>
          <a:bodyPr/>
          <a:lstStyle/>
          <a:p>
            <a:r>
              <a:rPr lang="es-ES" smtClean="0">
                <a:solidFill>
                  <a:prstClr val="white">
                    <a:tint val="75000"/>
                  </a:prstClr>
                </a:solidFill>
              </a:rPr>
              <a:t>TAE 2012</a:t>
            </a:r>
            <a:endParaRPr lang="es-ES">
              <a:solidFill>
                <a:prstClr val="white">
                  <a:tint val="75000"/>
                </a:prstClr>
              </a:solidFill>
            </a:endParaRPr>
          </a:p>
        </p:txBody>
      </p:sp>
      <p:sp>
        <p:nvSpPr>
          <p:cNvPr id="6" name="5 Marcador de número de diapositiva"/>
          <p:cNvSpPr>
            <a:spLocks noGrp="1"/>
          </p:cNvSpPr>
          <p:nvPr>
            <p:ph type="sldNum" sz="quarter" idx="12"/>
          </p:nvPr>
        </p:nvSpPr>
        <p:spPr/>
        <p:txBody>
          <a:bodyPr/>
          <a:lstStyle/>
          <a:p>
            <a:fld id="{8475880F-36E6-48C2-ABBE-5736994C20AC}" type="slidenum">
              <a:rPr lang="es-ES" smtClean="0">
                <a:solidFill>
                  <a:prstClr val="white">
                    <a:tint val="75000"/>
                  </a:prstClr>
                </a:solidFill>
              </a:rPr>
              <a:pPr/>
              <a:t>‹Nº›</a:t>
            </a:fld>
            <a:endParaRPr lang="es-ES">
              <a:solidFill>
                <a:prstClr val="white">
                  <a:tint val="75000"/>
                </a:prstClr>
              </a:solidFill>
            </a:endParaRPr>
          </a:p>
        </p:txBody>
      </p:sp>
    </p:spTree>
    <p:extLst>
      <p:ext uri="{BB962C8B-B14F-4D97-AF65-F5344CB8AC3E}">
        <p14:creationId xmlns:p14="http://schemas.microsoft.com/office/powerpoint/2010/main" val="20949486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1"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r>
              <a:rPr lang="es-ES" smtClean="0">
                <a:solidFill>
                  <a:prstClr val="white">
                    <a:tint val="75000"/>
                  </a:prstClr>
                </a:solidFill>
              </a:rPr>
              <a:t>E. Sánchez</a:t>
            </a:r>
            <a:endParaRPr lang="es-ES">
              <a:solidFill>
                <a:prstClr val="white">
                  <a:tint val="75000"/>
                </a:prstClr>
              </a:solidFill>
            </a:endParaRPr>
          </a:p>
        </p:txBody>
      </p:sp>
      <p:sp>
        <p:nvSpPr>
          <p:cNvPr id="6" name="5 Marcador de pie de página"/>
          <p:cNvSpPr>
            <a:spLocks noGrp="1"/>
          </p:cNvSpPr>
          <p:nvPr>
            <p:ph type="ftr" sz="quarter" idx="11"/>
          </p:nvPr>
        </p:nvSpPr>
        <p:spPr/>
        <p:txBody>
          <a:bodyPr/>
          <a:lstStyle/>
          <a:p>
            <a:r>
              <a:rPr lang="es-ES" smtClean="0">
                <a:solidFill>
                  <a:prstClr val="white">
                    <a:tint val="75000"/>
                  </a:prstClr>
                </a:solidFill>
              </a:rPr>
              <a:t>TAE 2012</a:t>
            </a:r>
            <a:endParaRPr lang="es-ES">
              <a:solidFill>
                <a:prstClr val="white">
                  <a:tint val="75000"/>
                </a:prstClr>
              </a:solidFill>
            </a:endParaRPr>
          </a:p>
        </p:txBody>
      </p:sp>
      <p:sp>
        <p:nvSpPr>
          <p:cNvPr id="7" name="6 Marcador de número de diapositiva"/>
          <p:cNvSpPr>
            <a:spLocks noGrp="1"/>
          </p:cNvSpPr>
          <p:nvPr>
            <p:ph type="sldNum" sz="quarter" idx="12"/>
          </p:nvPr>
        </p:nvSpPr>
        <p:spPr/>
        <p:txBody>
          <a:bodyPr/>
          <a:lstStyle/>
          <a:p>
            <a:fld id="{8475880F-36E6-48C2-ABBE-5736994C20AC}" type="slidenum">
              <a:rPr lang="es-ES" smtClean="0">
                <a:solidFill>
                  <a:prstClr val="white">
                    <a:tint val="75000"/>
                  </a:prstClr>
                </a:solidFill>
              </a:rPr>
              <a:pPr/>
              <a:t>‹Nº›</a:t>
            </a:fld>
            <a:endParaRPr lang="es-ES">
              <a:solidFill>
                <a:prstClr val="white">
                  <a:tint val="75000"/>
                </a:prstClr>
              </a:solidFill>
            </a:endParaRPr>
          </a:p>
        </p:txBody>
      </p:sp>
    </p:spTree>
    <p:extLst>
      <p:ext uri="{BB962C8B-B14F-4D97-AF65-F5344CB8AC3E}">
        <p14:creationId xmlns:p14="http://schemas.microsoft.com/office/powerpoint/2010/main" val="11503877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r>
              <a:rPr lang="es-ES" smtClean="0">
                <a:solidFill>
                  <a:prstClr val="white">
                    <a:tint val="75000"/>
                  </a:prstClr>
                </a:solidFill>
              </a:rPr>
              <a:t>E. Sánchez</a:t>
            </a:r>
            <a:endParaRPr lang="es-ES">
              <a:solidFill>
                <a:prstClr val="white">
                  <a:tint val="75000"/>
                </a:prstClr>
              </a:solidFill>
            </a:endParaRPr>
          </a:p>
        </p:txBody>
      </p:sp>
      <p:sp>
        <p:nvSpPr>
          <p:cNvPr id="8" name="7 Marcador de pie de página"/>
          <p:cNvSpPr>
            <a:spLocks noGrp="1"/>
          </p:cNvSpPr>
          <p:nvPr>
            <p:ph type="ftr" sz="quarter" idx="11"/>
          </p:nvPr>
        </p:nvSpPr>
        <p:spPr/>
        <p:txBody>
          <a:bodyPr/>
          <a:lstStyle/>
          <a:p>
            <a:r>
              <a:rPr lang="es-ES" smtClean="0">
                <a:solidFill>
                  <a:prstClr val="white">
                    <a:tint val="75000"/>
                  </a:prstClr>
                </a:solidFill>
              </a:rPr>
              <a:t>TAE 2012</a:t>
            </a:r>
            <a:endParaRPr lang="es-ES">
              <a:solidFill>
                <a:prstClr val="white">
                  <a:tint val="75000"/>
                </a:prstClr>
              </a:solidFill>
            </a:endParaRPr>
          </a:p>
        </p:txBody>
      </p:sp>
      <p:sp>
        <p:nvSpPr>
          <p:cNvPr id="9" name="8 Marcador de número de diapositiva"/>
          <p:cNvSpPr>
            <a:spLocks noGrp="1"/>
          </p:cNvSpPr>
          <p:nvPr>
            <p:ph type="sldNum" sz="quarter" idx="12"/>
          </p:nvPr>
        </p:nvSpPr>
        <p:spPr/>
        <p:txBody>
          <a:bodyPr/>
          <a:lstStyle/>
          <a:p>
            <a:fld id="{8475880F-36E6-48C2-ABBE-5736994C20AC}" type="slidenum">
              <a:rPr lang="es-ES" smtClean="0">
                <a:solidFill>
                  <a:prstClr val="white">
                    <a:tint val="75000"/>
                  </a:prstClr>
                </a:solidFill>
              </a:rPr>
              <a:pPr/>
              <a:t>‹Nº›</a:t>
            </a:fld>
            <a:endParaRPr lang="es-ES">
              <a:solidFill>
                <a:prstClr val="white">
                  <a:tint val="75000"/>
                </a:prstClr>
              </a:solidFill>
            </a:endParaRPr>
          </a:p>
        </p:txBody>
      </p:sp>
    </p:spTree>
    <p:extLst>
      <p:ext uri="{BB962C8B-B14F-4D97-AF65-F5344CB8AC3E}">
        <p14:creationId xmlns:p14="http://schemas.microsoft.com/office/powerpoint/2010/main" val="23564167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r>
              <a:rPr lang="es-ES" smtClean="0">
                <a:solidFill>
                  <a:prstClr val="white">
                    <a:tint val="75000"/>
                  </a:prstClr>
                </a:solidFill>
              </a:rPr>
              <a:t>E. Sánchez</a:t>
            </a:r>
            <a:endParaRPr lang="es-ES">
              <a:solidFill>
                <a:prstClr val="white">
                  <a:tint val="75000"/>
                </a:prstClr>
              </a:solidFill>
            </a:endParaRPr>
          </a:p>
        </p:txBody>
      </p:sp>
      <p:sp>
        <p:nvSpPr>
          <p:cNvPr id="4" name="3 Marcador de pie de página"/>
          <p:cNvSpPr>
            <a:spLocks noGrp="1"/>
          </p:cNvSpPr>
          <p:nvPr>
            <p:ph type="ftr" sz="quarter" idx="11"/>
          </p:nvPr>
        </p:nvSpPr>
        <p:spPr/>
        <p:txBody>
          <a:bodyPr/>
          <a:lstStyle/>
          <a:p>
            <a:r>
              <a:rPr lang="es-ES" smtClean="0">
                <a:solidFill>
                  <a:prstClr val="white">
                    <a:tint val="75000"/>
                  </a:prstClr>
                </a:solidFill>
              </a:rPr>
              <a:t>TAE 2012</a:t>
            </a:r>
            <a:endParaRPr lang="es-ES">
              <a:solidFill>
                <a:prstClr val="white">
                  <a:tint val="75000"/>
                </a:prstClr>
              </a:solidFill>
            </a:endParaRPr>
          </a:p>
        </p:txBody>
      </p:sp>
      <p:sp>
        <p:nvSpPr>
          <p:cNvPr id="5" name="4 Marcador de número de diapositiva"/>
          <p:cNvSpPr>
            <a:spLocks noGrp="1"/>
          </p:cNvSpPr>
          <p:nvPr>
            <p:ph type="sldNum" sz="quarter" idx="12"/>
          </p:nvPr>
        </p:nvSpPr>
        <p:spPr/>
        <p:txBody>
          <a:bodyPr/>
          <a:lstStyle/>
          <a:p>
            <a:fld id="{8475880F-36E6-48C2-ABBE-5736994C20AC}" type="slidenum">
              <a:rPr lang="es-ES" smtClean="0">
                <a:solidFill>
                  <a:prstClr val="white">
                    <a:tint val="75000"/>
                  </a:prstClr>
                </a:solidFill>
              </a:rPr>
              <a:pPr/>
              <a:t>‹Nº›</a:t>
            </a:fld>
            <a:endParaRPr lang="es-ES">
              <a:solidFill>
                <a:prstClr val="white">
                  <a:tint val="75000"/>
                </a:prstClr>
              </a:solidFill>
            </a:endParaRPr>
          </a:p>
        </p:txBody>
      </p:sp>
    </p:spTree>
    <p:extLst>
      <p:ext uri="{BB962C8B-B14F-4D97-AF65-F5344CB8AC3E}">
        <p14:creationId xmlns:p14="http://schemas.microsoft.com/office/powerpoint/2010/main" val="14412405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9872" y="6520261"/>
            <a:ext cx="2133600" cy="365125"/>
          </a:xfrm>
        </p:spPr>
        <p:txBody>
          <a:bodyPr/>
          <a:lstStyle>
            <a:lvl1pPr>
              <a:defRPr sz="1200" baseline="0"/>
            </a:lvl1pPr>
          </a:lstStyle>
          <a:p>
            <a:r>
              <a:rPr lang="es-ES" smtClean="0">
                <a:solidFill>
                  <a:prstClr val="white">
                    <a:tint val="75000"/>
                  </a:prstClr>
                </a:solidFill>
              </a:rPr>
              <a:t>E. Sánchez</a:t>
            </a:r>
            <a:endParaRPr lang="es-ES" dirty="0">
              <a:solidFill>
                <a:prstClr val="white">
                  <a:tint val="75000"/>
                </a:prstClr>
              </a:solidFill>
            </a:endParaRPr>
          </a:p>
        </p:txBody>
      </p:sp>
      <p:sp>
        <p:nvSpPr>
          <p:cNvPr id="3" name="2 Marcador de pie de página"/>
          <p:cNvSpPr>
            <a:spLocks noGrp="1"/>
          </p:cNvSpPr>
          <p:nvPr>
            <p:ph type="ftr" sz="quarter" idx="11"/>
          </p:nvPr>
        </p:nvSpPr>
        <p:spPr>
          <a:xfrm>
            <a:off x="3124201" y="6520261"/>
            <a:ext cx="2895600" cy="365125"/>
          </a:xfrm>
        </p:spPr>
        <p:txBody>
          <a:bodyPr/>
          <a:lstStyle>
            <a:lvl1pPr>
              <a:defRPr sz="1200" baseline="0"/>
            </a:lvl1pPr>
          </a:lstStyle>
          <a:p>
            <a:r>
              <a:rPr lang="es-ES" dirty="0" smtClean="0">
                <a:solidFill>
                  <a:prstClr val="white">
                    <a:tint val="75000"/>
                  </a:prstClr>
                </a:solidFill>
              </a:rPr>
              <a:t>TAE 2012</a:t>
            </a:r>
            <a:endParaRPr lang="es-ES" dirty="0">
              <a:solidFill>
                <a:prstClr val="white">
                  <a:tint val="75000"/>
                </a:prstClr>
              </a:solidFill>
            </a:endParaRPr>
          </a:p>
        </p:txBody>
      </p:sp>
      <p:sp>
        <p:nvSpPr>
          <p:cNvPr id="4" name="3 Marcador de número de diapositiva"/>
          <p:cNvSpPr>
            <a:spLocks noGrp="1"/>
          </p:cNvSpPr>
          <p:nvPr>
            <p:ph type="sldNum" sz="quarter" idx="12"/>
          </p:nvPr>
        </p:nvSpPr>
        <p:spPr>
          <a:xfrm>
            <a:off x="7046912" y="6520261"/>
            <a:ext cx="2133600" cy="365125"/>
          </a:xfrm>
        </p:spPr>
        <p:txBody>
          <a:bodyPr/>
          <a:lstStyle>
            <a:lvl1pPr>
              <a:defRPr sz="1200" baseline="0"/>
            </a:lvl1pPr>
          </a:lstStyle>
          <a:p>
            <a:fld id="{8475880F-36E6-48C2-ABBE-5736994C20AC}" type="slidenum">
              <a:rPr lang="es-ES" smtClean="0">
                <a:solidFill>
                  <a:prstClr val="white">
                    <a:tint val="75000"/>
                  </a:prstClr>
                </a:solidFill>
              </a:rPr>
              <a:pPr/>
              <a:t>‹Nº›</a:t>
            </a:fld>
            <a:endParaRPr lang="es-ES" dirty="0">
              <a:solidFill>
                <a:prstClr val="white">
                  <a:tint val="75000"/>
                </a:prstClr>
              </a:solidFill>
            </a:endParaRPr>
          </a:p>
        </p:txBody>
      </p:sp>
      <p:cxnSp>
        <p:nvCxnSpPr>
          <p:cNvPr id="6" name="5 Conector recto"/>
          <p:cNvCxnSpPr/>
          <p:nvPr userDrawn="1"/>
        </p:nvCxnSpPr>
        <p:spPr>
          <a:xfrm>
            <a:off x="0" y="692696"/>
            <a:ext cx="9144000" cy="0"/>
          </a:xfrm>
          <a:prstGeom prst="line">
            <a:avLst/>
          </a:prstGeom>
          <a:ln w="38100" cmpd="sng">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720977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r>
              <a:rPr lang="es-ES" smtClean="0"/>
              <a:t>E. Sánchez</a:t>
            </a:r>
            <a:endParaRPr lang="es-ES"/>
          </a:p>
        </p:txBody>
      </p:sp>
      <p:sp>
        <p:nvSpPr>
          <p:cNvPr id="5" name="4 Marcador de pie de página"/>
          <p:cNvSpPr>
            <a:spLocks noGrp="1"/>
          </p:cNvSpPr>
          <p:nvPr>
            <p:ph type="ftr" sz="quarter" idx="11"/>
          </p:nvPr>
        </p:nvSpPr>
        <p:spPr/>
        <p:txBody>
          <a:bodyPr/>
          <a:lstStyle/>
          <a:p>
            <a:r>
              <a:rPr lang="es-ES" smtClean="0"/>
              <a:t>TAE 2012</a:t>
            </a:r>
            <a:endParaRPr lang="es-ES"/>
          </a:p>
        </p:txBody>
      </p:sp>
      <p:sp>
        <p:nvSpPr>
          <p:cNvPr id="6" name="5 Marcador de número de diapositiva"/>
          <p:cNvSpPr>
            <a:spLocks noGrp="1"/>
          </p:cNvSpPr>
          <p:nvPr>
            <p:ph type="sldNum" sz="quarter" idx="12"/>
          </p:nvPr>
        </p:nvSpPr>
        <p:spPr/>
        <p:txBody>
          <a:bodyPr/>
          <a:lstStyle/>
          <a:p>
            <a:fld id="{4CF9D318-295A-49C0-8C74-B843D4253CAF}" type="slidenum">
              <a:rPr lang="es-ES" smtClean="0"/>
              <a:t>‹Nº›</a:t>
            </a:fld>
            <a:endParaRPr lang="es-ES"/>
          </a:p>
        </p:txBody>
      </p:sp>
    </p:spTree>
    <p:extLst>
      <p:ext uri="{BB962C8B-B14F-4D97-AF65-F5344CB8AC3E}">
        <p14:creationId xmlns:p14="http://schemas.microsoft.com/office/powerpoint/2010/main" val="41961558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r>
              <a:rPr lang="es-ES" smtClean="0">
                <a:solidFill>
                  <a:prstClr val="white">
                    <a:tint val="75000"/>
                  </a:prstClr>
                </a:solidFill>
              </a:rPr>
              <a:t>E. Sánchez</a:t>
            </a:r>
            <a:endParaRPr lang="es-ES">
              <a:solidFill>
                <a:prstClr val="white">
                  <a:tint val="75000"/>
                </a:prstClr>
              </a:solidFill>
            </a:endParaRPr>
          </a:p>
        </p:txBody>
      </p:sp>
      <p:sp>
        <p:nvSpPr>
          <p:cNvPr id="4" name="3 Marcador de pie de página"/>
          <p:cNvSpPr>
            <a:spLocks noGrp="1"/>
          </p:cNvSpPr>
          <p:nvPr>
            <p:ph type="ftr" sz="quarter" idx="11"/>
          </p:nvPr>
        </p:nvSpPr>
        <p:spPr/>
        <p:txBody>
          <a:bodyPr/>
          <a:lstStyle/>
          <a:p>
            <a:r>
              <a:rPr lang="es-ES" smtClean="0">
                <a:solidFill>
                  <a:prstClr val="white">
                    <a:tint val="75000"/>
                  </a:prstClr>
                </a:solidFill>
              </a:rPr>
              <a:t>TAE 2012</a:t>
            </a:r>
            <a:endParaRPr lang="es-ES">
              <a:solidFill>
                <a:prstClr val="white">
                  <a:tint val="75000"/>
                </a:prstClr>
              </a:solidFill>
            </a:endParaRPr>
          </a:p>
        </p:txBody>
      </p:sp>
      <p:sp>
        <p:nvSpPr>
          <p:cNvPr id="5" name="4 Marcador de número de diapositiva"/>
          <p:cNvSpPr>
            <a:spLocks noGrp="1"/>
          </p:cNvSpPr>
          <p:nvPr>
            <p:ph type="sldNum" sz="quarter" idx="12"/>
          </p:nvPr>
        </p:nvSpPr>
        <p:spPr/>
        <p:txBody>
          <a:bodyPr/>
          <a:lstStyle/>
          <a:p>
            <a:fld id="{8475880F-36E6-48C2-ABBE-5736994C20AC}" type="slidenum">
              <a:rPr lang="es-ES" smtClean="0">
                <a:solidFill>
                  <a:prstClr val="white">
                    <a:tint val="75000"/>
                  </a:prstClr>
                </a:solidFill>
              </a:rPr>
              <a:pPr/>
              <a:t>‹Nº›</a:t>
            </a:fld>
            <a:endParaRPr lang="es-ES">
              <a:solidFill>
                <a:prstClr val="white">
                  <a:tint val="75000"/>
                </a:prstClr>
              </a:solidFill>
            </a:endParaRPr>
          </a:p>
        </p:txBody>
      </p:sp>
    </p:spTree>
    <p:extLst>
      <p:ext uri="{BB962C8B-B14F-4D97-AF65-F5344CB8AC3E}">
        <p14:creationId xmlns:p14="http://schemas.microsoft.com/office/powerpoint/2010/main" val="3536447555"/>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1"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r>
              <a:rPr lang="es-ES" smtClean="0">
                <a:solidFill>
                  <a:prstClr val="white">
                    <a:tint val="75000"/>
                  </a:prstClr>
                </a:solidFill>
              </a:rPr>
              <a:t>E. Sánchez</a:t>
            </a:r>
            <a:endParaRPr lang="es-ES">
              <a:solidFill>
                <a:prstClr val="white">
                  <a:tint val="75000"/>
                </a:prstClr>
              </a:solidFill>
            </a:endParaRPr>
          </a:p>
        </p:txBody>
      </p:sp>
      <p:sp>
        <p:nvSpPr>
          <p:cNvPr id="6" name="5 Marcador de pie de página"/>
          <p:cNvSpPr>
            <a:spLocks noGrp="1"/>
          </p:cNvSpPr>
          <p:nvPr>
            <p:ph type="ftr" sz="quarter" idx="11"/>
          </p:nvPr>
        </p:nvSpPr>
        <p:spPr/>
        <p:txBody>
          <a:bodyPr/>
          <a:lstStyle/>
          <a:p>
            <a:r>
              <a:rPr lang="es-ES" smtClean="0">
                <a:solidFill>
                  <a:prstClr val="white">
                    <a:tint val="75000"/>
                  </a:prstClr>
                </a:solidFill>
              </a:rPr>
              <a:t>TAE 2012</a:t>
            </a:r>
            <a:endParaRPr lang="es-ES">
              <a:solidFill>
                <a:prstClr val="white">
                  <a:tint val="75000"/>
                </a:prstClr>
              </a:solidFill>
            </a:endParaRPr>
          </a:p>
        </p:txBody>
      </p:sp>
      <p:sp>
        <p:nvSpPr>
          <p:cNvPr id="7" name="6 Marcador de número de diapositiva"/>
          <p:cNvSpPr>
            <a:spLocks noGrp="1"/>
          </p:cNvSpPr>
          <p:nvPr>
            <p:ph type="sldNum" sz="quarter" idx="12"/>
          </p:nvPr>
        </p:nvSpPr>
        <p:spPr/>
        <p:txBody>
          <a:bodyPr/>
          <a:lstStyle/>
          <a:p>
            <a:fld id="{8475880F-36E6-48C2-ABBE-5736994C20AC}" type="slidenum">
              <a:rPr lang="es-ES" smtClean="0">
                <a:solidFill>
                  <a:prstClr val="white">
                    <a:tint val="75000"/>
                  </a:prstClr>
                </a:solidFill>
              </a:rPr>
              <a:pPr/>
              <a:t>‹Nº›</a:t>
            </a:fld>
            <a:endParaRPr lang="es-ES">
              <a:solidFill>
                <a:prstClr val="white">
                  <a:tint val="75000"/>
                </a:prstClr>
              </a:solidFill>
            </a:endParaRPr>
          </a:p>
        </p:txBody>
      </p:sp>
    </p:spTree>
    <p:extLst>
      <p:ext uri="{BB962C8B-B14F-4D97-AF65-F5344CB8AC3E}">
        <p14:creationId xmlns:p14="http://schemas.microsoft.com/office/powerpoint/2010/main" val="24551308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r>
              <a:rPr lang="es-ES" smtClean="0">
                <a:solidFill>
                  <a:prstClr val="white">
                    <a:tint val="75000"/>
                  </a:prstClr>
                </a:solidFill>
              </a:rPr>
              <a:t>E. Sánchez</a:t>
            </a:r>
            <a:endParaRPr lang="es-ES">
              <a:solidFill>
                <a:prstClr val="white">
                  <a:tint val="75000"/>
                </a:prstClr>
              </a:solidFill>
            </a:endParaRPr>
          </a:p>
        </p:txBody>
      </p:sp>
      <p:sp>
        <p:nvSpPr>
          <p:cNvPr id="6" name="5 Marcador de pie de página"/>
          <p:cNvSpPr>
            <a:spLocks noGrp="1"/>
          </p:cNvSpPr>
          <p:nvPr>
            <p:ph type="ftr" sz="quarter" idx="11"/>
          </p:nvPr>
        </p:nvSpPr>
        <p:spPr/>
        <p:txBody>
          <a:bodyPr/>
          <a:lstStyle/>
          <a:p>
            <a:r>
              <a:rPr lang="es-ES" smtClean="0">
                <a:solidFill>
                  <a:prstClr val="white">
                    <a:tint val="75000"/>
                  </a:prstClr>
                </a:solidFill>
              </a:rPr>
              <a:t>TAE 2012</a:t>
            </a:r>
            <a:endParaRPr lang="es-ES">
              <a:solidFill>
                <a:prstClr val="white">
                  <a:tint val="75000"/>
                </a:prstClr>
              </a:solidFill>
            </a:endParaRPr>
          </a:p>
        </p:txBody>
      </p:sp>
      <p:sp>
        <p:nvSpPr>
          <p:cNvPr id="7" name="6 Marcador de número de diapositiva"/>
          <p:cNvSpPr>
            <a:spLocks noGrp="1"/>
          </p:cNvSpPr>
          <p:nvPr>
            <p:ph type="sldNum" sz="quarter" idx="12"/>
          </p:nvPr>
        </p:nvSpPr>
        <p:spPr/>
        <p:txBody>
          <a:bodyPr/>
          <a:lstStyle/>
          <a:p>
            <a:fld id="{8475880F-36E6-48C2-ABBE-5736994C20AC}" type="slidenum">
              <a:rPr lang="es-ES" smtClean="0">
                <a:solidFill>
                  <a:prstClr val="white">
                    <a:tint val="75000"/>
                  </a:prstClr>
                </a:solidFill>
              </a:rPr>
              <a:pPr/>
              <a:t>‹Nº›</a:t>
            </a:fld>
            <a:endParaRPr lang="es-ES">
              <a:solidFill>
                <a:prstClr val="white">
                  <a:tint val="75000"/>
                </a:prstClr>
              </a:solidFill>
            </a:endParaRPr>
          </a:p>
        </p:txBody>
      </p:sp>
    </p:spTree>
    <p:extLst>
      <p:ext uri="{BB962C8B-B14F-4D97-AF65-F5344CB8AC3E}">
        <p14:creationId xmlns:p14="http://schemas.microsoft.com/office/powerpoint/2010/main" val="8503005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r>
              <a:rPr lang="es-ES" smtClean="0">
                <a:solidFill>
                  <a:prstClr val="white">
                    <a:tint val="75000"/>
                  </a:prstClr>
                </a:solidFill>
              </a:rPr>
              <a:t>E. Sánchez</a:t>
            </a:r>
            <a:endParaRPr lang="es-ES">
              <a:solidFill>
                <a:prstClr val="white">
                  <a:tint val="75000"/>
                </a:prstClr>
              </a:solidFill>
            </a:endParaRPr>
          </a:p>
        </p:txBody>
      </p:sp>
      <p:sp>
        <p:nvSpPr>
          <p:cNvPr id="5" name="4 Marcador de pie de página"/>
          <p:cNvSpPr>
            <a:spLocks noGrp="1"/>
          </p:cNvSpPr>
          <p:nvPr>
            <p:ph type="ftr" sz="quarter" idx="11"/>
          </p:nvPr>
        </p:nvSpPr>
        <p:spPr/>
        <p:txBody>
          <a:bodyPr/>
          <a:lstStyle/>
          <a:p>
            <a:r>
              <a:rPr lang="es-ES" smtClean="0">
                <a:solidFill>
                  <a:prstClr val="white">
                    <a:tint val="75000"/>
                  </a:prstClr>
                </a:solidFill>
              </a:rPr>
              <a:t>TAE 2012</a:t>
            </a:r>
            <a:endParaRPr lang="es-ES">
              <a:solidFill>
                <a:prstClr val="white">
                  <a:tint val="75000"/>
                </a:prstClr>
              </a:solidFill>
            </a:endParaRPr>
          </a:p>
        </p:txBody>
      </p:sp>
      <p:sp>
        <p:nvSpPr>
          <p:cNvPr id="6" name="5 Marcador de número de diapositiva"/>
          <p:cNvSpPr>
            <a:spLocks noGrp="1"/>
          </p:cNvSpPr>
          <p:nvPr>
            <p:ph type="sldNum" sz="quarter" idx="12"/>
          </p:nvPr>
        </p:nvSpPr>
        <p:spPr/>
        <p:txBody>
          <a:bodyPr/>
          <a:lstStyle/>
          <a:p>
            <a:fld id="{8475880F-36E6-48C2-ABBE-5736994C20AC}" type="slidenum">
              <a:rPr lang="es-ES" smtClean="0">
                <a:solidFill>
                  <a:prstClr val="white">
                    <a:tint val="75000"/>
                  </a:prstClr>
                </a:solidFill>
              </a:rPr>
              <a:pPr/>
              <a:t>‹Nº›</a:t>
            </a:fld>
            <a:endParaRPr lang="es-ES">
              <a:solidFill>
                <a:prstClr val="white">
                  <a:tint val="75000"/>
                </a:prstClr>
              </a:solidFill>
            </a:endParaRPr>
          </a:p>
        </p:txBody>
      </p:sp>
    </p:spTree>
    <p:extLst>
      <p:ext uri="{BB962C8B-B14F-4D97-AF65-F5344CB8AC3E}">
        <p14:creationId xmlns:p14="http://schemas.microsoft.com/office/powerpoint/2010/main" val="40086074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0"/>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1" y="274640"/>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r>
              <a:rPr lang="es-ES" smtClean="0">
                <a:solidFill>
                  <a:prstClr val="white">
                    <a:tint val="75000"/>
                  </a:prstClr>
                </a:solidFill>
              </a:rPr>
              <a:t>E. Sánchez</a:t>
            </a:r>
            <a:endParaRPr lang="es-ES">
              <a:solidFill>
                <a:prstClr val="white">
                  <a:tint val="75000"/>
                </a:prstClr>
              </a:solidFill>
            </a:endParaRPr>
          </a:p>
        </p:txBody>
      </p:sp>
      <p:sp>
        <p:nvSpPr>
          <p:cNvPr id="5" name="4 Marcador de pie de página"/>
          <p:cNvSpPr>
            <a:spLocks noGrp="1"/>
          </p:cNvSpPr>
          <p:nvPr>
            <p:ph type="ftr" sz="quarter" idx="11"/>
          </p:nvPr>
        </p:nvSpPr>
        <p:spPr/>
        <p:txBody>
          <a:bodyPr/>
          <a:lstStyle/>
          <a:p>
            <a:r>
              <a:rPr lang="es-ES" smtClean="0">
                <a:solidFill>
                  <a:prstClr val="white">
                    <a:tint val="75000"/>
                  </a:prstClr>
                </a:solidFill>
              </a:rPr>
              <a:t>TAE 2012</a:t>
            </a:r>
            <a:endParaRPr lang="es-ES">
              <a:solidFill>
                <a:prstClr val="white">
                  <a:tint val="75000"/>
                </a:prstClr>
              </a:solidFill>
            </a:endParaRPr>
          </a:p>
        </p:txBody>
      </p:sp>
      <p:sp>
        <p:nvSpPr>
          <p:cNvPr id="6" name="5 Marcador de número de diapositiva"/>
          <p:cNvSpPr>
            <a:spLocks noGrp="1"/>
          </p:cNvSpPr>
          <p:nvPr>
            <p:ph type="sldNum" sz="quarter" idx="12"/>
          </p:nvPr>
        </p:nvSpPr>
        <p:spPr/>
        <p:txBody>
          <a:bodyPr/>
          <a:lstStyle/>
          <a:p>
            <a:fld id="{8475880F-36E6-48C2-ABBE-5736994C20AC}" type="slidenum">
              <a:rPr lang="es-ES" smtClean="0">
                <a:solidFill>
                  <a:prstClr val="white">
                    <a:tint val="75000"/>
                  </a:prstClr>
                </a:solidFill>
              </a:rPr>
              <a:pPr/>
              <a:t>‹Nº›</a:t>
            </a:fld>
            <a:endParaRPr lang="es-ES">
              <a:solidFill>
                <a:prstClr val="white">
                  <a:tint val="75000"/>
                </a:prstClr>
              </a:solidFill>
            </a:endParaRPr>
          </a:p>
        </p:txBody>
      </p:sp>
    </p:spTree>
    <p:extLst>
      <p:ext uri="{BB962C8B-B14F-4D97-AF65-F5344CB8AC3E}">
        <p14:creationId xmlns:p14="http://schemas.microsoft.com/office/powerpoint/2010/main" val="23832415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4F72F12D-C24D-4F83-89A8-9C37EC599A91}" type="datetimeFigureOut">
              <a:rPr lang="es-ES" smtClean="0">
                <a:solidFill>
                  <a:prstClr val="black">
                    <a:tint val="75000"/>
                  </a:prstClr>
                </a:solidFill>
              </a:rPr>
              <a:pPr/>
              <a:t>04/03/2015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D0A79CE8-2958-479C-9E8C-74099CAD3F45}"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2695418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F72F12D-C24D-4F83-89A8-9C37EC599A91}" type="datetimeFigureOut">
              <a:rPr lang="es-ES" smtClean="0">
                <a:solidFill>
                  <a:prstClr val="black">
                    <a:tint val="75000"/>
                  </a:prstClr>
                </a:solidFill>
              </a:rPr>
              <a:pPr/>
              <a:t>04/03/2015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D0A79CE8-2958-479C-9E8C-74099CAD3F45}"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8055242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F72F12D-C24D-4F83-89A8-9C37EC599A91}" type="datetimeFigureOut">
              <a:rPr lang="es-ES" smtClean="0">
                <a:solidFill>
                  <a:prstClr val="black">
                    <a:tint val="75000"/>
                  </a:prstClr>
                </a:solidFill>
              </a:rPr>
              <a:pPr/>
              <a:t>04/03/2015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D0A79CE8-2958-479C-9E8C-74099CAD3F45}"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6019098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4F72F12D-C24D-4F83-89A8-9C37EC599A91}" type="datetimeFigureOut">
              <a:rPr lang="es-ES" smtClean="0">
                <a:solidFill>
                  <a:prstClr val="black">
                    <a:tint val="75000"/>
                  </a:prstClr>
                </a:solidFill>
              </a:rPr>
              <a:pPr/>
              <a:t>04/03/2015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D0A79CE8-2958-479C-9E8C-74099CAD3F45}"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0093394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4F72F12D-C24D-4F83-89A8-9C37EC599A91}" type="datetimeFigureOut">
              <a:rPr lang="es-ES" smtClean="0">
                <a:solidFill>
                  <a:prstClr val="black">
                    <a:tint val="75000"/>
                  </a:prstClr>
                </a:solidFill>
              </a:rPr>
              <a:pPr/>
              <a:t>04/03/2015</a:t>
            </a:fld>
            <a:endParaRPr lang="es-ES">
              <a:solidFill>
                <a:prstClr val="black">
                  <a:tint val="75000"/>
                </a:prstClr>
              </a:solidFill>
            </a:endParaRPr>
          </a:p>
        </p:txBody>
      </p:sp>
      <p:sp>
        <p:nvSpPr>
          <p:cNvPr id="8" name="7 Marcador de pie de página"/>
          <p:cNvSpPr>
            <a:spLocks noGrp="1"/>
          </p:cNvSpPr>
          <p:nvPr>
            <p:ph type="ftr" sz="quarter" idx="11"/>
          </p:nvPr>
        </p:nvSpPr>
        <p:spPr/>
        <p:txBody>
          <a:bodyPr/>
          <a:lstStyle/>
          <a:p>
            <a:endParaRPr lang="es-ES">
              <a:solidFill>
                <a:prstClr val="black">
                  <a:tint val="75000"/>
                </a:prstClr>
              </a:solidFill>
            </a:endParaRPr>
          </a:p>
        </p:txBody>
      </p:sp>
      <p:sp>
        <p:nvSpPr>
          <p:cNvPr id="9" name="8 Marcador de número de diapositiva"/>
          <p:cNvSpPr>
            <a:spLocks noGrp="1"/>
          </p:cNvSpPr>
          <p:nvPr>
            <p:ph type="sldNum" sz="quarter" idx="12"/>
          </p:nvPr>
        </p:nvSpPr>
        <p:spPr/>
        <p:txBody>
          <a:bodyPr/>
          <a:lstStyle/>
          <a:p>
            <a:fld id="{D0A79CE8-2958-479C-9E8C-74099CAD3F45}"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310430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r>
              <a:rPr lang="es-ES" smtClean="0"/>
              <a:t>E. Sánchez</a:t>
            </a:r>
            <a:endParaRPr lang="es-ES"/>
          </a:p>
        </p:txBody>
      </p:sp>
      <p:sp>
        <p:nvSpPr>
          <p:cNvPr id="5" name="4 Marcador de pie de página"/>
          <p:cNvSpPr>
            <a:spLocks noGrp="1"/>
          </p:cNvSpPr>
          <p:nvPr>
            <p:ph type="ftr" sz="quarter" idx="11"/>
          </p:nvPr>
        </p:nvSpPr>
        <p:spPr/>
        <p:txBody>
          <a:bodyPr/>
          <a:lstStyle/>
          <a:p>
            <a:r>
              <a:rPr lang="es-ES" smtClean="0"/>
              <a:t>TAE 2012</a:t>
            </a:r>
            <a:endParaRPr lang="es-ES"/>
          </a:p>
        </p:txBody>
      </p:sp>
      <p:sp>
        <p:nvSpPr>
          <p:cNvPr id="6" name="5 Marcador de número de diapositiva"/>
          <p:cNvSpPr>
            <a:spLocks noGrp="1"/>
          </p:cNvSpPr>
          <p:nvPr>
            <p:ph type="sldNum" sz="quarter" idx="12"/>
          </p:nvPr>
        </p:nvSpPr>
        <p:spPr/>
        <p:txBody>
          <a:bodyPr/>
          <a:lstStyle/>
          <a:p>
            <a:fld id="{4CF9D318-295A-49C0-8C74-B843D4253CAF}" type="slidenum">
              <a:rPr lang="es-ES" smtClean="0"/>
              <a:t>‹Nº›</a:t>
            </a:fld>
            <a:endParaRPr lang="es-ES"/>
          </a:p>
        </p:txBody>
      </p:sp>
    </p:spTree>
    <p:extLst>
      <p:ext uri="{BB962C8B-B14F-4D97-AF65-F5344CB8AC3E}">
        <p14:creationId xmlns:p14="http://schemas.microsoft.com/office/powerpoint/2010/main" val="4380144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4F72F12D-C24D-4F83-89A8-9C37EC599A91}" type="datetimeFigureOut">
              <a:rPr lang="es-ES" smtClean="0">
                <a:solidFill>
                  <a:prstClr val="black">
                    <a:tint val="75000"/>
                  </a:prstClr>
                </a:solidFill>
              </a:rPr>
              <a:pPr/>
              <a:t>04/03/2015</a:t>
            </a:fld>
            <a:endParaRPr lang="es-ES">
              <a:solidFill>
                <a:prstClr val="black">
                  <a:tint val="75000"/>
                </a:prstClr>
              </a:solidFill>
            </a:endParaRPr>
          </a:p>
        </p:txBody>
      </p:sp>
      <p:sp>
        <p:nvSpPr>
          <p:cNvPr id="4" name="3 Marcador de pie de página"/>
          <p:cNvSpPr>
            <a:spLocks noGrp="1"/>
          </p:cNvSpPr>
          <p:nvPr>
            <p:ph type="ftr" sz="quarter" idx="11"/>
          </p:nvPr>
        </p:nvSpPr>
        <p:spPr/>
        <p:txBody>
          <a:bodyPr/>
          <a:lstStyle/>
          <a:p>
            <a:endParaRPr lang="es-ES">
              <a:solidFill>
                <a:prstClr val="black">
                  <a:tint val="75000"/>
                </a:prstClr>
              </a:solidFill>
            </a:endParaRPr>
          </a:p>
        </p:txBody>
      </p:sp>
      <p:sp>
        <p:nvSpPr>
          <p:cNvPr id="5" name="4 Marcador de número de diapositiva"/>
          <p:cNvSpPr>
            <a:spLocks noGrp="1"/>
          </p:cNvSpPr>
          <p:nvPr>
            <p:ph type="sldNum" sz="quarter" idx="12"/>
          </p:nvPr>
        </p:nvSpPr>
        <p:spPr/>
        <p:txBody>
          <a:bodyPr/>
          <a:lstStyle/>
          <a:p>
            <a:fld id="{D0A79CE8-2958-479C-9E8C-74099CAD3F45}"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4907984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F72F12D-C24D-4F83-89A8-9C37EC599A91}" type="datetimeFigureOut">
              <a:rPr lang="es-ES" smtClean="0">
                <a:solidFill>
                  <a:prstClr val="black">
                    <a:tint val="75000"/>
                  </a:prstClr>
                </a:solidFill>
              </a:rPr>
              <a:pPr/>
              <a:t>04/03/2015</a:t>
            </a:fld>
            <a:endParaRPr lang="es-ES">
              <a:solidFill>
                <a:prstClr val="black">
                  <a:tint val="75000"/>
                </a:prstClr>
              </a:solidFill>
            </a:endParaRPr>
          </a:p>
        </p:txBody>
      </p:sp>
      <p:sp>
        <p:nvSpPr>
          <p:cNvPr id="3" name="2 Marcador de pie de página"/>
          <p:cNvSpPr>
            <a:spLocks noGrp="1"/>
          </p:cNvSpPr>
          <p:nvPr>
            <p:ph type="ftr" sz="quarter" idx="11"/>
          </p:nvPr>
        </p:nvSpPr>
        <p:spPr/>
        <p:txBody>
          <a:bodyPr/>
          <a:lstStyle/>
          <a:p>
            <a:endParaRPr lang="es-ES">
              <a:solidFill>
                <a:prstClr val="black">
                  <a:tint val="75000"/>
                </a:prstClr>
              </a:solidFill>
            </a:endParaRPr>
          </a:p>
        </p:txBody>
      </p:sp>
      <p:sp>
        <p:nvSpPr>
          <p:cNvPr id="4" name="3 Marcador de número de diapositiva"/>
          <p:cNvSpPr>
            <a:spLocks noGrp="1"/>
          </p:cNvSpPr>
          <p:nvPr>
            <p:ph type="sldNum" sz="quarter" idx="12"/>
          </p:nvPr>
        </p:nvSpPr>
        <p:spPr/>
        <p:txBody>
          <a:bodyPr/>
          <a:lstStyle/>
          <a:p>
            <a:fld id="{D0A79CE8-2958-479C-9E8C-74099CAD3F45}"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8205416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F72F12D-C24D-4F83-89A8-9C37EC599A91}" type="datetimeFigureOut">
              <a:rPr lang="es-ES" smtClean="0">
                <a:solidFill>
                  <a:prstClr val="black">
                    <a:tint val="75000"/>
                  </a:prstClr>
                </a:solidFill>
              </a:rPr>
              <a:pPr/>
              <a:t>04/03/2015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D0A79CE8-2958-479C-9E8C-74099CAD3F45}"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8181609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F72F12D-C24D-4F83-89A8-9C37EC599A91}" type="datetimeFigureOut">
              <a:rPr lang="es-ES" smtClean="0">
                <a:solidFill>
                  <a:prstClr val="black">
                    <a:tint val="75000"/>
                  </a:prstClr>
                </a:solidFill>
              </a:rPr>
              <a:pPr/>
              <a:t>04/03/2015</a:t>
            </a:fld>
            <a:endParaRPr lang="es-ES">
              <a:solidFill>
                <a:prstClr val="black">
                  <a:tint val="75000"/>
                </a:prstClr>
              </a:solidFill>
            </a:endParaRPr>
          </a:p>
        </p:txBody>
      </p:sp>
      <p:sp>
        <p:nvSpPr>
          <p:cNvPr id="6" name="5 Marcador de pie de página"/>
          <p:cNvSpPr>
            <a:spLocks noGrp="1"/>
          </p:cNvSpPr>
          <p:nvPr>
            <p:ph type="ftr" sz="quarter" idx="11"/>
          </p:nvPr>
        </p:nvSpPr>
        <p:spPr/>
        <p:txBody>
          <a:bodyPr/>
          <a:lstStyle/>
          <a:p>
            <a:endParaRPr lang="es-ES">
              <a:solidFill>
                <a:prstClr val="black">
                  <a:tint val="75000"/>
                </a:prstClr>
              </a:solidFill>
            </a:endParaRPr>
          </a:p>
        </p:txBody>
      </p:sp>
      <p:sp>
        <p:nvSpPr>
          <p:cNvPr id="7" name="6 Marcador de número de diapositiva"/>
          <p:cNvSpPr>
            <a:spLocks noGrp="1"/>
          </p:cNvSpPr>
          <p:nvPr>
            <p:ph type="sldNum" sz="quarter" idx="12"/>
          </p:nvPr>
        </p:nvSpPr>
        <p:spPr/>
        <p:txBody>
          <a:bodyPr/>
          <a:lstStyle/>
          <a:p>
            <a:fld id="{D0A79CE8-2958-479C-9E8C-74099CAD3F45}"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9444739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F72F12D-C24D-4F83-89A8-9C37EC599A91}" type="datetimeFigureOut">
              <a:rPr lang="es-ES" smtClean="0">
                <a:solidFill>
                  <a:prstClr val="black">
                    <a:tint val="75000"/>
                  </a:prstClr>
                </a:solidFill>
              </a:rPr>
              <a:pPr/>
              <a:t>04/03/2015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D0A79CE8-2958-479C-9E8C-74099CAD3F45}"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72767322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F72F12D-C24D-4F83-89A8-9C37EC599A91}" type="datetimeFigureOut">
              <a:rPr lang="es-ES" smtClean="0">
                <a:solidFill>
                  <a:prstClr val="black">
                    <a:tint val="75000"/>
                  </a:prstClr>
                </a:solidFill>
              </a:rPr>
              <a:pPr/>
              <a:t>04/03/2015</a:t>
            </a:fld>
            <a:endParaRPr lang="es-ES">
              <a:solidFill>
                <a:prstClr val="black">
                  <a:tint val="75000"/>
                </a:prstClr>
              </a:solidFill>
            </a:endParaRPr>
          </a:p>
        </p:txBody>
      </p:sp>
      <p:sp>
        <p:nvSpPr>
          <p:cNvPr id="5" name="4 Marcador de pie de página"/>
          <p:cNvSpPr>
            <a:spLocks noGrp="1"/>
          </p:cNvSpPr>
          <p:nvPr>
            <p:ph type="ftr" sz="quarter" idx="11"/>
          </p:nvPr>
        </p:nvSpPr>
        <p:spPr/>
        <p:txBody>
          <a:bodyPr/>
          <a:lstStyle/>
          <a:p>
            <a:endParaRPr lang="es-ES">
              <a:solidFill>
                <a:prstClr val="black">
                  <a:tint val="75000"/>
                </a:prstClr>
              </a:solidFill>
            </a:endParaRPr>
          </a:p>
        </p:txBody>
      </p:sp>
      <p:sp>
        <p:nvSpPr>
          <p:cNvPr id="6" name="5 Marcador de número de diapositiva"/>
          <p:cNvSpPr>
            <a:spLocks noGrp="1"/>
          </p:cNvSpPr>
          <p:nvPr>
            <p:ph type="sldNum" sz="quarter" idx="12"/>
          </p:nvPr>
        </p:nvSpPr>
        <p:spPr/>
        <p:txBody>
          <a:bodyPr/>
          <a:lstStyle/>
          <a:p>
            <a:fld id="{D0A79CE8-2958-479C-9E8C-74099CAD3F45}"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5215078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r>
              <a:rPr lang="es-ES" smtClean="0">
                <a:solidFill>
                  <a:prstClr val="white">
                    <a:tint val="75000"/>
                  </a:prstClr>
                </a:solidFill>
              </a:rPr>
              <a:t>E. Sánchez</a:t>
            </a:r>
            <a:endParaRPr lang="es-ES">
              <a:solidFill>
                <a:prstClr val="white">
                  <a:tint val="75000"/>
                </a:prstClr>
              </a:solidFill>
            </a:endParaRPr>
          </a:p>
        </p:txBody>
      </p:sp>
      <p:sp>
        <p:nvSpPr>
          <p:cNvPr id="4" name="3 Marcador de pie de página"/>
          <p:cNvSpPr>
            <a:spLocks noGrp="1"/>
          </p:cNvSpPr>
          <p:nvPr>
            <p:ph type="ftr" sz="quarter" idx="11"/>
          </p:nvPr>
        </p:nvSpPr>
        <p:spPr/>
        <p:txBody>
          <a:bodyPr/>
          <a:lstStyle/>
          <a:p>
            <a:r>
              <a:rPr lang="es-ES" smtClean="0">
                <a:solidFill>
                  <a:prstClr val="white">
                    <a:tint val="75000"/>
                  </a:prstClr>
                </a:solidFill>
              </a:rPr>
              <a:t>TAE 2012</a:t>
            </a:r>
            <a:endParaRPr lang="es-ES">
              <a:solidFill>
                <a:prstClr val="white">
                  <a:tint val="75000"/>
                </a:prstClr>
              </a:solidFill>
            </a:endParaRPr>
          </a:p>
        </p:txBody>
      </p:sp>
      <p:sp>
        <p:nvSpPr>
          <p:cNvPr id="5" name="4 Marcador de número de diapositiva"/>
          <p:cNvSpPr>
            <a:spLocks noGrp="1"/>
          </p:cNvSpPr>
          <p:nvPr>
            <p:ph type="sldNum" sz="quarter" idx="12"/>
          </p:nvPr>
        </p:nvSpPr>
        <p:spPr/>
        <p:txBody>
          <a:bodyPr/>
          <a:lstStyle/>
          <a:p>
            <a:fld id="{8475880F-36E6-48C2-ABBE-5736994C20AC}" type="slidenum">
              <a:rPr lang="es-ES" smtClean="0">
                <a:solidFill>
                  <a:prstClr val="white">
                    <a:tint val="75000"/>
                  </a:prstClr>
                </a:solidFill>
              </a:rPr>
              <a:pPr/>
              <a:t>‹Nº›</a:t>
            </a:fld>
            <a:endParaRPr lang="es-ES">
              <a:solidFill>
                <a:prstClr val="white">
                  <a:tint val="75000"/>
                </a:prstClr>
              </a:solidFill>
            </a:endParaRPr>
          </a:p>
        </p:txBody>
      </p:sp>
    </p:spTree>
    <p:extLst>
      <p:ext uri="{BB962C8B-B14F-4D97-AF65-F5344CB8AC3E}">
        <p14:creationId xmlns:p14="http://schemas.microsoft.com/office/powerpoint/2010/main" val="207790383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r>
              <a:rPr lang="es-ES" smtClean="0"/>
              <a:t>E. Sánchez</a:t>
            </a:r>
            <a:endParaRPr lang="es-ES"/>
          </a:p>
        </p:txBody>
      </p:sp>
      <p:sp>
        <p:nvSpPr>
          <p:cNvPr id="6" name="5 Marcador de pie de página"/>
          <p:cNvSpPr>
            <a:spLocks noGrp="1"/>
          </p:cNvSpPr>
          <p:nvPr>
            <p:ph type="ftr" sz="quarter" idx="11"/>
          </p:nvPr>
        </p:nvSpPr>
        <p:spPr/>
        <p:txBody>
          <a:bodyPr/>
          <a:lstStyle/>
          <a:p>
            <a:r>
              <a:rPr lang="es-ES" smtClean="0"/>
              <a:t>TAE 2012</a:t>
            </a:r>
            <a:endParaRPr lang="es-ES"/>
          </a:p>
        </p:txBody>
      </p:sp>
      <p:sp>
        <p:nvSpPr>
          <p:cNvPr id="7" name="6 Marcador de número de diapositiva"/>
          <p:cNvSpPr>
            <a:spLocks noGrp="1"/>
          </p:cNvSpPr>
          <p:nvPr>
            <p:ph type="sldNum" sz="quarter" idx="12"/>
          </p:nvPr>
        </p:nvSpPr>
        <p:spPr/>
        <p:txBody>
          <a:bodyPr/>
          <a:lstStyle/>
          <a:p>
            <a:fld id="{4CF9D318-295A-49C0-8C74-B843D4253CAF}" type="slidenum">
              <a:rPr lang="es-ES" smtClean="0"/>
              <a:t>‹Nº›</a:t>
            </a:fld>
            <a:endParaRPr lang="es-ES"/>
          </a:p>
        </p:txBody>
      </p:sp>
    </p:spTree>
    <p:extLst>
      <p:ext uri="{BB962C8B-B14F-4D97-AF65-F5344CB8AC3E}">
        <p14:creationId xmlns:p14="http://schemas.microsoft.com/office/powerpoint/2010/main" val="2664677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r>
              <a:rPr lang="es-ES" smtClean="0"/>
              <a:t>E. Sánchez</a:t>
            </a:r>
            <a:endParaRPr lang="es-ES"/>
          </a:p>
        </p:txBody>
      </p:sp>
      <p:sp>
        <p:nvSpPr>
          <p:cNvPr id="8" name="7 Marcador de pie de página"/>
          <p:cNvSpPr>
            <a:spLocks noGrp="1"/>
          </p:cNvSpPr>
          <p:nvPr>
            <p:ph type="ftr" sz="quarter" idx="11"/>
          </p:nvPr>
        </p:nvSpPr>
        <p:spPr/>
        <p:txBody>
          <a:bodyPr/>
          <a:lstStyle/>
          <a:p>
            <a:r>
              <a:rPr lang="es-ES" smtClean="0"/>
              <a:t>TAE 2012</a:t>
            </a:r>
            <a:endParaRPr lang="es-ES"/>
          </a:p>
        </p:txBody>
      </p:sp>
      <p:sp>
        <p:nvSpPr>
          <p:cNvPr id="9" name="8 Marcador de número de diapositiva"/>
          <p:cNvSpPr>
            <a:spLocks noGrp="1"/>
          </p:cNvSpPr>
          <p:nvPr>
            <p:ph type="sldNum" sz="quarter" idx="12"/>
          </p:nvPr>
        </p:nvSpPr>
        <p:spPr/>
        <p:txBody>
          <a:bodyPr/>
          <a:lstStyle/>
          <a:p>
            <a:fld id="{4CF9D318-295A-49C0-8C74-B843D4253CAF}" type="slidenum">
              <a:rPr lang="es-ES" smtClean="0"/>
              <a:t>‹Nº›</a:t>
            </a:fld>
            <a:endParaRPr lang="es-ES"/>
          </a:p>
        </p:txBody>
      </p:sp>
    </p:spTree>
    <p:extLst>
      <p:ext uri="{BB962C8B-B14F-4D97-AF65-F5344CB8AC3E}">
        <p14:creationId xmlns:p14="http://schemas.microsoft.com/office/powerpoint/2010/main" val="776688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r>
              <a:rPr lang="es-ES" smtClean="0"/>
              <a:t>E. Sánchez</a:t>
            </a:r>
            <a:endParaRPr lang="es-ES"/>
          </a:p>
        </p:txBody>
      </p:sp>
      <p:sp>
        <p:nvSpPr>
          <p:cNvPr id="4" name="3 Marcador de pie de página"/>
          <p:cNvSpPr>
            <a:spLocks noGrp="1"/>
          </p:cNvSpPr>
          <p:nvPr>
            <p:ph type="ftr" sz="quarter" idx="11"/>
          </p:nvPr>
        </p:nvSpPr>
        <p:spPr/>
        <p:txBody>
          <a:bodyPr/>
          <a:lstStyle/>
          <a:p>
            <a:r>
              <a:rPr lang="es-ES" smtClean="0"/>
              <a:t>TAE 2012</a:t>
            </a:r>
            <a:endParaRPr lang="es-ES"/>
          </a:p>
        </p:txBody>
      </p:sp>
      <p:sp>
        <p:nvSpPr>
          <p:cNvPr id="5" name="4 Marcador de número de diapositiva"/>
          <p:cNvSpPr>
            <a:spLocks noGrp="1"/>
          </p:cNvSpPr>
          <p:nvPr>
            <p:ph type="sldNum" sz="quarter" idx="12"/>
          </p:nvPr>
        </p:nvSpPr>
        <p:spPr/>
        <p:txBody>
          <a:bodyPr/>
          <a:lstStyle/>
          <a:p>
            <a:fld id="{4CF9D318-295A-49C0-8C74-B843D4253CAF}" type="slidenum">
              <a:rPr lang="es-ES" smtClean="0"/>
              <a:t>‹Nº›</a:t>
            </a:fld>
            <a:endParaRPr lang="es-ES"/>
          </a:p>
        </p:txBody>
      </p:sp>
    </p:spTree>
    <p:extLst>
      <p:ext uri="{BB962C8B-B14F-4D97-AF65-F5344CB8AC3E}">
        <p14:creationId xmlns:p14="http://schemas.microsoft.com/office/powerpoint/2010/main" val="21279550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r>
              <a:rPr lang="es-ES" smtClean="0"/>
              <a:t>E. Sánchez</a:t>
            </a:r>
            <a:endParaRPr lang="es-ES"/>
          </a:p>
        </p:txBody>
      </p:sp>
      <p:sp>
        <p:nvSpPr>
          <p:cNvPr id="3" name="2 Marcador de pie de página"/>
          <p:cNvSpPr>
            <a:spLocks noGrp="1"/>
          </p:cNvSpPr>
          <p:nvPr>
            <p:ph type="ftr" sz="quarter" idx="11"/>
          </p:nvPr>
        </p:nvSpPr>
        <p:spPr/>
        <p:txBody>
          <a:bodyPr/>
          <a:lstStyle/>
          <a:p>
            <a:r>
              <a:rPr lang="es-ES" smtClean="0"/>
              <a:t>TAE 2012</a:t>
            </a:r>
            <a:endParaRPr lang="es-ES"/>
          </a:p>
        </p:txBody>
      </p:sp>
      <p:sp>
        <p:nvSpPr>
          <p:cNvPr id="4" name="3 Marcador de número de diapositiva"/>
          <p:cNvSpPr>
            <a:spLocks noGrp="1"/>
          </p:cNvSpPr>
          <p:nvPr>
            <p:ph type="sldNum" sz="quarter" idx="12"/>
          </p:nvPr>
        </p:nvSpPr>
        <p:spPr/>
        <p:txBody>
          <a:bodyPr/>
          <a:lstStyle/>
          <a:p>
            <a:fld id="{4CF9D318-295A-49C0-8C74-B843D4253CAF}" type="slidenum">
              <a:rPr lang="es-ES" smtClean="0"/>
              <a:t>‹Nº›</a:t>
            </a:fld>
            <a:endParaRPr lang="es-ES"/>
          </a:p>
        </p:txBody>
      </p:sp>
    </p:spTree>
    <p:extLst>
      <p:ext uri="{BB962C8B-B14F-4D97-AF65-F5344CB8AC3E}">
        <p14:creationId xmlns:p14="http://schemas.microsoft.com/office/powerpoint/2010/main" val="599619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r>
              <a:rPr lang="es-ES" smtClean="0"/>
              <a:t>E. Sánchez</a:t>
            </a:r>
            <a:endParaRPr lang="es-ES"/>
          </a:p>
        </p:txBody>
      </p:sp>
      <p:sp>
        <p:nvSpPr>
          <p:cNvPr id="6" name="5 Marcador de pie de página"/>
          <p:cNvSpPr>
            <a:spLocks noGrp="1"/>
          </p:cNvSpPr>
          <p:nvPr>
            <p:ph type="ftr" sz="quarter" idx="11"/>
          </p:nvPr>
        </p:nvSpPr>
        <p:spPr/>
        <p:txBody>
          <a:bodyPr/>
          <a:lstStyle/>
          <a:p>
            <a:r>
              <a:rPr lang="es-ES" smtClean="0"/>
              <a:t>TAE 2012</a:t>
            </a:r>
            <a:endParaRPr lang="es-ES"/>
          </a:p>
        </p:txBody>
      </p:sp>
      <p:sp>
        <p:nvSpPr>
          <p:cNvPr id="7" name="6 Marcador de número de diapositiva"/>
          <p:cNvSpPr>
            <a:spLocks noGrp="1"/>
          </p:cNvSpPr>
          <p:nvPr>
            <p:ph type="sldNum" sz="quarter" idx="12"/>
          </p:nvPr>
        </p:nvSpPr>
        <p:spPr/>
        <p:txBody>
          <a:bodyPr/>
          <a:lstStyle/>
          <a:p>
            <a:fld id="{4CF9D318-295A-49C0-8C74-B843D4253CAF}" type="slidenum">
              <a:rPr lang="es-ES" smtClean="0"/>
              <a:t>‹Nº›</a:t>
            </a:fld>
            <a:endParaRPr lang="es-ES"/>
          </a:p>
        </p:txBody>
      </p:sp>
    </p:spTree>
    <p:extLst>
      <p:ext uri="{BB962C8B-B14F-4D97-AF65-F5344CB8AC3E}">
        <p14:creationId xmlns:p14="http://schemas.microsoft.com/office/powerpoint/2010/main" val="1747226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r>
              <a:rPr lang="es-ES" smtClean="0"/>
              <a:t>E. Sánchez</a:t>
            </a:r>
            <a:endParaRPr lang="es-ES"/>
          </a:p>
        </p:txBody>
      </p:sp>
      <p:sp>
        <p:nvSpPr>
          <p:cNvPr id="6" name="5 Marcador de pie de página"/>
          <p:cNvSpPr>
            <a:spLocks noGrp="1"/>
          </p:cNvSpPr>
          <p:nvPr>
            <p:ph type="ftr" sz="quarter" idx="11"/>
          </p:nvPr>
        </p:nvSpPr>
        <p:spPr/>
        <p:txBody>
          <a:bodyPr/>
          <a:lstStyle/>
          <a:p>
            <a:r>
              <a:rPr lang="es-ES" smtClean="0"/>
              <a:t>TAE 2012</a:t>
            </a:r>
            <a:endParaRPr lang="es-ES"/>
          </a:p>
        </p:txBody>
      </p:sp>
      <p:sp>
        <p:nvSpPr>
          <p:cNvPr id="7" name="6 Marcador de número de diapositiva"/>
          <p:cNvSpPr>
            <a:spLocks noGrp="1"/>
          </p:cNvSpPr>
          <p:nvPr>
            <p:ph type="sldNum" sz="quarter" idx="12"/>
          </p:nvPr>
        </p:nvSpPr>
        <p:spPr/>
        <p:txBody>
          <a:bodyPr/>
          <a:lstStyle/>
          <a:p>
            <a:fld id="{4CF9D318-295A-49C0-8C74-B843D4253CAF}" type="slidenum">
              <a:rPr lang="es-ES" smtClean="0"/>
              <a:t>‹Nº›</a:t>
            </a:fld>
            <a:endParaRPr lang="es-ES"/>
          </a:p>
        </p:txBody>
      </p:sp>
    </p:spTree>
    <p:extLst>
      <p:ext uri="{BB962C8B-B14F-4D97-AF65-F5344CB8AC3E}">
        <p14:creationId xmlns:p14="http://schemas.microsoft.com/office/powerpoint/2010/main" val="2731434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s-ES" smtClean="0"/>
              <a:t>E. Sánchez</a:t>
            </a:r>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smtClean="0"/>
              <a:t>TAE 2012</a:t>
            </a:r>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F9D318-295A-49C0-8C74-B843D4253CAF}" type="slidenum">
              <a:rPr lang="es-ES" smtClean="0"/>
              <a:t>‹Nº›</a:t>
            </a:fld>
            <a:endParaRPr lang="es-ES"/>
          </a:p>
        </p:txBody>
      </p:sp>
    </p:spTree>
    <p:extLst>
      <p:ext uri="{BB962C8B-B14F-4D97-AF65-F5344CB8AC3E}">
        <p14:creationId xmlns:p14="http://schemas.microsoft.com/office/powerpoint/2010/main" val="29835563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1"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1" y="1600202"/>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s-ES" smtClean="0">
                <a:solidFill>
                  <a:prstClr val="white">
                    <a:tint val="75000"/>
                  </a:prstClr>
                </a:solidFill>
              </a:rPr>
              <a:t>E. Sánchez</a:t>
            </a:r>
            <a:endParaRPr lang="es-ES">
              <a:solidFill>
                <a:prstClr val="white">
                  <a:tint val="75000"/>
                </a:prstClr>
              </a:solidFill>
            </a:endParaRPr>
          </a:p>
        </p:txBody>
      </p:sp>
      <p:sp>
        <p:nvSpPr>
          <p:cNvPr id="5" name="4 Marcador de pie de página"/>
          <p:cNvSpPr>
            <a:spLocks noGrp="1"/>
          </p:cNvSpPr>
          <p:nvPr>
            <p:ph type="ftr" sz="quarter" idx="3"/>
          </p:nvPr>
        </p:nvSpPr>
        <p:spPr>
          <a:xfrm>
            <a:off x="3124201"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smtClean="0">
                <a:solidFill>
                  <a:prstClr val="white">
                    <a:tint val="75000"/>
                  </a:prstClr>
                </a:solidFill>
              </a:rPr>
              <a:t>TAE 2012</a:t>
            </a:r>
            <a:endParaRPr lang="es-ES">
              <a:solidFill>
                <a:prstClr val="white">
                  <a:tint val="75000"/>
                </a:prstClr>
              </a:solidFill>
            </a:endParaRPr>
          </a:p>
        </p:txBody>
      </p:sp>
      <p:sp>
        <p:nvSpPr>
          <p:cNvPr id="6" name="5 Marcador de número de diapositiva"/>
          <p:cNvSpPr>
            <a:spLocks noGrp="1"/>
          </p:cNvSpPr>
          <p:nvPr>
            <p:ph type="sldNum" sz="quarter" idx="4"/>
          </p:nvPr>
        </p:nvSpPr>
        <p:spPr>
          <a:xfrm>
            <a:off x="6553201"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75880F-36E6-48C2-ABBE-5736994C20AC}" type="slidenum">
              <a:rPr lang="es-ES" smtClean="0">
                <a:solidFill>
                  <a:prstClr val="white">
                    <a:tint val="75000"/>
                  </a:prstClr>
                </a:solidFill>
              </a:rPr>
              <a:pPr/>
              <a:t>‹Nº›</a:t>
            </a:fld>
            <a:endParaRPr lang="es-ES">
              <a:solidFill>
                <a:prstClr val="white">
                  <a:tint val="75000"/>
                </a:prstClr>
              </a:solidFill>
            </a:endParaRPr>
          </a:p>
        </p:txBody>
      </p:sp>
    </p:spTree>
    <p:extLst>
      <p:ext uri="{BB962C8B-B14F-4D97-AF65-F5344CB8AC3E}">
        <p14:creationId xmlns:p14="http://schemas.microsoft.com/office/powerpoint/2010/main" val="1023743943"/>
      </p:ext>
    </p:extLst>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72F12D-C24D-4F83-89A8-9C37EC599A91}" type="datetimeFigureOut">
              <a:rPr lang="es-ES" smtClean="0">
                <a:solidFill>
                  <a:prstClr val="black">
                    <a:tint val="75000"/>
                  </a:prstClr>
                </a:solidFill>
              </a:rPr>
              <a:pPr/>
              <a:t>04/03/2015</a:t>
            </a:fld>
            <a:endParaRPr lang="es-ES">
              <a:solidFill>
                <a:prstClr val="black">
                  <a:tint val="75000"/>
                </a:prstClr>
              </a:solidFill>
            </a:endParaRPr>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A79CE8-2958-479C-9E8C-74099CAD3F45}"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29926373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tmp"/><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3.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8.tmp"/><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9.png"/><Relationship Id="rId1" Type="http://schemas.openxmlformats.org/officeDocument/2006/relationships/slideLayout" Target="../slideLayouts/slideLayout7.xml"/><Relationship Id="rId4" Type="http://schemas.openxmlformats.org/officeDocument/2006/relationships/image" Target="../media/image50.jpg"/></Relationships>
</file>

<file path=ppt/slides/_rels/slide39.xml.rels><?xml version="1.0" encoding="UTF-8" standalone="yes"?>
<Relationships xmlns="http://schemas.openxmlformats.org/package/2006/relationships"><Relationship Id="rId3" Type="http://schemas.openxmlformats.org/officeDocument/2006/relationships/image" Target="../media/image51.gif"/><Relationship Id="rId2" Type="http://schemas.openxmlformats.org/officeDocument/2006/relationships/image" Target="../media/image51.png"/><Relationship Id="rId1" Type="http://schemas.openxmlformats.org/officeDocument/2006/relationships/slideLayout" Target="../slideLayouts/slideLayout7.xml"/><Relationship Id="rId4" Type="http://schemas.openxmlformats.org/officeDocument/2006/relationships/image" Target="../media/image52.jp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54.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57.gi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60.tmp"/><Relationship Id="rId2" Type="http://schemas.openxmlformats.org/officeDocument/2006/relationships/image" Target="../media/image59.tmp"/><Relationship Id="rId1" Type="http://schemas.openxmlformats.org/officeDocument/2006/relationships/slideLayout" Target="../slideLayouts/slideLayout7.xml"/><Relationship Id="rId4" Type="http://schemas.openxmlformats.org/officeDocument/2006/relationships/image" Target="../media/image61.tmp"/></Relationships>
</file>

<file path=ppt/slides/_rels/slide4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6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67.jp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68.gi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69.tmp"/><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12.xml"/><Relationship Id="rId4" Type="http://schemas.openxmlformats.org/officeDocument/2006/relationships/image" Target="../media/image75.png"/></Relationships>
</file>

<file path=ppt/slides/_rels/slide61.xml.rels><?xml version="1.0" encoding="UTF-8" standalone="yes"?>
<Relationships xmlns="http://schemas.openxmlformats.org/package/2006/relationships"><Relationship Id="rId3" Type="http://schemas.openxmlformats.org/officeDocument/2006/relationships/image" Target="../media/image77.tmp"/><Relationship Id="rId2" Type="http://schemas.openxmlformats.org/officeDocument/2006/relationships/image" Target="../media/image76.tmp"/><Relationship Id="rId1" Type="http://schemas.openxmlformats.org/officeDocument/2006/relationships/slideLayout" Target="../slideLayouts/slideLayout12.xml"/><Relationship Id="rId5" Type="http://schemas.openxmlformats.org/officeDocument/2006/relationships/image" Target="../media/image79.tmp"/><Relationship Id="rId4" Type="http://schemas.openxmlformats.org/officeDocument/2006/relationships/image" Target="../media/image78.tmp"/></Relationships>
</file>

<file path=ppt/slides/_rels/slide62.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12.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s>
</file>

<file path=ppt/slides/_rels/slide63.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12.xml"/><Relationship Id="rId4" Type="http://schemas.openxmlformats.org/officeDocument/2006/relationships/image" Target="../media/image87.tmp"/></Relationships>
</file>

<file path=ppt/slides/_rels/slide6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jpg"/><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2" Type="http://schemas.openxmlformats.org/officeDocument/2006/relationships/image" Target="../media/image90.jpg"/><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image" Target="../media/image91.jpg"/><Relationship Id="rId1" Type="http://schemas.openxmlformats.org/officeDocument/2006/relationships/slideLayout" Target="../slideLayouts/slideLayout2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31.xml"/></Relationships>
</file>

<file path=ppt/slides/_rels/slide69.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12.xml"/><Relationship Id="rId1" Type="http://schemas.openxmlformats.org/officeDocument/2006/relationships/slideLayout" Target="../slideLayouts/slideLayout31.xml"/><Relationship Id="rId4" Type="http://schemas.microsoft.com/office/2007/relationships/hdphoto" Target="../media/hdphoto3.wdp"/></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notesSlide" Target="../notesSlides/notesSlide13.xml"/><Relationship Id="rId1" Type="http://schemas.openxmlformats.org/officeDocument/2006/relationships/slideLayout" Target="../slideLayouts/slideLayout31.xml"/><Relationship Id="rId4" Type="http://schemas.microsoft.com/office/2007/relationships/hdphoto" Target="../media/hdphoto3.wdp"/></Relationships>
</file>

<file path=ppt/slides/_rels/slide71.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14.xml"/><Relationship Id="rId1" Type="http://schemas.openxmlformats.org/officeDocument/2006/relationships/slideLayout" Target="../slideLayouts/slideLayout31.xml"/><Relationship Id="rId5" Type="http://schemas.openxmlformats.org/officeDocument/2006/relationships/image" Target="../media/image96.jpeg"/><Relationship Id="rId4" Type="http://schemas.openxmlformats.org/officeDocument/2006/relationships/image" Target="../media/image95.jpeg"/></Relationships>
</file>

<file path=ppt/slides/_rels/slide72.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image" Target="../media/image97.png"/><Relationship Id="rId7" Type="http://schemas.openxmlformats.org/officeDocument/2006/relationships/image" Target="../media/image101.jpeg"/><Relationship Id="rId2" Type="http://schemas.openxmlformats.org/officeDocument/2006/relationships/notesSlide" Target="../notesSlides/notesSlide15.xml"/><Relationship Id="rId1" Type="http://schemas.openxmlformats.org/officeDocument/2006/relationships/slideLayout" Target="../slideLayouts/slideLayout31.xml"/><Relationship Id="rId6" Type="http://schemas.openxmlformats.org/officeDocument/2006/relationships/image" Target="../media/image100.jpeg"/><Relationship Id="rId5" Type="http://schemas.openxmlformats.org/officeDocument/2006/relationships/image" Target="../media/image99.jpeg"/><Relationship Id="rId4" Type="http://schemas.openxmlformats.org/officeDocument/2006/relationships/image" Target="../media/image98.jpeg"/></Relationships>
</file>

<file path=ppt/slides/_rels/slide73.xml.rels><?xml version="1.0" encoding="UTF-8" standalone="yes"?>
<Relationships xmlns="http://schemas.openxmlformats.org/package/2006/relationships"><Relationship Id="rId3" Type="http://schemas.openxmlformats.org/officeDocument/2006/relationships/image" Target="../media/image103.tmp"/><Relationship Id="rId2" Type="http://schemas.openxmlformats.org/officeDocument/2006/relationships/notesSlide" Target="../notesSlides/notesSlide16.xml"/><Relationship Id="rId1" Type="http://schemas.openxmlformats.org/officeDocument/2006/relationships/slideLayout" Target="../slideLayouts/slideLayout31.xml"/></Relationships>
</file>

<file path=ppt/slides/_rels/slide74.xml.rels><?xml version="1.0" encoding="UTF-8" standalone="yes"?>
<Relationships xmlns="http://schemas.openxmlformats.org/package/2006/relationships"><Relationship Id="rId3" Type="http://schemas.openxmlformats.org/officeDocument/2006/relationships/image" Target="../media/image104.tmp"/><Relationship Id="rId2" Type="http://schemas.openxmlformats.org/officeDocument/2006/relationships/notesSlide" Target="../notesSlides/notesSlide17.xml"/><Relationship Id="rId1" Type="http://schemas.openxmlformats.org/officeDocument/2006/relationships/slideLayout" Target="../slideLayouts/slideLayout31.xml"/></Relationships>
</file>

<file path=ppt/slides/_rels/slide75.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notesSlide" Target="../notesSlides/notesSlide18.xml"/><Relationship Id="rId1" Type="http://schemas.openxmlformats.org/officeDocument/2006/relationships/slideLayout" Target="../slideLayouts/slideLayout31.xml"/><Relationship Id="rId5" Type="http://schemas.openxmlformats.org/officeDocument/2006/relationships/image" Target="../media/image107.png"/><Relationship Id="rId4" Type="http://schemas.openxmlformats.org/officeDocument/2006/relationships/image" Target="../media/image106.jpeg"/></Relationships>
</file>

<file path=ppt/slides/_rels/slide76.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31.xml"/></Relationships>
</file>

<file path=ppt/slides/_rels/slide77.xml.rels><?xml version="1.0" encoding="UTF-8" standalone="yes"?>
<Relationships xmlns="http://schemas.openxmlformats.org/package/2006/relationships"><Relationship Id="rId2" Type="http://schemas.openxmlformats.org/officeDocument/2006/relationships/image" Target="../media/image109.gif"/><Relationship Id="rId1" Type="http://schemas.openxmlformats.org/officeDocument/2006/relationships/slideLayout" Target="../slideLayouts/slideLayout31.xml"/></Relationships>
</file>

<file path=ppt/slides/_rels/slide78.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image" Target="../media/image110.jpeg"/><Relationship Id="rId1" Type="http://schemas.openxmlformats.org/officeDocument/2006/relationships/slideLayout" Target="../slideLayouts/slideLayout31.xml"/></Relationships>
</file>

<file path=ppt/slides/_rels/slide79.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3" Type="http://schemas.openxmlformats.org/officeDocument/2006/relationships/image" Target="../media/image8.tmp"/><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0.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31.xml"/></Relationships>
</file>

<file path=ppt/slides/_rels/slide81.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31.xml"/></Relationships>
</file>

<file path=ppt/slides/_rels/slide82.xml.rels><?xml version="1.0" encoding="UTF-8" standalone="yes"?>
<Relationships xmlns="http://schemas.openxmlformats.org/package/2006/relationships"><Relationship Id="rId3" Type="http://schemas.openxmlformats.org/officeDocument/2006/relationships/image" Target="../media/image118.jpg"/><Relationship Id="rId2" Type="http://schemas.openxmlformats.org/officeDocument/2006/relationships/image" Target="../media/image117.jpeg"/><Relationship Id="rId1" Type="http://schemas.openxmlformats.org/officeDocument/2006/relationships/slideLayout" Target="../slideLayouts/slideLayout31.xml"/></Relationships>
</file>

<file path=ppt/slides/_rels/slide83.xml.rels><?xml version="1.0" encoding="UTF-8" standalone="yes"?>
<Relationships xmlns="http://schemas.openxmlformats.org/package/2006/relationships"><Relationship Id="rId2" Type="http://schemas.openxmlformats.org/officeDocument/2006/relationships/image" Target="../media/image119.jpg"/><Relationship Id="rId1" Type="http://schemas.openxmlformats.org/officeDocument/2006/relationships/slideLayout" Target="../slideLayouts/slideLayout3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3 CuadroTexto"/>
          <p:cNvSpPr txBox="1"/>
          <p:nvPr/>
        </p:nvSpPr>
        <p:spPr>
          <a:xfrm>
            <a:off x="0" y="1889537"/>
            <a:ext cx="9144000" cy="1323439"/>
          </a:xfrm>
          <a:prstGeom prst="rect">
            <a:avLst/>
          </a:prstGeom>
          <a:noFill/>
        </p:spPr>
        <p:txBody>
          <a:bodyPr wrap="square" rtlCol="0">
            <a:spAutoFit/>
          </a:bodyPr>
          <a:lstStyle/>
          <a:p>
            <a:pPr algn="ctr"/>
            <a:r>
              <a:rPr lang="es-ES_tradnl" sz="4400" b="1" dirty="0" smtClean="0">
                <a:solidFill>
                  <a:srgbClr val="FFFF99"/>
                </a:solidFill>
                <a:effectLst>
                  <a:glow rad="228600">
                    <a:srgbClr val="FFFF00">
                      <a:alpha val="40000"/>
                    </a:srgbClr>
                  </a:glow>
                </a:effectLst>
                <a:latin typeface="Britannic Bold" panose="020B0903060703020204" pitchFamily="34" charset="0"/>
              </a:rPr>
              <a:t>Física Fundamental: Cosmología</a:t>
            </a:r>
            <a:endParaRPr lang="es-ES_tradnl" sz="4000" b="1" dirty="0">
              <a:solidFill>
                <a:srgbClr val="FFFF99"/>
              </a:solidFill>
              <a:effectLst>
                <a:glow rad="228600">
                  <a:srgbClr val="FFFF00">
                    <a:alpha val="40000"/>
                  </a:srgbClr>
                </a:glow>
              </a:effectLst>
              <a:latin typeface="Britannic Bold" panose="020B0903060703020204" pitchFamily="34" charset="0"/>
            </a:endParaRPr>
          </a:p>
          <a:p>
            <a:pPr algn="ctr"/>
            <a:r>
              <a:rPr lang="es-ES_tradnl" sz="3600" b="1" dirty="0" smtClean="0">
                <a:solidFill>
                  <a:srgbClr val="FFFF99"/>
                </a:solidFill>
                <a:effectLst>
                  <a:glow rad="228600">
                    <a:srgbClr val="FFFF00">
                      <a:alpha val="40000"/>
                    </a:srgbClr>
                  </a:glow>
                </a:effectLst>
                <a:latin typeface="Britannic Bold" panose="020B0903060703020204" pitchFamily="34" charset="0"/>
              </a:rPr>
              <a:t>El origen y la evolución del universo</a:t>
            </a:r>
            <a:endParaRPr lang="es-ES" sz="3600" b="1" dirty="0">
              <a:solidFill>
                <a:srgbClr val="FFFF99"/>
              </a:solidFill>
              <a:effectLst>
                <a:glow rad="228600">
                  <a:srgbClr val="FFFF00">
                    <a:alpha val="40000"/>
                  </a:srgbClr>
                </a:glow>
              </a:effectLst>
              <a:latin typeface="Britannic Bold" panose="020B0903060703020204" pitchFamily="34" charset="0"/>
            </a:endParaRPr>
          </a:p>
        </p:txBody>
      </p:sp>
      <p:sp>
        <p:nvSpPr>
          <p:cNvPr id="5" name="4 CuadroTexto"/>
          <p:cNvSpPr txBox="1"/>
          <p:nvPr/>
        </p:nvSpPr>
        <p:spPr>
          <a:xfrm>
            <a:off x="0" y="4388911"/>
            <a:ext cx="9144000" cy="1200329"/>
          </a:xfrm>
          <a:prstGeom prst="rect">
            <a:avLst/>
          </a:prstGeom>
          <a:noFill/>
        </p:spPr>
        <p:txBody>
          <a:bodyPr wrap="square" rtlCol="0">
            <a:spAutoFit/>
          </a:bodyPr>
          <a:lstStyle/>
          <a:p>
            <a:pPr algn="ctr"/>
            <a:r>
              <a:rPr lang="es-ES_tradnl" sz="2400" i="1" dirty="0" smtClean="0">
                <a:solidFill>
                  <a:srgbClr val="CCFF99"/>
                </a:solidFill>
              </a:rPr>
              <a:t>Eusebio Sánchez (CIEMAT)</a:t>
            </a:r>
          </a:p>
          <a:p>
            <a:pPr algn="ctr"/>
            <a:r>
              <a:rPr lang="es-ES_tradnl" sz="2400" i="1" dirty="0" smtClean="0">
                <a:solidFill>
                  <a:srgbClr val="CCFF99"/>
                </a:solidFill>
              </a:rPr>
              <a:t>Introducción a la física de partículas para profesores de ciencias y tecnología</a:t>
            </a:r>
            <a:endParaRPr lang="es-ES" sz="2400" i="1" dirty="0">
              <a:solidFill>
                <a:srgbClr val="CCFF99"/>
              </a:solidFill>
            </a:endParaRPr>
          </a:p>
        </p:txBody>
      </p:sp>
    </p:spTree>
    <p:extLst>
      <p:ext uri="{BB962C8B-B14F-4D97-AF65-F5344CB8AC3E}">
        <p14:creationId xmlns:p14="http://schemas.microsoft.com/office/powerpoint/2010/main" val="15262058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CuadroTexto"/>
          <p:cNvSpPr txBox="1"/>
          <p:nvPr/>
        </p:nvSpPr>
        <p:spPr>
          <a:xfrm>
            <a:off x="0" y="231031"/>
            <a:ext cx="9144000" cy="461665"/>
          </a:xfrm>
          <a:prstGeom prst="rect">
            <a:avLst/>
          </a:prstGeom>
          <a:noFill/>
          <a:effectLst>
            <a:outerShdw blurRad="50800" dist="50800" dir="5400000" algn="ctr" rotWithShape="0">
              <a:schemeClr val="bg1"/>
            </a:outerShdw>
          </a:effectLst>
        </p:spPr>
        <p:txBody>
          <a:bodyPr wrap="square" rtlCol="0">
            <a:spAutoFit/>
          </a:bodyPr>
          <a:lstStyle/>
          <a:p>
            <a:pPr algn="ctr"/>
            <a:r>
              <a:rPr lang="es-ES_tradnl" sz="2400" b="1" dirty="0" smtClean="0">
                <a:solidFill>
                  <a:srgbClr val="FFFF00"/>
                </a:solidFill>
                <a:effectLst>
                  <a:outerShdw blurRad="38100" dist="38100" dir="2700000" algn="tl">
                    <a:srgbClr val="000000">
                      <a:alpha val="43137"/>
                    </a:srgbClr>
                  </a:outerShdw>
                </a:effectLst>
              </a:rPr>
              <a:t>Los espectros son las firmas de los átomos</a:t>
            </a:r>
          </a:p>
        </p:txBody>
      </p:sp>
      <p:pic>
        <p:nvPicPr>
          <p:cNvPr id="2" name="1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897579"/>
            <a:ext cx="9144000" cy="5627765"/>
          </a:xfrm>
          <a:prstGeom prst="rect">
            <a:avLst/>
          </a:prstGeom>
        </p:spPr>
      </p:pic>
    </p:spTree>
    <p:extLst>
      <p:ext uri="{BB962C8B-B14F-4D97-AF65-F5344CB8AC3E}">
        <p14:creationId xmlns:p14="http://schemas.microsoft.com/office/powerpoint/2010/main" val="30118803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3 CuadroTexto"/>
          <p:cNvSpPr txBox="1"/>
          <p:nvPr/>
        </p:nvSpPr>
        <p:spPr>
          <a:xfrm>
            <a:off x="0" y="-27384"/>
            <a:ext cx="9144000" cy="461665"/>
          </a:xfrm>
          <a:prstGeom prst="rect">
            <a:avLst/>
          </a:prstGeom>
          <a:noFill/>
        </p:spPr>
        <p:txBody>
          <a:bodyPr wrap="square" rtlCol="0">
            <a:spAutoFit/>
          </a:bodyPr>
          <a:lstStyle/>
          <a:p>
            <a:pPr algn="ctr"/>
            <a:r>
              <a:rPr lang="es-ES_tradnl" sz="2400" b="1" dirty="0" smtClean="0">
                <a:solidFill>
                  <a:srgbClr val="C00000"/>
                </a:solidFill>
                <a:effectLst>
                  <a:outerShdw blurRad="38100" dist="38100" dir="2700000" algn="tl">
                    <a:srgbClr val="000000">
                      <a:alpha val="43137"/>
                    </a:srgbClr>
                  </a:outerShdw>
                </a:effectLst>
              </a:rPr>
              <a:t>Los espectros nos dicen a qué velocidad se alejan o acercan los objetos</a:t>
            </a:r>
          </a:p>
        </p:txBody>
      </p:sp>
      <p:pic>
        <p:nvPicPr>
          <p:cNvPr id="10242"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9866" y="5069535"/>
            <a:ext cx="3890020" cy="18158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5" name="Picture 5" descr="C:\Users\esanchez\Downloads\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95936" y="772562"/>
            <a:ext cx="5163271" cy="5896798"/>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23911" y="404664"/>
            <a:ext cx="3921322" cy="4216539"/>
          </a:xfrm>
          <a:prstGeom prst="rect">
            <a:avLst/>
          </a:prstGeom>
          <a:solidFill>
            <a:srgbClr val="FFFF99"/>
          </a:solidFill>
        </p:spPr>
        <p:txBody>
          <a:bodyPr wrap="square" rtlCol="0">
            <a:spAutoFit/>
          </a:bodyPr>
          <a:lstStyle/>
          <a:p>
            <a:pPr algn="ctr"/>
            <a:r>
              <a:rPr lang="es-ES_tradnl" sz="2400" dirty="0" smtClean="0"/>
              <a:t>Las líneas espectrales desplazan su posición cuando el emisor está en movimiento</a:t>
            </a:r>
          </a:p>
          <a:p>
            <a:pPr algn="ctr"/>
            <a:endParaRPr lang="es-ES_tradnl" sz="2400" dirty="0"/>
          </a:p>
          <a:p>
            <a:pPr algn="ctr"/>
            <a:r>
              <a:rPr lang="es-ES_tradnl" sz="2400" dirty="0" smtClean="0"/>
              <a:t>La medida del desplazamiento de las líneas permite obtener la velocidad a la que se mueve la fuente. </a:t>
            </a:r>
            <a:endParaRPr lang="es-ES_tradnl" sz="2400" dirty="0"/>
          </a:p>
          <a:p>
            <a:pPr algn="ctr"/>
            <a:r>
              <a:rPr lang="es-ES_tradnl" sz="2800" b="1" dirty="0" smtClean="0"/>
              <a:t>z = (</a:t>
            </a:r>
            <a:r>
              <a:rPr lang="el-GR" sz="2800" b="1" dirty="0" smtClean="0"/>
              <a:t>λ</a:t>
            </a:r>
            <a:r>
              <a:rPr lang="es-ES_tradnl" sz="2800" b="1" dirty="0" smtClean="0"/>
              <a:t>-</a:t>
            </a:r>
            <a:r>
              <a:rPr lang="el-GR" sz="2800" b="1" dirty="0" smtClean="0"/>
              <a:t>λ</a:t>
            </a:r>
            <a:r>
              <a:rPr lang="es-ES_tradnl" sz="2800" b="1" baseline="-25000" dirty="0" smtClean="0"/>
              <a:t>0</a:t>
            </a:r>
            <a:r>
              <a:rPr lang="es-ES_tradnl" sz="2800" b="1" dirty="0" smtClean="0"/>
              <a:t>)/</a:t>
            </a:r>
            <a:r>
              <a:rPr lang="el-GR" sz="2800" b="1" dirty="0" smtClean="0"/>
              <a:t>λ</a:t>
            </a:r>
            <a:r>
              <a:rPr lang="es-ES_tradnl" sz="2800" b="1" baseline="-25000" dirty="0" smtClean="0"/>
              <a:t>0</a:t>
            </a:r>
            <a:endParaRPr lang="es-ES_tradnl" sz="2800" b="1" dirty="0"/>
          </a:p>
          <a:p>
            <a:pPr algn="ctr"/>
            <a:r>
              <a:rPr lang="es-ES_tradnl" sz="2400" dirty="0" smtClean="0"/>
              <a:t>Para z pequeño</a:t>
            </a:r>
            <a:r>
              <a:rPr lang="es-ES_tradnl" sz="2800" dirty="0" smtClean="0"/>
              <a:t>, </a:t>
            </a:r>
            <a:r>
              <a:rPr lang="es-ES_tradnl" sz="2800" b="1" dirty="0" smtClean="0"/>
              <a:t>v ~ </a:t>
            </a:r>
            <a:r>
              <a:rPr lang="es-ES_tradnl" sz="2800" b="1" dirty="0" err="1" smtClean="0"/>
              <a:t>cz</a:t>
            </a:r>
            <a:endParaRPr lang="es-ES_tradnl" sz="2800" b="1" dirty="0" smtClean="0"/>
          </a:p>
          <a:p>
            <a:pPr algn="ctr"/>
            <a:r>
              <a:rPr lang="es-ES_tradnl" sz="2000" dirty="0" smtClean="0"/>
              <a:t>λ = medida ; </a:t>
            </a:r>
            <a:r>
              <a:rPr lang="el-GR" sz="2000" dirty="0" smtClean="0"/>
              <a:t>λ</a:t>
            </a:r>
            <a:r>
              <a:rPr lang="es-ES_tradnl" sz="2000" baseline="-25000" dirty="0" smtClean="0"/>
              <a:t>0</a:t>
            </a:r>
            <a:r>
              <a:rPr lang="es-ES_tradnl" sz="2000" dirty="0" smtClean="0"/>
              <a:t> = en reposo ; c = luz</a:t>
            </a:r>
            <a:endParaRPr lang="es-ES" sz="2000" dirty="0"/>
          </a:p>
        </p:txBody>
      </p:sp>
    </p:spTree>
    <p:extLst>
      <p:ext uri="{BB962C8B-B14F-4D97-AF65-F5344CB8AC3E}">
        <p14:creationId xmlns:p14="http://schemas.microsoft.com/office/powerpoint/2010/main" val="40769891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5" name="4 Grupo"/>
          <p:cNvGrpSpPr/>
          <p:nvPr/>
        </p:nvGrpSpPr>
        <p:grpSpPr>
          <a:xfrm>
            <a:off x="179512" y="404664"/>
            <a:ext cx="6794568" cy="6133337"/>
            <a:chOff x="9680" y="476672"/>
            <a:chExt cx="4794293" cy="4645010"/>
          </a:xfrm>
        </p:grpSpPr>
        <p:pic>
          <p:nvPicPr>
            <p:cNvPr id="1126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680" y="476672"/>
              <a:ext cx="3626216" cy="4645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3635896" y="611396"/>
              <a:ext cx="540533" cy="369332"/>
            </a:xfrm>
            <a:prstGeom prst="rect">
              <a:avLst/>
            </a:prstGeom>
            <a:noFill/>
          </p:spPr>
          <p:txBody>
            <a:bodyPr wrap="none" rtlCol="0">
              <a:spAutoFit/>
            </a:bodyPr>
            <a:lstStyle/>
            <a:p>
              <a:r>
                <a:rPr lang="es-ES_tradnl" dirty="0" smtClean="0"/>
                <a:t>SOL</a:t>
              </a:r>
              <a:endParaRPr lang="es-ES" dirty="0"/>
            </a:p>
          </p:txBody>
        </p:sp>
        <p:sp>
          <p:nvSpPr>
            <p:cNvPr id="7" name="6 CuadroTexto"/>
            <p:cNvSpPr txBox="1"/>
            <p:nvPr/>
          </p:nvSpPr>
          <p:spPr>
            <a:xfrm>
              <a:off x="3635896" y="1619508"/>
              <a:ext cx="708848" cy="369332"/>
            </a:xfrm>
            <a:prstGeom prst="rect">
              <a:avLst/>
            </a:prstGeom>
            <a:noFill/>
          </p:spPr>
          <p:txBody>
            <a:bodyPr wrap="none" rtlCol="0">
              <a:spAutoFit/>
            </a:bodyPr>
            <a:lstStyle/>
            <a:p>
              <a:r>
                <a:rPr lang="es-ES_tradnl" dirty="0" smtClean="0"/>
                <a:t>Sodio</a:t>
              </a:r>
              <a:endParaRPr lang="es-ES" dirty="0"/>
            </a:p>
          </p:txBody>
        </p:sp>
        <p:sp>
          <p:nvSpPr>
            <p:cNvPr id="8" name="7 CuadroTexto"/>
            <p:cNvSpPr txBox="1"/>
            <p:nvPr/>
          </p:nvSpPr>
          <p:spPr>
            <a:xfrm>
              <a:off x="3635896" y="2627620"/>
              <a:ext cx="1168077" cy="369332"/>
            </a:xfrm>
            <a:prstGeom prst="rect">
              <a:avLst/>
            </a:prstGeom>
            <a:noFill/>
          </p:spPr>
          <p:txBody>
            <a:bodyPr wrap="none" rtlCol="0">
              <a:spAutoFit/>
            </a:bodyPr>
            <a:lstStyle/>
            <a:p>
              <a:r>
                <a:rPr lang="es-ES_tradnl" dirty="0" smtClean="0"/>
                <a:t>Hidrógeno</a:t>
              </a:r>
              <a:endParaRPr lang="es-ES" dirty="0"/>
            </a:p>
          </p:txBody>
        </p:sp>
        <p:sp>
          <p:nvSpPr>
            <p:cNvPr id="9" name="8 CuadroTexto"/>
            <p:cNvSpPr txBox="1"/>
            <p:nvPr/>
          </p:nvSpPr>
          <p:spPr>
            <a:xfrm>
              <a:off x="3635896" y="3635732"/>
              <a:ext cx="587020" cy="369332"/>
            </a:xfrm>
            <a:prstGeom prst="rect">
              <a:avLst/>
            </a:prstGeom>
            <a:noFill/>
          </p:spPr>
          <p:txBody>
            <a:bodyPr wrap="none" rtlCol="0">
              <a:spAutoFit/>
            </a:bodyPr>
            <a:lstStyle/>
            <a:p>
              <a:r>
                <a:rPr lang="es-ES_tradnl" dirty="0" smtClean="0"/>
                <a:t>Litio</a:t>
              </a:r>
              <a:endParaRPr lang="es-ES" dirty="0"/>
            </a:p>
          </p:txBody>
        </p:sp>
        <p:sp>
          <p:nvSpPr>
            <p:cNvPr id="10" name="9 CuadroTexto"/>
            <p:cNvSpPr txBox="1"/>
            <p:nvPr/>
          </p:nvSpPr>
          <p:spPr>
            <a:xfrm>
              <a:off x="3635896" y="4571836"/>
              <a:ext cx="1048492" cy="369332"/>
            </a:xfrm>
            <a:prstGeom prst="rect">
              <a:avLst/>
            </a:prstGeom>
            <a:noFill/>
          </p:spPr>
          <p:txBody>
            <a:bodyPr wrap="none" rtlCol="0">
              <a:spAutoFit/>
            </a:bodyPr>
            <a:lstStyle/>
            <a:p>
              <a:r>
                <a:rPr lang="es-ES_tradnl" dirty="0"/>
                <a:t>M</a:t>
              </a:r>
              <a:r>
                <a:rPr lang="es-ES_tradnl" dirty="0" smtClean="0"/>
                <a:t>ercurio</a:t>
              </a:r>
              <a:endParaRPr lang="es-ES" dirty="0"/>
            </a:p>
          </p:txBody>
        </p:sp>
      </p:grpSp>
      <p:sp>
        <p:nvSpPr>
          <p:cNvPr id="2" name="1 CuadroTexto"/>
          <p:cNvSpPr txBox="1"/>
          <p:nvPr/>
        </p:nvSpPr>
        <p:spPr>
          <a:xfrm>
            <a:off x="6516216" y="1288038"/>
            <a:ext cx="2555776" cy="4401205"/>
          </a:xfrm>
          <a:prstGeom prst="rect">
            <a:avLst/>
          </a:prstGeom>
          <a:solidFill>
            <a:schemeClr val="accent5">
              <a:lumMod val="20000"/>
              <a:lumOff val="80000"/>
            </a:schemeClr>
          </a:solidFill>
        </p:spPr>
        <p:txBody>
          <a:bodyPr wrap="square" rtlCol="0">
            <a:spAutoFit/>
          </a:bodyPr>
          <a:lstStyle/>
          <a:p>
            <a:pPr algn="ctr"/>
            <a:r>
              <a:rPr lang="es-ES_tradnl" sz="2800" dirty="0" smtClean="0"/>
              <a:t>Composición química a partir del espectro</a:t>
            </a:r>
          </a:p>
          <a:p>
            <a:pPr algn="ctr"/>
            <a:endParaRPr lang="es-ES_tradnl" sz="2800" dirty="0"/>
          </a:p>
          <a:p>
            <a:pPr algn="ctr"/>
            <a:r>
              <a:rPr lang="es-ES_tradnl" sz="2800" b="1" dirty="0" smtClean="0">
                <a:solidFill>
                  <a:srgbClr val="002060"/>
                </a:solidFill>
              </a:rPr>
              <a:t>En este caso se ve que el Sol contiene hidrógeno y sodio, pero no litio ni mercurio</a:t>
            </a:r>
            <a:endParaRPr lang="es-ES" sz="2800" b="1" dirty="0">
              <a:solidFill>
                <a:srgbClr val="002060"/>
              </a:solidFill>
            </a:endParaRPr>
          </a:p>
        </p:txBody>
      </p:sp>
    </p:spTree>
    <p:extLst>
      <p:ext uri="{BB962C8B-B14F-4D97-AF65-F5344CB8AC3E}">
        <p14:creationId xmlns:p14="http://schemas.microsoft.com/office/powerpoint/2010/main" val="36972181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290240"/>
            <a:ext cx="9144000" cy="4154984"/>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4800" b="1" dirty="0" smtClean="0">
                <a:solidFill>
                  <a:srgbClr val="FFFF00"/>
                </a:solidFill>
                <a:effectLst>
                  <a:glow rad="228600">
                    <a:srgbClr val="FFFF00">
                      <a:alpha val="40000"/>
                    </a:srgbClr>
                  </a:glow>
                </a:effectLst>
                <a:latin typeface="Britannic Bold" panose="020B0903060703020204" pitchFamily="34" charset="0"/>
                <a:cs typeface="DejaVu Sans" charset="0"/>
              </a:rPr>
              <a:t>Cosmología: </a:t>
            </a:r>
          </a:p>
          <a:p>
            <a:pPr algn="ctr" defTabSz="457200" fontAlgn="base">
              <a:spcBef>
                <a:spcPct val="0"/>
              </a:spcBef>
              <a:spcAft>
                <a:spcPct val="0"/>
              </a:spcAft>
              <a:buClr>
                <a:srgbClr val="000000"/>
              </a:buClr>
              <a:buSzPct val="100000"/>
              <a:buFont typeface="Arial" charset="0"/>
              <a:buNone/>
            </a:pPr>
            <a:r>
              <a:rPr lang="es-ES_tradnl" sz="4800" b="1" dirty="0" smtClean="0">
                <a:solidFill>
                  <a:srgbClr val="FFFF00"/>
                </a:solidFill>
                <a:effectLst>
                  <a:glow rad="228600">
                    <a:srgbClr val="FFFF00">
                      <a:alpha val="40000"/>
                    </a:srgbClr>
                  </a:glow>
                </a:effectLst>
                <a:latin typeface="Britannic Bold" panose="020B0903060703020204" pitchFamily="34" charset="0"/>
                <a:cs typeface="DejaVu Sans" charset="0"/>
              </a:rPr>
              <a:t>Distancia como función de z</a:t>
            </a:r>
          </a:p>
          <a:p>
            <a:pPr algn="ctr" defTabSz="457200" fontAlgn="base">
              <a:spcBef>
                <a:spcPct val="0"/>
              </a:spcBef>
              <a:spcAft>
                <a:spcPct val="0"/>
              </a:spcAft>
              <a:buClr>
                <a:srgbClr val="000000"/>
              </a:buClr>
              <a:buSzPct val="100000"/>
              <a:buFont typeface="Arial" charset="0"/>
              <a:buNone/>
            </a:pPr>
            <a:endParaRPr lang="es-ES_tradnl" sz="4800" b="1" i="1" dirty="0">
              <a:solidFill>
                <a:srgbClr val="FFFF00"/>
              </a:solidFill>
              <a:cs typeface="DejaVu Sans" charset="0"/>
            </a:endParaRPr>
          </a:p>
          <a:p>
            <a:pPr algn="ctr" defTabSz="457200" fontAlgn="base">
              <a:spcBef>
                <a:spcPct val="0"/>
              </a:spcBef>
              <a:spcAft>
                <a:spcPct val="0"/>
              </a:spcAft>
              <a:buClr>
                <a:srgbClr val="000000"/>
              </a:buClr>
              <a:buSzPct val="100000"/>
              <a:buFont typeface="Arial" charset="0"/>
              <a:buNone/>
            </a:pPr>
            <a:r>
              <a:rPr lang="es-ES_tradnl" sz="4000" b="1" i="1" dirty="0" smtClean="0">
                <a:solidFill>
                  <a:srgbClr val="FFFF99"/>
                </a:solidFill>
                <a:cs typeface="DejaVu Sans" charset="0"/>
              </a:rPr>
              <a:t>Y la formación y evolución de las estructuras cósmicas (</a:t>
            </a:r>
            <a:r>
              <a:rPr lang="es-ES_tradnl" sz="4000" b="1" i="1" dirty="0" err="1" smtClean="0">
                <a:solidFill>
                  <a:srgbClr val="FFFF99"/>
                </a:solidFill>
                <a:cs typeface="DejaVu Sans" charset="0"/>
              </a:rPr>
              <a:t>supercúmulos</a:t>
            </a:r>
            <a:r>
              <a:rPr lang="es-ES_tradnl" sz="4000" b="1" i="1" dirty="0" smtClean="0">
                <a:solidFill>
                  <a:srgbClr val="FFFF99"/>
                </a:solidFill>
                <a:cs typeface="DejaVu Sans" charset="0"/>
              </a:rPr>
              <a:t>, cúmulos, galaxias…)</a:t>
            </a:r>
            <a:endParaRPr lang="es-ES" sz="4000" i="1" dirty="0">
              <a:solidFill>
                <a:srgbClr val="FFFF99"/>
              </a:solidFill>
            </a:endParaRPr>
          </a:p>
        </p:txBody>
      </p:sp>
    </p:spTree>
    <p:extLst>
      <p:ext uri="{BB962C8B-B14F-4D97-AF65-F5344CB8AC3E}">
        <p14:creationId xmlns:p14="http://schemas.microsoft.com/office/powerpoint/2010/main" val="16119504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5093" y="44624"/>
            <a:ext cx="5803342" cy="6858000"/>
          </a:xfrm>
          <a:prstGeom prst="rect">
            <a:avLst/>
          </a:prstGeom>
          <a:ln>
            <a:noFill/>
          </a:ln>
          <a:effectLst>
            <a:softEdge rad="112500"/>
          </a:effectLst>
        </p:spPr>
      </p:pic>
      <p:sp>
        <p:nvSpPr>
          <p:cNvPr id="2" name="1 CuadroTexto"/>
          <p:cNvSpPr txBox="1"/>
          <p:nvPr/>
        </p:nvSpPr>
        <p:spPr>
          <a:xfrm>
            <a:off x="0" y="13"/>
            <a:ext cx="9144000" cy="584775"/>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200" b="1" u="sng" dirty="0" smtClean="0">
                <a:solidFill>
                  <a:srgbClr val="FFFF00"/>
                </a:solidFill>
                <a:cs typeface="DejaVu Sans" charset="0"/>
              </a:rPr>
              <a:t>¿Cómo se realizan </a:t>
            </a:r>
            <a:r>
              <a:rPr lang="es-ES_tradnl" sz="3200" b="1" u="sng" dirty="0">
                <a:solidFill>
                  <a:srgbClr val="FFFF00"/>
                </a:solidFill>
                <a:cs typeface="DejaVu Sans" charset="0"/>
              </a:rPr>
              <a:t>l</a:t>
            </a:r>
            <a:r>
              <a:rPr lang="es-ES_tradnl" sz="3200" b="1" u="sng" dirty="0" smtClean="0">
                <a:solidFill>
                  <a:srgbClr val="FFFF00"/>
                </a:solidFill>
                <a:cs typeface="DejaVu Sans" charset="0"/>
              </a:rPr>
              <a:t>as observaciones?</a:t>
            </a:r>
            <a:endParaRPr lang="es-ES" sz="3200" b="1" u="sng" dirty="0">
              <a:solidFill>
                <a:srgbClr val="FFFF00"/>
              </a:solidFill>
              <a:cs typeface="DejaVu Sans" charset="0"/>
            </a:endParaRPr>
          </a:p>
        </p:txBody>
      </p:sp>
      <p:sp>
        <p:nvSpPr>
          <p:cNvPr id="4" name="3 CuadroTexto"/>
          <p:cNvSpPr txBox="1"/>
          <p:nvPr/>
        </p:nvSpPr>
        <p:spPr>
          <a:xfrm>
            <a:off x="5754227" y="620688"/>
            <a:ext cx="3354278" cy="6124754"/>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2800" dirty="0">
                <a:solidFill>
                  <a:srgbClr val="00CC99">
                    <a:lumMod val="60000"/>
                    <a:lumOff val="40000"/>
                  </a:srgbClr>
                </a:solidFill>
                <a:cs typeface="DejaVu Sans" charset="0"/>
              </a:rPr>
              <a:t>Potentes telescopios tanto en tierra como en el espacio</a:t>
            </a:r>
          </a:p>
          <a:p>
            <a:pPr algn="ctr" defTabSz="457200" fontAlgn="base">
              <a:spcBef>
                <a:spcPct val="0"/>
              </a:spcBef>
              <a:spcAft>
                <a:spcPct val="0"/>
              </a:spcAft>
              <a:buClr>
                <a:srgbClr val="000000"/>
              </a:buClr>
              <a:buSzPct val="100000"/>
              <a:buFont typeface="Arial" charset="0"/>
              <a:buNone/>
            </a:pPr>
            <a:endParaRPr lang="es-ES_tradnl" sz="2800" dirty="0">
              <a:solidFill>
                <a:srgbClr val="FFFFFF"/>
              </a:solidFill>
              <a:cs typeface="DejaVu Sans" charset="0"/>
            </a:endParaRPr>
          </a:p>
          <a:p>
            <a:pPr algn="ctr" defTabSz="457200" fontAlgn="base">
              <a:spcBef>
                <a:spcPct val="0"/>
              </a:spcBef>
              <a:spcAft>
                <a:spcPct val="0"/>
              </a:spcAft>
              <a:buClr>
                <a:srgbClr val="000000"/>
              </a:buClr>
              <a:buSzPct val="100000"/>
              <a:buFont typeface="Arial" charset="0"/>
              <a:buNone/>
            </a:pPr>
            <a:r>
              <a:rPr lang="es-ES_tradnl" sz="2800" dirty="0">
                <a:solidFill>
                  <a:srgbClr val="66FF33"/>
                </a:solidFill>
                <a:cs typeface="DejaVu Sans" charset="0"/>
              </a:rPr>
              <a:t>En muy diferentes longitudes de onda (no solamente luz visible)</a:t>
            </a:r>
          </a:p>
          <a:p>
            <a:pPr algn="ctr" defTabSz="457200" fontAlgn="base">
              <a:spcBef>
                <a:spcPct val="0"/>
              </a:spcBef>
              <a:spcAft>
                <a:spcPct val="0"/>
              </a:spcAft>
              <a:buClr>
                <a:srgbClr val="000000"/>
              </a:buClr>
              <a:buSzPct val="100000"/>
              <a:buFont typeface="Arial" charset="0"/>
              <a:buNone/>
            </a:pPr>
            <a:endParaRPr lang="es-ES_tradnl" sz="2800" dirty="0">
              <a:solidFill>
                <a:srgbClr val="FFFFFF"/>
              </a:solidFill>
              <a:cs typeface="DejaVu Sans" charset="0"/>
            </a:endParaRPr>
          </a:p>
          <a:p>
            <a:pPr algn="ctr" defTabSz="457200" fontAlgn="base">
              <a:spcBef>
                <a:spcPct val="0"/>
              </a:spcBef>
              <a:spcAft>
                <a:spcPct val="0"/>
              </a:spcAft>
              <a:buClr>
                <a:srgbClr val="000000"/>
              </a:buClr>
              <a:buSzPct val="100000"/>
              <a:buFont typeface="Arial" charset="0"/>
              <a:buNone/>
            </a:pPr>
            <a:r>
              <a:rPr lang="es-ES_tradnl" sz="2800" dirty="0">
                <a:solidFill>
                  <a:srgbClr val="FFFF99"/>
                </a:solidFill>
                <a:cs typeface="DejaVu Sans" charset="0"/>
              </a:rPr>
              <a:t>También se observan otras partículas que vienen del espacio (rayos cósmicos, neutrinos…)</a:t>
            </a:r>
            <a:endParaRPr lang="es-ES" sz="2800" dirty="0">
              <a:solidFill>
                <a:srgbClr val="FFFF99"/>
              </a:solidFill>
              <a:cs typeface="DejaVu Sans" charset="0"/>
            </a:endParaRPr>
          </a:p>
        </p:txBody>
      </p:sp>
    </p:spTree>
    <p:extLst>
      <p:ext uri="{BB962C8B-B14F-4D97-AF65-F5344CB8AC3E}">
        <p14:creationId xmlns:p14="http://schemas.microsoft.com/office/powerpoint/2010/main" val="27836712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0" y="0"/>
            <a:ext cx="9144000" cy="707886"/>
          </a:xfrm>
          <a:prstGeom prst="rect">
            <a:avLst/>
          </a:prstGeom>
          <a:noFill/>
        </p:spPr>
        <p:txBody>
          <a:bodyPr wrap="square" rtlCol="0">
            <a:spAutoFit/>
          </a:bodyPr>
          <a:lstStyle/>
          <a:p>
            <a:pPr algn="ctr"/>
            <a:r>
              <a:rPr lang="es-ES_tradnl" sz="4000" b="1" dirty="0" smtClean="0">
                <a:solidFill>
                  <a:srgbClr val="FFFF00"/>
                </a:solidFill>
                <a:cs typeface="Arial" pitchFamily="34" charset="0"/>
              </a:rPr>
              <a:t>Cómo realizar </a:t>
            </a:r>
            <a:r>
              <a:rPr lang="es-ES_tradnl" sz="4000" b="1" dirty="0">
                <a:solidFill>
                  <a:srgbClr val="FFFF00"/>
                </a:solidFill>
                <a:cs typeface="Arial" pitchFamily="34" charset="0"/>
              </a:rPr>
              <a:t>l</a:t>
            </a:r>
            <a:r>
              <a:rPr lang="es-ES_tradnl" sz="4000" b="1" dirty="0" smtClean="0">
                <a:solidFill>
                  <a:srgbClr val="FFFF00"/>
                </a:solidFill>
                <a:cs typeface="Arial" pitchFamily="34" charset="0"/>
              </a:rPr>
              <a:t>as observaciones</a:t>
            </a:r>
            <a:endParaRPr lang="es-ES" sz="4000" b="1" dirty="0">
              <a:solidFill>
                <a:srgbClr val="FFFF00"/>
              </a:solidFill>
              <a:cs typeface="Arial" pitchFamily="34" charset="0"/>
            </a:endParaRPr>
          </a:p>
        </p:txBody>
      </p:sp>
      <p:pic>
        <p:nvPicPr>
          <p:cNvPr id="7" name="6 Imagen" descr="Recorte de pantalla"/>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5496" y="1772816"/>
            <a:ext cx="6804280" cy="4752528"/>
          </a:xfrm>
          <a:prstGeom prst="rect">
            <a:avLst/>
          </a:prstGeom>
        </p:spPr>
      </p:pic>
      <p:sp>
        <p:nvSpPr>
          <p:cNvPr id="8" name="7 Rectángulo"/>
          <p:cNvSpPr/>
          <p:nvPr/>
        </p:nvSpPr>
        <p:spPr>
          <a:xfrm>
            <a:off x="54825" y="935352"/>
            <a:ext cx="9089176" cy="523220"/>
          </a:xfrm>
          <a:prstGeom prst="rect">
            <a:avLst/>
          </a:prstGeom>
        </p:spPr>
        <p:txBody>
          <a:bodyPr wrap="square">
            <a:spAutoFit/>
          </a:bodyPr>
          <a:lstStyle/>
          <a:p>
            <a:r>
              <a:rPr lang="es-ES_tradnl" sz="2800" dirty="0" smtClean="0">
                <a:solidFill>
                  <a:srgbClr val="66FFFF"/>
                </a:solidFill>
              </a:rPr>
              <a:t>Multitud de efectos observacionales influyen en la medida</a:t>
            </a:r>
            <a:endParaRPr lang="es-ES" sz="2800" dirty="0">
              <a:solidFill>
                <a:srgbClr val="66FFFF"/>
              </a:solidFill>
            </a:endParaRPr>
          </a:p>
        </p:txBody>
      </p:sp>
      <p:sp>
        <p:nvSpPr>
          <p:cNvPr id="9" name="8 CuadroTexto"/>
          <p:cNvSpPr txBox="1"/>
          <p:nvPr/>
        </p:nvSpPr>
        <p:spPr>
          <a:xfrm>
            <a:off x="6876257" y="1700809"/>
            <a:ext cx="2304256" cy="5016758"/>
          </a:xfrm>
          <a:prstGeom prst="rect">
            <a:avLst/>
          </a:prstGeom>
          <a:noFill/>
        </p:spPr>
        <p:txBody>
          <a:bodyPr wrap="square" rtlCol="0">
            <a:spAutoFit/>
          </a:bodyPr>
          <a:lstStyle/>
          <a:p>
            <a:r>
              <a:rPr lang="es-ES_tradnl" sz="2000" dirty="0" smtClean="0">
                <a:solidFill>
                  <a:srgbClr val="CCFFCC"/>
                </a:solidFill>
                <a:latin typeface="Comic Sans MS" pitchFamily="66" charset="0"/>
              </a:rPr>
              <a:t>La fuente de luz</a:t>
            </a:r>
            <a:endParaRPr lang="es-ES_tradnl" sz="2000" dirty="0">
              <a:solidFill>
                <a:srgbClr val="CCFFCC"/>
              </a:solidFill>
              <a:latin typeface="Comic Sans MS" pitchFamily="66" charset="0"/>
            </a:endParaRPr>
          </a:p>
          <a:p>
            <a:endParaRPr lang="es-ES_tradnl" sz="2000" dirty="0">
              <a:solidFill>
                <a:prstClr val="white"/>
              </a:solidFill>
              <a:latin typeface="Comic Sans MS" pitchFamily="66" charset="0"/>
            </a:endParaRPr>
          </a:p>
          <a:p>
            <a:r>
              <a:rPr lang="es-ES_tradnl" sz="2000" dirty="0" smtClean="0">
                <a:solidFill>
                  <a:srgbClr val="99FF99"/>
                </a:solidFill>
                <a:latin typeface="Comic Sans MS" pitchFamily="66" charset="0"/>
              </a:rPr>
              <a:t>La atmósfera</a:t>
            </a:r>
            <a:endParaRPr lang="es-ES_tradnl" sz="2000" dirty="0">
              <a:solidFill>
                <a:srgbClr val="99FF99"/>
              </a:solidFill>
              <a:latin typeface="Comic Sans MS" pitchFamily="66" charset="0"/>
            </a:endParaRPr>
          </a:p>
          <a:p>
            <a:endParaRPr lang="es-ES_tradnl" sz="2000" dirty="0">
              <a:solidFill>
                <a:prstClr val="white"/>
              </a:solidFill>
              <a:latin typeface="Comic Sans MS" pitchFamily="66" charset="0"/>
            </a:endParaRPr>
          </a:p>
          <a:p>
            <a:r>
              <a:rPr lang="es-ES_tradnl" sz="2000" dirty="0" smtClean="0">
                <a:solidFill>
                  <a:srgbClr val="66FF66"/>
                </a:solidFill>
                <a:latin typeface="Comic Sans MS" pitchFamily="66" charset="0"/>
              </a:rPr>
              <a:t>Telescopio y óptica</a:t>
            </a:r>
            <a:endParaRPr lang="es-ES_tradnl" sz="2000" dirty="0">
              <a:solidFill>
                <a:srgbClr val="66FF66"/>
              </a:solidFill>
              <a:latin typeface="Comic Sans MS" pitchFamily="66" charset="0"/>
            </a:endParaRPr>
          </a:p>
          <a:p>
            <a:endParaRPr lang="es-ES_tradnl" sz="2000" dirty="0">
              <a:solidFill>
                <a:prstClr val="white"/>
              </a:solidFill>
              <a:latin typeface="Comic Sans MS" pitchFamily="66" charset="0"/>
            </a:endParaRPr>
          </a:p>
          <a:p>
            <a:r>
              <a:rPr lang="es-ES_tradnl" sz="2000" dirty="0" smtClean="0">
                <a:solidFill>
                  <a:srgbClr val="33CC33"/>
                </a:solidFill>
                <a:latin typeface="Comic Sans MS" pitchFamily="66" charset="0"/>
              </a:rPr>
              <a:t>Cámara</a:t>
            </a:r>
          </a:p>
          <a:p>
            <a:endParaRPr lang="es-ES_tradnl" sz="2000" dirty="0">
              <a:solidFill>
                <a:srgbClr val="33CC33"/>
              </a:solidFill>
              <a:latin typeface="Comic Sans MS" pitchFamily="66" charset="0"/>
            </a:endParaRPr>
          </a:p>
          <a:p>
            <a:r>
              <a:rPr lang="es-ES_tradnl" sz="2000" dirty="0" err="1">
                <a:solidFill>
                  <a:srgbClr val="33CC33"/>
                </a:solidFill>
                <a:latin typeface="Comic Sans MS" pitchFamily="66" charset="0"/>
              </a:rPr>
              <a:t>E</a:t>
            </a:r>
            <a:r>
              <a:rPr lang="es-ES_tradnl" sz="2000" dirty="0" err="1" smtClean="0">
                <a:solidFill>
                  <a:srgbClr val="33CC33"/>
                </a:solidFill>
                <a:latin typeface="Comic Sans MS" pitchFamily="66" charset="0"/>
              </a:rPr>
              <a:t>lectrónica+DaQ</a:t>
            </a:r>
            <a:endParaRPr lang="es-ES_tradnl" sz="2000" dirty="0">
              <a:solidFill>
                <a:srgbClr val="33CC33"/>
              </a:solidFill>
              <a:latin typeface="Comic Sans MS" pitchFamily="66" charset="0"/>
            </a:endParaRPr>
          </a:p>
          <a:p>
            <a:endParaRPr lang="es-ES_tradnl" sz="2000" dirty="0">
              <a:solidFill>
                <a:prstClr val="white"/>
              </a:solidFill>
              <a:latin typeface="Comic Sans MS" pitchFamily="66" charset="0"/>
            </a:endParaRPr>
          </a:p>
          <a:p>
            <a:r>
              <a:rPr lang="es-ES_tradnl" sz="2000" dirty="0" smtClean="0">
                <a:solidFill>
                  <a:srgbClr val="008000"/>
                </a:solidFill>
                <a:latin typeface="Comic Sans MS" pitchFamily="66" charset="0"/>
              </a:rPr>
              <a:t>Procesado y calibración de los datos</a:t>
            </a:r>
            <a:endParaRPr lang="es-ES_tradnl" sz="2000" dirty="0">
              <a:solidFill>
                <a:srgbClr val="008000"/>
              </a:solidFill>
              <a:latin typeface="Comic Sans MS" pitchFamily="66" charset="0"/>
            </a:endParaRPr>
          </a:p>
          <a:p>
            <a:endParaRPr lang="es-ES_tradnl" sz="2000" dirty="0">
              <a:solidFill>
                <a:prstClr val="white"/>
              </a:solidFill>
              <a:latin typeface="Comic Sans MS" pitchFamily="66" charset="0"/>
            </a:endParaRPr>
          </a:p>
          <a:p>
            <a:r>
              <a:rPr lang="es-ES_tradnl" sz="2000" dirty="0" smtClean="0">
                <a:solidFill>
                  <a:srgbClr val="00CC00"/>
                </a:solidFill>
                <a:latin typeface="Comic Sans MS" pitchFamily="66" charset="0"/>
              </a:rPr>
              <a:t>Análisis científico</a:t>
            </a:r>
            <a:endParaRPr lang="es-ES" sz="2000" dirty="0">
              <a:solidFill>
                <a:srgbClr val="00CC00"/>
              </a:solidFill>
              <a:latin typeface="Comic Sans MS" pitchFamily="66" charset="0"/>
            </a:endParaRPr>
          </a:p>
        </p:txBody>
      </p:sp>
      <p:sp>
        <p:nvSpPr>
          <p:cNvPr id="2" name="1 CuadroTexto"/>
          <p:cNvSpPr txBox="1"/>
          <p:nvPr/>
        </p:nvSpPr>
        <p:spPr>
          <a:xfrm>
            <a:off x="54824" y="4586352"/>
            <a:ext cx="3456384" cy="1938992"/>
          </a:xfrm>
          <a:prstGeom prst="rect">
            <a:avLst/>
          </a:prstGeom>
          <a:noFill/>
        </p:spPr>
        <p:txBody>
          <a:bodyPr wrap="square" rtlCol="0">
            <a:spAutoFit/>
          </a:bodyPr>
          <a:lstStyle/>
          <a:p>
            <a:r>
              <a:rPr lang="es-ES_tradnl" sz="2400" dirty="0" smtClean="0">
                <a:solidFill>
                  <a:prstClr val="black"/>
                </a:solidFill>
              </a:rPr>
              <a:t>Muy diferentes tipos de telescopios y detectores dependiendo de las observaciones que se quieran realizar</a:t>
            </a:r>
            <a:endParaRPr lang="es-ES" sz="2400" dirty="0">
              <a:solidFill>
                <a:prstClr val="black"/>
              </a:solidFill>
            </a:endParaRPr>
          </a:p>
        </p:txBody>
      </p:sp>
    </p:spTree>
    <p:extLst>
      <p:ext uri="{BB962C8B-B14F-4D97-AF65-F5344CB8AC3E}">
        <p14:creationId xmlns:p14="http://schemas.microsoft.com/office/powerpoint/2010/main" val="548447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979712" y="0"/>
            <a:ext cx="7144041" cy="6858000"/>
          </a:xfrm>
          <a:prstGeom prst="rect">
            <a:avLst/>
          </a:prstGeom>
        </p:spPr>
      </p:pic>
      <p:sp>
        <p:nvSpPr>
          <p:cNvPr id="3" name="2 CuadroTexto"/>
          <p:cNvSpPr txBox="1"/>
          <p:nvPr/>
        </p:nvSpPr>
        <p:spPr>
          <a:xfrm>
            <a:off x="16726" y="836712"/>
            <a:ext cx="2323026" cy="5509200"/>
          </a:xfrm>
          <a:prstGeom prst="rect">
            <a:avLst/>
          </a:prstGeom>
          <a:noFill/>
        </p:spPr>
        <p:txBody>
          <a:bodyPr wrap="square" rtlCol="0">
            <a:spAutoFit/>
          </a:bodyPr>
          <a:lstStyle/>
          <a:p>
            <a:r>
              <a:rPr lang="es-ES_tradnl" sz="3200" b="1" dirty="0" smtClean="0">
                <a:solidFill>
                  <a:srgbClr val="00B0F0"/>
                </a:solidFill>
              </a:rPr>
              <a:t>El telescopio Blanco, en Chile</a:t>
            </a:r>
          </a:p>
          <a:p>
            <a:endParaRPr lang="es-ES_tradnl" sz="3200" b="1" dirty="0">
              <a:solidFill>
                <a:schemeClr val="bg1"/>
              </a:solidFill>
            </a:endParaRPr>
          </a:p>
          <a:p>
            <a:r>
              <a:rPr lang="es-ES_tradnl" sz="3200" b="1" dirty="0" smtClean="0">
                <a:solidFill>
                  <a:schemeClr val="bg1">
                    <a:lumMod val="75000"/>
                  </a:schemeClr>
                </a:solidFill>
              </a:rPr>
              <a:t>Su espejo tiene un diámetro de 4 m </a:t>
            </a:r>
          </a:p>
          <a:p>
            <a:r>
              <a:rPr lang="es-ES_tradnl" sz="3200" b="1" dirty="0" smtClean="0">
                <a:solidFill>
                  <a:schemeClr val="bg1">
                    <a:lumMod val="75000"/>
                  </a:schemeClr>
                </a:solidFill>
              </a:rPr>
              <a:t>(los más grandes ~10m)</a:t>
            </a:r>
            <a:endParaRPr lang="es-ES" sz="3200" b="1" dirty="0">
              <a:solidFill>
                <a:schemeClr val="bg1">
                  <a:lumMod val="75000"/>
                </a:schemeClr>
              </a:solidFill>
            </a:endParaRPr>
          </a:p>
        </p:txBody>
      </p:sp>
    </p:spTree>
    <p:extLst>
      <p:ext uri="{BB962C8B-B14F-4D97-AF65-F5344CB8AC3E}">
        <p14:creationId xmlns:p14="http://schemas.microsoft.com/office/powerpoint/2010/main" val="38401549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800843"/>
            <a:ext cx="9144000" cy="6084541"/>
          </a:xfrm>
          <a:prstGeom prst="rect">
            <a:avLst/>
          </a:prstGeom>
        </p:spPr>
      </p:pic>
      <p:sp>
        <p:nvSpPr>
          <p:cNvPr id="4" name="3 CuadroTexto"/>
          <p:cNvSpPr txBox="1"/>
          <p:nvPr/>
        </p:nvSpPr>
        <p:spPr>
          <a:xfrm>
            <a:off x="16726" y="-27384"/>
            <a:ext cx="9127274" cy="707886"/>
          </a:xfrm>
          <a:prstGeom prst="rect">
            <a:avLst/>
          </a:prstGeom>
          <a:noFill/>
        </p:spPr>
        <p:txBody>
          <a:bodyPr wrap="square" rtlCol="0">
            <a:spAutoFit/>
          </a:bodyPr>
          <a:lstStyle/>
          <a:p>
            <a:pPr algn="ctr"/>
            <a:r>
              <a:rPr lang="es-ES_tradnl" sz="4000" b="1" dirty="0" smtClean="0">
                <a:solidFill>
                  <a:srgbClr val="FFFF00"/>
                </a:solidFill>
              </a:rPr>
              <a:t>El telescopio Blanco, en Chile</a:t>
            </a:r>
            <a:endParaRPr lang="es-ES" sz="4000" b="1" dirty="0">
              <a:solidFill>
                <a:srgbClr val="FFFF00"/>
              </a:solidFill>
            </a:endParaRPr>
          </a:p>
        </p:txBody>
      </p:sp>
    </p:spTree>
    <p:extLst>
      <p:ext uri="{BB962C8B-B14F-4D97-AF65-F5344CB8AC3E}">
        <p14:creationId xmlns:p14="http://schemas.microsoft.com/office/powerpoint/2010/main" val="22568479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924" y="0"/>
            <a:ext cx="9151924" cy="6912000"/>
          </a:xfrm>
          <a:prstGeom prst="rect">
            <a:avLst/>
          </a:prstGeom>
        </p:spPr>
      </p:pic>
      <p:sp>
        <p:nvSpPr>
          <p:cNvPr id="4" name="3 CuadroTexto"/>
          <p:cNvSpPr txBox="1"/>
          <p:nvPr/>
        </p:nvSpPr>
        <p:spPr>
          <a:xfrm>
            <a:off x="0" y="0"/>
            <a:ext cx="4392488" cy="400110"/>
          </a:xfrm>
          <a:prstGeom prst="rect">
            <a:avLst/>
          </a:prstGeom>
          <a:noFill/>
        </p:spPr>
        <p:txBody>
          <a:bodyPr wrap="square" rtlCol="0">
            <a:spAutoFit/>
          </a:bodyPr>
          <a:lstStyle/>
          <a:p>
            <a:r>
              <a:rPr lang="es-ES_tradnl" sz="2000" b="1" dirty="0" err="1" smtClean="0">
                <a:solidFill>
                  <a:schemeClr val="bg1"/>
                </a:solidFill>
              </a:rPr>
              <a:t>Image</a:t>
            </a:r>
            <a:r>
              <a:rPr lang="es-ES_tradnl" sz="2000" b="1" dirty="0" smtClean="0">
                <a:solidFill>
                  <a:schemeClr val="bg1"/>
                </a:solidFill>
              </a:rPr>
              <a:t> </a:t>
            </a:r>
            <a:r>
              <a:rPr lang="es-ES_tradnl" sz="2000" b="1" dirty="0" err="1" smtClean="0">
                <a:solidFill>
                  <a:schemeClr val="bg1"/>
                </a:solidFill>
              </a:rPr>
              <a:t>from</a:t>
            </a:r>
            <a:r>
              <a:rPr lang="es-ES_tradnl" sz="2000" b="1" dirty="0" smtClean="0">
                <a:solidFill>
                  <a:schemeClr val="bg1"/>
                </a:solidFill>
              </a:rPr>
              <a:t> darkenergydetectives.org</a:t>
            </a:r>
          </a:p>
        </p:txBody>
      </p:sp>
    </p:spTree>
    <p:extLst>
      <p:ext uri="{BB962C8B-B14F-4D97-AF65-F5344CB8AC3E}">
        <p14:creationId xmlns:p14="http://schemas.microsoft.com/office/powerpoint/2010/main" val="38967874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7480" y="110998"/>
            <a:ext cx="9360000" cy="6630370"/>
          </a:xfrm>
          <a:prstGeom prst="rect">
            <a:avLst/>
          </a:prstGeom>
        </p:spPr>
      </p:pic>
    </p:spTree>
    <p:extLst>
      <p:ext uri="{BB962C8B-B14F-4D97-AF65-F5344CB8AC3E}">
        <p14:creationId xmlns:p14="http://schemas.microsoft.com/office/powerpoint/2010/main" val="8971710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0" y="327422"/>
            <a:ext cx="9144000" cy="6063198"/>
          </a:xfrm>
          <a:prstGeom prst="rect">
            <a:avLst/>
          </a:prstGeom>
          <a:noFill/>
        </p:spPr>
        <p:txBody>
          <a:bodyPr wrap="square" rtlCol="0">
            <a:spAutoFit/>
          </a:bodyPr>
          <a:lstStyle/>
          <a:p>
            <a:pPr algn="ctr"/>
            <a:r>
              <a:rPr lang="es-ES_tradnl" sz="3600" b="1" u="sng" dirty="0" smtClean="0">
                <a:solidFill>
                  <a:srgbClr val="FFFF00"/>
                </a:solidFill>
              </a:rPr>
              <a:t>Contenido</a:t>
            </a:r>
          </a:p>
          <a:p>
            <a:pPr algn="ctr"/>
            <a:endParaRPr lang="es-ES_tradnl" sz="2400" dirty="0">
              <a:solidFill>
                <a:schemeClr val="bg1"/>
              </a:solidFill>
            </a:endParaRPr>
          </a:p>
          <a:p>
            <a:pPr lvl="2"/>
            <a:r>
              <a:rPr lang="es-ES_tradnl" sz="2800" b="1" dirty="0" smtClean="0">
                <a:solidFill>
                  <a:srgbClr val="99FF66"/>
                </a:solidFill>
              </a:rPr>
              <a:t>Introducción</a:t>
            </a:r>
          </a:p>
          <a:p>
            <a:pPr lvl="3"/>
            <a:r>
              <a:rPr lang="es-ES_tradnl" sz="2000" i="1" dirty="0" smtClean="0">
                <a:solidFill>
                  <a:schemeClr val="bg1"/>
                </a:solidFill>
              </a:rPr>
              <a:t>Distancias y tiempos cósmicos</a:t>
            </a:r>
          </a:p>
          <a:p>
            <a:pPr lvl="3"/>
            <a:r>
              <a:rPr lang="es-ES_tradnl" sz="2000" i="1" dirty="0" smtClean="0">
                <a:solidFill>
                  <a:schemeClr val="bg1"/>
                </a:solidFill>
              </a:rPr>
              <a:t>Cómo medir distancias</a:t>
            </a:r>
          </a:p>
          <a:p>
            <a:pPr lvl="3"/>
            <a:r>
              <a:rPr lang="es-ES_tradnl" sz="2000" i="1" dirty="0" smtClean="0">
                <a:solidFill>
                  <a:schemeClr val="bg1"/>
                </a:solidFill>
              </a:rPr>
              <a:t>El desplazamiento al rojo</a:t>
            </a:r>
          </a:p>
          <a:p>
            <a:pPr lvl="3"/>
            <a:r>
              <a:rPr lang="es-ES_tradnl" sz="2000" i="1" dirty="0" smtClean="0">
                <a:solidFill>
                  <a:schemeClr val="bg1"/>
                </a:solidFill>
              </a:rPr>
              <a:t>Cómo se realizan las observaciones</a:t>
            </a:r>
            <a:endParaRPr lang="es-ES_tradnl" sz="2000" i="1" dirty="0">
              <a:solidFill>
                <a:schemeClr val="bg1"/>
              </a:solidFill>
            </a:endParaRPr>
          </a:p>
          <a:p>
            <a:pPr lvl="2"/>
            <a:r>
              <a:rPr lang="es-ES_tradnl" sz="2800" b="1" dirty="0" smtClean="0">
                <a:solidFill>
                  <a:srgbClr val="99FF66"/>
                </a:solidFill>
              </a:rPr>
              <a:t>El Big </a:t>
            </a:r>
            <a:r>
              <a:rPr lang="es-ES_tradnl" sz="2800" b="1" dirty="0" err="1" smtClean="0">
                <a:solidFill>
                  <a:srgbClr val="99FF66"/>
                </a:solidFill>
              </a:rPr>
              <a:t>Bang</a:t>
            </a:r>
            <a:r>
              <a:rPr lang="es-ES_tradnl" sz="2800" b="1" dirty="0" smtClean="0">
                <a:solidFill>
                  <a:srgbClr val="99FF66"/>
                </a:solidFill>
              </a:rPr>
              <a:t> hoy: </a:t>
            </a:r>
            <a:r>
              <a:rPr lang="el-GR" sz="2800" b="1" dirty="0" smtClean="0">
                <a:solidFill>
                  <a:srgbClr val="99FF66"/>
                </a:solidFill>
                <a:latin typeface="Calibri"/>
              </a:rPr>
              <a:t>Λ</a:t>
            </a:r>
            <a:r>
              <a:rPr lang="es-ES_tradnl" sz="2800" b="1" dirty="0" smtClean="0">
                <a:solidFill>
                  <a:srgbClr val="99FF66"/>
                </a:solidFill>
              </a:rPr>
              <a:t>CDM</a:t>
            </a:r>
            <a:endParaRPr lang="es-ES_tradnl" sz="2800" b="1" dirty="0" smtClean="0">
              <a:solidFill>
                <a:srgbClr val="99FF66"/>
              </a:solidFill>
            </a:endParaRPr>
          </a:p>
          <a:p>
            <a:pPr lvl="3"/>
            <a:r>
              <a:rPr lang="es-ES_tradnl" sz="2000" i="1" dirty="0" smtClean="0">
                <a:solidFill>
                  <a:schemeClr val="bg1"/>
                </a:solidFill>
              </a:rPr>
              <a:t>Bases de la cosmología</a:t>
            </a:r>
          </a:p>
          <a:p>
            <a:pPr lvl="3"/>
            <a:r>
              <a:rPr lang="es-ES_tradnl" sz="2000" i="1" dirty="0" smtClean="0">
                <a:solidFill>
                  <a:schemeClr val="bg1"/>
                </a:solidFill>
              </a:rPr>
              <a:t>Soporte observacional</a:t>
            </a:r>
          </a:p>
          <a:p>
            <a:pPr lvl="3"/>
            <a:r>
              <a:rPr lang="es-ES_tradnl" sz="2000" i="1" dirty="0" smtClean="0">
                <a:solidFill>
                  <a:schemeClr val="bg1"/>
                </a:solidFill>
              </a:rPr>
              <a:t>Parámetros cosmológicos</a:t>
            </a:r>
          </a:p>
          <a:p>
            <a:pPr lvl="3"/>
            <a:r>
              <a:rPr lang="es-ES_tradnl" sz="2000" i="1" dirty="0" smtClean="0">
                <a:solidFill>
                  <a:schemeClr val="bg1"/>
                </a:solidFill>
              </a:rPr>
              <a:t>Consecuencia: El </a:t>
            </a:r>
            <a:r>
              <a:rPr lang="es-ES_tradnl" sz="2000" i="1" dirty="0" smtClean="0">
                <a:solidFill>
                  <a:schemeClr val="bg1"/>
                </a:solidFill>
              </a:rPr>
              <a:t>lado </a:t>
            </a:r>
            <a:r>
              <a:rPr lang="es-ES_tradnl" sz="2000" i="1" dirty="0" smtClean="0">
                <a:solidFill>
                  <a:schemeClr val="bg1"/>
                </a:solidFill>
              </a:rPr>
              <a:t>oscuro del universo</a:t>
            </a:r>
            <a:endParaRPr lang="es-ES_tradnl" sz="2000" i="1" dirty="0">
              <a:solidFill>
                <a:schemeClr val="bg1"/>
              </a:solidFill>
            </a:endParaRPr>
          </a:p>
          <a:p>
            <a:pPr lvl="2"/>
            <a:r>
              <a:rPr lang="es-ES_tradnl" sz="2800" b="1" dirty="0" smtClean="0">
                <a:solidFill>
                  <a:srgbClr val="99FF66"/>
                </a:solidFill>
              </a:rPr>
              <a:t>Materia oscura</a:t>
            </a:r>
            <a:endParaRPr lang="es-ES_tradnl" sz="2800" b="1" dirty="0">
              <a:solidFill>
                <a:srgbClr val="99FF66"/>
              </a:solidFill>
            </a:endParaRPr>
          </a:p>
          <a:p>
            <a:pPr lvl="2"/>
            <a:r>
              <a:rPr lang="es-ES_tradnl" sz="2800" b="1" dirty="0" smtClean="0">
                <a:solidFill>
                  <a:srgbClr val="99FF66"/>
                </a:solidFill>
              </a:rPr>
              <a:t>Energía oscura</a:t>
            </a:r>
            <a:endParaRPr lang="es-ES_tradnl" sz="2800" b="1" dirty="0">
              <a:solidFill>
                <a:srgbClr val="99FF66"/>
              </a:solidFill>
            </a:endParaRPr>
          </a:p>
          <a:p>
            <a:pPr lvl="2"/>
            <a:r>
              <a:rPr lang="es-ES_tradnl" sz="2800" b="1" dirty="0" smtClean="0">
                <a:solidFill>
                  <a:srgbClr val="99FF66"/>
                </a:solidFill>
              </a:rPr>
              <a:t>El universo temprano: </a:t>
            </a:r>
            <a:r>
              <a:rPr lang="es-ES_tradnl" sz="2800" b="1" dirty="0" err="1">
                <a:solidFill>
                  <a:srgbClr val="99FF66"/>
                </a:solidFill>
              </a:rPr>
              <a:t>b</a:t>
            </a:r>
            <a:r>
              <a:rPr lang="es-ES_tradnl" sz="2800" b="1" dirty="0" err="1" smtClean="0">
                <a:solidFill>
                  <a:srgbClr val="99FF66"/>
                </a:solidFill>
              </a:rPr>
              <a:t>ariogénesis</a:t>
            </a:r>
            <a:r>
              <a:rPr lang="es-ES_tradnl" sz="2800" b="1" dirty="0" smtClean="0">
                <a:solidFill>
                  <a:srgbClr val="99FF66"/>
                </a:solidFill>
              </a:rPr>
              <a:t> e inflación</a:t>
            </a:r>
          </a:p>
          <a:p>
            <a:pPr lvl="2"/>
            <a:r>
              <a:rPr lang="es-ES_tradnl" sz="2800" b="1" dirty="0" smtClean="0">
                <a:solidFill>
                  <a:srgbClr val="99FF66"/>
                </a:solidFill>
              </a:rPr>
              <a:t>Conclusión</a:t>
            </a:r>
            <a:endParaRPr lang="es-ES" sz="2800" b="1" dirty="0">
              <a:solidFill>
                <a:srgbClr val="99FF66"/>
              </a:solidFill>
            </a:endParaRPr>
          </a:p>
        </p:txBody>
      </p:sp>
    </p:spTree>
    <p:extLst>
      <p:ext uri="{BB962C8B-B14F-4D97-AF65-F5344CB8AC3E}">
        <p14:creationId xmlns:p14="http://schemas.microsoft.com/office/powerpoint/2010/main" val="15963123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207" y="140439"/>
            <a:ext cx="9141793" cy="1200329"/>
          </a:xfrm>
          <a:prstGeom prst="rect">
            <a:avLst/>
          </a:prstGeom>
          <a:noFill/>
        </p:spPr>
        <p:txBody>
          <a:bodyPr wrap="square" rtlCol="0">
            <a:spAutoFit/>
          </a:bodyPr>
          <a:lstStyle/>
          <a:p>
            <a:pPr algn="ctr"/>
            <a:r>
              <a:rPr lang="es-ES_tradnl" sz="3600" dirty="0" smtClean="0">
                <a:solidFill>
                  <a:srgbClr val="FFFF00"/>
                </a:solidFill>
              </a:rPr>
              <a:t>Mapa de la CMB obtenido por el telescopio espacial Planck</a:t>
            </a:r>
            <a:endParaRPr lang="es-ES" sz="3600" dirty="0">
              <a:solidFill>
                <a:srgbClr val="FFFF00"/>
              </a:solidFill>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00808"/>
            <a:ext cx="9144000" cy="4666780"/>
          </a:xfrm>
          <a:prstGeom prst="rect">
            <a:avLst/>
          </a:prstGeom>
        </p:spPr>
      </p:pic>
    </p:spTree>
    <p:extLst>
      <p:ext uri="{BB962C8B-B14F-4D97-AF65-F5344CB8AC3E}">
        <p14:creationId xmlns:p14="http://schemas.microsoft.com/office/powerpoint/2010/main" val="33443814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572000" y="1485184"/>
            <a:ext cx="3600000" cy="3600000"/>
          </a:xfrm>
          <a:prstGeom prst="rect">
            <a:avLst/>
          </a:prstGeom>
        </p:spPr>
      </p:pic>
      <p:pic>
        <p:nvPicPr>
          <p:cNvPr id="8" name="7 Imagen"/>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27984" y="1484784"/>
            <a:ext cx="3600000" cy="3600000"/>
          </a:xfrm>
          <a:prstGeom prst="rect">
            <a:avLst/>
          </a:prstGeom>
        </p:spPr>
      </p:pic>
      <p:sp>
        <p:nvSpPr>
          <p:cNvPr id="9" name="8 Rectángulo"/>
          <p:cNvSpPr/>
          <p:nvPr/>
        </p:nvSpPr>
        <p:spPr>
          <a:xfrm>
            <a:off x="0" y="572489"/>
            <a:ext cx="9144000" cy="830997"/>
          </a:xfrm>
          <a:prstGeom prst="rect">
            <a:avLst/>
          </a:prstGeom>
        </p:spPr>
        <p:txBody>
          <a:bodyPr wrap="square">
            <a:spAutoFit/>
          </a:bodyPr>
          <a:lstStyle/>
          <a:p>
            <a:pPr algn="ctr"/>
            <a:r>
              <a:rPr lang="es-ES_tradnl" sz="2400" dirty="0" smtClean="0">
                <a:solidFill>
                  <a:srgbClr val="FFC000"/>
                </a:solidFill>
              </a:rPr>
              <a:t>Los objetos (en general, galaxias) se detectan mediante programas informáticos especializados</a:t>
            </a:r>
            <a:endParaRPr lang="es-ES" sz="2400" dirty="0">
              <a:solidFill>
                <a:srgbClr val="FFC000"/>
              </a:solidFill>
            </a:endParaRPr>
          </a:p>
        </p:txBody>
      </p:sp>
      <p:sp>
        <p:nvSpPr>
          <p:cNvPr id="10" name="9 Rectángulo"/>
          <p:cNvSpPr/>
          <p:nvPr/>
        </p:nvSpPr>
        <p:spPr>
          <a:xfrm>
            <a:off x="0" y="5151129"/>
            <a:ext cx="9144000" cy="1569660"/>
          </a:xfrm>
          <a:prstGeom prst="rect">
            <a:avLst/>
          </a:prstGeom>
        </p:spPr>
        <p:txBody>
          <a:bodyPr wrap="square">
            <a:spAutoFit/>
          </a:bodyPr>
          <a:lstStyle/>
          <a:p>
            <a:r>
              <a:rPr lang="es-ES_tradnl" sz="2400" dirty="0" smtClean="0">
                <a:solidFill>
                  <a:prstClr val="white"/>
                </a:solidFill>
              </a:rPr>
              <a:t>Para obtener cosmología:</a:t>
            </a:r>
            <a:endParaRPr lang="es-ES_tradnl" sz="2400" dirty="0">
              <a:solidFill>
                <a:prstClr val="white"/>
              </a:solidFill>
            </a:endParaRPr>
          </a:p>
          <a:p>
            <a:pPr marL="1257300" lvl="2" indent="-342900">
              <a:buFont typeface="Arial" panose="020B0604020202020204" pitchFamily="34" charset="0"/>
              <a:buChar char="•"/>
            </a:pPr>
            <a:r>
              <a:rPr lang="es-ES_tradnl" sz="2400" dirty="0" smtClean="0">
                <a:solidFill>
                  <a:srgbClr val="CCECFF"/>
                </a:solidFill>
              </a:rPr>
              <a:t>Medir la posición de los objetos en el cielo</a:t>
            </a:r>
            <a:endParaRPr lang="es-ES_tradnl" sz="2400" dirty="0">
              <a:solidFill>
                <a:srgbClr val="CCECFF"/>
              </a:solidFill>
            </a:endParaRPr>
          </a:p>
          <a:p>
            <a:pPr marL="1257300" lvl="2" indent="-342900">
              <a:buFont typeface="Arial" panose="020B0604020202020204" pitchFamily="34" charset="0"/>
              <a:buChar char="•"/>
            </a:pPr>
            <a:r>
              <a:rPr lang="es-ES_tradnl" sz="2400" dirty="0" smtClean="0">
                <a:solidFill>
                  <a:srgbClr val="66FFFF"/>
                </a:solidFill>
              </a:rPr>
              <a:t>Clasificar objetos: ¿Estrellas, galaxias, cuásares…?</a:t>
            </a:r>
            <a:endParaRPr lang="es-ES_tradnl" sz="2400" i="1" dirty="0">
              <a:solidFill>
                <a:srgbClr val="66FFFF"/>
              </a:solidFill>
            </a:endParaRPr>
          </a:p>
          <a:p>
            <a:pPr marL="1257300" lvl="2" indent="-342900">
              <a:buFont typeface="Arial" panose="020B0604020202020204" pitchFamily="34" charset="0"/>
              <a:buChar char="•"/>
            </a:pPr>
            <a:r>
              <a:rPr lang="es-ES_tradnl" sz="2400" dirty="0" smtClean="0">
                <a:solidFill>
                  <a:srgbClr val="00B0F0"/>
                </a:solidFill>
              </a:rPr>
              <a:t>Medir z</a:t>
            </a:r>
            <a:endParaRPr lang="es-ES" sz="2400" i="1" dirty="0">
              <a:solidFill>
                <a:srgbClr val="00B0F0"/>
              </a:solidFill>
            </a:endParaRPr>
          </a:p>
        </p:txBody>
      </p:sp>
      <p:sp>
        <p:nvSpPr>
          <p:cNvPr id="11" name="10 CuadroTexto"/>
          <p:cNvSpPr txBox="1"/>
          <p:nvPr/>
        </p:nvSpPr>
        <p:spPr>
          <a:xfrm>
            <a:off x="0" y="-27384"/>
            <a:ext cx="9144000" cy="707886"/>
          </a:xfrm>
          <a:prstGeom prst="rect">
            <a:avLst/>
          </a:prstGeom>
          <a:noFill/>
        </p:spPr>
        <p:txBody>
          <a:bodyPr wrap="square" rtlCol="0">
            <a:spAutoFit/>
          </a:bodyPr>
          <a:lstStyle/>
          <a:p>
            <a:pPr algn="ctr"/>
            <a:r>
              <a:rPr lang="es-ES_tradnl" sz="4000" b="1" dirty="0" smtClean="0">
                <a:solidFill>
                  <a:srgbClr val="FFFF00"/>
                </a:solidFill>
                <a:cs typeface="Arial" pitchFamily="34" charset="0"/>
              </a:rPr>
              <a:t>De las  imágenes a los resultados</a:t>
            </a:r>
            <a:endParaRPr lang="es-ES" sz="4000" b="1" dirty="0">
              <a:solidFill>
                <a:srgbClr val="FFFF00"/>
              </a:solidFill>
              <a:cs typeface="Arial" pitchFamily="34" charset="0"/>
            </a:endParaRPr>
          </a:p>
        </p:txBody>
      </p:sp>
    </p:spTree>
    <p:extLst>
      <p:ext uri="{BB962C8B-B14F-4D97-AF65-F5344CB8AC3E}">
        <p14:creationId xmlns:p14="http://schemas.microsoft.com/office/powerpoint/2010/main" val="187578179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049762" y="1340768"/>
            <a:ext cx="7142498" cy="48989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Rectángulo"/>
          <p:cNvSpPr/>
          <p:nvPr/>
        </p:nvSpPr>
        <p:spPr>
          <a:xfrm>
            <a:off x="8" y="692696"/>
            <a:ext cx="9143999" cy="523220"/>
          </a:xfrm>
          <a:prstGeom prst="rect">
            <a:avLst/>
          </a:prstGeom>
          <a:noFill/>
          <a:ln>
            <a:noFill/>
          </a:ln>
          <a:effectLst>
            <a:glow rad="228600">
              <a:schemeClr val="accent1">
                <a:satMod val="175000"/>
                <a:alpha val="40000"/>
              </a:schemeClr>
            </a:glow>
          </a:effectLst>
        </p:spPr>
        <p:txBody>
          <a:bodyPr wrap="square" lIns="91440" tIns="45720" rIns="91440" bIns="45720">
            <a:spAutoFit/>
          </a:bodyPr>
          <a:lstStyle/>
          <a:p>
            <a:pPr algn="ctr" defTabSz="457200" fontAlgn="base">
              <a:spcBef>
                <a:spcPct val="0"/>
              </a:spcBef>
              <a:spcAft>
                <a:spcPct val="0"/>
              </a:spcAft>
              <a:buClr>
                <a:srgbClr val="000000"/>
              </a:buClr>
              <a:buSzPct val="100000"/>
              <a:buFont typeface="Arial" charset="0"/>
              <a:buNone/>
            </a:pPr>
            <a:r>
              <a:rPr lang="es-ES_tradnl" sz="2800" b="1" spc="300" dirty="0">
                <a:ln w="11430" cmpd="sng">
                  <a:solidFill>
                    <a:srgbClr val="00CC99">
                      <a:tint val="10000"/>
                    </a:srgbClr>
                  </a:solidFill>
                  <a:prstDash val="solid"/>
                  <a:miter lim="800000"/>
                </a:ln>
                <a:solidFill>
                  <a:srgbClr val="FFFF99"/>
                </a:solidFill>
                <a:effectLst>
                  <a:glow rad="228600">
                    <a:srgbClr val="FFFF00">
                      <a:alpha val="40000"/>
                    </a:srgbClr>
                  </a:glow>
                </a:effectLst>
                <a:latin typeface="Arial" charset="0"/>
                <a:cs typeface="DejaVu Sans" charset="0"/>
              </a:rPr>
              <a:t>COSMOLOGÍA: LA CIENCIA DEL UNIVERSO</a:t>
            </a:r>
            <a:endParaRPr lang="es-ES" sz="2800" b="1" spc="300" dirty="0">
              <a:ln w="11430" cmpd="sng">
                <a:solidFill>
                  <a:srgbClr val="00CC99">
                    <a:tint val="10000"/>
                  </a:srgbClr>
                </a:solidFill>
                <a:prstDash val="solid"/>
                <a:miter lim="800000"/>
              </a:ln>
              <a:solidFill>
                <a:srgbClr val="FFFF99"/>
              </a:solidFill>
              <a:effectLst>
                <a:glow rad="228600">
                  <a:srgbClr val="FFFF00">
                    <a:alpha val="40000"/>
                  </a:srgbClr>
                </a:glow>
              </a:effectLst>
              <a:latin typeface="Arial" charset="0"/>
              <a:cs typeface="DejaVu Sans" charset="0"/>
            </a:endParaRPr>
          </a:p>
        </p:txBody>
      </p:sp>
    </p:spTree>
    <p:extLst>
      <p:ext uri="{BB962C8B-B14F-4D97-AF65-F5344CB8AC3E}">
        <p14:creationId xmlns:p14="http://schemas.microsoft.com/office/powerpoint/2010/main" val="1772832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54334" y="1413256"/>
            <a:ext cx="4910164" cy="4320000"/>
          </a:xfrm>
          <a:prstGeom prst="rect">
            <a:avLst/>
          </a:prstGeom>
          <a:ln>
            <a:noFill/>
          </a:ln>
          <a:effectLst>
            <a:softEdge rad="112500"/>
          </a:effectLst>
        </p:spPr>
      </p:pic>
      <p:sp>
        <p:nvSpPr>
          <p:cNvPr id="2" name="1 CuadroTexto"/>
          <p:cNvSpPr txBox="1"/>
          <p:nvPr/>
        </p:nvSpPr>
        <p:spPr>
          <a:xfrm>
            <a:off x="0" y="0"/>
            <a:ext cx="9144000" cy="1384995"/>
          </a:xfrm>
          <a:prstGeom prst="rect">
            <a:avLst/>
          </a:prstGeom>
          <a:noFill/>
        </p:spPr>
        <p:txBody>
          <a:bodyPr wrap="square" rtlCol="0">
            <a:spAutoFit/>
          </a:bodyPr>
          <a:lstStyle/>
          <a:p>
            <a:pPr defTabSz="457200" fontAlgn="base">
              <a:spcBef>
                <a:spcPct val="0"/>
              </a:spcBef>
              <a:spcAft>
                <a:spcPct val="0"/>
              </a:spcAft>
              <a:buClr>
                <a:srgbClr val="000000"/>
              </a:buClr>
              <a:buSzPct val="100000"/>
              <a:buFont typeface="Arial" charset="0"/>
              <a:buNone/>
            </a:pPr>
            <a:endParaRPr lang="es-ES_tradnl" dirty="0">
              <a:solidFill>
                <a:srgbClr val="FFFFFF"/>
              </a:solidFill>
              <a:cs typeface="DejaVu Sans" charset="0"/>
            </a:endParaRPr>
          </a:p>
          <a:p>
            <a:pPr algn="ctr" defTabSz="457200" fontAlgn="base">
              <a:spcBef>
                <a:spcPct val="0"/>
              </a:spcBef>
              <a:spcAft>
                <a:spcPct val="0"/>
              </a:spcAft>
              <a:buClr>
                <a:srgbClr val="000000"/>
              </a:buClr>
              <a:buSzPct val="100000"/>
              <a:buFont typeface="Arial" charset="0"/>
              <a:buNone/>
            </a:pPr>
            <a:r>
              <a:rPr lang="es-ES_tradnl" sz="6600" b="1" spc="300" dirty="0">
                <a:ln w="11430" cmpd="sng">
                  <a:solidFill>
                    <a:srgbClr val="00CC99">
                      <a:tint val="10000"/>
                    </a:srgbClr>
                  </a:solidFill>
                  <a:prstDash val="solid"/>
                  <a:miter lim="800000"/>
                </a:ln>
                <a:solidFill>
                  <a:srgbClr val="FFFFFF"/>
                </a:solidFill>
                <a:effectLst>
                  <a:glow rad="927100">
                    <a:srgbClr val="FFFF99">
                      <a:alpha val="35000"/>
                    </a:srgbClr>
                  </a:glow>
                </a:effectLst>
                <a:cs typeface="DejaVu Sans" charset="0"/>
              </a:rPr>
              <a:t>EL BIG BANG</a:t>
            </a:r>
            <a:endParaRPr lang="es-ES" sz="6600" b="1" spc="300" dirty="0">
              <a:ln w="11430" cmpd="sng">
                <a:solidFill>
                  <a:srgbClr val="00CC99">
                    <a:tint val="10000"/>
                  </a:srgbClr>
                </a:solidFill>
                <a:prstDash val="solid"/>
                <a:miter lim="800000"/>
              </a:ln>
              <a:solidFill>
                <a:srgbClr val="FFFFFF"/>
              </a:solidFill>
              <a:effectLst>
                <a:glow rad="927100">
                  <a:srgbClr val="FFFF99">
                    <a:alpha val="35000"/>
                  </a:srgbClr>
                </a:glow>
              </a:effectLst>
              <a:cs typeface="DejaVu Sans" charset="0"/>
            </a:endParaRPr>
          </a:p>
        </p:txBody>
      </p:sp>
      <p:sp>
        <p:nvSpPr>
          <p:cNvPr id="4" name="3 CuadroTexto"/>
          <p:cNvSpPr txBox="1"/>
          <p:nvPr/>
        </p:nvSpPr>
        <p:spPr>
          <a:xfrm>
            <a:off x="9246" y="5085184"/>
            <a:ext cx="9144000" cy="1754326"/>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600" dirty="0">
                <a:solidFill>
                  <a:srgbClr val="FFFFFF"/>
                </a:solidFill>
                <a:cs typeface="DejaVu Sans" charset="0"/>
              </a:rPr>
              <a:t>El universo </a:t>
            </a:r>
            <a:r>
              <a:rPr lang="es-ES_tradnl" sz="3600" b="1" u="sng" dirty="0">
                <a:solidFill>
                  <a:srgbClr val="FFFF00"/>
                </a:solidFill>
                <a:cs typeface="DejaVu Sans" charset="0"/>
              </a:rPr>
              <a:t>comenzó</a:t>
            </a:r>
            <a:r>
              <a:rPr lang="es-ES_tradnl" sz="3600" dirty="0">
                <a:solidFill>
                  <a:srgbClr val="FFFFFF"/>
                </a:solidFill>
                <a:cs typeface="DejaVu Sans" charset="0"/>
              </a:rPr>
              <a:t> en un estado inicial muy denso y muy caliente y desde entonces </a:t>
            </a:r>
            <a:r>
              <a:rPr lang="es-ES_tradnl" sz="3600" b="1" u="sng" dirty="0">
                <a:solidFill>
                  <a:srgbClr val="FFFF00"/>
                </a:solidFill>
                <a:cs typeface="DejaVu Sans" charset="0"/>
              </a:rPr>
              <a:t>se está expandiendo y enfriando</a:t>
            </a:r>
            <a:endParaRPr lang="es-ES" sz="3600" dirty="0">
              <a:solidFill>
                <a:srgbClr val="FFFFFF"/>
              </a:solidFill>
              <a:cs typeface="DejaVu Sans" charset="0"/>
            </a:endParaRPr>
          </a:p>
        </p:txBody>
      </p:sp>
    </p:spTree>
    <p:extLst>
      <p:ext uri="{BB962C8B-B14F-4D97-AF65-F5344CB8AC3E}">
        <p14:creationId xmlns:p14="http://schemas.microsoft.com/office/powerpoint/2010/main" val="28622295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85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22490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38342" y="1770382"/>
            <a:ext cx="3742171" cy="3805418"/>
          </a:xfrm>
          <a:prstGeom prst="rect">
            <a:avLst/>
          </a:prstGeom>
        </p:spPr>
      </p:pic>
      <p:sp>
        <p:nvSpPr>
          <p:cNvPr id="2" name="1 CuadroTexto"/>
          <p:cNvSpPr txBox="1"/>
          <p:nvPr/>
        </p:nvSpPr>
        <p:spPr>
          <a:xfrm>
            <a:off x="0" y="15"/>
            <a:ext cx="9144000" cy="584775"/>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200" b="1" u="sng" dirty="0">
                <a:solidFill>
                  <a:srgbClr val="FFFF00"/>
                </a:solidFill>
                <a:cs typeface="DejaVu Sans" charset="0"/>
              </a:rPr>
              <a:t>El principio cosmológico</a:t>
            </a:r>
            <a:endParaRPr lang="es-ES" sz="3200" b="1" u="sng" dirty="0">
              <a:solidFill>
                <a:srgbClr val="FFFF00"/>
              </a:solidFill>
              <a:cs typeface="DejaVu Sans" charset="0"/>
            </a:endParaRPr>
          </a:p>
        </p:txBody>
      </p:sp>
      <p:sp>
        <p:nvSpPr>
          <p:cNvPr id="3" name="2 CuadroTexto"/>
          <p:cNvSpPr txBox="1"/>
          <p:nvPr/>
        </p:nvSpPr>
        <p:spPr>
          <a:xfrm>
            <a:off x="0" y="735102"/>
            <a:ext cx="9144000" cy="646331"/>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600" b="1" u="sng" dirty="0">
                <a:solidFill>
                  <a:srgbClr val="FFFF00"/>
                </a:solidFill>
                <a:latin typeface="Arial Rounded MT Bold" pitchFamily="34" charset="0"/>
                <a:cs typeface="DejaVu Sans" charset="0"/>
              </a:rPr>
              <a:t>El universo es homogéneo e isótropo</a:t>
            </a:r>
            <a:endParaRPr lang="es-ES" sz="3600" b="1" u="sng" dirty="0">
              <a:solidFill>
                <a:srgbClr val="FFFF00"/>
              </a:solidFill>
              <a:latin typeface="Arial Rounded MT Bold" pitchFamily="34" charset="0"/>
              <a:cs typeface="DejaVu Sans" charset="0"/>
            </a:endParaRPr>
          </a:p>
        </p:txBody>
      </p:sp>
      <p:sp>
        <p:nvSpPr>
          <p:cNvPr id="4" name="3 Rectángulo"/>
          <p:cNvSpPr/>
          <p:nvPr/>
        </p:nvSpPr>
        <p:spPr>
          <a:xfrm>
            <a:off x="1" y="1484786"/>
            <a:ext cx="5938267" cy="2554545"/>
          </a:xfrm>
          <a:prstGeom prst="rect">
            <a:avLst/>
          </a:prstGeom>
        </p:spPr>
        <p:txBody>
          <a:bodyPr wrap="square">
            <a:spAutoFit/>
          </a:bodyPr>
          <a:lstStyle/>
          <a:p>
            <a:pPr defTabSz="457200" fontAlgn="base">
              <a:spcBef>
                <a:spcPct val="0"/>
              </a:spcBef>
              <a:spcAft>
                <a:spcPct val="0"/>
              </a:spcAft>
              <a:buClr>
                <a:srgbClr val="000000"/>
              </a:buClr>
              <a:buSzPct val="100000"/>
              <a:buFont typeface="Arial" charset="0"/>
              <a:buNone/>
            </a:pPr>
            <a:r>
              <a:rPr lang="es-ES" sz="3200" b="1" dirty="0">
                <a:solidFill>
                  <a:schemeClr val="bg1"/>
                </a:solidFill>
                <a:cs typeface="DejaVu Sans" charset="0"/>
              </a:rPr>
              <a:t>Es decir, las propiedades del universo son las mismas independientemente del punto donde las midamos y de la dirección en la que miremos. </a:t>
            </a:r>
          </a:p>
        </p:txBody>
      </p:sp>
      <p:sp>
        <p:nvSpPr>
          <p:cNvPr id="5" name="4 Rectángulo"/>
          <p:cNvSpPr/>
          <p:nvPr/>
        </p:nvSpPr>
        <p:spPr>
          <a:xfrm>
            <a:off x="1106" y="4293098"/>
            <a:ext cx="5937161" cy="1200329"/>
          </a:xfrm>
          <a:prstGeom prst="rect">
            <a:avLst/>
          </a:prstGeom>
        </p:spPr>
        <p:txBody>
          <a:bodyPr wrap="square">
            <a:spAutoFit/>
          </a:bodyPr>
          <a:lstStyle/>
          <a:p>
            <a:pPr defTabSz="457200" fontAlgn="base">
              <a:spcBef>
                <a:spcPct val="0"/>
              </a:spcBef>
              <a:spcAft>
                <a:spcPct val="0"/>
              </a:spcAft>
              <a:buClr>
                <a:srgbClr val="000000"/>
              </a:buClr>
              <a:buSzPct val="100000"/>
              <a:buFont typeface="Arial" charset="0"/>
              <a:buNone/>
            </a:pPr>
            <a:r>
              <a:rPr lang="es-ES" sz="2400" b="1" dirty="0">
                <a:solidFill>
                  <a:srgbClr val="FFFF99"/>
                </a:solidFill>
                <a:latin typeface="Arial Rounded MT Bold" pitchFamily="34" charset="0"/>
                <a:cs typeface="DejaVu Sans" charset="0"/>
              </a:rPr>
              <a:t>Solamente se </a:t>
            </a:r>
            <a:r>
              <a:rPr lang="es-ES" sz="2400" b="1" dirty="0" smtClean="0">
                <a:solidFill>
                  <a:srgbClr val="FFFF99"/>
                </a:solidFill>
                <a:latin typeface="Arial Rounded MT Bold" pitchFamily="34" charset="0"/>
                <a:cs typeface="DejaVu Sans" charset="0"/>
              </a:rPr>
              <a:t>cumple </a:t>
            </a:r>
            <a:r>
              <a:rPr lang="es-ES" sz="2400" b="1" dirty="0">
                <a:solidFill>
                  <a:srgbClr val="FFFF99"/>
                </a:solidFill>
                <a:latin typeface="Arial Rounded MT Bold" pitchFamily="34" charset="0"/>
                <a:cs typeface="DejaVu Sans" charset="0"/>
              </a:rPr>
              <a:t>cuando tomamos regiones de un tamaño de alrededor de 100 </a:t>
            </a:r>
            <a:r>
              <a:rPr lang="es-ES" sz="2400" b="1" dirty="0" err="1">
                <a:solidFill>
                  <a:srgbClr val="FFFF99"/>
                </a:solidFill>
                <a:latin typeface="Arial Rounded MT Bold" pitchFamily="34" charset="0"/>
                <a:cs typeface="DejaVu Sans" charset="0"/>
              </a:rPr>
              <a:t>Mpc</a:t>
            </a:r>
            <a:r>
              <a:rPr lang="es-ES" sz="2400" b="1" dirty="0">
                <a:solidFill>
                  <a:srgbClr val="FFFF99"/>
                </a:solidFill>
                <a:latin typeface="Arial Rounded MT Bold" pitchFamily="34" charset="0"/>
                <a:cs typeface="DejaVu Sans" charset="0"/>
              </a:rPr>
              <a:t> o mayores</a:t>
            </a:r>
            <a:r>
              <a:rPr lang="es-ES" sz="2400" b="1" dirty="0" smtClean="0">
                <a:solidFill>
                  <a:srgbClr val="FFFF99"/>
                </a:solidFill>
                <a:latin typeface="Arial Rounded MT Bold" pitchFamily="34" charset="0"/>
                <a:cs typeface="DejaVu Sans" charset="0"/>
              </a:rPr>
              <a:t>,</a:t>
            </a:r>
            <a:endParaRPr lang="es-ES" sz="2400" b="1" dirty="0">
              <a:solidFill>
                <a:srgbClr val="FFFF99"/>
              </a:solidFill>
              <a:latin typeface="Arial Rounded MT Bold" pitchFamily="34" charset="0"/>
              <a:cs typeface="DejaVu Sans" charset="0"/>
            </a:endParaRPr>
          </a:p>
        </p:txBody>
      </p:sp>
      <p:sp>
        <p:nvSpPr>
          <p:cNvPr id="6" name="5 Rectángulo"/>
          <p:cNvSpPr/>
          <p:nvPr/>
        </p:nvSpPr>
        <p:spPr>
          <a:xfrm>
            <a:off x="13374" y="5685057"/>
            <a:ext cx="9130627" cy="1200329"/>
          </a:xfrm>
          <a:prstGeom prst="rect">
            <a:avLst/>
          </a:prstGeom>
        </p:spPr>
        <p:txBody>
          <a:bodyPr wrap="square">
            <a:spAutoFit/>
          </a:bodyPr>
          <a:lstStyle/>
          <a:p>
            <a:pPr algn="ctr" defTabSz="457200" fontAlgn="base">
              <a:spcBef>
                <a:spcPct val="0"/>
              </a:spcBef>
              <a:spcAft>
                <a:spcPct val="0"/>
              </a:spcAft>
              <a:buClr>
                <a:srgbClr val="000000"/>
              </a:buClr>
              <a:buSzPct val="100000"/>
              <a:buFont typeface="Arial" charset="0"/>
              <a:buNone/>
            </a:pPr>
            <a:r>
              <a:rPr lang="es-ES" sz="2400" dirty="0">
                <a:solidFill>
                  <a:srgbClr val="66FF33"/>
                </a:solidFill>
                <a:latin typeface="Britannic Bold" pitchFamily="34" charset="0"/>
                <a:cs typeface="DejaVu Sans" charset="0"/>
              </a:rPr>
              <a:t>La teoría del Big </a:t>
            </a:r>
            <a:r>
              <a:rPr lang="es-ES" sz="2400" dirty="0" err="1">
                <a:solidFill>
                  <a:srgbClr val="66FF33"/>
                </a:solidFill>
                <a:latin typeface="Britannic Bold" pitchFamily="34" charset="0"/>
                <a:cs typeface="DejaVu Sans" charset="0"/>
              </a:rPr>
              <a:t>Bang</a:t>
            </a:r>
            <a:r>
              <a:rPr lang="es-ES" sz="2400" dirty="0">
                <a:solidFill>
                  <a:srgbClr val="66FF33"/>
                </a:solidFill>
                <a:latin typeface="Britannic Bold" pitchFamily="34" charset="0"/>
                <a:cs typeface="DejaVu Sans" charset="0"/>
              </a:rPr>
              <a:t> es capaz de explicar por qué ocurre esto. Describe cómo se forman las estructuras que se observan en el universo</a:t>
            </a:r>
            <a:r>
              <a:rPr lang="es-ES" sz="2400" dirty="0">
                <a:solidFill>
                  <a:srgbClr val="66FF33"/>
                </a:solidFill>
                <a:latin typeface="Arial" charset="0"/>
                <a:cs typeface="DejaVu Sans" charset="0"/>
              </a:rPr>
              <a:t>. </a:t>
            </a:r>
          </a:p>
        </p:txBody>
      </p:sp>
    </p:spTree>
    <p:extLst>
      <p:ext uri="{BB962C8B-B14F-4D97-AF65-F5344CB8AC3E}">
        <p14:creationId xmlns:p14="http://schemas.microsoft.com/office/powerpoint/2010/main" val="16943887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2838" y="591071"/>
            <a:ext cx="8971386" cy="523220"/>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2800" b="1" dirty="0">
                <a:solidFill>
                  <a:schemeClr val="bg1"/>
                </a:solidFill>
                <a:cs typeface="DejaVu Sans" charset="0"/>
              </a:rPr>
              <a:t>La fuerza de la gravedad es la curvatura del espacio-tiempo</a:t>
            </a:r>
            <a:endParaRPr lang="es-ES" sz="2800" b="1" dirty="0">
              <a:solidFill>
                <a:schemeClr val="bg1"/>
              </a:solidFill>
              <a:cs typeface="DejaVu Sans" charset="0"/>
            </a:endParaRPr>
          </a:p>
        </p:txBody>
      </p:sp>
      <p:sp>
        <p:nvSpPr>
          <p:cNvPr id="3" name="2 Rectángulo"/>
          <p:cNvSpPr/>
          <p:nvPr/>
        </p:nvSpPr>
        <p:spPr>
          <a:xfrm>
            <a:off x="52838" y="1106741"/>
            <a:ext cx="9157621" cy="954107"/>
          </a:xfrm>
          <a:prstGeom prst="rect">
            <a:avLst/>
          </a:prstGeom>
        </p:spPr>
        <p:txBody>
          <a:bodyPr wrap="square">
            <a:spAutoFit/>
          </a:bodyPr>
          <a:lstStyle/>
          <a:p>
            <a:pPr defTabSz="457200" fontAlgn="base">
              <a:spcBef>
                <a:spcPct val="0"/>
              </a:spcBef>
              <a:spcAft>
                <a:spcPct val="0"/>
              </a:spcAft>
              <a:buClr>
                <a:srgbClr val="000000"/>
              </a:buClr>
              <a:buSzPct val="100000"/>
              <a:buFont typeface="Arial" charset="0"/>
              <a:buNone/>
            </a:pPr>
            <a:r>
              <a:rPr lang="es-ES" sz="2800" dirty="0">
                <a:solidFill>
                  <a:srgbClr val="66FF33"/>
                </a:solidFill>
                <a:latin typeface="Britannic Bold" pitchFamily="34" charset="0"/>
                <a:cs typeface="DejaVu Sans" charset="0"/>
              </a:rPr>
              <a:t>“El espacio le dice a la materia cómo moverse, la materia le dice el espacio cómo curvarse.“, </a:t>
            </a:r>
            <a:r>
              <a:rPr lang="es-ES" sz="2800" i="1" dirty="0">
                <a:solidFill>
                  <a:srgbClr val="66FF33"/>
                </a:solidFill>
                <a:latin typeface="Britannic Bold" pitchFamily="34" charset="0"/>
                <a:cs typeface="DejaVu Sans" charset="0"/>
              </a:rPr>
              <a:t>J. A. </a:t>
            </a:r>
            <a:r>
              <a:rPr lang="es-ES" sz="2800" i="1" dirty="0" err="1">
                <a:solidFill>
                  <a:srgbClr val="66FF33"/>
                </a:solidFill>
                <a:latin typeface="Britannic Bold" pitchFamily="34" charset="0"/>
                <a:cs typeface="DejaVu Sans" charset="0"/>
              </a:rPr>
              <a:t>Wheeler</a:t>
            </a:r>
            <a:r>
              <a:rPr lang="es-ES" sz="2800" i="1" dirty="0">
                <a:solidFill>
                  <a:srgbClr val="FFFFFF"/>
                </a:solidFill>
                <a:latin typeface="Britannic Bold" pitchFamily="34" charset="0"/>
                <a:cs typeface="DejaVu Sans" charset="0"/>
              </a:rPr>
              <a:t> </a:t>
            </a:r>
          </a:p>
        </p:txBody>
      </p:sp>
      <p:sp>
        <p:nvSpPr>
          <p:cNvPr id="4" name="3 CuadroTexto"/>
          <p:cNvSpPr txBox="1"/>
          <p:nvPr/>
        </p:nvSpPr>
        <p:spPr>
          <a:xfrm>
            <a:off x="0" y="15"/>
            <a:ext cx="9144000" cy="584775"/>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200" b="1" u="sng" dirty="0">
                <a:solidFill>
                  <a:srgbClr val="FFFF00"/>
                </a:solidFill>
                <a:cs typeface="DejaVu Sans" charset="0"/>
              </a:rPr>
              <a:t>La Teoría de la Relatividad General</a:t>
            </a:r>
            <a:endParaRPr lang="es-ES" sz="3200" b="1" u="sng" dirty="0">
              <a:solidFill>
                <a:srgbClr val="FFFF00"/>
              </a:solidFill>
              <a:cs typeface="DejaVu Sans" charset="0"/>
            </a:endParaRPr>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628039" y="2530563"/>
            <a:ext cx="2669162" cy="370013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172940" y="2060848"/>
            <a:ext cx="4359500" cy="4760976"/>
          </a:xfrm>
          <a:prstGeom prst="rect">
            <a:avLst/>
          </a:prstGeom>
        </p:spPr>
      </p:pic>
    </p:spTree>
    <p:extLst>
      <p:ext uri="{BB962C8B-B14F-4D97-AF65-F5344CB8AC3E}">
        <p14:creationId xmlns:p14="http://schemas.microsoft.com/office/powerpoint/2010/main" val="1811741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8919" y="1447477"/>
            <a:ext cx="5812249" cy="2341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6025070" y="1938827"/>
            <a:ext cx="3118937" cy="1418165"/>
          </a:xfrm>
          <a:prstGeom prst="rect">
            <a:avLst/>
          </a:prstGeom>
          <a:noFill/>
          <a:ln>
            <a:noFill/>
          </a:ln>
        </p:spPr>
        <p:txBody>
          <a:bodyPr vert="horz" wrap="square" lIns="90000" tIns="45000" rIns="90000" bIns="45000" compatLnSpc="0">
            <a:spAutoFit/>
          </a:bodyPr>
          <a:lstStyle/>
          <a:p>
            <a:pPr defTabSz="457200" fontAlgn="base" hangingPunct="0">
              <a:buClr>
                <a:srgbClr val="000000"/>
              </a:buClr>
              <a:buSzPct val="100000"/>
              <a:buFont typeface="Arial" charset="0"/>
              <a:buNone/>
            </a:pPr>
            <a:r>
              <a:rPr lang="es-ES" i="1" dirty="0">
                <a:solidFill>
                  <a:srgbClr val="FFFFFF"/>
                </a:solidFill>
                <a:latin typeface="Times New Roman" pitchFamily="18"/>
                <a:ea typeface="SimSun" pitchFamily="2"/>
                <a:cs typeface="Mangal" pitchFamily="2"/>
              </a:rPr>
              <a:t>a: </a:t>
            </a:r>
            <a:r>
              <a:rPr lang="es-ES" i="1" dirty="0" err="1">
                <a:solidFill>
                  <a:srgbClr val="FFFFFF"/>
                </a:solidFill>
                <a:latin typeface="Times New Roman" pitchFamily="18"/>
                <a:ea typeface="SimSun" pitchFamily="2"/>
                <a:cs typeface="Mangal" pitchFamily="2"/>
              </a:rPr>
              <a:t>scale</a:t>
            </a:r>
            <a:r>
              <a:rPr lang="es-ES" i="1" dirty="0">
                <a:solidFill>
                  <a:srgbClr val="FFFFFF"/>
                </a:solidFill>
                <a:latin typeface="Times New Roman" pitchFamily="18"/>
                <a:ea typeface="SimSun" pitchFamily="2"/>
                <a:cs typeface="Mangal" pitchFamily="2"/>
              </a:rPr>
              <a:t> factor of </a:t>
            </a:r>
            <a:r>
              <a:rPr lang="es-ES" i="1" dirty="0" err="1">
                <a:solidFill>
                  <a:srgbClr val="FFFFFF"/>
                </a:solidFill>
                <a:latin typeface="Times New Roman" pitchFamily="18"/>
                <a:ea typeface="SimSun" pitchFamily="2"/>
                <a:cs typeface="Mangal" pitchFamily="2"/>
              </a:rPr>
              <a:t>the</a:t>
            </a:r>
            <a:r>
              <a:rPr lang="es-ES" i="1" dirty="0">
                <a:solidFill>
                  <a:srgbClr val="FFFFFF"/>
                </a:solidFill>
                <a:latin typeface="Times New Roman" pitchFamily="18"/>
                <a:ea typeface="SimSun" pitchFamily="2"/>
                <a:cs typeface="Mangal" pitchFamily="2"/>
              </a:rPr>
              <a:t> </a:t>
            </a:r>
            <a:r>
              <a:rPr lang="es-ES" i="1" dirty="0" err="1">
                <a:solidFill>
                  <a:srgbClr val="FFFFFF"/>
                </a:solidFill>
                <a:latin typeface="Times New Roman" pitchFamily="18"/>
                <a:ea typeface="SimSun" pitchFamily="2"/>
                <a:cs typeface="Mangal" pitchFamily="2"/>
              </a:rPr>
              <a:t>universe</a:t>
            </a:r>
            <a:endParaRPr lang="es-ES" i="1" dirty="0">
              <a:solidFill>
                <a:srgbClr val="FFFFFF"/>
              </a:solidFill>
              <a:latin typeface="Times New Roman" pitchFamily="18"/>
              <a:ea typeface="SimSun" pitchFamily="2"/>
              <a:cs typeface="Mangal" pitchFamily="2"/>
            </a:endParaRPr>
          </a:p>
          <a:p>
            <a:pPr defTabSz="457200" fontAlgn="base" hangingPunct="0">
              <a:buClr>
                <a:srgbClr val="000000"/>
              </a:buClr>
              <a:buSzPct val="100000"/>
              <a:buFont typeface="Arial" charset="0"/>
              <a:buNone/>
            </a:pPr>
            <a:r>
              <a:rPr lang="es-ES" i="1" dirty="0">
                <a:solidFill>
                  <a:srgbClr val="FFFFFF"/>
                </a:solidFill>
                <a:latin typeface="Times New Roman" pitchFamily="18"/>
                <a:ea typeface="SimSun" pitchFamily="2"/>
                <a:cs typeface="Mangal" pitchFamily="2"/>
              </a:rPr>
              <a:t>R: </a:t>
            </a:r>
            <a:r>
              <a:rPr lang="es-ES" i="1" dirty="0" err="1">
                <a:solidFill>
                  <a:srgbClr val="FFFFFF"/>
                </a:solidFill>
                <a:latin typeface="Times New Roman" pitchFamily="18"/>
                <a:ea typeface="SimSun" pitchFamily="2"/>
                <a:cs typeface="Mangal" pitchFamily="2"/>
              </a:rPr>
              <a:t>Radius</a:t>
            </a:r>
            <a:r>
              <a:rPr lang="es-ES" i="1" dirty="0">
                <a:solidFill>
                  <a:srgbClr val="FFFFFF"/>
                </a:solidFill>
                <a:latin typeface="Times New Roman" pitchFamily="18"/>
                <a:ea typeface="SimSun" pitchFamily="2"/>
                <a:cs typeface="Mangal" pitchFamily="2"/>
              </a:rPr>
              <a:t> of </a:t>
            </a:r>
            <a:r>
              <a:rPr lang="es-ES" i="1" dirty="0" err="1">
                <a:solidFill>
                  <a:srgbClr val="FFFFFF"/>
                </a:solidFill>
                <a:latin typeface="Times New Roman" pitchFamily="18"/>
                <a:ea typeface="SimSun" pitchFamily="2"/>
                <a:cs typeface="Mangal" pitchFamily="2"/>
              </a:rPr>
              <a:t>curvature</a:t>
            </a:r>
            <a:r>
              <a:rPr lang="es-ES" i="1" dirty="0">
                <a:solidFill>
                  <a:srgbClr val="FFFFFF"/>
                </a:solidFill>
                <a:latin typeface="Times New Roman" pitchFamily="18"/>
                <a:ea typeface="SimSun" pitchFamily="2"/>
                <a:cs typeface="Mangal" pitchFamily="2"/>
              </a:rPr>
              <a:t> (</a:t>
            </a:r>
            <a:r>
              <a:rPr lang="es-ES" i="1" dirty="0" err="1">
                <a:solidFill>
                  <a:srgbClr val="FFFFFF"/>
                </a:solidFill>
                <a:latin typeface="Times New Roman" pitchFamily="18"/>
                <a:ea typeface="SimSun" pitchFamily="2"/>
                <a:cs typeface="Mangal" pitchFamily="2"/>
              </a:rPr>
              <a:t>constant</a:t>
            </a:r>
            <a:r>
              <a:rPr lang="es-ES" i="1" dirty="0">
                <a:solidFill>
                  <a:srgbClr val="FFFFFF"/>
                </a:solidFill>
                <a:latin typeface="Times New Roman" pitchFamily="18"/>
                <a:ea typeface="SimSun" pitchFamily="2"/>
                <a:cs typeface="Mangal" pitchFamily="2"/>
              </a:rPr>
              <a:t>)</a:t>
            </a:r>
          </a:p>
          <a:p>
            <a:pPr defTabSz="457200" fontAlgn="base" hangingPunct="0">
              <a:buClr>
                <a:srgbClr val="000000"/>
              </a:buClr>
              <a:buSzPct val="100000"/>
              <a:buFont typeface="Arial" charset="0"/>
              <a:buNone/>
            </a:pPr>
            <a:r>
              <a:rPr lang="es-ES" i="1" dirty="0">
                <a:solidFill>
                  <a:srgbClr val="FFFFFF"/>
                </a:solidFill>
                <a:latin typeface="Times New Roman" pitchFamily="18"/>
                <a:ea typeface="SimSun" pitchFamily="2"/>
                <a:cs typeface="Mangal" pitchFamily="2"/>
              </a:rPr>
              <a:t>t: </a:t>
            </a:r>
            <a:r>
              <a:rPr lang="es-ES" i="1" dirty="0" err="1">
                <a:solidFill>
                  <a:srgbClr val="FFFFFF"/>
                </a:solidFill>
                <a:latin typeface="Times New Roman" pitchFamily="18"/>
                <a:ea typeface="SimSun" pitchFamily="2"/>
                <a:cs typeface="Mangal" pitchFamily="2"/>
              </a:rPr>
              <a:t>proper</a:t>
            </a:r>
            <a:r>
              <a:rPr lang="es-ES" i="1" dirty="0">
                <a:solidFill>
                  <a:srgbClr val="FFFFFF"/>
                </a:solidFill>
                <a:latin typeface="Times New Roman" pitchFamily="18"/>
                <a:ea typeface="SimSun" pitchFamily="2"/>
                <a:cs typeface="Mangal" pitchFamily="2"/>
              </a:rPr>
              <a:t> time</a:t>
            </a:r>
          </a:p>
          <a:p>
            <a:pPr defTabSz="457200" fontAlgn="base" hangingPunct="0">
              <a:buClr>
                <a:srgbClr val="000000"/>
              </a:buClr>
              <a:buSzPct val="100000"/>
              <a:buFont typeface="Arial" charset="0"/>
              <a:buNone/>
            </a:pPr>
            <a:r>
              <a:rPr lang="es-ES" i="1" dirty="0">
                <a:solidFill>
                  <a:srgbClr val="FFFFFF"/>
                </a:solidFill>
                <a:latin typeface="Times New Roman" pitchFamily="18"/>
                <a:ea typeface="SimSun" pitchFamily="2"/>
                <a:cs typeface="Mangal" pitchFamily="2"/>
              </a:rPr>
              <a:t>r: </a:t>
            </a:r>
            <a:r>
              <a:rPr lang="es-ES" i="1" dirty="0" err="1">
                <a:solidFill>
                  <a:srgbClr val="FFFFFF"/>
                </a:solidFill>
                <a:latin typeface="Times New Roman" pitchFamily="18"/>
                <a:ea typeface="SimSun" pitchFamily="2"/>
                <a:cs typeface="Mangal" pitchFamily="2"/>
              </a:rPr>
              <a:t>comoving</a:t>
            </a:r>
            <a:r>
              <a:rPr lang="es-ES" i="1" dirty="0">
                <a:solidFill>
                  <a:srgbClr val="FFFFFF"/>
                </a:solidFill>
                <a:latin typeface="Times New Roman" pitchFamily="18"/>
                <a:ea typeface="SimSun" pitchFamily="2"/>
                <a:cs typeface="Mangal" pitchFamily="2"/>
              </a:rPr>
              <a:t> </a:t>
            </a:r>
            <a:r>
              <a:rPr lang="es-ES" i="1" dirty="0" err="1">
                <a:solidFill>
                  <a:srgbClr val="FFFFFF"/>
                </a:solidFill>
                <a:latin typeface="Times New Roman" pitchFamily="18"/>
                <a:ea typeface="SimSun" pitchFamily="2"/>
                <a:cs typeface="Mangal" pitchFamily="2"/>
              </a:rPr>
              <a:t>distance</a:t>
            </a:r>
            <a:endParaRPr lang="es-ES" i="1" dirty="0">
              <a:solidFill>
                <a:srgbClr val="FFFFFF"/>
              </a:solidFill>
              <a:latin typeface="Times New Roman" pitchFamily="18"/>
              <a:ea typeface="SimSun" pitchFamily="2"/>
              <a:cs typeface="Mangal" pitchFamily="2"/>
            </a:endParaRPr>
          </a:p>
        </p:txBody>
      </p:sp>
      <p:sp>
        <p:nvSpPr>
          <p:cNvPr id="5" name="4 CuadroTexto"/>
          <p:cNvSpPr txBox="1"/>
          <p:nvPr/>
        </p:nvSpPr>
        <p:spPr>
          <a:xfrm>
            <a:off x="35496" y="3838396"/>
            <a:ext cx="3987496" cy="3046988"/>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2400" b="1" u="sng" dirty="0">
                <a:solidFill>
                  <a:srgbClr val="FFFF00"/>
                </a:solidFill>
                <a:cs typeface="DejaVu Sans" charset="0"/>
              </a:rPr>
              <a:t>La teoría de la relatividad general predice un universo en expansión (o contracción)</a:t>
            </a:r>
          </a:p>
          <a:p>
            <a:pPr algn="ctr" defTabSz="457200" fontAlgn="base">
              <a:spcBef>
                <a:spcPct val="0"/>
              </a:spcBef>
              <a:spcAft>
                <a:spcPct val="0"/>
              </a:spcAft>
              <a:buClr>
                <a:srgbClr val="000000"/>
              </a:buClr>
              <a:buSzPct val="100000"/>
              <a:buFont typeface="Arial" charset="0"/>
              <a:buNone/>
            </a:pPr>
            <a:endParaRPr lang="es-ES_tradnl" sz="2400" b="1" u="sng" dirty="0">
              <a:solidFill>
                <a:srgbClr val="FFFF00"/>
              </a:solidFill>
              <a:cs typeface="DejaVu Sans" charset="0"/>
            </a:endParaRPr>
          </a:p>
          <a:p>
            <a:pPr defTabSz="457200" fontAlgn="base">
              <a:spcBef>
                <a:spcPct val="0"/>
              </a:spcBef>
              <a:spcAft>
                <a:spcPct val="0"/>
              </a:spcAft>
              <a:buClr>
                <a:srgbClr val="000000"/>
              </a:buClr>
              <a:buSzPct val="100000"/>
              <a:buFont typeface="Arial" charset="0"/>
              <a:buNone/>
            </a:pPr>
            <a:r>
              <a:rPr lang="es-ES_tradnl" sz="2400" dirty="0">
                <a:solidFill>
                  <a:srgbClr val="FFFFFF"/>
                </a:solidFill>
                <a:cs typeface="DejaVu Sans" charset="0"/>
              </a:rPr>
              <a:t>3 posibles geometrías:</a:t>
            </a:r>
          </a:p>
          <a:p>
            <a:pPr defTabSz="457200" fontAlgn="base">
              <a:spcBef>
                <a:spcPct val="0"/>
              </a:spcBef>
              <a:spcAft>
                <a:spcPct val="0"/>
              </a:spcAft>
              <a:buClr>
                <a:srgbClr val="000000"/>
              </a:buClr>
              <a:buSzPct val="100000"/>
              <a:buFont typeface="Arial" charset="0"/>
              <a:buNone/>
            </a:pPr>
            <a:r>
              <a:rPr lang="es-ES_tradnl" sz="2400" dirty="0">
                <a:solidFill>
                  <a:srgbClr val="66FF33"/>
                </a:solidFill>
                <a:cs typeface="DejaVu Sans" charset="0"/>
              </a:rPr>
              <a:t>ρ &lt; </a:t>
            </a:r>
            <a:r>
              <a:rPr lang="el-GR" sz="2400" dirty="0">
                <a:solidFill>
                  <a:srgbClr val="66FF33"/>
                </a:solidFill>
                <a:cs typeface="DejaVu Sans" charset="0"/>
              </a:rPr>
              <a:t>ρ</a:t>
            </a:r>
            <a:r>
              <a:rPr lang="es-ES_tradnl" sz="2400" baseline="-25000" dirty="0">
                <a:solidFill>
                  <a:srgbClr val="66FF33"/>
                </a:solidFill>
                <a:cs typeface="DejaVu Sans" charset="0"/>
              </a:rPr>
              <a:t>C </a:t>
            </a:r>
            <a:r>
              <a:rPr lang="es-ES_tradnl" sz="2400" dirty="0">
                <a:solidFill>
                  <a:srgbClr val="66FF33"/>
                </a:solidFill>
                <a:cs typeface="DejaVu Sans" charset="0"/>
                <a:sym typeface="Wingdings" pitchFamily="2" charset="2"/>
              </a:rPr>
              <a:t> abierto (hiperbólico)</a:t>
            </a:r>
          </a:p>
          <a:p>
            <a:pPr defTabSz="457200" fontAlgn="base">
              <a:spcBef>
                <a:spcPct val="0"/>
              </a:spcBef>
              <a:spcAft>
                <a:spcPct val="0"/>
              </a:spcAft>
              <a:buClr>
                <a:srgbClr val="000000"/>
              </a:buClr>
              <a:buSzPct val="100000"/>
              <a:buFont typeface="Arial" charset="0"/>
              <a:buNone/>
            </a:pPr>
            <a:r>
              <a:rPr lang="es-ES_tradnl" sz="2400" dirty="0">
                <a:solidFill>
                  <a:srgbClr val="66FF33"/>
                </a:solidFill>
                <a:cs typeface="DejaVu Sans" charset="0"/>
              </a:rPr>
              <a:t>ρ = </a:t>
            </a:r>
            <a:r>
              <a:rPr lang="el-GR" sz="2400" dirty="0">
                <a:solidFill>
                  <a:srgbClr val="66FF33"/>
                </a:solidFill>
                <a:cs typeface="DejaVu Sans" charset="0"/>
              </a:rPr>
              <a:t>ρ</a:t>
            </a:r>
            <a:r>
              <a:rPr lang="es-ES_tradnl" sz="2400" baseline="-25000" dirty="0">
                <a:solidFill>
                  <a:srgbClr val="66FF33"/>
                </a:solidFill>
                <a:cs typeface="DejaVu Sans" charset="0"/>
              </a:rPr>
              <a:t>C </a:t>
            </a:r>
            <a:r>
              <a:rPr lang="es-ES_tradnl" sz="2400" dirty="0">
                <a:solidFill>
                  <a:srgbClr val="66FF33"/>
                </a:solidFill>
                <a:cs typeface="DejaVu Sans" charset="0"/>
                <a:sym typeface="Wingdings" pitchFamily="2" charset="2"/>
              </a:rPr>
              <a:t> plano (</a:t>
            </a:r>
            <a:r>
              <a:rPr lang="es-ES_tradnl" sz="2400" dirty="0" err="1">
                <a:solidFill>
                  <a:srgbClr val="66FF33"/>
                </a:solidFill>
                <a:cs typeface="DejaVu Sans" charset="0"/>
                <a:sym typeface="Wingdings" pitchFamily="2" charset="2"/>
              </a:rPr>
              <a:t>euclídeo</a:t>
            </a:r>
            <a:r>
              <a:rPr lang="es-ES_tradnl" sz="2400" dirty="0">
                <a:solidFill>
                  <a:srgbClr val="66FF33"/>
                </a:solidFill>
                <a:cs typeface="DejaVu Sans" charset="0"/>
                <a:sym typeface="Wingdings" pitchFamily="2" charset="2"/>
              </a:rPr>
              <a:t>)</a:t>
            </a:r>
          </a:p>
          <a:p>
            <a:pPr defTabSz="457200" fontAlgn="base">
              <a:spcBef>
                <a:spcPct val="0"/>
              </a:spcBef>
              <a:spcAft>
                <a:spcPct val="0"/>
              </a:spcAft>
              <a:buClr>
                <a:srgbClr val="000000"/>
              </a:buClr>
              <a:buSzPct val="100000"/>
              <a:buFont typeface="Arial" charset="0"/>
              <a:buNone/>
            </a:pPr>
            <a:r>
              <a:rPr lang="es-ES_tradnl" sz="2400" dirty="0">
                <a:solidFill>
                  <a:srgbClr val="66FF33"/>
                </a:solidFill>
                <a:cs typeface="DejaVu Sans" charset="0"/>
              </a:rPr>
              <a:t>ρ &gt; </a:t>
            </a:r>
            <a:r>
              <a:rPr lang="el-GR" sz="2400" dirty="0">
                <a:solidFill>
                  <a:srgbClr val="66FF33"/>
                </a:solidFill>
                <a:cs typeface="DejaVu Sans" charset="0"/>
              </a:rPr>
              <a:t>ρ</a:t>
            </a:r>
            <a:r>
              <a:rPr lang="es-ES_tradnl" sz="2400" baseline="-25000" dirty="0">
                <a:solidFill>
                  <a:srgbClr val="66FF33"/>
                </a:solidFill>
                <a:cs typeface="DejaVu Sans" charset="0"/>
              </a:rPr>
              <a:t>C</a:t>
            </a:r>
            <a:r>
              <a:rPr lang="es-ES_tradnl" sz="2400" dirty="0">
                <a:solidFill>
                  <a:srgbClr val="66FF33"/>
                </a:solidFill>
                <a:cs typeface="DejaVu Sans" charset="0"/>
                <a:sym typeface="Wingdings" pitchFamily="2" charset="2"/>
              </a:rPr>
              <a:t>  cerrado (elíptico)</a:t>
            </a:r>
            <a:endParaRPr lang="es-ES_tradnl" sz="2400" dirty="0">
              <a:solidFill>
                <a:srgbClr val="66FF33"/>
              </a:solidFill>
              <a:cs typeface="DejaVu Sans" charset="0"/>
            </a:endParaRPr>
          </a:p>
        </p:txBody>
      </p:sp>
      <p:sp>
        <p:nvSpPr>
          <p:cNvPr id="6" name="5 CuadroTexto"/>
          <p:cNvSpPr txBox="1"/>
          <p:nvPr/>
        </p:nvSpPr>
        <p:spPr>
          <a:xfrm>
            <a:off x="35496" y="44624"/>
            <a:ext cx="9108504" cy="461665"/>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2400" dirty="0">
                <a:solidFill>
                  <a:srgbClr val="00CC99">
                    <a:lumMod val="60000"/>
                    <a:lumOff val="40000"/>
                  </a:srgbClr>
                </a:solidFill>
                <a:cs typeface="DejaVu Sans" charset="0"/>
              </a:rPr>
              <a:t>Al aplicar el principio cosmológico a las ecuaciones de Einstein:</a:t>
            </a:r>
            <a:endParaRPr lang="es-ES" sz="2400" dirty="0">
              <a:solidFill>
                <a:srgbClr val="00CC99">
                  <a:lumMod val="60000"/>
                  <a:lumOff val="40000"/>
                </a:srgbClr>
              </a:solidFill>
              <a:cs typeface="DejaVu Sans" charset="0"/>
            </a:endParaRPr>
          </a:p>
        </p:txBody>
      </p:sp>
      <p:sp>
        <p:nvSpPr>
          <p:cNvPr id="7" name="6 CuadroTexto"/>
          <p:cNvSpPr txBox="1"/>
          <p:nvPr/>
        </p:nvSpPr>
        <p:spPr>
          <a:xfrm>
            <a:off x="0" y="404664"/>
            <a:ext cx="9144007" cy="1015663"/>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600" b="1" dirty="0">
                <a:solidFill>
                  <a:srgbClr val="FFFF00"/>
                </a:solidFill>
                <a:cs typeface="DejaVu Sans" charset="0"/>
              </a:rPr>
              <a:t>Métrica de FLRW</a:t>
            </a:r>
          </a:p>
          <a:p>
            <a:pPr algn="ctr" defTabSz="457200" fontAlgn="base">
              <a:spcBef>
                <a:spcPct val="0"/>
              </a:spcBef>
              <a:spcAft>
                <a:spcPct val="0"/>
              </a:spcAft>
              <a:buClr>
                <a:srgbClr val="000000"/>
              </a:buClr>
              <a:buSzPct val="100000"/>
              <a:buFont typeface="Arial" charset="0"/>
              <a:buNone/>
            </a:pPr>
            <a:r>
              <a:rPr lang="es-ES_tradnl" sz="2400" b="1" dirty="0" err="1">
                <a:solidFill>
                  <a:srgbClr val="FFFF00"/>
                </a:solidFill>
                <a:cs typeface="DejaVu Sans" charset="0"/>
              </a:rPr>
              <a:t>Friedmann</a:t>
            </a:r>
            <a:r>
              <a:rPr lang="es-ES_tradnl" sz="2400" b="1" dirty="0">
                <a:solidFill>
                  <a:srgbClr val="FFFF00"/>
                </a:solidFill>
                <a:cs typeface="DejaVu Sans" charset="0"/>
              </a:rPr>
              <a:t>-</a:t>
            </a:r>
            <a:r>
              <a:rPr lang="es-ES_tradnl" sz="2400" b="1" dirty="0" err="1">
                <a:solidFill>
                  <a:srgbClr val="FFFF00"/>
                </a:solidFill>
                <a:cs typeface="DejaVu Sans" charset="0"/>
              </a:rPr>
              <a:t>Lemaitre</a:t>
            </a:r>
            <a:r>
              <a:rPr lang="es-ES_tradnl" sz="2400" b="1" dirty="0">
                <a:solidFill>
                  <a:srgbClr val="FFFF00"/>
                </a:solidFill>
                <a:cs typeface="DejaVu Sans" charset="0"/>
              </a:rPr>
              <a:t>-Robertson-Walker</a:t>
            </a:r>
            <a:endParaRPr lang="es-ES" sz="2400" b="1" dirty="0">
              <a:solidFill>
                <a:srgbClr val="FFFF00"/>
              </a:solidFill>
              <a:cs typeface="DejaVu Sans" charset="0"/>
            </a:endParaRPr>
          </a:p>
        </p:txBody>
      </p:sp>
      <p:sp>
        <p:nvSpPr>
          <p:cNvPr id="4" name="3 CuadroTexto"/>
          <p:cNvSpPr txBox="1"/>
          <p:nvPr/>
        </p:nvSpPr>
        <p:spPr>
          <a:xfrm>
            <a:off x="4067943" y="3933056"/>
            <a:ext cx="4991145" cy="2677656"/>
          </a:xfrm>
          <a:prstGeom prst="rect">
            <a:avLst/>
          </a:prstGeom>
          <a:noFill/>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sz="2400" b="1" u="sng" dirty="0">
                <a:solidFill>
                  <a:srgbClr val="66FF33"/>
                </a:solidFill>
                <a:cs typeface="DejaVu Sans" charset="0"/>
              </a:rPr>
              <a:t>Factor  de escala</a:t>
            </a:r>
            <a:r>
              <a:rPr lang="es-ES_tradnl" sz="2400" dirty="0">
                <a:solidFill>
                  <a:srgbClr val="66FF33"/>
                </a:solidFill>
                <a:cs typeface="DejaVu Sans" charset="0"/>
              </a:rPr>
              <a:t>: Cómo se expanden las distancias con el </a:t>
            </a:r>
            <a:r>
              <a:rPr lang="es-ES_tradnl" sz="2400" dirty="0" smtClean="0">
                <a:solidFill>
                  <a:srgbClr val="66FF33"/>
                </a:solidFill>
                <a:cs typeface="DejaVu Sans" charset="0"/>
              </a:rPr>
              <a:t>tiempo</a:t>
            </a:r>
            <a:endParaRPr lang="es-ES_tradnl" sz="2400" dirty="0">
              <a:solidFill>
                <a:srgbClr val="FFFFFF"/>
              </a:solidFill>
              <a:cs typeface="DejaVu Sans" charset="0"/>
            </a:endParaRPr>
          </a:p>
          <a:p>
            <a:pPr defTabSz="457200" fontAlgn="base">
              <a:spcBef>
                <a:spcPct val="0"/>
              </a:spcBef>
              <a:spcAft>
                <a:spcPct val="0"/>
              </a:spcAft>
              <a:buClr>
                <a:srgbClr val="000000"/>
              </a:buClr>
              <a:buSzPct val="100000"/>
              <a:buFont typeface="Arial" charset="0"/>
              <a:buNone/>
            </a:pPr>
            <a:r>
              <a:rPr lang="es-ES_tradnl" sz="2400" b="1" u="sng" dirty="0">
                <a:solidFill>
                  <a:srgbClr val="00CC99">
                    <a:lumMod val="60000"/>
                    <a:lumOff val="40000"/>
                  </a:srgbClr>
                </a:solidFill>
                <a:cs typeface="DejaVu Sans" charset="0"/>
              </a:rPr>
              <a:t>Tiempo cósmico</a:t>
            </a:r>
            <a:r>
              <a:rPr lang="es-ES_tradnl" sz="2400" dirty="0">
                <a:solidFill>
                  <a:srgbClr val="00CC99">
                    <a:lumMod val="60000"/>
                    <a:lumOff val="40000"/>
                  </a:srgbClr>
                </a:solidFill>
                <a:cs typeface="DejaVu Sans" charset="0"/>
              </a:rPr>
              <a:t>: El que mide un observador que ve el universo en expansión uniforme </a:t>
            </a:r>
            <a:endParaRPr lang="es-ES_tradnl" sz="2400" dirty="0">
              <a:solidFill>
                <a:srgbClr val="FFFFFF"/>
              </a:solidFill>
              <a:cs typeface="DejaVu Sans" charset="0"/>
            </a:endParaRPr>
          </a:p>
          <a:p>
            <a:pPr defTabSz="457200" fontAlgn="base">
              <a:spcBef>
                <a:spcPct val="0"/>
              </a:spcBef>
              <a:spcAft>
                <a:spcPct val="0"/>
              </a:spcAft>
              <a:buClr>
                <a:srgbClr val="000000"/>
              </a:buClr>
              <a:buSzPct val="100000"/>
              <a:buFont typeface="Arial" charset="0"/>
              <a:buNone/>
            </a:pPr>
            <a:r>
              <a:rPr lang="es-ES_tradnl" sz="2400" b="1" u="sng" dirty="0">
                <a:solidFill>
                  <a:srgbClr val="FF6600"/>
                </a:solidFill>
                <a:cs typeface="DejaVu Sans" charset="0"/>
              </a:rPr>
              <a:t>Coordenadas </a:t>
            </a:r>
            <a:r>
              <a:rPr lang="es-ES_tradnl" sz="2400" b="1" u="sng" dirty="0" err="1">
                <a:solidFill>
                  <a:srgbClr val="FF6600"/>
                </a:solidFill>
                <a:cs typeface="DejaVu Sans" charset="0"/>
              </a:rPr>
              <a:t>comóviles</a:t>
            </a:r>
            <a:r>
              <a:rPr lang="es-ES_tradnl" sz="2400" dirty="0">
                <a:solidFill>
                  <a:srgbClr val="FF6600"/>
                </a:solidFill>
                <a:cs typeface="DejaVu Sans" charset="0"/>
              </a:rPr>
              <a:t>: </a:t>
            </a:r>
            <a:r>
              <a:rPr lang="es-ES_tradnl" sz="2400" dirty="0" smtClean="0">
                <a:solidFill>
                  <a:srgbClr val="FF6600"/>
                </a:solidFill>
                <a:cs typeface="DejaVu Sans" charset="0"/>
              </a:rPr>
              <a:t>Se expanden con el universo</a:t>
            </a:r>
            <a:endParaRPr lang="es-ES" sz="2400" dirty="0">
              <a:solidFill>
                <a:srgbClr val="FF6600"/>
              </a:solidFill>
              <a:cs typeface="DejaVu Sans" charset="0"/>
            </a:endParaRPr>
          </a:p>
        </p:txBody>
      </p:sp>
    </p:spTree>
    <p:extLst>
      <p:ext uri="{BB962C8B-B14F-4D97-AF65-F5344CB8AC3E}">
        <p14:creationId xmlns:p14="http://schemas.microsoft.com/office/powerpoint/2010/main" val="253486435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798326" y="1057408"/>
            <a:ext cx="5344373" cy="57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951" y="15"/>
            <a:ext cx="4320727" cy="293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185754" y="3374990"/>
            <a:ext cx="3455830" cy="2862322"/>
          </a:xfrm>
          <a:prstGeom prst="rect">
            <a:avLst/>
          </a:prstGeom>
          <a:noFill/>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sz="3600" dirty="0">
                <a:solidFill>
                  <a:srgbClr val="00B0F0"/>
                </a:solidFill>
                <a:latin typeface="Arial Rounded MT Bold" pitchFamily="34" charset="0"/>
                <a:cs typeface="DejaVu Sans" charset="0"/>
              </a:rPr>
              <a:t>Las coordenadas </a:t>
            </a:r>
            <a:r>
              <a:rPr lang="es-ES_tradnl" sz="3600" dirty="0" err="1">
                <a:solidFill>
                  <a:srgbClr val="00B0F0"/>
                </a:solidFill>
                <a:latin typeface="Arial Rounded MT Bold" pitchFamily="34" charset="0"/>
                <a:cs typeface="DejaVu Sans" charset="0"/>
              </a:rPr>
              <a:t>comóviles</a:t>
            </a:r>
            <a:r>
              <a:rPr lang="es-ES_tradnl" sz="3600" dirty="0">
                <a:solidFill>
                  <a:srgbClr val="00B0F0"/>
                </a:solidFill>
                <a:latin typeface="Arial Rounded MT Bold" pitchFamily="34" charset="0"/>
                <a:cs typeface="DejaVu Sans" charset="0"/>
              </a:rPr>
              <a:t> se expanden con el universo</a:t>
            </a:r>
            <a:endParaRPr lang="es-ES" sz="3600" dirty="0">
              <a:solidFill>
                <a:srgbClr val="00B0F0"/>
              </a:solidFill>
              <a:latin typeface="Arial Rounded MT Bold" pitchFamily="34" charset="0"/>
              <a:cs typeface="DejaVu Sans" charset="0"/>
            </a:endParaRPr>
          </a:p>
        </p:txBody>
      </p:sp>
      <p:sp>
        <p:nvSpPr>
          <p:cNvPr id="3" name="2 CuadroTexto"/>
          <p:cNvSpPr txBox="1"/>
          <p:nvPr/>
        </p:nvSpPr>
        <p:spPr>
          <a:xfrm>
            <a:off x="4382196" y="179931"/>
            <a:ext cx="4798317" cy="584775"/>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200" dirty="0">
                <a:solidFill>
                  <a:srgbClr val="FFCC66"/>
                </a:solidFill>
                <a:latin typeface="Arial Rounded MT Bold" pitchFamily="34" charset="0"/>
                <a:cs typeface="DejaVu Sans" charset="0"/>
              </a:rPr>
              <a:t>3 posibles geometrías</a:t>
            </a:r>
            <a:endParaRPr lang="es-ES" sz="3200" dirty="0">
              <a:solidFill>
                <a:srgbClr val="FFCC66"/>
              </a:solidFill>
              <a:latin typeface="Arial Rounded MT Bold" pitchFamily="34" charset="0"/>
              <a:cs typeface="DejaVu Sans" charset="0"/>
            </a:endParaRPr>
          </a:p>
        </p:txBody>
      </p:sp>
    </p:spTree>
    <p:extLst>
      <p:ext uri="{BB962C8B-B14F-4D97-AF65-F5344CB8AC3E}">
        <p14:creationId xmlns:p14="http://schemas.microsoft.com/office/powerpoint/2010/main" val="36861822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2844" y="3960011"/>
            <a:ext cx="9091157" cy="882102"/>
          </a:xfrm>
          <a:prstGeom prst="rect">
            <a:avLst/>
          </a:prstGeom>
          <a:noFill/>
          <a:ln>
            <a:noFill/>
          </a:ln>
        </p:spPr>
        <p:txBody>
          <a:bodyPr vert="horz" wrap="square" lIns="85536" tIns="42768" rIns="85536" bIns="42768" compatLnSpc="0">
            <a:spAutoFit/>
          </a:bodyPr>
          <a:lstStyle/>
          <a:p>
            <a:pPr defTabSz="457200" fontAlgn="base" hangingPunct="0">
              <a:buClr>
                <a:srgbClr val="000000"/>
              </a:buClr>
              <a:buSzPct val="100000"/>
              <a:buFont typeface="Arial" charset="0"/>
              <a:buNone/>
            </a:pPr>
            <a:r>
              <a:rPr lang="es-ES" sz="2800" dirty="0">
                <a:solidFill>
                  <a:srgbClr val="00B0F0"/>
                </a:solidFill>
                <a:latin typeface="Britannic Bold" pitchFamily="34"/>
                <a:ea typeface="SimSun" pitchFamily="2"/>
                <a:cs typeface="Mangal" pitchFamily="2"/>
              </a:rPr>
              <a:t>El desplazamiento al rojo es una medida de la escala del universo en el momento en el que se emitió la luz</a:t>
            </a:r>
          </a:p>
        </p:txBody>
      </p:sp>
      <p:pic>
        <p:nvPicPr>
          <p:cNvPr id="6" name="5 Imagen"/>
          <p:cNvPicPr>
            <a:picLocks noChangeAspect="1"/>
          </p:cNvPicPr>
          <p:nvPr/>
        </p:nvPicPr>
        <p:blipFill>
          <a:blip r:embed="rId3">
            <a:lum/>
            <a:alphaModFix/>
            <a:extLst>
              <a:ext uri="{28A0092B-C50C-407E-A947-70E740481C1C}">
                <a14:useLocalDpi xmlns:a14="http://schemas.microsoft.com/office/drawing/2010/main"/>
              </a:ext>
            </a:extLst>
          </a:blip>
          <a:srcRect/>
          <a:stretch>
            <a:fillRect/>
          </a:stretch>
        </p:blipFill>
        <p:spPr>
          <a:xfrm>
            <a:off x="3918620" y="5551953"/>
            <a:ext cx="5185632" cy="979756"/>
          </a:xfrm>
          <a:prstGeom prst="rect">
            <a:avLst/>
          </a:prstGeom>
          <a:noFill/>
          <a:ln>
            <a:noFill/>
          </a:ln>
        </p:spPr>
      </p:pic>
      <p:pic>
        <p:nvPicPr>
          <p:cNvPr id="7" name="6 Imagen"/>
          <p:cNvPicPr>
            <a:picLocks noChangeAspect="1"/>
          </p:cNvPicPr>
          <p:nvPr/>
        </p:nvPicPr>
        <p:blipFill>
          <a:blip r:embed="rId4" cstate="screen">
            <a:lum/>
            <a:alphaModFix/>
            <a:extLst>
              <a:ext uri="{28A0092B-C50C-407E-A947-70E740481C1C}">
                <a14:useLocalDpi xmlns:a14="http://schemas.microsoft.com/office/drawing/2010/main"/>
              </a:ext>
            </a:extLst>
          </a:blip>
          <a:srcRect/>
          <a:stretch>
            <a:fillRect/>
          </a:stretch>
        </p:blipFill>
        <p:spPr>
          <a:xfrm>
            <a:off x="163278" y="4898797"/>
            <a:ext cx="3102237" cy="1632927"/>
          </a:xfrm>
          <a:prstGeom prst="rect">
            <a:avLst/>
          </a:prstGeom>
          <a:noFill/>
          <a:ln>
            <a:noFill/>
          </a:ln>
        </p:spPr>
      </p:pic>
      <p:sp>
        <p:nvSpPr>
          <p:cNvPr id="9" name="8 CuadroTexto"/>
          <p:cNvSpPr txBox="1"/>
          <p:nvPr/>
        </p:nvSpPr>
        <p:spPr>
          <a:xfrm>
            <a:off x="567" y="-27384"/>
            <a:ext cx="9103680" cy="1077218"/>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200" b="1" u="sng" dirty="0">
                <a:solidFill>
                  <a:srgbClr val="FFFF00"/>
                </a:solidFill>
                <a:cs typeface="DejaVu Sans" charset="0"/>
              </a:rPr>
              <a:t>La luz de las galaxias se observa desplazada al rojo porque el universo se expande</a:t>
            </a:r>
            <a:endParaRPr lang="es-ES" sz="3200" b="1" u="sng" dirty="0">
              <a:solidFill>
                <a:srgbClr val="FFFF00"/>
              </a:solidFill>
              <a:cs typeface="DejaVu Sans" charset="0"/>
            </a:endParaRPr>
          </a:p>
        </p:txBody>
      </p:sp>
      <p:pic>
        <p:nvPicPr>
          <p:cNvPr id="8194" name="Picture 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2844" y="1052736"/>
            <a:ext cx="3572397"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10 CuadroTexto"/>
          <p:cNvSpPr txBox="1"/>
          <p:nvPr/>
        </p:nvSpPr>
        <p:spPr>
          <a:xfrm>
            <a:off x="3678612" y="1268760"/>
            <a:ext cx="5346097" cy="2554545"/>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200" dirty="0">
                <a:solidFill>
                  <a:srgbClr val="FFFF99"/>
                </a:solidFill>
                <a:latin typeface="Arial Rounded MT Bold" pitchFamily="34" charset="0"/>
                <a:cs typeface="DejaVu Sans" charset="0"/>
              </a:rPr>
              <a:t>La expansión del espacio arrastra a la luz y aumenta su longitud de onda </a:t>
            </a:r>
            <a:r>
              <a:rPr lang="es-ES_tradnl" sz="3200" dirty="0">
                <a:solidFill>
                  <a:srgbClr val="FFFF99"/>
                </a:solidFill>
                <a:latin typeface="Arial Rounded MT Bold" pitchFamily="34" charset="0"/>
                <a:cs typeface="DejaVu Sans" charset="0"/>
                <a:sym typeface="Wingdings" pitchFamily="2" charset="2"/>
              </a:rPr>
              <a:t> Desplazamiento al rojo</a:t>
            </a:r>
            <a:endParaRPr lang="es-ES" sz="3200" dirty="0">
              <a:solidFill>
                <a:srgbClr val="FFFF99"/>
              </a:solidFill>
              <a:latin typeface="Arial Rounded MT Bold" pitchFamily="34" charset="0"/>
              <a:cs typeface="DejaVu Sans" charset="0"/>
            </a:endParaRPr>
          </a:p>
        </p:txBody>
      </p:sp>
    </p:spTree>
    <p:extLst>
      <p:ext uri="{BB962C8B-B14F-4D97-AF65-F5344CB8AC3E}">
        <p14:creationId xmlns:p14="http://schemas.microsoft.com/office/powerpoint/2010/main" val="9689357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5682901" y="-27384"/>
            <a:ext cx="3408268" cy="69710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6840" tIns="48240" rIns="96840" bIns="4824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5pPr>
            <a:lvl6pPr defTabSz="457200" fontAlgn="base">
              <a:spcBef>
                <a:spcPct val="0"/>
              </a:spcBef>
              <a:spcAft>
                <a:spcPct val="0"/>
              </a:spcAft>
              <a:buClr>
                <a:srgbClr val="000000"/>
              </a:buClr>
              <a:buSzPct val="100000"/>
              <a:buFont typeface="Arial"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6pPr>
            <a:lvl7pPr defTabSz="457200" fontAlgn="base">
              <a:spcBef>
                <a:spcPct val="0"/>
              </a:spcBef>
              <a:spcAft>
                <a:spcPct val="0"/>
              </a:spcAft>
              <a:buClr>
                <a:srgbClr val="000000"/>
              </a:buClr>
              <a:buSzPct val="100000"/>
              <a:buFont typeface="Arial"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7pPr>
            <a:lvl8pPr defTabSz="457200" fontAlgn="base">
              <a:spcBef>
                <a:spcPct val="0"/>
              </a:spcBef>
              <a:spcAft>
                <a:spcPct val="0"/>
              </a:spcAft>
              <a:buClr>
                <a:srgbClr val="000000"/>
              </a:buClr>
              <a:buSzPct val="100000"/>
              <a:buFont typeface="Arial"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8pPr>
            <a:lvl9pPr defTabSz="457200" fontAlgn="base">
              <a:spcBef>
                <a:spcPct val="0"/>
              </a:spcBef>
              <a:spcAft>
                <a:spcPct val="0"/>
              </a:spcAft>
              <a:buClr>
                <a:srgbClr val="000000"/>
              </a:buClr>
              <a:buSzPct val="100000"/>
              <a:buFont typeface="Arial"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9pPr>
          </a:lstStyle>
          <a:p>
            <a:pPr defTabSz="457200" fontAlgn="base">
              <a:spcBef>
                <a:spcPts val="1625"/>
              </a:spcBef>
              <a:spcAft>
                <a:spcPct val="0"/>
              </a:spcAft>
              <a:buClr>
                <a:srgbClr val="FFFF00"/>
              </a:buClr>
              <a:buSzPct val="100000"/>
              <a:buFont typeface="Arial Rounded MT Bold" pitchFamily="32" charset="0"/>
              <a:buNone/>
            </a:pPr>
            <a:r>
              <a:rPr lang="en-US" sz="2800" b="1" dirty="0">
                <a:solidFill>
                  <a:schemeClr val="bg1"/>
                </a:solidFill>
                <a:latin typeface="+mn-lt"/>
              </a:rPr>
              <a:t>La </a:t>
            </a:r>
            <a:r>
              <a:rPr lang="en-US" sz="2800" b="1" dirty="0" err="1">
                <a:solidFill>
                  <a:schemeClr val="bg1"/>
                </a:solidFill>
                <a:latin typeface="+mn-lt"/>
              </a:rPr>
              <a:t>cosmología</a:t>
            </a:r>
            <a:r>
              <a:rPr lang="en-US" sz="2800" b="1" dirty="0">
                <a:solidFill>
                  <a:schemeClr val="bg1"/>
                </a:solidFill>
                <a:latin typeface="+mn-lt"/>
              </a:rPr>
              <a:t> </a:t>
            </a:r>
            <a:r>
              <a:rPr lang="en-US" sz="2800" b="1" dirty="0" err="1">
                <a:solidFill>
                  <a:schemeClr val="bg1"/>
                </a:solidFill>
                <a:latin typeface="+mn-lt"/>
              </a:rPr>
              <a:t>trata</a:t>
            </a:r>
            <a:r>
              <a:rPr lang="en-US" sz="2800" b="1" dirty="0">
                <a:solidFill>
                  <a:schemeClr val="bg1"/>
                </a:solidFill>
                <a:latin typeface="+mn-lt"/>
              </a:rPr>
              <a:t> de </a:t>
            </a:r>
            <a:r>
              <a:rPr lang="en-US" sz="2800" b="1" dirty="0" err="1">
                <a:solidFill>
                  <a:schemeClr val="bg1"/>
                </a:solidFill>
                <a:latin typeface="+mn-lt"/>
              </a:rPr>
              <a:t>las</a:t>
            </a:r>
            <a:r>
              <a:rPr lang="en-US" sz="2800" b="1" dirty="0">
                <a:solidFill>
                  <a:schemeClr val="bg1"/>
                </a:solidFill>
                <a:latin typeface="+mn-lt"/>
              </a:rPr>
              <a:t> </a:t>
            </a:r>
            <a:r>
              <a:rPr lang="en-US" sz="2800" b="1" dirty="0" err="1">
                <a:solidFill>
                  <a:schemeClr val="bg1"/>
                </a:solidFill>
                <a:latin typeface="+mn-lt"/>
              </a:rPr>
              <a:t>escalas</a:t>
            </a:r>
            <a:r>
              <a:rPr lang="en-US" sz="2800" b="1" dirty="0">
                <a:solidFill>
                  <a:schemeClr val="bg1"/>
                </a:solidFill>
                <a:latin typeface="+mn-lt"/>
              </a:rPr>
              <a:t> </a:t>
            </a:r>
            <a:r>
              <a:rPr lang="en-US" sz="2800" b="1" dirty="0" err="1">
                <a:solidFill>
                  <a:schemeClr val="bg1"/>
                </a:solidFill>
                <a:latin typeface="+mn-lt"/>
              </a:rPr>
              <a:t>espaciales</a:t>
            </a:r>
            <a:r>
              <a:rPr lang="en-US" sz="2800" b="1" dirty="0">
                <a:solidFill>
                  <a:schemeClr val="bg1"/>
                </a:solidFill>
                <a:latin typeface="+mn-lt"/>
              </a:rPr>
              <a:t> </a:t>
            </a:r>
            <a:r>
              <a:rPr lang="en-US" sz="2800" b="1" dirty="0" err="1">
                <a:solidFill>
                  <a:schemeClr val="bg1"/>
                </a:solidFill>
                <a:latin typeface="+mn-lt"/>
              </a:rPr>
              <a:t>más</a:t>
            </a:r>
            <a:r>
              <a:rPr lang="en-US" sz="2800" b="1" dirty="0">
                <a:solidFill>
                  <a:schemeClr val="bg1"/>
                </a:solidFill>
                <a:latin typeface="+mn-lt"/>
              </a:rPr>
              <a:t> </a:t>
            </a:r>
            <a:r>
              <a:rPr lang="en-US" sz="2800" b="1" dirty="0" err="1" smtClean="0">
                <a:solidFill>
                  <a:schemeClr val="bg1"/>
                </a:solidFill>
                <a:latin typeface="+mn-lt"/>
              </a:rPr>
              <a:t>grandes</a:t>
            </a:r>
            <a:r>
              <a:rPr lang="en-US" sz="2800" b="1" dirty="0" smtClean="0">
                <a:solidFill>
                  <a:schemeClr val="bg1"/>
                </a:solidFill>
                <a:latin typeface="+mn-lt"/>
              </a:rPr>
              <a:t>, el </a:t>
            </a:r>
            <a:r>
              <a:rPr lang="en-US" sz="2800" b="1" dirty="0" err="1" smtClean="0">
                <a:solidFill>
                  <a:schemeClr val="bg1"/>
                </a:solidFill>
                <a:latin typeface="+mn-lt"/>
              </a:rPr>
              <a:t>universo</a:t>
            </a:r>
            <a:r>
              <a:rPr lang="en-US" sz="2800" b="1" dirty="0" smtClean="0">
                <a:solidFill>
                  <a:schemeClr val="bg1"/>
                </a:solidFill>
                <a:latin typeface="+mn-lt"/>
              </a:rPr>
              <a:t> </a:t>
            </a:r>
            <a:r>
              <a:rPr lang="en-US" sz="2800" b="1" dirty="0">
                <a:solidFill>
                  <a:schemeClr val="bg1"/>
                </a:solidFill>
                <a:latin typeface="+mn-lt"/>
              </a:rPr>
              <a:t>visible </a:t>
            </a:r>
            <a:r>
              <a:rPr lang="en-US" sz="2800" b="1" dirty="0" err="1" smtClean="0">
                <a:solidFill>
                  <a:schemeClr val="bg1"/>
                </a:solidFill>
                <a:latin typeface="+mn-lt"/>
              </a:rPr>
              <a:t>completo</a:t>
            </a:r>
            <a:endParaRPr lang="en-US" sz="2800" b="1" dirty="0">
              <a:solidFill>
                <a:schemeClr val="bg1"/>
              </a:solidFill>
              <a:latin typeface="+mn-lt"/>
            </a:endParaRPr>
          </a:p>
          <a:p>
            <a:pPr defTabSz="457200" fontAlgn="base">
              <a:spcBef>
                <a:spcPts val="1625"/>
              </a:spcBef>
              <a:spcAft>
                <a:spcPct val="0"/>
              </a:spcAft>
              <a:buClr>
                <a:srgbClr val="FFFFFF"/>
              </a:buClr>
              <a:buSzPct val="100000"/>
              <a:buFont typeface="Arial" charset="0"/>
              <a:buNone/>
            </a:pPr>
            <a:r>
              <a:rPr lang="en-US" sz="2800" b="1" dirty="0" smtClean="0">
                <a:solidFill>
                  <a:srgbClr val="99FF66"/>
                </a:solidFill>
                <a:latin typeface="Calibri" pitchFamily="34" charset="0"/>
              </a:rPr>
              <a:t>El </a:t>
            </a:r>
            <a:r>
              <a:rPr lang="en-US" sz="2800" b="1" dirty="0" err="1" smtClean="0">
                <a:solidFill>
                  <a:srgbClr val="99FF66"/>
                </a:solidFill>
                <a:latin typeface="Calibri" pitchFamily="34" charset="0"/>
              </a:rPr>
              <a:t>universo</a:t>
            </a:r>
            <a:r>
              <a:rPr lang="en-US" sz="2800" b="1" dirty="0" smtClean="0">
                <a:solidFill>
                  <a:srgbClr val="99FF66"/>
                </a:solidFill>
                <a:latin typeface="Calibri" pitchFamily="34" charset="0"/>
              </a:rPr>
              <a:t> </a:t>
            </a:r>
            <a:r>
              <a:rPr lang="en-US" sz="2800" b="1" dirty="0" err="1" smtClean="0">
                <a:solidFill>
                  <a:srgbClr val="99FF66"/>
                </a:solidFill>
                <a:latin typeface="Calibri" pitchFamily="34" charset="0"/>
              </a:rPr>
              <a:t>contiene</a:t>
            </a:r>
            <a:r>
              <a:rPr lang="en-US" sz="2800" b="1" dirty="0" smtClean="0">
                <a:solidFill>
                  <a:srgbClr val="99FF66"/>
                </a:solidFill>
                <a:latin typeface="Calibri" pitchFamily="34" charset="0"/>
              </a:rPr>
              <a:t>  </a:t>
            </a:r>
            <a:r>
              <a:rPr lang="en-US" sz="2800" b="1" dirty="0" err="1" smtClean="0">
                <a:solidFill>
                  <a:srgbClr val="99FF66"/>
                </a:solidFill>
                <a:latin typeface="Calibri" pitchFamily="34" charset="0"/>
              </a:rPr>
              <a:t>estructuras</a:t>
            </a:r>
            <a:r>
              <a:rPr lang="en-US" sz="2800" b="1" dirty="0" smtClean="0">
                <a:solidFill>
                  <a:srgbClr val="99FF66"/>
                </a:solidFill>
                <a:latin typeface="Calibri" pitchFamily="34" charset="0"/>
              </a:rPr>
              <a:t> </a:t>
            </a:r>
            <a:r>
              <a:rPr lang="en-US" sz="2800" b="1" dirty="0" err="1" smtClean="0">
                <a:solidFill>
                  <a:srgbClr val="99FF66"/>
                </a:solidFill>
                <a:latin typeface="Calibri" pitchFamily="34" charset="0"/>
              </a:rPr>
              <a:t>ordenadas</a:t>
            </a:r>
            <a:r>
              <a:rPr lang="en-US" sz="2800" b="1" dirty="0" smtClean="0">
                <a:solidFill>
                  <a:srgbClr val="99FF66"/>
                </a:solidFill>
                <a:latin typeface="Calibri" pitchFamily="34" charset="0"/>
              </a:rPr>
              <a:t>  </a:t>
            </a:r>
            <a:r>
              <a:rPr lang="en-US" sz="2800" b="1" dirty="0" err="1" smtClean="0">
                <a:solidFill>
                  <a:srgbClr val="99FF66"/>
                </a:solidFill>
                <a:latin typeface="Calibri" pitchFamily="34" charset="0"/>
              </a:rPr>
              <a:t>jerárquicamente</a:t>
            </a:r>
            <a:endParaRPr lang="en-US" sz="2800" b="1" dirty="0" smtClean="0">
              <a:solidFill>
                <a:srgbClr val="99FF66"/>
              </a:solidFill>
              <a:latin typeface="Calibri" pitchFamily="34" charset="0"/>
            </a:endParaRPr>
          </a:p>
          <a:p>
            <a:pPr defTabSz="457200" fontAlgn="base">
              <a:spcBef>
                <a:spcPts val="1625"/>
              </a:spcBef>
              <a:spcAft>
                <a:spcPct val="0"/>
              </a:spcAft>
              <a:buClr>
                <a:srgbClr val="FFFFFF"/>
              </a:buClr>
              <a:buSzPct val="100000"/>
              <a:buFont typeface="Arial" charset="0"/>
              <a:buNone/>
            </a:pPr>
            <a:r>
              <a:rPr lang="en-US" sz="2800" b="1" dirty="0" err="1" smtClean="0">
                <a:solidFill>
                  <a:srgbClr val="FFC000"/>
                </a:solidFill>
                <a:latin typeface="Calibri" pitchFamily="34" charset="0"/>
              </a:rPr>
              <a:t>Observar</a:t>
            </a:r>
            <a:r>
              <a:rPr lang="en-US" sz="2800" b="1" dirty="0" smtClean="0">
                <a:solidFill>
                  <a:srgbClr val="FFC000"/>
                </a:solidFill>
                <a:latin typeface="Calibri" pitchFamily="34" charset="0"/>
              </a:rPr>
              <a:t> a </a:t>
            </a:r>
            <a:r>
              <a:rPr lang="en-US" sz="2800" b="1" dirty="0" err="1" smtClean="0">
                <a:solidFill>
                  <a:srgbClr val="FFC000"/>
                </a:solidFill>
                <a:latin typeface="Calibri" pitchFamily="34" charset="0"/>
              </a:rPr>
              <a:t>estas</a:t>
            </a:r>
            <a:r>
              <a:rPr lang="en-US" sz="2800" b="1" dirty="0" smtClean="0">
                <a:solidFill>
                  <a:srgbClr val="FFC000"/>
                </a:solidFill>
                <a:latin typeface="Calibri" pitchFamily="34" charset="0"/>
              </a:rPr>
              <a:t> </a:t>
            </a:r>
            <a:r>
              <a:rPr lang="en-US" sz="2800" b="1" dirty="0" err="1" smtClean="0">
                <a:solidFill>
                  <a:srgbClr val="FFC000"/>
                </a:solidFill>
                <a:latin typeface="Calibri" pitchFamily="34" charset="0"/>
              </a:rPr>
              <a:t>enormes</a:t>
            </a:r>
            <a:r>
              <a:rPr lang="en-US" sz="2800" b="1" dirty="0" smtClean="0">
                <a:solidFill>
                  <a:srgbClr val="FFC000"/>
                </a:solidFill>
                <a:latin typeface="Calibri" pitchFamily="34" charset="0"/>
              </a:rPr>
              <a:t> </a:t>
            </a:r>
            <a:r>
              <a:rPr lang="en-US" sz="2800" b="1" dirty="0" err="1" smtClean="0">
                <a:solidFill>
                  <a:srgbClr val="FFC000"/>
                </a:solidFill>
                <a:latin typeface="Calibri" pitchFamily="34" charset="0"/>
              </a:rPr>
              <a:t>distancias</a:t>
            </a:r>
            <a:r>
              <a:rPr lang="en-US" sz="2800" b="1" dirty="0" smtClean="0">
                <a:solidFill>
                  <a:srgbClr val="FFC000"/>
                </a:solidFill>
                <a:latin typeface="Calibri" pitchFamily="34" charset="0"/>
              </a:rPr>
              <a:t> </a:t>
            </a:r>
            <a:r>
              <a:rPr lang="en-US" sz="2800" b="1" dirty="0" err="1" smtClean="0">
                <a:solidFill>
                  <a:srgbClr val="FFC000"/>
                </a:solidFill>
                <a:latin typeface="Calibri" pitchFamily="34" charset="0"/>
              </a:rPr>
              <a:t>es</a:t>
            </a:r>
            <a:r>
              <a:rPr lang="en-US" sz="2800" b="1" dirty="0" smtClean="0">
                <a:solidFill>
                  <a:srgbClr val="FFC000"/>
                </a:solidFill>
                <a:latin typeface="Calibri" pitchFamily="34" charset="0"/>
              </a:rPr>
              <a:t> </a:t>
            </a:r>
            <a:r>
              <a:rPr lang="en-US" sz="2800" b="1" dirty="0" err="1" smtClean="0">
                <a:solidFill>
                  <a:srgbClr val="FFC000"/>
                </a:solidFill>
                <a:latin typeface="Calibri" pitchFamily="34" charset="0"/>
              </a:rPr>
              <a:t>también</a:t>
            </a:r>
            <a:r>
              <a:rPr lang="en-US" sz="2800" b="1" dirty="0" smtClean="0">
                <a:solidFill>
                  <a:srgbClr val="FFC000"/>
                </a:solidFill>
                <a:latin typeface="Calibri" pitchFamily="34" charset="0"/>
              </a:rPr>
              <a:t> </a:t>
            </a:r>
            <a:r>
              <a:rPr lang="en-US" sz="2800" b="1" dirty="0" err="1" smtClean="0">
                <a:solidFill>
                  <a:srgbClr val="FFC000"/>
                </a:solidFill>
                <a:latin typeface="Calibri" pitchFamily="34" charset="0"/>
              </a:rPr>
              <a:t>observar</a:t>
            </a:r>
            <a:r>
              <a:rPr lang="en-US" sz="2800" b="1" dirty="0" smtClean="0">
                <a:solidFill>
                  <a:srgbClr val="FFC000"/>
                </a:solidFill>
                <a:latin typeface="Calibri" pitchFamily="34" charset="0"/>
              </a:rPr>
              <a:t> a </a:t>
            </a:r>
            <a:r>
              <a:rPr lang="en-US" sz="2800" b="1" dirty="0" err="1" smtClean="0">
                <a:solidFill>
                  <a:srgbClr val="FFC000"/>
                </a:solidFill>
                <a:latin typeface="Calibri" pitchFamily="34" charset="0"/>
              </a:rPr>
              <a:t>tiempos</a:t>
            </a:r>
            <a:r>
              <a:rPr lang="en-US" sz="2800" b="1" dirty="0" smtClean="0">
                <a:solidFill>
                  <a:srgbClr val="FFC000"/>
                </a:solidFill>
                <a:latin typeface="Calibri" pitchFamily="34" charset="0"/>
              </a:rPr>
              <a:t> </a:t>
            </a:r>
            <a:r>
              <a:rPr lang="en-US" sz="2800" b="1" dirty="0" err="1" smtClean="0">
                <a:solidFill>
                  <a:srgbClr val="FFC000"/>
                </a:solidFill>
                <a:latin typeface="Calibri" pitchFamily="34" charset="0"/>
              </a:rPr>
              <a:t>remotos</a:t>
            </a:r>
            <a:r>
              <a:rPr lang="en-US" sz="2800" b="1" dirty="0" smtClean="0">
                <a:solidFill>
                  <a:srgbClr val="FFC000"/>
                </a:solidFill>
                <a:latin typeface="Calibri" pitchFamily="34" charset="0"/>
              </a:rPr>
              <a:t> </a:t>
            </a:r>
            <a:r>
              <a:rPr lang="en-US" sz="2800" b="1" dirty="0" err="1" smtClean="0">
                <a:solidFill>
                  <a:srgbClr val="FFC000"/>
                </a:solidFill>
                <a:latin typeface="Calibri" pitchFamily="34" charset="0"/>
              </a:rPr>
              <a:t>por</a:t>
            </a:r>
            <a:r>
              <a:rPr lang="en-US" sz="2800" b="1" dirty="0" smtClean="0">
                <a:solidFill>
                  <a:srgbClr val="FFC000"/>
                </a:solidFill>
                <a:latin typeface="Calibri" pitchFamily="34" charset="0"/>
              </a:rPr>
              <a:t> la </a:t>
            </a:r>
            <a:r>
              <a:rPr lang="en-US" sz="2800" b="1" dirty="0" err="1" smtClean="0">
                <a:solidFill>
                  <a:srgbClr val="FFC000"/>
                </a:solidFill>
                <a:latin typeface="Calibri" pitchFamily="34" charset="0"/>
              </a:rPr>
              <a:t>velocidad</a:t>
            </a:r>
            <a:r>
              <a:rPr lang="en-US" sz="2800" b="1" dirty="0" smtClean="0">
                <a:solidFill>
                  <a:srgbClr val="FFC000"/>
                </a:solidFill>
                <a:latin typeface="Calibri" pitchFamily="34" charset="0"/>
              </a:rPr>
              <a:t> </a:t>
            </a:r>
            <a:r>
              <a:rPr lang="en-US" sz="2800" b="1" dirty="0" err="1" smtClean="0">
                <a:solidFill>
                  <a:srgbClr val="FFC000"/>
                </a:solidFill>
                <a:latin typeface="Calibri" pitchFamily="34" charset="0"/>
              </a:rPr>
              <a:t>finita</a:t>
            </a:r>
            <a:r>
              <a:rPr lang="en-US" sz="2800" b="1" dirty="0" smtClean="0">
                <a:solidFill>
                  <a:srgbClr val="FFC000"/>
                </a:solidFill>
                <a:latin typeface="Calibri" pitchFamily="34" charset="0"/>
              </a:rPr>
              <a:t> de la </a:t>
            </a:r>
            <a:r>
              <a:rPr lang="en-US" sz="2800" b="1" dirty="0" err="1" smtClean="0">
                <a:solidFill>
                  <a:srgbClr val="FFC000"/>
                </a:solidFill>
                <a:latin typeface="Calibri" pitchFamily="34" charset="0"/>
              </a:rPr>
              <a:t>luz</a:t>
            </a:r>
            <a:endParaRPr lang="en-US" sz="2800" b="1" dirty="0">
              <a:solidFill>
                <a:srgbClr val="FFC000"/>
              </a:solidFill>
              <a:latin typeface="Calibri" pitchFamily="34" charset="0"/>
            </a:endParaRPr>
          </a:p>
        </p:txBody>
      </p:sp>
      <p:pic>
        <p:nvPicPr>
          <p:cNvPr id="2" name="1 Imagen"/>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a:ext>
            </a:extLst>
          </a:blip>
          <a:stretch>
            <a:fillRect/>
          </a:stretch>
        </p:blipFill>
        <p:spPr>
          <a:xfrm>
            <a:off x="-36511" y="0"/>
            <a:ext cx="5719413" cy="6858000"/>
          </a:xfrm>
          <a:prstGeom prst="rect">
            <a:avLst/>
          </a:prstGeom>
          <a:effectLst>
            <a:innerShdw blurRad="63500" dist="50800" dir="10800000">
              <a:prstClr val="black">
                <a:alpha val="50000"/>
              </a:prstClr>
            </a:innerShdw>
          </a:effectLst>
        </p:spPr>
      </p:pic>
    </p:spTree>
    <p:extLst>
      <p:ext uri="{BB962C8B-B14F-4D97-AF65-F5344CB8AC3E}">
        <p14:creationId xmlns:p14="http://schemas.microsoft.com/office/powerpoint/2010/main" val="40655586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2314" y="4881"/>
            <a:ext cx="9156313" cy="830997"/>
          </a:xfrm>
          <a:prstGeom prst="rect">
            <a:avLst/>
          </a:prstGeom>
          <a:noFill/>
        </p:spPr>
        <p:txBody>
          <a:bodyPr wrap="square" rtlCol="0">
            <a:spAutoFit/>
          </a:bodyPr>
          <a:lstStyle/>
          <a:p>
            <a:r>
              <a:rPr lang="es-ES_tradnl" sz="2400" dirty="0" smtClean="0">
                <a:solidFill>
                  <a:srgbClr val="FFFF99"/>
                </a:solidFill>
              </a:rPr>
              <a:t>Al introducir la métrica de FLRW en las </a:t>
            </a:r>
            <a:r>
              <a:rPr lang="es-ES_tradnl" sz="2400" dirty="0" err="1" smtClean="0">
                <a:solidFill>
                  <a:srgbClr val="FFFF99"/>
                </a:solidFill>
              </a:rPr>
              <a:t>ecs</a:t>
            </a:r>
            <a:r>
              <a:rPr lang="es-ES_tradnl" sz="2400" dirty="0" smtClean="0">
                <a:solidFill>
                  <a:srgbClr val="FFFF99"/>
                </a:solidFill>
              </a:rPr>
              <a:t>. de Einstein, se obtienen las </a:t>
            </a:r>
            <a:r>
              <a:rPr lang="es-ES_tradnl" sz="2400" dirty="0" err="1" smtClean="0">
                <a:solidFill>
                  <a:srgbClr val="FFFF99"/>
                </a:solidFill>
              </a:rPr>
              <a:t>ecs</a:t>
            </a:r>
            <a:r>
              <a:rPr lang="es-ES_tradnl" sz="2400" dirty="0" smtClean="0">
                <a:solidFill>
                  <a:srgbClr val="FFFF99"/>
                </a:solidFill>
              </a:rPr>
              <a:t>. de </a:t>
            </a:r>
            <a:r>
              <a:rPr lang="es-ES_tradnl" sz="2400" dirty="0" err="1" smtClean="0">
                <a:solidFill>
                  <a:srgbClr val="FFFF99"/>
                </a:solidFill>
              </a:rPr>
              <a:t>Friedmann</a:t>
            </a:r>
            <a:r>
              <a:rPr lang="es-ES_tradnl" sz="2400" dirty="0" smtClean="0">
                <a:solidFill>
                  <a:srgbClr val="FFFF99"/>
                </a:solidFill>
              </a:rPr>
              <a:t>:</a:t>
            </a:r>
            <a:endParaRPr lang="es-ES" sz="2400" dirty="0">
              <a:solidFill>
                <a:srgbClr val="FFFF99"/>
              </a:solidFill>
            </a:endParaRPr>
          </a:p>
        </p:txBody>
      </p:sp>
      <p:sp>
        <p:nvSpPr>
          <p:cNvPr id="3" name="2 CuadroTexto"/>
          <p:cNvSpPr txBox="1"/>
          <p:nvPr/>
        </p:nvSpPr>
        <p:spPr>
          <a:xfrm>
            <a:off x="5117731" y="1124744"/>
            <a:ext cx="3918765" cy="1815882"/>
          </a:xfrm>
          <a:prstGeom prst="rect">
            <a:avLst/>
          </a:prstGeom>
          <a:noFill/>
        </p:spPr>
        <p:txBody>
          <a:bodyPr wrap="none" rtlCol="0">
            <a:spAutoFit/>
          </a:bodyPr>
          <a:lstStyle/>
          <a:p>
            <a:r>
              <a:rPr lang="es-ES_tradnl" sz="2800" dirty="0" smtClean="0">
                <a:solidFill>
                  <a:schemeClr val="bg1"/>
                </a:solidFill>
              </a:rPr>
              <a:t>G = Constante de Newton</a:t>
            </a:r>
          </a:p>
          <a:p>
            <a:r>
              <a:rPr lang="el-GR" sz="2800" dirty="0">
                <a:solidFill>
                  <a:schemeClr val="bg1"/>
                </a:solidFill>
              </a:rPr>
              <a:t>ρ</a:t>
            </a:r>
            <a:r>
              <a:rPr lang="es-ES_tradnl" sz="2800" dirty="0" smtClean="0">
                <a:solidFill>
                  <a:schemeClr val="bg1"/>
                </a:solidFill>
              </a:rPr>
              <a:t> = Densidad de energía</a:t>
            </a:r>
          </a:p>
          <a:p>
            <a:r>
              <a:rPr lang="es-ES_tradnl" sz="2800" dirty="0" smtClean="0">
                <a:solidFill>
                  <a:schemeClr val="bg1"/>
                </a:solidFill>
              </a:rPr>
              <a:t>P = Presión</a:t>
            </a:r>
          </a:p>
          <a:p>
            <a:r>
              <a:rPr lang="es-ES_tradnl" sz="2800" dirty="0" smtClean="0">
                <a:solidFill>
                  <a:schemeClr val="bg1"/>
                </a:solidFill>
                <a:latin typeface="Calibri"/>
              </a:rPr>
              <a:t>Λ = Cte. cosmológica</a:t>
            </a:r>
            <a:endParaRPr lang="es-ES" sz="2800" dirty="0">
              <a:solidFill>
                <a:schemeClr val="bg1"/>
              </a:solidFill>
            </a:endParaRPr>
          </a:p>
        </p:txBody>
      </p:sp>
      <p:sp>
        <p:nvSpPr>
          <p:cNvPr id="5" name="4 Rectángulo"/>
          <p:cNvSpPr/>
          <p:nvPr/>
        </p:nvSpPr>
        <p:spPr>
          <a:xfrm>
            <a:off x="-12314" y="3448159"/>
            <a:ext cx="9156314" cy="3293209"/>
          </a:xfrm>
          <a:prstGeom prst="rect">
            <a:avLst/>
          </a:prstGeom>
        </p:spPr>
        <p:txBody>
          <a:bodyPr wrap="square">
            <a:spAutoFit/>
          </a:bodyPr>
          <a:lstStyle/>
          <a:p>
            <a:pPr algn="ctr"/>
            <a:r>
              <a:rPr lang="en-US" sz="2400" b="1" u="sng" dirty="0" smtClean="0">
                <a:solidFill>
                  <a:srgbClr val="FFFF00"/>
                </a:solidFill>
              </a:rPr>
              <a:t>Se </a:t>
            </a:r>
            <a:r>
              <a:rPr lang="en-US" sz="2400" b="1" u="sng" dirty="0" err="1" smtClean="0">
                <a:solidFill>
                  <a:srgbClr val="FFFF00"/>
                </a:solidFill>
              </a:rPr>
              <a:t>necesita</a:t>
            </a:r>
            <a:r>
              <a:rPr lang="en-US" sz="2400" b="1" u="sng" dirty="0" smtClean="0">
                <a:solidFill>
                  <a:srgbClr val="FFFF00"/>
                </a:solidFill>
              </a:rPr>
              <a:t> </a:t>
            </a:r>
            <a:r>
              <a:rPr lang="en-US" sz="2400" b="1" u="sng" dirty="0" err="1" smtClean="0">
                <a:solidFill>
                  <a:srgbClr val="FFFF00"/>
                </a:solidFill>
              </a:rPr>
              <a:t>especificar</a:t>
            </a:r>
            <a:r>
              <a:rPr lang="en-US" sz="2400" b="1" u="sng" dirty="0" smtClean="0">
                <a:solidFill>
                  <a:srgbClr val="FFFF00"/>
                </a:solidFill>
              </a:rPr>
              <a:t> la </a:t>
            </a:r>
            <a:r>
              <a:rPr lang="en-US" sz="2400" b="1" u="sng" dirty="0" err="1" smtClean="0">
                <a:solidFill>
                  <a:srgbClr val="FFFF00"/>
                </a:solidFill>
              </a:rPr>
              <a:t>ecuación</a:t>
            </a:r>
            <a:r>
              <a:rPr lang="en-US" sz="2400" b="1" u="sng" dirty="0" smtClean="0">
                <a:solidFill>
                  <a:srgbClr val="FFFF00"/>
                </a:solidFill>
              </a:rPr>
              <a:t> de </a:t>
            </a:r>
            <a:r>
              <a:rPr lang="en-US" sz="2400" b="1" u="sng" dirty="0" err="1" smtClean="0">
                <a:solidFill>
                  <a:srgbClr val="FFFF00"/>
                </a:solidFill>
              </a:rPr>
              <a:t>estado</a:t>
            </a:r>
            <a:r>
              <a:rPr lang="en-US" sz="2400" b="1" u="sng" dirty="0" smtClean="0">
                <a:solidFill>
                  <a:srgbClr val="FFFF00"/>
                </a:solidFill>
              </a:rPr>
              <a:t> de </a:t>
            </a:r>
            <a:r>
              <a:rPr lang="en-US" sz="2400" b="1" u="sng" dirty="0" err="1" smtClean="0">
                <a:solidFill>
                  <a:srgbClr val="FFFF00"/>
                </a:solidFill>
              </a:rPr>
              <a:t>cada</a:t>
            </a:r>
            <a:r>
              <a:rPr lang="en-US" sz="2400" b="1" u="sng" dirty="0" smtClean="0">
                <a:solidFill>
                  <a:srgbClr val="FFFF00"/>
                </a:solidFill>
              </a:rPr>
              <a:t> </a:t>
            </a:r>
            <a:r>
              <a:rPr lang="en-US" sz="2400" b="1" u="sng" dirty="0" err="1" smtClean="0">
                <a:solidFill>
                  <a:srgbClr val="FFFF00"/>
                </a:solidFill>
              </a:rPr>
              <a:t>componente</a:t>
            </a:r>
            <a:r>
              <a:rPr lang="en-US" sz="2400" b="1" u="sng" dirty="0" smtClean="0">
                <a:solidFill>
                  <a:srgbClr val="FFFF00"/>
                </a:solidFill>
              </a:rPr>
              <a:t> del </a:t>
            </a:r>
            <a:r>
              <a:rPr lang="en-US" sz="2400" b="1" u="sng" dirty="0" err="1" smtClean="0">
                <a:solidFill>
                  <a:srgbClr val="FFFF00"/>
                </a:solidFill>
              </a:rPr>
              <a:t>universo</a:t>
            </a:r>
            <a:r>
              <a:rPr lang="en-US" sz="2400" b="1" u="sng" dirty="0" smtClean="0">
                <a:solidFill>
                  <a:srgbClr val="FFFF00"/>
                </a:solidFill>
              </a:rPr>
              <a:t> para resolver </a:t>
            </a:r>
            <a:r>
              <a:rPr lang="en-US" sz="2400" b="1" u="sng" dirty="0" err="1" smtClean="0">
                <a:solidFill>
                  <a:srgbClr val="FFFF00"/>
                </a:solidFill>
              </a:rPr>
              <a:t>las</a:t>
            </a:r>
            <a:r>
              <a:rPr lang="en-US" sz="2400" b="1" u="sng" dirty="0" smtClean="0">
                <a:solidFill>
                  <a:srgbClr val="FFFF00"/>
                </a:solidFill>
              </a:rPr>
              <a:t> </a:t>
            </a:r>
            <a:r>
              <a:rPr lang="en-US" sz="2400" b="1" u="sng" dirty="0" err="1" smtClean="0">
                <a:solidFill>
                  <a:srgbClr val="FFFF00"/>
                </a:solidFill>
              </a:rPr>
              <a:t>ecuacioness</a:t>
            </a:r>
            <a:r>
              <a:rPr lang="en-US" sz="2400" b="1" u="sng" dirty="0" smtClean="0">
                <a:solidFill>
                  <a:srgbClr val="FFFF00"/>
                </a:solidFill>
              </a:rPr>
              <a:t> </a:t>
            </a:r>
            <a:r>
              <a:rPr lang="en-US" sz="2400" b="1" u="sng" dirty="0">
                <a:solidFill>
                  <a:srgbClr val="FFFF00"/>
                </a:solidFill>
              </a:rPr>
              <a:t>p</a:t>
            </a:r>
            <a:r>
              <a:rPr lang="en-US" sz="2400" b="1" u="sng" dirty="0" smtClean="0">
                <a:solidFill>
                  <a:srgbClr val="FFFF00"/>
                </a:solidFill>
              </a:rPr>
              <a:t>ara a(t) </a:t>
            </a:r>
          </a:p>
          <a:p>
            <a:pPr algn="ctr"/>
            <a:endParaRPr lang="en-US" sz="2000" dirty="0">
              <a:solidFill>
                <a:srgbClr val="FFFF99"/>
              </a:solidFill>
            </a:endParaRPr>
          </a:p>
          <a:p>
            <a:pPr lvl="1"/>
            <a:r>
              <a:rPr lang="es-ES" sz="2800" dirty="0" smtClean="0">
                <a:solidFill>
                  <a:srgbClr val="FFFF99"/>
                </a:solidFill>
              </a:rPr>
              <a:t>El universo está lleno de una mezcla de fluidos, con p=w</a:t>
            </a:r>
            <a:r>
              <a:rPr lang="el-GR" sz="2800" dirty="0" smtClean="0">
                <a:solidFill>
                  <a:srgbClr val="FFFF99"/>
                </a:solidFill>
              </a:rPr>
              <a:t>ρ</a:t>
            </a:r>
            <a:endParaRPr lang="es-ES" sz="2800" dirty="0">
              <a:solidFill>
                <a:srgbClr val="FFFF99"/>
              </a:solidFill>
            </a:endParaRPr>
          </a:p>
          <a:p>
            <a:pPr lvl="1"/>
            <a:r>
              <a:rPr lang="en-US" sz="2800" dirty="0">
                <a:solidFill>
                  <a:srgbClr val="99FF66"/>
                </a:solidFill>
              </a:rPr>
              <a:t>- </a:t>
            </a:r>
            <a:r>
              <a:rPr lang="en-US" sz="2800" dirty="0" err="1" smtClean="0">
                <a:solidFill>
                  <a:srgbClr val="99FF66"/>
                </a:solidFill>
              </a:rPr>
              <a:t>materia</a:t>
            </a:r>
            <a:r>
              <a:rPr lang="en-US" sz="2800" dirty="0" smtClean="0">
                <a:solidFill>
                  <a:srgbClr val="99FF66"/>
                </a:solidFill>
              </a:rPr>
              <a:t> </a:t>
            </a:r>
            <a:r>
              <a:rPr lang="en-US" sz="2800" dirty="0">
                <a:solidFill>
                  <a:srgbClr val="99FF66"/>
                </a:solidFill>
              </a:rPr>
              <a:t>(</a:t>
            </a:r>
            <a:r>
              <a:rPr lang="en-US" sz="2800" dirty="0" err="1" smtClean="0">
                <a:solidFill>
                  <a:srgbClr val="99FF66"/>
                </a:solidFill>
              </a:rPr>
              <a:t>ordinaria</a:t>
            </a:r>
            <a:r>
              <a:rPr lang="en-US" sz="2800" dirty="0" smtClean="0">
                <a:solidFill>
                  <a:srgbClr val="99FF66"/>
                </a:solidFill>
              </a:rPr>
              <a:t> u </a:t>
            </a:r>
            <a:r>
              <a:rPr lang="en-US" sz="2800" dirty="0" err="1" smtClean="0">
                <a:solidFill>
                  <a:srgbClr val="99FF66"/>
                </a:solidFill>
              </a:rPr>
              <a:t>oscura</a:t>
            </a:r>
            <a:r>
              <a:rPr lang="en-US" sz="2800" dirty="0" smtClean="0">
                <a:solidFill>
                  <a:srgbClr val="99FF66"/>
                </a:solidFill>
              </a:rPr>
              <a:t>): </a:t>
            </a:r>
            <a:r>
              <a:rPr lang="en-US" sz="2800" dirty="0">
                <a:solidFill>
                  <a:srgbClr val="99FF66"/>
                </a:solidFill>
              </a:rPr>
              <a:t>p=0, w=0</a:t>
            </a:r>
          </a:p>
          <a:p>
            <a:pPr lvl="1"/>
            <a:r>
              <a:rPr lang="es-ES" sz="2800" dirty="0">
                <a:solidFill>
                  <a:srgbClr val="FFFF99"/>
                </a:solidFill>
              </a:rPr>
              <a:t>-</a:t>
            </a:r>
            <a:r>
              <a:rPr lang="es-ES" sz="2800" dirty="0">
                <a:solidFill>
                  <a:srgbClr val="00B0F0"/>
                </a:solidFill>
              </a:rPr>
              <a:t> </a:t>
            </a:r>
            <a:r>
              <a:rPr lang="es-ES" sz="2800" dirty="0" smtClean="0">
                <a:solidFill>
                  <a:srgbClr val="00B0F0"/>
                </a:solidFill>
              </a:rPr>
              <a:t>radiación</a:t>
            </a:r>
            <a:r>
              <a:rPr lang="es-ES" sz="2800" dirty="0">
                <a:solidFill>
                  <a:srgbClr val="00B0F0"/>
                </a:solidFill>
              </a:rPr>
              <a:t>: </a:t>
            </a:r>
            <a:r>
              <a:rPr lang="es-ES" sz="2800" dirty="0" smtClean="0">
                <a:solidFill>
                  <a:srgbClr val="00B0F0"/>
                </a:solidFill>
              </a:rPr>
              <a:t>p=</a:t>
            </a:r>
            <a:r>
              <a:rPr lang="el-GR" sz="2800" dirty="0" smtClean="0">
                <a:solidFill>
                  <a:srgbClr val="00B0F0"/>
                </a:solidFill>
              </a:rPr>
              <a:t>ρ</a:t>
            </a:r>
            <a:r>
              <a:rPr lang="es-ES" sz="2800" dirty="0" smtClean="0">
                <a:solidFill>
                  <a:srgbClr val="00B0F0"/>
                </a:solidFill>
              </a:rPr>
              <a:t>/3</a:t>
            </a:r>
            <a:r>
              <a:rPr lang="es-ES" sz="2800" dirty="0">
                <a:solidFill>
                  <a:srgbClr val="00B0F0"/>
                </a:solidFill>
              </a:rPr>
              <a:t>, w=1/3</a:t>
            </a:r>
          </a:p>
          <a:p>
            <a:pPr lvl="1"/>
            <a:r>
              <a:rPr lang="pt-BR" sz="2800" dirty="0">
                <a:solidFill>
                  <a:srgbClr val="FFFF99"/>
                </a:solidFill>
              </a:rPr>
              <a:t>- </a:t>
            </a:r>
            <a:r>
              <a:rPr lang="pt-BR" sz="2800" dirty="0" smtClean="0">
                <a:solidFill>
                  <a:srgbClr val="FFFF00"/>
                </a:solidFill>
              </a:rPr>
              <a:t>Constante cosmológica: </a:t>
            </a:r>
            <a:r>
              <a:rPr lang="pt-BR" sz="2800" dirty="0">
                <a:solidFill>
                  <a:srgbClr val="FFFF00"/>
                </a:solidFill>
              </a:rPr>
              <a:t>p</a:t>
            </a:r>
            <a:r>
              <a:rPr lang="pt-BR" sz="2800" dirty="0" smtClean="0">
                <a:solidFill>
                  <a:srgbClr val="FFFF00"/>
                </a:solidFill>
              </a:rPr>
              <a:t>=-</a:t>
            </a:r>
            <a:r>
              <a:rPr lang="el-GR" sz="2800" dirty="0" smtClean="0">
                <a:solidFill>
                  <a:srgbClr val="FFFF00"/>
                </a:solidFill>
              </a:rPr>
              <a:t>ρ</a:t>
            </a:r>
            <a:r>
              <a:rPr lang="pt-BR" sz="2800" dirty="0" smtClean="0">
                <a:solidFill>
                  <a:srgbClr val="FFFF00"/>
                </a:solidFill>
              </a:rPr>
              <a:t>, </a:t>
            </a:r>
            <a:r>
              <a:rPr lang="pt-BR" sz="2800" dirty="0">
                <a:solidFill>
                  <a:srgbClr val="FFFF00"/>
                </a:solidFill>
              </a:rPr>
              <a:t>w=-1</a:t>
            </a:r>
          </a:p>
          <a:p>
            <a:pPr lvl="1"/>
            <a:r>
              <a:rPr lang="en-US" sz="2800" dirty="0">
                <a:solidFill>
                  <a:srgbClr val="FFFF99"/>
                </a:solidFill>
              </a:rPr>
              <a:t>- </a:t>
            </a:r>
            <a:r>
              <a:rPr lang="en-US" sz="2800" dirty="0" err="1" smtClean="0">
                <a:solidFill>
                  <a:schemeClr val="bg1">
                    <a:lumMod val="75000"/>
                  </a:schemeClr>
                </a:solidFill>
              </a:rPr>
              <a:t>Energía</a:t>
            </a:r>
            <a:r>
              <a:rPr lang="en-US" sz="2800" dirty="0" smtClean="0">
                <a:solidFill>
                  <a:schemeClr val="bg1">
                    <a:lumMod val="75000"/>
                  </a:schemeClr>
                </a:solidFill>
              </a:rPr>
              <a:t> </a:t>
            </a:r>
            <a:r>
              <a:rPr lang="en-US" sz="2800" dirty="0" err="1" smtClean="0">
                <a:solidFill>
                  <a:schemeClr val="bg1">
                    <a:lumMod val="75000"/>
                  </a:schemeClr>
                </a:solidFill>
              </a:rPr>
              <a:t>oscura</a:t>
            </a:r>
            <a:r>
              <a:rPr lang="en-US" sz="2800" dirty="0" smtClean="0">
                <a:solidFill>
                  <a:schemeClr val="bg1">
                    <a:lumMod val="75000"/>
                  </a:schemeClr>
                </a:solidFill>
              </a:rPr>
              <a:t> </a:t>
            </a:r>
            <a:r>
              <a:rPr lang="en-US" sz="2800" dirty="0">
                <a:solidFill>
                  <a:schemeClr val="bg1">
                    <a:lumMod val="75000"/>
                  </a:schemeClr>
                </a:solidFill>
              </a:rPr>
              <a:t>w=w(t)&lt;-1/3 </a:t>
            </a:r>
            <a:r>
              <a:rPr lang="en-US" sz="2800" dirty="0" smtClean="0">
                <a:solidFill>
                  <a:schemeClr val="bg1">
                    <a:lumMod val="75000"/>
                  </a:schemeClr>
                </a:solidFill>
              </a:rPr>
              <a:t>(para </a:t>
            </a:r>
            <a:r>
              <a:rPr lang="en-US" sz="2800" dirty="0" err="1" smtClean="0">
                <a:solidFill>
                  <a:schemeClr val="bg1">
                    <a:lumMod val="75000"/>
                  </a:schemeClr>
                </a:solidFill>
              </a:rPr>
              <a:t>expansión</a:t>
            </a:r>
            <a:r>
              <a:rPr lang="en-US" sz="2800" dirty="0" smtClean="0">
                <a:solidFill>
                  <a:schemeClr val="bg1">
                    <a:lumMod val="75000"/>
                  </a:schemeClr>
                </a:solidFill>
              </a:rPr>
              <a:t> </a:t>
            </a:r>
            <a:r>
              <a:rPr lang="en-US" sz="2800" dirty="0" err="1" smtClean="0">
                <a:solidFill>
                  <a:schemeClr val="bg1">
                    <a:lumMod val="75000"/>
                  </a:schemeClr>
                </a:solidFill>
              </a:rPr>
              <a:t>acelerada</a:t>
            </a:r>
            <a:r>
              <a:rPr lang="en-US" sz="2800" dirty="0" smtClean="0">
                <a:solidFill>
                  <a:schemeClr val="bg1">
                    <a:lumMod val="75000"/>
                  </a:schemeClr>
                </a:solidFill>
              </a:rPr>
              <a:t>)</a:t>
            </a:r>
            <a:endParaRPr lang="es-ES" sz="2800" dirty="0">
              <a:solidFill>
                <a:schemeClr val="bg1">
                  <a:lumMod val="75000"/>
                </a:schemeClr>
              </a:solidFill>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496" y="949279"/>
            <a:ext cx="5075496" cy="2335705"/>
          </a:xfrm>
          <a:prstGeom prst="rect">
            <a:avLst/>
          </a:prstGeom>
        </p:spPr>
      </p:pic>
    </p:spTree>
    <p:extLst>
      <p:ext uri="{BB962C8B-B14F-4D97-AF65-F5344CB8AC3E}">
        <p14:creationId xmlns:p14="http://schemas.microsoft.com/office/powerpoint/2010/main" val="24655003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4501" y="46365"/>
            <a:ext cx="9119500" cy="646331"/>
          </a:xfrm>
          <a:prstGeom prst="rect">
            <a:avLst/>
          </a:prstGeom>
          <a:noFill/>
        </p:spPr>
        <p:txBody>
          <a:bodyPr wrap="square" rtlCol="0">
            <a:spAutoFit/>
          </a:bodyPr>
          <a:lstStyle/>
          <a:p>
            <a:pPr algn="ctr"/>
            <a:r>
              <a:rPr lang="es-ES_tradnl" sz="3600" b="1" dirty="0" smtClean="0">
                <a:solidFill>
                  <a:srgbClr val="FFFF00"/>
                </a:solidFill>
              </a:rPr>
              <a:t>Distancias</a:t>
            </a:r>
            <a:endParaRPr lang="es-ES" sz="3600" b="1" dirty="0">
              <a:solidFill>
                <a:srgbClr val="FFFF00"/>
              </a:solidFill>
            </a:endParaRPr>
          </a:p>
        </p:txBody>
      </p:sp>
      <p:sp>
        <p:nvSpPr>
          <p:cNvPr id="4" name="3 CuadroTexto"/>
          <p:cNvSpPr txBox="1"/>
          <p:nvPr/>
        </p:nvSpPr>
        <p:spPr>
          <a:xfrm>
            <a:off x="0" y="657515"/>
            <a:ext cx="8647239" cy="461665"/>
          </a:xfrm>
          <a:prstGeom prst="rect">
            <a:avLst/>
          </a:prstGeom>
          <a:noFill/>
        </p:spPr>
        <p:txBody>
          <a:bodyPr wrap="none" rtlCol="0">
            <a:spAutoFit/>
          </a:bodyPr>
          <a:lstStyle/>
          <a:p>
            <a:r>
              <a:rPr lang="es-ES_tradnl" sz="2400" dirty="0" smtClean="0">
                <a:solidFill>
                  <a:schemeClr val="bg1"/>
                </a:solidFill>
              </a:rPr>
              <a:t>La distancia </a:t>
            </a:r>
            <a:r>
              <a:rPr lang="es-ES_tradnl" sz="2400" dirty="0" err="1" smtClean="0">
                <a:solidFill>
                  <a:schemeClr val="bg1"/>
                </a:solidFill>
              </a:rPr>
              <a:t>comóvil</a:t>
            </a:r>
            <a:r>
              <a:rPr lang="es-ES_tradnl" sz="2400" dirty="0" smtClean="0">
                <a:solidFill>
                  <a:schemeClr val="bg1"/>
                </a:solidFill>
              </a:rPr>
              <a:t> a una fuente luz de desplazamiento al rojo z es:</a:t>
            </a:r>
            <a:endParaRPr lang="es-ES" sz="2400" dirty="0">
              <a:solidFill>
                <a:schemeClr val="bg1"/>
              </a:solidFill>
            </a:endParaRPr>
          </a:p>
        </p:txBody>
      </p:sp>
      <p:sp>
        <p:nvSpPr>
          <p:cNvPr id="5" name="4 CuadroTexto"/>
          <p:cNvSpPr txBox="1"/>
          <p:nvPr/>
        </p:nvSpPr>
        <p:spPr>
          <a:xfrm>
            <a:off x="24500" y="2723436"/>
            <a:ext cx="9119500" cy="1569660"/>
          </a:xfrm>
          <a:prstGeom prst="rect">
            <a:avLst/>
          </a:prstGeom>
          <a:noFill/>
        </p:spPr>
        <p:txBody>
          <a:bodyPr wrap="square" rtlCol="0">
            <a:spAutoFit/>
          </a:bodyPr>
          <a:lstStyle/>
          <a:p>
            <a:pPr algn="ctr"/>
            <a:r>
              <a:rPr lang="es-ES_tradnl" sz="3200" dirty="0" smtClean="0">
                <a:solidFill>
                  <a:schemeClr val="bg1"/>
                </a:solidFill>
              </a:rPr>
              <a:t>Para un universo </a:t>
            </a:r>
            <a:r>
              <a:rPr lang="es-ES_tradnl" sz="3200" dirty="0" err="1" smtClean="0">
                <a:solidFill>
                  <a:schemeClr val="bg1"/>
                </a:solidFill>
              </a:rPr>
              <a:t>euclídeo</a:t>
            </a:r>
            <a:endParaRPr lang="es-ES_tradnl" sz="3200" dirty="0" smtClean="0">
              <a:solidFill>
                <a:schemeClr val="bg1"/>
              </a:solidFill>
            </a:endParaRPr>
          </a:p>
          <a:p>
            <a:pPr lvl="1"/>
            <a:r>
              <a:rPr lang="es-ES_tradnl" sz="3200" dirty="0" smtClean="0">
                <a:solidFill>
                  <a:srgbClr val="FFFF00"/>
                </a:solidFill>
              </a:rPr>
              <a:t>Distancia por luminosidad: </a:t>
            </a:r>
            <a:r>
              <a:rPr lang="es-ES_tradnl" sz="3200" dirty="0" err="1" smtClean="0">
                <a:solidFill>
                  <a:srgbClr val="FFFF00"/>
                </a:solidFill>
              </a:rPr>
              <a:t>d</a:t>
            </a:r>
            <a:r>
              <a:rPr lang="es-ES_tradnl" sz="3200" baseline="-25000" dirty="0" err="1" smtClean="0">
                <a:solidFill>
                  <a:srgbClr val="FFFF00"/>
                </a:solidFill>
              </a:rPr>
              <a:t>L</a:t>
            </a:r>
            <a:r>
              <a:rPr lang="es-ES_tradnl" sz="3200" dirty="0" smtClean="0">
                <a:solidFill>
                  <a:srgbClr val="FFFF00"/>
                </a:solidFill>
              </a:rPr>
              <a:t> = r(z) (1+z)</a:t>
            </a:r>
          </a:p>
          <a:p>
            <a:pPr lvl="1"/>
            <a:r>
              <a:rPr lang="es-ES_tradnl" sz="3200" dirty="0" smtClean="0">
                <a:solidFill>
                  <a:srgbClr val="FFFF00"/>
                </a:solidFill>
              </a:rPr>
              <a:t>Distancia diámetro angular: </a:t>
            </a:r>
            <a:r>
              <a:rPr lang="es-ES_tradnl" sz="3200" dirty="0" err="1" smtClean="0">
                <a:solidFill>
                  <a:srgbClr val="FFFF00"/>
                </a:solidFill>
              </a:rPr>
              <a:t>d</a:t>
            </a:r>
            <a:r>
              <a:rPr lang="es-ES_tradnl" sz="3200" baseline="-25000" dirty="0" err="1" smtClean="0">
                <a:solidFill>
                  <a:srgbClr val="FFFF00"/>
                </a:solidFill>
              </a:rPr>
              <a:t>A</a:t>
            </a:r>
            <a:r>
              <a:rPr lang="es-ES_tradnl" sz="3200" dirty="0" smtClean="0">
                <a:solidFill>
                  <a:srgbClr val="FFFF00"/>
                </a:solidFill>
              </a:rPr>
              <a:t> = r(z)/(1+z) </a:t>
            </a:r>
            <a:endParaRPr lang="es-ES" sz="3200" dirty="0">
              <a:solidFill>
                <a:srgbClr val="FFFF00"/>
              </a:solidFill>
            </a:endParaRPr>
          </a:p>
        </p:txBody>
      </p:sp>
      <p:sp>
        <p:nvSpPr>
          <p:cNvPr id="7" name="6 CuadroTexto"/>
          <p:cNvSpPr txBox="1"/>
          <p:nvPr/>
        </p:nvSpPr>
        <p:spPr>
          <a:xfrm>
            <a:off x="-10996" y="4653136"/>
            <a:ext cx="9119500" cy="1815882"/>
          </a:xfrm>
          <a:prstGeom prst="rect">
            <a:avLst/>
          </a:prstGeom>
          <a:noFill/>
        </p:spPr>
        <p:txBody>
          <a:bodyPr wrap="square" rtlCol="0">
            <a:spAutoFit/>
          </a:bodyPr>
          <a:lstStyle/>
          <a:p>
            <a:pPr algn="ctr"/>
            <a:r>
              <a:rPr lang="es-ES_tradnl" sz="2800" dirty="0" smtClean="0">
                <a:solidFill>
                  <a:srgbClr val="CCFF99"/>
                </a:solidFill>
              </a:rPr>
              <a:t>Por tanto, a partir de una colección de reglas estándar o candelas estándar a diferentes desplazamientos al rojo, tendremos muchas integrales de H(z), de donde podemos obtener </a:t>
            </a:r>
            <a:r>
              <a:rPr lang="el-GR" sz="2800" dirty="0" smtClean="0">
                <a:solidFill>
                  <a:srgbClr val="CCFF99"/>
                </a:solidFill>
                <a:latin typeface="Calibri"/>
              </a:rPr>
              <a:t>Ω</a:t>
            </a:r>
            <a:r>
              <a:rPr lang="es-ES_tradnl" sz="2800" baseline="-25000" dirty="0" smtClean="0">
                <a:solidFill>
                  <a:srgbClr val="CCFF99"/>
                </a:solidFill>
                <a:latin typeface="Calibri"/>
              </a:rPr>
              <a:t>m</a:t>
            </a:r>
            <a:r>
              <a:rPr lang="es-ES_tradnl" sz="2800" dirty="0" smtClean="0">
                <a:solidFill>
                  <a:srgbClr val="CCFF99"/>
                </a:solidFill>
                <a:latin typeface="Calibri"/>
              </a:rPr>
              <a:t>, w, etc.</a:t>
            </a:r>
            <a:endParaRPr lang="es-ES" sz="2800" dirty="0">
              <a:solidFill>
                <a:srgbClr val="CCFF99"/>
              </a:solidFill>
            </a:endParaRPr>
          </a:p>
        </p:txBody>
      </p:sp>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96752"/>
            <a:ext cx="9144000" cy="1431439"/>
          </a:xfrm>
          <a:prstGeom prst="rect">
            <a:avLst/>
          </a:prstGeom>
        </p:spPr>
      </p:pic>
    </p:spTree>
    <p:extLst>
      <p:ext uri="{BB962C8B-B14F-4D97-AF65-F5344CB8AC3E}">
        <p14:creationId xmlns:p14="http://schemas.microsoft.com/office/powerpoint/2010/main" val="23443760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 Grupo"/>
          <p:cNvGrpSpPr/>
          <p:nvPr/>
        </p:nvGrpSpPr>
        <p:grpSpPr>
          <a:xfrm>
            <a:off x="65314" y="587869"/>
            <a:ext cx="4385582" cy="4245611"/>
            <a:chOff x="72000" y="648000"/>
            <a:chExt cx="4834800" cy="4680000"/>
          </a:xfrm>
        </p:grpSpPr>
        <p:pic>
          <p:nvPicPr>
            <p:cNvPr id="3" name="2 Imagen"/>
            <p:cNvPicPr>
              <a:picLocks noChangeAspect="1"/>
            </p:cNvPicPr>
            <p:nvPr/>
          </p:nvPicPr>
          <p:blipFill>
            <a:blip r:embed="rId3">
              <a:lum/>
              <a:alphaModFix/>
              <a:extLst>
                <a:ext uri="{28A0092B-C50C-407E-A947-70E740481C1C}">
                  <a14:useLocalDpi xmlns:a14="http://schemas.microsoft.com/office/drawing/2010/main"/>
                </a:ext>
              </a:extLst>
            </a:blip>
            <a:srcRect/>
            <a:stretch>
              <a:fillRect/>
            </a:stretch>
          </p:blipFill>
          <p:spPr>
            <a:xfrm>
              <a:off x="72000" y="648000"/>
              <a:ext cx="4834800" cy="4680000"/>
            </a:xfrm>
            <a:prstGeom prst="rect">
              <a:avLst/>
            </a:prstGeom>
            <a:noFill/>
            <a:ln>
              <a:noFill/>
            </a:ln>
          </p:spPr>
        </p:pic>
        <p:sp>
          <p:nvSpPr>
            <p:cNvPr id="4" name="3 CuadroTexto"/>
            <p:cNvSpPr txBox="1"/>
            <p:nvPr/>
          </p:nvSpPr>
          <p:spPr>
            <a:xfrm>
              <a:off x="2350800" y="2988001"/>
              <a:ext cx="2340000" cy="463899"/>
            </a:xfrm>
            <a:prstGeom prst="rect">
              <a:avLst/>
            </a:prstGeom>
            <a:noFill/>
            <a:ln>
              <a:noFill/>
            </a:ln>
          </p:spPr>
          <p:txBody>
            <a:bodyPr vert="horz" lIns="90000" tIns="45000" rIns="90000" bIns="45000" compatLnSpc="0">
              <a:spAutoFit/>
            </a:bodyPr>
            <a:lstStyle/>
            <a:p>
              <a:pPr defTabSz="457200" fontAlgn="base" hangingPunct="0">
                <a:buClr>
                  <a:srgbClr val="000000"/>
                </a:buClr>
                <a:buSzPct val="100000"/>
                <a:buFont typeface="Arial" charset="0"/>
                <a:buNone/>
              </a:pPr>
              <a:r>
                <a:rPr lang="es-ES" sz="2100">
                  <a:latin typeface="Arial" pitchFamily="18"/>
                  <a:ea typeface="SimSun" pitchFamily="2"/>
                  <a:cs typeface="Mangal" pitchFamily="2"/>
                </a:rPr>
                <a:t>(</a:t>
              </a:r>
              <a:r>
                <a:rPr lang="es-ES" sz="2100">
                  <a:latin typeface="Symbol" pitchFamily="18"/>
                  <a:ea typeface="SimSun" pitchFamily="2"/>
                  <a:cs typeface="Mangal" pitchFamily="2"/>
                </a:rPr>
                <a:t>W</a:t>
              </a:r>
              <a:r>
                <a:rPr lang="es-ES" sz="2100" baseline="-25000">
                  <a:latin typeface="Arial" pitchFamily="18"/>
                  <a:ea typeface="SimSun" pitchFamily="2"/>
                  <a:cs typeface="Mangal" pitchFamily="2"/>
                </a:rPr>
                <a:t>M</a:t>
              </a:r>
              <a:r>
                <a:rPr lang="es-ES" sz="2100">
                  <a:latin typeface="Arial" pitchFamily="18"/>
                  <a:ea typeface="SimSun" pitchFamily="2"/>
                  <a:cs typeface="Mangal" pitchFamily="2"/>
                </a:rPr>
                <a:t>,</a:t>
              </a:r>
              <a:r>
                <a:rPr lang="es-ES" sz="2100">
                  <a:latin typeface="Symbol" pitchFamily="18"/>
                  <a:ea typeface="SimSun" pitchFamily="2"/>
                  <a:cs typeface="Mangal" pitchFamily="2"/>
                </a:rPr>
                <a:t>W</a:t>
              </a:r>
              <a:r>
                <a:rPr lang="es-ES" sz="2100" baseline="-25000">
                  <a:latin typeface="Symbol" pitchFamily="18"/>
                  <a:ea typeface="SimSun" pitchFamily="2"/>
                  <a:cs typeface="Mangal" pitchFamily="2"/>
                </a:rPr>
                <a:t>L</a:t>
              </a:r>
              <a:r>
                <a:rPr lang="es-ES" sz="2100">
                  <a:latin typeface="Arial" pitchFamily="18"/>
                  <a:ea typeface="SimSun" pitchFamily="2"/>
                  <a:cs typeface="Mangal" pitchFamily="2"/>
                </a:rPr>
                <a:t>)=(1,0)</a:t>
              </a:r>
            </a:p>
          </p:txBody>
        </p:sp>
        <p:sp>
          <p:nvSpPr>
            <p:cNvPr id="5" name="4 CuadroTexto"/>
            <p:cNvSpPr txBox="1"/>
            <p:nvPr/>
          </p:nvSpPr>
          <p:spPr>
            <a:xfrm>
              <a:off x="2023726" y="1887179"/>
              <a:ext cx="2572495" cy="463899"/>
            </a:xfrm>
            <a:prstGeom prst="rect">
              <a:avLst/>
            </a:prstGeom>
            <a:noFill/>
            <a:ln>
              <a:noFill/>
            </a:ln>
          </p:spPr>
          <p:txBody>
            <a:bodyPr vert="horz" wrap="square" lIns="90000" tIns="45000" rIns="90000" bIns="45000" compatLnSpc="0">
              <a:spAutoFit/>
            </a:bodyPr>
            <a:lstStyle/>
            <a:p>
              <a:pPr defTabSz="457200" fontAlgn="base" hangingPunct="0">
                <a:buClr>
                  <a:srgbClr val="000000"/>
                </a:buClr>
                <a:buSzPct val="100000"/>
                <a:buFont typeface="Arial" charset="0"/>
                <a:buNone/>
              </a:pPr>
              <a:r>
                <a:rPr lang="es-ES" sz="2100" dirty="0">
                  <a:latin typeface="Arial" pitchFamily="18"/>
                  <a:ea typeface="SimSun" pitchFamily="2"/>
                  <a:cs typeface="Mangal" pitchFamily="2"/>
                </a:rPr>
                <a:t>(</a:t>
              </a:r>
              <a:r>
                <a:rPr lang="es-ES" sz="2100" dirty="0">
                  <a:latin typeface="Symbol" pitchFamily="18"/>
                  <a:ea typeface="SimSun" pitchFamily="2"/>
                  <a:cs typeface="Mangal" pitchFamily="2"/>
                </a:rPr>
                <a:t>W</a:t>
              </a:r>
              <a:r>
                <a:rPr lang="es-ES" sz="2100" baseline="-25000" dirty="0">
                  <a:latin typeface="Arial" pitchFamily="18"/>
                  <a:ea typeface="SimSun" pitchFamily="2"/>
                  <a:cs typeface="Mangal" pitchFamily="2"/>
                </a:rPr>
                <a:t>M</a:t>
              </a:r>
              <a:r>
                <a:rPr lang="es-ES" sz="2100" dirty="0">
                  <a:latin typeface="Arial" pitchFamily="18"/>
                  <a:ea typeface="SimSun" pitchFamily="2"/>
                  <a:cs typeface="Mangal" pitchFamily="2"/>
                </a:rPr>
                <a:t>,</a:t>
              </a:r>
              <a:r>
                <a:rPr lang="es-ES" sz="2100" dirty="0">
                  <a:latin typeface="Symbol" pitchFamily="18"/>
                  <a:ea typeface="SimSun" pitchFamily="2"/>
                  <a:cs typeface="Mangal" pitchFamily="2"/>
                </a:rPr>
                <a:t>W</a:t>
              </a:r>
              <a:r>
                <a:rPr lang="es-ES" sz="2100" baseline="-25000" dirty="0">
                  <a:latin typeface="Symbol" pitchFamily="18"/>
                  <a:ea typeface="SimSun" pitchFamily="2"/>
                  <a:cs typeface="Mangal" pitchFamily="2"/>
                </a:rPr>
                <a:t>L</a:t>
              </a:r>
              <a:r>
                <a:rPr lang="es-ES" sz="2100" dirty="0">
                  <a:latin typeface="Arial" pitchFamily="18"/>
                  <a:ea typeface="SimSun" pitchFamily="2"/>
                  <a:cs typeface="Mangal" pitchFamily="2"/>
                </a:rPr>
                <a:t>)=(0.2,0.8)</a:t>
              </a:r>
            </a:p>
          </p:txBody>
        </p:sp>
        <p:sp>
          <p:nvSpPr>
            <p:cNvPr id="6" name="5 CuadroTexto"/>
            <p:cNvSpPr txBox="1"/>
            <p:nvPr/>
          </p:nvSpPr>
          <p:spPr>
            <a:xfrm>
              <a:off x="2350800" y="827999"/>
              <a:ext cx="2556000" cy="463899"/>
            </a:xfrm>
            <a:prstGeom prst="rect">
              <a:avLst/>
            </a:prstGeom>
            <a:noFill/>
            <a:ln>
              <a:noFill/>
            </a:ln>
          </p:spPr>
          <p:txBody>
            <a:bodyPr vert="horz" wrap="square" lIns="90000" tIns="45000" rIns="90000" bIns="45000" compatLnSpc="0">
              <a:spAutoFit/>
            </a:bodyPr>
            <a:lstStyle/>
            <a:p>
              <a:pPr defTabSz="457200" fontAlgn="base" hangingPunct="0">
                <a:buClr>
                  <a:srgbClr val="000000"/>
                </a:buClr>
                <a:buSzPct val="100000"/>
                <a:buFont typeface="Arial" charset="0"/>
                <a:buNone/>
              </a:pPr>
              <a:r>
                <a:rPr lang="es-ES" sz="2100" dirty="0">
                  <a:latin typeface="Arial" pitchFamily="18"/>
                  <a:ea typeface="SimSun" pitchFamily="2"/>
                  <a:cs typeface="Mangal" pitchFamily="2"/>
                </a:rPr>
                <a:t>(</a:t>
              </a:r>
              <a:r>
                <a:rPr lang="es-ES" sz="2100" dirty="0">
                  <a:latin typeface="Symbol" pitchFamily="18"/>
                  <a:ea typeface="SimSun" pitchFamily="2"/>
                  <a:cs typeface="Mangal" pitchFamily="2"/>
                </a:rPr>
                <a:t>W</a:t>
              </a:r>
              <a:r>
                <a:rPr lang="es-ES" sz="2100" baseline="-25000" dirty="0">
                  <a:latin typeface="Arial" pitchFamily="18"/>
                  <a:ea typeface="SimSun" pitchFamily="2"/>
                  <a:cs typeface="Mangal" pitchFamily="2"/>
                </a:rPr>
                <a:t>M</a:t>
              </a:r>
              <a:r>
                <a:rPr lang="es-ES" sz="2100" dirty="0">
                  <a:latin typeface="Arial" pitchFamily="18"/>
                  <a:ea typeface="SimSun" pitchFamily="2"/>
                  <a:cs typeface="Mangal" pitchFamily="2"/>
                </a:rPr>
                <a:t>,</a:t>
              </a:r>
              <a:r>
                <a:rPr lang="es-ES" sz="2100" dirty="0">
                  <a:latin typeface="Symbol" pitchFamily="18"/>
                  <a:ea typeface="SimSun" pitchFamily="2"/>
                  <a:cs typeface="Mangal" pitchFamily="2"/>
                </a:rPr>
                <a:t>W</a:t>
              </a:r>
              <a:r>
                <a:rPr lang="es-ES" sz="2100" baseline="-25000" dirty="0">
                  <a:latin typeface="Symbol" pitchFamily="18"/>
                  <a:ea typeface="SimSun" pitchFamily="2"/>
                  <a:cs typeface="Mangal" pitchFamily="2"/>
                </a:rPr>
                <a:t>L</a:t>
              </a:r>
              <a:r>
                <a:rPr lang="es-ES" sz="2100" dirty="0">
                  <a:latin typeface="Arial" pitchFamily="18"/>
                  <a:ea typeface="SimSun" pitchFamily="2"/>
                  <a:cs typeface="Mangal" pitchFamily="2"/>
                </a:rPr>
                <a:t>)=(0.05,0)</a:t>
              </a:r>
            </a:p>
          </p:txBody>
        </p:sp>
        <p:sp>
          <p:nvSpPr>
            <p:cNvPr id="7" name="6 CuadroTexto"/>
            <p:cNvSpPr txBox="1"/>
            <p:nvPr/>
          </p:nvSpPr>
          <p:spPr>
            <a:xfrm>
              <a:off x="2350800" y="2988360"/>
              <a:ext cx="2340000" cy="463899"/>
            </a:xfrm>
            <a:prstGeom prst="rect">
              <a:avLst/>
            </a:prstGeom>
            <a:noFill/>
            <a:ln>
              <a:noFill/>
            </a:ln>
          </p:spPr>
          <p:txBody>
            <a:bodyPr vert="horz" lIns="90000" tIns="45000" rIns="90000" bIns="45000" compatLnSpc="0">
              <a:spAutoFit/>
            </a:bodyPr>
            <a:lstStyle/>
            <a:p>
              <a:pPr defTabSz="457200" fontAlgn="base" hangingPunct="0">
                <a:buClr>
                  <a:srgbClr val="000000"/>
                </a:buClr>
                <a:buSzPct val="100000"/>
                <a:buFont typeface="Arial" charset="0"/>
                <a:buNone/>
              </a:pPr>
              <a:r>
                <a:rPr lang="es-ES" sz="2100">
                  <a:latin typeface="Arial" pitchFamily="18"/>
                  <a:ea typeface="SimSun" pitchFamily="2"/>
                  <a:cs typeface="Mangal" pitchFamily="2"/>
                </a:rPr>
                <a:t>(</a:t>
              </a:r>
              <a:r>
                <a:rPr lang="es-ES" sz="2100">
                  <a:latin typeface="Symbol" pitchFamily="18"/>
                  <a:ea typeface="SimSun" pitchFamily="2"/>
                  <a:cs typeface="Mangal" pitchFamily="2"/>
                </a:rPr>
                <a:t>W</a:t>
              </a:r>
              <a:r>
                <a:rPr lang="es-ES" sz="2100" baseline="-25000">
                  <a:latin typeface="Arial" pitchFamily="18"/>
                  <a:ea typeface="SimSun" pitchFamily="2"/>
                  <a:cs typeface="Mangal" pitchFamily="2"/>
                </a:rPr>
                <a:t>M</a:t>
              </a:r>
              <a:r>
                <a:rPr lang="es-ES" sz="2100">
                  <a:latin typeface="Arial" pitchFamily="18"/>
                  <a:ea typeface="SimSun" pitchFamily="2"/>
                  <a:cs typeface="Mangal" pitchFamily="2"/>
                </a:rPr>
                <a:t>,</a:t>
              </a:r>
              <a:r>
                <a:rPr lang="es-ES" sz="2100">
                  <a:latin typeface="Symbol" pitchFamily="18"/>
                  <a:ea typeface="SimSun" pitchFamily="2"/>
                  <a:cs typeface="Mangal" pitchFamily="2"/>
                </a:rPr>
                <a:t>W</a:t>
              </a:r>
              <a:r>
                <a:rPr lang="es-ES" sz="2100" baseline="-25000">
                  <a:latin typeface="Symbol" pitchFamily="18"/>
                  <a:ea typeface="SimSun" pitchFamily="2"/>
                  <a:cs typeface="Mangal" pitchFamily="2"/>
                </a:rPr>
                <a:t>L</a:t>
              </a:r>
              <a:r>
                <a:rPr lang="es-ES" sz="2100">
                  <a:latin typeface="Arial" pitchFamily="18"/>
                  <a:ea typeface="SimSun" pitchFamily="2"/>
                  <a:cs typeface="Mangal" pitchFamily="2"/>
                </a:rPr>
                <a:t>)=(1,0)</a:t>
              </a:r>
            </a:p>
          </p:txBody>
        </p:sp>
      </p:grpSp>
      <p:grpSp>
        <p:nvGrpSpPr>
          <p:cNvPr id="8" name="7 Grupo"/>
          <p:cNvGrpSpPr/>
          <p:nvPr/>
        </p:nvGrpSpPr>
        <p:grpSpPr>
          <a:xfrm>
            <a:off x="4620857" y="590265"/>
            <a:ext cx="4669681" cy="4245611"/>
            <a:chOff x="5076000" y="684000"/>
            <a:chExt cx="5147999" cy="4680000"/>
          </a:xfrm>
        </p:grpSpPr>
        <p:pic>
          <p:nvPicPr>
            <p:cNvPr id="9" name="8 Imagen"/>
            <p:cNvPicPr>
              <a:picLocks noChangeAspect="1"/>
            </p:cNvPicPr>
            <p:nvPr/>
          </p:nvPicPr>
          <p:blipFill>
            <a:blip r:embed="rId4">
              <a:lum/>
              <a:alphaModFix/>
              <a:extLst>
                <a:ext uri="{28A0092B-C50C-407E-A947-70E740481C1C}">
                  <a14:useLocalDpi xmlns:a14="http://schemas.microsoft.com/office/drawing/2010/main"/>
                </a:ext>
              </a:extLst>
            </a:blip>
            <a:srcRect/>
            <a:stretch>
              <a:fillRect/>
            </a:stretch>
          </p:blipFill>
          <p:spPr>
            <a:xfrm>
              <a:off x="5076000" y="684000"/>
              <a:ext cx="4942799" cy="4680000"/>
            </a:xfrm>
            <a:prstGeom prst="rect">
              <a:avLst/>
            </a:prstGeom>
            <a:noFill/>
            <a:ln>
              <a:noFill/>
            </a:ln>
          </p:spPr>
        </p:pic>
        <p:sp>
          <p:nvSpPr>
            <p:cNvPr id="10" name="9 CuadroTexto"/>
            <p:cNvSpPr txBox="1"/>
            <p:nvPr/>
          </p:nvSpPr>
          <p:spPr>
            <a:xfrm>
              <a:off x="7883999" y="3760919"/>
              <a:ext cx="2340000" cy="463899"/>
            </a:xfrm>
            <a:prstGeom prst="rect">
              <a:avLst/>
            </a:prstGeom>
            <a:noFill/>
            <a:ln>
              <a:noFill/>
            </a:ln>
          </p:spPr>
          <p:txBody>
            <a:bodyPr vert="horz" lIns="90000" tIns="45000" rIns="90000" bIns="45000" compatLnSpc="0">
              <a:spAutoFit/>
            </a:bodyPr>
            <a:lstStyle/>
            <a:p>
              <a:pPr defTabSz="457200" fontAlgn="base" hangingPunct="0">
                <a:buClr>
                  <a:srgbClr val="000000"/>
                </a:buClr>
                <a:buSzPct val="100000"/>
                <a:buFont typeface="Arial" charset="0"/>
                <a:buNone/>
              </a:pPr>
              <a:r>
                <a:rPr lang="es-ES" sz="2100">
                  <a:latin typeface="Arial" pitchFamily="18"/>
                  <a:ea typeface="SimSun" pitchFamily="2"/>
                  <a:cs typeface="Mangal" pitchFamily="2"/>
                </a:rPr>
                <a:t>(</a:t>
              </a:r>
              <a:r>
                <a:rPr lang="es-ES" sz="2100">
                  <a:latin typeface="Symbol" pitchFamily="18"/>
                  <a:ea typeface="SimSun" pitchFamily="2"/>
                  <a:cs typeface="Mangal" pitchFamily="2"/>
                </a:rPr>
                <a:t>W</a:t>
              </a:r>
              <a:r>
                <a:rPr lang="es-ES" sz="2100" baseline="-25000">
                  <a:latin typeface="Arial" pitchFamily="18"/>
                  <a:ea typeface="SimSun" pitchFamily="2"/>
                  <a:cs typeface="Mangal" pitchFamily="2"/>
                </a:rPr>
                <a:t>M</a:t>
              </a:r>
              <a:r>
                <a:rPr lang="es-ES" sz="2100">
                  <a:latin typeface="Arial" pitchFamily="18"/>
                  <a:ea typeface="SimSun" pitchFamily="2"/>
                  <a:cs typeface="Mangal" pitchFamily="2"/>
                </a:rPr>
                <a:t>,</a:t>
              </a:r>
              <a:r>
                <a:rPr lang="es-ES" sz="2100">
                  <a:latin typeface="Symbol" pitchFamily="18"/>
                  <a:ea typeface="SimSun" pitchFamily="2"/>
                  <a:cs typeface="Mangal" pitchFamily="2"/>
                </a:rPr>
                <a:t>W</a:t>
              </a:r>
              <a:r>
                <a:rPr lang="es-ES" sz="2100" baseline="-25000">
                  <a:latin typeface="Symbol" pitchFamily="18"/>
                  <a:ea typeface="SimSun" pitchFamily="2"/>
                  <a:cs typeface="Mangal" pitchFamily="2"/>
                </a:rPr>
                <a:t>L</a:t>
              </a:r>
              <a:r>
                <a:rPr lang="es-ES" sz="2100">
                  <a:latin typeface="Arial" pitchFamily="18"/>
                  <a:ea typeface="SimSun" pitchFamily="2"/>
                  <a:cs typeface="Mangal" pitchFamily="2"/>
                </a:rPr>
                <a:t>)=(1,0)</a:t>
              </a:r>
            </a:p>
          </p:txBody>
        </p:sp>
        <p:sp>
          <p:nvSpPr>
            <p:cNvPr id="11" name="10 CuadroTexto"/>
            <p:cNvSpPr txBox="1"/>
            <p:nvPr/>
          </p:nvSpPr>
          <p:spPr>
            <a:xfrm>
              <a:off x="7165504" y="2392920"/>
              <a:ext cx="2554499" cy="463899"/>
            </a:xfrm>
            <a:prstGeom prst="rect">
              <a:avLst/>
            </a:prstGeom>
            <a:noFill/>
            <a:ln>
              <a:noFill/>
            </a:ln>
          </p:spPr>
          <p:txBody>
            <a:bodyPr vert="horz" wrap="square" lIns="90000" tIns="45000" rIns="90000" bIns="45000" compatLnSpc="0">
              <a:spAutoFit/>
            </a:bodyPr>
            <a:lstStyle/>
            <a:p>
              <a:pPr defTabSz="457200" fontAlgn="base" hangingPunct="0">
                <a:buClr>
                  <a:srgbClr val="000000"/>
                </a:buClr>
                <a:buSzPct val="100000"/>
                <a:buFont typeface="Arial" charset="0"/>
                <a:buNone/>
              </a:pPr>
              <a:r>
                <a:rPr lang="es-ES" sz="2100" dirty="0">
                  <a:latin typeface="Arial" pitchFamily="18"/>
                  <a:ea typeface="SimSun" pitchFamily="2"/>
                  <a:cs typeface="Mangal" pitchFamily="2"/>
                </a:rPr>
                <a:t>(</a:t>
              </a:r>
              <a:r>
                <a:rPr lang="es-ES" sz="2100" dirty="0">
                  <a:latin typeface="Symbol" pitchFamily="18"/>
                  <a:ea typeface="SimSun" pitchFamily="2"/>
                  <a:cs typeface="Mangal" pitchFamily="2"/>
                </a:rPr>
                <a:t>W</a:t>
              </a:r>
              <a:r>
                <a:rPr lang="es-ES" sz="2100" baseline="-25000" dirty="0">
                  <a:latin typeface="Arial" pitchFamily="18"/>
                  <a:ea typeface="SimSun" pitchFamily="2"/>
                  <a:cs typeface="Mangal" pitchFamily="2"/>
                </a:rPr>
                <a:t>M</a:t>
              </a:r>
              <a:r>
                <a:rPr lang="es-ES" sz="2100" dirty="0">
                  <a:latin typeface="Arial" pitchFamily="18"/>
                  <a:ea typeface="SimSun" pitchFamily="2"/>
                  <a:cs typeface="Mangal" pitchFamily="2"/>
                </a:rPr>
                <a:t>,</a:t>
              </a:r>
              <a:r>
                <a:rPr lang="es-ES" sz="2100" dirty="0">
                  <a:latin typeface="Symbol" pitchFamily="18"/>
                  <a:ea typeface="SimSun" pitchFamily="2"/>
                  <a:cs typeface="Mangal" pitchFamily="2"/>
                </a:rPr>
                <a:t>W</a:t>
              </a:r>
              <a:r>
                <a:rPr lang="es-ES" sz="2100" baseline="-25000" dirty="0">
                  <a:latin typeface="Symbol" pitchFamily="18"/>
                  <a:ea typeface="SimSun" pitchFamily="2"/>
                  <a:cs typeface="Mangal" pitchFamily="2"/>
                </a:rPr>
                <a:t>L</a:t>
              </a:r>
              <a:r>
                <a:rPr lang="es-ES" sz="2100" dirty="0">
                  <a:latin typeface="Arial" pitchFamily="18"/>
                  <a:ea typeface="SimSun" pitchFamily="2"/>
                  <a:cs typeface="Mangal" pitchFamily="2"/>
                </a:rPr>
                <a:t>)=(0.2,0.8)</a:t>
              </a:r>
            </a:p>
          </p:txBody>
        </p:sp>
        <p:sp>
          <p:nvSpPr>
            <p:cNvPr id="12" name="11 CuadroTexto"/>
            <p:cNvSpPr txBox="1"/>
            <p:nvPr/>
          </p:nvSpPr>
          <p:spPr>
            <a:xfrm>
              <a:off x="7006736" y="880920"/>
              <a:ext cx="2641265" cy="463899"/>
            </a:xfrm>
            <a:prstGeom prst="rect">
              <a:avLst/>
            </a:prstGeom>
            <a:noFill/>
            <a:ln>
              <a:noFill/>
            </a:ln>
          </p:spPr>
          <p:txBody>
            <a:bodyPr vert="horz" wrap="square" lIns="90000" tIns="45000" rIns="90000" bIns="45000" compatLnSpc="0">
              <a:spAutoFit/>
            </a:bodyPr>
            <a:lstStyle/>
            <a:p>
              <a:pPr defTabSz="457200" fontAlgn="base" hangingPunct="0">
                <a:buClr>
                  <a:srgbClr val="000000"/>
                </a:buClr>
                <a:buSzPct val="100000"/>
                <a:buFont typeface="Arial" charset="0"/>
                <a:buNone/>
              </a:pPr>
              <a:r>
                <a:rPr lang="es-ES" sz="2100" dirty="0">
                  <a:latin typeface="Arial" pitchFamily="18"/>
                  <a:ea typeface="SimSun" pitchFamily="2"/>
                  <a:cs typeface="Mangal" pitchFamily="2"/>
                </a:rPr>
                <a:t>(</a:t>
              </a:r>
              <a:r>
                <a:rPr lang="es-ES" sz="2100" dirty="0">
                  <a:latin typeface="Symbol" pitchFamily="18"/>
                  <a:ea typeface="SimSun" pitchFamily="2"/>
                  <a:cs typeface="Mangal" pitchFamily="2"/>
                </a:rPr>
                <a:t>W</a:t>
              </a:r>
              <a:r>
                <a:rPr lang="es-ES" sz="2100" baseline="-25000" dirty="0">
                  <a:latin typeface="Arial" pitchFamily="18"/>
                  <a:ea typeface="SimSun" pitchFamily="2"/>
                  <a:cs typeface="Mangal" pitchFamily="2"/>
                </a:rPr>
                <a:t>M</a:t>
              </a:r>
              <a:r>
                <a:rPr lang="es-ES" sz="2100" dirty="0">
                  <a:latin typeface="Arial" pitchFamily="18"/>
                  <a:ea typeface="SimSun" pitchFamily="2"/>
                  <a:cs typeface="Mangal" pitchFamily="2"/>
                </a:rPr>
                <a:t>,</a:t>
              </a:r>
              <a:r>
                <a:rPr lang="es-ES" sz="2100" dirty="0">
                  <a:latin typeface="Symbol" pitchFamily="18"/>
                  <a:ea typeface="SimSun" pitchFamily="2"/>
                  <a:cs typeface="Mangal" pitchFamily="2"/>
                </a:rPr>
                <a:t>W</a:t>
              </a:r>
              <a:r>
                <a:rPr lang="es-ES" sz="2100" baseline="-25000" dirty="0">
                  <a:latin typeface="Symbol" pitchFamily="18"/>
                  <a:ea typeface="SimSun" pitchFamily="2"/>
                  <a:cs typeface="Mangal" pitchFamily="2"/>
                </a:rPr>
                <a:t>L</a:t>
              </a:r>
              <a:r>
                <a:rPr lang="es-ES" sz="2100" dirty="0">
                  <a:latin typeface="Arial" pitchFamily="18"/>
                  <a:ea typeface="SimSun" pitchFamily="2"/>
                  <a:cs typeface="Mangal" pitchFamily="2"/>
                </a:rPr>
                <a:t>)=(0.05,0)</a:t>
              </a:r>
            </a:p>
          </p:txBody>
        </p:sp>
      </p:grpSp>
      <p:sp>
        <p:nvSpPr>
          <p:cNvPr id="13" name="12 CuadroTexto"/>
          <p:cNvSpPr txBox="1"/>
          <p:nvPr/>
        </p:nvSpPr>
        <p:spPr>
          <a:xfrm>
            <a:off x="-36512" y="116634"/>
            <a:ext cx="4787734" cy="520401"/>
          </a:xfrm>
          <a:prstGeom prst="rect">
            <a:avLst/>
          </a:prstGeom>
          <a:noFill/>
          <a:ln>
            <a:noFill/>
          </a:ln>
        </p:spPr>
        <p:txBody>
          <a:bodyPr vert="horz" wrap="square" lIns="85536" tIns="42768" rIns="85536" bIns="42768" compatLnSpc="0">
            <a:spAutoFit/>
          </a:bodyPr>
          <a:lstStyle/>
          <a:p>
            <a:pPr defTabSz="457200" fontAlgn="base" hangingPunct="0">
              <a:buClr>
                <a:srgbClr val="000000"/>
              </a:buClr>
              <a:buSzPct val="100000"/>
              <a:buFont typeface="Arial" charset="0"/>
              <a:buNone/>
            </a:pPr>
            <a:r>
              <a:rPr lang="es-ES" sz="2400" dirty="0">
                <a:solidFill>
                  <a:srgbClr val="FFFF00"/>
                </a:solidFill>
                <a:latin typeface="Arial Black" pitchFamily="34"/>
                <a:ea typeface="SimSun" pitchFamily="2"/>
                <a:cs typeface="Mangal" pitchFamily="2"/>
              </a:rPr>
              <a:t>Distancia diámetro angular</a:t>
            </a:r>
          </a:p>
        </p:txBody>
      </p:sp>
      <p:sp>
        <p:nvSpPr>
          <p:cNvPr id="14" name="13 CuadroTexto"/>
          <p:cNvSpPr txBox="1"/>
          <p:nvPr/>
        </p:nvSpPr>
        <p:spPr>
          <a:xfrm>
            <a:off x="5009563" y="154215"/>
            <a:ext cx="4078361" cy="538483"/>
          </a:xfrm>
          <a:prstGeom prst="rect">
            <a:avLst/>
          </a:prstGeom>
          <a:noFill/>
          <a:ln>
            <a:noFill/>
          </a:ln>
        </p:spPr>
        <p:txBody>
          <a:bodyPr vert="horz" wrap="square" lIns="85536" tIns="42768" rIns="85536" bIns="42768" compatLnSpc="0">
            <a:spAutoFit/>
          </a:bodyPr>
          <a:lstStyle/>
          <a:p>
            <a:pPr defTabSz="457200" fontAlgn="base" hangingPunct="0">
              <a:buClr>
                <a:srgbClr val="000000"/>
              </a:buClr>
              <a:buSzPct val="100000"/>
              <a:buFont typeface="Arial" charset="0"/>
              <a:buNone/>
            </a:pPr>
            <a:r>
              <a:rPr lang="es-ES" sz="2500" dirty="0">
                <a:solidFill>
                  <a:srgbClr val="FFFF00"/>
                </a:solidFill>
                <a:latin typeface="Arial Black" pitchFamily="34"/>
                <a:ea typeface="SimSun" pitchFamily="2"/>
                <a:cs typeface="Mangal" pitchFamily="2"/>
              </a:rPr>
              <a:t>Distancia luminosidad</a:t>
            </a:r>
          </a:p>
        </p:txBody>
      </p:sp>
      <p:pic>
        <p:nvPicPr>
          <p:cNvPr id="15" name="14 Imagen"/>
          <p:cNvPicPr>
            <a:picLocks noChangeAspect="1"/>
          </p:cNvPicPr>
          <p:nvPr/>
        </p:nvPicPr>
        <p:blipFill>
          <a:blip r:embed="rId5">
            <a:lum/>
            <a:alphaModFix/>
            <a:extLst>
              <a:ext uri="{28A0092B-C50C-407E-A947-70E740481C1C}">
                <a14:useLocalDpi xmlns:a14="http://schemas.microsoft.com/office/drawing/2010/main"/>
              </a:ext>
            </a:extLst>
          </a:blip>
          <a:srcRect/>
          <a:stretch>
            <a:fillRect/>
          </a:stretch>
        </p:blipFill>
        <p:spPr>
          <a:xfrm>
            <a:off x="4604373" y="4898796"/>
            <a:ext cx="2751520" cy="1914443"/>
          </a:xfrm>
          <a:prstGeom prst="rect">
            <a:avLst/>
          </a:prstGeom>
          <a:noFill/>
          <a:ln>
            <a:noFill/>
          </a:ln>
        </p:spPr>
      </p:pic>
      <p:pic>
        <p:nvPicPr>
          <p:cNvPr id="16" name="15 Imagen"/>
          <p:cNvPicPr>
            <a:picLocks noChangeAspect="1"/>
          </p:cNvPicPr>
          <p:nvPr/>
        </p:nvPicPr>
        <p:blipFill>
          <a:blip r:embed="rId6">
            <a:lum/>
            <a:alphaModFix/>
            <a:extLst>
              <a:ext uri="{28A0092B-C50C-407E-A947-70E740481C1C}">
                <a14:useLocalDpi xmlns:a14="http://schemas.microsoft.com/office/drawing/2010/main"/>
              </a:ext>
            </a:extLst>
          </a:blip>
          <a:srcRect/>
          <a:stretch>
            <a:fillRect/>
          </a:stretch>
        </p:blipFill>
        <p:spPr>
          <a:xfrm>
            <a:off x="0" y="4910618"/>
            <a:ext cx="2429540" cy="1965065"/>
          </a:xfrm>
          <a:prstGeom prst="rect">
            <a:avLst/>
          </a:prstGeom>
          <a:noFill/>
          <a:ln>
            <a:noFill/>
          </a:ln>
        </p:spPr>
      </p:pic>
      <p:sp>
        <p:nvSpPr>
          <p:cNvPr id="17" name="16 CuadroTexto"/>
          <p:cNvSpPr txBox="1"/>
          <p:nvPr/>
        </p:nvSpPr>
        <p:spPr>
          <a:xfrm>
            <a:off x="7455170" y="4902633"/>
            <a:ext cx="1632755" cy="743859"/>
          </a:xfrm>
          <a:prstGeom prst="rect">
            <a:avLst/>
          </a:prstGeom>
          <a:noFill/>
          <a:ln>
            <a:noFill/>
          </a:ln>
        </p:spPr>
        <p:txBody>
          <a:bodyPr vert="horz" lIns="85536" tIns="42768" rIns="85536" bIns="42768" compatLnSpc="0">
            <a:spAutoFit/>
          </a:bodyPr>
          <a:lstStyle/>
          <a:p>
            <a:pPr defTabSz="457200" fontAlgn="base" hangingPunct="0">
              <a:buClr>
                <a:srgbClr val="000000"/>
              </a:buClr>
              <a:buSzPct val="100000"/>
              <a:buFont typeface="Arial" charset="0"/>
              <a:buNone/>
            </a:pPr>
            <a:r>
              <a:rPr lang="es-ES" sz="2100" b="1" dirty="0">
                <a:solidFill>
                  <a:schemeClr val="bg1"/>
                </a:solidFill>
                <a:ea typeface="SimSun" pitchFamily="2"/>
                <a:cs typeface="Mangal" pitchFamily="2"/>
              </a:rPr>
              <a:t>CANDELAS</a:t>
            </a:r>
          </a:p>
          <a:p>
            <a:pPr defTabSz="457200" fontAlgn="base" hangingPunct="0">
              <a:buClr>
                <a:srgbClr val="000000"/>
              </a:buClr>
              <a:buSzPct val="100000"/>
              <a:buFont typeface="Arial" charset="0"/>
              <a:buNone/>
            </a:pPr>
            <a:r>
              <a:rPr lang="es-ES_tradnl" sz="2100" b="1" dirty="0">
                <a:solidFill>
                  <a:schemeClr val="bg1"/>
                </a:solidFill>
                <a:ea typeface="SimSun" pitchFamily="2"/>
                <a:cs typeface="Mangal" pitchFamily="2"/>
              </a:rPr>
              <a:t>ESTÁNDAR</a:t>
            </a:r>
            <a:endParaRPr lang="es-ES" sz="2100" b="1" dirty="0">
              <a:solidFill>
                <a:schemeClr val="bg1"/>
              </a:solidFill>
              <a:ea typeface="SimSun" pitchFamily="2"/>
              <a:cs typeface="Mangal" pitchFamily="2"/>
            </a:endParaRPr>
          </a:p>
        </p:txBody>
      </p:sp>
      <p:sp>
        <p:nvSpPr>
          <p:cNvPr id="18" name="17 CuadroTexto"/>
          <p:cNvSpPr txBox="1"/>
          <p:nvPr/>
        </p:nvSpPr>
        <p:spPr>
          <a:xfrm>
            <a:off x="2622213" y="4910618"/>
            <a:ext cx="1632755" cy="743859"/>
          </a:xfrm>
          <a:prstGeom prst="rect">
            <a:avLst/>
          </a:prstGeom>
          <a:noFill/>
          <a:ln>
            <a:noFill/>
          </a:ln>
        </p:spPr>
        <p:txBody>
          <a:bodyPr vert="horz" lIns="85536" tIns="42768" rIns="85536" bIns="42768" compatLnSpc="0">
            <a:spAutoFit/>
          </a:bodyPr>
          <a:lstStyle/>
          <a:p>
            <a:pPr defTabSz="457200" fontAlgn="base" hangingPunct="0">
              <a:buClr>
                <a:srgbClr val="000000"/>
              </a:buClr>
              <a:buSzPct val="100000"/>
              <a:buFont typeface="Arial" charset="0"/>
              <a:buNone/>
            </a:pPr>
            <a:r>
              <a:rPr lang="es-ES" sz="2100" b="1" dirty="0">
                <a:solidFill>
                  <a:schemeClr val="bg1"/>
                </a:solidFill>
                <a:ea typeface="SimSun" pitchFamily="2"/>
                <a:cs typeface="Mangal" pitchFamily="2"/>
              </a:rPr>
              <a:t>REGLAS ESTÁNDAR</a:t>
            </a:r>
          </a:p>
        </p:txBody>
      </p:sp>
      <p:sp>
        <p:nvSpPr>
          <p:cNvPr id="19" name="18 CuadroTexto"/>
          <p:cNvSpPr txBox="1"/>
          <p:nvPr/>
        </p:nvSpPr>
        <p:spPr>
          <a:xfrm>
            <a:off x="5" y="4637529"/>
            <a:ext cx="1306205" cy="248595"/>
          </a:xfrm>
          <a:prstGeom prst="rect">
            <a:avLst/>
          </a:prstGeom>
          <a:noFill/>
          <a:ln>
            <a:noFill/>
          </a:ln>
        </p:spPr>
        <p:txBody>
          <a:bodyPr vert="horz" lIns="85536" tIns="42768" rIns="85536" bIns="42768" compatLnSpc="0">
            <a:spAutoFit/>
          </a:bodyPr>
          <a:lstStyle/>
          <a:p>
            <a:pPr defTabSz="457200" fontAlgn="base" hangingPunct="0">
              <a:buClr>
                <a:srgbClr val="000000"/>
              </a:buClr>
              <a:buSzPct val="100000"/>
              <a:buFont typeface="Arial" charset="0"/>
              <a:buNone/>
            </a:pPr>
            <a:r>
              <a:rPr lang="es-ES" sz="1100">
                <a:latin typeface="Arial" pitchFamily="18"/>
                <a:ea typeface="SimSun" pitchFamily="2"/>
                <a:cs typeface="Mangal" pitchFamily="2"/>
              </a:rPr>
              <a:t>astro-ph/9905116</a:t>
            </a:r>
          </a:p>
        </p:txBody>
      </p:sp>
      <p:sp>
        <p:nvSpPr>
          <p:cNvPr id="20" name="19 CuadroTexto"/>
          <p:cNvSpPr txBox="1"/>
          <p:nvPr/>
        </p:nvSpPr>
        <p:spPr>
          <a:xfrm>
            <a:off x="4571718" y="4620580"/>
            <a:ext cx="1306205" cy="248595"/>
          </a:xfrm>
          <a:prstGeom prst="rect">
            <a:avLst/>
          </a:prstGeom>
          <a:noFill/>
          <a:ln>
            <a:noFill/>
          </a:ln>
        </p:spPr>
        <p:txBody>
          <a:bodyPr vert="horz" lIns="85536" tIns="42768" rIns="85536" bIns="42768" compatLnSpc="0">
            <a:spAutoFit/>
          </a:bodyPr>
          <a:lstStyle/>
          <a:p>
            <a:pPr defTabSz="457200" fontAlgn="base" hangingPunct="0">
              <a:buClr>
                <a:srgbClr val="000000"/>
              </a:buClr>
              <a:buSzPct val="100000"/>
              <a:buFont typeface="Arial" charset="0"/>
              <a:buNone/>
            </a:pPr>
            <a:r>
              <a:rPr lang="es-ES" sz="1100" dirty="0">
                <a:latin typeface="Arial" pitchFamily="18"/>
                <a:ea typeface="SimSun" pitchFamily="2"/>
                <a:cs typeface="Mangal" pitchFamily="2"/>
              </a:rPr>
              <a:t>astro-</a:t>
            </a:r>
            <a:r>
              <a:rPr lang="es-ES" sz="1100" dirty="0" err="1">
                <a:latin typeface="Arial" pitchFamily="18"/>
                <a:ea typeface="SimSun" pitchFamily="2"/>
                <a:cs typeface="Mangal" pitchFamily="2"/>
              </a:rPr>
              <a:t>ph</a:t>
            </a:r>
            <a:r>
              <a:rPr lang="es-ES" sz="1100" dirty="0">
                <a:latin typeface="Arial" pitchFamily="18"/>
                <a:ea typeface="SimSun" pitchFamily="2"/>
                <a:cs typeface="Mangal" pitchFamily="2"/>
              </a:rPr>
              <a:t>/9905116</a:t>
            </a:r>
          </a:p>
        </p:txBody>
      </p:sp>
    </p:spTree>
    <p:extLst>
      <p:ext uri="{BB962C8B-B14F-4D97-AF65-F5344CB8AC3E}">
        <p14:creationId xmlns:p14="http://schemas.microsoft.com/office/powerpoint/2010/main" val="25422889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7384"/>
            <a:ext cx="9144000" cy="6868670"/>
          </a:xfrm>
          <a:prstGeom prst="rect">
            <a:avLst/>
          </a:prstGeom>
        </p:spPr>
      </p:pic>
      <p:sp>
        <p:nvSpPr>
          <p:cNvPr id="2" name="1 CuadroTexto"/>
          <p:cNvSpPr txBox="1"/>
          <p:nvPr/>
        </p:nvSpPr>
        <p:spPr>
          <a:xfrm>
            <a:off x="35497" y="6300028"/>
            <a:ext cx="2515689" cy="369332"/>
          </a:xfrm>
          <a:prstGeom prst="rect">
            <a:avLst/>
          </a:prstGeom>
          <a:noFill/>
        </p:spPr>
        <p:txBody>
          <a:bodyPr wrap="none" rtlCol="0">
            <a:spAutoFit/>
          </a:bodyPr>
          <a:lstStyle/>
          <a:p>
            <a:r>
              <a:rPr lang="es-ES_tradnl" dirty="0" err="1" smtClean="0"/>
              <a:t>From</a:t>
            </a:r>
            <a:r>
              <a:rPr lang="es-ES_tradnl" dirty="0" smtClean="0"/>
              <a:t> </a:t>
            </a:r>
            <a:r>
              <a:rPr lang="es-ES_tradnl" dirty="0" err="1" smtClean="0"/>
              <a:t>Scientific</a:t>
            </a:r>
            <a:r>
              <a:rPr lang="es-ES_tradnl" dirty="0" smtClean="0"/>
              <a:t> American</a:t>
            </a:r>
            <a:endParaRPr lang="es-ES" dirty="0"/>
          </a:p>
        </p:txBody>
      </p:sp>
    </p:spTree>
    <p:extLst>
      <p:ext uri="{BB962C8B-B14F-4D97-AF65-F5344CB8AC3E}">
        <p14:creationId xmlns:p14="http://schemas.microsoft.com/office/powerpoint/2010/main" val="341202835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513" y="-73408"/>
            <a:ext cx="9238248" cy="7030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7" name="6 CuadroTexto"/>
          <p:cNvSpPr txBox="1"/>
          <p:nvPr/>
        </p:nvSpPr>
        <p:spPr>
          <a:xfrm>
            <a:off x="-36512" y="6536379"/>
            <a:ext cx="1739194" cy="276999"/>
          </a:xfrm>
          <a:prstGeom prst="rect">
            <a:avLst/>
          </a:prstGeom>
          <a:noFill/>
        </p:spPr>
        <p:txBody>
          <a:bodyPr wrap="none" rtlCol="0">
            <a:spAutoFit/>
          </a:bodyPr>
          <a:lstStyle/>
          <a:p>
            <a:r>
              <a:rPr lang="es-ES_tradnl" sz="1200" dirty="0" err="1" smtClean="0"/>
              <a:t>From</a:t>
            </a:r>
            <a:r>
              <a:rPr lang="es-ES_tradnl" sz="1200" dirty="0" smtClean="0"/>
              <a:t> </a:t>
            </a:r>
            <a:r>
              <a:rPr lang="es-ES_tradnl" sz="1200" dirty="0" err="1" smtClean="0"/>
              <a:t>Scientific</a:t>
            </a:r>
            <a:r>
              <a:rPr lang="es-ES_tradnl" sz="1200" dirty="0" smtClean="0"/>
              <a:t> American</a:t>
            </a:r>
            <a:endParaRPr lang="es-ES" sz="1200" dirty="0"/>
          </a:p>
        </p:txBody>
      </p:sp>
    </p:spTree>
    <p:extLst>
      <p:ext uri="{BB962C8B-B14F-4D97-AF65-F5344CB8AC3E}">
        <p14:creationId xmlns:p14="http://schemas.microsoft.com/office/powerpoint/2010/main" val="203949236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27384"/>
            <a:ext cx="9142972" cy="6885384"/>
          </a:xfrm>
          <a:prstGeom prst="rect">
            <a:avLst/>
          </a:prstGeom>
        </p:spPr>
      </p:pic>
      <p:sp>
        <p:nvSpPr>
          <p:cNvPr id="8" name="7 CuadroTexto"/>
          <p:cNvSpPr txBox="1"/>
          <p:nvPr/>
        </p:nvSpPr>
        <p:spPr>
          <a:xfrm>
            <a:off x="8321917" y="6165306"/>
            <a:ext cx="869597" cy="646331"/>
          </a:xfrm>
          <a:prstGeom prst="rect">
            <a:avLst/>
          </a:prstGeom>
          <a:noFill/>
        </p:spPr>
        <p:txBody>
          <a:bodyPr wrap="square" rtlCol="0">
            <a:spAutoFit/>
          </a:bodyPr>
          <a:lstStyle/>
          <a:p>
            <a:r>
              <a:rPr lang="es-ES_tradnl" sz="1200" dirty="0" err="1" smtClean="0"/>
              <a:t>From</a:t>
            </a:r>
            <a:r>
              <a:rPr lang="es-ES_tradnl" sz="1200" dirty="0" smtClean="0"/>
              <a:t> </a:t>
            </a:r>
            <a:r>
              <a:rPr lang="es-ES_tradnl" sz="1200" dirty="0" err="1" smtClean="0"/>
              <a:t>Scientific</a:t>
            </a:r>
            <a:r>
              <a:rPr lang="es-ES_tradnl" sz="1200" dirty="0" smtClean="0"/>
              <a:t> American</a:t>
            </a:r>
            <a:endParaRPr lang="es-ES" sz="1200" dirty="0"/>
          </a:p>
        </p:txBody>
      </p:sp>
    </p:spTree>
    <p:extLst>
      <p:ext uri="{BB962C8B-B14F-4D97-AF65-F5344CB8AC3E}">
        <p14:creationId xmlns:p14="http://schemas.microsoft.com/office/powerpoint/2010/main" val="3463784334"/>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Recorte de pantalla"/>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06" y="-1"/>
            <a:ext cx="9180000" cy="6904939"/>
          </a:xfrm>
          <a:prstGeom prst="rect">
            <a:avLst/>
          </a:prstGeom>
        </p:spPr>
      </p:pic>
      <p:sp>
        <p:nvSpPr>
          <p:cNvPr id="8" name="7 CuadroTexto"/>
          <p:cNvSpPr txBox="1"/>
          <p:nvPr/>
        </p:nvSpPr>
        <p:spPr>
          <a:xfrm>
            <a:off x="107504" y="6165305"/>
            <a:ext cx="869597" cy="646331"/>
          </a:xfrm>
          <a:prstGeom prst="rect">
            <a:avLst/>
          </a:prstGeom>
          <a:noFill/>
        </p:spPr>
        <p:txBody>
          <a:bodyPr wrap="square" rtlCol="0">
            <a:spAutoFit/>
          </a:bodyPr>
          <a:lstStyle/>
          <a:p>
            <a:r>
              <a:rPr lang="es-ES_tradnl" sz="1200" dirty="0" err="1" smtClean="0"/>
              <a:t>From</a:t>
            </a:r>
            <a:r>
              <a:rPr lang="es-ES_tradnl" sz="1200" dirty="0" smtClean="0"/>
              <a:t> </a:t>
            </a:r>
            <a:r>
              <a:rPr lang="es-ES_tradnl" sz="1200" dirty="0" err="1" smtClean="0"/>
              <a:t>Scientific</a:t>
            </a:r>
            <a:r>
              <a:rPr lang="es-ES_tradnl" sz="1200" dirty="0" smtClean="0"/>
              <a:t> American</a:t>
            </a:r>
            <a:endParaRPr lang="es-ES" sz="1200" dirty="0"/>
          </a:p>
        </p:txBody>
      </p:sp>
    </p:spTree>
    <p:extLst>
      <p:ext uri="{BB962C8B-B14F-4D97-AF65-F5344CB8AC3E}">
        <p14:creationId xmlns:p14="http://schemas.microsoft.com/office/powerpoint/2010/main" val="115781630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0" y="2924944"/>
            <a:ext cx="9144000" cy="707886"/>
          </a:xfrm>
          <a:prstGeom prst="rect">
            <a:avLst/>
          </a:prstGeom>
          <a:noFill/>
        </p:spPr>
        <p:txBody>
          <a:bodyPr wrap="square" rtlCol="0">
            <a:spAutoFit/>
          </a:bodyPr>
          <a:lstStyle/>
          <a:p>
            <a:pPr algn="ctr"/>
            <a:r>
              <a:rPr lang="es-ES_tradnl" sz="4000" b="1" u="sng" dirty="0" smtClean="0">
                <a:solidFill>
                  <a:srgbClr val="FFFF00"/>
                </a:solidFill>
                <a:effectLst>
                  <a:glow rad="228600">
                    <a:srgbClr val="FFFF00">
                      <a:alpha val="40000"/>
                    </a:srgbClr>
                  </a:glow>
                  <a:outerShdw blurRad="38100" dist="38100" dir="2700000" algn="tl">
                    <a:srgbClr val="000000">
                      <a:alpha val="43137"/>
                    </a:srgbClr>
                  </a:outerShdw>
                </a:effectLst>
                <a:latin typeface="Britannic Bold" panose="020B0903060703020204" pitchFamily="34" charset="0"/>
              </a:rPr>
              <a:t>BASE OBSERVACIONAL</a:t>
            </a:r>
          </a:p>
        </p:txBody>
      </p:sp>
    </p:spTree>
    <p:extLst>
      <p:ext uri="{BB962C8B-B14F-4D97-AF65-F5344CB8AC3E}">
        <p14:creationId xmlns:p14="http://schemas.microsoft.com/office/powerpoint/2010/main" val="19290265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cstate="screen">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a:ext>
            </a:extLst>
          </a:blip>
          <a:stretch>
            <a:fillRect/>
          </a:stretch>
        </p:blipFill>
        <p:spPr>
          <a:xfrm>
            <a:off x="3309298" y="3681376"/>
            <a:ext cx="5781227" cy="3132000"/>
          </a:xfrm>
          <a:prstGeom prst="rect">
            <a:avLst/>
          </a:prstGeom>
        </p:spPr>
      </p:pic>
      <p:sp>
        <p:nvSpPr>
          <p:cNvPr id="2" name="1 CuadroTexto"/>
          <p:cNvSpPr txBox="1"/>
          <p:nvPr/>
        </p:nvSpPr>
        <p:spPr>
          <a:xfrm>
            <a:off x="0" y="107936"/>
            <a:ext cx="9144000" cy="584775"/>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200" b="1" u="sng" dirty="0" err="1">
                <a:solidFill>
                  <a:srgbClr val="FFFF00"/>
                </a:solidFill>
                <a:cs typeface="DejaVu Sans" charset="0"/>
              </a:rPr>
              <a:t>Verficación</a:t>
            </a:r>
            <a:r>
              <a:rPr lang="es-ES_tradnl" sz="3200" b="1" u="sng" dirty="0">
                <a:solidFill>
                  <a:srgbClr val="FFFF00"/>
                </a:solidFill>
                <a:cs typeface="DejaVu Sans" charset="0"/>
              </a:rPr>
              <a:t> observacional del principio cosmológico</a:t>
            </a:r>
            <a:endParaRPr lang="es-ES" sz="3200" b="1" u="sng" dirty="0">
              <a:solidFill>
                <a:srgbClr val="FFFF00"/>
              </a:solidFill>
              <a:cs typeface="DejaVu Sans" charset="0"/>
            </a:endParaRPr>
          </a:p>
        </p:txBody>
      </p:sp>
      <p:pic>
        <p:nvPicPr>
          <p:cNvPr id="5" name="4 Imagen"/>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7316" y="1088504"/>
            <a:ext cx="3604268" cy="3276600"/>
          </a:xfrm>
          <a:prstGeom prst="rect">
            <a:avLst/>
          </a:prstGeom>
        </p:spPr>
      </p:pic>
      <p:sp>
        <p:nvSpPr>
          <p:cNvPr id="6" name="5 CuadroTexto"/>
          <p:cNvSpPr txBox="1"/>
          <p:nvPr/>
        </p:nvSpPr>
        <p:spPr>
          <a:xfrm>
            <a:off x="147895" y="4811668"/>
            <a:ext cx="3271977" cy="1569660"/>
          </a:xfrm>
          <a:prstGeom prst="rect">
            <a:avLst/>
          </a:prstGeom>
          <a:noFill/>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sz="2400" dirty="0">
                <a:solidFill>
                  <a:srgbClr val="99FF66"/>
                </a:solidFill>
                <a:latin typeface="Britannic Bold" pitchFamily="34" charset="0"/>
                <a:cs typeface="DejaVu Sans" charset="0"/>
              </a:rPr>
              <a:t>Isotropía</a:t>
            </a:r>
            <a:r>
              <a:rPr lang="es-ES_tradnl" sz="2400" dirty="0">
                <a:solidFill>
                  <a:srgbClr val="99FF66"/>
                </a:solidFill>
                <a:latin typeface="Arial" charset="0"/>
                <a:cs typeface="DejaVu Sans" charset="0"/>
              </a:rPr>
              <a:t>: </a:t>
            </a:r>
            <a:r>
              <a:rPr lang="es-ES_tradnl" sz="2400" dirty="0">
                <a:solidFill>
                  <a:srgbClr val="99FF66"/>
                </a:solidFill>
                <a:cs typeface="DejaVu Sans" charset="0"/>
              </a:rPr>
              <a:t>Comprobada con una precisión de 1 parte en </a:t>
            </a:r>
            <a:r>
              <a:rPr lang="es-ES_tradnl" sz="2400" dirty="0" smtClean="0">
                <a:solidFill>
                  <a:srgbClr val="99FF66"/>
                </a:solidFill>
                <a:cs typeface="DejaVu Sans" charset="0"/>
              </a:rPr>
              <a:t>10</a:t>
            </a:r>
            <a:r>
              <a:rPr lang="es-ES_tradnl" sz="2400" baseline="30000" dirty="0" smtClean="0">
                <a:solidFill>
                  <a:srgbClr val="99FF66"/>
                </a:solidFill>
                <a:cs typeface="DejaVu Sans" charset="0"/>
              </a:rPr>
              <a:t>5</a:t>
            </a:r>
            <a:r>
              <a:rPr lang="es-ES_tradnl" sz="2400" dirty="0" smtClean="0">
                <a:solidFill>
                  <a:srgbClr val="99FF66"/>
                </a:solidFill>
                <a:cs typeface="DejaVu Sans" charset="0"/>
              </a:rPr>
              <a:t> </a:t>
            </a:r>
            <a:r>
              <a:rPr lang="es-ES_tradnl" sz="2400" dirty="0">
                <a:solidFill>
                  <a:srgbClr val="99FF66"/>
                </a:solidFill>
                <a:cs typeface="DejaVu Sans" charset="0"/>
              </a:rPr>
              <a:t>gracias a la radiación de fondo</a:t>
            </a:r>
            <a:endParaRPr lang="es-ES" sz="2400" dirty="0">
              <a:solidFill>
                <a:srgbClr val="99FF66"/>
              </a:solidFill>
              <a:cs typeface="DejaVu Sans" charset="0"/>
            </a:endParaRPr>
          </a:p>
        </p:txBody>
      </p:sp>
      <p:sp>
        <p:nvSpPr>
          <p:cNvPr id="7" name="6 CuadroTexto"/>
          <p:cNvSpPr txBox="1"/>
          <p:nvPr/>
        </p:nvSpPr>
        <p:spPr>
          <a:xfrm>
            <a:off x="3731576" y="1129968"/>
            <a:ext cx="5448936" cy="1938992"/>
          </a:xfrm>
          <a:prstGeom prst="rect">
            <a:avLst/>
          </a:prstGeom>
          <a:noFill/>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sz="2400" dirty="0">
                <a:solidFill>
                  <a:schemeClr val="accent5">
                    <a:lumMod val="40000"/>
                    <a:lumOff val="60000"/>
                  </a:schemeClr>
                </a:solidFill>
                <a:latin typeface="Britannic Bold" pitchFamily="34" charset="0"/>
                <a:cs typeface="DejaVu Sans" charset="0"/>
              </a:rPr>
              <a:t>Homogeneidad</a:t>
            </a:r>
            <a:r>
              <a:rPr lang="es-ES_tradnl" sz="2400" dirty="0">
                <a:solidFill>
                  <a:schemeClr val="accent5">
                    <a:lumMod val="40000"/>
                    <a:lumOff val="60000"/>
                  </a:schemeClr>
                </a:solidFill>
                <a:latin typeface="Arial" charset="0"/>
                <a:cs typeface="DejaVu Sans" charset="0"/>
              </a:rPr>
              <a:t>: </a:t>
            </a:r>
            <a:r>
              <a:rPr lang="es-ES_tradnl" sz="2400" dirty="0">
                <a:solidFill>
                  <a:schemeClr val="accent5">
                    <a:lumMod val="40000"/>
                    <a:lumOff val="60000"/>
                  </a:schemeClr>
                </a:solidFill>
                <a:cs typeface="DejaVu Sans" charset="0"/>
              </a:rPr>
              <a:t>Difícil de observar. Comprobado que la distribución de galaxias se hace uniforme con una precisión de unos pocos por ciento a partir de distancias del orden de 100 </a:t>
            </a:r>
            <a:r>
              <a:rPr lang="es-ES_tradnl" sz="2400" dirty="0" err="1">
                <a:solidFill>
                  <a:schemeClr val="accent5">
                    <a:lumMod val="40000"/>
                    <a:lumOff val="60000"/>
                  </a:schemeClr>
                </a:solidFill>
                <a:cs typeface="DejaVu Sans" charset="0"/>
              </a:rPr>
              <a:t>Mpc</a:t>
            </a:r>
            <a:endParaRPr lang="es-ES" sz="2400" dirty="0">
              <a:solidFill>
                <a:schemeClr val="accent5">
                  <a:lumMod val="40000"/>
                  <a:lumOff val="60000"/>
                </a:schemeClr>
              </a:solidFill>
              <a:cs typeface="DejaVu Sans" charset="0"/>
            </a:endParaRPr>
          </a:p>
        </p:txBody>
      </p:sp>
    </p:spTree>
    <p:extLst>
      <p:ext uri="{BB962C8B-B14F-4D97-AF65-F5344CB8AC3E}">
        <p14:creationId xmlns:p14="http://schemas.microsoft.com/office/powerpoint/2010/main" val="16629440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6513" y="2862228"/>
            <a:ext cx="9180514" cy="39957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1 CuadroTexto"/>
          <p:cNvSpPr txBox="1"/>
          <p:nvPr/>
        </p:nvSpPr>
        <p:spPr>
          <a:xfrm>
            <a:off x="0" y="15"/>
            <a:ext cx="9144001" cy="584775"/>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200" b="1" u="sng" dirty="0">
                <a:solidFill>
                  <a:srgbClr val="FFFF00"/>
                </a:solidFill>
                <a:cs typeface="DejaVu Sans" charset="0"/>
              </a:rPr>
              <a:t>Expansión: La ley de Hubble</a:t>
            </a:r>
            <a:endParaRPr lang="es-ES" sz="3200" b="1" u="sng" dirty="0">
              <a:solidFill>
                <a:srgbClr val="FFFF00"/>
              </a:solidFill>
              <a:cs typeface="DejaVu Sans" charset="0"/>
            </a:endParaRPr>
          </a:p>
        </p:txBody>
      </p:sp>
      <mc:AlternateContent xmlns:mc="http://schemas.openxmlformats.org/markup-compatibility/2006" xmlns:a14="http://schemas.microsoft.com/office/drawing/2010/main">
        <mc:Choice Requires="a14">
          <p:sp>
            <p:nvSpPr>
              <p:cNvPr id="4" name="3 CuadroTexto"/>
              <p:cNvSpPr txBox="1"/>
              <p:nvPr/>
            </p:nvSpPr>
            <p:spPr>
              <a:xfrm>
                <a:off x="0" y="800125"/>
                <a:ext cx="9144000" cy="2210990"/>
              </a:xfrm>
              <a:prstGeom prst="rect">
                <a:avLst/>
              </a:prstGeom>
              <a:noFill/>
            </p:spPr>
            <p:txBody>
              <a:bodyPr wrap="square" rtlCol="0">
                <a:spAutoFit/>
              </a:bodyPr>
              <a:lstStyle/>
              <a:p>
                <a:pPr algn="just"/>
                <a:r>
                  <a:rPr lang="es-ES_tradnl" sz="2400" dirty="0" smtClean="0">
                    <a:solidFill>
                      <a:schemeClr val="bg1"/>
                    </a:solidFill>
                  </a:rPr>
                  <a:t>Las galaxias se  alejan de nosotros con una velocidad proporcional a la  distancia, el universo se expande de acuerdo con el principio cosmológico</a:t>
                </a:r>
              </a:p>
              <a:p>
                <a:pPr lvl="0" algn="ctr"/>
                <a:r>
                  <a:rPr lang="es-ES_tradnl" sz="3600" b="1" dirty="0" err="1" smtClean="0">
                    <a:solidFill>
                      <a:srgbClr val="FFFF00"/>
                    </a:solidFill>
                  </a:rPr>
                  <a:t>cz</a:t>
                </a:r>
                <a:r>
                  <a:rPr lang="es-ES_tradnl" sz="3600" b="1" dirty="0" smtClean="0">
                    <a:solidFill>
                      <a:srgbClr val="FFFF00"/>
                    </a:solidFill>
                  </a:rPr>
                  <a:t> ~ v = H d</a:t>
                </a:r>
                <a:r>
                  <a:rPr lang="es-ES_tradnl" sz="2800" b="1" dirty="0" smtClean="0">
                    <a:solidFill>
                      <a:srgbClr val="FFFF00"/>
                    </a:solidFill>
                  </a:rPr>
                  <a:t>  = </a:t>
                </a:r>
                <a14:m>
                  <m:oMath xmlns:m="http://schemas.openxmlformats.org/officeDocument/2006/math">
                    <m:f>
                      <m:fPr>
                        <m:ctrlPr>
                          <a:rPr lang="es-ES_tradnl" sz="2800" b="1" i="1" smtClean="0">
                            <a:solidFill>
                              <a:srgbClr val="FFFF00"/>
                            </a:solidFill>
                            <a:latin typeface="Cambria Math"/>
                          </a:rPr>
                        </m:ctrlPr>
                      </m:fPr>
                      <m:num>
                        <m:acc>
                          <m:accPr>
                            <m:chr m:val="̇"/>
                            <m:ctrlPr>
                              <a:rPr lang="es-ES_tradnl" sz="2800" b="1" i="1" smtClean="0">
                                <a:solidFill>
                                  <a:srgbClr val="FFFF00"/>
                                </a:solidFill>
                                <a:latin typeface="Cambria Math"/>
                              </a:rPr>
                            </m:ctrlPr>
                          </m:accPr>
                          <m:e>
                            <m:r>
                              <a:rPr lang="es-ES_tradnl" sz="2800" b="1" i="1" smtClean="0">
                                <a:solidFill>
                                  <a:srgbClr val="FFFF00"/>
                                </a:solidFill>
                                <a:latin typeface="Cambria Math"/>
                              </a:rPr>
                              <m:t>𝒂</m:t>
                            </m:r>
                          </m:e>
                        </m:acc>
                      </m:num>
                      <m:den>
                        <m:r>
                          <a:rPr lang="es-ES_tradnl" sz="2800" b="1" i="1" smtClean="0">
                            <a:solidFill>
                              <a:srgbClr val="FFFF00"/>
                            </a:solidFill>
                            <a:latin typeface="Cambria Math"/>
                          </a:rPr>
                          <m:t>𝒂</m:t>
                        </m:r>
                      </m:den>
                    </m:f>
                    <m:r>
                      <a:rPr lang="es-ES_tradnl" sz="2800" b="1" i="1" smtClean="0">
                        <a:solidFill>
                          <a:srgbClr val="FFFF00"/>
                        </a:solidFill>
                        <a:latin typeface="Cambria Math"/>
                      </a:rPr>
                      <m:t>𝒅</m:t>
                    </m:r>
                  </m:oMath>
                </a14:m>
                <a:r>
                  <a:rPr lang="es-ES_tradnl" sz="2800" b="1" dirty="0" smtClean="0">
                    <a:solidFill>
                      <a:srgbClr val="FFFF00"/>
                    </a:solidFill>
                  </a:rPr>
                  <a:t>   </a:t>
                </a:r>
                <a:endParaRPr lang="es-ES_tradnl" sz="2800" i="1" dirty="0" smtClean="0">
                  <a:solidFill>
                    <a:srgbClr val="FFFF00"/>
                  </a:solidFill>
                </a:endParaRPr>
              </a:p>
              <a:p>
                <a:pPr lvl="0" algn="ctr"/>
                <a:r>
                  <a:rPr lang="es-ES_tradnl" sz="2000" i="1" dirty="0" smtClean="0">
                    <a:solidFill>
                      <a:srgbClr val="FFFF99"/>
                    </a:solidFill>
                  </a:rPr>
                  <a:t>H= Hubble </a:t>
                </a:r>
                <a:r>
                  <a:rPr lang="es-ES_tradnl" sz="2000" i="1" dirty="0" err="1" smtClean="0">
                    <a:solidFill>
                      <a:srgbClr val="FFFF99"/>
                    </a:solidFill>
                  </a:rPr>
                  <a:t>constant</a:t>
                </a:r>
                <a:r>
                  <a:rPr lang="es-ES_tradnl" sz="2000" i="1" dirty="0">
                    <a:solidFill>
                      <a:srgbClr val="FFFF99"/>
                    </a:solidFill>
                  </a:rPr>
                  <a:t> </a:t>
                </a:r>
                <a:r>
                  <a:rPr lang="es-ES_tradnl" sz="2000" i="1" dirty="0" smtClean="0">
                    <a:solidFill>
                      <a:srgbClr val="FFFF99"/>
                    </a:solidFill>
                  </a:rPr>
                  <a:t> (km/s/</a:t>
                </a:r>
                <a:r>
                  <a:rPr lang="es-ES_tradnl" sz="2000" i="1" dirty="0" err="1" smtClean="0">
                    <a:solidFill>
                      <a:srgbClr val="FFFF99"/>
                    </a:solidFill>
                  </a:rPr>
                  <a:t>Mpc</a:t>
                </a:r>
                <a:r>
                  <a:rPr lang="es-ES_tradnl" sz="2000" i="1" dirty="0" smtClean="0">
                    <a:solidFill>
                      <a:srgbClr val="FFFF99"/>
                    </a:solidFill>
                  </a:rPr>
                  <a:t>), v=velocidad, d=distancia</a:t>
                </a:r>
                <a:endParaRPr lang="es-ES" sz="2000" i="1" dirty="0">
                  <a:solidFill>
                    <a:srgbClr val="FFFF99"/>
                  </a:solidFill>
                </a:endParaRPr>
              </a:p>
            </p:txBody>
          </p:sp>
        </mc:Choice>
        <mc:Fallback xmlns="">
          <p:sp>
            <p:nvSpPr>
              <p:cNvPr id="4" name="3 CuadroTexto"/>
              <p:cNvSpPr txBox="1">
                <a:spLocks noRot="1" noChangeAspect="1" noMove="1" noResize="1" noEditPoints="1" noAdjustHandles="1" noChangeArrowheads="1" noChangeShapeType="1" noTextEdit="1"/>
              </p:cNvSpPr>
              <p:nvPr/>
            </p:nvSpPr>
            <p:spPr>
              <a:xfrm>
                <a:off x="0" y="800125"/>
                <a:ext cx="9144000" cy="2210990"/>
              </a:xfrm>
              <a:prstGeom prst="rect">
                <a:avLst/>
              </a:prstGeom>
              <a:blipFill rotWithShape="1">
                <a:blip r:embed="rId2"/>
                <a:stretch>
                  <a:fillRect l="-1000" t="-2204" r="-1000" b="-551"/>
                </a:stretch>
              </a:blipFill>
            </p:spPr>
            <p:txBody>
              <a:bodyPr/>
              <a:lstStyle/>
              <a:p>
                <a:r>
                  <a:rPr lang="es-ES">
                    <a:noFill/>
                  </a:rPr>
                  <a:t> </a:t>
                </a:r>
              </a:p>
            </p:txBody>
          </p:sp>
        </mc:Fallback>
      </mc:AlternateContent>
      <p:sp>
        <p:nvSpPr>
          <p:cNvPr id="6" name="5 CuadroTexto"/>
          <p:cNvSpPr txBox="1"/>
          <p:nvPr/>
        </p:nvSpPr>
        <p:spPr>
          <a:xfrm>
            <a:off x="7310381" y="5733256"/>
            <a:ext cx="1654107" cy="369332"/>
          </a:xfrm>
          <a:prstGeom prst="rect">
            <a:avLst/>
          </a:prstGeom>
          <a:noFill/>
        </p:spPr>
        <p:txBody>
          <a:bodyPr wrap="none" rtlCol="0">
            <a:spAutoFit/>
          </a:bodyPr>
          <a:lstStyle/>
          <a:p>
            <a:r>
              <a:rPr lang="es-ES_tradnl" dirty="0" err="1" smtClean="0"/>
              <a:t>From</a:t>
            </a:r>
            <a:r>
              <a:rPr lang="es-ES_tradnl" dirty="0" smtClean="0"/>
              <a:t> PDG 2014</a:t>
            </a:r>
            <a:endParaRPr lang="es-ES" dirty="0"/>
          </a:p>
        </p:txBody>
      </p:sp>
      <p:pic>
        <p:nvPicPr>
          <p:cNvPr id="7" name="6 Imagen"/>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513" y="3068960"/>
            <a:ext cx="4358049" cy="3672408"/>
          </a:xfrm>
          <a:prstGeom prst="rect">
            <a:avLst/>
          </a:prstGeom>
        </p:spPr>
      </p:pic>
      <p:pic>
        <p:nvPicPr>
          <p:cNvPr id="5" name="4 Imagen"/>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04001" y="2924944"/>
            <a:ext cx="5040000" cy="3904811"/>
          </a:xfrm>
          <a:prstGeom prst="rect">
            <a:avLst/>
          </a:prstGeom>
        </p:spPr>
      </p:pic>
    </p:spTree>
    <p:extLst>
      <p:ext uri="{BB962C8B-B14F-4D97-AF65-F5344CB8AC3E}">
        <p14:creationId xmlns:p14="http://schemas.microsoft.com/office/powerpoint/2010/main" val="13945800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0" y="-108103"/>
            <a:ext cx="9144000" cy="584775"/>
          </a:xfrm>
          <a:prstGeom prst="rect">
            <a:avLst/>
          </a:prstGeom>
          <a:noFill/>
        </p:spPr>
        <p:txBody>
          <a:bodyPr wrap="square" rtlCol="0">
            <a:spAutoFit/>
          </a:bodyPr>
          <a:lstStyle/>
          <a:p>
            <a:pPr algn="ctr"/>
            <a:r>
              <a:rPr lang="es-ES_tradnl" sz="3200" b="1" dirty="0" smtClean="0">
                <a:solidFill>
                  <a:srgbClr val="FFFF00"/>
                </a:solidFill>
              </a:rPr>
              <a:t>La historia del universo condensada en un año</a:t>
            </a:r>
            <a:endParaRPr lang="es-ES" sz="3200" b="1" dirty="0">
              <a:solidFill>
                <a:srgbClr val="FFFF00"/>
              </a:solidFill>
            </a:endParaRPr>
          </a:p>
        </p:txBody>
      </p:sp>
      <p:sp>
        <p:nvSpPr>
          <p:cNvPr id="6" name="5 CuadroTexto"/>
          <p:cNvSpPr txBox="1"/>
          <p:nvPr/>
        </p:nvSpPr>
        <p:spPr>
          <a:xfrm>
            <a:off x="1475656" y="6525344"/>
            <a:ext cx="7686976" cy="369332"/>
          </a:xfrm>
          <a:prstGeom prst="rect">
            <a:avLst/>
          </a:prstGeom>
          <a:noFill/>
        </p:spPr>
        <p:txBody>
          <a:bodyPr wrap="none" rtlCol="0">
            <a:spAutoFit/>
          </a:bodyPr>
          <a:lstStyle/>
          <a:p>
            <a:r>
              <a:rPr lang="es-ES_tradnl" b="1" i="1" dirty="0" smtClean="0">
                <a:solidFill>
                  <a:srgbClr val="FFFF99"/>
                </a:solidFill>
              </a:rPr>
              <a:t>La historia humana , desde el descubrimiento del fuego, los últimos 15 minutos</a:t>
            </a:r>
            <a:endParaRPr lang="es-ES" b="1" i="1" dirty="0">
              <a:solidFill>
                <a:srgbClr val="FFFF99"/>
              </a:solidFill>
            </a:endParaRPr>
          </a:p>
        </p:txBody>
      </p:sp>
      <p:pic>
        <p:nvPicPr>
          <p:cNvPr id="7" name="6 Imagen"/>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04664"/>
            <a:ext cx="9144000" cy="6192688"/>
          </a:xfrm>
          <a:prstGeom prst="rect">
            <a:avLst/>
          </a:prstGeom>
        </p:spPr>
      </p:pic>
    </p:spTree>
    <p:extLst>
      <p:ext uri="{BB962C8B-B14F-4D97-AF65-F5344CB8AC3E}">
        <p14:creationId xmlns:p14="http://schemas.microsoft.com/office/powerpoint/2010/main" val="22313192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59632" y="2533382"/>
            <a:ext cx="6247286" cy="2695819"/>
          </a:xfrm>
          <a:prstGeom prst="rect">
            <a:avLst/>
          </a:prstGeom>
        </p:spPr>
      </p:pic>
      <p:sp>
        <p:nvSpPr>
          <p:cNvPr id="19457" name="Text Box 1"/>
          <p:cNvSpPr txBox="1">
            <a:spLocks noChangeArrowheads="1"/>
          </p:cNvSpPr>
          <p:nvPr/>
        </p:nvSpPr>
        <p:spPr bwMode="auto">
          <a:xfrm>
            <a:off x="0" y="-26988"/>
            <a:ext cx="9142534" cy="4975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5pPr>
            <a:lvl6pPr defTabSz="457200" fontAlgn="base">
              <a:spcBef>
                <a:spcPct val="0"/>
              </a:spcBef>
              <a:spcAft>
                <a:spcPct val="0"/>
              </a:spcAft>
              <a:buClr>
                <a:srgbClr val="000000"/>
              </a:buClr>
              <a:buSzPct val="100000"/>
              <a:buFont typeface="Arial"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6pPr>
            <a:lvl7pPr defTabSz="457200" fontAlgn="base">
              <a:spcBef>
                <a:spcPct val="0"/>
              </a:spcBef>
              <a:spcAft>
                <a:spcPct val="0"/>
              </a:spcAft>
              <a:buClr>
                <a:srgbClr val="000000"/>
              </a:buClr>
              <a:buSzPct val="100000"/>
              <a:buFont typeface="Arial"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7pPr>
            <a:lvl8pPr defTabSz="457200" fontAlgn="base">
              <a:spcBef>
                <a:spcPct val="0"/>
              </a:spcBef>
              <a:spcAft>
                <a:spcPct val="0"/>
              </a:spcAft>
              <a:buClr>
                <a:srgbClr val="000000"/>
              </a:buClr>
              <a:buSzPct val="100000"/>
              <a:buFont typeface="Arial"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8pPr>
            <a:lvl9pPr defTabSz="457200" fontAlgn="base">
              <a:spcBef>
                <a:spcPct val="0"/>
              </a:spcBef>
              <a:spcAft>
                <a:spcPct val="0"/>
              </a:spcAft>
              <a:buClr>
                <a:srgbClr val="000000"/>
              </a:buClr>
              <a:buSzPct val="100000"/>
              <a:buFont typeface="Arial"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9pPr>
          </a:lstStyle>
          <a:p>
            <a:pPr algn="ctr" defTabSz="457200" fontAlgn="base">
              <a:spcBef>
                <a:spcPts val="1625"/>
              </a:spcBef>
              <a:spcAft>
                <a:spcPct val="0"/>
              </a:spcAft>
              <a:buClr>
                <a:srgbClr val="FFFF00"/>
              </a:buClr>
              <a:buSzPct val="100000"/>
              <a:buFont typeface="Britannic Bold" pitchFamily="32" charset="0"/>
              <a:buNone/>
            </a:pPr>
            <a:r>
              <a:rPr lang="en-US" sz="2600" u="sng" dirty="0" smtClean="0">
                <a:solidFill>
                  <a:srgbClr val="FFFF00"/>
                </a:solidFill>
                <a:latin typeface="Britannic Bold" pitchFamily="32" charset="0"/>
              </a:rPr>
              <a:t>LA </a:t>
            </a:r>
            <a:r>
              <a:rPr lang="en-US" sz="2600" u="sng" dirty="0">
                <a:solidFill>
                  <a:srgbClr val="FFFF00"/>
                </a:solidFill>
                <a:latin typeface="Britannic Bold" pitchFamily="32" charset="0"/>
              </a:rPr>
              <a:t>RADIACIÓN DE FONDO DE MICROONDAS</a:t>
            </a:r>
          </a:p>
        </p:txBody>
      </p:sp>
      <p:sp>
        <p:nvSpPr>
          <p:cNvPr id="19458" name="Text Box 2"/>
          <p:cNvSpPr txBox="1">
            <a:spLocks noChangeArrowheads="1"/>
          </p:cNvSpPr>
          <p:nvPr/>
        </p:nvSpPr>
        <p:spPr bwMode="auto">
          <a:xfrm>
            <a:off x="0" y="620689"/>
            <a:ext cx="9142534" cy="17594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6840" tIns="48240" rIns="96840" bIns="4824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5pPr>
            <a:lvl6pPr defTabSz="457200" fontAlgn="base">
              <a:spcBef>
                <a:spcPct val="0"/>
              </a:spcBef>
              <a:spcAft>
                <a:spcPct val="0"/>
              </a:spcAft>
              <a:buClr>
                <a:srgbClr val="000000"/>
              </a:buClr>
              <a:buSzPct val="100000"/>
              <a:buFont typeface="Arial"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6pPr>
            <a:lvl7pPr defTabSz="457200" fontAlgn="base">
              <a:spcBef>
                <a:spcPct val="0"/>
              </a:spcBef>
              <a:spcAft>
                <a:spcPct val="0"/>
              </a:spcAft>
              <a:buClr>
                <a:srgbClr val="000000"/>
              </a:buClr>
              <a:buSzPct val="100000"/>
              <a:buFont typeface="Arial"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7pPr>
            <a:lvl8pPr defTabSz="457200" fontAlgn="base">
              <a:spcBef>
                <a:spcPct val="0"/>
              </a:spcBef>
              <a:spcAft>
                <a:spcPct val="0"/>
              </a:spcAft>
              <a:buClr>
                <a:srgbClr val="000000"/>
              </a:buClr>
              <a:buSzPct val="100000"/>
              <a:buFont typeface="Arial"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8pPr>
            <a:lvl9pPr defTabSz="457200" fontAlgn="base">
              <a:spcBef>
                <a:spcPct val="0"/>
              </a:spcBef>
              <a:spcAft>
                <a:spcPct val="0"/>
              </a:spcAft>
              <a:buClr>
                <a:srgbClr val="000000"/>
              </a:buClr>
              <a:buSzPct val="100000"/>
              <a:buFont typeface="Arial"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solidFill>
                  <a:srgbClr val="000000"/>
                </a:solidFill>
                <a:latin typeface="Arial" charset="0"/>
                <a:cs typeface="DejaVu Sans" charset="0"/>
              </a:defRPr>
            </a:lvl9pPr>
          </a:lstStyle>
          <a:p>
            <a:pPr algn="just" defTabSz="457200" fontAlgn="base">
              <a:spcBef>
                <a:spcPct val="0"/>
              </a:spcBef>
              <a:spcAft>
                <a:spcPct val="0"/>
              </a:spcAft>
              <a:buClr>
                <a:srgbClr val="000000"/>
              </a:buClr>
              <a:buSzPct val="100000"/>
              <a:buFont typeface="Arial" charset="0"/>
              <a:buNone/>
            </a:pPr>
            <a:r>
              <a:rPr lang="es-ES_tradnl" sz="2400" dirty="0">
                <a:solidFill>
                  <a:srgbClr val="00B0F0"/>
                </a:solidFill>
                <a:latin typeface="Calibri"/>
              </a:rPr>
              <a:t>Una de las predicciones decisivas del Big </a:t>
            </a:r>
            <a:r>
              <a:rPr lang="es-ES_tradnl" sz="2400" dirty="0" err="1" smtClean="0">
                <a:solidFill>
                  <a:srgbClr val="00B0F0"/>
                </a:solidFill>
                <a:latin typeface="Calibri"/>
              </a:rPr>
              <a:t>Bang</a:t>
            </a:r>
            <a:endParaRPr lang="es-ES_tradnl" sz="2400" dirty="0">
              <a:solidFill>
                <a:srgbClr val="00B0F0"/>
              </a:solidFill>
              <a:latin typeface="Calibri"/>
            </a:endParaRPr>
          </a:p>
          <a:p>
            <a:pPr algn="just" defTabSz="457200" fontAlgn="base">
              <a:spcBef>
                <a:spcPct val="0"/>
              </a:spcBef>
              <a:spcAft>
                <a:spcPct val="0"/>
              </a:spcAft>
              <a:buClr>
                <a:srgbClr val="000000"/>
              </a:buClr>
              <a:buSzPct val="100000"/>
              <a:buFont typeface="Arial" charset="0"/>
              <a:buNone/>
            </a:pPr>
            <a:r>
              <a:rPr lang="es-ES_tradnl" sz="2400" dirty="0" smtClean="0">
                <a:solidFill>
                  <a:srgbClr val="FFFF99"/>
                </a:solidFill>
                <a:latin typeface="Calibri"/>
              </a:rPr>
              <a:t>Procede </a:t>
            </a:r>
            <a:r>
              <a:rPr lang="es-ES_tradnl" sz="2400" dirty="0">
                <a:solidFill>
                  <a:srgbClr val="FFFF99"/>
                </a:solidFill>
                <a:latin typeface="Calibri"/>
              </a:rPr>
              <a:t>del desacoplo </a:t>
            </a:r>
            <a:r>
              <a:rPr lang="es-ES_tradnl" sz="2400" dirty="0" smtClean="0">
                <a:solidFill>
                  <a:srgbClr val="FFFF99"/>
                </a:solidFill>
                <a:latin typeface="Calibri"/>
              </a:rPr>
              <a:t>materia-radiación,</a:t>
            </a:r>
            <a:r>
              <a:rPr lang="es-ES_tradnl" sz="2400" dirty="0">
                <a:solidFill>
                  <a:srgbClr val="FFFF99"/>
                </a:solidFill>
                <a:latin typeface="Calibri"/>
              </a:rPr>
              <a:t> </a:t>
            </a:r>
            <a:r>
              <a:rPr lang="es-ES_tradnl" sz="2000" dirty="0" smtClean="0">
                <a:solidFill>
                  <a:srgbClr val="99FF66"/>
                </a:solidFill>
                <a:latin typeface="Britannic Bold" pitchFamily="32" charset="0"/>
              </a:rPr>
              <a:t>cuando </a:t>
            </a:r>
            <a:r>
              <a:rPr lang="es-ES_tradnl" sz="2000" dirty="0">
                <a:solidFill>
                  <a:srgbClr val="99FF66"/>
                </a:solidFill>
                <a:latin typeface="Britannic Bold" pitchFamily="32" charset="0"/>
              </a:rPr>
              <a:t>el universo tenía 380000 años. Es decir, de hace unos</a:t>
            </a:r>
            <a:r>
              <a:rPr lang="es-ES_tradnl" sz="2000" dirty="0" smtClean="0">
                <a:solidFill>
                  <a:srgbClr val="99FF66"/>
                </a:solidFill>
                <a:latin typeface="Britannic Bold" pitchFamily="32" charset="0"/>
              </a:rPr>
              <a:t>…¡¡¡13800 </a:t>
            </a:r>
            <a:r>
              <a:rPr lang="es-ES_tradnl" sz="2000" dirty="0">
                <a:solidFill>
                  <a:srgbClr val="99FF66"/>
                </a:solidFill>
                <a:latin typeface="Britannic Bold" pitchFamily="32" charset="0"/>
              </a:rPr>
              <a:t>millones de años!!! (Si el universo fuera una persona de 80 años, la CMB sería una foto de cuando tenía </a:t>
            </a:r>
            <a:r>
              <a:rPr lang="es-ES_tradnl" sz="2000" dirty="0" smtClean="0">
                <a:solidFill>
                  <a:srgbClr val="99FF66"/>
                </a:solidFill>
                <a:latin typeface="Britannic Bold" pitchFamily="32" charset="0"/>
              </a:rPr>
              <a:t>¡13 </a:t>
            </a:r>
            <a:r>
              <a:rPr lang="es-ES_tradnl" sz="2000" dirty="0">
                <a:solidFill>
                  <a:srgbClr val="99FF66"/>
                </a:solidFill>
                <a:latin typeface="Britannic Bold" pitchFamily="32" charset="0"/>
              </a:rPr>
              <a:t>meses!)</a:t>
            </a:r>
            <a:r>
              <a:rPr lang="ar-SA" sz="2000" dirty="0">
                <a:solidFill>
                  <a:srgbClr val="99FF66"/>
                </a:solidFill>
                <a:latin typeface="Britannic Bold" pitchFamily="32" charset="0"/>
              </a:rPr>
              <a:t>‏</a:t>
            </a:r>
            <a:endParaRPr lang="es-ES_tradnl" sz="2000" dirty="0">
              <a:solidFill>
                <a:srgbClr val="99FF66"/>
              </a:solidFill>
              <a:latin typeface="Britannic Bold" pitchFamily="32" charset="0"/>
            </a:endParaRPr>
          </a:p>
        </p:txBody>
      </p:sp>
      <p:sp>
        <p:nvSpPr>
          <p:cNvPr id="19459" name="Text Box 3"/>
          <p:cNvSpPr txBox="1">
            <a:spLocks noChangeArrowheads="1"/>
          </p:cNvSpPr>
          <p:nvPr/>
        </p:nvSpPr>
        <p:spPr bwMode="auto">
          <a:xfrm>
            <a:off x="-1648" y="5391934"/>
            <a:ext cx="9144183" cy="12054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6840" tIns="48240" rIns="96840" bIns="4824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5pPr>
            <a:lvl6pPr defTabSz="457200" fontAlgn="base">
              <a:spcBef>
                <a:spcPct val="0"/>
              </a:spcBef>
              <a:spcAft>
                <a:spcPct val="0"/>
              </a:spcAft>
              <a:buClr>
                <a:srgbClr val="000000"/>
              </a:buClr>
              <a:buSzPct val="100000"/>
              <a:buFont typeface="Arial"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6pPr>
            <a:lvl7pPr defTabSz="457200" fontAlgn="base">
              <a:spcBef>
                <a:spcPct val="0"/>
              </a:spcBef>
              <a:spcAft>
                <a:spcPct val="0"/>
              </a:spcAft>
              <a:buClr>
                <a:srgbClr val="000000"/>
              </a:buClr>
              <a:buSzPct val="100000"/>
              <a:buFont typeface="Arial"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7pPr>
            <a:lvl8pPr defTabSz="457200" fontAlgn="base">
              <a:spcBef>
                <a:spcPct val="0"/>
              </a:spcBef>
              <a:spcAft>
                <a:spcPct val="0"/>
              </a:spcAft>
              <a:buClr>
                <a:srgbClr val="000000"/>
              </a:buClr>
              <a:buSzPct val="100000"/>
              <a:buFont typeface="Arial"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8pPr>
            <a:lvl9pPr defTabSz="457200" fontAlgn="base">
              <a:spcBef>
                <a:spcPct val="0"/>
              </a:spcBef>
              <a:spcAft>
                <a:spcPct val="0"/>
              </a:spcAft>
              <a:buClr>
                <a:srgbClr val="000000"/>
              </a:buClr>
              <a:buSzPct val="100000"/>
              <a:buFont typeface="Arial"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cs typeface="DejaVu Sans" charset="0"/>
              </a:defRPr>
            </a:lvl9pPr>
          </a:lstStyle>
          <a:p>
            <a:pPr algn="just" defTabSz="457200" fontAlgn="base">
              <a:spcBef>
                <a:spcPct val="0"/>
              </a:spcBef>
              <a:spcAft>
                <a:spcPct val="0"/>
              </a:spcAft>
              <a:buClr>
                <a:srgbClr val="66FF33"/>
              </a:buClr>
              <a:buSzPct val="100000"/>
              <a:buFont typeface="Comic Sans MS" pitchFamily="64" charset="0"/>
              <a:buNone/>
            </a:pPr>
            <a:r>
              <a:rPr lang="ar-SA" sz="2400" b="1" dirty="0" smtClean="0">
                <a:solidFill>
                  <a:srgbClr val="FFFF99"/>
                </a:solidFill>
                <a:latin typeface="Comic Sans MS" pitchFamily="64" charset="0"/>
              </a:rPr>
              <a:t>‏</a:t>
            </a:r>
            <a:r>
              <a:rPr lang="es-ES_tradnl" sz="2400" dirty="0" smtClean="0">
                <a:solidFill>
                  <a:srgbClr val="FFC000"/>
                </a:solidFill>
                <a:latin typeface="Britannic Bold" pitchFamily="32" charset="0"/>
              </a:rPr>
              <a:t>Se </a:t>
            </a:r>
            <a:r>
              <a:rPr lang="es-ES_tradnl" sz="2400" dirty="0">
                <a:solidFill>
                  <a:srgbClr val="FFC000"/>
                </a:solidFill>
                <a:latin typeface="Britannic Bold" pitchFamily="32" charset="0"/>
              </a:rPr>
              <a:t>confirmó que no era completamente uniforme en </a:t>
            </a:r>
            <a:r>
              <a:rPr lang="es-ES_tradnl" sz="2400" dirty="0" smtClean="0">
                <a:solidFill>
                  <a:srgbClr val="FFC000"/>
                </a:solidFill>
                <a:latin typeface="Britannic Bold" pitchFamily="32" charset="0"/>
              </a:rPr>
              <a:t>1992. </a:t>
            </a:r>
            <a:r>
              <a:rPr lang="es-ES_tradnl" sz="2400" dirty="0">
                <a:solidFill>
                  <a:srgbClr val="FFC000"/>
                </a:solidFill>
                <a:latin typeface="Britannic Bold" pitchFamily="32" charset="0"/>
              </a:rPr>
              <a:t>Sus pequeñas anisotropías son la huella del origen de todas las estructuras que vemos ahora </a:t>
            </a:r>
            <a:r>
              <a:rPr lang="es-ES_tradnl" sz="2400" dirty="0" smtClean="0">
                <a:solidFill>
                  <a:srgbClr val="FFC000"/>
                </a:solidFill>
                <a:latin typeface="Britannic Bold" pitchFamily="32" charset="0"/>
              </a:rPr>
              <a:t>(cúmulos, galaxias</a:t>
            </a:r>
            <a:r>
              <a:rPr lang="es-ES_tradnl" sz="2400" dirty="0">
                <a:solidFill>
                  <a:srgbClr val="FFC000"/>
                </a:solidFill>
                <a:latin typeface="Britannic Bold" pitchFamily="32" charset="0"/>
              </a:rPr>
              <a:t>, estrellas</a:t>
            </a:r>
            <a:r>
              <a:rPr lang="es-ES_tradnl" sz="2400" dirty="0" smtClean="0">
                <a:solidFill>
                  <a:srgbClr val="FFC000"/>
                </a:solidFill>
                <a:latin typeface="Britannic Bold" pitchFamily="32" charset="0"/>
              </a:rPr>
              <a:t>,…)</a:t>
            </a:r>
            <a:r>
              <a:rPr lang="ar-SA" sz="2400" dirty="0" smtClean="0">
                <a:solidFill>
                  <a:srgbClr val="FFC000"/>
                </a:solidFill>
                <a:latin typeface="Britannic Bold" pitchFamily="32" charset="0"/>
              </a:rPr>
              <a:t>‏</a:t>
            </a:r>
            <a:endParaRPr lang="es-ES_tradnl" sz="2400" dirty="0" smtClean="0">
              <a:solidFill>
                <a:srgbClr val="FFC000"/>
              </a:solidFill>
              <a:latin typeface="Britannic Bold" pitchFamily="32" charset="0"/>
            </a:endParaRPr>
          </a:p>
        </p:txBody>
      </p:sp>
    </p:spTree>
    <p:extLst>
      <p:ext uri="{BB962C8B-B14F-4D97-AF65-F5344CB8AC3E}">
        <p14:creationId xmlns:p14="http://schemas.microsoft.com/office/powerpoint/2010/main" val="52026514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5"/>
            <a:ext cx="9144000" cy="584775"/>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200" b="1" u="sng" dirty="0">
                <a:solidFill>
                  <a:srgbClr val="FFFF00"/>
                </a:solidFill>
                <a:cs typeface="DejaVu Sans" charset="0"/>
              </a:rPr>
              <a:t>La radiación de fondo de microondas (CMB)</a:t>
            </a:r>
            <a:endParaRPr lang="es-ES" sz="3200" b="1" u="sng" dirty="0">
              <a:solidFill>
                <a:srgbClr val="FFFF00"/>
              </a:solidFill>
              <a:cs typeface="DejaVu Sans" charset="0"/>
            </a:endParaRPr>
          </a:p>
        </p:txBody>
      </p:sp>
      <p:pic>
        <p:nvPicPr>
          <p:cNvPr id="3" name="2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07212" y="2180376"/>
            <a:ext cx="5822501" cy="4705008"/>
          </a:xfrm>
          <a:prstGeom prst="rect">
            <a:avLst/>
          </a:prstGeom>
        </p:spPr>
      </p:pic>
      <p:sp>
        <p:nvSpPr>
          <p:cNvPr id="4" name="3 CuadroTexto"/>
          <p:cNvSpPr txBox="1"/>
          <p:nvPr/>
        </p:nvSpPr>
        <p:spPr>
          <a:xfrm>
            <a:off x="0" y="501640"/>
            <a:ext cx="9144000" cy="1631216"/>
          </a:xfrm>
          <a:prstGeom prst="rect">
            <a:avLst/>
          </a:prstGeom>
          <a:noFill/>
        </p:spPr>
        <p:txBody>
          <a:bodyPr wrap="square" rtlCol="0">
            <a:spAutoFit/>
          </a:bodyPr>
          <a:lstStyle/>
          <a:p>
            <a:pPr algn="just" defTabSz="457200" fontAlgn="base">
              <a:spcBef>
                <a:spcPct val="0"/>
              </a:spcBef>
              <a:spcAft>
                <a:spcPct val="0"/>
              </a:spcAft>
              <a:buClr>
                <a:srgbClr val="000000"/>
              </a:buClr>
              <a:buSzPct val="100000"/>
              <a:buFont typeface="Arial" charset="0"/>
              <a:buNone/>
            </a:pPr>
            <a:r>
              <a:rPr lang="es-ES_tradnl" sz="2400" dirty="0">
                <a:solidFill>
                  <a:schemeClr val="bg1"/>
                </a:solidFill>
                <a:cs typeface="DejaVu Sans" charset="0"/>
              </a:rPr>
              <a:t>Se produjo a una temperatura de 3000 K, cuando el universo era suficientemente frío como para que se formasen átomos, y se ha ido enfriando </a:t>
            </a:r>
            <a:r>
              <a:rPr lang="es-ES_tradnl" sz="2400" dirty="0" smtClean="0">
                <a:solidFill>
                  <a:schemeClr val="bg1"/>
                </a:solidFill>
                <a:cs typeface="DejaVu Sans" charset="0"/>
              </a:rPr>
              <a:t>desde entonces debido </a:t>
            </a:r>
            <a:r>
              <a:rPr lang="es-ES_tradnl" sz="2400" dirty="0">
                <a:solidFill>
                  <a:schemeClr val="bg1"/>
                </a:solidFill>
                <a:cs typeface="DejaVu Sans" charset="0"/>
              </a:rPr>
              <a:t>a la expansión</a:t>
            </a:r>
          </a:p>
          <a:p>
            <a:pPr algn="ctr" defTabSz="457200" fontAlgn="base">
              <a:spcBef>
                <a:spcPct val="0"/>
              </a:spcBef>
              <a:spcAft>
                <a:spcPct val="0"/>
              </a:spcAft>
              <a:buClr>
                <a:srgbClr val="000000"/>
              </a:buClr>
              <a:buSzPct val="100000"/>
              <a:buFont typeface="Arial" charset="0"/>
              <a:buNone/>
            </a:pPr>
            <a:r>
              <a:rPr lang="es-ES_tradnl" sz="2800" b="1" dirty="0">
                <a:solidFill>
                  <a:srgbClr val="FFC000"/>
                </a:solidFill>
                <a:cs typeface="DejaVu Sans" charset="0"/>
              </a:rPr>
              <a:t>Espectro de cuerpo negro a 2.72548 ± 0.00057 K</a:t>
            </a:r>
          </a:p>
        </p:txBody>
      </p:sp>
    </p:spTree>
    <p:extLst>
      <p:ext uri="{BB962C8B-B14F-4D97-AF65-F5344CB8AC3E}">
        <p14:creationId xmlns:p14="http://schemas.microsoft.com/office/powerpoint/2010/main" val="239602417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15"/>
            <a:ext cx="9144000" cy="584775"/>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200" b="1" u="sng" dirty="0">
                <a:solidFill>
                  <a:srgbClr val="FFFF00"/>
                </a:solidFill>
                <a:cs typeface="DejaVu Sans" charset="0"/>
              </a:rPr>
              <a:t>La radiación de fondo de microondas (CMB)</a:t>
            </a:r>
            <a:endParaRPr lang="es-ES" sz="3200" b="1" u="sng" dirty="0">
              <a:solidFill>
                <a:srgbClr val="FFFF00"/>
              </a:solidFill>
              <a:cs typeface="DejaVu Sans" charset="0"/>
            </a:endParaRPr>
          </a:p>
        </p:txBody>
      </p:sp>
      <p:pic>
        <p:nvPicPr>
          <p:cNvPr id="4" name="3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303047" y="3285385"/>
            <a:ext cx="3834205" cy="3600000"/>
          </a:xfrm>
          <a:prstGeom prst="rect">
            <a:avLst/>
          </a:prstGeom>
        </p:spPr>
      </p:pic>
      <p:sp>
        <p:nvSpPr>
          <p:cNvPr id="5" name="4 CuadroTexto"/>
          <p:cNvSpPr txBox="1"/>
          <p:nvPr/>
        </p:nvSpPr>
        <p:spPr>
          <a:xfrm>
            <a:off x="8" y="764704"/>
            <a:ext cx="9143999" cy="2308324"/>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600" dirty="0">
                <a:solidFill>
                  <a:srgbClr val="FFC000"/>
                </a:solidFill>
                <a:cs typeface="DejaVu Sans" charset="0"/>
              </a:rPr>
              <a:t>El universo era más caliente en el pasado</a:t>
            </a:r>
          </a:p>
          <a:p>
            <a:pPr algn="ctr" defTabSz="457200" fontAlgn="base">
              <a:spcBef>
                <a:spcPct val="0"/>
              </a:spcBef>
              <a:spcAft>
                <a:spcPct val="0"/>
              </a:spcAft>
              <a:buClr>
                <a:srgbClr val="000000"/>
              </a:buClr>
              <a:buSzPct val="100000"/>
              <a:buFont typeface="Arial" charset="0"/>
              <a:buNone/>
            </a:pPr>
            <a:endParaRPr lang="es-ES_tradnl" sz="3600" dirty="0">
              <a:solidFill>
                <a:srgbClr val="FFC000"/>
              </a:solidFill>
              <a:cs typeface="DejaVu Sans" charset="0"/>
            </a:endParaRPr>
          </a:p>
          <a:p>
            <a:pPr algn="ctr" defTabSz="457200" fontAlgn="base">
              <a:spcBef>
                <a:spcPct val="0"/>
              </a:spcBef>
              <a:spcAft>
                <a:spcPct val="0"/>
              </a:spcAft>
              <a:buClr>
                <a:srgbClr val="000000"/>
              </a:buClr>
              <a:buSzPct val="100000"/>
              <a:buFont typeface="Arial" charset="0"/>
              <a:buNone/>
            </a:pPr>
            <a:r>
              <a:rPr lang="es-ES_tradnl" sz="3600" dirty="0">
                <a:solidFill>
                  <a:srgbClr val="99FF66"/>
                </a:solidFill>
                <a:cs typeface="DejaVu Sans" charset="0"/>
              </a:rPr>
              <a:t>El ritmo de enfriamiento es exactamente el predicho por la teoría del Big </a:t>
            </a:r>
            <a:r>
              <a:rPr lang="es-ES_tradnl" sz="3600" dirty="0" err="1">
                <a:solidFill>
                  <a:srgbClr val="99FF66"/>
                </a:solidFill>
                <a:cs typeface="DejaVu Sans" charset="0"/>
              </a:rPr>
              <a:t>Bang</a:t>
            </a:r>
            <a:endParaRPr lang="es-ES" sz="3600" dirty="0">
              <a:solidFill>
                <a:srgbClr val="99FF66"/>
              </a:solidFill>
              <a:cs typeface="DejaVu Sans" charset="0"/>
            </a:endParaRPr>
          </a:p>
        </p:txBody>
      </p:sp>
      <p:pic>
        <p:nvPicPr>
          <p:cNvPr id="6" name="5 Imagen"/>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3285387"/>
            <a:ext cx="5349627" cy="3572615"/>
          </a:xfrm>
          <a:prstGeom prst="rect">
            <a:avLst/>
          </a:prstGeom>
        </p:spPr>
      </p:pic>
      <p:sp>
        <p:nvSpPr>
          <p:cNvPr id="7" name="6 CuadroTexto"/>
          <p:cNvSpPr txBox="1"/>
          <p:nvPr/>
        </p:nvSpPr>
        <p:spPr>
          <a:xfrm>
            <a:off x="2339753" y="5877272"/>
            <a:ext cx="2666692" cy="369332"/>
          </a:xfrm>
          <a:prstGeom prst="rect">
            <a:avLst/>
          </a:prstGeom>
          <a:noFill/>
        </p:spPr>
        <p:txBody>
          <a:bodyPr wrap="none" rtlCol="0">
            <a:spAutoFit/>
          </a:bodyPr>
          <a:lstStyle/>
          <a:p>
            <a:r>
              <a:rPr lang="es-ES_tradnl" dirty="0" smtClean="0"/>
              <a:t>P. </a:t>
            </a:r>
            <a:r>
              <a:rPr lang="es-ES_tradnl" dirty="0" err="1" smtClean="0"/>
              <a:t>Noterdaeme</a:t>
            </a:r>
            <a:r>
              <a:rPr lang="es-ES_tradnl" dirty="0" smtClean="0"/>
              <a:t> et al., 2010</a:t>
            </a:r>
            <a:endParaRPr lang="es-ES" dirty="0"/>
          </a:p>
        </p:txBody>
      </p:sp>
    </p:spTree>
    <p:extLst>
      <p:ext uri="{BB962C8B-B14F-4D97-AF65-F5344CB8AC3E}">
        <p14:creationId xmlns:p14="http://schemas.microsoft.com/office/powerpoint/2010/main" val="5222938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744031" y="548680"/>
            <a:ext cx="6364473" cy="6300000"/>
          </a:xfrm>
          <a:prstGeom prst="rect">
            <a:avLst/>
          </a:prstGeom>
        </p:spPr>
      </p:pic>
      <p:sp>
        <p:nvSpPr>
          <p:cNvPr id="2" name="1 CuadroTexto"/>
          <p:cNvSpPr txBox="1"/>
          <p:nvPr/>
        </p:nvSpPr>
        <p:spPr>
          <a:xfrm>
            <a:off x="0" y="15"/>
            <a:ext cx="9144000" cy="584775"/>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200" b="1" u="sng" dirty="0">
                <a:solidFill>
                  <a:srgbClr val="FFFF00"/>
                </a:solidFill>
                <a:cs typeface="DejaVu Sans" charset="0"/>
              </a:rPr>
              <a:t>La radiación de fondo de microondas (CMB)</a:t>
            </a:r>
            <a:endParaRPr lang="es-ES" sz="3200" b="1" u="sng" dirty="0">
              <a:solidFill>
                <a:srgbClr val="FFFF00"/>
              </a:solidFill>
              <a:cs typeface="DejaVu Sans" charset="0"/>
            </a:endParaRPr>
          </a:p>
        </p:txBody>
      </p:sp>
      <p:sp>
        <p:nvSpPr>
          <p:cNvPr id="8" name="7 CuadroTexto"/>
          <p:cNvSpPr txBox="1"/>
          <p:nvPr/>
        </p:nvSpPr>
        <p:spPr>
          <a:xfrm>
            <a:off x="72008" y="1629375"/>
            <a:ext cx="2555776" cy="4031873"/>
          </a:xfrm>
          <a:prstGeom prst="rect">
            <a:avLst/>
          </a:prstGeom>
          <a:noFill/>
        </p:spPr>
        <p:txBody>
          <a:bodyPr wrap="square" rtlCol="0">
            <a:spAutoFit/>
          </a:bodyPr>
          <a:lstStyle/>
          <a:p>
            <a:r>
              <a:rPr lang="es-ES_tradnl" sz="3200" dirty="0" smtClean="0">
                <a:solidFill>
                  <a:srgbClr val="99FF66"/>
                </a:solidFill>
              </a:rPr>
              <a:t>El valor de los parámetros cosmológicos cambia la forma del espectro de potencias de la CMB</a:t>
            </a:r>
            <a:endParaRPr lang="es-ES" sz="3200" dirty="0">
              <a:solidFill>
                <a:srgbClr val="99FF66"/>
              </a:solidFill>
            </a:endParaRPr>
          </a:p>
        </p:txBody>
      </p:sp>
    </p:spTree>
    <p:extLst>
      <p:ext uri="{BB962C8B-B14F-4D97-AF65-F5344CB8AC3E}">
        <p14:creationId xmlns:p14="http://schemas.microsoft.com/office/powerpoint/2010/main" val="358386083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59348" y="620688"/>
            <a:ext cx="9049156"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0" y="15"/>
            <a:ext cx="9144000" cy="584775"/>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200" b="1" u="sng" dirty="0">
                <a:solidFill>
                  <a:srgbClr val="FFFF00"/>
                </a:solidFill>
                <a:cs typeface="DejaVu Sans" charset="0"/>
              </a:rPr>
              <a:t>La radiación de fondo de microondas (CMB)</a:t>
            </a:r>
            <a:endParaRPr lang="es-ES" sz="3200" b="1" u="sng" dirty="0">
              <a:solidFill>
                <a:srgbClr val="FFFF00"/>
              </a:solidFill>
              <a:cs typeface="DejaVu Sans" charset="0"/>
            </a:endParaRPr>
          </a:p>
        </p:txBody>
      </p:sp>
      <p:sp>
        <p:nvSpPr>
          <p:cNvPr id="7" name="6 CuadroTexto"/>
          <p:cNvSpPr txBox="1"/>
          <p:nvPr/>
        </p:nvSpPr>
        <p:spPr>
          <a:xfrm>
            <a:off x="6509708" y="1556792"/>
            <a:ext cx="2094741" cy="369332"/>
          </a:xfrm>
          <a:prstGeom prst="rect">
            <a:avLst/>
          </a:prstGeom>
          <a:noFill/>
        </p:spPr>
        <p:txBody>
          <a:bodyPr wrap="none" rtlCol="0">
            <a:spAutoFit/>
          </a:bodyPr>
          <a:lstStyle/>
          <a:p>
            <a:r>
              <a:rPr lang="es-ES_tradnl" dirty="0" smtClean="0"/>
              <a:t>ESA &amp; Planck </a:t>
            </a:r>
            <a:r>
              <a:rPr lang="es-ES_tradnl" dirty="0" err="1" smtClean="0"/>
              <a:t>Collab</a:t>
            </a:r>
            <a:r>
              <a:rPr lang="es-ES_tradnl" dirty="0" smtClean="0"/>
              <a:t>.</a:t>
            </a:r>
            <a:endParaRPr lang="es-ES" dirty="0"/>
          </a:p>
        </p:txBody>
      </p:sp>
      <p:grpSp>
        <p:nvGrpSpPr>
          <p:cNvPr id="3" name="2 Grupo"/>
          <p:cNvGrpSpPr/>
          <p:nvPr/>
        </p:nvGrpSpPr>
        <p:grpSpPr>
          <a:xfrm>
            <a:off x="6635863" y="1988842"/>
            <a:ext cx="1824571" cy="646331"/>
            <a:chOff x="6372200" y="2535287"/>
            <a:chExt cx="1824570" cy="646331"/>
          </a:xfrm>
        </p:grpSpPr>
        <p:cxnSp>
          <p:nvCxnSpPr>
            <p:cNvPr id="8" name="7 Conector recto"/>
            <p:cNvCxnSpPr/>
            <p:nvPr/>
          </p:nvCxnSpPr>
          <p:spPr bwMode="auto">
            <a:xfrm>
              <a:off x="6372200" y="2708920"/>
              <a:ext cx="504056" cy="0"/>
            </a:xfrm>
            <a:prstGeom prst="line">
              <a:avLst/>
            </a:prstGeom>
            <a:solidFill>
              <a:srgbClr val="00B8FF"/>
            </a:solidFill>
            <a:ln w="41275" cap="flat" cmpd="sng" algn="ctr">
              <a:solidFill>
                <a:srgbClr val="00FF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8 Elipse"/>
            <p:cNvSpPr>
              <a:spLocks/>
            </p:cNvSpPr>
            <p:nvPr/>
          </p:nvSpPr>
          <p:spPr bwMode="auto">
            <a:xfrm>
              <a:off x="6516216" y="2924960"/>
              <a:ext cx="144000" cy="144000"/>
            </a:xfrm>
            <a:prstGeom prst="ellipse">
              <a:avLst/>
            </a:prstGeom>
            <a:solidFill>
              <a:srgbClr val="FF0000"/>
            </a:solidFill>
            <a:ln w="952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457200" fontAlgn="base">
                <a:spcBef>
                  <a:spcPct val="0"/>
                </a:spcBef>
                <a:spcAft>
                  <a:spcPct val="0"/>
                </a:spcAft>
                <a:buClr>
                  <a:srgbClr val="000000"/>
                </a:buClr>
                <a:buSzPct val="100000"/>
                <a:buFont typeface="Arial" charset="0"/>
                <a:buNone/>
              </a:pPr>
              <a:endParaRPr lang="es-ES" smtClean="0">
                <a:latin typeface="Arial" charset="0"/>
                <a:cs typeface="DejaVu Sans" charset="0"/>
              </a:endParaRPr>
            </a:p>
          </p:txBody>
        </p:sp>
        <p:sp>
          <p:nvSpPr>
            <p:cNvPr id="10" name="9 CuadroTexto"/>
            <p:cNvSpPr txBox="1"/>
            <p:nvPr/>
          </p:nvSpPr>
          <p:spPr>
            <a:xfrm>
              <a:off x="6917382" y="2535287"/>
              <a:ext cx="1279388" cy="646331"/>
            </a:xfrm>
            <a:prstGeom prst="rect">
              <a:avLst/>
            </a:prstGeom>
            <a:noFill/>
          </p:spPr>
          <p:txBody>
            <a:bodyPr wrap="none" rtlCol="0">
              <a:spAutoFit/>
            </a:bodyPr>
            <a:lstStyle/>
            <a:p>
              <a:r>
                <a:rPr lang="es-ES_tradnl" dirty="0"/>
                <a:t>Λ</a:t>
              </a:r>
              <a:r>
                <a:rPr lang="es-ES_tradnl" dirty="0" smtClean="0"/>
                <a:t>CDM</a:t>
              </a:r>
              <a:endParaRPr lang="es-ES_tradnl" dirty="0"/>
            </a:p>
            <a:p>
              <a:r>
                <a:rPr lang="es-ES_tradnl" dirty="0" smtClean="0"/>
                <a:t>Planck Data</a:t>
              </a:r>
              <a:endParaRPr lang="es-ES" dirty="0"/>
            </a:p>
          </p:txBody>
        </p:sp>
      </p:grpSp>
      <p:sp>
        <p:nvSpPr>
          <p:cNvPr id="4" name="3 CuadroTexto"/>
          <p:cNvSpPr txBox="1"/>
          <p:nvPr/>
        </p:nvSpPr>
        <p:spPr>
          <a:xfrm>
            <a:off x="0" y="5808166"/>
            <a:ext cx="9108504" cy="1077218"/>
          </a:xfrm>
          <a:prstGeom prst="rect">
            <a:avLst/>
          </a:prstGeom>
          <a:noFill/>
        </p:spPr>
        <p:txBody>
          <a:bodyPr wrap="square" rtlCol="0">
            <a:spAutoFit/>
          </a:bodyPr>
          <a:lstStyle/>
          <a:p>
            <a:pPr algn="ctr"/>
            <a:r>
              <a:rPr lang="es-ES_tradnl" sz="3200" b="1" dirty="0" smtClean="0">
                <a:solidFill>
                  <a:srgbClr val="FFFF00"/>
                </a:solidFill>
              </a:rPr>
              <a:t>El acuerdo entre </a:t>
            </a:r>
            <a:r>
              <a:rPr lang="el-GR" sz="3200" b="1" dirty="0" smtClean="0">
                <a:solidFill>
                  <a:srgbClr val="FFFF00"/>
                </a:solidFill>
              </a:rPr>
              <a:t>Λ</a:t>
            </a:r>
            <a:r>
              <a:rPr lang="es-ES_tradnl" sz="3200" b="1" dirty="0" smtClean="0">
                <a:solidFill>
                  <a:srgbClr val="FFFF00"/>
                </a:solidFill>
              </a:rPr>
              <a:t>CDM y los datos es extraordinario</a:t>
            </a:r>
          </a:p>
          <a:p>
            <a:pPr algn="ctr"/>
            <a:r>
              <a:rPr lang="es-ES_tradnl" sz="3200" b="1" dirty="0" smtClean="0">
                <a:solidFill>
                  <a:srgbClr val="FFFF00"/>
                </a:solidFill>
              </a:rPr>
              <a:t>La geometría del universo es EUCLÍDEA</a:t>
            </a:r>
            <a:endParaRPr lang="es-ES" sz="3200" b="1" dirty="0">
              <a:solidFill>
                <a:srgbClr val="FFFF00"/>
              </a:solidFill>
            </a:endParaRPr>
          </a:p>
        </p:txBody>
      </p:sp>
    </p:spTree>
    <p:extLst>
      <p:ext uri="{BB962C8B-B14F-4D97-AF65-F5344CB8AC3E}">
        <p14:creationId xmlns:p14="http://schemas.microsoft.com/office/powerpoint/2010/main" val="359900938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 y="4688"/>
            <a:ext cx="9144000" cy="707886"/>
          </a:xfrm>
          <a:prstGeom prst="rect">
            <a:avLst/>
          </a:prstGeom>
          <a:noFill/>
          <a:ln>
            <a:noFill/>
          </a:ln>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4000" b="1" dirty="0">
                <a:solidFill>
                  <a:srgbClr val="FFFF00"/>
                </a:solidFill>
                <a:cs typeface="DejaVu Sans" charset="0"/>
              </a:rPr>
              <a:t>La </a:t>
            </a:r>
            <a:r>
              <a:rPr lang="es-ES_tradnl" sz="4000" b="1" dirty="0" err="1">
                <a:solidFill>
                  <a:srgbClr val="FFFF00"/>
                </a:solidFill>
                <a:cs typeface="DejaVu Sans" charset="0"/>
              </a:rPr>
              <a:t>nucleosíntesis</a:t>
            </a:r>
            <a:r>
              <a:rPr lang="es-ES_tradnl" sz="4000" b="1" dirty="0">
                <a:solidFill>
                  <a:srgbClr val="FFFF00"/>
                </a:solidFill>
                <a:cs typeface="DejaVu Sans" charset="0"/>
              </a:rPr>
              <a:t> primordial</a:t>
            </a:r>
            <a:endParaRPr lang="es-ES" sz="4000" b="1" dirty="0">
              <a:solidFill>
                <a:srgbClr val="FFFF00"/>
              </a:solidFill>
              <a:cs typeface="DejaVu Sans" charset="0"/>
            </a:endParaRPr>
          </a:p>
        </p:txBody>
      </p:sp>
      <p:sp>
        <p:nvSpPr>
          <p:cNvPr id="8" name="7 CuadroTexto"/>
          <p:cNvSpPr txBox="1"/>
          <p:nvPr/>
        </p:nvSpPr>
        <p:spPr>
          <a:xfrm>
            <a:off x="3675182" y="3284985"/>
            <a:ext cx="5468818" cy="3539430"/>
          </a:xfrm>
          <a:prstGeom prst="rect">
            <a:avLst/>
          </a:prstGeom>
          <a:noFill/>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sz="2800" dirty="0">
                <a:solidFill>
                  <a:schemeClr val="bg1"/>
                </a:solidFill>
                <a:cs typeface="Arial" pitchFamily="34" charset="0"/>
              </a:rPr>
              <a:t>Medir sus abundancias:</a:t>
            </a:r>
          </a:p>
          <a:p>
            <a:pPr defTabSz="457200" fontAlgn="base">
              <a:spcBef>
                <a:spcPct val="0"/>
              </a:spcBef>
              <a:spcAft>
                <a:spcPct val="0"/>
              </a:spcAft>
              <a:buClr>
                <a:srgbClr val="000000"/>
              </a:buClr>
              <a:buSzPct val="100000"/>
              <a:buFont typeface="Arial" charset="0"/>
              <a:buNone/>
            </a:pPr>
            <a:endParaRPr lang="es-ES_tradnl" sz="2800" dirty="0">
              <a:solidFill>
                <a:srgbClr val="99FF66"/>
              </a:solidFill>
              <a:cs typeface="Arial" pitchFamily="34" charset="0"/>
            </a:endParaRPr>
          </a:p>
          <a:p>
            <a:pPr defTabSz="457200" fontAlgn="base">
              <a:spcBef>
                <a:spcPct val="0"/>
              </a:spcBef>
              <a:spcAft>
                <a:spcPct val="0"/>
              </a:spcAft>
              <a:buClr>
                <a:srgbClr val="000000"/>
              </a:buClr>
              <a:buSzPct val="100000"/>
              <a:buFont typeface="Arial" charset="0"/>
              <a:buNone/>
            </a:pPr>
            <a:r>
              <a:rPr lang="es-ES_tradnl" sz="2800" dirty="0">
                <a:solidFill>
                  <a:srgbClr val="99FF66"/>
                </a:solidFill>
                <a:cs typeface="Arial" pitchFamily="34" charset="0"/>
              </a:rPr>
              <a:t>D</a:t>
            </a:r>
            <a:r>
              <a:rPr lang="es-ES_tradnl" sz="2800" dirty="0">
                <a:solidFill>
                  <a:srgbClr val="99FF66"/>
                </a:solidFill>
                <a:cs typeface="Arial" pitchFamily="34" charset="0"/>
                <a:sym typeface="Wingdings" pitchFamily="2" charset="2"/>
              </a:rPr>
              <a:t> Líneas de absorción en </a:t>
            </a:r>
            <a:r>
              <a:rPr lang="es-ES_tradnl" sz="2800" dirty="0" err="1">
                <a:solidFill>
                  <a:srgbClr val="99FF66"/>
                </a:solidFill>
                <a:cs typeface="Arial" pitchFamily="34" charset="0"/>
                <a:sym typeface="Wingdings" pitchFamily="2" charset="2"/>
              </a:rPr>
              <a:t>QSOs</a:t>
            </a:r>
            <a:endParaRPr lang="es-ES_tradnl" sz="2800" dirty="0">
              <a:solidFill>
                <a:srgbClr val="99FF66"/>
              </a:solidFill>
              <a:cs typeface="Arial" pitchFamily="34" charset="0"/>
              <a:sym typeface="Wingdings" pitchFamily="2" charset="2"/>
            </a:endParaRPr>
          </a:p>
          <a:p>
            <a:pPr defTabSz="457200" fontAlgn="base">
              <a:spcBef>
                <a:spcPct val="0"/>
              </a:spcBef>
              <a:spcAft>
                <a:spcPct val="0"/>
              </a:spcAft>
              <a:buClr>
                <a:srgbClr val="000000"/>
              </a:buClr>
              <a:buSzPct val="100000"/>
              <a:buFont typeface="Arial" charset="0"/>
              <a:buNone/>
            </a:pPr>
            <a:r>
              <a:rPr lang="es-ES_tradnl" sz="2800" baseline="30000" dirty="0">
                <a:solidFill>
                  <a:srgbClr val="00B0F0"/>
                </a:solidFill>
                <a:cs typeface="Arial" pitchFamily="34" charset="0"/>
                <a:sym typeface="Wingdings" pitchFamily="2" charset="2"/>
              </a:rPr>
              <a:t>4</a:t>
            </a:r>
            <a:r>
              <a:rPr lang="es-ES_tradnl" sz="2800" dirty="0">
                <a:solidFill>
                  <a:srgbClr val="00B0F0"/>
                </a:solidFill>
                <a:cs typeface="Arial" pitchFamily="34" charset="0"/>
                <a:sym typeface="Wingdings" pitchFamily="2" charset="2"/>
              </a:rPr>
              <a:t>He Regiones HII </a:t>
            </a:r>
            <a:r>
              <a:rPr lang="es-ES_tradnl" sz="2800" dirty="0" err="1">
                <a:solidFill>
                  <a:srgbClr val="00B0F0"/>
                </a:solidFill>
                <a:cs typeface="Arial" pitchFamily="34" charset="0"/>
                <a:sym typeface="Wingdings" pitchFamily="2" charset="2"/>
              </a:rPr>
              <a:t>extragalácticas</a:t>
            </a:r>
            <a:r>
              <a:rPr lang="es-ES_tradnl" sz="2800" dirty="0">
                <a:solidFill>
                  <a:srgbClr val="00B0F0"/>
                </a:solidFill>
                <a:cs typeface="Arial" pitchFamily="34" charset="0"/>
                <a:sym typeface="Wingdings" pitchFamily="2" charset="2"/>
              </a:rPr>
              <a:t> de baja </a:t>
            </a:r>
            <a:r>
              <a:rPr lang="es-ES_tradnl" sz="2800" dirty="0" err="1">
                <a:solidFill>
                  <a:srgbClr val="00B0F0"/>
                </a:solidFill>
                <a:cs typeface="Arial" pitchFamily="34" charset="0"/>
                <a:sym typeface="Wingdings" pitchFamily="2" charset="2"/>
              </a:rPr>
              <a:t>metalicidad</a:t>
            </a:r>
            <a:r>
              <a:rPr lang="es-ES_tradnl" sz="2800" dirty="0">
                <a:solidFill>
                  <a:srgbClr val="00B0F0"/>
                </a:solidFill>
                <a:cs typeface="Arial" pitchFamily="34" charset="0"/>
                <a:sym typeface="Wingdings" pitchFamily="2" charset="2"/>
              </a:rPr>
              <a:t> (O/H).</a:t>
            </a:r>
          </a:p>
          <a:p>
            <a:pPr defTabSz="457200" fontAlgn="base">
              <a:spcBef>
                <a:spcPct val="0"/>
              </a:spcBef>
              <a:spcAft>
                <a:spcPct val="0"/>
              </a:spcAft>
              <a:buClr>
                <a:srgbClr val="000000"/>
              </a:buClr>
              <a:buSzPct val="100000"/>
              <a:buFont typeface="Arial" charset="0"/>
              <a:buNone/>
            </a:pPr>
            <a:r>
              <a:rPr lang="es-ES_tradnl" sz="2800" baseline="30000" dirty="0">
                <a:solidFill>
                  <a:srgbClr val="FFCC66"/>
                </a:solidFill>
                <a:cs typeface="Arial" pitchFamily="34" charset="0"/>
                <a:sym typeface="Wingdings" pitchFamily="2" charset="2"/>
              </a:rPr>
              <a:t>7</a:t>
            </a:r>
            <a:r>
              <a:rPr lang="es-ES_tradnl" sz="2800" dirty="0">
                <a:solidFill>
                  <a:srgbClr val="FFCC66"/>
                </a:solidFill>
                <a:cs typeface="Arial" pitchFamily="34" charset="0"/>
                <a:sym typeface="Wingdings" pitchFamily="2" charset="2"/>
              </a:rPr>
              <a:t>Li Estrellas enanas del halo galáctico. Errores sistemáticos grandes.</a:t>
            </a:r>
            <a:endParaRPr lang="es-ES" sz="2800" dirty="0">
              <a:solidFill>
                <a:srgbClr val="FFCC66"/>
              </a:solidFill>
              <a:cs typeface="Arial" pitchFamily="34" charset="0"/>
            </a:endParaRPr>
          </a:p>
        </p:txBody>
      </p:sp>
      <p:grpSp>
        <p:nvGrpSpPr>
          <p:cNvPr id="7" name="6 Grupo"/>
          <p:cNvGrpSpPr/>
          <p:nvPr/>
        </p:nvGrpSpPr>
        <p:grpSpPr>
          <a:xfrm>
            <a:off x="1907704" y="751461"/>
            <a:ext cx="7215802" cy="2533527"/>
            <a:chOff x="35496" y="764704"/>
            <a:chExt cx="7215802" cy="2533527"/>
          </a:xfrm>
        </p:grpSpPr>
        <p:pic>
          <p:nvPicPr>
            <p:cNvPr id="5" name="4 Imagen" descr="Recorte de pantalla"/>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5496" y="764704"/>
              <a:ext cx="3704400" cy="2533527"/>
            </a:xfrm>
            <a:prstGeom prst="rect">
              <a:avLst/>
            </a:prstGeom>
          </p:spPr>
        </p:pic>
        <p:pic>
          <p:nvPicPr>
            <p:cNvPr id="11" name="10 Imagen" descr="Recorte de pantalla"/>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07904" y="764704"/>
              <a:ext cx="3543394" cy="2533527"/>
            </a:xfrm>
            <a:prstGeom prst="rect">
              <a:avLst/>
            </a:prstGeom>
          </p:spPr>
        </p:pic>
      </p:grpSp>
      <p:sp>
        <p:nvSpPr>
          <p:cNvPr id="9" name="8 Rectángulo"/>
          <p:cNvSpPr/>
          <p:nvPr/>
        </p:nvSpPr>
        <p:spPr>
          <a:xfrm>
            <a:off x="-13613" y="692698"/>
            <a:ext cx="1921325" cy="2585323"/>
          </a:xfrm>
          <a:prstGeom prst="rect">
            <a:avLst/>
          </a:prstGeom>
        </p:spPr>
        <p:txBody>
          <a:bodyPr wrap="square">
            <a:spAutoFit/>
          </a:bodyPr>
          <a:lstStyle/>
          <a:p>
            <a:pPr defTabSz="457200" fontAlgn="base">
              <a:spcBef>
                <a:spcPct val="0"/>
              </a:spcBef>
              <a:spcAft>
                <a:spcPct val="0"/>
              </a:spcAft>
              <a:buClr>
                <a:srgbClr val="000000"/>
              </a:buClr>
              <a:buSzPct val="100000"/>
              <a:buFont typeface="Arial" charset="0"/>
              <a:buNone/>
            </a:pPr>
            <a:r>
              <a:rPr lang="es-ES_tradnl" dirty="0">
                <a:solidFill>
                  <a:schemeClr val="bg1"/>
                </a:solidFill>
                <a:cs typeface="Arial" pitchFamily="34" charset="0"/>
              </a:rPr>
              <a:t>Los núcleos atómicos más ligeros se formaron en el primer cuarto de hora del (desde ~3 minutos a ~20 minutos tras el BB)</a:t>
            </a:r>
          </a:p>
        </p:txBody>
      </p:sp>
      <p:sp>
        <p:nvSpPr>
          <p:cNvPr id="16" name="15 CuadroTexto"/>
          <p:cNvSpPr txBox="1"/>
          <p:nvPr/>
        </p:nvSpPr>
        <p:spPr>
          <a:xfrm>
            <a:off x="2591789" y="908723"/>
            <a:ext cx="2700299" cy="276999"/>
          </a:xfrm>
          <a:prstGeom prst="rect">
            <a:avLst/>
          </a:prstGeom>
          <a:noFill/>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sz="1200" dirty="0" err="1">
                <a:solidFill>
                  <a:schemeClr val="bg1"/>
                </a:solidFill>
                <a:latin typeface="Arial" charset="0"/>
                <a:cs typeface="DejaVu Sans" charset="0"/>
              </a:rPr>
              <a:t>Izotov</a:t>
            </a:r>
            <a:r>
              <a:rPr lang="es-ES_tradnl" sz="1200" dirty="0">
                <a:solidFill>
                  <a:schemeClr val="bg1"/>
                </a:solidFill>
                <a:latin typeface="Arial" charset="0"/>
                <a:cs typeface="DejaVu Sans" charset="0"/>
              </a:rPr>
              <a:t> &amp; </a:t>
            </a:r>
            <a:r>
              <a:rPr lang="es-ES_tradnl" sz="1200" dirty="0" err="1">
                <a:solidFill>
                  <a:schemeClr val="bg1"/>
                </a:solidFill>
                <a:latin typeface="Arial" charset="0"/>
                <a:cs typeface="DejaVu Sans" charset="0"/>
              </a:rPr>
              <a:t>Thuan</a:t>
            </a:r>
            <a:r>
              <a:rPr lang="es-ES_tradnl" sz="1200" dirty="0">
                <a:solidFill>
                  <a:schemeClr val="bg1"/>
                </a:solidFill>
                <a:latin typeface="Arial" charset="0"/>
                <a:cs typeface="DejaVu Sans" charset="0"/>
              </a:rPr>
              <a:t>, </a:t>
            </a:r>
            <a:r>
              <a:rPr lang="es-ES_tradnl" sz="1200" dirty="0" err="1">
                <a:solidFill>
                  <a:schemeClr val="bg1"/>
                </a:solidFill>
                <a:latin typeface="Arial" charset="0"/>
                <a:cs typeface="DejaVu Sans" charset="0"/>
              </a:rPr>
              <a:t>ApJ</a:t>
            </a:r>
            <a:r>
              <a:rPr lang="es-ES_tradnl" sz="1200" dirty="0">
                <a:solidFill>
                  <a:schemeClr val="bg1"/>
                </a:solidFill>
                <a:latin typeface="Arial" charset="0"/>
                <a:cs typeface="DejaVu Sans" charset="0"/>
              </a:rPr>
              <a:t> 511 (1999), 639 </a:t>
            </a:r>
            <a:endParaRPr lang="es-ES" sz="1200" dirty="0">
              <a:solidFill>
                <a:schemeClr val="bg1"/>
              </a:solidFill>
              <a:latin typeface="Arial" charset="0"/>
              <a:cs typeface="DejaVu Sans" charset="0"/>
            </a:endParaRPr>
          </a:p>
        </p:txBody>
      </p:sp>
      <p:sp>
        <p:nvSpPr>
          <p:cNvPr id="17" name="16 CuadroTexto"/>
          <p:cNvSpPr txBox="1"/>
          <p:nvPr/>
        </p:nvSpPr>
        <p:spPr>
          <a:xfrm>
            <a:off x="6232555" y="922636"/>
            <a:ext cx="2925073" cy="461665"/>
          </a:xfrm>
          <a:prstGeom prst="rect">
            <a:avLst/>
          </a:prstGeom>
          <a:noFill/>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sz="1200" dirty="0" err="1">
                <a:solidFill>
                  <a:schemeClr val="bg1"/>
                </a:solidFill>
                <a:latin typeface="Arial" charset="0"/>
                <a:cs typeface="DejaVu Sans" charset="0"/>
              </a:rPr>
              <a:t>Charbonnel</a:t>
            </a:r>
            <a:r>
              <a:rPr lang="es-ES_tradnl" sz="1200" dirty="0">
                <a:solidFill>
                  <a:schemeClr val="bg1"/>
                </a:solidFill>
                <a:latin typeface="Arial" charset="0"/>
                <a:cs typeface="DejaVu Sans" charset="0"/>
              </a:rPr>
              <a:t> &amp; Primas, A&amp;A 442 (2005) 961 </a:t>
            </a:r>
            <a:endParaRPr lang="es-ES" sz="1200" dirty="0">
              <a:solidFill>
                <a:schemeClr val="bg1"/>
              </a:solidFill>
              <a:latin typeface="Arial" charset="0"/>
              <a:cs typeface="DejaVu Sans" charset="0"/>
            </a:endParaRPr>
          </a:p>
        </p:txBody>
      </p:sp>
      <p:pic>
        <p:nvPicPr>
          <p:cNvPr id="14" name="13 Imagen" descr="Recorte de pantalla"/>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 y="3284984"/>
            <a:ext cx="3660942" cy="3573016"/>
          </a:xfrm>
          <a:prstGeom prst="rect">
            <a:avLst/>
          </a:prstGeom>
        </p:spPr>
      </p:pic>
      <p:sp>
        <p:nvSpPr>
          <p:cNvPr id="15" name="14 CuadroTexto"/>
          <p:cNvSpPr txBox="1"/>
          <p:nvPr/>
        </p:nvSpPr>
        <p:spPr>
          <a:xfrm>
            <a:off x="1403649" y="3446998"/>
            <a:ext cx="2088232" cy="369332"/>
          </a:xfrm>
          <a:prstGeom prst="rect">
            <a:avLst/>
          </a:prstGeom>
          <a:noFill/>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dirty="0">
                <a:solidFill>
                  <a:schemeClr val="bg1"/>
                </a:solidFill>
                <a:latin typeface="Arial" charset="0"/>
                <a:cs typeface="DejaVu Sans" charset="0"/>
              </a:rPr>
              <a:t>astro-</a:t>
            </a:r>
            <a:r>
              <a:rPr lang="es-ES_tradnl" dirty="0" err="1">
                <a:solidFill>
                  <a:schemeClr val="bg1"/>
                </a:solidFill>
                <a:latin typeface="Arial" charset="0"/>
                <a:cs typeface="DejaVu Sans" charset="0"/>
              </a:rPr>
              <a:t>ph</a:t>
            </a:r>
            <a:r>
              <a:rPr lang="es-ES_tradnl" dirty="0">
                <a:solidFill>
                  <a:schemeClr val="bg1"/>
                </a:solidFill>
                <a:latin typeface="Arial" charset="0"/>
                <a:cs typeface="DejaVu Sans" charset="0"/>
              </a:rPr>
              <a:t>/0208186</a:t>
            </a:r>
            <a:endParaRPr lang="es-ES" dirty="0">
              <a:solidFill>
                <a:schemeClr val="bg1"/>
              </a:solidFill>
              <a:latin typeface="Arial" charset="0"/>
              <a:cs typeface="DejaVu Sans" charset="0"/>
            </a:endParaRPr>
          </a:p>
        </p:txBody>
      </p:sp>
      <p:cxnSp>
        <p:nvCxnSpPr>
          <p:cNvPr id="19" name="18 Conector recto"/>
          <p:cNvCxnSpPr/>
          <p:nvPr/>
        </p:nvCxnSpPr>
        <p:spPr>
          <a:xfrm>
            <a:off x="395536" y="5445224"/>
            <a:ext cx="309634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a:off x="395536" y="4941168"/>
            <a:ext cx="3096344" cy="0"/>
          </a:xfrm>
          <a:prstGeom prst="line">
            <a:avLst/>
          </a:prstGeom>
          <a:ln w="12700">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160634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1" y="4703"/>
            <a:ext cx="9144000" cy="646331"/>
          </a:xfrm>
          <a:prstGeom prst="rect">
            <a:avLst/>
          </a:prstGeom>
          <a:noFill/>
          <a:ln>
            <a:noFill/>
          </a:ln>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600" b="1" dirty="0" err="1">
                <a:solidFill>
                  <a:srgbClr val="FFFF00"/>
                </a:solidFill>
                <a:cs typeface="DejaVu Sans" charset="0"/>
              </a:rPr>
              <a:t>Nucleosíntesis</a:t>
            </a:r>
            <a:r>
              <a:rPr lang="es-ES_tradnl" sz="3600" b="1" dirty="0">
                <a:solidFill>
                  <a:srgbClr val="FFFF00"/>
                </a:solidFill>
                <a:cs typeface="DejaVu Sans" charset="0"/>
              </a:rPr>
              <a:t>: Materia oscura no </a:t>
            </a:r>
            <a:r>
              <a:rPr lang="es-ES_tradnl" sz="3600" b="1" dirty="0" err="1">
                <a:solidFill>
                  <a:srgbClr val="FFFF00"/>
                </a:solidFill>
                <a:cs typeface="DejaVu Sans" charset="0"/>
              </a:rPr>
              <a:t>bariónica</a:t>
            </a:r>
            <a:endParaRPr lang="es-ES" sz="3600" b="1" dirty="0">
              <a:solidFill>
                <a:srgbClr val="FFFF00"/>
              </a:solidFill>
              <a:cs typeface="DejaVu Sans" charset="0"/>
            </a:endParaRPr>
          </a:p>
        </p:txBody>
      </p:sp>
      <p:sp>
        <p:nvSpPr>
          <p:cNvPr id="8" name="7 CuadroTexto"/>
          <p:cNvSpPr txBox="1"/>
          <p:nvPr/>
        </p:nvSpPr>
        <p:spPr>
          <a:xfrm>
            <a:off x="5050440" y="1005696"/>
            <a:ext cx="4040726" cy="5447645"/>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2400" dirty="0">
                <a:solidFill>
                  <a:srgbClr val="00B0F0"/>
                </a:solidFill>
                <a:cs typeface="Arial" pitchFamily="34" charset="0"/>
              </a:rPr>
              <a:t>Las abundancias miden el número de </a:t>
            </a:r>
            <a:r>
              <a:rPr lang="es-ES_tradnl" sz="2400" dirty="0" err="1">
                <a:solidFill>
                  <a:srgbClr val="00B0F0"/>
                </a:solidFill>
                <a:cs typeface="Arial" pitchFamily="34" charset="0"/>
              </a:rPr>
              <a:t>bariones</a:t>
            </a:r>
            <a:r>
              <a:rPr lang="es-ES_tradnl" sz="2400" dirty="0">
                <a:solidFill>
                  <a:srgbClr val="00B0F0"/>
                </a:solidFill>
                <a:cs typeface="Arial" pitchFamily="34" charset="0"/>
              </a:rPr>
              <a:t> (protones y neutrones, es decir, materia normal)</a:t>
            </a:r>
          </a:p>
          <a:p>
            <a:pPr algn="ctr" defTabSz="457200" fontAlgn="base">
              <a:spcBef>
                <a:spcPct val="0"/>
              </a:spcBef>
              <a:spcAft>
                <a:spcPct val="0"/>
              </a:spcAft>
              <a:buClr>
                <a:srgbClr val="000000"/>
              </a:buClr>
              <a:buSzPct val="100000"/>
              <a:buFont typeface="Arial" charset="0"/>
              <a:buNone/>
            </a:pPr>
            <a:endParaRPr lang="es-ES_tradnl" sz="2400" dirty="0">
              <a:solidFill>
                <a:srgbClr val="FFCC66"/>
              </a:solidFill>
              <a:cs typeface="Arial" pitchFamily="34" charset="0"/>
            </a:endParaRPr>
          </a:p>
          <a:p>
            <a:pPr algn="ctr" defTabSz="457200" fontAlgn="base">
              <a:spcBef>
                <a:spcPct val="0"/>
              </a:spcBef>
              <a:spcAft>
                <a:spcPct val="0"/>
              </a:spcAft>
              <a:buClr>
                <a:srgbClr val="000000"/>
              </a:buClr>
              <a:buSzPct val="100000"/>
              <a:buFont typeface="Arial" charset="0"/>
              <a:buNone/>
            </a:pPr>
            <a:r>
              <a:rPr lang="es-ES_tradnl" sz="2400" dirty="0">
                <a:solidFill>
                  <a:srgbClr val="99FF66"/>
                </a:solidFill>
                <a:cs typeface="Arial" pitchFamily="34" charset="0"/>
              </a:rPr>
              <a:t>Es una física bien conocida (átomos)</a:t>
            </a:r>
          </a:p>
          <a:p>
            <a:pPr algn="ctr" defTabSz="457200" fontAlgn="base">
              <a:spcBef>
                <a:spcPct val="0"/>
              </a:spcBef>
              <a:spcAft>
                <a:spcPct val="0"/>
              </a:spcAft>
              <a:buClr>
                <a:srgbClr val="000000"/>
              </a:buClr>
              <a:buSzPct val="100000"/>
              <a:buFont typeface="Arial" charset="0"/>
              <a:buNone/>
            </a:pPr>
            <a:endParaRPr lang="es-ES_tradnl" sz="2400" dirty="0">
              <a:solidFill>
                <a:srgbClr val="FFCC66"/>
              </a:solidFill>
              <a:cs typeface="Arial" pitchFamily="34" charset="0"/>
            </a:endParaRPr>
          </a:p>
          <a:p>
            <a:pPr algn="ctr" defTabSz="457200" fontAlgn="base">
              <a:spcBef>
                <a:spcPct val="0"/>
              </a:spcBef>
              <a:spcAft>
                <a:spcPct val="0"/>
              </a:spcAft>
              <a:buClr>
                <a:srgbClr val="000000"/>
              </a:buClr>
              <a:buSzPct val="100000"/>
              <a:buFont typeface="Arial" charset="0"/>
              <a:buNone/>
            </a:pPr>
            <a:r>
              <a:rPr lang="es-ES_tradnl" sz="2400" dirty="0">
                <a:solidFill>
                  <a:srgbClr val="FFCC66"/>
                </a:solidFill>
                <a:cs typeface="Arial" pitchFamily="34" charset="0"/>
              </a:rPr>
              <a:t>Número de fotones por </a:t>
            </a:r>
            <a:r>
              <a:rPr lang="es-ES_tradnl" sz="2400" dirty="0" err="1">
                <a:solidFill>
                  <a:srgbClr val="FFCC66"/>
                </a:solidFill>
                <a:cs typeface="Arial" pitchFamily="34" charset="0"/>
              </a:rPr>
              <a:t>barión</a:t>
            </a:r>
            <a:r>
              <a:rPr lang="es-ES_tradnl" sz="2400" dirty="0">
                <a:solidFill>
                  <a:srgbClr val="FFCC66"/>
                </a:solidFill>
                <a:cs typeface="Arial" pitchFamily="34" charset="0"/>
              </a:rPr>
              <a:t> de la CMB. ¡En perfecto acuerdo con las abundancias!</a:t>
            </a:r>
          </a:p>
          <a:p>
            <a:pPr algn="ctr" defTabSz="457200" fontAlgn="base">
              <a:spcBef>
                <a:spcPct val="0"/>
              </a:spcBef>
              <a:spcAft>
                <a:spcPct val="0"/>
              </a:spcAft>
              <a:buClr>
                <a:srgbClr val="000000"/>
              </a:buClr>
              <a:buSzPct val="100000"/>
              <a:buFont typeface="Arial" charset="0"/>
              <a:buNone/>
            </a:pPr>
            <a:endParaRPr lang="es-ES_tradnl" sz="2800" b="1" u="sng" dirty="0">
              <a:solidFill>
                <a:srgbClr val="FFCC66"/>
              </a:solidFill>
              <a:cs typeface="Arial" pitchFamily="34" charset="0"/>
            </a:endParaRPr>
          </a:p>
          <a:p>
            <a:pPr algn="ctr" defTabSz="457200" fontAlgn="base">
              <a:spcBef>
                <a:spcPct val="0"/>
              </a:spcBef>
              <a:spcAft>
                <a:spcPct val="0"/>
              </a:spcAft>
              <a:buClr>
                <a:srgbClr val="000000"/>
              </a:buClr>
              <a:buSzPct val="100000"/>
              <a:buFont typeface="Arial" charset="0"/>
              <a:buNone/>
            </a:pPr>
            <a:r>
              <a:rPr lang="es-ES_tradnl" sz="2800" b="1" u="sng" dirty="0">
                <a:solidFill>
                  <a:srgbClr val="FFFF00"/>
                </a:solidFill>
                <a:effectLst>
                  <a:glow rad="228600">
                    <a:srgbClr val="FFFF00">
                      <a:alpha val="40000"/>
                    </a:srgbClr>
                  </a:glow>
                </a:effectLst>
                <a:cs typeface="Arial" pitchFamily="34" charset="0"/>
              </a:rPr>
              <a:t>¡HAY MATERIA OSCURA NO BARIÓNICA!</a:t>
            </a:r>
            <a:endParaRPr lang="es-ES_tradnl" sz="2400" dirty="0">
              <a:solidFill>
                <a:srgbClr val="FFFF00"/>
              </a:solidFill>
              <a:effectLst>
                <a:glow rad="228600">
                  <a:srgbClr val="FFFF00">
                    <a:alpha val="40000"/>
                  </a:srgbClr>
                </a:glow>
              </a:effectLst>
              <a:cs typeface="Arial" pitchFamily="34" charset="0"/>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5496" y="765384"/>
            <a:ext cx="4960274" cy="61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4836360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 y="4703"/>
            <a:ext cx="9144000" cy="646331"/>
          </a:xfrm>
          <a:prstGeom prst="rect">
            <a:avLst/>
          </a:prstGeom>
          <a:noFill/>
          <a:ln>
            <a:noFill/>
          </a:ln>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600" b="1" dirty="0">
                <a:solidFill>
                  <a:srgbClr val="FFFF00"/>
                </a:solidFill>
                <a:cs typeface="DejaVu Sans" charset="0"/>
              </a:rPr>
              <a:t>Las supernovas </a:t>
            </a:r>
            <a:r>
              <a:rPr lang="es-ES_tradnl" sz="3600" b="1" dirty="0" err="1">
                <a:solidFill>
                  <a:srgbClr val="FFFF00"/>
                </a:solidFill>
                <a:cs typeface="DejaVu Sans" charset="0"/>
              </a:rPr>
              <a:t>Ia</a:t>
            </a:r>
            <a:r>
              <a:rPr lang="es-ES_tradnl" sz="3600" b="1" dirty="0">
                <a:solidFill>
                  <a:srgbClr val="FFFF00"/>
                </a:solidFill>
                <a:cs typeface="DejaVu Sans" charset="0"/>
              </a:rPr>
              <a:t>: energía oscura</a:t>
            </a:r>
            <a:endParaRPr lang="es-ES" sz="3600" b="1" dirty="0">
              <a:solidFill>
                <a:srgbClr val="FFFF00"/>
              </a:solidFill>
              <a:cs typeface="DejaVu Sans" charset="0"/>
            </a:endParaRPr>
          </a:p>
        </p:txBody>
      </p:sp>
      <p:sp>
        <p:nvSpPr>
          <p:cNvPr id="4" name="3 CuadroTexto"/>
          <p:cNvSpPr txBox="1"/>
          <p:nvPr/>
        </p:nvSpPr>
        <p:spPr>
          <a:xfrm>
            <a:off x="52838" y="572502"/>
            <a:ext cx="9091162" cy="1200329"/>
          </a:xfrm>
          <a:prstGeom prst="rect">
            <a:avLst/>
          </a:prstGeom>
          <a:noFill/>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sz="2400" dirty="0">
                <a:solidFill>
                  <a:schemeClr val="bg1">
                    <a:lumMod val="75000"/>
                  </a:schemeClr>
                </a:solidFill>
                <a:cs typeface="DejaVu Sans" charset="0"/>
              </a:rPr>
              <a:t>Las supernovas son el resultado de la muerte violenta de estrellas muy masivas. Son extraordinariamente brillantes, por eso se pueden ver a enormes distancias</a:t>
            </a:r>
          </a:p>
        </p:txBody>
      </p:sp>
      <p:pic>
        <p:nvPicPr>
          <p:cNvPr id="6" name="5 Imagen"/>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1287" y="2060848"/>
            <a:ext cx="4192681" cy="4680000"/>
          </a:xfrm>
          <a:prstGeom prst="rect">
            <a:avLst/>
          </a:prstGeom>
        </p:spPr>
      </p:pic>
      <p:sp>
        <p:nvSpPr>
          <p:cNvPr id="7" name="6 CuadroTexto"/>
          <p:cNvSpPr txBox="1"/>
          <p:nvPr/>
        </p:nvSpPr>
        <p:spPr>
          <a:xfrm>
            <a:off x="4325605" y="1556792"/>
            <a:ext cx="4699107" cy="5262979"/>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2800" dirty="0" err="1">
                <a:solidFill>
                  <a:srgbClr val="99FF99"/>
                </a:solidFill>
                <a:cs typeface="DejaVu Sans" charset="0"/>
              </a:rPr>
              <a:t>SnIa</a:t>
            </a:r>
            <a:endParaRPr lang="es-ES_tradnl" sz="2800" dirty="0">
              <a:solidFill>
                <a:srgbClr val="99FF99"/>
              </a:solidFill>
              <a:cs typeface="DejaVu Sans" charset="0"/>
            </a:endParaRPr>
          </a:p>
          <a:p>
            <a:pPr algn="ctr" defTabSz="457200" fontAlgn="base">
              <a:spcBef>
                <a:spcPct val="0"/>
              </a:spcBef>
              <a:spcAft>
                <a:spcPct val="0"/>
              </a:spcAft>
              <a:buClr>
                <a:srgbClr val="000000"/>
              </a:buClr>
              <a:buSzPct val="100000"/>
              <a:buFont typeface="Arial" charset="0"/>
              <a:buNone/>
            </a:pPr>
            <a:r>
              <a:rPr lang="es-ES_tradnl" sz="2800" dirty="0">
                <a:solidFill>
                  <a:srgbClr val="99FF99"/>
                </a:solidFill>
                <a:cs typeface="DejaVu Sans" charset="0"/>
              </a:rPr>
              <a:t>En sistemas binarios gigante </a:t>
            </a:r>
            <a:r>
              <a:rPr lang="es-ES_tradnl" sz="2800" dirty="0" smtClean="0">
                <a:solidFill>
                  <a:srgbClr val="99FF99"/>
                </a:solidFill>
                <a:cs typeface="DejaVu Sans" charset="0"/>
              </a:rPr>
              <a:t>roja-enana </a:t>
            </a:r>
            <a:r>
              <a:rPr lang="es-ES_tradnl" sz="2800" dirty="0">
                <a:solidFill>
                  <a:srgbClr val="99FF99"/>
                </a:solidFill>
                <a:cs typeface="DejaVu Sans" charset="0"/>
              </a:rPr>
              <a:t>blanca</a:t>
            </a:r>
          </a:p>
          <a:p>
            <a:pPr algn="ctr" defTabSz="457200" fontAlgn="base">
              <a:spcBef>
                <a:spcPct val="0"/>
              </a:spcBef>
              <a:spcAft>
                <a:spcPct val="0"/>
              </a:spcAft>
              <a:buClr>
                <a:srgbClr val="000000"/>
              </a:buClr>
              <a:buSzPct val="100000"/>
              <a:buFont typeface="Arial" charset="0"/>
              <a:buNone/>
            </a:pPr>
            <a:endParaRPr lang="es-ES_tradnl" sz="2800" dirty="0">
              <a:solidFill>
                <a:srgbClr val="99FF66"/>
              </a:solidFill>
              <a:cs typeface="DejaVu Sans" charset="0"/>
            </a:endParaRPr>
          </a:p>
          <a:p>
            <a:pPr algn="ctr" defTabSz="457200" fontAlgn="base">
              <a:spcBef>
                <a:spcPct val="0"/>
              </a:spcBef>
              <a:spcAft>
                <a:spcPct val="0"/>
              </a:spcAft>
              <a:buClr>
                <a:srgbClr val="000000"/>
              </a:buClr>
              <a:buSzPct val="100000"/>
              <a:buFont typeface="Arial" charset="0"/>
              <a:buNone/>
            </a:pPr>
            <a:r>
              <a:rPr lang="es-ES_tradnl" sz="2800" dirty="0">
                <a:solidFill>
                  <a:srgbClr val="99FF66"/>
                </a:solidFill>
                <a:cs typeface="DejaVu Sans" charset="0"/>
              </a:rPr>
              <a:t>La enana blanca obtiene masa a costa de la gigante</a:t>
            </a:r>
          </a:p>
          <a:p>
            <a:pPr algn="ctr" defTabSz="457200" fontAlgn="base">
              <a:spcBef>
                <a:spcPct val="0"/>
              </a:spcBef>
              <a:spcAft>
                <a:spcPct val="0"/>
              </a:spcAft>
              <a:buClr>
                <a:srgbClr val="000000"/>
              </a:buClr>
              <a:buSzPct val="100000"/>
              <a:buFont typeface="Arial" charset="0"/>
              <a:buNone/>
            </a:pPr>
            <a:endParaRPr lang="es-ES_tradnl" sz="2800" dirty="0">
              <a:solidFill>
                <a:srgbClr val="99FF66"/>
              </a:solidFill>
              <a:cs typeface="DejaVu Sans" charset="0"/>
            </a:endParaRPr>
          </a:p>
          <a:p>
            <a:pPr algn="ctr" defTabSz="457200" fontAlgn="base">
              <a:spcBef>
                <a:spcPct val="0"/>
              </a:spcBef>
              <a:spcAft>
                <a:spcPct val="0"/>
              </a:spcAft>
              <a:buClr>
                <a:srgbClr val="000000"/>
              </a:buClr>
              <a:buSzPct val="100000"/>
              <a:buFont typeface="Arial" charset="0"/>
              <a:buNone/>
            </a:pPr>
            <a:r>
              <a:rPr lang="es-ES_tradnl" sz="2800" dirty="0">
                <a:solidFill>
                  <a:srgbClr val="00FF00"/>
                </a:solidFill>
                <a:cs typeface="DejaVu Sans" charset="0"/>
              </a:rPr>
              <a:t>Al llegar al límite de </a:t>
            </a:r>
            <a:r>
              <a:rPr lang="es-ES_tradnl" sz="2800" dirty="0" err="1">
                <a:solidFill>
                  <a:srgbClr val="00FF00"/>
                </a:solidFill>
                <a:cs typeface="DejaVu Sans" charset="0"/>
              </a:rPr>
              <a:t>Chandrashekar</a:t>
            </a:r>
            <a:r>
              <a:rPr lang="es-ES_tradnl" sz="2800" dirty="0">
                <a:solidFill>
                  <a:srgbClr val="00FF00"/>
                </a:solidFill>
                <a:cs typeface="DejaVu Sans" charset="0"/>
              </a:rPr>
              <a:t> explota. Todas son iguales, explotan al alcanzar ese límite (amnesia estelar)</a:t>
            </a:r>
            <a:endParaRPr lang="es-ES" sz="2800" dirty="0">
              <a:solidFill>
                <a:srgbClr val="00FF00"/>
              </a:solidFill>
              <a:cs typeface="DejaVu Sans" charset="0"/>
            </a:endParaRPr>
          </a:p>
        </p:txBody>
      </p:sp>
    </p:spTree>
    <p:extLst>
      <p:ext uri="{BB962C8B-B14F-4D97-AF65-F5344CB8AC3E}">
        <p14:creationId xmlns:p14="http://schemas.microsoft.com/office/powerpoint/2010/main" val="28242622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283988"/>
            <a:ext cx="9144000" cy="5385375"/>
          </a:xfrm>
          <a:prstGeom prst="rect">
            <a:avLst/>
          </a:prstGeom>
        </p:spPr>
      </p:pic>
      <p:sp>
        <p:nvSpPr>
          <p:cNvPr id="3" name="2 CuadroTexto"/>
          <p:cNvSpPr txBox="1"/>
          <p:nvPr/>
        </p:nvSpPr>
        <p:spPr>
          <a:xfrm>
            <a:off x="-13619" y="128826"/>
            <a:ext cx="9091162" cy="707886"/>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4000" b="1" u="sng" dirty="0">
                <a:solidFill>
                  <a:srgbClr val="FFFF00"/>
                </a:solidFill>
                <a:cs typeface="DejaVu Sans" charset="0"/>
              </a:rPr>
              <a:t>SN 1998aq</a:t>
            </a:r>
            <a:endParaRPr lang="es-ES" sz="4000" b="1" u="sng" dirty="0">
              <a:solidFill>
                <a:srgbClr val="FFFF00"/>
              </a:solidFill>
              <a:cs typeface="DejaVu Sans" charset="0"/>
            </a:endParaRPr>
          </a:p>
        </p:txBody>
      </p:sp>
    </p:spTree>
    <p:extLst>
      <p:ext uri="{BB962C8B-B14F-4D97-AF65-F5344CB8AC3E}">
        <p14:creationId xmlns:p14="http://schemas.microsoft.com/office/powerpoint/2010/main" val="139166490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 y="-99392"/>
            <a:ext cx="9144000" cy="584775"/>
          </a:xfrm>
          <a:prstGeom prst="rect">
            <a:avLst/>
          </a:prstGeom>
          <a:noFill/>
          <a:ln>
            <a:noFill/>
          </a:ln>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200" b="1" dirty="0">
                <a:solidFill>
                  <a:srgbClr val="FFFF00"/>
                </a:solidFill>
                <a:cs typeface="DejaVu Sans" charset="0"/>
              </a:rPr>
              <a:t>Las supernovas </a:t>
            </a:r>
            <a:r>
              <a:rPr lang="es-ES_tradnl" sz="3200" b="1" dirty="0" err="1">
                <a:solidFill>
                  <a:srgbClr val="FFFF00"/>
                </a:solidFill>
                <a:cs typeface="DejaVu Sans" charset="0"/>
              </a:rPr>
              <a:t>Ia</a:t>
            </a:r>
            <a:r>
              <a:rPr lang="es-ES_tradnl" sz="3200" b="1" dirty="0">
                <a:solidFill>
                  <a:srgbClr val="FFFF00"/>
                </a:solidFill>
                <a:cs typeface="DejaVu Sans" charset="0"/>
              </a:rPr>
              <a:t>: energía oscura</a:t>
            </a:r>
            <a:endParaRPr lang="es-ES" sz="3200" b="1" dirty="0">
              <a:solidFill>
                <a:srgbClr val="FFFF00"/>
              </a:solidFill>
              <a:cs typeface="DejaVu Sans" charset="0"/>
            </a:endParaRPr>
          </a:p>
        </p:txBody>
      </p:sp>
      <p:sp>
        <p:nvSpPr>
          <p:cNvPr id="4" name="3 CuadroTexto"/>
          <p:cNvSpPr txBox="1"/>
          <p:nvPr/>
        </p:nvSpPr>
        <p:spPr>
          <a:xfrm>
            <a:off x="0" y="447057"/>
            <a:ext cx="9144000" cy="461665"/>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2400" b="1" u="sng" dirty="0">
                <a:solidFill>
                  <a:srgbClr val="FFFF00"/>
                </a:solidFill>
                <a:cs typeface="DejaVu Sans" charset="0"/>
              </a:rPr>
              <a:t>LA EXPANSIÓN DEL UNIVERSO SE ACELERA</a:t>
            </a:r>
            <a:r>
              <a:rPr lang="es-ES_tradnl" sz="2400" b="1" u="sng" dirty="0">
                <a:solidFill>
                  <a:srgbClr val="FFFF00"/>
                </a:solidFill>
                <a:effectLst>
                  <a:glow rad="939800">
                    <a:srgbClr val="FFFF99">
                      <a:alpha val="60000"/>
                    </a:srgbClr>
                  </a:glow>
                </a:effectLst>
                <a:cs typeface="DejaVu Sans" charset="0"/>
              </a:rPr>
              <a:t>:</a:t>
            </a:r>
            <a:r>
              <a:rPr lang="es-ES_tradnl" sz="2400" b="1" dirty="0">
                <a:solidFill>
                  <a:srgbClr val="FFFF00"/>
                </a:solidFill>
                <a:effectLst>
                  <a:glow rad="939800">
                    <a:srgbClr val="FFFF99">
                      <a:alpha val="60000"/>
                    </a:srgbClr>
                  </a:glow>
                </a:effectLst>
                <a:cs typeface="DejaVu Sans" charset="0"/>
              </a:rPr>
              <a:t> ¡¡¡¡ENERGÍA OSCURA!!!!</a:t>
            </a:r>
            <a:endParaRPr lang="es-ES" sz="2400" b="1" dirty="0">
              <a:solidFill>
                <a:srgbClr val="FFFF00"/>
              </a:solidFill>
              <a:effectLst>
                <a:glow rad="939800">
                  <a:srgbClr val="FFFF99">
                    <a:alpha val="60000"/>
                  </a:srgbClr>
                </a:glow>
              </a:effectLst>
              <a:cs typeface="DejaVu Sans" charset="0"/>
            </a:endParaRPr>
          </a:p>
        </p:txBody>
      </p:sp>
      <p:pic>
        <p:nvPicPr>
          <p:cNvPr id="3" name="2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2885" y="949261"/>
            <a:ext cx="8958245" cy="5853731"/>
          </a:xfrm>
          <a:prstGeom prst="rect">
            <a:avLst/>
          </a:prstGeom>
        </p:spPr>
      </p:pic>
      <p:grpSp>
        <p:nvGrpSpPr>
          <p:cNvPr id="12" name="11 Grupo"/>
          <p:cNvGrpSpPr/>
          <p:nvPr/>
        </p:nvGrpSpPr>
        <p:grpSpPr>
          <a:xfrm>
            <a:off x="6020467" y="4725144"/>
            <a:ext cx="2937785" cy="1089412"/>
            <a:chOff x="-3183110" y="2267580"/>
            <a:chExt cx="3183111" cy="1089412"/>
          </a:xfrm>
        </p:grpSpPr>
        <p:cxnSp>
          <p:nvCxnSpPr>
            <p:cNvPr id="6" name="5 Conector recto"/>
            <p:cNvCxnSpPr/>
            <p:nvPr/>
          </p:nvCxnSpPr>
          <p:spPr bwMode="auto">
            <a:xfrm>
              <a:off x="-3183110" y="2420888"/>
              <a:ext cx="648072" cy="0"/>
            </a:xfrm>
            <a:prstGeom prst="line">
              <a:avLst/>
            </a:prstGeom>
            <a:solidFill>
              <a:srgbClr val="00B8FF"/>
            </a:solidFill>
            <a:ln w="444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6 Conector recto"/>
            <p:cNvCxnSpPr/>
            <p:nvPr/>
          </p:nvCxnSpPr>
          <p:spPr bwMode="auto">
            <a:xfrm>
              <a:off x="-3183110" y="2780928"/>
              <a:ext cx="648072" cy="0"/>
            </a:xfrm>
            <a:prstGeom prst="line">
              <a:avLst/>
            </a:prstGeom>
            <a:solidFill>
              <a:srgbClr val="00B8FF"/>
            </a:solidFill>
            <a:ln w="444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7 Conector recto"/>
            <p:cNvCxnSpPr/>
            <p:nvPr/>
          </p:nvCxnSpPr>
          <p:spPr bwMode="auto">
            <a:xfrm>
              <a:off x="-3183110" y="3140968"/>
              <a:ext cx="648072" cy="0"/>
            </a:xfrm>
            <a:prstGeom prst="line">
              <a:avLst/>
            </a:prstGeom>
            <a:solidFill>
              <a:srgbClr val="00B8FF"/>
            </a:solidFill>
            <a:ln w="4445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8 CuadroTexto"/>
            <p:cNvSpPr txBox="1"/>
            <p:nvPr/>
          </p:nvSpPr>
          <p:spPr>
            <a:xfrm>
              <a:off x="-2535038" y="2267580"/>
              <a:ext cx="2535039" cy="369332"/>
            </a:xfrm>
            <a:prstGeom prst="rect">
              <a:avLst/>
            </a:prstGeom>
            <a:noFill/>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dirty="0">
                  <a:cs typeface="DejaVu Sans" charset="0"/>
                </a:rPr>
                <a:t>Flat </a:t>
              </a:r>
              <a:r>
                <a:rPr lang="es-ES_tradnl" dirty="0" err="1">
                  <a:cs typeface="DejaVu Sans" charset="0"/>
                </a:rPr>
                <a:t>Matter</a:t>
              </a:r>
              <a:r>
                <a:rPr lang="es-ES_tradnl" dirty="0">
                  <a:cs typeface="DejaVu Sans" charset="0"/>
                </a:rPr>
                <a:t> </a:t>
              </a:r>
              <a:r>
                <a:rPr lang="es-ES_tradnl" dirty="0" err="1">
                  <a:cs typeface="DejaVu Sans" charset="0"/>
                </a:rPr>
                <a:t>only</a:t>
              </a:r>
              <a:endParaRPr lang="es-ES" dirty="0">
                <a:cs typeface="DejaVu Sans" charset="0"/>
              </a:endParaRPr>
            </a:p>
          </p:txBody>
        </p:sp>
        <p:sp>
          <p:nvSpPr>
            <p:cNvPr id="10" name="9 CuadroTexto"/>
            <p:cNvSpPr txBox="1"/>
            <p:nvPr/>
          </p:nvSpPr>
          <p:spPr>
            <a:xfrm>
              <a:off x="-2535038" y="2627620"/>
              <a:ext cx="2535039" cy="369332"/>
            </a:xfrm>
            <a:prstGeom prst="rect">
              <a:avLst/>
            </a:prstGeom>
            <a:noFill/>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dirty="0" err="1">
                  <a:cs typeface="DejaVu Sans" charset="0"/>
                </a:rPr>
                <a:t>Closed</a:t>
              </a:r>
              <a:r>
                <a:rPr lang="es-ES_tradnl" dirty="0">
                  <a:cs typeface="DejaVu Sans" charset="0"/>
                </a:rPr>
                <a:t> </a:t>
              </a:r>
              <a:r>
                <a:rPr lang="es-ES_tradnl" dirty="0" err="1">
                  <a:cs typeface="DejaVu Sans" charset="0"/>
                </a:rPr>
                <a:t>Matter</a:t>
              </a:r>
              <a:r>
                <a:rPr lang="es-ES_tradnl" dirty="0">
                  <a:cs typeface="DejaVu Sans" charset="0"/>
                </a:rPr>
                <a:t> </a:t>
              </a:r>
              <a:r>
                <a:rPr lang="es-ES_tradnl" dirty="0" err="1">
                  <a:cs typeface="DejaVu Sans" charset="0"/>
                </a:rPr>
                <a:t>only</a:t>
              </a:r>
              <a:endParaRPr lang="es-ES" dirty="0">
                <a:cs typeface="DejaVu Sans" charset="0"/>
              </a:endParaRPr>
            </a:p>
          </p:txBody>
        </p:sp>
        <p:sp>
          <p:nvSpPr>
            <p:cNvPr id="11" name="10 CuadroTexto"/>
            <p:cNvSpPr txBox="1"/>
            <p:nvPr/>
          </p:nvSpPr>
          <p:spPr>
            <a:xfrm>
              <a:off x="-2535038" y="2987660"/>
              <a:ext cx="2535039" cy="369332"/>
            </a:xfrm>
            <a:prstGeom prst="rect">
              <a:avLst/>
            </a:prstGeom>
            <a:noFill/>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dirty="0">
                  <a:cs typeface="DejaVu Sans" charset="0"/>
                </a:rPr>
                <a:t>Flat </a:t>
              </a:r>
              <a:r>
                <a:rPr lang="es-ES_tradnl" dirty="0" err="1">
                  <a:cs typeface="DejaVu Sans" charset="0"/>
                </a:rPr>
                <a:t>Dark</a:t>
              </a:r>
              <a:r>
                <a:rPr lang="es-ES_tradnl" dirty="0">
                  <a:cs typeface="DejaVu Sans" charset="0"/>
                </a:rPr>
                <a:t> </a:t>
              </a:r>
              <a:r>
                <a:rPr lang="es-ES_tradnl" dirty="0" err="1">
                  <a:cs typeface="DejaVu Sans" charset="0"/>
                </a:rPr>
                <a:t>Energy</a:t>
              </a:r>
              <a:r>
                <a:rPr lang="es-ES_tradnl" dirty="0">
                  <a:cs typeface="DejaVu Sans" charset="0"/>
                </a:rPr>
                <a:t> </a:t>
              </a:r>
              <a:r>
                <a:rPr lang="es-ES_tradnl" dirty="0" err="1">
                  <a:cs typeface="DejaVu Sans" charset="0"/>
                </a:rPr>
                <a:t>Only</a:t>
              </a:r>
              <a:endParaRPr lang="es-ES" dirty="0">
                <a:cs typeface="DejaVu Sans" charset="0"/>
              </a:endParaRPr>
            </a:p>
          </p:txBody>
        </p:sp>
      </p:grpSp>
    </p:spTree>
    <p:extLst>
      <p:ext uri="{BB962C8B-B14F-4D97-AF65-F5344CB8AC3E}">
        <p14:creationId xmlns:p14="http://schemas.microsoft.com/office/powerpoint/2010/main" val="16563484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0" y="1044025"/>
            <a:ext cx="9144000" cy="584775"/>
          </a:xfrm>
          <a:prstGeom prst="rect">
            <a:avLst/>
          </a:prstGeom>
          <a:noFill/>
        </p:spPr>
        <p:txBody>
          <a:bodyPr wrap="square" rtlCol="0">
            <a:spAutoFit/>
          </a:bodyPr>
          <a:lstStyle/>
          <a:p>
            <a:pPr algn="ctr"/>
            <a:r>
              <a:rPr lang="es-ES_tradnl" sz="3200" b="1" dirty="0" smtClean="0">
                <a:solidFill>
                  <a:srgbClr val="CCFF99"/>
                </a:solidFill>
              </a:rPr>
              <a:t>Previo: Cómo medir los objetos celestes</a:t>
            </a:r>
            <a:endParaRPr lang="es-ES" sz="3200" b="1" dirty="0">
              <a:solidFill>
                <a:srgbClr val="CCFF99"/>
              </a:solidFill>
            </a:endParaRPr>
          </a:p>
        </p:txBody>
      </p:sp>
      <p:sp>
        <p:nvSpPr>
          <p:cNvPr id="2" name="1 CuadroTexto"/>
          <p:cNvSpPr txBox="1"/>
          <p:nvPr/>
        </p:nvSpPr>
        <p:spPr>
          <a:xfrm>
            <a:off x="0" y="1988840"/>
            <a:ext cx="9144000" cy="3108543"/>
          </a:xfrm>
          <a:prstGeom prst="rect">
            <a:avLst/>
          </a:prstGeom>
          <a:noFill/>
        </p:spPr>
        <p:txBody>
          <a:bodyPr wrap="square" rtlCol="0">
            <a:spAutoFit/>
          </a:bodyPr>
          <a:lstStyle/>
          <a:p>
            <a:pPr lvl="1"/>
            <a:r>
              <a:rPr lang="es-ES_tradnl" sz="4000" dirty="0" smtClean="0">
                <a:solidFill>
                  <a:srgbClr val="FFFF99"/>
                </a:solidFill>
              </a:rPr>
              <a:t>Posición en el cielo</a:t>
            </a:r>
          </a:p>
          <a:p>
            <a:pPr lvl="1"/>
            <a:r>
              <a:rPr lang="es-ES_tradnl" sz="4000" dirty="0" smtClean="0">
                <a:solidFill>
                  <a:srgbClr val="FFFF99"/>
                </a:solidFill>
              </a:rPr>
              <a:t>Distancia </a:t>
            </a:r>
          </a:p>
          <a:p>
            <a:pPr lvl="1"/>
            <a:r>
              <a:rPr lang="es-ES_tradnl" sz="4000" dirty="0" smtClean="0">
                <a:solidFill>
                  <a:srgbClr val="FFFF99"/>
                </a:solidFill>
              </a:rPr>
              <a:t>Velocidad a la que se alejan (o acercan)</a:t>
            </a:r>
          </a:p>
          <a:p>
            <a:pPr lvl="1"/>
            <a:r>
              <a:rPr lang="es-ES_tradnl" sz="4000" dirty="0" smtClean="0">
                <a:solidFill>
                  <a:srgbClr val="FFFF99"/>
                </a:solidFill>
              </a:rPr>
              <a:t>Otras propiedades: </a:t>
            </a:r>
            <a:r>
              <a:rPr lang="es-ES_tradnl" sz="3600" i="1" dirty="0" smtClean="0">
                <a:solidFill>
                  <a:schemeClr val="bg1">
                    <a:lumMod val="85000"/>
                  </a:schemeClr>
                </a:solidFill>
              </a:rPr>
              <a:t>Temperatura, densidad, composición química…</a:t>
            </a:r>
            <a:endParaRPr lang="es-ES" sz="3600" i="1" dirty="0" smtClean="0">
              <a:solidFill>
                <a:schemeClr val="bg1">
                  <a:lumMod val="85000"/>
                </a:schemeClr>
              </a:solidFill>
            </a:endParaRPr>
          </a:p>
        </p:txBody>
      </p:sp>
    </p:spTree>
    <p:extLst>
      <p:ext uri="{BB962C8B-B14F-4D97-AF65-F5344CB8AC3E}">
        <p14:creationId xmlns:p14="http://schemas.microsoft.com/office/powerpoint/2010/main" val="265220189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6219323" y="27783"/>
            <a:ext cx="2924683" cy="1384995"/>
          </a:xfrm>
          <a:prstGeom prst="rect">
            <a:avLst/>
          </a:prstGeom>
          <a:noFill/>
          <a:ln>
            <a:noFill/>
          </a:ln>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2800" b="1" dirty="0">
                <a:solidFill>
                  <a:srgbClr val="FFFF00"/>
                </a:solidFill>
                <a:cs typeface="DejaVu Sans" charset="0"/>
              </a:rPr>
              <a:t>La estructura a gran escala (LSS) del universo</a:t>
            </a:r>
            <a:endParaRPr lang="es-ES" sz="2800" b="1" dirty="0">
              <a:solidFill>
                <a:srgbClr val="FFFF00"/>
              </a:solidFill>
              <a:cs typeface="DejaVu Sans" charset="0"/>
            </a:endParaRPr>
          </a:p>
        </p:txBody>
      </p:sp>
      <p:pic>
        <p:nvPicPr>
          <p:cNvPr id="3" name="2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614" y="0"/>
            <a:ext cx="6232937" cy="6858000"/>
          </a:xfrm>
          <a:prstGeom prst="rect">
            <a:avLst/>
          </a:prstGeom>
        </p:spPr>
      </p:pic>
      <p:sp>
        <p:nvSpPr>
          <p:cNvPr id="4" name="3 CuadroTexto"/>
          <p:cNvSpPr txBox="1"/>
          <p:nvPr/>
        </p:nvSpPr>
        <p:spPr>
          <a:xfrm>
            <a:off x="6219323" y="1622407"/>
            <a:ext cx="2924683" cy="5262979"/>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2800" dirty="0">
                <a:solidFill>
                  <a:srgbClr val="FFFF99"/>
                </a:solidFill>
                <a:latin typeface="Comic Sans MS" pitchFamily="66" charset="0"/>
                <a:cs typeface="DejaVu Sans" charset="0"/>
              </a:rPr>
              <a:t>El Big </a:t>
            </a:r>
            <a:r>
              <a:rPr lang="es-ES_tradnl" sz="2800" dirty="0" err="1">
                <a:solidFill>
                  <a:srgbClr val="FFFF99"/>
                </a:solidFill>
                <a:latin typeface="Comic Sans MS" pitchFamily="66" charset="0"/>
                <a:cs typeface="DejaVu Sans" charset="0"/>
              </a:rPr>
              <a:t>Bang</a:t>
            </a:r>
            <a:r>
              <a:rPr lang="es-ES_tradnl" sz="2800" dirty="0">
                <a:solidFill>
                  <a:srgbClr val="FFFF99"/>
                </a:solidFill>
                <a:latin typeface="Comic Sans MS" pitchFamily="66" charset="0"/>
                <a:cs typeface="DejaVu Sans" charset="0"/>
              </a:rPr>
              <a:t> con un ~</a:t>
            </a:r>
            <a:r>
              <a:rPr lang="es-ES_tradnl" sz="2800" dirty="0" smtClean="0">
                <a:solidFill>
                  <a:srgbClr val="FFFF99"/>
                </a:solidFill>
                <a:latin typeface="Comic Sans MS" pitchFamily="66" charset="0"/>
                <a:cs typeface="DejaVu Sans" charset="0"/>
              </a:rPr>
              <a:t>70% </a:t>
            </a:r>
            <a:r>
              <a:rPr lang="es-ES_tradnl" sz="2800" dirty="0">
                <a:solidFill>
                  <a:srgbClr val="FFFF99"/>
                </a:solidFill>
                <a:latin typeface="Comic Sans MS" pitchFamily="66" charset="0"/>
                <a:cs typeface="DejaVu Sans" charset="0"/>
              </a:rPr>
              <a:t>de energía oscura y un </a:t>
            </a:r>
            <a:r>
              <a:rPr lang="es-ES_tradnl" sz="2800" dirty="0" smtClean="0">
                <a:solidFill>
                  <a:srgbClr val="FFFF99"/>
                </a:solidFill>
                <a:latin typeface="Comic Sans MS" pitchFamily="66" charset="0"/>
                <a:cs typeface="DejaVu Sans" charset="0"/>
              </a:rPr>
              <a:t>~30% </a:t>
            </a:r>
            <a:r>
              <a:rPr lang="es-ES_tradnl" sz="2800" dirty="0">
                <a:solidFill>
                  <a:srgbClr val="FFFF99"/>
                </a:solidFill>
                <a:latin typeface="Comic Sans MS" pitchFamily="66" charset="0"/>
                <a:cs typeface="DejaVu Sans" charset="0"/>
              </a:rPr>
              <a:t>de materia total (normal y oscura), es capaz de describir la formación de estructuras en el universo</a:t>
            </a:r>
            <a:endParaRPr lang="es-ES" sz="2800" dirty="0">
              <a:solidFill>
                <a:srgbClr val="FFFF99"/>
              </a:solidFill>
              <a:latin typeface="Comic Sans MS" pitchFamily="66" charset="0"/>
              <a:cs typeface="DejaVu Sans" charset="0"/>
            </a:endParaRPr>
          </a:p>
        </p:txBody>
      </p:sp>
    </p:spTree>
    <p:extLst>
      <p:ext uri="{BB962C8B-B14F-4D97-AF65-F5344CB8AC3E}">
        <p14:creationId xmlns:p14="http://schemas.microsoft.com/office/powerpoint/2010/main" val="57370782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 y="4703"/>
            <a:ext cx="9143999" cy="646331"/>
          </a:xfrm>
          <a:prstGeom prst="rect">
            <a:avLst/>
          </a:prstGeom>
          <a:noFill/>
          <a:ln>
            <a:noFill/>
          </a:ln>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600" b="1" u="sng" dirty="0">
                <a:solidFill>
                  <a:srgbClr val="FFFF00"/>
                </a:solidFill>
                <a:cs typeface="DejaVu Sans" charset="0"/>
              </a:rPr>
              <a:t>El Big </a:t>
            </a:r>
            <a:r>
              <a:rPr lang="es-ES_tradnl" sz="3600" b="1" u="sng" dirty="0" err="1">
                <a:solidFill>
                  <a:srgbClr val="FFFF00"/>
                </a:solidFill>
                <a:cs typeface="DejaVu Sans" charset="0"/>
              </a:rPr>
              <a:t>Bang</a:t>
            </a:r>
            <a:r>
              <a:rPr lang="es-ES_tradnl" sz="3600" b="1" u="sng" dirty="0">
                <a:solidFill>
                  <a:srgbClr val="FFFF00"/>
                </a:solidFill>
                <a:cs typeface="DejaVu Sans" charset="0"/>
              </a:rPr>
              <a:t> hoy: </a:t>
            </a:r>
            <a:r>
              <a:rPr lang="el-GR" sz="3600" b="1" u="sng" dirty="0">
                <a:solidFill>
                  <a:srgbClr val="FFFF00"/>
                </a:solidFill>
                <a:cs typeface="DejaVu Sans" charset="0"/>
              </a:rPr>
              <a:t>Λ</a:t>
            </a:r>
            <a:r>
              <a:rPr lang="es-ES_tradnl" sz="3600" b="1" u="sng" dirty="0">
                <a:solidFill>
                  <a:srgbClr val="FFFF00"/>
                </a:solidFill>
                <a:cs typeface="DejaVu Sans" charset="0"/>
              </a:rPr>
              <a:t>CDM</a:t>
            </a:r>
            <a:endParaRPr lang="es-ES" sz="3600" b="1" u="sng" dirty="0">
              <a:solidFill>
                <a:srgbClr val="FFFF00"/>
              </a:solidFill>
              <a:cs typeface="DejaVu Sans" charset="0"/>
            </a:endParaRPr>
          </a:p>
        </p:txBody>
      </p:sp>
      <p:sp>
        <p:nvSpPr>
          <p:cNvPr id="5" name="4 CuadroTexto"/>
          <p:cNvSpPr txBox="1"/>
          <p:nvPr/>
        </p:nvSpPr>
        <p:spPr>
          <a:xfrm>
            <a:off x="8" y="548680"/>
            <a:ext cx="9143999" cy="954107"/>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2800" dirty="0">
                <a:solidFill>
                  <a:srgbClr val="FFFF99"/>
                </a:solidFill>
                <a:latin typeface="Britannic Bold" pitchFamily="34" charset="0"/>
                <a:cs typeface="DejaVu Sans" charset="0"/>
              </a:rPr>
              <a:t>No es especulación. Basado en una enorme cantidad de observaciones precisas</a:t>
            </a:r>
            <a:endParaRPr lang="es-ES" sz="2800" dirty="0">
              <a:solidFill>
                <a:srgbClr val="FFFF99"/>
              </a:solidFill>
              <a:latin typeface="Britannic Bold" pitchFamily="34" charset="0"/>
              <a:cs typeface="DejaVu Sans" charset="0"/>
            </a:endParaRPr>
          </a:p>
        </p:txBody>
      </p:sp>
      <p:sp>
        <p:nvSpPr>
          <p:cNvPr id="7" name="Text Box 1"/>
          <p:cNvSpPr txBox="1">
            <a:spLocks noChangeArrowheads="1"/>
          </p:cNvSpPr>
          <p:nvPr/>
        </p:nvSpPr>
        <p:spPr bwMode="auto">
          <a:xfrm>
            <a:off x="96405" y="1484784"/>
            <a:ext cx="4619611" cy="5507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4701" tIns="47351" rIns="94701" bIns="47351">
            <a:spAutoFit/>
          </a:bodyPr>
          <a:lstStyle>
            <a:lvl1pPr>
              <a:tabLst>
                <a:tab pos="723900" algn="l"/>
                <a:tab pos="1447800" algn="l"/>
                <a:tab pos="2171700" algn="l"/>
                <a:tab pos="2895600" algn="l"/>
                <a:tab pos="3619500" algn="l"/>
                <a:tab pos="43434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Lst>
              <a:defRPr>
                <a:solidFill>
                  <a:srgbClr val="000000"/>
                </a:solidFill>
                <a:latin typeface="Arial" charset="0"/>
                <a:ea typeface="SimSun" charset="-122"/>
              </a:defRPr>
            </a:lvl9pPr>
          </a:lstStyle>
          <a:p>
            <a:pPr defTabSz="457200" fontAlgn="base">
              <a:spcBef>
                <a:spcPts val="1191"/>
              </a:spcBef>
              <a:spcAft>
                <a:spcPts val="1191"/>
              </a:spcAft>
              <a:buClr>
                <a:srgbClr val="000000"/>
              </a:buClr>
              <a:buSzPct val="100000"/>
              <a:buFont typeface="Arial" charset="0"/>
              <a:buNone/>
            </a:pPr>
            <a:r>
              <a:rPr lang="es-ES" sz="2800" dirty="0" smtClean="0">
                <a:solidFill>
                  <a:srgbClr val="00FF00"/>
                </a:solidFill>
                <a:latin typeface="Calibri"/>
                <a:cs typeface="DejaVu Sans" charset="0"/>
              </a:rPr>
              <a:t>CMB </a:t>
            </a:r>
            <a:r>
              <a:rPr lang="es-ES" sz="2800" dirty="0" smtClean="0">
                <a:solidFill>
                  <a:srgbClr val="00FF00"/>
                </a:solidFill>
                <a:latin typeface="Calibri"/>
                <a:cs typeface="DejaVu Sans" charset="0"/>
                <a:sym typeface="Wingdings" pitchFamily="2" charset="2"/>
              </a:rPr>
              <a:t></a:t>
            </a:r>
            <a:r>
              <a:rPr lang="es-ES" sz="2800" dirty="0" smtClean="0">
                <a:solidFill>
                  <a:srgbClr val="00FF00"/>
                </a:solidFill>
                <a:latin typeface="Calibri"/>
                <a:cs typeface="DejaVu Sans" charset="0"/>
              </a:rPr>
              <a:t> </a:t>
            </a:r>
            <a:r>
              <a:rPr lang="es-ES" sz="2800" dirty="0">
                <a:solidFill>
                  <a:srgbClr val="00FF00"/>
                </a:solidFill>
                <a:latin typeface="Calibri"/>
                <a:cs typeface="DejaVu Sans" charset="0"/>
              </a:rPr>
              <a:t>Ω</a:t>
            </a:r>
            <a:r>
              <a:rPr lang="es-ES" sz="2800" baseline="-25000" dirty="0">
                <a:solidFill>
                  <a:srgbClr val="00FF00"/>
                </a:solidFill>
                <a:latin typeface="Calibri"/>
                <a:cs typeface="DejaVu Sans" charset="0"/>
              </a:rPr>
              <a:t>TOT</a:t>
            </a:r>
            <a:r>
              <a:rPr lang="es-ES" sz="2800" dirty="0">
                <a:solidFill>
                  <a:srgbClr val="00FF00"/>
                </a:solidFill>
                <a:latin typeface="Calibri"/>
                <a:cs typeface="DejaVu Sans" charset="0"/>
              </a:rPr>
              <a:t> ~1 </a:t>
            </a:r>
            <a:r>
              <a:rPr lang="es-ES" sz="2800" dirty="0" smtClean="0">
                <a:solidFill>
                  <a:srgbClr val="00FF00"/>
                </a:solidFill>
                <a:latin typeface="Calibri"/>
                <a:cs typeface="DejaVu Sans" charset="0"/>
              </a:rPr>
              <a:t>(El Universo es</a:t>
            </a:r>
            <a:r>
              <a:rPr lang="es-ES" sz="2800" b="1" u="sng" dirty="0" smtClean="0">
                <a:solidFill>
                  <a:srgbClr val="00FF00"/>
                </a:solidFill>
                <a:latin typeface="Calibri"/>
                <a:cs typeface="DejaVu Sans" charset="0"/>
              </a:rPr>
              <a:t> PLANO</a:t>
            </a:r>
            <a:r>
              <a:rPr lang="es-ES" sz="2800" dirty="0" smtClean="0">
                <a:solidFill>
                  <a:srgbClr val="00FF00"/>
                </a:solidFill>
                <a:latin typeface="Calibri"/>
                <a:cs typeface="DejaVu Sans" charset="0"/>
              </a:rPr>
              <a:t>) </a:t>
            </a:r>
            <a:endParaRPr lang="es-ES" sz="2800" dirty="0">
              <a:solidFill>
                <a:srgbClr val="00FF00"/>
              </a:solidFill>
              <a:latin typeface="Calibri"/>
              <a:cs typeface="DejaVu Sans" charset="0"/>
            </a:endParaRPr>
          </a:p>
          <a:p>
            <a:pPr defTabSz="457200" fontAlgn="base">
              <a:spcBef>
                <a:spcPts val="1304"/>
              </a:spcBef>
              <a:spcAft>
                <a:spcPts val="1304"/>
              </a:spcAft>
              <a:buClr>
                <a:srgbClr val="000000"/>
              </a:buClr>
              <a:buSzPct val="100000"/>
              <a:buFont typeface="Arial" charset="0"/>
              <a:buNone/>
            </a:pPr>
            <a:r>
              <a:rPr lang="es-ES" sz="2800" dirty="0" smtClean="0">
                <a:solidFill>
                  <a:srgbClr val="FFC000"/>
                </a:solidFill>
                <a:latin typeface="Calibri"/>
                <a:cs typeface="DejaVu Sans" charset="0"/>
              </a:rPr>
              <a:t>BBN+CMB </a:t>
            </a:r>
            <a:r>
              <a:rPr lang="es-ES" sz="2800" dirty="0" smtClean="0">
                <a:solidFill>
                  <a:srgbClr val="FFC000"/>
                </a:solidFill>
                <a:latin typeface="Calibri"/>
                <a:cs typeface="DejaVu Sans" charset="0"/>
                <a:sym typeface="Wingdings" pitchFamily="2" charset="2"/>
              </a:rPr>
              <a:t> </a:t>
            </a:r>
            <a:r>
              <a:rPr lang="es-ES" sz="2800" dirty="0" smtClean="0">
                <a:solidFill>
                  <a:srgbClr val="FFC000"/>
                </a:solidFill>
                <a:latin typeface="Calibri"/>
                <a:cs typeface="DejaVu Sans" charset="0"/>
              </a:rPr>
              <a:t>Ω</a:t>
            </a:r>
            <a:r>
              <a:rPr lang="es-ES" sz="2800" baseline="-25000" dirty="0">
                <a:solidFill>
                  <a:srgbClr val="FFC000"/>
                </a:solidFill>
                <a:latin typeface="Calibri"/>
                <a:cs typeface="DejaVu Sans" charset="0"/>
              </a:rPr>
              <a:t>B</a:t>
            </a:r>
            <a:r>
              <a:rPr lang="es-ES" sz="2800" baseline="-25000" dirty="0" smtClean="0">
                <a:solidFill>
                  <a:srgbClr val="FFC000"/>
                </a:solidFill>
                <a:latin typeface="Calibri"/>
                <a:cs typeface="DejaVu Sans" charset="0"/>
              </a:rPr>
              <a:t> </a:t>
            </a:r>
            <a:r>
              <a:rPr lang="es-ES" sz="2800" dirty="0">
                <a:solidFill>
                  <a:srgbClr val="FFC000"/>
                </a:solidFill>
                <a:latin typeface="Calibri"/>
                <a:cs typeface="DejaVu Sans" charset="0"/>
              </a:rPr>
              <a:t>~ </a:t>
            </a:r>
            <a:r>
              <a:rPr lang="es-ES" sz="2800" dirty="0" smtClean="0">
                <a:solidFill>
                  <a:srgbClr val="FFC000"/>
                </a:solidFill>
                <a:latin typeface="Calibri"/>
                <a:cs typeface="DejaVu Sans" charset="0"/>
              </a:rPr>
              <a:t>0.05 </a:t>
            </a:r>
            <a:r>
              <a:rPr lang="es-ES" sz="2800" dirty="0" smtClean="0">
                <a:solidFill>
                  <a:srgbClr val="FFC000"/>
                </a:solidFill>
                <a:latin typeface="Calibri"/>
                <a:cs typeface="DejaVu Sans" charset="0"/>
                <a:sym typeface="Wingdings" pitchFamily="2" charset="2"/>
              </a:rPr>
              <a:t></a:t>
            </a:r>
            <a:r>
              <a:rPr lang="es-ES" sz="2800" dirty="0" smtClean="0">
                <a:solidFill>
                  <a:srgbClr val="FFC000"/>
                </a:solidFill>
                <a:latin typeface="Calibri"/>
                <a:cs typeface="DejaVu Sans" charset="0"/>
              </a:rPr>
              <a:t> La mayor parte del universo es </a:t>
            </a:r>
            <a:r>
              <a:rPr lang="es-ES" sz="2800" b="1" u="sng" dirty="0" smtClean="0">
                <a:solidFill>
                  <a:srgbClr val="FFC000"/>
                </a:solidFill>
                <a:latin typeface="Calibri"/>
                <a:cs typeface="DejaVu Sans" charset="0"/>
              </a:rPr>
              <a:t>no-</a:t>
            </a:r>
            <a:r>
              <a:rPr lang="es-ES" sz="2800" b="1" u="sng" dirty="0" err="1" smtClean="0">
                <a:solidFill>
                  <a:srgbClr val="FFC000"/>
                </a:solidFill>
                <a:latin typeface="Calibri"/>
                <a:cs typeface="DejaVu Sans" charset="0"/>
              </a:rPr>
              <a:t>bariónico</a:t>
            </a:r>
            <a:endParaRPr lang="es-ES" sz="2800" b="1" u="sng" dirty="0">
              <a:solidFill>
                <a:srgbClr val="FFC000"/>
              </a:solidFill>
              <a:latin typeface="Calibri"/>
              <a:cs typeface="DejaVu Sans" charset="0"/>
            </a:endParaRPr>
          </a:p>
          <a:p>
            <a:pPr defTabSz="457200" fontAlgn="base">
              <a:spcBef>
                <a:spcPts val="1191"/>
              </a:spcBef>
              <a:spcAft>
                <a:spcPts val="1191"/>
              </a:spcAft>
              <a:buClr>
                <a:srgbClr val="000000"/>
              </a:buClr>
              <a:buSzPct val="100000"/>
              <a:buFont typeface="Arial" charset="0"/>
              <a:buNone/>
            </a:pPr>
            <a:r>
              <a:rPr lang="es-ES" sz="2800" dirty="0" smtClean="0">
                <a:solidFill>
                  <a:srgbClr val="66FFFF"/>
                </a:solidFill>
                <a:latin typeface="Calibri"/>
                <a:cs typeface="DejaVu Sans" charset="0"/>
              </a:rPr>
              <a:t>LSS+DINÁMICA </a:t>
            </a:r>
            <a:r>
              <a:rPr lang="es-ES" sz="2800" dirty="0" smtClean="0">
                <a:solidFill>
                  <a:srgbClr val="66FFFF"/>
                </a:solidFill>
                <a:latin typeface="Calibri"/>
                <a:cs typeface="DejaVu Sans" charset="0"/>
                <a:sym typeface="Wingdings" pitchFamily="2" charset="2"/>
              </a:rPr>
              <a:t></a:t>
            </a:r>
            <a:r>
              <a:rPr lang="es-ES" sz="2800" dirty="0" smtClean="0">
                <a:solidFill>
                  <a:srgbClr val="66FFFF"/>
                </a:solidFill>
                <a:latin typeface="Calibri"/>
                <a:cs typeface="DejaVu Sans" charset="0"/>
              </a:rPr>
              <a:t> </a:t>
            </a:r>
            <a:r>
              <a:rPr lang="es-ES" sz="2800" b="1" u="sng" dirty="0" smtClean="0">
                <a:solidFill>
                  <a:srgbClr val="66FFFF"/>
                </a:solidFill>
                <a:latin typeface="Calibri"/>
                <a:cs typeface="DejaVu Sans" charset="0"/>
              </a:rPr>
              <a:t>¡MATERIA OSCURA!</a:t>
            </a:r>
            <a:r>
              <a:rPr lang="es-ES" sz="2800" dirty="0" smtClean="0">
                <a:solidFill>
                  <a:srgbClr val="66FFFF"/>
                </a:solidFill>
                <a:latin typeface="Calibri"/>
                <a:cs typeface="DejaVu Sans" charset="0"/>
              </a:rPr>
              <a:t>  </a:t>
            </a:r>
            <a:r>
              <a:rPr lang="es-ES" sz="2800" dirty="0">
                <a:solidFill>
                  <a:srgbClr val="66FFFF"/>
                </a:solidFill>
                <a:latin typeface="Calibri"/>
                <a:cs typeface="DejaVu Sans" charset="0"/>
              </a:rPr>
              <a:t>; </a:t>
            </a:r>
            <a:r>
              <a:rPr lang="es-ES" sz="2800" dirty="0">
                <a:solidFill>
                  <a:srgbClr val="66FFFF"/>
                </a:solidFill>
                <a:latin typeface="Calibri"/>
                <a:cs typeface="Arial Unicode MS" charset="0"/>
              </a:rPr>
              <a:t>Ω</a:t>
            </a:r>
            <a:r>
              <a:rPr lang="es-ES" sz="2800" baseline="-25000" dirty="0">
                <a:solidFill>
                  <a:srgbClr val="66FFFF"/>
                </a:solidFill>
                <a:latin typeface="Calibri"/>
                <a:cs typeface="DejaVu Sans" charset="0"/>
              </a:rPr>
              <a:t>DM</a:t>
            </a:r>
            <a:r>
              <a:rPr lang="es-ES" sz="2800" dirty="0">
                <a:solidFill>
                  <a:srgbClr val="66FFFF"/>
                </a:solidFill>
                <a:latin typeface="Calibri"/>
                <a:cs typeface="DejaVu Sans" charset="0"/>
              </a:rPr>
              <a:t>~ </a:t>
            </a:r>
            <a:r>
              <a:rPr lang="es-ES" sz="2800" dirty="0" smtClean="0">
                <a:solidFill>
                  <a:srgbClr val="66FFFF"/>
                </a:solidFill>
                <a:latin typeface="Calibri"/>
                <a:cs typeface="DejaVu Sans" charset="0"/>
              </a:rPr>
              <a:t>0.27</a:t>
            </a:r>
            <a:endParaRPr lang="es-ES" sz="2800" dirty="0">
              <a:solidFill>
                <a:srgbClr val="66FFFF"/>
              </a:solidFill>
              <a:latin typeface="Calibri"/>
              <a:cs typeface="DejaVu Sans" charset="0"/>
            </a:endParaRPr>
          </a:p>
          <a:p>
            <a:pPr defTabSz="457200" fontAlgn="base">
              <a:spcBef>
                <a:spcPts val="1191"/>
              </a:spcBef>
              <a:spcAft>
                <a:spcPct val="0"/>
              </a:spcAft>
              <a:buClr>
                <a:srgbClr val="000000"/>
              </a:buClr>
              <a:buSzPct val="100000"/>
              <a:buFont typeface="Arial" charset="0"/>
              <a:buNone/>
            </a:pPr>
            <a:r>
              <a:rPr lang="es-ES" sz="2800" dirty="0" err="1">
                <a:solidFill>
                  <a:srgbClr val="FFFF00"/>
                </a:solidFill>
                <a:latin typeface="Calibri"/>
                <a:cs typeface="DejaVu Sans" charset="0"/>
              </a:rPr>
              <a:t>Supernovae</a:t>
            </a:r>
            <a:r>
              <a:rPr lang="es-ES" sz="2800" dirty="0">
                <a:solidFill>
                  <a:srgbClr val="FFFF00"/>
                </a:solidFill>
                <a:latin typeface="Calibri"/>
                <a:cs typeface="DejaVu Sans" charset="0"/>
              </a:rPr>
              <a:t> </a:t>
            </a:r>
            <a:r>
              <a:rPr lang="es-ES" sz="2800" dirty="0" err="1" smtClean="0">
                <a:solidFill>
                  <a:srgbClr val="FFFF00"/>
                </a:solidFill>
                <a:latin typeface="Calibri"/>
                <a:cs typeface="DejaVu Sans" charset="0"/>
              </a:rPr>
              <a:t>Ia+LSS+CMB</a:t>
            </a:r>
            <a:r>
              <a:rPr lang="es-ES" sz="2800" dirty="0" smtClean="0">
                <a:solidFill>
                  <a:srgbClr val="FFFF00"/>
                </a:solidFill>
                <a:latin typeface="Calibri"/>
                <a:cs typeface="DejaVu Sans" charset="0"/>
              </a:rPr>
              <a:t>  </a:t>
            </a:r>
            <a:r>
              <a:rPr lang="es-ES" sz="2800" dirty="0" smtClean="0">
                <a:solidFill>
                  <a:srgbClr val="FFFF00"/>
                </a:solidFill>
                <a:latin typeface="Calibri"/>
                <a:cs typeface="DejaVu Sans" charset="0"/>
                <a:sym typeface="Wingdings" pitchFamily="2" charset="2"/>
              </a:rPr>
              <a:t></a:t>
            </a:r>
            <a:r>
              <a:rPr lang="es-ES" sz="2800" dirty="0" smtClean="0">
                <a:solidFill>
                  <a:srgbClr val="FFFF00"/>
                </a:solidFill>
                <a:latin typeface="Calibri"/>
                <a:cs typeface="DejaVu Sans" charset="0"/>
              </a:rPr>
              <a:t> </a:t>
            </a:r>
            <a:r>
              <a:rPr lang="es-ES" sz="2800" b="1" u="sng" dirty="0" smtClean="0">
                <a:solidFill>
                  <a:srgbClr val="FFFF00"/>
                </a:solidFill>
                <a:latin typeface="Calibri"/>
                <a:cs typeface="DejaVu Sans" charset="0"/>
              </a:rPr>
              <a:t>¡ENERGÍA OSCURA!</a:t>
            </a:r>
            <a:r>
              <a:rPr lang="es-ES" sz="2800" dirty="0" smtClean="0">
                <a:solidFill>
                  <a:srgbClr val="FFFF00"/>
                </a:solidFill>
                <a:latin typeface="Calibri"/>
                <a:cs typeface="DejaVu Sans" charset="0"/>
              </a:rPr>
              <a:t> </a:t>
            </a:r>
            <a:r>
              <a:rPr lang="es-ES" sz="2800" dirty="0">
                <a:solidFill>
                  <a:srgbClr val="FFFF00"/>
                </a:solidFill>
                <a:latin typeface="Calibri"/>
                <a:cs typeface="DejaVu Sans" charset="0"/>
              </a:rPr>
              <a:t>; </a:t>
            </a:r>
            <a:r>
              <a:rPr lang="es-ES" sz="2800" dirty="0" smtClean="0">
                <a:solidFill>
                  <a:srgbClr val="FFFF00"/>
                </a:solidFill>
                <a:latin typeface="Calibri"/>
                <a:cs typeface="DejaVu Sans" charset="0"/>
              </a:rPr>
              <a:t>Ω</a:t>
            </a:r>
            <a:r>
              <a:rPr lang="es-ES" sz="2800" baseline="-25000" dirty="0" smtClean="0">
                <a:solidFill>
                  <a:srgbClr val="FFFF00"/>
                </a:solidFill>
                <a:latin typeface="Calibri"/>
                <a:cs typeface="DejaVu Sans" charset="0"/>
              </a:rPr>
              <a:t>DE</a:t>
            </a:r>
            <a:r>
              <a:rPr lang="es-ES" sz="2800" dirty="0" smtClean="0">
                <a:solidFill>
                  <a:srgbClr val="FFFF00"/>
                </a:solidFill>
                <a:latin typeface="Calibri"/>
                <a:cs typeface="DejaVu Sans" charset="0"/>
              </a:rPr>
              <a:t> </a:t>
            </a:r>
            <a:r>
              <a:rPr lang="es-ES" sz="2800" dirty="0">
                <a:solidFill>
                  <a:srgbClr val="FFFF00"/>
                </a:solidFill>
                <a:latin typeface="Calibri"/>
                <a:cs typeface="DejaVu Sans" charset="0"/>
              </a:rPr>
              <a:t>~ </a:t>
            </a:r>
            <a:r>
              <a:rPr lang="es-ES" sz="2800" dirty="0" smtClean="0">
                <a:solidFill>
                  <a:srgbClr val="FFFF00"/>
                </a:solidFill>
                <a:latin typeface="Calibri"/>
                <a:cs typeface="DejaVu Sans" charset="0"/>
              </a:rPr>
              <a:t>0.68</a:t>
            </a:r>
            <a:endParaRPr lang="es-ES" sz="2800" dirty="0">
              <a:solidFill>
                <a:srgbClr val="FFFF00"/>
              </a:solidFill>
              <a:latin typeface="Calibri"/>
              <a:cs typeface="DejaVu Sans" charset="0"/>
            </a:endParaRPr>
          </a:p>
        </p:txBody>
      </p:sp>
      <p:sp>
        <p:nvSpPr>
          <p:cNvPr id="9" name="Text Box 3"/>
          <p:cNvSpPr txBox="1">
            <a:spLocks noChangeArrowheads="1"/>
          </p:cNvSpPr>
          <p:nvPr/>
        </p:nvSpPr>
        <p:spPr bwMode="auto">
          <a:xfrm>
            <a:off x="4655107" y="1484784"/>
            <a:ext cx="4453397" cy="51125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58421" rIns="81639" bIns="40820"/>
          <a:lstStyle>
            <a:lvl1pPr>
              <a:tabLst>
                <a:tab pos="723900" algn="l"/>
                <a:tab pos="1447800" algn="l"/>
                <a:tab pos="2171700" algn="l"/>
                <a:tab pos="2895600" algn="l"/>
                <a:tab pos="3619500" algn="l"/>
                <a:tab pos="4343400" algn="l"/>
                <a:tab pos="50673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 pos="50673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 pos="50673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 pos="50673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 pos="50673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a:solidFill>
                  <a:srgbClr val="000000"/>
                </a:solidFill>
                <a:latin typeface="Arial" charset="0"/>
                <a:ea typeface="SimSun" charset="-122"/>
              </a:defRPr>
            </a:lvl9pPr>
          </a:lstStyle>
          <a:p>
            <a:pPr defTabSz="457200" fontAlgn="base">
              <a:spcBef>
                <a:spcPct val="0"/>
              </a:spcBef>
              <a:spcAft>
                <a:spcPct val="0"/>
              </a:spcAft>
              <a:buClr>
                <a:srgbClr val="FFFFFF"/>
              </a:buClr>
              <a:buSzPct val="45000"/>
              <a:buFont typeface="Wingdings" charset="2"/>
              <a:buChar char=""/>
            </a:pPr>
            <a:r>
              <a:rPr lang="es-ES" sz="2000" dirty="0">
                <a:solidFill>
                  <a:schemeClr val="bg1">
                    <a:lumMod val="85000"/>
                  </a:schemeClr>
                </a:solidFill>
                <a:latin typeface="Calibri"/>
                <a:cs typeface="DejaVu Sans" charset="0"/>
              </a:rPr>
              <a:t> </a:t>
            </a:r>
            <a:r>
              <a:rPr lang="es-ES" sz="2000" dirty="0" smtClean="0">
                <a:solidFill>
                  <a:schemeClr val="bg1">
                    <a:lumMod val="85000"/>
                  </a:schemeClr>
                </a:solidFill>
                <a:latin typeface="Calibri"/>
                <a:cs typeface="DejaVu Sans" charset="0"/>
              </a:rPr>
              <a:t>Homogeneidad a gran escala</a:t>
            </a:r>
            <a:endParaRPr lang="es-ES" sz="2000" dirty="0">
              <a:solidFill>
                <a:schemeClr val="bg1">
                  <a:lumMod val="85000"/>
                </a:schemeClr>
              </a:solidFill>
              <a:latin typeface="Calibri"/>
              <a:cs typeface="DejaVu Sans" charset="0"/>
            </a:endParaRPr>
          </a:p>
          <a:p>
            <a:pPr defTabSz="457200" fontAlgn="base">
              <a:spcBef>
                <a:spcPct val="0"/>
              </a:spcBef>
              <a:spcAft>
                <a:spcPct val="0"/>
              </a:spcAft>
              <a:buClr>
                <a:srgbClr val="FFFFFF"/>
              </a:buClr>
              <a:buSzPct val="45000"/>
              <a:buFont typeface="Wingdings" charset="2"/>
              <a:buChar char=""/>
            </a:pPr>
            <a:r>
              <a:rPr lang="es-ES_tradnl" sz="2000" dirty="0">
                <a:solidFill>
                  <a:schemeClr val="bg1">
                    <a:lumMod val="85000"/>
                  </a:schemeClr>
                </a:solidFill>
                <a:latin typeface="Calibri"/>
                <a:cs typeface="DejaVu Sans" charset="0"/>
              </a:rPr>
              <a:t> </a:t>
            </a:r>
            <a:r>
              <a:rPr lang="es-ES_tradnl" sz="2000" dirty="0" smtClean="0">
                <a:solidFill>
                  <a:schemeClr val="bg1">
                    <a:lumMod val="85000"/>
                  </a:schemeClr>
                </a:solidFill>
                <a:latin typeface="Calibri"/>
                <a:cs typeface="DejaVu Sans" charset="0"/>
              </a:rPr>
              <a:t>Ley de Hubble</a:t>
            </a:r>
            <a:endParaRPr lang="es-ES" sz="2000" dirty="0">
              <a:solidFill>
                <a:schemeClr val="bg1">
                  <a:lumMod val="85000"/>
                </a:schemeClr>
              </a:solidFill>
              <a:latin typeface="Calibri"/>
              <a:cs typeface="DejaVu Sans" charset="0"/>
            </a:endParaRPr>
          </a:p>
          <a:p>
            <a:pPr defTabSz="457200" fontAlgn="base">
              <a:spcBef>
                <a:spcPct val="0"/>
              </a:spcBef>
              <a:spcAft>
                <a:spcPct val="0"/>
              </a:spcAft>
              <a:buClr>
                <a:srgbClr val="FFFFFF"/>
              </a:buClr>
              <a:buSzPct val="45000"/>
              <a:buFont typeface="Wingdings" charset="2"/>
              <a:buChar char=""/>
            </a:pPr>
            <a:r>
              <a:rPr lang="es-ES" sz="2000" dirty="0">
                <a:solidFill>
                  <a:schemeClr val="bg1">
                    <a:lumMod val="85000"/>
                  </a:schemeClr>
                </a:solidFill>
                <a:latin typeface="Calibri"/>
                <a:cs typeface="DejaVu Sans" charset="0"/>
              </a:rPr>
              <a:t> </a:t>
            </a:r>
            <a:r>
              <a:rPr lang="es-ES" sz="2000" dirty="0" smtClean="0">
                <a:solidFill>
                  <a:schemeClr val="bg1">
                    <a:lumMod val="85000"/>
                  </a:schemeClr>
                </a:solidFill>
                <a:latin typeface="Calibri"/>
                <a:cs typeface="DejaVu Sans" charset="0"/>
              </a:rPr>
              <a:t>Abundancias de elementos ligeros</a:t>
            </a:r>
            <a:endParaRPr lang="es-ES" sz="2000" dirty="0">
              <a:solidFill>
                <a:schemeClr val="bg1">
                  <a:lumMod val="85000"/>
                </a:schemeClr>
              </a:solidFill>
              <a:latin typeface="Calibri"/>
              <a:cs typeface="DejaVu Sans" charset="0"/>
            </a:endParaRPr>
          </a:p>
          <a:p>
            <a:pPr defTabSz="457200" fontAlgn="base">
              <a:spcBef>
                <a:spcPct val="0"/>
              </a:spcBef>
              <a:spcAft>
                <a:spcPct val="0"/>
              </a:spcAft>
              <a:buClr>
                <a:srgbClr val="FFFFFF"/>
              </a:buClr>
              <a:buSzPct val="45000"/>
              <a:buFont typeface="Wingdings" charset="2"/>
              <a:buChar char=""/>
            </a:pPr>
            <a:r>
              <a:rPr lang="es-ES" sz="2000" dirty="0">
                <a:solidFill>
                  <a:schemeClr val="bg1">
                    <a:lumMod val="85000"/>
                  </a:schemeClr>
                </a:solidFill>
                <a:latin typeface="Calibri"/>
                <a:cs typeface="DejaVu Sans" charset="0"/>
              </a:rPr>
              <a:t> </a:t>
            </a:r>
            <a:r>
              <a:rPr lang="es-ES" sz="2000" dirty="0" smtClean="0">
                <a:solidFill>
                  <a:schemeClr val="bg1">
                    <a:lumMod val="85000"/>
                  </a:schemeClr>
                </a:solidFill>
                <a:latin typeface="Calibri"/>
                <a:cs typeface="DejaVu Sans" charset="0"/>
              </a:rPr>
              <a:t>Existencia de la </a:t>
            </a:r>
            <a:r>
              <a:rPr lang="es-ES" sz="2000" dirty="0">
                <a:solidFill>
                  <a:schemeClr val="bg1">
                    <a:lumMod val="85000"/>
                  </a:schemeClr>
                </a:solidFill>
                <a:latin typeface="Calibri"/>
                <a:cs typeface="DejaVu Sans" charset="0"/>
              </a:rPr>
              <a:t>CMB</a:t>
            </a:r>
          </a:p>
          <a:p>
            <a:pPr defTabSz="457200" fontAlgn="base">
              <a:spcBef>
                <a:spcPct val="0"/>
              </a:spcBef>
              <a:spcAft>
                <a:spcPct val="0"/>
              </a:spcAft>
              <a:buClr>
                <a:srgbClr val="FFFFFF"/>
              </a:buClr>
              <a:buSzPct val="45000"/>
              <a:buFont typeface="Wingdings" charset="2"/>
              <a:buChar char=""/>
            </a:pPr>
            <a:r>
              <a:rPr lang="es-ES" sz="2000" dirty="0">
                <a:solidFill>
                  <a:schemeClr val="bg1">
                    <a:lumMod val="85000"/>
                  </a:schemeClr>
                </a:solidFill>
                <a:latin typeface="Calibri"/>
                <a:cs typeface="DejaVu Sans" charset="0"/>
              </a:rPr>
              <a:t> </a:t>
            </a:r>
            <a:r>
              <a:rPr lang="es-ES" sz="2000" dirty="0" smtClean="0">
                <a:solidFill>
                  <a:schemeClr val="bg1">
                    <a:lumMod val="85000"/>
                  </a:schemeClr>
                </a:solidFill>
                <a:latin typeface="Calibri"/>
                <a:cs typeface="DejaVu Sans" charset="0"/>
              </a:rPr>
              <a:t>Fluctuaciones de la </a:t>
            </a:r>
            <a:r>
              <a:rPr lang="es-ES" sz="2000" dirty="0">
                <a:solidFill>
                  <a:schemeClr val="bg1">
                    <a:lumMod val="85000"/>
                  </a:schemeClr>
                </a:solidFill>
                <a:latin typeface="Calibri"/>
                <a:cs typeface="DejaVu Sans" charset="0"/>
              </a:rPr>
              <a:t>CMB</a:t>
            </a:r>
          </a:p>
          <a:p>
            <a:pPr defTabSz="457200" fontAlgn="base">
              <a:spcBef>
                <a:spcPct val="0"/>
              </a:spcBef>
              <a:spcAft>
                <a:spcPct val="0"/>
              </a:spcAft>
              <a:buClr>
                <a:srgbClr val="FFFFFF"/>
              </a:buClr>
              <a:buSzPct val="45000"/>
              <a:buFont typeface="Wingdings" charset="2"/>
              <a:buChar char=""/>
            </a:pPr>
            <a:r>
              <a:rPr lang="es-ES" sz="2000" dirty="0">
                <a:solidFill>
                  <a:schemeClr val="bg1">
                    <a:lumMod val="85000"/>
                  </a:schemeClr>
                </a:solidFill>
                <a:latin typeface="Calibri"/>
                <a:cs typeface="DejaVu Sans" charset="0"/>
              </a:rPr>
              <a:t> LSS</a:t>
            </a:r>
          </a:p>
          <a:p>
            <a:pPr defTabSz="457200" fontAlgn="base">
              <a:spcBef>
                <a:spcPct val="0"/>
              </a:spcBef>
              <a:spcAft>
                <a:spcPct val="0"/>
              </a:spcAft>
              <a:buClr>
                <a:srgbClr val="FFFFFF"/>
              </a:buClr>
              <a:buSzPct val="45000"/>
              <a:buFont typeface="Wingdings" charset="2"/>
              <a:buChar char=""/>
            </a:pPr>
            <a:r>
              <a:rPr lang="es-ES" sz="2000" dirty="0">
                <a:solidFill>
                  <a:schemeClr val="bg1">
                    <a:lumMod val="85000"/>
                  </a:schemeClr>
                </a:solidFill>
                <a:latin typeface="Calibri"/>
                <a:cs typeface="DejaVu Sans" charset="0"/>
              </a:rPr>
              <a:t> </a:t>
            </a:r>
            <a:r>
              <a:rPr lang="es-ES" sz="2000" dirty="0" smtClean="0">
                <a:solidFill>
                  <a:schemeClr val="bg1">
                    <a:lumMod val="85000"/>
                  </a:schemeClr>
                </a:solidFill>
                <a:latin typeface="Calibri"/>
                <a:cs typeface="DejaVu Sans" charset="0"/>
              </a:rPr>
              <a:t>Edades de las estrellas</a:t>
            </a:r>
            <a:endParaRPr lang="es-ES" sz="2000" dirty="0">
              <a:solidFill>
                <a:schemeClr val="bg1">
                  <a:lumMod val="85000"/>
                </a:schemeClr>
              </a:solidFill>
              <a:latin typeface="Calibri"/>
              <a:cs typeface="DejaVu Sans" charset="0"/>
            </a:endParaRPr>
          </a:p>
          <a:p>
            <a:pPr defTabSz="457200" fontAlgn="base">
              <a:spcBef>
                <a:spcPct val="0"/>
              </a:spcBef>
              <a:spcAft>
                <a:spcPct val="0"/>
              </a:spcAft>
              <a:buClr>
                <a:srgbClr val="FFFFFF"/>
              </a:buClr>
              <a:buSzPct val="45000"/>
              <a:buFont typeface="Wingdings" charset="2"/>
              <a:buChar char=""/>
            </a:pPr>
            <a:r>
              <a:rPr lang="es-ES" sz="2000" dirty="0">
                <a:solidFill>
                  <a:schemeClr val="bg1">
                    <a:lumMod val="85000"/>
                  </a:schemeClr>
                </a:solidFill>
                <a:latin typeface="Calibri"/>
                <a:cs typeface="DejaVu Sans" charset="0"/>
              </a:rPr>
              <a:t> </a:t>
            </a:r>
            <a:r>
              <a:rPr lang="es-ES" sz="2000" dirty="0" smtClean="0">
                <a:solidFill>
                  <a:schemeClr val="bg1">
                    <a:lumMod val="85000"/>
                  </a:schemeClr>
                </a:solidFill>
                <a:latin typeface="Calibri"/>
                <a:cs typeface="DejaVu Sans" charset="0"/>
              </a:rPr>
              <a:t>Evolución de las galaxias</a:t>
            </a:r>
            <a:endParaRPr lang="es-ES" sz="2000" dirty="0">
              <a:solidFill>
                <a:schemeClr val="bg1">
                  <a:lumMod val="85000"/>
                </a:schemeClr>
              </a:solidFill>
              <a:latin typeface="Calibri"/>
              <a:cs typeface="DejaVu Sans" charset="0"/>
            </a:endParaRPr>
          </a:p>
          <a:p>
            <a:pPr defTabSz="457200" fontAlgn="base">
              <a:spcBef>
                <a:spcPct val="0"/>
              </a:spcBef>
              <a:spcAft>
                <a:spcPct val="0"/>
              </a:spcAft>
              <a:buClr>
                <a:srgbClr val="FFFFFF"/>
              </a:buClr>
              <a:buSzPct val="45000"/>
              <a:buFont typeface="Wingdings" charset="2"/>
              <a:buChar char=""/>
            </a:pPr>
            <a:r>
              <a:rPr lang="es-ES" sz="2000" dirty="0">
                <a:solidFill>
                  <a:schemeClr val="bg1">
                    <a:lumMod val="85000"/>
                  </a:schemeClr>
                </a:solidFill>
                <a:latin typeface="Calibri"/>
                <a:cs typeface="DejaVu Sans" charset="0"/>
              </a:rPr>
              <a:t> </a:t>
            </a:r>
            <a:r>
              <a:rPr lang="es-ES" sz="2000" dirty="0" smtClean="0">
                <a:solidFill>
                  <a:schemeClr val="bg1">
                    <a:lumMod val="85000"/>
                  </a:schemeClr>
                </a:solidFill>
                <a:latin typeface="Calibri"/>
                <a:cs typeface="DejaVu Sans" charset="0"/>
              </a:rPr>
              <a:t>Dilatación temporal del brillo de SN</a:t>
            </a:r>
            <a:endParaRPr lang="es-ES" sz="2000" dirty="0">
              <a:solidFill>
                <a:schemeClr val="bg1">
                  <a:lumMod val="85000"/>
                </a:schemeClr>
              </a:solidFill>
              <a:latin typeface="Calibri"/>
              <a:cs typeface="DejaVu Sans" charset="0"/>
            </a:endParaRPr>
          </a:p>
          <a:p>
            <a:pPr defTabSz="457200" fontAlgn="base">
              <a:spcBef>
                <a:spcPct val="0"/>
              </a:spcBef>
              <a:spcAft>
                <a:spcPct val="0"/>
              </a:spcAft>
              <a:buClr>
                <a:srgbClr val="FFFFFF"/>
              </a:buClr>
              <a:buSzPct val="45000"/>
              <a:buFont typeface="Wingdings" charset="2"/>
              <a:buChar char=""/>
            </a:pPr>
            <a:r>
              <a:rPr lang="es-ES" sz="2000" dirty="0">
                <a:solidFill>
                  <a:schemeClr val="bg1">
                    <a:lumMod val="85000"/>
                  </a:schemeClr>
                </a:solidFill>
                <a:latin typeface="Calibri"/>
                <a:cs typeface="DejaVu Sans" charset="0"/>
              </a:rPr>
              <a:t> </a:t>
            </a:r>
            <a:r>
              <a:rPr lang="es-ES" sz="2000" dirty="0" smtClean="0">
                <a:solidFill>
                  <a:schemeClr val="bg1">
                    <a:lumMod val="85000"/>
                  </a:schemeClr>
                </a:solidFill>
                <a:latin typeface="Calibri"/>
                <a:cs typeface="DejaVu Sans" charset="0"/>
              </a:rPr>
              <a:t>Temperatura </a:t>
            </a:r>
            <a:r>
              <a:rPr lang="es-ES" sz="2000" dirty="0">
                <a:solidFill>
                  <a:schemeClr val="bg1">
                    <a:lumMod val="85000"/>
                  </a:schemeClr>
                </a:solidFill>
                <a:latin typeface="Calibri"/>
                <a:cs typeface="DejaVu Sans" charset="0"/>
              </a:rPr>
              <a:t>vs </a:t>
            </a:r>
            <a:r>
              <a:rPr lang="es-ES" sz="2000" dirty="0" err="1">
                <a:solidFill>
                  <a:schemeClr val="bg1">
                    <a:lumMod val="85000"/>
                  </a:schemeClr>
                </a:solidFill>
                <a:latin typeface="Calibri"/>
                <a:cs typeface="DejaVu Sans" charset="0"/>
              </a:rPr>
              <a:t>redshift</a:t>
            </a:r>
            <a:r>
              <a:rPr lang="es-ES" sz="2000" dirty="0">
                <a:solidFill>
                  <a:schemeClr val="bg1">
                    <a:lumMod val="85000"/>
                  </a:schemeClr>
                </a:solidFill>
                <a:latin typeface="Calibri"/>
                <a:cs typeface="DejaVu Sans" charset="0"/>
              </a:rPr>
              <a:t> (Tolman test)</a:t>
            </a:r>
          </a:p>
          <a:p>
            <a:pPr defTabSz="457200" fontAlgn="base">
              <a:spcBef>
                <a:spcPct val="0"/>
              </a:spcBef>
              <a:spcAft>
                <a:spcPct val="0"/>
              </a:spcAft>
              <a:buClr>
                <a:srgbClr val="FFFFFF"/>
              </a:buClr>
              <a:buSzPct val="45000"/>
              <a:buFont typeface="Wingdings" charset="2"/>
              <a:buChar char=""/>
            </a:pPr>
            <a:r>
              <a:rPr lang="es-ES" sz="2000" dirty="0">
                <a:solidFill>
                  <a:schemeClr val="bg1">
                    <a:lumMod val="85000"/>
                  </a:schemeClr>
                </a:solidFill>
                <a:latin typeface="Calibri"/>
                <a:cs typeface="DejaVu Sans" charset="0"/>
              </a:rPr>
              <a:t> </a:t>
            </a:r>
            <a:r>
              <a:rPr lang="es-ES" sz="2000" dirty="0" smtClean="0">
                <a:solidFill>
                  <a:schemeClr val="bg1">
                    <a:lumMod val="85000"/>
                  </a:schemeClr>
                </a:solidFill>
                <a:latin typeface="Calibri"/>
                <a:cs typeface="DejaVu Sans" charset="0"/>
              </a:rPr>
              <a:t>Efecto </a:t>
            </a:r>
            <a:r>
              <a:rPr lang="es-ES" sz="2000" dirty="0" err="1" smtClean="0">
                <a:solidFill>
                  <a:schemeClr val="bg1">
                    <a:lumMod val="85000"/>
                  </a:schemeClr>
                </a:solidFill>
                <a:latin typeface="Calibri"/>
                <a:cs typeface="DejaVu Sans" charset="0"/>
              </a:rPr>
              <a:t>Sunyaev-Zel´dovich</a:t>
            </a:r>
            <a:endParaRPr lang="es-ES" sz="2000" dirty="0">
              <a:solidFill>
                <a:schemeClr val="bg1">
                  <a:lumMod val="85000"/>
                </a:schemeClr>
              </a:solidFill>
              <a:latin typeface="Calibri"/>
              <a:cs typeface="DejaVu Sans" charset="0"/>
            </a:endParaRPr>
          </a:p>
          <a:p>
            <a:pPr defTabSz="457200" fontAlgn="base">
              <a:spcBef>
                <a:spcPct val="0"/>
              </a:spcBef>
              <a:spcAft>
                <a:spcPct val="0"/>
              </a:spcAft>
              <a:buClr>
                <a:srgbClr val="FFFFFF"/>
              </a:buClr>
              <a:buSzPct val="45000"/>
              <a:buFont typeface="Wingdings" charset="2"/>
              <a:buChar char=""/>
            </a:pPr>
            <a:r>
              <a:rPr lang="es-ES" sz="2000" dirty="0">
                <a:solidFill>
                  <a:schemeClr val="bg1">
                    <a:lumMod val="85000"/>
                  </a:schemeClr>
                </a:solidFill>
                <a:latin typeface="Calibri"/>
                <a:cs typeface="DejaVu Sans" charset="0"/>
              </a:rPr>
              <a:t> </a:t>
            </a:r>
            <a:r>
              <a:rPr lang="es-ES" sz="2000" dirty="0" smtClean="0">
                <a:solidFill>
                  <a:schemeClr val="bg1">
                    <a:lumMod val="85000"/>
                  </a:schemeClr>
                </a:solidFill>
                <a:latin typeface="Calibri"/>
                <a:cs typeface="DejaVu Sans" charset="0"/>
              </a:rPr>
              <a:t>Efecto </a:t>
            </a:r>
            <a:r>
              <a:rPr lang="es-ES" sz="2000" dirty="0" err="1">
                <a:solidFill>
                  <a:schemeClr val="bg1">
                    <a:lumMod val="85000"/>
                  </a:schemeClr>
                </a:solidFill>
                <a:latin typeface="Calibri"/>
                <a:cs typeface="DejaVu Sans" charset="0"/>
              </a:rPr>
              <a:t>S</a:t>
            </a:r>
            <a:r>
              <a:rPr lang="es-ES" sz="2000" dirty="0" err="1" smtClean="0">
                <a:solidFill>
                  <a:schemeClr val="bg1">
                    <a:lumMod val="85000"/>
                  </a:schemeClr>
                </a:solidFill>
                <a:latin typeface="Calibri"/>
                <a:cs typeface="DejaVu Sans" charset="0"/>
              </a:rPr>
              <a:t>achs</a:t>
            </a:r>
            <a:r>
              <a:rPr lang="es-ES" sz="2000" dirty="0" smtClean="0">
                <a:solidFill>
                  <a:schemeClr val="bg1">
                    <a:lumMod val="85000"/>
                  </a:schemeClr>
                </a:solidFill>
                <a:latin typeface="Calibri"/>
                <a:cs typeface="DejaVu Sans" charset="0"/>
              </a:rPr>
              <a:t>-Wolf integrado</a:t>
            </a:r>
            <a:endParaRPr lang="es-ES" sz="2000" dirty="0">
              <a:solidFill>
                <a:schemeClr val="bg1">
                  <a:lumMod val="85000"/>
                </a:schemeClr>
              </a:solidFill>
              <a:latin typeface="Calibri"/>
              <a:cs typeface="DejaVu Sans" charset="0"/>
            </a:endParaRPr>
          </a:p>
          <a:p>
            <a:pPr defTabSz="457200" fontAlgn="base">
              <a:spcBef>
                <a:spcPct val="0"/>
              </a:spcBef>
              <a:spcAft>
                <a:spcPct val="0"/>
              </a:spcAft>
              <a:buClr>
                <a:srgbClr val="FFFFFF"/>
              </a:buClr>
              <a:buSzPct val="45000"/>
              <a:buFont typeface="Wingdings" charset="2"/>
              <a:buChar char=""/>
            </a:pPr>
            <a:r>
              <a:rPr lang="es-ES" sz="2000" dirty="0">
                <a:solidFill>
                  <a:schemeClr val="bg1">
                    <a:lumMod val="85000"/>
                  </a:schemeClr>
                </a:solidFill>
                <a:latin typeface="Calibri"/>
                <a:cs typeface="DejaVu Sans" charset="0"/>
              </a:rPr>
              <a:t> </a:t>
            </a:r>
            <a:r>
              <a:rPr lang="es-ES" sz="2000" dirty="0" smtClean="0">
                <a:solidFill>
                  <a:schemeClr val="bg1">
                    <a:lumMod val="85000"/>
                  </a:schemeClr>
                </a:solidFill>
                <a:latin typeface="Calibri"/>
                <a:cs typeface="DejaVu Sans" charset="0"/>
              </a:rPr>
              <a:t>Galaxias (rotación/dispersión)</a:t>
            </a:r>
            <a:endParaRPr lang="es-ES" sz="2000" dirty="0">
              <a:solidFill>
                <a:schemeClr val="bg1">
                  <a:lumMod val="85000"/>
                </a:schemeClr>
              </a:solidFill>
              <a:latin typeface="Calibri"/>
              <a:cs typeface="DejaVu Sans" charset="0"/>
            </a:endParaRPr>
          </a:p>
          <a:p>
            <a:pPr defTabSz="457200" fontAlgn="base">
              <a:spcBef>
                <a:spcPct val="0"/>
              </a:spcBef>
              <a:spcAft>
                <a:spcPct val="0"/>
              </a:spcAft>
              <a:buClr>
                <a:srgbClr val="FFFFFF"/>
              </a:buClr>
              <a:buSzPct val="45000"/>
              <a:buFont typeface="Wingdings" charset="2"/>
              <a:buChar char=""/>
            </a:pPr>
            <a:r>
              <a:rPr lang="es-ES" sz="2000" dirty="0">
                <a:solidFill>
                  <a:schemeClr val="bg1">
                    <a:lumMod val="85000"/>
                  </a:schemeClr>
                </a:solidFill>
                <a:latin typeface="Calibri"/>
                <a:cs typeface="DejaVu Sans" charset="0"/>
              </a:rPr>
              <a:t> </a:t>
            </a:r>
            <a:r>
              <a:rPr lang="es-ES" sz="2000" dirty="0" smtClean="0">
                <a:solidFill>
                  <a:schemeClr val="bg1">
                    <a:lumMod val="85000"/>
                  </a:schemeClr>
                </a:solidFill>
                <a:latin typeface="Calibri"/>
                <a:cs typeface="DejaVu Sans" charset="0"/>
              </a:rPr>
              <a:t>Energía oscura (expansión acelerada)</a:t>
            </a:r>
          </a:p>
          <a:p>
            <a:pPr defTabSz="457200" fontAlgn="base">
              <a:spcBef>
                <a:spcPct val="0"/>
              </a:spcBef>
              <a:spcAft>
                <a:spcPct val="0"/>
              </a:spcAft>
              <a:buClr>
                <a:srgbClr val="FFFFFF"/>
              </a:buClr>
              <a:buSzPct val="45000"/>
              <a:buFont typeface="Wingdings" charset="2"/>
              <a:buChar char=""/>
            </a:pPr>
            <a:r>
              <a:rPr lang="es-ES_tradnl" sz="2000" dirty="0" smtClean="0">
                <a:solidFill>
                  <a:schemeClr val="bg1">
                    <a:lumMod val="85000"/>
                  </a:schemeClr>
                </a:solidFill>
                <a:latin typeface="Calibri"/>
                <a:cs typeface="DejaVu Sans" charset="0"/>
              </a:rPr>
              <a:t> Lentes gravitacionales (débiles/fuertes)</a:t>
            </a:r>
            <a:endParaRPr lang="es-ES" sz="2000" dirty="0">
              <a:solidFill>
                <a:schemeClr val="bg1">
                  <a:lumMod val="85000"/>
                </a:schemeClr>
              </a:solidFill>
              <a:latin typeface="Calibri"/>
              <a:cs typeface="DejaVu Sans" charset="0"/>
            </a:endParaRPr>
          </a:p>
          <a:p>
            <a:pPr defTabSz="457200" fontAlgn="base">
              <a:spcBef>
                <a:spcPct val="0"/>
              </a:spcBef>
              <a:spcAft>
                <a:spcPct val="0"/>
              </a:spcAft>
              <a:buClr>
                <a:srgbClr val="FFFFFF"/>
              </a:buClr>
              <a:buSzPct val="45000"/>
              <a:buFont typeface="Wingdings" charset="2"/>
              <a:buChar char=""/>
            </a:pPr>
            <a:r>
              <a:rPr lang="es-ES" sz="2000" dirty="0">
                <a:solidFill>
                  <a:schemeClr val="bg1">
                    <a:lumMod val="85000"/>
                  </a:schemeClr>
                </a:solidFill>
                <a:latin typeface="Calibri"/>
                <a:cs typeface="DejaVu Sans" charset="0"/>
              </a:rPr>
              <a:t> </a:t>
            </a:r>
            <a:r>
              <a:rPr lang="es-ES" sz="2000" dirty="0" smtClean="0">
                <a:solidFill>
                  <a:schemeClr val="bg1">
                    <a:lumMod val="85000"/>
                  </a:schemeClr>
                </a:solidFill>
                <a:latin typeface="Calibri"/>
                <a:cs typeface="DejaVu Sans" charset="0"/>
              </a:rPr>
              <a:t>Consistencia de todas las observaciones</a:t>
            </a:r>
            <a:endParaRPr lang="es-ES" sz="2000" dirty="0">
              <a:solidFill>
                <a:schemeClr val="bg1">
                  <a:lumMod val="85000"/>
                </a:schemeClr>
              </a:solidFill>
              <a:latin typeface="Calibri"/>
              <a:cs typeface="DejaVu Sans" charset="0"/>
            </a:endParaRPr>
          </a:p>
        </p:txBody>
      </p:sp>
    </p:spTree>
    <p:extLst>
      <p:ext uri="{BB962C8B-B14F-4D97-AF65-F5344CB8AC3E}">
        <p14:creationId xmlns:p14="http://schemas.microsoft.com/office/powerpoint/2010/main" val="405213580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0" y="0"/>
            <a:ext cx="9144000" cy="707886"/>
          </a:xfrm>
          <a:prstGeom prst="rect">
            <a:avLst/>
          </a:prstGeom>
          <a:noFill/>
        </p:spPr>
        <p:txBody>
          <a:bodyPr wrap="square" rtlCol="0">
            <a:spAutoFit/>
          </a:bodyPr>
          <a:lstStyle/>
          <a:p>
            <a:pPr algn="ctr"/>
            <a:r>
              <a:rPr lang="es-ES_tradnl" sz="4000" b="1" dirty="0" smtClean="0">
                <a:solidFill>
                  <a:srgbClr val="FFFF00"/>
                </a:solidFill>
              </a:rPr>
              <a:t>Historia del universo </a:t>
            </a:r>
            <a:endParaRPr lang="es-ES" sz="4000" b="1" dirty="0">
              <a:solidFill>
                <a:srgbClr val="FFFF00"/>
              </a:solidFill>
            </a:endParaRPr>
          </a:p>
        </p:txBody>
      </p:sp>
      <p:graphicFrame>
        <p:nvGraphicFramePr>
          <p:cNvPr id="4" name="3 Tabla"/>
          <p:cNvGraphicFramePr>
            <a:graphicFrameLocks noGrp="1"/>
          </p:cNvGraphicFramePr>
          <p:nvPr>
            <p:extLst>
              <p:ext uri="{D42A27DB-BD31-4B8C-83A1-F6EECF244321}">
                <p14:modId xmlns:p14="http://schemas.microsoft.com/office/powerpoint/2010/main" val="2538106147"/>
              </p:ext>
            </p:extLst>
          </p:nvPr>
        </p:nvGraphicFramePr>
        <p:xfrm>
          <a:off x="0" y="867112"/>
          <a:ext cx="9144000" cy="5730240"/>
        </p:xfrm>
        <a:graphic>
          <a:graphicData uri="http://schemas.openxmlformats.org/drawingml/2006/table">
            <a:tbl>
              <a:tblPr firstRow="1" bandRow="1">
                <a:tableStyleId>{5C22544A-7EE6-4342-B048-85BDC9FD1C3A}</a:tableStyleId>
              </a:tblPr>
              <a:tblGrid>
                <a:gridCol w="1259632"/>
                <a:gridCol w="3024336"/>
                <a:gridCol w="1440160"/>
                <a:gridCol w="864096"/>
                <a:gridCol w="1188640"/>
                <a:gridCol w="1367136"/>
              </a:tblGrid>
              <a:tr h="370840">
                <a:tc>
                  <a:txBody>
                    <a:bodyPr/>
                    <a:lstStyle/>
                    <a:p>
                      <a:pPr algn="ctr"/>
                      <a:r>
                        <a:rPr lang="es-ES_tradnl" b="1" dirty="0" smtClean="0"/>
                        <a:t>Era</a:t>
                      </a:r>
                      <a:endParaRPr lang="es-ES" b="1" dirty="0"/>
                    </a:p>
                  </a:txBody>
                  <a:tcPr anchor="ctr"/>
                </a:tc>
                <a:tc>
                  <a:txBody>
                    <a:bodyPr/>
                    <a:lstStyle/>
                    <a:p>
                      <a:pPr algn="ctr"/>
                      <a:r>
                        <a:rPr lang="es-ES_tradnl" b="1" dirty="0" smtClean="0"/>
                        <a:t>Fenómenos</a:t>
                      </a:r>
                      <a:r>
                        <a:rPr lang="es-ES_tradnl" b="1" baseline="0" dirty="0" smtClean="0"/>
                        <a:t> físicos</a:t>
                      </a:r>
                      <a:endParaRPr lang="es-ES" b="1" dirty="0"/>
                    </a:p>
                  </a:txBody>
                  <a:tcPr anchor="ctr"/>
                </a:tc>
                <a:tc>
                  <a:txBody>
                    <a:bodyPr/>
                    <a:lstStyle/>
                    <a:p>
                      <a:pPr algn="ctr"/>
                      <a:r>
                        <a:rPr lang="es-ES_tradnl" b="1" dirty="0" smtClean="0"/>
                        <a:t>t</a:t>
                      </a:r>
                      <a:endParaRPr lang="es-ES" b="1" dirty="0"/>
                    </a:p>
                  </a:txBody>
                  <a:tcPr anchor="ctr"/>
                </a:tc>
                <a:tc>
                  <a:txBody>
                    <a:bodyPr/>
                    <a:lstStyle/>
                    <a:p>
                      <a:pPr algn="ctr"/>
                      <a:r>
                        <a:rPr lang="es-ES_tradnl" b="1" dirty="0" smtClean="0"/>
                        <a:t>z</a:t>
                      </a:r>
                      <a:endParaRPr lang="es-ES" b="1" dirty="0"/>
                    </a:p>
                  </a:txBody>
                  <a:tcPr anchor="ctr"/>
                </a:tc>
                <a:tc>
                  <a:txBody>
                    <a:bodyPr/>
                    <a:lstStyle/>
                    <a:p>
                      <a:pPr algn="ctr"/>
                      <a:r>
                        <a:rPr lang="es-ES_tradnl" b="1" dirty="0" smtClean="0"/>
                        <a:t>T</a:t>
                      </a:r>
                      <a:endParaRPr lang="es-ES" b="1" dirty="0"/>
                    </a:p>
                  </a:txBody>
                  <a:tcPr anchor="ctr"/>
                </a:tc>
                <a:tc>
                  <a:txBody>
                    <a:bodyPr/>
                    <a:lstStyle/>
                    <a:p>
                      <a:pPr algn="ctr"/>
                      <a:r>
                        <a:rPr lang="es-ES_tradnl" b="1" dirty="0" smtClean="0"/>
                        <a:t>Radio</a:t>
                      </a:r>
                      <a:endParaRPr lang="es-ES" b="1" dirty="0"/>
                    </a:p>
                  </a:txBody>
                  <a:tcPr anchor="ctr"/>
                </a:tc>
              </a:tr>
              <a:tr h="370840">
                <a:tc>
                  <a:txBody>
                    <a:bodyPr/>
                    <a:lstStyle/>
                    <a:p>
                      <a:pPr algn="ctr"/>
                      <a:r>
                        <a:rPr lang="es-ES_tradnl" b="1" dirty="0" smtClean="0"/>
                        <a:t>Planck</a:t>
                      </a:r>
                      <a:endParaRPr lang="es-ES" b="1" dirty="0"/>
                    </a:p>
                  </a:txBody>
                  <a:tcPr anchor="ctr">
                    <a:solidFill>
                      <a:schemeClr val="accent6">
                        <a:lumMod val="40000"/>
                        <a:lumOff val="60000"/>
                      </a:schemeClr>
                    </a:solidFill>
                  </a:tcPr>
                </a:tc>
                <a:tc>
                  <a:txBody>
                    <a:bodyPr/>
                    <a:lstStyle/>
                    <a:p>
                      <a:pPr algn="ctr"/>
                      <a:r>
                        <a:rPr lang="es-ES_tradnl" b="1" dirty="0" smtClean="0"/>
                        <a:t>Gravedad cuántica</a:t>
                      </a:r>
                      <a:endParaRPr lang="es-ES" b="1" dirty="0"/>
                    </a:p>
                  </a:txBody>
                  <a:tcPr anchor="ctr">
                    <a:solidFill>
                      <a:schemeClr val="accent6">
                        <a:lumMod val="40000"/>
                        <a:lumOff val="60000"/>
                      </a:schemeClr>
                    </a:solidFill>
                  </a:tcPr>
                </a:tc>
                <a:tc>
                  <a:txBody>
                    <a:bodyPr/>
                    <a:lstStyle/>
                    <a:p>
                      <a:pPr algn="ctr"/>
                      <a:r>
                        <a:rPr lang="es-ES_tradnl" b="1" dirty="0" smtClean="0"/>
                        <a:t>&lt;10</a:t>
                      </a:r>
                      <a:r>
                        <a:rPr lang="es-ES_tradnl" b="1" baseline="30000" dirty="0" smtClean="0"/>
                        <a:t>-43</a:t>
                      </a:r>
                      <a:r>
                        <a:rPr lang="es-ES_tradnl" b="1" dirty="0" smtClean="0"/>
                        <a:t> s</a:t>
                      </a:r>
                      <a:endParaRPr lang="es-ES" b="1" dirty="0"/>
                    </a:p>
                  </a:txBody>
                  <a:tcPr anchor="ctr">
                    <a:solidFill>
                      <a:schemeClr val="accent6">
                        <a:lumMod val="40000"/>
                        <a:lumOff val="60000"/>
                      </a:schemeClr>
                    </a:solidFill>
                  </a:tcPr>
                </a:tc>
                <a:tc>
                  <a:txBody>
                    <a:bodyPr/>
                    <a:lstStyle/>
                    <a:p>
                      <a:pPr algn="ctr"/>
                      <a:endParaRPr lang="es-ES" b="1" dirty="0"/>
                    </a:p>
                  </a:txBody>
                  <a:tcPr anchor="ctr">
                    <a:solidFill>
                      <a:schemeClr val="accent6">
                        <a:lumMod val="40000"/>
                        <a:lumOff val="60000"/>
                      </a:schemeClr>
                    </a:solidFill>
                  </a:tcPr>
                </a:tc>
                <a:tc>
                  <a:txBody>
                    <a:bodyPr/>
                    <a:lstStyle/>
                    <a:p>
                      <a:pPr algn="ctr"/>
                      <a:endParaRPr lang="es-ES" b="1"/>
                    </a:p>
                  </a:txBody>
                  <a:tcPr anchor="ctr">
                    <a:solidFill>
                      <a:schemeClr val="accent6">
                        <a:lumMod val="40000"/>
                        <a:lumOff val="60000"/>
                      </a:schemeClr>
                    </a:solidFill>
                  </a:tcPr>
                </a:tc>
                <a:tc>
                  <a:txBody>
                    <a:bodyPr/>
                    <a:lstStyle/>
                    <a:p>
                      <a:pPr algn="ctr"/>
                      <a:endParaRPr lang="es-ES" b="1" dirty="0"/>
                    </a:p>
                  </a:txBody>
                  <a:tcPr anchor="ctr">
                    <a:solidFill>
                      <a:schemeClr val="accent6">
                        <a:lumMod val="40000"/>
                        <a:lumOff val="60000"/>
                      </a:schemeClr>
                    </a:solidFill>
                  </a:tcPr>
                </a:tc>
              </a:tr>
              <a:tr h="370840">
                <a:tc rowSpan="7">
                  <a:txBody>
                    <a:bodyPr/>
                    <a:lstStyle/>
                    <a:p>
                      <a:pPr algn="ctr"/>
                      <a:r>
                        <a:rPr lang="es-ES_tradnl" b="1" dirty="0" smtClean="0"/>
                        <a:t>Radiación</a:t>
                      </a:r>
                      <a:endParaRPr lang="es-ES" b="1" dirty="0"/>
                    </a:p>
                  </a:txBody>
                  <a:tcPr anchor="ctr">
                    <a:solidFill>
                      <a:srgbClr val="FFFF99"/>
                    </a:solidFill>
                  </a:tcPr>
                </a:tc>
                <a:tc>
                  <a:txBody>
                    <a:bodyPr/>
                    <a:lstStyle/>
                    <a:p>
                      <a:pPr algn="ctr"/>
                      <a:r>
                        <a:rPr lang="es-ES_tradnl" b="1" dirty="0" smtClean="0"/>
                        <a:t>Inflación, </a:t>
                      </a:r>
                      <a:r>
                        <a:rPr lang="es-ES_tradnl" b="1" dirty="0" err="1" smtClean="0"/>
                        <a:t>bariogénesis</a:t>
                      </a:r>
                      <a:endParaRPr lang="es-ES" b="1" dirty="0"/>
                    </a:p>
                  </a:txBody>
                  <a:tcPr anchor="ctr">
                    <a:solidFill>
                      <a:schemeClr val="accent6">
                        <a:lumMod val="40000"/>
                        <a:lumOff val="60000"/>
                      </a:schemeClr>
                    </a:solidFill>
                  </a:tcPr>
                </a:tc>
                <a:tc>
                  <a:txBody>
                    <a:bodyPr/>
                    <a:lstStyle/>
                    <a:p>
                      <a:pPr algn="ctr"/>
                      <a:endParaRPr lang="es-ES" b="1" dirty="0"/>
                    </a:p>
                  </a:txBody>
                  <a:tcPr anchor="ctr">
                    <a:solidFill>
                      <a:schemeClr val="accent6">
                        <a:lumMod val="40000"/>
                        <a:lumOff val="60000"/>
                      </a:schemeClr>
                    </a:solidFill>
                  </a:tcPr>
                </a:tc>
                <a:tc>
                  <a:txBody>
                    <a:bodyPr/>
                    <a:lstStyle/>
                    <a:p>
                      <a:pPr algn="ctr"/>
                      <a:endParaRPr lang="es-ES" b="1" dirty="0"/>
                    </a:p>
                  </a:txBody>
                  <a:tcPr anchor="ctr">
                    <a:solidFill>
                      <a:schemeClr val="accent6">
                        <a:lumMod val="40000"/>
                        <a:lumOff val="60000"/>
                      </a:schemeClr>
                    </a:solidFill>
                  </a:tcPr>
                </a:tc>
                <a:tc>
                  <a:txBody>
                    <a:bodyPr/>
                    <a:lstStyle/>
                    <a:p>
                      <a:pPr algn="ctr"/>
                      <a:endParaRPr lang="es-ES" b="1" dirty="0"/>
                    </a:p>
                  </a:txBody>
                  <a:tcPr anchor="ctr">
                    <a:solidFill>
                      <a:schemeClr val="accent6">
                        <a:lumMod val="40000"/>
                        <a:lumOff val="60000"/>
                      </a:schemeClr>
                    </a:solidFill>
                  </a:tcPr>
                </a:tc>
                <a:tc>
                  <a:txBody>
                    <a:bodyPr/>
                    <a:lstStyle/>
                    <a:p>
                      <a:pPr algn="ctr"/>
                      <a:endParaRPr lang="es-ES" b="1" dirty="0"/>
                    </a:p>
                  </a:txBody>
                  <a:tcPr anchor="ctr">
                    <a:solidFill>
                      <a:schemeClr val="accent6">
                        <a:lumMod val="40000"/>
                        <a:lumOff val="60000"/>
                      </a:schemeClr>
                    </a:solidFill>
                  </a:tcPr>
                </a:tc>
              </a:tr>
              <a:tr h="370840">
                <a:tc vMerge="1">
                  <a:txBody>
                    <a:bodyPr/>
                    <a:lstStyle/>
                    <a:p>
                      <a:endParaRPr lang="es-ES" dirty="0"/>
                    </a:p>
                  </a:txBody>
                  <a:tcPr/>
                </a:tc>
                <a:tc>
                  <a:txBody>
                    <a:bodyPr/>
                    <a:lstStyle/>
                    <a:p>
                      <a:pPr algn="ctr"/>
                      <a:r>
                        <a:rPr lang="es-ES_tradnl" b="1" dirty="0" smtClean="0"/>
                        <a:t>Transición de fase EW</a:t>
                      </a:r>
                      <a:endParaRPr lang="es-ES" b="1" dirty="0"/>
                    </a:p>
                  </a:txBody>
                  <a:tcPr anchor="ctr">
                    <a:solidFill>
                      <a:schemeClr val="accent6">
                        <a:lumMod val="40000"/>
                        <a:lumOff val="60000"/>
                      </a:schemeClr>
                    </a:solidFill>
                  </a:tcPr>
                </a:tc>
                <a:tc>
                  <a:txBody>
                    <a:bodyPr/>
                    <a:lstStyle/>
                    <a:p>
                      <a:pPr algn="ctr"/>
                      <a:r>
                        <a:rPr lang="es-ES_tradnl" b="1" dirty="0" smtClean="0"/>
                        <a:t>20x10</a:t>
                      </a:r>
                      <a:r>
                        <a:rPr lang="es-ES_tradnl" b="1" baseline="30000" dirty="0" smtClean="0"/>
                        <a:t>-12</a:t>
                      </a:r>
                      <a:r>
                        <a:rPr lang="es-ES_tradnl" b="1" dirty="0" smtClean="0"/>
                        <a:t> s</a:t>
                      </a:r>
                      <a:endParaRPr lang="es-ES" b="1" dirty="0"/>
                    </a:p>
                  </a:txBody>
                  <a:tcPr anchor="ctr">
                    <a:solidFill>
                      <a:schemeClr val="accent6">
                        <a:lumMod val="40000"/>
                        <a:lumOff val="60000"/>
                      </a:schemeClr>
                    </a:solidFill>
                  </a:tcPr>
                </a:tc>
                <a:tc>
                  <a:txBody>
                    <a:bodyPr/>
                    <a:lstStyle/>
                    <a:p>
                      <a:pPr algn="ctr"/>
                      <a:r>
                        <a:rPr lang="es-ES_tradnl" b="1" dirty="0" smtClean="0"/>
                        <a:t>10</a:t>
                      </a:r>
                      <a:r>
                        <a:rPr lang="es-ES_tradnl" b="1" baseline="30000" dirty="0" smtClean="0"/>
                        <a:t>15</a:t>
                      </a:r>
                      <a:endParaRPr lang="es-ES" b="1" baseline="30000" dirty="0"/>
                    </a:p>
                  </a:txBody>
                  <a:tcPr anchor="ctr">
                    <a:solidFill>
                      <a:schemeClr val="accent6">
                        <a:lumMod val="40000"/>
                        <a:lumOff val="60000"/>
                      </a:schemeClr>
                    </a:solidFill>
                  </a:tcPr>
                </a:tc>
                <a:tc>
                  <a:txBody>
                    <a:bodyPr/>
                    <a:lstStyle/>
                    <a:p>
                      <a:pPr algn="ctr"/>
                      <a:r>
                        <a:rPr lang="es-ES_tradnl" b="1" dirty="0" smtClean="0"/>
                        <a:t>100 </a:t>
                      </a:r>
                      <a:r>
                        <a:rPr lang="es-ES_tradnl" b="1" dirty="0" err="1" smtClean="0"/>
                        <a:t>GeV</a:t>
                      </a:r>
                      <a:endParaRPr lang="es-ES" b="1" dirty="0"/>
                    </a:p>
                  </a:txBody>
                  <a:tcPr anchor="ctr">
                    <a:solidFill>
                      <a:schemeClr val="accent6">
                        <a:lumMod val="40000"/>
                        <a:lumOff val="60000"/>
                      </a:schemeClr>
                    </a:solidFill>
                  </a:tcPr>
                </a:tc>
                <a:tc>
                  <a:txBody>
                    <a:bodyPr/>
                    <a:lstStyle/>
                    <a:p>
                      <a:pPr algn="ctr"/>
                      <a:r>
                        <a:rPr lang="es-ES_tradnl" b="1" dirty="0" smtClean="0"/>
                        <a:t>5x10</a:t>
                      </a:r>
                      <a:r>
                        <a:rPr lang="es-ES_tradnl" b="1" baseline="30000" dirty="0" smtClean="0"/>
                        <a:t>-5</a:t>
                      </a:r>
                      <a:r>
                        <a:rPr lang="es-ES_tradnl" b="1" dirty="0" smtClean="0"/>
                        <a:t> </a:t>
                      </a:r>
                      <a:r>
                        <a:rPr lang="es-ES_tradnl" b="1" dirty="0" err="1" smtClean="0"/>
                        <a:t>ly</a:t>
                      </a:r>
                      <a:r>
                        <a:rPr lang="es-ES_tradnl" b="1" baseline="0" dirty="0" smtClean="0"/>
                        <a:t> (</a:t>
                      </a:r>
                      <a:r>
                        <a:rPr lang="es-ES_tradnl" b="1" dirty="0" smtClean="0"/>
                        <a:t>asteroides)</a:t>
                      </a:r>
                      <a:endParaRPr lang="es-ES" b="1" dirty="0"/>
                    </a:p>
                  </a:txBody>
                  <a:tcPr anchor="ctr">
                    <a:solidFill>
                      <a:schemeClr val="accent6">
                        <a:lumMod val="40000"/>
                        <a:lumOff val="60000"/>
                      </a:schemeClr>
                    </a:solidFill>
                  </a:tcPr>
                </a:tc>
              </a:tr>
              <a:tr h="370840">
                <a:tc vMerge="1">
                  <a:txBody>
                    <a:bodyPr/>
                    <a:lstStyle/>
                    <a:p>
                      <a:endParaRPr lang="es-ES" dirty="0"/>
                    </a:p>
                  </a:txBody>
                  <a:tcPr/>
                </a:tc>
                <a:tc>
                  <a:txBody>
                    <a:bodyPr/>
                    <a:lstStyle/>
                    <a:p>
                      <a:pPr algn="ctr"/>
                      <a:r>
                        <a:rPr lang="es-ES_tradnl" b="1" dirty="0" smtClean="0"/>
                        <a:t>Transición</a:t>
                      </a:r>
                      <a:r>
                        <a:rPr lang="es-ES_tradnl" b="1" baseline="0" dirty="0" smtClean="0"/>
                        <a:t> de fase QCD</a:t>
                      </a:r>
                      <a:endParaRPr lang="es-ES" b="1" dirty="0"/>
                    </a:p>
                  </a:txBody>
                  <a:tcPr anchor="ctr">
                    <a:solidFill>
                      <a:srgbClr val="FFFF99"/>
                    </a:solidFill>
                  </a:tcPr>
                </a:tc>
                <a:tc>
                  <a:txBody>
                    <a:bodyPr/>
                    <a:lstStyle/>
                    <a:p>
                      <a:pPr algn="ctr"/>
                      <a:r>
                        <a:rPr lang="es-ES_tradnl" b="1" dirty="0" smtClean="0"/>
                        <a:t>20x10</a:t>
                      </a:r>
                      <a:r>
                        <a:rPr lang="es-ES_tradnl" b="1" baseline="30000" dirty="0" smtClean="0"/>
                        <a:t>-6</a:t>
                      </a:r>
                      <a:r>
                        <a:rPr lang="es-ES_tradnl" b="1" dirty="0" smtClean="0"/>
                        <a:t> s</a:t>
                      </a:r>
                      <a:endParaRPr lang="es-ES" b="1" dirty="0"/>
                    </a:p>
                  </a:txBody>
                  <a:tcPr anchor="ctr">
                    <a:solidFill>
                      <a:srgbClr val="FFFF99"/>
                    </a:solidFill>
                  </a:tcPr>
                </a:tc>
                <a:tc>
                  <a:txBody>
                    <a:bodyPr/>
                    <a:lstStyle/>
                    <a:p>
                      <a:pPr algn="ctr"/>
                      <a:r>
                        <a:rPr lang="es-ES_tradnl" b="1" dirty="0" smtClean="0"/>
                        <a:t>10</a:t>
                      </a:r>
                      <a:r>
                        <a:rPr lang="es-ES_tradnl" b="1" baseline="30000" dirty="0" smtClean="0"/>
                        <a:t>12</a:t>
                      </a:r>
                      <a:endParaRPr lang="es-ES" b="1" baseline="30000" dirty="0"/>
                    </a:p>
                  </a:txBody>
                  <a:tcPr anchor="ctr">
                    <a:solidFill>
                      <a:srgbClr val="FFFF99"/>
                    </a:solidFill>
                  </a:tcPr>
                </a:tc>
                <a:tc>
                  <a:txBody>
                    <a:bodyPr/>
                    <a:lstStyle/>
                    <a:p>
                      <a:pPr algn="ctr"/>
                      <a:r>
                        <a:rPr lang="es-ES_tradnl" b="1" dirty="0" smtClean="0"/>
                        <a:t>150 </a:t>
                      </a:r>
                      <a:r>
                        <a:rPr lang="es-ES_tradnl" b="1" dirty="0" err="1" smtClean="0"/>
                        <a:t>MeV</a:t>
                      </a:r>
                      <a:endParaRPr lang="es-ES" b="1" dirty="0"/>
                    </a:p>
                  </a:txBody>
                  <a:tcPr anchor="ctr">
                    <a:solidFill>
                      <a:srgbClr val="FFFF99"/>
                    </a:solidFill>
                  </a:tcPr>
                </a:tc>
                <a:tc>
                  <a:txBody>
                    <a:bodyPr/>
                    <a:lstStyle/>
                    <a:p>
                      <a:pPr algn="ctr"/>
                      <a:r>
                        <a:rPr lang="es-ES_tradnl" b="1" dirty="0" smtClean="0"/>
                        <a:t>0.04 </a:t>
                      </a:r>
                      <a:r>
                        <a:rPr lang="es-ES_tradnl" b="1" dirty="0" err="1" smtClean="0"/>
                        <a:t>ly</a:t>
                      </a:r>
                      <a:endParaRPr lang="es-ES" b="1" dirty="0"/>
                    </a:p>
                  </a:txBody>
                  <a:tcPr anchor="ctr">
                    <a:solidFill>
                      <a:srgbClr val="FFFF99"/>
                    </a:solidFill>
                  </a:tcPr>
                </a:tc>
              </a:tr>
              <a:tr h="370840">
                <a:tc vMerge="1">
                  <a:txBody>
                    <a:bodyPr/>
                    <a:lstStyle/>
                    <a:p>
                      <a:endParaRPr lang="es-ES" dirty="0"/>
                    </a:p>
                  </a:txBody>
                  <a:tcPr/>
                </a:tc>
                <a:tc>
                  <a:txBody>
                    <a:bodyPr/>
                    <a:lstStyle/>
                    <a:p>
                      <a:pPr algn="ctr"/>
                      <a:r>
                        <a:rPr lang="es-ES_tradnl" b="1" dirty="0" smtClean="0"/>
                        <a:t>Desacoplo de neutrinos</a:t>
                      </a:r>
                      <a:endParaRPr lang="es-ES" b="1" dirty="0"/>
                    </a:p>
                  </a:txBody>
                  <a:tcPr anchor="ctr">
                    <a:solidFill>
                      <a:srgbClr val="FFFF99"/>
                    </a:solidFill>
                  </a:tcPr>
                </a:tc>
                <a:tc>
                  <a:txBody>
                    <a:bodyPr/>
                    <a:lstStyle/>
                    <a:p>
                      <a:pPr algn="ctr"/>
                      <a:r>
                        <a:rPr lang="es-ES_tradnl" b="1" dirty="0" smtClean="0"/>
                        <a:t>1 s</a:t>
                      </a:r>
                      <a:endParaRPr lang="es-ES" b="1" dirty="0"/>
                    </a:p>
                  </a:txBody>
                  <a:tcPr anchor="ctr">
                    <a:solidFill>
                      <a:srgbClr val="FFFF99"/>
                    </a:solidFill>
                  </a:tcPr>
                </a:tc>
                <a:tc>
                  <a:txBody>
                    <a:bodyPr/>
                    <a:lstStyle/>
                    <a:p>
                      <a:pPr algn="ctr"/>
                      <a:r>
                        <a:rPr lang="es-ES_tradnl" b="1" dirty="0" smtClean="0"/>
                        <a:t>6x10</a:t>
                      </a:r>
                      <a:r>
                        <a:rPr lang="es-ES_tradnl" b="1" baseline="30000" dirty="0" smtClean="0"/>
                        <a:t>9</a:t>
                      </a:r>
                      <a:endParaRPr lang="es-ES" b="1" baseline="30000" dirty="0"/>
                    </a:p>
                  </a:txBody>
                  <a:tcPr anchor="ctr">
                    <a:solidFill>
                      <a:srgbClr val="FFFF99"/>
                    </a:solidFill>
                  </a:tcPr>
                </a:tc>
                <a:tc>
                  <a:txBody>
                    <a:bodyPr/>
                    <a:lstStyle/>
                    <a:p>
                      <a:pPr algn="ctr"/>
                      <a:r>
                        <a:rPr lang="es-ES_tradnl" b="1" dirty="0" smtClean="0"/>
                        <a:t>1MeV</a:t>
                      </a:r>
                      <a:endParaRPr lang="es-ES" b="1" dirty="0"/>
                    </a:p>
                  </a:txBody>
                  <a:tcPr anchor="ctr">
                    <a:solidFill>
                      <a:srgbClr val="FFFF99"/>
                    </a:solidFill>
                  </a:tcPr>
                </a:tc>
                <a:tc>
                  <a:txBody>
                    <a:bodyPr/>
                    <a:lstStyle/>
                    <a:p>
                      <a:pPr algn="ctr"/>
                      <a:r>
                        <a:rPr lang="es-ES_tradnl" b="1" dirty="0" smtClean="0"/>
                        <a:t>8 </a:t>
                      </a:r>
                      <a:r>
                        <a:rPr lang="es-ES_tradnl" b="1" dirty="0" err="1" smtClean="0"/>
                        <a:t>ly</a:t>
                      </a:r>
                      <a:r>
                        <a:rPr lang="es-ES_tradnl" b="1" dirty="0" smtClean="0"/>
                        <a:t> (Sirio)</a:t>
                      </a:r>
                      <a:endParaRPr lang="es-ES" b="1" dirty="0"/>
                    </a:p>
                  </a:txBody>
                  <a:tcPr anchor="ctr">
                    <a:solidFill>
                      <a:srgbClr val="FFFF99"/>
                    </a:solidFill>
                  </a:tcPr>
                </a:tc>
              </a:tr>
              <a:tr h="370840">
                <a:tc vMerge="1">
                  <a:txBody>
                    <a:bodyPr/>
                    <a:lstStyle/>
                    <a:p>
                      <a:endParaRPr lang="es-ES" dirty="0"/>
                    </a:p>
                  </a:txBody>
                  <a:tcPr/>
                </a:tc>
                <a:tc>
                  <a:txBody>
                    <a:bodyPr/>
                    <a:lstStyle/>
                    <a:p>
                      <a:pPr algn="ctr"/>
                      <a:r>
                        <a:rPr lang="es-ES_tradnl" b="1" dirty="0" smtClean="0"/>
                        <a:t>Aniquilación</a:t>
                      </a:r>
                      <a:r>
                        <a:rPr lang="es-ES_tradnl" b="1" baseline="0" dirty="0" smtClean="0"/>
                        <a:t> </a:t>
                      </a:r>
                      <a:r>
                        <a:rPr lang="es-ES_tradnl" b="1" dirty="0" smtClean="0"/>
                        <a:t>e+</a:t>
                      </a:r>
                      <a:r>
                        <a:rPr lang="es-ES_tradnl" b="1" baseline="0" dirty="0" smtClean="0"/>
                        <a:t> e-</a:t>
                      </a:r>
                      <a:endParaRPr lang="es-ES" b="1" dirty="0"/>
                    </a:p>
                  </a:txBody>
                  <a:tcPr anchor="ctr">
                    <a:solidFill>
                      <a:srgbClr val="FFFF99"/>
                    </a:solidFill>
                  </a:tcPr>
                </a:tc>
                <a:tc>
                  <a:txBody>
                    <a:bodyPr/>
                    <a:lstStyle/>
                    <a:p>
                      <a:pPr algn="ctr"/>
                      <a:r>
                        <a:rPr lang="es-ES_tradnl" b="1" dirty="0" smtClean="0"/>
                        <a:t>6 s</a:t>
                      </a:r>
                      <a:endParaRPr lang="es-ES" b="1" dirty="0"/>
                    </a:p>
                  </a:txBody>
                  <a:tcPr anchor="ctr">
                    <a:solidFill>
                      <a:srgbClr val="FFFF99"/>
                    </a:solidFill>
                  </a:tcPr>
                </a:tc>
                <a:tc>
                  <a:txBody>
                    <a:bodyPr/>
                    <a:lstStyle/>
                    <a:p>
                      <a:pPr algn="ctr"/>
                      <a:r>
                        <a:rPr lang="es-ES_tradnl" b="1" dirty="0" smtClean="0"/>
                        <a:t>2x10</a:t>
                      </a:r>
                      <a:r>
                        <a:rPr lang="es-ES_tradnl" b="1" baseline="30000" dirty="0" smtClean="0"/>
                        <a:t>9</a:t>
                      </a:r>
                      <a:endParaRPr lang="es-ES" b="1" baseline="30000" dirty="0"/>
                    </a:p>
                  </a:txBody>
                  <a:tcPr anchor="ctr">
                    <a:solidFill>
                      <a:srgbClr val="FFFF99"/>
                    </a:solidFill>
                  </a:tcPr>
                </a:tc>
                <a:tc>
                  <a:txBody>
                    <a:bodyPr/>
                    <a:lstStyle/>
                    <a:p>
                      <a:pPr algn="ctr"/>
                      <a:r>
                        <a:rPr lang="es-ES_tradnl" b="1" dirty="0" smtClean="0"/>
                        <a:t>500 </a:t>
                      </a:r>
                      <a:r>
                        <a:rPr lang="es-ES_tradnl" b="1" dirty="0" err="1" smtClean="0"/>
                        <a:t>keV</a:t>
                      </a:r>
                      <a:endParaRPr lang="es-ES" b="1" dirty="0"/>
                    </a:p>
                  </a:txBody>
                  <a:tcPr anchor="ctr">
                    <a:solidFill>
                      <a:srgbClr val="FFFF99"/>
                    </a:solidFill>
                  </a:tcPr>
                </a:tc>
                <a:tc>
                  <a:txBody>
                    <a:bodyPr/>
                    <a:lstStyle/>
                    <a:p>
                      <a:pPr algn="ctr"/>
                      <a:r>
                        <a:rPr lang="es-ES_tradnl" b="1" dirty="0" smtClean="0"/>
                        <a:t>23 </a:t>
                      </a:r>
                      <a:r>
                        <a:rPr lang="es-ES_tradnl" b="1" dirty="0" err="1" smtClean="0"/>
                        <a:t>lyr</a:t>
                      </a:r>
                      <a:endParaRPr lang="es-ES" b="1" dirty="0"/>
                    </a:p>
                  </a:txBody>
                  <a:tcPr anchor="ctr">
                    <a:solidFill>
                      <a:srgbClr val="FFFF99"/>
                    </a:solidFill>
                  </a:tcPr>
                </a:tc>
              </a:tr>
              <a:tr h="370840">
                <a:tc vMerge="1">
                  <a:txBody>
                    <a:bodyPr/>
                    <a:lstStyle/>
                    <a:p>
                      <a:endParaRPr lang="es-ES" dirty="0"/>
                    </a:p>
                  </a:txBody>
                  <a:tcPr/>
                </a:tc>
                <a:tc>
                  <a:txBody>
                    <a:bodyPr/>
                    <a:lstStyle/>
                    <a:p>
                      <a:pPr algn="ctr"/>
                      <a:r>
                        <a:rPr lang="es-ES_tradnl" b="1" dirty="0" smtClean="0"/>
                        <a:t>BBN</a:t>
                      </a:r>
                      <a:endParaRPr lang="es-ES" b="1" dirty="0"/>
                    </a:p>
                  </a:txBody>
                  <a:tcPr anchor="ctr">
                    <a:solidFill>
                      <a:srgbClr val="FFFF99"/>
                    </a:solidFill>
                  </a:tcPr>
                </a:tc>
                <a:tc>
                  <a:txBody>
                    <a:bodyPr/>
                    <a:lstStyle/>
                    <a:p>
                      <a:pPr algn="ctr"/>
                      <a:r>
                        <a:rPr lang="es-ES_tradnl" b="1" dirty="0" smtClean="0"/>
                        <a:t>3 min</a:t>
                      </a:r>
                      <a:endParaRPr lang="es-ES" b="1" dirty="0"/>
                    </a:p>
                  </a:txBody>
                  <a:tcPr anchor="ctr">
                    <a:solidFill>
                      <a:srgbClr val="FFFF99"/>
                    </a:solidFill>
                  </a:tcPr>
                </a:tc>
                <a:tc>
                  <a:txBody>
                    <a:bodyPr/>
                    <a:lstStyle/>
                    <a:p>
                      <a:pPr algn="ctr"/>
                      <a:r>
                        <a:rPr lang="es-ES_tradnl" b="1" dirty="0" smtClean="0"/>
                        <a:t>4x10</a:t>
                      </a:r>
                      <a:r>
                        <a:rPr lang="es-ES_tradnl" b="1" baseline="30000" dirty="0" smtClean="0"/>
                        <a:t>8</a:t>
                      </a:r>
                      <a:endParaRPr lang="es-ES" b="1" baseline="30000" dirty="0"/>
                    </a:p>
                  </a:txBody>
                  <a:tcPr anchor="ctr">
                    <a:solidFill>
                      <a:srgbClr val="FFFF99"/>
                    </a:solidFill>
                  </a:tcPr>
                </a:tc>
                <a:tc>
                  <a:txBody>
                    <a:bodyPr/>
                    <a:lstStyle/>
                    <a:p>
                      <a:pPr algn="ctr"/>
                      <a:r>
                        <a:rPr lang="es-ES_tradnl" b="1" dirty="0" smtClean="0"/>
                        <a:t>100 </a:t>
                      </a:r>
                      <a:r>
                        <a:rPr lang="es-ES_tradnl" b="1" dirty="0" err="1" smtClean="0"/>
                        <a:t>keV</a:t>
                      </a:r>
                      <a:endParaRPr lang="es-ES" b="1" dirty="0"/>
                    </a:p>
                  </a:txBody>
                  <a:tcPr anchor="ctr">
                    <a:solidFill>
                      <a:srgbClr val="FFFF99"/>
                    </a:solidFill>
                  </a:tcPr>
                </a:tc>
                <a:tc>
                  <a:txBody>
                    <a:bodyPr/>
                    <a:lstStyle/>
                    <a:p>
                      <a:pPr algn="ctr"/>
                      <a:r>
                        <a:rPr lang="es-ES_tradnl" b="1" dirty="0" smtClean="0"/>
                        <a:t>115 </a:t>
                      </a:r>
                      <a:r>
                        <a:rPr lang="es-ES_tradnl" b="1" dirty="0" err="1" smtClean="0"/>
                        <a:t>lyr</a:t>
                      </a:r>
                      <a:endParaRPr lang="es-ES" b="1" dirty="0"/>
                    </a:p>
                  </a:txBody>
                  <a:tcPr anchor="ctr">
                    <a:solidFill>
                      <a:srgbClr val="FFFF99"/>
                    </a:solidFill>
                  </a:tcPr>
                </a:tc>
              </a:tr>
              <a:tr h="370840">
                <a:tc vMerge="1">
                  <a:txBody>
                    <a:bodyPr/>
                    <a:lstStyle/>
                    <a:p>
                      <a:endParaRPr lang="es-ES" dirty="0"/>
                    </a:p>
                  </a:txBody>
                  <a:tcPr/>
                </a:tc>
                <a:tc>
                  <a:txBody>
                    <a:bodyPr/>
                    <a:lstStyle/>
                    <a:p>
                      <a:pPr algn="ctr"/>
                      <a:r>
                        <a:rPr lang="es-ES_tradnl" b="1" dirty="0" smtClean="0"/>
                        <a:t>Igualdad materia-rad.</a:t>
                      </a:r>
                      <a:endParaRPr lang="es-ES" b="1" dirty="0"/>
                    </a:p>
                  </a:txBody>
                  <a:tcPr anchor="ctr">
                    <a:solidFill>
                      <a:srgbClr val="FFFF99"/>
                    </a:solidFill>
                  </a:tcPr>
                </a:tc>
                <a:tc>
                  <a:txBody>
                    <a:bodyPr/>
                    <a:lstStyle/>
                    <a:p>
                      <a:pPr algn="ctr"/>
                      <a:r>
                        <a:rPr lang="es-ES_tradnl" b="1" dirty="0" smtClean="0"/>
                        <a:t>60000 </a:t>
                      </a:r>
                      <a:r>
                        <a:rPr lang="es-ES_tradnl" b="1" dirty="0" err="1" smtClean="0"/>
                        <a:t>yr</a:t>
                      </a:r>
                      <a:endParaRPr lang="es-ES" b="1" dirty="0"/>
                    </a:p>
                  </a:txBody>
                  <a:tcPr anchor="ctr">
                    <a:solidFill>
                      <a:srgbClr val="FFFF99"/>
                    </a:solidFill>
                  </a:tcPr>
                </a:tc>
                <a:tc>
                  <a:txBody>
                    <a:bodyPr/>
                    <a:lstStyle/>
                    <a:p>
                      <a:pPr algn="ctr"/>
                      <a:r>
                        <a:rPr lang="es-ES_tradnl" b="1" dirty="0" smtClean="0"/>
                        <a:t>3200</a:t>
                      </a:r>
                      <a:endParaRPr lang="es-ES" b="1" dirty="0"/>
                    </a:p>
                  </a:txBody>
                  <a:tcPr anchor="ctr">
                    <a:solidFill>
                      <a:srgbClr val="FFFF99"/>
                    </a:solidFill>
                  </a:tcPr>
                </a:tc>
                <a:tc>
                  <a:txBody>
                    <a:bodyPr/>
                    <a:lstStyle/>
                    <a:p>
                      <a:pPr algn="ctr"/>
                      <a:r>
                        <a:rPr lang="es-ES_tradnl" b="1" dirty="0" smtClean="0"/>
                        <a:t>0.75 </a:t>
                      </a:r>
                      <a:r>
                        <a:rPr lang="es-ES_tradnl" b="1" dirty="0" err="1" smtClean="0"/>
                        <a:t>keV</a:t>
                      </a:r>
                      <a:endParaRPr lang="es-ES" b="1" dirty="0"/>
                    </a:p>
                  </a:txBody>
                  <a:tcPr anchor="ctr">
                    <a:solidFill>
                      <a:srgbClr val="FFFF99"/>
                    </a:solidFill>
                  </a:tcPr>
                </a:tc>
                <a:tc>
                  <a:txBody>
                    <a:bodyPr/>
                    <a:lstStyle/>
                    <a:p>
                      <a:pPr algn="ctr"/>
                      <a:r>
                        <a:rPr lang="es-ES_tradnl" b="1" dirty="0" smtClean="0"/>
                        <a:t>15</a:t>
                      </a:r>
                      <a:r>
                        <a:rPr lang="es-ES_tradnl" b="1" baseline="0" dirty="0" smtClean="0"/>
                        <a:t> </a:t>
                      </a:r>
                      <a:r>
                        <a:rPr lang="es-ES_tradnl" b="1" baseline="0" dirty="0" err="1" smtClean="0"/>
                        <a:t>M</a:t>
                      </a:r>
                      <a:r>
                        <a:rPr lang="es-ES_tradnl" b="1" dirty="0" err="1" smtClean="0"/>
                        <a:t>lyr</a:t>
                      </a:r>
                      <a:endParaRPr lang="es-ES" b="1" dirty="0"/>
                    </a:p>
                  </a:txBody>
                  <a:tcPr anchor="ctr">
                    <a:solidFill>
                      <a:srgbClr val="FFFF99"/>
                    </a:solidFill>
                  </a:tcPr>
                </a:tc>
              </a:tr>
              <a:tr h="370840">
                <a:tc rowSpan="4">
                  <a:txBody>
                    <a:bodyPr/>
                    <a:lstStyle/>
                    <a:p>
                      <a:pPr algn="ctr"/>
                      <a:r>
                        <a:rPr lang="es-ES_tradnl" b="1" dirty="0" smtClean="0"/>
                        <a:t>Materia</a:t>
                      </a:r>
                      <a:endParaRPr lang="es-ES" b="1" dirty="0"/>
                    </a:p>
                  </a:txBody>
                  <a:tcPr anchor="ctr">
                    <a:solidFill>
                      <a:srgbClr val="CCFF99"/>
                    </a:solidFill>
                  </a:tcPr>
                </a:tc>
                <a:tc>
                  <a:txBody>
                    <a:bodyPr/>
                    <a:lstStyle/>
                    <a:p>
                      <a:pPr algn="ctr"/>
                      <a:r>
                        <a:rPr lang="es-ES_tradnl" b="1" dirty="0" smtClean="0"/>
                        <a:t>Recombinación</a:t>
                      </a:r>
                      <a:endParaRPr lang="es-ES" b="1" dirty="0"/>
                    </a:p>
                  </a:txBody>
                  <a:tcPr anchor="ctr">
                    <a:solidFill>
                      <a:srgbClr val="CCFF99"/>
                    </a:solidFill>
                  </a:tcPr>
                </a:tc>
                <a:tc>
                  <a:txBody>
                    <a:bodyPr/>
                    <a:lstStyle/>
                    <a:p>
                      <a:pPr algn="ctr"/>
                      <a:r>
                        <a:rPr lang="es-ES_tradnl" b="1" dirty="0" smtClean="0"/>
                        <a:t>260 </a:t>
                      </a:r>
                      <a:r>
                        <a:rPr lang="es-ES_tradnl" b="1" dirty="0" err="1" smtClean="0"/>
                        <a:t>kyr</a:t>
                      </a:r>
                      <a:endParaRPr lang="es-ES" b="1" dirty="0"/>
                    </a:p>
                  </a:txBody>
                  <a:tcPr anchor="ctr">
                    <a:solidFill>
                      <a:srgbClr val="CCFF99"/>
                    </a:solidFill>
                  </a:tcPr>
                </a:tc>
                <a:tc>
                  <a:txBody>
                    <a:bodyPr/>
                    <a:lstStyle/>
                    <a:p>
                      <a:pPr algn="ctr"/>
                      <a:r>
                        <a:rPr lang="es-ES_tradnl" b="1" dirty="0" smtClean="0"/>
                        <a:t>1400</a:t>
                      </a:r>
                      <a:endParaRPr lang="es-ES" b="1" dirty="0"/>
                    </a:p>
                  </a:txBody>
                  <a:tcPr anchor="ctr">
                    <a:solidFill>
                      <a:srgbClr val="CCFF99"/>
                    </a:solidFill>
                  </a:tcPr>
                </a:tc>
                <a:tc>
                  <a:txBody>
                    <a:bodyPr/>
                    <a:lstStyle/>
                    <a:p>
                      <a:pPr algn="ctr"/>
                      <a:r>
                        <a:rPr lang="es-ES_tradnl" b="1" dirty="0" smtClean="0"/>
                        <a:t>0.33 eV</a:t>
                      </a:r>
                      <a:endParaRPr lang="es-ES" b="1" dirty="0"/>
                    </a:p>
                  </a:txBody>
                  <a:tcPr anchor="ctr">
                    <a:solidFill>
                      <a:srgbClr val="CCFF99"/>
                    </a:solidFill>
                  </a:tcPr>
                </a:tc>
                <a:tc>
                  <a:txBody>
                    <a:bodyPr/>
                    <a:lstStyle/>
                    <a:p>
                      <a:pPr algn="ctr"/>
                      <a:r>
                        <a:rPr lang="es-ES_tradnl" b="1" dirty="0" smtClean="0"/>
                        <a:t>33</a:t>
                      </a:r>
                      <a:r>
                        <a:rPr lang="es-ES_tradnl" b="1" baseline="0" dirty="0" smtClean="0"/>
                        <a:t> </a:t>
                      </a:r>
                      <a:r>
                        <a:rPr lang="es-ES_tradnl" b="1" baseline="0" dirty="0" err="1" smtClean="0"/>
                        <a:t>M</a:t>
                      </a:r>
                      <a:r>
                        <a:rPr lang="es-ES_tradnl" b="1" dirty="0" err="1" smtClean="0"/>
                        <a:t>lyr</a:t>
                      </a:r>
                      <a:endParaRPr lang="es-ES" b="1" dirty="0"/>
                    </a:p>
                  </a:txBody>
                  <a:tcPr anchor="ctr">
                    <a:solidFill>
                      <a:srgbClr val="CCFF99"/>
                    </a:solidFill>
                  </a:tcPr>
                </a:tc>
              </a:tr>
              <a:tr h="370840">
                <a:tc vMerge="1">
                  <a:txBody>
                    <a:bodyPr/>
                    <a:lstStyle/>
                    <a:p>
                      <a:endParaRPr lang="es-ES" dirty="0"/>
                    </a:p>
                  </a:txBody>
                  <a:tcPr/>
                </a:tc>
                <a:tc>
                  <a:txBody>
                    <a:bodyPr/>
                    <a:lstStyle/>
                    <a:p>
                      <a:pPr algn="ctr"/>
                      <a:r>
                        <a:rPr lang="es-ES_tradnl" b="1" dirty="0" smtClean="0"/>
                        <a:t>Desacoplo de la CMB </a:t>
                      </a:r>
                      <a:endParaRPr lang="es-ES" b="1" dirty="0"/>
                    </a:p>
                  </a:txBody>
                  <a:tcPr anchor="ctr">
                    <a:solidFill>
                      <a:srgbClr val="CCFF99"/>
                    </a:solidFill>
                  </a:tcPr>
                </a:tc>
                <a:tc>
                  <a:txBody>
                    <a:bodyPr/>
                    <a:lstStyle/>
                    <a:p>
                      <a:pPr algn="ctr"/>
                      <a:r>
                        <a:rPr lang="es-ES_tradnl" b="1" dirty="0" smtClean="0"/>
                        <a:t>380 </a:t>
                      </a:r>
                      <a:r>
                        <a:rPr lang="es-ES_tradnl" b="1" dirty="0" err="1" smtClean="0"/>
                        <a:t>kyr</a:t>
                      </a:r>
                      <a:endParaRPr lang="es-ES" b="1" dirty="0"/>
                    </a:p>
                  </a:txBody>
                  <a:tcPr anchor="ctr">
                    <a:solidFill>
                      <a:srgbClr val="CCFF99"/>
                    </a:solidFill>
                  </a:tcPr>
                </a:tc>
                <a:tc>
                  <a:txBody>
                    <a:bodyPr/>
                    <a:lstStyle/>
                    <a:p>
                      <a:pPr algn="ctr"/>
                      <a:r>
                        <a:rPr lang="es-ES_tradnl" b="1" dirty="0" smtClean="0"/>
                        <a:t>1100</a:t>
                      </a:r>
                      <a:endParaRPr lang="es-ES" b="1" dirty="0"/>
                    </a:p>
                  </a:txBody>
                  <a:tcPr anchor="ctr">
                    <a:solidFill>
                      <a:srgbClr val="CCFF99"/>
                    </a:solidFill>
                  </a:tcPr>
                </a:tc>
                <a:tc>
                  <a:txBody>
                    <a:bodyPr/>
                    <a:lstStyle/>
                    <a:p>
                      <a:pPr algn="ctr"/>
                      <a:r>
                        <a:rPr lang="es-ES_tradnl" b="1" dirty="0" smtClean="0"/>
                        <a:t>0.25 eV</a:t>
                      </a:r>
                      <a:endParaRPr lang="es-ES" b="1" dirty="0"/>
                    </a:p>
                  </a:txBody>
                  <a:tcPr anchor="ctr">
                    <a:solidFill>
                      <a:srgbClr val="CCFF99"/>
                    </a:solidFill>
                  </a:tcPr>
                </a:tc>
                <a:tc>
                  <a:txBody>
                    <a:bodyPr/>
                    <a:lstStyle/>
                    <a:p>
                      <a:pPr algn="ctr"/>
                      <a:r>
                        <a:rPr lang="es-ES_tradnl" b="1" dirty="0" smtClean="0"/>
                        <a:t>42 </a:t>
                      </a:r>
                      <a:r>
                        <a:rPr lang="es-ES_tradnl" b="1" dirty="0" err="1" smtClean="0"/>
                        <a:t>Mlyr</a:t>
                      </a:r>
                      <a:endParaRPr lang="es-ES" b="1" dirty="0"/>
                    </a:p>
                  </a:txBody>
                  <a:tcPr anchor="ctr">
                    <a:solidFill>
                      <a:srgbClr val="CCFF99"/>
                    </a:solidFill>
                  </a:tcPr>
                </a:tc>
              </a:tr>
              <a:tr h="370840">
                <a:tc vMerge="1">
                  <a:txBody>
                    <a:bodyPr/>
                    <a:lstStyle/>
                    <a:p>
                      <a:endParaRPr lang="es-ES" dirty="0"/>
                    </a:p>
                  </a:txBody>
                  <a:tcPr/>
                </a:tc>
                <a:tc>
                  <a:txBody>
                    <a:bodyPr/>
                    <a:lstStyle/>
                    <a:p>
                      <a:pPr algn="ctr"/>
                      <a:r>
                        <a:rPr lang="es-ES_tradnl" b="1" dirty="0" err="1" smtClean="0"/>
                        <a:t>Reionización</a:t>
                      </a:r>
                      <a:endParaRPr lang="es-ES" b="1" dirty="0"/>
                    </a:p>
                  </a:txBody>
                  <a:tcPr anchor="ctr">
                    <a:solidFill>
                      <a:srgbClr val="CCFF99"/>
                    </a:solidFill>
                  </a:tcPr>
                </a:tc>
                <a:tc>
                  <a:txBody>
                    <a:bodyPr/>
                    <a:lstStyle/>
                    <a:p>
                      <a:pPr algn="ctr"/>
                      <a:r>
                        <a:rPr lang="es-ES_tradnl" b="1" dirty="0" smtClean="0"/>
                        <a:t>~250 </a:t>
                      </a:r>
                      <a:r>
                        <a:rPr lang="es-ES_tradnl" b="1" dirty="0" err="1" smtClean="0"/>
                        <a:t>Myr</a:t>
                      </a:r>
                      <a:endParaRPr lang="es-ES" b="1" dirty="0"/>
                    </a:p>
                  </a:txBody>
                  <a:tcPr anchor="ctr">
                    <a:solidFill>
                      <a:srgbClr val="CCFF99"/>
                    </a:solidFill>
                  </a:tcPr>
                </a:tc>
                <a:tc>
                  <a:txBody>
                    <a:bodyPr/>
                    <a:lstStyle/>
                    <a:p>
                      <a:pPr algn="ctr"/>
                      <a:r>
                        <a:rPr lang="es-ES_tradnl" b="1" dirty="0" smtClean="0"/>
                        <a:t>~20</a:t>
                      </a:r>
                      <a:endParaRPr lang="es-ES" b="1" dirty="0"/>
                    </a:p>
                  </a:txBody>
                  <a:tcPr anchor="ctr">
                    <a:solidFill>
                      <a:srgbClr val="CCFF99"/>
                    </a:solidFill>
                  </a:tcPr>
                </a:tc>
                <a:tc>
                  <a:txBody>
                    <a:bodyPr/>
                    <a:lstStyle/>
                    <a:p>
                      <a:pPr algn="ctr"/>
                      <a:r>
                        <a:rPr lang="es-ES_tradnl" b="1" dirty="0" smtClean="0"/>
                        <a:t>~5 </a:t>
                      </a:r>
                      <a:r>
                        <a:rPr lang="es-ES_tradnl" b="1" dirty="0" err="1" smtClean="0"/>
                        <a:t>meV</a:t>
                      </a:r>
                      <a:endParaRPr lang="es-ES" b="1" dirty="0"/>
                    </a:p>
                  </a:txBody>
                  <a:tcPr anchor="ctr">
                    <a:solidFill>
                      <a:srgbClr val="CCFF99"/>
                    </a:solidFill>
                  </a:tcPr>
                </a:tc>
                <a:tc>
                  <a:txBody>
                    <a:bodyPr/>
                    <a:lstStyle/>
                    <a:p>
                      <a:pPr algn="ctr"/>
                      <a:r>
                        <a:rPr lang="es-ES_tradnl" b="1" dirty="0" smtClean="0"/>
                        <a:t>3</a:t>
                      </a:r>
                      <a:r>
                        <a:rPr lang="es-ES_tradnl" b="1" baseline="0" dirty="0" smtClean="0"/>
                        <a:t> </a:t>
                      </a:r>
                      <a:r>
                        <a:rPr lang="es-ES_tradnl" b="1" baseline="0" dirty="0" err="1" smtClean="0"/>
                        <a:t>G</a:t>
                      </a:r>
                      <a:r>
                        <a:rPr lang="es-ES_tradnl" b="1" dirty="0" err="1" smtClean="0"/>
                        <a:t>lyr</a:t>
                      </a:r>
                      <a:endParaRPr lang="es-ES" b="1" dirty="0"/>
                    </a:p>
                  </a:txBody>
                  <a:tcPr anchor="ctr">
                    <a:solidFill>
                      <a:srgbClr val="CCFF99"/>
                    </a:solidFill>
                  </a:tcPr>
                </a:tc>
              </a:tr>
              <a:tr h="370840">
                <a:tc vMerge="1">
                  <a:txBody>
                    <a:bodyPr/>
                    <a:lstStyle/>
                    <a:p>
                      <a:endParaRPr lang="es-ES" dirty="0"/>
                    </a:p>
                  </a:txBody>
                  <a:tcPr/>
                </a:tc>
                <a:tc>
                  <a:txBody>
                    <a:bodyPr/>
                    <a:lstStyle/>
                    <a:p>
                      <a:pPr algn="ctr"/>
                      <a:r>
                        <a:rPr lang="es-ES_tradnl" b="1" dirty="0" smtClean="0"/>
                        <a:t>Igualdad materia-en.</a:t>
                      </a:r>
                      <a:r>
                        <a:rPr lang="es-ES_tradnl" b="1" baseline="0" dirty="0" smtClean="0"/>
                        <a:t> oscura</a:t>
                      </a:r>
                      <a:endParaRPr lang="es-ES" b="1" dirty="0"/>
                    </a:p>
                  </a:txBody>
                  <a:tcPr anchor="ctr">
                    <a:solidFill>
                      <a:srgbClr val="CCFF99"/>
                    </a:solidFill>
                  </a:tcPr>
                </a:tc>
                <a:tc>
                  <a:txBody>
                    <a:bodyPr/>
                    <a:lstStyle/>
                    <a:p>
                      <a:pPr algn="ctr"/>
                      <a:r>
                        <a:rPr lang="es-ES_tradnl" b="1" dirty="0" smtClean="0"/>
                        <a:t>9 </a:t>
                      </a:r>
                      <a:r>
                        <a:rPr lang="es-ES_tradnl" b="1" dirty="0" err="1" smtClean="0"/>
                        <a:t>Gyr</a:t>
                      </a:r>
                      <a:endParaRPr lang="es-ES" b="1" dirty="0"/>
                    </a:p>
                  </a:txBody>
                  <a:tcPr anchor="ctr">
                    <a:solidFill>
                      <a:srgbClr val="CCFF99"/>
                    </a:solidFill>
                  </a:tcPr>
                </a:tc>
                <a:tc>
                  <a:txBody>
                    <a:bodyPr/>
                    <a:lstStyle/>
                    <a:p>
                      <a:pPr algn="ctr"/>
                      <a:r>
                        <a:rPr lang="es-ES_tradnl" b="1" dirty="0" smtClean="0"/>
                        <a:t>0.4</a:t>
                      </a:r>
                      <a:endParaRPr lang="es-ES" b="1" dirty="0"/>
                    </a:p>
                  </a:txBody>
                  <a:tcPr anchor="ctr">
                    <a:solidFill>
                      <a:srgbClr val="CCFF99"/>
                    </a:solidFill>
                  </a:tcPr>
                </a:tc>
                <a:tc>
                  <a:txBody>
                    <a:bodyPr/>
                    <a:lstStyle/>
                    <a:p>
                      <a:pPr algn="ctr"/>
                      <a:r>
                        <a:rPr lang="es-ES_tradnl" b="1" dirty="0" smtClean="0"/>
                        <a:t>0.33 </a:t>
                      </a:r>
                      <a:r>
                        <a:rPr lang="es-ES_tradnl" b="1" dirty="0" err="1" smtClean="0"/>
                        <a:t>meV</a:t>
                      </a:r>
                      <a:endParaRPr lang="es-ES" b="1" dirty="0"/>
                    </a:p>
                  </a:txBody>
                  <a:tcPr anchor="ctr">
                    <a:solidFill>
                      <a:srgbClr val="CCFF99"/>
                    </a:solidFill>
                  </a:tcPr>
                </a:tc>
                <a:tc>
                  <a:txBody>
                    <a:bodyPr/>
                    <a:lstStyle/>
                    <a:p>
                      <a:pPr marL="342900" indent="-342900" algn="ctr">
                        <a:buAutoNum type="arabicPlain" startAt="33"/>
                      </a:pPr>
                      <a:r>
                        <a:rPr lang="es-ES_tradnl" b="1" baseline="0" dirty="0" err="1" smtClean="0"/>
                        <a:t>Gly</a:t>
                      </a:r>
                      <a:endParaRPr lang="es-ES" b="1" dirty="0"/>
                    </a:p>
                  </a:txBody>
                  <a:tcPr anchor="ctr">
                    <a:solidFill>
                      <a:srgbClr val="CCFF99"/>
                    </a:solidFill>
                  </a:tcPr>
                </a:tc>
              </a:tr>
              <a:tr h="370840">
                <a:tc>
                  <a:txBody>
                    <a:bodyPr/>
                    <a:lstStyle/>
                    <a:p>
                      <a:pPr algn="ctr"/>
                      <a:r>
                        <a:rPr lang="es-ES_tradnl" b="1" dirty="0" smtClean="0"/>
                        <a:t>Energía oscura</a:t>
                      </a:r>
                      <a:endParaRPr lang="es-ES" b="1" dirty="0"/>
                    </a:p>
                  </a:txBody>
                  <a:tcPr anchor="ctr">
                    <a:solidFill>
                      <a:schemeClr val="bg1">
                        <a:lumMod val="85000"/>
                      </a:schemeClr>
                    </a:solidFill>
                  </a:tcPr>
                </a:tc>
                <a:tc>
                  <a:txBody>
                    <a:bodyPr/>
                    <a:lstStyle/>
                    <a:p>
                      <a:pPr algn="ctr"/>
                      <a:r>
                        <a:rPr lang="es-ES_tradnl" b="1" dirty="0" smtClean="0"/>
                        <a:t>Hoy</a:t>
                      </a:r>
                      <a:endParaRPr lang="es-ES" b="1" dirty="0"/>
                    </a:p>
                  </a:txBody>
                  <a:tcPr anchor="ctr">
                    <a:solidFill>
                      <a:schemeClr val="bg1">
                        <a:lumMod val="85000"/>
                      </a:schemeClr>
                    </a:solidFill>
                  </a:tcPr>
                </a:tc>
                <a:tc>
                  <a:txBody>
                    <a:bodyPr/>
                    <a:lstStyle/>
                    <a:p>
                      <a:pPr algn="ctr"/>
                      <a:r>
                        <a:rPr lang="es-ES_tradnl" b="1" dirty="0" smtClean="0"/>
                        <a:t>13.8 </a:t>
                      </a:r>
                      <a:r>
                        <a:rPr lang="es-ES_tradnl" b="1" dirty="0" err="1" smtClean="0"/>
                        <a:t>Gyr</a:t>
                      </a:r>
                      <a:endParaRPr lang="es-ES" b="1" dirty="0"/>
                    </a:p>
                  </a:txBody>
                  <a:tcPr anchor="ctr">
                    <a:solidFill>
                      <a:schemeClr val="bg1">
                        <a:lumMod val="85000"/>
                      </a:schemeClr>
                    </a:solidFill>
                  </a:tcPr>
                </a:tc>
                <a:tc>
                  <a:txBody>
                    <a:bodyPr/>
                    <a:lstStyle/>
                    <a:p>
                      <a:pPr algn="ctr"/>
                      <a:r>
                        <a:rPr lang="es-ES_tradnl" b="1" dirty="0" smtClean="0"/>
                        <a:t>0</a:t>
                      </a:r>
                      <a:endParaRPr lang="es-ES" b="1" dirty="0"/>
                    </a:p>
                  </a:txBody>
                  <a:tcPr anchor="ctr">
                    <a:solidFill>
                      <a:schemeClr val="bg1">
                        <a:lumMod val="85000"/>
                      </a:schemeClr>
                    </a:solidFill>
                  </a:tcPr>
                </a:tc>
                <a:tc>
                  <a:txBody>
                    <a:bodyPr/>
                    <a:lstStyle/>
                    <a:p>
                      <a:pPr algn="ctr"/>
                      <a:r>
                        <a:rPr lang="es-ES_tradnl" b="1" dirty="0" smtClean="0"/>
                        <a:t>0.24 </a:t>
                      </a:r>
                      <a:r>
                        <a:rPr lang="es-ES_tradnl" b="1" dirty="0" err="1" smtClean="0"/>
                        <a:t>meV</a:t>
                      </a:r>
                      <a:endParaRPr lang="es-ES" b="1" dirty="0"/>
                    </a:p>
                  </a:txBody>
                  <a:tcPr anchor="ctr">
                    <a:solidFill>
                      <a:schemeClr val="bg1">
                        <a:lumMod val="85000"/>
                      </a:schemeClr>
                    </a:solidFill>
                  </a:tcPr>
                </a:tc>
                <a:tc>
                  <a:txBody>
                    <a:bodyPr/>
                    <a:lstStyle/>
                    <a:p>
                      <a:pPr algn="ctr"/>
                      <a:r>
                        <a:rPr lang="es-ES_tradnl" b="1" dirty="0" smtClean="0"/>
                        <a:t>46 </a:t>
                      </a:r>
                      <a:r>
                        <a:rPr lang="es-ES_tradnl" b="1" dirty="0" err="1" smtClean="0"/>
                        <a:t>Gyr</a:t>
                      </a:r>
                      <a:endParaRPr lang="es-ES" b="1" dirty="0"/>
                    </a:p>
                  </a:txBody>
                  <a:tcPr anchor="ctr">
                    <a:solidFill>
                      <a:schemeClr val="bg1">
                        <a:lumMod val="85000"/>
                      </a:schemeClr>
                    </a:solidFill>
                  </a:tcPr>
                </a:tc>
              </a:tr>
            </a:tbl>
          </a:graphicData>
        </a:graphic>
      </p:graphicFrame>
    </p:spTree>
    <p:extLst>
      <p:ext uri="{BB962C8B-B14F-4D97-AF65-F5344CB8AC3E}">
        <p14:creationId xmlns:p14="http://schemas.microsoft.com/office/powerpoint/2010/main" val="2253946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80107" y="0"/>
            <a:ext cx="7783785" cy="6858000"/>
          </a:xfrm>
          <a:prstGeom prst="rect">
            <a:avLst/>
          </a:prstGeom>
        </p:spPr>
      </p:pic>
    </p:spTree>
    <p:extLst>
      <p:ext uri="{BB962C8B-B14F-4D97-AF65-F5344CB8AC3E}">
        <p14:creationId xmlns:p14="http://schemas.microsoft.com/office/powerpoint/2010/main" val="407323971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52500" y="161925"/>
            <a:ext cx="7239000" cy="6534150"/>
          </a:xfrm>
          <a:prstGeom prst="rect">
            <a:avLst/>
          </a:prstGeom>
        </p:spPr>
      </p:pic>
    </p:spTree>
    <p:extLst>
      <p:ext uri="{BB962C8B-B14F-4D97-AF65-F5344CB8AC3E}">
        <p14:creationId xmlns:p14="http://schemas.microsoft.com/office/powerpoint/2010/main" val="370676632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2285281" y="3429009"/>
            <a:ext cx="1959840" cy="5472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55221" rIns="81639" bIns="40820"/>
          <a:lstStyle>
            <a:lvl1pPr>
              <a:tabLst>
                <a:tab pos="723900" algn="l"/>
                <a:tab pos="1447800" algn="l"/>
              </a:tabLst>
              <a:defRPr>
                <a:solidFill>
                  <a:srgbClr val="000000"/>
                </a:solidFill>
                <a:latin typeface="Arial" charset="0"/>
                <a:ea typeface="SimSun" charset="-122"/>
              </a:defRPr>
            </a:lvl1pPr>
            <a:lvl2pPr>
              <a:tabLst>
                <a:tab pos="723900" algn="l"/>
                <a:tab pos="1447800" algn="l"/>
              </a:tabLst>
              <a:defRPr>
                <a:solidFill>
                  <a:srgbClr val="000000"/>
                </a:solidFill>
                <a:latin typeface="Arial" charset="0"/>
                <a:ea typeface="SimSun" charset="-122"/>
              </a:defRPr>
            </a:lvl2pPr>
            <a:lvl3pPr>
              <a:tabLst>
                <a:tab pos="723900" algn="l"/>
                <a:tab pos="1447800" algn="l"/>
              </a:tabLst>
              <a:defRPr>
                <a:solidFill>
                  <a:srgbClr val="000000"/>
                </a:solidFill>
                <a:latin typeface="Arial" charset="0"/>
                <a:ea typeface="SimSun" charset="-122"/>
              </a:defRPr>
            </a:lvl3pPr>
            <a:lvl4pPr>
              <a:tabLst>
                <a:tab pos="723900" algn="l"/>
                <a:tab pos="1447800" algn="l"/>
              </a:tabLst>
              <a:defRPr>
                <a:solidFill>
                  <a:srgbClr val="000000"/>
                </a:solidFill>
                <a:latin typeface="Arial" charset="0"/>
                <a:ea typeface="SimSun" charset="-122"/>
              </a:defRPr>
            </a:lvl4pPr>
            <a:lvl5pPr>
              <a:tabLst>
                <a:tab pos="723900" algn="l"/>
                <a:tab pos="14478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Lst>
              <a:defRPr>
                <a:solidFill>
                  <a:srgbClr val="000000"/>
                </a:solidFill>
                <a:latin typeface="Arial" charset="0"/>
                <a:ea typeface="SimSun" charset="-122"/>
              </a:defRPr>
            </a:lvl9pPr>
          </a:lstStyle>
          <a:p>
            <a:pPr defTabSz="457200" fontAlgn="base">
              <a:spcBef>
                <a:spcPct val="0"/>
              </a:spcBef>
              <a:spcAft>
                <a:spcPct val="0"/>
              </a:spcAft>
              <a:buClr>
                <a:srgbClr val="000000"/>
              </a:buClr>
              <a:buSzPct val="100000"/>
              <a:buFont typeface="Arial" charset="0"/>
              <a:buNone/>
            </a:pPr>
            <a:r>
              <a:rPr lang="es-ES">
                <a:solidFill>
                  <a:schemeClr val="tx1"/>
                </a:solidFill>
                <a:cs typeface="DejaVu Sans" charset="0"/>
              </a:rPr>
              <a:t>NO SN  SYSTEMATICS</a:t>
            </a:r>
          </a:p>
        </p:txBody>
      </p:sp>
      <p:sp>
        <p:nvSpPr>
          <p:cNvPr id="45059" name="Text Box 3"/>
          <p:cNvSpPr txBox="1">
            <a:spLocks noChangeArrowheads="1"/>
          </p:cNvSpPr>
          <p:nvPr/>
        </p:nvSpPr>
        <p:spPr bwMode="auto">
          <a:xfrm>
            <a:off x="7346880" y="3591743"/>
            <a:ext cx="1632960" cy="5472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55221" rIns="81639" bIns="40820"/>
          <a:lstStyle>
            <a:lvl1pPr>
              <a:tabLst>
                <a:tab pos="723900" algn="l"/>
                <a:tab pos="1447800" algn="l"/>
              </a:tabLst>
              <a:defRPr>
                <a:solidFill>
                  <a:srgbClr val="000000"/>
                </a:solidFill>
                <a:latin typeface="Arial" charset="0"/>
                <a:ea typeface="SimSun" charset="-122"/>
              </a:defRPr>
            </a:lvl1pPr>
            <a:lvl2pPr>
              <a:tabLst>
                <a:tab pos="723900" algn="l"/>
                <a:tab pos="1447800" algn="l"/>
              </a:tabLst>
              <a:defRPr>
                <a:solidFill>
                  <a:srgbClr val="000000"/>
                </a:solidFill>
                <a:latin typeface="Arial" charset="0"/>
                <a:ea typeface="SimSun" charset="-122"/>
              </a:defRPr>
            </a:lvl2pPr>
            <a:lvl3pPr>
              <a:tabLst>
                <a:tab pos="723900" algn="l"/>
                <a:tab pos="1447800" algn="l"/>
              </a:tabLst>
              <a:defRPr>
                <a:solidFill>
                  <a:srgbClr val="000000"/>
                </a:solidFill>
                <a:latin typeface="Arial" charset="0"/>
                <a:ea typeface="SimSun" charset="-122"/>
              </a:defRPr>
            </a:lvl3pPr>
            <a:lvl4pPr>
              <a:tabLst>
                <a:tab pos="723900" algn="l"/>
                <a:tab pos="1447800" algn="l"/>
              </a:tabLst>
              <a:defRPr>
                <a:solidFill>
                  <a:srgbClr val="000000"/>
                </a:solidFill>
                <a:latin typeface="Arial" charset="0"/>
                <a:ea typeface="SimSun" charset="-122"/>
              </a:defRPr>
            </a:lvl4pPr>
            <a:lvl5pPr>
              <a:tabLst>
                <a:tab pos="723900" algn="l"/>
                <a:tab pos="14478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Lst>
              <a:defRPr>
                <a:solidFill>
                  <a:srgbClr val="000000"/>
                </a:solidFill>
                <a:latin typeface="Arial" charset="0"/>
                <a:ea typeface="SimSun" charset="-122"/>
              </a:defRPr>
            </a:lvl9pPr>
          </a:lstStyle>
          <a:p>
            <a:pPr defTabSz="457200" fontAlgn="base">
              <a:spcBef>
                <a:spcPct val="0"/>
              </a:spcBef>
              <a:spcAft>
                <a:spcPct val="0"/>
              </a:spcAft>
              <a:buClr>
                <a:srgbClr val="000000"/>
              </a:buClr>
              <a:buSzPct val="100000"/>
              <a:buFont typeface="Arial" charset="0"/>
              <a:buNone/>
            </a:pPr>
            <a:r>
              <a:rPr lang="es-ES">
                <a:solidFill>
                  <a:schemeClr val="tx1"/>
                </a:solidFill>
                <a:cs typeface="DejaVu Sans" charset="0"/>
              </a:rPr>
              <a:t>WITH SN SYSTEMATICS</a:t>
            </a:r>
          </a:p>
        </p:txBody>
      </p:sp>
      <p:sp>
        <p:nvSpPr>
          <p:cNvPr id="2" name="1 CuadroTexto"/>
          <p:cNvSpPr txBox="1"/>
          <p:nvPr/>
        </p:nvSpPr>
        <p:spPr>
          <a:xfrm>
            <a:off x="77811" y="-44227"/>
            <a:ext cx="9007847" cy="1384995"/>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2800" b="1" dirty="0">
                <a:solidFill>
                  <a:srgbClr val="FFFF00"/>
                </a:solidFill>
                <a:cs typeface="DejaVu Sans" charset="0"/>
              </a:rPr>
              <a:t>La existencia de la energía oscura y de la materia oscura está </a:t>
            </a:r>
            <a:r>
              <a:rPr lang="es-ES_tradnl" sz="2800" b="1" dirty="0" smtClean="0">
                <a:solidFill>
                  <a:srgbClr val="FFFF00"/>
                </a:solidFill>
                <a:cs typeface="DejaVu Sans" charset="0"/>
              </a:rPr>
              <a:t>comprobada. Los esfuerzos actuales se centran en entender su naturaleza</a:t>
            </a:r>
            <a:endParaRPr lang="es-ES_tradnl" sz="2800" b="1" dirty="0">
              <a:solidFill>
                <a:srgbClr val="FFFF00"/>
              </a:solidFill>
              <a:cs typeface="DejaVu Sans" charset="0"/>
            </a:endParaRPr>
          </a:p>
        </p:txBody>
      </p:sp>
      <p:pic>
        <p:nvPicPr>
          <p:cNvPr id="4" name="3 Imagen" descr="Recorte de pantalla"/>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39553" y="1244954"/>
            <a:ext cx="8095801" cy="5584191"/>
          </a:xfrm>
          <a:prstGeom prst="rect">
            <a:avLst/>
          </a:prstGeom>
        </p:spPr>
      </p:pic>
      <p:sp>
        <p:nvSpPr>
          <p:cNvPr id="5" name="4 CuadroTexto"/>
          <p:cNvSpPr txBox="1"/>
          <p:nvPr/>
        </p:nvSpPr>
        <p:spPr>
          <a:xfrm>
            <a:off x="6294708" y="1556792"/>
            <a:ext cx="1949701" cy="369332"/>
          </a:xfrm>
          <a:prstGeom prst="rect">
            <a:avLst/>
          </a:prstGeom>
          <a:noFill/>
        </p:spPr>
        <p:txBody>
          <a:bodyPr wrap="none" rtlCol="0">
            <a:spAutoFit/>
          </a:bodyPr>
          <a:lstStyle/>
          <a:p>
            <a:r>
              <a:rPr lang="es-ES_tradnl" dirty="0" err="1" smtClean="0"/>
              <a:t>Betoule</a:t>
            </a:r>
            <a:r>
              <a:rPr lang="es-ES_tradnl" dirty="0" smtClean="0"/>
              <a:t> et al, 2014</a:t>
            </a:r>
            <a:endParaRPr lang="es-ES" dirty="0"/>
          </a:p>
        </p:txBody>
      </p:sp>
    </p:spTree>
    <p:extLst>
      <p:ext uri="{BB962C8B-B14F-4D97-AF65-F5344CB8AC3E}">
        <p14:creationId xmlns:p14="http://schemas.microsoft.com/office/powerpoint/2010/main" val="1869133525"/>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806" y="1"/>
            <a:ext cx="9143815" cy="6885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4904291" y="6093296"/>
            <a:ext cx="1395623" cy="523220"/>
          </a:xfrm>
          <a:prstGeom prst="rect">
            <a:avLst/>
          </a:prstGeom>
          <a:solidFill>
            <a:schemeClr val="bg1"/>
          </a:solidFill>
          <a:ln>
            <a:solidFill>
              <a:schemeClr val="bg1"/>
            </a:solidFill>
          </a:ln>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sz="2800" b="1" dirty="0" smtClean="0">
                <a:solidFill>
                  <a:srgbClr val="0070C0"/>
                </a:solidFill>
                <a:latin typeface="Arial" charset="0"/>
                <a:cs typeface="DejaVu Sans" charset="0"/>
              </a:rPr>
              <a:t>68.5%</a:t>
            </a:r>
            <a:endParaRPr lang="es-ES" sz="2800" b="1" dirty="0">
              <a:solidFill>
                <a:srgbClr val="0070C0"/>
              </a:solidFill>
              <a:latin typeface="Arial" charset="0"/>
              <a:cs typeface="DejaVu Sans" charset="0"/>
            </a:endParaRPr>
          </a:p>
        </p:txBody>
      </p:sp>
      <p:sp>
        <p:nvSpPr>
          <p:cNvPr id="4" name="3 CuadroTexto"/>
          <p:cNvSpPr txBox="1"/>
          <p:nvPr/>
        </p:nvSpPr>
        <p:spPr>
          <a:xfrm>
            <a:off x="6299914" y="5085184"/>
            <a:ext cx="1296421" cy="523220"/>
          </a:xfrm>
          <a:prstGeom prst="rect">
            <a:avLst/>
          </a:prstGeom>
          <a:solidFill>
            <a:schemeClr val="bg1"/>
          </a:solidFill>
          <a:ln>
            <a:solidFill>
              <a:schemeClr val="bg1"/>
            </a:solidFill>
          </a:ln>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sz="2800" b="1" dirty="0" smtClean="0">
                <a:solidFill>
                  <a:srgbClr val="FF3399"/>
                </a:solidFill>
                <a:latin typeface="Arial" charset="0"/>
                <a:cs typeface="DejaVu Sans" charset="0"/>
              </a:rPr>
              <a:t>26.5%</a:t>
            </a:r>
            <a:endParaRPr lang="es-ES" sz="2800" b="1" dirty="0">
              <a:solidFill>
                <a:srgbClr val="FF3399"/>
              </a:solidFill>
              <a:latin typeface="Arial" charset="0"/>
              <a:cs typeface="DejaVu Sans" charset="0"/>
            </a:endParaRPr>
          </a:p>
        </p:txBody>
      </p:sp>
      <p:sp>
        <p:nvSpPr>
          <p:cNvPr id="5" name="4 CuadroTexto"/>
          <p:cNvSpPr txBox="1"/>
          <p:nvPr/>
        </p:nvSpPr>
        <p:spPr>
          <a:xfrm>
            <a:off x="7596060" y="4191473"/>
            <a:ext cx="1296421" cy="461665"/>
          </a:xfrm>
          <a:prstGeom prst="rect">
            <a:avLst/>
          </a:prstGeom>
          <a:solidFill>
            <a:schemeClr val="bg1"/>
          </a:solidFill>
          <a:ln>
            <a:solidFill>
              <a:schemeClr val="bg1"/>
            </a:solidFill>
          </a:ln>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sz="2400" b="1" dirty="0" smtClean="0">
                <a:solidFill>
                  <a:srgbClr val="CC0099"/>
                </a:solidFill>
                <a:latin typeface="Arial" charset="0"/>
                <a:cs typeface="DejaVu Sans" charset="0"/>
              </a:rPr>
              <a:t>4.5%</a:t>
            </a:r>
            <a:endParaRPr lang="es-ES" sz="2400" b="1" dirty="0">
              <a:solidFill>
                <a:srgbClr val="CC0099"/>
              </a:solidFill>
              <a:latin typeface="Arial" charset="0"/>
              <a:cs typeface="DejaVu Sans" charset="0"/>
            </a:endParaRPr>
          </a:p>
        </p:txBody>
      </p:sp>
      <p:sp>
        <p:nvSpPr>
          <p:cNvPr id="6" name="5 CuadroTexto"/>
          <p:cNvSpPr txBox="1"/>
          <p:nvPr/>
        </p:nvSpPr>
        <p:spPr>
          <a:xfrm>
            <a:off x="6430890" y="1671193"/>
            <a:ext cx="1525486" cy="461665"/>
          </a:xfrm>
          <a:prstGeom prst="rect">
            <a:avLst/>
          </a:prstGeom>
          <a:solidFill>
            <a:schemeClr val="bg1"/>
          </a:solidFill>
          <a:ln>
            <a:solidFill>
              <a:schemeClr val="bg1"/>
            </a:solidFill>
          </a:ln>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sz="2400" b="1" dirty="0" smtClean="0">
                <a:solidFill>
                  <a:srgbClr val="006600"/>
                </a:solidFill>
                <a:latin typeface="Arial" charset="0"/>
                <a:cs typeface="DejaVu Sans" charset="0"/>
              </a:rPr>
              <a:t>&lt; 0.06 %</a:t>
            </a:r>
            <a:endParaRPr lang="es-ES" sz="2400" b="1" dirty="0">
              <a:solidFill>
                <a:srgbClr val="006600"/>
              </a:solidFill>
              <a:latin typeface="Arial" charset="0"/>
              <a:cs typeface="DejaVu Sans" charset="0"/>
            </a:endParaRPr>
          </a:p>
        </p:txBody>
      </p:sp>
      <p:sp>
        <p:nvSpPr>
          <p:cNvPr id="3" name="2 CuadroTexto"/>
          <p:cNvSpPr txBox="1"/>
          <p:nvPr/>
        </p:nvSpPr>
        <p:spPr>
          <a:xfrm>
            <a:off x="13805" y="6165306"/>
            <a:ext cx="807144" cy="307777"/>
          </a:xfrm>
          <a:prstGeom prst="rect">
            <a:avLst/>
          </a:prstGeom>
          <a:noFill/>
        </p:spPr>
        <p:txBody>
          <a:bodyPr wrap="none" rtlCol="0">
            <a:spAutoFit/>
          </a:bodyPr>
          <a:lstStyle/>
          <a:p>
            <a:r>
              <a:rPr lang="es-ES_tradnl" sz="1400" dirty="0" err="1">
                <a:solidFill>
                  <a:srgbClr val="000000"/>
                </a:solidFill>
              </a:rPr>
              <a:t>A</a:t>
            </a:r>
            <a:r>
              <a:rPr lang="es-ES_tradnl" sz="1400" dirty="0" err="1" smtClean="0">
                <a:solidFill>
                  <a:srgbClr val="000000"/>
                </a:solidFill>
              </a:rPr>
              <a:t>dapted</a:t>
            </a:r>
            <a:endParaRPr lang="es-ES" sz="1400" dirty="0">
              <a:solidFill>
                <a:srgbClr val="000000"/>
              </a:solidFill>
            </a:endParaRPr>
          </a:p>
        </p:txBody>
      </p:sp>
    </p:spTree>
    <p:extLst>
      <p:ext uri="{BB962C8B-B14F-4D97-AF65-F5344CB8AC3E}">
        <p14:creationId xmlns:p14="http://schemas.microsoft.com/office/powerpoint/2010/main" val="97372816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 y="4703"/>
            <a:ext cx="9091157" cy="646331"/>
          </a:xfrm>
          <a:prstGeom prst="rect">
            <a:avLst/>
          </a:prstGeom>
          <a:noFill/>
          <a:ln>
            <a:noFill/>
          </a:ln>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3600" b="1" u="sng" dirty="0">
                <a:solidFill>
                  <a:srgbClr val="FFFF00"/>
                </a:solidFill>
                <a:cs typeface="DejaVu Sans" charset="0"/>
              </a:rPr>
              <a:t>El Big </a:t>
            </a:r>
            <a:r>
              <a:rPr lang="es-ES_tradnl" sz="3600" b="1" u="sng" dirty="0" err="1">
                <a:solidFill>
                  <a:srgbClr val="FFFF00"/>
                </a:solidFill>
                <a:cs typeface="DejaVu Sans" charset="0"/>
              </a:rPr>
              <a:t>Bang</a:t>
            </a:r>
            <a:r>
              <a:rPr lang="es-ES_tradnl" sz="3600" b="1" u="sng" dirty="0">
                <a:solidFill>
                  <a:srgbClr val="FFFF00"/>
                </a:solidFill>
                <a:cs typeface="DejaVu Sans" charset="0"/>
              </a:rPr>
              <a:t> hoy: </a:t>
            </a:r>
            <a:r>
              <a:rPr lang="el-GR" sz="3600" b="1" u="sng" dirty="0">
                <a:solidFill>
                  <a:srgbClr val="FFFF00"/>
                </a:solidFill>
                <a:cs typeface="DejaVu Sans" charset="0"/>
              </a:rPr>
              <a:t>Λ</a:t>
            </a:r>
            <a:r>
              <a:rPr lang="es-ES_tradnl" sz="3600" b="1" u="sng" dirty="0">
                <a:solidFill>
                  <a:srgbClr val="FFFF00"/>
                </a:solidFill>
                <a:cs typeface="DejaVu Sans" charset="0"/>
              </a:rPr>
              <a:t>CDM</a:t>
            </a:r>
            <a:endParaRPr lang="es-ES" sz="3600" b="1" u="sng" dirty="0">
              <a:solidFill>
                <a:srgbClr val="FFFF00"/>
              </a:solidFill>
              <a:cs typeface="DejaVu Sans" charset="0"/>
            </a:endParaRPr>
          </a:p>
        </p:txBody>
      </p:sp>
      <p:sp>
        <p:nvSpPr>
          <p:cNvPr id="3" name="2 CuadroTexto"/>
          <p:cNvSpPr txBox="1"/>
          <p:nvPr/>
        </p:nvSpPr>
        <p:spPr>
          <a:xfrm>
            <a:off x="5148064" y="831478"/>
            <a:ext cx="3943101" cy="5693866"/>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2800" dirty="0">
                <a:solidFill>
                  <a:srgbClr val="00FF00"/>
                </a:solidFill>
                <a:latin typeface="Britannic Bold" pitchFamily="34" charset="0"/>
                <a:cs typeface="DejaVu Sans" charset="0"/>
              </a:rPr>
              <a:t>La teoría del Big </a:t>
            </a:r>
            <a:r>
              <a:rPr lang="es-ES_tradnl" sz="2800" dirty="0" err="1">
                <a:solidFill>
                  <a:srgbClr val="00FF00"/>
                </a:solidFill>
                <a:latin typeface="Britannic Bold" pitchFamily="34" charset="0"/>
                <a:cs typeface="DejaVu Sans" charset="0"/>
              </a:rPr>
              <a:t>Bang</a:t>
            </a:r>
            <a:r>
              <a:rPr lang="es-ES_tradnl" sz="2800" dirty="0">
                <a:solidFill>
                  <a:srgbClr val="00FF00"/>
                </a:solidFill>
                <a:latin typeface="Britannic Bold" pitchFamily="34" charset="0"/>
                <a:cs typeface="DejaVu Sans" charset="0"/>
              </a:rPr>
              <a:t> es </a:t>
            </a:r>
            <a:r>
              <a:rPr lang="es-ES_tradnl" sz="2800" dirty="0" smtClean="0">
                <a:solidFill>
                  <a:srgbClr val="00FF00"/>
                </a:solidFill>
                <a:latin typeface="Britannic Bold" pitchFamily="34" charset="0"/>
                <a:cs typeface="DejaVu Sans" charset="0"/>
              </a:rPr>
              <a:t>una  excelente </a:t>
            </a:r>
            <a:r>
              <a:rPr lang="es-ES_tradnl" sz="2800" dirty="0">
                <a:solidFill>
                  <a:srgbClr val="00FF00"/>
                </a:solidFill>
                <a:latin typeface="Britannic Bold" pitchFamily="34" charset="0"/>
                <a:cs typeface="DejaVu Sans" charset="0"/>
              </a:rPr>
              <a:t>descripción del universo observado</a:t>
            </a:r>
          </a:p>
          <a:p>
            <a:pPr algn="ctr" defTabSz="457200" fontAlgn="base">
              <a:spcBef>
                <a:spcPct val="0"/>
              </a:spcBef>
              <a:spcAft>
                <a:spcPct val="0"/>
              </a:spcAft>
              <a:buClr>
                <a:srgbClr val="000000"/>
              </a:buClr>
              <a:buSzPct val="100000"/>
              <a:buFont typeface="Arial" charset="0"/>
              <a:buNone/>
            </a:pPr>
            <a:endParaRPr lang="es-ES_tradnl" sz="2800" dirty="0">
              <a:solidFill>
                <a:srgbClr val="FFFF00"/>
              </a:solidFill>
              <a:latin typeface="Britannic Bold" pitchFamily="34" charset="0"/>
              <a:cs typeface="DejaVu Sans" charset="0"/>
            </a:endParaRPr>
          </a:p>
          <a:p>
            <a:pPr algn="ctr" defTabSz="457200" fontAlgn="base">
              <a:spcBef>
                <a:spcPct val="0"/>
              </a:spcBef>
              <a:spcAft>
                <a:spcPct val="0"/>
              </a:spcAft>
              <a:buClr>
                <a:srgbClr val="000000"/>
              </a:buClr>
              <a:buSzPct val="100000"/>
              <a:buFont typeface="Arial" charset="0"/>
              <a:buNone/>
            </a:pPr>
            <a:r>
              <a:rPr lang="es-ES_tradnl" sz="2800" u="sng" dirty="0">
                <a:solidFill>
                  <a:srgbClr val="FFFF00"/>
                </a:solidFill>
                <a:effectLst>
                  <a:glow rad="228600">
                    <a:srgbClr val="FFFF99">
                      <a:alpha val="40000"/>
                    </a:srgbClr>
                  </a:glow>
                </a:effectLst>
                <a:latin typeface="Britannic Bold" pitchFamily="34" charset="0"/>
                <a:cs typeface="DejaVu Sans" charset="0"/>
              </a:rPr>
              <a:t>El </a:t>
            </a:r>
            <a:r>
              <a:rPr lang="es-ES_tradnl" sz="2800" u="sng" dirty="0" smtClean="0">
                <a:solidFill>
                  <a:srgbClr val="FFFF00"/>
                </a:solidFill>
                <a:effectLst>
                  <a:glow rad="228600">
                    <a:srgbClr val="FFFF99">
                      <a:alpha val="40000"/>
                    </a:srgbClr>
                  </a:glow>
                </a:effectLst>
                <a:latin typeface="Britannic Bold" pitchFamily="34" charset="0"/>
                <a:cs typeface="DejaVu Sans" charset="0"/>
              </a:rPr>
              <a:t>95% </a:t>
            </a:r>
            <a:r>
              <a:rPr lang="es-ES_tradnl" sz="2800" u="sng" dirty="0">
                <a:solidFill>
                  <a:srgbClr val="FFFF00"/>
                </a:solidFill>
                <a:effectLst>
                  <a:glow rad="228600">
                    <a:srgbClr val="FFFF99">
                      <a:alpha val="40000"/>
                    </a:srgbClr>
                  </a:glow>
                </a:effectLst>
                <a:latin typeface="Britannic Bold" pitchFamily="34" charset="0"/>
                <a:cs typeface="DejaVu Sans" charset="0"/>
              </a:rPr>
              <a:t>del contenido del universo es de naturaleza desconocida</a:t>
            </a:r>
          </a:p>
          <a:p>
            <a:pPr algn="ctr" defTabSz="457200" fontAlgn="base">
              <a:spcBef>
                <a:spcPct val="0"/>
              </a:spcBef>
              <a:spcAft>
                <a:spcPct val="0"/>
              </a:spcAft>
              <a:buClr>
                <a:srgbClr val="000000"/>
              </a:buClr>
              <a:buSzPct val="100000"/>
              <a:buFont typeface="Arial" charset="0"/>
              <a:buNone/>
            </a:pPr>
            <a:endParaRPr lang="es-ES_tradnl" sz="2800" dirty="0">
              <a:solidFill>
                <a:schemeClr val="bg1"/>
              </a:solidFill>
              <a:latin typeface="Britannic Bold" pitchFamily="34" charset="0"/>
              <a:cs typeface="DejaVu Sans" charset="0"/>
            </a:endParaRPr>
          </a:p>
          <a:p>
            <a:pPr algn="ctr" defTabSz="457200" fontAlgn="base">
              <a:spcBef>
                <a:spcPct val="0"/>
              </a:spcBef>
              <a:spcAft>
                <a:spcPct val="0"/>
              </a:spcAft>
              <a:buClr>
                <a:srgbClr val="000000"/>
              </a:buClr>
              <a:buSzPct val="100000"/>
              <a:buFont typeface="Arial" charset="0"/>
              <a:buNone/>
            </a:pPr>
            <a:r>
              <a:rPr lang="es-ES_tradnl" sz="2800" dirty="0">
                <a:solidFill>
                  <a:srgbClr val="66FFFF"/>
                </a:solidFill>
                <a:latin typeface="Britannic Bold" pitchFamily="34" charset="0"/>
                <a:cs typeface="DejaVu Sans" charset="0"/>
              </a:rPr>
              <a:t>La cosmología requiere física más allá del Modelo Estándar de las partículas </a:t>
            </a:r>
            <a:endParaRPr lang="es-ES" sz="2800" dirty="0">
              <a:solidFill>
                <a:srgbClr val="66FFFF"/>
              </a:solidFill>
              <a:latin typeface="Britannic Bold" pitchFamily="34" charset="0"/>
              <a:cs typeface="DejaVu Sans" charset="0"/>
            </a:endParaRPr>
          </a:p>
        </p:txBody>
      </p:sp>
      <p:pic>
        <p:nvPicPr>
          <p:cNvPr id="8" name="7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056" y="1642396"/>
            <a:ext cx="5040000" cy="4072030"/>
          </a:xfrm>
          <a:prstGeom prst="rect">
            <a:avLst/>
          </a:prstGeom>
        </p:spPr>
      </p:pic>
    </p:spTree>
    <p:extLst>
      <p:ext uri="{BB962C8B-B14F-4D97-AF65-F5344CB8AC3E}">
        <p14:creationId xmlns:p14="http://schemas.microsoft.com/office/powerpoint/2010/main" val="30674930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6512" y="0"/>
            <a:ext cx="9239485" cy="6930000"/>
          </a:xfrm>
          <a:prstGeom prst="rect">
            <a:avLst/>
          </a:prstGeom>
        </p:spPr>
      </p:pic>
    </p:spTree>
    <p:extLst>
      <p:ext uri="{BB962C8B-B14F-4D97-AF65-F5344CB8AC3E}">
        <p14:creationId xmlns:p14="http://schemas.microsoft.com/office/powerpoint/2010/main" val="1909499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0" y="-27384"/>
            <a:ext cx="9144000" cy="707886"/>
          </a:xfrm>
          <a:prstGeom prst="rect">
            <a:avLst/>
          </a:prstGeom>
          <a:noFill/>
          <a:ln>
            <a:noFill/>
          </a:ln>
        </p:spPr>
        <p:txBody>
          <a:bodyPr wrap="square" rtlCol="0">
            <a:spAutoFit/>
          </a:bodyPr>
          <a:lstStyle/>
          <a:p>
            <a:pPr algn="ctr"/>
            <a:r>
              <a:rPr lang="es-ES_tradnl" sz="4000" b="1" dirty="0">
                <a:solidFill>
                  <a:srgbClr val="FFFF00"/>
                </a:solidFill>
              </a:rPr>
              <a:t>Evidencia  </a:t>
            </a:r>
            <a:r>
              <a:rPr lang="es-ES_tradnl" sz="4000" b="1" dirty="0" err="1">
                <a:solidFill>
                  <a:srgbClr val="FFFF00"/>
                </a:solidFill>
              </a:rPr>
              <a:t>Observational</a:t>
            </a:r>
            <a:endParaRPr lang="es-ES" sz="4000" b="1" dirty="0">
              <a:solidFill>
                <a:srgbClr val="FFFF00"/>
              </a:solidFill>
            </a:endParaRPr>
          </a:p>
        </p:txBody>
      </p:sp>
      <p:sp>
        <p:nvSpPr>
          <p:cNvPr id="2" name="1 CuadroTexto"/>
          <p:cNvSpPr txBox="1"/>
          <p:nvPr/>
        </p:nvSpPr>
        <p:spPr>
          <a:xfrm>
            <a:off x="-4401" y="764704"/>
            <a:ext cx="9144000" cy="6063198"/>
          </a:xfrm>
          <a:prstGeom prst="rect">
            <a:avLst/>
          </a:prstGeom>
          <a:noFill/>
        </p:spPr>
        <p:txBody>
          <a:bodyPr wrap="square" rtlCol="0">
            <a:spAutoFit/>
          </a:bodyPr>
          <a:lstStyle/>
          <a:p>
            <a:r>
              <a:rPr lang="es-ES_tradnl" sz="2400" dirty="0">
                <a:solidFill>
                  <a:srgbClr val="FFFF66"/>
                </a:solidFill>
                <a:latin typeface="Comic Sans MS" pitchFamily="66" charset="0"/>
              </a:rPr>
              <a:t>La existencia de la materia oscura se deduce de muchas observaciones diferentes</a:t>
            </a:r>
          </a:p>
          <a:p>
            <a:endParaRPr lang="es-ES_tradnl" sz="2400" dirty="0">
              <a:solidFill>
                <a:prstClr val="white"/>
              </a:solidFill>
              <a:latin typeface="Comic Sans MS" pitchFamily="66" charset="0"/>
            </a:endParaRPr>
          </a:p>
          <a:p>
            <a:r>
              <a:rPr lang="es-ES_tradnl" sz="2400" dirty="0">
                <a:solidFill>
                  <a:srgbClr val="99CCFF"/>
                </a:solidFill>
                <a:latin typeface="Comic Sans MS" pitchFamily="66" charset="0"/>
              </a:rPr>
              <a:t>La primera evidencia </a:t>
            </a:r>
            <a:r>
              <a:rPr lang="es-ES_tradnl" sz="2400" dirty="0" smtClean="0">
                <a:solidFill>
                  <a:srgbClr val="99CCFF"/>
                </a:solidFill>
                <a:latin typeface="Comic Sans MS" pitchFamily="66" charset="0"/>
              </a:rPr>
              <a:t>se obtuvo en </a:t>
            </a:r>
            <a:r>
              <a:rPr lang="es-ES_tradnl" sz="2400" dirty="0">
                <a:solidFill>
                  <a:srgbClr val="99CCFF"/>
                </a:solidFill>
                <a:latin typeface="Comic Sans MS" pitchFamily="66" charset="0"/>
              </a:rPr>
              <a:t>los años 30, y </a:t>
            </a:r>
            <a:r>
              <a:rPr lang="es-ES_tradnl" sz="2400" dirty="0" smtClean="0">
                <a:solidFill>
                  <a:srgbClr val="99CCFF"/>
                </a:solidFill>
                <a:latin typeface="Comic Sans MS" pitchFamily="66" charset="0"/>
              </a:rPr>
              <a:t>desde entonces </a:t>
            </a:r>
            <a:r>
              <a:rPr lang="es-ES_tradnl" sz="2400" dirty="0">
                <a:solidFill>
                  <a:srgbClr val="99CCFF"/>
                </a:solidFill>
                <a:latin typeface="Comic Sans MS" pitchFamily="66" charset="0"/>
              </a:rPr>
              <a:t>no ha hecho más que crecer. </a:t>
            </a:r>
            <a:r>
              <a:rPr lang="es-ES_tradnl" sz="2400" dirty="0">
                <a:solidFill>
                  <a:srgbClr val="FFCD8B"/>
                </a:solidFill>
                <a:latin typeface="Comic Sans MS" pitchFamily="66" charset="0"/>
              </a:rPr>
              <a:t>Algunas de las principales medidas que muestran la existencia de la materia oscura son:</a:t>
            </a:r>
          </a:p>
          <a:p>
            <a:endParaRPr lang="es-ES_tradnl" sz="2400" dirty="0">
              <a:solidFill>
                <a:prstClr val="white"/>
              </a:solidFill>
              <a:latin typeface="Comic Sans MS" pitchFamily="66" charset="0"/>
            </a:endParaRPr>
          </a:p>
          <a:p>
            <a:pPr marL="342900" indent="-342900">
              <a:buFont typeface="Arial" pitchFamily="34" charset="0"/>
              <a:buChar char="•"/>
            </a:pPr>
            <a:r>
              <a:rPr lang="es-ES_tradnl" sz="2800" dirty="0">
                <a:solidFill>
                  <a:srgbClr val="008000"/>
                </a:solidFill>
                <a:latin typeface="Britannic Bold" pitchFamily="34" charset="0"/>
              </a:rPr>
              <a:t>Las curvas de rotación de las galaxias espirales y la dispersión de velocidades en galaxias elípticas.</a:t>
            </a:r>
          </a:p>
          <a:p>
            <a:pPr marL="342900" indent="-342900">
              <a:buFont typeface="Arial" pitchFamily="34" charset="0"/>
              <a:buChar char="•"/>
            </a:pPr>
            <a:r>
              <a:rPr lang="es-ES_tradnl" sz="2800" dirty="0">
                <a:solidFill>
                  <a:srgbClr val="33CC33"/>
                </a:solidFill>
                <a:latin typeface="Britannic Bold" pitchFamily="34" charset="0"/>
              </a:rPr>
              <a:t>La relación masa luminosidad en cúmulos de galaxias</a:t>
            </a:r>
          </a:p>
          <a:p>
            <a:pPr marL="342900" indent="-342900">
              <a:buFont typeface="Arial" pitchFamily="34" charset="0"/>
              <a:buChar char="•"/>
            </a:pPr>
            <a:r>
              <a:rPr lang="es-ES_tradnl" sz="2800" dirty="0">
                <a:solidFill>
                  <a:srgbClr val="66FF66"/>
                </a:solidFill>
                <a:latin typeface="Britannic Bold" pitchFamily="34" charset="0"/>
              </a:rPr>
              <a:t>Las lentes gravitacionales</a:t>
            </a:r>
          </a:p>
          <a:p>
            <a:pPr marL="342900" indent="-342900">
              <a:buFont typeface="Arial" pitchFamily="34" charset="0"/>
              <a:buChar char="•"/>
            </a:pPr>
            <a:r>
              <a:rPr lang="es-ES_tradnl" sz="2800" dirty="0">
                <a:solidFill>
                  <a:srgbClr val="99FF99"/>
                </a:solidFill>
                <a:latin typeface="Britannic Bold" pitchFamily="34" charset="0"/>
              </a:rPr>
              <a:t>La estructura a gran escala del universo</a:t>
            </a:r>
          </a:p>
          <a:p>
            <a:pPr marL="342900" indent="-342900">
              <a:buFont typeface="Arial" pitchFamily="34" charset="0"/>
              <a:buChar char="•"/>
            </a:pPr>
            <a:r>
              <a:rPr lang="es-ES_tradnl" sz="2800" dirty="0">
                <a:solidFill>
                  <a:srgbClr val="99FF99"/>
                </a:solidFill>
                <a:latin typeface="Britannic Bold" pitchFamily="34" charset="0"/>
              </a:rPr>
              <a:t>Las abundancias primordiales: Materia oscura no </a:t>
            </a:r>
            <a:r>
              <a:rPr lang="es-ES_tradnl" sz="2800" dirty="0" err="1">
                <a:solidFill>
                  <a:srgbClr val="99FF99"/>
                </a:solidFill>
                <a:latin typeface="Britannic Bold" pitchFamily="34" charset="0"/>
              </a:rPr>
              <a:t>bariónica</a:t>
            </a:r>
            <a:endParaRPr lang="es-ES_tradnl" sz="2800" dirty="0">
              <a:solidFill>
                <a:srgbClr val="99FF99"/>
              </a:solidFill>
              <a:latin typeface="Britannic Bold" pitchFamily="34" charset="0"/>
            </a:endParaRPr>
          </a:p>
        </p:txBody>
      </p:sp>
    </p:spTree>
    <p:extLst>
      <p:ext uri="{BB962C8B-B14F-4D97-AF65-F5344CB8AC3E}">
        <p14:creationId xmlns:p14="http://schemas.microsoft.com/office/powerpoint/2010/main" val="11309778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3810" t="-4114"/>
          <a:stretch/>
        </p:blipFill>
        <p:spPr bwMode="auto">
          <a:xfrm>
            <a:off x="4067944" y="3075102"/>
            <a:ext cx="5040560" cy="38339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2 Imagen" descr="Recorte de pantalla"/>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335" y="662667"/>
            <a:ext cx="4572000" cy="5473744"/>
          </a:xfrm>
          <a:prstGeom prst="rect">
            <a:avLst/>
          </a:prstGeom>
        </p:spPr>
      </p:pic>
      <p:sp>
        <p:nvSpPr>
          <p:cNvPr id="4" name="3 CuadroTexto"/>
          <p:cNvSpPr txBox="1"/>
          <p:nvPr/>
        </p:nvSpPr>
        <p:spPr>
          <a:xfrm>
            <a:off x="0" y="25460"/>
            <a:ext cx="9144000" cy="523220"/>
          </a:xfrm>
          <a:prstGeom prst="rect">
            <a:avLst/>
          </a:prstGeom>
          <a:noFill/>
        </p:spPr>
        <p:txBody>
          <a:bodyPr wrap="square" rtlCol="0">
            <a:spAutoFit/>
          </a:bodyPr>
          <a:lstStyle/>
          <a:p>
            <a:pPr algn="ctr"/>
            <a:r>
              <a:rPr lang="es-ES_tradnl" sz="2800" dirty="0" smtClean="0">
                <a:solidFill>
                  <a:srgbClr val="FFFF00"/>
                </a:solidFill>
              </a:rPr>
              <a:t>Coordenadas ecuatoriales: Ascensión recta, declinación</a:t>
            </a:r>
            <a:endParaRPr lang="es-ES" sz="2800" dirty="0">
              <a:solidFill>
                <a:srgbClr val="FFFF00"/>
              </a:solidFill>
            </a:endParaRPr>
          </a:p>
        </p:txBody>
      </p:sp>
      <p:sp>
        <p:nvSpPr>
          <p:cNvPr id="2" name="1 CuadroTexto"/>
          <p:cNvSpPr txBox="1"/>
          <p:nvPr/>
        </p:nvSpPr>
        <p:spPr>
          <a:xfrm>
            <a:off x="4572000" y="476672"/>
            <a:ext cx="4572000" cy="2800767"/>
          </a:xfrm>
          <a:prstGeom prst="rect">
            <a:avLst/>
          </a:prstGeom>
          <a:noFill/>
        </p:spPr>
        <p:txBody>
          <a:bodyPr wrap="square" rtlCol="0">
            <a:spAutoFit/>
          </a:bodyPr>
          <a:lstStyle/>
          <a:p>
            <a:pPr algn="ctr"/>
            <a:r>
              <a:rPr lang="es-ES_tradnl" sz="2400" dirty="0" smtClean="0">
                <a:solidFill>
                  <a:schemeClr val="bg1">
                    <a:lumMod val="85000"/>
                  </a:schemeClr>
                </a:solidFill>
              </a:rPr>
              <a:t>En los grandes proyectos cosmológicos se utilizan las coordenadas ecuatoriales para situar los objetos en el cielo</a:t>
            </a:r>
          </a:p>
          <a:p>
            <a:pPr algn="ctr"/>
            <a:endParaRPr lang="es-ES_tradnl" sz="2400" dirty="0">
              <a:solidFill>
                <a:srgbClr val="FFFF00"/>
              </a:solidFill>
            </a:endParaRPr>
          </a:p>
          <a:p>
            <a:pPr algn="ctr"/>
            <a:r>
              <a:rPr lang="es-ES_tradnl" sz="2800" b="1" dirty="0" smtClean="0">
                <a:solidFill>
                  <a:srgbClr val="FFFF00"/>
                </a:solidFill>
                <a:effectLst>
                  <a:outerShdw blurRad="38100" dist="38100" dir="2700000" algn="tl">
                    <a:srgbClr val="000000">
                      <a:alpha val="43137"/>
                    </a:srgbClr>
                  </a:outerShdw>
                </a:effectLst>
              </a:rPr>
              <a:t>La tercera dimensión es mucho más difícil de medir</a:t>
            </a:r>
            <a:endParaRPr lang="es-ES" sz="28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9946421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0" y="-27384"/>
            <a:ext cx="9144000" cy="707886"/>
          </a:xfrm>
          <a:prstGeom prst="rect">
            <a:avLst/>
          </a:prstGeom>
          <a:noFill/>
          <a:ln>
            <a:noFill/>
          </a:ln>
        </p:spPr>
        <p:txBody>
          <a:bodyPr wrap="square" rtlCol="0">
            <a:spAutoFit/>
          </a:bodyPr>
          <a:lstStyle/>
          <a:p>
            <a:pPr algn="ctr"/>
            <a:r>
              <a:rPr lang="es-ES_tradnl" sz="4000" b="1" dirty="0">
                <a:solidFill>
                  <a:srgbClr val="FFFF00"/>
                </a:solidFill>
              </a:rPr>
              <a:t>Curvas de Rotación</a:t>
            </a:r>
            <a:endParaRPr lang="es-ES" sz="4000" b="1" dirty="0">
              <a:solidFill>
                <a:srgbClr val="FFFF00"/>
              </a:solidFill>
            </a:endParaRPr>
          </a:p>
        </p:txBody>
      </p:sp>
      <p:pic>
        <p:nvPicPr>
          <p:cNvPr id="8" name="7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496" y="3625654"/>
            <a:ext cx="3600000" cy="3282354"/>
          </a:xfrm>
          <a:prstGeom prst="rect">
            <a:avLst/>
          </a:prstGeom>
        </p:spPr>
      </p:pic>
      <p:pic>
        <p:nvPicPr>
          <p:cNvPr id="10" name="9 Imagen"/>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496" y="692696"/>
            <a:ext cx="3600000" cy="2783366"/>
          </a:xfrm>
          <a:prstGeom prst="rect">
            <a:avLst/>
          </a:prstGeom>
        </p:spPr>
      </p:pic>
      <p:pic>
        <p:nvPicPr>
          <p:cNvPr id="12" name="11 Imagen" descr="Recorte de pantalla"/>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36496" y="811596"/>
            <a:ext cx="1800000" cy="894611"/>
          </a:xfrm>
          <a:prstGeom prst="rect">
            <a:avLst/>
          </a:prstGeom>
        </p:spPr>
      </p:pic>
      <p:sp>
        <p:nvSpPr>
          <p:cNvPr id="13" name="12 CuadroTexto"/>
          <p:cNvSpPr txBox="1"/>
          <p:nvPr/>
        </p:nvSpPr>
        <p:spPr>
          <a:xfrm>
            <a:off x="3635496" y="764704"/>
            <a:ext cx="3601000" cy="1077218"/>
          </a:xfrm>
          <a:prstGeom prst="rect">
            <a:avLst/>
          </a:prstGeom>
          <a:noFill/>
        </p:spPr>
        <p:txBody>
          <a:bodyPr wrap="square" rtlCol="0">
            <a:spAutoFit/>
          </a:bodyPr>
          <a:lstStyle/>
          <a:p>
            <a:r>
              <a:rPr lang="es-ES_tradnl" sz="1600" dirty="0">
                <a:solidFill>
                  <a:srgbClr val="FFFF99"/>
                </a:solidFill>
                <a:cs typeface="Arial" pitchFamily="34" charset="0"/>
              </a:rPr>
              <a:t>Medir el desplazamiento al rojo de diferentes zonas de la galaxia. Uno de los extremos se aleja y el otro se acerca, y se puede medir la velocidad de rotación.</a:t>
            </a:r>
          </a:p>
        </p:txBody>
      </p:sp>
      <p:sp>
        <p:nvSpPr>
          <p:cNvPr id="14" name="13 CuadroTexto"/>
          <p:cNvSpPr txBox="1"/>
          <p:nvPr/>
        </p:nvSpPr>
        <p:spPr>
          <a:xfrm>
            <a:off x="2051720" y="673532"/>
            <a:ext cx="1728192" cy="523220"/>
          </a:xfrm>
          <a:prstGeom prst="rect">
            <a:avLst/>
          </a:prstGeom>
          <a:noFill/>
        </p:spPr>
        <p:txBody>
          <a:bodyPr wrap="square" rtlCol="0">
            <a:spAutoFit/>
          </a:bodyPr>
          <a:lstStyle/>
          <a:p>
            <a:r>
              <a:rPr lang="es-ES_tradnl" sz="2800" dirty="0">
                <a:solidFill>
                  <a:prstClr val="black"/>
                </a:solidFill>
                <a:cs typeface="Arial" pitchFamily="34" charset="0"/>
              </a:rPr>
              <a:t>Esperado</a:t>
            </a:r>
            <a:endParaRPr lang="es-ES" sz="2800" dirty="0">
              <a:solidFill>
                <a:prstClr val="black"/>
              </a:solidFill>
              <a:cs typeface="Arial" pitchFamily="34" charset="0"/>
            </a:endParaRPr>
          </a:p>
        </p:txBody>
      </p:sp>
      <p:sp>
        <p:nvSpPr>
          <p:cNvPr id="17" name="16 CuadroTexto"/>
          <p:cNvSpPr txBox="1"/>
          <p:nvPr/>
        </p:nvSpPr>
        <p:spPr>
          <a:xfrm>
            <a:off x="1835496" y="3573016"/>
            <a:ext cx="1800400" cy="523220"/>
          </a:xfrm>
          <a:prstGeom prst="rect">
            <a:avLst/>
          </a:prstGeom>
          <a:noFill/>
        </p:spPr>
        <p:txBody>
          <a:bodyPr wrap="square" rtlCol="0">
            <a:spAutoFit/>
          </a:bodyPr>
          <a:lstStyle/>
          <a:p>
            <a:r>
              <a:rPr lang="es-ES_tradnl" sz="2800" dirty="0">
                <a:solidFill>
                  <a:prstClr val="black"/>
                </a:solidFill>
                <a:cs typeface="Arial" pitchFamily="34" charset="0"/>
              </a:rPr>
              <a:t>Observado</a:t>
            </a:r>
            <a:endParaRPr lang="es-ES" sz="2800" dirty="0">
              <a:solidFill>
                <a:prstClr val="black"/>
              </a:solidFill>
              <a:cs typeface="Arial" pitchFamily="34" charset="0"/>
            </a:endParaRPr>
          </a:p>
        </p:txBody>
      </p:sp>
      <p:sp>
        <p:nvSpPr>
          <p:cNvPr id="15" name="14 CuadroTexto"/>
          <p:cNvSpPr txBox="1"/>
          <p:nvPr/>
        </p:nvSpPr>
        <p:spPr>
          <a:xfrm>
            <a:off x="3635896" y="2132856"/>
            <a:ext cx="5473008" cy="3108543"/>
          </a:xfrm>
          <a:prstGeom prst="rect">
            <a:avLst/>
          </a:prstGeom>
          <a:noFill/>
        </p:spPr>
        <p:txBody>
          <a:bodyPr wrap="square" rtlCol="0">
            <a:spAutoFit/>
          </a:bodyPr>
          <a:lstStyle/>
          <a:p>
            <a:r>
              <a:rPr lang="es-ES_tradnl" sz="2800" dirty="0">
                <a:solidFill>
                  <a:srgbClr val="99FF99"/>
                </a:solidFill>
                <a:cs typeface="Arial" pitchFamily="34" charset="0"/>
              </a:rPr>
              <a:t>Las galaxias no obedecen la predicción de la gravedad de Newton (o Einstein) que se espera a partir solamente de sus estrellas. </a:t>
            </a:r>
          </a:p>
          <a:p>
            <a:r>
              <a:rPr lang="es-ES_tradnl" sz="2800" dirty="0">
                <a:solidFill>
                  <a:srgbClr val="FFC000"/>
                </a:solidFill>
                <a:cs typeface="Arial" pitchFamily="34" charset="0"/>
              </a:rPr>
              <a:t>Se necesita más materia (invisible) para mantener esa velocidad de rotación</a:t>
            </a:r>
            <a:endParaRPr lang="es-ES" sz="2800" dirty="0">
              <a:solidFill>
                <a:srgbClr val="FFC000"/>
              </a:solidFill>
              <a:cs typeface="Arial" pitchFamily="34" charset="0"/>
            </a:endParaRPr>
          </a:p>
        </p:txBody>
      </p:sp>
      <p:sp>
        <p:nvSpPr>
          <p:cNvPr id="19" name="18 CuadroTexto"/>
          <p:cNvSpPr txBox="1"/>
          <p:nvPr/>
        </p:nvSpPr>
        <p:spPr>
          <a:xfrm>
            <a:off x="3670992" y="5229200"/>
            <a:ext cx="5473008" cy="1569660"/>
          </a:xfrm>
          <a:prstGeom prst="rect">
            <a:avLst/>
          </a:prstGeom>
          <a:noFill/>
        </p:spPr>
        <p:txBody>
          <a:bodyPr wrap="square" rtlCol="0">
            <a:spAutoFit/>
          </a:bodyPr>
          <a:lstStyle/>
          <a:p>
            <a:pPr algn="ctr"/>
            <a:r>
              <a:rPr lang="es-ES_tradnl" sz="4800" dirty="0">
                <a:solidFill>
                  <a:srgbClr val="FFFF00"/>
                </a:solidFill>
                <a:latin typeface="Britannic Bold" pitchFamily="34" charset="0"/>
              </a:rPr>
              <a:t>¡¡¡MATERIA OSCURA!!!</a:t>
            </a:r>
            <a:endParaRPr lang="es-ES" sz="4800" dirty="0">
              <a:solidFill>
                <a:srgbClr val="FFFF00"/>
              </a:solidFill>
              <a:latin typeface="Britannic Bold" pitchFamily="34" charset="0"/>
            </a:endParaRPr>
          </a:p>
        </p:txBody>
      </p:sp>
    </p:spTree>
    <p:extLst>
      <p:ext uri="{BB962C8B-B14F-4D97-AF65-F5344CB8AC3E}">
        <p14:creationId xmlns:p14="http://schemas.microsoft.com/office/powerpoint/2010/main" val="194622030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0" y="-27384"/>
            <a:ext cx="9144000" cy="707886"/>
          </a:xfrm>
          <a:prstGeom prst="rect">
            <a:avLst/>
          </a:prstGeom>
          <a:noFill/>
          <a:ln>
            <a:noFill/>
          </a:ln>
        </p:spPr>
        <p:txBody>
          <a:bodyPr wrap="square" rtlCol="0">
            <a:spAutoFit/>
          </a:bodyPr>
          <a:lstStyle/>
          <a:p>
            <a:pPr algn="ctr"/>
            <a:r>
              <a:rPr lang="es-ES_tradnl" sz="4000" b="1" dirty="0">
                <a:solidFill>
                  <a:srgbClr val="FFFF00"/>
                </a:solidFill>
              </a:rPr>
              <a:t>Curvas de rotación</a:t>
            </a:r>
            <a:endParaRPr lang="es-ES" sz="4000" b="1" dirty="0">
              <a:solidFill>
                <a:srgbClr val="FFFF00"/>
              </a:solidFill>
            </a:endParaRPr>
          </a:p>
        </p:txBody>
      </p:sp>
      <p:pic>
        <p:nvPicPr>
          <p:cNvPr id="11" name="10 Imagen" descr="Recorte de pantalla"/>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496" y="832410"/>
            <a:ext cx="4500000" cy="2380566"/>
          </a:xfrm>
          <a:prstGeom prst="rect">
            <a:avLst/>
          </a:prstGeom>
        </p:spPr>
      </p:pic>
      <p:pic>
        <p:nvPicPr>
          <p:cNvPr id="2" name="1 Imagen" descr="Recorte de pantalla"/>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496" y="3269854"/>
            <a:ext cx="4500000" cy="2391394"/>
          </a:xfrm>
          <a:prstGeom prst="rect">
            <a:avLst/>
          </a:prstGeom>
        </p:spPr>
      </p:pic>
      <p:pic>
        <p:nvPicPr>
          <p:cNvPr id="5" name="4 Imagen" descr="Recorte de pantalla"/>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608504" y="785215"/>
            <a:ext cx="4500000" cy="2450557"/>
          </a:xfrm>
          <a:prstGeom prst="rect">
            <a:avLst/>
          </a:prstGeom>
        </p:spPr>
      </p:pic>
      <p:pic>
        <p:nvPicPr>
          <p:cNvPr id="6" name="5 Imagen" descr="Recorte de pantalla"/>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08504" y="3274609"/>
            <a:ext cx="4500000" cy="2386639"/>
          </a:xfrm>
          <a:prstGeom prst="rect">
            <a:avLst/>
          </a:prstGeom>
        </p:spPr>
      </p:pic>
      <p:sp>
        <p:nvSpPr>
          <p:cNvPr id="7" name="6 CuadroTexto"/>
          <p:cNvSpPr txBox="1"/>
          <p:nvPr/>
        </p:nvSpPr>
        <p:spPr>
          <a:xfrm>
            <a:off x="35496" y="5733256"/>
            <a:ext cx="9073008" cy="830997"/>
          </a:xfrm>
          <a:prstGeom prst="rect">
            <a:avLst/>
          </a:prstGeom>
          <a:noFill/>
        </p:spPr>
        <p:txBody>
          <a:bodyPr wrap="square" rtlCol="0">
            <a:spAutoFit/>
          </a:bodyPr>
          <a:lstStyle/>
          <a:p>
            <a:pPr algn="ctr"/>
            <a:r>
              <a:rPr lang="es-ES_tradnl" sz="4800" dirty="0">
                <a:solidFill>
                  <a:srgbClr val="FFFF00"/>
                </a:solidFill>
                <a:latin typeface="Britannic Bold" pitchFamily="34" charset="0"/>
              </a:rPr>
              <a:t>¡¡¡¡MATERIA OSCURA!!!!</a:t>
            </a:r>
            <a:endParaRPr lang="es-ES" sz="4800" dirty="0">
              <a:solidFill>
                <a:srgbClr val="FFFF00"/>
              </a:solidFill>
              <a:latin typeface="Britannic Bold" pitchFamily="34" charset="0"/>
            </a:endParaRPr>
          </a:p>
        </p:txBody>
      </p:sp>
    </p:spTree>
    <p:extLst>
      <p:ext uri="{BB962C8B-B14F-4D97-AF65-F5344CB8AC3E}">
        <p14:creationId xmlns:p14="http://schemas.microsoft.com/office/powerpoint/2010/main" val="412712114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0" y="35913"/>
            <a:ext cx="9144000" cy="707886"/>
          </a:xfrm>
          <a:prstGeom prst="rect">
            <a:avLst/>
          </a:prstGeom>
          <a:noFill/>
          <a:ln>
            <a:noFill/>
          </a:ln>
        </p:spPr>
        <p:txBody>
          <a:bodyPr wrap="square" rtlCol="0">
            <a:spAutoFit/>
          </a:bodyPr>
          <a:lstStyle/>
          <a:p>
            <a:pPr algn="ctr"/>
            <a:r>
              <a:rPr lang="es-ES_tradnl" sz="4000" b="1" dirty="0">
                <a:solidFill>
                  <a:srgbClr val="FFFF00"/>
                </a:solidFill>
              </a:rPr>
              <a:t>Masa total &gt;&gt; Masa visible</a:t>
            </a:r>
            <a:endParaRPr lang="es-ES" sz="4000" b="1" dirty="0">
              <a:solidFill>
                <a:srgbClr val="FFFF00"/>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7592" y="925066"/>
            <a:ext cx="396240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01209" y="925066"/>
            <a:ext cx="396240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39552" y="3661370"/>
            <a:ext cx="396240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248150" y="-5272087"/>
            <a:ext cx="3960000" cy="3906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601209" y="3599241"/>
            <a:ext cx="3240000" cy="3196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744513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0" y="-15190"/>
            <a:ext cx="9144000" cy="707886"/>
          </a:xfrm>
          <a:prstGeom prst="rect">
            <a:avLst/>
          </a:prstGeom>
          <a:noFill/>
          <a:ln>
            <a:noFill/>
          </a:ln>
        </p:spPr>
        <p:txBody>
          <a:bodyPr wrap="square" rtlCol="0">
            <a:spAutoFit/>
          </a:bodyPr>
          <a:lstStyle/>
          <a:p>
            <a:pPr algn="ctr"/>
            <a:r>
              <a:rPr lang="es-ES_tradnl" sz="4000" b="1" dirty="0">
                <a:solidFill>
                  <a:srgbClr val="FFFF00"/>
                </a:solidFill>
              </a:rPr>
              <a:t>Lentes </a:t>
            </a:r>
            <a:r>
              <a:rPr lang="es-ES_tradnl" sz="4000" b="1" dirty="0" err="1">
                <a:solidFill>
                  <a:srgbClr val="FFFF00"/>
                </a:solidFill>
              </a:rPr>
              <a:t>gravitationales</a:t>
            </a:r>
            <a:endParaRPr lang="es-ES" sz="4000" b="1" dirty="0">
              <a:solidFill>
                <a:srgbClr val="FFFF00"/>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20312" y="793880"/>
            <a:ext cx="5760000" cy="335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87963" y="4123116"/>
            <a:ext cx="3240000" cy="243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1 Imagen" descr="Recorte de pantalla"/>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08424" y="4149080"/>
            <a:ext cx="2880000" cy="2684525"/>
          </a:xfrm>
          <a:prstGeom prst="rect">
            <a:avLst/>
          </a:prstGeom>
        </p:spPr>
      </p:pic>
    </p:spTree>
    <p:extLst>
      <p:ext uri="{BB962C8B-B14F-4D97-AF65-F5344CB8AC3E}">
        <p14:creationId xmlns:p14="http://schemas.microsoft.com/office/powerpoint/2010/main" val="16534258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CuadroTexto"/>
          <p:cNvSpPr txBox="1"/>
          <p:nvPr/>
        </p:nvSpPr>
        <p:spPr>
          <a:xfrm>
            <a:off x="0" y="-15190"/>
            <a:ext cx="4572000" cy="646331"/>
          </a:xfrm>
          <a:prstGeom prst="rect">
            <a:avLst/>
          </a:prstGeom>
          <a:noFill/>
          <a:ln>
            <a:noFill/>
          </a:ln>
        </p:spPr>
        <p:txBody>
          <a:bodyPr wrap="square" rtlCol="0">
            <a:spAutoFit/>
          </a:bodyPr>
          <a:lstStyle/>
          <a:p>
            <a:pPr algn="ctr"/>
            <a:r>
              <a:rPr lang="es-ES_tradnl" sz="3600" b="1" dirty="0">
                <a:solidFill>
                  <a:srgbClr val="FFFF00"/>
                </a:solidFill>
              </a:rPr>
              <a:t>LSS</a:t>
            </a:r>
            <a:endParaRPr lang="es-ES" sz="3600" b="1" dirty="0">
              <a:solidFill>
                <a:srgbClr val="FFFF00"/>
              </a:solidFill>
            </a:endParaRPr>
          </a:p>
        </p:txBody>
      </p:sp>
      <p:sp>
        <p:nvSpPr>
          <p:cNvPr id="8" name="7 CuadroTexto"/>
          <p:cNvSpPr txBox="1"/>
          <p:nvPr/>
        </p:nvSpPr>
        <p:spPr>
          <a:xfrm>
            <a:off x="4868" y="613137"/>
            <a:ext cx="4567132" cy="1015663"/>
          </a:xfrm>
          <a:prstGeom prst="rect">
            <a:avLst/>
          </a:prstGeom>
          <a:noFill/>
        </p:spPr>
        <p:txBody>
          <a:bodyPr wrap="square" rtlCol="0">
            <a:spAutoFit/>
          </a:bodyPr>
          <a:lstStyle/>
          <a:p>
            <a:pPr algn="ctr"/>
            <a:r>
              <a:rPr lang="es-ES_tradnl" sz="2000" b="1" dirty="0">
                <a:solidFill>
                  <a:srgbClr val="99FF99"/>
                </a:solidFill>
                <a:latin typeface="Comic Sans MS" pitchFamily="66" charset="0"/>
              </a:rPr>
              <a:t>Diferentes contenidos de materia producen diferentes niveles de estructura</a:t>
            </a:r>
            <a:endParaRPr lang="es-ES" sz="2000" b="1" dirty="0">
              <a:solidFill>
                <a:srgbClr val="99FF99"/>
              </a:solidFill>
              <a:latin typeface="Comic Sans MS" pitchFamily="66" charset="0"/>
            </a:endParaRPr>
          </a:p>
        </p:txBody>
      </p:sp>
      <p:pic>
        <p:nvPicPr>
          <p:cNvPr id="2" name="1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68" y="1740179"/>
            <a:ext cx="4140000" cy="5073197"/>
          </a:xfrm>
          <a:prstGeom prst="rect">
            <a:avLst/>
          </a:prstGeom>
        </p:spPr>
      </p:pic>
      <p:pic>
        <p:nvPicPr>
          <p:cNvPr id="2050"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72000" y="0"/>
            <a:ext cx="4542251" cy="6813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6 CuadroTexto"/>
          <p:cNvSpPr txBox="1"/>
          <p:nvPr/>
        </p:nvSpPr>
        <p:spPr>
          <a:xfrm>
            <a:off x="4583965" y="26571"/>
            <a:ext cx="1716227" cy="646331"/>
          </a:xfrm>
          <a:prstGeom prst="rect">
            <a:avLst/>
          </a:prstGeom>
          <a:noFill/>
        </p:spPr>
        <p:txBody>
          <a:bodyPr wrap="square" rtlCol="0">
            <a:spAutoFit/>
          </a:bodyPr>
          <a:lstStyle/>
          <a:p>
            <a:r>
              <a:rPr lang="es-ES_tradnl" dirty="0">
                <a:solidFill>
                  <a:prstClr val="white"/>
                </a:solidFill>
              </a:rPr>
              <a:t>Materia oscura fría</a:t>
            </a:r>
            <a:endParaRPr lang="es-ES" dirty="0">
              <a:solidFill>
                <a:prstClr val="white"/>
              </a:solidFill>
            </a:endParaRPr>
          </a:p>
        </p:txBody>
      </p:sp>
      <p:sp>
        <p:nvSpPr>
          <p:cNvPr id="11" name="10 CuadroTexto"/>
          <p:cNvSpPr txBox="1"/>
          <p:nvPr/>
        </p:nvSpPr>
        <p:spPr>
          <a:xfrm>
            <a:off x="4572000" y="2276872"/>
            <a:ext cx="1944216" cy="646331"/>
          </a:xfrm>
          <a:prstGeom prst="rect">
            <a:avLst/>
          </a:prstGeom>
          <a:noFill/>
        </p:spPr>
        <p:txBody>
          <a:bodyPr wrap="square" rtlCol="0">
            <a:spAutoFit/>
          </a:bodyPr>
          <a:lstStyle/>
          <a:p>
            <a:r>
              <a:rPr lang="es-ES_tradnl" dirty="0">
                <a:solidFill>
                  <a:prstClr val="white"/>
                </a:solidFill>
              </a:rPr>
              <a:t>Materia oscura templada</a:t>
            </a:r>
            <a:endParaRPr lang="es-ES" dirty="0">
              <a:solidFill>
                <a:prstClr val="white"/>
              </a:solidFill>
            </a:endParaRPr>
          </a:p>
        </p:txBody>
      </p:sp>
      <p:sp>
        <p:nvSpPr>
          <p:cNvPr id="12" name="11 CuadroTexto"/>
          <p:cNvSpPr txBox="1"/>
          <p:nvPr/>
        </p:nvSpPr>
        <p:spPr>
          <a:xfrm>
            <a:off x="4572000" y="4509120"/>
            <a:ext cx="1728192" cy="646331"/>
          </a:xfrm>
          <a:prstGeom prst="rect">
            <a:avLst/>
          </a:prstGeom>
          <a:noFill/>
        </p:spPr>
        <p:txBody>
          <a:bodyPr wrap="square" rtlCol="0">
            <a:spAutoFit/>
          </a:bodyPr>
          <a:lstStyle/>
          <a:p>
            <a:r>
              <a:rPr lang="es-ES_tradnl" dirty="0">
                <a:solidFill>
                  <a:prstClr val="white"/>
                </a:solidFill>
              </a:rPr>
              <a:t>Materia oscura caliente</a:t>
            </a:r>
            <a:endParaRPr lang="es-ES" dirty="0">
              <a:solidFill>
                <a:prstClr val="white"/>
              </a:solidFill>
            </a:endParaRPr>
          </a:p>
        </p:txBody>
      </p:sp>
    </p:spTree>
    <p:extLst>
      <p:ext uri="{BB962C8B-B14F-4D97-AF65-F5344CB8AC3E}">
        <p14:creationId xmlns:p14="http://schemas.microsoft.com/office/powerpoint/2010/main" val="276068339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12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060848"/>
            <a:ext cx="9144000" cy="4543450"/>
          </a:xfrm>
          <a:prstGeom prst="rect">
            <a:avLst/>
          </a:prstGeom>
        </p:spPr>
      </p:pic>
      <p:sp>
        <p:nvSpPr>
          <p:cNvPr id="6" name="5 CuadroTexto"/>
          <p:cNvSpPr txBox="1"/>
          <p:nvPr/>
        </p:nvSpPr>
        <p:spPr>
          <a:xfrm>
            <a:off x="1" y="4688"/>
            <a:ext cx="9144000" cy="707886"/>
          </a:xfrm>
          <a:prstGeom prst="rect">
            <a:avLst/>
          </a:prstGeom>
          <a:noFill/>
          <a:ln>
            <a:noFill/>
          </a:ln>
        </p:spPr>
        <p:txBody>
          <a:bodyPr wrap="square" rtlCol="0">
            <a:spAutoFit/>
          </a:bodyPr>
          <a:lstStyle/>
          <a:p>
            <a:pPr algn="ctr"/>
            <a:r>
              <a:rPr lang="es-ES_tradnl" sz="4000" b="1" dirty="0">
                <a:solidFill>
                  <a:srgbClr val="FFFF00"/>
                </a:solidFill>
              </a:rPr>
              <a:t>¿Qué sabemos sobre la materia oscura?</a:t>
            </a:r>
            <a:endParaRPr lang="es-ES" sz="4000" b="1" dirty="0">
              <a:solidFill>
                <a:srgbClr val="FFFF00"/>
              </a:solidFill>
            </a:endParaRPr>
          </a:p>
        </p:txBody>
      </p:sp>
      <p:sp>
        <p:nvSpPr>
          <p:cNvPr id="8" name="7 CuadroTexto"/>
          <p:cNvSpPr txBox="1"/>
          <p:nvPr/>
        </p:nvSpPr>
        <p:spPr>
          <a:xfrm>
            <a:off x="36513" y="692696"/>
            <a:ext cx="9107487" cy="1569660"/>
          </a:xfrm>
          <a:prstGeom prst="rect">
            <a:avLst/>
          </a:prstGeom>
          <a:noFill/>
        </p:spPr>
        <p:txBody>
          <a:bodyPr wrap="square" rtlCol="0">
            <a:spAutoFit/>
          </a:bodyPr>
          <a:lstStyle/>
          <a:p>
            <a:r>
              <a:rPr lang="es-ES_tradnl" sz="2400" dirty="0">
                <a:solidFill>
                  <a:srgbClr val="FFCD8B"/>
                </a:solidFill>
                <a:cs typeface="Arial" pitchFamily="34" charset="0"/>
              </a:rPr>
              <a:t>Puesto que el crecimiento de estructura en el universo es abajo-arriba (los cúmulos y </a:t>
            </a:r>
            <a:r>
              <a:rPr lang="es-ES_tradnl" sz="2400" dirty="0" err="1">
                <a:solidFill>
                  <a:srgbClr val="FFCD8B"/>
                </a:solidFill>
                <a:cs typeface="Arial" pitchFamily="34" charset="0"/>
              </a:rPr>
              <a:t>supercúmulos</a:t>
            </a:r>
            <a:r>
              <a:rPr lang="es-ES_tradnl" sz="2400" dirty="0">
                <a:solidFill>
                  <a:srgbClr val="FFCD8B"/>
                </a:solidFill>
                <a:cs typeface="Arial" pitchFamily="34" charset="0"/>
              </a:rPr>
              <a:t> todavía se están formando), </a:t>
            </a:r>
            <a:r>
              <a:rPr lang="es-ES_tradnl" sz="2400" b="1" u="sng" dirty="0">
                <a:solidFill>
                  <a:srgbClr val="FFFF00"/>
                </a:solidFill>
                <a:cs typeface="Arial" pitchFamily="34" charset="0"/>
              </a:rPr>
              <a:t>LA MATERIA OSCURA ES FRÍA</a:t>
            </a:r>
            <a:r>
              <a:rPr lang="es-ES_tradnl" sz="2400" dirty="0">
                <a:solidFill>
                  <a:srgbClr val="FFCD8B"/>
                </a:solidFill>
                <a:cs typeface="Arial" pitchFamily="34" charset="0"/>
              </a:rPr>
              <a:t>: </a:t>
            </a:r>
            <a:r>
              <a:rPr lang="es-ES_tradnl" sz="2400" b="1" i="1" dirty="0">
                <a:solidFill>
                  <a:srgbClr val="66FF66"/>
                </a:solidFill>
                <a:cs typeface="Arial" pitchFamily="34" charset="0"/>
              </a:rPr>
              <a:t>Partículas no relativistas, estables, neutras y que interaccionan muy débilmente</a:t>
            </a:r>
          </a:p>
        </p:txBody>
      </p:sp>
    </p:spTree>
    <p:extLst>
      <p:ext uri="{BB962C8B-B14F-4D97-AF65-F5344CB8AC3E}">
        <p14:creationId xmlns:p14="http://schemas.microsoft.com/office/powerpoint/2010/main" val="70194828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770334"/>
            <a:ext cx="9144000" cy="6115050"/>
          </a:xfrm>
          <a:prstGeom prst="rect">
            <a:avLst/>
          </a:prstGeom>
        </p:spPr>
      </p:pic>
      <p:sp>
        <p:nvSpPr>
          <p:cNvPr id="27" name="26 CuadroTexto"/>
          <p:cNvSpPr txBox="1"/>
          <p:nvPr/>
        </p:nvSpPr>
        <p:spPr>
          <a:xfrm>
            <a:off x="-36512" y="-27384"/>
            <a:ext cx="9144000" cy="707886"/>
          </a:xfrm>
          <a:prstGeom prst="rect">
            <a:avLst/>
          </a:prstGeom>
          <a:noFill/>
          <a:ln>
            <a:noFill/>
          </a:ln>
        </p:spPr>
        <p:txBody>
          <a:bodyPr wrap="square" rtlCol="0">
            <a:spAutoFit/>
          </a:bodyPr>
          <a:lstStyle/>
          <a:p>
            <a:pPr algn="ctr"/>
            <a:r>
              <a:rPr lang="es-ES_tradnl" sz="4000" b="1" dirty="0" smtClean="0">
                <a:solidFill>
                  <a:srgbClr val="FFFF00"/>
                </a:solidFill>
              </a:rPr>
              <a:t>Cómo detectar </a:t>
            </a:r>
            <a:r>
              <a:rPr lang="es-ES_tradnl" sz="4000" b="1" dirty="0">
                <a:solidFill>
                  <a:srgbClr val="FFFF00"/>
                </a:solidFill>
              </a:rPr>
              <a:t>materia oscura</a:t>
            </a:r>
            <a:endParaRPr lang="es-ES" sz="4000" b="1" dirty="0">
              <a:solidFill>
                <a:srgbClr val="FFFF00"/>
              </a:solidFill>
            </a:endParaRPr>
          </a:p>
        </p:txBody>
      </p:sp>
    </p:spTree>
    <p:extLst>
      <p:ext uri="{BB962C8B-B14F-4D97-AF65-F5344CB8AC3E}">
        <p14:creationId xmlns:p14="http://schemas.microsoft.com/office/powerpoint/2010/main" val="334872940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6 CuadroTexto"/>
          <p:cNvSpPr txBox="1"/>
          <p:nvPr/>
        </p:nvSpPr>
        <p:spPr>
          <a:xfrm>
            <a:off x="1" y="898842"/>
            <a:ext cx="9143999" cy="3970318"/>
          </a:xfrm>
          <a:prstGeom prst="rect">
            <a:avLst/>
          </a:prstGeom>
          <a:noFill/>
        </p:spPr>
        <p:txBody>
          <a:bodyPr wrap="square" rtlCol="0">
            <a:spAutoFit/>
          </a:bodyPr>
          <a:lstStyle/>
          <a:p>
            <a:pPr algn="ctr"/>
            <a:r>
              <a:rPr lang="es-ES_tradnl" sz="2800" dirty="0">
                <a:solidFill>
                  <a:srgbClr val="FFFFCC"/>
                </a:solidFill>
              </a:rPr>
              <a:t>Evidencia de la existencia de  </a:t>
            </a:r>
            <a:r>
              <a:rPr lang="es-ES_tradnl" sz="2800" b="1" u="sng" dirty="0">
                <a:solidFill>
                  <a:srgbClr val="FFFFCC"/>
                </a:solidFill>
              </a:rPr>
              <a:t>MATERIA OSCURA FRÍA</a:t>
            </a:r>
            <a:r>
              <a:rPr lang="es-ES_tradnl" sz="2800" dirty="0">
                <a:solidFill>
                  <a:srgbClr val="FFFFCC"/>
                </a:solidFill>
              </a:rPr>
              <a:t>: </a:t>
            </a:r>
          </a:p>
          <a:p>
            <a:pPr algn="ctr"/>
            <a:r>
              <a:rPr lang="es-ES_tradnl" sz="2800" dirty="0">
                <a:solidFill>
                  <a:srgbClr val="FFFFCC"/>
                </a:solidFill>
              </a:rPr>
              <a:t>Estable, neutra y no relativista. Forma el ~25% de la densidad del </a:t>
            </a:r>
            <a:r>
              <a:rPr lang="es-ES_tradnl" sz="2800" dirty="0" smtClean="0">
                <a:solidFill>
                  <a:srgbClr val="FFFFCC"/>
                </a:solidFill>
              </a:rPr>
              <a:t>universo</a:t>
            </a:r>
          </a:p>
          <a:p>
            <a:pPr algn="ctr"/>
            <a:endParaRPr lang="es-ES_tradnl" sz="2800" dirty="0">
              <a:solidFill>
                <a:srgbClr val="F79646">
                  <a:lumMod val="40000"/>
                  <a:lumOff val="60000"/>
                </a:srgbClr>
              </a:solidFill>
            </a:endParaRPr>
          </a:p>
          <a:p>
            <a:pPr algn="ctr"/>
            <a:r>
              <a:rPr lang="es-ES_tradnl" sz="2800" b="1" dirty="0">
                <a:solidFill>
                  <a:srgbClr val="66FFFF"/>
                </a:solidFill>
                <a:cs typeface="Aharoni" pitchFamily="2" charset="-79"/>
              </a:rPr>
              <a:t>Si son </a:t>
            </a:r>
            <a:r>
              <a:rPr lang="es-ES_tradnl" sz="2800" b="1" dirty="0" err="1">
                <a:solidFill>
                  <a:srgbClr val="66FFFF"/>
                </a:solidFill>
                <a:cs typeface="Aharoni" pitchFamily="2" charset="-79"/>
              </a:rPr>
              <a:t>WIMPs</a:t>
            </a:r>
            <a:r>
              <a:rPr lang="es-ES_tradnl" sz="2800" b="1" dirty="0">
                <a:solidFill>
                  <a:srgbClr val="66FFFF"/>
                </a:solidFill>
                <a:cs typeface="Aharoni" pitchFamily="2" charset="-79"/>
              </a:rPr>
              <a:t>, la abundancia local es ~0.4 </a:t>
            </a:r>
            <a:r>
              <a:rPr lang="es-ES_tradnl" sz="2800" b="1" dirty="0" err="1">
                <a:solidFill>
                  <a:srgbClr val="66FFFF"/>
                </a:solidFill>
                <a:cs typeface="Aharoni" pitchFamily="2" charset="-79"/>
              </a:rPr>
              <a:t>GeV</a:t>
            </a:r>
            <a:r>
              <a:rPr lang="es-ES_tradnl" sz="2800" b="1" dirty="0">
                <a:solidFill>
                  <a:srgbClr val="66FFFF"/>
                </a:solidFill>
                <a:cs typeface="Aharoni" pitchFamily="2" charset="-79"/>
              </a:rPr>
              <a:t>/cm</a:t>
            </a:r>
            <a:r>
              <a:rPr lang="es-ES_tradnl" sz="2800" b="1" baseline="30000" dirty="0">
                <a:solidFill>
                  <a:srgbClr val="66FFFF"/>
                </a:solidFill>
                <a:cs typeface="Aharoni" pitchFamily="2" charset="-79"/>
              </a:rPr>
              <a:t>3</a:t>
            </a:r>
            <a:r>
              <a:rPr lang="es-ES_tradnl" sz="2800" b="1" dirty="0">
                <a:solidFill>
                  <a:srgbClr val="66FFFF"/>
                </a:solidFill>
                <a:cs typeface="Aharoni" pitchFamily="2" charset="-79"/>
              </a:rPr>
              <a:t> </a:t>
            </a:r>
          </a:p>
          <a:p>
            <a:pPr algn="ctr"/>
            <a:r>
              <a:rPr lang="es-ES_tradnl" sz="2800" b="1" dirty="0">
                <a:solidFill>
                  <a:srgbClr val="66FFFF"/>
                </a:solidFill>
                <a:cs typeface="Aharoni" pitchFamily="2" charset="-79"/>
              </a:rPr>
              <a:t>Si m</a:t>
            </a:r>
            <a:r>
              <a:rPr lang="es-ES_tradnl" sz="2800" b="1" baseline="-25000" dirty="0">
                <a:solidFill>
                  <a:srgbClr val="66FFFF"/>
                </a:solidFill>
                <a:cs typeface="Aharoni" pitchFamily="2" charset="-79"/>
              </a:rPr>
              <a:t>WIMP</a:t>
            </a:r>
            <a:r>
              <a:rPr lang="es-ES_tradnl" sz="2800" b="1" dirty="0">
                <a:solidFill>
                  <a:srgbClr val="66FFFF"/>
                </a:solidFill>
                <a:cs typeface="Aharoni" pitchFamily="2" charset="-79"/>
              </a:rPr>
              <a:t>~100 </a:t>
            </a:r>
            <a:r>
              <a:rPr lang="es-ES_tradnl" sz="2800" b="1" dirty="0" err="1">
                <a:solidFill>
                  <a:srgbClr val="66FFFF"/>
                </a:solidFill>
                <a:cs typeface="Aharoni" pitchFamily="2" charset="-79"/>
              </a:rPr>
              <a:t>GeV</a:t>
            </a:r>
            <a:r>
              <a:rPr lang="es-ES_tradnl" sz="2800" b="1" dirty="0">
                <a:solidFill>
                  <a:srgbClr val="66FFFF"/>
                </a:solidFill>
                <a:cs typeface="Aharoni" pitchFamily="2" charset="-79"/>
              </a:rPr>
              <a:t>, unos 10 </a:t>
            </a:r>
            <a:r>
              <a:rPr lang="es-ES_tradnl" sz="2800" b="1" dirty="0" err="1">
                <a:solidFill>
                  <a:srgbClr val="66FFFF"/>
                </a:solidFill>
                <a:cs typeface="Aharoni" pitchFamily="2" charset="-79"/>
              </a:rPr>
              <a:t>WIMPs</a:t>
            </a:r>
            <a:r>
              <a:rPr lang="es-ES_tradnl" sz="2800" b="1" dirty="0">
                <a:solidFill>
                  <a:srgbClr val="66FFFF"/>
                </a:solidFill>
                <a:cs typeface="Aharoni" pitchFamily="2" charset="-79"/>
              </a:rPr>
              <a:t> interaccionan con  un cuerpo humano al año</a:t>
            </a:r>
          </a:p>
          <a:p>
            <a:pPr algn="ctr"/>
            <a:r>
              <a:rPr lang="es-ES_tradnl" sz="2800" b="1" dirty="0">
                <a:solidFill>
                  <a:srgbClr val="66FFFF"/>
                </a:solidFill>
                <a:cs typeface="Aharoni" pitchFamily="2" charset="-79"/>
              </a:rPr>
              <a:t>Si m</a:t>
            </a:r>
            <a:r>
              <a:rPr lang="es-ES_tradnl" sz="2800" b="1" baseline="-25000" dirty="0">
                <a:solidFill>
                  <a:srgbClr val="66FFFF"/>
                </a:solidFill>
                <a:cs typeface="Aharoni" pitchFamily="2" charset="-79"/>
              </a:rPr>
              <a:t>WIMP</a:t>
            </a:r>
            <a:r>
              <a:rPr lang="es-ES_tradnl" sz="2800" b="1" dirty="0">
                <a:solidFill>
                  <a:srgbClr val="66FFFF"/>
                </a:solidFill>
                <a:cs typeface="Aharoni" pitchFamily="2" charset="-79"/>
              </a:rPr>
              <a:t>~10 </a:t>
            </a:r>
            <a:r>
              <a:rPr lang="es-ES_tradnl" sz="2800" b="1" dirty="0" err="1">
                <a:solidFill>
                  <a:srgbClr val="66FFFF"/>
                </a:solidFill>
                <a:cs typeface="Aharoni" pitchFamily="2" charset="-79"/>
              </a:rPr>
              <a:t>GeV</a:t>
            </a:r>
            <a:r>
              <a:rPr lang="es-ES_tradnl" sz="2800" b="1" dirty="0">
                <a:solidFill>
                  <a:srgbClr val="66FFFF"/>
                </a:solidFill>
                <a:cs typeface="Aharoni" pitchFamily="2" charset="-79"/>
              </a:rPr>
              <a:t>, unos 10</a:t>
            </a:r>
            <a:r>
              <a:rPr lang="es-ES_tradnl" sz="2800" b="1" baseline="30000" dirty="0">
                <a:solidFill>
                  <a:srgbClr val="66FFFF"/>
                </a:solidFill>
                <a:cs typeface="Aharoni" pitchFamily="2" charset="-79"/>
              </a:rPr>
              <a:t>5</a:t>
            </a:r>
            <a:r>
              <a:rPr lang="es-ES_tradnl" sz="2800" b="1" dirty="0">
                <a:solidFill>
                  <a:srgbClr val="66FFFF"/>
                </a:solidFill>
                <a:cs typeface="Aharoni" pitchFamily="2" charset="-79"/>
              </a:rPr>
              <a:t> </a:t>
            </a:r>
            <a:r>
              <a:rPr lang="es-ES_tradnl" sz="2800" b="1" dirty="0" err="1">
                <a:solidFill>
                  <a:srgbClr val="66FFFF"/>
                </a:solidFill>
                <a:cs typeface="Aharoni" pitchFamily="2" charset="-79"/>
              </a:rPr>
              <a:t>WIMPs</a:t>
            </a:r>
            <a:r>
              <a:rPr lang="es-ES_tradnl" sz="2800" b="1" dirty="0">
                <a:solidFill>
                  <a:srgbClr val="66FFFF"/>
                </a:solidFill>
                <a:cs typeface="Aharoni" pitchFamily="2" charset="-79"/>
              </a:rPr>
              <a:t>  interaccionan con un cuerpo humano al año</a:t>
            </a:r>
          </a:p>
        </p:txBody>
      </p:sp>
      <p:sp>
        <p:nvSpPr>
          <p:cNvPr id="4" name="3 CuadroTexto"/>
          <p:cNvSpPr txBox="1"/>
          <p:nvPr/>
        </p:nvSpPr>
        <p:spPr>
          <a:xfrm>
            <a:off x="1" y="4688"/>
            <a:ext cx="9144000" cy="707886"/>
          </a:xfrm>
          <a:prstGeom prst="rect">
            <a:avLst/>
          </a:prstGeom>
          <a:noFill/>
          <a:ln>
            <a:noFill/>
          </a:ln>
        </p:spPr>
        <p:txBody>
          <a:bodyPr wrap="square" rtlCol="0">
            <a:spAutoFit/>
          </a:bodyPr>
          <a:lstStyle/>
          <a:p>
            <a:pPr algn="ctr"/>
            <a:r>
              <a:rPr lang="es-ES_tradnl" sz="4000" b="1" dirty="0" smtClean="0">
                <a:solidFill>
                  <a:srgbClr val="FFFF00"/>
                </a:solidFill>
              </a:rPr>
              <a:t>Situación actual</a:t>
            </a:r>
            <a:endParaRPr lang="es-ES" sz="4000" b="1" dirty="0">
              <a:solidFill>
                <a:srgbClr val="FFFF00"/>
              </a:solidFill>
            </a:endParaRPr>
          </a:p>
        </p:txBody>
      </p:sp>
      <p:sp>
        <p:nvSpPr>
          <p:cNvPr id="5" name="4 CuadroTexto"/>
          <p:cNvSpPr txBox="1"/>
          <p:nvPr/>
        </p:nvSpPr>
        <p:spPr>
          <a:xfrm>
            <a:off x="1" y="5284365"/>
            <a:ext cx="9143999" cy="1384995"/>
          </a:xfrm>
          <a:prstGeom prst="rect">
            <a:avLst/>
          </a:prstGeom>
          <a:noFill/>
        </p:spPr>
        <p:txBody>
          <a:bodyPr wrap="square" rtlCol="0">
            <a:spAutoFit/>
          </a:bodyPr>
          <a:lstStyle/>
          <a:p>
            <a:pPr algn="ctr"/>
            <a:r>
              <a:rPr lang="es-ES_tradnl" sz="2800" dirty="0" smtClean="0">
                <a:solidFill>
                  <a:srgbClr val="FFC000"/>
                </a:solidFill>
                <a:latin typeface="Britannic Bold" pitchFamily="34" charset="0"/>
                <a:cs typeface="Arial" pitchFamily="34" charset="0"/>
              </a:rPr>
              <a:t>Hay un enorme esfuerzo internacional para la detección de materia oscura en el laboratorio, pero hasta hoy no </a:t>
            </a:r>
            <a:r>
              <a:rPr lang="es-ES_tradnl" sz="2800" dirty="0">
                <a:solidFill>
                  <a:srgbClr val="FFC000"/>
                </a:solidFill>
                <a:latin typeface="Britannic Bold" pitchFamily="34" charset="0"/>
                <a:cs typeface="Arial" pitchFamily="34" charset="0"/>
              </a:rPr>
              <a:t>se ha observado ninguna </a:t>
            </a:r>
            <a:r>
              <a:rPr lang="es-ES_tradnl" sz="2800" dirty="0" smtClean="0">
                <a:solidFill>
                  <a:srgbClr val="FFC000"/>
                </a:solidFill>
                <a:latin typeface="Britannic Bold" pitchFamily="34" charset="0"/>
                <a:cs typeface="Arial" pitchFamily="34" charset="0"/>
              </a:rPr>
              <a:t>señal</a:t>
            </a:r>
          </a:p>
        </p:txBody>
      </p:sp>
    </p:spTree>
    <p:extLst>
      <p:ext uri="{BB962C8B-B14F-4D97-AF65-F5344CB8AC3E}">
        <p14:creationId xmlns:p14="http://schemas.microsoft.com/office/powerpoint/2010/main" val="366089483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28" y="0"/>
            <a:ext cx="9432528" cy="6893416"/>
          </a:xfrm>
          <a:prstGeom prst="rect">
            <a:avLst/>
          </a:prstGeom>
        </p:spPr>
      </p:pic>
    </p:spTree>
    <p:extLst>
      <p:ext uri="{BB962C8B-B14F-4D97-AF65-F5344CB8AC3E}">
        <p14:creationId xmlns:p14="http://schemas.microsoft.com/office/powerpoint/2010/main" val="244194260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48411" y="-27384"/>
            <a:ext cx="9192413" cy="6912768"/>
          </a:xfrm>
          <a:prstGeom prst="rect">
            <a:avLst/>
          </a:prstGeom>
        </p:spPr>
      </p:pic>
      <p:sp>
        <p:nvSpPr>
          <p:cNvPr id="20481" name="Text Box 1"/>
          <p:cNvSpPr txBox="1">
            <a:spLocks noChangeArrowheads="1"/>
          </p:cNvSpPr>
          <p:nvPr/>
        </p:nvSpPr>
        <p:spPr bwMode="auto">
          <a:xfrm>
            <a:off x="-36512" y="692696"/>
            <a:ext cx="9144000" cy="60932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69622" rIns="81639" bIns="4082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9pPr>
          </a:lstStyle>
          <a:p>
            <a:pPr algn="ctr" defTabSz="457200" fontAlgn="base">
              <a:spcBef>
                <a:spcPct val="0"/>
              </a:spcBef>
              <a:spcAft>
                <a:spcPct val="0"/>
              </a:spcAft>
              <a:buClr>
                <a:srgbClr val="000000"/>
              </a:buClr>
              <a:buSzPct val="100000"/>
              <a:buFont typeface="Arial" charset="0"/>
              <a:buNone/>
            </a:pPr>
            <a:r>
              <a:rPr lang="es-ES" sz="3300" dirty="0" smtClean="0">
                <a:solidFill>
                  <a:srgbClr val="FFFFFF"/>
                </a:solidFill>
                <a:latin typeface="Calibri"/>
                <a:cs typeface="DejaVu Sans" charset="0"/>
              </a:rPr>
              <a:t>El descubrimiento de la expansión acelerada del universo (1998) fue una gigantesca sorpresa, ya que se esperaba justo lo contrario debido a la acción de la gravedad (atractiva y no repulsiva)</a:t>
            </a:r>
          </a:p>
          <a:p>
            <a:pPr defTabSz="457200" fontAlgn="base">
              <a:spcBef>
                <a:spcPct val="0"/>
              </a:spcBef>
              <a:spcAft>
                <a:spcPct val="0"/>
              </a:spcAft>
              <a:buClr>
                <a:srgbClr val="000000"/>
              </a:buClr>
              <a:buSzPct val="100000"/>
              <a:buFont typeface="Arial" charset="0"/>
              <a:buNone/>
            </a:pPr>
            <a:endParaRPr lang="es-ES" sz="3300" dirty="0">
              <a:solidFill>
                <a:srgbClr val="FFFFFF"/>
              </a:solidFill>
              <a:latin typeface="ArialMT" pitchFamily="32" charset="0"/>
              <a:cs typeface="DejaVu Sans" charset="0"/>
            </a:endParaRPr>
          </a:p>
          <a:p>
            <a:pPr algn="ctr" defTabSz="457200" fontAlgn="base">
              <a:spcBef>
                <a:spcPct val="0"/>
              </a:spcBef>
              <a:spcAft>
                <a:spcPct val="0"/>
              </a:spcAft>
              <a:buClr>
                <a:srgbClr val="000000"/>
              </a:buClr>
              <a:buSzPct val="100000"/>
              <a:buFont typeface="Arial" charset="0"/>
              <a:buNone/>
            </a:pPr>
            <a:r>
              <a:rPr lang="es-ES" sz="3600" i="1" u="sng" dirty="0" smtClean="0">
                <a:solidFill>
                  <a:srgbClr val="FFFF00"/>
                </a:solidFill>
                <a:latin typeface="Britannic Bold" pitchFamily="32" charset="0"/>
                <a:cs typeface="DejaVu Sans" charset="0"/>
              </a:rPr>
              <a:t>Sea cual sea el mecanismo que causa la aceleración, lo llamamos energía oscura:</a:t>
            </a:r>
          </a:p>
          <a:p>
            <a:pPr algn="ctr" defTabSz="457200" fontAlgn="base">
              <a:spcBef>
                <a:spcPct val="0"/>
              </a:spcBef>
              <a:spcAft>
                <a:spcPct val="0"/>
              </a:spcAft>
              <a:buClr>
                <a:srgbClr val="000000"/>
              </a:buClr>
              <a:buSzPct val="100000"/>
              <a:buFont typeface="Arial" charset="0"/>
              <a:buNone/>
            </a:pPr>
            <a:endParaRPr lang="es-ES" sz="3600" i="1" u="sng" dirty="0" smtClean="0">
              <a:solidFill>
                <a:srgbClr val="FFFF00"/>
              </a:solidFill>
              <a:latin typeface="Britannic Bold" pitchFamily="32" charset="0"/>
              <a:cs typeface="DejaVu Sans" charset="0"/>
            </a:endParaRPr>
          </a:p>
          <a:p>
            <a:pPr algn="ctr" defTabSz="457200" fontAlgn="base">
              <a:spcBef>
                <a:spcPct val="0"/>
              </a:spcBef>
              <a:spcAft>
                <a:spcPct val="0"/>
              </a:spcAft>
              <a:buClr>
                <a:srgbClr val="000000"/>
              </a:buClr>
              <a:buSzPct val="100000"/>
              <a:buFont typeface="Arial" charset="0"/>
              <a:buNone/>
            </a:pPr>
            <a:r>
              <a:rPr lang="es-ES" sz="4400" b="1" dirty="0" smtClean="0">
                <a:solidFill>
                  <a:srgbClr val="00FF00"/>
                </a:solidFill>
                <a:latin typeface="Calibri"/>
                <a:cs typeface="DejaVu Sans" charset="0"/>
              </a:rPr>
              <a:t>La constante cosmológica de Einstein</a:t>
            </a:r>
            <a:endParaRPr lang="es-ES" sz="4400" b="1" dirty="0">
              <a:solidFill>
                <a:srgbClr val="00FF00"/>
              </a:solidFill>
              <a:latin typeface="Calibri"/>
              <a:cs typeface="DejaVu Sans" charset="0"/>
            </a:endParaRPr>
          </a:p>
          <a:p>
            <a:pPr algn="ctr" defTabSz="457200" fontAlgn="base">
              <a:spcBef>
                <a:spcPct val="0"/>
              </a:spcBef>
              <a:spcAft>
                <a:spcPct val="0"/>
              </a:spcAft>
              <a:buClr>
                <a:srgbClr val="000000"/>
              </a:buClr>
              <a:buSzPct val="100000"/>
              <a:buFont typeface="Arial" charset="0"/>
              <a:buNone/>
            </a:pPr>
            <a:r>
              <a:rPr lang="es-ES" sz="3600" i="1" dirty="0" smtClean="0">
                <a:solidFill>
                  <a:srgbClr val="3DEB3D"/>
                </a:solidFill>
                <a:latin typeface="Calibri"/>
                <a:cs typeface="DejaVu Sans" charset="0"/>
              </a:rPr>
              <a:t>Un nuevo campo de fuerza </a:t>
            </a:r>
            <a:r>
              <a:rPr lang="es-ES" sz="3600" i="1" dirty="0">
                <a:solidFill>
                  <a:srgbClr val="3DEB3D"/>
                </a:solidFill>
                <a:latin typeface="Calibri"/>
                <a:cs typeface="DejaVu Sans" charset="0"/>
              </a:rPr>
              <a:t>(“</a:t>
            </a:r>
            <a:r>
              <a:rPr lang="es-ES" sz="3600" i="1" dirty="0" smtClean="0">
                <a:solidFill>
                  <a:srgbClr val="3DEB3D"/>
                </a:solidFill>
                <a:latin typeface="Calibri"/>
                <a:cs typeface="DejaVu Sans" charset="0"/>
              </a:rPr>
              <a:t>quintaesencia”)</a:t>
            </a:r>
            <a:endParaRPr lang="es-ES" sz="3600" i="1" dirty="0">
              <a:solidFill>
                <a:srgbClr val="3DEB3D"/>
              </a:solidFill>
              <a:latin typeface="Calibri"/>
              <a:cs typeface="DejaVu Sans" charset="0"/>
            </a:endParaRPr>
          </a:p>
          <a:p>
            <a:pPr algn="ctr" defTabSz="457200" fontAlgn="base">
              <a:spcBef>
                <a:spcPct val="0"/>
              </a:spcBef>
              <a:spcAft>
                <a:spcPct val="0"/>
              </a:spcAft>
              <a:buClr>
                <a:srgbClr val="000000"/>
              </a:buClr>
              <a:buSzPct val="100000"/>
              <a:buFont typeface="Arial" charset="0"/>
              <a:buNone/>
            </a:pPr>
            <a:r>
              <a:rPr lang="es-ES" sz="3600" i="1" dirty="0" smtClean="0">
                <a:solidFill>
                  <a:srgbClr val="23FF23"/>
                </a:solidFill>
                <a:latin typeface="Calibri"/>
                <a:cs typeface="DejaVu Sans" charset="0"/>
              </a:rPr>
              <a:t>Modificaciones a la Relatividad </a:t>
            </a:r>
            <a:r>
              <a:rPr lang="es-ES" sz="3600" i="1" dirty="0">
                <a:solidFill>
                  <a:srgbClr val="23FF23"/>
                </a:solidFill>
                <a:latin typeface="Calibri"/>
                <a:cs typeface="DejaVu Sans" charset="0"/>
              </a:rPr>
              <a:t>G</a:t>
            </a:r>
            <a:r>
              <a:rPr lang="es-ES" sz="3600" i="1" dirty="0" smtClean="0">
                <a:solidFill>
                  <a:srgbClr val="23FF23"/>
                </a:solidFill>
                <a:latin typeface="Calibri"/>
                <a:cs typeface="DejaVu Sans" charset="0"/>
              </a:rPr>
              <a:t>eneral</a:t>
            </a:r>
          </a:p>
          <a:p>
            <a:pPr algn="ctr" defTabSz="457200" fontAlgn="base">
              <a:spcBef>
                <a:spcPct val="0"/>
              </a:spcBef>
              <a:spcAft>
                <a:spcPct val="0"/>
              </a:spcAft>
              <a:buClr>
                <a:srgbClr val="000000"/>
              </a:buClr>
              <a:buSzPct val="100000"/>
              <a:buFont typeface="Arial" charset="0"/>
              <a:buNone/>
            </a:pPr>
            <a:endParaRPr lang="es-ES" sz="2800" i="1" dirty="0">
              <a:solidFill>
                <a:srgbClr val="23FF23"/>
              </a:solidFill>
              <a:latin typeface="Calibri"/>
              <a:cs typeface="DejaVu Sans" charset="0"/>
            </a:endParaRPr>
          </a:p>
        </p:txBody>
      </p:sp>
      <p:sp>
        <p:nvSpPr>
          <p:cNvPr id="20482" name="Text Box 2"/>
          <p:cNvSpPr txBox="1">
            <a:spLocks noChangeArrowheads="1"/>
          </p:cNvSpPr>
          <p:nvPr/>
        </p:nvSpPr>
        <p:spPr bwMode="auto">
          <a:xfrm>
            <a:off x="0" y="-27384"/>
            <a:ext cx="9144000" cy="7200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69622" rIns="81639" bIns="4082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9pPr>
          </a:lstStyle>
          <a:p>
            <a:pPr algn="ctr" defTabSz="457200" fontAlgn="base">
              <a:spcBef>
                <a:spcPct val="0"/>
              </a:spcBef>
              <a:spcAft>
                <a:spcPct val="0"/>
              </a:spcAft>
              <a:buClr>
                <a:srgbClr val="000000"/>
              </a:buClr>
              <a:buSzPct val="100000"/>
              <a:buFont typeface="Arial" charset="0"/>
              <a:buNone/>
            </a:pPr>
            <a:r>
              <a:rPr lang="es-ES" sz="4000" b="1" dirty="0" smtClean="0">
                <a:solidFill>
                  <a:srgbClr val="FFFF00"/>
                </a:solidFill>
                <a:latin typeface="Calibri"/>
                <a:cs typeface="DejaVu Sans" charset="0"/>
              </a:rPr>
              <a:t>¿Qué entendemos por energía oscura?</a:t>
            </a:r>
            <a:endParaRPr lang="es-ES" sz="4000" b="1" dirty="0">
              <a:solidFill>
                <a:srgbClr val="FFFF00"/>
              </a:solidFill>
              <a:latin typeface="Calibri"/>
              <a:cs typeface="DejaVu Sans" charset="0"/>
            </a:endParaRPr>
          </a:p>
        </p:txBody>
      </p:sp>
    </p:spTree>
    <p:extLst>
      <p:ext uri="{BB962C8B-B14F-4D97-AF65-F5344CB8AC3E}">
        <p14:creationId xmlns:p14="http://schemas.microsoft.com/office/powerpoint/2010/main" val="354890389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20293"/>
            <a:ext cx="9144000" cy="4928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0" y="0"/>
            <a:ext cx="9144000" cy="523220"/>
          </a:xfrm>
          <a:prstGeom prst="rect">
            <a:avLst/>
          </a:prstGeom>
          <a:noFill/>
        </p:spPr>
        <p:txBody>
          <a:bodyPr wrap="square" rtlCol="0">
            <a:spAutoFit/>
          </a:bodyPr>
          <a:lstStyle/>
          <a:p>
            <a:pPr algn="ctr"/>
            <a:r>
              <a:rPr lang="es-ES_tradnl" sz="2800" b="1" dirty="0" smtClean="0">
                <a:solidFill>
                  <a:srgbClr val="FFFF00"/>
                </a:solidFill>
              </a:rPr>
              <a:t>Cómo medir distancias: Escalera de distancias cósmicas</a:t>
            </a:r>
          </a:p>
        </p:txBody>
      </p:sp>
      <p:sp>
        <p:nvSpPr>
          <p:cNvPr id="5" name="4 CuadroTexto"/>
          <p:cNvSpPr txBox="1"/>
          <p:nvPr/>
        </p:nvSpPr>
        <p:spPr>
          <a:xfrm>
            <a:off x="6247269" y="5517232"/>
            <a:ext cx="2812245" cy="646331"/>
          </a:xfrm>
          <a:prstGeom prst="rect">
            <a:avLst/>
          </a:prstGeom>
          <a:noFill/>
        </p:spPr>
        <p:txBody>
          <a:bodyPr wrap="none" rtlCol="0">
            <a:spAutoFit/>
          </a:bodyPr>
          <a:lstStyle/>
          <a:p>
            <a:r>
              <a:rPr lang="es-ES_tradnl" sz="3600" dirty="0" smtClean="0">
                <a:solidFill>
                  <a:schemeClr val="bg1"/>
                </a:solidFill>
              </a:rPr>
              <a:t>COSMOLOGÍA</a:t>
            </a:r>
            <a:endParaRPr lang="es-ES" sz="3600" dirty="0">
              <a:solidFill>
                <a:schemeClr val="bg1"/>
              </a:solidFill>
            </a:endParaRPr>
          </a:p>
        </p:txBody>
      </p:sp>
      <p:sp>
        <p:nvSpPr>
          <p:cNvPr id="6" name="5 Rectángulo"/>
          <p:cNvSpPr/>
          <p:nvPr/>
        </p:nvSpPr>
        <p:spPr>
          <a:xfrm>
            <a:off x="5812573" y="5023558"/>
            <a:ext cx="3312368" cy="288032"/>
          </a:xfrm>
          <a:prstGeom prst="rect">
            <a:avLst/>
          </a:prstGeom>
          <a:gradFill flip="none" rotWithShape="1">
            <a:gsLst>
              <a:gs pos="41000">
                <a:schemeClr val="bg1"/>
              </a:gs>
              <a:gs pos="20000">
                <a:srgbClr val="FFFFFF"/>
              </a:gs>
              <a:gs pos="0">
                <a:schemeClr val="bg1"/>
              </a:gs>
              <a:gs pos="63000">
                <a:schemeClr val="bg1">
                  <a:lumMod val="75000"/>
                </a:schemeClr>
              </a:gs>
              <a:gs pos="100000">
                <a:schemeClr val="tx1"/>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1 CuadroTexto"/>
          <p:cNvSpPr txBox="1"/>
          <p:nvPr/>
        </p:nvSpPr>
        <p:spPr>
          <a:xfrm>
            <a:off x="611560" y="5499229"/>
            <a:ext cx="3907046" cy="1077218"/>
          </a:xfrm>
          <a:prstGeom prst="rect">
            <a:avLst/>
          </a:prstGeom>
          <a:noFill/>
        </p:spPr>
        <p:txBody>
          <a:bodyPr wrap="square" rtlCol="0">
            <a:spAutoFit/>
          </a:bodyPr>
          <a:lstStyle/>
          <a:p>
            <a:pPr algn="ctr"/>
            <a:r>
              <a:rPr lang="es-ES_tradnl" sz="3200" dirty="0" smtClean="0">
                <a:solidFill>
                  <a:schemeClr val="accent6">
                    <a:lumMod val="20000"/>
                    <a:lumOff val="80000"/>
                  </a:schemeClr>
                </a:solidFill>
              </a:rPr>
              <a:t>Distintos métodos que se van encadenando</a:t>
            </a:r>
            <a:endParaRPr lang="es-ES" sz="3200" dirty="0">
              <a:solidFill>
                <a:schemeClr val="accent6">
                  <a:lumMod val="20000"/>
                  <a:lumOff val="80000"/>
                </a:schemeClr>
              </a:solidFill>
            </a:endParaRPr>
          </a:p>
        </p:txBody>
      </p:sp>
    </p:spTree>
    <p:extLst>
      <p:ext uri="{BB962C8B-B14F-4D97-AF65-F5344CB8AC3E}">
        <p14:creationId xmlns:p14="http://schemas.microsoft.com/office/powerpoint/2010/main" val="141736190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13620" y="0"/>
            <a:ext cx="9171239" cy="6858000"/>
          </a:xfrm>
          <a:prstGeom prst="rect">
            <a:avLst/>
          </a:prstGeom>
        </p:spPr>
      </p:pic>
      <p:sp>
        <p:nvSpPr>
          <p:cNvPr id="21505" name="Text Box 1"/>
          <p:cNvSpPr txBox="1">
            <a:spLocks noChangeArrowheads="1"/>
          </p:cNvSpPr>
          <p:nvPr/>
        </p:nvSpPr>
        <p:spPr bwMode="auto">
          <a:xfrm>
            <a:off x="73443" y="44645"/>
            <a:ext cx="9034560" cy="5265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4701" tIns="47351" rIns="94701" bIns="47351">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9pPr>
          </a:lstStyle>
          <a:p>
            <a:pPr algn="ctr" defTabSz="457200" fontAlgn="base">
              <a:spcBef>
                <a:spcPts val="1191"/>
              </a:spcBef>
              <a:spcAft>
                <a:spcPct val="0"/>
              </a:spcAft>
              <a:buClr>
                <a:srgbClr val="000000"/>
              </a:buClr>
              <a:buSzPct val="100000"/>
              <a:buFont typeface="Arial" charset="0"/>
              <a:buNone/>
            </a:pPr>
            <a:r>
              <a:rPr lang="es-ES" sz="2800" b="1" dirty="0" smtClean="0">
                <a:solidFill>
                  <a:srgbClr val="FFFF00"/>
                </a:solidFill>
                <a:latin typeface="Calibri"/>
                <a:cs typeface="DejaVu Sans" charset="0"/>
              </a:rPr>
              <a:t>¿QUÉ SABEMOS SOBRE LA ENERGÍA OSCURA?</a:t>
            </a:r>
            <a:endParaRPr lang="es-ES" sz="2800" b="1" dirty="0">
              <a:solidFill>
                <a:srgbClr val="FFFF00"/>
              </a:solidFill>
              <a:latin typeface="Calibri"/>
              <a:cs typeface="DejaVu Sans" charset="0"/>
            </a:endParaRPr>
          </a:p>
        </p:txBody>
      </p:sp>
      <p:sp>
        <p:nvSpPr>
          <p:cNvPr id="21506" name="Text Box 2"/>
          <p:cNvSpPr txBox="1">
            <a:spLocks noChangeArrowheads="1"/>
          </p:cNvSpPr>
          <p:nvPr/>
        </p:nvSpPr>
        <p:spPr bwMode="auto">
          <a:xfrm>
            <a:off x="49620" y="530870"/>
            <a:ext cx="9108000" cy="2250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4701" tIns="47351" rIns="94701" bIns="47351">
            <a:spAutoFit/>
          </a:bodyPr>
          <a:lstStyle>
            <a:lvl1pPr marL="388938" indent="-388938">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9pPr>
          </a:lstStyle>
          <a:p>
            <a:pPr defTabSz="457200" fontAlgn="base">
              <a:spcBef>
                <a:spcPts val="1191"/>
              </a:spcBef>
              <a:spcAft>
                <a:spcPct val="0"/>
              </a:spcAft>
              <a:buClr>
                <a:srgbClr val="00FF00"/>
              </a:buClr>
              <a:buSzPct val="100000"/>
              <a:buFont typeface="Times New Roman" pitchFamily="16" charset="0"/>
              <a:buAutoNum type="arabicParenR"/>
            </a:pPr>
            <a:r>
              <a:rPr lang="es-ES_tradnl" sz="2400" dirty="0" smtClean="0">
                <a:solidFill>
                  <a:srgbClr val="00FF00"/>
                </a:solidFill>
                <a:latin typeface="Britannic Bold" pitchFamily="32" charset="0"/>
                <a:cs typeface="DejaVu Sans" charset="0"/>
              </a:rPr>
              <a:t>No emite ni absorbe radiación electromagnética</a:t>
            </a:r>
            <a:endParaRPr lang="es-ES" sz="2400" dirty="0">
              <a:solidFill>
                <a:srgbClr val="00FF00"/>
              </a:solidFill>
              <a:latin typeface="Britannic Bold" pitchFamily="32" charset="0"/>
              <a:cs typeface="DejaVu Sans" charset="0"/>
            </a:endParaRPr>
          </a:p>
          <a:p>
            <a:pPr defTabSz="457200" fontAlgn="base">
              <a:spcBef>
                <a:spcPts val="1191"/>
              </a:spcBef>
              <a:spcAft>
                <a:spcPct val="0"/>
              </a:spcAft>
              <a:buClr>
                <a:srgbClr val="00FF00"/>
              </a:buClr>
              <a:buSzPct val="100000"/>
              <a:buFont typeface="Times New Roman" pitchFamily="16" charset="0"/>
              <a:buAutoNum type="arabicParenR"/>
            </a:pPr>
            <a:r>
              <a:rPr lang="es-ES_tradnl" sz="2400" dirty="0" smtClean="0">
                <a:solidFill>
                  <a:srgbClr val="00FF00"/>
                </a:solidFill>
                <a:latin typeface="Britannic Bold" pitchFamily="32" charset="0"/>
                <a:cs typeface="DejaVu Sans" charset="0"/>
              </a:rPr>
              <a:t>No se diluye con la expansión </a:t>
            </a:r>
            <a:r>
              <a:rPr lang="es-ES_tradnl" sz="2400" dirty="0" smtClean="0">
                <a:solidFill>
                  <a:srgbClr val="00FF00"/>
                </a:solidFill>
                <a:latin typeface="Britannic Bold" pitchFamily="32" charset="0"/>
                <a:cs typeface="DejaVu Sans" charset="0"/>
                <a:sym typeface="Wingdings" panose="05000000000000000000" pitchFamily="2" charset="2"/>
              </a:rPr>
              <a:t> Presión negativa</a:t>
            </a:r>
            <a:endParaRPr lang="es-ES" sz="2400" dirty="0">
              <a:solidFill>
                <a:srgbClr val="00FF00"/>
              </a:solidFill>
              <a:latin typeface="Britannic Bold" pitchFamily="32" charset="0"/>
              <a:cs typeface="DejaVu Sans" charset="0"/>
            </a:endParaRPr>
          </a:p>
          <a:p>
            <a:pPr defTabSz="457200" fontAlgn="base">
              <a:spcBef>
                <a:spcPts val="1191"/>
              </a:spcBef>
              <a:spcAft>
                <a:spcPct val="0"/>
              </a:spcAft>
              <a:buClr>
                <a:srgbClr val="00FF00"/>
              </a:buClr>
              <a:buSzPct val="100000"/>
              <a:buFont typeface="Times New Roman" pitchFamily="16" charset="0"/>
              <a:buAutoNum type="arabicParenR"/>
            </a:pPr>
            <a:r>
              <a:rPr lang="es-ES" sz="2400" dirty="0" smtClean="0">
                <a:solidFill>
                  <a:srgbClr val="00FF00"/>
                </a:solidFill>
                <a:latin typeface="Britannic Bold" pitchFamily="32" charset="0"/>
                <a:cs typeface="DejaVu Sans" charset="0"/>
              </a:rPr>
              <a:t>Su distribución espacial es homogénea. La energía oscura no se acumula de manera significativa, al menos en escalas como los cúmulos de galaxias</a:t>
            </a:r>
          </a:p>
        </p:txBody>
      </p:sp>
      <p:sp>
        <p:nvSpPr>
          <p:cNvPr id="21507" name="Text Box 3"/>
          <p:cNvSpPr txBox="1">
            <a:spLocks noChangeArrowheads="1"/>
          </p:cNvSpPr>
          <p:nvPr/>
        </p:nvSpPr>
        <p:spPr bwMode="auto">
          <a:xfrm>
            <a:off x="0" y="2852936"/>
            <a:ext cx="9142560" cy="40967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4701" tIns="47351" rIns="94701" bIns="47351">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9pPr>
          </a:lstStyle>
          <a:p>
            <a:pPr defTabSz="457200" fontAlgn="base">
              <a:spcBef>
                <a:spcPts val="1191"/>
              </a:spcBef>
              <a:spcAft>
                <a:spcPct val="0"/>
              </a:spcAft>
              <a:buClr>
                <a:srgbClr val="000000"/>
              </a:buClr>
              <a:buSzPct val="100000"/>
              <a:buFont typeface="Arial" charset="0"/>
              <a:buNone/>
            </a:pPr>
            <a:r>
              <a:rPr lang="es-ES_tradnl" sz="2400" dirty="0" smtClean="0">
                <a:solidFill>
                  <a:srgbClr val="00FFFF"/>
                </a:solidFill>
                <a:latin typeface="Calibri"/>
                <a:cs typeface="DejaVu Sans" charset="0"/>
              </a:rPr>
              <a:t>Muy diferente de la materia oscura. Su presión es comparable a su densidad de energía (es tipo energía) mientras que la materia se caracteriza por una presión despreciable.</a:t>
            </a:r>
            <a:endParaRPr lang="es-ES" sz="2400" dirty="0" err="1">
              <a:solidFill>
                <a:srgbClr val="00FFFF"/>
              </a:solidFill>
              <a:latin typeface="Calibri"/>
              <a:cs typeface="DejaVu Sans" charset="0"/>
            </a:endParaRPr>
          </a:p>
          <a:p>
            <a:pPr defTabSz="457200" fontAlgn="base">
              <a:spcBef>
                <a:spcPts val="1191"/>
              </a:spcBef>
              <a:spcAft>
                <a:spcPct val="0"/>
              </a:spcAft>
              <a:buClr>
                <a:srgbClr val="000000"/>
              </a:buClr>
              <a:buSzPct val="100000"/>
              <a:buFont typeface="Arial" charset="0"/>
              <a:buNone/>
            </a:pPr>
            <a:r>
              <a:rPr lang="es-ES_tradnl" sz="2400" dirty="0" smtClean="0">
                <a:solidFill>
                  <a:srgbClr val="FFFF99"/>
                </a:solidFill>
                <a:latin typeface="Calibri"/>
                <a:cs typeface="DejaVu Sans" charset="0"/>
              </a:rPr>
              <a:t>La energía oscura es un fenómeno difuso, que interacciona de manera extremadamente débil con la materia y de muy baja energía. Por lo tanto será muy difícil producirla en aceleradores. Puesto que no se acumula, el universo en su totalidad es la manera natural (quizá la única) de estudiarla.</a:t>
            </a:r>
            <a:endParaRPr lang="es-ES" sz="2400" dirty="0">
              <a:solidFill>
                <a:srgbClr val="FFFF99"/>
              </a:solidFill>
              <a:latin typeface="Calibri"/>
              <a:cs typeface="DejaVu Sans" charset="0"/>
            </a:endParaRPr>
          </a:p>
          <a:p>
            <a:pPr defTabSz="457200" fontAlgn="base">
              <a:spcBef>
                <a:spcPts val="1191"/>
              </a:spcBef>
              <a:spcAft>
                <a:spcPct val="0"/>
              </a:spcAft>
              <a:buClr>
                <a:srgbClr val="000000"/>
              </a:buClr>
              <a:buSzPct val="100000"/>
              <a:buFont typeface="Arial" charset="0"/>
              <a:buNone/>
            </a:pPr>
            <a:r>
              <a:rPr lang="es-ES" sz="2400" i="1" dirty="0" smtClean="0">
                <a:solidFill>
                  <a:srgbClr val="FFFF00"/>
                </a:solidFill>
                <a:latin typeface="Calibri"/>
                <a:cs typeface="DejaVu Sans" charset="0"/>
              </a:rPr>
              <a:t>Muy probablemente el avance vendrá a través de la mejora en las observaciones</a:t>
            </a:r>
          </a:p>
        </p:txBody>
      </p:sp>
    </p:spTree>
    <p:extLst>
      <p:ext uri="{BB962C8B-B14F-4D97-AF65-F5344CB8AC3E}">
        <p14:creationId xmlns:p14="http://schemas.microsoft.com/office/powerpoint/2010/main" val="273244312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63890" y="3946041"/>
            <a:ext cx="2161440" cy="2939349"/>
          </a:xfrm>
          <a:prstGeom prst="rect">
            <a:avLst/>
          </a:prstGeom>
          <a:ln>
            <a:noFill/>
          </a:ln>
          <a:effectLst>
            <a:softEdge rad="11250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2530" name="Text Box 2"/>
          <p:cNvSpPr txBox="1">
            <a:spLocks noChangeArrowheads="1"/>
          </p:cNvSpPr>
          <p:nvPr/>
        </p:nvSpPr>
        <p:spPr bwMode="auto">
          <a:xfrm>
            <a:off x="0" y="-99392"/>
            <a:ext cx="9144000" cy="6754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63220" rIns="81639" bIns="4082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9pPr>
          </a:lstStyle>
          <a:p>
            <a:pPr algn="ctr" defTabSz="457200" fontAlgn="base">
              <a:spcBef>
                <a:spcPct val="0"/>
              </a:spcBef>
              <a:spcAft>
                <a:spcPct val="0"/>
              </a:spcAft>
              <a:buClr>
                <a:srgbClr val="000000"/>
              </a:buClr>
              <a:buSzPct val="100000"/>
              <a:buFont typeface="Arial" charset="0"/>
              <a:buNone/>
            </a:pPr>
            <a:r>
              <a:rPr lang="es-ES_tradnl" sz="4000" b="1" dirty="0" smtClean="0">
                <a:solidFill>
                  <a:srgbClr val="FFFF00"/>
                </a:solidFill>
                <a:latin typeface="Britannic Bold" pitchFamily="32" charset="0"/>
                <a:cs typeface="DejaVu Sans" charset="0"/>
              </a:rPr>
              <a:t>La Constante Cosmológica</a:t>
            </a:r>
            <a:endParaRPr lang="es-ES" sz="4000" b="1" dirty="0">
              <a:solidFill>
                <a:srgbClr val="FFFF00"/>
              </a:solidFill>
              <a:latin typeface="Britannic Bold" pitchFamily="32" charset="0"/>
              <a:cs typeface="DejaVu Sans" charset="0"/>
            </a:endParaRPr>
          </a:p>
        </p:txBody>
      </p:sp>
      <p:sp>
        <p:nvSpPr>
          <p:cNvPr id="22531" name="Text Box 3"/>
          <p:cNvSpPr txBox="1">
            <a:spLocks noChangeArrowheads="1"/>
          </p:cNvSpPr>
          <p:nvPr/>
        </p:nvSpPr>
        <p:spPr bwMode="auto">
          <a:xfrm>
            <a:off x="-36512" y="620692"/>
            <a:ext cx="9144000" cy="15841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90194" rIns="81639" bIns="4082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9pPr>
          </a:lstStyle>
          <a:p>
            <a:pPr defTabSz="457200" fontAlgn="base">
              <a:lnSpc>
                <a:spcPct val="82000"/>
              </a:lnSpc>
              <a:spcBef>
                <a:spcPct val="0"/>
              </a:spcBef>
              <a:spcAft>
                <a:spcPct val="0"/>
              </a:spcAft>
              <a:buClr>
                <a:srgbClr val="000000"/>
              </a:buClr>
              <a:buSzPct val="100000"/>
              <a:buFont typeface="Arial" charset="0"/>
              <a:buNone/>
            </a:pPr>
            <a:r>
              <a:rPr lang="es-ES" sz="2200" dirty="0" smtClean="0">
                <a:solidFill>
                  <a:srgbClr val="FFFF66"/>
                </a:solidFill>
                <a:latin typeface="Britannic Bold" pitchFamily="34" charset="0"/>
                <a:cs typeface="DejaVu Sans" charset="0"/>
              </a:rPr>
              <a:t>Todas las observaciones actuales son compatibles con que la energía oscura sea la constante cosmológica. Es el candidato más natural, pero también el más misterioso y chocante</a:t>
            </a:r>
          </a:p>
          <a:p>
            <a:pPr defTabSz="457200" fontAlgn="base">
              <a:lnSpc>
                <a:spcPct val="82000"/>
              </a:lnSpc>
              <a:spcBef>
                <a:spcPct val="0"/>
              </a:spcBef>
              <a:spcAft>
                <a:spcPct val="0"/>
              </a:spcAft>
              <a:buClr>
                <a:srgbClr val="000000"/>
              </a:buClr>
              <a:buSzPct val="100000"/>
              <a:buFont typeface="Arial" charset="0"/>
              <a:buNone/>
            </a:pPr>
            <a:endParaRPr lang="es-ES_tradnl" dirty="0" smtClean="0">
              <a:cs typeface="DejaVu Sans" charset="0"/>
            </a:endParaRPr>
          </a:p>
          <a:p>
            <a:pPr defTabSz="457200" fontAlgn="base">
              <a:lnSpc>
                <a:spcPct val="82000"/>
              </a:lnSpc>
              <a:spcBef>
                <a:spcPct val="0"/>
              </a:spcBef>
              <a:spcAft>
                <a:spcPct val="0"/>
              </a:spcAft>
              <a:buClr>
                <a:srgbClr val="000000"/>
              </a:buClr>
              <a:buSzPct val="100000"/>
              <a:buFont typeface="Arial" charset="0"/>
              <a:buNone/>
            </a:pPr>
            <a:r>
              <a:rPr lang="es-ES_tradnl" sz="2400" dirty="0" smtClean="0">
                <a:solidFill>
                  <a:srgbClr val="66FF33"/>
                </a:solidFill>
                <a:latin typeface="Calibri"/>
                <a:cs typeface="DejaVu Sans" charset="0"/>
              </a:rPr>
              <a:t>Constante cosmológica: Su densidad es constante en el tiempo y obedece una ecuación de estado p=-</a:t>
            </a:r>
            <a:r>
              <a:rPr lang="el-GR" sz="2400" dirty="0" smtClean="0">
                <a:solidFill>
                  <a:srgbClr val="66FF33"/>
                </a:solidFill>
                <a:latin typeface="Calibri"/>
                <a:cs typeface="DejaVu Sans" charset="0"/>
              </a:rPr>
              <a:t>ρ</a:t>
            </a:r>
            <a:endParaRPr lang="es-ES" sz="2400" dirty="0" smtClean="0">
              <a:solidFill>
                <a:srgbClr val="66FF33"/>
              </a:solidFill>
              <a:latin typeface="Calibri"/>
              <a:cs typeface="DejaVu Sans" charset="0"/>
            </a:endParaRPr>
          </a:p>
        </p:txBody>
      </p:sp>
      <p:sp>
        <p:nvSpPr>
          <p:cNvPr id="22532" name="Text Box 4"/>
          <p:cNvSpPr txBox="1">
            <a:spLocks noChangeArrowheads="1"/>
          </p:cNvSpPr>
          <p:nvPr/>
        </p:nvSpPr>
        <p:spPr bwMode="auto">
          <a:xfrm>
            <a:off x="0" y="2436740"/>
            <a:ext cx="9144000" cy="7042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90194" rIns="81639" bIns="4082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9pPr>
          </a:lstStyle>
          <a:p>
            <a:pPr defTabSz="457200" fontAlgn="base">
              <a:lnSpc>
                <a:spcPct val="82000"/>
              </a:lnSpc>
              <a:spcBef>
                <a:spcPct val="0"/>
              </a:spcBef>
              <a:spcAft>
                <a:spcPct val="0"/>
              </a:spcAft>
              <a:buClr>
                <a:srgbClr val="000000"/>
              </a:buClr>
              <a:buSzPct val="100000"/>
              <a:buFont typeface="Arial" charset="0"/>
              <a:buNone/>
            </a:pPr>
            <a:r>
              <a:rPr lang="es-ES" sz="2200" dirty="0" smtClean="0">
                <a:solidFill>
                  <a:srgbClr val="FFFF66"/>
                </a:solidFill>
                <a:latin typeface="Britannic Bold" pitchFamily="34" charset="0"/>
                <a:cs typeface="DejaVu Sans" charset="0"/>
              </a:rPr>
              <a:t>No hay una explicación para </a:t>
            </a:r>
            <a:r>
              <a:rPr lang="es-ES" sz="2200" dirty="0">
                <a:solidFill>
                  <a:srgbClr val="FFFF66"/>
                </a:solidFill>
                <a:latin typeface="Britannic Bold" pitchFamily="34" charset="0"/>
                <a:cs typeface="DejaVu Sans" charset="0"/>
              </a:rPr>
              <a:t>Λ</a:t>
            </a:r>
            <a:r>
              <a:rPr lang="es-ES" sz="2200" dirty="0" smtClean="0">
                <a:solidFill>
                  <a:srgbClr val="FFFF66"/>
                </a:solidFill>
                <a:latin typeface="Britannic Bold" pitchFamily="34" charset="0"/>
                <a:cs typeface="DejaVu Sans" charset="0"/>
              </a:rPr>
              <a:t> a partir de la física de partículas. Si es la energía del vacío:</a:t>
            </a:r>
            <a:endParaRPr lang="es-ES" sz="2200" dirty="0">
              <a:solidFill>
                <a:srgbClr val="FFFF66"/>
              </a:solidFill>
              <a:latin typeface="Britannic Bold" pitchFamily="34" charset="0"/>
              <a:cs typeface="DejaVu Sans" charset="0"/>
            </a:endParaRPr>
          </a:p>
        </p:txBody>
      </p:sp>
      <p:sp>
        <p:nvSpPr>
          <p:cNvPr id="22533" name="Text Box 5"/>
          <p:cNvSpPr txBox="1">
            <a:spLocks noChangeArrowheads="1"/>
          </p:cNvSpPr>
          <p:nvPr/>
        </p:nvSpPr>
        <p:spPr bwMode="auto">
          <a:xfrm>
            <a:off x="396552" y="2919189"/>
            <a:ext cx="9144000" cy="5818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9pPr>
          </a:lstStyle>
          <a:p>
            <a:pPr algn="ctr" defTabSz="457200" fontAlgn="base">
              <a:lnSpc>
                <a:spcPct val="102000"/>
              </a:lnSpc>
              <a:spcBef>
                <a:spcPct val="0"/>
              </a:spcBef>
              <a:spcAft>
                <a:spcPct val="0"/>
              </a:spcAft>
              <a:buClr>
                <a:srgbClr val="000000"/>
              </a:buClr>
              <a:buSzPct val="100000"/>
              <a:buFont typeface="Arial" charset="0"/>
              <a:buNone/>
            </a:pPr>
            <a:r>
              <a:rPr lang="es-ES" sz="2500" dirty="0">
                <a:solidFill>
                  <a:srgbClr val="FF9966"/>
                </a:solidFill>
                <a:latin typeface="Symbol" pitchFamily="16" charset="2"/>
                <a:cs typeface="DejaVu Sans" charset="0"/>
              </a:rPr>
              <a:t>W</a:t>
            </a:r>
            <a:r>
              <a:rPr lang="es-ES" sz="2500" baseline="-33000" dirty="0">
                <a:solidFill>
                  <a:srgbClr val="FF9966"/>
                </a:solidFill>
                <a:latin typeface="Symbol" pitchFamily="16" charset="2"/>
                <a:cs typeface="DejaVu Sans" charset="0"/>
              </a:rPr>
              <a:t>L</a:t>
            </a:r>
            <a:r>
              <a:rPr lang="es-ES" sz="2500" dirty="0">
                <a:solidFill>
                  <a:srgbClr val="FF9966"/>
                </a:solidFill>
                <a:latin typeface="Calibri"/>
                <a:cs typeface="DejaVu Sans" charset="0"/>
              </a:rPr>
              <a:t>~0.7</a:t>
            </a:r>
            <a:r>
              <a:rPr lang="es-ES" sz="2500" dirty="0">
                <a:solidFill>
                  <a:srgbClr val="FF9966"/>
                </a:solidFill>
                <a:cs typeface="DejaVu Sans" charset="0"/>
              </a:rPr>
              <a:t>                </a:t>
            </a:r>
            <a:r>
              <a:rPr lang="es-ES" sz="2500" dirty="0">
                <a:solidFill>
                  <a:srgbClr val="FF9966"/>
                </a:solidFill>
                <a:latin typeface="Symbol" pitchFamily="16" charset="2"/>
                <a:cs typeface="DejaVu Sans" charset="0"/>
              </a:rPr>
              <a:t> </a:t>
            </a:r>
            <a:r>
              <a:rPr lang="es-ES" sz="2500" dirty="0" err="1">
                <a:solidFill>
                  <a:srgbClr val="FF9966"/>
                </a:solidFill>
                <a:latin typeface="Symbol" pitchFamily="16" charset="2"/>
                <a:cs typeface="DejaVu Sans" charset="0"/>
              </a:rPr>
              <a:t>r</a:t>
            </a:r>
            <a:r>
              <a:rPr lang="es-ES" sz="2500" baseline="-33000" dirty="0" err="1">
                <a:solidFill>
                  <a:srgbClr val="FF9966"/>
                </a:solidFill>
                <a:latin typeface="Symbol" pitchFamily="16" charset="2"/>
                <a:cs typeface="DejaVu Sans" charset="0"/>
              </a:rPr>
              <a:t>L</a:t>
            </a:r>
            <a:r>
              <a:rPr lang="es-ES" sz="2500" dirty="0">
                <a:solidFill>
                  <a:srgbClr val="FF9966"/>
                </a:solidFill>
                <a:latin typeface="Calibri"/>
                <a:cs typeface="DejaVu Sans" charset="0"/>
              </a:rPr>
              <a:t>~(10 </a:t>
            </a:r>
            <a:r>
              <a:rPr lang="es-ES" sz="2500" dirty="0" err="1">
                <a:solidFill>
                  <a:srgbClr val="FF9966"/>
                </a:solidFill>
                <a:latin typeface="Calibri"/>
                <a:cs typeface="DejaVu Sans" charset="0"/>
              </a:rPr>
              <a:t>meV</a:t>
            </a:r>
            <a:r>
              <a:rPr lang="es-ES" sz="2500" dirty="0">
                <a:solidFill>
                  <a:srgbClr val="FF9966"/>
                </a:solidFill>
                <a:latin typeface="Calibri"/>
                <a:cs typeface="DejaVu Sans" charset="0"/>
              </a:rPr>
              <a:t>)</a:t>
            </a:r>
            <a:r>
              <a:rPr lang="es-ES" sz="2500" baseline="33000" dirty="0">
                <a:solidFill>
                  <a:srgbClr val="FF9966"/>
                </a:solidFill>
                <a:latin typeface="Calibri"/>
                <a:cs typeface="DejaVu Sans" charset="0"/>
              </a:rPr>
              <a:t>4</a:t>
            </a:r>
          </a:p>
        </p:txBody>
      </p:sp>
      <p:sp>
        <p:nvSpPr>
          <p:cNvPr id="22534" name="Text Box 6"/>
          <p:cNvSpPr txBox="1">
            <a:spLocks noChangeArrowheads="1"/>
          </p:cNvSpPr>
          <p:nvPr/>
        </p:nvSpPr>
        <p:spPr bwMode="auto">
          <a:xfrm>
            <a:off x="0" y="3573016"/>
            <a:ext cx="9144000" cy="3557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90194" rIns="81639" bIns="4082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9pPr>
          </a:lstStyle>
          <a:p>
            <a:pPr defTabSz="457200" fontAlgn="base">
              <a:lnSpc>
                <a:spcPct val="82000"/>
              </a:lnSpc>
              <a:spcBef>
                <a:spcPct val="0"/>
              </a:spcBef>
              <a:spcAft>
                <a:spcPct val="0"/>
              </a:spcAft>
              <a:buClr>
                <a:srgbClr val="000000"/>
              </a:buClr>
              <a:buSzPct val="100000"/>
              <a:buFont typeface="Arial" charset="0"/>
              <a:buNone/>
            </a:pPr>
            <a:r>
              <a:rPr lang="es-ES" sz="2200" dirty="0" smtClean="0">
                <a:solidFill>
                  <a:srgbClr val="FFFF66"/>
                </a:solidFill>
                <a:latin typeface="Britannic Bold" pitchFamily="34" charset="0"/>
                <a:cs typeface="DejaVu Sans" charset="0"/>
              </a:rPr>
              <a:t>Mientras que de la teoría (SM) sería</a:t>
            </a:r>
            <a:endParaRPr lang="es-ES" sz="2200" dirty="0">
              <a:solidFill>
                <a:srgbClr val="FFFF66"/>
              </a:solidFill>
              <a:latin typeface="Britannic Bold" pitchFamily="34" charset="0"/>
              <a:cs typeface="DejaVu Sans" charset="0"/>
            </a:endParaRPr>
          </a:p>
        </p:txBody>
      </p:sp>
      <p:sp>
        <p:nvSpPr>
          <p:cNvPr id="22535" name="Text Box 7"/>
          <p:cNvSpPr txBox="1">
            <a:spLocks noChangeArrowheads="1"/>
          </p:cNvSpPr>
          <p:nvPr/>
        </p:nvSpPr>
        <p:spPr bwMode="auto">
          <a:xfrm>
            <a:off x="4579249" y="3457809"/>
            <a:ext cx="4385240" cy="5472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9pPr>
          </a:lstStyle>
          <a:p>
            <a:pPr defTabSz="457200" fontAlgn="base">
              <a:lnSpc>
                <a:spcPct val="102000"/>
              </a:lnSpc>
              <a:spcBef>
                <a:spcPct val="0"/>
              </a:spcBef>
              <a:spcAft>
                <a:spcPct val="0"/>
              </a:spcAft>
              <a:buClr>
                <a:srgbClr val="000000"/>
              </a:buClr>
              <a:buSzPct val="100000"/>
              <a:buFont typeface="Arial" charset="0"/>
              <a:buNone/>
            </a:pPr>
            <a:r>
              <a:rPr lang="es-ES" sz="2400" dirty="0" smtClean="0">
                <a:solidFill>
                  <a:srgbClr val="FF9966"/>
                </a:solidFill>
                <a:latin typeface="Symbol" pitchFamily="16" charset="2"/>
                <a:cs typeface="DejaVu Sans" charset="0"/>
              </a:rPr>
              <a:t> </a:t>
            </a:r>
            <a:r>
              <a:rPr lang="es-ES" sz="2400" dirty="0">
                <a:solidFill>
                  <a:srgbClr val="FF9966"/>
                </a:solidFill>
                <a:latin typeface="Symbol" pitchFamily="16" charset="2"/>
                <a:cs typeface="DejaVu Sans" charset="0"/>
              </a:rPr>
              <a:t>r</a:t>
            </a:r>
            <a:r>
              <a:rPr lang="es-ES" sz="2400" baseline="-33000" dirty="0">
                <a:solidFill>
                  <a:srgbClr val="FF9966"/>
                </a:solidFill>
                <a:latin typeface="Symbol" pitchFamily="16" charset="2"/>
                <a:cs typeface="DejaVu Sans" charset="0"/>
              </a:rPr>
              <a:t>L</a:t>
            </a:r>
            <a:r>
              <a:rPr lang="es-ES" sz="2400" dirty="0">
                <a:solidFill>
                  <a:srgbClr val="FF9966"/>
                </a:solidFill>
                <a:latin typeface="Calibri"/>
                <a:cs typeface="DejaVu Sans" charset="0"/>
              </a:rPr>
              <a:t>~M</a:t>
            </a:r>
            <a:r>
              <a:rPr lang="es-ES" sz="2400" baseline="33000" dirty="0">
                <a:solidFill>
                  <a:srgbClr val="FF9966"/>
                </a:solidFill>
                <a:latin typeface="Calibri"/>
                <a:cs typeface="DejaVu Sans" charset="0"/>
              </a:rPr>
              <a:t>4</a:t>
            </a:r>
            <a:r>
              <a:rPr lang="es-ES" sz="2400" baseline="-33000" dirty="0">
                <a:solidFill>
                  <a:srgbClr val="FF9966"/>
                </a:solidFill>
                <a:latin typeface="Calibri"/>
                <a:cs typeface="DejaVu Sans" charset="0"/>
              </a:rPr>
              <a:t>Planck</a:t>
            </a:r>
            <a:r>
              <a:rPr lang="es-ES" sz="2400" dirty="0">
                <a:solidFill>
                  <a:srgbClr val="FF9966"/>
                </a:solidFill>
                <a:latin typeface="Calibri"/>
                <a:cs typeface="DejaVu Sans" charset="0"/>
              </a:rPr>
              <a:t>~</a:t>
            </a:r>
            <a:r>
              <a:rPr lang="es-ES" sz="3600" b="1" dirty="0">
                <a:solidFill>
                  <a:srgbClr val="FFFF00"/>
                </a:solidFill>
                <a:latin typeface="Calibri"/>
                <a:cs typeface="DejaVu Sans" charset="0"/>
              </a:rPr>
              <a:t>10</a:t>
            </a:r>
            <a:r>
              <a:rPr lang="es-ES" sz="3600" b="1" baseline="33000" dirty="0">
                <a:solidFill>
                  <a:srgbClr val="FFFF00"/>
                </a:solidFill>
                <a:latin typeface="Calibri"/>
                <a:cs typeface="DejaVu Sans" charset="0"/>
              </a:rPr>
              <a:t>120</a:t>
            </a:r>
            <a:r>
              <a:rPr lang="es-ES" sz="2400" dirty="0">
                <a:solidFill>
                  <a:srgbClr val="FF9966"/>
                </a:solidFill>
                <a:cs typeface="DejaVu Sans" charset="0"/>
              </a:rPr>
              <a:t> </a:t>
            </a:r>
            <a:r>
              <a:rPr lang="es-ES" sz="2400" dirty="0">
                <a:solidFill>
                  <a:srgbClr val="FF9966"/>
                </a:solidFill>
                <a:latin typeface="Calibri"/>
                <a:cs typeface="DejaVu Sans" charset="0"/>
              </a:rPr>
              <a:t>x (10 </a:t>
            </a:r>
            <a:r>
              <a:rPr lang="es-ES" sz="2400" dirty="0" err="1">
                <a:solidFill>
                  <a:srgbClr val="FF9966"/>
                </a:solidFill>
                <a:latin typeface="Calibri"/>
                <a:cs typeface="DejaVu Sans" charset="0"/>
              </a:rPr>
              <a:t>meV</a:t>
            </a:r>
            <a:r>
              <a:rPr lang="es-ES" sz="2400" dirty="0">
                <a:solidFill>
                  <a:srgbClr val="FF9966"/>
                </a:solidFill>
                <a:latin typeface="Calibri"/>
                <a:cs typeface="DejaVu Sans" charset="0"/>
              </a:rPr>
              <a:t>)</a:t>
            </a:r>
            <a:r>
              <a:rPr lang="es-ES" sz="2400" baseline="33000" dirty="0">
                <a:solidFill>
                  <a:srgbClr val="FF9966"/>
                </a:solidFill>
                <a:latin typeface="Calibri"/>
                <a:cs typeface="DejaVu Sans" charset="0"/>
              </a:rPr>
              <a:t>4</a:t>
            </a:r>
          </a:p>
        </p:txBody>
      </p:sp>
      <p:sp>
        <p:nvSpPr>
          <p:cNvPr id="22536" name="AutoShape 8"/>
          <p:cNvSpPr>
            <a:spLocks noChangeArrowheads="1"/>
          </p:cNvSpPr>
          <p:nvPr/>
        </p:nvSpPr>
        <p:spPr bwMode="auto">
          <a:xfrm>
            <a:off x="4024848" y="2958071"/>
            <a:ext cx="979200" cy="326915"/>
          </a:xfrm>
          <a:prstGeom prst="rightArrow">
            <a:avLst>
              <a:gd name="adj1" fmla="val 50000"/>
              <a:gd name="adj2" fmla="val 74890"/>
            </a:avLst>
          </a:prstGeom>
          <a:solidFill>
            <a:srgbClr val="FFFF66"/>
          </a:solidFill>
          <a:ln w="952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45" tIns="41473" rIns="82945" bIns="41473" anchor="ctr"/>
          <a:lstStyle/>
          <a:p>
            <a:pPr defTabSz="457200" fontAlgn="base">
              <a:spcBef>
                <a:spcPct val="0"/>
              </a:spcBef>
              <a:spcAft>
                <a:spcPct val="0"/>
              </a:spcAft>
              <a:buClr>
                <a:srgbClr val="000000"/>
              </a:buClr>
              <a:buSzPct val="100000"/>
              <a:buFont typeface="Arial" charset="0"/>
              <a:buNone/>
            </a:pPr>
            <a:endParaRPr lang="es-ES">
              <a:solidFill>
                <a:srgbClr val="FFFFFF"/>
              </a:solidFill>
              <a:latin typeface="Arial" charset="0"/>
              <a:cs typeface="DejaVu Sans" charset="0"/>
            </a:endParaRPr>
          </a:p>
        </p:txBody>
      </p:sp>
      <p:pic>
        <p:nvPicPr>
          <p:cNvPr id="22537" name="Picture 9"/>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6510" y="4094377"/>
            <a:ext cx="3101760" cy="2791013"/>
          </a:xfrm>
          <a:prstGeom prst="rect">
            <a:avLst/>
          </a:prstGeom>
          <a:ln>
            <a:noFill/>
          </a:ln>
          <a:effectLst>
            <a:softEdge rad="11250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538" name="Picture 1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372200" y="4094377"/>
            <a:ext cx="2751840" cy="2791013"/>
          </a:xfrm>
          <a:prstGeom prst="rect">
            <a:avLst/>
          </a:prstGeom>
          <a:ln>
            <a:noFill/>
          </a:ln>
          <a:effectLst>
            <a:softEdge rad="112500"/>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70731536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50787" y="3782003"/>
            <a:ext cx="3073919" cy="3108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601" name="Text Box 1"/>
          <p:cNvSpPr txBox="1">
            <a:spLocks noChangeArrowheads="1"/>
          </p:cNvSpPr>
          <p:nvPr/>
        </p:nvSpPr>
        <p:spPr bwMode="auto">
          <a:xfrm>
            <a:off x="73443" y="-27384"/>
            <a:ext cx="9034560" cy="649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4701" tIns="47351" rIns="94701" bIns="47351">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9pPr>
          </a:lstStyle>
          <a:p>
            <a:pPr algn="ctr" defTabSz="457200" fontAlgn="base">
              <a:spcBef>
                <a:spcPts val="1191"/>
              </a:spcBef>
              <a:spcAft>
                <a:spcPct val="0"/>
              </a:spcAft>
              <a:buClr>
                <a:srgbClr val="000000"/>
              </a:buClr>
              <a:buSzPct val="100000"/>
              <a:buFont typeface="Arial" charset="0"/>
              <a:buNone/>
            </a:pPr>
            <a:r>
              <a:rPr lang="es-ES_tradnl" sz="3600" b="1" dirty="0" smtClean="0">
                <a:solidFill>
                  <a:srgbClr val="FFFF00"/>
                </a:solidFill>
                <a:latin typeface="Calibri"/>
                <a:cs typeface="DejaVu Sans" charset="0"/>
              </a:rPr>
              <a:t>Métodos de estudio de la energía oscura</a:t>
            </a:r>
            <a:endParaRPr lang="es-ES" sz="3600" b="1" dirty="0">
              <a:solidFill>
                <a:srgbClr val="FFFF00"/>
              </a:solidFill>
              <a:latin typeface="Calibri"/>
              <a:cs typeface="DejaVu Sans" charset="0"/>
            </a:endParaRPr>
          </a:p>
        </p:txBody>
      </p:sp>
      <p:sp>
        <p:nvSpPr>
          <p:cNvPr id="25602" name="Text Box 2"/>
          <p:cNvSpPr txBox="1">
            <a:spLocks noChangeArrowheads="1"/>
          </p:cNvSpPr>
          <p:nvPr/>
        </p:nvSpPr>
        <p:spPr bwMode="auto">
          <a:xfrm>
            <a:off x="34560" y="548699"/>
            <a:ext cx="9108000" cy="387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2945" tIns="41473" rIns="82945" bIns="41473" anchor="ctr"/>
          <a:lstStyle/>
          <a:p>
            <a:pPr defTabSz="457200" fontAlgn="base">
              <a:spcBef>
                <a:spcPct val="0"/>
              </a:spcBef>
              <a:spcAft>
                <a:spcPct val="0"/>
              </a:spcAft>
              <a:buClr>
                <a:srgbClr val="000000"/>
              </a:buClr>
              <a:buSzPct val="100000"/>
              <a:buFont typeface="Arial" charset="0"/>
              <a:buNone/>
            </a:pPr>
            <a:endParaRPr lang="es-ES">
              <a:solidFill>
                <a:srgbClr val="FFFFFF"/>
              </a:solidFill>
              <a:latin typeface="Arial" charset="0"/>
              <a:cs typeface="DejaVu Sans" charset="0"/>
            </a:endParaRPr>
          </a:p>
        </p:txBody>
      </p:sp>
      <p:pic>
        <p:nvPicPr>
          <p:cNvPr id="25604"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9296" y="620691"/>
            <a:ext cx="2990622" cy="252314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05" name="Picture 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176377" y="620691"/>
            <a:ext cx="2525414" cy="252314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06" name="Picture 6"/>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5448" y="3782003"/>
            <a:ext cx="2712960" cy="298687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607" name="Picture 7"/>
          <p:cNvPicPr>
            <a:picLocks noChangeAspect="1" noChangeArrowheads="1"/>
          </p:cNvPicPr>
          <p:nvPr/>
        </p:nvPicPr>
        <p:blipFill>
          <a:blip r:embed="rId7" cstate="screen">
            <a:lum contrast="2000"/>
            <a:extLst>
              <a:ext uri="{28A0092B-C50C-407E-A947-70E740481C1C}">
                <a14:useLocalDpi xmlns:a14="http://schemas.microsoft.com/office/drawing/2010/main"/>
              </a:ext>
            </a:extLst>
          </a:blip>
          <a:srcRect/>
          <a:stretch>
            <a:fillRect/>
          </a:stretch>
        </p:blipFill>
        <p:spPr bwMode="auto">
          <a:xfrm>
            <a:off x="3109918" y="3814986"/>
            <a:ext cx="2996640" cy="2998395"/>
          </a:xfrm>
          <a:prstGeom prst="rect">
            <a:avLst/>
          </a:prstGeom>
          <a:noFill/>
          <a:ln>
            <a:noFill/>
          </a:ln>
          <a:effectLst/>
          <a:extLst>
            <a:ext uri="{909E8E84-426E-40DD-AFC4-6F175D3DCCD1}">
              <a14:hiddenFill xmlns:a14="http://schemas.microsoft.com/office/drawing/2010/main">
                <a:blipFill dpi="0" rotWithShape="0">
                  <a:blip>
                    <a:lum contrast="200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608" name="Text Box 8"/>
          <p:cNvSpPr txBox="1">
            <a:spLocks noChangeArrowheads="1"/>
          </p:cNvSpPr>
          <p:nvPr/>
        </p:nvSpPr>
        <p:spPr bwMode="auto">
          <a:xfrm>
            <a:off x="541204" y="2406966"/>
            <a:ext cx="1876320" cy="3880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4701" tIns="47351" rIns="94701" bIns="47351">
            <a:spAutoFit/>
          </a:bodyPr>
          <a:lstStyle>
            <a:lvl1pPr>
              <a:tabLst>
                <a:tab pos="723900" algn="l"/>
                <a:tab pos="1447800" algn="l"/>
              </a:tabLst>
              <a:defRPr>
                <a:solidFill>
                  <a:srgbClr val="000000"/>
                </a:solidFill>
                <a:latin typeface="Arial" charset="0"/>
                <a:ea typeface="SimSun" charset="-122"/>
              </a:defRPr>
            </a:lvl1pPr>
            <a:lvl2pPr>
              <a:tabLst>
                <a:tab pos="723900" algn="l"/>
                <a:tab pos="1447800" algn="l"/>
              </a:tabLst>
              <a:defRPr>
                <a:solidFill>
                  <a:srgbClr val="000000"/>
                </a:solidFill>
                <a:latin typeface="Arial" charset="0"/>
                <a:ea typeface="SimSun" charset="-122"/>
              </a:defRPr>
            </a:lvl2pPr>
            <a:lvl3pPr>
              <a:tabLst>
                <a:tab pos="723900" algn="l"/>
                <a:tab pos="1447800" algn="l"/>
              </a:tabLst>
              <a:defRPr>
                <a:solidFill>
                  <a:srgbClr val="000000"/>
                </a:solidFill>
                <a:latin typeface="Arial" charset="0"/>
                <a:ea typeface="SimSun" charset="-122"/>
              </a:defRPr>
            </a:lvl3pPr>
            <a:lvl4pPr>
              <a:tabLst>
                <a:tab pos="723900" algn="l"/>
                <a:tab pos="1447800" algn="l"/>
              </a:tabLst>
              <a:defRPr>
                <a:solidFill>
                  <a:srgbClr val="000000"/>
                </a:solidFill>
                <a:latin typeface="Arial" charset="0"/>
                <a:ea typeface="SimSun" charset="-122"/>
              </a:defRPr>
            </a:lvl4pPr>
            <a:lvl5pPr>
              <a:tabLst>
                <a:tab pos="723900" algn="l"/>
                <a:tab pos="14478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Lst>
              <a:defRPr>
                <a:solidFill>
                  <a:srgbClr val="000000"/>
                </a:solidFill>
                <a:latin typeface="Arial" charset="0"/>
                <a:ea typeface="SimSun" charset="-122"/>
              </a:defRPr>
            </a:lvl9pPr>
          </a:lstStyle>
          <a:p>
            <a:pPr defTabSz="457200" eaLnBrk="0" fontAlgn="base">
              <a:spcBef>
                <a:spcPts val="1191"/>
              </a:spcBef>
              <a:spcAft>
                <a:spcPct val="0"/>
              </a:spcAft>
              <a:buClr>
                <a:srgbClr val="FFFFFF"/>
              </a:buClr>
              <a:buSzPct val="45000"/>
              <a:buFont typeface="Arial" charset="0"/>
              <a:buNone/>
            </a:pPr>
            <a:r>
              <a:rPr lang="es-ES" sz="1900" dirty="0" err="1">
                <a:latin typeface="Calibri"/>
                <a:cs typeface="DejaVu Sans" charset="0"/>
              </a:rPr>
              <a:t>Supernovae</a:t>
            </a:r>
            <a:r>
              <a:rPr lang="es-ES" sz="1900" dirty="0">
                <a:latin typeface="Calibri"/>
                <a:cs typeface="DejaVu Sans" charset="0"/>
              </a:rPr>
              <a:t> </a:t>
            </a:r>
            <a:r>
              <a:rPr lang="es-ES" sz="1900" dirty="0" err="1">
                <a:latin typeface="Calibri"/>
                <a:cs typeface="DejaVu Sans" charset="0"/>
              </a:rPr>
              <a:t>Ia</a:t>
            </a:r>
            <a:endParaRPr lang="es-ES" sz="1900" dirty="0">
              <a:latin typeface="Calibri"/>
              <a:cs typeface="DejaVu Sans" charset="0"/>
            </a:endParaRPr>
          </a:p>
        </p:txBody>
      </p:sp>
      <p:sp>
        <p:nvSpPr>
          <p:cNvPr id="25609" name="Text Box 9"/>
          <p:cNvSpPr txBox="1">
            <a:spLocks noChangeArrowheads="1"/>
          </p:cNvSpPr>
          <p:nvPr/>
        </p:nvSpPr>
        <p:spPr bwMode="auto">
          <a:xfrm>
            <a:off x="4999852" y="2382007"/>
            <a:ext cx="864000" cy="385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4701" tIns="47351" rIns="94701" bIns="47351">
            <a:spAutoFit/>
          </a:bodyPr>
          <a:lstStyle>
            <a:lvl1pPr>
              <a:tabLst>
                <a:tab pos="723900" algn="l"/>
              </a:tabLst>
              <a:defRPr>
                <a:solidFill>
                  <a:srgbClr val="000000"/>
                </a:solidFill>
                <a:latin typeface="Arial" charset="0"/>
                <a:ea typeface="SimSun" charset="-122"/>
              </a:defRPr>
            </a:lvl1pPr>
            <a:lvl2pPr>
              <a:tabLst>
                <a:tab pos="723900" algn="l"/>
              </a:tabLst>
              <a:defRPr>
                <a:solidFill>
                  <a:srgbClr val="000000"/>
                </a:solidFill>
                <a:latin typeface="Arial" charset="0"/>
                <a:ea typeface="SimSun" charset="-122"/>
              </a:defRPr>
            </a:lvl2pPr>
            <a:lvl3pPr>
              <a:tabLst>
                <a:tab pos="723900" algn="l"/>
              </a:tabLst>
              <a:defRPr>
                <a:solidFill>
                  <a:srgbClr val="000000"/>
                </a:solidFill>
                <a:latin typeface="Arial" charset="0"/>
                <a:ea typeface="SimSun" charset="-122"/>
              </a:defRPr>
            </a:lvl3pPr>
            <a:lvl4pPr>
              <a:tabLst>
                <a:tab pos="723900" algn="l"/>
              </a:tabLst>
              <a:defRPr>
                <a:solidFill>
                  <a:srgbClr val="000000"/>
                </a:solidFill>
                <a:latin typeface="Arial" charset="0"/>
                <a:ea typeface="SimSun" charset="-122"/>
              </a:defRPr>
            </a:lvl4pPr>
            <a:lvl5pPr>
              <a:tabLst>
                <a:tab pos="7239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SimSun" charset="-122"/>
              </a:defRPr>
            </a:lvl9pPr>
          </a:lstStyle>
          <a:p>
            <a:pPr defTabSz="457200" eaLnBrk="0" fontAlgn="base">
              <a:spcBef>
                <a:spcPts val="1191"/>
              </a:spcBef>
              <a:spcAft>
                <a:spcPct val="0"/>
              </a:spcAft>
              <a:buClr>
                <a:srgbClr val="FFFFFF"/>
              </a:buClr>
              <a:buSzPct val="45000"/>
              <a:buFont typeface="Arial" charset="0"/>
              <a:buNone/>
            </a:pPr>
            <a:r>
              <a:rPr lang="es-ES" sz="1900" dirty="0">
                <a:latin typeface="Calibri"/>
                <a:cs typeface="DejaVu Sans" charset="0"/>
              </a:rPr>
              <a:t>BAO</a:t>
            </a:r>
          </a:p>
        </p:txBody>
      </p:sp>
      <p:sp>
        <p:nvSpPr>
          <p:cNvPr id="25610" name="Text Box 10"/>
          <p:cNvSpPr txBox="1">
            <a:spLocks noChangeArrowheads="1"/>
          </p:cNvSpPr>
          <p:nvPr/>
        </p:nvSpPr>
        <p:spPr bwMode="auto">
          <a:xfrm>
            <a:off x="1557956" y="3936791"/>
            <a:ext cx="1143360" cy="9663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4701" tIns="47351" rIns="94701" bIns="47351">
            <a:spAutoFit/>
          </a:bodyPr>
          <a:lstStyle>
            <a:lvl1pPr>
              <a:tabLst>
                <a:tab pos="723900" algn="l"/>
              </a:tabLst>
              <a:defRPr>
                <a:solidFill>
                  <a:srgbClr val="000000"/>
                </a:solidFill>
                <a:latin typeface="Arial" charset="0"/>
                <a:ea typeface="SimSun" charset="-122"/>
              </a:defRPr>
            </a:lvl1pPr>
            <a:lvl2pPr>
              <a:tabLst>
                <a:tab pos="723900" algn="l"/>
              </a:tabLst>
              <a:defRPr>
                <a:solidFill>
                  <a:srgbClr val="000000"/>
                </a:solidFill>
                <a:latin typeface="Arial" charset="0"/>
                <a:ea typeface="SimSun" charset="-122"/>
              </a:defRPr>
            </a:lvl2pPr>
            <a:lvl3pPr>
              <a:tabLst>
                <a:tab pos="723900" algn="l"/>
              </a:tabLst>
              <a:defRPr>
                <a:solidFill>
                  <a:srgbClr val="000000"/>
                </a:solidFill>
                <a:latin typeface="Arial" charset="0"/>
                <a:ea typeface="SimSun" charset="-122"/>
              </a:defRPr>
            </a:lvl3pPr>
            <a:lvl4pPr>
              <a:tabLst>
                <a:tab pos="723900" algn="l"/>
              </a:tabLst>
              <a:defRPr>
                <a:solidFill>
                  <a:srgbClr val="000000"/>
                </a:solidFill>
                <a:latin typeface="Arial" charset="0"/>
                <a:ea typeface="SimSun" charset="-122"/>
              </a:defRPr>
            </a:lvl4pPr>
            <a:lvl5pPr>
              <a:tabLst>
                <a:tab pos="7239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Lst>
              <a:defRPr>
                <a:solidFill>
                  <a:srgbClr val="000000"/>
                </a:solidFill>
                <a:latin typeface="Arial" charset="0"/>
                <a:ea typeface="SimSun" charset="-122"/>
              </a:defRPr>
            </a:lvl9pPr>
          </a:lstStyle>
          <a:p>
            <a:pPr defTabSz="457200" eaLnBrk="0" fontAlgn="base">
              <a:spcBef>
                <a:spcPts val="1191"/>
              </a:spcBef>
              <a:spcAft>
                <a:spcPct val="0"/>
              </a:spcAft>
              <a:buClr>
                <a:srgbClr val="FFFFFF"/>
              </a:buClr>
              <a:buSzPct val="45000"/>
              <a:buFont typeface="Arial" charset="0"/>
              <a:buNone/>
            </a:pPr>
            <a:r>
              <a:rPr lang="es-ES" sz="1900" dirty="0" err="1">
                <a:latin typeface="Calibri"/>
                <a:cs typeface="DejaVu Sans" charset="0"/>
              </a:rPr>
              <a:t>Galaxy</a:t>
            </a:r>
            <a:r>
              <a:rPr lang="es-ES" sz="1900" dirty="0">
                <a:latin typeface="Calibri"/>
                <a:cs typeface="DejaVu Sans" charset="0"/>
              </a:rPr>
              <a:t> </a:t>
            </a:r>
            <a:r>
              <a:rPr lang="es-ES" sz="1900" dirty="0" err="1">
                <a:latin typeface="Calibri"/>
                <a:cs typeface="DejaVu Sans" charset="0"/>
              </a:rPr>
              <a:t>Clusters</a:t>
            </a:r>
            <a:r>
              <a:rPr lang="es-ES" sz="1900" dirty="0">
                <a:latin typeface="Calibri"/>
                <a:cs typeface="DejaVu Sans" charset="0"/>
              </a:rPr>
              <a:t> </a:t>
            </a:r>
            <a:r>
              <a:rPr lang="es-ES" sz="1900" dirty="0" err="1">
                <a:latin typeface="Calibri"/>
                <a:cs typeface="DejaVu Sans" charset="0"/>
              </a:rPr>
              <a:t>Counts</a:t>
            </a:r>
            <a:endParaRPr lang="es-ES" sz="1900" dirty="0">
              <a:latin typeface="Calibri"/>
              <a:cs typeface="DejaVu Sans" charset="0"/>
            </a:endParaRPr>
          </a:p>
        </p:txBody>
      </p:sp>
      <p:sp>
        <p:nvSpPr>
          <p:cNvPr id="25611" name="Text Box 11"/>
          <p:cNvSpPr txBox="1">
            <a:spLocks noChangeArrowheads="1"/>
          </p:cNvSpPr>
          <p:nvPr/>
        </p:nvSpPr>
        <p:spPr bwMode="auto">
          <a:xfrm>
            <a:off x="5431853" y="5802536"/>
            <a:ext cx="1632960" cy="6804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4701" tIns="47351" rIns="94701" bIns="47351">
            <a:spAutoFit/>
          </a:bodyPr>
          <a:lstStyle>
            <a:lvl1pPr>
              <a:tabLst>
                <a:tab pos="723900" algn="l"/>
                <a:tab pos="1447800" algn="l"/>
              </a:tabLst>
              <a:defRPr>
                <a:solidFill>
                  <a:srgbClr val="000000"/>
                </a:solidFill>
                <a:latin typeface="Arial" charset="0"/>
                <a:ea typeface="SimSun" charset="-122"/>
              </a:defRPr>
            </a:lvl1pPr>
            <a:lvl2pPr>
              <a:tabLst>
                <a:tab pos="723900" algn="l"/>
                <a:tab pos="1447800" algn="l"/>
              </a:tabLst>
              <a:defRPr>
                <a:solidFill>
                  <a:srgbClr val="000000"/>
                </a:solidFill>
                <a:latin typeface="Arial" charset="0"/>
                <a:ea typeface="SimSun" charset="-122"/>
              </a:defRPr>
            </a:lvl2pPr>
            <a:lvl3pPr>
              <a:tabLst>
                <a:tab pos="723900" algn="l"/>
                <a:tab pos="1447800" algn="l"/>
              </a:tabLst>
              <a:defRPr>
                <a:solidFill>
                  <a:srgbClr val="000000"/>
                </a:solidFill>
                <a:latin typeface="Arial" charset="0"/>
                <a:ea typeface="SimSun" charset="-122"/>
              </a:defRPr>
            </a:lvl3pPr>
            <a:lvl4pPr>
              <a:tabLst>
                <a:tab pos="723900" algn="l"/>
                <a:tab pos="1447800" algn="l"/>
              </a:tabLst>
              <a:defRPr>
                <a:solidFill>
                  <a:srgbClr val="000000"/>
                </a:solidFill>
                <a:latin typeface="Arial" charset="0"/>
                <a:ea typeface="SimSun" charset="-122"/>
              </a:defRPr>
            </a:lvl4pPr>
            <a:lvl5pPr>
              <a:tabLst>
                <a:tab pos="723900" algn="l"/>
                <a:tab pos="14478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Lst>
              <a:defRPr>
                <a:solidFill>
                  <a:srgbClr val="000000"/>
                </a:solidFill>
                <a:latin typeface="Arial" charset="0"/>
                <a:ea typeface="SimSun" charset="-122"/>
              </a:defRPr>
            </a:lvl9pPr>
          </a:lstStyle>
          <a:p>
            <a:pPr defTabSz="457200" eaLnBrk="0" fontAlgn="base">
              <a:spcBef>
                <a:spcPts val="1191"/>
              </a:spcBef>
              <a:spcAft>
                <a:spcPct val="0"/>
              </a:spcAft>
              <a:buClr>
                <a:srgbClr val="000000"/>
              </a:buClr>
              <a:buSzPct val="100000"/>
              <a:buFont typeface="Arial" charset="0"/>
              <a:buNone/>
            </a:pPr>
            <a:r>
              <a:rPr lang="es-ES" sz="1900" dirty="0" err="1" smtClean="0">
                <a:solidFill>
                  <a:srgbClr val="FFFFFF"/>
                </a:solidFill>
                <a:latin typeface="Calibri"/>
                <a:cs typeface="DejaVu Sans" charset="0"/>
              </a:rPr>
              <a:t>Gravitational</a:t>
            </a:r>
            <a:r>
              <a:rPr lang="es-ES" sz="1900" dirty="0" smtClean="0">
                <a:solidFill>
                  <a:srgbClr val="FFFFFF"/>
                </a:solidFill>
                <a:latin typeface="Calibri"/>
                <a:cs typeface="DejaVu Sans" charset="0"/>
              </a:rPr>
              <a:t>  </a:t>
            </a:r>
            <a:r>
              <a:rPr lang="es-ES" sz="1900" dirty="0" err="1">
                <a:solidFill>
                  <a:srgbClr val="FFFFFF"/>
                </a:solidFill>
                <a:latin typeface="Calibri"/>
                <a:cs typeface="DejaVu Sans" charset="0"/>
              </a:rPr>
              <a:t>Lensing</a:t>
            </a:r>
            <a:endParaRPr lang="es-ES" sz="1900" dirty="0">
              <a:solidFill>
                <a:srgbClr val="FFFFFF"/>
              </a:solidFill>
              <a:latin typeface="Calibri"/>
              <a:cs typeface="DejaVu Sans" charset="0"/>
            </a:endParaRPr>
          </a:p>
        </p:txBody>
      </p:sp>
      <p:pic>
        <p:nvPicPr>
          <p:cNvPr id="1027" name="Picture 3"/>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751411" y="620689"/>
            <a:ext cx="3406210" cy="264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4 CuadroTexto"/>
          <p:cNvSpPr txBox="1"/>
          <p:nvPr/>
        </p:nvSpPr>
        <p:spPr>
          <a:xfrm>
            <a:off x="5925976" y="1782862"/>
            <a:ext cx="3057080" cy="369332"/>
          </a:xfrm>
          <a:prstGeom prst="rect">
            <a:avLst/>
          </a:prstGeom>
          <a:noFill/>
        </p:spPr>
        <p:txBody>
          <a:bodyPr wrap="square" rtlCol="0">
            <a:spAutoFit/>
          </a:bodyPr>
          <a:lstStyle/>
          <a:p>
            <a:pPr defTabSz="457200" fontAlgn="base">
              <a:spcBef>
                <a:spcPct val="0"/>
              </a:spcBef>
              <a:spcAft>
                <a:spcPct val="0"/>
              </a:spcAft>
              <a:buClr>
                <a:srgbClr val="000000"/>
              </a:buClr>
              <a:buSzPct val="100000"/>
              <a:buFont typeface="Arial" charset="0"/>
              <a:buNone/>
            </a:pPr>
            <a:r>
              <a:rPr lang="es-ES_tradnl" dirty="0" err="1">
                <a:solidFill>
                  <a:srgbClr val="000000"/>
                </a:solidFill>
                <a:cs typeface="DejaVu Sans" charset="0"/>
              </a:rPr>
              <a:t>Redshift</a:t>
            </a:r>
            <a:r>
              <a:rPr lang="es-ES_tradnl" dirty="0">
                <a:solidFill>
                  <a:srgbClr val="000000"/>
                </a:solidFill>
                <a:cs typeface="DejaVu Sans" charset="0"/>
              </a:rPr>
              <a:t>  </a:t>
            </a:r>
            <a:r>
              <a:rPr lang="es-ES_tradnl" dirty="0" err="1">
                <a:solidFill>
                  <a:srgbClr val="000000"/>
                </a:solidFill>
                <a:cs typeface="DejaVu Sans" charset="0"/>
              </a:rPr>
              <a:t>Space</a:t>
            </a:r>
            <a:r>
              <a:rPr lang="es-ES_tradnl" dirty="0">
                <a:solidFill>
                  <a:srgbClr val="000000"/>
                </a:solidFill>
                <a:cs typeface="DejaVu Sans" charset="0"/>
              </a:rPr>
              <a:t> </a:t>
            </a:r>
            <a:r>
              <a:rPr lang="es-ES_tradnl" dirty="0" err="1">
                <a:solidFill>
                  <a:srgbClr val="000000"/>
                </a:solidFill>
                <a:cs typeface="DejaVu Sans" charset="0"/>
              </a:rPr>
              <a:t>Distortions</a:t>
            </a:r>
            <a:endParaRPr lang="es-ES" dirty="0">
              <a:solidFill>
                <a:srgbClr val="000000"/>
              </a:solidFill>
              <a:cs typeface="DejaVu Sans" charset="0"/>
            </a:endParaRPr>
          </a:p>
        </p:txBody>
      </p:sp>
    </p:spTree>
    <p:extLst>
      <p:ext uri="{BB962C8B-B14F-4D97-AF65-F5344CB8AC3E}">
        <p14:creationId xmlns:p14="http://schemas.microsoft.com/office/powerpoint/2010/main" val="94154998"/>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Recorte de pantalla"/>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5576" y="1471032"/>
            <a:ext cx="7704856" cy="5394668"/>
          </a:xfrm>
          <a:prstGeom prst="rect">
            <a:avLst/>
          </a:prstGeom>
        </p:spPr>
      </p:pic>
      <p:sp>
        <p:nvSpPr>
          <p:cNvPr id="47106" name="Text Box 2"/>
          <p:cNvSpPr txBox="1">
            <a:spLocks noChangeArrowheads="1"/>
          </p:cNvSpPr>
          <p:nvPr/>
        </p:nvSpPr>
        <p:spPr bwMode="auto">
          <a:xfrm>
            <a:off x="1" y="2"/>
            <a:ext cx="9157622" cy="649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4701" tIns="47351" rIns="94701" bIns="47351">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9pPr>
          </a:lstStyle>
          <a:p>
            <a:pPr algn="ctr" defTabSz="457200" fontAlgn="base">
              <a:spcBef>
                <a:spcPts val="1191"/>
              </a:spcBef>
              <a:spcAft>
                <a:spcPct val="0"/>
              </a:spcAft>
              <a:buClr>
                <a:srgbClr val="000000"/>
              </a:buClr>
              <a:buSzPct val="100000"/>
              <a:buFont typeface="Arial" charset="0"/>
              <a:buNone/>
            </a:pPr>
            <a:r>
              <a:rPr lang="es-ES_tradnl" sz="3600" b="1" dirty="0" smtClean="0">
                <a:solidFill>
                  <a:srgbClr val="FFFF00"/>
                </a:solidFill>
                <a:latin typeface="Calibri"/>
                <a:cs typeface="DejaVu Sans" charset="0"/>
              </a:rPr>
              <a:t>Situación actual</a:t>
            </a:r>
            <a:endParaRPr lang="es-ES" sz="3600" b="1" dirty="0">
              <a:solidFill>
                <a:srgbClr val="FFFF00"/>
              </a:solidFill>
              <a:latin typeface="Calibri"/>
              <a:cs typeface="DejaVu Sans" charset="0"/>
            </a:endParaRPr>
          </a:p>
        </p:txBody>
      </p:sp>
      <p:sp>
        <p:nvSpPr>
          <p:cNvPr id="7" name="6 CuadroTexto"/>
          <p:cNvSpPr txBox="1"/>
          <p:nvPr/>
        </p:nvSpPr>
        <p:spPr>
          <a:xfrm>
            <a:off x="-36511" y="640035"/>
            <a:ext cx="9180511" cy="830997"/>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2400" dirty="0">
                <a:solidFill>
                  <a:schemeClr val="bg1">
                    <a:lumMod val="85000"/>
                  </a:schemeClr>
                </a:solidFill>
                <a:cs typeface="DejaVu Sans" charset="0"/>
              </a:rPr>
              <a:t>Todas las observaciones son compatibles con  que la energía oscura es la constante cosmológica de Einstein, es decir, la energía del vacío</a:t>
            </a:r>
            <a:endParaRPr lang="es-ES" sz="2400" dirty="0">
              <a:solidFill>
                <a:schemeClr val="bg1">
                  <a:lumMod val="85000"/>
                </a:schemeClr>
              </a:solidFill>
              <a:cs typeface="DejaVu Sans" charset="0"/>
            </a:endParaRPr>
          </a:p>
        </p:txBody>
      </p:sp>
      <p:sp>
        <p:nvSpPr>
          <p:cNvPr id="4" name="3 CuadroTexto"/>
          <p:cNvSpPr txBox="1"/>
          <p:nvPr/>
        </p:nvSpPr>
        <p:spPr>
          <a:xfrm>
            <a:off x="1691680" y="1700808"/>
            <a:ext cx="1949701" cy="369332"/>
          </a:xfrm>
          <a:prstGeom prst="rect">
            <a:avLst/>
          </a:prstGeom>
          <a:noFill/>
        </p:spPr>
        <p:txBody>
          <a:bodyPr wrap="none" rtlCol="0">
            <a:spAutoFit/>
          </a:bodyPr>
          <a:lstStyle/>
          <a:p>
            <a:r>
              <a:rPr lang="es-ES_tradnl" dirty="0" err="1">
                <a:solidFill>
                  <a:prstClr val="black"/>
                </a:solidFill>
              </a:rPr>
              <a:t>Betoule</a:t>
            </a:r>
            <a:r>
              <a:rPr lang="es-ES_tradnl" dirty="0">
                <a:solidFill>
                  <a:prstClr val="black"/>
                </a:solidFill>
              </a:rPr>
              <a:t> et al, 2014</a:t>
            </a:r>
            <a:endParaRPr lang="es-ES" dirty="0">
              <a:solidFill>
                <a:prstClr val="black"/>
              </a:solidFill>
            </a:endParaRPr>
          </a:p>
        </p:txBody>
      </p:sp>
    </p:spTree>
    <p:extLst>
      <p:ext uri="{BB962C8B-B14F-4D97-AF65-F5344CB8AC3E}">
        <p14:creationId xmlns:p14="http://schemas.microsoft.com/office/powerpoint/2010/main" val="3862033259"/>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1" y="2"/>
            <a:ext cx="9157622" cy="649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4701" tIns="47351" rIns="94701" bIns="47351">
            <a:spAutoFit/>
          </a:bodyPr>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defRPr>
                <a:solidFill>
                  <a:srgbClr val="000000"/>
                </a:solidFill>
                <a:latin typeface="Arial" charset="0"/>
                <a:ea typeface="SimSun" charset="-122"/>
              </a:defRPr>
            </a:lvl9pPr>
          </a:lstStyle>
          <a:p>
            <a:pPr algn="ctr" defTabSz="457200" fontAlgn="base">
              <a:spcBef>
                <a:spcPts val="1191"/>
              </a:spcBef>
              <a:spcAft>
                <a:spcPct val="0"/>
              </a:spcAft>
              <a:buClr>
                <a:srgbClr val="000000"/>
              </a:buClr>
              <a:buSzPct val="100000"/>
              <a:buFont typeface="Arial" charset="0"/>
              <a:buNone/>
            </a:pPr>
            <a:r>
              <a:rPr lang="es-ES_tradnl" sz="3600" b="1" dirty="0" smtClean="0">
                <a:solidFill>
                  <a:srgbClr val="FFFF00"/>
                </a:solidFill>
                <a:latin typeface="Calibri"/>
                <a:cs typeface="DejaVu Sans" charset="0"/>
              </a:rPr>
              <a:t>Situación actual</a:t>
            </a:r>
            <a:endParaRPr lang="es-ES" sz="3600" b="1" dirty="0">
              <a:solidFill>
                <a:srgbClr val="FFFF00"/>
              </a:solidFill>
              <a:latin typeface="Calibri"/>
              <a:cs typeface="DejaVu Sans" charset="0"/>
            </a:endParaRPr>
          </a:p>
        </p:txBody>
      </p:sp>
      <p:sp>
        <p:nvSpPr>
          <p:cNvPr id="7" name="6 CuadroTexto"/>
          <p:cNvSpPr txBox="1"/>
          <p:nvPr/>
        </p:nvSpPr>
        <p:spPr>
          <a:xfrm>
            <a:off x="-36511" y="640035"/>
            <a:ext cx="9180511" cy="830997"/>
          </a:xfrm>
          <a:prstGeom prst="rect">
            <a:avLst/>
          </a:prstGeom>
          <a:noFill/>
        </p:spPr>
        <p:txBody>
          <a:bodyPr wrap="square" rtlCol="0">
            <a:spAutoFit/>
          </a:bodyPr>
          <a:lstStyle/>
          <a:p>
            <a:pPr algn="ctr" defTabSz="457200" fontAlgn="base">
              <a:spcBef>
                <a:spcPct val="0"/>
              </a:spcBef>
              <a:spcAft>
                <a:spcPct val="0"/>
              </a:spcAft>
              <a:buClr>
                <a:srgbClr val="000000"/>
              </a:buClr>
              <a:buSzPct val="100000"/>
              <a:buFont typeface="Arial" charset="0"/>
              <a:buNone/>
            </a:pPr>
            <a:r>
              <a:rPr lang="es-ES_tradnl" sz="2400" dirty="0">
                <a:solidFill>
                  <a:schemeClr val="bg1">
                    <a:lumMod val="85000"/>
                  </a:schemeClr>
                </a:solidFill>
                <a:cs typeface="DejaVu Sans" charset="0"/>
              </a:rPr>
              <a:t>Todas las observaciones son compatibles con  que la energía oscura es la constante cosmológica de Einstein, es decir, la energía del vacío</a:t>
            </a:r>
            <a:endParaRPr lang="es-ES" sz="2400" dirty="0">
              <a:solidFill>
                <a:schemeClr val="bg1">
                  <a:lumMod val="85000"/>
                </a:schemeClr>
              </a:solidFill>
              <a:cs typeface="DejaVu Sans" charset="0"/>
            </a:endParaRPr>
          </a:p>
        </p:txBody>
      </p:sp>
      <p:pic>
        <p:nvPicPr>
          <p:cNvPr id="2" name="1 Imagen" descr="Recorte de pantalla"/>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64281" y="1499080"/>
            <a:ext cx="7578926" cy="5293218"/>
          </a:xfrm>
          <a:prstGeom prst="rect">
            <a:avLst/>
          </a:prstGeom>
        </p:spPr>
      </p:pic>
      <p:sp>
        <p:nvSpPr>
          <p:cNvPr id="4" name="3 CuadroTexto"/>
          <p:cNvSpPr txBox="1"/>
          <p:nvPr/>
        </p:nvSpPr>
        <p:spPr>
          <a:xfrm>
            <a:off x="6084169" y="1791139"/>
            <a:ext cx="1949701" cy="369332"/>
          </a:xfrm>
          <a:prstGeom prst="rect">
            <a:avLst/>
          </a:prstGeom>
          <a:noFill/>
        </p:spPr>
        <p:txBody>
          <a:bodyPr wrap="none" rtlCol="0">
            <a:spAutoFit/>
          </a:bodyPr>
          <a:lstStyle/>
          <a:p>
            <a:r>
              <a:rPr lang="es-ES_tradnl" dirty="0" err="1">
                <a:solidFill>
                  <a:prstClr val="black"/>
                </a:solidFill>
              </a:rPr>
              <a:t>Betoule</a:t>
            </a:r>
            <a:r>
              <a:rPr lang="es-ES_tradnl" dirty="0">
                <a:solidFill>
                  <a:prstClr val="black"/>
                </a:solidFill>
              </a:rPr>
              <a:t> et al, 2014</a:t>
            </a:r>
            <a:endParaRPr lang="es-ES" dirty="0">
              <a:solidFill>
                <a:prstClr val="black"/>
              </a:solidFill>
            </a:endParaRPr>
          </a:p>
        </p:txBody>
      </p:sp>
    </p:spTree>
    <p:extLst>
      <p:ext uri="{BB962C8B-B14F-4D97-AF65-F5344CB8AC3E}">
        <p14:creationId xmlns:p14="http://schemas.microsoft.com/office/powerpoint/2010/main" val="1522952586"/>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78240" y="3591743"/>
            <a:ext cx="4711680" cy="32662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8130"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284001" y="228986"/>
            <a:ext cx="4695840" cy="326626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767840" y="6074564"/>
            <a:ext cx="2142720" cy="32691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8132" name="Text Box 4"/>
          <p:cNvSpPr txBox="1">
            <a:spLocks noChangeArrowheads="1"/>
          </p:cNvSpPr>
          <p:nvPr/>
        </p:nvSpPr>
        <p:spPr bwMode="auto">
          <a:xfrm>
            <a:off x="0" y="692696"/>
            <a:ext cx="4245120" cy="61653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9" tIns="40820" rIns="81639" bIns="40820"/>
          <a:lstStyle>
            <a:lvl1pPr>
              <a:tabLst>
                <a:tab pos="723900" algn="l"/>
                <a:tab pos="1447800" algn="l"/>
                <a:tab pos="2171700" algn="l"/>
                <a:tab pos="2895600" algn="l"/>
                <a:tab pos="3619500" algn="l"/>
                <a:tab pos="4343400" algn="l"/>
              </a:tabLst>
              <a:defRPr>
                <a:solidFill>
                  <a:srgbClr val="000000"/>
                </a:solidFill>
                <a:latin typeface="Arial" charset="0"/>
                <a:ea typeface="SimSun" charset="-122"/>
              </a:defRPr>
            </a:lvl1pPr>
            <a:lvl2pPr>
              <a:tabLst>
                <a:tab pos="723900" algn="l"/>
                <a:tab pos="1447800" algn="l"/>
                <a:tab pos="2171700" algn="l"/>
                <a:tab pos="2895600" algn="l"/>
                <a:tab pos="3619500" algn="l"/>
                <a:tab pos="4343400" algn="l"/>
              </a:tabLst>
              <a:defRPr>
                <a:solidFill>
                  <a:srgbClr val="000000"/>
                </a:solidFill>
                <a:latin typeface="Arial" charset="0"/>
                <a:ea typeface="SimSun" charset="-122"/>
              </a:defRPr>
            </a:lvl2pPr>
            <a:lvl3pPr>
              <a:tabLst>
                <a:tab pos="723900" algn="l"/>
                <a:tab pos="1447800" algn="l"/>
                <a:tab pos="2171700" algn="l"/>
                <a:tab pos="2895600" algn="l"/>
                <a:tab pos="3619500" algn="l"/>
                <a:tab pos="4343400" algn="l"/>
              </a:tabLst>
              <a:defRPr>
                <a:solidFill>
                  <a:srgbClr val="000000"/>
                </a:solidFill>
                <a:latin typeface="Arial" charset="0"/>
                <a:ea typeface="SimSun" charset="-122"/>
              </a:defRPr>
            </a:lvl3pPr>
            <a:lvl4pPr>
              <a:tabLst>
                <a:tab pos="723900" algn="l"/>
                <a:tab pos="1447800" algn="l"/>
                <a:tab pos="2171700" algn="l"/>
                <a:tab pos="2895600" algn="l"/>
                <a:tab pos="3619500" algn="l"/>
                <a:tab pos="4343400" algn="l"/>
              </a:tabLst>
              <a:defRPr>
                <a:solidFill>
                  <a:srgbClr val="000000"/>
                </a:solidFill>
                <a:latin typeface="Arial" charset="0"/>
                <a:ea typeface="SimSun" charset="-122"/>
              </a:defRPr>
            </a:lvl4pPr>
            <a:lvl5pPr>
              <a:tabLst>
                <a:tab pos="723900" algn="l"/>
                <a:tab pos="1447800" algn="l"/>
                <a:tab pos="2171700" algn="l"/>
                <a:tab pos="2895600" algn="l"/>
                <a:tab pos="3619500" algn="l"/>
                <a:tab pos="43434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Lst>
              <a:defRPr>
                <a:solidFill>
                  <a:srgbClr val="000000"/>
                </a:solidFill>
                <a:latin typeface="Arial" charset="0"/>
                <a:ea typeface="SimSun" charset="-122"/>
              </a:defRPr>
            </a:lvl9pPr>
          </a:lstStyle>
          <a:p>
            <a:pPr defTabSz="457200" fontAlgn="base">
              <a:lnSpc>
                <a:spcPct val="117000"/>
              </a:lnSpc>
              <a:spcBef>
                <a:spcPct val="0"/>
              </a:spcBef>
              <a:spcAft>
                <a:spcPct val="0"/>
              </a:spcAft>
              <a:buClr>
                <a:srgbClr val="000000"/>
              </a:buClr>
              <a:buSzPct val="100000"/>
              <a:buFont typeface="Arial" charset="0"/>
              <a:buNone/>
            </a:pPr>
            <a:r>
              <a:rPr lang="es-ES" sz="2200" b="1" dirty="0" smtClean="0">
                <a:solidFill>
                  <a:srgbClr val="FFC000"/>
                </a:solidFill>
                <a:latin typeface="Comic Sans MS" pitchFamily="64" charset="0"/>
                <a:cs typeface="DejaVu Sans" charset="0"/>
              </a:rPr>
              <a:t>La energía oscura se ha detectado inequívocamente para z&lt;1</a:t>
            </a:r>
            <a:endParaRPr lang="es-ES" sz="2200" dirty="0">
              <a:solidFill>
                <a:srgbClr val="FFC000"/>
              </a:solidFill>
              <a:latin typeface="Britannic Bold" pitchFamily="32" charset="0"/>
              <a:cs typeface="DejaVu Sans" charset="0"/>
            </a:endParaRPr>
          </a:p>
          <a:p>
            <a:pPr defTabSz="457200" fontAlgn="base">
              <a:lnSpc>
                <a:spcPct val="117000"/>
              </a:lnSpc>
              <a:spcBef>
                <a:spcPct val="0"/>
              </a:spcBef>
              <a:spcAft>
                <a:spcPct val="0"/>
              </a:spcAft>
              <a:buClr>
                <a:srgbClr val="000000"/>
              </a:buClr>
              <a:buSzPct val="100000"/>
              <a:buFont typeface="Arial" charset="0"/>
              <a:buNone/>
            </a:pPr>
            <a:r>
              <a:rPr lang="es-ES" sz="2200" b="1" dirty="0" smtClean="0">
                <a:solidFill>
                  <a:srgbClr val="66FFFF"/>
                </a:solidFill>
                <a:latin typeface="Comic Sans MS" pitchFamily="64" charset="0"/>
                <a:cs typeface="DejaVu Sans" charset="0"/>
              </a:rPr>
              <a:t>Los datos actuales no son sensibles a z&gt;1</a:t>
            </a:r>
          </a:p>
          <a:p>
            <a:pPr defTabSz="457200" fontAlgn="base">
              <a:lnSpc>
                <a:spcPct val="117000"/>
              </a:lnSpc>
              <a:spcBef>
                <a:spcPct val="0"/>
              </a:spcBef>
              <a:spcAft>
                <a:spcPct val="0"/>
              </a:spcAft>
              <a:buClr>
                <a:srgbClr val="000000"/>
              </a:buClr>
              <a:buSzPct val="100000"/>
              <a:buFont typeface="Arial" charset="0"/>
              <a:buNone/>
            </a:pPr>
            <a:endParaRPr lang="es-ES" sz="2200" dirty="0">
              <a:solidFill>
                <a:srgbClr val="008000"/>
              </a:solidFill>
              <a:latin typeface="Britannic Bold" pitchFamily="32" charset="0"/>
              <a:cs typeface="DejaVu Sans" charset="0"/>
            </a:endParaRPr>
          </a:p>
          <a:p>
            <a:pPr defTabSz="457200" fontAlgn="base">
              <a:lnSpc>
                <a:spcPct val="102000"/>
              </a:lnSpc>
              <a:spcBef>
                <a:spcPct val="0"/>
              </a:spcBef>
              <a:spcAft>
                <a:spcPct val="0"/>
              </a:spcAft>
              <a:buClr>
                <a:srgbClr val="000000"/>
              </a:buClr>
              <a:buSzPct val="100000"/>
              <a:buFont typeface="Arial" charset="0"/>
              <a:buNone/>
            </a:pPr>
            <a:r>
              <a:rPr lang="es-ES" sz="2200" dirty="0" smtClean="0">
                <a:solidFill>
                  <a:srgbClr val="99FF99"/>
                </a:solidFill>
                <a:latin typeface="Symbol" pitchFamily="16" charset="2"/>
                <a:cs typeface="DejaVu Sans" charset="0"/>
              </a:rPr>
              <a:t>L</a:t>
            </a:r>
            <a:r>
              <a:rPr lang="es-ES" sz="2200" dirty="0" smtClean="0">
                <a:solidFill>
                  <a:srgbClr val="99FF99"/>
                </a:solidFill>
                <a:latin typeface="Britannic Bold" pitchFamily="32" charset="0"/>
                <a:cs typeface="DejaVu Sans" charset="0"/>
              </a:rPr>
              <a:t>CDM es una excelente descripción de todos los datos.</a:t>
            </a:r>
            <a:endParaRPr lang="es-ES" sz="2200" dirty="0">
              <a:solidFill>
                <a:srgbClr val="99FF99"/>
              </a:solidFill>
              <a:latin typeface="Britannic Bold" pitchFamily="32" charset="0"/>
              <a:cs typeface="DejaVu Sans" charset="0"/>
            </a:endParaRPr>
          </a:p>
          <a:p>
            <a:pPr defTabSz="457200" fontAlgn="base">
              <a:spcBef>
                <a:spcPct val="0"/>
              </a:spcBef>
              <a:spcAft>
                <a:spcPct val="0"/>
              </a:spcAft>
              <a:buClr>
                <a:srgbClr val="000000"/>
              </a:buClr>
              <a:buSzPct val="100000"/>
              <a:buFont typeface="Arial" charset="0"/>
              <a:buNone/>
            </a:pPr>
            <a:endParaRPr lang="es-ES" sz="2200" dirty="0">
              <a:solidFill>
                <a:srgbClr val="3DEB3D"/>
              </a:solidFill>
              <a:latin typeface="Britannic Bold" pitchFamily="32" charset="0"/>
              <a:cs typeface="DejaVu Sans" charset="0"/>
            </a:endParaRPr>
          </a:p>
          <a:p>
            <a:pPr defTabSz="457200" fontAlgn="base">
              <a:spcBef>
                <a:spcPct val="0"/>
              </a:spcBef>
              <a:spcAft>
                <a:spcPct val="0"/>
              </a:spcAft>
              <a:buClr>
                <a:srgbClr val="000000"/>
              </a:buClr>
              <a:buSzPct val="100000"/>
              <a:buFont typeface="Arial" charset="0"/>
              <a:buNone/>
            </a:pPr>
            <a:r>
              <a:rPr lang="es-ES_tradnl" sz="2200" dirty="0" smtClean="0">
                <a:solidFill>
                  <a:srgbClr val="FFCC66"/>
                </a:solidFill>
                <a:latin typeface="Britannic Bold" pitchFamily="32" charset="0"/>
                <a:cs typeface="DejaVu Sans" charset="0"/>
              </a:rPr>
              <a:t>Hay todavía mucho trabajo por delante para estudiar la evolución con el desplazamiento al rojo</a:t>
            </a:r>
            <a:endParaRPr lang="es-ES" sz="2200" dirty="0" smtClean="0">
              <a:solidFill>
                <a:srgbClr val="FFCC66"/>
              </a:solidFill>
              <a:latin typeface="Britannic Bold" pitchFamily="32" charset="0"/>
              <a:cs typeface="DejaVu Sans" charset="0"/>
            </a:endParaRPr>
          </a:p>
          <a:p>
            <a:pPr defTabSz="457200" fontAlgn="base">
              <a:spcBef>
                <a:spcPct val="0"/>
              </a:spcBef>
              <a:spcAft>
                <a:spcPct val="0"/>
              </a:spcAft>
              <a:buClr>
                <a:srgbClr val="000000"/>
              </a:buClr>
              <a:buSzPct val="100000"/>
              <a:buFont typeface="Arial" charset="0"/>
              <a:buNone/>
            </a:pPr>
            <a:endParaRPr lang="es-ES" sz="2200" dirty="0">
              <a:solidFill>
                <a:srgbClr val="3DEB3D"/>
              </a:solidFill>
              <a:latin typeface="Britannic Bold" pitchFamily="32" charset="0"/>
              <a:cs typeface="DejaVu Sans" charset="0"/>
            </a:endParaRPr>
          </a:p>
          <a:p>
            <a:pPr defTabSz="457200" fontAlgn="base">
              <a:spcBef>
                <a:spcPct val="0"/>
              </a:spcBef>
              <a:spcAft>
                <a:spcPct val="0"/>
              </a:spcAft>
              <a:buClr>
                <a:srgbClr val="000000"/>
              </a:buClr>
              <a:buSzPct val="100000"/>
              <a:buFont typeface="Arial" charset="0"/>
              <a:buNone/>
            </a:pPr>
            <a:r>
              <a:rPr lang="es-ES" sz="2200" dirty="0" smtClean="0">
                <a:solidFill>
                  <a:schemeClr val="accent4">
                    <a:lumMod val="40000"/>
                    <a:lumOff val="60000"/>
                  </a:schemeClr>
                </a:solidFill>
                <a:latin typeface="Britannic Bold" pitchFamily="32" charset="0"/>
                <a:cs typeface="DejaVu Sans" charset="0"/>
              </a:rPr>
              <a:t>SE NECESITAN DATOS NUEVOS Y MÁS PRECISOS: GRANDES CARTOGRAFIADOS DE GALAXIAS</a:t>
            </a:r>
            <a:endParaRPr lang="es-ES" sz="2200" dirty="0">
              <a:solidFill>
                <a:schemeClr val="accent4">
                  <a:lumMod val="40000"/>
                  <a:lumOff val="60000"/>
                </a:schemeClr>
              </a:solidFill>
              <a:latin typeface="Britannic Bold" pitchFamily="32" charset="0"/>
              <a:cs typeface="DejaVu Sans" charset="0"/>
            </a:endParaRPr>
          </a:p>
        </p:txBody>
      </p:sp>
      <p:sp>
        <p:nvSpPr>
          <p:cNvPr id="48133" name="Text Box 5"/>
          <p:cNvSpPr txBox="1">
            <a:spLocks noChangeArrowheads="1"/>
          </p:cNvSpPr>
          <p:nvPr/>
        </p:nvSpPr>
        <p:spPr bwMode="auto">
          <a:xfrm>
            <a:off x="53843" y="44630"/>
            <a:ext cx="4318784" cy="6480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40820" rIns="81639" bIns="40820"/>
          <a:lstStyle>
            <a:lvl1pPr>
              <a:tabLst>
                <a:tab pos="723900" algn="l"/>
                <a:tab pos="1447800" algn="l"/>
                <a:tab pos="2171700" algn="l"/>
                <a:tab pos="2895600" algn="l"/>
              </a:tabLst>
              <a:defRPr>
                <a:solidFill>
                  <a:srgbClr val="000000"/>
                </a:solidFill>
                <a:latin typeface="Arial" charset="0"/>
                <a:ea typeface="SimSun" charset="-122"/>
              </a:defRPr>
            </a:lvl1pPr>
            <a:lvl2pPr>
              <a:tabLst>
                <a:tab pos="723900" algn="l"/>
                <a:tab pos="1447800" algn="l"/>
                <a:tab pos="2171700" algn="l"/>
                <a:tab pos="2895600" algn="l"/>
              </a:tabLst>
              <a:defRPr>
                <a:solidFill>
                  <a:srgbClr val="000000"/>
                </a:solidFill>
                <a:latin typeface="Arial" charset="0"/>
                <a:ea typeface="SimSun" charset="-122"/>
              </a:defRPr>
            </a:lvl2pPr>
            <a:lvl3pPr>
              <a:tabLst>
                <a:tab pos="723900" algn="l"/>
                <a:tab pos="1447800" algn="l"/>
                <a:tab pos="2171700" algn="l"/>
                <a:tab pos="2895600" algn="l"/>
              </a:tabLst>
              <a:defRPr>
                <a:solidFill>
                  <a:srgbClr val="000000"/>
                </a:solidFill>
                <a:latin typeface="Arial" charset="0"/>
                <a:ea typeface="SimSun" charset="-122"/>
              </a:defRPr>
            </a:lvl3pPr>
            <a:lvl4pPr>
              <a:tabLst>
                <a:tab pos="723900" algn="l"/>
                <a:tab pos="1447800" algn="l"/>
                <a:tab pos="2171700" algn="l"/>
                <a:tab pos="2895600" algn="l"/>
              </a:tabLst>
              <a:defRPr>
                <a:solidFill>
                  <a:srgbClr val="000000"/>
                </a:solidFill>
                <a:latin typeface="Arial" charset="0"/>
                <a:ea typeface="SimSun" charset="-122"/>
              </a:defRPr>
            </a:lvl4pPr>
            <a:lvl5pPr>
              <a:tabLst>
                <a:tab pos="723900" algn="l"/>
                <a:tab pos="1447800" algn="l"/>
                <a:tab pos="2171700" algn="l"/>
                <a:tab pos="2895600" algn="l"/>
              </a:tabLst>
              <a:defRPr>
                <a:solidFill>
                  <a:srgbClr val="000000"/>
                </a:solidFill>
                <a:latin typeface="Arial" charset="0"/>
                <a:ea typeface="SimSun" charset="-122"/>
              </a:defRPr>
            </a:lvl5pPr>
            <a:lvl6pPr marL="25146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Lst>
              <a:defRPr>
                <a:solidFill>
                  <a:srgbClr val="000000"/>
                </a:solidFill>
                <a:latin typeface="Arial" charset="0"/>
                <a:ea typeface="SimSun" charset="-122"/>
              </a:defRPr>
            </a:lvl6pPr>
            <a:lvl7pPr marL="29718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Lst>
              <a:defRPr>
                <a:solidFill>
                  <a:srgbClr val="000000"/>
                </a:solidFill>
                <a:latin typeface="Arial" charset="0"/>
                <a:ea typeface="SimSun" charset="-122"/>
              </a:defRPr>
            </a:lvl7pPr>
            <a:lvl8pPr marL="34290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Lst>
              <a:defRPr>
                <a:solidFill>
                  <a:srgbClr val="000000"/>
                </a:solidFill>
                <a:latin typeface="Arial" charset="0"/>
                <a:ea typeface="SimSun" charset="-122"/>
              </a:defRPr>
            </a:lvl8pPr>
            <a:lvl9pPr marL="3886200" indent="-228600" defTabSz="449263" fontAlgn="base" hangingPunct="0">
              <a:lnSpc>
                <a:spcPct val="93000"/>
              </a:lnSpc>
              <a:spcBef>
                <a:spcPct val="0"/>
              </a:spcBef>
              <a:spcAft>
                <a:spcPct val="0"/>
              </a:spcAft>
              <a:buClr>
                <a:srgbClr val="000000"/>
              </a:buClr>
              <a:buSzPct val="100000"/>
              <a:buFont typeface="Times New Roman" pitchFamily="16" charset="0"/>
              <a:tabLst>
                <a:tab pos="723900" algn="l"/>
                <a:tab pos="1447800" algn="l"/>
                <a:tab pos="2171700" algn="l"/>
                <a:tab pos="2895600" algn="l"/>
              </a:tabLst>
              <a:defRPr>
                <a:solidFill>
                  <a:srgbClr val="000000"/>
                </a:solidFill>
                <a:latin typeface="Arial" charset="0"/>
                <a:ea typeface="SimSun" charset="-122"/>
              </a:defRPr>
            </a:lvl9pPr>
          </a:lstStyle>
          <a:p>
            <a:pPr defTabSz="457200" fontAlgn="base">
              <a:lnSpc>
                <a:spcPct val="118000"/>
              </a:lnSpc>
              <a:spcBef>
                <a:spcPct val="0"/>
              </a:spcBef>
              <a:spcAft>
                <a:spcPct val="0"/>
              </a:spcAft>
              <a:buClr>
                <a:srgbClr val="000000"/>
              </a:buClr>
              <a:buSzPct val="100000"/>
              <a:buFont typeface="Arial" charset="0"/>
              <a:buNone/>
            </a:pPr>
            <a:r>
              <a:rPr lang="es-ES" sz="2800" b="1" dirty="0" smtClean="0">
                <a:solidFill>
                  <a:srgbClr val="FFFF00"/>
                </a:solidFill>
                <a:latin typeface="Arial Black" pitchFamily="32" charset="0"/>
                <a:cs typeface="DejaVu Sans" charset="0"/>
              </a:rPr>
              <a:t>SITUACIÓN ACTUAL</a:t>
            </a:r>
            <a:endParaRPr lang="es-ES" sz="2800" b="1" dirty="0">
              <a:solidFill>
                <a:srgbClr val="FFFF00"/>
              </a:solidFill>
              <a:latin typeface="Arial Black" pitchFamily="32" charset="0"/>
              <a:cs typeface="DejaVu Sans" charset="0"/>
            </a:endParaRPr>
          </a:p>
        </p:txBody>
      </p:sp>
      <p:pic>
        <p:nvPicPr>
          <p:cNvPr id="48134" name="Picture 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98880" y="6"/>
            <a:ext cx="2142720" cy="32691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912971943"/>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780" y="1"/>
            <a:ext cx="9157780" cy="6858000"/>
          </a:xfrm>
          <a:prstGeom prst="rect">
            <a:avLst/>
          </a:prstGeom>
        </p:spPr>
      </p:pic>
      <p:sp>
        <p:nvSpPr>
          <p:cNvPr id="2" name="1 CuadroTexto"/>
          <p:cNvSpPr txBox="1"/>
          <p:nvPr/>
        </p:nvSpPr>
        <p:spPr>
          <a:xfrm>
            <a:off x="0" y="2060848"/>
            <a:ext cx="9144000" cy="1015663"/>
          </a:xfrm>
          <a:prstGeom prst="rect">
            <a:avLst/>
          </a:prstGeom>
          <a:noFill/>
        </p:spPr>
        <p:txBody>
          <a:bodyPr wrap="square" rtlCol="0">
            <a:spAutoFit/>
          </a:bodyPr>
          <a:lstStyle/>
          <a:p>
            <a:pPr algn="ctr"/>
            <a:r>
              <a:rPr lang="es-ES_tradnl" sz="6000" b="1" dirty="0" smtClean="0">
                <a:solidFill>
                  <a:srgbClr val="FF9933"/>
                </a:solidFill>
                <a:effectLst>
                  <a:glow rad="228600">
                    <a:srgbClr val="F79646">
                      <a:satMod val="175000"/>
                      <a:alpha val="40000"/>
                    </a:srgbClr>
                  </a:glow>
                </a:effectLst>
              </a:rPr>
              <a:t>El origen del universo </a:t>
            </a:r>
            <a:endParaRPr lang="es-ES" sz="6000" b="1" dirty="0">
              <a:solidFill>
                <a:srgbClr val="FF9933"/>
              </a:solidFill>
              <a:effectLst>
                <a:glow rad="228600">
                  <a:srgbClr val="F79646">
                    <a:satMod val="175000"/>
                    <a:alpha val="40000"/>
                  </a:srgbClr>
                </a:glow>
              </a:effectLst>
            </a:endParaRPr>
          </a:p>
        </p:txBody>
      </p:sp>
    </p:spTree>
    <p:extLst>
      <p:ext uri="{BB962C8B-B14F-4D97-AF65-F5344CB8AC3E}">
        <p14:creationId xmlns:p14="http://schemas.microsoft.com/office/powerpoint/2010/main" val="96115120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rotWithShape="1">
          <a:blip r:embed="rId2" cstate="screen">
            <a:extLst>
              <a:ext uri="{28A0092B-C50C-407E-A947-70E740481C1C}">
                <a14:useLocalDpi xmlns:a14="http://schemas.microsoft.com/office/drawing/2010/main"/>
              </a:ext>
            </a:extLst>
          </a:blip>
          <a:srcRect t="7382" r="2685"/>
          <a:stretch/>
        </p:blipFill>
        <p:spPr>
          <a:xfrm>
            <a:off x="4968552" y="1958751"/>
            <a:ext cx="4211960" cy="4854625"/>
          </a:xfrm>
          <a:prstGeom prst="rect">
            <a:avLst/>
          </a:prstGeom>
        </p:spPr>
      </p:pic>
      <p:sp>
        <p:nvSpPr>
          <p:cNvPr id="4" name="3 CuadroTexto"/>
          <p:cNvSpPr txBox="1"/>
          <p:nvPr/>
        </p:nvSpPr>
        <p:spPr>
          <a:xfrm>
            <a:off x="0" y="44624"/>
            <a:ext cx="9144000" cy="461665"/>
          </a:xfrm>
          <a:prstGeom prst="rect">
            <a:avLst/>
          </a:prstGeom>
          <a:noFill/>
        </p:spPr>
        <p:txBody>
          <a:bodyPr wrap="square" rtlCol="0">
            <a:spAutoFit/>
          </a:bodyPr>
          <a:lstStyle/>
          <a:p>
            <a:pPr algn="ctr"/>
            <a:r>
              <a:rPr lang="es-ES_tradnl" sz="2400" b="1" u="sng" dirty="0" err="1" smtClean="0">
                <a:solidFill>
                  <a:srgbClr val="FFFF00"/>
                </a:solidFill>
              </a:rPr>
              <a:t>Bariogénesis</a:t>
            </a:r>
            <a:r>
              <a:rPr lang="es-ES_tradnl" sz="2400" b="1" u="sng" dirty="0" smtClean="0">
                <a:solidFill>
                  <a:srgbClr val="FFFF00"/>
                </a:solidFill>
              </a:rPr>
              <a:t>: ¿Por qué no hay antimateria?</a:t>
            </a:r>
            <a:endParaRPr lang="es-ES" sz="2400" b="1" u="sng" dirty="0">
              <a:solidFill>
                <a:srgbClr val="FFFF00"/>
              </a:solidFill>
            </a:endParaRPr>
          </a:p>
        </p:txBody>
      </p:sp>
      <p:sp>
        <p:nvSpPr>
          <p:cNvPr id="2" name="1 CuadroTexto"/>
          <p:cNvSpPr txBox="1"/>
          <p:nvPr/>
        </p:nvSpPr>
        <p:spPr>
          <a:xfrm>
            <a:off x="0" y="586423"/>
            <a:ext cx="9144000" cy="2554545"/>
          </a:xfrm>
          <a:prstGeom prst="rect">
            <a:avLst/>
          </a:prstGeom>
          <a:noFill/>
        </p:spPr>
        <p:txBody>
          <a:bodyPr wrap="square" rtlCol="0">
            <a:spAutoFit/>
          </a:bodyPr>
          <a:lstStyle/>
          <a:p>
            <a:pPr algn="just"/>
            <a:r>
              <a:rPr lang="es-ES_tradnl" sz="2000" dirty="0" smtClean="0">
                <a:solidFill>
                  <a:srgbClr val="00FF00"/>
                </a:solidFill>
              </a:rPr>
              <a:t>El universo está compuesto de materia. Sin embargo, todas las interacciones entre partículas que medimos en el laboratorio son simétricas  entre materia y antimateria</a:t>
            </a:r>
          </a:p>
          <a:p>
            <a:pPr algn="just"/>
            <a:endParaRPr lang="es-ES_tradnl" sz="2000" dirty="0">
              <a:solidFill>
                <a:schemeClr val="bg1"/>
              </a:solidFill>
            </a:endParaRPr>
          </a:p>
          <a:p>
            <a:pPr algn="just"/>
            <a:r>
              <a:rPr lang="es-ES_tradnl" sz="2000" dirty="0" smtClean="0">
                <a:solidFill>
                  <a:schemeClr val="bg1"/>
                </a:solidFill>
              </a:rPr>
              <a:t>El número de </a:t>
            </a:r>
            <a:r>
              <a:rPr lang="es-ES_tradnl" sz="2000" dirty="0" err="1" smtClean="0">
                <a:solidFill>
                  <a:schemeClr val="bg1"/>
                </a:solidFill>
              </a:rPr>
              <a:t>bariones</a:t>
            </a:r>
            <a:r>
              <a:rPr lang="es-ES_tradnl" sz="2000" dirty="0" smtClean="0">
                <a:solidFill>
                  <a:schemeClr val="bg1"/>
                </a:solidFill>
              </a:rPr>
              <a:t> del universo, que se obtiene de la  BBN, es mucho menor que el número de fotones de la CMB, </a:t>
            </a:r>
          </a:p>
          <a:p>
            <a:pPr lvl="1" algn="just"/>
            <a:r>
              <a:rPr lang="es-ES_tradnl" sz="2000" dirty="0" smtClean="0">
                <a:solidFill>
                  <a:schemeClr val="bg1"/>
                </a:solidFill>
              </a:rPr>
              <a:t>n</a:t>
            </a:r>
            <a:r>
              <a:rPr lang="es-ES_tradnl" sz="2000" baseline="-25000" dirty="0" smtClean="0">
                <a:solidFill>
                  <a:schemeClr val="bg1"/>
                </a:solidFill>
              </a:rPr>
              <a:t>B</a:t>
            </a:r>
            <a:r>
              <a:rPr lang="es-ES_tradnl" sz="2000" dirty="0" smtClean="0">
                <a:solidFill>
                  <a:schemeClr val="bg1"/>
                </a:solidFill>
              </a:rPr>
              <a:t>/n</a:t>
            </a:r>
            <a:r>
              <a:rPr lang="el-GR" sz="2000" baseline="-25000" dirty="0" smtClean="0">
                <a:solidFill>
                  <a:schemeClr val="bg1"/>
                </a:solidFill>
              </a:rPr>
              <a:t>γ</a:t>
            </a:r>
            <a:r>
              <a:rPr lang="es-ES_tradnl" sz="2000" dirty="0" smtClean="0">
                <a:solidFill>
                  <a:schemeClr val="bg1"/>
                </a:solidFill>
              </a:rPr>
              <a:t> =  (6.1 ± 0.3)x10</a:t>
            </a:r>
            <a:r>
              <a:rPr lang="es-ES_tradnl" sz="2000" baseline="30000" dirty="0" smtClean="0">
                <a:solidFill>
                  <a:schemeClr val="bg1"/>
                </a:solidFill>
              </a:rPr>
              <a:t>-10</a:t>
            </a:r>
            <a:endParaRPr lang="es-ES_tradnl" sz="2000" baseline="30000" dirty="0">
              <a:solidFill>
                <a:schemeClr val="bg1"/>
              </a:solidFill>
            </a:endParaRPr>
          </a:p>
          <a:p>
            <a:pPr algn="just"/>
            <a:r>
              <a:rPr lang="es-ES_tradnl" sz="2000" dirty="0" smtClean="0">
                <a:solidFill>
                  <a:srgbClr val="66FFFF"/>
                </a:solidFill>
              </a:rPr>
              <a:t>Los </a:t>
            </a:r>
            <a:r>
              <a:rPr lang="es-ES_tradnl" sz="2000" dirty="0" err="1" smtClean="0">
                <a:solidFill>
                  <a:srgbClr val="66FFFF"/>
                </a:solidFill>
              </a:rPr>
              <a:t>bariones</a:t>
            </a:r>
            <a:r>
              <a:rPr lang="es-ES_tradnl" sz="2000" dirty="0" smtClean="0">
                <a:solidFill>
                  <a:srgbClr val="66FFFF"/>
                </a:solidFill>
              </a:rPr>
              <a:t> son un pequeño exceso tras </a:t>
            </a:r>
          </a:p>
          <a:p>
            <a:pPr algn="just"/>
            <a:r>
              <a:rPr lang="es-ES_tradnl" sz="2000" dirty="0" smtClean="0">
                <a:solidFill>
                  <a:srgbClr val="66FFFF"/>
                </a:solidFill>
              </a:rPr>
              <a:t>la aniquilación con los </a:t>
            </a:r>
            <a:r>
              <a:rPr lang="es-ES_tradnl" sz="2000" dirty="0" err="1" smtClean="0">
                <a:solidFill>
                  <a:srgbClr val="66FFFF"/>
                </a:solidFill>
              </a:rPr>
              <a:t>antibariones</a:t>
            </a:r>
            <a:endParaRPr lang="es-ES" sz="2000" dirty="0">
              <a:solidFill>
                <a:srgbClr val="66FFFF"/>
              </a:solidFill>
            </a:endParaRPr>
          </a:p>
        </p:txBody>
      </p:sp>
      <p:sp>
        <p:nvSpPr>
          <p:cNvPr id="3" name="2 CuadroTexto"/>
          <p:cNvSpPr txBox="1"/>
          <p:nvPr/>
        </p:nvSpPr>
        <p:spPr>
          <a:xfrm>
            <a:off x="0" y="3068960"/>
            <a:ext cx="4968552" cy="3785652"/>
          </a:xfrm>
          <a:prstGeom prst="rect">
            <a:avLst/>
          </a:prstGeom>
          <a:noFill/>
        </p:spPr>
        <p:txBody>
          <a:bodyPr wrap="square" rtlCol="0">
            <a:spAutoFit/>
          </a:bodyPr>
          <a:lstStyle/>
          <a:p>
            <a:r>
              <a:rPr lang="es-ES_tradnl" sz="2400" dirty="0" smtClean="0">
                <a:solidFill>
                  <a:srgbClr val="99FF66"/>
                </a:solidFill>
              </a:rPr>
              <a:t>Condiciones de </a:t>
            </a:r>
            <a:r>
              <a:rPr lang="es-ES_tradnl" sz="2400" dirty="0" err="1" smtClean="0">
                <a:solidFill>
                  <a:srgbClr val="99FF66"/>
                </a:solidFill>
              </a:rPr>
              <a:t>Sakharov</a:t>
            </a:r>
            <a:r>
              <a:rPr lang="es-ES_tradnl" sz="2400" dirty="0" smtClean="0">
                <a:solidFill>
                  <a:srgbClr val="99FF66"/>
                </a:solidFill>
              </a:rPr>
              <a:t>:</a:t>
            </a:r>
          </a:p>
          <a:p>
            <a:pPr lvl="1"/>
            <a:r>
              <a:rPr lang="es-ES_tradnl" sz="2400" dirty="0" smtClean="0">
                <a:solidFill>
                  <a:srgbClr val="99FF66"/>
                </a:solidFill>
              </a:rPr>
              <a:t>Violación de la conservación del número </a:t>
            </a:r>
            <a:r>
              <a:rPr lang="es-ES_tradnl" sz="2400" dirty="0" err="1" smtClean="0">
                <a:solidFill>
                  <a:srgbClr val="99FF66"/>
                </a:solidFill>
              </a:rPr>
              <a:t>bariónico</a:t>
            </a:r>
            <a:endParaRPr lang="es-ES_tradnl" sz="2400" dirty="0" smtClean="0">
              <a:solidFill>
                <a:srgbClr val="99FF66"/>
              </a:solidFill>
            </a:endParaRPr>
          </a:p>
          <a:p>
            <a:pPr lvl="1"/>
            <a:r>
              <a:rPr lang="es-ES_tradnl" sz="2400" dirty="0" smtClean="0">
                <a:solidFill>
                  <a:srgbClr val="99FF66"/>
                </a:solidFill>
              </a:rPr>
              <a:t>Violación de C y CP</a:t>
            </a:r>
          </a:p>
          <a:p>
            <a:pPr lvl="1"/>
            <a:r>
              <a:rPr lang="es-ES_tradnl" sz="2400" dirty="0" smtClean="0">
                <a:solidFill>
                  <a:srgbClr val="99FF66"/>
                </a:solidFill>
              </a:rPr>
              <a:t>No equilibrio </a:t>
            </a:r>
            <a:r>
              <a:rPr lang="es-ES_tradnl" sz="2400" dirty="0" err="1" smtClean="0">
                <a:solidFill>
                  <a:srgbClr val="99FF66"/>
                </a:solidFill>
              </a:rPr>
              <a:t>termodínamico</a:t>
            </a:r>
            <a:endParaRPr lang="es-ES_tradnl" sz="2400" dirty="0" smtClean="0">
              <a:solidFill>
                <a:srgbClr val="99FF66"/>
              </a:solidFill>
            </a:endParaRPr>
          </a:p>
          <a:p>
            <a:endParaRPr lang="es-ES_tradnl" sz="2400" dirty="0">
              <a:solidFill>
                <a:schemeClr val="bg1"/>
              </a:solidFill>
            </a:endParaRPr>
          </a:p>
          <a:p>
            <a:r>
              <a:rPr lang="es-ES_tradnl" sz="2400" b="1" dirty="0" smtClean="0">
                <a:solidFill>
                  <a:srgbClr val="66FFFF"/>
                </a:solidFill>
              </a:rPr>
              <a:t>Estas condiciones se verifican en el Modelo Estándar. Pero la violación de CP no es suficiente. La </a:t>
            </a:r>
            <a:r>
              <a:rPr lang="es-ES_tradnl" sz="2400" b="1" dirty="0" err="1" smtClean="0">
                <a:solidFill>
                  <a:srgbClr val="66FFFF"/>
                </a:solidFill>
              </a:rPr>
              <a:t>bariogénesis</a:t>
            </a:r>
            <a:r>
              <a:rPr lang="es-ES_tradnl" sz="2400" b="1" dirty="0" smtClean="0">
                <a:solidFill>
                  <a:srgbClr val="66FFFF"/>
                </a:solidFill>
              </a:rPr>
              <a:t> exige nueva física</a:t>
            </a:r>
            <a:endParaRPr lang="es-ES" sz="2400" b="1" dirty="0">
              <a:solidFill>
                <a:srgbClr val="66FFFF"/>
              </a:solidFill>
            </a:endParaRPr>
          </a:p>
        </p:txBody>
      </p:sp>
    </p:spTree>
    <p:extLst>
      <p:ext uri="{BB962C8B-B14F-4D97-AF65-F5344CB8AC3E}">
        <p14:creationId xmlns:p14="http://schemas.microsoft.com/office/powerpoint/2010/main" val="21315370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184" y="369370"/>
            <a:ext cx="9144000" cy="2870797"/>
          </a:xfrm>
          <a:prstGeom prst="rect">
            <a:avLst/>
          </a:prstGeom>
        </p:spPr>
      </p:pic>
      <p:sp>
        <p:nvSpPr>
          <p:cNvPr id="2" name="1 CuadroTexto"/>
          <p:cNvSpPr txBox="1"/>
          <p:nvPr/>
        </p:nvSpPr>
        <p:spPr>
          <a:xfrm>
            <a:off x="0" y="0"/>
            <a:ext cx="9144000" cy="461665"/>
          </a:xfrm>
          <a:prstGeom prst="rect">
            <a:avLst/>
          </a:prstGeom>
          <a:noFill/>
        </p:spPr>
        <p:txBody>
          <a:bodyPr wrap="square" rtlCol="0">
            <a:spAutoFit/>
          </a:bodyPr>
          <a:lstStyle/>
          <a:p>
            <a:pPr algn="ctr"/>
            <a:r>
              <a:rPr lang="es-ES_tradnl" sz="2400" b="1" dirty="0" smtClean="0">
                <a:solidFill>
                  <a:srgbClr val="FFFF00"/>
                </a:solidFill>
              </a:rPr>
              <a:t>La inflación cósmica: El </a:t>
            </a:r>
            <a:r>
              <a:rPr lang="es-ES_tradnl" sz="2400" b="1" dirty="0" err="1" smtClean="0">
                <a:solidFill>
                  <a:srgbClr val="FFFF00"/>
                </a:solidFill>
              </a:rPr>
              <a:t>Bang</a:t>
            </a:r>
            <a:r>
              <a:rPr lang="es-ES_tradnl" sz="2400" b="1" dirty="0" smtClean="0">
                <a:solidFill>
                  <a:srgbClr val="FFFF00"/>
                </a:solidFill>
              </a:rPr>
              <a:t> del Big </a:t>
            </a:r>
            <a:r>
              <a:rPr lang="es-ES_tradnl" sz="2400" b="1" dirty="0" err="1" smtClean="0">
                <a:solidFill>
                  <a:srgbClr val="FFFF00"/>
                </a:solidFill>
              </a:rPr>
              <a:t>Bang</a:t>
            </a:r>
            <a:endParaRPr lang="es-ES" sz="2400" b="1" dirty="0">
              <a:solidFill>
                <a:srgbClr val="FFFF00"/>
              </a:solidFill>
            </a:endParaRPr>
          </a:p>
        </p:txBody>
      </p:sp>
      <p:pic>
        <p:nvPicPr>
          <p:cNvPr id="4" name="3 Imagen"/>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30284" y="3163330"/>
            <a:ext cx="5227337" cy="3695222"/>
          </a:xfrm>
          <a:prstGeom prst="rect">
            <a:avLst/>
          </a:prstGeom>
        </p:spPr>
      </p:pic>
      <p:sp>
        <p:nvSpPr>
          <p:cNvPr id="9" name="8 CuadroTexto"/>
          <p:cNvSpPr txBox="1"/>
          <p:nvPr/>
        </p:nvSpPr>
        <p:spPr>
          <a:xfrm>
            <a:off x="5184" y="3407510"/>
            <a:ext cx="3925100" cy="3477875"/>
          </a:xfrm>
          <a:prstGeom prst="rect">
            <a:avLst/>
          </a:prstGeom>
          <a:noFill/>
        </p:spPr>
        <p:txBody>
          <a:bodyPr wrap="square" rtlCol="0">
            <a:spAutoFit/>
          </a:bodyPr>
          <a:lstStyle/>
          <a:p>
            <a:r>
              <a:rPr lang="es-ES_tradnl" sz="2200" dirty="0" smtClean="0">
                <a:solidFill>
                  <a:srgbClr val="FFFF99"/>
                </a:solidFill>
              </a:rPr>
              <a:t>El tercer pilar de la cosmología es la inflación cósmica</a:t>
            </a:r>
          </a:p>
          <a:p>
            <a:endParaRPr lang="es-ES_tradnl" sz="2200" dirty="0">
              <a:solidFill>
                <a:prstClr val="black"/>
              </a:solidFill>
            </a:endParaRPr>
          </a:p>
          <a:p>
            <a:r>
              <a:rPr lang="es-ES_tradnl" sz="2200" dirty="0" smtClean="0">
                <a:solidFill>
                  <a:srgbClr val="00FF00"/>
                </a:solidFill>
              </a:rPr>
              <a:t>Resuelve algunos de los problemas del Big </a:t>
            </a:r>
            <a:r>
              <a:rPr lang="es-ES_tradnl" sz="2200" dirty="0" err="1" smtClean="0">
                <a:solidFill>
                  <a:srgbClr val="00FF00"/>
                </a:solidFill>
              </a:rPr>
              <a:t>Bang</a:t>
            </a:r>
            <a:r>
              <a:rPr lang="es-ES_tradnl" sz="2200" dirty="0" smtClean="0">
                <a:solidFill>
                  <a:srgbClr val="00FF00"/>
                </a:solidFill>
              </a:rPr>
              <a:t>  clásico: Homogeneidad y </a:t>
            </a:r>
            <a:r>
              <a:rPr lang="es-ES_tradnl" sz="2200" dirty="0" err="1" smtClean="0">
                <a:solidFill>
                  <a:srgbClr val="00FF00"/>
                </a:solidFill>
              </a:rPr>
              <a:t>planitud</a:t>
            </a:r>
            <a:endParaRPr lang="es-ES_tradnl" sz="2200" dirty="0" smtClean="0">
              <a:solidFill>
                <a:srgbClr val="00FF00"/>
              </a:solidFill>
            </a:endParaRPr>
          </a:p>
          <a:p>
            <a:endParaRPr lang="es-ES_tradnl" sz="2200" dirty="0" smtClean="0">
              <a:solidFill>
                <a:prstClr val="black"/>
              </a:solidFill>
            </a:endParaRPr>
          </a:p>
          <a:p>
            <a:r>
              <a:rPr lang="es-ES_tradnl" sz="2200" dirty="0" smtClean="0">
                <a:solidFill>
                  <a:srgbClr val="FFC000"/>
                </a:solidFill>
              </a:rPr>
              <a:t>Sus detalles aun se desconocen, pero es la mejor descripción  del universo temprano</a:t>
            </a:r>
            <a:endParaRPr lang="es-ES_tradnl" sz="2200" dirty="0">
              <a:solidFill>
                <a:srgbClr val="FFC000"/>
              </a:solidFill>
            </a:endParaRPr>
          </a:p>
        </p:txBody>
      </p:sp>
    </p:spTree>
    <p:extLst>
      <p:ext uri="{BB962C8B-B14F-4D97-AF65-F5344CB8AC3E}">
        <p14:creationId xmlns:p14="http://schemas.microsoft.com/office/powerpoint/2010/main" val="37811570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1" name="Picture 9"/>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067945" y="548680"/>
            <a:ext cx="5076056" cy="3262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2 CuadroTexto"/>
          <p:cNvSpPr txBox="1"/>
          <p:nvPr/>
        </p:nvSpPr>
        <p:spPr>
          <a:xfrm>
            <a:off x="4551" y="0"/>
            <a:ext cx="9139449" cy="461665"/>
          </a:xfrm>
          <a:prstGeom prst="rect">
            <a:avLst/>
          </a:prstGeom>
          <a:noFill/>
        </p:spPr>
        <p:txBody>
          <a:bodyPr wrap="square" rtlCol="0">
            <a:spAutoFit/>
          </a:bodyPr>
          <a:lstStyle/>
          <a:p>
            <a:pPr algn="ctr"/>
            <a:r>
              <a:rPr lang="es-ES_tradnl" sz="2400" b="1" dirty="0" smtClean="0">
                <a:solidFill>
                  <a:srgbClr val="FFFF00"/>
                </a:solidFill>
              </a:rPr>
              <a:t>Los problemas del horizonte y la </a:t>
            </a:r>
            <a:r>
              <a:rPr lang="es-ES_tradnl" sz="2400" b="1" dirty="0" err="1" smtClean="0">
                <a:solidFill>
                  <a:srgbClr val="FFFF00"/>
                </a:solidFill>
              </a:rPr>
              <a:t>planitud</a:t>
            </a:r>
            <a:endParaRPr lang="es-ES" sz="2400" b="1" dirty="0">
              <a:solidFill>
                <a:srgbClr val="FFFF00"/>
              </a:solidFill>
            </a:endParaRPr>
          </a:p>
        </p:txBody>
      </p:sp>
      <p:pic>
        <p:nvPicPr>
          <p:cNvPr id="3078"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915816" y="3589734"/>
            <a:ext cx="6264696" cy="3295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CuadroTexto"/>
          <p:cNvSpPr txBox="1"/>
          <p:nvPr/>
        </p:nvSpPr>
        <p:spPr>
          <a:xfrm>
            <a:off x="4551" y="620688"/>
            <a:ext cx="3847369" cy="2308324"/>
          </a:xfrm>
          <a:prstGeom prst="rect">
            <a:avLst/>
          </a:prstGeom>
          <a:noFill/>
        </p:spPr>
        <p:txBody>
          <a:bodyPr wrap="square" rtlCol="0">
            <a:spAutoFit/>
          </a:bodyPr>
          <a:lstStyle/>
          <a:p>
            <a:r>
              <a:rPr lang="es-ES_tradnl" sz="2400" b="1" dirty="0" smtClean="0">
                <a:solidFill>
                  <a:srgbClr val="66FFFF"/>
                </a:solidFill>
              </a:rPr>
              <a:t>¿Por qué el universo es </a:t>
            </a:r>
            <a:r>
              <a:rPr lang="es-ES_tradnl" sz="2400" b="1" dirty="0" err="1" smtClean="0">
                <a:solidFill>
                  <a:srgbClr val="66FFFF"/>
                </a:solidFill>
              </a:rPr>
              <a:t>euclídeo</a:t>
            </a:r>
            <a:r>
              <a:rPr lang="es-ES_tradnl" sz="2400" b="1" dirty="0" smtClean="0">
                <a:solidFill>
                  <a:srgbClr val="66FFFF"/>
                </a:solidFill>
              </a:rPr>
              <a:t>?</a:t>
            </a:r>
          </a:p>
          <a:p>
            <a:r>
              <a:rPr lang="es-ES_tradnl" sz="2400" b="1" dirty="0" smtClean="0">
                <a:solidFill>
                  <a:srgbClr val="66FFFF"/>
                </a:solidFill>
              </a:rPr>
              <a:t>Este es un valor inestable que lleva a un ajuste increíble en el inicio del universo</a:t>
            </a:r>
            <a:endParaRPr lang="es-ES" sz="2400" b="1" dirty="0">
              <a:solidFill>
                <a:srgbClr val="66FFFF"/>
              </a:solidFill>
            </a:endParaRPr>
          </a:p>
        </p:txBody>
      </p:sp>
      <p:sp>
        <p:nvSpPr>
          <p:cNvPr id="5" name="4 CuadroTexto"/>
          <p:cNvSpPr txBox="1"/>
          <p:nvPr/>
        </p:nvSpPr>
        <p:spPr>
          <a:xfrm>
            <a:off x="17804" y="3356992"/>
            <a:ext cx="2898012" cy="3416320"/>
          </a:xfrm>
          <a:prstGeom prst="rect">
            <a:avLst/>
          </a:prstGeom>
          <a:noFill/>
        </p:spPr>
        <p:txBody>
          <a:bodyPr wrap="square" rtlCol="0">
            <a:spAutoFit/>
          </a:bodyPr>
          <a:lstStyle/>
          <a:p>
            <a:r>
              <a:rPr lang="es-ES_tradnl" sz="2400" b="1" dirty="0" smtClean="0">
                <a:solidFill>
                  <a:srgbClr val="00FF00"/>
                </a:solidFill>
              </a:rPr>
              <a:t>¿Por qué el universo es tan homogéneo?</a:t>
            </a:r>
          </a:p>
          <a:p>
            <a:r>
              <a:rPr lang="es-ES_tradnl" sz="2400" b="1" dirty="0" smtClean="0">
                <a:solidFill>
                  <a:srgbClr val="00FF00"/>
                </a:solidFill>
              </a:rPr>
              <a:t>Las regiones distantes nunca estuvieron en contacto causal entre sí, ¿cómo pueden estar a la misma temperatura?</a:t>
            </a:r>
            <a:endParaRPr lang="es-ES" sz="2400" b="1" dirty="0">
              <a:solidFill>
                <a:srgbClr val="00FF00"/>
              </a:solidFill>
            </a:endParaRPr>
          </a:p>
        </p:txBody>
      </p:sp>
    </p:spTree>
    <p:extLst>
      <p:ext uri="{BB962C8B-B14F-4D97-AF65-F5344CB8AC3E}">
        <p14:creationId xmlns:p14="http://schemas.microsoft.com/office/powerpoint/2010/main" val="9330082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7523" y="3573016"/>
            <a:ext cx="4762500" cy="323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0" y="-27384"/>
            <a:ext cx="9144000" cy="523220"/>
          </a:xfrm>
          <a:prstGeom prst="rect">
            <a:avLst/>
          </a:prstGeom>
          <a:noFill/>
        </p:spPr>
        <p:txBody>
          <a:bodyPr wrap="square" rtlCol="0">
            <a:spAutoFit/>
          </a:bodyPr>
          <a:lstStyle/>
          <a:p>
            <a:pPr algn="ctr"/>
            <a:r>
              <a:rPr lang="es-ES_tradnl" sz="2800" b="1" dirty="0" smtClean="0">
                <a:solidFill>
                  <a:srgbClr val="FFFF00"/>
                </a:solidFill>
                <a:effectLst>
                  <a:outerShdw blurRad="38100" dist="38100" dir="2700000" algn="tl">
                    <a:srgbClr val="000000">
                      <a:alpha val="43137"/>
                    </a:srgbClr>
                  </a:outerShdw>
                </a:effectLst>
              </a:rPr>
              <a:t>Distancias cósmicas: Candela estándar y regla estándar</a:t>
            </a:r>
          </a:p>
        </p:txBody>
      </p:sp>
      <p:pic>
        <p:nvPicPr>
          <p:cNvPr id="7" name="6 Imagen" descr="Recorte de pantalla"/>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09390" y="698732"/>
            <a:ext cx="5325219" cy="2991268"/>
          </a:xfrm>
          <a:prstGeom prst="rect">
            <a:avLst/>
          </a:prstGeom>
        </p:spPr>
      </p:pic>
      <p:sp>
        <p:nvSpPr>
          <p:cNvPr id="9" name="8 CuadroTexto"/>
          <p:cNvSpPr txBox="1"/>
          <p:nvPr/>
        </p:nvSpPr>
        <p:spPr>
          <a:xfrm>
            <a:off x="5547886" y="3302438"/>
            <a:ext cx="1632691" cy="369332"/>
          </a:xfrm>
          <a:prstGeom prst="rect">
            <a:avLst/>
          </a:prstGeom>
          <a:noFill/>
        </p:spPr>
        <p:txBody>
          <a:bodyPr wrap="none" rtlCol="0">
            <a:spAutoFit/>
          </a:bodyPr>
          <a:lstStyle/>
          <a:p>
            <a:r>
              <a:rPr lang="es-ES_tradnl" dirty="0" err="1" smtClean="0">
                <a:solidFill>
                  <a:schemeClr val="bg1"/>
                </a:solidFill>
              </a:rPr>
              <a:t>WiggleZ</a:t>
            </a:r>
            <a:r>
              <a:rPr lang="es-ES_tradnl" dirty="0" smtClean="0">
                <a:solidFill>
                  <a:schemeClr val="bg1"/>
                </a:solidFill>
              </a:rPr>
              <a:t> </a:t>
            </a:r>
            <a:r>
              <a:rPr lang="es-ES_tradnl" dirty="0" err="1" smtClean="0">
                <a:solidFill>
                  <a:schemeClr val="bg1"/>
                </a:solidFill>
              </a:rPr>
              <a:t>Collab</a:t>
            </a:r>
            <a:r>
              <a:rPr lang="es-ES_tradnl" dirty="0" smtClean="0">
                <a:solidFill>
                  <a:schemeClr val="bg1"/>
                </a:solidFill>
              </a:rPr>
              <a:t>.</a:t>
            </a:r>
            <a:endParaRPr lang="es-ES" dirty="0">
              <a:solidFill>
                <a:schemeClr val="bg1"/>
              </a:solidFill>
            </a:endParaRP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184000" y="3690000"/>
            <a:ext cx="3960000" cy="316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9 CuadroTexto"/>
          <p:cNvSpPr txBox="1"/>
          <p:nvPr/>
        </p:nvSpPr>
        <p:spPr>
          <a:xfrm>
            <a:off x="-36764" y="698732"/>
            <a:ext cx="2016124" cy="1384995"/>
          </a:xfrm>
          <a:prstGeom prst="rect">
            <a:avLst/>
          </a:prstGeom>
          <a:noFill/>
        </p:spPr>
        <p:txBody>
          <a:bodyPr wrap="square" rtlCol="0">
            <a:spAutoFit/>
          </a:bodyPr>
          <a:lstStyle/>
          <a:p>
            <a:pPr algn="ctr"/>
            <a:r>
              <a:rPr lang="es-ES_tradnl" sz="2800" dirty="0" smtClean="0">
                <a:solidFill>
                  <a:schemeClr val="bg1"/>
                </a:solidFill>
              </a:rPr>
              <a:t>Distancia por luminosidad</a:t>
            </a:r>
            <a:endParaRPr lang="es-ES" sz="2800" dirty="0">
              <a:solidFill>
                <a:schemeClr val="bg1"/>
              </a:solidFill>
            </a:endParaRPr>
          </a:p>
        </p:txBody>
      </p:sp>
      <p:sp>
        <p:nvSpPr>
          <p:cNvPr id="14" name="13 CuadroTexto"/>
          <p:cNvSpPr txBox="1"/>
          <p:nvPr/>
        </p:nvSpPr>
        <p:spPr>
          <a:xfrm>
            <a:off x="7180577" y="620688"/>
            <a:ext cx="2016124" cy="1815882"/>
          </a:xfrm>
          <a:prstGeom prst="rect">
            <a:avLst/>
          </a:prstGeom>
          <a:noFill/>
        </p:spPr>
        <p:txBody>
          <a:bodyPr wrap="square" rtlCol="0">
            <a:spAutoFit/>
          </a:bodyPr>
          <a:lstStyle/>
          <a:p>
            <a:pPr algn="ctr"/>
            <a:r>
              <a:rPr lang="es-ES_tradnl" sz="2800" dirty="0" smtClean="0">
                <a:solidFill>
                  <a:schemeClr val="bg1"/>
                </a:solidFill>
              </a:rPr>
              <a:t>Distancia por  diámetro angular</a:t>
            </a:r>
            <a:endParaRPr lang="es-ES" sz="2800" dirty="0">
              <a:solidFill>
                <a:schemeClr val="bg1"/>
              </a:solidFill>
            </a:endParaRPr>
          </a:p>
        </p:txBody>
      </p:sp>
      <mc:AlternateContent xmlns:mc="http://schemas.openxmlformats.org/markup-compatibility/2006" xmlns:a14="http://schemas.microsoft.com/office/drawing/2010/main">
        <mc:Choice Requires="a14">
          <p:sp>
            <p:nvSpPr>
              <p:cNvPr id="15" name="14 CuadroTexto"/>
              <p:cNvSpPr txBox="1"/>
              <p:nvPr/>
            </p:nvSpPr>
            <p:spPr>
              <a:xfrm>
                <a:off x="71045" y="2564904"/>
                <a:ext cx="1692643" cy="92576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s-ES_tradnl" sz="2400" b="0" i="1" smtClean="0">
                          <a:solidFill>
                            <a:schemeClr val="bg1"/>
                          </a:solidFill>
                          <a:latin typeface="Cambria Math"/>
                          <a:ea typeface="Cambria Math"/>
                        </a:rPr>
                        <m:t>𝐹</m:t>
                      </m:r>
                      <m:r>
                        <a:rPr lang="es-ES" sz="2400" i="1" smtClean="0">
                          <a:solidFill>
                            <a:schemeClr val="bg1"/>
                          </a:solidFill>
                          <a:latin typeface="Cambria Math"/>
                          <a:ea typeface="Cambria Math"/>
                        </a:rPr>
                        <m:t>=</m:t>
                      </m:r>
                      <m:f>
                        <m:fPr>
                          <m:ctrlPr>
                            <a:rPr lang="es-ES" sz="2400" i="1" smtClean="0">
                              <a:solidFill>
                                <a:schemeClr val="bg1"/>
                              </a:solidFill>
                              <a:latin typeface="Cambria Math"/>
                            </a:rPr>
                          </m:ctrlPr>
                        </m:fPr>
                        <m:num>
                          <m:r>
                            <a:rPr lang="es-ES_tradnl" sz="2400" b="0" i="1" smtClean="0">
                              <a:solidFill>
                                <a:schemeClr val="bg1"/>
                              </a:solidFill>
                              <a:latin typeface="Cambria Math"/>
                            </a:rPr>
                            <m:t>𝐿</m:t>
                          </m:r>
                        </m:num>
                        <m:den>
                          <m:r>
                            <a:rPr lang="es-ES_tradnl" sz="2400" b="0" i="1" smtClean="0">
                              <a:solidFill>
                                <a:schemeClr val="bg1"/>
                              </a:solidFill>
                              <a:latin typeface="Cambria Math"/>
                            </a:rPr>
                            <m:t>4</m:t>
                          </m:r>
                          <m:r>
                            <a:rPr lang="es-ES_tradnl" sz="2400" b="0" i="1" smtClean="0">
                              <a:solidFill>
                                <a:schemeClr val="bg1"/>
                              </a:solidFill>
                              <a:latin typeface="Cambria Math"/>
                              <a:ea typeface="Cambria Math"/>
                            </a:rPr>
                            <m:t>𝜋</m:t>
                          </m:r>
                          <m:sSubSup>
                            <m:sSubSupPr>
                              <m:ctrlPr>
                                <a:rPr lang="es-ES_tradnl" sz="2400" b="0" i="1" smtClean="0">
                                  <a:solidFill>
                                    <a:schemeClr val="bg1"/>
                                  </a:solidFill>
                                  <a:latin typeface="Cambria Math"/>
                                  <a:ea typeface="Cambria Math"/>
                                </a:rPr>
                              </m:ctrlPr>
                            </m:sSubSupPr>
                            <m:e>
                              <m:sSub>
                                <m:sSubPr>
                                  <m:ctrlPr>
                                    <a:rPr lang="es-ES_tradnl" sz="2400" b="0" i="1" smtClean="0">
                                      <a:solidFill>
                                        <a:schemeClr val="bg1"/>
                                      </a:solidFill>
                                      <a:latin typeface="Cambria Math"/>
                                      <a:ea typeface="Cambria Math"/>
                                    </a:rPr>
                                  </m:ctrlPr>
                                </m:sSubPr>
                                <m:e>
                                  <m:r>
                                    <a:rPr lang="es-ES_tradnl" sz="2400" b="0" i="1" smtClean="0">
                                      <a:solidFill>
                                        <a:schemeClr val="bg1"/>
                                      </a:solidFill>
                                      <a:latin typeface="Cambria Math"/>
                                      <a:ea typeface="Cambria Math"/>
                                    </a:rPr>
                                    <m:t>𝐷</m:t>
                                  </m:r>
                                </m:e>
                                <m:sub>
                                  <m:r>
                                    <a:rPr lang="es-ES_tradnl" sz="2400" b="0" i="1" smtClean="0">
                                      <a:solidFill>
                                        <a:schemeClr val="bg1"/>
                                      </a:solidFill>
                                      <a:latin typeface="Cambria Math"/>
                                      <a:ea typeface="Cambria Math"/>
                                    </a:rPr>
                                    <m:t>𝐿</m:t>
                                  </m:r>
                                </m:sub>
                              </m:sSub>
                            </m:e>
                            <m:sub/>
                            <m:sup>
                              <m:r>
                                <a:rPr lang="es-ES_tradnl" sz="2400" b="0" i="1" smtClean="0">
                                  <a:solidFill>
                                    <a:schemeClr val="bg1"/>
                                  </a:solidFill>
                                  <a:latin typeface="Cambria Math"/>
                                  <a:ea typeface="Cambria Math"/>
                                </a:rPr>
                                <m:t>2</m:t>
                              </m:r>
                            </m:sup>
                          </m:sSubSup>
                        </m:den>
                      </m:f>
                    </m:oMath>
                  </m:oMathPara>
                </a14:m>
                <a:endParaRPr lang="es-ES" sz="2400" dirty="0">
                  <a:solidFill>
                    <a:schemeClr val="bg1"/>
                  </a:solidFill>
                </a:endParaRPr>
              </a:p>
            </p:txBody>
          </p:sp>
        </mc:Choice>
        <mc:Fallback xmlns="">
          <p:sp>
            <p:nvSpPr>
              <p:cNvPr id="15" name="14 CuadroTexto"/>
              <p:cNvSpPr txBox="1">
                <a:spLocks noRot="1" noChangeAspect="1" noMove="1" noResize="1" noEditPoints="1" noAdjustHandles="1" noChangeArrowheads="1" noChangeShapeType="1" noTextEdit="1"/>
              </p:cNvSpPr>
              <p:nvPr/>
            </p:nvSpPr>
            <p:spPr>
              <a:xfrm>
                <a:off x="71045" y="2564904"/>
                <a:ext cx="1692643" cy="925766"/>
              </a:xfrm>
              <a:prstGeom prst="rect">
                <a:avLst/>
              </a:prstGeom>
              <a:blipFill rotWithShape="1">
                <a:blip r:embed="rId5"/>
                <a:stretch>
                  <a:fillRect/>
                </a:stretch>
              </a:blipFill>
            </p:spPr>
            <p:txBody>
              <a:bodyPr/>
              <a:lstStyle/>
              <a:p>
                <a:r>
                  <a:rPr lang="es-ES">
                    <a:noFill/>
                  </a:rPr>
                  <a:t> </a:t>
                </a:r>
              </a:p>
            </p:txBody>
          </p:sp>
        </mc:Fallback>
      </mc:AlternateContent>
      <mc:AlternateContent xmlns:mc="http://schemas.openxmlformats.org/markup-compatibility/2006" xmlns:a14="http://schemas.microsoft.com/office/drawing/2010/main">
        <mc:Choice Requires="a14">
          <p:sp>
            <p:nvSpPr>
              <p:cNvPr id="16" name="15 CuadroTexto"/>
              <p:cNvSpPr txBox="1"/>
              <p:nvPr/>
            </p:nvSpPr>
            <p:spPr>
              <a:xfrm>
                <a:off x="7282684" y="2636912"/>
                <a:ext cx="1861316" cy="7837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s-ES" sz="2400" i="1" smtClean="0">
                              <a:solidFill>
                                <a:schemeClr val="bg1"/>
                              </a:solidFill>
                              <a:latin typeface="Cambria Math"/>
                              <a:ea typeface="Cambria Math"/>
                            </a:rPr>
                          </m:ctrlPr>
                        </m:sSubPr>
                        <m:e>
                          <m:r>
                            <a:rPr lang="es-ES_tradnl" sz="2400" b="0" i="1" smtClean="0">
                              <a:solidFill>
                                <a:schemeClr val="bg1"/>
                              </a:solidFill>
                              <a:latin typeface="Cambria Math"/>
                              <a:ea typeface="Cambria Math"/>
                            </a:rPr>
                            <m:t>𝐷</m:t>
                          </m:r>
                        </m:e>
                        <m:sub>
                          <m:r>
                            <a:rPr lang="es-ES_tradnl" sz="2400" b="0" i="1" smtClean="0">
                              <a:solidFill>
                                <a:schemeClr val="bg1"/>
                              </a:solidFill>
                              <a:latin typeface="Cambria Math"/>
                              <a:ea typeface="Cambria Math"/>
                            </a:rPr>
                            <m:t>𝐴</m:t>
                          </m:r>
                        </m:sub>
                      </m:sSub>
                      <m:r>
                        <a:rPr lang="es-ES" sz="2400" i="1" smtClean="0">
                          <a:solidFill>
                            <a:schemeClr val="bg1"/>
                          </a:solidFill>
                          <a:latin typeface="Cambria Math"/>
                          <a:ea typeface="Cambria Math"/>
                        </a:rPr>
                        <m:t>=</m:t>
                      </m:r>
                      <m:f>
                        <m:fPr>
                          <m:ctrlPr>
                            <a:rPr lang="es-ES" sz="2400" i="1" smtClean="0">
                              <a:solidFill>
                                <a:schemeClr val="bg1"/>
                              </a:solidFill>
                              <a:latin typeface="Cambria Math"/>
                              <a:ea typeface="Cambria Math"/>
                            </a:rPr>
                          </m:ctrlPr>
                        </m:fPr>
                        <m:num>
                          <m:r>
                            <a:rPr lang="es-ES_tradnl" sz="2400" b="0" i="1" smtClean="0">
                              <a:solidFill>
                                <a:schemeClr val="bg1"/>
                              </a:solidFill>
                              <a:latin typeface="Cambria Math"/>
                              <a:ea typeface="Cambria Math"/>
                            </a:rPr>
                            <m:t>𝑅</m:t>
                          </m:r>
                        </m:num>
                        <m:den>
                          <m:r>
                            <a:rPr lang="es-ES" sz="2400" i="1" smtClean="0">
                              <a:solidFill>
                                <a:schemeClr val="bg1"/>
                              </a:solidFill>
                              <a:latin typeface="Cambria Math"/>
                              <a:ea typeface="Cambria Math"/>
                            </a:rPr>
                            <m:t>𝜃</m:t>
                          </m:r>
                        </m:den>
                      </m:f>
                    </m:oMath>
                  </m:oMathPara>
                </a14:m>
                <a:endParaRPr lang="es-ES" sz="2400" dirty="0">
                  <a:solidFill>
                    <a:schemeClr val="bg1"/>
                  </a:solidFill>
                </a:endParaRPr>
              </a:p>
            </p:txBody>
          </p:sp>
        </mc:Choice>
        <mc:Fallback xmlns="">
          <p:sp>
            <p:nvSpPr>
              <p:cNvPr id="16" name="15 CuadroTexto"/>
              <p:cNvSpPr txBox="1">
                <a:spLocks noRot="1" noChangeAspect="1" noMove="1" noResize="1" noEditPoints="1" noAdjustHandles="1" noChangeArrowheads="1" noChangeShapeType="1" noTextEdit="1"/>
              </p:cNvSpPr>
              <p:nvPr/>
            </p:nvSpPr>
            <p:spPr>
              <a:xfrm>
                <a:off x="7282684" y="2636912"/>
                <a:ext cx="1861316" cy="783741"/>
              </a:xfrm>
              <a:prstGeom prst="rect">
                <a:avLst/>
              </a:prstGeom>
              <a:blipFill rotWithShape="1">
                <a:blip r:embed="rId6"/>
                <a:stretch>
                  <a:fillRect/>
                </a:stretch>
              </a:blipFill>
            </p:spPr>
            <p:txBody>
              <a:bodyPr/>
              <a:lstStyle/>
              <a:p>
                <a:r>
                  <a:rPr lang="es-ES">
                    <a:noFill/>
                  </a:rPr>
                  <a:t> </a:t>
                </a:r>
              </a:p>
            </p:txBody>
          </p:sp>
        </mc:Fallback>
      </mc:AlternateContent>
    </p:spTree>
    <p:extLst>
      <p:ext uri="{BB962C8B-B14F-4D97-AF65-F5344CB8AC3E}">
        <p14:creationId xmlns:p14="http://schemas.microsoft.com/office/powerpoint/2010/main" val="225888914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614383"/>
            <a:ext cx="4902200" cy="4271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3 CuadroTexto"/>
          <p:cNvSpPr txBox="1"/>
          <p:nvPr/>
        </p:nvSpPr>
        <p:spPr>
          <a:xfrm>
            <a:off x="4551" y="116632"/>
            <a:ext cx="9139449" cy="584775"/>
          </a:xfrm>
          <a:prstGeom prst="rect">
            <a:avLst/>
          </a:prstGeom>
          <a:noFill/>
        </p:spPr>
        <p:txBody>
          <a:bodyPr wrap="square" rtlCol="0">
            <a:spAutoFit/>
          </a:bodyPr>
          <a:lstStyle/>
          <a:p>
            <a:pPr algn="ctr"/>
            <a:r>
              <a:rPr lang="es-ES_tradnl" sz="3200" b="1" dirty="0" smtClean="0">
                <a:solidFill>
                  <a:srgbClr val="FFFF00"/>
                </a:solidFill>
              </a:rPr>
              <a:t>La inflación al rescate</a:t>
            </a:r>
            <a:endParaRPr lang="es-ES" sz="3200" b="1" dirty="0">
              <a:solidFill>
                <a:srgbClr val="FFFF00"/>
              </a:solidFill>
            </a:endParaRP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24000" y="2614382"/>
            <a:ext cx="4320000" cy="42710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0" y="677014"/>
            <a:ext cx="9144000" cy="1815882"/>
          </a:xfrm>
          <a:prstGeom prst="rect">
            <a:avLst/>
          </a:prstGeom>
          <a:noFill/>
        </p:spPr>
        <p:txBody>
          <a:bodyPr wrap="square" rtlCol="0">
            <a:spAutoFit/>
          </a:bodyPr>
          <a:lstStyle/>
          <a:p>
            <a:pPr algn="ctr"/>
            <a:r>
              <a:rPr lang="es-ES_tradnl" sz="2800" dirty="0" smtClean="0">
                <a:solidFill>
                  <a:srgbClr val="66FFFF"/>
                </a:solidFill>
              </a:rPr>
              <a:t>Un período de crecimiento exponencial al inicio (la inflación) resuelve ambos problemas y además hace algunas predicciones sobre cómo debe ser el universo que se pueden verificar</a:t>
            </a:r>
            <a:endParaRPr lang="es-ES" sz="2800" dirty="0">
              <a:solidFill>
                <a:srgbClr val="66FFFF"/>
              </a:solidFill>
            </a:endParaRPr>
          </a:p>
        </p:txBody>
      </p:sp>
    </p:spTree>
    <p:extLst>
      <p:ext uri="{BB962C8B-B14F-4D97-AF65-F5344CB8AC3E}">
        <p14:creationId xmlns:p14="http://schemas.microsoft.com/office/powerpoint/2010/main" val="272754118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0" y="620688"/>
            <a:ext cx="9144000" cy="1938992"/>
          </a:xfrm>
          <a:prstGeom prst="rect">
            <a:avLst/>
          </a:prstGeom>
          <a:noFill/>
        </p:spPr>
        <p:txBody>
          <a:bodyPr wrap="square" rtlCol="0">
            <a:spAutoFit/>
          </a:bodyPr>
          <a:lstStyle/>
          <a:p>
            <a:r>
              <a:rPr lang="es-ES_tradnl" sz="2400" dirty="0" smtClean="0">
                <a:solidFill>
                  <a:srgbClr val="99FF66"/>
                </a:solidFill>
              </a:rPr>
              <a:t>El universo empieza muy pequeño… Quizás como una pequeña fluctuación en la espuma espaciotemporal. </a:t>
            </a:r>
          </a:p>
          <a:p>
            <a:r>
              <a:rPr lang="es-ES_tradnl" sz="2400" dirty="0" smtClean="0">
                <a:solidFill>
                  <a:schemeClr val="bg1"/>
                </a:solidFill>
              </a:rPr>
              <a:t>Un campo inestable (el </a:t>
            </a:r>
            <a:r>
              <a:rPr lang="es-ES_tradnl" sz="2400" dirty="0" err="1" smtClean="0">
                <a:solidFill>
                  <a:schemeClr val="bg1"/>
                </a:solidFill>
              </a:rPr>
              <a:t>inflatón</a:t>
            </a:r>
            <a:r>
              <a:rPr lang="es-ES_tradnl" sz="2400" dirty="0" smtClean="0">
                <a:solidFill>
                  <a:schemeClr val="bg1"/>
                </a:solidFill>
              </a:rPr>
              <a:t>), llena el espacio</a:t>
            </a:r>
            <a:endParaRPr lang="es-ES_tradnl" sz="2400" dirty="0">
              <a:solidFill>
                <a:schemeClr val="bg1"/>
              </a:solidFill>
            </a:endParaRPr>
          </a:p>
          <a:p>
            <a:r>
              <a:rPr lang="es-ES_tradnl" sz="2400" dirty="0" smtClean="0">
                <a:solidFill>
                  <a:srgbClr val="FFFF00"/>
                </a:solidFill>
              </a:rPr>
              <a:t>Es muy especial: ¡Produce repulsión gravitacional! Explosión.</a:t>
            </a:r>
            <a:endParaRPr lang="es-ES_tradnl" sz="2400" dirty="0">
              <a:solidFill>
                <a:srgbClr val="FFFF00"/>
              </a:solidFill>
            </a:endParaRPr>
          </a:p>
          <a:p>
            <a:r>
              <a:rPr lang="es-ES_tradnl" sz="2400" dirty="0" smtClean="0">
                <a:solidFill>
                  <a:srgbClr val="FFFF99"/>
                </a:solidFill>
              </a:rPr>
              <a:t>El campo es inestable y se desintegra terminando la inflación tras 10</a:t>
            </a:r>
            <a:r>
              <a:rPr lang="es-ES_tradnl" sz="2400" baseline="30000" dirty="0" smtClean="0">
                <a:solidFill>
                  <a:srgbClr val="FFFF99"/>
                </a:solidFill>
              </a:rPr>
              <a:t>-35</a:t>
            </a:r>
            <a:r>
              <a:rPr lang="es-ES_tradnl" sz="2400" dirty="0" smtClean="0">
                <a:solidFill>
                  <a:srgbClr val="FFFF99"/>
                </a:solidFill>
              </a:rPr>
              <a:t> s</a:t>
            </a:r>
          </a:p>
        </p:txBody>
      </p:sp>
      <p:sp>
        <p:nvSpPr>
          <p:cNvPr id="3" name="2 Rectángulo"/>
          <p:cNvSpPr/>
          <p:nvPr/>
        </p:nvSpPr>
        <p:spPr>
          <a:xfrm>
            <a:off x="0" y="-27384"/>
            <a:ext cx="9144000" cy="646331"/>
          </a:xfrm>
          <a:prstGeom prst="rect">
            <a:avLst/>
          </a:prstGeom>
        </p:spPr>
        <p:txBody>
          <a:bodyPr wrap="square">
            <a:spAutoFit/>
          </a:bodyPr>
          <a:lstStyle/>
          <a:p>
            <a:pPr algn="ctr"/>
            <a:r>
              <a:rPr lang="es-ES" sz="3600" b="1" u="sng" dirty="0" smtClean="0">
                <a:solidFill>
                  <a:srgbClr val="FFFF00"/>
                </a:solidFill>
              </a:rPr>
              <a:t>La inflación en un minuto</a:t>
            </a:r>
            <a:endParaRPr lang="es-ES" sz="3600" b="1" u="sng" dirty="0">
              <a:solidFill>
                <a:srgbClr val="FFFF00"/>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401453" y="2780929"/>
            <a:ext cx="5689709" cy="388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5 CuadroTexto"/>
          <p:cNvSpPr txBox="1"/>
          <p:nvPr/>
        </p:nvSpPr>
        <p:spPr>
          <a:xfrm>
            <a:off x="132917" y="2852936"/>
            <a:ext cx="3109918" cy="3785652"/>
          </a:xfrm>
          <a:prstGeom prst="rect">
            <a:avLst/>
          </a:prstGeom>
          <a:solidFill>
            <a:schemeClr val="bg1">
              <a:lumMod val="85000"/>
            </a:schemeClr>
          </a:solidFill>
        </p:spPr>
        <p:txBody>
          <a:bodyPr wrap="square" rtlCol="0">
            <a:spAutoFit/>
          </a:bodyPr>
          <a:lstStyle/>
          <a:p>
            <a:r>
              <a:rPr lang="es-ES_tradnl" sz="2400" dirty="0" smtClean="0">
                <a:solidFill>
                  <a:prstClr val="black"/>
                </a:solidFill>
              </a:rPr>
              <a:t>La energía acumulada en el </a:t>
            </a:r>
            <a:r>
              <a:rPr lang="es-ES_tradnl" sz="2400" dirty="0" err="1" smtClean="0">
                <a:solidFill>
                  <a:prstClr val="black"/>
                </a:solidFill>
              </a:rPr>
              <a:t>inflatón</a:t>
            </a:r>
            <a:r>
              <a:rPr lang="es-ES_tradnl" sz="2400" dirty="0" smtClean="0">
                <a:solidFill>
                  <a:prstClr val="black"/>
                </a:solidFill>
              </a:rPr>
              <a:t>, que se libera al oscilar en torno al mínimo, produce toda la materia que vemos hoy en día en el universo en forma de un plasma muy denso y muy caliente</a:t>
            </a:r>
            <a:endParaRPr lang="es-ES" sz="2400" dirty="0">
              <a:solidFill>
                <a:prstClr val="black"/>
              </a:solidFill>
            </a:endParaRPr>
          </a:p>
        </p:txBody>
      </p:sp>
    </p:spTree>
    <p:extLst>
      <p:ext uri="{BB962C8B-B14F-4D97-AF65-F5344CB8AC3E}">
        <p14:creationId xmlns:p14="http://schemas.microsoft.com/office/powerpoint/2010/main" val="1083814989"/>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620" y="620688"/>
            <a:ext cx="4944868" cy="3600000"/>
          </a:xfrm>
          <a:prstGeom prst="rect">
            <a:avLst/>
          </a:prstGeom>
        </p:spPr>
      </p:pic>
      <p:pic>
        <p:nvPicPr>
          <p:cNvPr id="4" name="3 Imagen"/>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4425146"/>
            <a:ext cx="9144000" cy="2432854"/>
          </a:xfrm>
          <a:prstGeom prst="rect">
            <a:avLst/>
          </a:prstGeom>
        </p:spPr>
      </p:pic>
      <p:sp>
        <p:nvSpPr>
          <p:cNvPr id="5" name="4 Rectángulo"/>
          <p:cNvSpPr/>
          <p:nvPr/>
        </p:nvSpPr>
        <p:spPr>
          <a:xfrm>
            <a:off x="0" y="-27384"/>
            <a:ext cx="9144000" cy="646331"/>
          </a:xfrm>
          <a:prstGeom prst="rect">
            <a:avLst/>
          </a:prstGeom>
        </p:spPr>
        <p:txBody>
          <a:bodyPr wrap="square">
            <a:spAutoFit/>
          </a:bodyPr>
          <a:lstStyle/>
          <a:p>
            <a:pPr algn="ctr"/>
            <a:r>
              <a:rPr lang="es-ES" sz="3600" b="1" u="sng" dirty="0" smtClean="0">
                <a:solidFill>
                  <a:srgbClr val="FFFF00"/>
                </a:solidFill>
              </a:rPr>
              <a:t>La inflación en un minuto</a:t>
            </a:r>
            <a:endParaRPr lang="es-ES" sz="3600" b="1" u="sng" dirty="0">
              <a:solidFill>
                <a:srgbClr val="FFFF00"/>
              </a:solidFill>
            </a:endParaRPr>
          </a:p>
        </p:txBody>
      </p:sp>
      <p:sp>
        <p:nvSpPr>
          <p:cNvPr id="6" name="5 Rectángulo"/>
          <p:cNvSpPr/>
          <p:nvPr/>
        </p:nvSpPr>
        <p:spPr>
          <a:xfrm>
            <a:off x="4931248" y="620688"/>
            <a:ext cx="4212753" cy="3785652"/>
          </a:xfrm>
          <a:prstGeom prst="rect">
            <a:avLst/>
          </a:prstGeom>
        </p:spPr>
        <p:txBody>
          <a:bodyPr wrap="square">
            <a:spAutoFit/>
          </a:bodyPr>
          <a:lstStyle/>
          <a:p>
            <a:pPr algn="ctr"/>
            <a:r>
              <a:rPr lang="es-ES_tradnl" sz="2400" dirty="0" smtClean="0">
                <a:solidFill>
                  <a:srgbClr val="66FFFF"/>
                </a:solidFill>
              </a:rPr>
              <a:t>El </a:t>
            </a:r>
            <a:r>
              <a:rPr lang="es-ES_tradnl" sz="2400" dirty="0">
                <a:solidFill>
                  <a:srgbClr val="66FFFF"/>
                </a:solidFill>
              </a:rPr>
              <a:t>universo observable es del tamaño de una </a:t>
            </a:r>
            <a:r>
              <a:rPr lang="es-ES_tradnl" sz="2400" dirty="0" smtClean="0">
                <a:solidFill>
                  <a:srgbClr val="66FFFF"/>
                </a:solidFill>
              </a:rPr>
              <a:t>pelota </a:t>
            </a:r>
            <a:r>
              <a:rPr lang="es-ES_tradnl" sz="2400" dirty="0">
                <a:solidFill>
                  <a:srgbClr val="66FFFF"/>
                </a:solidFill>
              </a:rPr>
              <a:t>al terminar la inflación</a:t>
            </a:r>
          </a:p>
          <a:p>
            <a:pPr algn="ctr"/>
            <a:endParaRPr lang="es-ES_tradnl" sz="2400" dirty="0">
              <a:solidFill>
                <a:srgbClr val="0070C0"/>
              </a:solidFill>
            </a:endParaRPr>
          </a:p>
          <a:p>
            <a:pPr algn="ctr"/>
            <a:r>
              <a:rPr lang="es-ES_tradnl" sz="2400" dirty="0">
                <a:solidFill>
                  <a:srgbClr val="00B0F0"/>
                </a:solidFill>
              </a:rPr>
              <a:t>La “sopa primordial” es el punto de partida de </a:t>
            </a:r>
            <a:r>
              <a:rPr lang="es-ES_tradnl" sz="2400" dirty="0" smtClean="0">
                <a:solidFill>
                  <a:srgbClr val="00B0F0"/>
                </a:solidFill>
              </a:rPr>
              <a:t>la </a:t>
            </a:r>
            <a:r>
              <a:rPr lang="es-ES_tradnl" sz="2400" dirty="0">
                <a:solidFill>
                  <a:srgbClr val="00B0F0"/>
                </a:solidFill>
              </a:rPr>
              <a:t>expansión del Big </a:t>
            </a:r>
            <a:r>
              <a:rPr lang="es-ES_tradnl" sz="2400" dirty="0" err="1">
                <a:solidFill>
                  <a:srgbClr val="00B0F0"/>
                </a:solidFill>
              </a:rPr>
              <a:t>Bang</a:t>
            </a:r>
            <a:r>
              <a:rPr lang="es-ES_tradnl" sz="2400" dirty="0">
                <a:solidFill>
                  <a:srgbClr val="00B0F0"/>
                </a:solidFill>
              </a:rPr>
              <a:t> clásico. A partir de este momento el universo se expande y se enfría hasta llegar al día de hoy</a:t>
            </a:r>
            <a:endParaRPr lang="es-ES" sz="2400" dirty="0">
              <a:solidFill>
                <a:srgbClr val="00B0F0"/>
              </a:solidFill>
            </a:endParaRPr>
          </a:p>
        </p:txBody>
      </p:sp>
    </p:spTree>
    <p:extLst>
      <p:ext uri="{BB962C8B-B14F-4D97-AF65-F5344CB8AC3E}">
        <p14:creationId xmlns:p14="http://schemas.microsoft.com/office/powerpoint/2010/main" val="3941028795"/>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51985" y="765104"/>
            <a:ext cx="7620994" cy="3600000"/>
          </a:xfrm>
          <a:prstGeom prst="rect">
            <a:avLst/>
          </a:prstGeom>
        </p:spPr>
      </p:pic>
      <p:sp>
        <p:nvSpPr>
          <p:cNvPr id="6" name="5 CuadroTexto"/>
          <p:cNvSpPr txBox="1"/>
          <p:nvPr/>
        </p:nvSpPr>
        <p:spPr>
          <a:xfrm>
            <a:off x="0" y="-27384"/>
            <a:ext cx="9144000" cy="646331"/>
          </a:xfrm>
          <a:prstGeom prst="rect">
            <a:avLst/>
          </a:prstGeom>
          <a:noFill/>
        </p:spPr>
        <p:txBody>
          <a:bodyPr wrap="square" rtlCol="0">
            <a:spAutoFit/>
          </a:bodyPr>
          <a:lstStyle/>
          <a:p>
            <a:pPr algn="ctr"/>
            <a:r>
              <a:rPr lang="es-ES_tradnl" sz="3600" b="1" u="sng" dirty="0" smtClean="0">
                <a:solidFill>
                  <a:srgbClr val="FFFF00"/>
                </a:solidFill>
              </a:rPr>
              <a:t>La inflación cósmica</a:t>
            </a:r>
            <a:endParaRPr lang="es-ES" sz="3600" b="1" u="sng" dirty="0">
              <a:solidFill>
                <a:srgbClr val="FFFF00"/>
              </a:solidFill>
            </a:endParaRPr>
          </a:p>
        </p:txBody>
      </p:sp>
      <p:sp>
        <p:nvSpPr>
          <p:cNvPr id="5" name="4 CuadroTexto"/>
          <p:cNvSpPr txBox="1"/>
          <p:nvPr/>
        </p:nvSpPr>
        <p:spPr>
          <a:xfrm>
            <a:off x="-19036" y="4581128"/>
            <a:ext cx="9163036" cy="2492990"/>
          </a:xfrm>
          <a:prstGeom prst="rect">
            <a:avLst/>
          </a:prstGeom>
          <a:solidFill>
            <a:schemeClr val="accent5">
              <a:lumMod val="20000"/>
              <a:lumOff val="80000"/>
            </a:schemeClr>
          </a:solidFill>
        </p:spPr>
        <p:txBody>
          <a:bodyPr wrap="square" rtlCol="0">
            <a:spAutoFit/>
          </a:bodyPr>
          <a:lstStyle/>
          <a:p>
            <a:pPr algn="ctr"/>
            <a:r>
              <a:rPr lang="es-ES_tradnl" sz="2000" dirty="0" smtClean="0">
                <a:solidFill>
                  <a:srgbClr val="002060"/>
                </a:solidFill>
                <a:latin typeface="Britannic Bold" pitchFamily="34" charset="0"/>
              </a:rPr>
              <a:t>La inflación explica la formación de estructuras en el universo. Las </a:t>
            </a:r>
            <a:r>
              <a:rPr lang="es-ES_tradnl" sz="2000" dirty="0" err="1" smtClean="0">
                <a:solidFill>
                  <a:srgbClr val="002060"/>
                </a:solidFill>
                <a:latin typeface="Britannic Bold" pitchFamily="34" charset="0"/>
              </a:rPr>
              <a:t>inhomogeneidades</a:t>
            </a:r>
            <a:r>
              <a:rPr lang="es-ES_tradnl" sz="2000" dirty="0" smtClean="0">
                <a:solidFill>
                  <a:srgbClr val="002060"/>
                </a:solidFill>
                <a:latin typeface="Britannic Bold" pitchFamily="34" charset="0"/>
              </a:rPr>
              <a:t> iniciales se deben a fluctuaciones cuánticas durante el periodo inflacionario, amplificadas por la expansión desaforada.</a:t>
            </a:r>
          </a:p>
          <a:p>
            <a:pPr algn="ctr"/>
            <a:endParaRPr lang="es-ES_tradnl" sz="2400" dirty="0">
              <a:solidFill>
                <a:prstClr val="black"/>
              </a:solidFill>
            </a:endParaRPr>
          </a:p>
          <a:p>
            <a:pPr algn="ctr"/>
            <a:r>
              <a:rPr lang="es-ES_tradnl" sz="2400" b="1" dirty="0" smtClean="0">
                <a:solidFill>
                  <a:srgbClr val="1F497D">
                    <a:lumMod val="50000"/>
                  </a:srgbClr>
                </a:solidFill>
                <a:effectLst>
                  <a:glow rad="228600">
                    <a:srgbClr val="4F81BD">
                      <a:satMod val="175000"/>
                      <a:alpha val="40000"/>
                    </a:srgbClr>
                  </a:glow>
                </a:effectLst>
              </a:rPr>
              <a:t>¡Las mayores estructuras que observamos hoy en día son el resultado de fluctuaciones cuánticas que ocurrieron en escalas microscópicas!</a:t>
            </a:r>
          </a:p>
          <a:p>
            <a:pPr algn="ctr"/>
            <a:endParaRPr lang="es-ES" sz="2400" b="1" dirty="0">
              <a:solidFill>
                <a:srgbClr val="1F497D">
                  <a:lumMod val="50000"/>
                </a:srgbClr>
              </a:solidFill>
              <a:effectLst>
                <a:glow rad="228600">
                  <a:srgbClr val="4F81BD">
                    <a:satMod val="175000"/>
                    <a:alpha val="40000"/>
                  </a:srgbClr>
                </a:glow>
              </a:effectLst>
            </a:endParaRPr>
          </a:p>
        </p:txBody>
      </p:sp>
    </p:spTree>
    <p:extLst>
      <p:ext uri="{BB962C8B-B14F-4D97-AF65-F5344CB8AC3E}">
        <p14:creationId xmlns:p14="http://schemas.microsoft.com/office/powerpoint/2010/main" val="258741274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5279" y="836712"/>
            <a:ext cx="9144000" cy="6001643"/>
          </a:xfrm>
          <a:prstGeom prst="rect">
            <a:avLst/>
          </a:prstGeom>
          <a:noFill/>
        </p:spPr>
        <p:txBody>
          <a:bodyPr wrap="square" rtlCol="0">
            <a:spAutoFit/>
          </a:bodyPr>
          <a:lstStyle/>
          <a:p>
            <a:pPr algn="just"/>
            <a:r>
              <a:rPr lang="es-ES_tradnl" sz="3200" dirty="0">
                <a:solidFill>
                  <a:srgbClr val="66FFFF"/>
                </a:solidFill>
                <a:latin typeface="Britannic Bold" panose="020B0903060703020204" pitchFamily="34" charset="0"/>
              </a:rPr>
              <a:t>Λ</a:t>
            </a:r>
            <a:r>
              <a:rPr lang="es-ES_tradnl" sz="3200" dirty="0" smtClean="0">
                <a:solidFill>
                  <a:srgbClr val="66FFFF"/>
                </a:solidFill>
                <a:latin typeface="Britannic Bold" panose="020B0903060703020204" pitchFamily="34" charset="0"/>
              </a:rPr>
              <a:t>CDM, la teoría del Big </a:t>
            </a:r>
            <a:r>
              <a:rPr lang="es-ES_tradnl" sz="3200" dirty="0" err="1" smtClean="0">
                <a:solidFill>
                  <a:srgbClr val="66FFFF"/>
                </a:solidFill>
                <a:latin typeface="Britannic Bold" panose="020B0903060703020204" pitchFamily="34" charset="0"/>
              </a:rPr>
              <a:t>Bang</a:t>
            </a:r>
            <a:r>
              <a:rPr lang="es-ES_tradnl" sz="3200" dirty="0" smtClean="0">
                <a:solidFill>
                  <a:srgbClr val="66FFFF"/>
                </a:solidFill>
                <a:latin typeface="Britannic Bold" panose="020B0903060703020204" pitchFamily="34" charset="0"/>
              </a:rPr>
              <a:t> actual, está confirmada por una enorme cantidad de observaciones. Se basa en:</a:t>
            </a:r>
          </a:p>
          <a:p>
            <a:pPr lvl="1" algn="just"/>
            <a:r>
              <a:rPr lang="es-ES_tradnl" sz="3200" dirty="0" smtClean="0">
                <a:solidFill>
                  <a:srgbClr val="FFFF00"/>
                </a:solidFill>
                <a:latin typeface="Britannic Bold" panose="020B0903060703020204" pitchFamily="34" charset="0"/>
              </a:rPr>
              <a:t>La Teoría de la Relatividad General</a:t>
            </a:r>
          </a:p>
          <a:p>
            <a:pPr lvl="1" algn="just"/>
            <a:r>
              <a:rPr lang="es-ES_tradnl" sz="3200" dirty="0" smtClean="0">
                <a:solidFill>
                  <a:srgbClr val="FFFF00"/>
                </a:solidFill>
                <a:latin typeface="Britannic Bold" panose="020B0903060703020204" pitchFamily="34" charset="0"/>
              </a:rPr>
              <a:t>El Principio Cosmológico</a:t>
            </a:r>
          </a:p>
          <a:p>
            <a:pPr lvl="1" algn="just"/>
            <a:r>
              <a:rPr lang="es-ES_tradnl" sz="3200" dirty="0" smtClean="0">
                <a:solidFill>
                  <a:srgbClr val="FFFF00"/>
                </a:solidFill>
                <a:latin typeface="Britannic Bold" panose="020B0903060703020204" pitchFamily="34" charset="0"/>
              </a:rPr>
              <a:t>Física de partículas en el universo temprano</a:t>
            </a:r>
          </a:p>
          <a:p>
            <a:pPr lvl="1" algn="just"/>
            <a:endParaRPr lang="es-ES_tradnl" sz="3200" dirty="0">
              <a:solidFill>
                <a:srgbClr val="66FFFF"/>
              </a:solidFill>
              <a:latin typeface="Britannic Bold" panose="020B0903060703020204" pitchFamily="34" charset="0"/>
            </a:endParaRPr>
          </a:p>
          <a:p>
            <a:pPr algn="just"/>
            <a:r>
              <a:rPr lang="es-ES_tradnl" sz="3200" dirty="0" smtClean="0">
                <a:solidFill>
                  <a:srgbClr val="00FF00"/>
                </a:solidFill>
                <a:latin typeface="Britannic Bold" panose="020B0903060703020204" pitchFamily="34" charset="0"/>
              </a:rPr>
              <a:t>Exige nueva física. El 95% del contenido del universo son entes exóticos y desconocidos</a:t>
            </a:r>
          </a:p>
          <a:p>
            <a:pPr lvl="1" algn="just"/>
            <a:r>
              <a:rPr lang="es-ES_tradnl" sz="3200" i="1" dirty="0" smtClean="0">
                <a:solidFill>
                  <a:prstClr val="white"/>
                </a:solidFill>
                <a:latin typeface="Britannic Bold" panose="020B0903060703020204" pitchFamily="34" charset="0"/>
              </a:rPr>
              <a:t>Energía oscura (68%)</a:t>
            </a:r>
          </a:p>
          <a:p>
            <a:pPr lvl="1" algn="just"/>
            <a:r>
              <a:rPr lang="es-ES_tradnl" sz="3200" i="1" dirty="0" smtClean="0">
                <a:solidFill>
                  <a:prstClr val="white"/>
                </a:solidFill>
                <a:latin typeface="Britannic Bold" panose="020B0903060703020204" pitchFamily="34" charset="0"/>
              </a:rPr>
              <a:t>Materia oscura (27%)</a:t>
            </a:r>
          </a:p>
          <a:p>
            <a:pPr lvl="1" algn="just"/>
            <a:r>
              <a:rPr lang="es-ES_tradnl" sz="3200" i="1" dirty="0" smtClean="0">
                <a:solidFill>
                  <a:prstClr val="white"/>
                </a:solidFill>
                <a:latin typeface="Britannic Bold" panose="020B0903060703020204" pitchFamily="34" charset="0"/>
              </a:rPr>
              <a:t>Inflación, </a:t>
            </a:r>
            <a:r>
              <a:rPr lang="es-ES_tradnl" sz="3200" i="1" dirty="0" err="1" smtClean="0">
                <a:solidFill>
                  <a:prstClr val="white"/>
                </a:solidFill>
                <a:latin typeface="Britannic Bold" panose="020B0903060703020204" pitchFamily="34" charset="0"/>
              </a:rPr>
              <a:t>bariogénesis</a:t>
            </a:r>
            <a:r>
              <a:rPr lang="es-ES_tradnl" sz="3200" i="1" dirty="0" smtClean="0">
                <a:solidFill>
                  <a:prstClr val="white"/>
                </a:solidFill>
                <a:latin typeface="Britannic Bold" panose="020B0903060703020204" pitchFamily="34" charset="0"/>
              </a:rPr>
              <a:t> y origen del universo</a:t>
            </a:r>
          </a:p>
        </p:txBody>
      </p:sp>
      <p:sp>
        <p:nvSpPr>
          <p:cNvPr id="2" name="1 CuadroTexto"/>
          <p:cNvSpPr txBox="1"/>
          <p:nvPr/>
        </p:nvSpPr>
        <p:spPr>
          <a:xfrm>
            <a:off x="-5279" y="21892"/>
            <a:ext cx="9144000" cy="769441"/>
          </a:xfrm>
          <a:prstGeom prst="rect">
            <a:avLst/>
          </a:prstGeom>
          <a:noFill/>
        </p:spPr>
        <p:txBody>
          <a:bodyPr wrap="square" rtlCol="0">
            <a:spAutoFit/>
          </a:bodyPr>
          <a:lstStyle/>
          <a:p>
            <a:pPr algn="ctr"/>
            <a:r>
              <a:rPr lang="es-ES_tradnl" sz="4400" b="1" dirty="0" smtClean="0">
                <a:solidFill>
                  <a:srgbClr val="FFFF00"/>
                </a:solidFill>
                <a:latin typeface="Britannic Bold" panose="020B0903060703020204" pitchFamily="34" charset="0"/>
              </a:rPr>
              <a:t>Conclusiones</a:t>
            </a:r>
            <a:endParaRPr lang="es-ES" sz="4400" b="1" dirty="0">
              <a:solidFill>
                <a:srgbClr val="FFFF00"/>
              </a:solidFill>
              <a:latin typeface="Britannic Bold" panose="020B0903060703020204" pitchFamily="34" charset="0"/>
            </a:endParaRPr>
          </a:p>
        </p:txBody>
      </p:sp>
    </p:spTree>
    <p:extLst>
      <p:ext uri="{BB962C8B-B14F-4D97-AF65-F5344CB8AC3E}">
        <p14:creationId xmlns:p14="http://schemas.microsoft.com/office/powerpoint/2010/main" val="22854577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3 CuadroTexto"/>
          <p:cNvSpPr txBox="1"/>
          <p:nvPr/>
        </p:nvSpPr>
        <p:spPr>
          <a:xfrm>
            <a:off x="0" y="44624"/>
            <a:ext cx="9144000" cy="461665"/>
          </a:xfrm>
          <a:prstGeom prst="rect">
            <a:avLst/>
          </a:prstGeom>
          <a:noFill/>
        </p:spPr>
        <p:txBody>
          <a:bodyPr wrap="square" rtlCol="0">
            <a:spAutoFit/>
          </a:bodyPr>
          <a:lstStyle/>
          <a:p>
            <a:pPr algn="ctr"/>
            <a:r>
              <a:rPr lang="es-ES_tradnl" sz="2400" b="1" dirty="0" smtClean="0">
                <a:solidFill>
                  <a:srgbClr val="FF0000"/>
                </a:solidFill>
                <a:effectLst>
                  <a:outerShdw blurRad="38100" dist="38100" dir="2700000" algn="tl">
                    <a:srgbClr val="000000">
                      <a:alpha val="43137"/>
                    </a:srgbClr>
                  </a:outerShdw>
                </a:effectLst>
              </a:rPr>
              <a:t>Velocidad: Los espectros atómicos </a:t>
            </a:r>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34481" y="404664"/>
            <a:ext cx="5902015" cy="32033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1 CuadroTexto"/>
          <p:cNvSpPr txBox="1"/>
          <p:nvPr/>
        </p:nvSpPr>
        <p:spPr>
          <a:xfrm>
            <a:off x="72008" y="620688"/>
            <a:ext cx="2987824" cy="5262979"/>
          </a:xfrm>
          <a:prstGeom prst="rect">
            <a:avLst/>
          </a:prstGeom>
          <a:solidFill>
            <a:schemeClr val="bg1">
              <a:lumMod val="85000"/>
            </a:schemeClr>
          </a:solidFill>
        </p:spPr>
        <p:txBody>
          <a:bodyPr wrap="square" rtlCol="0">
            <a:spAutoFit/>
          </a:bodyPr>
          <a:lstStyle/>
          <a:p>
            <a:pPr algn="ctr"/>
            <a:r>
              <a:rPr lang="es-ES_tradnl" sz="2400" dirty="0" smtClean="0"/>
              <a:t>Los átomos absorben o emiten fotones solamente de ciertas energías, fijadas por su estructura electrónica.</a:t>
            </a:r>
          </a:p>
          <a:p>
            <a:pPr algn="ctr"/>
            <a:endParaRPr lang="es-ES_tradnl" sz="2400" dirty="0" smtClean="0"/>
          </a:p>
          <a:p>
            <a:pPr algn="ctr"/>
            <a:r>
              <a:rPr lang="es-ES_tradnl" sz="2400" dirty="0" smtClean="0"/>
              <a:t>Estas energías se observan como líneas brillantes u oscuras  al hacer pasar la luz por un prisma que la dispersa en longitudes de onda. </a:t>
            </a:r>
            <a:endParaRPr lang="es-ES" sz="2400" dirty="0"/>
          </a:p>
        </p:txBody>
      </p:sp>
      <p:pic>
        <p:nvPicPr>
          <p:cNvPr id="3" name="2 Imagen"/>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95936" y="3206867"/>
            <a:ext cx="5183776" cy="3678517"/>
          </a:xfrm>
          <a:prstGeom prst="rect">
            <a:avLst/>
          </a:prstGeom>
        </p:spPr>
      </p:pic>
      <p:sp>
        <p:nvSpPr>
          <p:cNvPr id="6" name="5 CuadroTexto"/>
          <p:cNvSpPr txBox="1"/>
          <p:nvPr/>
        </p:nvSpPr>
        <p:spPr>
          <a:xfrm>
            <a:off x="-36512" y="5982379"/>
            <a:ext cx="4315605" cy="830997"/>
          </a:xfrm>
          <a:prstGeom prst="rect">
            <a:avLst/>
          </a:prstGeom>
          <a:noFill/>
        </p:spPr>
        <p:txBody>
          <a:bodyPr wrap="none" rtlCol="0">
            <a:spAutoFit/>
          </a:bodyPr>
          <a:lstStyle/>
          <a:p>
            <a:r>
              <a:rPr lang="es-ES_tradnl" sz="2000" i="1" dirty="0" smtClean="0">
                <a:solidFill>
                  <a:schemeClr val="tx1">
                    <a:lumMod val="75000"/>
                    <a:lumOff val="25000"/>
                  </a:schemeClr>
                </a:solidFill>
              </a:rPr>
              <a:t>Modelo de Bohr:</a:t>
            </a:r>
            <a:endParaRPr lang="es-ES_tradnl" sz="2000" i="1" dirty="0">
              <a:solidFill>
                <a:schemeClr val="tx1">
                  <a:lumMod val="75000"/>
                  <a:lumOff val="25000"/>
                </a:schemeClr>
              </a:solidFill>
            </a:endParaRPr>
          </a:p>
          <a:p>
            <a:r>
              <a:rPr lang="es-ES_tradnl" sz="2800" dirty="0" smtClean="0">
                <a:solidFill>
                  <a:schemeClr val="tx1">
                    <a:lumMod val="75000"/>
                    <a:lumOff val="25000"/>
                  </a:schemeClr>
                </a:solidFill>
              </a:rPr>
              <a:t>E = 13.6 [(1/n</a:t>
            </a:r>
            <a:r>
              <a:rPr lang="es-ES_tradnl" sz="2800" baseline="-25000" dirty="0" smtClean="0">
                <a:solidFill>
                  <a:schemeClr val="tx1">
                    <a:lumMod val="75000"/>
                    <a:lumOff val="25000"/>
                  </a:schemeClr>
                </a:solidFill>
              </a:rPr>
              <a:t>1</a:t>
            </a:r>
            <a:r>
              <a:rPr lang="es-ES_tradnl" sz="2800" baseline="30000" dirty="0" smtClean="0">
                <a:solidFill>
                  <a:schemeClr val="tx1">
                    <a:lumMod val="75000"/>
                    <a:lumOff val="25000"/>
                  </a:schemeClr>
                </a:solidFill>
              </a:rPr>
              <a:t>2</a:t>
            </a:r>
            <a:r>
              <a:rPr lang="es-ES_tradnl" sz="2800" dirty="0" smtClean="0">
                <a:solidFill>
                  <a:schemeClr val="tx1">
                    <a:lumMod val="75000"/>
                    <a:lumOff val="25000"/>
                  </a:schemeClr>
                </a:solidFill>
              </a:rPr>
              <a:t>) –(1/n</a:t>
            </a:r>
            <a:r>
              <a:rPr lang="es-ES_tradnl" sz="2800" baseline="-25000" dirty="0" smtClean="0">
                <a:solidFill>
                  <a:schemeClr val="tx1">
                    <a:lumMod val="75000"/>
                    <a:lumOff val="25000"/>
                  </a:schemeClr>
                </a:solidFill>
              </a:rPr>
              <a:t>2</a:t>
            </a:r>
            <a:r>
              <a:rPr lang="es-ES_tradnl" sz="2800" baseline="30000" dirty="0" smtClean="0">
                <a:solidFill>
                  <a:schemeClr val="tx1">
                    <a:lumMod val="75000"/>
                    <a:lumOff val="25000"/>
                  </a:schemeClr>
                </a:solidFill>
              </a:rPr>
              <a:t>2</a:t>
            </a:r>
            <a:r>
              <a:rPr lang="es-ES_tradnl" sz="2800" dirty="0" smtClean="0">
                <a:solidFill>
                  <a:schemeClr val="tx1">
                    <a:lumMod val="75000"/>
                    <a:lumOff val="25000"/>
                  </a:schemeClr>
                </a:solidFill>
              </a:rPr>
              <a:t>)] eV</a:t>
            </a:r>
            <a:endParaRPr lang="es-ES" sz="2800" dirty="0">
              <a:solidFill>
                <a:schemeClr val="tx1">
                  <a:lumMod val="75000"/>
                  <a:lumOff val="25000"/>
                </a:schemeClr>
              </a:solidFill>
            </a:endParaRPr>
          </a:p>
        </p:txBody>
      </p:sp>
    </p:spTree>
    <p:extLst>
      <p:ext uri="{BB962C8B-B14F-4D97-AF65-F5344CB8AC3E}">
        <p14:creationId xmlns:p14="http://schemas.microsoft.com/office/powerpoint/2010/main" val="334042430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2044</TotalTime>
  <Words>3573</Words>
  <Application>Microsoft Office PowerPoint</Application>
  <PresentationFormat>Presentación en pantalla (4:3)</PresentationFormat>
  <Paragraphs>490</Paragraphs>
  <Slides>84</Slides>
  <Notes>18</Notes>
  <HiddenSlides>0</HiddenSlides>
  <MMClips>0</MMClips>
  <ScaleCrop>false</ScaleCrop>
  <HeadingPairs>
    <vt:vector size="4" baseType="variant">
      <vt:variant>
        <vt:lpstr>Tema</vt:lpstr>
      </vt:variant>
      <vt:variant>
        <vt:i4>3</vt:i4>
      </vt:variant>
      <vt:variant>
        <vt:lpstr>Títulos de diapositiva</vt:lpstr>
      </vt:variant>
      <vt:variant>
        <vt:i4>84</vt:i4>
      </vt:variant>
    </vt:vector>
  </HeadingPairs>
  <TitlesOfParts>
    <vt:vector size="87" baseType="lpstr">
      <vt:lpstr>Tema de Office</vt:lpstr>
      <vt:lpstr>2_Tema de Office</vt:lpstr>
      <vt:lpstr>1_Tema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Eusebio Sánchez Álvaro</dc:creator>
  <cp:lastModifiedBy>Eusebio Sánchez Álvaro</cp:lastModifiedBy>
  <cp:revision>73</cp:revision>
  <dcterms:created xsi:type="dcterms:W3CDTF">2015-02-23T09:38:46Z</dcterms:created>
  <dcterms:modified xsi:type="dcterms:W3CDTF">2015-03-04T10:37:40Z</dcterms:modified>
</cp:coreProperties>
</file>