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35" r:id="rId2"/>
    <p:sldId id="336" r:id="rId3"/>
    <p:sldId id="337" r:id="rId4"/>
    <p:sldId id="346" r:id="rId5"/>
    <p:sldId id="354" r:id="rId6"/>
    <p:sldId id="355" r:id="rId7"/>
    <p:sldId id="365" r:id="rId8"/>
    <p:sldId id="356" r:id="rId9"/>
    <p:sldId id="357" r:id="rId10"/>
    <p:sldId id="358" r:id="rId11"/>
    <p:sldId id="370" r:id="rId12"/>
    <p:sldId id="359" r:id="rId13"/>
    <p:sldId id="366" r:id="rId14"/>
    <p:sldId id="360" r:id="rId15"/>
    <p:sldId id="361" r:id="rId16"/>
    <p:sldId id="364" r:id="rId17"/>
    <p:sldId id="367" r:id="rId18"/>
    <p:sldId id="362" r:id="rId19"/>
    <p:sldId id="369" r:id="rId20"/>
    <p:sldId id="363" r:id="rId21"/>
    <p:sldId id="374" r:id="rId22"/>
    <p:sldId id="372" r:id="rId23"/>
    <p:sldId id="373" r:id="rId24"/>
    <p:sldId id="375" r:id="rId25"/>
    <p:sldId id="376" r:id="rId26"/>
    <p:sldId id="377" r:id="rId2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0C97"/>
    <a:srgbClr val="006600"/>
    <a:srgbClr val="003300"/>
    <a:srgbClr val="426E42"/>
    <a:srgbClr val="3E4C4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6615" autoAdjust="0"/>
  </p:normalViewPr>
  <p:slideViewPr>
    <p:cSldViewPr>
      <p:cViewPr>
        <p:scale>
          <a:sx n="70" d="100"/>
          <a:sy n="70" d="100"/>
        </p:scale>
        <p:origin x="-2166" y="-1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4D467-2DED-432D-B7E8-14190F9BD015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16CA2-6FC4-4837-B49E-4253E2284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034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908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366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71849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alphaModFix amt="9000"/>
            <a:lum bright="-19000" contrast="-12000"/>
          </a:blip>
          <a:srcRect/>
          <a:stretch>
            <a:fillRect t="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20FFF-C9E2-43BF-A29C-8019D4CC827A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4BCBF-564F-4368-A087-B2FE6336F5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../clipboard/media/image17.png"/><Relationship Id="rId3" Type="http://schemas.openxmlformats.org/officeDocument/2006/relationships/image" Target="../../clipboard/media/image12.png"/><Relationship Id="rId7" Type="http://schemas.openxmlformats.org/officeDocument/2006/relationships/image" Target="../media/image22.png"/><Relationship Id="rId12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6.jpeg"/><Relationship Id="rId5" Type="http://schemas.openxmlformats.org/officeDocument/2006/relationships/image" Target="../../clipboard/media/image14.png"/><Relationship Id="rId10" Type="http://schemas.openxmlformats.org/officeDocument/2006/relationships/image" Target="../../clipboard/media/image19.png"/><Relationship Id="rId4" Type="http://schemas.openxmlformats.org/officeDocument/2006/relationships/image" Target="../../clipboard/media/image13.png"/><Relationship Id="rId9" Type="http://schemas.openxmlformats.org/officeDocument/2006/relationships/image" Target="../../clipboard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4.png"/><Relationship Id="rId7" Type="http://schemas.openxmlformats.org/officeDocument/2006/relationships/image" Target="../media/image26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jpg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6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6.jpeg"/><Relationship Id="rId4" Type="http://schemas.openxmlformats.org/officeDocument/2006/relationships/image" Target="../media/image32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3.jpeg"/><Relationship Id="rId7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4.jpeg"/><Relationship Id="rId5" Type="http://schemas.openxmlformats.org/officeDocument/2006/relationships/image" Target="../media/image51.png"/><Relationship Id="rId10" Type="http://schemas.openxmlformats.org/officeDocument/2006/relationships/image" Target="../media/image6.jpe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0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6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4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7.png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11" Type="http://schemas.openxmlformats.org/officeDocument/2006/relationships/image" Target="../../clipboard/media/image10.png"/><Relationship Id="rId5" Type="http://schemas.openxmlformats.org/officeDocument/2006/relationships/image" Target="../../clipboard/media/image8.png"/><Relationship Id="rId10" Type="http://schemas.openxmlformats.org/officeDocument/2006/relationships/image" Target="../media/image20.png"/><Relationship Id="rId4" Type="http://schemas.openxmlformats.org/officeDocument/2006/relationships/image" Target="../media/image17.emf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11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9525" y="3441606"/>
            <a:ext cx="21160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Phase shift introduced</a:t>
            </a:r>
          </a:p>
          <a:p>
            <a:pPr algn="ctr"/>
            <a:r>
              <a:rPr lang="en-GB" sz="1400" dirty="0" smtClean="0"/>
              <a:t> by </a:t>
            </a:r>
          </a:p>
          <a:p>
            <a:pPr algn="ctr"/>
            <a:r>
              <a:rPr lang="en-GB" sz="1400" dirty="0" smtClean="0"/>
              <a:t>cables </a:t>
            </a:r>
            <a:r>
              <a:rPr lang="en-GB" sz="1400" dirty="0"/>
              <a:t>and electronics</a:t>
            </a:r>
          </a:p>
        </p:txBody>
      </p:sp>
      <p:pic>
        <p:nvPicPr>
          <p:cNvPr id="5" name="Picture 5" descr="C:\Documents and Settings\Administrator\Documenti\Didattica\xCAS2005\Mod_ImpRF_feedbac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991" y="3366717"/>
            <a:ext cx="2769323" cy="2148987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6" name="Rectangle 5"/>
          <p:cNvSpPr/>
          <p:nvPr/>
        </p:nvSpPr>
        <p:spPr>
          <a:xfrm>
            <a:off x="5882299" y="4358250"/>
            <a:ext cx="1107226" cy="276999"/>
          </a:xfrm>
          <a:prstGeom prst="rect">
            <a:avLst/>
          </a:prstGeom>
          <a:noFill/>
          <a:ln w="22225"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rgbClr val="FF0000"/>
                </a:solidFill>
              </a:rPr>
              <a:t>INSTABILITY -&gt;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557" y="1035313"/>
            <a:ext cx="7572139" cy="2985433"/>
            <a:chOff x="392964" y="1337593"/>
            <a:chExt cx="7572139" cy="2985433"/>
          </a:xfrm>
        </p:grpSpPr>
        <p:sp>
          <p:nvSpPr>
            <p:cNvPr id="8" name="TextBox 7"/>
            <p:cNvSpPr txBox="1"/>
            <p:nvPr/>
          </p:nvSpPr>
          <p:spPr>
            <a:xfrm>
              <a:off x="392964" y="1337593"/>
              <a:ext cx="7572139" cy="298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GB" dirty="0" smtClean="0"/>
                <a:t>  Minimize </a:t>
              </a:r>
            </a:p>
            <a:p>
              <a:pPr>
                <a:lnSpc>
                  <a:spcPct val="200000"/>
                </a:lnSpc>
              </a:pPr>
              <a:r>
                <a:rPr lang="en-GB" sz="300" dirty="0" smtClean="0"/>
                <a:t>	</a:t>
              </a:r>
            </a:p>
            <a:p>
              <a:pPr>
                <a:lnSpc>
                  <a:spcPct val="200000"/>
                </a:lnSpc>
              </a:pPr>
              <a:endParaRPr lang="en-GB" sz="100" dirty="0" smtClean="0"/>
            </a:p>
            <a:p>
              <a:pPr>
                <a:lnSpc>
                  <a:spcPct val="200000"/>
                </a:lnSpc>
              </a:pPr>
              <a:r>
                <a:rPr lang="en-GB" dirty="0"/>
                <a:t>	</a:t>
              </a:r>
              <a:r>
                <a:rPr lang="en-GB" dirty="0" smtClean="0"/>
                <a:t>increase the loop gain G</a:t>
              </a:r>
              <a:r>
                <a:rPr lang="en-GB" baseline="-25000" dirty="0" smtClean="0"/>
                <a:t>L</a:t>
              </a:r>
              <a:r>
                <a:rPr lang="en-GB" dirty="0" smtClean="0"/>
                <a:t>=A∙</a:t>
              </a:r>
              <a:r>
                <a:rPr lang="el-GR" dirty="0" smtClean="0"/>
                <a:t>β</a:t>
              </a:r>
              <a:endParaRPr lang="en-GB" dirty="0" smtClean="0"/>
            </a:p>
            <a:p>
              <a:pPr marL="1200150" lvl="2" indent="-285750">
                <a:buFont typeface="Arial" panose="020B0604020202020204" pitchFamily="34" charset="0"/>
                <a:buChar char="•"/>
              </a:pPr>
              <a:r>
                <a:rPr lang="en-GB" dirty="0" smtClean="0"/>
                <a:t>maximize </a:t>
              </a:r>
              <a:r>
                <a:rPr lang="en-GB" b="1" dirty="0" smtClean="0"/>
                <a:t>A (limited by the amplifier maximum rating)</a:t>
              </a:r>
            </a:p>
            <a:p>
              <a:pPr marL="1200150" lvl="2" indent="-285750">
                <a:buFont typeface="Arial" panose="020B0604020202020204" pitchFamily="34" charset="0"/>
                <a:buChar char="•"/>
              </a:pPr>
              <a:r>
                <a:rPr lang="en-GB" dirty="0" smtClean="0"/>
                <a:t>maximize </a:t>
              </a:r>
              <a:r>
                <a:rPr lang="el-GR" b="1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β</a:t>
              </a:r>
              <a:r>
                <a:rPr lang="en-GB" dirty="0" smtClean="0"/>
                <a:t>  </a:t>
              </a:r>
              <a:r>
                <a:rPr lang="en-GB" b="1" dirty="0" smtClean="0"/>
                <a:t>(limited by the maximum input power)</a:t>
              </a:r>
            </a:p>
            <a:p>
              <a:r>
                <a:rPr lang="en-GB" b="1" dirty="0"/>
                <a:t>	</a:t>
              </a:r>
              <a:r>
                <a:rPr lang="en-GB" b="1" dirty="0" smtClean="0"/>
                <a:t>			</a:t>
              </a:r>
            </a:p>
            <a:p>
              <a:r>
                <a:rPr lang="en-GB" dirty="0"/>
                <a:t>	</a:t>
              </a:r>
              <a:r>
                <a:rPr lang="en-GB" dirty="0" smtClean="0"/>
                <a:t>		</a:t>
              </a:r>
            </a:p>
            <a:p>
              <a:r>
                <a:rPr lang="en-GB" dirty="0"/>
                <a:t>	</a:t>
              </a:r>
              <a:r>
                <a:rPr lang="en-GB" dirty="0" smtClean="0"/>
                <a:t>	</a:t>
              </a:r>
            </a:p>
            <a:p>
              <a:r>
                <a:rPr lang="en-GB" dirty="0"/>
                <a:t>	</a:t>
              </a:r>
              <a:r>
                <a:rPr lang="en-GB" dirty="0" smtClean="0"/>
                <a:t>				</a:t>
              </a:r>
              <a:endParaRPr lang="en-GB" dirty="0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693555" y="2335594"/>
              <a:ext cx="559219" cy="15955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152198" y="1141410"/>
                <a:ext cx="1344350" cy="53194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b="0" i="1" dirty="0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1400" i="1" dirty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/>
                            </a:rPr>
                            <m:t>𝐶𝐴𝑉</m:t>
                          </m:r>
                        </m:sub>
                        <m:sup>
                          <m:r>
                            <a:rPr lang="en-GB" sz="1400" b="0" i="1" dirty="0" smtClean="0">
                              <a:latin typeface="Cambria Math"/>
                            </a:rPr>
                            <m:t>′</m:t>
                          </m:r>
                        </m:sup>
                      </m:sSubSup>
                      <m:r>
                        <a:rPr lang="en-GB" sz="1400" b="0" i="0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400" b="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/>
                                </a:rPr>
                                <m:t>𝐶𝐴𝑉</m:t>
                              </m:r>
                            </m:sub>
                          </m:sSub>
                        </m:num>
                        <m:den>
                          <m:r>
                            <a:rPr lang="en-GB" sz="1400" b="0" i="1" dirty="0" smtClean="0">
                              <a:latin typeface="Cambria Math"/>
                            </a:rPr>
                            <m:t>1+</m:t>
                          </m:r>
                          <m:r>
                            <a:rPr lang="en-GB" sz="1400" b="0" i="1" dirty="0" smtClean="0">
                              <a:latin typeface="Cambria Math"/>
                            </a:rPr>
                            <m:t>𝐴</m:t>
                          </m:r>
                          <m:r>
                            <a:rPr lang="en-GB" sz="1400" b="0" i="1" dirty="0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198" y="1141410"/>
                <a:ext cx="1344350" cy="531940"/>
              </a:xfrm>
              <a:prstGeom prst="rect">
                <a:avLst/>
              </a:prstGeom>
              <a:blipFill rotWithShape="1">
                <a:blip r:embed="rId3"/>
                <a:stretch>
                  <a:fillRect b="-5747"/>
                </a:stretch>
              </a:blipFill>
              <a:ln w="317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8"/>
              <p:cNvSpPr txBox="1"/>
              <p:nvPr/>
            </p:nvSpPr>
            <p:spPr>
              <a:xfrm>
                <a:off x="7046037" y="4095677"/>
                <a:ext cx="18516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/>
                            </a:rPr>
                            <m:t>|</m:t>
                          </m:r>
                          <m:r>
                            <a:rPr lang="en-GB" sz="1200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GB" sz="1200" b="0" i="1" smtClean="0"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GB" sz="1200" b="0" i="1" smtClean="0">
                          <a:latin typeface="Cambria Math"/>
                        </a:rPr>
                        <m:t>|=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2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GB" sz="1200" b="0" i="1" smtClean="0">
                              <a:latin typeface="Cambria Math"/>
                            </a:rPr>
                            <m:t>·</m:t>
                          </m:r>
                          <m:r>
                            <a:rPr lang="en-GB" sz="1200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</m:d>
                      <m:r>
                        <a:rPr lang="en-GB" sz="1200" b="0" i="1" smtClean="0">
                          <a:latin typeface="Cambria Math"/>
                        </a:rPr>
                        <m:t>=1=0</m:t>
                      </m:r>
                      <m:r>
                        <a:rPr lang="en-GB" sz="1200" b="0" i="1" smtClean="0">
                          <a:latin typeface="Cambria Math"/>
                        </a:rPr>
                        <m:t>𝑑𝐵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1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6037" y="4095677"/>
                <a:ext cx="1851661" cy="276999"/>
              </a:xfrm>
              <a:prstGeom prst="rect">
                <a:avLst/>
              </a:prstGeom>
              <a:blipFill rotWithShape="1">
                <a:blip r:embed="rId4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21"/>
              <p:cNvSpPr txBox="1"/>
              <p:nvPr/>
            </p:nvSpPr>
            <p:spPr>
              <a:xfrm>
                <a:off x="7021753" y="4635249"/>
                <a:ext cx="1108701" cy="281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/>
                          <a:ea typeface="Cambria Math"/>
                        </a:rPr>
                        <m:t>∠</m:t>
                      </m:r>
                      <m:sSub>
                        <m:sSubPr>
                          <m:ctrlPr>
                            <a:rPr lang="en-GB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GB" sz="1200" b="0" i="1" smtClean="0"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GB" sz="12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sz="1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1200" b="0" i="1" smtClean="0">
                              <a:latin typeface="Cambria Math"/>
                            </a:rPr>
                            <m:t>−180</m:t>
                          </m:r>
                        </m:e>
                        <m:sup>
                          <m:r>
                            <a:rPr lang="en-GB" sz="1200" b="0" i="1" smtClean="0">
                              <a:latin typeface="Cambria Math"/>
                            </a:rPr>
                            <m:t>º</m:t>
                          </m:r>
                        </m:sup>
                      </m:sSup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1753" y="4635249"/>
                <a:ext cx="1108701" cy="28116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27"/>
          <p:cNvSpPr txBox="1"/>
          <p:nvPr/>
        </p:nvSpPr>
        <p:spPr>
          <a:xfrm>
            <a:off x="-207823" y="4020746"/>
            <a:ext cx="38066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/>
              <a:t>g</a:t>
            </a:r>
            <a:r>
              <a:rPr lang="en-GB" sz="1600" b="1" dirty="0" smtClean="0"/>
              <a:t>ain margin </a:t>
            </a:r>
            <a:r>
              <a:rPr lang="en-GB" sz="1600" dirty="0" smtClean="0"/>
              <a:t>(m</a:t>
            </a:r>
            <a:r>
              <a:rPr lang="en-GB" sz="1600" baseline="-25000" dirty="0" smtClean="0"/>
              <a:t>g</a:t>
            </a:r>
            <a:r>
              <a:rPr lang="en-GB" sz="1600" dirty="0" smtClean="0"/>
              <a:t>)</a:t>
            </a:r>
          </a:p>
          <a:p>
            <a:pPr algn="ctr"/>
            <a:r>
              <a:rPr lang="en-GB" sz="1600" dirty="0" smtClean="0"/>
              <a:t>and </a:t>
            </a:r>
          </a:p>
          <a:p>
            <a:pPr algn="ctr"/>
            <a:r>
              <a:rPr lang="en-GB" sz="1600" b="1" dirty="0" smtClean="0"/>
              <a:t>phase </a:t>
            </a:r>
            <a:r>
              <a:rPr lang="en-GB" sz="1600" b="1" dirty="0"/>
              <a:t>margin</a:t>
            </a:r>
            <a:r>
              <a:rPr lang="en-GB" sz="1600" dirty="0"/>
              <a:t> </a:t>
            </a:r>
            <a:r>
              <a:rPr lang="en-GB" sz="1600" dirty="0" smtClean="0"/>
              <a:t>(m</a:t>
            </a:r>
            <a:r>
              <a:rPr lang="el-GR" sz="1600" baseline="-25000" dirty="0" smtClean="0"/>
              <a:t>ϕ</a:t>
            </a:r>
            <a:r>
              <a:rPr lang="en-GB" sz="1600" dirty="0" smtClean="0"/>
              <a:t>) </a:t>
            </a:r>
            <a:endParaRPr lang="en-GB" sz="1600" dirty="0"/>
          </a:p>
          <a:p>
            <a:pPr algn="ctr"/>
            <a:endParaRPr lang="en-GB" sz="1600" dirty="0"/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6" t="2170" r="12239" b="1865"/>
          <a:stretch/>
        </p:blipFill>
        <p:spPr bwMode="auto">
          <a:xfrm>
            <a:off x="3234407" y="3483788"/>
            <a:ext cx="2372515" cy="222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995936" y="2997385"/>
            <a:ext cx="1148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>
                <a:solidFill>
                  <a:srgbClr val="FF0000"/>
                </a:solidFill>
              </a:rPr>
              <a:t>LIMITS:</a:t>
            </a:r>
            <a:endParaRPr lang="en-GB" b="1" u="sng" dirty="0">
              <a:solidFill>
                <a:srgbClr val="FF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822425" y="764670"/>
            <a:ext cx="3190885" cy="1692376"/>
            <a:chOff x="611560" y="621649"/>
            <a:chExt cx="4644562" cy="2969048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043444"/>
              <a:ext cx="3528392" cy="1771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18" name="Straight Arrow Connector 17"/>
            <p:cNvCxnSpPr/>
            <p:nvPr/>
          </p:nvCxnSpPr>
          <p:spPr>
            <a:xfrm>
              <a:off x="1987648" y="2486692"/>
              <a:ext cx="336948" cy="57606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2213519" y="621649"/>
                  <a:ext cx="2739751" cy="4634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𝜷</m:t>
                      </m:r>
                    </m:oMath>
                  </a14:m>
                  <a:r>
                    <a:rPr lang="en-GB" sz="1400" dirty="0" smtClean="0"/>
                    <a:t> = feedback factor</a:t>
                  </a:r>
                  <a:endParaRPr lang="en-GB" sz="14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13519" y="621649"/>
                  <a:ext cx="2739751" cy="463454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2273" b="-3636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1910670" y="3127242"/>
                  <a:ext cx="3345452" cy="4634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𝑨</m:t>
                      </m:r>
                    </m:oMath>
                  </a14:m>
                  <a:r>
                    <a:rPr lang="en-GB" sz="1400" dirty="0" smtClean="0"/>
                    <a:t> = </a:t>
                  </a:r>
                  <a:r>
                    <a:rPr lang="en-GB" sz="1400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A</a:t>
                  </a:r>
                  <a:r>
                    <a:rPr lang="en-GB" sz="1400" i="1" baseline="-250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0</a:t>
                  </a:r>
                  <a:r>
                    <a:rPr lang="en-GB" sz="1400" b="1" i="1" dirty="0">
                      <a:solidFill>
                        <a:srgbClr val="FF0000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𝑔</m:t>
                      </m:r>
                    </m:oMath>
                  </a14:m>
                  <a:r>
                    <a:rPr lang="en-GB" sz="1400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R </a:t>
                  </a:r>
                  <a:r>
                    <a:rPr lang="en-GB" sz="1400" dirty="0" smtClean="0"/>
                    <a:t>= forward gain</a:t>
                  </a:r>
                  <a:endParaRPr lang="en-GB" sz="14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0670" y="3127242"/>
                  <a:ext cx="3345452" cy="463455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4651" b="-4186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Arrow Connector 20"/>
            <p:cNvCxnSpPr>
              <a:endCxn id="19" idx="1"/>
            </p:cNvCxnSpPr>
            <p:nvPr/>
          </p:nvCxnSpPr>
          <p:spPr>
            <a:xfrm flipV="1">
              <a:off x="1616819" y="853376"/>
              <a:ext cx="596700" cy="1376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/>
          <p:cNvSpPr/>
          <p:nvPr/>
        </p:nvSpPr>
        <p:spPr>
          <a:xfrm>
            <a:off x="6227041" y="1272976"/>
            <a:ext cx="1604985" cy="5547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3" name="Left Brace 22"/>
          <p:cNvSpPr/>
          <p:nvPr/>
        </p:nvSpPr>
        <p:spPr>
          <a:xfrm>
            <a:off x="6999969" y="4064713"/>
            <a:ext cx="144016" cy="895289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2125595" y="1417381"/>
            <a:ext cx="287505" cy="265970"/>
          </a:xfrm>
          <a:prstGeom prst="round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>
            <a:off x="417477" y="5908159"/>
            <a:ext cx="559219" cy="15955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1073098" y="5792578"/>
            <a:ext cx="4749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Increase the margins, by limiting the phase shift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657199" y="4234176"/>
                <a:ext cx="780742" cy="497059"/>
              </a:xfrm>
              <a:prstGeom prst="rect">
                <a:avLst/>
              </a:prstGeom>
              <a:noFill/>
              <a:ln w="2222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en-GB" sz="14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sz="1400" i="1">
                              <a:latin typeface="Cambria Math"/>
                              <a:ea typeface="Cambria Math"/>
                            </a:rPr>
                            <m:t>𝜑</m:t>
                          </m:r>
                          <m:r>
                            <m:rPr>
                              <m:nor/>
                            </m:rPr>
                            <a:rPr lang="en-GB" sz="1400" dirty="0"/>
                            <m:t> 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sz="1400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7199" y="4234176"/>
                <a:ext cx="780742" cy="49705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222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ight Arrow 28"/>
          <p:cNvSpPr/>
          <p:nvPr/>
        </p:nvSpPr>
        <p:spPr>
          <a:xfrm rot="10800000">
            <a:off x="6322527" y="4134472"/>
            <a:ext cx="505819" cy="216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pic>
        <p:nvPicPr>
          <p:cNvPr id="31" name="Picture 30" descr="liu_ppt-03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sp>
        <p:nvSpPr>
          <p:cNvPr id="33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decrease Z?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 descr="logo-presentation-small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2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6" grpId="1"/>
      <p:bldP spid="11" grpId="0"/>
      <p:bldP spid="11" grpId="1"/>
      <p:bldP spid="12" grpId="0"/>
      <p:bldP spid="12" grpId="1"/>
      <p:bldP spid="13" grpId="0"/>
      <p:bldP spid="15" grpId="0"/>
      <p:bldP spid="23" grpId="0" animBg="1"/>
      <p:bldP spid="23" grpId="1" animBg="1"/>
      <p:bldP spid="26" grpId="0" animBg="1"/>
      <p:bldP spid="27" grpId="0"/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3772" y="2852936"/>
            <a:ext cx="9144000" cy="90872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2958" y="3020743"/>
            <a:ext cx="82124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PS 10 MHz system driving amplifier</a:t>
            </a:r>
            <a:endParaRPr lang="en-GB" sz="3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4" y="2905542"/>
            <a:ext cx="827584" cy="815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020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66034"/>
            <a:ext cx="6628972" cy="303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2749763" y="2708920"/>
            <a:ext cx="1368152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349785" y="5879017"/>
            <a:ext cx="3917033" cy="646331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LOAD IMPEDANCE TRANSFORMATION FROM 50</a:t>
            </a:r>
            <a:r>
              <a:rPr lang="el-GR" dirty="0" smtClean="0"/>
              <a:t>Ω</a:t>
            </a:r>
            <a:r>
              <a:rPr lang="en-GB" dirty="0" smtClean="0"/>
              <a:t> TO 200</a:t>
            </a:r>
            <a:r>
              <a:rPr lang="el-GR" dirty="0" smtClean="0"/>
              <a:t>Ω</a:t>
            </a:r>
            <a:r>
              <a:rPr lang="en-GB" dirty="0" smtClean="0"/>
              <a:t>(1:4)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127362" y="2245922"/>
            <a:ext cx="0" cy="136815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32094" y="3605616"/>
            <a:ext cx="1800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004552" y="1566812"/>
            <a:ext cx="0" cy="67911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99963" y="1566812"/>
            <a:ext cx="425559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85819" y="4221088"/>
            <a:ext cx="4159911" cy="369332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FREQUENCY TUNING VIA A DC CURRENT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8" y="4886992"/>
            <a:ext cx="4159911" cy="646331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180° PHASE SHIFT FOR THE LOCAL FEEDBACK</a:t>
            </a:r>
            <a:endParaRPr lang="en-GB" dirty="0"/>
          </a:p>
        </p:txBody>
      </p:sp>
      <p:graphicFrame>
        <p:nvGraphicFramePr>
          <p:cNvPr id="13" name="Oggetto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9191419"/>
              </p:ext>
            </p:extLst>
          </p:nvPr>
        </p:nvGraphicFramePr>
        <p:xfrm>
          <a:off x="441177" y="4824958"/>
          <a:ext cx="221297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7" name="Equation" r:id="rId4" imgW="1688760" imgH="393480" progId="Equation.3">
                  <p:embed/>
                </p:oleObj>
              </mc:Choice>
              <mc:Fallback>
                <p:oleObj name="Equation" r:id="rId4" imgW="1688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177" y="4824958"/>
                        <a:ext cx="2212975" cy="47625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2987824" y="2552343"/>
            <a:ext cx="5642116" cy="4062466"/>
            <a:chOff x="2932292" y="2434788"/>
            <a:chExt cx="5642116" cy="406246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00" t="3821" r="7500" b="5504"/>
            <a:stretch/>
          </p:blipFill>
          <p:spPr>
            <a:xfrm>
              <a:off x="2932292" y="2434788"/>
              <a:ext cx="5642116" cy="406246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164032" y="2642428"/>
              <a:ext cx="11521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</a:rPr>
                <a:t>BW= 1.25 MHz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724128" y="3212976"/>
              <a:ext cx="11521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/>
                <a:t>BW=  3.5 MHz</a:t>
              </a:r>
              <a:endParaRPr lang="en-GB" sz="1200" b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49439" y="2204868"/>
            <a:ext cx="5974891" cy="4440015"/>
            <a:chOff x="3911309" y="2905975"/>
            <a:chExt cx="5974891" cy="4440015"/>
          </a:xfrm>
        </p:grpSpPr>
        <p:grpSp>
          <p:nvGrpSpPr>
            <p:cNvPr id="19" name="Group 18"/>
            <p:cNvGrpSpPr/>
            <p:nvPr/>
          </p:nvGrpSpPr>
          <p:grpSpPr>
            <a:xfrm>
              <a:off x="3911309" y="2905975"/>
              <a:ext cx="5974891" cy="4440015"/>
              <a:chOff x="3078049" y="2900511"/>
              <a:chExt cx="5974891" cy="4440015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3078049" y="2900511"/>
                <a:ext cx="5974891" cy="4440015"/>
                <a:chOff x="4582630" y="2329745"/>
                <a:chExt cx="5974891" cy="4440015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20" t="4483" r="5919" b="2718"/>
                <a:stretch/>
              </p:blipFill>
              <p:spPr>
                <a:xfrm>
                  <a:off x="4582630" y="2329745"/>
                  <a:ext cx="5974891" cy="4313057"/>
                </a:xfrm>
                <a:prstGeom prst="rect">
                  <a:avLst/>
                </a:prstGeom>
              </p:spPr>
            </p:pic>
            <p:sp>
              <p:nvSpPr>
                <p:cNvPr id="25" name="TextBox 24"/>
                <p:cNvSpPr txBox="1"/>
                <p:nvPr/>
              </p:nvSpPr>
              <p:spPr>
                <a:xfrm>
                  <a:off x="6766967" y="6515844"/>
                  <a:ext cx="1606215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50" b="1" dirty="0" smtClean="0"/>
                    <a:t>Frequency</a:t>
                  </a:r>
                  <a:endParaRPr lang="en-GB" sz="1050" b="1" dirty="0"/>
                </a:p>
              </p:txBody>
            </p:sp>
          </p:grpSp>
          <p:sp>
            <p:nvSpPr>
              <p:cNvPr id="22" name="TextBox 21"/>
              <p:cNvSpPr txBox="1"/>
              <p:nvPr/>
            </p:nvSpPr>
            <p:spPr>
              <a:xfrm>
                <a:off x="4105143" y="4421421"/>
                <a:ext cx="115212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smtClean="0"/>
                  <a:t>BW =  1.2 MHz</a:t>
                </a:r>
                <a:endParaRPr lang="en-GB" sz="1200" b="1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740572" y="3343592"/>
                <a:ext cx="115212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smtClean="0">
                    <a:solidFill>
                      <a:srgbClr val="FF0000"/>
                    </a:solidFill>
                  </a:rPr>
                  <a:t>BW = 65 kHz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8590056" y="3482039"/>
              <a:ext cx="1008112" cy="27699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02060"/>
                  </a:solidFill>
                </a:rPr>
                <a:t>LG=21 dB</a:t>
              </a:r>
              <a:endParaRPr lang="en-GB" sz="12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27" name="Picture 26" descr="liu_ppt-03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sp>
        <p:nvSpPr>
          <p:cNvPr id="29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 MHz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cavities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driving amplifier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 descr="logo-presentation-small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26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3772" y="2852936"/>
            <a:ext cx="9144000" cy="90872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2958" y="3020743"/>
            <a:ext cx="82124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Improvements of the 10 MHz wideband feedback </a:t>
            </a:r>
            <a:endParaRPr lang="en-GB" sz="3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4" y="2905542"/>
            <a:ext cx="827584" cy="815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316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6" t="4747" r="6174" b="51287"/>
          <a:stretch/>
        </p:blipFill>
        <p:spPr>
          <a:xfrm>
            <a:off x="837546" y="3944179"/>
            <a:ext cx="7839987" cy="2828813"/>
          </a:xfrm>
          <a:prstGeom prst="rect">
            <a:avLst/>
          </a:prstGeom>
        </p:spPr>
      </p:pic>
      <p:graphicFrame>
        <p:nvGraphicFramePr>
          <p:cNvPr id="5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519676"/>
              </p:ext>
            </p:extLst>
          </p:nvPr>
        </p:nvGraphicFramePr>
        <p:xfrm>
          <a:off x="457202" y="1654652"/>
          <a:ext cx="4130453" cy="2001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38"/>
                <a:gridCol w="1675534"/>
                <a:gridCol w="1554881"/>
              </a:tblGrid>
              <a:tr h="575856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STAGE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GAIN</a:t>
                      </a:r>
                    </a:p>
                    <a:p>
                      <a:pPr algn="ctr"/>
                      <a:r>
                        <a:rPr lang="it-IT" sz="1400" dirty="0" err="1" smtClean="0"/>
                        <a:t>Old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configuration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GAIN</a:t>
                      </a:r>
                    </a:p>
                    <a:p>
                      <a:pPr algn="ctr"/>
                      <a:r>
                        <a:rPr lang="it-IT" sz="1400" baseline="0" dirty="0" smtClean="0"/>
                        <a:t>New </a:t>
                      </a:r>
                      <a:r>
                        <a:rPr lang="it-IT" sz="1400" baseline="0" dirty="0" err="1" smtClean="0"/>
                        <a:t>configuration</a:t>
                      </a:r>
                      <a:endParaRPr lang="it-IT" sz="1400" dirty="0"/>
                    </a:p>
                  </a:txBody>
                  <a:tcPr/>
                </a:tc>
              </a:tr>
              <a:tr h="389319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Predriver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11.1 dB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12.76 dB</a:t>
                      </a:r>
                      <a:endParaRPr lang="it-IT" sz="1400" dirty="0"/>
                    </a:p>
                  </a:txBody>
                  <a:tcPr/>
                </a:tc>
              </a:tr>
              <a:tr h="493049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Driver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26.7 dB   @3MHz</a:t>
                      </a:r>
                    </a:p>
                    <a:p>
                      <a:pPr algn="ctr"/>
                      <a:r>
                        <a:rPr lang="it-IT" sz="1400" dirty="0" smtClean="0"/>
                        <a:t>24 dB </a:t>
                      </a:r>
                      <a:r>
                        <a:rPr lang="it-IT" sz="1400" baseline="0" dirty="0" smtClean="0"/>
                        <a:t>   </a:t>
                      </a:r>
                      <a:r>
                        <a:rPr lang="it-IT" sz="1400" dirty="0" smtClean="0"/>
                        <a:t>@3MHz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28.5 </a:t>
                      </a:r>
                      <a:r>
                        <a:rPr lang="it-IT" sz="1400" smtClean="0"/>
                        <a:t>dB  @</a:t>
                      </a:r>
                      <a:r>
                        <a:rPr lang="it-IT" sz="1400" dirty="0" smtClean="0"/>
                        <a:t>3MHz</a:t>
                      </a:r>
                    </a:p>
                    <a:p>
                      <a:pPr algn="ctr"/>
                      <a:r>
                        <a:rPr lang="it-IT" sz="1400" smtClean="0"/>
                        <a:t>26 dB   </a:t>
                      </a:r>
                      <a:r>
                        <a:rPr lang="it-IT" sz="1400" dirty="0" smtClean="0"/>
                        <a:t>@10MHz</a:t>
                      </a:r>
                      <a:endParaRPr lang="it-IT" sz="1400" dirty="0"/>
                    </a:p>
                  </a:txBody>
                  <a:tcPr/>
                </a:tc>
              </a:tr>
              <a:tr h="493049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Final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42.9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dirty="0" smtClean="0"/>
                        <a:t>dB @3MHz</a:t>
                      </a:r>
                    </a:p>
                    <a:p>
                      <a:pPr algn="ctr"/>
                      <a:r>
                        <a:rPr lang="it-IT" sz="1400" dirty="0" smtClean="0"/>
                        <a:t>39.5 dB  @10MHz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44.9 dB</a:t>
                      </a:r>
                      <a:r>
                        <a:rPr lang="it-IT" sz="1400" baseline="0" dirty="0" smtClean="0"/>
                        <a:t>  @3MHz</a:t>
                      </a:r>
                    </a:p>
                    <a:p>
                      <a:pPr algn="ctr"/>
                      <a:r>
                        <a:rPr lang="it-IT" sz="1400" baseline="0" dirty="0" smtClean="0"/>
                        <a:t>43.2 dB  @10MHz</a:t>
                      </a:r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asellaDiTesto 11"/>
          <p:cNvSpPr txBox="1"/>
          <p:nvPr/>
        </p:nvSpPr>
        <p:spPr>
          <a:xfrm>
            <a:off x="5374119" y="1927955"/>
            <a:ext cx="3415679" cy="95410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TOTAL INCREASE OF GAIN:</a:t>
            </a:r>
          </a:p>
          <a:p>
            <a:pPr algn="ctr"/>
            <a:r>
              <a:rPr lang="it-IT" b="1" dirty="0" smtClean="0"/>
              <a:t>  ~4dB IN THE FIRST TWO STAGES</a:t>
            </a:r>
          </a:p>
          <a:p>
            <a:pPr algn="ctr"/>
            <a:r>
              <a:rPr lang="it-IT" b="1" dirty="0"/>
              <a:t> </a:t>
            </a:r>
            <a:r>
              <a:rPr lang="it-IT" b="1" dirty="0" smtClean="0"/>
              <a:t>~2dB IN THE FINAL STAGE</a:t>
            </a:r>
            <a:endParaRPr lang="it-IT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1" t="4839" r="7650" b="51267"/>
          <a:stretch/>
        </p:blipFill>
        <p:spPr>
          <a:xfrm>
            <a:off x="841122" y="3948845"/>
            <a:ext cx="7678972" cy="28241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9884" y="2265533"/>
            <a:ext cx="4137768" cy="2456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64757" y="2669820"/>
            <a:ext cx="4122895" cy="2160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8" t="3882" r="6783" b="52503"/>
          <a:stretch/>
        </p:blipFill>
        <p:spPr>
          <a:xfrm>
            <a:off x="837544" y="3872167"/>
            <a:ext cx="7760474" cy="280621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9887" y="3175728"/>
            <a:ext cx="4137767" cy="2287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7506" y="991851"/>
            <a:ext cx="8960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 order to get higher tubes </a:t>
            </a:r>
            <a:r>
              <a:rPr lang="en-GB" sz="1600" dirty="0" err="1" smtClean="0"/>
              <a:t>transconductance</a:t>
            </a:r>
            <a:r>
              <a:rPr lang="en-GB" sz="1600" dirty="0" smtClean="0"/>
              <a:t> and hence higher open loop gain, the working point of the tube has been modified.</a:t>
            </a:r>
            <a:endParaRPr lang="en-GB" sz="1600" dirty="0"/>
          </a:p>
        </p:txBody>
      </p:sp>
      <p:pic>
        <p:nvPicPr>
          <p:cNvPr id="14" name="Picture 13" descr="liu_ppt-0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Increase of 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17" name="Picture 16" descr="logo-presentation-smal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58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1" grpId="0" animBg="1"/>
      <p:bldP spid="1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36512" y="2780928"/>
            <a:ext cx="4608512" cy="3727146"/>
            <a:chOff x="-36512" y="2780928"/>
            <a:chExt cx="4608512" cy="372714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83" t="1699" r="7476"/>
            <a:stretch/>
          </p:blipFill>
          <p:spPr>
            <a:xfrm>
              <a:off x="-36512" y="2780928"/>
              <a:ext cx="4608512" cy="372714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53595" y="3081002"/>
              <a:ext cx="849931" cy="369332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3 MHz</a:t>
              </a:r>
              <a:endParaRPr lang="en-GB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61146" y="1214173"/>
            <a:ext cx="80217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latin typeface="Calibri" panose="020F0502020204030204" pitchFamily="34" charset="0"/>
                <a:cs typeface="GreekC"/>
              </a:rPr>
              <a:t> </a:t>
            </a:r>
            <a:r>
              <a:rPr lang="el-GR" sz="1600" b="1" dirty="0" smtClean="0">
                <a:latin typeface="GreekC"/>
                <a:cs typeface="GreekC"/>
              </a:rPr>
              <a:t>β</a:t>
            </a:r>
            <a:r>
              <a:rPr lang="en-GB" sz="1600" dirty="0" smtClean="0">
                <a:latin typeface="GreekC"/>
                <a:cs typeface="GreekC"/>
              </a:rPr>
              <a:t> </a:t>
            </a:r>
            <a:r>
              <a:rPr lang="en-GB" sz="1600" dirty="0" smtClean="0"/>
              <a:t>has been increased by 3 dB     →         </a:t>
            </a:r>
            <a:r>
              <a:rPr lang="en-GB" sz="1600" dirty="0"/>
              <a:t>G</a:t>
            </a:r>
            <a:r>
              <a:rPr lang="en-GB" sz="1600" baseline="-25000" dirty="0"/>
              <a:t>L</a:t>
            </a:r>
            <a:r>
              <a:rPr lang="en-GB" sz="1600" dirty="0" smtClean="0"/>
              <a:t>= 24 dB</a:t>
            </a:r>
          </a:p>
          <a:p>
            <a:pPr marL="285750" indent="-285750">
              <a:buFont typeface="Calibri" panose="020F0502020204030204" pitchFamily="34" charset="0"/>
              <a:buChar char="→"/>
            </a:pPr>
            <a:r>
              <a:rPr lang="en-GB" sz="1600" dirty="0" smtClean="0"/>
              <a:t> that means more input power needed (but still achievable);</a:t>
            </a:r>
          </a:p>
          <a:p>
            <a:endParaRPr lang="en-GB" sz="1600" dirty="0" smtClean="0"/>
          </a:p>
          <a:p>
            <a:r>
              <a:rPr lang="en-GB" sz="1600" dirty="0" smtClean="0"/>
              <a:t>2.    </a:t>
            </a:r>
            <a:r>
              <a:rPr lang="en-GB" sz="16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en-GB" sz="1600" dirty="0" smtClean="0"/>
              <a:t>  has been increased by 6 dB         →        G</a:t>
            </a:r>
            <a:r>
              <a:rPr lang="en-GB" sz="1600" baseline="-25000" dirty="0" smtClean="0"/>
              <a:t>L</a:t>
            </a:r>
            <a:r>
              <a:rPr lang="en-GB" sz="1600" dirty="0" smtClean="0"/>
              <a:t>=30 dB</a:t>
            </a:r>
          </a:p>
          <a:p>
            <a:pPr marL="285750" indent="-285750">
              <a:buFont typeface="Calibri" panose="020F0502020204030204" pitchFamily="34" charset="0"/>
              <a:buChar char="→"/>
            </a:pPr>
            <a:r>
              <a:rPr lang="en-GB" sz="1600" dirty="0" smtClean="0"/>
              <a:t> that means keeping the same input power.</a:t>
            </a:r>
          </a:p>
        </p:txBody>
      </p:sp>
      <p:sp>
        <p:nvSpPr>
          <p:cNvPr id="8" name="Down Arrow 7"/>
          <p:cNvSpPr/>
          <p:nvPr/>
        </p:nvSpPr>
        <p:spPr>
          <a:xfrm>
            <a:off x="4499992" y="4182904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37693" y="4797152"/>
            <a:ext cx="84686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The additional 6 dB will be distributed in this way:</a:t>
            </a:r>
          </a:p>
          <a:p>
            <a:pPr algn="just"/>
            <a:r>
              <a:rPr lang="en-GB" sz="1600" dirty="0" smtClean="0"/>
              <a:t>Starting from G</a:t>
            </a:r>
            <a:r>
              <a:rPr lang="en-GB" sz="1600" baseline="-25000" dirty="0" smtClean="0"/>
              <a:t>L </a:t>
            </a:r>
            <a:r>
              <a:rPr lang="en-GB" sz="1600" dirty="0" smtClean="0"/>
              <a:t>=24 dB</a:t>
            </a:r>
          </a:p>
          <a:p>
            <a:pPr marL="285750" indent="-285750" algn="just">
              <a:buFont typeface="Calibri" panose="020F0502020204030204" pitchFamily="34" charset="0"/>
              <a:buChar char="→"/>
            </a:pPr>
            <a:r>
              <a:rPr lang="en-GB" sz="1600" dirty="0" smtClean="0"/>
              <a:t> 3 dB will be used for decreasing the cavity impedance;</a:t>
            </a:r>
          </a:p>
          <a:p>
            <a:pPr marL="285750" indent="-285750" algn="just">
              <a:buFont typeface="Calibri" panose="020F0502020204030204" pitchFamily="34" charset="0"/>
              <a:buChar char="→"/>
            </a:pPr>
            <a:r>
              <a:rPr lang="en-GB" sz="1600" dirty="0"/>
              <a:t> </a:t>
            </a:r>
            <a:r>
              <a:rPr lang="en-GB" sz="1600" dirty="0" smtClean="0"/>
              <a:t>3 dB will be used for reducing the total group delay by acting on the local feedback or implementing hardware modifications;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325438" y="2562991"/>
            <a:ext cx="2637140" cy="1431978"/>
            <a:chOff x="3781516" y="3255897"/>
            <a:chExt cx="2656176" cy="1319750"/>
          </a:xfrm>
        </p:grpSpPr>
        <p:pic>
          <p:nvPicPr>
            <p:cNvPr id="11" name="Picture 2" descr="http://us.cdn2.123rf.com/168nwm/orla/orla1307/orla130700257/20884736-3d-persone--uomo-persona-e-traguardo-scopo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5653" y="3255897"/>
              <a:ext cx="1133792" cy="96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781516" y="3270833"/>
              <a:ext cx="2656176" cy="130481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GB" dirty="0"/>
            </a:p>
            <a:p>
              <a:pPr algn="ctr"/>
              <a:endParaRPr lang="en-GB" dirty="0" smtClean="0"/>
            </a:p>
            <a:p>
              <a:pPr algn="ctr"/>
              <a:endParaRPr lang="en-GB" sz="1600" dirty="0" smtClean="0"/>
            </a:p>
            <a:p>
              <a:pPr algn="ctr"/>
              <a:endParaRPr lang="en-GB" sz="1600" dirty="0" smtClean="0"/>
            </a:p>
            <a:p>
              <a:pPr algn="ctr"/>
              <a:r>
                <a:rPr lang="en-GB" b="1" dirty="0" smtClean="0"/>
                <a:t> G</a:t>
              </a:r>
              <a:r>
                <a:rPr lang="en-GB" b="1" baseline="-25000" dirty="0" smtClean="0"/>
                <a:t>L</a:t>
              </a:r>
              <a:r>
                <a:rPr lang="en-GB" b="1" dirty="0" smtClean="0"/>
                <a:t>=27 dB + stability</a:t>
              </a:r>
              <a:endParaRPr lang="en-GB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2002" y="2905690"/>
            <a:ext cx="4608512" cy="3619654"/>
            <a:chOff x="4572002" y="2905690"/>
            <a:chExt cx="4608512" cy="361965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5" t="4362" r="7475" b="51"/>
            <a:stretch/>
          </p:blipFill>
          <p:spPr>
            <a:xfrm>
              <a:off x="4572002" y="2905690"/>
              <a:ext cx="4608512" cy="3619654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932040" y="3102417"/>
              <a:ext cx="944226" cy="369332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10 MHz</a:t>
              </a:r>
              <a:endParaRPr lang="en-GB" dirty="0"/>
            </a:p>
          </p:txBody>
        </p:sp>
      </p:grpSp>
      <p:sp>
        <p:nvSpPr>
          <p:cNvPr id="17" name="TextBox 16"/>
          <p:cNvSpPr txBox="1"/>
          <p:nvPr/>
        </p:nvSpPr>
        <p:spPr>
          <a:xfrm rot="19717363">
            <a:off x="2620882" y="3373485"/>
            <a:ext cx="3716208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GB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10 </a:t>
            </a:r>
            <a:r>
              <a:rPr lang="en-GB" sz="4400" b="1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k</a:t>
            </a:r>
            <a:r>
              <a:rPr lang="en-GB" sz="4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v</a:t>
            </a:r>
            <a:r>
              <a:rPr lang="en-GB" sz="4400" b="1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</a:t>
            </a:r>
            <a:r>
              <a:rPr lang="it-IT" sz="4400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/gap</a:t>
            </a:r>
            <a:r>
              <a:rPr lang="en-GB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pPr algn="ctr"/>
            <a:r>
              <a:rPr lang="en-GB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NOT ACHIEVABLE!</a:t>
            </a:r>
            <a:endParaRPr lang="en-GB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9" name="Picture 18" descr="liu_ppt-0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Increase of </a:t>
            </a:r>
            <a:r>
              <a:rPr lang="el-GR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sz="2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 descr="logo-presentation-smal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6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7" grpId="0" animBg="1"/>
      <p:bldP spid="1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 descr="logo-presentation-smal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  <p:pic>
        <p:nvPicPr>
          <p:cNvPr id="56" name="Picture 55" descr="C:\Users\gfavia\AppData\Local\Microsoft\Windows\Temporary Internet Files\Content.Outlook\KYG627CV\20141210_1037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6" t="29482" r="30549" b="9401"/>
          <a:stretch/>
        </p:blipFill>
        <p:spPr bwMode="auto">
          <a:xfrm rot="5400000">
            <a:off x="2001774" y="4786803"/>
            <a:ext cx="1964560" cy="21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liu_ppt-0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Increase of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margins</a:t>
            </a:r>
            <a:endParaRPr lang="en-US" sz="2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9502" y="980728"/>
            <a:ext cx="8506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order to increase the stability margins hardware modification have been implemented</a:t>
            </a:r>
            <a:endParaRPr lang="en-GB" dirty="0"/>
          </a:p>
        </p:txBody>
      </p:sp>
      <p:sp>
        <p:nvSpPr>
          <p:cNvPr id="21" name="Right Arrow 20"/>
          <p:cNvSpPr/>
          <p:nvPr/>
        </p:nvSpPr>
        <p:spPr>
          <a:xfrm>
            <a:off x="539552" y="1520788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1473324" y="1444134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Improvement of the internal connections and damping of resonances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1475656" y="4581128"/>
            <a:ext cx="909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u="sng" dirty="0" smtClean="0"/>
              <a:t>Old resonator</a:t>
            </a:r>
            <a:r>
              <a:rPr lang="en-GB" sz="1400" dirty="0" smtClean="0"/>
              <a:t>: stray capacitance and leakage inductance, high losses at 10 </a:t>
            </a:r>
            <a:r>
              <a:rPr lang="en-GB" sz="1400" dirty="0" err="1" smtClean="0"/>
              <a:t>MHz.</a:t>
            </a:r>
            <a:endParaRPr lang="en-GB" sz="1400" u="sng" dirty="0"/>
          </a:p>
        </p:txBody>
      </p:sp>
      <p:pic>
        <p:nvPicPr>
          <p:cNvPr id="40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86" b="15356"/>
          <a:stretch/>
        </p:blipFill>
        <p:spPr bwMode="auto">
          <a:xfrm>
            <a:off x="2004727" y="4969741"/>
            <a:ext cx="2055677" cy="159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2558"/>
              </p:ext>
            </p:extLst>
          </p:nvPr>
        </p:nvGraphicFramePr>
        <p:xfrm>
          <a:off x="6772671" y="4957770"/>
          <a:ext cx="2160240" cy="803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648072"/>
                <a:gridCol w="720080"/>
              </a:tblGrid>
              <a:tr h="34593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OLD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10 MHz</a:t>
                      </a:r>
                      <a:endParaRPr lang="en-GB" sz="1200" dirty="0"/>
                    </a:p>
                  </a:txBody>
                  <a:tcPr/>
                </a:tc>
              </a:tr>
              <a:tr h="42124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DRIVER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LOAD</a:t>
                      </a:r>
                      <a:endParaRPr lang="en-GB" sz="1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194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l-GR" sz="1200" baseline="0" dirty="0" smtClean="0"/>
                        <a:t>Ω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120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l-GR" sz="1200" baseline="0" dirty="0" smtClean="0"/>
                        <a:t>Ω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66098" y="2040696"/>
            <a:ext cx="2193074" cy="187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9" name="Group 48"/>
          <p:cNvGrpSpPr/>
          <p:nvPr/>
        </p:nvGrpSpPr>
        <p:grpSpPr>
          <a:xfrm>
            <a:off x="1475656" y="1917040"/>
            <a:ext cx="4534991" cy="2160032"/>
            <a:chOff x="35496" y="4071818"/>
            <a:chExt cx="5685182" cy="2741558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96" y="4071818"/>
              <a:ext cx="5685182" cy="2741558"/>
            </a:xfrm>
            <a:prstGeom prst="rect">
              <a:avLst/>
            </a:prstGeom>
          </p:spPr>
        </p:pic>
        <p:sp>
          <p:nvSpPr>
            <p:cNvPr id="44" name="Oval 43"/>
            <p:cNvSpPr/>
            <p:nvPr/>
          </p:nvSpPr>
          <p:spPr>
            <a:xfrm>
              <a:off x="2123728" y="4509120"/>
              <a:ext cx="1600002" cy="148821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99593" y="5982936"/>
              <a:ext cx="1389253" cy="429700"/>
              <a:chOff x="6733113" y="5979140"/>
              <a:chExt cx="1389253" cy="429700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6733113" y="5979140"/>
                <a:ext cx="1389253" cy="4297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b="1" dirty="0" smtClean="0"/>
                  <a:t>new connection</a:t>
                </a:r>
              </a:p>
              <a:p>
                <a:pPr algn="r"/>
                <a:r>
                  <a:rPr lang="en-GB" sz="800" b="1" dirty="0" smtClean="0"/>
                  <a:t>old connection</a:t>
                </a:r>
                <a:endParaRPr lang="en-GB" sz="800" b="1" dirty="0"/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6801853" y="6102581"/>
                <a:ext cx="288032" cy="0"/>
              </a:xfrm>
              <a:prstGeom prst="line">
                <a:avLst/>
              </a:prstGeom>
              <a:ln w="22225">
                <a:solidFill>
                  <a:srgbClr val="050C9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6801853" y="6261216"/>
                <a:ext cx="288032" cy="0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2" name="Right Arrow 51"/>
          <p:cNvSpPr/>
          <p:nvPr/>
        </p:nvSpPr>
        <p:spPr>
          <a:xfrm>
            <a:off x="539552" y="4293096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1473324" y="421179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Replacement of the old resonator</a:t>
            </a:r>
            <a:endParaRPr lang="en-GB" dirty="0"/>
          </a:p>
        </p:txBody>
      </p:sp>
      <p:grpSp>
        <p:nvGrpSpPr>
          <p:cNvPr id="60" name="Group 59"/>
          <p:cNvGrpSpPr/>
          <p:nvPr/>
        </p:nvGrpSpPr>
        <p:grpSpPr>
          <a:xfrm>
            <a:off x="4269388" y="4880873"/>
            <a:ext cx="2244438" cy="1864864"/>
            <a:chOff x="4269388" y="4880873"/>
            <a:chExt cx="2244438" cy="1864864"/>
          </a:xfrm>
        </p:grpSpPr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9388" y="4880873"/>
              <a:ext cx="2244438" cy="1864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" name="Oval 53"/>
            <p:cNvSpPr/>
            <p:nvPr/>
          </p:nvSpPr>
          <p:spPr>
            <a:xfrm>
              <a:off x="5580112" y="5869278"/>
              <a:ext cx="504056" cy="5760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475656" y="4568698"/>
            <a:ext cx="909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u="sng" dirty="0" smtClean="0"/>
              <a:t>New resonator</a:t>
            </a:r>
            <a:r>
              <a:rPr lang="en-GB" sz="1400" dirty="0" smtClean="0"/>
              <a:t>: simpler device, less capacitance and leakage inductance,  losses reduced at 10 </a:t>
            </a:r>
            <a:r>
              <a:rPr lang="en-GB" sz="1400" dirty="0" err="1" smtClean="0"/>
              <a:t>MHz.</a:t>
            </a:r>
            <a:endParaRPr lang="en-GB" sz="1400" u="sng" dirty="0"/>
          </a:p>
        </p:txBody>
      </p:sp>
      <p:sp>
        <p:nvSpPr>
          <p:cNvPr id="57" name="Rectangle 56"/>
          <p:cNvSpPr/>
          <p:nvPr/>
        </p:nvSpPr>
        <p:spPr>
          <a:xfrm>
            <a:off x="4269389" y="5226892"/>
            <a:ext cx="26068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u="sng" dirty="0" smtClean="0"/>
              <a:t>3 separated devices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tuneable resonator coil;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200Ω </a:t>
            </a:r>
            <a:r>
              <a:rPr lang="en-GB" sz="1400" dirty="0"/>
              <a:t>load </a:t>
            </a:r>
            <a:r>
              <a:rPr lang="en-GB" sz="1400" dirty="0" smtClean="0"/>
              <a:t>transformer;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inverter.</a:t>
            </a:r>
            <a:endParaRPr lang="en-GB" sz="1400" dirty="0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87115"/>
              </p:ext>
            </p:extLst>
          </p:nvPr>
        </p:nvGraphicFramePr>
        <p:xfrm>
          <a:off x="6773184" y="5908513"/>
          <a:ext cx="2160240" cy="803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648072"/>
                <a:gridCol w="720080"/>
              </a:tblGrid>
              <a:tr h="34593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NEW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10 MHz</a:t>
                      </a:r>
                      <a:endParaRPr lang="en-GB" sz="1200" dirty="0"/>
                    </a:p>
                  </a:txBody>
                  <a:tcPr/>
                </a:tc>
              </a:tr>
              <a:tr h="42124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DRIVER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LOAD</a:t>
                      </a:r>
                      <a:endParaRPr lang="en-GB" sz="1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196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l-GR" sz="1200" baseline="0" dirty="0" smtClean="0"/>
                        <a:t>Ω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177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l-GR" sz="1200" baseline="0" dirty="0" smtClean="0"/>
                        <a:t>Ω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48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55" grpId="0"/>
      <p:bldP spid="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3772" y="2852936"/>
            <a:ext cx="9144000" cy="90872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3020743"/>
            <a:ext cx="76717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GB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4" y="2905542"/>
            <a:ext cx="827584" cy="815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323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logo-presentation-smal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466041" y="1700808"/>
            <a:ext cx="4677959" cy="2991779"/>
            <a:chOff x="148602" y="2069069"/>
            <a:chExt cx="6912768" cy="407676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602" y="2069069"/>
              <a:ext cx="6912768" cy="407676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15" t="26727" r="58161" b="69777"/>
            <a:stretch/>
          </p:blipFill>
          <p:spPr>
            <a:xfrm>
              <a:off x="2740229" y="2962895"/>
              <a:ext cx="326573" cy="142504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4572000" y="1086709"/>
            <a:ext cx="3945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TOTAL LOOP</a:t>
            </a:r>
            <a:r>
              <a:rPr lang="en-GB" sz="2400" b="1" dirty="0" smtClean="0"/>
              <a:t> 10 MHz</a:t>
            </a:r>
            <a:endParaRPr lang="en-GB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5173486" y="4885530"/>
            <a:ext cx="1975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OL=64.3 dB</a:t>
            </a:r>
          </a:p>
          <a:p>
            <a:r>
              <a:rPr lang="en-GB" dirty="0" smtClean="0"/>
              <a:t>CL=42.1 dB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864274" y="5024029"/>
            <a:ext cx="1975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LG= </a:t>
            </a:r>
            <a:r>
              <a:rPr lang="en-GB" dirty="0" smtClean="0"/>
              <a:t>22.2 dB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62536" y="1629380"/>
            <a:ext cx="497252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800" dirty="0" smtClean="0"/>
              <a:t>64.3 dB</a:t>
            </a:r>
            <a:endParaRPr lang="en-GB" sz="800" dirty="0"/>
          </a:p>
        </p:txBody>
      </p:sp>
      <p:sp>
        <p:nvSpPr>
          <p:cNvPr id="12" name="Oval 11"/>
          <p:cNvSpPr/>
          <p:nvPr/>
        </p:nvSpPr>
        <p:spPr>
          <a:xfrm>
            <a:off x="6572732" y="2329433"/>
            <a:ext cx="54000" cy="5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132648" y="2322164"/>
            <a:ext cx="497252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800" dirty="0" smtClean="0"/>
              <a:t>42.1 dB</a:t>
            </a:r>
            <a:endParaRPr lang="en-GB" sz="800" dirty="0"/>
          </a:p>
        </p:txBody>
      </p:sp>
      <p:sp>
        <p:nvSpPr>
          <p:cNvPr id="14" name="TextBox 13"/>
          <p:cNvSpPr txBox="1"/>
          <p:nvPr/>
        </p:nvSpPr>
        <p:spPr>
          <a:xfrm>
            <a:off x="5149809" y="5733256"/>
            <a:ext cx="3816424" cy="646331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INPUT POWER REQUIRED FOR 10 </a:t>
            </a:r>
            <a:r>
              <a:rPr lang="en-GB" dirty="0" err="1" smtClean="0"/>
              <a:t>kV</a:t>
            </a:r>
            <a:r>
              <a:rPr lang="en-GB" baseline="-25000" dirty="0" err="1" smtClean="0"/>
              <a:t>P</a:t>
            </a:r>
            <a:r>
              <a:rPr lang="en-GB" baseline="-25000" dirty="0" smtClean="0"/>
              <a:t>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120 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918" y="1139552"/>
            <a:ext cx="3945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TOTAL LOOP</a:t>
            </a:r>
            <a:r>
              <a:rPr lang="en-GB" b="1" dirty="0" smtClean="0"/>
              <a:t> </a:t>
            </a:r>
            <a:r>
              <a:rPr lang="en-GB" sz="2400" b="1" dirty="0" smtClean="0"/>
              <a:t>3 MHz</a:t>
            </a:r>
            <a:endParaRPr lang="en-GB" sz="2400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361585" y="4837011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OL=69.5 dB</a:t>
            </a:r>
          </a:p>
          <a:p>
            <a:r>
              <a:rPr lang="en-GB" dirty="0" smtClean="0"/>
              <a:t>CL=42.8 dB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274852" y="4975510"/>
            <a:ext cx="181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LG= </a:t>
            </a:r>
            <a:r>
              <a:rPr lang="en-GB" dirty="0" smtClean="0"/>
              <a:t>26.7 dB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0" y="1687739"/>
            <a:ext cx="4466041" cy="3096000"/>
            <a:chOff x="105959" y="2009923"/>
            <a:chExt cx="4466041" cy="304564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959" y="2020321"/>
              <a:ext cx="4466041" cy="303524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905329" y="2009923"/>
              <a:ext cx="497252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69.5 dB</a:t>
              </a:r>
              <a:endParaRPr lang="en-GB" sz="8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28306" y="2638826"/>
              <a:ext cx="497252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42.8 dB</a:t>
              </a:r>
              <a:endParaRPr lang="en-GB" sz="8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61585" y="5733256"/>
            <a:ext cx="3816424" cy="646331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INPUT POWER REQUIRED FOR 10 </a:t>
            </a:r>
            <a:r>
              <a:rPr lang="en-GB" dirty="0" err="1" smtClean="0"/>
              <a:t>kV</a:t>
            </a:r>
            <a:r>
              <a:rPr lang="en-GB" baseline="-25000" dirty="0" err="1" smtClean="0"/>
              <a:t>P</a:t>
            </a:r>
            <a:r>
              <a:rPr lang="en-GB" baseline="-25000" dirty="0" smtClean="0"/>
              <a:t>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80 W</a:t>
            </a:r>
          </a:p>
        </p:txBody>
      </p:sp>
      <p:pic>
        <p:nvPicPr>
          <p:cNvPr id="24" name="Picture 23" descr="liu_ppt-0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94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7471" y="930463"/>
            <a:ext cx="9086531" cy="5759695"/>
            <a:chOff x="57469" y="930460"/>
            <a:chExt cx="9086531" cy="5759695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06"/>
            <a:stretch/>
          </p:blipFill>
          <p:spPr bwMode="auto">
            <a:xfrm>
              <a:off x="57469" y="930460"/>
              <a:ext cx="9060707" cy="5661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6663172" y="5949280"/>
              <a:ext cx="2480828" cy="740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Picture 6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PSPICE model of the 10 MHz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amplifier </a:t>
            </a:r>
            <a:endParaRPr lang="en-GB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73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732366"/>
            <a:ext cx="8701471" cy="1344706"/>
          </a:xfrm>
        </p:spPr>
        <p:txBody>
          <a:bodyPr/>
          <a:lstStyle/>
          <a:p>
            <a:r>
              <a:rPr lang="en-GB" dirty="0"/>
              <a:t>Potential improvements of the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PS </a:t>
            </a:r>
            <a:r>
              <a:rPr lang="en-GB" dirty="0"/>
              <a:t>10 MHz cavities driving </a:t>
            </a:r>
            <a:r>
              <a:rPr lang="en-GB" dirty="0" smtClean="0"/>
              <a:t>amplifier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576" y="4509120"/>
            <a:ext cx="8701471" cy="1690423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smtClean="0"/>
              <a:t>Favia</a:t>
            </a:r>
          </a:p>
          <a:p>
            <a:endParaRPr lang="en-US" dirty="0" smtClean="0"/>
          </a:p>
          <a:p>
            <a:r>
              <a:rPr lang="en-US" dirty="0" smtClean="0"/>
              <a:t>Acknowledgments</a:t>
            </a:r>
            <a:r>
              <a:rPr lang="en-GB" dirty="0" smtClean="0"/>
              <a:t>:</a:t>
            </a:r>
            <a:r>
              <a:rPr lang="en-US" dirty="0" smtClean="0"/>
              <a:t> V. Desquiens, F. Di </a:t>
            </a:r>
            <a:r>
              <a:rPr lang="en-US" dirty="0" smtClean="0"/>
              <a:t>Lorenzo </a:t>
            </a:r>
            <a:r>
              <a:rPr lang="en-US" dirty="0" smtClean="0"/>
              <a:t>S. Energico, M. Morvillo, C. Rossi </a:t>
            </a:r>
            <a:endParaRPr lang="en-US" dirty="0" smtClean="0"/>
          </a:p>
          <a:p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491880" y="6093296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mbria" panose="02040503050406030204" pitchFamily="18" charset="0"/>
              </a:rPr>
              <a:t>LIU-PS Student Day 21 April 2015</a:t>
            </a:r>
          </a:p>
          <a:p>
            <a:pPr algn="ctr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3708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-32" y="992340"/>
            <a:ext cx="9144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/>
              <a:t>Higher amplifier gain </a:t>
            </a:r>
            <a:r>
              <a:rPr lang="en-GB" sz="1600" dirty="0" smtClean="0"/>
              <a:t>is achievable </a:t>
            </a:r>
            <a:r>
              <a:rPr lang="en-GB" sz="1600" dirty="0"/>
              <a:t>without complete </a:t>
            </a:r>
            <a:r>
              <a:rPr lang="en-GB" sz="1600" dirty="0" smtClean="0"/>
              <a:t>re-designing;</a:t>
            </a:r>
            <a:endParaRPr lang="it-IT" sz="1600" dirty="0"/>
          </a:p>
          <a:p>
            <a:pPr algn="just"/>
            <a:endParaRPr lang="it-IT" sz="16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1600" dirty="0" smtClean="0"/>
              <a:t>Up to 9 </a:t>
            </a:r>
            <a:r>
              <a:rPr lang="it-IT" sz="1600" dirty="0"/>
              <a:t>dB </a:t>
            </a:r>
            <a:r>
              <a:rPr lang="it-IT" sz="1600" dirty="0" smtClean="0"/>
              <a:t>of </a:t>
            </a:r>
            <a:r>
              <a:rPr lang="it-IT" sz="1600" dirty="0" err="1" smtClean="0"/>
              <a:t>additional</a:t>
            </a:r>
            <a:r>
              <a:rPr lang="it-IT" sz="1600" dirty="0" smtClean="0"/>
              <a:t> </a:t>
            </a:r>
            <a:r>
              <a:rPr lang="it-IT" sz="1600" dirty="0" err="1" smtClean="0"/>
              <a:t>loop</a:t>
            </a:r>
            <a:r>
              <a:rPr lang="it-IT" sz="1600" dirty="0" smtClean="0"/>
              <a:t> gain </a:t>
            </a:r>
            <a:r>
              <a:rPr lang="it-IT" sz="1600" dirty="0" err="1" smtClean="0"/>
              <a:t>have</a:t>
            </a:r>
            <a:r>
              <a:rPr lang="it-IT" sz="1600" dirty="0" smtClean="0"/>
              <a:t> </a:t>
            </a:r>
            <a:r>
              <a:rPr lang="it-IT" sz="1600" dirty="0" err="1" smtClean="0"/>
              <a:t>been</a:t>
            </a:r>
            <a:r>
              <a:rPr lang="it-IT" sz="1600" dirty="0" smtClean="0"/>
              <a:t> </a:t>
            </a:r>
            <a:r>
              <a:rPr lang="it-IT" sz="1600" dirty="0" err="1" smtClean="0"/>
              <a:t>demonstrated</a:t>
            </a:r>
            <a:r>
              <a:rPr lang="it-IT" sz="1600" dirty="0"/>
              <a:t>;</a:t>
            </a:r>
            <a:r>
              <a:rPr lang="it-IT" sz="1600" dirty="0" smtClean="0"/>
              <a:t> </a:t>
            </a:r>
            <a:endParaRPr lang="it-IT" sz="1600" dirty="0"/>
          </a:p>
          <a:p>
            <a:pPr algn="just"/>
            <a:endParaRPr lang="it-IT" sz="16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1600" dirty="0" smtClean="0"/>
              <a:t>A </a:t>
            </a:r>
            <a:r>
              <a:rPr lang="it-IT" sz="1600" dirty="0" err="1"/>
              <a:t>stable</a:t>
            </a:r>
            <a:r>
              <a:rPr lang="it-IT" sz="1600" dirty="0"/>
              <a:t> </a:t>
            </a:r>
            <a:r>
              <a:rPr lang="it-IT" sz="1600" dirty="0" err="1" smtClean="0"/>
              <a:t>operation</a:t>
            </a:r>
            <a:r>
              <a:rPr lang="it-IT" sz="1600" dirty="0" smtClean="0"/>
              <a:t> with </a:t>
            </a:r>
            <a:r>
              <a:rPr lang="it-IT" sz="1600" dirty="0" err="1" smtClean="0"/>
              <a:t>additional</a:t>
            </a:r>
            <a:r>
              <a:rPr lang="it-IT" sz="1600" dirty="0" smtClean="0"/>
              <a:t> 6 dB of </a:t>
            </a:r>
            <a:r>
              <a:rPr lang="it-IT" sz="1600" dirty="0" err="1" smtClean="0"/>
              <a:t>loop</a:t>
            </a:r>
            <a:r>
              <a:rPr lang="it-IT" sz="1600" dirty="0" smtClean="0"/>
              <a:t> gain </a:t>
            </a:r>
            <a:r>
              <a:rPr lang="it-IT" sz="1600" dirty="0" err="1" smtClean="0"/>
              <a:t>at</a:t>
            </a:r>
            <a:r>
              <a:rPr lang="it-IT" sz="1600" dirty="0" smtClean="0"/>
              <a:t> 3 MHz can be </a:t>
            </a:r>
            <a:r>
              <a:rPr lang="it-IT" sz="1600" dirty="0" err="1" smtClean="0"/>
              <a:t>achieved</a:t>
            </a:r>
            <a:r>
              <a:rPr lang="it-IT" sz="1600" dirty="0" smtClean="0"/>
              <a:t> with an </a:t>
            </a:r>
            <a:r>
              <a:rPr lang="it-IT" sz="1600" dirty="0" err="1" smtClean="0"/>
              <a:t>achievable</a:t>
            </a:r>
            <a:r>
              <a:rPr lang="it-IT" sz="1600" dirty="0" smtClean="0"/>
              <a:t> input </a:t>
            </a:r>
            <a:r>
              <a:rPr lang="it-IT" sz="1600" dirty="0" err="1" smtClean="0"/>
              <a:t>power</a:t>
            </a:r>
            <a:r>
              <a:rPr lang="it-IT" sz="1600" dirty="0" smtClean="0"/>
              <a:t>  </a:t>
            </a:r>
            <a:r>
              <a:rPr lang="it-IT" sz="1600" dirty="0"/>
              <a:t>by </a:t>
            </a:r>
            <a:r>
              <a:rPr lang="it-IT" sz="1600" dirty="0" err="1"/>
              <a:t>implementing</a:t>
            </a:r>
            <a:r>
              <a:rPr lang="it-IT" sz="1600" dirty="0"/>
              <a:t> </a:t>
            </a:r>
            <a:r>
              <a:rPr lang="it-IT" sz="1600" dirty="0" err="1"/>
              <a:t>few</a:t>
            </a:r>
            <a:r>
              <a:rPr lang="it-IT" sz="1600" dirty="0"/>
              <a:t> </a:t>
            </a:r>
            <a:r>
              <a:rPr lang="it-IT" sz="1600" dirty="0" err="1" smtClean="0"/>
              <a:t>changes</a:t>
            </a:r>
            <a:r>
              <a:rPr lang="it-IT" sz="1600" dirty="0" smtClean="0"/>
              <a:t> to the </a:t>
            </a:r>
            <a:r>
              <a:rPr lang="it-IT" sz="1600" dirty="0" err="1" smtClean="0"/>
              <a:t>amplifier</a:t>
            </a:r>
            <a:r>
              <a:rPr lang="it-IT" sz="1600" dirty="0"/>
              <a:t> </a:t>
            </a:r>
          </a:p>
          <a:p>
            <a:pPr algn="just"/>
            <a:endParaRPr lang="it-IT" sz="1600" dirty="0" smtClean="0"/>
          </a:p>
          <a:p>
            <a:pPr algn="just"/>
            <a:endParaRPr lang="it-IT" sz="1600" dirty="0" smtClean="0"/>
          </a:p>
          <a:p>
            <a:pPr algn="just"/>
            <a:endParaRPr lang="it-IT" sz="1600" dirty="0"/>
          </a:p>
          <a:p>
            <a:pPr algn="just"/>
            <a:endParaRPr lang="it-IT" sz="1600" dirty="0" smtClean="0"/>
          </a:p>
          <a:p>
            <a:pPr marL="0" lvl="2"/>
            <a:endParaRPr lang="it-IT" sz="1600" dirty="0"/>
          </a:p>
          <a:p>
            <a:pPr marL="0" lvl="2"/>
            <a:endParaRPr lang="en-US" sz="1600" dirty="0"/>
          </a:p>
          <a:p>
            <a:pPr marL="0" lvl="2">
              <a:buFont typeface="Wingdings" pitchFamily="2" charset="2"/>
              <a:buChar char="Ø"/>
            </a:pPr>
            <a:r>
              <a:rPr lang="en-US" sz="1600" dirty="0" smtClean="0"/>
              <a:t> New modifications will be implemented in order to get higher loop gain with less input power at </a:t>
            </a:r>
            <a:r>
              <a:rPr lang="en-US" sz="1600" dirty="0" smtClean="0"/>
              <a:t>10 MHz</a:t>
            </a:r>
            <a:r>
              <a:rPr lang="en-US" sz="1600" dirty="0" smtClean="0"/>
              <a:t>;</a:t>
            </a:r>
            <a:endParaRPr lang="it-IT" sz="1600" dirty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  The overall feedback pickup will be moved from the anode of the final tube to the cavity, since the cavity acts as a good </a:t>
            </a:r>
            <a:r>
              <a:rPr lang="en-US" sz="1600" dirty="0" err="1" smtClean="0"/>
              <a:t>bandpass</a:t>
            </a:r>
            <a:r>
              <a:rPr lang="en-US" sz="1600" dirty="0" smtClean="0"/>
              <a:t> filter;</a:t>
            </a:r>
          </a:p>
          <a:p>
            <a:pPr>
              <a:buFont typeface="Wingdings" pitchFamily="2" charset="2"/>
              <a:buChar char="Ø"/>
            </a:pPr>
            <a:endParaRPr lang="en-US" sz="1600" dirty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  </a:t>
            </a:r>
            <a:r>
              <a:rPr lang="en-US" sz="1600" b="1" dirty="0" smtClean="0">
                <a:solidFill>
                  <a:schemeClr val="tx2"/>
                </a:solidFill>
              </a:rPr>
              <a:t>Asymmetries  in the distribution of the beam induced voltage </a:t>
            </a:r>
            <a:r>
              <a:rPr lang="en-US" sz="1600" dirty="0" smtClean="0"/>
              <a:t>in the two cavity gaps will be analyzed;</a:t>
            </a:r>
          </a:p>
          <a:p>
            <a:pPr>
              <a:buFont typeface="Wingdings" pitchFamily="2" charset="2"/>
              <a:buChar char="Ø"/>
            </a:pPr>
            <a:endParaRPr lang="en-US" sz="1600" dirty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  The possibility to </a:t>
            </a:r>
            <a:r>
              <a:rPr lang="en-US" sz="1600" b="1" dirty="0" smtClean="0">
                <a:solidFill>
                  <a:schemeClr val="tx2"/>
                </a:solidFill>
              </a:rPr>
              <a:t>replace the first two stages with solid state amplifiers</a:t>
            </a:r>
            <a:r>
              <a:rPr lang="en-US" sz="1600" dirty="0" smtClean="0"/>
              <a:t>, or to clearly </a:t>
            </a:r>
            <a:r>
              <a:rPr lang="en-US" sz="1600" b="1" dirty="0" smtClean="0">
                <a:solidFill>
                  <a:schemeClr val="tx2"/>
                </a:solidFill>
              </a:rPr>
              <a:t>change technology </a:t>
            </a:r>
            <a:r>
              <a:rPr lang="en-US" sz="1600" dirty="0" smtClean="0"/>
              <a:t>for the cavity-amplifier system (wideband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Finemet</a:t>
            </a:r>
            <a:r>
              <a:rPr lang="en-GB" sz="1600" b="1" baseline="30000" dirty="0" smtClean="0">
                <a:solidFill>
                  <a:schemeClr val="tx2"/>
                </a:solidFill>
                <a:latin typeface="Calibri" pitchFamily="34" charset="0"/>
              </a:rPr>
              <a:t>©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 cavity</a:t>
            </a:r>
            <a:r>
              <a:rPr lang="en-US" sz="1600" dirty="0" smtClean="0">
                <a:latin typeface="Calibri" pitchFamily="34" charset="0"/>
              </a:rPr>
              <a:t>) </a:t>
            </a:r>
            <a:r>
              <a:rPr lang="en-US" sz="1600" dirty="0" smtClean="0"/>
              <a:t>will be investigated, if necessary.</a:t>
            </a:r>
          </a:p>
          <a:p>
            <a:pPr>
              <a:buFont typeface="Wingdings" pitchFamily="2" charset="2"/>
              <a:buChar char="Ø"/>
            </a:pPr>
            <a:endParaRPr lang="en-US" sz="1600" dirty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endParaRPr lang="en-US" sz="1600" dirty="0"/>
          </a:p>
          <a:p>
            <a:pPr>
              <a:buFont typeface="Wingdings" pitchFamily="2" charset="2"/>
              <a:buChar char="Ø"/>
            </a:pPr>
            <a:endParaRPr lang="it-IT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891178" y="2924944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</a:t>
            </a:r>
            <a:r>
              <a:rPr lang="en-GB" sz="32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GB" sz="32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teps</a:t>
            </a:r>
            <a:endParaRPr lang="en-GB" sz="3200" b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45" y="2859699"/>
            <a:ext cx="531039" cy="64130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058"/>
            <a:ext cx="619098" cy="747654"/>
          </a:xfrm>
          <a:prstGeom prst="rect">
            <a:avLst/>
          </a:prstGeom>
        </p:spPr>
      </p:pic>
      <p:pic>
        <p:nvPicPr>
          <p:cNvPr id="10" name="Picture 9" descr="logo-presentation-small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home.web.cern.ch/sites/home.web.cern.ch/files/styles/medium/public/image/accelerator/2013/01/accelerators-ps.jpg?itok=5E3Tp4Q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1" y="117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180528" y="-99392"/>
            <a:ext cx="9361040" cy="7056784"/>
          </a:xfrm>
          <a:prstGeom prst="rect">
            <a:avLst/>
          </a:prstGeom>
          <a:solidFill>
            <a:schemeClr val="tx1">
              <a:lumMod val="65000"/>
              <a:lumOff val="35000"/>
              <a:alpha val="7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ottotitolo 2"/>
          <p:cNvSpPr>
            <a:spLocks noGrp="1"/>
          </p:cNvSpPr>
          <p:nvPr/>
        </p:nvSpPr>
        <p:spPr>
          <a:xfrm>
            <a:off x="1837095" y="3425370"/>
            <a:ext cx="4968552" cy="1224136"/>
          </a:xfrm>
          <a:prstGeom prst="rect">
            <a:avLst/>
          </a:prstGeom>
          <a:solidFill>
            <a:srgbClr val="C00000">
              <a:alpha val="39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</a:p>
          <a:p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YOUR ATTENTION</a:t>
            </a:r>
            <a:endParaRPr lang="it-IT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99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3772" y="2852936"/>
            <a:ext cx="9144000" cy="90872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4" y="2905542"/>
            <a:ext cx="827584" cy="81517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50906" y="3020743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Spare Slides</a:t>
            </a:r>
            <a:endParaRPr lang="en-GB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490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SC10_Amp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78"/>
            <a:ext cx="9144000" cy="648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39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2" y="1952625"/>
            <a:ext cx="9036496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058"/>
            <a:ext cx="619098" cy="747654"/>
          </a:xfrm>
          <a:prstGeom prst="rect">
            <a:avLst/>
          </a:prstGeom>
        </p:spPr>
      </p:pic>
      <p:pic>
        <p:nvPicPr>
          <p:cNvPr id="4" name="Picture 3" descr="logo-presentation-small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170497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PS ring cavities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4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46" y="52610"/>
            <a:ext cx="593989" cy="576793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682065" y="33322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</a:rPr>
              <a:t>The </a:t>
            </a:r>
            <a:r>
              <a:rPr lang="en-US" sz="3200" b="1" dirty="0" smtClean="0">
                <a:solidFill>
                  <a:schemeClr val="tx2"/>
                </a:solidFill>
              </a:rPr>
              <a:t>LHC 25ns </a:t>
            </a:r>
            <a:r>
              <a:rPr lang="en-US" sz="3200" b="1" dirty="0">
                <a:solidFill>
                  <a:schemeClr val="tx2"/>
                </a:solidFill>
              </a:rPr>
              <a:t>C</a:t>
            </a:r>
            <a:r>
              <a:rPr lang="en-US" sz="3200" b="1" dirty="0" smtClean="0">
                <a:solidFill>
                  <a:schemeClr val="tx2"/>
                </a:solidFill>
              </a:rPr>
              <a:t>ycle In The </a:t>
            </a:r>
            <a:r>
              <a:rPr lang="en-US" sz="3200" b="1" dirty="0">
                <a:solidFill>
                  <a:schemeClr val="tx2"/>
                </a:solidFill>
              </a:rPr>
              <a:t>PS (pre-LS1</a:t>
            </a:r>
            <a:r>
              <a:rPr lang="en-US" sz="3200" b="1" dirty="0" smtClean="0">
                <a:solidFill>
                  <a:schemeClr val="tx2"/>
                </a:solidFill>
              </a:rPr>
              <a:t>)</a:t>
            </a:r>
            <a:endParaRPr lang="en-US" sz="3200" b="1" dirty="0">
              <a:solidFill>
                <a:schemeClr val="tx2"/>
              </a:solidFill>
            </a:endParaRPr>
          </a:p>
        </p:txBody>
      </p:sp>
      <p:pic>
        <p:nvPicPr>
          <p:cNvPr id="33" name="Picture 27" descr="LHC25cycleSmal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631" y="1139720"/>
            <a:ext cx="7807569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2590798" y="1962046"/>
            <a:ext cx="984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i="1" dirty="0">
                <a:latin typeface="Constantia" pitchFamily="18" charset="0"/>
              </a:rPr>
              <a:t>h</a:t>
            </a:r>
            <a:r>
              <a:rPr lang="en-US" sz="2000" b="1" dirty="0">
                <a:latin typeface="Constantia" pitchFamily="18" charset="0"/>
              </a:rPr>
              <a:t> = 7</a:t>
            </a:r>
          </a:p>
        </p:txBody>
      </p: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5474675" y="1346091"/>
            <a:ext cx="21804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latin typeface="Constantia" pitchFamily="18" charset="0"/>
              </a:rPr>
              <a:t>Eject 72 bunches</a:t>
            </a:r>
          </a:p>
        </p:txBody>
      </p: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621321" y="1444518"/>
            <a:ext cx="21804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>
                <a:latin typeface="Constantia" pitchFamily="18" charset="0"/>
              </a:rPr>
              <a:t>Inject 4+2 bunches</a:t>
            </a:r>
          </a:p>
        </p:txBody>
      </p:sp>
      <p:sp>
        <p:nvSpPr>
          <p:cNvPr id="37" name="Line 18"/>
          <p:cNvSpPr>
            <a:spLocks noChangeShapeType="1"/>
          </p:cNvSpPr>
          <p:nvPr/>
        </p:nvSpPr>
        <p:spPr bwMode="auto">
          <a:xfrm rot="10800000" flipV="1">
            <a:off x="3785087" y="1547704"/>
            <a:ext cx="0" cy="3873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3574072" y="1181418"/>
            <a:ext cx="49236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100" b="1" dirty="0" err="1">
                <a:latin typeface="Symbol" pitchFamily="18" charset="2"/>
              </a:rPr>
              <a:t>g</a:t>
            </a:r>
            <a:r>
              <a:rPr lang="en-US" sz="2100" b="1" baseline="-25000" dirty="0" err="1">
                <a:latin typeface="Constantia" pitchFamily="18" charset="0"/>
              </a:rPr>
              <a:t>tr</a:t>
            </a:r>
            <a:endParaRPr lang="en-US" sz="2100" b="1" baseline="-25000" dirty="0">
              <a:latin typeface="Constantia" pitchFamily="18" charset="0"/>
            </a:endParaRPr>
          </a:p>
        </p:txBody>
      </p:sp>
      <p:sp>
        <p:nvSpPr>
          <p:cNvPr id="39" name="Text Box 23"/>
          <p:cNvSpPr txBox="1">
            <a:spLocks noChangeArrowheads="1"/>
          </p:cNvSpPr>
          <p:nvPr/>
        </p:nvSpPr>
        <p:spPr bwMode="auto">
          <a:xfrm rot="-5400000">
            <a:off x="5054110" y="2387460"/>
            <a:ext cx="106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 dirty="0">
                <a:latin typeface="Constantia" pitchFamily="18" charset="0"/>
              </a:rPr>
              <a:t>h</a:t>
            </a:r>
            <a:r>
              <a:rPr lang="en-US" sz="2000" b="1" dirty="0">
                <a:latin typeface="Constantia" pitchFamily="18" charset="0"/>
              </a:rPr>
              <a:t> = 84</a:t>
            </a:r>
          </a:p>
        </p:txBody>
      </p:sp>
      <p:sp>
        <p:nvSpPr>
          <p:cNvPr id="40" name="Line 24"/>
          <p:cNvSpPr>
            <a:spLocks noChangeShapeType="1"/>
          </p:cNvSpPr>
          <p:nvPr/>
        </p:nvSpPr>
        <p:spPr bwMode="auto">
          <a:xfrm flipH="1">
            <a:off x="5474675" y="1662009"/>
            <a:ext cx="253512" cy="25558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41" name="Text Box 28"/>
          <p:cNvSpPr txBox="1">
            <a:spLocks noChangeArrowheads="1"/>
          </p:cNvSpPr>
          <p:nvPr/>
        </p:nvSpPr>
        <p:spPr bwMode="auto">
          <a:xfrm>
            <a:off x="3384720" y="1901721"/>
            <a:ext cx="984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i="1" dirty="0">
                <a:latin typeface="Constantia" pitchFamily="18" charset="0"/>
              </a:rPr>
              <a:t>h</a:t>
            </a:r>
            <a:r>
              <a:rPr lang="en-US" sz="2000" b="1" dirty="0">
                <a:latin typeface="Constantia" pitchFamily="18" charset="0"/>
              </a:rPr>
              <a:t> = 21</a:t>
            </a:r>
          </a:p>
        </p:txBody>
      </p:sp>
      <p:sp>
        <p:nvSpPr>
          <p:cNvPr id="42" name="Rectangle 41"/>
          <p:cNvSpPr/>
          <p:nvPr/>
        </p:nvSpPr>
        <p:spPr bwMode="auto">
          <a:xfrm rot="18828842">
            <a:off x="3689578" y="2004142"/>
            <a:ext cx="1403155" cy="211015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4982306" y="1426410"/>
            <a:ext cx="562708" cy="228600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3786552" y="2358916"/>
            <a:ext cx="21804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0000"/>
                </a:solidFill>
                <a:latin typeface="Constantia" pitchFamily="18" charset="0"/>
              </a:rPr>
              <a:t>Instability</a:t>
            </a:r>
            <a:endParaRPr lang="en-US" sz="1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5" name="Line 18"/>
          <p:cNvSpPr>
            <a:spLocks noChangeShapeType="1"/>
          </p:cNvSpPr>
          <p:nvPr/>
        </p:nvSpPr>
        <p:spPr bwMode="auto">
          <a:xfrm rot="10800000">
            <a:off x="4419596" y="2130316"/>
            <a:ext cx="422032" cy="304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46" name="Line 18"/>
          <p:cNvSpPr>
            <a:spLocks noChangeShapeType="1"/>
          </p:cNvSpPr>
          <p:nvPr/>
        </p:nvSpPr>
        <p:spPr bwMode="auto">
          <a:xfrm rot="10800000" flipH="1">
            <a:off x="4982308" y="1547879"/>
            <a:ext cx="281353" cy="887241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" r="1736"/>
          <a:stretch/>
        </p:blipFill>
        <p:spPr bwMode="auto">
          <a:xfrm>
            <a:off x="5068434" y="4025563"/>
            <a:ext cx="4075566" cy="202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5"/>
          <a:srcRect l="11300" t="47031" r="53915" b="6725"/>
          <a:stretch/>
        </p:blipFill>
        <p:spPr>
          <a:xfrm>
            <a:off x="589341" y="3594102"/>
            <a:ext cx="1371600" cy="1523351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93359" y="692696"/>
            <a:ext cx="8974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Calibri" pitchFamily="34" charset="0"/>
              </a:rPr>
              <a:t>In the </a:t>
            </a:r>
            <a:r>
              <a:rPr lang="en-GB" sz="1400" dirty="0" smtClean="0">
                <a:latin typeface="Calibri" pitchFamily="34" charset="0"/>
              </a:rPr>
              <a:t>PS different </a:t>
            </a:r>
            <a:r>
              <a:rPr lang="en-GB" sz="1400" dirty="0">
                <a:latin typeface="Calibri" pitchFamily="34" charset="0"/>
              </a:rPr>
              <a:t>multi-bunch </a:t>
            </a:r>
            <a:r>
              <a:rPr lang="en-GB" sz="1400" dirty="0" smtClean="0">
                <a:latin typeface="Calibri" pitchFamily="34" charset="0"/>
              </a:rPr>
              <a:t>beams are generated: </a:t>
            </a:r>
            <a:r>
              <a:rPr lang="en-GB" sz="1400" dirty="0">
                <a:latin typeface="Calibri" pitchFamily="34" charset="0"/>
              </a:rPr>
              <a:t>25, 50, 75 ns LHC physics beams. The 25 ns LHC physics beam is referred to as ‘nominal’ LHC </a:t>
            </a:r>
            <a:r>
              <a:rPr lang="en-GB" sz="1400" dirty="0" smtClean="0">
                <a:latin typeface="Calibri" pitchFamily="34" charset="0"/>
              </a:rPr>
              <a:t>beam.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5"/>
          <a:srcRect l="50178" t="47031" r="10945" b="6725"/>
          <a:stretch/>
        </p:blipFill>
        <p:spPr>
          <a:xfrm>
            <a:off x="2847982" y="4149080"/>
            <a:ext cx="1645407" cy="1635087"/>
          </a:xfrm>
          <a:prstGeom prst="rect">
            <a:avLst/>
          </a:prstGeom>
        </p:spPr>
      </p:pic>
      <p:sp>
        <p:nvSpPr>
          <p:cNvPr id="52" name="Text Box 7"/>
          <p:cNvSpPr txBox="1">
            <a:spLocks noChangeArrowheads="1"/>
          </p:cNvSpPr>
          <p:nvPr/>
        </p:nvSpPr>
        <p:spPr bwMode="auto">
          <a:xfrm>
            <a:off x="2726556" y="5733256"/>
            <a:ext cx="18882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1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pPr algn="ctr"/>
            <a:r>
              <a:rPr lang="en-US" dirty="0">
                <a:latin typeface="+mn-lt"/>
              </a:rPr>
              <a:t>Split in four at flat top energy</a:t>
            </a:r>
          </a:p>
        </p:txBody>
      </p:sp>
      <p:sp>
        <p:nvSpPr>
          <p:cNvPr id="53" name="Left-Up Arrow 52"/>
          <p:cNvSpPr/>
          <p:nvPr/>
        </p:nvSpPr>
        <p:spPr>
          <a:xfrm>
            <a:off x="1946031" y="3305289"/>
            <a:ext cx="1671118" cy="577627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Left-Up Arrow 53"/>
          <p:cNvSpPr/>
          <p:nvPr/>
        </p:nvSpPr>
        <p:spPr>
          <a:xfrm>
            <a:off x="4473181" y="3276970"/>
            <a:ext cx="522523" cy="2129946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5474675" y="6577607"/>
            <a:ext cx="3669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u="sng" dirty="0" smtClean="0"/>
              <a:t>Courtesy of H. Damerau &amp; L. Ventura </a:t>
            </a:r>
            <a:endParaRPr lang="en-GB" sz="1400" u="sng" dirty="0"/>
          </a:p>
        </p:txBody>
      </p:sp>
      <p:sp>
        <p:nvSpPr>
          <p:cNvPr id="56" name="Text Box 6"/>
          <p:cNvSpPr txBox="1">
            <a:spLocks noChangeArrowheads="1"/>
          </p:cNvSpPr>
          <p:nvPr/>
        </p:nvSpPr>
        <p:spPr bwMode="auto">
          <a:xfrm>
            <a:off x="135073" y="5092376"/>
            <a:ext cx="22801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Triple splitting after 2nd injection</a:t>
            </a:r>
          </a:p>
        </p:txBody>
      </p:sp>
    </p:spTree>
    <p:extLst>
      <p:ext uri="{BB962C8B-B14F-4D97-AF65-F5344CB8AC3E}">
        <p14:creationId xmlns:p14="http://schemas.microsoft.com/office/powerpoint/2010/main" val="13603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" t="12554" r="44537"/>
          <a:stretch/>
        </p:blipFill>
        <p:spPr bwMode="auto">
          <a:xfrm>
            <a:off x="0" y="1958472"/>
            <a:ext cx="2537666" cy="1279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5" y="4869164"/>
            <a:ext cx="2766664" cy="14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134" y="1882924"/>
            <a:ext cx="2352266" cy="37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1860509"/>
            <a:ext cx="1054646" cy="403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0" y="6238879"/>
            <a:ext cx="41433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484785"/>
            <a:ext cx="5053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2400" dirty="0" smtClean="0">
                <a:solidFill>
                  <a:srgbClr val="FF0000"/>
                </a:solidFill>
              </a:rPr>
              <a:t>STATIONARY BEAM LOADING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" y="3729240"/>
            <a:ext cx="4956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2400" dirty="0" smtClean="0">
                <a:solidFill>
                  <a:srgbClr val="FF0000"/>
                </a:solidFill>
              </a:rPr>
              <a:t>TRANSIENT BEAM LOADING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283" y="2852940"/>
            <a:ext cx="4042182" cy="811967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981" y="2297852"/>
            <a:ext cx="2544317" cy="470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35" t="9364" r="3485" b="2171"/>
          <a:stretch/>
        </p:blipFill>
        <p:spPr bwMode="auto">
          <a:xfrm>
            <a:off x="2588543" y="1898271"/>
            <a:ext cx="1667878" cy="1228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7700" y="866333"/>
            <a:ext cx="8789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In stationary conditions, </a:t>
            </a:r>
            <a:r>
              <a:rPr lang="en-GB" sz="1600" dirty="0" smtClean="0"/>
              <a:t>V</a:t>
            </a:r>
            <a:r>
              <a:rPr lang="en-GB" sz="1600" baseline="-25000" dirty="0" smtClean="0"/>
              <a:t>g</a:t>
            </a:r>
            <a:r>
              <a:rPr lang="en-GB" sz="1600" dirty="0" smtClean="0"/>
              <a:t> </a:t>
            </a:r>
            <a:r>
              <a:rPr lang="en-GB" sz="1600" dirty="0"/>
              <a:t>must compensate </a:t>
            </a:r>
            <a:r>
              <a:rPr lang="en-GB" sz="1600" dirty="0" err="1"/>
              <a:t>V</a:t>
            </a:r>
            <a:r>
              <a:rPr lang="en-GB" sz="1600" baseline="-25000" dirty="0" err="1"/>
              <a:t>b</a:t>
            </a:r>
            <a:r>
              <a:rPr lang="en-GB" sz="1600" dirty="0"/>
              <a:t> , to keep </a:t>
            </a:r>
            <a:r>
              <a:rPr lang="en-GB" sz="1600" dirty="0" err="1"/>
              <a:t>V</a:t>
            </a:r>
            <a:r>
              <a:rPr lang="en-GB" sz="1600" baseline="-25000" dirty="0" err="1"/>
              <a:t>t</a:t>
            </a:r>
            <a:r>
              <a:rPr lang="en-GB" sz="1600" dirty="0"/>
              <a:t> at the </a:t>
            </a:r>
            <a:r>
              <a:rPr lang="en-GB" sz="1600" dirty="0" smtClean="0"/>
              <a:t>desired value,  providing an extra driving power or detuning the cavity.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107506" y="4077076"/>
            <a:ext cx="88294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In transient situations the voltage </a:t>
            </a:r>
            <a:r>
              <a:rPr lang="en-GB" sz="1600" dirty="0" err="1"/>
              <a:t>V</a:t>
            </a:r>
            <a:r>
              <a:rPr lang="en-GB" sz="1600" baseline="-25000" dirty="0" err="1"/>
              <a:t>t</a:t>
            </a:r>
            <a:r>
              <a:rPr lang="en-GB" sz="1600" dirty="0"/>
              <a:t> will vary. It happens in many circumstances, such as at the </a:t>
            </a:r>
            <a:r>
              <a:rPr lang="en-GB" sz="1600" dirty="0" smtClean="0"/>
              <a:t>injection or when </a:t>
            </a:r>
            <a:r>
              <a:rPr lang="en-GB" sz="1600" dirty="0"/>
              <a:t>the ring is not </a:t>
            </a:r>
            <a:r>
              <a:rPr lang="en-GB" sz="1600" dirty="0" smtClean="0"/>
              <a:t>filled </a:t>
            </a:r>
            <a:r>
              <a:rPr lang="en-GB" sz="1600" dirty="0"/>
              <a:t>uniformly. The transient </a:t>
            </a:r>
            <a:r>
              <a:rPr lang="en-GB" sz="1600" dirty="0" smtClean="0"/>
              <a:t>beam loading </a:t>
            </a:r>
            <a:r>
              <a:rPr lang="en-GB" sz="1600" dirty="0"/>
              <a:t>experienced by the bunch is the result of </a:t>
            </a:r>
            <a:r>
              <a:rPr lang="en-GB" sz="1600" dirty="0" smtClean="0"/>
              <a:t>different </a:t>
            </a:r>
            <a:r>
              <a:rPr lang="en-GB" sz="1600" dirty="0"/>
              <a:t>spectral </a:t>
            </a:r>
            <a:r>
              <a:rPr lang="en-GB" sz="1600" dirty="0" smtClean="0"/>
              <a:t>components besides </a:t>
            </a:r>
            <a:r>
              <a:rPr lang="en-GB" sz="1600" dirty="0"/>
              <a:t>the ones at the </a:t>
            </a:r>
            <a:r>
              <a:rPr lang="en-GB" sz="1600" dirty="0" smtClean="0"/>
              <a:t>RF frequency.</a:t>
            </a:r>
            <a:endParaRPr lang="en-GB" sz="1600" dirty="0"/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" t="3187" b="19574"/>
          <a:stretch/>
        </p:blipFill>
        <p:spPr bwMode="auto">
          <a:xfrm>
            <a:off x="5112448" y="4941167"/>
            <a:ext cx="3492000" cy="184928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98610" y="170497"/>
            <a:ext cx="5871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Loading</a:t>
            </a:r>
            <a:endParaRPr lang="en-GB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17" descr="liu_ppt-03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058"/>
            <a:ext cx="619098" cy="747654"/>
          </a:xfrm>
          <a:prstGeom prst="rect">
            <a:avLst/>
          </a:prstGeom>
        </p:spPr>
      </p:pic>
      <p:pic>
        <p:nvPicPr>
          <p:cNvPr id="19" name="Picture 18" descr="logo-presentation-small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016" y="6324600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90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628800"/>
            <a:ext cx="8763034" cy="474569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200000"/>
              </a:lnSpc>
              <a:buFont typeface="+mj-ea"/>
              <a:buAutoNum type="circleNumDbPlain"/>
            </a:pPr>
            <a:r>
              <a:rPr lang="en-US" dirty="0" smtClean="0"/>
              <a:t>The PS 10 MHz RF system</a:t>
            </a:r>
          </a:p>
          <a:p>
            <a:pPr marL="457200" indent="-457200">
              <a:lnSpc>
                <a:spcPct val="200000"/>
              </a:lnSpc>
              <a:buFont typeface="+mj-ea"/>
              <a:buAutoNum type="circleNumDbPlain"/>
            </a:pPr>
            <a:r>
              <a:rPr lang="en-US" dirty="0" smtClean="0"/>
              <a:t>Beam loading instability and cures</a:t>
            </a:r>
          </a:p>
          <a:p>
            <a:pPr marL="457200" indent="-457200">
              <a:lnSpc>
                <a:spcPct val="200000"/>
              </a:lnSpc>
              <a:buFont typeface="+mj-ea"/>
              <a:buAutoNum type="circleNumDbPlain"/>
            </a:pPr>
            <a:r>
              <a:rPr lang="en-US" dirty="0"/>
              <a:t>The PS 10 MHz cavities driving </a:t>
            </a:r>
            <a:r>
              <a:rPr lang="en-US" dirty="0" smtClean="0"/>
              <a:t>amplifier</a:t>
            </a:r>
          </a:p>
          <a:p>
            <a:pPr marL="457200" indent="-457200">
              <a:lnSpc>
                <a:spcPct val="200000"/>
              </a:lnSpc>
              <a:buFont typeface="+mj-ea"/>
              <a:buAutoNum type="circleNumDbPlain"/>
            </a:pPr>
            <a:r>
              <a:rPr lang="en-US" dirty="0" smtClean="0"/>
              <a:t>Improvements of the 10 MHz wideband feedback</a:t>
            </a:r>
          </a:p>
          <a:p>
            <a:pPr marL="457200" indent="-457200">
              <a:lnSpc>
                <a:spcPct val="200000"/>
              </a:lnSpc>
              <a:buFont typeface="+mj-ea"/>
              <a:buAutoNum type="circleNumDbPlain"/>
            </a:pPr>
            <a:r>
              <a:rPr lang="en-US" dirty="0" smtClean="0"/>
              <a:t>Concluding remarks</a:t>
            </a:r>
            <a:endParaRPr lang="en-US" dirty="0"/>
          </a:p>
        </p:txBody>
      </p:sp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pic>
        <p:nvPicPr>
          <p:cNvPr id="6" name="Picture 5" descr="logo-presentation-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96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3772" y="2852936"/>
            <a:ext cx="9144000" cy="90872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Picture 4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4" y="2905542"/>
            <a:ext cx="827584" cy="81517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31840" y="3068960"/>
            <a:ext cx="59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PS 10 MHz RF System</a:t>
            </a:r>
            <a:endParaRPr lang="en-GB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41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"/>
          <a:stretch/>
        </p:blipFill>
        <p:spPr bwMode="auto">
          <a:xfrm>
            <a:off x="323528" y="1700808"/>
            <a:ext cx="4221826" cy="3551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58476"/>
            <a:ext cx="1459755" cy="1110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4"/>
          <p:cNvSpPr txBox="1"/>
          <p:nvPr/>
        </p:nvSpPr>
        <p:spPr>
          <a:xfrm>
            <a:off x="107506" y="1052736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The PS machine contains cavities operating at different frequencies. The </a:t>
            </a:r>
            <a:r>
              <a:rPr lang="en-GB" sz="1600" b="1" u="sng" dirty="0" smtClean="0">
                <a:solidFill>
                  <a:schemeClr val="tx2"/>
                </a:solidFill>
              </a:rPr>
              <a:t>10 MHz cavities </a:t>
            </a:r>
            <a:r>
              <a:rPr lang="en-GB" sz="1600" dirty="0" smtClean="0"/>
              <a:t>are the most important because they </a:t>
            </a:r>
            <a:r>
              <a:rPr lang="en-GB" sz="1600" b="1" dirty="0" smtClean="0"/>
              <a:t>accelerate the bunches </a:t>
            </a:r>
            <a:r>
              <a:rPr lang="en-GB" sz="1600" dirty="0" smtClean="0"/>
              <a:t>to </a:t>
            </a:r>
            <a:r>
              <a:rPr lang="en-GB" sz="1600" dirty="0" smtClean="0"/>
              <a:t>the desired energy and  perform beam gymnastic.</a:t>
            </a:r>
            <a:endParaRPr lang="en-GB" sz="1600" dirty="0"/>
          </a:p>
        </p:txBody>
      </p:sp>
      <p:sp>
        <p:nvSpPr>
          <p:cNvPr id="7" name="TextBox 5"/>
          <p:cNvSpPr txBox="1"/>
          <p:nvPr/>
        </p:nvSpPr>
        <p:spPr>
          <a:xfrm>
            <a:off x="5364088" y="1890698"/>
            <a:ext cx="34868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The 10 MHz cavities (10+1 double gap cavities tuneable from 2.8 to 10 MHz) are driven by amplifiers based on electron tubes (power up to </a:t>
            </a:r>
            <a:r>
              <a:rPr lang="en-GB" sz="1600" b="1" dirty="0" smtClean="0">
                <a:solidFill>
                  <a:srgbClr val="FF0000"/>
                </a:solidFill>
              </a:rPr>
              <a:t>60 kW</a:t>
            </a:r>
            <a:r>
              <a:rPr lang="en-GB" sz="1600" dirty="0" smtClean="0"/>
              <a:t>), for reasons of radiation hardness and power dissipation. </a:t>
            </a:r>
            <a:endParaRPr lang="en-GB" sz="1600" dirty="0"/>
          </a:p>
        </p:txBody>
      </p:sp>
      <p:sp>
        <p:nvSpPr>
          <p:cNvPr id="8" name="Slide Number Placeholder 10"/>
          <p:cNvSpPr txBox="1">
            <a:spLocks/>
          </p:cNvSpPr>
          <p:nvPr/>
        </p:nvSpPr>
        <p:spPr>
          <a:xfrm>
            <a:off x="8534400" y="6525348"/>
            <a:ext cx="533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smtClean="0"/>
              <a:t>2</a:t>
            </a:r>
            <a:endParaRPr lang="en-US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PS RF system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iu_ppt-0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6" y="5589240"/>
            <a:ext cx="8426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-36512" y="5970766"/>
            <a:ext cx="62117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 smtClean="0">
                <a:solidFill>
                  <a:schemeClr val="tx2"/>
                </a:solidFill>
                <a:latin typeface="Calibri" pitchFamily="34" charset="0"/>
              </a:rPr>
              <a:t>New </a:t>
            </a:r>
            <a:r>
              <a:rPr lang="en-GB" sz="1600" b="1" u="sng" dirty="0">
                <a:solidFill>
                  <a:schemeClr val="tx2"/>
                </a:solidFill>
                <a:latin typeface="Calibri" pitchFamily="34" charset="0"/>
              </a:rPr>
              <a:t>LHC beam planned for </a:t>
            </a:r>
            <a:r>
              <a:rPr lang="en-GB" sz="1600" b="1" u="sng" dirty="0" smtClean="0">
                <a:solidFill>
                  <a:schemeClr val="tx2"/>
                </a:solidFill>
                <a:latin typeface="Calibri" pitchFamily="34" charset="0"/>
              </a:rPr>
              <a:t>the </a:t>
            </a:r>
            <a:r>
              <a:rPr lang="en-GB" sz="1600" b="1" u="sng" dirty="0" smtClean="0">
                <a:solidFill>
                  <a:srgbClr val="FF0000"/>
                </a:solidFill>
                <a:latin typeface="Calibri" pitchFamily="34" charset="0"/>
              </a:rPr>
              <a:t>LIU </a:t>
            </a:r>
            <a:r>
              <a:rPr lang="en-GB" sz="1600" b="1" u="sng" dirty="0">
                <a:solidFill>
                  <a:srgbClr val="FF0000"/>
                </a:solidFill>
                <a:latin typeface="Calibri" pitchFamily="34" charset="0"/>
              </a:rPr>
              <a:t>project </a:t>
            </a:r>
            <a:r>
              <a:rPr lang="en-GB" sz="1600" b="1" dirty="0">
                <a:solidFill>
                  <a:schemeClr val="tx2"/>
                </a:solidFill>
                <a:latin typeface="Calibri" pitchFamily="34" charset="0"/>
              </a:rPr>
              <a:t>-&gt; Increased </a:t>
            </a:r>
            <a:r>
              <a:rPr lang="en-GB" sz="1600" b="1" dirty="0" smtClean="0">
                <a:solidFill>
                  <a:schemeClr val="tx2"/>
                </a:solidFill>
                <a:latin typeface="Calibri" pitchFamily="34" charset="0"/>
              </a:rPr>
              <a:t>intensity:</a:t>
            </a:r>
            <a:endParaRPr lang="en-GB" sz="1600" b="1" dirty="0">
              <a:solidFill>
                <a:schemeClr val="tx2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5624823" y="5981385"/>
                <a:ext cx="3855993" cy="3284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5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GB" sz="1500" b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GB" sz="1500" b="1" i="1" smtClean="0">
                        <a:solidFill>
                          <a:schemeClr val="tx2"/>
                        </a:solidFill>
                        <a:latin typeface="Cambria Math"/>
                        <a:ea typeface="Cambria Math" panose="02040503050406030204" pitchFamily="18" charset="0"/>
                      </a:rPr>
                      <m:t>𝟑</m:t>
                    </m:r>
                    <m:r>
                      <a:rPr lang="en-GB" sz="1500" b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·</m:t>
                    </m:r>
                    <m:sSup>
                      <m:sSupPr>
                        <m:ctrlPr>
                          <a:rPr lang="en-GB" sz="1500" b="1" i="1">
                            <a:solidFill>
                              <a:schemeClr val="tx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lang="en-GB" sz="1500" b="1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500" b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  <m:r>
                      <a:rPr lang="en-GB" sz="1500" b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GB" sz="1500" b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GB" sz="1500" b="1" i="0" dirty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𝟔</m:t>
                    </m:r>
                    <m:r>
                      <a:rPr lang="en-GB" sz="15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·</m:t>
                    </m:r>
                    <m:sSup>
                      <m:sSupPr>
                        <m:ctrlPr>
                          <a:rPr lang="en-GB" sz="1500" b="1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5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15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p>
                    </m:sSup>
                    <m:r>
                      <a:rPr lang="en-GB" sz="1500" b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sz="1500" b="1" dirty="0" smtClean="0">
                    <a:solidFill>
                      <a:srgbClr val="FF0000"/>
                    </a:solidFill>
                    <a:latin typeface="+mj-lt"/>
                  </a:rPr>
                  <a:t>ppb</a:t>
                </a:r>
                <a:r>
                  <a:rPr lang="en-GB" sz="1500" b="1" dirty="0" smtClean="0">
                    <a:solidFill>
                      <a:schemeClr val="tx2"/>
                    </a:solidFill>
                    <a:latin typeface="+mj-lt"/>
                  </a:rPr>
                  <a:t> at extraction</a:t>
                </a:r>
                <a:endParaRPr lang="en-GB" sz="1500" b="1" dirty="0">
                  <a:solidFill>
                    <a:schemeClr val="tx2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4823" y="5981385"/>
                <a:ext cx="3855993" cy="328423"/>
              </a:xfrm>
              <a:prstGeom prst="rect">
                <a:avLst/>
              </a:prstGeom>
              <a:blipFill rotWithShape="1">
                <a:blip r:embed="rId5"/>
                <a:stretch>
                  <a:fillRect t="-1852" b="-185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4"/>
          <p:cNvSpPr txBox="1"/>
          <p:nvPr/>
        </p:nvSpPr>
        <p:spPr>
          <a:xfrm>
            <a:off x="179512" y="5220489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The 10 MHz cavities also constitute the </a:t>
            </a:r>
            <a:r>
              <a:rPr lang="en-GB" sz="1600" b="1" u="sng" dirty="0" smtClean="0"/>
              <a:t>major source of instabilities in the PS</a:t>
            </a:r>
            <a:r>
              <a:rPr lang="en-GB" sz="1600" dirty="0" smtClean="0"/>
              <a:t>, that limit the increase of the beam intensity in the framework of the </a:t>
            </a:r>
            <a:r>
              <a:rPr lang="en-GB" sz="1600" b="1" dirty="0" smtClean="0"/>
              <a:t>LIU</a:t>
            </a:r>
            <a:r>
              <a:rPr lang="en-GB" sz="1600" dirty="0" smtClean="0"/>
              <a:t> project</a:t>
            </a:r>
            <a:endParaRPr lang="en-GB" sz="1600" dirty="0"/>
          </a:p>
        </p:txBody>
      </p:sp>
      <p:pic>
        <p:nvPicPr>
          <p:cNvPr id="17" name="Picture 16" descr="logo-presentation-smal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3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032" y="1344829"/>
            <a:ext cx="432048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Ferrite loaded cavity </a:t>
            </a:r>
          </a:p>
          <a:p>
            <a:pPr algn="ctr"/>
            <a:endParaRPr lang="en-GB" sz="2000" b="1" dirty="0" smtClean="0"/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 smtClean="0"/>
              <a:t>Gap voltage 0.5 - 10kVp</a:t>
            </a:r>
          </a:p>
          <a:p>
            <a:pPr algn="ctr"/>
            <a:endParaRPr lang="en-GB" sz="2000" b="1" dirty="0" smtClean="0"/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 smtClean="0"/>
              <a:t>Frequency range 2.8 – 10 MHz</a:t>
            </a:r>
          </a:p>
          <a:p>
            <a:pPr algn="ctr"/>
            <a:endParaRPr lang="en-GB" sz="2000" b="1" dirty="0" smtClean="0"/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 smtClean="0"/>
              <a:t>Tuning via bias current </a:t>
            </a:r>
          </a:p>
          <a:p>
            <a:pPr algn="ctr"/>
            <a:r>
              <a:rPr lang="en-GB" sz="2000" b="1" dirty="0" smtClean="0"/>
              <a:t>that saturates the ferrite</a:t>
            </a:r>
          </a:p>
          <a:p>
            <a:pPr algn="ctr"/>
            <a:endParaRPr lang="en-GB" sz="2000" b="1" dirty="0" smtClean="0"/>
          </a:p>
          <a:p>
            <a:pPr algn="ctr"/>
            <a:endParaRPr lang="en-GB" sz="2000" b="1" dirty="0"/>
          </a:p>
          <a:p>
            <a:pPr algn="ctr"/>
            <a:r>
              <a:rPr lang="en-GB" sz="2000" b="1" dirty="0" smtClean="0"/>
              <a:t>Ferrite loss resistance:</a:t>
            </a:r>
          </a:p>
          <a:p>
            <a:pPr algn="ctr"/>
            <a:r>
              <a:rPr lang="en-GB" sz="2000" b="1" dirty="0" smtClean="0"/>
              <a:t>22k</a:t>
            </a:r>
            <a:r>
              <a:rPr lang="el-GR" sz="2000" b="1" dirty="0" smtClean="0"/>
              <a:t>Ω</a:t>
            </a:r>
            <a:r>
              <a:rPr lang="en-GB" sz="2000" b="1" dirty="0" smtClean="0"/>
              <a:t>/gap @3MHz</a:t>
            </a:r>
          </a:p>
          <a:p>
            <a:pPr algn="ctr"/>
            <a:r>
              <a:rPr lang="en-GB" sz="2000" b="1" dirty="0" smtClean="0"/>
              <a:t>10k</a:t>
            </a:r>
            <a:r>
              <a:rPr lang="el-GR" sz="2000" b="1" dirty="0" smtClean="0"/>
              <a:t>Ω</a:t>
            </a:r>
            <a:r>
              <a:rPr lang="en-GB" sz="2000" b="1" dirty="0" smtClean="0"/>
              <a:t>/gap @10MHz</a:t>
            </a:r>
          </a:p>
          <a:p>
            <a:pPr algn="ctr"/>
            <a:endParaRPr lang="en-GB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41694" y="2276874"/>
            <a:ext cx="33843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RF amplifier adopting:</a:t>
            </a:r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 smtClean="0"/>
              <a:t>3xYL1056 tubes for </a:t>
            </a:r>
            <a:r>
              <a:rPr lang="en-GB" sz="2000" b="1" dirty="0" err="1" smtClean="0"/>
              <a:t>predriver</a:t>
            </a:r>
            <a:r>
              <a:rPr lang="en-GB" sz="2000" b="1" dirty="0" smtClean="0"/>
              <a:t> and driver</a:t>
            </a:r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 smtClean="0"/>
              <a:t>1xRS1084 in the final stage</a:t>
            </a:r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 smtClean="0"/>
              <a:t>Housed in the cavity base</a:t>
            </a:r>
          </a:p>
          <a:p>
            <a:pPr algn="ctr"/>
            <a:endParaRPr lang="en-GB" sz="2000" b="1" dirty="0"/>
          </a:p>
          <a:p>
            <a:pPr algn="ctr"/>
            <a:r>
              <a:rPr lang="en-GB" sz="2000" b="1" dirty="0"/>
              <a:t>Built in 1975, upgraded in 1988</a:t>
            </a:r>
          </a:p>
          <a:p>
            <a:pPr algn="ctr"/>
            <a:endParaRPr lang="en-GB" sz="2000" b="1" dirty="0"/>
          </a:p>
          <a:p>
            <a:pPr algn="ctr"/>
            <a:endParaRPr lang="en-GB" sz="2000" b="1" dirty="0"/>
          </a:p>
          <a:p>
            <a:pPr algn="ctr"/>
            <a:endParaRPr lang="en-GB" sz="20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8" r="14"/>
          <a:stretch/>
        </p:blipFill>
        <p:spPr bwMode="auto">
          <a:xfrm>
            <a:off x="914298" y="1194010"/>
            <a:ext cx="3349717" cy="225209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2154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198" y="3281069"/>
            <a:ext cx="4707138" cy="3576935"/>
          </a:xfrm>
          <a:prstGeom prst="rect">
            <a:avLst/>
          </a:prstGeom>
        </p:spPr>
      </p:pic>
      <p:pic>
        <p:nvPicPr>
          <p:cNvPr id="8" name="Picture 7" descr="PSC10_ampli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6" y="3272004"/>
            <a:ext cx="4773832" cy="362694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331640" y="4581128"/>
            <a:ext cx="1008112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588317" y="2924736"/>
            <a:ext cx="120975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stCxn id="10" idx="3"/>
            <a:endCxn id="9" idx="7"/>
          </p:cNvCxnSpPr>
          <p:nvPr/>
        </p:nvCxnSpPr>
        <p:spPr>
          <a:xfrm flipH="1">
            <a:off x="2192119" y="3232053"/>
            <a:ext cx="3573365" cy="153889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339752" y="4203021"/>
            <a:ext cx="1152128" cy="13862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719987" y="3821704"/>
            <a:ext cx="118001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3" idx="3"/>
            <a:endCxn id="12" idx="6"/>
          </p:cNvCxnSpPr>
          <p:nvPr/>
        </p:nvCxnSpPr>
        <p:spPr>
          <a:xfrm flipH="1">
            <a:off x="3491880" y="4129017"/>
            <a:ext cx="2400916" cy="7671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294608" y="1498432"/>
            <a:ext cx="2831696" cy="87185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051720" y="2356636"/>
            <a:ext cx="1296144" cy="86069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793336" y="6592996"/>
            <a:ext cx="157886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u="sng" dirty="0" smtClean="0"/>
              <a:t>Courtesy of C. Rossi</a:t>
            </a:r>
            <a:endParaRPr lang="en-GB" sz="1300" b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4788024" y="6592996"/>
            <a:ext cx="157886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u="sng" dirty="0" smtClean="0"/>
              <a:t>Courtesy of C. Rossi</a:t>
            </a:r>
            <a:endParaRPr lang="en-GB" sz="1300" b="1" u="sng" dirty="0"/>
          </a:p>
        </p:txBody>
      </p:sp>
      <p:pic>
        <p:nvPicPr>
          <p:cNvPr id="21" name="Picture 20" descr="liu_ppt-0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PS 10 MHz system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 descr="logo-presentation-smal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4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 animBg="1"/>
      <p:bldP spid="9" grpId="1" animBg="1"/>
      <p:bldP spid="10" grpId="0" animBg="1"/>
      <p:bldP spid="10" grpId="1" animBg="1"/>
      <p:bldP spid="12" grpId="0" animBg="1"/>
      <p:bldP spid="13" grpId="0" animBg="1"/>
      <p:bldP spid="15" grpId="0" animBg="1"/>
      <p:bldP spid="16" grpId="0" animBg="1"/>
      <p:bldP spid="18" grpId="0"/>
      <p:bldP spid="18" grpId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3772" y="2852936"/>
            <a:ext cx="9144000" cy="90872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3020743"/>
            <a:ext cx="644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GB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eam loading instability and cures</a:t>
            </a:r>
            <a:endParaRPr lang="en-GB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74" y="2905542"/>
            <a:ext cx="827584" cy="815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665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080" y="3445299"/>
            <a:ext cx="2112135" cy="2972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2395" y="1013831"/>
            <a:ext cx="89289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Beam loading represents </a:t>
            </a:r>
            <a:r>
              <a:rPr lang="en-GB" sz="1600" dirty="0" smtClean="0"/>
              <a:t>the effect </a:t>
            </a:r>
            <a:r>
              <a:rPr lang="en-GB" sz="1600" dirty="0"/>
              <a:t>induced by the beam passage in an RF cavity.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42" t="4264"/>
          <a:stretch/>
        </p:blipFill>
        <p:spPr bwMode="auto">
          <a:xfrm>
            <a:off x="251520" y="1564605"/>
            <a:ext cx="3266236" cy="200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65401" y="1693152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RF in a cavity 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528152" y="2255623"/>
            <a:ext cx="5940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A</a:t>
            </a:r>
            <a:r>
              <a:rPr lang="en-GB" sz="1600" dirty="0"/>
              <a:t> </a:t>
            </a:r>
            <a:r>
              <a:rPr lang="en-GB" sz="1600" dirty="0" smtClean="0"/>
              <a:t>short bunch </a:t>
            </a:r>
            <a:r>
              <a:rPr lang="en-GB" sz="1600" dirty="0" smtClean="0"/>
              <a:t>arrives</a:t>
            </a:r>
            <a:r>
              <a:rPr lang="en-GB" sz="1600" dirty="0" smtClean="0"/>
              <a:t> </a:t>
            </a:r>
            <a:r>
              <a:rPr lang="en-GB" sz="1600" dirty="0" smtClean="0"/>
              <a:t>and </a:t>
            </a:r>
            <a:r>
              <a:rPr lang="en-GB" sz="1600" dirty="0" smtClean="0"/>
              <a:t>generates a </a:t>
            </a:r>
            <a:r>
              <a:rPr lang="en-GB" sz="1600" dirty="0" err="1" smtClean="0"/>
              <a:t>wakefield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432637" y="2908369"/>
            <a:ext cx="560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The field in the cavity has a phase and an amplitude distortion </a:t>
            </a:r>
            <a:endParaRPr lang="en-GB" sz="1600" dirty="0"/>
          </a:p>
        </p:txBody>
      </p:sp>
      <p:pic>
        <p:nvPicPr>
          <p:cNvPr id="13" name="Picture 12" descr="liu_ppt-0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beam loading instability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615" y="4142766"/>
            <a:ext cx="5231489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600" b="1" u="sng" dirty="0" smtClean="0"/>
              <a:t>Beam</a:t>
            </a:r>
            <a:r>
              <a:rPr lang="it-IT" sz="1600" dirty="0" smtClean="0"/>
              <a:t> </a:t>
            </a:r>
            <a:r>
              <a:rPr lang="en-GB" sz="1600" dirty="0" smtClean="0"/>
              <a:t>= beam current </a:t>
            </a:r>
            <a:r>
              <a:rPr lang="en-GB" sz="1600" b="1" dirty="0" smtClean="0"/>
              <a:t>I</a:t>
            </a:r>
            <a:r>
              <a:rPr lang="en-GB" sz="1600" b="1" baseline="-25000" dirty="0" smtClean="0"/>
              <a:t>B</a:t>
            </a:r>
            <a:r>
              <a:rPr lang="en-GB" sz="1600" dirty="0" smtClean="0"/>
              <a:t> inducing a beam loading voltage  </a:t>
            </a:r>
            <a:r>
              <a:rPr lang="en-GB" sz="1600" b="1" dirty="0" smtClean="0"/>
              <a:t>V</a:t>
            </a:r>
            <a:r>
              <a:rPr lang="en-GB" sz="1600" b="1" baseline="-25000" dirty="0" smtClean="0"/>
              <a:t>B</a:t>
            </a:r>
            <a:r>
              <a:rPr lang="en-GB" sz="1600" dirty="0" smtClean="0"/>
              <a:t> </a:t>
            </a:r>
          </a:p>
          <a:p>
            <a:pPr algn="just"/>
            <a:r>
              <a:rPr lang="en-GB" sz="1600" b="1" u="sng" dirty="0" smtClean="0"/>
              <a:t>Cavity </a:t>
            </a:r>
            <a:r>
              <a:rPr lang="en-GB" sz="1600" dirty="0" smtClean="0"/>
              <a:t>= resonant impedance  </a:t>
            </a:r>
            <a:r>
              <a:rPr lang="en-GB" sz="1600" b="1" dirty="0" smtClean="0"/>
              <a:t>Z</a:t>
            </a:r>
            <a:r>
              <a:rPr lang="en-GB" sz="1600" b="1" baseline="-25000" dirty="0" smtClean="0"/>
              <a:t>RF</a:t>
            </a:r>
          </a:p>
          <a:p>
            <a:pPr algn="just"/>
            <a:r>
              <a:rPr lang="en-GB" sz="1600" dirty="0"/>
              <a:t>The total voltage seen by the beam is the vector </a:t>
            </a:r>
            <a:r>
              <a:rPr lang="en-GB" sz="1600" dirty="0" smtClean="0"/>
              <a:t>sum </a:t>
            </a:r>
            <a:r>
              <a:rPr lang="en-GB" sz="1600" dirty="0"/>
              <a:t>of the voltage due to the generator and the beam loading </a:t>
            </a:r>
            <a:r>
              <a:rPr lang="en-GB" sz="1600" dirty="0" smtClean="0"/>
              <a:t>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8092" y="6095037"/>
            <a:ext cx="8765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stationary conditions, </a:t>
            </a:r>
            <a:r>
              <a:rPr lang="en-GB" b="1" dirty="0"/>
              <a:t>V</a:t>
            </a:r>
            <a:r>
              <a:rPr lang="en-GB" b="1" baseline="-25000" dirty="0"/>
              <a:t>RF</a:t>
            </a:r>
            <a:r>
              <a:rPr lang="en-GB" dirty="0"/>
              <a:t> must compensate </a:t>
            </a:r>
            <a:r>
              <a:rPr lang="en-GB" b="1" dirty="0" smtClean="0"/>
              <a:t>V</a:t>
            </a:r>
            <a:r>
              <a:rPr lang="en-GB" b="1" baseline="-25000" dirty="0" smtClean="0"/>
              <a:t>B</a:t>
            </a:r>
            <a:r>
              <a:rPr lang="en-GB" baseline="-25000" dirty="0" smtClean="0"/>
              <a:t> </a:t>
            </a:r>
            <a:r>
              <a:rPr lang="en-GB" dirty="0"/>
              <a:t>, to keep </a:t>
            </a:r>
            <a:r>
              <a:rPr lang="en-GB" b="1" dirty="0" err="1" smtClean="0"/>
              <a:t>V</a:t>
            </a:r>
            <a:r>
              <a:rPr lang="en-GB" b="1" baseline="-25000" dirty="0" err="1"/>
              <a:t>t</a:t>
            </a:r>
            <a:r>
              <a:rPr lang="en-GB" dirty="0" smtClean="0"/>
              <a:t> </a:t>
            </a:r>
            <a:r>
              <a:rPr lang="en-GB" dirty="0"/>
              <a:t>at the desired value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</a:t>
            </a:r>
            <a:r>
              <a:rPr lang="en-GB" dirty="0"/>
              <a:t>transient situations the voltage </a:t>
            </a:r>
            <a:r>
              <a:rPr lang="en-GB" b="1" dirty="0" err="1"/>
              <a:t>V</a:t>
            </a:r>
            <a:r>
              <a:rPr lang="en-GB" b="1" baseline="-25000" dirty="0" err="1"/>
              <a:t>t</a:t>
            </a:r>
            <a:r>
              <a:rPr lang="en-GB" b="1" baseline="-25000" dirty="0"/>
              <a:t> </a:t>
            </a:r>
            <a:r>
              <a:rPr lang="en-GB" b="1" baseline="-25000" dirty="0" smtClean="0"/>
              <a:t> </a:t>
            </a:r>
            <a:r>
              <a:rPr lang="en-GB" dirty="0" smtClean="0"/>
              <a:t>will vary (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Transient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Beam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Loading</a:t>
            </a:r>
            <a:r>
              <a:rPr lang="en-GB" dirty="0" smtClean="0"/>
              <a:t>).</a:t>
            </a:r>
            <a:endParaRPr lang="en-GB" dirty="0"/>
          </a:p>
        </p:txBody>
      </p:sp>
      <p:pic>
        <p:nvPicPr>
          <p:cNvPr id="19" name="Picture 18" descr="logo-presentation-small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755576" y="5502650"/>
                <a:ext cx="3348674" cy="369332"/>
              </a:xfrm>
              <a:prstGeom prst="rect">
                <a:avLst/>
              </a:prstGeom>
              <a:ln w="19050">
                <a:solidFill>
                  <a:schemeClr val="accent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/>
                        </a:rPr>
                        <m:t>𝑽</m:t>
                      </m:r>
                      <m:r>
                        <a:rPr lang="en-GB" b="1" i="1" baseline="-25000">
                          <a:latin typeface="Cambria Math"/>
                        </a:rPr>
                        <m:t>𝒕</m:t>
                      </m:r>
                      <m:r>
                        <a:rPr lang="en-GB" b="1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GB" b="1" i="1" smtClean="0">
                              <a:latin typeface="Cambria Math"/>
                            </a:rPr>
                            <m:t>𝑹𝑭</m:t>
                          </m:r>
                        </m:sub>
                      </m:sSub>
                      <m:r>
                        <a:rPr lang="en-GB" b="1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GB" b="1" i="1" smtClean="0">
                              <a:latin typeface="Cambria Math"/>
                            </a:rPr>
                            <m:t>𝑩</m:t>
                          </m:r>
                        </m:sub>
                      </m:sSub>
                      <m:r>
                        <a:rPr lang="en-GB" b="1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/>
                            </a:rPr>
                            <m:t>𝒁</m:t>
                          </m:r>
                        </m:e>
                        <m:sub>
                          <m:r>
                            <a:rPr lang="en-GB" b="1" i="1" smtClean="0">
                              <a:latin typeface="Cambria Math"/>
                            </a:rPr>
                            <m:t>𝑹𝑭</m:t>
                          </m:r>
                        </m:sub>
                      </m:sSub>
                      <m:r>
                        <a:rPr lang="en-GB" b="1" i="1" smtClean="0">
                          <a:latin typeface="Cambria Math"/>
                        </a:rPr>
                        <m:t> </m:t>
                      </m:r>
                      <m:r>
                        <a:rPr lang="en-GB" b="1" i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GB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/>
                            </a:rPr>
                            <m:t>𝑰</m:t>
                          </m:r>
                        </m:e>
                        <m:sub>
                          <m:r>
                            <a:rPr lang="en-GB" b="1" i="1" smtClean="0">
                              <a:latin typeface="Cambria Math"/>
                            </a:rPr>
                            <m:t>𝑮</m:t>
                          </m:r>
                        </m:sub>
                      </m:sSub>
                      <m:r>
                        <a:rPr lang="en-GB" b="1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/>
                            </a:rPr>
                            <m:t>𝑰</m:t>
                          </m:r>
                        </m:e>
                        <m:sub>
                          <m:r>
                            <a:rPr lang="en-GB" b="1" i="1" smtClean="0">
                              <a:latin typeface="Cambria Math"/>
                            </a:rPr>
                            <m:t>𝑩</m:t>
                          </m:r>
                        </m:sub>
                      </m:sSub>
                      <m:r>
                        <a:rPr lang="en-GB" b="1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502650"/>
                <a:ext cx="3348674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9524"/>
                </a:stretch>
              </a:blipFill>
              <a:ln w="190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327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782155"/>
              </p:ext>
            </p:extLst>
          </p:nvPr>
        </p:nvGraphicFramePr>
        <p:xfrm>
          <a:off x="4514852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2" name="Equation" r:id="rId3" imgW="100440" imgH="155160" progId="Equation.3">
                  <p:embed/>
                </p:oleObj>
              </mc:Choice>
              <mc:Fallback>
                <p:oleObj name="Equation" r:id="rId3" imgW="100440" imgH="15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2" y="3346450"/>
                        <a:ext cx="114300" cy="16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135454" y="2105561"/>
                <a:ext cx="4696779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sz="1600" dirty="0" smtClean="0"/>
                  <a:t>R = </a:t>
                </a:r>
                <a:r>
                  <a:rPr lang="en-GB" sz="1600" dirty="0"/>
                  <a:t>final resistance of the amplifier </a:t>
                </a:r>
                <a:r>
                  <a:rPr lang="en-GB" sz="1600" dirty="0" smtClean="0"/>
                  <a:t>and cavity losses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GB" sz="1600" i="1" dirty="0">
                            <a:latin typeface="Cambria Math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GB" sz="1600" i="1" dirty="0"/>
                  <a:t> </a:t>
                </a:r>
                <a:r>
                  <a:rPr lang="en-GB" sz="1600" dirty="0"/>
                  <a:t>= </a:t>
                </a:r>
                <a:r>
                  <a:rPr lang="en-GB" sz="1600" dirty="0" smtClean="0"/>
                  <a:t>current provided </a:t>
                </a:r>
                <a:r>
                  <a:rPr lang="en-GB" sz="1600" dirty="0"/>
                  <a:t>by the power RF </a:t>
                </a:r>
                <a:r>
                  <a:rPr lang="en-GB" sz="1600" dirty="0" smtClean="0"/>
                  <a:t>amplifier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GB" sz="1600" i="1" dirty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sz="1600" i="1" dirty="0"/>
                  <a:t> </a:t>
                </a:r>
                <a:r>
                  <a:rPr lang="en-GB" sz="1600" dirty="0" smtClean="0"/>
                  <a:t>= beam current producing a voltage in the cavity called </a:t>
                </a:r>
                <a:r>
                  <a:rPr lang="en-GB" sz="1600" b="1" dirty="0">
                    <a:solidFill>
                      <a:srgbClr val="FF0000"/>
                    </a:solidFill>
                  </a:rPr>
                  <a:t>b</a:t>
                </a:r>
                <a:r>
                  <a:rPr lang="en-GB" sz="1600" b="1" dirty="0" smtClean="0">
                    <a:solidFill>
                      <a:srgbClr val="FF0000"/>
                    </a:solidFill>
                  </a:rPr>
                  <a:t>eam loading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GB" sz="16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𝑩</m:t>
                        </m:r>
                      </m:sub>
                    </m:sSub>
                  </m:oMath>
                </a14:m>
                <a:endParaRPr lang="en-GB" sz="1600" b="1" dirty="0" smtClean="0"/>
              </a:p>
              <a:p>
                <a:pPr algn="just"/>
                <a:r>
                  <a:rPr lang="en-GB" sz="1600" i="1" dirty="0"/>
                  <a:t>V </a:t>
                </a:r>
                <a:r>
                  <a:rPr lang="en-GB" sz="1600" dirty="0"/>
                  <a:t>= t</a:t>
                </a:r>
                <a:r>
                  <a:rPr lang="en-GB" sz="1600" dirty="0" smtClean="0"/>
                  <a:t>otal voltage in the cavity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GB" sz="16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𝐺𝐴𝑃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</a:rPr>
                  <a:t>)</a:t>
                </a:r>
                <a:endParaRPr lang="en-GB" sz="1600" u="sng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5454" y="2105561"/>
                <a:ext cx="4696779" cy="1323439"/>
              </a:xfrm>
              <a:prstGeom prst="rect">
                <a:avLst/>
              </a:prstGeom>
              <a:blipFill rotWithShape="1">
                <a:blip r:embed="rId5"/>
                <a:stretch>
                  <a:fillRect l="-649" t="-1376" r="-649" b="-45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95944" y="3729806"/>
            <a:ext cx="9372600" cy="923330"/>
            <a:chOff x="24219" y="3800073"/>
            <a:chExt cx="9372600" cy="9233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24219" y="4067780"/>
                  <a:ext cx="9372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 smtClean="0"/>
                    <a:t>minimize the effect 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b="1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 dirty="0">
                              <a:latin typeface="Cambria Math"/>
                            </a:rPr>
                            <m:t>𝑰</m:t>
                          </m:r>
                        </m:e>
                        <m:sub>
                          <m:r>
                            <a:rPr lang="en-GB" b="1" i="1" dirty="0">
                              <a:latin typeface="Cambria Math"/>
                            </a:rPr>
                            <m:t>𝑩</m:t>
                          </m:r>
                        </m:sub>
                      </m:sSub>
                    </m:oMath>
                  </a14:m>
                  <a:r>
                    <a:rPr lang="en-GB" dirty="0" smtClean="0"/>
                    <a:t> -&gt; </a:t>
                  </a:r>
                  <a:r>
                    <a:rPr lang="en-GB" b="1" dirty="0" smtClean="0"/>
                    <a:t>minimize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b="1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 dirty="0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GB" b="1" i="1" dirty="0">
                              <a:latin typeface="Cambria Math"/>
                            </a:rPr>
                            <m:t>𝑩</m:t>
                          </m:r>
                        </m:sub>
                      </m:sSub>
                      <m:r>
                        <a:rPr lang="en-GB" b="1" i="1" dirty="0" smtClean="0">
                          <a:latin typeface="Cambria Math"/>
                        </a:rPr>
                        <m:t>    </m:t>
                      </m:r>
                    </m:oMath>
                  </a14:m>
                  <a:endParaRPr lang="en-GB" b="1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19" y="4067780"/>
                  <a:ext cx="9372600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586" t="-8333" b="-2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5004331" y="4035261"/>
                  <a:ext cx="177709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sz="20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dirty="0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GB" sz="2000" b="0" i="1" dirty="0" smtClean="0">
                                    <a:latin typeface="Cambria Math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GB" sz="2000" b="0" i="1" dirty="0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GB" sz="2000" i="1" dirty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i="1" dirty="0">
                                <a:latin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GB" sz="2000" i="1" dirty="0" smtClean="0">
                            <a:latin typeface="Cambria Math"/>
                          </a:rPr>
                          <m:t>·</m:t>
                        </m:r>
                        <m:sSub>
                          <m:sSubPr>
                            <m:ctrlPr>
                              <a:rPr lang="en-GB" sz="20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b="0" i="1" dirty="0" smtClean="0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n-GB" sz="2000" b="0" i="1" dirty="0" smtClean="0">
                                <a:latin typeface="Cambria Math"/>
                              </a:rPr>
                              <m:t>𝐶𝐴𝑉</m:t>
                            </m:r>
                          </m:sub>
                        </m:sSub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4331" y="4035261"/>
                  <a:ext cx="1777090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Oval 8"/>
            <p:cNvSpPr/>
            <p:nvPr/>
          </p:nvSpPr>
          <p:spPr>
            <a:xfrm>
              <a:off x="6084452" y="3989369"/>
              <a:ext cx="648072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028108" y="3800073"/>
              <a:ext cx="20441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Reduce the impedance seen by the beam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24211" y="3800073"/>
              <a:ext cx="1219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BEAM LOADING VOLTAGE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Down Arrow 11"/>
          <p:cNvSpPr/>
          <p:nvPr/>
        </p:nvSpPr>
        <p:spPr>
          <a:xfrm>
            <a:off x="4207178" y="4725148"/>
            <a:ext cx="297315" cy="5846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501928" y="5445224"/>
            <a:ext cx="3707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Enclose the cavity in a feedback loop</a:t>
            </a:r>
            <a:endParaRPr lang="en-GB" u="sng" dirty="0"/>
          </a:p>
        </p:txBody>
      </p:sp>
      <p:pic>
        <p:nvPicPr>
          <p:cNvPr id="14" name="Picture 4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5" y="1795122"/>
            <a:ext cx="4055157" cy="2233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275373" y="1759226"/>
            <a:ext cx="2528681" cy="950152"/>
            <a:chOff x="275373" y="1520900"/>
            <a:chExt cx="2528681" cy="950152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2804053" y="1704861"/>
              <a:ext cx="1" cy="24587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endCxn id="21" idx="3"/>
            </p:cNvCxnSpPr>
            <p:nvPr/>
          </p:nvCxnSpPr>
          <p:spPr>
            <a:xfrm flipH="1">
              <a:off x="1763688" y="1700808"/>
              <a:ext cx="104036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75373" y="1700808"/>
              <a:ext cx="0" cy="77024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21" idx="1"/>
            </p:cNvCxnSpPr>
            <p:nvPr/>
          </p:nvCxnSpPr>
          <p:spPr>
            <a:xfrm flipH="1">
              <a:off x="275374" y="1700808"/>
              <a:ext cx="9122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1187624" y="1520900"/>
              <a:ext cx="576064" cy="338554"/>
              <a:chOff x="1187624" y="1520900"/>
              <a:chExt cx="576064" cy="338554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187624" y="1556792"/>
                <a:ext cx="576064" cy="288032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1306240" y="1520900"/>
                    <a:ext cx="178932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GreekC"/>
                            </a:rPr>
                            <m:t>𝜷</m:t>
                          </m:r>
                        </m:oMath>
                      </m:oMathPara>
                    </a14:m>
                    <a:endParaRPr lang="en-GB" sz="1600" b="1" i="1" dirty="0">
                      <a:solidFill>
                        <a:srgbClr val="FF0000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030" name="TextBox 10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06240" y="1520900"/>
                    <a:ext cx="178932" cy="338554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 l="-3333" r="-73333" b="-1272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387923" y="6010522"/>
                <a:ext cx="1935820" cy="657552"/>
              </a:xfrm>
              <a:prstGeom prst="rect">
                <a:avLst/>
              </a:prstGeom>
              <a:noFill/>
              <a:ln w="317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dirty="0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i="1" dirty="0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/>
                            </a:rPr>
                            <m:t>𝐶𝐴𝑉</m:t>
                          </m:r>
                        </m:sub>
                        <m:sup>
                          <m:r>
                            <a:rPr lang="en-GB" b="0" i="1" dirty="0" smtClean="0">
                              <a:latin typeface="Cambria Math"/>
                            </a:rPr>
                            <m:t>′</m:t>
                          </m:r>
                        </m:sup>
                      </m:sSubSup>
                      <m:r>
                        <a:rPr lang="en-GB" b="0" i="0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dirty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b="0" i="1" dirty="0" smtClean="0">
                                  <a:latin typeface="Cambria Math"/>
                                </a:rPr>
                                <m:t>𝐶𝐴𝑉</m:t>
                              </m:r>
                            </m:sub>
                          </m:sSub>
                        </m:num>
                        <m:den>
                          <m:r>
                            <a:rPr lang="en-GB" b="0" i="1" dirty="0" smtClean="0">
                              <a:latin typeface="Cambria Math"/>
                            </a:rPr>
                            <m:t>1+</m:t>
                          </m:r>
                          <m:r>
                            <a:rPr lang="en-GB" b="0" i="1" dirty="0" smtClean="0">
                              <a:latin typeface="Cambria Math"/>
                            </a:rPr>
                            <m:t>𝐴</m:t>
                          </m:r>
                          <m:r>
                            <a:rPr lang="en-GB" b="0" i="1" dirty="0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923" y="6010522"/>
                <a:ext cx="1935820" cy="657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317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76201" y="932282"/>
            <a:ext cx="88882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The impedance of the 10 MHz cavity as observed by the beam </a:t>
            </a:r>
            <a:r>
              <a:rPr lang="en-GB" sz="1600" dirty="0" smtClean="0"/>
              <a:t>would </a:t>
            </a:r>
            <a:r>
              <a:rPr lang="en-GB" sz="1600" dirty="0"/>
              <a:t>be several </a:t>
            </a:r>
            <a:r>
              <a:rPr lang="en-GB" sz="1600" dirty="0" err="1"/>
              <a:t>kΩ</a:t>
            </a:r>
            <a:r>
              <a:rPr lang="en-GB" sz="1600" dirty="0"/>
              <a:t> per gap due to the ferrite losses and the final tube anode resistance. This high impedance would lead to strong beam loading.</a:t>
            </a:r>
          </a:p>
          <a:p>
            <a:pPr algn="just"/>
            <a:endParaRPr lang="en-GB" sz="1600" dirty="0"/>
          </a:p>
        </p:txBody>
      </p:sp>
      <p:pic>
        <p:nvPicPr>
          <p:cNvPr id="27" name="Picture 26" descr="liu_ppt-03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619098" cy="747654"/>
          </a:xfrm>
          <a:prstGeom prst="rect">
            <a:avLst/>
          </a:prstGeom>
        </p:spPr>
      </p:pic>
      <p:sp>
        <p:nvSpPr>
          <p:cNvPr id="29" name="Title 1"/>
          <p:cNvSpPr txBox="1">
            <a:spLocks/>
          </p:cNvSpPr>
          <p:nvPr/>
        </p:nvSpPr>
        <p:spPr>
          <a:xfrm>
            <a:off x="994982" y="116632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wideband negative feedback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 descr="logo-presentation-small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510" y="6324600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07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27798</TotalTime>
  <Words>1451</Words>
  <Application>Microsoft Office PowerPoint</Application>
  <PresentationFormat>On-screen Show (4:3)</PresentationFormat>
  <Paragraphs>241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Equation</vt:lpstr>
      <vt:lpstr>PowerPoint Presentation</vt:lpstr>
      <vt:lpstr>Potential improvements of the  PS 10 MHz cavities driving amplifier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Giorgia Favia</cp:lastModifiedBy>
  <cp:revision>448</cp:revision>
  <cp:lastPrinted>2014-09-16T12:07:32Z</cp:lastPrinted>
  <dcterms:created xsi:type="dcterms:W3CDTF">2011-07-20T10:29:49Z</dcterms:created>
  <dcterms:modified xsi:type="dcterms:W3CDTF">2015-04-21T11:40:00Z</dcterms:modified>
</cp:coreProperties>
</file>