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6.xml" ContentType="application/vnd.openxmlformats-officedocument.presentationml.tag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60" r:id="rId2"/>
    <p:sldId id="293" r:id="rId3"/>
    <p:sldId id="276" r:id="rId4"/>
    <p:sldId id="283" r:id="rId5"/>
    <p:sldId id="266" r:id="rId6"/>
    <p:sldId id="273" r:id="rId7"/>
    <p:sldId id="282" r:id="rId8"/>
    <p:sldId id="280" r:id="rId9"/>
    <p:sldId id="291" r:id="rId10"/>
    <p:sldId id="271" r:id="rId11"/>
    <p:sldId id="272" r:id="rId12"/>
    <p:sldId id="269" r:id="rId13"/>
    <p:sldId id="270" r:id="rId14"/>
    <p:sldId id="285" r:id="rId15"/>
    <p:sldId id="288" r:id="rId16"/>
    <p:sldId id="281" r:id="rId17"/>
    <p:sldId id="284" r:id="rId18"/>
    <p:sldId id="261" r:id="rId19"/>
    <p:sldId id="277" r:id="rId20"/>
    <p:sldId id="286" r:id="rId21"/>
    <p:sldId id="278" r:id="rId22"/>
    <p:sldId id="279" r:id="rId23"/>
    <p:sldId id="292" r:id="rId24"/>
    <p:sldId id="290" r:id="rId25"/>
    <p:sldId id="294" r:id="rId26"/>
    <p:sldId id="287" r:id="rId27"/>
    <p:sldId id="267" r:id="rId28"/>
  </p:sldIdLst>
  <p:sldSz cx="9144000" cy="5143500" type="screen16x9"/>
  <p:notesSz cx="6797675" cy="9928225"/>
  <p:embeddedFontLst>
    <p:embeddedFont>
      <p:font typeface="Open Sans Light" panose="020B0604020202020204" charset="0"/>
      <p:regular r:id="rId31"/>
      <p:italic r:id="rId32"/>
    </p:embeddedFont>
    <p:embeddedFont>
      <p:font typeface="Cambria Math" panose="02040503050406030204" pitchFamily="18" charset="0"/>
      <p:regular r:id="rId33"/>
    </p:embeddedFon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Open Sans Semibold" panose="020B0604020202020204" charset="0"/>
      <p:bold r:id="rId38"/>
      <p:boldItalic r:id="rId39"/>
    </p:embeddedFont>
    <p:embeddedFont>
      <p:font typeface="Open Sans" panose="020B0604020202020204" charset="0"/>
      <p:regular r:id="rId40"/>
      <p:bold r:id="rId41"/>
      <p:italic r:id="rId42"/>
      <p:boldItalic r:id="rId4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cola Minafra" initials="NM" lastIdx="2" clrIdx="0">
    <p:extLst>
      <p:ext uri="{19B8F6BF-5375-455C-9EA6-DF929625EA0E}">
        <p15:presenceInfo xmlns:p15="http://schemas.microsoft.com/office/powerpoint/2012/main" userId="S-1-5-21-1526224874-1540688658-1361462980-10535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999BE"/>
    <a:srgbClr val="00B700"/>
    <a:srgbClr val="B1EBB1"/>
    <a:srgbClr val="9966FF"/>
    <a:srgbClr val="0047FD"/>
    <a:srgbClr val="3030FF"/>
    <a:srgbClr val="D80303"/>
    <a:srgbClr val="FF0000"/>
    <a:srgbClr val="1366B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96" y="34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92" d="100"/>
          <a:sy n="92" d="100"/>
        </p:scale>
        <p:origin x="2874" y="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font" Target="fonts/font12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Relationship Id="rId43" Type="http://schemas.openxmlformats.org/officeDocument/2006/relationships/font" Target="fonts/font13.fntdata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8825369615272373E-2"/>
          <c:y val="4.8099319413567036E-2"/>
          <c:w val="0.91567735871117306"/>
          <c:h val="0.7634017714487764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</c:numCache>
            </c:num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81714640"/>
        <c:axId val="281709152"/>
      </c:lineChart>
      <c:catAx>
        <c:axId val="2817146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dirty="0" smtClean="0">
                    <a:solidFill>
                      <a:schemeClr val="tx1"/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∆</a:t>
                </a:r>
                <a:r>
                  <a:rPr lang="en-GB" sz="1200" dirty="0" smtClean="0">
                    <a:solidFill>
                      <a:schemeClr val="tx1"/>
                    </a:solidFill>
                    <a:latin typeface="+mn-lt"/>
                  </a:rPr>
                  <a:t>t (ns)</a:t>
                </a:r>
                <a:endParaRPr lang="en-GB" sz="1200" dirty="0">
                  <a:solidFill>
                    <a:schemeClr val="tx1"/>
                  </a:solidFill>
                  <a:latin typeface="+mn-lt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1709152"/>
        <c:crosses val="autoZero"/>
        <c:auto val="1"/>
        <c:lblAlgn val="ctr"/>
        <c:lblOffset val="100"/>
        <c:noMultiLvlLbl val="0"/>
      </c:catAx>
      <c:valAx>
        <c:axId val="2817091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one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1714640"/>
        <c:crossesAt val="1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114081774312735"/>
          <c:y val="4.3587850842379039E-2"/>
          <c:w val="0.84819971665476857"/>
          <c:h val="0.80540330929781723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tx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Sheet1!$A$2:$A$6</c:f>
              <c:numCache>
                <c:formatCode>General</c:formatCode>
                <c:ptCount val="5"/>
                <c:pt idx="0">
                  <c:v>1.6800000000000002</c:v>
                </c:pt>
                <c:pt idx="1">
                  <c:v>3.4859999999999998</c:v>
                </c:pt>
                <c:pt idx="2">
                  <c:v>4.2840000000000007</c:v>
                </c:pt>
                <c:pt idx="3">
                  <c:v>5.6280000000000001</c:v>
                </c:pt>
                <c:pt idx="4">
                  <c:v>17.64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95</c:v>
                </c:pt>
                <c:pt idx="1">
                  <c:v>97</c:v>
                </c:pt>
                <c:pt idx="2">
                  <c:v>98</c:v>
                </c:pt>
                <c:pt idx="3">
                  <c:v>103</c:v>
                </c:pt>
                <c:pt idx="4">
                  <c:v>107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1563760"/>
        <c:axId val="261557096"/>
      </c:scatterChart>
      <c:valAx>
        <c:axId val="261563760"/>
        <c:scaling>
          <c:orientation val="minMax"/>
          <c:max val="2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0" i="0" baseline="0" dirty="0" smtClean="0">
                    <a:solidFill>
                      <a:schemeClr val="tx1"/>
                    </a:solidFill>
                    <a:effectLst/>
                  </a:rPr>
                  <a:t>Pixel surface (mm</a:t>
                </a:r>
                <a:r>
                  <a:rPr lang="en-GB" sz="1200" b="0" i="0" baseline="30000" dirty="0" smtClean="0">
                    <a:solidFill>
                      <a:schemeClr val="tx1"/>
                    </a:solidFill>
                    <a:effectLst/>
                  </a:rPr>
                  <a:t>2</a:t>
                </a:r>
                <a:r>
                  <a:rPr lang="en-GB" sz="1200" b="0" i="0" baseline="0" dirty="0" smtClean="0">
                    <a:solidFill>
                      <a:schemeClr val="tx1"/>
                    </a:solidFill>
                    <a:effectLst/>
                  </a:rPr>
                  <a:t>)</a:t>
                </a:r>
                <a:endParaRPr lang="en-GB" sz="1200" dirty="0">
                  <a:solidFill>
                    <a:schemeClr val="tx1"/>
                  </a:solidFill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1557096"/>
        <c:crosses val="autoZero"/>
        <c:crossBetween val="midCat"/>
      </c:valAx>
      <c:valAx>
        <c:axId val="261557096"/>
        <c:scaling>
          <c:orientation val="minMax"/>
          <c:max val="130"/>
          <c:min val="8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0" i="0" baseline="0" dirty="0" smtClean="0">
                    <a:solidFill>
                      <a:schemeClr val="tx1"/>
                    </a:solidFill>
                    <a:effectLst/>
                  </a:rPr>
                  <a:t>Time resolution (ps)</a:t>
                </a:r>
                <a:endParaRPr lang="en-GB" sz="1200" dirty="0">
                  <a:solidFill>
                    <a:schemeClr val="tx1"/>
                  </a:solidFill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1563760"/>
        <c:crosses val="autoZero"/>
        <c:crossBetween val="midCat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8825369615272373E-2"/>
          <c:y val="4.8099319413567036E-2"/>
          <c:w val="0.91567735871117306"/>
          <c:h val="0.7634017714487764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</c:numCache>
            </c:num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81284392"/>
        <c:axId val="281284784"/>
      </c:lineChart>
      <c:catAx>
        <c:axId val="2812843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dirty="0" smtClean="0"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∆</a:t>
                </a:r>
                <a:r>
                  <a:rPr lang="en-GB" sz="1200" dirty="0" smtClean="0">
                    <a:latin typeface="+mn-lt"/>
                  </a:rPr>
                  <a:t>t (ns)</a:t>
                </a:r>
                <a:endParaRPr lang="en-GB" sz="1200" dirty="0">
                  <a:latin typeface="+mn-lt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1284784"/>
        <c:crosses val="autoZero"/>
        <c:auto val="1"/>
        <c:lblAlgn val="ctr"/>
        <c:lblOffset val="100"/>
        <c:noMultiLvlLbl val="0"/>
      </c:catAx>
      <c:valAx>
        <c:axId val="2812847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one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1284392"/>
        <c:crossesAt val="1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135"/>
          </a:xfrm>
          <a:prstGeom prst="rect">
            <a:avLst/>
          </a:prstGeom>
        </p:spPr>
        <p:txBody>
          <a:bodyPr vert="horz" lIns="85280" tIns="42640" rIns="85280" bIns="42640" rtlCol="0"/>
          <a:lstStyle>
            <a:lvl1pPr algn="l">
              <a:defRPr sz="1000"/>
            </a:lvl1pPr>
          </a:lstStyle>
          <a:p>
            <a:r>
              <a:rPr lang="en-GB" dirty="0" smtClean="0"/>
              <a:t>TOTEM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6" y="0"/>
            <a:ext cx="2945659" cy="498135"/>
          </a:xfrm>
          <a:prstGeom prst="rect">
            <a:avLst/>
          </a:prstGeom>
        </p:spPr>
        <p:txBody>
          <a:bodyPr vert="horz" lIns="85280" tIns="42640" rIns="85280" bIns="42640" rtlCol="0"/>
          <a:lstStyle>
            <a:lvl1pPr algn="r">
              <a:defRPr sz="1000"/>
            </a:lvl1pPr>
          </a:lstStyle>
          <a:p>
            <a:fld id="{0F3C28A2-CB32-4C0B-8886-57C8010B898E}" type="datetime1">
              <a:rPr lang="fr-FR" smtClean="0"/>
              <a:t>03/06/2015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30092"/>
            <a:ext cx="2945659" cy="498135"/>
          </a:xfrm>
          <a:prstGeom prst="rect">
            <a:avLst/>
          </a:prstGeom>
        </p:spPr>
        <p:txBody>
          <a:bodyPr vert="horz" lIns="85280" tIns="42640" rIns="85280" bIns="42640" rtlCol="0" anchor="b"/>
          <a:lstStyle>
            <a:lvl1pPr algn="l">
              <a:defRPr sz="1000"/>
            </a:lvl1pPr>
          </a:lstStyle>
          <a:p>
            <a:r>
              <a:rPr lang="en-GB" dirty="0" smtClean="0"/>
              <a:t>Nicola Minafra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6" y="9430092"/>
            <a:ext cx="2945659" cy="498135"/>
          </a:xfrm>
          <a:prstGeom prst="rect">
            <a:avLst/>
          </a:prstGeom>
        </p:spPr>
        <p:txBody>
          <a:bodyPr vert="horz" lIns="85280" tIns="42640" rIns="85280" bIns="42640" rtlCol="0" anchor="b"/>
          <a:lstStyle>
            <a:lvl1pPr algn="r">
              <a:defRPr sz="1000"/>
            </a:lvl1pPr>
          </a:lstStyle>
          <a:p>
            <a:fld id="{A196BC89-A944-4E4E-90AC-95454101480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719370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45659" cy="496410"/>
          </a:xfrm>
          <a:prstGeom prst="rect">
            <a:avLst/>
          </a:prstGeom>
        </p:spPr>
        <p:txBody>
          <a:bodyPr vert="horz" lIns="85280" tIns="42640" rIns="85280" bIns="42640" rtlCol="0"/>
          <a:lstStyle>
            <a:lvl1pPr algn="l">
              <a:defRPr sz="1000"/>
            </a:lvl1pPr>
          </a:lstStyle>
          <a:p>
            <a:r>
              <a:rPr lang="fr-FR" dirty="0" smtClean="0"/>
              <a:t>TOTEM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6" y="4"/>
            <a:ext cx="2945659" cy="496410"/>
          </a:xfrm>
          <a:prstGeom prst="rect">
            <a:avLst/>
          </a:prstGeom>
        </p:spPr>
        <p:txBody>
          <a:bodyPr vert="horz" lIns="85280" tIns="42640" rIns="85280" bIns="42640" rtlCol="0"/>
          <a:lstStyle>
            <a:lvl1pPr algn="r">
              <a:defRPr sz="1000"/>
            </a:lvl1pPr>
          </a:lstStyle>
          <a:p>
            <a:fld id="{3DE2BED6-9434-4E8A-AEB0-0916BC129D16}" type="datetime1">
              <a:rPr lang="fr-FR" smtClean="0"/>
              <a:t>03/06/2015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280" tIns="42640" rIns="85280" bIns="4264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1"/>
          </a:xfrm>
          <a:prstGeom prst="rect">
            <a:avLst/>
          </a:prstGeom>
        </p:spPr>
        <p:txBody>
          <a:bodyPr vert="horz" lIns="85280" tIns="42640" rIns="85280" bIns="4264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9430095"/>
            <a:ext cx="2945659" cy="496410"/>
          </a:xfrm>
          <a:prstGeom prst="rect">
            <a:avLst/>
          </a:prstGeom>
        </p:spPr>
        <p:txBody>
          <a:bodyPr vert="horz" lIns="85280" tIns="42640" rIns="85280" bIns="42640" rtlCol="0" anchor="b"/>
          <a:lstStyle>
            <a:lvl1pPr algn="l">
              <a:defRPr sz="1000"/>
            </a:lvl1pPr>
          </a:lstStyle>
          <a:p>
            <a:r>
              <a:rPr lang="fr-FR" dirty="0" smtClean="0"/>
              <a:t>Nicola Minafra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6" y="9430095"/>
            <a:ext cx="2945659" cy="496410"/>
          </a:xfrm>
          <a:prstGeom prst="rect">
            <a:avLst/>
          </a:prstGeom>
        </p:spPr>
        <p:txBody>
          <a:bodyPr vert="horz" lIns="85280" tIns="42640" rIns="85280" bIns="42640" rtlCol="0" anchor="b"/>
          <a:lstStyle>
            <a:lvl1pPr algn="r">
              <a:defRPr sz="10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TOTEM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DE2BED6-9434-4E8A-AEB0-0916BC129D16}" type="datetime1">
              <a:rPr lang="fr-FR" smtClean="0"/>
              <a:t>03/06/2015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Nicola Minafra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65656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dirty="0" smtClean="0"/>
              <a:t>TOTEM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DE2BED6-9434-4E8A-AEB0-0916BC129D16}" type="datetime1">
              <a:rPr lang="fr-FR" smtClean="0"/>
              <a:t>03/06/2015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Nicola Minafra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0242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13</a:t>
            </a:fld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D1BCD3D-EAFC-4E95-8315-E2CC75048AA7}" type="datetime1">
              <a:rPr lang="fr-FR" smtClean="0"/>
              <a:t>03/06/2015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Nicola Minafra</a:t>
            </a:r>
            <a:endParaRPr lang="fr-FR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dirty="0" smtClean="0"/>
              <a:t>TOTEM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0177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15</a:t>
            </a:fld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D1BCD3D-EAFC-4E95-8315-E2CC75048AA7}" type="datetime1">
              <a:rPr lang="fr-FR" smtClean="0"/>
              <a:t>03/06/2015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Nicola Minafra</a:t>
            </a:r>
            <a:endParaRPr lang="fr-FR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dirty="0" smtClean="0"/>
              <a:t>TOTEM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51926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16</a:t>
            </a:fld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D1BCD3D-EAFC-4E95-8315-E2CC75048AA7}" type="datetime1">
              <a:rPr lang="fr-FR" smtClean="0"/>
              <a:t>03/06/2015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Nicola Minafra</a:t>
            </a:r>
            <a:endParaRPr lang="fr-FR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dirty="0" smtClean="0"/>
              <a:t>TOTEM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1426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dirty="0" smtClean="0"/>
              <a:t>TOTEM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DE2BED6-9434-4E8A-AEB0-0916BC129D16}" type="datetime1">
              <a:rPr lang="fr-FR" smtClean="0"/>
              <a:t>03/06/2015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Nicola Minafra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72558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18</a:t>
            </a:fld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10653DE-58CF-46C2-AAD2-0EBE2452C483}" type="datetime1">
              <a:rPr lang="fr-FR" smtClean="0"/>
              <a:t>03/06/2015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Nicola Minafra</a:t>
            </a:r>
            <a:endParaRPr lang="fr-FR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dirty="0" smtClean="0"/>
              <a:t>TOTEM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3482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27</a:t>
            </a:fld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C3FA19B-CF6A-4B44-91AF-1603C3FA21C8}" type="datetime1">
              <a:rPr lang="fr-FR" smtClean="0"/>
              <a:t>03/06/2015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Nicola Minafra</a:t>
            </a:r>
            <a:endParaRPr lang="fr-FR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dirty="0" smtClean="0"/>
              <a:t>TOTEM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4215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6017335" y="4771783"/>
            <a:ext cx="17423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280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86152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6017335" y="4771783"/>
            <a:ext cx="17423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280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86152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9700" y="1315400"/>
            <a:ext cx="2520000" cy="25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6824" y="1315400"/>
            <a:ext cx="1717207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7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6017335" y="4771783"/>
            <a:ext cx="17423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280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86152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6017335" y="4771783"/>
            <a:ext cx="17423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280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6152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90000">
              <a:schemeClr val="bg1">
                <a:alpha val="52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6017335" y="4771783"/>
            <a:ext cx="17423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280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698740" y="4767263"/>
            <a:ext cx="6032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6374" y="4623806"/>
            <a:ext cx="317159" cy="465430"/>
          </a:xfrm>
          <a:prstGeom prst="rect">
            <a:avLst/>
          </a:prstGeom>
        </p:spPr>
      </p:pic>
      <p:cxnSp>
        <p:nvCxnSpPr>
          <p:cNvPr id="6" name="Straight Connector 5"/>
          <p:cNvCxnSpPr/>
          <p:nvPr userDrawn="1"/>
        </p:nvCxnSpPr>
        <p:spPr>
          <a:xfrm>
            <a:off x="8468895" y="4623806"/>
            <a:ext cx="0" cy="4654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8132713" y="4845428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8999BE"/>
                </a:solidFill>
              </a:rPr>
              <a:t>/18</a:t>
            </a:r>
            <a:endParaRPr lang="en-GB" sz="800" dirty="0">
              <a:solidFill>
                <a:srgbClr val="8999B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0" r:id="rId5"/>
    <p:sldLayoutId id="2147483679" r:id="rId6"/>
    <p:sldLayoutId id="2147483681" r:id="rId7"/>
    <p:sldLayoutId id="2147483664" r:id="rId8"/>
    <p:sldLayoutId id="2147483665" r:id="rId9"/>
    <p:sldLayoutId id="2147483668" r:id="rId10"/>
    <p:sldLayoutId id="2147483669" r:id="rId11"/>
    <p:sldLayoutId id="2147483667" r:id="rId12"/>
    <p:sldLayoutId id="2147483674" r:id="rId13"/>
  </p:sldLayoutIdLst>
  <mc:AlternateContent xmlns:mc="http://schemas.openxmlformats.org/markup-compatibility/2006" xmlns:p14="http://schemas.microsoft.com/office/powerpoint/2010/main">
    <mc:Choice Requires="p14">
      <p:transition p14:dur="25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400" kern="1200">
          <a:solidFill>
            <a:schemeClr val="tx1"/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000" kern="1200">
          <a:solidFill>
            <a:schemeClr val="tx1"/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23.png"/><Relationship Id="rId5" Type="http://schemas.openxmlformats.org/officeDocument/2006/relationships/chart" Target="../charts/chart1.xml"/><Relationship Id="rId4" Type="http://schemas.openxmlformats.org/officeDocument/2006/relationships/image" Target="../media/image22.png"/><Relationship Id="rId9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jpe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3.pn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7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361.png"/><Relationship Id="rId5" Type="http://schemas.openxmlformats.org/officeDocument/2006/relationships/image" Target="../media/image38.png"/><Relationship Id="rId4" Type="http://schemas.openxmlformats.org/officeDocument/2006/relationships/image" Target="../media/image38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microsoft.com/office/2007/relationships/hdphoto" Target="../media/hdphoto3.wdp"/><Relationship Id="rId4" Type="http://schemas.openxmlformats.org/officeDocument/2006/relationships/image" Target="../media/image13.png"/><Relationship Id="rId9" Type="http://schemas.microsoft.com/office/2007/relationships/hdphoto" Target="../media/hdphoto5.wdp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3" Type="http://schemas.openxmlformats.org/officeDocument/2006/relationships/image" Target="../media/image22.png"/><Relationship Id="rId7" Type="http://schemas.openxmlformats.org/officeDocument/2006/relationships/image" Target="../media/image35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0.png"/><Relationship Id="rId5" Type="http://schemas.openxmlformats.org/officeDocument/2006/relationships/chart" Target="../charts/chart3.xml"/><Relationship Id="rId4" Type="http://schemas.openxmlformats.org/officeDocument/2006/relationships/chart" Target="../charts/char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cid:part3.01070602.06060107@cern.ch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0.png"/><Relationship Id="rId5" Type="http://schemas.openxmlformats.org/officeDocument/2006/relationships/image" Target="../media/image410.png"/><Relationship Id="rId4" Type="http://schemas.openxmlformats.org/officeDocument/2006/relationships/image" Target="../media/image40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microsoft.com/office/2007/relationships/hdphoto" Target="../media/hdphoto3.wdp"/><Relationship Id="rId5" Type="http://schemas.openxmlformats.org/officeDocument/2006/relationships/image" Target="../media/image13.png"/><Relationship Id="rId10" Type="http://schemas.microsoft.com/office/2007/relationships/hdphoto" Target="../media/hdphoto5.wdp"/><Relationship Id="rId4" Type="http://schemas.microsoft.com/office/2007/relationships/hdphoto" Target="../media/hdphoto2.wdp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14561"/>
            <a:ext cx="8226854" cy="705332"/>
          </a:xfrm>
        </p:spPr>
        <p:txBody>
          <a:bodyPr>
            <a:normAutofit/>
          </a:bodyPr>
          <a:lstStyle/>
          <a:p>
            <a:r>
              <a:rPr lang="en-GB" dirty="0" smtClean="0"/>
              <a:t>TOTEM STATUS REPORT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2581443"/>
            <a:ext cx="4470400" cy="371308"/>
          </a:xfrm>
        </p:spPr>
        <p:txBody>
          <a:bodyPr anchor="t">
            <a:normAutofit/>
          </a:bodyPr>
          <a:lstStyle/>
          <a:p>
            <a:r>
              <a:rPr lang="en-GB" dirty="0"/>
              <a:t>Nicola Minafra </a:t>
            </a:r>
            <a:r>
              <a:rPr lang="en-GB" sz="1200" dirty="0"/>
              <a:t>on behalf of TOTEM </a:t>
            </a:r>
            <a:r>
              <a:rPr lang="en-GB" sz="1200" dirty="0" smtClean="0"/>
              <a:t>Collaboration</a:t>
            </a:r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5374" y="993428"/>
            <a:ext cx="2053440" cy="3013422"/>
          </a:xfrm>
          <a:prstGeom prst="rect">
            <a:avLst/>
          </a:prstGeom>
        </p:spPr>
      </p:pic>
      <p:sp>
        <p:nvSpPr>
          <p:cNvPr id="6" name="Text Placeholder 2"/>
          <p:cNvSpPr txBox="1">
            <a:spLocks/>
          </p:cNvSpPr>
          <p:nvPr/>
        </p:nvSpPr>
        <p:spPr>
          <a:xfrm>
            <a:off x="457200" y="3344342"/>
            <a:ext cx="2552700" cy="706883"/>
          </a:xfrm>
          <a:prstGeom prst="rect">
            <a:avLst/>
          </a:prstGeom>
        </p:spPr>
        <p:txBody>
          <a:bodyPr vert="horz" lIns="45720" tIns="0" rIns="45720" bIns="0" anchor="t">
            <a:normAutofit lnSpcReduction="1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+mn-lt"/>
              </a:rPr>
              <a:t>LHCC OPEN SESSION</a:t>
            </a:r>
          </a:p>
          <a:p>
            <a:endParaRPr lang="en-GB" dirty="0">
              <a:latin typeface="+mn-lt"/>
            </a:endParaRPr>
          </a:p>
          <a:p>
            <a:r>
              <a:rPr lang="en-GB" dirty="0" smtClean="0">
                <a:latin typeface="+mn-lt"/>
              </a:rPr>
              <a:t>3 June </a:t>
            </a:r>
            <a:r>
              <a:rPr lang="en-GB" dirty="0">
                <a:latin typeface="+mn-lt"/>
              </a:rPr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340620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119703"/>
            <a:ext cx="8226854" cy="1286535"/>
          </a:xfrm>
        </p:spPr>
        <p:txBody>
          <a:bodyPr/>
          <a:lstStyle/>
          <a:p>
            <a:r>
              <a:rPr lang="en-GB" sz="3200" dirty="0" smtClean="0"/>
              <a:t>Construction of the </a:t>
            </a:r>
            <a:br>
              <a:rPr lang="en-GB" sz="3200" dirty="0" smtClean="0"/>
            </a:br>
            <a:r>
              <a:rPr lang="en-GB" sz="3200" dirty="0" smtClean="0"/>
              <a:t>Timing Detectors for </a:t>
            </a:r>
            <a:r>
              <a:rPr lang="en-GB" sz="3200" dirty="0"/>
              <a:t>Vertical Roman Pots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1" t="24621" r="281" b="3417"/>
          <a:stretch/>
        </p:blipFill>
        <p:spPr>
          <a:xfrm>
            <a:off x="-9526" y="1531515"/>
            <a:ext cx="3005415" cy="29219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7" t="11422" r="7436" b="18360"/>
          <a:stretch/>
        </p:blipFill>
        <p:spPr>
          <a:xfrm>
            <a:off x="3017155" y="1531516"/>
            <a:ext cx="3070487" cy="17389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34" t="36658" r="83" b="40737"/>
          <a:stretch/>
        </p:blipFill>
        <p:spPr>
          <a:xfrm>
            <a:off x="3017155" y="3290793"/>
            <a:ext cx="6124099" cy="11626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63" t="19110" r="603" b="15087"/>
          <a:stretch/>
        </p:blipFill>
        <p:spPr>
          <a:xfrm>
            <a:off x="6108907" y="1531516"/>
            <a:ext cx="3035987" cy="1738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491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2806" y="4730654"/>
            <a:ext cx="2895600" cy="273844"/>
          </a:xfrm>
        </p:spPr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57200" y="771245"/>
                <a:ext cx="8226854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400" dirty="0" smtClean="0"/>
                  <a:t>The tests of the detectors where done acquiring the signal with an oscilloscope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1400" dirty="0" smtClean="0"/>
                  <a:t>Similar performance has been obtained with the SAMPIC </a:t>
                </a:r>
                <a:r>
                  <a:rPr lang="en-GB" sz="1400" dirty="0"/>
                  <a:t>(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~5%</m:t>
                    </m:r>
                  </m:oMath>
                </a14:m>
                <a:r>
                  <a:rPr lang="en-GB" sz="1400" dirty="0"/>
                  <a:t>)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771245"/>
                <a:ext cx="8226854" cy="738664"/>
              </a:xfrm>
              <a:prstGeom prst="rect">
                <a:avLst/>
              </a:prstGeom>
              <a:blipFill rotWithShape="0">
                <a:blip r:embed="rId3"/>
                <a:stretch>
                  <a:fillRect l="-222" b="-24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itle 9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sz="3200" dirty="0"/>
              <a:t>Timing </a:t>
            </a:r>
            <a:r>
              <a:rPr lang="en-GB" sz="3200" dirty="0" smtClean="0"/>
              <a:t>Detectors for </a:t>
            </a:r>
            <a:r>
              <a:rPr lang="en-GB" sz="3200" dirty="0"/>
              <a:t>Vertical Roman Pots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4"/>
          <a:srcRect l="1157" r="1932" b="5865"/>
          <a:stretch/>
        </p:blipFill>
        <p:spPr>
          <a:xfrm>
            <a:off x="492443" y="1957525"/>
            <a:ext cx="3983037" cy="2084432"/>
          </a:xfrm>
          <a:prstGeom prst="rect">
            <a:avLst/>
          </a:prstGeom>
        </p:spPr>
      </p:pic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432721887"/>
              </p:ext>
            </p:extLst>
          </p:nvPr>
        </p:nvGraphicFramePr>
        <p:xfrm>
          <a:off x="323415" y="1823585"/>
          <a:ext cx="4344788" cy="2726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ounded Rectangular Callout 42"/>
              <p:cNvSpPr/>
              <p:nvPr/>
            </p:nvSpPr>
            <p:spPr>
              <a:xfrm>
                <a:off x="1478811" y="1816374"/>
                <a:ext cx="1563996" cy="579677"/>
              </a:xfrm>
              <a:prstGeom prst="wedgeRoundRectCallout">
                <a:avLst>
                  <a:gd name="adj1" fmla="val 59343"/>
                  <a:gd name="adj2" fmla="val 96666"/>
                  <a:gd name="adj3" fmla="val 16667"/>
                </a:avLst>
              </a:prstGeom>
              <a:solidFill>
                <a:srgbClr val="FF0000">
                  <a:alpha val="85000"/>
                </a:srgbClr>
              </a:solidFill>
              <a:ln>
                <a:solidFill>
                  <a:srgbClr val="FF0000"/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50000"/>
                  </a:schemeClr>
                </a:glow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>
                    <a:solidFill>
                      <a:schemeClr val="bg1"/>
                    </a:solidFill>
                  </a:rPr>
                  <a:t>SAMPIC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2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type m:val="skw"/>
                          <m:ctrlPr>
                            <a:rPr lang="en-GB" sz="1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GB" sz="1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1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r>
                        <a:rPr lang="en-GB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2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107 </m:t>
                      </m:r>
                      <m:r>
                        <a:rPr lang="en-GB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𝑝𝑠</m:t>
                      </m:r>
                    </m:oMath>
                  </m:oMathPara>
                </a14:m>
                <a:endParaRPr lang="en-GB" sz="12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3" name="Rounded Rectangular Callout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8811" y="1816374"/>
                <a:ext cx="1563996" cy="579677"/>
              </a:xfrm>
              <a:prstGeom prst="wedgeRoundRectCallout">
                <a:avLst>
                  <a:gd name="adj1" fmla="val 59343"/>
                  <a:gd name="adj2" fmla="val 96666"/>
                  <a:gd name="adj3" fmla="val 16667"/>
                </a:avLst>
              </a:prstGeom>
              <a:blipFill rotWithShape="0">
                <a:blip r:embed="rId6"/>
                <a:stretch>
                  <a:fillRect t="-4734" b="-11834"/>
                </a:stretch>
              </a:blipFill>
              <a:ln>
                <a:solidFill>
                  <a:srgbClr val="FF0000"/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50000"/>
                  </a:schemeClr>
                </a:glow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ounded Rectangular Callout 41"/>
              <p:cNvSpPr/>
              <p:nvPr/>
            </p:nvSpPr>
            <p:spPr>
              <a:xfrm>
                <a:off x="1478810" y="2678618"/>
                <a:ext cx="1563996" cy="560776"/>
              </a:xfrm>
              <a:prstGeom prst="wedgeRoundRectCallout">
                <a:avLst>
                  <a:gd name="adj1" fmla="val -53100"/>
                  <a:gd name="adj2" fmla="val 113202"/>
                  <a:gd name="adj3" fmla="val 16667"/>
                </a:avLst>
              </a:prstGeom>
              <a:solidFill>
                <a:srgbClr val="3030FF">
                  <a:alpha val="85000"/>
                </a:srgbClr>
              </a:solidFill>
              <a:ln>
                <a:solidFill>
                  <a:srgbClr val="3030FF"/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50000"/>
                  </a:schemeClr>
                </a:glow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>
                    <a:solidFill>
                      <a:schemeClr val="bg1"/>
                    </a:solidFill>
                  </a:rPr>
                  <a:t>Oscilloscope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2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type m:val="skw"/>
                          <m:ctrlPr>
                            <a:rPr lang="en-GB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GB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r>
                        <a:rPr lang="en-GB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102 </m:t>
                      </m:r>
                      <m:r>
                        <a:rPr lang="en-GB" sz="1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𝑝𝑠</m:t>
                      </m:r>
                    </m:oMath>
                  </m:oMathPara>
                </a14:m>
                <a:endParaRPr lang="en-GB" sz="12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2" name="Rounded Rectangular Callout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8810" y="2678618"/>
                <a:ext cx="1563996" cy="560776"/>
              </a:xfrm>
              <a:prstGeom prst="wedgeRoundRectCallout">
                <a:avLst>
                  <a:gd name="adj1" fmla="val -53100"/>
                  <a:gd name="adj2" fmla="val 113202"/>
                  <a:gd name="adj3" fmla="val 16667"/>
                </a:avLst>
              </a:prstGeom>
              <a:blipFill rotWithShape="0">
                <a:blip r:embed="rId7"/>
                <a:stretch>
                  <a:fillRect t="-5000" b="-4444"/>
                </a:stretch>
              </a:blipFill>
              <a:ln>
                <a:solidFill>
                  <a:srgbClr val="3030FF"/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50000"/>
                  </a:schemeClr>
                </a:glow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4426" y="1585784"/>
            <a:ext cx="1859120" cy="1527223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4804426" y="3170814"/>
            <a:ext cx="185545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Agilent DSO 9254A</a:t>
            </a:r>
          </a:p>
          <a:p>
            <a:r>
              <a:rPr lang="en-GB" sz="1100" dirty="0" smtClean="0"/>
              <a:t>2.5 GHz bandwidth</a:t>
            </a:r>
          </a:p>
          <a:p>
            <a:r>
              <a:rPr lang="en-GB" sz="1100" dirty="0" smtClean="0"/>
              <a:t>10 Gs/s</a:t>
            </a:r>
          </a:p>
          <a:p>
            <a:r>
              <a:rPr lang="en-GB" sz="1100" dirty="0" smtClean="0"/>
              <a:t>8 bit</a:t>
            </a:r>
          </a:p>
          <a:p>
            <a:r>
              <a:rPr lang="en-GB" sz="1100" dirty="0" smtClean="0"/>
              <a:t>&gt; 1000 samples</a:t>
            </a:r>
          </a:p>
          <a:p>
            <a:r>
              <a:rPr lang="en-GB" sz="1100" dirty="0" smtClean="0"/>
              <a:t>4 channels</a:t>
            </a:r>
          </a:p>
          <a:p>
            <a:r>
              <a:rPr lang="en-GB" sz="1100" dirty="0" smtClean="0"/>
              <a:t>Maximum rate ~100 Hz</a:t>
            </a:r>
            <a:endParaRPr lang="en-GB" sz="1100" dirty="0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225" t="2700" r="9027" b="7136"/>
          <a:stretch/>
        </p:blipFill>
        <p:spPr>
          <a:xfrm>
            <a:off x="6850417" y="1585784"/>
            <a:ext cx="1855454" cy="1527223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6850416" y="3170028"/>
            <a:ext cx="1855455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SAMPIC</a:t>
            </a:r>
          </a:p>
          <a:p>
            <a:r>
              <a:rPr lang="en-GB" sz="1100" dirty="0" smtClean="0"/>
              <a:t>2.5 GHz bandwidth</a:t>
            </a:r>
          </a:p>
          <a:p>
            <a:r>
              <a:rPr lang="en-GB" sz="1100" dirty="0" smtClean="0"/>
              <a:t>10 Gs/s (used at 6.4 Gs/s) 11 bit</a:t>
            </a:r>
          </a:p>
          <a:p>
            <a:r>
              <a:rPr lang="en-GB" sz="1100" dirty="0" smtClean="0"/>
              <a:t>64 samples</a:t>
            </a:r>
          </a:p>
          <a:p>
            <a:r>
              <a:rPr lang="en-GB" sz="1100" dirty="0" smtClean="0"/>
              <a:t>16 channels</a:t>
            </a:r>
          </a:p>
          <a:p>
            <a:r>
              <a:rPr lang="en-GB" sz="1100" dirty="0" smtClean="0"/>
              <a:t>Maximum rate ~500 kHz</a:t>
            </a:r>
            <a:endParaRPr lang="en-GB" sz="1100" dirty="0"/>
          </a:p>
        </p:txBody>
      </p:sp>
      <p:sp>
        <p:nvSpPr>
          <p:cNvPr id="7" name="Rectangle 6"/>
          <p:cNvSpPr/>
          <p:nvPr/>
        </p:nvSpPr>
        <p:spPr>
          <a:xfrm>
            <a:off x="3042806" y="1942285"/>
            <a:ext cx="416674" cy="20844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4203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6" grpId="0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2331980984"/>
              </p:ext>
            </p:extLst>
          </p:nvPr>
        </p:nvGraphicFramePr>
        <p:xfrm>
          <a:off x="2173896" y="1592197"/>
          <a:ext cx="6781127" cy="3022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2806" y="4730654"/>
            <a:ext cx="2895600" cy="273844"/>
          </a:xfrm>
        </p:spPr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3171668" y="3125212"/>
            <a:ext cx="800909" cy="254740"/>
          </a:xfrm>
          <a:prstGeom prst="wedgeRoundRectCallout">
            <a:avLst>
              <a:gd name="adj1" fmla="val -22241"/>
              <a:gd name="adj2" fmla="val 93665"/>
              <a:gd name="adj3" fmla="val 16667"/>
            </a:avLst>
          </a:prstGeom>
          <a:solidFill>
            <a:schemeClr val="tx1">
              <a:alpha val="8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2.94 mm</a:t>
            </a:r>
            <a:r>
              <a:rPr lang="en-GB" sz="1000" baseline="30000" dirty="0" smtClean="0">
                <a:solidFill>
                  <a:schemeClr val="bg1"/>
                </a:solidFill>
              </a:rPr>
              <a:t>2</a:t>
            </a:r>
            <a:endParaRPr lang="en-GB" sz="1000" baseline="30000" dirty="0">
              <a:solidFill>
                <a:schemeClr val="bg1"/>
              </a:solidFill>
            </a:endParaRPr>
          </a:p>
        </p:txBody>
      </p:sp>
      <p:sp>
        <p:nvSpPr>
          <p:cNvPr id="13" name="Rounded Rectangular Callout 12"/>
          <p:cNvSpPr/>
          <p:nvPr/>
        </p:nvSpPr>
        <p:spPr>
          <a:xfrm>
            <a:off x="3910243" y="2733176"/>
            <a:ext cx="800909" cy="254740"/>
          </a:xfrm>
          <a:prstGeom prst="wedgeRoundRectCallout">
            <a:avLst>
              <a:gd name="adj1" fmla="val -21822"/>
              <a:gd name="adj2" fmla="val 107706"/>
              <a:gd name="adj3" fmla="val 16667"/>
            </a:avLst>
          </a:prstGeom>
          <a:solidFill>
            <a:schemeClr val="tx1">
              <a:alpha val="8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4.28 </a:t>
            </a:r>
            <a:r>
              <a:rPr lang="en-GB" sz="1000" dirty="0" smtClean="0">
                <a:solidFill>
                  <a:schemeClr val="bg1"/>
                </a:solidFill>
              </a:rPr>
              <a:t>mm</a:t>
            </a:r>
            <a:r>
              <a:rPr lang="en-GB" sz="1000" baseline="30000" dirty="0" smtClean="0">
                <a:solidFill>
                  <a:schemeClr val="bg1"/>
                </a:solidFill>
              </a:rPr>
              <a:t>2</a:t>
            </a:r>
            <a:endParaRPr lang="en-GB" sz="1000" baseline="30000" dirty="0">
              <a:solidFill>
                <a:schemeClr val="bg1"/>
              </a:solidFill>
            </a:endParaRPr>
          </a:p>
        </p:txBody>
      </p:sp>
      <p:sp>
        <p:nvSpPr>
          <p:cNvPr id="14" name="Rounded Rectangular Callout 13"/>
          <p:cNvSpPr/>
          <p:nvPr/>
        </p:nvSpPr>
        <p:spPr>
          <a:xfrm>
            <a:off x="3689697" y="3678274"/>
            <a:ext cx="800909" cy="254740"/>
          </a:xfrm>
          <a:prstGeom prst="wedgeRoundRectCallout">
            <a:avLst>
              <a:gd name="adj1" fmla="val -20111"/>
              <a:gd name="adj2" fmla="val -84728"/>
              <a:gd name="adj3" fmla="val 16667"/>
            </a:avLst>
          </a:prstGeom>
          <a:solidFill>
            <a:schemeClr val="tx1">
              <a:alpha val="8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3.49 </a:t>
            </a:r>
            <a:r>
              <a:rPr lang="en-GB" sz="1000" dirty="0" smtClean="0">
                <a:solidFill>
                  <a:schemeClr val="bg1"/>
                </a:solidFill>
              </a:rPr>
              <a:t>mm</a:t>
            </a:r>
            <a:r>
              <a:rPr lang="en-GB" sz="1000" baseline="30000" dirty="0" smtClean="0">
                <a:solidFill>
                  <a:schemeClr val="bg1"/>
                </a:solidFill>
              </a:rPr>
              <a:t>2</a:t>
            </a:r>
            <a:endParaRPr lang="en-GB" sz="1000" baseline="30000" dirty="0">
              <a:solidFill>
                <a:schemeClr val="bg1"/>
              </a:solidFill>
            </a:endParaRPr>
          </a:p>
        </p:txBody>
      </p:sp>
      <p:sp>
        <p:nvSpPr>
          <p:cNvPr id="15" name="Rounded Rectangular Callout 14"/>
          <p:cNvSpPr/>
          <p:nvPr/>
        </p:nvSpPr>
        <p:spPr>
          <a:xfrm>
            <a:off x="4312071" y="3313615"/>
            <a:ext cx="800909" cy="254740"/>
          </a:xfrm>
          <a:prstGeom prst="wedgeRoundRectCallout">
            <a:avLst>
              <a:gd name="adj1" fmla="val -22122"/>
              <a:gd name="adj2" fmla="val -76232"/>
              <a:gd name="adj3" fmla="val 16667"/>
            </a:avLst>
          </a:prstGeom>
          <a:solidFill>
            <a:schemeClr val="tx1">
              <a:alpha val="8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5.67 mm</a:t>
            </a:r>
            <a:r>
              <a:rPr lang="en-GB" sz="1000" baseline="30000" dirty="0" smtClean="0">
                <a:solidFill>
                  <a:schemeClr val="bg1"/>
                </a:solidFill>
              </a:rPr>
              <a:t>2</a:t>
            </a:r>
            <a:endParaRPr lang="en-GB" sz="1000" baseline="300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62127" y="880753"/>
            <a:ext cx="58219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The geometry of the pixels is optimized to have a uniform occupancy</a:t>
            </a:r>
          </a:p>
          <a:p>
            <a:r>
              <a:rPr lang="en-GB" sz="1400" dirty="0" smtClean="0">
                <a:latin typeface="+mj-lt"/>
              </a:rPr>
              <a:t>The measured time resolution </a:t>
            </a:r>
            <a:r>
              <a:rPr lang="en-GB" sz="1400" dirty="0" smtClean="0"/>
              <a:t>depends on the size of the pixels, because of capacitance, and is </a:t>
            </a:r>
            <a:r>
              <a:rPr lang="en-GB" sz="1400" dirty="0" smtClean="0">
                <a:latin typeface="+mj-lt"/>
              </a:rPr>
              <a:t>compatible with the requirements</a:t>
            </a:r>
            <a:endParaRPr lang="en-GB" sz="1400" dirty="0">
              <a:latin typeface="+mj-lt"/>
            </a:endParaRPr>
          </a:p>
        </p:txBody>
      </p:sp>
      <p:sp>
        <p:nvSpPr>
          <p:cNvPr id="17" name="Title 9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sz="3200" dirty="0"/>
              <a:t>Timing </a:t>
            </a:r>
            <a:r>
              <a:rPr lang="en-GB" sz="3200" dirty="0" smtClean="0"/>
              <a:t>Detectors for </a:t>
            </a:r>
            <a:r>
              <a:rPr lang="en-GB" sz="3200" dirty="0"/>
              <a:t>Vertical Roman Pots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16159" y="1057760"/>
            <a:ext cx="1386839" cy="3350832"/>
            <a:chOff x="510541" y="1206264"/>
            <a:chExt cx="1329119" cy="3211371"/>
          </a:xfrm>
        </p:grpSpPr>
        <p:sp>
          <p:nvSpPr>
            <p:cNvPr id="32" name="Oval 31"/>
            <p:cNvSpPr/>
            <p:nvPr/>
          </p:nvSpPr>
          <p:spPr>
            <a:xfrm>
              <a:off x="707601" y="4246827"/>
              <a:ext cx="165079" cy="170808"/>
            </a:xfrm>
            <a:prstGeom prst="ellipse">
              <a:avLst/>
            </a:prstGeom>
            <a:solidFill>
              <a:srgbClr val="FFC000">
                <a:alpha val="35000"/>
              </a:srgbClr>
            </a:solidFill>
            <a:ln w="3175">
              <a:noFill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208315" y="3383309"/>
              <a:ext cx="631345" cy="643228"/>
            </a:xfrm>
            <a:prstGeom prst="roundRect">
              <a:avLst>
                <a:gd name="adj" fmla="val 608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510542" y="3928530"/>
              <a:ext cx="631346" cy="98007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510542" y="3805644"/>
              <a:ext cx="631346" cy="10869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510542" y="3652010"/>
              <a:ext cx="631346" cy="138960"/>
            </a:xfrm>
            <a:prstGeom prst="roundRect">
              <a:avLst>
                <a:gd name="adj" fmla="val 11731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510542" y="3386695"/>
              <a:ext cx="631346" cy="249364"/>
            </a:xfrm>
            <a:prstGeom prst="roundRect">
              <a:avLst>
                <a:gd name="adj" fmla="val 676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1208315" y="2659884"/>
              <a:ext cx="631345" cy="643228"/>
            </a:xfrm>
            <a:prstGeom prst="roundRect">
              <a:avLst>
                <a:gd name="adj" fmla="val 608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510542" y="2663271"/>
              <a:ext cx="631345" cy="370375"/>
            </a:xfrm>
            <a:prstGeom prst="roundRect">
              <a:avLst>
                <a:gd name="adj" fmla="val 608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510543" y="1933074"/>
              <a:ext cx="631345" cy="643228"/>
            </a:xfrm>
            <a:prstGeom prst="roundRect">
              <a:avLst>
                <a:gd name="adj" fmla="val 608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208315" y="1933074"/>
              <a:ext cx="631345" cy="643228"/>
            </a:xfrm>
            <a:prstGeom prst="roundRect">
              <a:avLst>
                <a:gd name="adj" fmla="val 608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510542" y="1206264"/>
              <a:ext cx="631345" cy="643228"/>
            </a:xfrm>
            <a:prstGeom prst="roundRect">
              <a:avLst>
                <a:gd name="adj" fmla="val 608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1208314" y="1206264"/>
              <a:ext cx="631345" cy="643228"/>
            </a:xfrm>
            <a:prstGeom prst="roundRect">
              <a:avLst>
                <a:gd name="adj" fmla="val 608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510541" y="3049428"/>
              <a:ext cx="631345" cy="253684"/>
            </a:xfrm>
            <a:prstGeom prst="roundRect">
              <a:avLst>
                <a:gd name="adj" fmla="val 608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1" name="Rounded Rectangular Callout 30"/>
          <p:cNvSpPr/>
          <p:nvPr/>
        </p:nvSpPr>
        <p:spPr>
          <a:xfrm>
            <a:off x="7356421" y="2532514"/>
            <a:ext cx="879550" cy="254740"/>
          </a:xfrm>
          <a:prstGeom prst="wedgeRoundRectCallout">
            <a:avLst>
              <a:gd name="adj1" fmla="val 22660"/>
              <a:gd name="adj2" fmla="val 76801"/>
              <a:gd name="adj3" fmla="val 16667"/>
            </a:avLst>
          </a:prstGeom>
          <a:solidFill>
            <a:schemeClr val="tx1">
              <a:alpha val="8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17.64 mm</a:t>
            </a:r>
            <a:r>
              <a:rPr lang="en-GB" sz="1000" baseline="30000" dirty="0" smtClean="0">
                <a:solidFill>
                  <a:schemeClr val="bg1"/>
                </a:solidFill>
              </a:rPr>
              <a:t>2</a:t>
            </a:r>
            <a:endParaRPr lang="en-GB" sz="1000" baseline="30000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1438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8" grpId="0" animBg="1"/>
      <p:bldP spid="13" grpId="0" animBg="1"/>
      <p:bldP spid="14" grpId="0" animBg="1"/>
      <p:bldP spid="15" grpId="0" animBg="1"/>
      <p:bldP spid="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511" y="1894406"/>
            <a:ext cx="3879289" cy="2618967"/>
          </a:xfrm>
          <a:prstGeom prst="rect">
            <a:avLst/>
          </a:prstGeom>
        </p:spPr>
      </p:pic>
      <p:sp>
        <p:nvSpPr>
          <p:cNvPr id="20" name="Rounded Rectangular Callout 19"/>
          <p:cNvSpPr/>
          <p:nvPr/>
        </p:nvSpPr>
        <p:spPr>
          <a:xfrm>
            <a:off x="2590906" y="2036187"/>
            <a:ext cx="1546408" cy="480429"/>
          </a:xfrm>
          <a:prstGeom prst="wedgeRoundRectCallout">
            <a:avLst>
              <a:gd name="adj1" fmla="val -21384"/>
              <a:gd name="adj2" fmla="val -65789"/>
              <a:gd name="adj3" fmla="val 16667"/>
            </a:avLst>
          </a:prstGeom>
          <a:solidFill>
            <a:schemeClr val="tx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5 – </a:t>
            </a:r>
            <a:r>
              <a:rPr lang="en-GB" sz="1200" dirty="0" smtClean="0">
                <a:solidFill>
                  <a:schemeClr val="bg1"/>
                </a:solidFill>
              </a:rPr>
              <a:t>11 </a:t>
            </a:r>
            <a:r>
              <a:rPr lang="en-GB" sz="1200" dirty="0">
                <a:solidFill>
                  <a:schemeClr val="bg1"/>
                </a:solidFill>
              </a:rPr>
              <a:t>August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Test of Timing Detector Prototype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2841720"/>
            <a:ext cx="460812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Tests will be focused on planes with multiple </a:t>
            </a:r>
            <a:r>
              <a:rPr lang="en-GB" sz="1400" dirty="0" smtClean="0"/>
              <a:t>diamonds:</a:t>
            </a:r>
          </a:p>
          <a:p>
            <a:endParaRPr lang="en-GB" sz="1400" dirty="0"/>
          </a:p>
          <a:p>
            <a:r>
              <a:rPr lang="en-GB" sz="1400" b="1" dirty="0" smtClean="0"/>
              <a:t>	60 diamonds </a:t>
            </a:r>
            <a:r>
              <a:rPr lang="en-GB" sz="1400" dirty="0" smtClean="0"/>
              <a:t>were purchased and the 	metallization is in progress</a:t>
            </a:r>
          </a:p>
          <a:p>
            <a:endParaRPr lang="en-GB" sz="1400" dirty="0" smtClean="0"/>
          </a:p>
          <a:p>
            <a:r>
              <a:rPr lang="en-GB" sz="1400" dirty="0" smtClean="0"/>
              <a:t>	Final front-end and read-out electronics for 	one full plane is in production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924846" y="1834947"/>
            <a:ext cx="7567990" cy="0"/>
          </a:xfrm>
          <a:prstGeom prst="line">
            <a:avLst/>
          </a:prstGeom>
          <a:ln w="28575">
            <a:gradFill>
              <a:gsLst>
                <a:gs pos="0">
                  <a:schemeClr val="tx1"/>
                </a:gs>
                <a:gs pos="100000">
                  <a:schemeClr val="tx1">
                    <a:lumMod val="40000"/>
                    <a:lumOff val="60000"/>
                    <a:alpha val="0"/>
                  </a:schemeClr>
                </a:gs>
                <a:gs pos="84000">
                  <a:schemeClr val="tx1">
                    <a:lumMod val="40000"/>
                    <a:lumOff val="60000"/>
                  </a:schemeClr>
                </a:gs>
              </a:gsLst>
              <a:lin ang="0" scaled="0"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2289527" y="1764064"/>
            <a:ext cx="141767" cy="141767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2954950" y="1764064"/>
            <a:ext cx="141767" cy="141767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1284804" y="1603151"/>
            <a:ext cx="463592" cy="463592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sp>
        <p:nvSpPr>
          <p:cNvPr id="14" name="TextBox 13"/>
          <p:cNvSpPr txBox="1"/>
          <p:nvPr/>
        </p:nvSpPr>
        <p:spPr>
          <a:xfrm>
            <a:off x="1263966" y="1704142"/>
            <a:ext cx="505267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2015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5" name="Rounded Rectangular Callout 14"/>
          <p:cNvSpPr/>
          <p:nvPr/>
        </p:nvSpPr>
        <p:spPr>
          <a:xfrm>
            <a:off x="1922220" y="1175034"/>
            <a:ext cx="1539440" cy="470000"/>
          </a:xfrm>
          <a:prstGeom prst="wedgeRoundRectCallout">
            <a:avLst>
              <a:gd name="adj1" fmla="val -20833"/>
              <a:gd name="adj2" fmla="val 63391"/>
              <a:gd name="adj3" fmla="val 16667"/>
            </a:avLst>
          </a:prstGeom>
          <a:solidFill>
            <a:schemeClr val="tx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10 – 14 June</a:t>
            </a:r>
          </a:p>
        </p:txBody>
      </p:sp>
      <p:sp>
        <p:nvSpPr>
          <p:cNvPr id="17" name="Oval 16"/>
          <p:cNvSpPr/>
          <p:nvPr/>
        </p:nvSpPr>
        <p:spPr>
          <a:xfrm>
            <a:off x="4869008" y="1764064"/>
            <a:ext cx="141767" cy="141767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ounded Rectangular Callout 17"/>
          <p:cNvSpPr/>
          <p:nvPr/>
        </p:nvSpPr>
        <p:spPr>
          <a:xfrm>
            <a:off x="4514630" y="2049172"/>
            <a:ext cx="1546408" cy="480429"/>
          </a:xfrm>
          <a:prstGeom prst="wedgeRoundRectCallout">
            <a:avLst>
              <a:gd name="adj1" fmla="val -21384"/>
              <a:gd name="adj2" fmla="val -65789"/>
              <a:gd name="adj3" fmla="val 16667"/>
            </a:avLst>
          </a:prstGeom>
          <a:solidFill>
            <a:schemeClr val="tx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14 – </a:t>
            </a:r>
            <a:r>
              <a:rPr lang="en-GB" sz="1200" dirty="0" smtClean="0">
                <a:solidFill>
                  <a:schemeClr val="bg1"/>
                </a:solidFill>
              </a:rPr>
              <a:t>17 </a:t>
            </a:r>
            <a:r>
              <a:rPr lang="en-GB" sz="1200" dirty="0">
                <a:solidFill>
                  <a:schemeClr val="bg1"/>
                </a:solidFill>
              </a:rPr>
              <a:t>September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886073"/>
            <a:ext cx="15197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Test beam in North Area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0929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1" grpId="0"/>
      <p:bldP spid="8" grpId="0" animBg="1"/>
      <p:bldP spid="12" grpId="0" animBg="1"/>
      <p:bldP spid="13" grpId="0" animBg="1"/>
      <p:bldP spid="14" grpId="0"/>
      <p:bldP spid="15" grpId="0" animBg="1"/>
      <p:bldP spid="17" grpId="0" animBg="1"/>
      <p:bldP spid="18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2806" y="4730654"/>
            <a:ext cx="2895600" cy="273844"/>
          </a:xfrm>
        </p:spPr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7" name="Title 9"/>
          <p:cNvSpPr>
            <a:spLocks noGrp="1"/>
          </p:cNvSpPr>
          <p:nvPr>
            <p:ph type="title"/>
          </p:nvPr>
        </p:nvSpPr>
        <p:spPr>
          <a:xfrm>
            <a:off x="457200" y="175120"/>
            <a:ext cx="8359140" cy="705332"/>
          </a:xfrm>
        </p:spPr>
        <p:txBody>
          <a:bodyPr/>
          <a:lstStyle/>
          <a:p>
            <a:r>
              <a:rPr lang="en-GB" sz="2800" dirty="0" smtClean="0"/>
              <a:t>Incremental </a:t>
            </a:r>
            <a:r>
              <a:rPr lang="en-GB" sz="2800" dirty="0"/>
              <a:t>I</a:t>
            </a:r>
            <a:r>
              <a:rPr lang="en-GB" sz="2800" dirty="0" smtClean="0"/>
              <a:t>nstallation of the Timing Detectors</a:t>
            </a:r>
            <a:endParaRPr lang="en-GB" sz="2800" dirty="0"/>
          </a:p>
        </p:txBody>
      </p:sp>
      <p:grpSp>
        <p:nvGrpSpPr>
          <p:cNvPr id="10" name="Group 9"/>
          <p:cNvGrpSpPr/>
          <p:nvPr/>
        </p:nvGrpSpPr>
        <p:grpSpPr>
          <a:xfrm>
            <a:off x="4647095" y="2686504"/>
            <a:ext cx="701836" cy="1695752"/>
            <a:chOff x="4551083" y="2453916"/>
            <a:chExt cx="701836" cy="1695752"/>
          </a:xfrm>
        </p:grpSpPr>
        <p:sp>
          <p:nvSpPr>
            <p:cNvPr id="32" name="Oval 31"/>
            <p:cNvSpPr/>
            <p:nvPr/>
          </p:nvSpPr>
          <p:spPr>
            <a:xfrm>
              <a:off x="4655140" y="4059473"/>
              <a:ext cx="87169" cy="90195"/>
            </a:xfrm>
            <a:prstGeom prst="ellipse">
              <a:avLst/>
            </a:prstGeom>
            <a:solidFill>
              <a:srgbClr val="FFC000">
                <a:alpha val="35000"/>
              </a:srgbClr>
            </a:solidFill>
            <a:ln w="3175">
              <a:noFill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4919540" y="3601256"/>
              <a:ext cx="333379" cy="339654"/>
            </a:xfrm>
            <a:prstGeom prst="roundRect">
              <a:avLst>
                <a:gd name="adj" fmla="val 608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4551084" y="3891398"/>
              <a:ext cx="333380" cy="5175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551084" y="3826508"/>
              <a:ext cx="333380" cy="5739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4551084" y="3745382"/>
              <a:ext cx="333380" cy="73377"/>
            </a:xfrm>
            <a:prstGeom prst="roundRect">
              <a:avLst>
                <a:gd name="adj" fmla="val 11731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4551084" y="3605284"/>
              <a:ext cx="333380" cy="131676"/>
            </a:xfrm>
            <a:prstGeom prst="roundRect">
              <a:avLst>
                <a:gd name="adj" fmla="val 676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4919540" y="3221494"/>
              <a:ext cx="333379" cy="339654"/>
            </a:xfrm>
            <a:prstGeom prst="roundRect">
              <a:avLst>
                <a:gd name="adj" fmla="val 608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4551084" y="3224261"/>
              <a:ext cx="333379" cy="195575"/>
            </a:xfrm>
            <a:prstGeom prst="roundRect">
              <a:avLst>
                <a:gd name="adj" fmla="val 608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4551084" y="2837705"/>
              <a:ext cx="333379" cy="339654"/>
            </a:xfrm>
            <a:prstGeom prst="roundRect">
              <a:avLst>
                <a:gd name="adj" fmla="val 608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4919540" y="2837705"/>
              <a:ext cx="333379" cy="339654"/>
            </a:xfrm>
            <a:prstGeom prst="roundRect">
              <a:avLst>
                <a:gd name="adj" fmla="val 608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4551084" y="2453916"/>
              <a:ext cx="333379" cy="339654"/>
            </a:xfrm>
            <a:prstGeom prst="roundRect">
              <a:avLst>
                <a:gd name="adj" fmla="val 608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4919539" y="2453916"/>
              <a:ext cx="333379" cy="339654"/>
            </a:xfrm>
            <a:prstGeom prst="roundRect">
              <a:avLst>
                <a:gd name="adj" fmla="val 608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4551083" y="3428170"/>
              <a:ext cx="333379" cy="133957"/>
            </a:xfrm>
            <a:prstGeom prst="roundRect">
              <a:avLst>
                <a:gd name="adj" fmla="val 608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33" name="Straight Connector 32"/>
          <p:cNvCxnSpPr/>
          <p:nvPr/>
        </p:nvCxnSpPr>
        <p:spPr>
          <a:xfrm>
            <a:off x="0" y="2161665"/>
            <a:ext cx="8650321" cy="0"/>
          </a:xfrm>
          <a:prstGeom prst="line">
            <a:avLst/>
          </a:prstGeom>
          <a:ln w="28575">
            <a:gradFill>
              <a:gsLst>
                <a:gs pos="0">
                  <a:schemeClr val="tx1"/>
                </a:gs>
                <a:gs pos="100000">
                  <a:schemeClr val="tx1">
                    <a:lumMod val="40000"/>
                    <a:lumOff val="60000"/>
                    <a:alpha val="0"/>
                  </a:schemeClr>
                </a:gs>
                <a:gs pos="84000">
                  <a:schemeClr val="tx1">
                    <a:lumMod val="40000"/>
                    <a:lumOff val="60000"/>
                  </a:schemeClr>
                </a:gs>
              </a:gsLst>
              <a:lin ang="0" scaled="0"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2971712" y="2095071"/>
            <a:ext cx="141767" cy="141767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Oval 36"/>
          <p:cNvSpPr/>
          <p:nvPr/>
        </p:nvSpPr>
        <p:spPr>
          <a:xfrm>
            <a:off x="7189097" y="2090782"/>
            <a:ext cx="141767" cy="141767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Oval 37"/>
          <p:cNvSpPr/>
          <p:nvPr/>
        </p:nvSpPr>
        <p:spPr>
          <a:xfrm>
            <a:off x="502024" y="1929869"/>
            <a:ext cx="463592" cy="463592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sp>
        <p:nvSpPr>
          <p:cNvPr id="39" name="TextBox 38"/>
          <p:cNvSpPr txBox="1"/>
          <p:nvPr/>
        </p:nvSpPr>
        <p:spPr>
          <a:xfrm>
            <a:off x="481186" y="2030860"/>
            <a:ext cx="505267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2015</a:t>
            </a:r>
            <a:endParaRPr lang="en-GB" sz="1100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92661" y="3050389"/>
            <a:ext cx="704218" cy="1311963"/>
            <a:chOff x="386606" y="2837705"/>
            <a:chExt cx="704218" cy="1311963"/>
          </a:xfrm>
        </p:grpSpPr>
        <p:sp>
          <p:nvSpPr>
            <p:cNvPr id="43" name="Oval 42"/>
            <p:cNvSpPr/>
            <p:nvPr/>
          </p:nvSpPr>
          <p:spPr>
            <a:xfrm>
              <a:off x="495049" y="4059473"/>
              <a:ext cx="87169" cy="90195"/>
            </a:xfrm>
            <a:prstGeom prst="ellipse">
              <a:avLst/>
            </a:prstGeom>
            <a:solidFill>
              <a:srgbClr val="FFC000">
                <a:alpha val="35000"/>
              </a:srgbClr>
            </a:solidFill>
            <a:ln w="3175">
              <a:noFill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757444" y="3603496"/>
              <a:ext cx="333380" cy="339654"/>
            </a:xfrm>
            <a:prstGeom prst="roundRect">
              <a:avLst>
                <a:gd name="adj" fmla="val 608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390993" y="3891398"/>
              <a:ext cx="333380" cy="5175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390993" y="3826508"/>
              <a:ext cx="333380" cy="5739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390993" y="3745382"/>
              <a:ext cx="333380" cy="73377"/>
            </a:xfrm>
            <a:prstGeom prst="roundRect">
              <a:avLst>
                <a:gd name="adj" fmla="val 11731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390993" y="3605283"/>
              <a:ext cx="333380" cy="131676"/>
            </a:xfrm>
            <a:prstGeom prst="roundRect">
              <a:avLst>
                <a:gd name="adj" fmla="val 676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386606" y="3221494"/>
              <a:ext cx="333380" cy="195575"/>
            </a:xfrm>
            <a:prstGeom prst="roundRect">
              <a:avLst>
                <a:gd name="adj" fmla="val 608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Rounded Rectangle 53"/>
            <p:cNvSpPr/>
            <p:nvPr/>
          </p:nvSpPr>
          <p:spPr>
            <a:xfrm>
              <a:off x="390994" y="2837705"/>
              <a:ext cx="333380" cy="339654"/>
            </a:xfrm>
            <a:prstGeom prst="roundRect">
              <a:avLst>
                <a:gd name="adj" fmla="val 608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386606" y="3425404"/>
              <a:ext cx="333380" cy="133957"/>
            </a:xfrm>
            <a:prstGeom prst="roundRect">
              <a:avLst>
                <a:gd name="adj" fmla="val 608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59" name="Rounded Rectangular Callout 58"/>
          <p:cNvSpPr/>
          <p:nvPr/>
        </p:nvSpPr>
        <p:spPr>
          <a:xfrm>
            <a:off x="6608301" y="932480"/>
            <a:ext cx="2231693" cy="997390"/>
          </a:xfrm>
          <a:prstGeom prst="wedgeRoundRectCallout">
            <a:avLst>
              <a:gd name="adj1" fmla="val -20833"/>
              <a:gd name="adj2" fmla="val 61918"/>
              <a:gd name="adj3" fmla="val 16667"/>
            </a:avLst>
          </a:prstGeom>
          <a:solidFill>
            <a:schemeClr val="tx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sz="1000" dirty="0">
              <a:solidFill>
                <a:schemeClr val="bg1"/>
              </a:solidFill>
              <a:latin typeface="+mj-lt"/>
            </a:endParaRPr>
          </a:p>
          <a:p>
            <a:pPr algn="r"/>
            <a:r>
              <a:rPr lang="en-GB" sz="1200" dirty="0" smtClean="0">
                <a:solidFill>
                  <a:schemeClr val="bg1"/>
                </a:solidFill>
                <a:latin typeface="+mj-lt"/>
              </a:rPr>
              <a:t>Installation of the full system</a:t>
            </a:r>
            <a:endParaRPr lang="en-GB" sz="14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5925747" y="1929869"/>
            <a:ext cx="463592" cy="463592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sp>
        <p:nvSpPr>
          <p:cNvPr id="61" name="TextBox 60"/>
          <p:cNvSpPr txBox="1"/>
          <p:nvPr/>
        </p:nvSpPr>
        <p:spPr>
          <a:xfrm>
            <a:off x="5904909" y="2030860"/>
            <a:ext cx="505267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2016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230240" y="2782882"/>
            <a:ext cx="313246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+mj-lt"/>
              </a:rPr>
              <a:t>Initial step</a:t>
            </a:r>
          </a:p>
          <a:p>
            <a:endParaRPr lang="en-GB" sz="1200" dirty="0" smtClean="0">
              <a:latin typeface="+mj-lt"/>
            </a:endParaRPr>
          </a:p>
          <a:p>
            <a:r>
              <a:rPr lang="en-GB" sz="1200" dirty="0" smtClean="0"/>
              <a:t>Test and installation of 48 diamonds:</a:t>
            </a:r>
          </a:p>
          <a:p>
            <a:endParaRPr lang="en-GB" sz="1200" dirty="0"/>
          </a:p>
          <a:p>
            <a:r>
              <a:rPr lang="en-GB" sz="1200" dirty="0" smtClean="0"/>
              <a:t>	4 diamonds per plane</a:t>
            </a:r>
          </a:p>
          <a:p>
            <a:r>
              <a:rPr lang="en-GB" sz="1200" dirty="0" smtClean="0"/>
              <a:t>	3 planes</a:t>
            </a:r>
          </a:p>
          <a:p>
            <a:r>
              <a:rPr lang="en-GB" sz="1200" dirty="0"/>
              <a:t>	</a:t>
            </a:r>
            <a:r>
              <a:rPr lang="en-GB" sz="1200" dirty="0" smtClean="0"/>
              <a:t>4 RPs (top &amp; bottom 45 &amp; 56)</a:t>
            </a:r>
            <a:endParaRPr lang="en-GB" sz="1200" dirty="0"/>
          </a:p>
        </p:txBody>
      </p:sp>
      <p:sp>
        <p:nvSpPr>
          <p:cNvPr id="64" name="Oval 63"/>
          <p:cNvSpPr/>
          <p:nvPr/>
        </p:nvSpPr>
        <p:spPr>
          <a:xfrm>
            <a:off x="1270660" y="2090782"/>
            <a:ext cx="141767" cy="141767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6" name="Rectangle 65"/>
          <p:cNvSpPr/>
          <p:nvPr/>
        </p:nvSpPr>
        <p:spPr>
          <a:xfrm>
            <a:off x="5508834" y="2796493"/>
            <a:ext cx="32178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+mj-lt"/>
              </a:rPr>
              <a:t>Full system</a:t>
            </a:r>
          </a:p>
          <a:p>
            <a:endParaRPr lang="en-GB" sz="1200" dirty="0" smtClean="0">
              <a:latin typeface="+mj-lt"/>
            </a:endParaRPr>
          </a:p>
          <a:p>
            <a:r>
              <a:rPr lang="en-GB" sz="1200" dirty="0" smtClean="0"/>
              <a:t>Test and installation of the full timing system:</a:t>
            </a:r>
          </a:p>
          <a:p>
            <a:r>
              <a:rPr lang="en-GB" sz="1200" dirty="0" smtClean="0"/>
              <a:t>Full acceptance, ~50 ps time resolution</a:t>
            </a:r>
            <a:endParaRPr lang="en-GB" sz="1200" dirty="0"/>
          </a:p>
          <a:p>
            <a:r>
              <a:rPr lang="en-GB" sz="1200" dirty="0" smtClean="0"/>
              <a:t>	8 diamonds per plane</a:t>
            </a:r>
          </a:p>
          <a:p>
            <a:r>
              <a:rPr lang="en-GB" sz="1200" dirty="0" smtClean="0"/>
              <a:t>	4 planes</a:t>
            </a:r>
          </a:p>
          <a:p>
            <a:r>
              <a:rPr lang="en-GB" sz="1200" dirty="0"/>
              <a:t>	</a:t>
            </a:r>
            <a:r>
              <a:rPr lang="en-GB" sz="1200" dirty="0" smtClean="0"/>
              <a:t>4 RPs (top &amp; bottom, 45 &amp; 56)</a:t>
            </a:r>
            <a:endParaRPr lang="en-GB" sz="1200" dirty="0"/>
          </a:p>
        </p:txBody>
      </p:sp>
      <p:sp>
        <p:nvSpPr>
          <p:cNvPr id="44" name="Oval 43"/>
          <p:cNvSpPr/>
          <p:nvPr/>
        </p:nvSpPr>
        <p:spPr>
          <a:xfrm>
            <a:off x="4726901" y="2089325"/>
            <a:ext cx="141767" cy="141767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Rounded Rectangular Callout 45"/>
          <p:cNvSpPr/>
          <p:nvPr/>
        </p:nvSpPr>
        <p:spPr>
          <a:xfrm>
            <a:off x="4312075" y="931167"/>
            <a:ext cx="1649192" cy="996672"/>
          </a:xfrm>
          <a:prstGeom prst="wedgeRoundRectCallout">
            <a:avLst>
              <a:gd name="adj1" fmla="val -20833"/>
              <a:gd name="adj2" fmla="val 62654"/>
              <a:gd name="adj3" fmla="val 16667"/>
            </a:avLst>
          </a:prstGeom>
          <a:solidFill>
            <a:schemeClr val="tx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000" dirty="0" smtClean="0">
                <a:solidFill>
                  <a:schemeClr val="bg1"/>
                </a:solidFill>
                <a:latin typeface="+mj-lt"/>
              </a:rPr>
              <a:t>September</a:t>
            </a:r>
          </a:p>
          <a:p>
            <a:pPr algn="r"/>
            <a:endParaRPr lang="en-GB" sz="1000" dirty="0" smtClean="0">
              <a:solidFill>
                <a:schemeClr val="bg1"/>
              </a:solidFill>
              <a:latin typeface="+mj-lt"/>
            </a:endParaRPr>
          </a:p>
          <a:p>
            <a:r>
              <a:rPr lang="en-GB" sz="1200" dirty="0" smtClean="0">
                <a:solidFill>
                  <a:schemeClr val="bg1"/>
                </a:solidFill>
                <a:latin typeface="+mj-lt"/>
              </a:rPr>
              <a:t>Ready install timing detectors</a:t>
            </a:r>
          </a:p>
          <a:p>
            <a:endParaRPr lang="en-GB" sz="12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Rounded Rectangular Callout 39"/>
          <p:cNvSpPr/>
          <p:nvPr/>
        </p:nvSpPr>
        <p:spPr>
          <a:xfrm>
            <a:off x="2561733" y="936913"/>
            <a:ext cx="1648562" cy="996672"/>
          </a:xfrm>
          <a:prstGeom prst="wedgeRoundRectCallout">
            <a:avLst>
              <a:gd name="adj1" fmla="val -20833"/>
              <a:gd name="adj2" fmla="val 62654"/>
              <a:gd name="adj3" fmla="val 16667"/>
            </a:avLst>
          </a:prstGeom>
          <a:solidFill>
            <a:schemeClr val="tx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000" dirty="0" smtClean="0">
                <a:solidFill>
                  <a:schemeClr val="bg1"/>
                </a:solidFill>
                <a:latin typeface="+mj-lt"/>
              </a:rPr>
              <a:t>August</a:t>
            </a:r>
          </a:p>
          <a:p>
            <a:pPr algn="r"/>
            <a:endParaRPr lang="en-GB" sz="1000" dirty="0" smtClean="0">
              <a:solidFill>
                <a:schemeClr val="bg1"/>
              </a:solidFill>
              <a:latin typeface="+mj-lt"/>
            </a:endParaRPr>
          </a:p>
          <a:p>
            <a:r>
              <a:rPr lang="en-GB" sz="1200" dirty="0" smtClean="0">
                <a:solidFill>
                  <a:schemeClr val="bg1"/>
                </a:solidFill>
                <a:latin typeface="+mj-lt"/>
              </a:rPr>
              <a:t>Ready to install picosecond clock distribution</a:t>
            </a:r>
          </a:p>
        </p:txBody>
      </p:sp>
      <p:sp>
        <p:nvSpPr>
          <p:cNvPr id="65" name="Rounded Rectangular Callout 64"/>
          <p:cNvSpPr/>
          <p:nvPr/>
        </p:nvSpPr>
        <p:spPr>
          <a:xfrm>
            <a:off x="890006" y="932624"/>
            <a:ext cx="1539440" cy="996672"/>
          </a:xfrm>
          <a:prstGeom prst="wedgeRoundRectCallout">
            <a:avLst>
              <a:gd name="adj1" fmla="val -20833"/>
              <a:gd name="adj2" fmla="val 62654"/>
              <a:gd name="adj3" fmla="val 16667"/>
            </a:avLst>
          </a:prstGeom>
          <a:solidFill>
            <a:schemeClr val="tx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000" dirty="0" smtClean="0">
                <a:solidFill>
                  <a:schemeClr val="bg1"/>
                </a:solidFill>
                <a:latin typeface="+mj-lt"/>
              </a:rPr>
              <a:t>June – July</a:t>
            </a:r>
          </a:p>
          <a:p>
            <a:pPr algn="r"/>
            <a:endParaRPr lang="en-GB" sz="1000" dirty="0" smtClean="0">
              <a:solidFill>
                <a:schemeClr val="bg1"/>
              </a:solidFill>
              <a:latin typeface="+mj-lt"/>
            </a:endParaRPr>
          </a:p>
          <a:p>
            <a:r>
              <a:rPr lang="en-GB" sz="1200" dirty="0" smtClean="0">
                <a:solidFill>
                  <a:schemeClr val="bg1"/>
                </a:solidFill>
                <a:latin typeface="+mj-lt"/>
              </a:rPr>
              <a:t>Test on H8 beam line</a:t>
            </a:r>
          </a:p>
          <a:p>
            <a:endParaRPr lang="en-GB" sz="1200" dirty="0" smtClean="0">
              <a:solidFill>
                <a:schemeClr val="bg1"/>
              </a:solidFill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10096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"/>
                            </p:stCondLst>
                            <p:childTnLst>
                              <p:par>
                                <p:cTn id="6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 animBg="1"/>
      <p:bldP spid="38" grpId="0" animBg="1"/>
      <p:bldP spid="39" grpId="0"/>
      <p:bldP spid="59" grpId="0" animBg="1"/>
      <p:bldP spid="60" grpId="0" animBg="1"/>
      <p:bldP spid="61" grpId="0"/>
      <p:bldP spid="62" grpId="0"/>
      <p:bldP spid="64" grpId="0" animBg="1"/>
      <p:bldP spid="66" grpId="0"/>
      <p:bldP spid="44" grpId="0" animBg="1"/>
      <p:bldP spid="46" grpId="0" animBg="1"/>
      <p:bldP spid="40" grpId="0" animBg="1"/>
      <p:bldP spid="6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083" y="1404789"/>
            <a:ext cx="1568090" cy="170809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71474" y="866493"/>
            <a:ext cx="80714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+mj-lt"/>
              </a:rPr>
              <a:t>C</a:t>
            </a:r>
            <a:r>
              <a:rPr lang="en-US" sz="1600" dirty="0" smtClean="0">
                <a:latin typeface="+mj-lt"/>
              </a:rPr>
              <a:t>onstruction of the CT-PPS </a:t>
            </a:r>
            <a:r>
              <a:rPr lang="en-US" sz="1600" dirty="0">
                <a:latin typeface="+mj-lt"/>
              </a:rPr>
              <a:t>timing </a:t>
            </a:r>
            <a:r>
              <a:rPr lang="en-US" sz="1600" dirty="0" smtClean="0">
                <a:latin typeface="+mj-lt"/>
              </a:rPr>
              <a:t>and </a:t>
            </a:r>
            <a:r>
              <a:rPr lang="en-US" sz="1600" dirty="0">
                <a:latin typeface="+mj-lt"/>
              </a:rPr>
              <a:t>tracking detectors </a:t>
            </a:r>
            <a:r>
              <a:rPr lang="en-US" sz="1600" dirty="0" smtClean="0">
                <a:latin typeface="+mj-lt"/>
              </a:rPr>
              <a:t>is in progress</a:t>
            </a:r>
          </a:p>
        </p:txBody>
      </p:sp>
      <p:pic>
        <p:nvPicPr>
          <p:cNvPr id="12" name="Picture 11" descr="IMG_4922.JP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50" t="9234"/>
          <a:stretch/>
        </p:blipFill>
        <p:spPr>
          <a:xfrm>
            <a:off x="2050852" y="1411737"/>
            <a:ext cx="1721047" cy="170809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32" t="2362" r="2072" b="5481"/>
          <a:stretch/>
        </p:blipFill>
        <p:spPr>
          <a:xfrm>
            <a:off x="298561" y="1411023"/>
            <a:ext cx="1719072" cy="17025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/>
          <a:srcRect l="2413" r="5260" b="4693"/>
          <a:stretch/>
        </p:blipFill>
        <p:spPr>
          <a:xfrm>
            <a:off x="3965362" y="1411023"/>
            <a:ext cx="1721047" cy="170555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52841" y="3119835"/>
            <a:ext cx="347333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dirty="0"/>
          </a:p>
          <a:p>
            <a:r>
              <a:rPr lang="en-US" sz="1400" dirty="0"/>
              <a:t>A prototype module of the timing </a:t>
            </a:r>
            <a:r>
              <a:rPr lang="en-US" sz="1400" b="1" dirty="0"/>
              <a:t>Quartic</a:t>
            </a:r>
            <a:r>
              <a:rPr lang="en-US" sz="1400" dirty="0"/>
              <a:t> detector was built </a:t>
            </a:r>
          </a:p>
          <a:p>
            <a:endParaRPr lang="en-US" sz="1400" dirty="0" smtClean="0"/>
          </a:p>
          <a:p>
            <a:r>
              <a:rPr lang="en-US" sz="1400" dirty="0" smtClean="0"/>
              <a:t>Test beams:</a:t>
            </a:r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66" name="Rectangle 65"/>
          <p:cNvSpPr/>
          <p:nvPr/>
        </p:nvSpPr>
        <p:spPr>
          <a:xfrm>
            <a:off x="3965362" y="3376096"/>
            <a:ext cx="321268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Production of </a:t>
            </a:r>
            <a:r>
              <a:rPr lang="en-US" sz="1400" b="1" dirty="0"/>
              <a:t>3D pixel</a:t>
            </a:r>
            <a:r>
              <a:rPr lang="en-US" sz="1400" dirty="0"/>
              <a:t> sensors </a:t>
            </a:r>
            <a:endParaRPr lang="en-US" sz="1400" dirty="0" smtClean="0"/>
          </a:p>
          <a:p>
            <a:r>
              <a:rPr lang="en-US" sz="1400" dirty="0" smtClean="0"/>
              <a:t>is </a:t>
            </a:r>
            <a:r>
              <a:rPr lang="en-US" sz="1400" dirty="0"/>
              <a:t>being pursued at </a:t>
            </a:r>
            <a:r>
              <a:rPr lang="en-US" sz="1400" dirty="0" smtClean="0"/>
              <a:t>CNM</a:t>
            </a:r>
          </a:p>
          <a:p>
            <a:endParaRPr lang="en-US" sz="1400" dirty="0"/>
          </a:p>
          <a:p>
            <a:r>
              <a:rPr lang="en-US" sz="1400" dirty="0" smtClean="0"/>
              <a:t>The </a:t>
            </a:r>
            <a:r>
              <a:rPr lang="en-US" sz="1400" dirty="0"/>
              <a:t>sensors are expected to be available in the fall </a:t>
            </a:r>
            <a:r>
              <a:rPr lang="en-US" sz="1400" dirty="0" smtClean="0"/>
              <a:t>2015</a:t>
            </a:r>
            <a:endParaRPr lang="en-GB" dirty="0"/>
          </a:p>
        </p:txBody>
      </p:sp>
      <p:sp>
        <p:nvSpPr>
          <p:cNvPr id="68" name="Rectangle 67"/>
          <p:cNvSpPr/>
          <p:nvPr/>
        </p:nvSpPr>
        <p:spPr>
          <a:xfrm>
            <a:off x="1460955" y="4018463"/>
            <a:ext cx="2310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Fermilab (June)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CERN (August)</a:t>
            </a:r>
          </a:p>
        </p:txBody>
      </p:sp>
      <p:pic>
        <p:nvPicPr>
          <p:cNvPr id="14" name="Picture 2" descr="\\cern.ch\dfs\Users\b\baechler\Desktop\IMG_3037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853" b="9415"/>
          <a:stretch/>
        </p:blipFill>
        <p:spPr bwMode="auto">
          <a:xfrm>
            <a:off x="7155033" y="1411023"/>
            <a:ext cx="1720535" cy="16987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7155033" y="3119834"/>
            <a:ext cx="1720535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dirty="0"/>
          </a:p>
          <a:p>
            <a:r>
              <a:rPr lang="en-US" sz="1400" dirty="0" smtClean="0"/>
              <a:t>Vortex cooling tests are in progress at CERN</a:t>
            </a:r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19" name="Title 9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sz="3200" dirty="0" smtClean="0"/>
              <a:t>CT-PPS </a:t>
            </a:r>
            <a:r>
              <a:rPr lang="en-GB" sz="1600" dirty="0" smtClean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CMS-TOTEM Precision </a:t>
            </a:r>
            <a:r>
              <a:rPr lang="en-GB" sz="1600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P</a:t>
            </a:r>
            <a:r>
              <a:rPr lang="en-GB" sz="1600" dirty="0" smtClean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roton </a:t>
            </a:r>
            <a:r>
              <a:rPr lang="en-GB" sz="1600" dirty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S</a:t>
            </a:r>
            <a:r>
              <a:rPr lang="en-GB" sz="1600" dirty="0" smtClean="0">
                <a:latin typeface="Open Sans Light" panose="020B0604020202020204" charset="0"/>
                <a:ea typeface="Open Sans Light" panose="020B0604020202020204" charset="0"/>
                <a:cs typeface="Open Sans Light" panose="020B0604020202020204" charset="0"/>
              </a:rPr>
              <a:t>pectrometer</a:t>
            </a:r>
            <a:endParaRPr lang="en-GB" sz="2000" dirty="0">
              <a:latin typeface="Open Sans Light" panose="020B0604020202020204" charset="0"/>
              <a:ea typeface="Open Sans Light" panose="020B0604020202020204" charset="0"/>
              <a:cs typeface="Open Sans Light" panose="020B0604020202020204" charset="0"/>
            </a:endParaRPr>
          </a:p>
        </p:txBody>
      </p:sp>
      <p:pic>
        <p:nvPicPr>
          <p:cNvPr id="1026" name="Picture 2" descr="https://cms-docdb.cern.ch/cgi-bin/PublicDocDB/RetrieveFile?docid=3045&amp;filename=CMSlogo_color_label_1024_May2014.png&amp;version=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397" y="142417"/>
            <a:ext cx="603171" cy="603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1002" y="151881"/>
            <a:ext cx="411019" cy="603171"/>
          </a:xfrm>
          <a:prstGeom prst="rect">
            <a:avLst/>
          </a:prstGeom>
        </p:spPr>
      </p:pic>
      <p:pic>
        <p:nvPicPr>
          <p:cNvPr id="7" name="Picture 2" descr="https://cms-docdb.cern.ch/cgi-bin/PublicDocDB/RetrieveFile?docid=3045&amp;filename=CMSlogo_color_label_1024_May2014.png&amp;version=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2397" y="151881"/>
            <a:ext cx="603171" cy="603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40878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  <p:bldP spid="66" grpId="0"/>
      <p:bldP spid="68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CT-PPS </a:t>
            </a:r>
            <a:r>
              <a:rPr lang="en-GB" sz="1600" dirty="0" smtClean="0">
                <a:latin typeface="+mn-lt"/>
              </a:rPr>
              <a:t>CMS-TOTEM Precision </a:t>
            </a:r>
            <a:r>
              <a:rPr lang="en-GB" sz="1600" dirty="0">
                <a:latin typeface="+mn-lt"/>
              </a:rPr>
              <a:t>P</a:t>
            </a:r>
            <a:r>
              <a:rPr lang="en-GB" sz="1600" dirty="0" smtClean="0">
                <a:latin typeface="+mn-lt"/>
              </a:rPr>
              <a:t>roton </a:t>
            </a:r>
            <a:r>
              <a:rPr lang="en-GB" sz="1600" dirty="0">
                <a:latin typeface="+mn-lt"/>
              </a:rPr>
              <a:t>S</a:t>
            </a:r>
            <a:r>
              <a:rPr lang="en-GB" sz="1600" dirty="0" smtClean="0">
                <a:latin typeface="+mn-lt"/>
              </a:rPr>
              <a:t>pectrometer</a:t>
            </a:r>
            <a:endParaRPr lang="en-GB" sz="2000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92633" y="1521642"/>
                <a:ext cx="3174254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600" dirty="0" smtClean="0"/>
                  <a:t>6 horizontal </a:t>
                </a:r>
                <a:r>
                  <a:rPr lang="en-GB" sz="1600" dirty="0"/>
                  <a:t>RPs </a:t>
                </a:r>
                <a:r>
                  <a:rPr lang="en-GB" sz="1600" dirty="0" smtClean="0"/>
                  <a:t>are ready for </a:t>
                </a:r>
                <a:r>
                  <a:rPr lang="en-GB" sz="1600" dirty="0"/>
                  <a:t>insertion tests </a:t>
                </a:r>
                <a:r>
                  <a:rPr lang="en-GB" sz="1600" dirty="0" smtClean="0"/>
                  <a:t>at </a:t>
                </a:r>
                <a:r>
                  <a:rPr lang="en-GB" sz="1600" dirty="0"/>
                  <a:t>low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β</m:t>
                        </m:r>
                      </m:e>
                      <m:sup>
                        <m:r>
                          <a:rPr lang="en-GB" sz="1600" b="0" i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600" dirty="0" smtClean="0"/>
                  <a:t> in 2015</a:t>
                </a:r>
                <a:endParaRPr lang="en-GB" sz="20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633" y="1521642"/>
                <a:ext cx="3174254" cy="584775"/>
              </a:xfrm>
              <a:prstGeom prst="rect">
                <a:avLst/>
              </a:prstGeom>
              <a:blipFill rotWithShape="0">
                <a:blip r:embed="rId3"/>
                <a:stretch>
                  <a:fillRect l="-960" t="-3125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2" descr="G:\Workspaces\c\cmsintegration\PCCMI29Dmitry\Dmitry\Roman Pot\Photos RP LHC-Tunnel\Photos 2015\DSCN6379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30" t="543" r="95" b="26572"/>
          <a:stretch/>
        </p:blipFill>
        <p:spPr bwMode="auto">
          <a:xfrm>
            <a:off x="4066033" y="1408176"/>
            <a:ext cx="5077968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ounded Rectangular Callout 13"/>
          <p:cNvSpPr/>
          <p:nvPr/>
        </p:nvSpPr>
        <p:spPr>
          <a:xfrm>
            <a:off x="4511041" y="1690099"/>
            <a:ext cx="1412126" cy="581678"/>
          </a:xfrm>
          <a:prstGeom prst="wedgeRoundRectCallout">
            <a:avLst>
              <a:gd name="adj1" fmla="val 21998"/>
              <a:gd name="adj2" fmla="val 88448"/>
              <a:gd name="adj3" fmla="val 16667"/>
            </a:avLst>
          </a:prstGeom>
          <a:solidFill>
            <a:schemeClr val="tx1"/>
          </a:solidFill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1"/>
                </a:solidFill>
                <a:latin typeface="+mj-lt"/>
              </a:rPr>
              <a:t>CT-PPS</a:t>
            </a:r>
          </a:p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Timing detector</a:t>
            </a:r>
            <a:endParaRPr lang="en-GB" sz="12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Rounded Rectangular Callout 14"/>
          <p:cNvSpPr/>
          <p:nvPr/>
        </p:nvSpPr>
        <p:spPr>
          <a:xfrm>
            <a:off x="6443472" y="1685469"/>
            <a:ext cx="1418054" cy="460596"/>
          </a:xfrm>
          <a:prstGeom prst="wedgeRoundRectCallout">
            <a:avLst>
              <a:gd name="adj1" fmla="val 21998"/>
              <a:gd name="adj2" fmla="val 88448"/>
              <a:gd name="adj3" fmla="val 16667"/>
            </a:avLst>
          </a:prstGeom>
          <a:solidFill>
            <a:schemeClr val="tx1"/>
          </a:solidFill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bg1"/>
                </a:solidFill>
                <a:latin typeface="+mj-lt"/>
              </a:rPr>
              <a:t>CT-PPS</a:t>
            </a:r>
          </a:p>
          <a:p>
            <a:pPr algn="ctr"/>
            <a:r>
              <a:rPr lang="en-US" sz="1100" dirty="0" smtClean="0">
                <a:solidFill>
                  <a:schemeClr val="bg1"/>
                </a:solidFill>
                <a:latin typeface="+mj-lt"/>
              </a:rPr>
              <a:t>Tracking detector</a:t>
            </a:r>
            <a:endParaRPr lang="en-GB" sz="11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ounded Rectangular Callout 16"/>
          <p:cNvSpPr/>
          <p:nvPr/>
        </p:nvSpPr>
        <p:spPr>
          <a:xfrm>
            <a:off x="8004048" y="1685469"/>
            <a:ext cx="1104618" cy="326271"/>
          </a:xfrm>
          <a:prstGeom prst="wedgeRoundRectCallout">
            <a:avLst>
              <a:gd name="adj1" fmla="val 21998"/>
              <a:gd name="adj2" fmla="val 88448"/>
              <a:gd name="adj3" fmla="val 16667"/>
            </a:avLst>
          </a:prstGeom>
          <a:solidFill>
            <a:schemeClr val="tx1"/>
          </a:solidFill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chemeClr val="bg1"/>
                </a:solidFill>
                <a:latin typeface="+mj-lt"/>
              </a:rPr>
              <a:t>CT-PPS</a:t>
            </a:r>
          </a:p>
          <a:p>
            <a:pPr algn="ctr"/>
            <a:r>
              <a:rPr lang="en-US" sz="800" dirty="0" smtClean="0">
                <a:solidFill>
                  <a:schemeClr val="bg1"/>
                </a:solidFill>
                <a:latin typeface="+mj-lt"/>
              </a:rPr>
              <a:t>Tracking detector</a:t>
            </a:r>
            <a:endParaRPr lang="en-GB" sz="8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71474" y="866493"/>
            <a:ext cx="80714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+mj-lt"/>
              </a:rPr>
              <a:t>P</a:t>
            </a:r>
            <a:r>
              <a:rPr lang="en-US" sz="1600" dirty="0" smtClean="0">
                <a:latin typeface="+mj-lt"/>
              </a:rPr>
              <a:t>reparations </a:t>
            </a:r>
            <a:r>
              <a:rPr lang="en-US" sz="1600" dirty="0">
                <a:latin typeface="+mj-lt"/>
              </a:rPr>
              <a:t>for the Exploratory Phase are in progress</a:t>
            </a:r>
          </a:p>
        </p:txBody>
      </p:sp>
      <p:pic>
        <p:nvPicPr>
          <p:cNvPr id="16" name="Picture 2" descr="https://cms-docdb.cern.ch/cgi-bin/PublicDocDB/RetrieveFile?docid=3045&amp;filename=CMSlogo_color_label_1024_May2014.png&amp;version=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2397" y="142417"/>
            <a:ext cx="603171" cy="603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1218" y="142417"/>
            <a:ext cx="411019" cy="603171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967918" y="2419343"/>
            <a:ext cx="3284220" cy="2031325"/>
            <a:chOff x="723900" y="2465006"/>
            <a:chExt cx="3284220" cy="2031325"/>
          </a:xfrm>
        </p:grpSpPr>
        <p:sp>
          <p:nvSpPr>
            <p:cNvPr id="9" name="Rectangle 8"/>
            <p:cNvSpPr/>
            <p:nvPr/>
          </p:nvSpPr>
          <p:spPr>
            <a:xfrm>
              <a:off x="723900" y="2465006"/>
              <a:ext cx="3284220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/>
                <a:t> </a:t>
              </a:r>
              <a:r>
                <a:rPr lang="en-US" sz="1400" dirty="0" smtClean="0"/>
                <a:t>    Study </a:t>
              </a:r>
              <a:r>
                <a:rPr lang="en-US" sz="1400" dirty="0"/>
                <a:t>beam </a:t>
              </a:r>
              <a:r>
                <a:rPr lang="en-US" sz="1400" dirty="0" smtClean="0"/>
                <a:t>interaction with</a:t>
              </a:r>
            </a:p>
            <a:p>
              <a:endParaRPr lang="en-US" sz="1400" dirty="0" smtClean="0"/>
            </a:p>
            <a:p>
              <a:endParaRPr lang="en-US" sz="1400" dirty="0" smtClean="0"/>
            </a:p>
            <a:p>
              <a:r>
                <a:rPr lang="en-US" sz="1400" dirty="0"/>
                <a:t>	</a:t>
              </a:r>
            </a:p>
            <a:p>
              <a:r>
                <a:rPr lang="en-US" sz="1400" dirty="0"/>
                <a:t>Study RP impact on </a:t>
              </a:r>
              <a:r>
                <a:rPr lang="en-US" sz="1400" dirty="0" smtClean="0"/>
                <a:t>impedance</a:t>
              </a:r>
              <a:r>
                <a:rPr lang="en-US" sz="1400" dirty="0"/>
                <a:t/>
              </a:r>
              <a:br>
                <a:rPr lang="en-US" sz="1400" dirty="0"/>
              </a:br>
              <a:endParaRPr lang="en-US" sz="1400" dirty="0" smtClean="0"/>
            </a:p>
            <a:p>
              <a:r>
                <a:rPr lang="en-US" sz="1400" dirty="0" smtClean="0"/>
                <a:t>Start </a:t>
              </a:r>
              <a:r>
                <a:rPr lang="en-US" sz="1400" dirty="0"/>
                <a:t>with low-intensity fills </a:t>
              </a:r>
              <a:r>
                <a:rPr lang="en-US" sz="1400" dirty="0" smtClean="0"/>
                <a:t>and</a:t>
              </a:r>
            </a:p>
            <a:p>
              <a:endParaRPr lang="en-US" sz="1400" dirty="0" smtClean="0"/>
            </a:p>
            <a:p>
              <a:pPr algn="r"/>
              <a:r>
                <a:rPr lang="en-US" sz="1400" dirty="0"/>
                <a:t>	</a:t>
              </a:r>
            </a:p>
          </p:txBody>
        </p:sp>
        <p:sp>
          <p:nvSpPr>
            <p:cNvPr id="2" name="Rectangle 1"/>
            <p:cNvSpPr/>
            <p:nvPr/>
          </p:nvSpPr>
          <p:spPr>
            <a:xfrm>
              <a:off x="1639327" y="2669288"/>
              <a:ext cx="172957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quartz-like </a:t>
              </a:r>
              <a:r>
                <a:rPr lang="en-US" sz="1400" dirty="0" smtClean="0"/>
                <a:t>material</a:t>
              </a:r>
            </a:p>
            <a:p>
              <a:r>
                <a:rPr lang="en-US" sz="1400" dirty="0" smtClean="0"/>
                <a:t>budget</a:t>
              </a:r>
              <a:endParaRPr lang="en-US" sz="1400" dirty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582837" y="3952275"/>
              <a:ext cx="178606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end-of-fill insertions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40343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362770" y="3949344"/>
            <a:ext cx="14989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+mj-lt"/>
              </a:rPr>
              <a:t>… in progress</a:t>
            </a:r>
            <a:endParaRPr lang="en-GB" sz="16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Coulomb – Nuclear Interference in elastic pp scattering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960535" y="1235886"/>
                <a:ext cx="3997761" cy="4675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num>
                        <m:den>
                          <m:r>
                            <a:rPr lang="en-GB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16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6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 </m:t>
                      </m:r>
                      <m:sSup>
                        <m:sSupPr>
                          <m:ctrlPr>
                            <a:rPr lang="en-GB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600" b="0" i="1" smtClean="0">
                                      <a:solidFill>
                                        <a:srgbClr val="00B7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solidFill>
                                        <a:srgbClr val="00B7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𝒜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solidFill>
                                        <a:srgbClr val="00B7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  <m:r>
                                <a:rPr lang="en-GB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1600" i="1" smtClean="0">
                                      <a:solidFill>
                                        <a:srgbClr val="303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1600" i="1">
                                          <a:solidFill>
                                            <a:srgbClr val="303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solidFill>
                                            <a:srgbClr val="303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𝒜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solidFill>
                                            <a:srgbClr val="303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sub>
                                  </m:sSub>
                                </m:e>
                              </m:d>
                              <m:sSup>
                                <m:sSupPr>
                                  <m:ctrlPr>
                                    <a:rPr lang="en-GB" sz="1600" i="1">
                                      <a:solidFill>
                                        <a:srgbClr val="303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>
                                      <a:solidFill>
                                        <a:srgbClr val="303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1600" i="1">
                                      <a:solidFill>
                                        <a:srgbClr val="303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GB" sz="1600" i="1">
                                          <a:solidFill>
                                            <a:srgbClr val="303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solidFill>
                                            <a:srgbClr val="303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𝜑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GB" sz="1600" i="1">
                                              <a:solidFill>
                                                <a:srgbClr val="3030F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600" i="1">
                                              <a:solidFill>
                                                <a:srgbClr val="3030F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𝒜</m:t>
                                          </m:r>
                                        </m:e>
                                        <m:sub>
                                          <m:r>
                                            <a:rPr lang="en-GB" sz="1600" i="1">
                                              <a:solidFill>
                                                <a:srgbClr val="3030F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sub>
                                      </m:sSub>
                                    </m:sub>
                                  </m:sSub>
                                </m:sup>
                              </m:sSup>
                              <m:r>
                                <a:rPr lang="en-GB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sz="160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𝒜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𝐼𝑁𝑇</m:t>
                                  </m:r>
                                </m:sub>
                              </m:sSub>
                              <m:r>
                                <a:rPr lang="en-GB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GB" sz="160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𝒜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GB" sz="16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𝒜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  <m:r>
                                <a:rPr lang="en-GB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GB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0535" y="1235886"/>
                <a:ext cx="3997761" cy="46750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4114800" y="211455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dirty="0"/>
          </a:p>
        </p:txBody>
      </p:sp>
      <p:grpSp>
        <p:nvGrpSpPr>
          <p:cNvPr id="17" name="Group 16"/>
          <p:cNvGrpSpPr/>
          <p:nvPr/>
        </p:nvGrpSpPr>
        <p:grpSpPr>
          <a:xfrm>
            <a:off x="0" y="895692"/>
            <a:ext cx="4725892" cy="3669984"/>
            <a:chOff x="0" y="880452"/>
            <a:chExt cx="4725892" cy="366998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/>
            <a:srcRect l="5764" b="5786"/>
            <a:stretch/>
          </p:blipFill>
          <p:spPr>
            <a:xfrm>
              <a:off x="464145" y="967091"/>
              <a:ext cx="4130627" cy="332458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 rot="16200000">
                  <a:off x="-482760" y="1363212"/>
                  <a:ext cx="1466875" cy="50135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GB" sz="140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4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GB" sz="14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GB" sz="14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num>
                          <m:den>
                            <m:r>
                              <a:rPr lang="en-GB" sz="14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GB" sz="14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GB" sz="14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en-GB" sz="1400" b="0" i="0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GB" sz="14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en-GB" sz="14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4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  <m:t>𝑚𝑏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GB" sz="1400" i="1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i="1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𝐺𝑒𝑉</m:t>
                                    </m:r>
                                  </m:e>
                                  <m:sup>
                                    <m:r>
                                      <a:rPr lang="en-GB" sz="1400" i="1">
                                        <a:solidFill>
                                          <a:schemeClr val="accent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oMath>
                    </m:oMathPara>
                  </a14:m>
                  <a:endParaRPr lang="en-GB" sz="1400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482760" y="1363212"/>
                  <a:ext cx="1466875" cy="501356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62195" t="-6224" r="-12073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3748701" y="4242659"/>
                  <a:ext cx="97719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lang="en-GB" sz="14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4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d>
                          <m:dPr>
                            <m:ctrlPr>
                              <a:rPr lang="en-GB" sz="14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sz="14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4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</m:e>
                              <m:sup>
                                <m:r>
                                  <a:rPr lang="en-GB" sz="14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en-GB" sz="1400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48701" y="4242659"/>
                  <a:ext cx="977191" cy="30777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4" name="TextBox 93"/>
          <p:cNvSpPr txBox="1"/>
          <p:nvPr/>
        </p:nvSpPr>
        <p:spPr>
          <a:xfrm>
            <a:off x="4960535" y="2051962"/>
            <a:ext cx="405706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700"/>
                </a:solidFill>
                <a:latin typeface="+mj-lt"/>
              </a:rPr>
              <a:t>Coulomb Interaction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3030FF"/>
                </a:solidFill>
                <a:latin typeface="+mj-lt"/>
              </a:rPr>
              <a:t>Nuclear Interaction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C00000"/>
                </a:solidFill>
                <a:latin typeface="+mj-lt"/>
              </a:rPr>
              <a:t>Coulomb – Nuclear Interference</a:t>
            </a:r>
            <a:endParaRPr lang="en-GB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5704065" y="1349348"/>
            <a:ext cx="365762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6" name="Rectangle 95"/>
          <p:cNvSpPr/>
          <p:nvPr/>
        </p:nvSpPr>
        <p:spPr>
          <a:xfrm>
            <a:off x="6017335" y="1349348"/>
            <a:ext cx="1245023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7" name="Rectangle 96"/>
          <p:cNvSpPr/>
          <p:nvPr/>
        </p:nvSpPr>
        <p:spPr>
          <a:xfrm>
            <a:off x="7202658" y="1349348"/>
            <a:ext cx="1546423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0441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95" grpId="0" animBg="1"/>
      <p:bldP spid="96" grpId="0" animBg="1"/>
      <p:bldP spid="9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Conclusions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17335" y="2760389"/>
            <a:ext cx="24439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 smtClean="0"/>
              <a:t>Congratulations </a:t>
            </a:r>
          </a:p>
          <a:p>
            <a:pPr>
              <a:lnSpc>
                <a:spcPct val="150000"/>
              </a:lnSpc>
            </a:pPr>
            <a:r>
              <a:rPr lang="en-GB" sz="2000" dirty="0" smtClean="0"/>
              <a:t>to all </a:t>
            </a:r>
            <a:r>
              <a:rPr lang="en-GB" sz="2000" b="1" dirty="0" smtClean="0"/>
              <a:t>LHC</a:t>
            </a:r>
            <a:r>
              <a:rPr lang="en-GB" sz="2000" dirty="0" smtClean="0"/>
              <a:t> people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1023875"/>
            <a:ext cx="39827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TOTEM is ready for Run 2 at 13 TeV</a:t>
            </a:r>
          </a:p>
          <a:p>
            <a:endParaRPr lang="en-US" dirty="0" smtClean="0"/>
          </a:p>
          <a:p>
            <a:r>
              <a:rPr lang="en-US" dirty="0" smtClean="0"/>
              <a:t>The upgrade program is on schedule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464127" y="2196747"/>
            <a:ext cx="4778433" cy="2390198"/>
            <a:chOff x="464127" y="2247462"/>
            <a:chExt cx="4760135" cy="2381045"/>
          </a:xfrm>
        </p:grpSpPr>
        <p:pic>
          <p:nvPicPr>
            <p:cNvPr id="2" name="Picture 2" descr="http://home.web.cern.ch/sites/home.web.cern.ch/files/image/inline-images/katebrad/3trisb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127" y="2254389"/>
              <a:ext cx="4760135" cy="23741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2840458" y="2247462"/>
              <a:ext cx="2383804" cy="322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600" dirty="0" smtClean="0">
                  <a:solidFill>
                    <a:schemeClr val="bg1"/>
                  </a:solidFill>
                  <a:latin typeface="+mj-lt"/>
                </a:rPr>
                <a:t>First event at 13 TeV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292597" y="4375359"/>
              <a:ext cx="931665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dirty="0">
                  <a:solidFill>
                    <a:schemeClr val="bg1"/>
                  </a:solidFill>
                </a:rPr>
                <a:t>21 May 2015</a:t>
              </a: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331" y="2203701"/>
            <a:ext cx="4764246" cy="239019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609557" y="2196747"/>
            <a:ext cx="2633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chemeClr val="bg1"/>
                </a:solidFill>
                <a:latin typeface="+mj-lt"/>
              </a:rPr>
              <a:t>Today’s </a:t>
            </a:r>
            <a:r>
              <a:rPr lang="en-GB" sz="1600" dirty="0" smtClean="0">
                <a:solidFill>
                  <a:schemeClr val="bg1"/>
                </a:solidFill>
                <a:latin typeface="+mj-lt"/>
              </a:rPr>
              <a:t>event at 13 TeV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368603" y="4332824"/>
            <a:ext cx="8739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3 June </a:t>
            </a:r>
            <a:r>
              <a:rPr lang="en-GB" sz="1000" dirty="0" smtClean="0">
                <a:solidFill>
                  <a:schemeClr val="bg1"/>
                </a:solidFill>
              </a:rPr>
              <a:t>2015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0966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7659" y="1263159"/>
            <a:ext cx="1468680" cy="21552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80194" y="3657600"/>
            <a:ext cx="2183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totem.web.cern.ch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989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TOTEM Experiment at LHC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 June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Open Session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27" descr="Picture 1"/>
          <p:cNvPicPr>
            <a:picLocks noChangeAspect="1" noChangeArrowheads="1"/>
          </p:cNvPicPr>
          <p:nvPr/>
        </p:nvPicPr>
        <p:blipFill rotWithShape="1">
          <a:blip r:embed="rId3" cstate="print"/>
          <a:srcRect l="3739" t="15981" b="33497"/>
          <a:stretch/>
        </p:blipFill>
        <p:spPr bwMode="auto">
          <a:xfrm>
            <a:off x="685511" y="3225929"/>
            <a:ext cx="7882215" cy="1018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3363348" y="1390174"/>
            <a:ext cx="1254180" cy="5367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>
              <a:solidFill>
                <a:prstClr val="black"/>
              </a:solidFill>
              <a:latin typeface="Arial" charset="0"/>
            </a:endParaRPr>
          </a:p>
        </p:txBody>
      </p:sp>
      <p:graphicFrame>
        <p:nvGraphicFramePr>
          <p:cNvPr id="25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5180272"/>
              </p:ext>
            </p:extLst>
          </p:nvPr>
        </p:nvGraphicFramePr>
        <p:xfrm>
          <a:off x="616562" y="815340"/>
          <a:ext cx="5411919" cy="2321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Photo Editor Photo" r:id="rId4" imgW="11209524" imgH="4734586" progId="">
                  <p:embed/>
                </p:oleObj>
              </mc:Choice>
              <mc:Fallback>
                <p:oleObj name="Photo Editor Photo" r:id="rId4" imgW="11209524" imgH="473458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1544"/>
                      <a:stretch>
                        <a:fillRect/>
                      </a:stretch>
                    </p:blipFill>
                    <p:spPr bwMode="auto">
                      <a:xfrm>
                        <a:off x="616562" y="815340"/>
                        <a:ext cx="5411919" cy="23211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30"/>
          <p:cNvSpPr>
            <a:spLocks noChangeArrowheads="1"/>
          </p:cNvSpPr>
          <p:nvPr/>
        </p:nvSpPr>
        <p:spPr bwMode="auto">
          <a:xfrm>
            <a:off x="2736258" y="2778264"/>
            <a:ext cx="224272" cy="22318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7" name="Rectangle 31"/>
          <p:cNvSpPr>
            <a:spLocks noChangeArrowheads="1"/>
          </p:cNvSpPr>
          <p:nvPr/>
        </p:nvSpPr>
        <p:spPr bwMode="auto">
          <a:xfrm>
            <a:off x="3677982" y="2913263"/>
            <a:ext cx="224272" cy="22318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8" name="Rectangle 32"/>
          <p:cNvSpPr>
            <a:spLocks noChangeArrowheads="1"/>
          </p:cNvSpPr>
          <p:nvPr/>
        </p:nvSpPr>
        <p:spPr bwMode="auto">
          <a:xfrm>
            <a:off x="4080800" y="2913263"/>
            <a:ext cx="672816" cy="22318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0" name="Oval 36"/>
          <p:cNvSpPr>
            <a:spLocks noChangeArrowheads="1"/>
          </p:cNvSpPr>
          <p:nvPr/>
        </p:nvSpPr>
        <p:spPr bwMode="auto">
          <a:xfrm>
            <a:off x="652489" y="2644355"/>
            <a:ext cx="56612" cy="56612"/>
          </a:xfrm>
          <a:prstGeom prst="ellipse">
            <a:avLst/>
          </a:prstGeom>
          <a:solidFill>
            <a:srgbClr val="B80047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1" name="Text Box 37"/>
          <p:cNvSpPr txBox="1">
            <a:spLocks noChangeArrowheads="1"/>
          </p:cNvSpPr>
          <p:nvPr/>
        </p:nvSpPr>
        <p:spPr bwMode="auto">
          <a:xfrm>
            <a:off x="215921" y="2533307"/>
            <a:ext cx="493180" cy="31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v-FI" sz="1600" dirty="0">
                <a:solidFill>
                  <a:srgbClr val="FF0000"/>
                </a:solidFill>
                <a:latin typeface="+mj-lt"/>
              </a:rPr>
              <a:t>IP5</a:t>
            </a:r>
            <a:endParaRPr lang="fi-FI" sz="16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3" name="Rectangle 43"/>
          <p:cNvSpPr>
            <a:spLocks noChangeArrowheads="1"/>
          </p:cNvSpPr>
          <p:nvPr/>
        </p:nvSpPr>
        <p:spPr bwMode="auto">
          <a:xfrm>
            <a:off x="2445575" y="2469074"/>
            <a:ext cx="715275" cy="144797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4" name="AutoShape 44"/>
          <p:cNvSpPr>
            <a:spLocks noChangeArrowheads="1"/>
          </p:cNvSpPr>
          <p:nvPr/>
        </p:nvSpPr>
        <p:spPr bwMode="auto">
          <a:xfrm rot="16200000">
            <a:off x="2770007" y="2080409"/>
            <a:ext cx="67499" cy="715275"/>
          </a:xfrm>
          <a:prstGeom prst="rtTriangle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 vert="eaVert"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5" name="Rectangle 45"/>
          <p:cNvSpPr>
            <a:spLocks noChangeArrowheads="1"/>
          </p:cNvSpPr>
          <p:nvPr/>
        </p:nvSpPr>
        <p:spPr bwMode="auto">
          <a:xfrm>
            <a:off x="3901165" y="2613871"/>
            <a:ext cx="112136" cy="78386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6" name="Line 46"/>
          <p:cNvSpPr>
            <a:spLocks noChangeShapeType="1"/>
          </p:cNvSpPr>
          <p:nvPr/>
        </p:nvSpPr>
        <p:spPr bwMode="auto">
          <a:xfrm flipH="1">
            <a:off x="678617" y="2692257"/>
            <a:ext cx="6894" cy="183446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37" name="Line 47"/>
          <p:cNvSpPr>
            <a:spLocks noChangeShapeType="1"/>
          </p:cNvSpPr>
          <p:nvPr/>
        </p:nvSpPr>
        <p:spPr bwMode="auto">
          <a:xfrm>
            <a:off x="676440" y="2822901"/>
            <a:ext cx="212731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38" name="Text Box 48"/>
          <p:cNvSpPr txBox="1">
            <a:spLocks noChangeArrowheads="1"/>
          </p:cNvSpPr>
          <p:nvPr/>
        </p:nvSpPr>
        <p:spPr bwMode="auto">
          <a:xfrm>
            <a:off x="1313329" y="2794595"/>
            <a:ext cx="853539" cy="22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dirty="0"/>
              <a:t>~ 10 m</a:t>
            </a:r>
          </a:p>
        </p:txBody>
      </p:sp>
      <p:sp>
        <p:nvSpPr>
          <p:cNvPr id="39" name="Line 49"/>
          <p:cNvSpPr>
            <a:spLocks noChangeShapeType="1"/>
          </p:cNvSpPr>
          <p:nvPr/>
        </p:nvSpPr>
        <p:spPr bwMode="auto">
          <a:xfrm flipV="1">
            <a:off x="669908" y="4526722"/>
            <a:ext cx="7074362" cy="65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40" name="Text Box 50"/>
          <p:cNvSpPr txBox="1">
            <a:spLocks noChangeArrowheads="1"/>
          </p:cNvSpPr>
          <p:nvPr/>
        </p:nvSpPr>
        <p:spPr bwMode="auto">
          <a:xfrm>
            <a:off x="1936064" y="4525634"/>
            <a:ext cx="692412" cy="237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dirty="0"/>
              <a:t>~ </a:t>
            </a:r>
            <a:r>
              <a:rPr lang="en-US" sz="1000" dirty="0" smtClean="0"/>
              <a:t>220 </a:t>
            </a:r>
            <a:r>
              <a:rPr lang="en-US" sz="1000" dirty="0"/>
              <a:t>m</a:t>
            </a:r>
          </a:p>
        </p:txBody>
      </p:sp>
      <p:sp>
        <p:nvSpPr>
          <p:cNvPr id="41" name="Text Box 54"/>
          <p:cNvSpPr txBox="1">
            <a:spLocks noChangeArrowheads="1"/>
          </p:cNvSpPr>
          <p:nvPr/>
        </p:nvSpPr>
        <p:spPr bwMode="auto">
          <a:xfrm>
            <a:off x="2863635" y="2718386"/>
            <a:ext cx="634711" cy="31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v-FI" sz="1600" dirty="0">
                <a:latin typeface="+mj-lt"/>
              </a:rPr>
              <a:t>T1</a:t>
            </a:r>
            <a:endParaRPr lang="fi-FI" sz="1600" dirty="0">
              <a:latin typeface="+mj-lt"/>
            </a:endParaRPr>
          </a:p>
        </p:txBody>
      </p:sp>
      <p:sp>
        <p:nvSpPr>
          <p:cNvPr id="42" name="Rectangle 56"/>
          <p:cNvSpPr>
            <a:spLocks noChangeArrowheads="1"/>
          </p:cNvSpPr>
          <p:nvPr/>
        </p:nvSpPr>
        <p:spPr bwMode="auto">
          <a:xfrm>
            <a:off x="3632256" y="2733628"/>
            <a:ext cx="402818" cy="22318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3" name="Rectangle 57"/>
          <p:cNvSpPr>
            <a:spLocks noChangeArrowheads="1"/>
          </p:cNvSpPr>
          <p:nvPr/>
        </p:nvSpPr>
        <p:spPr bwMode="auto">
          <a:xfrm>
            <a:off x="4036163" y="2733628"/>
            <a:ext cx="402818" cy="22318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6" name="Text Box 58"/>
          <p:cNvSpPr txBox="1">
            <a:spLocks noChangeArrowheads="1"/>
          </p:cNvSpPr>
          <p:nvPr/>
        </p:nvSpPr>
        <p:spPr bwMode="auto">
          <a:xfrm>
            <a:off x="3887012" y="2875159"/>
            <a:ext cx="596607" cy="31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v-FI" sz="1600" dirty="0">
                <a:latin typeface="+mj-lt"/>
              </a:rPr>
              <a:t>T2</a:t>
            </a:r>
            <a:endParaRPr lang="fi-FI" sz="1600" dirty="0">
              <a:latin typeface="+mj-lt"/>
            </a:endParaRPr>
          </a:p>
        </p:txBody>
      </p:sp>
      <p:sp>
        <p:nvSpPr>
          <p:cNvPr id="47" name="Line 46"/>
          <p:cNvSpPr>
            <a:spLocks noChangeShapeType="1"/>
          </p:cNvSpPr>
          <p:nvPr/>
        </p:nvSpPr>
        <p:spPr bwMode="auto">
          <a:xfrm flipH="1" flipV="1">
            <a:off x="3961043" y="2718386"/>
            <a:ext cx="52258" cy="15677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fr-FR" sz="1600" dirty="0"/>
          </a:p>
        </p:txBody>
      </p:sp>
      <p:sp>
        <p:nvSpPr>
          <p:cNvPr id="50" name="Text Box 37"/>
          <p:cNvSpPr txBox="1">
            <a:spLocks noChangeArrowheads="1"/>
          </p:cNvSpPr>
          <p:nvPr/>
        </p:nvSpPr>
        <p:spPr bwMode="auto">
          <a:xfrm>
            <a:off x="223542" y="3699311"/>
            <a:ext cx="493180" cy="31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v-FI" sz="1600" dirty="0">
                <a:solidFill>
                  <a:srgbClr val="FF0000"/>
                </a:solidFill>
                <a:latin typeface="+mj-lt"/>
              </a:rPr>
              <a:t>IP5</a:t>
            </a:r>
            <a:endParaRPr lang="fi-FI" sz="16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3" name="Line 46"/>
          <p:cNvSpPr>
            <a:spLocks noChangeShapeType="1"/>
          </p:cNvSpPr>
          <p:nvPr/>
        </p:nvSpPr>
        <p:spPr bwMode="auto">
          <a:xfrm flipH="1" flipV="1">
            <a:off x="2997545" y="2576855"/>
            <a:ext cx="52257" cy="15677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fr-FR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3363348" y="1092649"/>
            <a:ext cx="32550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T1</a:t>
            </a:r>
            <a:r>
              <a:rPr lang="en-US" sz="1600" dirty="0" smtClean="0"/>
              <a:t> and </a:t>
            </a:r>
            <a:r>
              <a:rPr lang="en-US" sz="1600" dirty="0" smtClean="0">
                <a:latin typeface="+mj-lt"/>
              </a:rPr>
              <a:t>T2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to detect charged particle in inelastic events</a:t>
            </a:r>
          </a:p>
        </p:txBody>
      </p:sp>
      <p:sp>
        <p:nvSpPr>
          <p:cNvPr id="51" name="Rectangle 50"/>
          <p:cNvSpPr/>
          <p:nvPr/>
        </p:nvSpPr>
        <p:spPr>
          <a:xfrm>
            <a:off x="7586980" y="3221373"/>
            <a:ext cx="268605" cy="3889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4919980" y="3209269"/>
            <a:ext cx="268605" cy="3889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6509465" y="1646394"/>
            <a:ext cx="20650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Roman Pots</a:t>
            </a:r>
            <a:r>
              <a:rPr lang="en-GB" sz="1600" dirty="0" smtClean="0">
                <a:latin typeface="+mj-lt"/>
              </a:rPr>
              <a:t> </a:t>
            </a:r>
          </a:p>
          <a:p>
            <a:r>
              <a:rPr lang="en-GB" sz="1600" dirty="0" smtClean="0"/>
              <a:t>to detect elastic and diffractive protons close to outgoing beam </a:t>
            </a:r>
            <a:endParaRPr lang="en-US" sz="1600" dirty="0" smtClean="0"/>
          </a:p>
        </p:txBody>
      </p:sp>
      <p:sp>
        <p:nvSpPr>
          <p:cNvPr id="54" name="Line 46"/>
          <p:cNvSpPr>
            <a:spLocks noChangeShapeType="1"/>
          </p:cNvSpPr>
          <p:nvPr/>
        </p:nvSpPr>
        <p:spPr bwMode="auto">
          <a:xfrm>
            <a:off x="7530395" y="2967986"/>
            <a:ext cx="229305" cy="52460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035540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RP configurations approved by LMC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5607241" y="909843"/>
            <a:ext cx="537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2015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427651" y="2321588"/>
            <a:ext cx="12663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8 Vertical RPs</a:t>
            </a:r>
            <a:endParaRPr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3478980" y="4317555"/>
            <a:ext cx="14943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2 Cylindrical RPs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427651" y="4317556"/>
            <a:ext cx="15135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4 Horizontal RPs</a:t>
            </a:r>
            <a:endParaRPr lang="en-GB" sz="1400" dirty="0"/>
          </a:p>
        </p:txBody>
      </p:sp>
      <p:sp>
        <p:nvSpPr>
          <p:cNvPr id="38" name="Rectangle 37"/>
          <p:cNvSpPr/>
          <p:nvPr/>
        </p:nvSpPr>
        <p:spPr>
          <a:xfrm>
            <a:off x="3540697" y="2323029"/>
            <a:ext cx="14173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4 Shielded </a:t>
            </a:r>
            <a:r>
              <a:rPr lang="en-GB" sz="1400" dirty="0" smtClean="0"/>
              <a:t>RPs </a:t>
            </a:r>
          </a:p>
          <a:p>
            <a:endParaRPr lang="en-GB" sz="1400" dirty="0"/>
          </a:p>
        </p:txBody>
      </p:sp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65649" y1="55907" x2="82824" y2="50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86540">
            <a:off x="2518704" y="2865308"/>
            <a:ext cx="1608000" cy="1454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42984">
            <a:off x="2588828" y="987299"/>
            <a:ext cx="1736021" cy="1608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2913"/>
          <a:stretch/>
        </p:blipFill>
        <p:spPr bwMode="auto">
          <a:xfrm>
            <a:off x="212870" y="2933282"/>
            <a:ext cx="1838062" cy="1451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106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06" y="1083172"/>
            <a:ext cx="1578766" cy="160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996988" y="1138902"/>
            <a:ext cx="392469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New ferrite material (Trans-Tech TT2-111R)</a:t>
            </a:r>
            <a:endParaRPr lang="en-GB" sz="1400" baseline="300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Ferrite bake-out at 1000ºC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8 </a:t>
            </a:r>
            <a:r>
              <a:rPr lang="en-GB" sz="1400" dirty="0"/>
              <a:t>RPs with improved </a:t>
            </a:r>
            <a:r>
              <a:rPr lang="en-GB" sz="1400" dirty="0" smtClean="0"/>
              <a:t>impedance: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Shielded horizontal RPs for  </a:t>
            </a:r>
          </a:p>
          <a:p>
            <a:pPr lvl="1">
              <a:lnSpc>
                <a:spcPct val="150000"/>
              </a:lnSpc>
            </a:pPr>
            <a:r>
              <a:rPr lang="en-GB" sz="1400" b="1" dirty="0"/>
              <a:t>	</a:t>
            </a:r>
            <a:r>
              <a:rPr lang="en-GB" sz="1400" b="1" dirty="0" smtClean="0"/>
              <a:t>high-luminosity</a:t>
            </a:r>
            <a:r>
              <a:rPr lang="en-GB" sz="1400" dirty="0" smtClean="0"/>
              <a:t> operation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Cylindrical RPs for new </a:t>
            </a:r>
          </a:p>
          <a:p>
            <a:pPr lvl="2">
              <a:lnSpc>
                <a:spcPct val="150000"/>
              </a:lnSpc>
            </a:pPr>
            <a:r>
              <a:rPr lang="en-GB" sz="1400" b="1" dirty="0" smtClean="0"/>
              <a:t>timing detector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TCL6 installed to intercept showers from RPs</a:t>
            </a:r>
            <a:endParaRPr lang="en-GB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1014443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5" grpId="0"/>
      <p:bldP spid="36" grpId="0"/>
      <p:bldP spid="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78" y="2164543"/>
            <a:ext cx="5929584" cy="272760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2806" y="4730654"/>
            <a:ext cx="2895600" cy="273844"/>
          </a:xfrm>
        </p:spPr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57200" y="987353"/>
            <a:ext cx="82268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To estimate the time resolution, we measure the time difference between two identical detectors:</a:t>
            </a:r>
            <a:endParaRPr lang="en-GB" sz="1400" dirty="0"/>
          </a:p>
        </p:txBody>
      </p:sp>
      <p:sp>
        <p:nvSpPr>
          <p:cNvPr id="17" name="Title 9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GB" sz="3200" dirty="0"/>
              <a:t>Timing Detector </a:t>
            </a:r>
            <a:r>
              <a:rPr lang="en-GB" sz="3200" dirty="0" smtClean="0"/>
              <a:t>for </a:t>
            </a:r>
            <a:r>
              <a:rPr lang="en-GB" sz="3200" dirty="0"/>
              <a:t>Vertical Roman Pots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5759467" y="1533423"/>
            <a:ext cx="3143901" cy="2106129"/>
            <a:chOff x="216735" y="1882141"/>
            <a:chExt cx="4344788" cy="2726356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 rotWithShape="1">
            <a:blip r:embed="rId3"/>
            <a:srcRect l="1157" r="1932" b="5865"/>
            <a:stretch/>
          </p:blipFill>
          <p:spPr>
            <a:xfrm>
              <a:off x="385763" y="2016081"/>
              <a:ext cx="3983037" cy="208443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1" name="Chart 10"/>
                <p:cNvGraphicFramePr/>
                <p:nvPr>
                  <p:extLst>
                    <p:ext uri="{D42A27DB-BD31-4B8C-83A1-F6EECF244321}">
                      <p14:modId xmlns:p14="http://schemas.microsoft.com/office/powerpoint/2010/main" val="831433225"/>
                    </p:ext>
                  </p:extLst>
                </p:nvPr>
              </p:nvGraphicFramePr>
              <p:xfrm>
                <a:off x="216735" y="1882141"/>
                <a:ext cx="4344788" cy="2726356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</mc:Choice>
          <mc:Fallback xmlns="">
            <p:graphicFrame>
              <p:nvGraphicFramePr>
                <p:cNvPr id="11" name="Chart 10"/>
                <p:cNvGraphicFramePr/>
                <p:nvPr>
                  <p:extLst>
                    <p:ext uri="{D42A27DB-BD31-4B8C-83A1-F6EECF244321}">
                      <p14:modId xmlns:p14="http://schemas.microsoft.com/office/powerpoint/2010/main" val="831433225"/>
                    </p:ext>
                  </p:extLst>
                </p:nvPr>
              </p:nvGraphicFramePr>
              <p:xfrm>
                <a:off x="216735" y="1882141"/>
                <a:ext cx="4344788" cy="2726356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Rounded Rectangular Callout 41"/>
                <p:cNvSpPr/>
                <p:nvPr/>
              </p:nvSpPr>
              <p:spPr>
                <a:xfrm>
                  <a:off x="1372130" y="2845384"/>
                  <a:ext cx="1209665" cy="438526"/>
                </a:xfrm>
                <a:prstGeom prst="wedgeRoundRectCallout">
                  <a:avLst>
                    <a:gd name="adj1" fmla="val -54144"/>
                    <a:gd name="adj2" fmla="val 113202"/>
                    <a:gd name="adj3" fmla="val 16667"/>
                  </a:avLst>
                </a:prstGeom>
                <a:solidFill>
                  <a:srgbClr val="3030FF">
                    <a:alpha val="85000"/>
                  </a:srgbClr>
                </a:solidFill>
                <a:ln>
                  <a:solidFill>
                    <a:srgbClr val="3030FF"/>
                  </a:solidFill>
                </a:ln>
                <a:effectLst>
                  <a:glow rad="700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700" dirty="0" smtClean="0">
                      <a:solidFill>
                        <a:schemeClr val="bg1"/>
                      </a:solidFill>
                    </a:rPr>
                    <a:t>Oscilloscope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7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7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7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GB" sz="7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GB" sz="7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7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r>
                          <a:rPr lang="en-GB" sz="7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144 </m:t>
                        </m:r>
                        <m:r>
                          <a:rPr lang="en-GB" sz="7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𝑝𝑠</m:t>
                        </m:r>
                      </m:oMath>
                    </m:oMathPara>
                  </a14:m>
                  <a:endParaRPr lang="en-GB" sz="700" dirty="0" smtClean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42" name="Rounded Rectangular Callout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72130" y="2845384"/>
                  <a:ext cx="1209665" cy="438526"/>
                </a:xfrm>
                <a:prstGeom prst="wedgeRoundRectCallout">
                  <a:avLst>
                    <a:gd name="adj1" fmla="val -54144"/>
                    <a:gd name="adj2" fmla="val 113202"/>
                    <a:gd name="adj3" fmla="val 16667"/>
                  </a:avLst>
                </a:prstGeom>
                <a:blipFill rotWithShape="0">
                  <a:blip r:embed="rId6"/>
                  <a:stretch>
                    <a:fillRect/>
                  </a:stretch>
                </a:blipFill>
                <a:ln>
                  <a:solidFill>
                    <a:srgbClr val="3030FF"/>
                  </a:solidFill>
                </a:ln>
                <a:effectLst>
                  <a:glow rad="700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Rounded Rectangular Callout 42"/>
                <p:cNvSpPr/>
                <p:nvPr/>
              </p:nvSpPr>
              <p:spPr>
                <a:xfrm>
                  <a:off x="1826068" y="2016081"/>
                  <a:ext cx="1209665" cy="438526"/>
                </a:xfrm>
                <a:prstGeom prst="wedgeRoundRectCallout">
                  <a:avLst>
                    <a:gd name="adj1" fmla="val 54123"/>
                    <a:gd name="adj2" fmla="val 98528"/>
                    <a:gd name="adj3" fmla="val 16667"/>
                  </a:avLst>
                </a:prstGeom>
                <a:solidFill>
                  <a:srgbClr val="FF0000">
                    <a:alpha val="85000"/>
                  </a:srgbClr>
                </a:solidFill>
                <a:ln>
                  <a:solidFill>
                    <a:srgbClr val="FF0000"/>
                  </a:solidFill>
                </a:ln>
                <a:effectLst>
                  <a:glow rad="700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700" dirty="0" smtClean="0">
                      <a:solidFill>
                        <a:schemeClr val="bg1"/>
                      </a:solidFill>
                    </a:rPr>
                    <a:t>SAMPIC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7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7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7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GB" sz="7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GB" sz="7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7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r>
                          <a:rPr lang="en-GB" sz="7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152 </m:t>
                        </m:r>
                        <m:r>
                          <a:rPr lang="en-GB" sz="7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𝑝𝑠</m:t>
                        </m:r>
                      </m:oMath>
                    </m:oMathPara>
                  </a14:m>
                  <a:endParaRPr lang="en-GB" sz="700" dirty="0" smtClean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43" name="Rounded Rectangular Callout 4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26068" y="2016081"/>
                  <a:ext cx="1209665" cy="438526"/>
                </a:xfrm>
                <a:prstGeom prst="wedgeRoundRectCallout">
                  <a:avLst>
                    <a:gd name="adj1" fmla="val 54123"/>
                    <a:gd name="adj2" fmla="val 98528"/>
                    <a:gd name="adj3" fmla="val 16667"/>
                  </a:avLst>
                </a:prstGeom>
                <a:blipFill rotWithShape="0">
                  <a:blip r:embed="rId7"/>
                  <a:stretch>
                    <a:fillRect/>
                  </a:stretch>
                </a:blipFill>
                <a:ln>
                  <a:solidFill>
                    <a:srgbClr val="FF0000"/>
                  </a:solidFill>
                </a:ln>
                <a:effectLst>
                  <a:glow rad="700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282035" y="1641450"/>
                <a:ext cx="3208571" cy="4660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→        </m:t>
                      </m:r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</m:t>
                      </m:r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2035" y="1641450"/>
                <a:ext cx="3208571" cy="466090"/>
              </a:xfrm>
              <a:prstGeom prst="rect">
                <a:avLst/>
              </a:prstGeom>
              <a:blipFill rotWithShape="0">
                <a:blip r:embed="rId8"/>
                <a:stretch>
                  <a:fillRect l="-190" r="-380" b="-116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2971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Picosecond Clock Distribution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892" y="739243"/>
            <a:ext cx="6574808" cy="3893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793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Picosecond Clock Distribution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3733" b="16450"/>
          <a:stretch/>
        </p:blipFill>
        <p:spPr>
          <a:xfrm>
            <a:off x="-1373" y="1323478"/>
            <a:ext cx="9143999" cy="320750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200" y="880452"/>
            <a:ext cx="82268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Complete test of the system in TOTEM electronics lab</a:t>
            </a:r>
            <a:endParaRPr lang="en-GB" sz="1600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1538332" y="1565226"/>
            <a:ext cx="1662803" cy="390040"/>
          </a:xfrm>
          <a:prstGeom prst="wedgeRoundRectCallout">
            <a:avLst>
              <a:gd name="adj1" fmla="val -20833"/>
              <a:gd name="adj2" fmla="val 76676"/>
              <a:gd name="adj3" fmla="val 16667"/>
            </a:avLst>
          </a:prstGeom>
          <a:solidFill>
            <a:schemeClr val="tx1"/>
          </a:solidFill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/>
                </a:solidFill>
                <a:latin typeface="+mj-lt"/>
              </a:rPr>
              <a:t>TRANSMISSION</a:t>
            </a:r>
          </a:p>
        </p:txBody>
      </p:sp>
      <p:sp>
        <p:nvSpPr>
          <p:cNvPr id="11" name="Rounded Rectangular Callout 10"/>
          <p:cNvSpPr/>
          <p:nvPr/>
        </p:nvSpPr>
        <p:spPr>
          <a:xfrm>
            <a:off x="4970482" y="2285256"/>
            <a:ext cx="1156126" cy="458874"/>
          </a:xfrm>
          <a:prstGeom prst="wedgeRoundRectCallout">
            <a:avLst>
              <a:gd name="adj1" fmla="val -22151"/>
              <a:gd name="adj2" fmla="val 74228"/>
              <a:gd name="adj3" fmla="val 16667"/>
            </a:avLst>
          </a:prstGeom>
          <a:solidFill>
            <a:schemeClr val="tx1"/>
          </a:solidFill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/>
                </a:solidFill>
                <a:latin typeface="+mj-lt"/>
              </a:rPr>
              <a:t>RECEIVER</a:t>
            </a:r>
          </a:p>
        </p:txBody>
      </p:sp>
      <p:sp>
        <p:nvSpPr>
          <p:cNvPr id="12" name="Rounded Rectangular Callout 11"/>
          <p:cNvSpPr/>
          <p:nvPr/>
        </p:nvSpPr>
        <p:spPr>
          <a:xfrm>
            <a:off x="6325439" y="1459714"/>
            <a:ext cx="2186903" cy="458874"/>
          </a:xfrm>
          <a:prstGeom prst="wedgeRoundRectCallout">
            <a:avLst>
              <a:gd name="adj1" fmla="val -20833"/>
              <a:gd name="adj2" fmla="val 88300"/>
              <a:gd name="adj3" fmla="val 16667"/>
            </a:avLst>
          </a:prstGeom>
          <a:solidFill>
            <a:schemeClr val="tx1"/>
          </a:solidFill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/>
                </a:solidFill>
                <a:latin typeface="+mj-lt"/>
              </a:rPr>
              <a:t>MEASUREMENT UNIT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72979" y="2124461"/>
            <a:ext cx="2995863" cy="2313464"/>
          </a:xfrm>
          <a:prstGeom prst="roundRect">
            <a:avLst/>
          </a:pr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4050614" y="2927176"/>
            <a:ext cx="2139634" cy="1073328"/>
          </a:xfrm>
          <a:prstGeom prst="roundRect">
            <a:avLst/>
          </a:pr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5722714" y="2163534"/>
            <a:ext cx="3258860" cy="1644463"/>
          </a:xfrm>
          <a:prstGeom prst="roundRect">
            <a:avLst/>
          </a:pr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14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Timing Detector: Diamond Plane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79120" y="161544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pic>
        <p:nvPicPr>
          <p:cNvPr id="2049" name="Picture 1" descr="Vložený&#10;            obrázek 3"/>
          <p:cNvPicPr>
            <a:picLocks noChangeAspect="1" noChangeArrowheads="1"/>
          </p:cNvPicPr>
          <p:nvPr/>
        </p:nvPicPr>
        <p:blipFill rotWithShape="1">
          <a:blip r:embed="rId2" r:link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8" t="13402" r="5881" b="5247"/>
          <a:stretch/>
        </p:blipFill>
        <p:spPr bwMode="auto">
          <a:xfrm rot="5400000">
            <a:off x="1880767" y="1812419"/>
            <a:ext cx="3543300" cy="1836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Vložený&#10;            obrázek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2" t="16356" r="6691" b="7020"/>
          <a:stretch/>
        </p:blipFill>
        <p:spPr bwMode="auto">
          <a:xfrm rot="5400000">
            <a:off x="-406857" y="1823036"/>
            <a:ext cx="3605059" cy="1876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Vložený&#10;            obrázek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52" t="12981" r="2096" b="4994"/>
          <a:stretch/>
        </p:blipFill>
        <p:spPr bwMode="auto">
          <a:xfrm>
            <a:off x="4865816" y="1211237"/>
            <a:ext cx="4278184" cy="2714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16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sz="2000" dirty="0" smtClean="0"/>
                  <a:t>Evidence for non-exponential elastic proton-proton differential cross-section at low |t| and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sz="2000" dirty="0" smtClean="0"/>
                  <a:t> </a:t>
                </a:r>
                <a:r>
                  <a:rPr lang="en-US" sz="2000" dirty="0"/>
                  <a:t>= 8 </a:t>
                </a:r>
                <a:r>
                  <a:rPr lang="en-US" sz="2000" dirty="0" err="1"/>
                  <a:t>TeV</a:t>
                </a:r>
                <a:endParaRPr lang="en-GB" sz="2000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1333" t="-5217" b="-1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 June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LHCC Open Session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2709" y="1019235"/>
            <a:ext cx="6295794" cy="360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59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Coulomb – Nuclear </a:t>
            </a:r>
            <a:r>
              <a:rPr lang="en-GB" dirty="0" smtClean="0"/>
              <a:t>Interference Analysis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84539" y="1303514"/>
            <a:ext cx="3381203" cy="2598552"/>
            <a:chOff x="604057" y="1587735"/>
            <a:chExt cx="3381203" cy="259855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l="2631" t="12697" r="58211" b="5868"/>
            <a:stretch/>
          </p:blipFill>
          <p:spPr>
            <a:xfrm>
              <a:off x="899160" y="1600199"/>
              <a:ext cx="3086100" cy="234696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 rot="16200000">
                  <a:off x="494900" y="1696892"/>
                  <a:ext cx="513417" cy="29510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GB" sz="14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4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𝒜</m:t>
                                </m:r>
                              </m:e>
                              <m:sub>
                                <m:r>
                                  <a:rPr lang="en-GB" sz="14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𝑁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GB" sz="1400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494900" y="1696892"/>
                  <a:ext cx="513417" cy="295104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r="-61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2927919" y="3878510"/>
                  <a:ext cx="105734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lang="en-GB" sz="14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4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GB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d>
                          <m:dPr>
                            <m:ctrlPr>
                              <a:rPr lang="en-GB" sz="14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sz="14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4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</m:e>
                              <m:sup>
                                <m:r>
                                  <a:rPr lang="en-GB" sz="14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en-GB" sz="1400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27919" y="3878510"/>
                  <a:ext cx="1057341" cy="307777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Group 13"/>
          <p:cNvGrpSpPr/>
          <p:nvPr/>
        </p:nvGrpSpPr>
        <p:grpSpPr>
          <a:xfrm>
            <a:off x="4903210" y="1287709"/>
            <a:ext cx="3978964" cy="2598551"/>
            <a:chOff x="4689671" y="1539169"/>
            <a:chExt cx="3978964" cy="259855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/>
            <a:srcRect l="59482" t="11903" r="103" b="6926"/>
            <a:stretch/>
          </p:blipFill>
          <p:spPr>
            <a:xfrm>
              <a:off x="5483475" y="1539169"/>
              <a:ext cx="3185160" cy="233934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7611294" y="3829943"/>
                  <a:ext cx="105734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lang="en-GB" sz="14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4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GB" sz="14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d>
                          <m:dPr>
                            <m:ctrlPr>
                              <a:rPr lang="en-GB" sz="14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sz="14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4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</m:e>
                              <m:sup>
                                <m:r>
                                  <a:rPr lang="en-GB" sz="14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en-GB" sz="1400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11294" y="3829943"/>
                  <a:ext cx="1057341" cy="307777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ectangle 5"/>
                <p:cNvSpPr/>
                <p:nvPr/>
              </p:nvSpPr>
              <p:spPr>
                <a:xfrm>
                  <a:off x="4689671" y="1539169"/>
                  <a:ext cx="946220" cy="76674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GB" sz="120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f>
                              <m:fPr>
                                <m:ctrlPr>
                                  <a:rPr lang="en-GB" sz="1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GB" sz="1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num>
                              <m:den>
                                <m:r>
                                  <a:rPr lang="en-GB" sz="1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GB" sz="1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den>
                            </m:f>
                            <m:r>
                              <a:rPr lang="en-GB" sz="1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sz="1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f>
                                  <m:fPr>
                                    <m:ctrlPr>
                                      <a:rPr lang="en-GB" sz="1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GB" sz="1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GB" sz="1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num>
                                  <m:den>
                                    <m:r>
                                      <a:rPr lang="en-GB" sz="1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GB" sz="1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GB" sz="1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</m:e>
                              <m:sub>
                                <m:r>
                                  <a:rPr lang="en-GB" sz="1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1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f>
                                  <m:fPr>
                                    <m:ctrlPr>
                                      <a:rPr lang="en-GB" sz="1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GB" sz="1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GB" sz="1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num>
                                  <m:den>
                                    <m:r>
                                      <a:rPr lang="en-GB" sz="1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GB" sz="1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GB" sz="1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</m:e>
                              <m:sub>
                                <m:r>
                                  <a:rPr lang="en-GB" sz="1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sz="12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6" name="Rectangle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89671" y="1539169"/>
                  <a:ext cx="946220" cy="766748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5" name="Striped Right Arrow 14"/>
          <p:cNvSpPr/>
          <p:nvPr/>
        </p:nvSpPr>
        <p:spPr>
          <a:xfrm>
            <a:off x="3985260" y="2339340"/>
            <a:ext cx="1124181" cy="396240"/>
          </a:xfrm>
          <a:prstGeom prst="stripedRightArrow">
            <a:avLst/>
          </a:prstGeom>
          <a:solidFill>
            <a:schemeClr val="tx1">
              <a:alpha val="60000"/>
            </a:schemeClr>
          </a:solidFill>
          <a:ln>
            <a:solidFill>
              <a:srgbClr val="0047FD">
                <a:alpha val="40000"/>
              </a:srgb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457200" y="4046265"/>
            <a:ext cx="82268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The effect of the interference can be calculated doing hypothesis on the behaviour of the phase of the nuclear amplitude </a:t>
            </a:r>
            <a:endParaRPr lang="en-GB" sz="1600" dirty="0"/>
          </a:p>
        </p:txBody>
      </p:sp>
      <p:sp>
        <p:nvSpPr>
          <p:cNvPr id="17" name="Rectangle 16"/>
          <p:cNvSpPr/>
          <p:nvPr/>
        </p:nvSpPr>
        <p:spPr>
          <a:xfrm>
            <a:off x="6020554" y="930841"/>
            <a:ext cx="25300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Induced relative </a:t>
            </a:r>
            <a:r>
              <a:rPr lang="en-GB" dirty="0"/>
              <a:t>effect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43332" y="930841"/>
            <a:ext cx="30588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Phase of Nuclear Amplitude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1842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Highlights on Papers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2806" y="1188004"/>
            <a:ext cx="254129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latin typeface="+mj-lt"/>
              </a:rPr>
              <a:t>EPJ C </a:t>
            </a:r>
          </a:p>
          <a:p>
            <a:r>
              <a:rPr lang="en-GB" sz="1600" dirty="0">
                <a:latin typeface="+mj-lt"/>
              </a:rPr>
              <a:t>Cover image</a:t>
            </a:r>
          </a:p>
          <a:p>
            <a:r>
              <a:rPr lang="en-GB" sz="1200" dirty="0" smtClean="0"/>
              <a:t>Measurement </a:t>
            </a:r>
            <a:r>
              <a:rPr lang="en-GB" sz="1200" dirty="0"/>
              <a:t>of the forward charged particle pseudorapidity density in pp collisions at √s = 8 TeV using a displaced interaction </a:t>
            </a:r>
            <a:r>
              <a:rPr lang="en-GB" sz="1200" dirty="0" smtClean="0"/>
              <a:t>point</a:t>
            </a:r>
          </a:p>
          <a:p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EPJ C (2015) 75:126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994205"/>
            <a:ext cx="2585606" cy="34655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3073" y="880452"/>
            <a:ext cx="2585606" cy="357925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43588" y="3069966"/>
            <a:ext cx="24817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i="1" dirty="0">
                <a:latin typeface="+mj-lt"/>
              </a:rPr>
              <a:t>New Journal of Physics</a:t>
            </a:r>
            <a:r>
              <a:rPr lang="en-GB" sz="1600" dirty="0">
                <a:latin typeface="+mj-lt"/>
              </a:rPr>
              <a:t> </a:t>
            </a:r>
          </a:p>
          <a:p>
            <a:pPr algn="r"/>
            <a:r>
              <a:rPr lang="en-GB" sz="1600" dirty="0">
                <a:latin typeface="+mj-lt"/>
              </a:rPr>
              <a:t>“Highlights of 2014”</a:t>
            </a:r>
            <a:endParaRPr lang="en-GB" sz="1600" dirty="0" smtClean="0">
              <a:latin typeface="+mj-lt"/>
            </a:endParaRPr>
          </a:p>
          <a:p>
            <a:pPr algn="r"/>
            <a:r>
              <a:rPr lang="en-GB" sz="1200" dirty="0" smtClean="0"/>
              <a:t>LHC </a:t>
            </a:r>
            <a:r>
              <a:rPr lang="en-GB" sz="1200" dirty="0"/>
              <a:t>Optics Measurement with Proton Tracks Detected by the Roman Pots of the TOTEM </a:t>
            </a:r>
            <a:r>
              <a:rPr lang="en-GB" sz="1200" dirty="0" smtClean="0"/>
              <a:t>Experiment</a:t>
            </a:r>
          </a:p>
          <a:p>
            <a:pPr algn="r"/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New J Phys (2014) 16045018</a:t>
            </a:r>
            <a:endParaRPr lang="en-GB" sz="12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112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/>
          <p:nvPr/>
        </p:nvCxnSpPr>
        <p:spPr>
          <a:xfrm>
            <a:off x="0" y="2145997"/>
            <a:ext cx="9144000" cy="0"/>
          </a:xfrm>
          <a:prstGeom prst="line">
            <a:avLst/>
          </a:prstGeom>
          <a:ln w="28575">
            <a:gradFill>
              <a:gsLst>
                <a:gs pos="0">
                  <a:schemeClr val="tx1"/>
                </a:gs>
                <a:gs pos="100000">
                  <a:schemeClr val="tx1">
                    <a:lumMod val="40000"/>
                    <a:lumOff val="60000"/>
                    <a:alpha val="0"/>
                  </a:schemeClr>
                </a:gs>
                <a:gs pos="84000">
                  <a:schemeClr val="tx1">
                    <a:lumMod val="40000"/>
                    <a:lumOff val="60000"/>
                  </a:schemeClr>
                </a:gs>
              </a:gsLst>
              <a:lin ang="0" scaled="0"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299805" y="1899592"/>
            <a:ext cx="463592" cy="463592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T1 for RUN 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1502750" y="2075114"/>
            <a:ext cx="141767" cy="141767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3321241" y="2075114"/>
            <a:ext cx="141767" cy="141767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ounded Rectangular Callout 14"/>
          <p:cNvSpPr/>
          <p:nvPr/>
        </p:nvSpPr>
        <p:spPr>
          <a:xfrm>
            <a:off x="819613" y="1055972"/>
            <a:ext cx="2587751" cy="867144"/>
          </a:xfrm>
          <a:prstGeom prst="wedgeRoundRectCallout">
            <a:avLst>
              <a:gd name="adj1" fmla="val -20833"/>
              <a:gd name="adj2" fmla="val 60793"/>
              <a:gd name="adj3" fmla="val 16667"/>
            </a:avLst>
          </a:prstGeom>
          <a:solidFill>
            <a:schemeClr val="tx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000" dirty="0" smtClean="0">
                <a:solidFill>
                  <a:schemeClr val="bg1"/>
                </a:solidFill>
                <a:latin typeface="+mj-lt"/>
              </a:rPr>
              <a:t>September</a:t>
            </a:r>
          </a:p>
          <a:p>
            <a:pPr algn="r"/>
            <a:endParaRPr lang="en-GB" sz="1000" dirty="0" smtClean="0">
              <a:solidFill>
                <a:schemeClr val="bg1"/>
              </a:solidFill>
              <a:latin typeface="+mj-lt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200" dirty="0" smtClean="0">
                <a:solidFill>
                  <a:schemeClr val="bg1"/>
                </a:solidFill>
                <a:latin typeface="+mj-lt"/>
              </a:rPr>
              <a:t>Maintenance activity is over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n-GB" sz="1200" b="1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4929576" y="2075114"/>
            <a:ext cx="141767" cy="141767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ular Callout 11"/>
          <p:cNvSpPr/>
          <p:nvPr/>
        </p:nvSpPr>
        <p:spPr>
          <a:xfrm>
            <a:off x="1700632" y="2392401"/>
            <a:ext cx="2364734" cy="1515811"/>
          </a:xfrm>
          <a:prstGeom prst="wedgeRoundRectCallout">
            <a:avLst>
              <a:gd name="adj1" fmla="val 21352"/>
              <a:gd name="adj2" fmla="val -59086"/>
              <a:gd name="adj3" fmla="val 16667"/>
            </a:avLst>
          </a:prstGeom>
          <a:solidFill>
            <a:schemeClr val="tx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000" dirty="0" smtClean="0">
                <a:solidFill>
                  <a:schemeClr val="bg1"/>
                </a:solidFill>
                <a:latin typeface="+mj-lt"/>
              </a:rPr>
              <a:t>November</a:t>
            </a:r>
          </a:p>
          <a:p>
            <a:pPr algn="r"/>
            <a:endParaRPr lang="en-GB" sz="1000" dirty="0" smtClean="0">
              <a:solidFill>
                <a:schemeClr val="bg1"/>
              </a:solidFill>
              <a:latin typeface="+mj-lt"/>
            </a:endParaRPr>
          </a:p>
          <a:p>
            <a:r>
              <a:rPr lang="en-US" sz="1200" dirty="0">
                <a:latin typeface="+mj-lt"/>
                <a:sym typeface="Symbol"/>
              </a:rPr>
              <a:t>Tested on surface: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>
                <a:latin typeface="+mj-lt"/>
                <a:sym typeface="Symbol"/>
              </a:rPr>
              <a:t>Low voltage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>
                <a:latin typeface="+mj-lt"/>
                <a:sym typeface="Symbol"/>
              </a:rPr>
              <a:t>HV and gas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>
                <a:latin typeface="+mj-lt"/>
                <a:sym typeface="Symbol"/>
              </a:rPr>
              <a:t>Control Loop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>
                <a:latin typeface="+mj-lt"/>
                <a:sym typeface="Symbol"/>
              </a:rPr>
              <a:t>DAQ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8449" y="2000583"/>
            <a:ext cx="505267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2014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3808303" y="1903758"/>
            <a:ext cx="463592" cy="463592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sp>
        <p:nvSpPr>
          <p:cNvPr id="23" name="TextBox 22"/>
          <p:cNvSpPr txBox="1"/>
          <p:nvPr/>
        </p:nvSpPr>
        <p:spPr>
          <a:xfrm>
            <a:off x="3797978" y="2000583"/>
            <a:ext cx="505267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2015</a:t>
            </a:r>
            <a:endParaRPr lang="en-GB" sz="1100" dirty="0">
              <a:solidFill>
                <a:schemeClr val="bg1"/>
              </a:solidFill>
            </a:endParaRPr>
          </a:p>
        </p:txBody>
      </p:sp>
      <p:pic>
        <p:nvPicPr>
          <p:cNvPr id="28" name="Picture 27" descr="D:\Fabrizio_Local\Ferro\Immagini\2015-03-16\094 - Copy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583" t="4948" r="1044" b="8680"/>
          <a:stretch/>
        </p:blipFill>
        <p:spPr bwMode="auto">
          <a:xfrm>
            <a:off x="5364181" y="2351838"/>
            <a:ext cx="3779820" cy="212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Oval 28"/>
          <p:cNvSpPr/>
          <p:nvPr/>
        </p:nvSpPr>
        <p:spPr>
          <a:xfrm>
            <a:off x="7257085" y="2079266"/>
            <a:ext cx="141767" cy="141767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ounded Rectangular Callout 29"/>
          <p:cNvSpPr/>
          <p:nvPr/>
        </p:nvSpPr>
        <p:spPr>
          <a:xfrm>
            <a:off x="6731191" y="685800"/>
            <a:ext cx="2080260" cy="1241468"/>
          </a:xfrm>
          <a:prstGeom prst="wedgeRoundRectCallout">
            <a:avLst>
              <a:gd name="adj1" fmla="val -20507"/>
              <a:gd name="adj2" fmla="val 61386"/>
              <a:gd name="adj3" fmla="val 16667"/>
            </a:avLst>
          </a:prstGeom>
          <a:solidFill>
            <a:schemeClr val="tx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000" dirty="0" smtClean="0">
                <a:solidFill>
                  <a:prstClr val="white"/>
                </a:solidFill>
                <a:latin typeface="+mj-lt"/>
              </a:rPr>
              <a:t>May</a:t>
            </a:r>
          </a:p>
          <a:p>
            <a:pPr algn="r"/>
            <a:endParaRPr lang="en-GB" sz="1000" dirty="0">
              <a:solidFill>
                <a:schemeClr val="bg1"/>
              </a:solidFill>
              <a:latin typeface="+mj-lt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200" dirty="0" smtClean="0">
                <a:solidFill>
                  <a:schemeClr val="bg1"/>
                </a:solidFill>
                <a:latin typeface="+mj-lt"/>
              </a:rPr>
              <a:t>Test and commissioning with beam done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200" dirty="0" smtClean="0">
                <a:solidFill>
                  <a:schemeClr val="bg1"/>
                </a:solidFill>
                <a:latin typeface="+mj-lt"/>
              </a:rPr>
              <a:t>First data at 13 TeV</a:t>
            </a:r>
            <a:endParaRPr lang="en-GB" sz="1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27877">
            <a:off x="40217" y="3726745"/>
            <a:ext cx="1654885" cy="1368163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4396062" y="1055972"/>
            <a:ext cx="2080260" cy="867144"/>
          </a:xfrm>
          <a:prstGeom prst="wedgeRoundRectCallout">
            <a:avLst>
              <a:gd name="adj1" fmla="val -20507"/>
              <a:gd name="adj2" fmla="val 61386"/>
              <a:gd name="adj3" fmla="val 16667"/>
            </a:avLst>
          </a:prstGeom>
          <a:solidFill>
            <a:schemeClr val="tx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000" dirty="0" smtClean="0">
                <a:solidFill>
                  <a:prstClr val="white"/>
                </a:solidFill>
                <a:latin typeface="+mj-lt"/>
              </a:rPr>
              <a:t>March</a:t>
            </a:r>
          </a:p>
          <a:p>
            <a:pPr algn="r"/>
            <a:endParaRPr lang="en-GB" sz="1000" dirty="0" smtClean="0">
              <a:solidFill>
                <a:schemeClr val="bg1"/>
              </a:solidFill>
              <a:latin typeface="+mj-lt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200" b="1" dirty="0" smtClean="0">
                <a:solidFill>
                  <a:schemeClr val="bg1"/>
                </a:solidFill>
                <a:latin typeface="+mj-lt"/>
              </a:rPr>
              <a:t>Installation </a:t>
            </a:r>
            <a:r>
              <a:rPr lang="en-GB" sz="1200" dirty="0" smtClean="0">
                <a:solidFill>
                  <a:schemeClr val="bg1"/>
                </a:solidFill>
                <a:latin typeface="+mj-lt"/>
              </a:rPr>
              <a:t>into the CMS end-caps</a:t>
            </a:r>
            <a:endParaRPr lang="en-GB" sz="1200" b="1" dirty="0">
              <a:solidFill>
                <a:schemeClr val="bg1"/>
              </a:solidFill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12304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"/>
                            </p:stCondLst>
                            <p:childTnLst>
                              <p:par>
                                <p:cTn id="3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1" grpId="0" animBg="1"/>
      <p:bldP spid="13" grpId="0" animBg="1"/>
      <p:bldP spid="15" grpId="0" animBg="1"/>
      <p:bldP spid="18" grpId="0" animBg="1"/>
      <p:bldP spid="12" grpId="0" animBg="1"/>
      <p:bldP spid="27" grpId="0"/>
      <p:bldP spid="22" grpId="0" animBg="1"/>
      <p:bldP spid="23" grpId="0"/>
      <p:bldP spid="29" grpId="0" animBg="1"/>
      <p:bldP spid="30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ublic.web.cern.ch/public/features/110927_totem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0" r="3720"/>
          <a:stretch/>
        </p:blipFill>
        <p:spPr bwMode="auto">
          <a:xfrm>
            <a:off x="6464300" y="2392401"/>
            <a:ext cx="2674088" cy="2153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2145997"/>
            <a:ext cx="9144000" cy="0"/>
          </a:xfrm>
          <a:prstGeom prst="line">
            <a:avLst/>
          </a:prstGeom>
          <a:ln w="28575">
            <a:gradFill>
              <a:gsLst>
                <a:gs pos="0">
                  <a:schemeClr val="tx1"/>
                </a:gs>
                <a:gs pos="100000">
                  <a:schemeClr val="tx1">
                    <a:lumMod val="40000"/>
                    <a:lumOff val="60000"/>
                    <a:alpha val="0"/>
                  </a:schemeClr>
                </a:gs>
                <a:gs pos="84000">
                  <a:schemeClr val="tx1">
                    <a:lumMod val="40000"/>
                    <a:lumOff val="60000"/>
                  </a:schemeClr>
                </a:gs>
              </a:gsLst>
              <a:lin ang="0" scaled="0"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299805" y="1899592"/>
            <a:ext cx="463592" cy="463592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sp>
        <p:nvSpPr>
          <p:cNvPr id="9" name="TextBox 8"/>
          <p:cNvSpPr txBox="1"/>
          <p:nvPr/>
        </p:nvSpPr>
        <p:spPr>
          <a:xfrm>
            <a:off x="5691061" y="909843"/>
            <a:ext cx="537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2015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457030" y="2075114"/>
            <a:ext cx="141767" cy="141767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2948707" y="2075115"/>
            <a:ext cx="141767" cy="135432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ular Callout 12"/>
          <p:cNvSpPr/>
          <p:nvPr/>
        </p:nvSpPr>
        <p:spPr>
          <a:xfrm>
            <a:off x="791437" y="1055972"/>
            <a:ext cx="2530356" cy="867144"/>
          </a:xfrm>
          <a:prstGeom prst="wedgeRoundRectCallout">
            <a:avLst>
              <a:gd name="adj1" fmla="val -20833"/>
              <a:gd name="adj2" fmla="val 60793"/>
              <a:gd name="adj3" fmla="val 16667"/>
            </a:avLst>
          </a:prstGeom>
          <a:solidFill>
            <a:schemeClr val="tx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000" dirty="0" smtClean="0">
                <a:solidFill>
                  <a:schemeClr val="bg1"/>
                </a:solidFill>
                <a:latin typeface="+mj-lt"/>
              </a:rPr>
              <a:t>September</a:t>
            </a:r>
          </a:p>
          <a:p>
            <a:pPr algn="r"/>
            <a:endParaRPr lang="en-GB" sz="1000" dirty="0" smtClean="0">
              <a:solidFill>
                <a:schemeClr val="bg1"/>
              </a:solidFill>
              <a:latin typeface="+mj-lt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200" dirty="0" smtClean="0">
                <a:solidFill>
                  <a:schemeClr val="bg1"/>
                </a:solidFill>
                <a:latin typeface="+mj-lt"/>
              </a:rPr>
              <a:t>Maintenance activity is over</a:t>
            </a:r>
          </a:p>
          <a:p>
            <a:endParaRPr lang="en-GB" sz="1200" b="1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318196" y="2075114"/>
            <a:ext cx="141767" cy="141767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ounded Rectangular Callout 14"/>
          <p:cNvSpPr/>
          <p:nvPr/>
        </p:nvSpPr>
        <p:spPr>
          <a:xfrm>
            <a:off x="4884420" y="1055972"/>
            <a:ext cx="1706879" cy="859487"/>
          </a:xfrm>
          <a:prstGeom prst="wedgeRoundRectCallout">
            <a:avLst>
              <a:gd name="adj1" fmla="val -20507"/>
              <a:gd name="adj2" fmla="val 61386"/>
              <a:gd name="adj3" fmla="val 16667"/>
            </a:avLst>
          </a:prstGeom>
          <a:solidFill>
            <a:schemeClr val="tx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000" dirty="0" smtClean="0">
                <a:solidFill>
                  <a:prstClr val="white"/>
                </a:solidFill>
                <a:latin typeface="+mj-lt"/>
              </a:rPr>
              <a:t>March</a:t>
            </a:r>
          </a:p>
          <a:p>
            <a:pPr algn="r"/>
            <a:endParaRPr lang="en-GB" sz="1000" dirty="0" smtClean="0">
              <a:solidFill>
                <a:schemeClr val="bg1"/>
              </a:solidFill>
              <a:latin typeface="+mj-lt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200" b="1" dirty="0" smtClean="0">
                <a:solidFill>
                  <a:schemeClr val="bg1"/>
                </a:solidFill>
                <a:latin typeface="+mj-lt"/>
              </a:rPr>
              <a:t>Installation done</a:t>
            </a:r>
          </a:p>
          <a:p>
            <a:endParaRPr lang="en-GB" sz="1200" b="1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ounded Rectangular Callout 17"/>
          <p:cNvSpPr/>
          <p:nvPr/>
        </p:nvSpPr>
        <p:spPr>
          <a:xfrm>
            <a:off x="1328098" y="2392401"/>
            <a:ext cx="2364734" cy="1448079"/>
          </a:xfrm>
          <a:prstGeom prst="wedgeRoundRectCallout">
            <a:avLst>
              <a:gd name="adj1" fmla="val 21352"/>
              <a:gd name="adj2" fmla="val -59086"/>
              <a:gd name="adj3" fmla="val 16667"/>
            </a:avLst>
          </a:prstGeom>
          <a:solidFill>
            <a:schemeClr val="tx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000" dirty="0" smtClean="0">
                <a:solidFill>
                  <a:schemeClr val="bg1"/>
                </a:solidFill>
                <a:latin typeface="+mj-lt"/>
              </a:rPr>
              <a:t>October</a:t>
            </a:r>
          </a:p>
          <a:p>
            <a:pPr algn="r"/>
            <a:endParaRPr lang="en-GB" sz="1000" dirty="0" smtClean="0">
              <a:solidFill>
                <a:schemeClr val="bg1"/>
              </a:solidFill>
              <a:latin typeface="+mj-lt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>
                <a:latin typeface="+mj-lt"/>
                <a:sym typeface="Symbol"/>
              </a:rPr>
              <a:t>CMS closed,  magnet test was performed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>
                <a:latin typeface="+mj-lt"/>
                <a:sym typeface="Symbol"/>
              </a:rPr>
              <a:t>T2 Re-insertion in HF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>
                <a:latin typeface="+mj-lt"/>
                <a:sym typeface="Symbol"/>
              </a:rPr>
              <a:t>LV, HV, gas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>
                <a:latin typeface="+mj-lt"/>
                <a:sym typeface="Symbol"/>
              </a:rPr>
              <a:t>Detector operation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78449" y="2015192"/>
            <a:ext cx="505267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2014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4545445" y="2075114"/>
            <a:ext cx="141767" cy="141767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ounded Rectangular Callout 20"/>
              <p:cNvSpPr/>
              <p:nvPr/>
            </p:nvSpPr>
            <p:spPr>
              <a:xfrm>
                <a:off x="3991805" y="2388237"/>
                <a:ext cx="2131340" cy="1927136"/>
              </a:xfrm>
              <a:prstGeom prst="wedgeRoundRectCallout">
                <a:avLst>
                  <a:gd name="adj1" fmla="val -20539"/>
                  <a:gd name="adj2" fmla="val -56675"/>
                  <a:gd name="adj3" fmla="val 16667"/>
                </a:avLst>
              </a:prstGeom>
              <a:solidFill>
                <a:schemeClr val="tx1"/>
              </a:solidFill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GB" sz="1000" dirty="0" smtClean="0">
                    <a:solidFill>
                      <a:schemeClr val="bg1"/>
                    </a:solidFill>
                    <a:latin typeface="+mj-lt"/>
                  </a:rPr>
                  <a:t>February</a:t>
                </a:r>
              </a:p>
              <a:p>
                <a:pPr algn="r"/>
                <a:endParaRPr lang="en-GB" sz="1000" dirty="0" smtClean="0">
                  <a:solidFill>
                    <a:schemeClr val="bg1"/>
                  </a:solidFill>
                  <a:latin typeface="+mj-lt"/>
                </a:endParaRPr>
              </a:p>
              <a:p>
                <a:r>
                  <a:rPr lang="en-GB" sz="1200" dirty="0" smtClean="0">
                    <a:latin typeface="+mj-lt"/>
                  </a:rPr>
                  <a:t>Due </a:t>
                </a:r>
                <a:r>
                  <a:rPr lang="en-GB" sz="1200" dirty="0">
                    <a:latin typeface="+mj-lt"/>
                  </a:rPr>
                  <a:t>to mechanical stress one quarter was </a:t>
                </a:r>
                <a:r>
                  <a:rPr lang="en-GB" sz="1200" dirty="0" smtClean="0">
                    <a:latin typeface="+mj-lt"/>
                  </a:rPr>
                  <a:t>damaged and excluded from the control loop</a:t>
                </a:r>
              </a:p>
              <a:p>
                <a:r>
                  <a:rPr lang="en-GB" sz="1200" dirty="0" smtClean="0">
                    <a:latin typeface="+mj-lt"/>
                    <a:sym typeface="Symbol"/>
                  </a:rPr>
                  <a:t>Estimated impact on all the main physics channels </a:t>
                </a:r>
                <a14:m>
                  <m:oMath xmlns:m="http://schemas.openxmlformats.org/officeDocument/2006/math">
                    <m:r>
                      <a:rPr lang="en-GB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≲</m:t>
                    </m:r>
                    <m:r>
                      <a:rPr lang="en-GB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1 %</m:t>
                    </m:r>
                  </m:oMath>
                </a14:m>
                <a:endParaRPr lang="en-US" sz="1200" dirty="0">
                  <a:latin typeface="+mj-lt"/>
                  <a:sym typeface="Symbol"/>
                </a:endParaRPr>
              </a:p>
            </p:txBody>
          </p:sp>
        </mc:Choice>
        <mc:Fallback>
          <p:sp>
            <p:nvSpPr>
              <p:cNvPr id="21" name="Rounded Rectangular Callout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1805" y="2388237"/>
                <a:ext cx="2131340" cy="1927136"/>
              </a:xfrm>
              <a:prstGeom prst="wedgeRoundRectCallout">
                <a:avLst>
                  <a:gd name="adj1" fmla="val -20539"/>
                  <a:gd name="adj2" fmla="val -56675"/>
                  <a:gd name="adj3" fmla="val 16667"/>
                </a:avLst>
              </a:prstGeom>
              <a:blipFill rotWithShape="0">
                <a:blip r:embed="rId3"/>
                <a:stretch>
                  <a:fillRect/>
                </a:stretch>
              </a:blipFill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Oval 21"/>
          <p:cNvSpPr/>
          <p:nvPr/>
        </p:nvSpPr>
        <p:spPr>
          <a:xfrm>
            <a:off x="7371681" y="2075114"/>
            <a:ext cx="141767" cy="141767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ounded Rectangular Callout 25"/>
          <p:cNvSpPr/>
          <p:nvPr/>
        </p:nvSpPr>
        <p:spPr>
          <a:xfrm>
            <a:off x="6854313" y="1055972"/>
            <a:ext cx="2088797" cy="859487"/>
          </a:xfrm>
          <a:prstGeom prst="wedgeRoundRectCallout">
            <a:avLst>
              <a:gd name="adj1" fmla="val -21502"/>
              <a:gd name="adj2" fmla="val 62192"/>
              <a:gd name="adj3" fmla="val 16667"/>
            </a:avLst>
          </a:prstGeom>
          <a:solidFill>
            <a:schemeClr val="tx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000" dirty="0" smtClean="0">
                <a:solidFill>
                  <a:schemeClr val="bg1"/>
                </a:solidFill>
                <a:latin typeface="+mj-lt"/>
              </a:rPr>
              <a:t>May</a:t>
            </a:r>
            <a:endParaRPr lang="en-GB" sz="800" dirty="0">
              <a:solidFill>
                <a:schemeClr val="bg1"/>
              </a:solidFill>
              <a:latin typeface="+mj-lt"/>
            </a:endParaRPr>
          </a:p>
          <a:p>
            <a:pPr algn="r"/>
            <a:endParaRPr lang="en-GB" sz="1000" dirty="0">
              <a:solidFill>
                <a:schemeClr val="bg1"/>
              </a:solidFill>
              <a:latin typeface="+mj-lt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b="1" dirty="0" smtClean="0">
                <a:latin typeface="+mj-lt"/>
                <a:sym typeface="Symbol"/>
              </a:rPr>
              <a:t>Calibration </a:t>
            </a:r>
            <a:r>
              <a:rPr lang="en-US" sz="1200" dirty="0" smtClean="0">
                <a:latin typeface="+mj-lt"/>
                <a:sym typeface="Symbol"/>
              </a:rPr>
              <a:t>with CMS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 smtClean="0">
                <a:latin typeface="+mj-lt"/>
                <a:sym typeface="Symbol"/>
              </a:rPr>
              <a:t>First data at 13 TeV</a:t>
            </a:r>
            <a:endParaRPr lang="en-US" sz="1200" dirty="0">
              <a:latin typeface="+mj-lt"/>
              <a:sym typeface="Symbol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3740573" y="1903758"/>
            <a:ext cx="463592" cy="463592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sp>
        <p:nvSpPr>
          <p:cNvPr id="24" name="TextBox 23"/>
          <p:cNvSpPr txBox="1"/>
          <p:nvPr/>
        </p:nvSpPr>
        <p:spPr>
          <a:xfrm>
            <a:off x="3719851" y="2015192"/>
            <a:ext cx="505267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2015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T2 for </a:t>
            </a:r>
            <a:r>
              <a:rPr lang="en-GB" dirty="0"/>
              <a:t>RUN 2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27877">
            <a:off x="40217" y="3726745"/>
            <a:ext cx="1654885" cy="13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937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"/>
                            </p:stCondLst>
                            <p:childTnLst>
                              <p:par>
                                <p:cTn id="4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 animBg="1"/>
      <p:bldP spid="19" grpId="0"/>
      <p:bldP spid="20" grpId="0" animBg="1"/>
      <p:bldP spid="21" grpId="0" animBg="1"/>
      <p:bldP spid="22" grpId="0" animBg="1"/>
      <p:bldP spid="26" grpId="0" animBg="1"/>
      <p:bldP spid="23" grpId="0" animBg="1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/>
          <p:cNvCxnSpPr/>
          <p:nvPr/>
        </p:nvCxnSpPr>
        <p:spPr>
          <a:xfrm>
            <a:off x="0" y="2145997"/>
            <a:ext cx="9144000" cy="0"/>
          </a:xfrm>
          <a:prstGeom prst="line">
            <a:avLst/>
          </a:prstGeom>
          <a:ln w="28575">
            <a:gradFill>
              <a:gsLst>
                <a:gs pos="0">
                  <a:schemeClr val="tx1"/>
                </a:gs>
                <a:gs pos="100000">
                  <a:schemeClr val="tx1">
                    <a:lumMod val="40000"/>
                    <a:lumOff val="60000"/>
                    <a:alpha val="0"/>
                  </a:schemeClr>
                </a:gs>
                <a:gs pos="84000">
                  <a:schemeClr val="tx1">
                    <a:lumMod val="40000"/>
                    <a:lumOff val="60000"/>
                  </a:schemeClr>
                </a:gs>
              </a:gsLst>
              <a:lin ang="0" scaled="0"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299805" y="1899592"/>
            <a:ext cx="463592" cy="463592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5691061" y="909843"/>
            <a:ext cx="537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2015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502750" y="2075114"/>
            <a:ext cx="141767" cy="141767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ounded Rectangular Callout 24"/>
          <p:cNvSpPr/>
          <p:nvPr/>
        </p:nvSpPr>
        <p:spPr>
          <a:xfrm>
            <a:off x="1405993" y="2392402"/>
            <a:ext cx="2364734" cy="1019140"/>
          </a:xfrm>
          <a:prstGeom prst="wedgeRoundRectCallout">
            <a:avLst>
              <a:gd name="adj1" fmla="val -20467"/>
              <a:gd name="adj2" fmla="val -65789"/>
              <a:gd name="adj3" fmla="val 16667"/>
            </a:avLst>
          </a:prstGeom>
          <a:solidFill>
            <a:schemeClr val="tx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000" dirty="0" smtClean="0">
                <a:solidFill>
                  <a:schemeClr val="bg1"/>
                </a:solidFill>
                <a:latin typeface="+mj-lt"/>
              </a:rPr>
              <a:t>November</a:t>
            </a:r>
          </a:p>
          <a:p>
            <a:pPr algn="r"/>
            <a:endParaRPr lang="en-GB" sz="1000" dirty="0" smtClean="0">
              <a:solidFill>
                <a:schemeClr val="bg1"/>
              </a:solidFill>
              <a:latin typeface="+mj-lt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200" dirty="0" smtClean="0">
                <a:solidFill>
                  <a:schemeClr val="bg1"/>
                </a:solidFill>
                <a:latin typeface="+mj-lt"/>
              </a:rPr>
              <a:t>Service </a:t>
            </a:r>
            <a:r>
              <a:rPr lang="en-GB" sz="1200" dirty="0">
                <a:solidFill>
                  <a:schemeClr val="bg1"/>
                </a:solidFill>
                <a:latin typeface="+mj-lt"/>
              </a:rPr>
              <a:t>lines </a:t>
            </a:r>
            <a:r>
              <a:rPr lang="en-GB" sz="1200" dirty="0" smtClean="0">
                <a:solidFill>
                  <a:schemeClr val="bg1"/>
                </a:solidFill>
                <a:latin typeface="+mj-lt"/>
              </a:rPr>
              <a:t>connected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200" dirty="0" smtClean="0">
                <a:solidFill>
                  <a:schemeClr val="bg1"/>
                </a:solidFill>
                <a:latin typeface="+mj-lt"/>
              </a:rPr>
              <a:t>Detector </a:t>
            </a:r>
            <a:r>
              <a:rPr lang="en-GB" sz="1200" dirty="0">
                <a:solidFill>
                  <a:schemeClr val="bg1"/>
                </a:solidFill>
                <a:latin typeface="+mj-lt"/>
              </a:rPr>
              <a:t>packages installed</a:t>
            </a:r>
          </a:p>
        </p:txBody>
      </p:sp>
      <p:sp>
        <p:nvSpPr>
          <p:cNvPr id="26" name="Oval 25"/>
          <p:cNvSpPr/>
          <p:nvPr/>
        </p:nvSpPr>
        <p:spPr>
          <a:xfrm>
            <a:off x="2037693" y="2075114"/>
            <a:ext cx="141767" cy="141767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ular Callout 12"/>
          <p:cNvSpPr/>
          <p:nvPr/>
        </p:nvSpPr>
        <p:spPr>
          <a:xfrm>
            <a:off x="826768" y="1055972"/>
            <a:ext cx="2581452" cy="867144"/>
          </a:xfrm>
          <a:prstGeom prst="wedgeRoundRectCallout">
            <a:avLst>
              <a:gd name="adj1" fmla="val -20833"/>
              <a:gd name="adj2" fmla="val 63391"/>
              <a:gd name="adj3" fmla="val 16667"/>
            </a:avLst>
          </a:prstGeom>
          <a:solidFill>
            <a:schemeClr val="tx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000" dirty="0" smtClean="0">
                <a:solidFill>
                  <a:schemeClr val="bg1"/>
                </a:solidFill>
                <a:latin typeface="+mj-lt"/>
              </a:rPr>
              <a:t>October</a:t>
            </a:r>
          </a:p>
          <a:p>
            <a:pPr algn="r"/>
            <a:endParaRPr lang="en-GB" sz="1000" dirty="0" smtClean="0">
              <a:solidFill>
                <a:schemeClr val="bg1"/>
              </a:solidFill>
              <a:latin typeface="+mj-lt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200" b="1" dirty="0" smtClean="0">
                <a:solidFill>
                  <a:schemeClr val="bg1"/>
                </a:solidFill>
                <a:latin typeface="+mj-lt"/>
              </a:rPr>
              <a:t>26 </a:t>
            </a:r>
            <a:r>
              <a:rPr lang="en-GB" sz="1200" b="1" dirty="0">
                <a:solidFill>
                  <a:schemeClr val="bg1"/>
                </a:solidFill>
                <a:latin typeface="+mj-lt"/>
              </a:rPr>
              <a:t>RPs </a:t>
            </a:r>
            <a:r>
              <a:rPr lang="en-GB" sz="1200" b="1" dirty="0" smtClean="0">
                <a:solidFill>
                  <a:schemeClr val="bg1"/>
                </a:solidFill>
                <a:latin typeface="+mj-lt"/>
              </a:rPr>
              <a:t>installed</a:t>
            </a:r>
          </a:p>
          <a:p>
            <a:endParaRPr lang="en-GB" sz="1200" b="1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4642271" y="2075114"/>
            <a:ext cx="141767" cy="141767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Oval 32"/>
          <p:cNvSpPr/>
          <p:nvPr/>
        </p:nvSpPr>
        <p:spPr>
          <a:xfrm>
            <a:off x="6102209" y="2075114"/>
            <a:ext cx="141767" cy="141767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Rounded Rectangular Callout 33"/>
          <p:cNvSpPr/>
          <p:nvPr/>
        </p:nvSpPr>
        <p:spPr>
          <a:xfrm>
            <a:off x="5492494" y="1055972"/>
            <a:ext cx="2378965" cy="867144"/>
          </a:xfrm>
          <a:prstGeom prst="wedgeRoundRectCallout">
            <a:avLst>
              <a:gd name="adj1" fmla="val -20833"/>
              <a:gd name="adj2" fmla="val 63391"/>
              <a:gd name="adj3" fmla="val 16667"/>
            </a:avLst>
          </a:prstGeom>
          <a:solidFill>
            <a:schemeClr val="tx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000" dirty="0" smtClean="0">
                <a:solidFill>
                  <a:prstClr val="white"/>
                </a:solidFill>
                <a:latin typeface="+mj-lt"/>
              </a:rPr>
              <a:t>April</a:t>
            </a:r>
          </a:p>
          <a:p>
            <a:pPr algn="r"/>
            <a:endParaRPr lang="en-GB" sz="1000" b="1" dirty="0" smtClean="0">
              <a:solidFill>
                <a:schemeClr val="bg1"/>
              </a:solidFill>
              <a:latin typeface="+mj-lt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200" dirty="0">
                <a:solidFill>
                  <a:schemeClr val="bg1"/>
                </a:solidFill>
                <a:latin typeface="+mj-lt"/>
              </a:rPr>
              <a:t>Full RPs configurations qualified by </a:t>
            </a:r>
            <a:r>
              <a:rPr lang="en-GB" sz="1200" b="1" dirty="0" smtClean="0">
                <a:solidFill>
                  <a:schemeClr val="bg1"/>
                </a:solidFill>
                <a:latin typeface="+mj-lt"/>
              </a:rPr>
              <a:t>LMC</a:t>
            </a:r>
            <a:endParaRPr lang="en-GB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Rounded Rectangular Callout 21"/>
          <p:cNvSpPr/>
          <p:nvPr/>
        </p:nvSpPr>
        <p:spPr>
          <a:xfrm>
            <a:off x="6758750" y="2377793"/>
            <a:ext cx="2078310" cy="1698021"/>
          </a:xfrm>
          <a:prstGeom prst="wedgeRoundRectCallout">
            <a:avLst>
              <a:gd name="adj1" fmla="val -20467"/>
              <a:gd name="adj2" fmla="val -58692"/>
              <a:gd name="adj3" fmla="val 16667"/>
            </a:avLst>
          </a:prstGeom>
          <a:solidFill>
            <a:schemeClr val="tx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000" dirty="0" smtClean="0">
                <a:solidFill>
                  <a:schemeClr val="bg1"/>
                </a:solidFill>
                <a:latin typeface="+mj-lt"/>
              </a:rPr>
              <a:t>May</a:t>
            </a:r>
          </a:p>
          <a:p>
            <a:pPr algn="r"/>
            <a:endParaRPr lang="en-GB" sz="1000" dirty="0">
              <a:solidFill>
                <a:schemeClr val="bg1"/>
              </a:solidFill>
              <a:latin typeface="+mj-lt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200" b="1" dirty="0" smtClean="0">
                <a:solidFill>
                  <a:schemeClr val="bg1"/>
                </a:solidFill>
                <a:latin typeface="+mj-lt"/>
              </a:rPr>
              <a:t>Silicon detectors commissioned with beam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200" b="1" dirty="0" smtClean="0">
                <a:solidFill>
                  <a:schemeClr val="bg1"/>
                </a:solidFill>
                <a:latin typeface="+mj-lt"/>
              </a:rPr>
              <a:t>Vacuum </a:t>
            </a:r>
            <a:r>
              <a:rPr lang="en-GB" sz="1200" dirty="0" smtClean="0">
                <a:solidFill>
                  <a:schemeClr val="bg1"/>
                </a:solidFill>
                <a:latin typeface="+mj-lt"/>
              </a:rPr>
              <a:t>status</a:t>
            </a:r>
            <a:r>
              <a:rPr lang="en-GB" sz="12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GB" sz="1200" dirty="0" smtClean="0">
                <a:solidFill>
                  <a:schemeClr val="bg1"/>
                </a:solidFill>
                <a:latin typeface="+mj-lt"/>
              </a:rPr>
              <a:t>of sector 45 &amp; 56 is fine</a:t>
            </a:r>
          </a:p>
          <a:p>
            <a:pPr algn="r"/>
            <a:endParaRPr lang="en-GB" sz="10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293678" y="2060505"/>
            <a:ext cx="141767" cy="141767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278449" y="2015192"/>
            <a:ext cx="505267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2014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43" name="Oval 42"/>
          <p:cNvSpPr/>
          <p:nvPr/>
        </p:nvSpPr>
        <p:spPr>
          <a:xfrm>
            <a:off x="3740573" y="1903758"/>
            <a:ext cx="463592" cy="463592"/>
          </a:xfrm>
          <a:prstGeom prst="ellipse">
            <a:avLst/>
          </a:prstGeom>
          <a:solidFill>
            <a:srgbClr val="1366B0"/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sp>
        <p:nvSpPr>
          <p:cNvPr id="44" name="TextBox 43"/>
          <p:cNvSpPr txBox="1"/>
          <p:nvPr/>
        </p:nvSpPr>
        <p:spPr>
          <a:xfrm>
            <a:off x="3719851" y="2015192"/>
            <a:ext cx="505267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2015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Roman </a:t>
            </a:r>
            <a:r>
              <a:rPr lang="en-GB" dirty="0"/>
              <a:t>Pots </a:t>
            </a:r>
            <a:r>
              <a:rPr lang="en-GB" dirty="0" smtClean="0"/>
              <a:t>for </a:t>
            </a:r>
            <a:r>
              <a:rPr lang="en-GB" dirty="0"/>
              <a:t>RUN 2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27877">
            <a:off x="40217" y="3726745"/>
            <a:ext cx="1654885" cy="1368163"/>
          </a:xfrm>
          <a:prstGeom prst="rect">
            <a:avLst/>
          </a:prstGeom>
        </p:spPr>
      </p:pic>
      <p:sp>
        <p:nvSpPr>
          <p:cNvPr id="29" name="Rounded Rectangular Callout 28"/>
          <p:cNvSpPr/>
          <p:nvPr/>
        </p:nvSpPr>
        <p:spPr>
          <a:xfrm>
            <a:off x="4008187" y="2392401"/>
            <a:ext cx="2420322" cy="2244058"/>
          </a:xfrm>
          <a:prstGeom prst="wedgeRoundRectCallout">
            <a:avLst>
              <a:gd name="adj1" fmla="val -20467"/>
              <a:gd name="adj2" fmla="val -56764"/>
              <a:gd name="adj3" fmla="val 16667"/>
            </a:avLst>
          </a:prstGeom>
          <a:solidFill>
            <a:schemeClr val="tx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000" dirty="0" smtClean="0">
                <a:solidFill>
                  <a:prstClr val="white"/>
                </a:solidFill>
                <a:latin typeface="+mj-lt"/>
              </a:rPr>
              <a:t>January – February</a:t>
            </a:r>
          </a:p>
          <a:p>
            <a:pPr algn="r"/>
            <a:endParaRPr lang="en-GB" sz="10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en-GB" sz="1200" b="1" dirty="0" smtClean="0">
                <a:solidFill>
                  <a:schemeClr val="bg1"/>
                </a:solidFill>
                <a:latin typeface="+mj-lt"/>
              </a:rPr>
              <a:t>Commissioning </a:t>
            </a:r>
            <a:r>
              <a:rPr lang="en-GB" sz="1200" b="1" dirty="0">
                <a:solidFill>
                  <a:schemeClr val="bg1"/>
                </a:solidFill>
                <a:latin typeface="+mj-lt"/>
              </a:rPr>
              <a:t>done</a:t>
            </a:r>
          </a:p>
          <a:p>
            <a:endParaRPr lang="en-GB" sz="1200" dirty="0">
              <a:solidFill>
                <a:schemeClr val="bg1"/>
              </a:solidFill>
              <a:latin typeface="+mj-lt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200" dirty="0">
                <a:solidFill>
                  <a:schemeClr val="bg1"/>
                </a:solidFill>
                <a:latin typeface="+mj-lt"/>
              </a:rPr>
              <a:t>Sec. Vacuum &amp; Cooling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200" dirty="0">
                <a:solidFill>
                  <a:schemeClr val="bg1"/>
                </a:solidFill>
                <a:latin typeface="+mj-lt"/>
              </a:rPr>
              <a:t>Powering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200" dirty="0">
                <a:solidFill>
                  <a:schemeClr val="bg1"/>
                </a:solidFill>
                <a:latin typeface="+mj-lt"/>
              </a:rPr>
              <a:t>Control loop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200" dirty="0">
                <a:solidFill>
                  <a:schemeClr val="bg1"/>
                </a:solidFill>
                <a:latin typeface="+mj-lt"/>
              </a:rPr>
              <a:t>RP readout with DAQ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200" dirty="0">
                <a:solidFill>
                  <a:schemeClr val="bg1"/>
                </a:solidFill>
                <a:latin typeface="+mj-lt"/>
              </a:rPr>
              <a:t>Interlock test - started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200" dirty="0">
                <a:solidFill>
                  <a:schemeClr val="bg1"/>
                </a:solidFill>
                <a:latin typeface="+mj-lt"/>
              </a:rPr>
              <a:t>RP movement test from CCC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51160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"/>
                            </p:stCondLst>
                            <p:childTnLst>
                              <p:par>
                                <p:cTn id="4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9" grpId="0" animBg="1"/>
      <p:bldP spid="25" grpId="0" animBg="1"/>
      <p:bldP spid="26" grpId="0" animBg="1"/>
      <p:bldP spid="13" grpId="0" animBg="1"/>
      <p:bldP spid="31" grpId="0" animBg="1"/>
      <p:bldP spid="33" grpId="0" animBg="1"/>
      <p:bldP spid="34" grpId="0" animBg="1"/>
      <p:bldP spid="22" grpId="0" animBg="1"/>
      <p:bldP spid="23" grpId="0" animBg="1"/>
      <p:bldP spid="35" grpId="0"/>
      <p:bldP spid="43" grpId="0" animBg="1"/>
      <p:bldP spid="44" grpId="0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RP configurations approved by LMC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5607241" y="909843"/>
            <a:ext cx="537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2015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109233" y="2006191"/>
            <a:ext cx="13689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16 Vertical RPs</a:t>
            </a:r>
            <a:endParaRPr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2984458" y="4002158"/>
            <a:ext cx="16417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2 Cylindrical RPs</a:t>
            </a:r>
          </a:p>
          <a:p>
            <a:r>
              <a:rPr lang="en-GB" sz="1000" dirty="0" smtClean="0"/>
              <a:t>for time-of-flight detector</a:t>
            </a:r>
            <a:endParaRPr lang="en-GB" sz="1000" dirty="0"/>
          </a:p>
        </p:txBody>
      </p:sp>
      <p:sp>
        <p:nvSpPr>
          <p:cNvPr id="36" name="Rectangle 35"/>
          <p:cNvSpPr/>
          <p:nvPr/>
        </p:nvSpPr>
        <p:spPr>
          <a:xfrm>
            <a:off x="1109233" y="4002159"/>
            <a:ext cx="15135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4 Horizontal RPs</a:t>
            </a:r>
            <a:endParaRPr lang="en-GB" sz="1400" dirty="0"/>
          </a:p>
        </p:txBody>
      </p:sp>
      <p:sp>
        <p:nvSpPr>
          <p:cNvPr id="38" name="Rectangle 37"/>
          <p:cNvSpPr/>
          <p:nvPr/>
        </p:nvSpPr>
        <p:spPr>
          <a:xfrm>
            <a:off x="3046175" y="2007632"/>
            <a:ext cx="1854995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4 Shielded </a:t>
            </a:r>
            <a:r>
              <a:rPr lang="en-GB" sz="1400" dirty="0" smtClean="0"/>
              <a:t>RPs </a:t>
            </a:r>
          </a:p>
          <a:p>
            <a:r>
              <a:rPr lang="en-GB" sz="1000" dirty="0" smtClean="0"/>
              <a:t>for high-luminosity </a:t>
            </a:r>
            <a:r>
              <a:rPr lang="en-GB" sz="1000" dirty="0"/>
              <a:t>operation</a:t>
            </a:r>
          </a:p>
          <a:p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638903" y="906137"/>
            <a:ext cx="3924696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 smtClean="0">
                <a:latin typeface="+mj-lt"/>
              </a:rPr>
              <a:t>High intensity runs</a:t>
            </a:r>
            <a:r>
              <a:rPr lang="en-GB" sz="1400" dirty="0" smtClean="0"/>
              <a:t>:</a:t>
            </a:r>
          </a:p>
          <a:p>
            <a:pPr>
              <a:lnSpc>
                <a:spcPct val="150000"/>
              </a:lnSpc>
            </a:pPr>
            <a:endParaRPr lang="en-GB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 smtClean="0"/>
          </a:p>
        </p:txBody>
      </p:sp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65649" y1="55907" x2="82824" y2="50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86540">
            <a:off x="2358982" y="2848650"/>
            <a:ext cx="1192126" cy="1078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42984">
            <a:off x="2455306" y="949182"/>
            <a:ext cx="1287038" cy="1192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2913"/>
          <a:stretch/>
        </p:blipFill>
        <p:spPr bwMode="auto">
          <a:xfrm>
            <a:off x="212870" y="2933282"/>
            <a:ext cx="1362688" cy="107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106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06" y="1083172"/>
            <a:ext cx="1170453" cy="1192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638903" y="2851577"/>
            <a:ext cx="3924696" cy="70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 smtClean="0">
                <a:latin typeface="+mj-lt"/>
              </a:rPr>
              <a:t>Dedicated runs (90 m)</a:t>
            </a:r>
            <a:r>
              <a:rPr lang="en-GB" sz="1400" dirty="0" smtClean="0"/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6307224" y="962742"/>
            <a:ext cx="256914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 smtClean="0"/>
              <a:t>4 </a:t>
            </a:r>
            <a:r>
              <a:rPr lang="en-GB" sz="1100" dirty="0"/>
              <a:t>Vertical </a:t>
            </a:r>
            <a:r>
              <a:rPr lang="en-GB" sz="1100" dirty="0" smtClean="0"/>
              <a:t>RPs (per arm)</a:t>
            </a:r>
            <a:endParaRPr lang="en-GB" sz="11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 smtClean="0"/>
              <a:t>2 </a:t>
            </a:r>
            <a:r>
              <a:rPr lang="en-GB" sz="1100" dirty="0"/>
              <a:t>Shielded </a:t>
            </a:r>
            <a:r>
              <a:rPr lang="en-GB" sz="1100" dirty="0" smtClean="0"/>
              <a:t>RPs</a:t>
            </a:r>
            <a:endParaRPr lang="en-GB" sz="11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 smtClean="0"/>
              <a:t>Cylindrical RP</a:t>
            </a:r>
            <a:endParaRPr lang="en-GB" sz="1100" dirty="0"/>
          </a:p>
        </p:txBody>
      </p:sp>
      <p:sp>
        <p:nvSpPr>
          <p:cNvPr id="7" name="Rectangle 6"/>
          <p:cNvSpPr/>
          <p:nvPr/>
        </p:nvSpPr>
        <p:spPr>
          <a:xfrm>
            <a:off x="6307224" y="2892802"/>
            <a:ext cx="256914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 smtClean="0"/>
              <a:t>6 </a:t>
            </a:r>
            <a:r>
              <a:rPr lang="en-GB" sz="1100" dirty="0"/>
              <a:t>Vertical </a:t>
            </a:r>
            <a:r>
              <a:rPr lang="en-GB" sz="1100" dirty="0" smtClean="0"/>
              <a:t>RPs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 smtClean="0"/>
              <a:t>2 Horizontal RPs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 smtClean="0"/>
              <a:t>1 </a:t>
            </a:r>
            <a:r>
              <a:rPr lang="en-GB" sz="1100" dirty="0"/>
              <a:t>Shielded </a:t>
            </a:r>
            <a:r>
              <a:rPr lang="en-GB" sz="1100" dirty="0" smtClean="0"/>
              <a:t>RP</a:t>
            </a:r>
            <a:endParaRPr lang="en-GB" sz="11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502524" y="2339098"/>
            <a:ext cx="3641476" cy="70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426619" y="2244169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6299309" y="2045143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6299310" y="2418345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6702964" y="2235269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6822573" y="2045399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6822574" y="2418601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7796259" y="2247525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7649998" y="2052193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7649999" y="2425395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8111539" y="2239556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Rectangle 32"/>
          <p:cNvSpPr/>
          <p:nvPr/>
        </p:nvSpPr>
        <p:spPr>
          <a:xfrm>
            <a:off x="8231148" y="2049686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8231149" y="2422888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Rectangle 40"/>
          <p:cNvSpPr/>
          <p:nvPr/>
        </p:nvSpPr>
        <p:spPr>
          <a:xfrm>
            <a:off x="7957310" y="2239556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218085" y="222629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+mj-lt"/>
              </a:rPr>
              <a:t>IP5</a:t>
            </a:r>
            <a:endParaRPr lang="en-GB" sz="800" dirty="0">
              <a:latin typeface="+mj-lt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5502524" y="4173301"/>
            <a:ext cx="364147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6426619" y="4078372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Rectangle 43"/>
          <p:cNvSpPr/>
          <p:nvPr/>
        </p:nvSpPr>
        <p:spPr>
          <a:xfrm>
            <a:off x="6299309" y="3879346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Rectangle 44"/>
          <p:cNvSpPr/>
          <p:nvPr/>
        </p:nvSpPr>
        <p:spPr>
          <a:xfrm>
            <a:off x="6299310" y="4252548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Rectangle 49"/>
          <p:cNvSpPr/>
          <p:nvPr/>
        </p:nvSpPr>
        <p:spPr>
          <a:xfrm>
            <a:off x="6702964" y="4069472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1" name="Rectangle 50"/>
          <p:cNvSpPr/>
          <p:nvPr/>
        </p:nvSpPr>
        <p:spPr>
          <a:xfrm>
            <a:off x="6822573" y="3879602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Rectangle 51"/>
          <p:cNvSpPr/>
          <p:nvPr/>
        </p:nvSpPr>
        <p:spPr>
          <a:xfrm>
            <a:off x="6822574" y="4252804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Rectangle 52"/>
          <p:cNvSpPr/>
          <p:nvPr/>
        </p:nvSpPr>
        <p:spPr>
          <a:xfrm>
            <a:off x="7796259" y="4081728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Rectangle 53"/>
          <p:cNvSpPr/>
          <p:nvPr/>
        </p:nvSpPr>
        <p:spPr>
          <a:xfrm>
            <a:off x="7649998" y="3886396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5" name="Rectangle 54"/>
          <p:cNvSpPr/>
          <p:nvPr/>
        </p:nvSpPr>
        <p:spPr>
          <a:xfrm>
            <a:off x="7649999" y="4259598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6" name="Rectangle 55"/>
          <p:cNvSpPr/>
          <p:nvPr/>
        </p:nvSpPr>
        <p:spPr>
          <a:xfrm>
            <a:off x="8111539" y="4073759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7" name="Rectangle 56"/>
          <p:cNvSpPr/>
          <p:nvPr/>
        </p:nvSpPr>
        <p:spPr>
          <a:xfrm>
            <a:off x="8231148" y="3883889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8" name="Rectangle 57"/>
          <p:cNvSpPr/>
          <p:nvPr/>
        </p:nvSpPr>
        <p:spPr>
          <a:xfrm>
            <a:off x="8231149" y="4257091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 58"/>
          <p:cNvSpPr/>
          <p:nvPr/>
        </p:nvSpPr>
        <p:spPr>
          <a:xfrm>
            <a:off x="7957310" y="4073759"/>
            <a:ext cx="45719" cy="1830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5218085" y="406050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+mj-lt"/>
              </a:rPr>
              <a:t>IP5</a:t>
            </a:r>
            <a:endParaRPr lang="en-GB" sz="800" dirty="0">
              <a:latin typeface="+mj-lt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6702965" y="4074088"/>
            <a:ext cx="45719" cy="183076"/>
          </a:xfrm>
          <a:prstGeom prst="rect">
            <a:avLst/>
          </a:prstGeom>
          <a:effectLst>
            <a:glow rad="254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2" name="Rectangle 61"/>
          <p:cNvSpPr/>
          <p:nvPr/>
        </p:nvSpPr>
        <p:spPr>
          <a:xfrm>
            <a:off x="6822574" y="3884218"/>
            <a:ext cx="45719" cy="183076"/>
          </a:xfrm>
          <a:prstGeom prst="rect">
            <a:avLst/>
          </a:prstGeom>
          <a:effectLst>
            <a:glow rad="254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3" name="Rectangle 62"/>
          <p:cNvSpPr/>
          <p:nvPr/>
        </p:nvSpPr>
        <p:spPr>
          <a:xfrm>
            <a:off x="6822575" y="4257420"/>
            <a:ext cx="45719" cy="183076"/>
          </a:xfrm>
          <a:prstGeom prst="rect">
            <a:avLst/>
          </a:prstGeom>
          <a:effectLst>
            <a:glow rad="254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4" name="Rectangle 63"/>
          <p:cNvSpPr/>
          <p:nvPr/>
        </p:nvSpPr>
        <p:spPr>
          <a:xfrm>
            <a:off x="7796260" y="4086344"/>
            <a:ext cx="45719" cy="183076"/>
          </a:xfrm>
          <a:prstGeom prst="rect">
            <a:avLst/>
          </a:prstGeom>
          <a:effectLst>
            <a:glow rad="254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5" name="Rectangle 64"/>
          <p:cNvSpPr/>
          <p:nvPr/>
        </p:nvSpPr>
        <p:spPr>
          <a:xfrm>
            <a:off x="7649999" y="3891012"/>
            <a:ext cx="45719" cy="183076"/>
          </a:xfrm>
          <a:prstGeom prst="rect">
            <a:avLst/>
          </a:prstGeom>
          <a:effectLst>
            <a:glow rad="254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6" name="Rectangle 65"/>
          <p:cNvSpPr/>
          <p:nvPr/>
        </p:nvSpPr>
        <p:spPr>
          <a:xfrm>
            <a:off x="7650000" y="4264214"/>
            <a:ext cx="45719" cy="183076"/>
          </a:xfrm>
          <a:prstGeom prst="rect">
            <a:avLst/>
          </a:prstGeom>
          <a:effectLst>
            <a:glow rad="254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7" name="Rectangle 66"/>
          <p:cNvSpPr/>
          <p:nvPr/>
        </p:nvSpPr>
        <p:spPr>
          <a:xfrm>
            <a:off x="8111540" y="4078375"/>
            <a:ext cx="45719" cy="183076"/>
          </a:xfrm>
          <a:prstGeom prst="rect">
            <a:avLst/>
          </a:prstGeom>
          <a:effectLst>
            <a:glow rad="254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8" name="Rectangle 67"/>
          <p:cNvSpPr/>
          <p:nvPr/>
        </p:nvSpPr>
        <p:spPr>
          <a:xfrm>
            <a:off x="8231149" y="3888505"/>
            <a:ext cx="45719" cy="183076"/>
          </a:xfrm>
          <a:prstGeom prst="rect">
            <a:avLst/>
          </a:prstGeom>
          <a:effectLst>
            <a:glow rad="254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9" name="Rectangle 68"/>
          <p:cNvSpPr/>
          <p:nvPr/>
        </p:nvSpPr>
        <p:spPr>
          <a:xfrm>
            <a:off x="8231150" y="4261707"/>
            <a:ext cx="45719" cy="183076"/>
          </a:xfrm>
          <a:prstGeom prst="rect">
            <a:avLst/>
          </a:prstGeom>
          <a:effectLst>
            <a:glow rad="254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Rectangle 69"/>
          <p:cNvSpPr/>
          <p:nvPr/>
        </p:nvSpPr>
        <p:spPr>
          <a:xfrm>
            <a:off x="6426619" y="2245413"/>
            <a:ext cx="45719" cy="183076"/>
          </a:xfrm>
          <a:prstGeom prst="rect">
            <a:avLst/>
          </a:prstGeom>
          <a:effectLst>
            <a:glow rad="254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1" name="Rectangle 70"/>
          <p:cNvSpPr/>
          <p:nvPr/>
        </p:nvSpPr>
        <p:spPr>
          <a:xfrm>
            <a:off x="6300322" y="2039061"/>
            <a:ext cx="45719" cy="183076"/>
          </a:xfrm>
          <a:prstGeom prst="rect">
            <a:avLst/>
          </a:prstGeom>
          <a:effectLst>
            <a:glow rad="254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2" name="Rectangle 71"/>
          <p:cNvSpPr/>
          <p:nvPr/>
        </p:nvSpPr>
        <p:spPr>
          <a:xfrm>
            <a:off x="6300323" y="2412263"/>
            <a:ext cx="45719" cy="183076"/>
          </a:xfrm>
          <a:prstGeom prst="rect">
            <a:avLst/>
          </a:prstGeom>
          <a:effectLst>
            <a:glow rad="254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3" name="Rectangle 72"/>
          <p:cNvSpPr/>
          <p:nvPr/>
        </p:nvSpPr>
        <p:spPr>
          <a:xfrm>
            <a:off x="6702964" y="2236513"/>
            <a:ext cx="45719" cy="183076"/>
          </a:xfrm>
          <a:prstGeom prst="rect">
            <a:avLst/>
          </a:prstGeom>
          <a:effectLst>
            <a:glow rad="254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4" name="Rectangle 73"/>
          <p:cNvSpPr/>
          <p:nvPr/>
        </p:nvSpPr>
        <p:spPr>
          <a:xfrm>
            <a:off x="6823586" y="2039317"/>
            <a:ext cx="45719" cy="183076"/>
          </a:xfrm>
          <a:prstGeom prst="rect">
            <a:avLst/>
          </a:prstGeom>
          <a:effectLst>
            <a:glow rad="254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5" name="Rectangle 74"/>
          <p:cNvSpPr/>
          <p:nvPr/>
        </p:nvSpPr>
        <p:spPr>
          <a:xfrm>
            <a:off x="6823587" y="2412519"/>
            <a:ext cx="45719" cy="183076"/>
          </a:xfrm>
          <a:prstGeom prst="rect">
            <a:avLst/>
          </a:prstGeom>
          <a:effectLst>
            <a:glow rad="254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6" name="Rectangle 75"/>
          <p:cNvSpPr/>
          <p:nvPr/>
        </p:nvSpPr>
        <p:spPr>
          <a:xfrm>
            <a:off x="7951233" y="2239363"/>
            <a:ext cx="45719" cy="183076"/>
          </a:xfrm>
          <a:prstGeom prst="rect">
            <a:avLst/>
          </a:prstGeom>
          <a:effectLst>
            <a:glow rad="25400">
              <a:schemeClr val="accent6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5219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2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2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25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25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4" dur="25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25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1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41" grpId="0" animBg="1"/>
      <p:bldP spid="13" grpId="0"/>
      <p:bldP spid="43" grpId="0" animBg="1"/>
      <p:bldP spid="44" grpId="0" animBg="1"/>
      <p:bldP spid="45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Roman Pots installed in sector 45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28088" r="139" b="19261"/>
          <a:stretch/>
        </p:blipFill>
        <p:spPr>
          <a:xfrm>
            <a:off x="789" y="910377"/>
            <a:ext cx="9143211" cy="3610823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4826186" y="4349492"/>
            <a:ext cx="701748" cy="0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27934" y="4164826"/>
            <a:ext cx="1057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220 Far</a:t>
            </a:r>
            <a:endParaRPr lang="en-GB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107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DAQ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18468" y="3731883"/>
            <a:ext cx="2907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Ethernet based </a:t>
            </a:r>
            <a:r>
              <a:rPr lang="en-US" sz="1400" dirty="0" smtClean="0"/>
              <a:t>DAQ </a:t>
            </a:r>
            <a:r>
              <a:rPr lang="en-US" sz="1400" dirty="0"/>
              <a:t>crate </a:t>
            </a:r>
            <a:endParaRPr lang="en-US" sz="1400" dirty="0" smtClean="0"/>
          </a:p>
          <a:p>
            <a:pPr algn="ctr"/>
            <a:r>
              <a:rPr lang="en-US" sz="1400" dirty="0" smtClean="0"/>
              <a:t>4Gb/s aggregated throughput</a:t>
            </a:r>
            <a:endParaRPr lang="it-IT" sz="1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3167" y="1069455"/>
            <a:ext cx="3618125" cy="26624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199" y="1146560"/>
            <a:ext cx="467106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 legacy RUN1 DAQ chain has been re-installed in the new IT infrastructure in UCS and PCI to VME </a:t>
            </a:r>
            <a:r>
              <a:rPr lang="en-US" sz="1400" dirty="0" smtClean="0"/>
              <a:t>interfaces  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Performance are the same as in the RUN1 and the system has been commissioned during the first LHC </a:t>
            </a:r>
            <a:r>
              <a:rPr lang="en-US" sz="1400" dirty="0" smtClean="0"/>
              <a:t>runs</a:t>
            </a:r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In the meantime the installation in IP5 of the consolidated DAQ (~20x w.r.t. previous DAQ system) is progressing</a:t>
            </a:r>
          </a:p>
          <a:p>
            <a:endParaRPr lang="en-US" sz="1400" dirty="0"/>
          </a:p>
          <a:p>
            <a:r>
              <a:rPr lang="en-US" sz="1400" dirty="0"/>
              <a:t>We are testing some firmware new features before moving the RD51 Front End Concentrator (FEC) cards to UCS for </a:t>
            </a:r>
            <a:r>
              <a:rPr lang="en-US" sz="1400" dirty="0" smtClean="0"/>
              <a:t>commissioning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32893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Trigger and Operation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 June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LHCC Open Session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152212"/>
            <a:ext cx="81343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The full system was able to take data for the first collisions in the LHC</a:t>
            </a:r>
            <a:endParaRPr lang="en-GB" sz="1600" dirty="0" smtClean="0">
              <a:solidFill>
                <a:srgbClr val="FFC000"/>
              </a:solidFill>
            </a:endParaRPr>
          </a:p>
          <a:p>
            <a:endParaRPr lang="en-GB" sz="1600" dirty="0" smtClean="0"/>
          </a:p>
          <a:p>
            <a:r>
              <a:rPr lang="en-GB" sz="1600" dirty="0" smtClean="0"/>
              <a:t>The bidirectional trigger link between Totem and CMS has been tested</a:t>
            </a:r>
          </a:p>
          <a:p>
            <a:endParaRPr lang="en-US" sz="1600" dirty="0" smtClean="0"/>
          </a:p>
          <a:p>
            <a:r>
              <a:rPr lang="en-US" sz="1600" dirty="0" smtClean="0"/>
              <a:t>All latencies for the consolidated and upgraded systems have been measured and implemented</a:t>
            </a:r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The full system has been proven to work</a:t>
            </a:r>
            <a:endParaRPr lang="en-GB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4315930" y="3528587"/>
            <a:ext cx="4828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latin typeface="+mj-lt"/>
              </a:rPr>
              <a:t>TOTEM is ready to take data any time in dedicated runs</a:t>
            </a:r>
            <a:endParaRPr lang="en-GB" sz="2400" dirty="0">
              <a:solidFill>
                <a:srgbClr val="FF0000"/>
              </a:solidFill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5740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dissolve/>
      </p:transition>
    </mc:Choice>
    <mc:Fallback>
      <p:transition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6|1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5|0.5|0.6|0.6|0.7|0.5|0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5.9|4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1|6|9.1|1.8"/>
</p:tagLst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pen Sans">
      <a:majorFont>
        <a:latin typeface="Open Sans Semibold"/>
        <a:ea typeface=""/>
        <a:cs typeface=""/>
      </a:majorFont>
      <a:minorFont>
        <a:latin typeface="Open Sans Light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14171</TotalTime>
  <Words>1271</Words>
  <Application>Microsoft Office PowerPoint</Application>
  <PresentationFormat>On-screen Show (16:9)</PresentationFormat>
  <Paragraphs>405</Paragraphs>
  <Slides>27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Arial</vt:lpstr>
      <vt:lpstr>Symbol</vt:lpstr>
      <vt:lpstr>Wingdings</vt:lpstr>
      <vt:lpstr>Open Sans Light</vt:lpstr>
      <vt:lpstr>Cambria Math</vt:lpstr>
      <vt:lpstr>Calibri</vt:lpstr>
      <vt:lpstr>Open Sans Semibold</vt:lpstr>
      <vt:lpstr>Open Sans</vt:lpstr>
      <vt:lpstr>CERN2Corporate16-9</vt:lpstr>
      <vt:lpstr>Photo Editor Photo</vt:lpstr>
      <vt:lpstr>TOTEM STATUS REPORT</vt:lpstr>
      <vt:lpstr>TOTEM Experiment at LHC</vt:lpstr>
      <vt:lpstr>T1 for RUN 2</vt:lpstr>
      <vt:lpstr>T2 for RUN 2</vt:lpstr>
      <vt:lpstr>Roman Pots for RUN 2</vt:lpstr>
      <vt:lpstr>RP configurations approved by LMC</vt:lpstr>
      <vt:lpstr>Roman Pots installed in sector 45</vt:lpstr>
      <vt:lpstr>DAQ</vt:lpstr>
      <vt:lpstr>Trigger and Operation</vt:lpstr>
      <vt:lpstr>Construction of the  Timing Detectors for Vertical Roman Pots</vt:lpstr>
      <vt:lpstr>Timing Detectors for Vertical Roman Pots</vt:lpstr>
      <vt:lpstr>Timing Detectors for Vertical Roman Pots</vt:lpstr>
      <vt:lpstr>Test of Timing Detector Prototype</vt:lpstr>
      <vt:lpstr>Incremental Installation of the Timing Detectors</vt:lpstr>
      <vt:lpstr>CT-PPS CMS-TOTEM Precision Proton Spectrometer</vt:lpstr>
      <vt:lpstr>CT-PPS CMS-TOTEM Precision Proton Spectrometer</vt:lpstr>
      <vt:lpstr>Coulomb – Nuclear Interference in elastic pp scattering</vt:lpstr>
      <vt:lpstr>Conclusions</vt:lpstr>
      <vt:lpstr>PowerPoint Presentation</vt:lpstr>
      <vt:lpstr>RP configurations approved by LMC</vt:lpstr>
      <vt:lpstr>Timing Detector for Vertical Roman Pots</vt:lpstr>
      <vt:lpstr>Picosecond Clock Distribution</vt:lpstr>
      <vt:lpstr>Picosecond Clock Distribution</vt:lpstr>
      <vt:lpstr>Timing Detector: Diamond Plane</vt:lpstr>
      <vt:lpstr>Evidence for non-exponential elastic proton-proton differential cross-section at low |t| and √s = 8 TeV</vt:lpstr>
      <vt:lpstr>Coulomb – Nuclear Interference Analysis</vt:lpstr>
      <vt:lpstr>Highlights on Papers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TOTEM STATUS REPORT</dc:title>
  <dc:creator>Nicola Minafra</dc:creator>
  <cp:lastModifiedBy>Nicola Minafra</cp:lastModifiedBy>
  <cp:revision>227</cp:revision>
  <cp:lastPrinted>2015-06-01T15:09:55Z</cp:lastPrinted>
  <dcterms:created xsi:type="dcterms:W3CDTF">2015-05-22T11:18:37Z</dcterms:created>
  <dcterms:modified xsi:type="dcterms:W3CDTF">2015-06-03T09:36:44Z</dcterms:modified>
</cp:coreProperties>
</file>