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6"/>
  </p:notesMasterIdLst>
  <p:sldIdLst>
    <p:sldId id="283" r:id="rId3"/>
    <p:sldId id="263" r:id="rId4"/>
    <p:sldId id="264" r:id="rId5"/>
    <p:sldId id="265" r:id="rId6"/>
    <p:sldId id="284" r:id="rId7"/>
    <p:sldId id="266" r:id="rId8"/>
    <p:sldId id="267" r:id="rId9"/>
    <p:sldId id="268" r:id="rId10"/>
    <p:sldId id="269" r:id="rId11"/>
    <p:sldId id="270" r:id="rId12"/>
    <p:sldId id="257" r:id="rId13"/>
    <p:sldId id="275" r:id="rId14"/>
    <p:sldId id="277" r:id="rId15"/>
    <p:sldId id="276" r:id="rId16"/>
    <p:sldId id="279" r:id="rId17"/>
    <p:sldId id="280" r:id="rId18"/>
    <p:sldId id="281" r:id="rId19"/>
    <p:sldId id="282" r:id="rId20"/>
    <p:sldId id="271" r:id="rId21"/>
    <p:sldId id="272" r:id="rId22"/>
    <p:sldId id="273" r:id="rId23"/>
    <p:sldId id="274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>
        <p:scale>
          <a:sx n="60" d="100"/>
          <a:sy n="60" d="100"/>
        </p:scale>
        <p:origin x="1255" y="6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3E630-3F5E-4E7C-957C-083D7BE07A89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58D08-8887-42F7-9BD0-D793A9E99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8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E16-46FA-427B-88C4-2223B8193BA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9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7EE16-46FA-427B-88C4-2223B8193BA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4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88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79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018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97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2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74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88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88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21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527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4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666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64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68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082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10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742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35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34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87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43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F335F-CC6E-4471-AF4B-679F62ED7BCE}" type="datetimeFigureOut">
              <a:rPr lang="en-GB" smtClean="0"/>
              <a:t>26/05/2015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8BA24-A299-4FE8-A7A7-12DE1247E2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89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8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yCOMPLETE/PyPIC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github.com/PyCOMPLETE/PyPIC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2912495"/>
            <a:ext cx="9144000" cy="1033010"/>
            <a:chOff x="0" y="2933855"/>
            <a:chExt cx="9144000" cy="1033010"/>
          </a:xfrm>
        </p:grpSpPr>
        <p:sp>
          <p:nvSpPr>
            <p:cNvPr id="9" name="TextBox 7"/>
            <p:cNvSpPr txBox="1"/>
            <p:nvPr/>
          </p:nvSpPr>
          <p:spPr>
            <a:xfrm>
              <a:off x="0" y="2933855"/>
              <a:ext cx="9144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err="1" smtClean="0">
                  <a:solidFill>
                    <a:schemeClr val="tx2"/>
                  </a:solidFill>
                  <a:latin typeface="Calibri" pitchFamily="34" charset="0"/>
                </a:rPr>
                <a:t>PyECLOUD</a:t>
              </a:r>
              <a:r>
                <a:rPr lang="en-US" sz="2800" b="1" dirty="0" smtClean="0">
                  <a:solidFill>
                    <a:schemeClr val="tx2"/>
                  </a:solidFill>
                  <a:latin typeface="Calibri" pitchFamily="34" charset="0"/>
                </a:rPr>
                <a:t> for </a:t>
              </a:r>
              <a:r>
                <a:rPr lang="en-US" sz="2800" b="1" dirty="0" err="1" smtClean="0">
                  <a:solidFill>
                    <a:schemeClr val="tx2"/>
                  </a:solidFill>
                  <a:latin typeface="Calibri" pitchFamily="34" charset="0"/>
                </a:rPr>
                <a:t>PyHEADTAIL</a:t>
              </a:r>
              <a:r>
                <a:rPr lang="en-US" sz="2800" b="1" dirty="0" smtClean="0">
                  <a:solidFill>
                    <a:schemeClr val="tx2"/>
                  </a:solidFill>
                  <a:latin typeface="Calibri" pitchFamily="34" charset="0"/>
                </a:rPr>
                <a:t>: development work</a:t>
              </a:r>
              <a:endParaRPr lang="en-US" sz="2800" b="1" dirty="0" smtClean="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10" name="TextBox 7"/>
            <p:cNvSpPr txBox="1"/>
            <p:nvPr/>
          </p:nvSpPr>
          <p:spPr>
            <a:xfrm>
              <a:off x="0" y="3505200"/>
              <a:ext cx="914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2"/>
                  </a:solidFill>
                  <a:latin typeface="Calibri" pitchFamily="34" charset="0"/>
                </a:rPr>
                <a:t>G. </a:t>
              </a:r>
              <a:r>
                <a:rPr lang="en-US" sz="2400" dirty="0" err="1" smtClean="0">
                  <a:solidFill>
                    <a:schemeClr val="tx2"/>
                  </a:solidFill>
                  <a:latin typeface="Calibri" pitchFamily="34" charset="0"/>
                </a:rPr>
                <a:t>Iadarola</a:t>
              </a:r>
              <a:r>
                <a:rPr lang="en-US" sz="2400" dirty="0" smtClean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sz="2400" dirty="0" smtClean="0">
                  <a:solidFill>
                    <a:schemeClr val="tx2"/>
                  </a:solidFill>
                  <a:latin typeface="Calibri" pitchFamily="34" charset="0"/>
                </a:rPr>
                <a:t>A. </a:t>
              </a:r>
              <a:r>
                <a:rPr lang="en-US" sz="2400" dirty="0" err="1" smtClean="0">
                  <a:solidFill>
                    <a:schemeClr val="tx2"/>
                  </a:solidFill>
                  <a:latin typeface="Calibri" pitchFamily="34" charset="0"/>
                </a:rPr>
                <a:t>Axford</a:t>
              </a:r>
              <a:r>
                <a:rPr lang="en-US" sz="2400" dirty="0" smtClean="0">
                  <a:solidFill>
                    <a:schemeClr val="tx2"/>
                  </a:solidFill>
                  <a:latin typeface="Calibri" pitchFamily="34" charset="0"/>
                </a:rPr>
                <a:t>, H. </a:t>
              </a:r>
              <a:r>
                <a:rPr lang="en-US" sz="2400" dirty="0" err="1" smtClean="0">
                  <a:solidFill>
                    <a:schemeClr val="tx2"/>
                  </a:solidFill>
                  <a:latin typeface="Calibri" pitchFamily="34" charset="0"/>
                </a:rPr>
                <a:t>Bartosik</a:t>
              </a:r>
              <a:r>
                <a:rPr lang="en-US" sz="2400" dirty="0" smtClean="0">
                  <a:solidFill>
                    <a:schemeClr val="tx2"/>
                  </a:solidFill>
                  <a:latin typeface="Calibri" pitchFamily="34" charset="0"/>
                </a:rPr>
                <a:t>, K. Li, G</a:t>
              </a:r>
              <a:r>
                <a:rPr lang="en-US" sz="2400" dirty="0" smtClean="0">
                  <a:solidFill>
                    <a:schemeClr val="tx2"/>
                  </a:solidFill>
                  <a:latin typeface="Calibri" pitchFamily="34" charset="0"/>
                </a:rPr>
                <a:t>. </a:t>
              </a:r>
              <a:r>
                <a:rPr lang="en-US" sz="2400" dirty="0" err="1" smtClean="0">
                  <a:solidFill>
                    <a:schemeClr val="tx2"/>
                  </a:solidFill>
                  <a:latin typeface="Calibri" pitchFamily="34" charset="0"/>
                </a:rPr>
                <a:t>Rumolo</a:t>
              </a:r>
              <a:endParaRPr lang="en-US" sz="24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1" name="TextBox 7"/>
          <p:cNvSpPr txBox="1"/>
          <p:nvPr/>
        </p:nvSpPr>
        <p:spPr>
          <a:xfrm>
            <a:off x="0" y="62600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Electron cloud meeting – 14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May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2015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ttangolo 11"/>
          <p:cNvSpPr/>
          <p:nvPr/>
        </p:nvSpPr>
        <p:spPr>
          <a:xfrm>
            <a:off x="381000" y="4840069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/>
                </a:solidFill>
              </a:rPr>
              <a:t>Many thanks to: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A. </a:t>
            </a:r>
            <a:r>
              <a:rPr lang="en-US" dirty="0" err="1" smtClean="0">
                <a:solidFill>
                  <a:schemeClr val="tx2"/>
                </a:solidFill>
              </a:rPr>
              <a:t>Oeftiger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M. Schenk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Optimization on other modules of </a:t>
            </a:r>
            <a:r>
              <a:rPr lang="en-US" sz="2400" b="1" dirty="0" err="1" smtClean="0">
                <a:solidFill>
                  <a:srgbClr val="1F497D"/>
                </a:solidFill>
              </a:rPr>
              <a:t>PyECLOUD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96108" y="698813"/>
            <a:ext cx="804789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Performance optimization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through </a:t>
            </a:r>
            <a:r>
              <a:rPr lang="en-US" sz="1400" dirty="0" err="1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ython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and small C parts applied also 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other parts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of the code: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Polygonal chamber routines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Gives m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ore flexibility  made much easier the implementation of th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 non-convex case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Boris tracker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Ready for the implementation of the generic multipole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This routines offered also the occasion for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first parallelization tests in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Cython</a:t>
            </a:r>
            <a:endParaRPr lang="en-US" sz="1400" b="1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Promising (x2 speedup with 4 cores) but for now not in the production version...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914400" lvl="3">
              <a:lnSpc>
                <a:spcPct val="150000"/>
              </a:lnSpc>
              <a:buClr>
                <a:srgbClr val="1F497D"/>
              </a:buClr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Side effect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of optimization work:</a:t>
            </a:r>
            <a:r>
              <a:rPr lang="en-US" sz="16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also </a:t>
            </a:r>
            <a:r>
              <a:rPr lang="en-US" sz="16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PyECLOUD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buildup simulations became faster</a:t>
            </a:r>
            <a:endParaRPr lang="en-US" sz="1600" b="1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x2 gain on HL-LHC triplet simulations </a:t>
            </a:r>
            <a:r>
              <a:rPr lang="en-US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between Nov. 2013 and Nov. 2014 </a:t>
            </a:r>
            <a:endParaRPr lang="en-US" sz="1600" b="1" dirty="0" smtClean="0">
              <a:solidFill>
                <a:srgbClr val="00B05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3328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3852" y="5220799"/>
            <a:ext cx="117642" cy="272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5862399" y="1977915"/>
            <a:ext cx="2711115" cy="4493860"/>
            <a:chOff x="5587317" y="1949783"/>
            <a:chExt cx="2711115" cy="449386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51" t="51421" r="63743" b="3421"/>
            <a:stretch/>
          </p:blipFill>
          <p:spPr>
            <a:xfrm>
              <a:off x="5587317" y="1949783"/>
              <a:ext cx="2652294" cy="22940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89" t="51421" r="36257" b="3421"/>
            <a:stretch/>
          </p:blipFill>
          <p:spPr>
            <a:xfrm>
              <a:off x="5696630" y="4149620"/>
              <a:ext cx="2556043" cy="2294023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5630779" y="6063916"/>
              <a:ext cx="117642" cy="272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180790" y="2824078"/>
              <a:ext cx="117642" cy="272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54770" y="1956862"/>
            <a:ext cx="5177999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no </a:t>
            </a:r>
            <a:r>
              <a:rPr lang="en-US" sz="1400" dirty="0" err="1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28988" y="1806769"/>
            <a:ext cx="21268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Turn 1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68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1" t="49125" r="63527"/>
          <a:stretch/>
        </p:blipFill>
        <p:spPr>
          <a:xfrm>
            <a:off x="5723024" y="1883708"/>
            <a:ext cx="2931043" cy="2368887"/>
          </a:xfrm>
          <a:prstGeom prst="rect">
            <a:avLst/>
          </a:prstGeom>
        </p:spPr>
      </p:pic>
      <p:pic>
        <p:nvPicPr>
          <p:cNvPr id="16" name="Content Placeholder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9" t="49776" r="36480" b="689"/>
          <a:stretch/>
        </p:blipFill>
        <p:spPr>
          <a:xfrm>
            <a:off x="5780546" y="4122817"/>
            <a:ext cx="2841437" cy="2306484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56641" y="1806769"/>
            <a:ext cx="2388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Turn 10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3246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multiple e-cloud kicks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(on the integer)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Phase advance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" t="50553" r="63684" b="4290"/>
          <a:stretch/>
        </p:blipFill>
        <p:spPr>
          <a:xfrm>
            <a:off x="5984570" y="1941109"/>
            <a:ext cx="2518611" cy="229402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044507" y="4302573"/>
            <a:ext cx="2634128" cy="2294021"/>
            <a:chOff x="1784463" y="4411853"/>
            <a:chExt cx="2634128" cy="229402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79" t="50238" r="35877" b="4605"/>
            <a:stretch/>
          </p:blipFill>
          <p:spPr>
            <a:xfrm>
              <a:off x="1784463" y="4411853"/>
              <a:ext cx="2518611" cy="2294021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203032" y="5077326"/>
              <a:ext cx="215559" cy="994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6156641" y="1806769"/>
            <a:ext cx="2388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Turn 1, 3 kicks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9564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multiple e-cloud kicks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(on the integer)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Phase advance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with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enabled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814165" y="1875779"/>
            <a:ext cx="2703723" cy="4710440"/>
            <a:chOff x="6047922" y="1724526"/>
            <a:chExt cx="2703723" cy="47104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3" t="49921" r="63684"/>
            <a:stretch/>
          </p:blipFill>
          <p:spPr>
            <a:xfrm>
              <a:off x="6085668" y="1724526"/>
              <a:ext cx="2590800" cy="25440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02" t="49289" r="35965" b="2664"/>
            <a:stretch/>
          </p:blipFill>
          <p:spPr>
            <a:xfrm>
              <a:off x="6101710" y="3994199"/>
              <a:ext cx="2590800" cy="244076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047922" y="5983705"/>
              <a:ext cx="107576" cy="3689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600976" y="4676274"/>
              <a:ext cx="145322" cy="802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606323" y="2450004"/>
              <a:ext cx="145322" cy="802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6156641" y="1806769"/>
            <a:ext cx="2388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Turn 1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50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3993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multiple e-cloud kicks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(on the integer)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Phase advance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with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enabled</a:t>
            </a: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many turns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stable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(bunch by bunch tunes)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imulation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reasonably noise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free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47922" y="5983705"/>
            <a:ext cx="107576" cy="368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600976" y="4676274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606323" y="2450004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747" y="1500652"/>
            <a:ext cx="3589988" cy="26924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514" y="4060105"/>
            <a:ext cx="3584455" cy="26883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008231" y="1775279"/>
            <a:ext cx="2388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Dipole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13018" y="4333939"/>
            <a:ext cx="23889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Quadrupole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7423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6" t="6396" r="63616" b="1352"/>
          <a:stretch/>
        </p:blipFill>
        <p:spPr>
          <a:xfrm>
            <a:off x="6060962" y="1591570"/>
            <a:ext cx="2382204" cy="5443808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multiple e-cloud kicks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(on the integer)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Phase advance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with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enabled</a:t>
            </a: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many turns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stable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(bunch by bunch tunes)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imulation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reasonably noise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free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on many turns 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unstable </a:t>
            </a:r>
            <a:r>
              <a:rPr lang="en-US" sz="1400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conditions 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oherent bunch motion is correct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6047922" y="5983705"/>
            <a:ext cx="107576" cy="368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600976" y="4676274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606323" y="2450004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6434020" y="1812436"/>
            <a:ext cx="8691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HEADTAIL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34020" y="3507904"/>
            <a:ext cx="10246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r>
              <a:rPr lang="en-US" sz="1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GB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912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multiple e-cloud kicks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(on the integer)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Phase advance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with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enabled</a:t>
            </a: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many turns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stable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(bunch by bunch tunes)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imulation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reasonably noise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free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on many turns 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unstable </a:t>
            </a:r>
            <a:r>
              <a:rPr lang="en-US" sz="1400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conditions 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oherent bunch motion is correct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6047922" y="5983705"/>
            <a:ext cx="107576" cy="368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600976" y="4676274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606323" y="2450004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9" t="5853" r="35833" b="1895"/>
          <a:stretch/>
        </p:blipFill>
        <p:spPr>
          <a:xfrm>
            <a:off x="6061182" y="1554824"/>
            <a:ext cx="2382204" cy="544380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397146" y="3745832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357041" y="5374105"/>
            <a:ext cx="145322" cy="80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434020" y="1812436"/>
            <a:ext cx="8691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HEADTAIL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34020" y="3507904"/>
            <a:ext cx="10246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r>
              <a:rPr lang="en-US" sz="1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GB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582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4547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Validation procedure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4770" y="1956862"/>
            <a:ext cx="5177999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50000"/>
              </a:lnSpc>
              <a:buClr>
                <a:srgbClr val="1F497D"/>
              </a:buClr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e-cloud kick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(no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motion) change in angle)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dynamics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correct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forces are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 on the beam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crosscheck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synchrotron motion 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multiple e-cloud kicks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(on the integer)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Phase advance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correctly applied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with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betatron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enabled</a:t>
            </a: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many turns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stable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(bunch by bunch tunes)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imulation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is reasonably noise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free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1" indent="-342900">
              <a:lnSpc>
                <a:spcPct val="150000"/>
              </a:lnSpc>
              <a:buClr>
                <a:srgbClr val="1F497D"/>
              </a:buClr>
              <a:buFontTx/>
              <a:buAutoNum type="arabicParenR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on many turns in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unstable </a:t>
            </a:r>
            <a:r>
              <a:rPr lang="en-US" sz="1400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conditions 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oherent bunch motion is correct</a:t>
            </a: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751054" y="1956862"/>
            <a:ext cx="3475449" cy="4707826"/>
            <a:chOff x="5730428" y="1998747"/>
            <a:chExt cx="3214191" cy="4353927"/>
          </a:xfrm>
        </p:grpSpPr>
        <p:sp>
          <p:nvSpPr>
            <p:cNvPr id="4" name="Rectangle 3"/>
            <p:cNvSpPr/>
            <p:nvPr/>
          </p:nvSpPr>
          <p:spPr>
            <a:xfrm>
              <a:off x="6047922" y="5983705"/>
              <a:ext cx="107576" cy="3689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600976" y="4676274"/>
              <a:ext cx="145322" cy="802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606323" y="2450004"/>
              <a:ext cx="145322" cy="802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97146" y="3745832"/>
              <a:ext cx="145322" cy="802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57041" y="5374105"/>
              <a:ext cx="145322" cy="802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Content Placeholder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32" t="7390" r="7951" b="33439"/>
            <a:stretch/>
          </p:blipFill>
          <p:spPr>
            <a:xfrm>
              <a:off x="5730428" y="1998747"/>
              <a:ext cx="2870548" cy="4169442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6047922" y="6139547"/>
              <a:ext cx="2698376" cy="789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443452" y="2105750"/>
              <a:ext cx="501167" cy="706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340445" y="1901553"/>
            <a:ext cx="8691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HEADTAIL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81169" y="1897987"/>
            <a:ext cx="10246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r>
              <a:rPr lang="en-US" sz="10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GB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26695" y="529741"/>
            <a:ext cx="80932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Very difficult to benchmark directly on instability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from more basic </a:t>
            </a:r>
            <a:r>
              <a:rPr lang="en-US" sz="1400" u="sng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but deterministic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checks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comparing against HEADTAIL for dipole and drift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5000 probe particles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 from the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same initial conditions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HEADTAIL and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7673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First pilot study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3000" y="1498071"/>
            <a:ext cx="776036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Started with simple model and complicated it in steps:</a:t>
            </a:r>
          </a:p>
        </p:txBody>
      </p:sp>
      <p:sp>
        <p:nvSpPr>
          <p:cNvPr id="2" name="Rectangle 1"/>
          <p:cNvSpPr/>
          <p:nvPr/>
        </p:nvSpPr>
        <p:spPr>
          <a:xfrm>
            <a:off x="2334658" y="2203814"/>
            <a:ext cx="4572000" cy="7386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lvl="1" algn="ctr">
              <a:lnSpc>
                <a:spcPct val="150000"/>
              </a:lnSpc>
              <a:buClr>
                <a:srgbClr val="1F497D"/>
              </a:buClr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Smooth approximation of the optics, </a:t>
            </a:r>
            <a:r>
              <a:rPr lang="en-US" sz="1400" dirty="0" err="1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lang="en-US" sz="1400" baseline="-25000" dirty="0" err="1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x,y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= 0, no boundary, linear longitudinal motion, uniform initial e</a:t>
            </a:r>
            <a:r>
              <a:rPr lang="en-US" sz="1400" baseline="300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-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distribution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334658" y="3821168"/>
            <a:ext cx="4572000" cy="7386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lvl="1" algn="ctr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Nonlinear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longitundinal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motion</a:t>
            </a:r>
          </a:p>
          <a:p>
            <a:pPr marL="0" lvl="1" algn="ctr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(implemented longitudinal losses)</a:t>
            </a:r>
            <a:endParaRPr lang="en-US" sz="14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34658" y="5438522"/>
            <a:ext cx="4572000" cy="7386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lvl="1" algn="ctr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Realistic chamber shape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(see Kevin’s talk)</a:t>
            </a:r>
          </a:p>
          <a:p>
            <a:pPr marL="0" lvl="1" algn="ctr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(implemented transverse losses)</a:t>
            </a:r>
            <a:endParaRPr lang="en-US" sz="14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466422" y="3147250"/>
            <a:ext cx="308472" cy="4691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4466422" y="4764604"/>
            <a:ext cx="308472" cy="4691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119554" y="501639"/>
            <a:ext cx="804789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Instability thresholds as a function of th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 intensity for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SPS at 26 GeV – Q26 vs Q20 – dipoles and drifts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Reasonably “lightweight”,  corresponding HEADTAIL simulations already available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9184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  <p:bldP spid="9" grpId="0" animBg="1"/>
      <p:bldP spid="10" grpId="0" animBg="1"/>
      <p:bldP spid="3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389785" y="2290466"/>
            <a:ext cx="1961904" cy="4061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89785" y="1828800"/>
            <a:ext cx="1961904" cy="461665"/>
          </a:xfrm>
          <a:prstGeom prst="rect">
            <a:avLst/>
          </a:pr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en-US" sz="1200" b="1" dirty="0" err="1" smtClean="0">
                <a:solidFill>
                  <a:prstClr val="white"/>
                </a:solidFill>
              </a:rPr>
              <a:t>PyHEADTAIL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996516" y="2290466"/>
            <a:ext cx="1961904" cy="4061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95462" y="2290465"/>
            <a:ext cx="4357284" cy="4061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v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42" name="Connettore 2 25"/>
          <p:cNvCxnSpPr/>
          <p:nvPr/>
        </p:nvCxnSpPr>
        <p:spPr>
          <a:xfrm>
            <a:off x="5234396" y="4297773"/>
            <a:ext cx="0" cy="22521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The </a:t>
            </a:r>
            <a:r>
              <a:rPr lang="en-US" sz="2400" b="1" dirty="0" err="1" smtClean="0">
                <a:solidFill>
                  <a:srgbClr val="1F497D"/>
                </a:solidFill>
              </a:rPr>
              <a:t>PyECLOUD-PyHEADTAIL</a:t>
            </a:r>
            <a:r>
              <a:rPr lang="en-US" sz="2400" b="1" dirty="0" smtClean="0">
                <a:solidFill>
                  <a:srgbClr val="1F497D"/>
                </a:solidFill>
              </a:rPr>
              <a:t> simulation setup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69068" y="564124"/>
            <a:ext cx="7848600" cy="108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We dropped the traditional approach of having separate tools for </a:t>
            </a: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ecloud</a:t>
            </a: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buildup and instability 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Use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PyECLOUD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also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1F497D"/>
                </a:solidFill>
              </a:rPr>
              <a:t>simulate </a:t>
            </a:r>
            <a:r>
              <a:rPr lang="en-US" sz="1400" dirty="0">
                <a:solidFill>
                  <a:srgbClr val="1F497D"/>
                </a:solidFill>
              </a:rPr>
              <a:t>the interaction </a:t>
            </a:r>
            <a:r>
              <a:rPr lang="en-US" sz="1400" dirty="0" smtClean="0">
                <a:solidFill>
                  <a:srgbClr val="1F497D"/>
                </a:solidFill>
              </a:rPr>
              <a:t>beam/</a:t>
            </a:r>
            <a:r>
              <a:rPr lang="en-US" sz="1400" dirty="0" err="1" smtClean="0">
                <a:solidFill>
                  <a:srgbClr val="1F497D"/>
                </a:solidFill>
              </a:rPr>
              <a:t>ecloud</a:t>
            </a:r>
            <a:r>
              <a:rPr lang="en-US" sz="1400" dirty="0" smtClean="0">
                <a:solidFill>
                  <a:srgbClr val="1F497D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within</a:t>
            </a:r>
            <a:r>
              <a:rPr lang="en-US" sz="1400" dirty="0" smtClean="0">
                <a:solidFill>
                  <a:srgbClr val="1F497D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PyHEADTAIL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1F497D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rgbClr val="1F497D"/>
                </a:solidFill>
                <a:sym typeface="Wingdings" panose="05000000000000000000" pitchFamily="2" charset="2"/>
              </a:rPr>
              <a:t>Possible thanks to the highly modular</a:t>
            </a:r>
            <a:r>
              <a:rPr lang="en-US" sz="15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5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structure of the two codes (object oriented)</a:t>
            </a:r>
            <a:endParaRPr lang="en-US" sz="1400" dirty="0">
              <a:solidFill>
                <a:srgbClr val="1F497D"/>
              </a:solidFill>
            </a:endParaRPr>
          </a:p>
        </p:txBody>
      </p:sp>
      <p:cxnSp>
        <p:nvCxnSpPr>
          <p:cNvPr id="21" name="Connettore 2 70"/>
          <p:cNvCxnSpPr>
            <a:stCxn id="18" idx="2"/>
            <a:endCxn id="17" idx="0"/>
          </p:cNvCxnSpPr>
          <p:nvPr/>
        </p:nvCxnSpPr>
        <p:spPr>
          <a:xfrm>
            <a:off x="5234396" y="3155696"/>
            <a:ext cx="0" cy="18694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98"/>
          <p:cNvCxnSpPr>
            <a:stCxn id="19" idx="2"/>
            <a:endCxn id="20" idx="0"/>
          </p:cNvCxnSpPr>
          <p:nvPr/>
        </p:nvCxnSpPr>
        <p:spPr>
          <a:xfrm>
            <a:off x="5234396" y="5506564"/>
            <a:ext cx="0" cy="186941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5"/>
          <p:cNvCxnSpPr>
            <a:stCxn id="17" idx="2"/>
            <a:endCxn id="27" idx="0"/>
          </p:cNvCxnSpPr>
          <p:nvPr/>
        </p:nvCxnSpPr>
        <p:spPr>
          <a:xfrm>
            <a:off x="5234396" y="3743413"/>
            <a:ext cx="0" cy="18694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30" idx="2"/>
            <a:endCxn id="19" idx="0"/>
          </p:cNvCxnSpPr>
          <p:nvPr/>
        </p:nvCxnSpPr>
        <p:spPr>
          <a:xfrm>
            <a:off x="5234396" y="4918847"/>
            <a:ext cx="0" cy="18694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arrotondato 53"/>
          <p:cNvSpPr/>
          <p:nvPr/>
        </p:nvSpPr>
        <p:spPr>
          <a:xfrm>
            <a:off x="1143000" y="3356431"/>
            <a:ext cx="1116727" cy="4007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 smtClean="0">
                <a:solidFill>
                  <a:prstClr val="white"/>
                </a:solidFill>
              </a:rPr>
              <a:t>PyHEADTAIL</a:t>
            </a:r>
            <a:r>
              <a:rPr lang="en-US" sz="1200" b="1" dirty="0" smtClean="0">
                <a:solidFill>
                  <a:prstClr val="white"/>
                </a:solidFill>
              </a:rPr>
              <a:t> bunch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2666998" y="3350673"/>
            <a:ext cx="1450428" cy="412293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prstClr val="white"/>
                </a:solidFill>
              </a:rPr>
              <a:t>PyHEADTAIL</a:t>
            </a:r>
            <a:r>
              <a:rPr lang="en-US" sz="1200" dirty="0" smtClean="0">
                <a:solidFill>
                  <a:prstClr val="white"/>
                </a:solidFill>
              </a:rPr>
              <a:t> </a:t>
            </a:r>
            <a:r>
              <a:rPr lang="en-US" sz="1200" dirty="0">
                <a:solidFill>
                  <a:prstClr val="white"/>
                </a:solidFill>
              </a:rPr>
              <a:t>slicer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714189" y="2395452"/>
            <a:ext cx="10404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F497D"/>
                </a:solidFill>
              </a:rPr>
              <a:t>For each slice</a:t>
            </a:r>
            <a:endParaRPr lang="en-US" sz="1200" b="1" baseline="30000" dirty="0">
              <a:solidFill>
                <a:srgbClr val="1F497D"/>
              </a:solidFill>
            </a:endParaRPr>
          </a:p>
        </p:txBody>
      </p:sp>
      <p:sp>
        <p:nvSpPr>
          <p:cNvPr id="35" name="Rettangolo arrotondato 53"/>
          <p:cNvSpPr/>
          <p:nvPr/>
        </p:nvSpPr>
        <p:spPr>
          <a:xfrm>
            <a:off x="7094483" y="4515629"/>
            <a:ext cx="1058917" cy="40077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 smtClean="0">
                <a:solidFill>
                  <a:prstClr val="white"/>
                </a:solidFill>
              </a:rPr>
              <a:t>PyHEADTAIL</a:t>
            </a:r>
            <a:r>
              <a:rPr lang="en-US" sz="1200" b="1" dirty="0" smtClean="0">
                <a:solidFill>
                  <a:prstClr val="white"/>
                </a:solidFill>
              </a:rPr>
              <a:t> bunch</a:t>
            </a:r>
            <a:endParaRPr lang="en-US" sz="1200" b="1" dirty="0">
              <a:solidFill>
                <a:prstClr val="white"/>
              </a:solidFill>
            </a:endParaRPr>
          </a:p>
        </p:txBody>
      </p:sp>
      <p:cxnSp>
        <p:nvCxnSpPr>
          <p:cNvPr id="36" name="Connettore 2 28"/>
          <p:cNvCxnSpPr/>
          <p:nvPr/>
        </p:nvCxnSpPr>
        <p:spPr>
          <a:xfrm flipV="1">
            <a:off x="6294594" y="4716017"/>
            <a:ext cx="799889" cy="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28"/>
          <p:cNvCxnSpPr>
            <a:stCxn id="32" idx="3"/>
            <a:endCxn id="33" idx="1"/>
          </p:cNvCxnSpPr>
          <p:nvPr/>
        </p:nvCxnSpPr>
        <p:spPr>
          <a:xfrm>
            <a:off x="2259727" y="3556820"/>
            <a:ext cx="407271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495461" y="1828800"/>
            <a:ext cx="4357283" cy="461665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prstClr val="white"/>
                </a:solidFill>
              </a:rPr>
              <a:t>PyECLOUD</a:t>
            </a:r>
            <a:r>
              <a:rPr lang="en-US" sz="1200" b="1" dirty="0" smtClean="0">
                <a:solidFill>
                  <a:prstClr val="white"/>
                </a:solidFill>
              </a:rPr>
              <a:t> </a:t>
            </a:r>
          </a:p>
          <a:p>
            <a:pPr algn="ctr"/>
            <a:r>
              <a:rPr lang="en-US" sz="1200" dirty="0">
                <a:solidFill>
                  <a:prstClr val="white"/>
                </a:solidFill>
              </a:rPr>
              <a:t>(</a:t>
            </a:r>
            <a:r>
              <a:rPr lang="en-US" sz="1200" dirty="0" smtClean="0">
                <a:solidFill>
                  <a:prstClr val="white"/>
                </a:solidFill>
              </a:rPr>
              <a:t>PyEC4PyHT object)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Rettangolo arrotondato 53"/>
          <p:cNvSpPr/>
          <p:nvPr/>
        </p:nvSpPr>
        <p:spPr>
          <a:xfrm>
            <a:off x="4177860" y="3342636"/>
            <a:ext cx="2113072" cy="40077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Evaluate </a:t>
            </a:r>
            <a:r>
              <a:rPr lang="en-US" sz="1200" b="1" dirty="0" smtClean="0">
                <a:solidFill>
                  <a:prstClr val="white"/>
                </a:solidFill>
              </a:rPr>
              <a:t>beam slice electric field </a:t>
            </a:r>
            <a:r>
              <a:rPr lang="en-US" sz="1200" dirty="0" smtClean="0">
                <a:solidFill>
                  <a:prstClr val="white"/>
                </a:solidFill>
              </a:rPr>
              <a:t>(Particle in Cell)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8" name="Rettangolo arrotondato 54"/>
          <p:cNvSpPr/>
          <p:nvPr/>
        </p:nvSpPr>
        <p:spPr>
          <a:xfrm>
            <a:off x="4177861" y="2754919"/>
            <a:ext cx="2113070" cy="4007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Generate </a:t>
            </a:r>
            <a:r>
              <a:rPr lang="en-US" sz="1200" b="1" dirty="0" smtClean="0">
                <a:solidFill>
                  <a:prstClr val="white"/>
                </a:solidFill>
              </a:rPr>
              <a:t>seed e</a:t>
            </a:r>
            <a:r>
              <a:rPr lang="en-US" sz="1200" b="1" baseline="30000" dirty="0" smtClean="0">
                <a:solidFill>
                  <a:prstClr val="white"/>
                </a:solidFill>
              </a:rPr>
              <a:t>-</a:t>
            </a:r>
            <a:endParaRPr lang="en-US" sz="1200" b="1" baseline="30000" dirty="0">
              <a:solidFill>
                <a:prstClr val="white"/>
              </a:solidFill>
            </a:endParaRPr>
          </a:p>
        </p:txBody>
      </p:sp>
      <p:sp>
        <p:nvSpPr>
          <p:cNvPr id="19" name="Rettangolo arrotondato 57"/>
          <p:cNvSpPr/>
          <p:nvPr/>
        </p:nvSpPr>
        <p:spPr>
          <a:xfrm>
            <a:off x="4177861" y="5105787"/>
            <a:ext cx="2113070" cy="4007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>
                <a:solidFill>
                  <a:prstClr val="white"/>
                </a:solidFill>
              </a:rPr>
              <a:t>Compute e</a:t>
            </a:r>
            <a:r>
              <a:rPr lang="en-US" sz="1200" b="1" baseline="30000" dirty="0" smtClean="0">
                <a:solidFill>
                  <a:prstClr val="white"/>
                </a:solidFill>
              </a:rPr>
              <a:t>- </a:t>
            </a:r>
            <a:r>
              <a:rPr lang="en-US" sz="1200" b="1" dirty="0" smtClean="0">
                <a:solidFill>
                  <a:prstClr val="white"/>
                </a:solidFill>
              </a:rPr>
              <a:t>motion  </a:t>
            </a:r>
            <a:r>
              <a:rPr lang="en-US" sz="1200" dirty="0" smtClean="0">
                <a:solidFill>
                  <a:prstClr val="white"/>
                </a:solidFill>
              </a:rPr>
              <a:t>(t-&gt;t+</a:t>
            </a:r>
            <a:r>
              <a:rPr lang="el-GR" sz="1200" dirty="0" smtClean="0">
                <a:solidFill>
                  <a:prstClr val="white"/>
                </a:solidFill>
              </a:rPr>
              <a:t>Δ</a:t>
            </a:r>
            <a:r>
              <a:rPr lang="en-US" sz="1200" dirty="0" smtClean="0">
                <a:solidFill>
                  <a:prstClr val="white"/>
                </a:solidFill>
              </a:rPr>
              <a:t>t)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(possibly with </a:t>
            </a:r>
            <a:r>
              <a:rPr lang="en-US" sz="1200" dirty="0" err="1" smtClean="0">
                <a:solidFill>
                  <a:prstClr val="white"/>
                </a:solidFill>
              </a:rPr>
              <a:t>substeps</a:t>
            </a:r>
            <a:r>
              <a:rPr lang="en-US" sz="1200" dirty="0" smtClean="0">
                <a:solidFill>
                  <a:prstClr val="white"/>
                </a:solidFill>
              </a:rPr>
              <a:t>)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0" name="Rettangolo arrotondato 58"/>
          <p:cNvSpPr/>
          <p:nvPr/>
        </p:nvSpPr>
        <p:spPr>
          <a:xfrm>
            <a:off x="4177861" y="5693505"/>
            <a:ext cx="2113070" cy="4007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Detect </a:t>
            </a:r>
            <a:r>
              <a:rPr lang="en-US" sz="1200" b="1" dirty="0" smtClean="0">
                <a:solidFill>
                  <a:prstClr val="white"/>
                </a:solidFill>
              </a:rPr>
              <a:t>impacts</a:t>
            </a:r>
            <a:r>
              <a:rPr lang="en-US" sz="1200" dirty="0" smtClean="0">
                <a:solidFill>
                  <a:prstClr val="white"/>
                </a:solidFill>
              </a:rPr>
              <a:t> and generate </a:t>
            </a:r>
            <a:r>
              <a:rPr lang="en-US" sz="1200" b="1" dirty="0" err="1" smtClean="0">
                <a:solidFill>
                  <a:prstClr val="white"/>
                </a:solidFill>
              </a:rPr>
              <a:t>secondaries</a:t>
            </a:r>
            <a:endParaRPr lang="en-US" sz="1200" b="1" baseline="30000" dirty="0">
              <a:solidFill>
                <a:prstClr val="white"/>
              </a:solidFill>
            </a:endParaRPr>
          </a:p>
        </p:txBody>
      </p:sp>
      <p:sp>
        <p:nvSpPr>
          <p:cNvPr id="27" name="Rettangolo arrotondato 21"/>
          <p:cNvSpPr/>
          <p:nvPr/>
        </p:nvSpPr>
        <p:spPr>
          <a:xfrm>
            <a:off x="4177861" y="3930353"/>
            <a:ext cx="2113070" cy="4007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Evaluate the </a:t>
            </a:r>
            <a:r>
              <a:rPr lang="en-US" sz="1200" b="1" dirty="0" smtClean="0">
                <a:solidFill>
                  <a:prstClr val="white"/>
                </a:solidFill>
              </a:rPr>
              <a:t>e</a:t>
            </a:r>
            <a:r>
              <a:rPr lang="en-US" sz="1200" b="1" baseline="30000" dirty="0" smtClean="0">
                <a:solidFill>
                  <a:prstClr val="white"/>
                </a:solidFill>
              </a:rPr>
              <a:t>- </a:t>
            </a:r>
            <a:r>
              <a:rPr lang="en-US" sz="1200" b="1" dirty="0" smtClean="0">
                <a:solidFill>
                  <a:prstClr val="white"/>
                </a:solidFill>
              </a:rPr>
              <a:t>electric field 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(Particle in Cell)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0" name="Rettangolo arrotondato 53"/>
          <p:cNvSpPr/>
          <p:nvPr/>
        </p:nvSpPr>
        <p:spPr>
          <a:xfrm>
            <a:off x="4177860" y="4518070"/>
            <a:ext cx="2113072" cy="40077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Apply </a:t>
            </a:r>
            <a:r>
              <a:rPr lang="en-US" sz="1200" b="1" dirty="0" smtClean="0">
                <a:solidFill>
                  <a:prstClr val="white"/>
                </a:solidFill>
              </a:rPr>
              <a:t>kick on the beam particles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09838" y="6389703"/>
            <a:ext cx="8548582" cy="313932"/>
          </a:xfrm>
          <a:prstGeom prst="rect">
            <a:avLst/>
          </a:prstGeom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1F497D"/>
              </a:buClr>
            </a:pPr>
            <a:r>
              <a:rPr lang="en-US" sz="1200" b="1" u="sng" dirty="0" smtClean="0">
                <a:solidFill>
                  <a:prstClr val="black"/>
                </a:solidFill>
                <a:cs typeface="Arial" panose="020B0604020202020204" pitchFamily="34" charset="0"/>
              </a:rPr>
              <a:t>Legend</a:t>
            </a:r>
            <a:r>
              <a:rPr lang="en-US" sz="12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: </a:t>
            </a:r>
            <a:r>
              <a:rPr lang="en-US" sz="1200" b="1" dirty="0">
                <a:solidFill>
                  <a:srgbClr val="00B050"/>
                </a:solidFill>
                <a:cs typeface="Arial" panose="020B0604020202020204" pitchFamily="34" charset="0"/>
              </a:rPr>
              <a:t>From </a:t>
            </a:r>
            <a:r>
              <a:rPr lang="en-US" sz="1200" b="1" dirty="0" err="1">
                <a:solidFill>
                  <a:srgbClr val="00B050"/>
                </a:solidFill>
                <a:cs typeface="Arial" panose="020B0604020202020204" pitchFamily="34" charset="0"/>
              </a:rPr>
              <a:t>PyHEADTAIL</a:t>
            </a:r>
            <a:r>
              <a:rPr lang="en-US" sz="1200" b="1" dirty="0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solidFill>
                  <a:srgbClr val="4F81BD"/>
                </a:solidFill>
                <a:cs typeface="Arial" panose="020B0604020202020204" pitchFamily="34" charset="0"/>
              </a:rPr>
              <a:t>From </a:t>
            </a:r>
            <a:r>
              <a:rPr lang="en-US" sz="1200" b="1" dirty="0" err="1" smtClean="0">
                <a:solidFill>
                  <a:srgbClr val="4F81BD"/>
                </a:solidFill>
                <a:cs typeface="Arial" panose="020B0604020202020204" pitchFamily="34" charset="0"/>
              </a:rPr>
              <a:t>PyECLOUD</a:t>
            </a:r>
            <a:r>
              <a:rPr lang="en-US" sz="1200" b="1" dirty="0" smtClean="0">
                <a:solidFill>
                  <a:srgbClr val="4F81BD"/>
                </a:solidFill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Developed ad hoc</a:t>
            </a:r>
          </a:p>
        </p:txBody>
      </p:sp>
      <p:sp>
        <p:nvSpPr>
          <p:cNvPr id="2" name="Rectangle 1"/>
          <p:cNvSpPr/>
          <p:nvPr/>
        </p:nvSpPr>
        <p:spPr>
          <a:xfrm>
            <a:off x="2536562" y="2442792"/>
            <a:ext cx="16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1F497D"/>
                </a:solidFill>
              </a:rPr>
              <a:t>Initial e- distribution</a:t>
            </a:r>
          </a:p>
          <a:p>
            <a:pPr algn="ctr"/>
            <a:r>
              <a:rPr lang="en-GB" sz="1200" dirty="0">
                <a:solidFill>
                  <a:srgbClr val="1F497D"/>
                </a:solidFill>
              </a:rPr>
              <a:t>(from </a:t>
            </a:r>
            <a:r>
              <a:rPr lang="en-GB" sz="1200" dirty="0" err="1">
                <a:solidFill>
                  <a:srgbClr val="1F497D"/>
                </a:solidFill>
              </a:rPr>
              <a:t>PyECLOUD</a:t>
            </a:r>
            <a:r>
              <a:rPr lang="en-GB" sz="1200" dirty="0">
                <a:solidFill>
                  <a:srgbClr val="1F497D"/>
                </a:solidFill>
              </a:rPr>
              <a:t> </a:t>
            </a:r>
            <a:r>
              <a:rPr lang="en-GB" sz="1200" dirty="0" err="1">
                <a:solidFill>
                  <a:srgbClr val="1F497D"/>
                </a:solidFill>
              </a:rPr>
              <a:t>buildup</a:t>
            </a:r>
            <a:r>
              <a:rPr lang="en-GB" sz="1200" dirty="0">
                <a:solidFill>
                  <a:srgbClr val="1F497D"/>
                </a:solidFill>
              </a:rPr>
              <a:t> </a:t>
            </a:r>
            <a:r>
              <a:rPr lang="en-GB" sz="1200" dirty="0" err="1">
                <a:solidFill>
                  <a:srgbClr val="1F497D"/>
                </a:solidFill>
              </a:rPr>
              <a:t>sim</a:t>
            </a:r>
            <a:r>
              <a:rPr lang="en-GB" sz="1200" dirty="0">
                <a:solidFill>
                  <a:srgbClr val="1F497D"/>
                </a:solidFill>
              </a:rPr>
              <a:t>.)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996516" y="1828800"/>
            <a:ext cx="1961904" cy="461665"/>
          </a:xfrm>
          <a:prstGeom prst="rect">
            <a:avLst/>
          </a:pr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en-US" sz="1200" b="1" dirty="0" err="1" smtClean="0">
                <a:solidFill>
                  <a:prstClr val="white"/>
                </a:solidFill>
              </a:rPr>
              <a:t>PyHEADTAIL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9785" y="4087213"/>
            <a:ext cx="1961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Transverse tracking </a:t>
            </a:r>
          </a:p>
          <a:p>
            <a:pPr marL="188913" lvl="1">
              <a:spcAft>
                <a:spcPts val="600"/>
              </a:spcAft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with Q’, </a:t>
            </a:r>
            <a:r>
              <a:rPr lang="en-GB" sz="1200" dirty="0" err="1" smtClean="0">
                <a:solidFill>
                  <a:srgbClr val="9BBB59">
                    <a:lumMod val="75000"/>
                  </a:srgbClr>
                </a:solidFill>
              </a:rPr>
              <a:t>octupoles</a:t>
            </a: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 etc.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Longitudinal tracking</a:t>
            </a:r>
            <a:endParaRPr lang="en-GB" sz="1200" dirty="0">
              <a:solidFill>
                <a:srgbClr val="9BBB59">
                  <a:lumMod val="75000"/>
                </a:srgb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Transverse feedback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Impedances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Space charge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96516" y="2492248"/>
            <a:ext cx="1961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Transverse tracking </a:t>
            </a:r>
          </a:p>
          <a:p>
            <a:pPr marL="188913" lvl="1">
              <a:spcAft>
                <a:spcPts val="600"/>
              </a:spcAft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with Q’, </a:t>
            </a:r>
            <a:r>
              <a:rPr lang="en-GB" sz="1200" dirty="0" err="1" smtClean="0">
                <a:solidFill>
                  <a:srgbClr val="9BBB59">
                    <a:lumMod val="75000"/>
                  </a:srgbClr>
                </a:solidFill>
              </a:rPr>
              <a:t>octupoles</a:t>
            </a: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 etc.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Longitudinal tracking</a:t>
            </a:r>
            <a:endParaRPr lang="en-GB" sz="1200" dirty="0">
              <a:solidFill>
                <a:srgbClr val="9BBB59">
                  <a:lumMod val="75000"/>
                </a:srgb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Transverse feedback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Impedances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Space charge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9BBB59">
                    <a:lumMod val="75000"/>
                  </a:srgbClr>
                </a:solidFill>
              </a:rPr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39" grpId="0" animBg="1"/>
      <p:bldP spid="16" grpId="0" animBg="1"/>
      <p:bldP spid="32" grpId="0" animBg="1"/>
      <p:bldP spid="33" grpId="0" animBg="1"/>
      <p:bldP spid="34" grpId="0"/>
      <p:bldP spid="35" grpId="0" animBg="1"/>
      <p:bldP spid="38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30" grpId="0" animBg="1"/>
      <p:bldP spid="43" grpId="0" animBg="1"/>
      <p:bldP spid="2" grpId="0"/>
      <p:bldP spid="40" grpId="0" animBg="1"/>
      <p:bldP spid="46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First pilot study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19554" y="501639"/>
            <a:ext cx="8047892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Instability thresholds as a function of th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 intensity for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SPS </a:t>
            </a:r>
            <a:r>
              <a:rPr lang="en-US" sz="1400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at 26 GeV – Q26 vs Q20 – dipoles and drifts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Reasonably “lightweight”,  corresponding HEADTAIL simulations already available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Each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simulation (512 turns) is </a:t>
            </a:r>
            <a:r>
              <a:rPr lang="en-US" sz="1400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divided in few jobs 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(4x128 turns) launched subsequently (automatic)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Easier to recover crashed simulations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Single Job size can be optimized for </a:t>
            </a:r>
            <a:r>
              <a:rPr lang="en-US" sz="1400" dirty="0" err="1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lxplus</a:t>
            </a: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queues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Simulation can be “extended” a posteriori</a:t>
            </a: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5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 the same simulations settings we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repeat the simulation 5 times with different seeds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and take the average emittance evolution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71" y="3566153"/>
            <a:ext cx="4389129" cy="32918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6153"/>
            <a:ext cx="4389129" cy="329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9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>
                <a:solidFill>
                  <a:srgbClr val="1F497D"/>
                </a:solidFill>
              </a:rPr>
              <a:t>PyECLOUD</a:t>
            </a:r>
            <a:r>
              <a:rPr lang="en-US" sz="2400" b="1" dirty="0" err="1" smtClean="0">
                <a:solidFill>
                  <a:srgbClr val="1F497D"/>
                </a:solidFill>
              </a:rPr>
              <a:t>-PyHEADTAIL</a:t>
            </a:r>
            <a:r>
              <a:rPr lang="en-US" sz="2400" b="1" dirty="0" smtClean="0">
                <a:solidFill>
                  <a:srgbClr val="1F497D"/>
                </a:solidFill>
              </a:rPr>
              <a:t> at work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19554" y="556639"/>
            <a:ext cx="771964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lready used for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studies for the SPS and for the LH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C, profiting already of features that were no available in HEADTAIL: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Quadrupolar</a:t>
            </a:r>
            <a:r>
              <a:rPr lang="en-US" sz="14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field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Realistic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chamber shape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Correct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tracking of the electrons in the H plane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 dipoles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Simulations with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recorded pinch field map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for tune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footprint estimation </a:t>
            </a: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968787"/>
            <a:ext cx="4389332" cy="32919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998" y="2968938"/>
            <a:ext cx="4389129" cy="329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Summary and future work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2737" y="654017"/>
            <a:ext cx="7936419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PyECLOUD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PyHEADTAIL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can be used together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to simulate effects of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e-cloud on beam dynamics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Fields from the electrons and from the beam are calculated using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PyPIC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, a newly developed library including several different </a:t>
            </a:r>
            <a:r>
              <a:rPr lang="en-US" sz="1400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oisson solvers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Important work on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performance optimization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was necessary to make computational time affordable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Simulation results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validated against HEADTAIL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New tool already used for SPS and LHC simulations (see following talks)</a:t>
            </a:r>
            <a:endParaRPr lang="en-US" sz="14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What next:</a:t>
            </a: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We know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 quadrupoles we need the distribution from buildup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robust way to get good resolution for buildup still to be developed, some work on job management “infrastructure” also to be done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Investigate effect of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non uniform beta function</a:t>
            </a: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Other important players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(Q’, </a:t>
            </a:r>
            <a:r>
              <a:rPr lang="en-US" sz="1400" dirty="0" err="1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ctupoles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, damper), should be included in the simulations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And then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to simulate the triplets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Double de-synchronized pinch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Beta variation along the device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Position variation along the device</a:t>
            </a:r>
          </a:p>
        </p:txBody>
      </p:sp>
    </p:spTree>
    <p:extLst>
      <p:ext uri="{BB962C8B-B14F-4D97-AF65-F5344CB8AC3E}">
        <p14:creationId xmlns:p14="http://schemas.microsoft.com/office/powerpoint/2010/main" val="374767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0" y="3124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uppo 6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35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The </a:t>
            </a:r>
            <a:r>
              <a:rPr lang="en-US" sz="2400" b="1" dirty="0" err="1" smtClean="0">
                <a:solidFill>
                  <a:srgbClr val="1F497D"/>
                </a:solidFill>
              </a:rPr>
              <a:t>PyECLOUD-PyHEADTAIL</a:t>
            </a:r>
            <a:r>
              <a:rPr lang="en-US" sz="2400" b="1" dirty="0" smtClean="0">
                <a:solidFill>
                  <a:srgbClr val="1F497D"/>
                </a:solidFill>
              </a:rPr>
              <a:t> simulation setup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69068" y="564124"/>
            <a:ext cx="7848600" cy="108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We dropped the traditional approach of having separate tools for </a:t>
            </a: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ecloud</a:t>
            </a: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buildup and instability 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Use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PyECLOUD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also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1F497D"/>
                </a:solidFill>
              </a:rPr>
              <a:t>simulate </a:t>
            </a:r>
            <a:r>
              <a:rPr lang="en-US" sz="1400" dirty="0">
                <a:solidFill>
                  <a:srgbClr val="1F497D"/>
                </a:solidFill>
              </a:rPr>
              <a:t>the interaction </a:t>
            </a:r>
            <a:r>
              <a:rPr lang="en-US" sz="1400" dirty="0" smtClean="0">
                <a:solidFill>
                  <a:srgbClr val="1F497D"/>
                </a:solidFill>
              </a:rPr>
              <a:t>beam/</a:t>
            </a:r>
            <a:r>
              <a:rPr lang="en-US" sz="1400" dirty="0" err="1" smtClean="0">
                <a:solidFill>
                  <a:srgbClr val="1F497D"/>
                </a:solidFill>
              </a:rPr>
              <a:t>ecloud</a:t>
            </a:r>
            <a:r>
              <a:rPr lang="en-US" sz="1400" dirty="0" smtClean="0">
                <a:solidFill>
                  <a:srgbClr val="1F497D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within</a:t>
            </a:r>
            <a:r>
              <a:rPr lang="en-US" sz="1400" dirty="0" smtClean="0">
                <a:solidFill>
                  <a:srgbClr val="1F497D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PyHEADTAIL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1F497D"/>
                </a:solidFill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rgbClr val="1F497D"/>
                </a:solidFill>
                <a:sym typeface="Wingdings" panose="05000000000000000000" pitchFamily="2" charset="2"/>
              </a:rPr>
              <a:t>Possible thanks to the highly modular</a:t>
            </a:r>
            <a:r>
              <a:rPr lang="en-US" sz="15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5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structure of the two codes (object oriented)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23176" y="1701923"/>
            <a:ext cx="7924800" cy="40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Advantages of this approach: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Profits from years of </a:t>
            </a:r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optimization and testing </a:t>
            </a: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work on </a:t>
            </a:r>
            <a:r>
              <a:rPr lang="en-GB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PyECLOUD</a:t>
            </a: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 and </a:t>
            </a:r>
            <a:r>
              <a:rPr lang="en-GB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PyHEADTAIL</a:t>
            </a: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 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All advanced</a:t>
            </a:r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e-cloud </a:t>
            </a:r>
            <a:r>
              <a:rPr lang="en-GB" sz="14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modeling</a:t>
            </a:r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features </a:t>
            </a: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implemented in </a:t>
            </a:r>
            <a:r>
              <a:rPr lang="en-GB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PyECLOUD</a:t>
            </a: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 become </a:t>
            </a:r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naturally available </a:t>
            </a: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for beam dynamics simulations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 (arbitrary chamber shape, secondary electron emission, arbitrary magnetic field map, Boris electron tracker, accurate modeling for curved boundary) </a:t>
            </a:r>
            <a:endParaRPr lang="en-US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From now on the two tools can </a:t>
            </a:r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share most of the work of development and maintenance</a:t>
            </a:r>
            <a:endParaRPr lang="en-GB" sz="1400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indent="115888">
              <a:lnSpc>
                <a:spcPct val="150000"/>
              </a:lnSpc>
              <a:spcAft>
                <a:spcPts val="600"/>
              </a:spcAft>
            </a:pPr>
            <a:endParaRPr lang="en-US" sz="500" dirty="0" smtClean="0">
              <a:solidFill>
                <a:schemeClr val="tx2"/>
              </a:solidFill>
              <a:latin typeface="Calibri" pitchFamily="34" charset="0"/>
            </a:endParaRPr>
          </a:p>
          <a:p>
            <a:pPr indent="115888">
              <a:lnSpc>
                <a:spcPct val="15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This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enables several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new simulation scenarios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marL="573088" lvl="1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Scenarios where the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electron wall interaction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cannot be neglected, e.g.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long bunches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 (PS),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doublet beams</a:t>
            </a:r>
          </a:p>
          <a:p>
            <a:pPr marL="573088" lvl="1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Quadrupoles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 (including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triplets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, for example we could keep one beam 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rigid…)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573088" lvl="1" indent="-28575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Combined function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magnets</a:t>
            </a:r>
            <a:endParaRPr lang="en-GB" sz="1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929562"/>
            <a:ext cx="9144000" cy="421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50000"/>
              </a:lnSpc>
              <a:buClr>
                <a:srgbClr val="1F497D"/>
              </a:buClr>
            </a:pP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… but simulations can become very heavy (&gt;1 Week) </a:t>
            </a:r>
            <a:r>
              <a:rPr lang="en-GB" sz="16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performance optimization is crucial!</a:t>
            </a:r>
            <a:endParaRPr lang="en-GB" sz="16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03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The computational core: </a:t>
            </a:r>
            <a:r>
              <a:rPr lang="en-US" sz="2400" b="1" dirty="0" err="1" smtClean="0">
                <a:solidFill>
                  <a:srgbClr val="1F497D"/>
                </a:solidFill>
              </a:rPr>
              <a:t>PyPIC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34099" y="564124"/>
            <a:ext cx="8053754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A key component of the e-cloud simulator is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Particle In Cell (PIC) Poisson solver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(takes &gt;50% of the computational time)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Born as a buildup code, </a:t>
            </a: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PyECLOUD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 did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not allow to simulate the e-cloud dynamics in free space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, extensively used in the past for HEADTAIL simulations 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impossible to start the development from a well known model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We decided to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reorganize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our Particle In Cell (PIC) Poisson solvers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We wrote a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Python library (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PyPIC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including different PIC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solvers having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the same interface which can be used as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plug-in modules for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PyECLOUD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but also for other applications (e.g. space charge, beam-beam)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PyPIC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is now available on the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PyCOMPLETE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git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repository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https</a:t>
            </a: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://github.com/PyCOMPLETE/PyPIC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/</a:t>
            </a:r>
            <a:endParaRPr lang="en-US" sz="1400" dirty="0" smtClean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 smtClean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917" y="3968066"/>
            <a:ext cx="7296228" cy="249247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8045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The computational core: </a:t>
            </a:r>
            <a:r>
              <a:rPr lang="en-US" sz="2400" b="1" dirty="0" err="1" smtClean="0">
                <a:solidFill>
                  <a:srgbClr val="1F497D"/>
                </a:solidFill>
              </a:rPr>
              <a:t>PyPIC</a:t>
            </a:r>
            <a:endParaRPr lang="en-US" sz="2400" b="1" dirty="0">
              <a:solidFill>
                <a:srgbClr val="1F497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4006"/>
            <a:ext cx="9144000" cy="260758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34099" y="564124"/>
            <a:ext cx="8053754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A key component of the e-cloud simulator is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Particle In Cell (PIC) Poisson solver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(takes &gt;50% of the computational time)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Born as a buildup code, </a:t>
            </a: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</a:rPr>
              <a:t>PyECLOUD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 did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not allow to simulate the e-cloud dynamics in free space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</a:rPr>
              <a:t>, extensively used in the past for HEADTAIL simulations 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impossible to start the development from a well known model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We decided to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reorganize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our Particle In Cell (PIC) Poisson solvers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We wrote a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Python library (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PyPIC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including different PIC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solvers having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the same interface which can be used as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plug-in modules for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PyECLOUD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but also for other applications (e.g. space charge, beam-beam)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PyPIC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is now available on the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PyCOMPLETE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git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repository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https</a:t>
            </a: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://github.com/PyCOMPLETE/PyPIC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  <a:hlinkClick r:id="rId4"/>
              </a:rPr>
              <a:t>/</a:t>
            </a:r>
            <a:endParaRPr lang="en-US" sz="1400" dirty="0" smtClean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1400" dirty="0" smtClean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7063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0" y="3534201"/>
            <a:ext cx="4096520" cy="30723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80" y="3534201"/>
            <a:ext cx="4096520" cy="3072390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1F497D"/>
                </a:solidFill>
              </a:rPr>
              <a:t>The computational core: </a:t>
            </a:r>
            <a:r>
              <a:rPr lang="en-US" sz="2400" b="1" dirty="0" err="1">
                <a:solidFill>
                  <a:srgbClr val="1F497D"/>
                </a:solidFill>
              </a:rPr>
              <a:t>PyPIC</a:t>
            </a:r>
            <a:endParaRPr lang="en-US" sz="2400" b="1" dirty="0">
              <a:solidFill>
                <a:srgbClr val="1F497D"/>
              </a:solidFill>
            </a:endParaRPr>
          </a:p>
          <a:p>
            <a:pPr algn="r"/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96108" y="555594"/>
            <a:ext cx="8047892" cy="2469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PyPIC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includes the following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solvers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Open boundary FFT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PEC rectangular boundary FFT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PEC arbitrarily shaped boundary – Finite </a:t>
            </a: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Differences – staircase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approx. of curved boundaries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PEC arbitrarily shaped boundary – Finite Differences – </a:t>
            </a:r>
            <a:r>
              <a:rPr lang="en-US" sz="1400" dirty="0" err="1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Shortley</a:t>
            </a: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-Weller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method for curved bound.</a:t>
            </a:r>
            <a:endParaRPr lang="en-US" sz="14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Bassetti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-Erskine (not really a solver, for testing purposes)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endParaRPr lang="en-US" sz="500" dirty="0">
              <a:solidFill>
                <a:srgbClr val="1F497D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+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test scripts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: crosscheck the different modules against each other (for special cases in which this is possible)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954" y="3326816"/>
            <a:ext cx="3024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Clr>
                <a:srgbClr val="1F497D"/>
              </a:buClr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Uniformly charged cylinder </a:t>
            </a:r>
          </a:p>
          <a:p>
            <a:pPr marL="0" lvl="1" algn="ctr">
              <a:buClr>
                <a:srgbClr val="1F497D"/>
              </a:buClr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inside circular boundary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07627" y="3326815"/>
            <a:ext cx="3024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buClr>
                <a:srgbClr val="1F497D"/>
              </a:buClr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Uniformly charged cylinder </a:t>
            </a:r>
          </a:p>
          <a:p>
            <a:pPr marL="0" lvl="1" algn="ctr">
              <a:buClr>
                <a:srgbClr val="1F497D"/>
              </a:buClr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inside square boundary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7815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1F497D"/>
                </a:solidFill>
              </a:rPr>
              <a:t>The computational core: </a:t>
            </a:r>
            <a:r>
              <a:rPr lang="en-US" sz="2400" b="1" dirty="0" err="1">
                <a:solidFill>
                  <a:srgbClr val="1F497D"/>
                </a:solidFill>
              </a:rPr>
              <a:t>PyPIC</a:t>
            </a:r>
            <a:endParaRPr lang="en-US" sz="2400" b="1" dirty="0">
              <a:solidFill>
                <a:srgbClr val="1F497D"/>
              </a:solidFill>
            </a:endParaRPr>
          </a:p>
          <a:p>
            <a:pPr algn="r"/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96108" y="555594"/>
            <a:ext cx="8047892" cy="3116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PyECLOUD-PyHEADTAIL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simulations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the PIC solver is called twice per slice at each e-cloud interaction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.g. 512 turns x 35 kicks x 64 slices: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2.3 x 10</a:t>
            </a:r>
            <a:r>
              <a:rPr lang="en-US" sz="1400" b="1" baseline="300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recalculations!!!  speed is crucial</a:t>
            </a:r>
          </a:p>
          <a:p>
            <a:pPr marL="0" lvl="1"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Performance optimization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carried out for all the modules: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FFTW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routines used for the FFT based solvers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LU factorization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precomputed and stored the FD solvers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Special properties</a:t>
            </a:r>
            <a:r>
              <a:rPr lang="en-US" sz="14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of the relevant matrices have been exploited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FFT is performed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block-wise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skipping blocks filled with zeros 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Trivial equations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 points outside the chamber are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removed</a:t>
            </a:r>
            <a:endParaRPr lang="en-US" sz="1400" b="1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175" y="3381303"/>
            <a:ext cx="5607585" cy="33491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27375" y="3968535"/>
            <a:ext cx="3670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Open boundary is heavier (2x larger matrix)</a:t>
            </a:r>
          </a:p>
          <a:p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 PEC: FFT and FD </a:t>
            </a:r>
            <a:r>
              <a:rPr lang="en-GB" sz="1400" b="1" dirty="0" smtClean="0">
                <a:solidFill>
                  <a:srgbClr val="FF0000"/>
                </a:solidFill>
              </a:rPr>
              <a:t>have similar performances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4508279"/>
            <a:ext cx="15247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 x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odes 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97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7380" y="3386811"/>
            <a:ext cx="5713571" cy="3366707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1F497D"/>
                </a:solidFill>
              </a:rPr>
              <a:t>The computational core: </a:t>
            </a:r>
            <a:r>
              <a:rPr lang="en-US" sz="2400" b="1" dirty="0" err="1">
                <a:solidFill>
                  <a:srgbClr val="1F497D"/>
                </a:solidFill>
              </a:rPr>
              <a:t>PyPIC</a:t>
            </a:r>
            <a:endParaRPr lang="en-US" sz="2400" b="1" dirty="0">
              <a:solidFill>
                <a:srgbClr val="1F497D"/>
              </a:solidFill>
            </a:endParaRPr>
          </a:p>
          <a:p>
            <a:pPr algn="r"/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7375" y="3968535"/>
            <a:ext cx="321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Situation different for smaller matrices but still FD has the best performance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4546835"/>
            <a:ext cx="15247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 x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odes 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84401"/>
          <a:stretch/>
        </p:blipFill>
        <p:spPr>
          <a:xfrm>
            <a:off x="1806763" y="6213513"/>
            <a:ext cx="5607585" cy="52244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96108" y="555594"/>
            <a:ext cx="8047892" cy="3116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PyECLOUD-PyHEADTAIL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simulations 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the PIC solver is called twice per slice at each e-cloud interaction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sz="1400" dirty="0" smtClean="0">
                <a:solidFill>
                  <a:srgbClr val="1F497D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.g. 512 turns x 35 kicks x 64 slices: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2.3 x 10</a:t>
            </a:r>
            <a:r>
              <a:rPr lang="en-US" sz="1400" b="1" baseline="300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recalculations!!!  speed is crucial</a:t>
            </a:r>
          </a:p>
          <a:p>
            <a:pPr marL="0" lvl="1">
              <a:buClr>
                <a:srgbClr val="1F497D"/>
              </a:buClr>
            </a:pPr>
            <a:endParaRPr lang="en-US" sz="5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Performance optimization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carried out for all the modules: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FFTW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routines used for the FFT based solvers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LU factorization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precomputed and stored the FD solvers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Special properties</a:t>
            </a:r>
            <a:r>
              <a:rPr lang="en-US" sz="14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of the relevant matrices have been exploited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FFT is performed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block-wise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skipping blocks filled with zeros </a:t>
            </a: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Trivial equations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for points outside the chamber are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removed</a:t>
            </a:r>
            <a:endParaRPr lang="en-US" sz="1400" b="1" dirty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lvl="2">
              <a:lnSpc>
                <a:spcPct val="150000"/>
              </a:lnSpc>
              <a:buClr>
                <a:srgbClr val="1F497D"/>
              </a:buClr>
            </a:pP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232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An extra boost to the Finite Difference solver </a:t>
            </a:r>
            <a:endParaRPr lang="en-US" sz="2400" b="1" dirty="0">
              <a:solidFill>
                <a:srgbClr val="1F497D"/>
              </a:solidFill>
            </a:endParaRPr>
          </a:p>
          <a:p>
            <a:pPr algn="r"/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96108" y="555594"/>
            <a:ext cx="8047892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Even after these optimizations simulation for the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LHC at 7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TeV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would still take ~8 days</a:t>
            </a:r>
          </a:p>
          <a:p>
            <a:pPr marL="0" lvl="1">
              <a:lnSpc>
                <a:spcPct val="150000"/>
              </a:lnSpc>
              <a:buClr>
                <a:srgbClr val="1F497D"/>
              </a:buClr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PIC still completely dominant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in the profiling  tried to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optimize even further: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Iterative method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turned out to be slower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Cython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wrapped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C-implemented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SuperLU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gave performances similar to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scipy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…but we learnt how to use C libraries in Python </a:t>
            </a: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Found in literature that a 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simpler algorithm (KLU) outperforms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SuperLU</a:t>
            </a:r>
            <a:r>
              <a:rPr lang="en-US" sz="1400" b="1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for very sparse matrices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mplemented using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Cython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to wrap the available C implementation  </a:t>
            </a:r>
            <a:r>
              <a:rPr lang="en-US" sz="1400" b="1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PyKLU</a:t>
            </a: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200150" lvl="3" indent="-285750">
              <a:lnSpc>
                <a:spcPct val="150000"/>
              </a:lnSpc>
              <a:buClr>
                <a:srgbClr val="1F497D"/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Available on the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PyCOMPLETE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git</a:t>
            </a:r>
            <a:r>
              <a:rPr lang="en-US" sz="14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repository</a:t>
            </a: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Courier New" panose="02070309020205020404" pitchFamily="49" charset="0"/>
              <a:buChar char="o"/>
            </a:pPr>
            <a:endParaRPr lang="en-US" sz="1400" dirty="0" smtClean="0">
              <a:solidFill>
                <a:schemeClr val="tx2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lnSpc>
                <a:spcPct val="150000"/>
              </a:lnSpc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715" y="3608092"/>
            <a:ext cx="5579814" cy="292084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275703" y="3901029"/>
            <a:ext cx="16318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It worked! 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67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3351</TotalTime>
  <Words>2339</Words>
  <Application>Microsoft Office PowerPoint</Application>
  <PresentationFormat>On-screen Show (4:3)</PresentationFormat>
  <Paragraphs>302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giadarol</dc:creator>
  <cp:lastModifiedBy>giadarol</cp:lastModifiedBy>
  <cp:revision>75</cp:revision>
  <dcterms:created xsi:type="dcterms:W3CDTF">2015-05-24T18:01:25Z</dcterms:created>
  <dcterms:modified xsi:type="dcterms:W3CDTF">2015-05-27T13:51:38Z</dcterms:modified>
</cp:coreProperties>
</file>