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0" name="Shape 3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304800" y="3134952"/>
            <a:ext cx="3483695" cy="34836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8EFA00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3" name="Shape 33"/>
          <p:cNvSpPr/>
          <p:nvPr/>
        </p:nvSpPr>
        <p:spPr>
          <a:xfrm>
            <a:off x="274311" y="4138252"/>
            <a:ext cx="3544672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Future of</a:t>
            </a:r>
            <a:endParaRPr sz="3600"/>
          </a:p>
          <a:p>
            <a:pPr lvl="0">
              <a:defRPr sz="1800"/>
            </a:pPr>
            <a:r>
              <a:rPr sz="3600"/>
              <a:t>our collaboration</a:t>
            </a:r>
          </a:p>
        </p:txBody>
      </p:sp>
      <p:sp>
        <p:nvSpPr>
          <p:cNvPr id="34" name="Shape 34"/>
          <p:cNvSpPr/>
          <p:nvPr/>
        </p:nvSpPr>
        <p:spPr>
          <a:xfrm>
            <a:off x="1646597" y="5543550"/>
            <a:ext cx="80010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???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304800" y="3134952"/>
            <a:ext cx="3483695" cy="34836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8EFA00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37" name="Shape 37"/>
          <p:cNvSpPr/>
          <p:nvPr/>
        </p:nvSpPr>
        <p:spPr>
          <a:xfrm>
            <a:off x="274311" y="4138252"/>
            <a:ext cx="3544672" cy="1193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Future of</a:t>
            </a:r>
            <a:endParaRPr sz="3600"/>
          </a:p>
          <a:p>
            <a:pPr lvl="0">
              <a:defRPr sz="1800"/>
            </a:pPr>
            <a:r>
              <a:rPr sz="3600"/>
              <a:t>our collaboration</a:t>
            </a:r>
          </a:p>
        </p:txBody>
      </p:sp>
      <p:grpSp>
        <p:nvGrpSpPr>
          <p:cNvPr id="40" name="Group 40"/>
          <p:cNvGrpSpPr/>
          <p:nvPr/>
        </p:nvGrpSpPr>
        <p:grpSpPr>
          <a:xfrm>
            <a:off x="3251199" y="6146800"/>
            <a:ext cx="3537256" cy="1668103"/>
            <a:chOff x="0" y="0"/>
            <a:chExt cx="3537254" cy="1668102"/>
          </a:xfrm>
        </p:grpSpPr>
        <p:sp>
          <p:nvSpPr>
            <p:cNvPr id="38" name="Shape 38"/>
            <p:cNvSpPr/>
            <p:nvPr/>
          </p:nvSpPr>
          <p:spPr>
            <a:xfrm>
              <a:off x="1745945" y="1020402"/>
              <a:ext cx="1791310" cy="647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3600"/>
                <a:t>Funding</a:t>
              </a:r>
            </a:p>
          </p:txBody>
        </p:sp>
        <p:sp>
          <p:nvSpPr>
            <p:cNvPr id="39" name="Shape 39"/>
            <p:cNvSpPr/>
            <p:nvPr/>
          </p:nvSpPr>
          <p:spPr>
            <a:xfrm>
              <a:off x="0" y="0"/>
              <a:ext cx="1529174" cy="1183883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3784599" y="4411302"/>
            <a:ext cx="2749653" cy="647701"/>
            <a:chOff x="0" y="0"/>
            <a:chExt cx="2749652" cy="647700"/>
          </a:xfrm>
        </p:grpSpPr>
        <p:sp>
          <p:nvSpPr>
            <p:cNvPr id="41" name="Shape 41"/>
            <p:cNvSpPr/>
            <p:nvPr/>
          </p:nvSpPr>
          <p:spPr>
            <a:xfrm>
              <a:off x="1212545" y="0"/>
              <a:ext cx="1537108" cy="647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3600"/>
                <a:t>People</a:t>
              </a:r>
            </a:p>
          </p:txBody>
        </p:sp>
        <p:sp>
          <p:nvSpPr>
            <p:cNvPr id="42" name="Shape 42"/>
            <p:cNvSpPr/>
            <p:nvPr/>
          </p:nvSpPr>
          <p:spPr>
            <a:xfrm>
              <a:off x="0" y="376597"/>
              <a:ext cx="998600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</p:grpSp>
      <p:grpSp>
        <p:nvGrpSpPr>
          <p:cNvPr id="49" name="Group 49"/>
          <p:cNvGrpSpPr/>
          <p:nvPr/>
        </p:nvGrpSpPr>
        <p:grpSpPr>
          <a:xfrm>
            <a:off x="3251199" y="876796"/>
            <a:ext cx="8108240" cy="2704605"/>
            <a:chOff x="0" y="-55314"/>
            <a:chExt cx="8108238" cy="2704603"/>
          </a:xfrm>
        </p:grpSpPr>
        <p:sp>
          <p:nvSpPr>
            <p:cNvPr id="44" name="Shape 44"/>
            <p:cNvSpPr/>
            <p:nvPr/>
          </p:nvSpPr>
          <p:spPr>
            <a:xfrm>
              <a:off x="1745945" y="0"/>
              <a:ext cx="1766164" cy="6477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3600"/>
                <a:t>Science</a:t>
              </a:r>
            </a:p>
          </p:txBody>
        </p:sp>
        <p:sp>
          <p:nvSpPr>
            <p:cNvPr id="45" name="Shape 45"/>
            <p:cNvSpPr/>
            <p:nvPr/>
          </p:nvSpPr>
          <p:spPr>
            <a:xfrm flipV="1">
              <a:off x="-1" y="657542"/>
              <a:ext cx="1531401" cy="1991748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/>
              </a:pPr>
            </a:p>
          </p:txBody>
        </p:sp>
        <p:grpSp>
          <p:nvGrpSpPr>
            <p:cNvPr id="48" name="Group 48"/>
            <p:cNvGrpSpPr/>
            <p:nvPr/>
          </p:nvGrpSpPr>
          <p:grpSpPr>
            <a:xfrm>
              <a:off x="3742291" y="-55315"/>
              <a:ext cx="4365948" cy="977901"/>
              <a:chOff x="-88900" y="-63499"/>
              <a:chExt cx="4365947" cy="977900"/>
            </a:xfrm>
          </p:grpSpPr>
          <p:sp>
            <p:nvSpPr>
              <p:cNvPr id="47" name="Shape 47"/>
              <p:cNvSpPr/>
              <p:nvPr/>
            </p:nvSpPr>
            <p:spPr>
              <a:xfrm>
                <a:off x="0" y="0"/>
                <a:ext cx="4188148" cy="711200"/>
              </a:xfrm>
              <a:prstGeom prst="rect">
                <a:avLst/>
              </a:prstGeom>
              <a:solidFill>
                <a:srgbClr val="DCDEE0"/>
              </a:solidFill>
              <a:ln>
                <a:noFill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l">
                  <a:defRPr sz="1900"/>
                </a:lvl1pPr>
              </a:lstStyle>
              <a:p>
                <a:pPr lvl="0">
                  <a:defRPr sz="1800"/>
                </a:pPr>
                <a:r>
                  <a:rPr sz="1900"/>
                  <a:t>Beam line for school experiments: proposals, collaborations</a:t>
                </a:r>
              </a:p>
            </p:txBody>
          </p:sp>
          <p:pic>
            <p:nvPicPr>
              <p:cNvPr id="46" name="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-88900" y="-63500"/>
                <a:ext cx="4365948" cy="977901"/>
              </a:xfrm>
              <a:prstGeom prst="rect">
                <a:avLst/>
              </a:prstGeom>
              <a:effectLst/>
            </p:spPr>
          </p:pic>
        </p:grpSp>
      </p:grpSp>
      <p:grpSp>
        <p:nvGrpSpPr>
          <p:cNvPr id="52" name="Group 52"/>
          <p:cNvGrpSpPr/>
          <p:nvPr/>
        </p:nvGrpSpPr>
        <p:grpSpPr>
          <a:xfrm>
            <a:off x="7484017" y="7243402"/>
            <a:ext cx="3138019" cy="685801"/>
            <a:chOff x="-88900" y="-63499"/>
            <a:chExt cx="3138017" cy="685800"/>
          </a:xfrm>
        </p:grpSpPr>
        <p:sp>
          <p:nvSpPr>
            <p:cNvPr id="51" name="Shape 51"/>
            <p:cNvSpPr/>
            <p:nvPr/>
          </p:nvSpPr>
          <p:spPr>
            <a:xfrm>
              <a:off x="0" y="0"/>
              <a:ext cx="2960218" cy="419100"/>
            </a:xfrm>
            <a:prstGeom prst="rect">
              <a:avLst/>
            </a:prstGeom>
            <a:solidFill>
              <a:srgbClr val="DCDEE0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1900"/>
              </a:lvl1pPr>
            </a:lstStyle>
            <a:p>
              <a:pPr lvl="0">
                <a:defRPr sz="1800"/>
              </a:pPr>
              <a:r>
                <a:rPr sz="1900"/>
                <a:t>Crowd funding campaign</a:t>
              </a:r>
            </a:p>
          </p:txBody>
        </p:sp>
        <p:pic>
          <p:nvPicPr>
            <p:cNvPr id="50" name="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88900" y="-63500"/>
              <a:ext cx="3138018" cy="685801"/>
            </a:xfrm>
            <a:prstGeom prst="rect">
              <a:avLst/>
            </a:prstGeom>
            <a:effectLst/>
          </p:spPr>
        </p:pic>
      </p:grpSp>
      <p:grpSp>
        <p:nvGrpSpPr>
          <p:cNvPr id="55" name="Group 55"/>
          <p:cNvGrpSpPr/>
          <p:nvPr/>
        </p:nvGrpSpPr>
        <p:grpSpPr>
          <a:xfrm>
            <a:off x="10299700" y="8216900"/>
            <a:ext cx="2234952" cy="986706"/>
            <a:chOff x="0" y="0"/>
            <a:chExt cx="2234951" cy="986705"/>
          </a:xfrm>
        </p:grpSpPr>
        <p:sp>
          <p:nvSpPr>
            <p:cNvPr id="53" name="Shape 53"/>
            <p:cNvSpPr/>
            <p:nvPr/>
          </p:nvSpPr>
          <p:spPr>
            <a:xfrm>
              <a:off x="0" y="0"/>
              <a:ext cx="2234952" cy="986706"/>
            </a:xfrm>
            <a:prstGeom prst="rect">
              <a:avLst/>
            </a:prstGeom>
            <a:solidFill>
              <a:srgbClr val="0365C0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38100" dist="25400" dir="540000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4" name="Shape 54"/>
            <p:cNvSpPr/>
            <p:nvPr/>
          </p:nvSpPr>
          <p:spPr>
            <a:xfrm>
              <a:off x="142877" y="246433"/>
              <a:ext cx="1949197" cy="469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24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2400">
                  <a:solidFill>
                    <a:srgbClr val="FFFFFF"/>
                  </a:solidFill>
                </a:rPr>
                <a:t>Governments</a:t>
              </a:r>
            </a:p>
          </p:txBody>
        </p:sp>
      </p:grpSp>
      <p:sp>
        <p:nvSpPr>
          <p:cNvPr id="56" name="Shape 56"/>
          <p:cNvSpPr/>
          <p:nvPr/>
        </p:nvSpPr>
        <p:spPr>
          <a:xfrm>
            <a:off x="10697319" y="7536953"/>
            <a:ext cx="584498" cy="627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grpSp>
        <p:nvGrpSpPr>
          <p:cNvPr id="59" name="Group 59"/>
          <p:cNvGrpSpPr/>
          <p:nvPr/>
        </p:nvGrpSpPr>
        <p:grpSpPr>
          <a:xfrm>
            <a:off x="7002246" y="3613150"/>
            <a:ext cx="4787088" cy="2349501"/>
            <a:chOff x="-88900" y="-63500"/>
            <a:chExt cx="4787087" cy="2349500"/>
          </a:xfrm>
        </p:grpSpPr>
        <p:sp>
          <p:nvSpPr>
            <p:cNvPr id="58" name="Shape 58"/>
            <p:cNvSpPr/>
            <p:nvPr/>
          </p:nvSpPr>
          <p:spPr>
            <a:xfrm>
              <a:off x="-1" y="0"/>
              <a:ext cx="4609289" cy="2082800"/>
            </a:xfrm>
            <a:prstGeom prst="rect">
              <a:avLst/>
            </a:prstGeom>
            <a:solidFill>
              <a:srgbClr val="DCDEE0"/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 algn="l">
                <a:lnSpc>
                  <a:spcPct val="150000"/>
                </a:lnSpc>
                <a:defRPr sz="1800"/>
              </a:pPr>
              <a:r>
                <a:t>Communication between schools</a:t>
              </a:r>
            </a:p>
            <a:p>
              <a:pPr lvl="0" algn="l">
                <a:lnSpc>
                  <a:spcPct val="150000"/>
                </a:lnSpc>
                <a:defRPr sz="1800"/>
              </a:pPr>
              <a:r>
                <a:t>Blogs, Facebook, collaboration website</a:t>
              </a:r>
            </a:p>
            <a:p>
              <a:pPr lvl="0" algn="l">
                <a:lnSpc>
                  <a:spcPct val="150000"/>
                </a:lnSpc>
                <a:defRPr sz="1800"/>
              </a:pPr>
              <a:r>
                <a:t>Schools visit SESAME</a:t>
              </a:r>
            </a:p>
            <a:p>
              <a:pPr lvl="0" algn="l">
                <a:lnSpc>
                  <a:spcPct val="150000"/>
                </a:lnSpc>
                <a:defRPr sz="1800"/>
              </a:pPr>
              <a:r>
                <a:t>Social media campaign: CERN + SESAME </a:t>
              </a:r>
            </a:p>
            <a:p>
              <a:pPr lvl="0" algn="l">
                <a:lnSpc>
                  <a:spcPct val="150000"/>
                </a:lnSpc>
                <a:defRPr sz="1800"/>
              </a:pPr>
              <a:r>
                <a:t>Grants for young researchers</a:t>
              </a:r>
            </a:p>
          </p:txBody>
        </p:sp>
        <p:pic>
          <p:nvPicPr>
            <p:cNvPr id="57" name="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88900" y="-63500"/>
              <a:ext cx="4787088" cy="2349500"/>
            </a:xfrm>
            <a:prstGeom prst="rect">
              <a:avLst/>
            </a:prstGeom>
            <a:effectLst/>
          </p:spPr>
        </p:pic>
      </p:grpSp>
      <p:sp>
        <p:nvSpPr>
          <p:cNvPr id="60" name="Shape 60"/>
          <p:cNvSpPr/>
          <p:nvPr/>
        </p:nvSpPr>
        <p:spPr>
          <a:xfrm>
            <a:off x="11563250" y="5136678"/>
            <a:ext cx="463899" cy="30273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61" name="Shape 61"/>
          <p:cNvSpPr/>
          <p:nvPr/>
        </p:nvSpPr>
        <p:spPr>
          <a:xfrm flipV="1">
            <a:off x="8699499" y="5714723"/>
            <a:ext cx="1" cy="153713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presetClass="entr" presetSubtype="0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presetClass="entr" presetSubtype="0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nodeType="clickEffect" presetClass="entr" presetSubtype="0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nodeType="clickEffect" presetClass="entr" presetSubtype="0" presetID="10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2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nodeType="clickEffect" presetClass="entr" presetSubtype="8" presetID="22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 transition="in">
                                      <p:cBhvr>
                                        <p:cTn id="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nodeType="clickEffect" presetClass="entr" presetSubtype="4" presetID="22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id="3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presetClass="entr" presetSubtype="1" presetID="22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4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presetClass="entr" presetSubtype="1" presetID="22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 transition="in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9" grpId="1"/>
      <p:bldP build="whole" bldLvl="1" animBg="1" rev="0" advAuto="0" spid="60" grpId="8"/>
      <p:bldP build="whole" bldLvl="1" animBg="1" rev="0" advAuto="0" spid="52" grpId="6"/>
      <p:bldP build="whole" bldLvl="1" animBg="1" rev="0" advAuto="0" spid="55" grpId="5"/>
      <p:bldP build="whole" bldLvl="1" animBg="1" rev="0" advAuto="0" spid="43" grpId="2"/>
      <p:bldP build="whole" bldLvl="1" animBg="1" rev="0" advAuto="0" spid="61" grpId="7"/>
      <p:bldP build="whole" bldLvl="1" animBg="1" rev="0" advAuto="0" spid="59" grpId="3"/>
      <p:bldP build="whole" bldLvl="1" animBg="1" rev="0" advAuto="0" spid="40" grpId="4"/>
      <p:bldP build="whole" bldLvl="1" animBg="1" rev="0" advAuto="0" spid="56" grpId="9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71900" y="1981200"/>
            <a:ext cx="5816600" cy="744220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Shape 64"/>
          <p:cNvSpPr/>
          <p:nvPr/>
        </p:nvSpPr>
        <p:spPr>
          <a:xfrm>
            <a:off x="2290394" y="6349"/>
            <a:ext cx="8779612" cy="173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We would love to do interviews with you.</a:t>
            </a:r>
            <a:endParaRPr sz="3600"/>
          </a:p>
          <a:p>
            <a:pPr lvl="0">
              <a:defRPr sz="1800"/>
            </a:pPr>
            <a:r>
              <a:rPr sz="3600"/>
              <a:t>But for all students less than 18 years old,</a:t>
            </a:r>
            <a:endParaRPr sz="3600"/>
          </a:p>
          <a:p>
            <a:pPr lvl="0">
              <a:defRPr sz="1800"/>
            </a:pPr>
            <a:r>
              <a:rPr sz="3600"/>
              <a:t>we need the parents’ consent.</a:t>
            </a: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