
<file path=[Content_Types].xml><?xml version="1.0" encoding="utf-8"?>
<Types xmlns="http://schemas.openxmlformats.org/package/2006/content-types">
  <Override PartName="/ppt/slideLayouts/slideLayout8.xml" ContentType="application/vnd.openxmlformats-officedocument.presentationml.slideLayout+xml"/>
  <Override PartName="/ppt/slides/slide68.xml" ContentType="application/vnd.openxmlformats-officedocument.presentationml.slide+xml"/>
  <Override PartName="/ppt/embeddings/oleObject4.bin" ContentType="application/vnd.openxmlformats-officedocument.oleObject"/>
  <Override PartName="/ppt/slides/slide22.xml" ContentType="application/vnd.openxmlformats-officedocument.presentationml.slide+xml"/>
  <Override PartName="/ppt/slides/slide28.xml" ContentType="application/vnd.openxmlformats-officedocument.presentationml.slide+xml"/>
  <Override PartName="/ppt/slides/slide66.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embeddings/oleObject2.bin" ContentType="application/vnd.openxmlformats-officedocument.oleObject"/>
  <Override PartName="/ppt/slides/slide52.xml" ContentType="application/vnd.openxmlformats-officedocument.presentationml.slide+xml"/>
  <Override PartName="/ppt/slides/slide1.xml" ContentType="application/vnd.openxmlformats-officedocument.presentationml.slide+xml"/>
  <Override PartName="/ppt/slides/slide51.xml" ContentType="application/vnd.openxmlformats-officedocument.presentationml.slide+xml"/>
  <Override PartName="/ppt/slides/slide7.xml" ContentType="application/vnd.openxmlformats-officedocument.presentationml.slide+xml"/>
  <Override PartName="/ppt/slides/slide62.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Default Extension="wmf" ContentType="image/x-wmf"/>
  <Override PartName="/ppt/handoutMasters/handoutMaster1.xml" ContentType="application/vnd.openxmlformats-officedocument.presentationml.handoutMaster+xml"/>
  <Override PartName="/ppt/slides/slide13.xml" ContentType="application/vnd.openxmlformats-officedocument.presentationml.slide+xml"/>
  <Default Extension="pict" ContentType="image/pict"/>
  <Override PartName="/ppt/slides/slide20.xml" ContentType="application/vnd.openxmlformats-officedocument.presentationml.slide+xml"/>
  <Override PartName="/ppt/slides/slide17.xml" ContentType="application/vnd.openxmlformats-officedocument.presentationml.slide+xml"/>
  <Override PartName="/ppt/embeddings/oleObject3.bin" ContentType="application/vnd.openxmlformats-officedocument.oleObject"/>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61.xml" ContentType="application/vnd.openxmlformats-officedocument.presentationml.slide+xml"/>
  <Override PartName="/ppt/slides/slide43.xml" ContentType="application/vnd.openxmlformats-officedocument.presentationml.slide+xml"/>
  <Override PartName="/ppt/slideLayouts/slideLayout6.xml" ContentType="application/vnd.openxmlformats-officedocument.presentationml.slideLayout+xml"/>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Default Extension="vml" ContentType="application/vnd.openxmlformats-officedocument.vmlDrawing"/>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56.xml" ContentType="application/vnd.openxmlformats-officedocument.presentationml.slide+xml"/>
  <Override PartName="/ppt/slides/slide31.xml" ContentType="application/vnd.openxmlformats-officedocument.presentationml.slide+xml"/>
  <Default Extension="bin" ContentType="application/vnd.openxmlformats-officedocument.presentationml.printerSettings"/>
  <Override PartName="/ppt/slides/slide53.xml" ContentType="application/vnd.openxmlformats-officedocument.presentationml.slide+xml"/>
  <Override PartName="/ppt/slides/slide55.xml" ContentType="application/vnd.openxmlformats-officedocument.presentationml.slide+xml"/>
  <Override PartName="/ppt/slides/slide67.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slides/slide69.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45.xml" ContentType="application/vnd.openxmlformats-officedocument.presentationml.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s/slide50.xml" ContentType="application/vnd.openxmlformats-officedocument.presentationml.slide+xml"/>
  <Override PartName="/ppt/slides/slide54.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slides/slide25.xml" ContentType="application/vnd.openxmlformats-officedocument.presentationml.slide+xml"/>
  <Override PartName="/ppt/embeddings/oleObject5.bin" ContentType="application/vnd.openxmlformats-officedocument.oleObject"/>
  <Override PartName="/ppt/slides/slide63.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embeddings/oleObject1.bin" ContentType="application/vnd.openxmlformats-officedocument.oleObject"/>
  <Override PartName="/ppt/slides/slide34.xml" ContentType="application/vnd.openxmlformats-officedocument.presentationml.slide+xml"/>
  <Override PartName="/ppt/slides/slide44.xml" ContentType="application/vnd.openxmlformats-officedocument.presentationml.slide+xml"/>
  <Override PartName="/ppt/slides/slide49.xml" ContentType="application/vnd.openxmlformats-officedocument.presentationml.slide+xml"/>
  <Override PartName="/ppt/slideLayouts/slideLayout1.xml" ContentType="application/vnd.openxmlformats-officedocument.presentationml.slideLayout+xml"/>
  <Override PartName="/ppt/slides/slide70.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Override PartName="/ppt/slides/slide59.xml" ContentType="application/vnd.openxmlformats-officedocument.presentationml.slide+xml"/>
  <Default Extension="jpeg" ContentType="image/jpeg"/>
  <Override PartName="/ppt/slides/slide6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Default Extension="tiff" ContentType="image/tiff"/>
  <Override PartName="/ppt/slideLayouts/slideLayout11.xml" ContentType="application/vnd.openxmlformats-officedocument.presentationml.slideLayout+xml"/>
  <Override PartName="/ppt/slides/slide72.xml" ContentType="application/vnd.openxmlformats-officedocument.presentationml.slide+xml"/>
  <Override PartName="/ppt/slides/slide74.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60.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73.xml" ContentType="application/vnd.openxmlformats-officedocument.presentationml.slide+xml"/>
  <Override PartName="/ppt/slides/slide32.xml" ContentType="application/vnd.openxmlformats-officedocument.presentationml.slide+xml"/>
  <Override PartName="/ppt/slides/slide71.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76"/>
  </p:notesMasterIdLst>
  <p:handoutMasterIdLst>
    <p:handoutMasterId r:id="rId77"/>
  </p:handoutMasterIdLst>
  <p:sldIdLst>
    <p:sldId id="256" r:id="rId2"/>
    <p:sldId id="292" r:id="rId3"/>
    <p:sldId id="336" r:id="rId4"/>
    <p:sldId id="306" r:id="rId5"/>
    <p:sldId id="337" r:id="rId6"/>
    <p:sldId id="305" r:id="rId7"/>
    <p:sldId id="369" r:id="rId8"/>
    <p:sldId id="395" r:id="rId9"/>
    <p:sldId id="370" r:id="rId10"/>
    <p:sldId id="371" r:id="rId11"/>
    <p:sldId id="372" r:id="rId12"/>
    <p:sldId id="373" r:id="rId13"/>
    <p:sldId id="374" r:id="rId14"/>
    <p:sldId id="375" r:id="rId15"/>
    <p:sldId id="376" r:id="rId16"/>
    <p:sldId id="311" r:id="rId17"/>
    <p:sldId id="315" r:id="rId18"/>
    <p:sldId id="308" r:id="rId19"/>
    <p:sldId id="377" r:id="rId20"/>
    <p:sldId id="378" r:id="rId21"/>
    <p:sldId id="397" r:id="rId22"/>
    <p:sldId id="309" r:id="rId23"/>
    <p:sldId id="414" r:id="rId24"/>
    <p:sldId id="415" r:id="rId25"/>
    <p:sldId id="416" r:id="rId26"/>
    <p:sldId id="363" r:id="rId27"/>
    <p:sldId id="310" r:id="rId28"/>
    <p:sldId id="379" r:id="rId29"/>
    <p:sldId id="406" r:id="rId30"/>
    <p:sldId id="407" r:id="rId31"/>
    <p:sldId id="412" r:id="rId32"/>
    <p:sldId id="413" r:id="rId33"/>
    <p:sldId id="381" r:id="rId34"/>
    <p:sldId id="408" r:id="rId35"/>
    <p:sldId id="409" r:id="rId36"/>
    <p:sldId id="410" r:id="rId37"/>
    <p:sldId id="411" r:id="rId38"/>
    <p:sldId id="316" r:id="rId39"/>
    <p:sldId id="417" r:id="rId40"/>
    <p:sldId id="418" r:id="rId41"/>
    <p:sldId id="419" r:id="rId42"/>
    <p:sldId id="317" r:id="rId43"/>
    <p:sldId id="351" r:id="rId44"/>
    <p:sldId id="352" r:id="rId45"/>
    <p:sldId id="353" r:id="rId46"/>
    <p:sldId id="354" r:id="rId47"/>
    <p:sldId id="355" r:id="rId48"/>
    <p:sldId id="356" r:id="rId49"/>
    <p:sldId id="319" r:id="rId50"/>
    <p:sldId id="332" r:id="rId51"/>
    <p:sldId id="333" r:id="rId52"/>
    <p:sldId id="334" r:id="rId53"/>
    <p:sldId id="335" r:id="rId54"/>
    <p:sldId id="274" r:id="rId55"/>
    <p:sldId id="275" r:id="rId56"/>
    <p:sldId id="276" r:id="rId57"/>
    <p:sldId id="278" r:id="rId58"/>
    <p:sldId id="277" r:id="rId59"/>
    <p:sldId id="386" r:id="rId60"/>
    <p:sldId id="385" r:id="rId61"/>
    <p:sldId id="359" r:id="rId62"/>
    <p:sldId id="384" r:id="rId63"/>
    <p:sldId id="283" r:id="rId64"/>
    <p:sldId id="358" r:id="rId65"/>
    <p:sldId id="357" r:id="rId66"/>
    <p:sldId id="284" r:id="rId67"/>
    <p:sldId id="285" r:id="rId68"/>
    <p:sldId id="287" r:id="rId69"/>
    <p:sldId id="289" r:id="rId70"/>
    <p:sldId id="360" r:id="rId71"/>
    <p:sldId id="361" r:id="rId72"/>
    <p:sldId id="290" r:id="rId73"/>
    <p:sldId id="291" r:id="rId74"/>
    <p:sldId id="347" r:id="rId7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snapVertSplitter="1" vertBarState="minimized">
    <p:restoredLeft sz="15620"/>
    <p:restoredTop sz="94660"/>
  </p:normalViewPr>
  <p:slideViewPr>
    <p:cSldViewPr snapToObjects="1">
      <p:cViewPr varScale="1">
        <p:scale>
          <a:sx n="91" d="100"/>
          <a:sy n="91" d="100"/>
        </p:scale>
        <p:origin x="-150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64" Type="http://schemas.openxmlformats.org/officeDocument/2006/relationships/slide" Target="slides/slide63.xml"/><Relationship Id="rId60" Type="http://schemas.openxmlformats.org/officeDocument/2006/relationships/slide" Target="slides/slide59.xml"/><Relationship Id="rId39" Type="http://schemas.openxmlformats.org/officeDocument/2006/relationships/slide" Target="slides/slide38.xml"/><Relationship Id="rId70" Type="http://schemas.openxmlformats.org/officeDocument/2006/relationships/slide" Target="slides/slide69.xml"/><Relationship Id="rId7" Type="http://schemas.openxmlformats.org/officeDocument/2006/relationships/slide" Target="slides/slide6.xml"/><Relationship Id="rId43" Type="http://schemas.openxmlformats.org/officeDocument/2006/relationships/slide" Target="slides/slide42.xml"/><Relationship Id="rId74" Type="http://schemas.openxmlformats.org/officeDocument/2006/relationships/slide" Target="slides/slide73.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77" Type="http://schemas.openxmlformats.org/officeDocument/2006/relationships/handoutMaster" Target="handoutMasters/handoutMaster1.xml"/><Relationship Id="rId63" Type="http://schemas.openxmlformats.org/officeDocument/2006/relationships/slide" Target="slides/slide62.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71" Type="http://schemas.openxmlformats.org/officeDocument/2006/relationships/slide" Target="slides/slide70.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58" Type="http://schemas.openxmlformats.org/officeDocument/2006/relationships/slide" Target="slides/slide57.xml"/><Relationship Id="rId42" Type="http://schemas.openxmlformats.org/officeDocument/2006/relationships/slide" Target="slides/slide41.xml"/><Relationship Id="rId73" Type="http://schemas.openxmlformats.org/officeDocument/2006/relationships/slide" Target="slides/slide72.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82" Type="http://schemas.openxmlformats.org/officeDocument/2006/relationships/tableStyles" Target="tableStyles.xml"/><Relationship Id="rId69" Type="http://schemas.openxmlformats.org/officeDocument/2006/relationships/slide" Target="slides/slide68.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slide" Target="slides/slide56.xml"/><Relationship Id="rId59" Type="http://schemas.openxmlformats.org/officeDocument/2006/relationships/slide" Target="slides/slide58.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slide" Target="slides/slide5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62" Type="http://schemas.openxmlformats.org/officeDocument/2006/relationships/slide" Target="slides/slide61.xml"/><Relationship Id="rId66" Type="http://schemas.openxmlformats.org/officeDocument/2006/relationships/slide" Target="slides/slide65.xml"/><Relationship Id="rId36" Type="http://schemas.openxmlformats.org/officeDocument/2006/relationships/slide" Target="slides/slide35.xml"/><Relationship Id="rId72" Type="http://schemas.openxmlformats.org/officeDocument/2006/relationships/slide" Target="slides/slide71.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slide" Target="slides/slide55.xml"/><Relationship Id="rId48" Type="http://schemas.openxmlformats.org/officeDocument/2006/relationships/slide" Target="slides/slide47.xml"/><Relationship Id="rId75" Type="http://schemas.openxmlformats.org/officeDocument/2006/relationships/slide" Target="slides/slide74.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65" Type="http://schemas.openxmlformats.org/officeDocument/2006/relationships/slide" Target="slides/slide64.xml"/><Relationship Id="rId67" Type="http://schemas.openxmlformats.org/officeDocument/2006/relationships/slide" Target="slides/slide66.xml"/><Relationship Id="rId54" Type="http://schemas.openxmlformats.org/officeDocument/2006/relationships/slide" Target="slides/slide53.xml"/><Relationship Id="rId12" Type="http://schemas.openxmlformats.org/officeDocument/2006/relationships/slide" Target="slides/slide11.xml"/><Relationship Id="rId76" Type="http://schemas.openxmlformats.org/officeDocument/2006/relationships/notesMaster" Target="notesMasters/notesMaster1.xml"/><Relationship Id="rId79" Type="http://schemas.openxmlformats.org/officeDocument/2006/relationships/presProps" Target="presProps.xml"/><Relationship Id="rId80" Type="http://schemas.openxmlformats.org/officeDocument/2006/relationships/viewProps" Target="viewProps.xml"/><Relationship Id="rId81" Type="http://schemas.openxmlformats.org/officeDocument/2006/relationships/theme" Target="theme/theme1.xml"/><Relationship Id="rId3" Type="http://schemas.openxmlformats.org/officeDocument/2006/relationships/slide" Target="slides/slide2.xml"/><Relationship Id="rId23" Type="http://schemas.openxmlformats.org/officeDocument/2006/relationships/slide" Target="slides/slide22.xml"/><Relationship Id="rId61" Type="http://schemas.openxmlformats.org/officeDocument/2006/relationships/slide" Target="slides/slide60.xml"/><Relationship Id="rId53" Type="http://schemas.openxmlformats.org/officeDocument/2006/relationships/slide" Target="slides/slide5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68" Type="http://schemas.openxmlformats.org/officeDocument/2006/relationships/slide" Target="slides/slide67.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78" Type="http://schemas.openxmlformats.org/officeDocument/2006/relationships/printerSettings" Target="printerSettings/printerSettings1.bin"/><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6.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0.pict"/></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7.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5D6FF25-1E36-E54E-82F1-17BBB4C0E785}" type="datetimeFigureOut">
              <a:rPr lang="en-US" smtClean="0"/>
              <a:pPr/>
              <a:t>6/14/09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D34844-6CC2-B043-99D8-A9A58CFA0C21}"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6BAE40-BB44-594A-A532-DC1061FC2F4F}" type="datetimeFigureOut">
              <a:rPr lang="en-US" smtClean="0"/>
              <a:pPr/>
              <a:t>6/14/09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BAD47D-817E-7948-AD8A-86D85CE17224}"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3A89F7-6023-6948-AC63-8D281F0AD97E}" type="slidenum">
              <a:rPr lang="en-US"/>
              <a:pPr/>
              <a:t>11</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June, 2009</a:t>
            </a:r>
            <a:endParaRPr lang="en-US"/>
          </a:p>
        </p:txBody>
      </p:sp>
      <p:sp>
        <p:nvSpPr>
          <p:cNvPr id="6" name="Footer Placeholder 5"/>
          <p:cNvSpPr>
            <a:spLocks noGrp="1"/>
          </p:cNvSpPr>
          <p:nvPr>
            <p:ph type="ftr" sz="quarter" idx="11"/>
          </p:nvPr>
        </p:nvSpPr>
        <p:spPr/>
        <p:txBody>
          <a:bodyPr/>
          <a:lstStyle/>
          <a:p>
            <a:r>
              <a:rPr lang="en-US" smtClean="0"/>
              <a:t>CERN-FNAL HCP Summer School</a:t>
            </a:r>
            <a:endParaRPr lang="en-US"/>
          </a:p>
        </p:txBody>
      </p:sp>
      <p:sp>
        <p:nvSpPr>
          <p:cNvPr id="7" name="Slide Number Placeholder 6"/>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June, 2009</a:t>
            </a:r>
            <a:endParaRPr lang="en-US"/>
          </a:p>
        </p:txBody>
      </p:sp>
      <p:sp>
        <p:nvSpPr>
          <p:cNvPr id="8" name="Footer Placeholder 7"/>
          <p:cNvSpPr>
            <a:spLocks noGrp="1"/>
          </p:cNvSpPr>
          <p:nvPr>
            <p:ph type="ftr" sz="quarter" idx="11"/>
          </p:nvPr>
        </p:nvSpPr>
        <p:spPr/>
        <p:txBody>
          <a:bodyPr/>
          <a:lstStyle/>
          <a:p>
            <a:r>
              <a:rPr lang="en-US" smtClean="0"/>
              <a:t>CERN-FNAL HCP Summer School</a:t>
            </a:r>
            <a:endParaRPr lang="en-US"/>
          </a:p>
        </p:txBody>
      </p:sp>
      <p:sp>
        <p:nvSpPr>
          <p:cNvPr id="9" name="Slide Number Placeholder 8"/>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June, 2009</a:t>
            </a:r>
            <a:endParaRPr lang="en-US"/>
          </a:p>
        </p:txBody>
      </p:sp>
      <p:sp>
        <p:nvSpPr>
          <p:cNvPr id="3" name="Footer Placeholder 2"/>
          <p:cNvSpPr>
            <a:spLocks noGrp="1"/>
          </p:cNvSpPr>
          <p:nvPr>
            <p:ph type="ftr" sz="quarter" idx="11"/>
          </p:nvPr>
        </p:nvSpPr>
        <p:spPr/>
        <p:txBody>
          <a:bodyPr/>
          <a:lstStyle/>
          <a:p>
            <a:r>
              <a:rPr lang="en-US" smtClean="0"/>
              <a:t>CERN-FNAL HCP Summer School</a:t>
            </a:r>
            <a:endParaRPr lang="en-US"/>
          </a:p>
        </p:txBody>
      </p:sp>
      <p:sp>
        <p:nvSpPr>
          <p:cNvPr id="4" name="Slide Number Placeholder 3"/>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June, 2009</a:t>
            </a:r>
            <a:endParaRPr lang="en-US"/>
          </a:p>
        </p:txBody>
      </p:sp>
      <p:sp>
        <p:nvSpPr>
          <p:cNvPr id="6" name="Footer Placeholder 5"/>
          <p:cNvSpPr>
            <a:spLocks noGrp="1"/>
          </p:cNvSpPr>
          <p:nvPr>
            <p:ph type="ftr" sz="quarter" idx="11"/>
          </p:nvPr>
        </p:nvSpPr>
        <p:spPr/>
        <p:txBody>
          <a:bodyPr/>
          <a:lstStyle/>
          <a:p>
            <a:r>
              <a:rPr lang="en-US" smtClean="0"/>
              <a:t>CERN-FNAL HCP Summer School</a:t>
            </a:r>
            <a:endParaRPr lang="en-US"/>
          </a:p>
        </p:txBody>
      </p:sp>
      <p:sp>
        <p:nvSpPr>
          <p:cNvPr id="7" name="Slide Number Placeholder 6"/>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June, 2009</a:t>
            </a:r>
            <a:endParaRPr lang="en-US"/>
          </a:p>
        </p:txBody>
      </p:sp>
      <p:sp>
        <p:nvSpPr>
          <p:cNvPr id="6" name="Footer Placeholder 5"/>
          <p:cNvSpPr>
            <a:spLocks noGrp="1"/>
          </p:cNvSpPr>
          <p:nvPr>
            <p:ph type="ftr" sz="quarter" idx="11"/>
          </p:nvPr>
        </p:nvSpPr>
        <p:spPr/>
        <p:txBody>
          <a:bodyPr/>
          <a:lstStyle/>
          <a:p>
            <a:r>
              <a:rPr lang="en-US" smtClean="0"/>
              <a:t>CERN-FNAL HCP Summer School</a:t>
            </a:r>
            <a:endParaRPr lang="en-US"/>
          </a:p>
        </p:txBody>
      </p:sp>
      <p:sp>
        <p:nvSpPr>
          <p:cNvPr id="7" name="Slide Number Placeholder 6"/>
          <p:cNvSpPr>
            <a:spLocks noGrp="1"/>
          </p:cNvSpPr>
          <p:nvPr>
            <p:ph type="sldNum" sz="quarter" idx="12"/>
          </p:nvPr>
        </p:nvSpPr>
        <p:spPr/>
        <p:txBody>
          <a:bodyPr/>
          <a:lstStyle/>
          <a:p>
            <a:fld id="{5C67263A-147C-AA41-B8A7-A41FE28B0D1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7921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548640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0" y="6553201"/>
            <a:ext cx="2133600" cy="30480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June, 2009</a:t>
            </a:r>
            <a:endParaRPr lang="en-US"/>
          </a:p>
        </p:txBody>
      </p:sp>
      <p:sp>
        <p:nvSpPr>
          <p:cNvPr id="5" name="Footer Placeholder 4"/>
          <p:cNvSpPr>
            <a:spLocks noGrp="1"/>
          </p:cNvSpPr>
          <p:nvPr>
            <p:ph type="ftr" sz="quarter" idx="3"/>
          </p:nvPr>
        </p:nvSpPr>
        <p:spPr>
          <a:xfrm>
            <a:off x="3124200" y="6553201"/>
            <a:ext cx="3505200" cy="304799"/>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CERN-FNAL HCP Summer School</a:t>
            </a:r>
            <a:endParaRPr lang="en-US" dirty="0"/>
          </a:p>
        </p:txBody>
      </p:sp>
      <p:sp>
        <p:nvSpPr>
          <p:cNvPr id="6" name="Slide Number Placeholder 5"/>
          <p:cNvSpPr>
            <a:spLocks noGrp="1"/>
          </p:cNvSpPr>
          <p:nvPr>
            <p:ph type="sldNum" sz="quarter" idx="4"/>
          </p:nvPr>
        </p:nvSpPr>
        <p:spPr>
          <a:xfrm>
            <a:off x="7696200" y="6553201"/>
            <a:ext cx="1447800" cy="350836"/>
          </a:xfrm>
          <a:prstGeom prst="rect">
            <a:avLst/>
          </a:prstGeom>
        </p:spPr>
        <p:txBody>
          <a:bodyPr vert="horz" lIns="91440" tIns="45720" rIns="91440" bIns="45720" rtlCol="0" anchor="ctr"/>
          <a:lstStyle>
            <a:lvl1pPr algn="r">
              <a:defRPr sz="1200">
                <a:solidFill>
                  <a:schemeClr val="tx1">
                    <a:tint val="75000"/>
                  </a:schemeClr>
                </a:solidFill>
              </a:defRPr>
            </a:lvl1pPr>
          </a:lstStyle>
          <a:p>
            <a:fld id="{5C67263A-147C-AA41-B8A7-A41FE28B0D19}" type="slidenum">
              <a:rPr lang="en-US" smtClean="0"/>
              <a:pPr/>
              <a:t>‹#›</a:t>
            </a:fld>
            <a:endParaRPr lang="en-US"/>
          </a:p>
        </p:txBody>
      </p:sp>
      <p:pic>
        <p:nvPicPr>
          <p:cNvPr id="7" name="Picture 10" descr="umdball_1"/>
          <p:cNvPicPr>
            <a:picLocks noChangeAspect="1" noChangeArrowheads="1"/>
          </p:cNvPicPr>
          <p:nvPr userDrawn="1"/>
        </p:nvPicPr>
        <p:blipFill>
          <a:blip r:embed="rId13"/>
          <a:srcRect/>
          <a:stretch>
            <a:fillRect/>
          </a:stretch>
        </p:blipFill>
        <p:spPr bwMode="auto">
          <a:xfrm>
            <a:off x="8229600" y="0"/>
            <a:ext cx="838200" cy="746125"/>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6" Type="http://schemas.openxmlformats.org/officeDocument/2006/relationships/image" Target="../media/image19.png"/><Relationship Id="rId4"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16.png"/><Relationship Id="rId5"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3" Type="http://schemas.openxmlformats.org/officeDocument/2006/relationships/image" Target="../media/image2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3.wmf"/><Relationship Id="rId3" Type="http://schemas.openxmlformats.org/officeDocument/2006/relationships/image" Target="../media/image24.w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5.wmf"/><Relationship Id="rId3" Type="http://schemas.openxmlformats.org/officeDocument/2006/relationships/image" Target="../media/image2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4" Type="http://schemas.openxmlformats.org/officeDocument/2006/relationships/image" Target="../media/image29.png"/><Relationship Id="rId1" Type="http://schemas.openxmlformats.org/officeDocument/2006/relationships/vmlDrawing" Target="../drawings/vmlDrawing2.vml"/><Relationship Id="rId2" Type="http://schemas.openxmlformats.org/officeDocument/2006/relationships/slideLayout" Target="../slideLayouts/slideLayout6.xml"/><Relationship Id="rId3" Type="http://schemas.openxmlformats.org/officeDocument/2006/relationships/image" Target="../media/image28.png"/><Relationship Id="rId5"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4"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image" Target="../media/image30.jpeg"/><Relationship Id="rId3"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6" Type="http://schemas.openxmlformats.org/officeDocument/2006/relationships/image" Target="../media/image6.png"/><Relationship Id="rId4" Type="http://schemas.openxmlformats.org/officeDocument/2006/relationships/image" Target="../media/image4.png"/><Relationship Id="rId1" Type="http://schemas.openxmlformats.org/officeDocument/2006/relationships/slideLayout" Target="../slideLayouts/slideLayout6.xml"/><Relationship Id="rId2" Type="http://schemas.openxmlformats.org/officeDocument/2006/relationships/image" Target="../media/image2.jpeg"/><Relationship Id="rId3" Type="http://schemas.openxmlformats.org/officeDocument/2006/relationships/image" Target="../media/image3.png"/><Relationship Id="rId5"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3" Type="http://schemas.openxmlformats.org/officeDocument/2006/relationships/image" Target="../media/image3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3" Type="http://schemas.openxmlformats.org/officeDocument/2006/relationships/image" Target="../media/image3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1.png"/><Relationship Id="rId3" Type="http://schemas.openxmlformats.org/officeDocument/2006/relationships/image" Target="../media/image4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4" Type="http://schemas.openxmlformats.org/officeDocument/2006/relationships/image" Target="../media/image45.png"/><Relationship Id="rId1" Type="http://schemas.openxmlformats.org/officeDocument/2006/relationships/slideLayout" Target="../slideLayouts/slideLayout6.xml"/><Relationship Id="rId2" Type="http://schemas.openxmlformats.org/officeDocument/2006/relationships/image" Target="../media/image43.png"/><Relationship Id="rId3" Type="http://schemas.openxmlformats.org/officeDocument/2006/relationships/image" Target="../media/image4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4" Type="http://schemas.openxmlformats.org/officeDocument/2006/relationships/image" Target="../media/image48.png"/><Relationship Id="rId1" Type="http://schemas.openxmlformats.org/officeDocument/2006/relationships/slideLayout" Target="../slideLayouts/slideLayout6.xml"/><Relationship Id="rId2" Type="http://schemas.openxmlformats.org/officeDocument/2006/relationships/image" Target="../media/image46.png"/><Relationship Id="rId3" Type="http://schemas.openxmlformats.org/officeDocument/2006/relationships/image" Target="../media/image47.png"/></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4" Type="http://schemas.openxmlformats.org/officeDocument/2006/relationships/image" Target="../media/image52.png"/><Relationship Id="rId1" Type="http://schemas.openxmlformats.org/officeDocument/2006/relationships/slideLayout" Target="../slideLayouts/slideLayout6.xml"/><Relationship Id="rId2" Type="http://schemas.openxmlformats.org/officeDocument/2006/relationships/image" Target="../media/image50.png"/><Relationship Id="rId3" Type="http://schemas.openxmlformats.org/officeDocument/2006/relationships/image" Target="../media/image51.png"/><Relationship Id="rId5" Type="http://schemas.openxmlformats.org/officeDocument/2006/relationships/image" Target="../media/image53.png"/></Relationships>
</file>

<file path=ppt/slides/_rels/slide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5.png"/><Relationship Id="rId3" Type="http://schemas.openxmlformats.org/officeDocument/2006/relationships/image" Target="../media/image5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4" Type="http://schemas.openxmlformats.org/officeDocument/2006/relationships/image" Target="../media/image59.png"/><Relationship Id="rId1" Type="http://schemas.openxmlformats.org/officeDocument/2006/relationships/slideLayout" Target="../slideLayouts/slideLayout7.xml"/><Relationship Id="rId2" Type="http://schemas.openxmlformats.org/officeDocument/2006/relationships/image" Target="../media/image57.png"/><Relationship Id="rId3" Type="http://schemas.openxmlformats.org/officeDocument/2006/relationships/image" Target="../media/image58.png"/><Relationship Id="rId5" Type="http://schemas.openxmlformats.org/officeDocument/2006/relationships/image" Target="../media/image60.png"/></Relationships>
</file>

<file path=ppt/slides/_rels/slide37.xml.rels><?xml version="1.0" encoding="UTF-8" standalone="yes"?>
<Relationships xmlns="http://schemas.openxmlformats.org/package/2006/relationships"><Relationship Id="rId2" Type="http://schemas.openxmlformats.org/officeDocument/2006/relationships/image" Target="../media/image61.png"/><Relationship Id="rId3" Type="http://schemas.openxmlformats.org/officeDocument/2006/relationships/image" Target="../media/image6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6" Type="http://schemas.openxmlformats.org/officeDocument/2006/relationships/oleObject" Target="../embeddings/oleObject1.bin"/><Relationship Id="rId4" Type="http://schemas.openxmlformats.org/officeDocument/2006/relationships/image" Target="../media/image10.png"/><Relationship Id="rId1" Type="http://schemas.openxmlformats.org/officeDocument/2006/relationships/vmlDrawing" Target="../drawings/vmlDrawing1.vml"/><Relationship Id="rId2" Type="http://schemas.openxmlformats.org/officeDocument/2006/relationships/slideLayout" Target="../slideLayouts/slideLayout6.xml"/><Relationship Id="rId3" Type="http://schemas.openxmlformats.org/officeDocument/2006/relationships/image" Target="../media/image9.jpeg"/><Relationship Id="rId5"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image" Target="../media/image65.png"/><Relationship Id="rId3" Type="http://schemas.openxmlformats.org/officeDocument/2006/relationships/image" Target="../media/image66.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4"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image" Target="../media/image69.png"/><Relationship Id="rId3" Type="http://schemas.openxmlformats.org/officeDocument/2006/relationships/image" Target="../media/image70.wmf"/></Relationships>
</file>

<file path=ppt/slides/_rels/slide44.xml.rels><?xml version="1.0" encoding="UTF-8" standalone="yes"?>
<Relationships xmlns="http://schemas.openxmlformats.org/package/2006/relationships"><Relationship Id="rId2" Type="http://schemas.openxmlformats.org/officeDocument/2006/relationships/image" Target="../media/image72.png"/><Relationship Id="rId3" Type="http://schemas.openxmlformats.org/officeDocument/2006/relationships/image" Target="../media/image68.w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4" Type="http://schemas.openxmlformats.org/officeDocument/2006/relationships/image" Target="../media/image75.png"/><Relationship Id="rId5" Type="http://schemas.openxmlformats.org/officeDocument/2006/relationships/image" Target="../media/image76.png"/><Relationship Id="rId7" Type="http://schemas.openxmlformats.org/officeDocument/2006/relationships/image" Target="../media/image78.wmf"/><Relationship Id="rId1" Type="http://schemas.openxmlformats.org/officeDocument/2006/relationships/slideLayout" Target="../slideLayouts/slideLayout6.xml"/><Relationship Id="rId2" Type="http://schemas.openxmlformats.org/officeDocument/2006/relationships/image" Target="../media/image73.wmf"/><Relationship Id="rId3" Type="http://schemas.openxmlformats.org/officeDocument/2006/relationships/image" Target="../media/image74.wmf"/><Relationship Id="rId6" Type="http://schemas.openxmlformats.org/officeDocument/2006/relationships/image" Target="../media/image77.wmf"/></Relationships>
</file>

<file path=ppt/slides/_rels/slide46.xml.rels><?xml version="1.0" encoding="UTF-8" standalone="yes"?>
<Relationships xmlns="http://schemas.openxmlformats.org/package/2006/relationships"><Relationship Id="rId2" Type="http://schemas.openxmlformats.org/officeDocument/2006/relationships/image" Target="../media/image68.wmf"/><Relationship Id="rId3" Type="http://schemas.openxmlformats.org/officeDocument/2006/relationships/image" Target="../media/image79.wmf"/><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80.png"/><Relationship Id="rId3" Type="http://schemas.openxmlformats.org/officeDocument/2006/relationships/image" Target="../media/image81.wmf"/><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4" Type="http://schemas.openxmlformats.org/officeDocument/2006/relationships/image" Target="../media/image84.png"/><Relationship Id="rId1" Type="http://schemas.openxmlformats.org/officeDocument/2006/relationships/slideLayout" Target="../slideLayouts/slideLayout6.xml"/><Relationship Id="rId2" Type="http://schemas.openxmlformats.org/officeDocument/2006/relationships/image" Target="../media/image82.wmf"/><Relationship Id="rId3" Type="http://schemas.openxmlformats.org/officeDocument/2006/relationships/image" Target="../media/image83.png"/></Relationships>
</file>

<file path=ppt/slides/_rels/slide4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3" Type="http://schemas.openxmlformats.org/officeDocument/2006/relationships/image" Target="../media/image13.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4" Type="http://schemas.openxmlformats.org/officeDocument/2006/relationships/image" Target="../media/image88.png"/><Relationship Id="rId5" Type="http://schemas.openxmlformats.org/officeDocument/2006/relationships/oleObject" Target="../embeddings/oleObject3.bin"/><Relationship Id="rId7" Type="http://schemas.openxmlformats.org/officeDocument/2006/relationships/image" Target="../media/image90.tiff"/><Relationship Id="rId1" Type="http://schemas.openxmlformats.org/officeDocument/2006/relationships/vmlDrawing" Target="../drawings/vmlDrawing3.vml"/><Relationship Id="rId2" Type="http://schemas.openxmlformats.org/officeDocument/2006/relationships/slideLayout" Target="../slideLayouts/slideLayout6.xml"/><Relationship Id="rId3" Type="http://schemas.openxmlformats.org/officeDocument/2006/relationships/image" Target="../media/image87.png"/><Relationship Id="rId6" Type="http://schemas.openxmlformats.org/officeDocument/2006/relationships/image" Target="../media/image89.tiff"/></Relationships>
</file>

<file path=ppt/slides/_rels/slide52.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4" Type="http://schemas.openxmlformats.org/officeDocument/2006/relationships/image" Target="../media/image95.png"/><Relationship Id="rId1" Type="http://schemas.openxmlformats.org/officeDocument/2006/relationships/slideLayout" Target="../slideLayouts/slideLayout6.xml"/><Relationship Id="rId2" Type="http://schemas.openxmlformats.org/officeDocument/2006/relationships/image" Target="../media/image93.png"/><Relationship Id="rId3" Type="http://schemas.openxmlformats.org/officeDocument/2006/relationships/image" Target="../media/image94.png"/></Relationships>
</file>

<file path=ppt/slides/_rels/slide55.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97.png"/><Relationship Id="rId3" Type="http://schemas.openxmlformats.org/officeDocument/2006/relationships/image" Target="../media/image98.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4" Type="http://schemas.openxmlformats.org/officeDocument/2006/relationships/image" Target="../media/image101.png"/><Relationship Id="rId1" Type="http://schemas.openxmlformats.org/officeDocument/2006/relationships/slideLayout" Target="../slideLayouts/slideLayout2.xml"/><Relationship Id="rId2" Type="http://schemas.openxmlformats.org/officeDocument/2006/relationships/image" Target="../media/image99.png"/><Relationship Id="rId3" Type="http://schemas.openxmlformats.org/officeDocument/2006/relationships/image" Target="../media/image100.wmf"/><Relationship Id="rId5" Type="http://schemas.openxmlformats.org/officeDocument/2006/relationships/image" Target="../media/image102.png"/></Relationships>
</file>

<file path=ppt/slides/_rels/slide5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3" Type="http://schemas.openxmlformats.org/officeDocument/2006/relationships/image" Target="../media/image1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107.png"/><Relationship Id="rId3" Type="http://schemas.openxmlformats.org/officeDocument/2006/relationships/image" Target="../media/image108.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4" Type="http://schemas.openxmlformats.org/officeDocument/2006/relationships/image" Target="../media/image112.png"/><Relationship Id="rId5" Type="http://schemas.openxmlformats.org/officeDocument/2006/relationships/image" Target="../media/image113.png"/><Relationship Id="rId7" Type="http://schemas.openxmlformats.org/officeDocument/2006/relationships/oleObject" Target="../embeddings/oleObject4.bin"/><Relationship Id="rId1" Type="http://schemas.openxmlformats.org/officeDocument/2006/relationships/vmlDrawing" Target="../drawings/vmlDrawing4.vml"/><Relationship Id="rId2" Type="http://schemas.openxmlformats.org/officeDocument/2006/relationships/slideLayout" Target="../slideLayouts/slideLayout6.xml"/><Relationship Id="rId3" Type="http://schemas.openxmlformats.org/officeDocument/2006/relationships/image" Target="../media/image111.png"/><Relationship Id="rId6" Type="http://schemas.openxmlformats.org/officeDocument/2006/relationships/image" Target="../media/image114.png"/></Relationships>
</file>

<file path=ppt/slides/_rels/slide65.xml.rels><?xml version="1.0" encoding="UTF-8" standalone="yes"?>
<Relationships xmlns="http://schemas.openxmlformats.org/package/2006/relationships"><Relationship Id="rId2" Type="http://schemas.openxmlformats.org/officeDocument/2006/relationships/image" Target="../media/image115.png"/><Relationship Id="rId3" Type="http://schemas.openxmlformats.org/officeDocument/2006/relationships/image" Target="../media/image116.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6.xml"/><Relationship Id="rId3" Type="http://schemas.openxmlformats.org/officeDocument/2006/relationships/oleObject" Target="../embeddings/oleObject5.bin"/><Relationship Id="rId1" Type="http://schemas.openxmlformats.org/officeDocument/2006/relationships/vmlDrawing" Target="../drawings/vmlDrawing5.vml"/></Relationships>
</file>

<file path=ppt/slides/_rels/slide67.xml.rels><?xml version="1.0" encoding="UTF-8" standalone="yes"?>
<Relationships xmlns="http://schemas.openxmlformats.org/package/2006/relationships"><Relationship Id="rId4" Type="http://schemas.openxmlformats.org/officeDocument/2006/relationships/image" Target="../media/image120.png"/><Relationship Id="rId1" Type="http://schemas.openxmlformats.org/officeDocument/2006/relationships/slideLayout" Target="../slideLayouts/slideLayout6.xml"/><Relationship Id="rId2" Type="http://schemas.openxmlformats.org/officeDocument/2006/relationships/image" Target="../media/image118.png"/><Relationship Id="rId3" Type="http://schemas.openxmlformats.org/officeDocument/2006/relationships/image" Target="../media/image119.png"/></Relationships>
</file>

<file path=ppt/slides/_rels/slide68.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123.png"/><Relationship Id="rId3" Type="http://schemas.openxmlformats.org/officeDocument/2006/relationships/image" Target="../media/image124.png"/><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125.png"/><Relationship Id="rId3" Type="http://schemas.openxmlformats.org/officeDocument/2006/relationships/image" Target="../media/image126.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127.png"/><Relationship Id="rId3" Type="http://schemas.openxmlformats.org/officeDocument/2006/relationships/image" Target="../media/image128.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Road to Discovery: Lecture 3</a:t>
            </a:r>
            <a:endParaRPr lang="en-US" dirty="0"/>
          </a:p>
        </p:txBody>
      </p:sp>
      <p:sp>
        <p:nvSpPr>
          <p:cNvPr id="3" name="Subtitle 2"/>
          <p:cNvSpPr>
            <a:spLocks noGrp="1"/>
          </p:cNvSpPr>
          <p:nvPr>
            <p:ph type="subTitle" idx="1"/>
          </p:nvPr>
        </p:nvSpPr>
        <p:spPr/>
        <p:txBody>
          <a:bodyPr/>
          <a:lstStyle/>
          <a:p>
            <a:r>
              <a:rPr lang="en-US" dirty="0" smtClean="0"/>
              <a:t>Sarah Eno</a:t>
            </a:r>
          </a:p>
          <a:p>
            <a:r>
              <a:rPr lang="en-US" dirty="0" smtClean="0"/>
              <a:t>U. Maryland</a:t>
            </a:r>
            <a:endParaRPr lang="en-US" dirty="0"/>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1</a:t>
            </a:fld>
            <a:endParaRPr lang="en-US"/>
          </a:p>
        </p:txBody>
      </p:sp>
      <p:sp>
        <p:nvSpPr>
          <p:cNvPr id="6" name="Footer Placeholder 5"/>
          <p:cNvSpPr>
            <a:spLocks noGrp="1"/>
          </p:cNvSpPr>
          <p:nvPr>
            <p:ph type="ftr" sz="quarter" idx="11"/>
          </p:nvPr>
        </p:nvSpPr>
        <p:spPr/>
        <p:txBody>
          <a:bodyPr/>
          <a:lstStyle/>
          <a:p>
            <a:r>
              <a:rPr lang="en-US" smtClean="0"/>
              <a:t>CERN-FNAL HCP Summer School</a:t>
            </a:r>
            <a:endParaRPr lang="en-US"/>
          </a:p>
        </p:txBody>
      </p:sp>
      <p:pic>
        <p:nvPicPr>
          <p:cNvPr id="7" name="Picture 10" descr="umdball_1"/>
          <p:cNvPicPr>
            <a:picLocks noChangeAspect="1" noChangeArrowheads="1"/>
          </p:cNvPicPr>
          <p:nvPr/>
        </p:nvPicPr>
        <p:blipFill>
          <a:blip r:embed="rId2"/>
          <a:srcRect/>
          <a:stretch>
            <a:fillRect/>
          </a:stretch>
        </p:blipFill>
        <p:spPr bwMode="auto">
          <a:xfrm>
            <a:off x="4114800" y="5265737"/>
            <a:ext cx="838200" cy="74612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Date Placeholder 2"/>
          <p:cNvSpPr>
            <a:spLocks noGrp="1"/>
          </p:cNvSpPr>
          <p:nvPr>
            <p:ph type="dt" sz="half" idx="10"/>
          </p:nvPr>
        </p:nvSpPr>
        <p:spPr/>
        <p:txBody>
          <a:bodyPr/>
          <a:lstStyle/>
          <a:p>
            <a:r>
              <a:rPr lang="en-US"/>
              <a:t>9 Jan 2008</a:t>
            </a:r>
          </a:p>
        </p:txBody>
      </p:sp>
      <p:sp>
        <p:nvSpPr>
          <p:cNvPr id="6" name="Footer Placeholder 3"/>
          <p:cNvSpPr>
            <a:spLocks noGrp="1"/>
          </p:cNvSpPr>
          <p:nvPr>
            <p:ph type="ftr" sz="quarter" idx="11"/>
          </p:nvPr>
        </p:nvSpPr>
        <p:spPr/>
        <p:txBody>
          <a:bodyPr/>
          <a:lstStyle/>
          <a:p>
            <a:r>
              <a:rPr lang="en-US"/>
              <a:t>joint MD-Hopkins Mtg</a:t>
            </a:r>
          </a:p>
        </p:txBody>
      </p:sp>
      <p:sp>
        <p:nvSpPr>
          <p:cNvPr id="7" name="Slide Number Placeholder 4"/>
          <p:cNvSpPr>
            <a:spLocks noGrp="1"/>
          </p:cNvSpPr>
          <p:nvPr>
            <p:ph type="sldNum" sz="quarter" idx="12"/>
          </p:nvPr>
        </p:nvSpPr>
        <p:spPr/>
        <p:txBody>
          <a:bodyPr/>
          <a:lstStyle/>
          <a:p>
            <a:fld id="{6DA40CC7-7B29-214D-B75B-22A9E714C667}" type="slidenum">
              <a:rPr lang="en-US"/>
              <a:pPr/>
              <a:t>10</a:t>
            </a:fld>
            <a:endParaRPr lang="en-US"/>
          </a:p>
        </p:txBody>
      </p:sp>
      <p:sp>
        <p:nvSpPr>
          <p:cNvPr id="104450" name="Rectangle 2"/>
          <p:cNvSpPr>
            <a:spLocks noGrp="1" noChangeArrowheads="1"/>
          </p:cNvSpPr>
          <p:nvPr>
            <p:ph type="title"/>
          </p:nvPr>
        </p:nvSpPr>
        <p:spPr/>
        <p:txBody>
          <a:bodyPr/>
          <a:lstStyle/>
          <a:p>
            <a:r>
              <a:rPr lang="en-US"/>
              <a:t>mSUGRA</a:t>
            </a:r>
          </a:p>
        </p:txBody>
      </p:sp>
      <p:sp>
        <p:nvSpPr>
          <p:cNvPr id="104451" name="Text Box 3"/>
          <p:cNvSpPr txBox="1">
            <a:spLocks noChangeArrowheads="1"/>
          </p:cNvSpPr>
          <p:nvPr/>
        </p:nvSpPr>
        <p:spPr bwMode="auto">
          <a:xfrm>
            <a:off x="838200" y="1295400"/>
            <a:ext cx="7010400" cy="2841625"/>
          </a:xfrm>
          <a:prstGeom prst="rect">
            <a:avLst/>
          </a:prstGeom>
          <a:solidFill>
            <a:schemeClr val="accent1"/>
          </a:solidFill>
          <a:ln w="9525">
            <a:noFill/>
            <a:miter lim="800000"/>
            <a:headEnd/>
            <a:tailEnd/>
          </a:ln>
          <a:effectLst/>
        </p:spPr>
        <p:txBody>
          <a:bodyPr>
            <a:prstTxWarp prst="textNoShape">
              <a:avLst/>
            </a:prstTxWarp>
            <a:spAutoFit/>
          </a:bodyPr>
          <a:lstStyle/>
          <a:p>
            <a:pPr>
              <a:spcBef>
                <a:spcPct val="50000"/>
              </a:spcBef>
              <a:buFontTx/>
              <a:buChar char="•"/>
            </a:pPr>
            <a:r>
              <a:rPr lang="en-US" dirty="0"/>
              <a:t> cross section can vary by a factor of 10 (degenerate </a:t>
            </a:r>
            <a:r>
              <a:rPr lang="en-US" dirty="0" err="1"/>
              <a:t>squarks/gluinos</a:t>
            </a:r>
            <a:r>
              <a:rPr lang="en-US" dirty="0"/>
              <a:t> versus heavy </a:t>
            </a:r>
            <a:r>
              <a:rPr lang="en-US" dirty="0" err="1"/>
              <a:t>squarks</a:t>
            </a:r>
            <a:r>
              <a:rPr lang="en-US" dirty="0"/>
              <a:t>)</a:t>
            </a:r>
          </a:p>
          <a:p>
            <a:pPr>
              <a:spcBef>
                <a:spcPct val="50000"/>
              </a:spcBef>
              <a:buFontTx/>
              <a:buChar char="•"/>
            </a:pPr>
            <a:r>
              <a:rPr lang="en-US" dirty="0"/>
              <a:t> branching fraction to </a:t>
            </a:r>
            <a:r>
              <a:rPr lang="en-US" dirty="0" err="1"/>
              <a:t>e</a:t>
            </a:r>
            <a:r>
              <a:rPr lang="en-US" dirty="0"/>
              <a:t>/mu can vary from close to 0 to about 10 % </a:t>
            </a:r>
          </a:p>
          <a:p>
            <a:pPr>
              <a:spcBef>
                <a:spcPct val="50000"/>
              </a:spcBef>
              <a:buFontTx/>
              <a:buChar char="•"/>
            </a:pPr>
            <a:r>
              <a:rPr lang="en-US" dirty="0"/>
              <a:t> branching fraction to tau can vary from 0 to high</a:t>
            </a:r>
          </a:p>
          <a:p>
            <a:pPr>
              <a:spcBef>
                <a:spcPct val="50000"/>
              </a:spcBef>
              <a:buFontTx/>
              <a:buChar char="•"/>
            </a:pPr>
            <a:r>
              <a:rPr lang="en-US" dirty="0"/>
              <a:t> branching fractions to </a:t>
            </a:r>
            <a:r>
              <a:rPr lang="en-US" dirty="0" err="1"/>
              <a:t>bbbar</a:t>
            </a:r>
            <a:r>
              <a:rPr lang="en-US" dirty="0"/>
              <a:t>, on-shell Z’s, top, etc varies wildly over parameter space</a:t>
            </a:r>
          </a:p>
          <a:p>
            <a:pPr>
              <a:spcBef>
                <a:spcPct val="50000"/>
              </a:spcBef>
              <a:buFontTx/>
              <a:buChar char="•"/>
            </a:pPr>
            <a:r>
              <a:rPr lang="en-US" dirty="0"/>
              <a:t> jet multiplicity depends strongly on mass hierarchy/</a:t>
            </a:r>
            <a:r>
              <a:rPr lang="en-US" dirty="0" err="1"/>
              <a:t>splittings</a:t>
            </a:r>
            <a:r>
              <a:rPr lang="en-US" dirty="0"/>
              <a:t>.  Especially, light</a:t>
            </a:r>
            <a:r>
              <a:rPr lang="en-US" dirty="0" smtClean="0"/>
              <a:t> </a:t>
            </a:r>
            <a:r>
              <a:rPr lang="en-US" dirty="0" err="1" smtClean="0"/>
              <a:t>gluinos</a:t>
            </a:r>
            <a:r>
              <a:rPr lang="en-US" dirty="0" smtClean="0"/>
              <a:t> </a:t>
            </a:r>
            <a:r>
              <a:rPr lang="en-US" dirty="0"/>
              <a:t>give higher jet multiplicity, lower MET</a:t>
            </a:r>
          </a:p>
        </p:txBody>
      </p:sp>
      <p:sp>
        <p:nvSpPr>
          <p:cNvPr id="104452" name="Text Box 4"/>
          <p:cNvSpPr txBox="1">
            <a:spLocks noChangeArrowheads="1"/>
          </p:cNvSpPr>
          <p:nvPr/>
        </p:nvSpPr>
        <p:spPr bwMode="auto">
          <a:xfrm>
            <a:off x="838200" y="4648200"/>
            <a:ext cx="7543800" cy="1466850"/>
          </a:xfrm>
          <a:prstGeom prst="rect">
            <a:avLst/>
          </a:prstGeom>
          <a:noFill/>
          <a:ln w="9525">
            <a:noFill/>
            <a:miter lim="800000"/>
            <a:headEnd/>
            <a:tailEnd/>
          </a:ln>
          <a:effectLst/>
        </p:spPr>
        <p:txBody>
          <a:bodyPr>
            <a:prstTxWarp prst="textNoShape">
              <a:avLst/>
            </a:prstTxWarp>
            <a:spAutoFit/>
          </a:bodyPr>
          <a:lstStyle/>
          <a:p>
            <a:pPr>
              <a:spcBef>
                <a:spcPct val="50000"/>
              </a:spcBef>
              <a:buFontTx/>
              <a:buChar char="•"/>
            </a:pPr>
            <a:r>
              <a:rPr lang="en-US"/>
              <a:t> harder to combine channels: some may be “fake” signals, don’t know relative acceptances</a:t>
            </a:r>
          </a:p>
          <a:p>
            <a:pPr>
              <a:spcBef>
                <a:spcPct val="50000"/>
              </a:spcBef>
              <a:buFontTx/>
              <a:buChar char="•"/>
            </a:pPr>
            <a:r>
              <a:rPr lang="en-US"/>
              <a:t> statistical fluctuations can mask true picture</a:t>
            </a:r>
          </a:p>
          <a:p>
            <a:pPr>
              <a:spcBef>
                <a:spcPct val="50000"/>
              </a:spcBef>
              <a:buFontTx/>
              <a:buChar char="•"/>
            </a:pPr>
            <a:r>
              <a:rPr lang="en-US"/>
              <a:t> harder to get confidence by seeing “what you expected”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Date Placeholder 2"/>
          <p:cNvSpPr>
            <a:spLocks noGrp="1"/>
          </p:cNvSpPr>
          <p:nvPr>
            <p:ph type="dt" sz="half" idx="10"/>
          </p:nvPr>
        </p:nvSpPr>
        <p:spPr/>
        <p:txBody>
          <a:bodyPr/>
          <a:lstStyle/>
          <a:p>
            <a:r>
              <a:rPr lang="en-US"/>
              <a:t>9 Jan 2008</a:t>
            </a:r>
          </a:p>
        </p:txBody>
      </p:sp>
      <p:sp>
        <p:nvSpPr>
          <p:cNvPr id="13" name="Footer Placeholder 3"/>
          <p:cNvSpPr>
            <a:spLocks noGrp="1"/>
          </p:cNvSpPr>
          <p:nvPr>
            <p:ph type="ftr" sz="quarter" idx="11"/>
          </p:nvPr>
        </p:nvSpPr>
        <p:spPr/>
        <p:txBody>
          <a:bodyPr/>
          <a:lstStyle/>
          <a:p>
            <a:r>
              <a:rPr lang="en-US"/>
              <a:t>joint MD-Hopkins Mtg</a:t>
            </a:r>
          </a:p>
        </p:txBody>
      </p:sp>
      <p:sp>
        <p:nvSpPr>
          <p:cNvPr id="14" name="Slide Number Placeholder 4"/>
          <p:cNvSpPr>
            <a:spLocks noGrp="1"/>
          </p:cNvSpPr>
          <p:nvPr>
            <p:ph type="sldNum" sz="quarter" idx="12"/>
          </p:nvPr>
        </p:nvSpPr>
        <p:spPr/>
        <p:txBody>
          <a:bodyPr/>
          <a:lstStyle/>
          <a:p>
            <a:fld id="{43AAACC8-A1C1-D047-9253-92EC242B18D1}" type="slidenum">
              <a:rPr lang="en-US"/>
              <a:pPr/>
              <a:t>11</a:t>
            </a:fld>
            <a:endParaRPr lang="en-US"/>
          </a:p>
        </p:txBody>
      </p:sp>
      <p:sp>
        <p:nvSpPr>
          <p:cNvPr id="30722" name="Rectangle 2"/>
          <p:cNvSpPr>
            <a:spLocks noGrp="1" noChangeArrowheads="1"/>
          </p:cNvSpPr>
          <p:nvPr>
            <p:ph type="title"/>
          </p:nvPr>
        </p:nvSpPr>
        <p:spPr/>
        <p:txBody>
          <a:bodyPr/>
          <a:lstStyle/>
          <a:p>
            <a:r>
              <a:rPr lang="en-US" dirty="0"/>
              <a:t>“Vanilla” SUSY: </a:t>
            </a:r>
            <a:r>
              <a:rPr lang="en-US" dirty="0" err="1"/>
              <a:t>mSUGRA</a:t>
            </a:r>
            <a:endParaRPr lang="en-US" dirty="0"/>
          </a:p>
        </p:txBody>
      </p:sp>
      <p:pic>
        <p:nvPicPr>
          <p:cNvPr id="30730" name="Picture 10"/>
          <p:cNvPicPr>
            <a:picLocks noChangeAspect="1" noChangeArrowheads="1"/>
          </p:cNvPicPr>
          <p:nvPr/>
        </p:nvPicPr>
        <p:blipFill>
          <a:blip r:embed="rId3"/>
          <a:srcRect/>
          <a:stretch>
            <a:fillRect/>
          </a:stretch>
        </p:blipFill>
        <p:spPr bwMode="auto">
          <a:xfrm>
            <a:off x="0" y="1066800"/>
            <a:ext cx="5464175" cy="2544763"/>
          </a:xfrm>
          <a:prstGeom prst="rect">
            <a:avLst/>
          </a:prstGeom>
          <a:noFill/>
          <a:ln w="9525">
            <a:noFill/>
            <a:miter lim="800000"/>
            <a:headEnd/>
            <a:tailEnd/>
          </a:ln>
          <a:effectLst/>
        </p:spPr>
      </p:pic>
      <p:pic>
        <p:nvPicPr>
          <p:cNvPr id="30731" name="Picture 11"/>
          <p:cNvPicPr>
            <a:picLocks noChangeAspect="1" noChangeArrowheads="1"/>
          </p:cNvPicPr>
          <p:nvPr/>
        </p:nvPicPr>
        <p:blipFill>
          <a:blip r:embed="rId4"/>
          <a:srcRect/>
          <a:stretch>
            <a:fillRect/>
          </a:stretch>
        </p:blipFill>
        <p:spPr bwMode="auto">
          <a:xfrm>
            <a:off x="5638800" y="1371600"/>
            <a:ext cx="3230563" cy="1014413"/>
          </a:xfrm>
          <a:prstGeom prst="rect">
            <a:avLst/>
          </a:prstGeom>
          <a:noFill/>
          <a:ln w="9525">
            <a:noFill/>
            <a:miter lim="800000"/>
            <a:headEnd/>
            <a:tailEnd/>
          </a:ln>
          <a:effectLst/>
        </p:spPr>
      </p:pic>
      <p:pic>
        <p:nvPicPr>
          <p:cNvPr id="30732" name="Picture 12"/>
          <p:cNvPicPr>
            <a:picLocks noChangeAspect="1" noChangeArrowheads="1"/>
          </p:cNvPicPr>
          <p:nvPr/>
        </p:nvPicPr>
        <p:blipFill>
          <a:blip r:embed="rId5"/>
          <a:srcRect/>
          <a:stretch>
            <a:fillRect/>
          </a:stretch>
        </p:blipFill>
        <p:spPr bwMode="auto">
          <a:xfrm>
            <a:off x="1524000" y="3657600"/>
            <a:ext cx="6003925" cy="3086100"/>
          </a:xfrm>
          <a:prstGeom prst="rect">
            <a:avLst/>
          </a:prstGeom>
          <a:noFill/>
          <a:ln w="9525">
            <a:noFill/>
            <a:miter lim="800000"/>
            <a:headEnd/>
            <a:tailEnd/>
          </a:ln>
          <a:effectLst/>
        </p:spPr>
      </p:pic>
      <p:pic>
        <p:nvPicPr>
          <p:cNvPr id="30733" name="Picture 13"/>
          <p:cNvPicPr>
            <a:picLocks noChangeAspect="1" noChangeArrowheads="1"/>
          </p:cNvPicPr>
          <p:nvPr/>
        </p:nvPicPr>
        <p:blipFill>
          <a:blip r:embed="rId6"/>
          <a:srcRect/>
          <a:stretch>
            <a:fillRect/>
          </a:stretch>
        </p:blipFill>
        <p:spPr bwMode="auto">
          <a:xfrm>
            <a:off x="5562600" y="2438400"/>
            <a:ext cx="3398838" cy="1104900"/>
          </a:xfrm>
          <a:prstGeom prst="rect">
            <a:avLst/>
          </a:prstGeom>
          <a:noFill/>
          <a:ln w="9525">
            <a:noFill/>
            <a:miter lim="800000"/>
            <a:headEnd/>
            <a:tailEnd/>
          </a:ln>
          <a:effectLst/>
        </p:spPr>
      </p:pic>
      <p:sp>
        <p:nvSpPr>
          <p:cNvPr id="30734" name="Text Box 14"/>
          <p:cNvSpPr txBox="1">
            <a:spLocks noChangeArrowheads="1"/>
          </p:cNvSpPr>
          <p:nvPr/>
        </p:nvSpPr>
        <p:spPr bwMode="auto">
          <a:xfrm>
            <a:off x="5562600" y="914400"/>
            <a:ext cx="3292475" cy="581025"/>
          </a:xfrm>
          <a:prstGeom prst="rect">
            <a:avLst/>
          </a:prstGeom>
          <a:noFill/>
          <a:ln w="9525">
            <a:noFill/>
            <a:miter lim="800000"/>
            <a:headEnd/>
            <a:tailEnd/>
          </a:ln>
          <a:effectLst/>
        </p:spPr>
        <p:txBody>
          <a:bodyPr>
            <a:prstTxWarp prst="textNoShape">
              <a:avLst/>
            </a:prstTxWarp>
            <a:spAutoFit/>
          </a:bodyPr>
          <a:lstStyle/>
          <a:p>
            <a:r>
              <a:rPr lang="en-US" sz="1600"/>
              <a:t>q</a:t>
            </a:r>
            <a:r>
              <a:rPr lang="en-US" sz="1600" baseline="-25000"/>
              <a:t>L</a:t>
            </a:r>
            <a:r>
              <a:rPr lang="en-US" sz="1600"/>
              <a:t> tend to decay directly to lsp, q</a:t>
            </a:r>
            <a:r>
              <a:rPr lang="en-US" sz="1600" baseline="-25000"/>
              <a:t>R</a:t>
            </a:r>
            <a:r>
              <a:rPr lang="en-US" sz="1600"/>
              <a:t> has non-negligible BR to below</a:t>
            </a:r>
          </a:p>
        </p:txBody>
      </p:sp>
      <p:sp>
        <p:nvSpPr>
          <p:cNvPr id="30725" name="Text Box 5"/>
          <p:cNvSpPr txBox="1">
            <a:spLocks noChangeArrowheads="1"/>
          </p:cNvSpPr>
          <p:nvPr/>
        </p:nvSpPr>
        <p:spPr bwMode="auto">
          <a:xfrm>
            <a:off x="7391400" y="6096000"/>
            <a:ext cx="1695450" cy="366713"/>
          </a:xfrm>
          <a:prstGeom prst="rect">
            <a:avLst/>
          </a:prstGeom>
          <a:solidFill>
            <a:schemeClr val="accent1"/>
          </a:solidFill>
          <a:ln w="9525">
            <a:noFill/>
            <a:miter lim="800000"/>
            <a:headEnd/>
            <a:tailEnd/>
          </a:ln>
          <a:effectLst/>
        </p:spPr>
        <p:txBody>
          <a:bodyPr wrap="none">
            <a:prstTxWarp prst="textNoShape">
              <a:avLst/>
            </a:prstTxWarp>
            <a:spAutoFit/>
          </a:bodyPr>
          <a:lstStyle/>
          <a:p>
            <a:r>
              <a:rPr lang="en-US"/>
              <a:t>CMS pTDR V2</a:t>
            </a:r>
          </a:p>
        </p:txBody>
      </p:sp>
      <p:sp>
        <p:nvSpPr>
          <p:cNvPr id="30735" name="Text Box 15"/>
          <p:cNvSpPr txBox="1">
            <a:spLocks noChangeArrowheads="1"/>
          </p:cNvSpPr>
          <p:nvPr/>
        </p:nvSpPr>
        <p:spPr bwMode="auto">
          <a:xfrm>
            <a:off x="3200400" y="3200400"/>
            <a:ext cx="2368550" cy="366713"/>
          </a:xfrm>
          <a:prstGeom prst="rect">
            <a:avLst/>
          </a:prstGeom>
          <a:solidFill>
            <a:srgbClr val="FF9999"/>
          </a:solidFill>
          <a:ln w="9525">
            <a:noFill/>
            <a:miter lim="800000"/>
            <a:headEnd/>
            <a:tailEnd/>
          </a:ln>
          <a:effectLst/>
        </p:spPr>
        <p:txBody>
          <a:bodyPr wrap="none">
            <a:prstTxWarp prst="textNoShape">
              <a:avLst/>
            </a:prstTxWarp>
            <a:spAutoFit/>
          </a:bodyPr>
          <a:lstStyle/>
          <a:p>
            <a:r>
              <a:rPr lang="en-US"/>
              <a:t>More jets, softer MET</a:t>
            </a:r>
          </a:p>
        </p:txBody>
      </p:sp>
      <p:sp>
        <p:nvSpPr>
          <p:cNvPr id="30737" name="Text Box 17"/>
          <p:cNvSpPr txBox="1">
            <a:spLocks noChangeArrowheads="1"/>
          </p:cNvSpPr>
          <p:nvPr/>
        </p:nvSpPr>
        <p:spPr bwMode="auto">
          <a:xfrm>
            <a:off x="3200400" y="1524000"/>
            <a:ext cx="2343150" cy="366713"/>
          </a:xfrm>
          <a:prstGeom prst="rect">
            <a:avLst/>
          </a:prstGeom>
          <a:solidFill>
            <a:srgbClr val="FF9999"/>
          </a:solidFill>
          <a:ln w="9525">
            <a:noFill/>
            <a:miter lim="800000"/>
            <a:headEnd/>
            <a:tailEnd/>
          </a:ln>
          <a:effectLst/>
        </p:spPr>
        <p:txBody>
          <a:bodyPr wrap="none">
            <a:prstTxWarp prst="textNoShape">
              <a:avLst/>
            </a:prstTxWarp>
            <a:spAutoFit/>
          </a:bodyPr>
          <a:lstStyle/>
          <a:p>
            <a:r>
              <a:rPr lang="en-US"/>
              <a:t>less jets, harder MET</a:t>
            </a:r>
          </a:p>
        </p:txBody>
      </p:sp>
      <p:sp>
        <p:nvSpPr>
          <p:cNvPr id="30738" name="Text Box 18"/>
          <p:cNvSpPr txBox="1">
            <a:spLocks noChangeArrowheads="1"/>
          </p:cNvSpPr>
          <p:nvPr/>
        </p:nvSpPr>
        <p:spPr bwMode="auto">
          <a:xfrm>
            <a:off x="3733800" y="2209800"/>
            <a:ext cx="1250950" cy="366713"/>
          </a:xfrm>
          <a:prstGeom prst="rect">
            <a:avLst/>
          </a:prstGeom>
          <a:solidFill>
            <a:srgbClr val="FF9999"/>
          </a:solidFill>
          <a:ln w="9525">
            <a:noFill/>
            <a:miter lim="800000"/>
            <a:headEnd/>
            <a:tailEnd/>
          </a:ln>
          <a:effectLst/>
        </p:spPr>
        <p:txBody>
          <a:bodyPr wrap="none">
            <a:prstTxWarp prst="textNoShape">
              <a:avLst/>
            </a:prstTxWarp>
            <a:spAutoFit/>
          </a:bodyPr>
          <a:lstStyle/>
          <a:p>
            <a:r>
              <a:rPr lang="en-US"/>
              <a:t>t, b quarks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Date Placeholder 2"/>
          <p:cNvSpPr>
            <a:spLocks noGrp="1"/>
          </p:cNvSpPr>
          <p:nvPr>
            <p:ph type="dt" sz="half" idx="10"/>
          </p:nvPr>
        </p:nvSpPr>
        <p:spPr/>
        <p:txBody>
          <a:bodyPr/>
          <a:lstStyle/>
          <a:p>
            <a:r>
              <a:rPr lang="en-US"/>
              <a:t>9 Jan 2008</a:t>
            </a:r>
          </a:p>
        </p:txBody>
      </p:sp>
      <p:sp>
        <p:nvSpPr>
          <p:cNvPr id="13" name="Footer Placeholder 3"/>
          <p:cNvSpPr>
            <a:spLocks noGrp="1"/>
          </p:cNvSpPr>
          <p:nvPr>
            <p:ph type="ftr" sz="quarter" idx="11"/>
          </p:nvPr>
        </p:nvSpPr>
        <p:spPr/>
        <p:txBody>
          <a:bodyPr/>
          <a:lstStyle/>
          <a:p>
            <a:r>
              <a:rPr lang="en-US"/>
              <a:t>joint MD-Hopkins Mtg</a:t>
            </a:r>
          </a:p>
        </p:txBody>
      </p:sp>
      <p:sp>
        <p:nvSpPr>
          <p:cNvPr id="14" name="Slide Number Placeholder 4"/>
          <p:cNvSpPr>
            <a:spLocks noGrp="1"/>
          </p:cNvSpPr>
          <p:nvPr>
            <p:ph type="sldNum" sz="quarter" idx="12"/>
          </p:nvPr>
        </p:nvSpPr>
        <p:spPr/>
        <p:txBody>
          <a:bodyPr/>
          <a:lstStyle/>
          <a:p>
            <a:fld id="{1F788AE5-E486-C04A-A129-A8EDEF639102}" type="slidenum">
              <a:rPr lang="en-US"/>
              <a:pPr/>
              <a:t>12</a:t>
            </a:fld>
            <a:endParaRPr lang="en-US"/>
          </a:p>
        </p:txBody>
      </p:sp>
      <p:sp>
        <p:nvSpPr>
          <p:cNvPr id="102404" name="Rectangle 4"/>
          <p:cNvSpPr>
            <a:spLocks noGrp="1" noChangeArrowheads="1"/>
          </p:cNvSpPr>
          <p:nvPr>
            <p:ph type="title"/>
          </p:nvPr>
        </p:nvSpPr>
        <p:spPr/>
        <p:txBody>
          <a:bodyPr/>
          <a:lstStyle/>
          <a:p>
            <a:r>
              <a:rPr lang="en-US"/>
              <a:t>mSUGRA</a:t>
            </a:r>
          </a:p>
        </p:txBody>
      </p:sp>
      <p:pic>
        <p:nvPicPr>
          <p:cNvPr id="102406" name="Picture 6"/>
          <p:cNvPicPr>
            <a:picLocks noChangeAspect="1" noChangeArrowheads="1"/>
          </p:cNvPicPr>
          <p:nvPr/>
        </p:nvPicPr>
        <p:blipFill>
          <a:blip r:embed="rId2"/>
          <a:srcRect/>
          <a:stretch>
            <a:fillRect/>
          </a:stretch>
        </p:blipFill>
        <p:spPr bwMode="auto">
          <a:xfrm>
            <a:off x="0" y="1143000"/>
            <a:ext cx="4572000" cy="1530350"/>
          </a:xfrm>
          <a:prstGeom prst="rect">
            <a:avLst/>
          </a:prstGeom>
          <a:noFill/>
          <a:ln w="9525">
            <a:noFill/>
            <a:miter lim="800000"/>
            <a:headEnd/>
            <a:tailEnd/>
          </a:ln>
          <a:effectLst/>
        </p:spPr>
      </p:pic>
      <p:pic>
        <p:nvPicPr>
          <p:cNvPr id="102407" name="Picture 7"/>
          <p:cNvPicPr>
            <a:picLocks noChangeAspect="1" noChangeArrowheads="1"/>
          </p:cNvPicPr>
          <p:nvPr/>
        </p:nvPicPr>
        <p:blipFill>
          <a:blip r:embed="rId3"/>
          <a:srcRect/>
          <a:stretch>
            <a:fillRect/>
          </a:stretch>
        </p:blipFill>
        <p:spPr bwMode="auto">
          <a:xfrm>
            <a:off x="0" y="2895600"/>
            <a:ext cx="4419600" cy="2881313"/>
          </a:xfrm>
          <a:prstGeom prst="rect">
            <a:avLst/>
          </a:prstGeom>
          <a:noFill/>
          <a:ln w="9525">
            <a:noFill/>
            <a:miter lim="800000"/>
            <a:headEnd/>
            <a:tailEnd/>
          </a:ln>
          <a:effectLst/>
        </p:spPr>
      </p:pic>
      <p:sp>
        <p:nvSpPr>
          <p:cNvPr id="102410" name="Text Box 10"/>
          <p:cNvSpPr txBox="1">
            <a:spLocks noChangeArrowheads="1"/>
          </p:cNvSpPr>
          <p:nvPr/>
        </p:nvSpPr>
        <p:spPr bwMode="auto">
          <a:xfrm>
            <a:off x="7391400" y="6096000"/>
            <a:ext cx="1695450" cy="366713"/>
          </a:xfrm>
          <a:prstGeom prst="rect">
            <a:avLst/>
          </a:prstGeom>
          <a:solidFill>
            <a:schemeClr val="accent1"/>
          </a:solidFill>
          <a:ln w="9525">
            <a:noFill/>
            <a:miter lim="800000"/>
            <a:headEnd/>
            <a:tailEnd/>
          </a:ln>
          <a:effectLst/>
        </p:spPr>
        <p:txBody>
          <a:bodyPr wrap="none">
            <a:prstTxWarp prst="textNoShape">
              <a:avLst/>
            </a:prstTxWarp>
            <a:spAutoFit/>
          </a:bodyPr>
          <a:lstStyle/>
          <a:p>
            <a:r>
              <a:rPr lang="en-US"/>
              <a:t>CMS pTDR V2</a:t>
            </a:r>
          </a:p>
        </p:txBody>
      </p:sp>
      <p:sp>
        <p:nvSpPr>
          <p:cNvPr id="102411" name="Text Box 11"/>
          <p:cNvSpPr txBox="1">
            <a:spLocks noChangeArrowheads="1"/>
          </p:cNvSpPr>
          <p:nvPr/>
        </p:nvSpPr>
        <p:spPr bwMode="auto">
          <a:xfrm>
            <a:off x="4937125" y="1447800"/>
            <a:ext cx="2609850" cy="366713"/>
          </a:xfrm>
          <a:prstGeom prst="rect">
            <a:avLst/>
          </a:prstGeom>
          <a:noFill/>
          <a:ln w="9525">
            <a:noFill/>
            <a:miter lim="800000"/>
            <a:headEnd/>
            <a:tailEnd/>
          </a:ln>
          <a:effectLst/>
        </p:spPr>
        <p:txBody>
          <a:bodyPr wrap="none">
            <a:prstTxWarp prst="textNoShape">
              <a:avLst/>
            </a:prstTxWarp>
            <a:spAutoFit/>
          </a:bodyPr>
          <a:lstStyle/>
          <a:p>
            <a:r>
              <a:rPr lang="en-US"/>
              <a:t>Lots of leptons and taus</a:t>
            </a:r>
          </a:p>
        </p:txBody>
      </p:sp>
      <p:sp>
        <p:nvSpPr>
          <p:cNvPr id="102412" name="Text Box 12"/>
          <p:cNvSpPr txBox="1">
            <a:spLocks noChangeArrowheads="1"/>
          </p:cNvSpPr>
          <p:nvPr/>
        </p:nvSpPr>
        <p:spPr bwMode="auto">
          <a:xfrm>
            <a:off x="4937125" y="2093913"/>
            <a:ext cx="2419350" cy="366712"/>
          </a:xfrm>
          <a:prstGeom prst="rect">
            <a:avLst/>
          </a:prstGeom>
          <a:noFill/>
          <a:ln w="9525">
            <a:noFill/>
            <a:miter lim="800000"/>
            <a:headEnd/>
            <a:tailEnd/>
          </a:ln>
          <a:effectLst/>
        </p:spPr>
        <p:txBody>
          <a:bodyPr wrap="none">
            <a:prstTxWarp prst="textNoShape">
              <a:avLst/>
            </a:prstTxWarp>
            <a:spAutoFit/>
          </a:bodyPr>
          <a:lstStyle/>
          <a:p>
            <a:r>
              <a:rPr lang="en-US"/>
              <a:t>Lots of taus, few e,mu</a:t>
            </a:r>
          </a:p>
        </p:txBody>
      </p:sp>
      <p:sp>
        <p:nvSpPr>
          <p:cNvPr id="102413" name="Text Box 13"/>
          <p:cNvSpPr txBox="1">
            <a:spLocks noChangeArrowheads="1"/>
          </p:cNvSpPr>
          <p:nvPr/>
        </p:nvSpPr>
        <p:spPr bwMode="auto">
          <a:xfrm>
            <a:off x="4937125" y="3048000"/>
            <a:ext cx="1733550" cy="366713"/>
          </a:xfrm>
          <a:prstGeom prst="rect">
            <a:avLst/>
          </a:prstGeom>
          <a:noFill/>
          <a:ln w="9525">
            <a:noFill/>
            <a:miter lim="800000"/>
            <a:headEnd/>
            <a:tailEnd/>
          </a:ln>
          <a:effectLst/>
        </p:spPr>
        <p:txBody>
          <a:bodyPr wrap="none">
            <a:prstTxWarp prst="textNoShape">
              <a:avLst/>
            </a:prstTxWarp>
            <a:spAutoFit/>
          </a:bodyPr>
          <a:lstStyle/>
          <a:p>
            <a:r>
              <a:rPr lang="en-US"/>
              <a:t>Lots of W’s, b’s</a:t>
            </a:r>
          </a:p>
        </p:txBody>
      </p:sp>
      <p:sp>
        <p:nvSpPr>
          <p:cNvPr id="102414" name="Text Box 14"/>
          <p:cNvSpPr txBox="1">
            <a:spLocks noChangeArrowheads="1"/>
          </p:cNvSpPr>
          <p:nvPr/>
        </p:nvSpPr>
        <p:spPr bwMode="auto">
          <a:xfrm>
            <a:off x="4937125" y="3810000"/>
            <a:ext cx="2711450" cy="366713"/>
          </a:xfrm>
          <a:prstGeom prst="rect">
            <a:avLst/>
          </a:prstGeom>
          <a:noFill/>
          <a:ln w="9525">
            <a:noFill/>
            <a:miter lim="800000"/>
            <a:headEnd/>
            <a:tailEnd/>
          </a:ln>
          <a:effectLst/>
        </p:spPr>
        <p:txBody>
          <a:bodyPr wrap="none">
            <a:prstTxWarp prst="textNoShape">
              <a:avLst/>
            </a:prstTxWarp>
            <a:spAutoFit/>
          </a:bodyPr>
          <a:lstStyle/>
          <a:p>
            <a:r>
              <a:rPr lang="en-US"/>
              <a:t>On-shell Z’s and W’s, b’s</a:t>
            </a:r>
          </a:p>
        </p:txBody>
      </p:sp>
      <p:sp>
        <p:nvSpPr>
          <p:cNvPr id="102415" name="Text Box 15"/>
          <p:cNvSpPr txBox="1">
            <a:spLocks noChangeArrowheads="1"/>
          </p:cNvSpPr>
          <p:nvPr/>
        </p:nvSpPr>
        <p:spPr bwMode="auto">
          <a:xfrm>
            <a:off x="4937125" y="4608513"/>
            <a:ext cx="2381250" cy="366712"/>
          </a:xfrm>
          <a:prstGeom prst="rect">
            <a:avLst/>
          </a:prstGeom>
          <a:noFill/>
          <a:ln w="9525">
            <a:noFill/>
            <a:miter lim="800000"/>
            <a:headEnd/>
            <a:tailEnd/>
          </a:ln>
          <a:effectLst/>
        </p:spPr>
        <p:txBody>
          <a:bodyPr wrap="none">
            <a:prstTxWarp prst="textNoShape">
              <a:avLst/>
            </a:prstTxWarp>
            <a:spAutoFit/>
          </a:bodyPr>
          <a:lstStyle/>
          <a:p>
            <a:r>
              <a:rPr lang="en-US"/>
              <a:t>Lots of higgs to bbbar</a:t>
            </a:r>
          </a:p>
        </p:txBody>
      </p:sp>
      <p:sp>
        <p:nvSpPr>
          <p:cNvPr id="102416" name="Text Box 16"/>
          <p:cNvSpPr txBox="1">
            <a:spLocks noChangeArrowheads="1"/>
          </p:cNvSpPr>
          <p:nvPr/>
        </p:nvSpPr>
        <p:spPr bwMode="auto">
          <a:xfrm>
            <a:off x="4937125" y="5294313"/>
            <a:ext cx="2673350" cy="366712"/>
          </a:xfrm>
          <a:prstGeom prst="rect">
            <a:avLst/>
          </a:prstGeom>
          <a:noFill/>
          <a:ln w="9525">
            <a:noFill/>
            <a:miter lim="800000"/>
            <a:headEnd/>
            <a:tailEnd/>
          </a:ln>
          <a:effectLst/>
        </p:spPr>
        <p:txBody>
          <a:bodyPr wrap="none">
            <a:prstTxWarp prst="textNoShape">
              <a:avLst/>
            </a:prstTxWarp>
            <a:spAutoFit/>
          </a:bodyPr>
          <a:lstStyle/>
          <a:p>
            <a:r>
              <a:rPr lang="en-US"/>
              <a:t>Like LM1, but fewer taus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Date Placeholder 2"/>
          <p:cNvSpPr>
            <a:spLocks noGrp="1"/>
          </p:cNvSpPr>
          <p:nvPr>
            <p:ph type="dt" sz="half" idx="10"/>
          </p:nvPr>
        </p:nvSpPr>
        <p:spPr/>
        <p:txBody>
          <a:bodyPr/>
          <a:lstStyle/>
          <a:p>
            <a:r>
              <a:rPr lang="en-US"/>
              <a:t>9 Jan 2008</a:t>
            </a:r>
          </a:p>
        </p:txBody>
      </p:sp>
      <p:sp>
        <p:nvSpPr>
          <p:cNvPr id="10" name="Footer Placeholder 3"/>
          <p:cNvSpPr>
            <a:spLocks noGrp="1"/>
          </p:cNvSpPr>
          <p:nvPr>
            <p:ph type="ftr" sz="quarter" idx="11"/>
          </p:nvPr>
        </p:nvSpPr>
        <p:spPr/>
        <p:txBody>
          <a:bodyPr/>
          <a:lstStyle/>
          <a:p>
            <a:r>
              <a:rPr lang="en-US"/>
              <a:t>joint MD-Hopkins Mtg</a:t>
            </a:r>
          </a:p>
        </p:txBody>
      </p:sp>
      <p:sp>
        <p:nvSpPr>
          <p:cNvPr id="11" name="Slide Number Placeholder 4"/>
          <p:cNvSpPr>
            <a:spLocks noGrp="1"/>
          </p:cNvSpPr>
          <p:nvPr>
            <p:ph type="sldNum" sz="quarter" idx="12"/>
          </p:nvPr>
        </p:nvSpPr>
        <p:spPr/>
        <p:txBody>
          <a:bodyPr/>
          <a:lstStyle/>
          <a:p>
            <a:fld id="{7B2D37B2-2394-C74F-BBA8-06B1DD45D8CF}" type="slidenum">
              <a:rPr lang="en-US"/>
              <a:pPr/>
              <a:t>13</a:t>
            </a:fld>
            <a:endParaRPr lang="en-US"/>
          </a:p>
        </p:txBody>
      </p:sp>
      <p:sp>
        <p:nvSpPr>
          <p:cNvPr id="110596" name="Rectangle 4"/>
          <p:cNvSpPr>
            <a:spLocks noGrp="1" noChangeArrowheads="1"/>
          </p:cNvSpPr>
          <p:nvPr>
            <p:ph type="title"/>
          </p:nvPr>
        </p:nvSpPr>
        <p:spPr/>
        <p:txBody>
          <a:bodyPr/>
          <a:lstStyle/>
          <a:p>
            <a:r>
              <a:rPr lang="en-US"/>
              <a:t>Sorry! Not Enough!</a:t>
            </a:r>
          </a:p>
        </p:txBody>
      </p:sp>
      <p:pic>
        <p:nvPicPr>
          <p:cNvPr id="110597" name="Picture 5"/>
          <p:cNvPicPr>
            <a:picLocks noChangeAspect="1" noChangeArrowheads="1"/>
          </p:cNvPicPr>
          <p:nvPr/>
        </p:nvPicPr>
        <p:blipFill>
          <a:blip r:embed="rId2"/>
          <a:srcRect/>
          <a:stretch>
            <a:fillRect/>
          </a:stretch>
        </p:blipFill>
        <p:spPr bwMode="auto">
          <a:xfrm>
            <a:off x="457200" y="914400"/>
            <a:ext cx="3962400" cy="3228975"/>
          </a:xfrm>
          <a:prstGeom prst="rect">
            <a:avLst/>
          </a:prstGeom>
          <a:noFill/>
          <a:ln w="9525">
            <a:noFill/>
            <a:miter lim="800000"/>
            <a:headEnd/>
            <a:tailEnd/>
          </a:ln>
          <a:effectLst/>
        </p:spPr>
      </p:pic>
      <p:sp>
        <p:nvSpPr>
          <p:cNvPr id="110598" name="Text Box 6"/>
          <p:cNvSpPr txBox="1">
            <a:spLocks noChangeArrowheads="1"/>
          </p:cNvSpPr>
          <p:nvPr/>
        </p:nvSpPr>
        <p:spPr bwMode="auto">
          <a:xfrm>
            <a:off x="7391400" y="6096000"/>
            <a:ext cx="1695450" cy="366713"/>
          </a:xfrm>
          <a:prstGeom prst="rect">
            <a:avLst/>
          </a:prstGeom>
          <a:solidFill>
            <a:schemeClr val="accent1"/>
          </a:solidFill>
          <a:ln w="9525">
            <a:noFill/>
            <a:miter lim="800000"/>
            <a:headEnd/>
            <a:tailEnd/>
          </a:ln>
          <a:effectLst/>
        </p:spPr>
        <p:txBody>
          <a:bodyPr wrap="none">
            <a:prstTxWarp prst="textNoShape">
              <a:avLst/>
            </a:prstTxWarp>
            <a:spAutoFit/>
          </a:bodyPr>
          <a:lstStyle/>
          <a:p>
            <a:r>
              <a:rPr lang="en-US"/>
              <a:t>CMS pTDR V2</a:t>
            </a:r>
          </a:p>
        </p:txBody>
      </p:sp>
      <p:sp>
        <p:nvSpPr>
          <p:cNvPr id="110599" name="Text Box 7"/>
          <p:cNvSpPr txBox="1">
            <a:spLocks noChangeArrowheads="1"/>
          </p:cNvSpPr>
          <p:nvPr/>
        </p:nvSpPr>
        <p:spPr bwMode="auto">
          <a:xfrm>
            <a:off x="5089525" y="1103313"/>
            <a:ext cx="2012950" cy="366712"/>
          </a:xfrm>
          <a:prstGeom prst="rect">
            <a:avLst/>
          </a:prstGeom>
          <a:noFill/>
          <a:ln w="9525">
            <a:noFill/>
            <a:miter lim="800000"/>
            <a:headEnd/>
            <a:tailEnd/>
          </a:ln>
          <a:effectLst/>
        </p:spPr>
        <p:txBody>
          <a:bodyPr wrap="none">
            <a:prstTxWarp prst="textNoShape">
              <a:avLst/>
            </a:prstTxWarp>
            <a:spAutoFit/>
          </a:bodyPr>
          <a:lstStyle/>
          <a:p>
            <a:r>
              <a:rPr lang="en-US"/>
              <a:t>Squarks decouple</a:t>
            </a:r>
          </a:p>
        </p:txBody>
      </p:sp>
      <p:sp>
        <p:nvSpPr>
          <p:cNvPr id="110600" name="Text Box 8"/>
          <p:cNvSpPr txBox="1">
            <a:spLocks noChangeArrowheads="1"/>
          </p:cNvSpPr>
          <p:nvPr/>
        </p:nvSpPr>
        <p:spPr bwMode="auto">
          <a:xfrm>
            <a:off x="5089525" y="1941513"/>
            <a:ext cx="1250950" cy="366712"/>
          </a:xfrm>
          <a:prstGeom prst="rect">
            <a:avLst/>
          </a:prstGeom>
          <a:noFill/>
          <a:ln w="9525">
            <a:noFill/>
            <a:miter lim="800000"/>
            <a:headEnd/>
            <a:tailEnd/>
          </a:ln>
          <a:effectLst/>
        </p:spPr>
        <p:txBody>
          <a:bodyPr wrap="none">
            <a:prstTxWarp prst="textNoShape">
              <a:avLst/>
            </a:prstTxWarp>
            <a:spAutoFit/>
          </a:bodyPr>
          <a:lstStyle/>
          <a:p>
            <a:r>
              <a:rPr lang="en-US"/>
              <a:t>Lots of top</a:t>
            </a:r>
          </a:p>
        </p:txBody>
      </p:sp>
      <p:sp>
        <p:nvSpPr>
          <p:cNvPr id="110601" name="Text Box 9"/>
          <p:cNvSpPr txBox="1">
            <a:spLocks noChangeArrowheads="1"/>
          </p:cNvSpPr>
          <p:nvPr/>
        </p:nvSpPr>
        <p:spPr bwMode="auto">
          <a:xfrm>
            <a:off x="5089525" y="3694113"/>
            <a:ext cx="1250950" cy="366712"/>
          </a:xfrm>
          <a:prstGeom prst="rect">
            <a:avLst/>
          </a:prstGeom>
          <a:noFill/>
          <a:ln w="9525">
            <a:noFill/>
            <a:miter lim="800000"/>
            <a:headEnd/>
            <a:tailEnd/>
          </a:ln>
          <a:effectLst/>
        </p:spPr>
        <p:txBody>
          <a:bodyPr wrap="none">
            <a:prstTxWarp prst="textNoShape">
              <a:avLst/>
            </a:prstTxWarp>
            <a:spAutoFit/>
          </a:bodyPr>
          <a:lstStyle/>
          <a:p>
            <a:r>
              <a:rPr lang="en-US"/>
              <a:t>Lots of top</a:t>
            </a:r>
          </a:p>
        </p:txBody>
      </p:sp>
      <p:sp>
        <p:nvSpPr>
          <p:cNvPr id="110602" name="Text Box 10"/>
          <p:cNvSpPr txBox="1">
            <a:spLocks noChangeArrowheads="1"/>
          </p:cNvSpPr>
          <p:nvPr/>
        </p:nvSpPr>
        <p:spPr bwMode="auto">
          <a:xfrm>
            <a:off x="5089525" y="2627313"/>
            <a:ext cx="2012950" cy="366712"/>
          </a:xfrm>
          <a:prstGeom prst="rect">
            <a:avLst/>
          </a:prstGeom>
          <a:noFill/>
          <a:ln w="9525">
            <a:noFill/>
            <a:miter lim="800000"/>
            <a:headEnd/>
            <a:tailEnd/>
          </a:ln>
          <a:effectLst/>
        </p:spPr>
        <p:txBody>
          <a:bodyPr wrap="none">
            <a:prstTxWarp prst="textNoShape">
              <a:avLst/>
            </a:prstTxWarp>
            <a:spAutoFit/>
          </a:bodyPr>
          <a:lstStyle/>
          <a:p>
            <a:r>
              <a:rPr lang="en-US"/>
              <a:t>Squarks decouple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benchmarks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14</a:t>
            </a:fld>
            <a:endParaRPr lang="en-US"/>
          </a:p>
        </p:txBody>
      </p:sp>
      <p:sp>
        <p:nvSpPr>
          <p:cNvPr id="7" name="Rectangle 3"/>
          <p:cNvSpPr txBox="1">
            <a:spLocks noChangeArrowheads="1"/>
          </p:cNvSpPr>
          <p:nvPr/>
        </p:nvSpPr>
        <p:spPr bwMode="auto">
          <a:xfrm>
            <a:off x="152400" y="1333500"/>
            <a:ext cx="8991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110" charset="2"/>
              <a:buChar char="n"/>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Benchmarks have been chosen requiring that neutralino relic density matches DM constraints</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110" charset="2"/>
              <a:buChar char="n"/>
              <a:tabLst/>
              <a:defRPr/>
            </a:pPr>
            <a:r>
              <a:rPr kumimoji="0" lang="en-US" sz="2400" b="1" i="0" u="none" strike="noStrike" kern="0" cap="none" spc="0" normalizeH="0" baseline="0" noProof="0" smtClean="0">
                <a:ln>
                  <a:noFill/>
                </a:ln>
                <a:solidFill>
                  <a:schemeClr val="tx1"/>
                </a:solidFill>
                <a:effectLst/>
                <a:uLnTx/>
                <a:uFillTx/>
                <a:latin typeface="+mn-lt"/>
                <a:ea typeface="+mn-ea"/>
                <a:cs typeface="+mn-cs"/>
              </a:rPr>
              <a:t>SUn</a:t>
            </a:r>
            <a:r>
              <a:rPr kumimoji="0" lang="en-US" sz="2400" b="0" i="0" u="none" strike="noStrike" kern="0" cap="none" spc="0" normalizeH="0" baseline="0" noProof="0" smtClean="0">
                <a:ln>
                  <a:noFill/>
                </a:ln>
                <a:solidFill>
                  <a:schemeClr val="tx1"/>
                </a:solidFill>
                <a:effectLst/>
                <a:uLnTx/>
                <a:uFillTx/>
                <a:latin typeface="+mn-lt"/>
                <a:ea typeface="+mn-ea"/>
                <a:cs typeface="+mn-cs"/>
              </a:rPr>
              <a:t> = m</a:t>
            </a:r>
            <a:r>
              <a:rPr kumimoji="0" lang="en-US" sz="2400" b="1" i="0" u="none" strike="noStrike" kern="0" cap="none" spc="0" normalizeH="0" baseline="0" noProof="0" smtClean="0">
                <a:ln>
                  <a:noFill/>
                </a:ln>
                <a:solidFill>
                  <a:schemeClr val="tx1"/>
                </a:solidFill>
                <a:effectLst/>
                <a:uLnTx/>
                <a:uFillTx/>
                <a:latin typeface="+mn-lt"/>
                <a:ea typeface="+mn-ea"/>
                <a:cs typeface="+mn-cs"/>
              </a:rPr>
              <a:t>SU</a:t>
            </a:r>
            <a:r>
              <a:rPr kumimoji="0" lang="en-US" sz="2400" b="0" i="0" u="none" strike="noStrike" kern="0" cap="none" spc="0" normalizeH="0" baseline="0" noProof="0" smtClean="0">
                <a:ln>
                  <a:noFill/>
                </a:ln>
                <a:solidFill>
                  <a:schemeClr val="tx1"/>
                </a:solidFill>
                <a:effectLst/>
                <a:uLnTx/>
                <a:uFillTx/>
                <a:latin typeface="+mn-lt"/>
                <a:ea typeface="+mn-ea"/>
                <a:cs typeface="+mn-cs"/>
              </a:rPr>
              <a:t>gra benchmark </a:t>
            </a:r>
            <a:r>
              <a:rPr kumimoji="0" lang="en-US" sz="2400" b="1" i="0" u="none" strike="noStrike" kern="0" cap="none" spc="0" normalizeH="0" baseline="0" noProof="0" smtClean="0">
                <a:ln>
                  <a:noFill/>
                </a:ln>
                <a:solidFill>
                  <a:schemeClr val="tx1"/>
                </a:solidFill>
                <a:effectLst/>
                <a:uLnTx/>
                <a:uFillTx/>
                <a:latin typeface="+mn-lt"/>
                <a:ea typeface="+mn-ea"/>
                <a:cs typeface="+mn-cs"/>
              </a:rPr>
              <a:t>n</a:t>
            </a:r>
            <a:r>
              <a:rPr kumimoji="0" lang="en-US" sz="2400" b="0" i="0" u="none" strike="noStrike" kern="0" cap="none" spc="0" normalizeH="0" baseline="0" noProof="0" smtClean="0">
                <a:ln>
                  <a:noFill/>
                </a:ln>
                <a:solidFill>
                  <a:schemeClr val="tx1"/>
                </a:solidFill>
                <a:effectLst/>
                <a:uLnTx/>
                <a:uFillTx/>
                <a:latin typeface="+mn-lt"/>
                <a:ea typeface="+mn-ea"/>
                <a:cs typeface="+mn-cs"/>
              </a:rPr>
              <a:t> (no reference to simmetry groups!)</a:t>
            </a:r>
            <a:endParaRPr kumimoji="0" lang="en-US" sz="2400" b="0" i="0" u="none" strike="noStrike" kern="0" cap="none" spc="0" normalizeH="0" baseline="0" noProof="0">
              <a:ln>
                <a:noFill/>
              </a:ln>
              <a:solidFill>
                <a:schemeClr val="tx1"/>
              </a:solidFill>
              <a:effectLst/>
              <a:uLnTx/>
              <a:uFillTx/>
              <a:latin typeface="+mn-lt"/>
              <a:ea typeface="+mn-ea"/>
              <a:cs typeface="+mn-cs"/>
            </a:endParaRPr>
          </a:p>
        </p:txBody>
      </p:sp>
      <p:pic>
        <p:nvPicPr>
          <p:cNvPr id="8" name="Picture 4"/>
          <p:cNvPicPr>
            <a:picLocks noChangeAspect="1" noChangeArrowheads="1"/>
          </p:cNvPicPr>
          <p:nvPr/>
        </p:nvPicPr>
        <p:blipFill>
          <a:blip r:embed="rId2"/>
          <a:srcRect/>
          <a:stretch>
            <a:fillRect/>
          </a:stretch>
        </p:blipFill>
        <p:spPr bwMode="auto">
          <a:xfrm>
            <a:off x="4013200" y="2609850"/>
            <a:ext cx="4870450" cy="3810000"/>
          </a:xfrm>
          <a:prstGeom prst="rect">
            <a:avLst/>
          </a:prstGeom>
          <a:noFill/>
          <a:ln w="9525">
            <a:noFill/>
            <a:miter lim="800000"/>
            <a:headEnd/>
            <a:tailEnd/>
          </a:ln>
          <a:effectLst/>
        </p:spPr>
      </p:pic>
      <p:pic>
        <p:nvPicPr>
          <p:cNvPr id="9" name="Picture 5"/>
          <p:cNvPicPr>
            <a:picLocks noChangeAspect="1" noChangeArrowheads="1"/>
          </p:cNvPicPr>
          <p:nvPr/>
        </p:nvPicPr>
        <p:blipFill>
          <a:blip r:embed="rId3"/>
          <a:srcRect/>
          <a:stretch>
            <a:fillRect/>
          </a:stretch>
        </p:blipFill>
        <p:spPr bwMode="auto">
          <a:xfrm>
            <a:off x="309563" y="2693988"/>
            <a:ext cx="3571875" cy="35829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benchmarks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15</a:t>
            </a:fld>
            <a:endParaRPr lang="en-US"/>
          </a:p>
        </p:txBody>
      </p:sp>
      <p:sp>
        <p:nvSpPr>
          <p:cNvPr id="6" name="Footer Placeholder 3"/>
          <p:cNvSpPr txBox="1">
            <a:spLocks/>
          </p:cNvSpPr>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Tommaso Lari</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7" name="Slide Number Placeholder 4"/>
          <p:cNvSpPr txBox="1">
            <a:spLocks/>
          </p:cNvSpPr>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5EBA81E-CBAC-0542-9189-4344E39CAF7A}" type="slidenum">
              <a:rPr kumimoji="0" lang="en-US" sz="1200" b="0" i="0" u="none" strike="noStrike" kern="1200" cap="none" spc="0" normalizeH="0" baseline="0" noProof="0" smtClean="0">
                <a:ln>
                  <a:noFill/>
                </a:ln>
                <a:solidFill>
                  <a:schemeClr val="tx1"/>
                </a:solidFill>
                <a:effectLst/>
                <a:uLnTx/>
                <a:uFillTx/>
                <a:latin typeface="Arial Black" pitchFamily="-110"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200" b="0" i="0" u="none" strike="noStrike" kern="1200" cap="none" spc="0" normalizeH="0" baseline="0" noProof="0">
              <a:ln>
                <a:noFill/>
              </a:ln>
              <a:solidFill>
                <a:schemeClr val="tx1"/>
              </a:solidFill>
              <a:effectLst/>
              <a:uLnTx/>
              <a:uFillTx/>
              <a:latin typeface="Arial Black" pitchFamily="-110" charset="0"/>
              <a:ea typeface="+mn-ea"/>
              <a:cs typeface="+mn-cs"/>
            </a:endParaRPr>
          </a:p>
        </p:txBody>
      </p:sp>
      <p:sp>
        <p:nvSpPr>
          <p:cNvPr id="8" name="Date Placeholder 5"/>
          <p:cNvSpPr txBox="1">
            <a:spLocks/>
          </p:cNvSpPr>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January 5th-9th, 2009</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pic>
        <p:nvPicPr>
          <p:cNvPr id="9" name="Picture 4"/>
          <p:cNvPicPr>
            <a:picLocks noChangeAspect="1" noChangeArrowheads="1"/>
          </p:cNvPicPr>
          <p:nvPr/>
        </p:nvPicPr>
        <p:blipFill>
          <a:blip r:embed="rId2"/>
          <a:srcRect/>
          <a:stretch>
            <a:fillRect/>
          </a:stretch>
        </p:blipFill>
        <p:spPr bwMode="auto">
          <a:xfrm>
            <a:off x="0" y="1339850"/>
            <a:ext cx="4438650" cy="2728913"/>
          </a:xfrm>
          <a:prstGeom prst="rect">
            <a:avLst/>
          </a:prstGeom>
          <a:noFill/>
          <a:ln w="9525">
            <a:noFill/>
            <a:miter lim="800000"/>
            <a:headEnd/>
            <a:tailEnd/>
          </a:ln>
          <a:effectLst/>
        </p:spPr>
      </p:pic>
      <p:pic>
        <p:nvPicPr>
          <p:cNvPr id="10" name="Picture 5"/>
          <p:cNvPicPr>
            <a:picLocks noChangeAspect="1" noChangeArrowheads="1"/>
          </p:cNvPicPr>
          <p:nvPr/>
        </p:nvPicPr>
        <p:blipFill>
          <a:blip r:embed="rId3"/>
          <a:srcRect/>
          <a:stretch>
            <a:fillRect/>
          </a:stretch>
        </p:blipFill>
        <p:spPr bwMode="auto">
          <a:xfrm>
            <a:off x="4402138" y="1303338"/>
            <a:ext cx="4741862" cy="50498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Discovering SUSY</a:t>
            </a:r>
            <a:endParaRPr lang="en-US" dirty="0"/>
          </a:p>
        </p:txBody>
      </p:sp>
      <p:sp>
        <p:nvSpPr>
          <p:cNvPr id="4" name="Date Placeholder 3"/>
          <p:cNvSpPr>
            <a:spLocks noGrp="1"/>
          </p:cNvSpPr>
          <p:nvPr>
            <p:ph type="dt" sz="half" idx="10"/>
          </p:nvPr>
        </p:nvSpPr>
        <p:spPr/>
        <p:txBody>
          <a:bodyPr/>
          <a:lstStyle/>
          <a:p>
            <a:pPr>
              <a:defRPr/>
            </a:pPr>
            <a:r>
              <a:rPr lang="en-US" smtClean="0"/>
              <a:t>2 Apr 2009</a:t>
            </a:r>
            <a:endParaRPr lang="en-US"/>
          </a:p>
        </p:txBody>
      </p:sp>
      <p:sp>
        <p:nvSpPr>
          <p:cNvPr id="5" name="Footer Placeholder 4"/>
          <p:cNvSpPr>
            <a:spLocks noGrp="1"/>
          </p:cNvSpPr>
          <p:nvPr>
            <p:ph type="ftr" sz="quarter" idx="11"/>
          </p:nvPr>
        </p:nvSpPr>
        <p:spPr/>
        <p:txBody>
          <a:bodyPr/>
          <a:lstStyle/>
          <a:p>
            <a:pPr>
              <a:defRPr/>
            </a:pPr>
            <a:r>
              <a:rPr lang="en-US" smtClean="0"/>
              <a:t>"Shedding Light on Dark Matter", U. MD.</a:t>
            </a:r>
            <a:endParaRPr lang="en-US"/>
          </a:p>
        </p:txBody>
      </p:sp>
      <p:sp>
        <p:nvSpPr>
          <p:cNvPr id="6" name="Slide Number Placeholder 5"/>
          <p:cNvSpPr>
            <a:spLocks noGrp="1"/>
          </p:cNvSpPr>
          <p:nvPr>
            <p:ph type="sldNum" sz="quarter" idx="12"/>
          </p:nvPr>
        </p:nvSpPr>
        <p:spPr/>
        <p:txBody>
          <a:bodyPr/>
          <a:lstStyle/>
          <a:p>
            <a:pPr>
              <a:defRPr/>
            </a:pPr>
            <a:fld id="{A58A8832-5207-C44A-8E7A-8F27B4F8981A}" type="slidenum">
              <a:rPr lang="en-US" smtClean="0"/>
              <a:pPr>
                <a:defRPr/>
              </a:pPr>
              <a:t>16</a:t>
            </a:fld>
            <a:endParaRPr lang="en-US"/>
          </a:p>
        </p:txBody>
      </p:sp>
      <p:sp>
        <p:nvSpPr>
          <p:cNvPr id="3" name="Content Placeholder 2"/>
          <p:cNvSpPr>
            <a:spLocks noGrp="1"/>
          </p:cNvSpPr>
          <p:nvPr>
            <p:ph idx="4294967295"/>
          </p:nvPr>
        </p:nvSpPr>
        <p:spPr>
          <a:xfrm>
            <a:off x="0" y="1600200"/>
            <a:ext cx="8686800" cy="4525963"/>
          </a:xfrm>
          <a:prstGeom prst="rect">
            <a:avLst/>
          </a:prstGeom>
        </p:spPr>
        <p:txBody>
          <a:bodyPr/>
          <a:lstStyle/>
          <a:p>
            <a:r>
              <a:rPr lang="en-US" dirty="0" smtClean="0">
                <a:solidFill>
                  <a:srgbClr val="FF0000"/>
                </a:solidFill>
              </a:rPr>
              <a:t>Show there is something beyond the backgrounds</a:t>
            </a:r>
          </a:p>
          <a:p>
            <a:r>
              <a:rPr lang="en-US" dirty="0" smtClean="0"/>
              <a:t>Measure the properties of the produced particles (including, as much as possible, the dark matter candidate)</a:t>
            </a:r>
          </a:p>
          <a:p>
            <a:r>
              <a:rPr lang="en-US" dirty="0" smtClean="0"/>
              <a:t>Show that what is produced is indeed </a:t>
            </a:r>
            <a:r>
              <a:rPr lang="en-US" dirty="0" smtClean="0"/>
              <a:t>SUSY (spins)</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Show there is something</a:t>
            </a:r>
            <a:endParaRPr lang="en-US" dirty="0"/>
          </a:p>
        </p:txBody>
      </p:sp>
      <p:sp>
        <p:nvSpPr>
          <p:cNvPr id="3" name="Date Placeholder 2"/>
          <p:cNvSpPr>
            <a:spLocks noGrp="1"/>
          </p:cNvSpPr>
          <p:nvPr>
            <p:ph type="dt" sz="half" idx="10"/>
          </p:nvPr>
        </p:nvSpPr>
        <p:spPr/>
        <p:txBody>
          <a:bodyPr/>
          <a:lstStyle/>
          <a:p>
            <a:pPr>
              <a:defRPr/>
            </a:pPr>
            <a:r>
              <a:rPr lang="en-US" smtClean="0"/>
              <a:t>2 Apr 2009</a:t>
            </a:r>
            <a:endParaRPr lang="en-US"/>
          </a:p>
        </p:txBody>
      </p:sp>
      <p:sp>
        <p:nvSpPr>
          <p:cNvPr id="4" name="Footer Placeholder 3"/>
          <p:cNvSpPr>
            <a:spLocks noGrp="1"/>
          </p:cNvSpPr>
          <p:nvPr>
            <p:ph type="ftr" sz="quarter" idx="11"/>
          </p:nvPr>
        </p:nvSpPr>
        <p:spPr/>
        <p:txBody>
          <a:bodyPr/>
          <a:lstStyle/>
          <a:p>
            <a:pPr>
              <a:defRPr/>
            </a:pPr>
            <a:r>
              <a:rPr lang="en-US" smtClean="0"/>
              <a:t>"Shedding Light on Dark Matter", U. MD.</a:t>
            </a:r>
            <a:endParaRPr lang="en-US"/>
          </a:p>
        </p:txBody>
      </p:sp>
      <p:sp>
        <p:nvSpPr>
          <p:cNvPr id="5" name="Slide Number Placeholder 4"/>
          <p:cNvSpPr>
            <a:spLocks noGrp="1"/>
          </p:cNvSpPr>
          <p:nvPr>
            <p:ph type="sldNum" sz="quarter" idx="12"/>
          </p:nvPr>
        </p:nvSpPr>
        <p:spPr/>
        <p:txBody>
          <a:bodyPr/>
          <a:lstStyle/>
          <a:p>
            <a:pPr>
              <a:defRPr/>
            </a:pPr>
            <a:fld id="{5B8D4AEB-15C7-9844-91F5-5DA6C055F770}" type="slidenum">
              <a:rPr lang="en-US" smtClean="0"/>
              <a:pPr>
                <a:defRPr/>
              </a:pPr>
              <a:t>17</a:t>
            </a:fld>
            <a:endParaRPr lang="en-US"/>
          </a:p>
        </p:txBody>
      </p:sp>
      <p:pic>
        <p:nvPicPr>
          <p:cNvPr id="7" name="Picture 6"/>
          <p:cNvPicPr>
            <a:picLocks noChangeAspect="1"/>
          </p:cNvPicPr>
          <p:nvPr/>
        </p:nvPicPr>
        <p:blipFill>
          <a:blip r:embed="rId3"/>
          <a:stretch>
            <a:fillRect/>
          </a:stretch>
        </p:blipFill>
        <p:spPr>
          <a:xfrm>
            <a:off x="1028647" y="1066800"/>
            <a:ext cx="4490881" cy="2679700"/>
          </a:xfrm>
          <a:prstGeom prst="rect">
            <a:avLst/>
          </a:prstGeom>
        </p:spPr>
      </p:pic>
      <p:pic>
        <p:nvPicPr>
          <p:cNvPr id="8" name="Picture 7"/>
          <p:cNvPicPr>
            <a:picLocks noChangeAspect="1"/>
          </p:cNvPicPr>
          <p:nvPr/>
        </p:nvPicPr>
        <p:blipFill>
          <a:blip r:embed="rId4"/>
          <a:stretch>
            <a:fillRect/>
          </a:stretch>
        </p:blipFill>
        <p:spPr>
          <a:xfrm>
            <a:off x="1246282" y="4034999"/>
            <a:ext cx="4038600" cy="2823001"/>
          </a:xfrm>
          <a:prstGeom prst="rect">
            <a:avLst/>
          </a:prstGeom>
        </p:spPr>
      </p:pic>
      <p:sp>
        <p:nvSpPr>
          <p:cNvPr id="9" name="TextBox 8"/>
          <p:cNvSpPr txBox="1"/>
          <p:nvPr/>
        </p:nvSpPr>
        <p:spPr>
          <a:xfrm>
            <a:off x="990600" y="914400"/>
            <a:ext cx="2274982" cy="369332"/>
          </a:xfrm>
          <a:prstGeom prst="rect">
            <a:avLst/>
          </a:prstGeom>
          <a:noFill/>
        </p:spPr>
        <p:txBody>
          <a:bodyPr wrap="none" rtlCol="0">
            <a:spAutoFit/>
          </a:bodyPr>
          <a:lstStyle/>
          <a:p>
            <a:r>
              <a:rPr lang="en-US" dirty="0" smtClean="0"/>
              <a:t>ATLAS 4 jets + MET</a:t>
            </a:r>
            <a:endParaRPr lang="en-US" dirty="0"/>
          </a:p>
        </p:txBody>
      </p:sp>
      <p:sp>
        <p:nvSpPr>
          <p:cNvPr id="10" name="TextBox 9"/>
          <p:cNvSpPr txBox="1"/>
          <p:nvPr/>
        </p:nvSpPr>
        <p:spPr>
          <a:xfrm>
            <a:off x="838200" y="4038600"/>
            <a:ext cx="3172663" cy="369332"/>
          </a:xfrm>
          <a:prstGeom prst="rect">
            <a:avLst/>
          </a:prstGeom>
          <a:noFill/>
        </p:spPr>
        <p:txBody>
          <a:bodyPr wrap="none" rtlCol="0">
            <a:spAutoFit/>
          </a:bodyPr>
          <a:lstStyle/>
          <a:p>
            <a:r>
              <a:rPr lang="en-US" dirty="0" smtClean="0"/>
              <a:t>ATLAS 1 lepton + Jets +MET</a:t>
            </a:r>
            <a:endParaRPr lang="en-US" dirty="0"/>
          </a:p>
        </p:txBody>
      </p:sp>
      <p:sp>
        <p:nvSpPr>
          <p:cNvPr id="11" name="TextBox 10"/>
          <p:cNvSpPr txBox="1"/>
          <p:nvPr/>
        </p:nvSpPr>
        <p:spPr>
          <a:xfrm>
            <a:off x="6096000" y="2819400"/>
            <a:ext cx="2438400" cy="1200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dirty="0" smtClean="0"/>
              <a:t>How to have faith in the background estimation?</a:t>
            </a:r>
            <a:endParaRPr lang="en-US" sz="2400" dirty="0"/>
          </a:p>
        </p:txBody>
      </p:sp>
      <p:sp>
        <p:nvSpPr>
          <p:cNvPr id="12" name="TextBox 11"/>
          <p:cNvSpPr txBox="1"/>
          <p:nvPr/>
        </p:nvSpPr>
        <p:spPr>
          <a:xfrm>
            <a:off x="0" y="1828800"/>
            <a:ext cx="1028647"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t>Log scale</a:t>
            </a:r>
            <a:endParaRPr lang="en-US" dirty="0"/>
          </a:p>
        </p:txBody>
      </p:sp>
      <p:graphicFrame>
        <p:nvGraphicFramePr>
          <p:cNvPr id="107522" name="Object 2"/>
          <p:cNvGraphicFramePr>
            <a:graphicFrameLocks noChangeAspect="1"/>
          </p:cNvGraphicFramePr>
          <p:nvPr/>
        </p:nvGraphicFramePr>
        <p:xfrm>
          <a:off x="5519528" y="4876800"/>
          <a:ext cx="1536700" cy="266700"/>
        </p:xfrm>
        <a:graphic>
          <a:graphicData uri="http://schemas.openxmlformats.org/presentationml/2006/ole">
            <p:oleObj spid="_x0000_s107522" name="Equation" r:id="rId5" imgW="1536700" imgH="266700" progId="Equation.DSMT4">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z="2400" dirty="0" smtClean="0"/>
              <a:t>And there are many Backgrounds</a:t>
            </a:r>
            <a:endParaRPr lang="en-US" sz="2400" dirty="0" smtClean="0"/>
          </a:p>
        </p:txBody>
      </p:sp>
      <p:sp>
        <p:nvSpPr>
          <p:cNvPr id="69635" name="Date Placeholder 3"/>
          <p:cNvSpPr>
            <a:spLocks noGrp="1"/>
          </p:cNvSpPr>
          <p:nvPr>
            <p:ph type="dt" sz="quarter" idx="10"/>
          </p:nvPr>
        </p:nvSpPr>
        <p:spPr>
          <a:noFill/>
        </p:spPr>
        <p:txBody>
          <a:bodyPr/>
          <a:lstStyle/>
          <a:p>
            <a:r>
              <a:rPr lang="en-US" smtClean="0"/>
              <a:t>2 Apr 2009</a:t>
            </a:r>
          </a:p>
        </p:txBody>
      </p:sp>
      <p:sp>
        <p:nvSpPr>
          <p:cNvPr id="69636" name="Footer Placeholder 4"/>
          <p:cNvSpPr>
            <a:spLocks noGrp="1"/>
          </p:cNvSpPr>
          <p:nvPr>
            <p:ph type="ftr" sz="quarter" idx="11"/>
          </p:nvPr>
        </p:nvSpPr>
        <p:spPr>
          <a:noFill/>
        </p:spPr>
        <p:txBody>
          <a:bodyPr/>
          <a:lstStyle/>
          <a:p>
            <a:r>
              <a:rPr lang="en-US" smtClean="0"/>
              <a:t>"Shedding Light on Dark Matter", U. MD.</a:t>
            </a:r>
          </a:p>
        </p:txBody>
      </p:sp>
      <p:sp>
        <p:nvSpPr>
          <p:cNvPr id="69637" name="Slide Number Placeholder 5"/>
          <p:cNvSpPr>
            <a:spLocks noGrp="1"/>
          </p:cNvSpPr>
          <p:nvPr>
            <p:ph type="sldNum" sz="quarter" idx="12"/>
          </p:nvPr>
        </p:nvSpPr>
        <p:spPr>
          <a:noFill/>
        </p:spPr>
        <p:txBody>
          <a:bodyPr/>
          <a:lstStyle/>
          <a:p>
            <a:fld id="{E555AA9B-816B-EE4E-8C6C-E4BE7719DCD4}" type="slidenum">
              <a:rPr lang="en-US" smtClean="0"/>
              <a:pPr/>
              <a:t>18</a:t>
            </a:fld>
            <a:endParaRPr lang="en-US" smtClean="0"/>
          </a:p>
        </p:txBody>
      </p:sp>
      <p:grpSp>
        <p:nvGrpSpPr>
          <p:cNvPr id="2" name="Group 4"/>
          <p:cNvGrpSpPr>
            <a:grpSpLocks/>
          </p:cNvGrpSpPr>
          <p:nvPr/>
        </p:nvGrpSpPr>
        <p:grpSpPr bwMode="auto">
          <a:xfrm>
            <a:off x="0" y="838200"/>
            <a:ext cx="3506788" cy="2400300"/>
            <a:chOff x="3024" y="2424"/>
            <a:chExt cx="2353" cy="1704"/>
          </a:xfrm>
        </p:grpSpPr>
        <p:pic>
          <p:nvPicPr>
            <p:cNvPr id="69645" name="Picture 5" descr="ua1_firstz"/>
            <p:cNvPicPr>
              <a:picLocks noChangeAspect="1" noChangeArrowheads="1"/>
            </p:cNvPicPr>
            <p:nvPr/>
          </p:nvPicPr>
          <p:blipFill>
            <a:blip r:embed="rId2"/>
            <a:srcRect/>
            <a:stretch>
              <a:fillRect/>
            </a:stretch>
          </p:blipFill>
          <p:spPr bwMode="auto">
            <a:xfrm>
              <a:off x="3024" y="2448"/>
              <a:ext cx="2353" cy="1680"/>
            </a:xfrm>
            <a:prstGeom prst="rect">
              <a:avLst/>
            </a:prstGeom>
            <a:noFill/>
            <a:ln w="9525">
              <a:noFill/>
              <a:miter lim="800000"/>
              <a:headEnd/>
              <a:tailEnd/>
            </a:ln>
          </p:spPr>
        </p:pic>
        <p:sp>
          <p:nvSpPr>
            <p:cNvPr id="69646" name="Text Box 6"/>
            <p:cNvSpPr txBox="1">
              <a:spLocks noChangeArrowheads="1"/>
            </p:cNvSpPr>
            <p:nvPr/>
          </p:nvSpPr>
          <p:spPr bwMode="auto">
            <a:xfrm>
              <a:off x="3842" y="2424"/>
              <a:ext cx="1131" cy="262"/>
            </a:xfrm>
            <a:prstGeom prst="rect">
              <a:avLst/>
            </a:prstGeom>
            <a:noFill/>
            <a:ln w="9525">
              <a:noFill/>
              <a:miter lim="800000"/>
              <a:headEnd/>
              <a:tailEnd/>
            </a:ln>
          </p:spPr>
          <p:txBody>
            <a:bodyPr wrap="none">
              <a:prstTxWarp prst="textNoShape">
                <a:avLst/>
              </a:prstTxWarp>
              <a:spAutoFit/>
            </a:bodyPr>
            <a:lstStyle/>
            <a:p>
              <a:r>
                <a:rPr lang="en-US" b="1">
                  <a:solidFill>
                    <a:schemeClr val="bg1"/>
                  </a:solidFill>
                  <a:latin typeface="Times New Roman" charset="0"/>
                </a:rPr>
                <a:t>CERN Z0 1983</a:t>
              </a:r>
            </a:p>
          </p:txBody>
        </p:sp>
      </p:grpSp>
      <p:pic>
        <p:nvPicPr>
          <p:cNvPr id="69641" name="Picture 11"/>
          <p:cNvPicPr>
            <a:picLocks noChangeAspect="1"/>
          </p:cNvPicPr>
          <p:nvPr/>
        </p:nvPicPr>
        <p:blipFill>
          <a:blip r:embed="rId3"/>
          <a:srcRect/>
          <a:stretch>
            <a:fillRect/>
          </a:stretch>
        </p:blipFill>
        <p:spPr bwMode="auto">
          <a:xfrm>
            <a:off x="3657600" y="762000"/>
            <a:ext cx="2514600" cy="3197225"/>
          </a:xfrm>
          <a:prstGeom prst="rect">
            <a:avLst/>
          </a:prstGeom>
          <a:noFill/>
          <a:ln w="9525">
            <a:noFill/>
            <a:miter lim="800000"/>
            <a:headEnd/>
            <a:tailEnd/>
          </a:ln>
        </p:spPr>
      </p:pic>
      <p:pic>
        <p:nvPicPr>
          <p:cNvPr id="69643" name="Picture 8" descr="UA2"/>
          <p:cNvPicPr>
            <a:picLocks noGrp="1" noChangeAspect="1" noChangeArrowheads="1"/>
          </p:cNvPicPr>
          <p:nvPr>
            <p:ph sz="quarter" idx="4294967295"/>
          </p:nvPr>
        </p:nvPicPr>
        <p:blipFill>
          <a:blip r:embed="rId4"/>
          <a:srcRect/>
          <a:stretch>
            <a:fillRect/>
          </a:stretch>
        </p:blipFill>
        <p:spPr bwMode="auto">
          <a:xfrm>
            <a:off x="6248400" y="1143000"/>
            <a:ext cx="2895600" cy="2055813"/>
          </a:xfrm>
          <a:prstGeom prst="rect">
            <a:avLst/>
          </a:prstGeom>
          <a:noFill/>
          <a:ln>
            <a:miter lim="800000"/>
            <a:headEnd/>
            <a:tailEnd/>
          </a:ln>
        </p:spPr>
      </p:pic>
      <p:sp>
        <p:nvSpPr>
          <p:cNvPr id="69644" name="TextBox 13"/>
          <p:cNvSpPr txBox="1">
            <a:spLocks noChangeArrowheads="1"/>
          </p:cNvSpPr>
          <p:nvPr/>
        </p:nvSpPr>
        <p:spPr bwMode="auto">
          <a:xfrm>
            <a:off x="6400800" y="838200"/>
            <a:ext cx="2160588" cy="369888"/>
          </a:xfrm>
          <a:prstGeom prst="rect">
            <a:avLst/>
          </a:prstGeom>
          <a:noFill/>
          <a:ln w="9525">
            <a:noFill/>
            <a:miter lim="800000"/>
            <a:headEnd/>
            <a:tailEnd/>
          </a:ln>
        </p:spPr>
        <p:txBody>
          <a:bodyPr wrap="none">
            <a:prstTxWarp prst="textNoShape">
              <a:avLst/>
            </a:prstTxWarp>
            <a:spAutoFit/>
          </a:bodyPr>
          <a:lstStyle/>
          <a:p>
            <a:r>
              <a:rPr lang="en-US" dirty="0"/>
              <a:t>Tevatron, top, 1995</a:t>
            </a:r>
          </a:p>
        </p:txBody>
      </p:sp>
      <p:sp>
        <p:nvSpPr>
          <p:cNvPr id="15" name="TextBox 14"/>
          <p:cNvSpPr txBox="1"/>
          <p:nvPr/>
        </p:nvSpPr>
        <p:spPr>
          <a:xfrm>
            <a:off x="255588" y="3962400"/>
            <a:ext cx="8888412" cy="2554545"/>
          </a:xfrm>
          <a:prstGeom prst="rect">
            <a:avLst/>
          </a:prstGeom>
          <a:noFill/>
        </p:spPr>
        <p:txBody>
          <a:bodyPr wrap="square" rtlCol="0">
            <a:spAutoFit/>
          </a:bodyPr>
          <a:lstStyle/>
          <a:p>
            <a:r>
              <a:rPr lang="en-US" sz="2000" dirty="0" smtClean="0">
                <a:solidFill>
                  <a:srgbClr val="FF0000"/>
                </a:solidFill>
              </a:rPr>
              <a:t>Any final state with neutrinos will also have MET </a:t>
            </a:r>
          </a:p>
          <a:p>
            <a:pPr>
              <a:buFont typeface="Arial"/>
              <a:buChar char="•"/>
            </a:pPr>
            <a:r>
              <a:rPr lang="en-US" sz="2000" dirty="0" smtClean="0"/>
              <a:t>In </a:t>
            </a:r>
            <a:r>
              <a:rPr lang="en-US" sz="2000" dirty="0" err="1" smtClean="0"/>
              <a:t>jets+Met</a:t>
            </a:r>
            <a:r>
              <a:rPr lang="en-US" sz="2000" dirty="0" smtClean="0"/>
              <a:t> channel, backgrounds from Z-&gt;</a:t>
            </a:r>
            <a:r>
              <a:rPr lang="en-US" sz="2000" dirty="0" err="1" smtClean="0"/>
              <a:t>nunu</a:t>
            </a:r>
            <a:r>
              <a:rPr lang="en-US" sz="2000" dirty="0" smtClean="0"/>
              <a:t> + jets event, W-&gt;</a:t>
            </a:r>
            <a:r>
              <a:rPr lang="en-US" sz="2000" dirty="0" err="1" smtClean="0"/>
              <a:t>lnu+jets</a:t>
            </a:r>
            <a:r>
              <a:rPr lang="en-US" sz="2000" dirty="0" smtClean="0"/>
              <a:t> when the lepton is lost, </a:t>
            </a:r>
            <a:r>
              <a:rPr lang="en-US" sz="2000" dirty="0" smtClean="0"/>
              <a:t>and</a:t>
            </a:r>
          </a:p>
          <a:p>
            <a:pPr>
              <a:buFont typeface="Arial"/>
              <a:buChar char="•"/>
            </a:pPr>
            <a:r>
              <a:rPr lang="en-US" sz="2000" dirty="0" smtClean="0"/>
              <a:t> in </a:t>
            </a:r>
            <a:r>
              <a:rPr lang="en-US" sz="2000" dirty="0" err="1" smtClean="0"/>
              <a:t>lepton+jets</a:t>
            </a:r>
            <a:r>
              <a:rPr lang="en-US" sz="2000" dirty="0" smtClean="0"/>
              <a:t> channels, large backgrounds from </a:t>
            </a:r>
            <a:r>
              <a:rPr lang="en-US" sz="2000" dirty="0" err="1" smtClean="0"/>
              <a:t>ttbar</a:t>
            </a:r>
            <a:r>
              <a:rPr lang="en-US" sz="2000" dirty="0" smtClean="0"/>
              <a:t>, </a:t>
            </a:r>
            <a:r>
              <a:rPr lang="en-US" sz="2000" dirty="0" err="1" smtClean="0"/>
              <a:t>W+jets</a:t>
            </a:r>
            <a:r>
              <a:rPr lang="en-US" sz="2000" dirty="0" smtClean="0"/>
              <a:t>, </a:t>
            </a:r>
            <a:r>
              <a:rPr lang="en-US" sz="2000" dirty="0" err="1" smtClean="0"/>
              <a:t>Z+jets</a:t>
            </a:r>
            <a:endParaRPr lang="en-US" sz="2000" dirty="0" smtClean="0"/>
          </a:p>
          <a:p>
            <a:pPr>
              <a:buFont typeface="Arial"/>
              <a:buChar char="•"/>
            </a:pPr>
            <a:r>
              <a:rPr lang="en-US" sz="2000" dirty="0" smtClean="0"/>
              <a:t> at LHC energies especially, the QCD corrections to the cross sections and kinematics of these events can be non-negligible.</a:t>
            </a:r>
            <a:r>
              <a:rPr lang="en-US" sz="2000" dirty="0" smtClean="0"/>
              <a:t> </a:t>
            </a:r>
            <a:endParaRPr lang="en-US" sz="2000" dirty="0" smtClean="0"/>
          </a:p>
          <a:p>
            <a:r>
              <a:rPr lang="en-US" sz="2000" dirty="0" smtClean="0">
                <a:solidFill>
                  <a:srgbClr val="FF0000"/>
                </a:solidFill>
              </a:rPr>
              <a:t>potentially </a:t>
            </a:r>
            <a:r>
              <a:rPr lang="en-US" sz="2000" dirty="0" smtClean="0">
                <a:solidFill>
                  <a:srgbClr val="FF0000"/>
                </a:solidFill>
              </a:rPr>
              <a:t>large and hard-to-estimate background from </a:t>
            </a:r>
            <a:r>
              <a:rPr lang="en-US" sz="2000" dirty="0" err="1" smtClean="0">
                <a:solidFill>
                  <a:srgbClr val="FF0000"/>
                </a:solidFill>
              </a:rPr>
              <a:t>multijets</a:t>
            </a:r>
            <a:r>
              <a:rPr lang="en-US" sz="2000" dirty="0" smtClean="0">
                <a:solidFill>
                  <a:srgbClr val="FF0000"/>
                </a:solidFill>
              </a:rPr>
              <a:t> with MET caused by instrumental effects </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How well do we know the backgrounds?</a:t>
            </a:r>
            <a:endParaRPr lang="en-US" dirty="0"/>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19</a:t>
            </a:fld>
            <a:endParaRPr lang="en-US"/>
          </a:p>
        </p:txBody>
      </p:sp>
      <p:sp>
        <p:nvSpPr>
          <p:cNvPr id="8" name="TextBox 7"/>
          <p:cNvSpPr txBox="1"/>
          <p:nvPr/>
        </p:nvSpPr>
        <p:spPr>
          <a:xfrm>
            <a:off x="457200" y="1219200"/>
            <a:ext cx="8229600" cy="2308324"/>
          </a:xfrm>
          <a:prstGeom prst="rect">
            <a:avLst/>
          </a:prstGeom>
          <a:noFill/>
        </p:spPr>
        <p:txBody>
          <a:bodyPr wrap="square" rtlCol="0">
            <a:spAutoFit/>
          </a:bodyPr>
          <a:lstStyle/>
          <a:p>
            <a:pPr>
              <a:buFont typeface="Arial"/>
              <a:buChar char="•"/>
            </a:pPr>
            <a:r>
              <a:rPr lang="en-US" dirty="0" smtClean="0"/>
              <a:t> </a:t>
            </a:r>
            <a:r>
              <a:rPr lang="en-US" sz="2400" dirty="0" smtClean="0"/>
              <a:t>uncertainties on cross sections (and luminosities)</a:t>
            </a:r>
          </a:p>
          <a:p>
            <a:pPr lvl="1">
              <a:buFont typeface="Arial"/>
              <a:buChar char="•"/>
            </a:pPr>
            <a:r>
              <a:rPr lang="en-US" sz="2400" dirty="0" smtClean="0"/>
              <a:t> for top, 5 % at least</a:t>
            </a:r>
          </a:p>
          <a:p>
            <a:pPr lvl="1">
              <a:buFont typeface="Arial"/>
              <a:buChar char="•"/>
            </a:pPr>
            <a:r>
              <a:rPr lang="en-US" sz="2400" dirty="0" smtClean="0"/>
              <a:t> can sometimes be reduced using ratios to Z, etc.</a:t>
            </a:r>
          </a:p>
          <a:p>
            <a:pPr>
              <a:buFont typeface="Arial"/>
              <a:buChar char="•"/>
            </a:pPr>
            <a:r>
              <a:rPr lang="en-US" sz="2400" dirty="0" smtClean="0"/>
              <a:t> uncertainties on kinematics (especially high </a:t>
            </a:r>
            <a:r>
              <a:rPr lang="en-US" sz="2400" dirty="0" err="1" smtClean="0"/>
              <a:t>pT</a:t>
            </a:r>
            <a:r>
              <a:rPr lang="en-US" sz="2400" dirty="0" smtClean="0"/>
              <a:t> production)</a:t>
            </a:r>
          </a:p>
          <a:p>
            <a:pPr>
              <a:buFont typeface="Arial"/>
              <a:buChar char="•"/>
            </a:pPr>
            <a:r>
              <a:rPr lang="en-US" sz="2400" dirty="0" smtClean="0"/>
              <a:t> uncertainties on extra jets</a:t>
            </a:r>
          </a:p>
          <a:p>
            <a:pPr>
              <a:buFont typeface="Arial"/>
              <a:buChar char="•"/>
            </a:pPr>
            <a:r>
              <a:rPr lang="en-US" sz="2400" dirty="0" smtClean="0"/>
              <a:t> uncertainties on tails of detector resolutions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Picture 12" descr="official_eeggmet_lego.jpg"/>
          <p:cNvPicPr>
            <a:picLocks noChangeAspect="1"/>
          </p:cNvPicPr>
          <p:nvPr/>
        </p:nvPicPr>
        <p:blipFill>
          <a:blip r:embed="rId2"/>
          <a:stretch>
            <a:fillRect/>
          </a:stretch>
        </p:blipFill>
        <p:spPr>
          <a:xfrm>
            <a:off x="117881" y="2897543"/>
            <a:ext cx="2396719" cy="3101636"/>
          </a:xfrm>
          <a:prstGeom prst="rect">
            <a:avLst/>
          </a:prstGeom>
        </p:spPr>
      </p:pic>
      <p:pic>
        <p:nvPicPr>
          <p:cNvPr id="7" name="Picture 6"/>
          <p:cNvPicPr>
            <a:picLocks noChangeAspect="1"/>
          </p:cNvPicPr>
          <p:nvPr/>
        </p:nvPicPr>
        <p:blipFill>
          <a:blip r:embed="rId3"/>
          <a:stretch>
            <a:fillRect/>
          </a:stretch>
        </p:blipFill>
        <p:spPr>
          <a:xfrm rot="5400000">
            <a:off x="1479008" y="532353"/>
            <a:ext cx="2071184" cy="2895602"/>
          </a:xfrm>
          <a:prstGeom prst="rect">
            <a:avLst/>
          </a:prstGeom>
        </p:spPr>
      </p:pic>
      <p:sp>
        <p:nvSpPr>
          <p:cNvPr id="2" name="Title 1"/>
          <p:cNvSpPr>
            <a:spLocks noGrp="1"/>
          </p:cNvSpPr>
          <p:nvPr>
            <p:ph type="title"/>
          </p:nvPr>
        </p:nvSpPr>
        <p:spPr/>
        <p:txBody>
          <a:bodyPr/>
          <a:lstStyle/>
          <a:p>
            <a:r>
              <a:rPr lang="en-US" dirty="0" smtClean="0"/>
              <a:t>SUSY</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a:t>
            </a:fld>
            <a:endParaRPr lang="en-US"/>
          </a:p>
        </p:txBody>
      </p:sp>
      <p:pic>
        <p:nvPicPr>
          <p:cNvPr id="8" name="Picture 7"/>
          <p:cNvPicPr>
            <a:picLocks noChangeAspect="1"/>
          </p:cNvPicPr>
          <p:nvPr/>
        </p:nvPicPr>
        <p:blipFill>
          <a:blip r:embed="rId4"/>
          <a:stretch>
            <a:fillRect/>
          </a:stretch>
        </p:blipFill>
        <p:spPr>
          <a:xfrm>
            <a:off x="5638800" y="3034095"/>
            <a:ext cx="3377162" cy="1444538"/>
          </a:xfrm>
          <a:prstGeom prst="rect">
            <a:avLst/>
          </a:prstGeom>
        </p:spPr>
      </p:pic>
      <p:sp>
        <p:nvSpPr>
          <p:cNvPr id="10" name="TextBox 9"/>
          <p:cNvSpPr txBox="1"/>
          <p:nvPr/>
        </p:nvSpPr>
        <p:spPr>
          <a:xfrm>
            <a:off x="5896591" y="2655332"/>
            <a:ext cx="2790209" cy="369332"/>
          </a:xfrm>
          <a:prstGeom prst="rect">
            <a:avLst/>
          </a:prstGeom>
          <a:noFill/>
        </p:spPr>
        <p:txBody>
          <a:bodyPr wrap="none" rtlCol="0">
            <a:spAutoFit/>
          </a:bodyPr>
          <a:lstStyle/>
          <a:p>
            <a:r>
              <a:rPr lang="en-US" dirty="0" smtClean="0"/>
              <a:t>Phys. </a:t>
            </a:r>
            <a:r>
              <a:rPr lang="en-US" dirty="0" err="1" smtClean="0"/>
              <a:t>Lett</a:t>
            </a:r>
            <a:r>
              <a:rPr lang="en-US" dirty="0" smtClean="0"/>
              <a:t>. B</a:t>
            </a:r>
            <a:r>
              <a:rPr lang="en-US" b="1" dirty="0" smtClean="0"/>
              <a:t>129</a:t>
            </a:r>
            <a:r>
              <a:rPr lang="en-US" dirty="0" smtClean="0"/>
              <a:t>, 115 (1984)</a:t>
            </a:r>
            <a:endParaRPr lang="en-US" dirty="0"/>
          </a:p>
        </p:txBody>
      </p:sp>
      <p:sp>
        <p:nvSpPr>
          <p:cNvPr id="11" name="TextBox 10"/>
          <p:cNvSpPr txBox="1"/>
          <p:nvPr/>
        </p:nvSpPr>
        <p:spPr>
          <a:xfrm>
            <a:off x="5334000" y="1219200"/>
            <a:ext cx="2942609" cy="830997"/>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2400" dirty="0" smtClean="0"/>
              <a:t>Why do people keep “discovering” SUSY?</a:t>
            </a:r>
            <a:endParaRPr lang="en-US" sz="2400" dirty="0"/>
          </a:p>
        </p:txBody>
      </p:sp>
      <p:cxnSp>
        <p:nvCxnSpPr>
          <p:cNvPr id="21" name="Straight Connector 20"/>
          <p:cNvCxnSpPr/>
          <p:nvPr/>
        </p:nvCxnSpPr>
        <p:spPr>
          <a:xfrm>
            <a:off x="3352800" y="6551613"/>
            <a:ext cx="4923809" cy="1588"/>
          </a:xfrm>
          <a:prstGeom prst="line">
            <a:avLst/>
          </a:prstGeom>
        </p:spPr>
        <p:style>
          <a:lnRef idx="2">
            <a:schemeClr val="accent2"/>
          </a:lnRef>
          <a:fillRef idx="0">
            <a:schemeClr val="accent2"/>
          </a:fillRef>
          <a:effectRef idx="1">
            <a:schemeClr val="accent2"/>
          </a:effectRef>
          <a:fontRef idx="minor">
            <a:schemeClr val="tx1"/>
          </a:fontRef>
        </p:style>
      </p:cxnSp>
      <p:pic>
        <p:nvPicPr>
          <p:cNvPr id="14" name="Picture 13"/>
          <p:cNvPicPr>
            <a:picLocks noChangeAspect="1"/>
          </p:cNvPicPr>
          <p:nvPr/>
        </p:nvPicPr>
        <p:blipFill>
          <a:blip r:embed="rId5"/>
          <a:stretch>
            <a:fillRect/>
          </a:stretch>
        </p:blipFill>
        <p:spPr>
          <a:xfrm>
            <a:off x="6803851" y="4448361"/>
            <a:ext cx="1784698" cy="2076077"/>
          </a:xfrm>
          <a:prstGeom prst="rect">
            <a:avLst/>
          </a:prstGeom>
        </p:spPr>
      </p:pic>
      <p:pic>
        <p:nvPicPr>
          <p:cNvPr id="15" name="Picture 14"/>
          <p:cNvPicPr>
            <a:picLocks noChangeAspect="1"/>
          </p:cNvPicPr>
          <p:nvPr/>
        </p:nvPicPr>
        <p:blipFill>
          <a:blip r:embed="rId6"/>
          <a:stretch>
            <a:fillRect/>
          </a:stretch>
        </p:blipFill>
        <p:spPr>
          <a:xfrm>
            <a:off x="2937491" y="3756364"/>
            <a:ext cx="2701309" cy="213889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Kinematics and QCD</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20</a:t>
            </a:fld>
            <a:endParaRPr lang="en-US"/>
          </a:p>
        </p:txBody>
      </p:sp>
      <p:sp>
        <p:nvSpPr>
          <p:cNvPr id="9" name="TextBox 8"/>
          <p:cNvSpPr txBox="1"/>
          <p:nvPr/>
        </p:nvSpPr>
        <p:spPr>
          <a:xfrm>
            <a:off x="0" y="2895600"/>
            <a:ext cx="3810000" cy="1200329"/>
          </a:xfrm>
          <a:prstGeom prst="rect">
            <a:avLst/>
          </a:prstGeom>
          <a:noFill/>
        </p:spPr>
        <p:txBody>
          <a:bodyPr wrap="square" rtlCol="0">
            <a:spAutoFit/>
          </a:bodyPr>
          <a:lstStyle/>
          <a:p>
            <a:pPr>
              <a:buFont typeface="Arial"/>
              <a:buChar char="•"/>
            </a:pPr>
            <a:r>
              <a:rPr lang="en-US" dirty="0" smtClean="0"/>
              <a:t> </a:t>
            </a:r>
            <a:r>
              <a:rPr lang="en-US" dirty="0" err="1" smtClean="0"/>
              <a:t>pythia</a:t>
            </a:r>
            <a:r>
              <a:rPr lang="en-US" dirty="0" smtClean="0"/>
              <a:t> (LO+LL)</a:t>
            </a:r>
          </a:p>
          <a:p>
            <a:pPr>
              <a:buFont typeface="Arial"/>
              <a:buChar char="•"/>
            </a:pPr>
            <a:r>
              <a:rPr lang="en-US" dirty="0" smtClean="0"/>
              <a:t> </a:t>
            </a:r>
            <a:r>
              <a:rPr lang="en-US" dirty="0" err="1" smtClean="0"/>
              <a:t>alpgen</a:t>
            </a:r>
            <a:r>
              <a:rPr lang="en-US" dirty="0" smtClean="0"/>
              <a:t> (</a:t>
            </a:r>
            <a:r>
              <a:rPr lang="en-US" dirty="0" err="1" smtClean="0"/>
              <a:t>LOmultijet+LL</a:t>
            </a:r>
            <a:r>
              <a:rPr lang="en-US" dirty="0" smtClean="0"/>
              <a:t>)</a:t>
            </a:r>
          </a:p>
          <a:p>
            <a:pPr>
              <a:buFont typeface="Arial"/>
              <a:buChar char="•"/>
            </a:pPr>
            <a:r>
              <a:rPr lang="en-US" dirty="0" smtClean="0"/>
              <a:t> </a:t>
            </a:r>
            <a:r>
              <a:rPr lang="en-US" dirty="0" err="1" smtClean="0"/>
              <a:t>madgraph</a:t>
            </a:r>
            <a:r>
              <a:rPr lang="en-US" dirty="0" smtClean="0"/>
              <a:t> (</a:t>
            </a:r>
            <a:r>
              <a:rPr lang="en-US" dirty="0" err="1" smtClean="0"/>
              <a:t>Lomultijet+LL</a:t>
            </a:r>
            <a:r>
              <a:rPr lang="en-US" dirty="0" smtClean="0"/>
              <a:t>)</a:t>
            </a:r>
          </a:p>
          <a:p>
            <a:pPr>
              <a:buFont typeface="Arial"/>
              <a:buChar char="•"/>
            </a:pPr>
            <a:r>
              <a:rPr lang="en-US" dirty="0" smtClean="0"/>
              <a:t> MC@NLO (NLO+LL)</a:t>
            </a:r>
            <a:endParaRPr lang="en-US" dirty="0"/>
          </a:p>
        </p:txBody>
      </p:sp>
      <p:pic>
        <p:nvPicPr>
          <p:cNvPr id="8" name="Picture 7"/>
          <p:cNvPicPr>
            <a:picLocks noChangeAspect="1" noChangeArrowheads="1"/>
          </p:cNvPicPr>
          <p:nvPr/>
        </p:nvPicPr>
        <p:blipFill>
          <a:blip r:embed="rId2"/>
          <a:srcRect/>
          <a:stretch>
            <a:fillRect/>
          </a:stretch>
        </p:blipFill>
        <p:spPr bwMode="auto">
          <a:xfrm>
            <a:off x="5211763" y="1844675"/>
            <a:ext cx="2681287" cy="4537075"/>
          </a:xfrm>
          <a:prstGeom prst="rect">
            <a:avLst/>
          </a:prstGeom>
          <a:noFill/>
          <a:ln w="9525">
            <a:noFill/>
            <a:miter lim="800000"/>
            <a:headEnd/>
            <a:tailEnd/>
          </a:ln>
          <a:effectLst/>
        </p:spPr>
      </p:pic>
      <p:sp>
        <p:nvSpPr>
          <p:cNvPr id="10" name="TextBox 9"/>
          <p:cNvSpPr txBox="1"/>
          <p:nvPr/>
        </p:nvSpPr>
        <p:spPr>
          <a:xfrm>
            <a:off x="457200" y="1600200"/>
            <a:ext cx="3581400" cy="646331"/>
          </a:xfrm>
          <a:prstGeom prst="rect">
            <a:avLst/>
          </a:prstGeom>
          <a:noFill/>
        </p:spPr>
        <p:txBody>
          <a:bodyPr wrap="square" rtlCol="0">
            <a:spAutoFit/>
          </a:bodyPr>
          <a:lstStyle/>
          <a:p>
            <a:r>
              <a:rPr lang="en-US" dirty="0" smtClean="0"/>
              <a:t>It’s easy to do the background subtraction incorrectly.</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on jets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21</a:t>
            </a:fld>
            <a:endParaRPr lang="en-US"/>
          </a:p>
        </p:txBody>
      </p:sp>
      <p:pic>
        <p:nvPicPr>
          <p:cNvPr id="6" name="Picture 5" descr="lovsho.jpg"/>
          <p:cNvPicPr>
            <a:picLocks noChangeAspect="1"/>
          </p:cNvPicPr>
          <p:nvPr/>
        </p:nvPicPr>
        <p:blipFill>
          <a:blip r:embed="rId2"/>
          <a:stretch>
            <a:fillRect/>
          </a:stretch>
        </p:blipFill>
        <p:spPr>
          <a:xfrm>
            <a:off x="1408253" y="1676400"/>
            <a:ext cx="5007475" cy="3575275"/>
          </a:xfrm>
          <a:prstGeom prst="rect">
            <a:avLst/>
          </a:prstGeom>
        </p:spPr>
      </p:pic>
      <p:sp>
        <p:nvSpPr>
          <p:cNvPr id="7" name="TextBox 6"/>
          <p:cNvSpPr txBox="1"/>
          <p:nvPr/>
        </p:nvSpPr>
        <p:spPr>
          <a:xfrm>
            <a:off x="2133600" y="6172200"/>
            <a:ext cx="1588934" cy="369332"/>
          </a:xfrm>
          <a:prstGeom prst="rect">
            <a:avLst/>
          </a:prstGeom>
          <a:noFill/>
        </p:spPr>
        <p:txBody>
          <a:bodyPr wrap="none" rtlCol="0">
            <a:spAutoFit/>
          </a:bodyPr>
          <a:lstStyle/>
          <a:p>
            <a:r>
              <a:rPr lang="en-US" dirty="0" err="1" smtClean="0"/>
              <a:t>Mangano</a:t>
            </a:r>
            <a:r>
              <a:rPr lang="en-US" dirty="0" smtClean="0"/>
              <a:t> et al.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Kinematics</a:t>
            </a:r>
            <a:endParaRPr lang="en-US" dirty="0"/>
          </a:p>
        </p:txBody>
      </p:sp>
      <p:sp>
        <p:nvSpPr>
          <p:cNvPr id="4" name="Date Placeholder 3"/>
          <p:cNvSpPr>
            <a:spLocks noGrp="1"/>
          </p:cNvSpPr>
          <p:nvPr>
            <p:ph type="dt" sz="half" idx="10"/>
          </p:nvPr>
        </p:nvSpPr>
        <p:spPr/>
        <p:txBody>
          <a:bodyPr/>
          <a:lstStyle/>
          <a:p>
            <a:pPr>
              <a:defRPr/>
            </a:pPr>
            <a:r>
              <a:rPr lang="en-US" smtClean="0"/>
              <a:t>2 Apr 2009</a:t>
            </a:r>
            <a:endParaRPr lang="en-US"/>
          </a:p>
        </p:txBody>
      </p:sp>
      <p:sp>
        <p:nvSpPr>
          <p:cNvPr id="5" name="Footer Placeholder 4"/>
          <p:cNvSpPr>
            <a:spLocks noGrp="1"/>
          </p:cNvSpPr>
          <p:nvPr>
            <p:ph type="ftr" sz="quarter" idx="11"/>
          </p:nvPr>
        </p:nvSpPr>
        <p:spPr/>
        <p:txBody>
          <a:bodyPr/>
          <a:lstStyle/>
          <a:p>
            <a:pPr>
              <a:defRPr/>
            </a:pPr>
            <a:r>
              <a:rPr lang="en-US" smtClean="0"/>
              <a:t>"Shedding Light on Dark Matter", U. MD.</a:t>
            </a:r>
            <a:endParaRPr lang="en-US"/>
          </a:p>
        </p:txBody>
      </p:sp>
      <p:sp>
        <p:nvSpPr>
          <p:cNvPr id="6" name="Slide Number Placeholder 5"/>
          <p:cNvSpPr>
            <a:spLocks noGrp="1"/>
          </p:cNvSpPr>
          <p:nvPr>
            <p:ph type="sldNum" sz="quarter" idx="12"/>
          </p:nvPr>
        </p:nvSpPr>
        <p:spPr/>
        <p:txBody>
          <a:bodyPr/>
          <a:lstStyle/>
          <a:p>
            <a:pPr>
              <a:defRPr/>
            </a:pPr>
            <a:fld id="{A58A8832-5207-C44A-8E7A-8F27B4F8981A}" type="slidenum">
              <a:rPr lang="en-US" smtClean="0"/>
              <a:pPr>
                <a:defRPr/>
              </a:pPr>
              <a:t>22</a:t>
            </a:fld>
            <a:endParaRPr lang="en-US"/>
          </a:p>
        </p:txBody>
      </p:sp>
      <p:sp>
        <p:nvSpPr>
          <p:cNvPr id="7" name="Footer Placeholder 3"/>
          <p:cNvSpPr txBox="1">
            <a:spLocks/>
          </p:cNvSpPr>
          <p:nvPr/>
        </p:nvSpPr>
        <p:spPr bwMode="auto">
          <a:xfrm>
            <a:off x="3124200" y="61722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Arial" pitchFamily="-110" charset="0"/>
                <a:ea typeface="+mn-ea"/>
                <a:cs typeface="+mn-cs"/>
              </a:rPr>
              <a:t>joint MD-Hopkins Mtg</a:t>
            </a:r>
            <a:endParaRPr kumimoji="0" lang="en-US" sz="14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8" name="Slide Number Placeholder 4"/>
          <p:cNvSpPr txBox="1">
            <a:spLocks/>
          </p:cNvSpPr>
          <p:nvPr/>
        </p:nvSpPr>
        <p:spPr bwMode="auto">
          <a:xfrm>
            <a:off x="7010400" y="62484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679E983-87BA-E240-8919-B09776E53299}" type="slidenum">
              <a:rPr kumimoji="0" lang="en-US" sz="1400" b="0" i="0" u="none" strike="noStrike" kern="1200" cap="none" spc="0" normalizeH="0" baseline="0" noProof="0" smtClean="0">
                <a:ln>
                  <a:noFill/>
                </a:ln>
                <a:solidFill>
                  <a:schemeClr val="tx1"/>
                </a:solidFill>
                <a:effectLst/>
                <a:uLnTx/>
                <a:uFillTx/>
                <a:latin typeface="Arial" pitchFamily="-110"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4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11" name="Text Box 6"/>
          <p:cNvSpPr txBox="1">
            <a:spLocks noChangeArrowheads="1"/>
          </p:cNvSpPr>
          <p:nvPr/>
        </p:nvSpPr>
        <p:spPr bwMode="auto">
          <a:xfrm>
            <a:off x="7407275" y="944562"/>
            <a:ext cx="641350" cy="366713"/>
          </a:xfrm>
          <a:prstGeom prst="rect">
            <a:avLst/>
          </a:prstGeom>
          <a:solidFill>
            <a:schemeClr val="accent1"/>
          </a:solidFill>
          <a:ln w="9525">
            <a:noFill/>
            <a:miter lim="800000"/>
            <a:headEnd/>
            <a:tailEnd/>
          </a:ln>
          <a:effectLst/>
        </p:spPr>
        <p:txBody>
          <a:bodyPr wrap="none">
            <a:prstTxWarp prst="textNoShape">
              <a:avLst/>
            </a:prstTxWarp>
            <a:spAutoFit/>
          </a:bodyPr>
          <a:lstStyle/>
          <a:p>
            <a:r>
              <a:rPr lang="en-US" dirty="0"/>
              <a:t>LHC</a:t>
            </a:r>
          </a:p>
        </p:txBody>
      </p:sp>
      <p:pic>
        <p:nvPicPr>
          <p:cNvPr id="12" name="Picture 7"/>
          <p:cNvPicPr>
            <a:picLocks noChangeAspect="1" noChangeArrowheads="1"/>
          </p:cNvPicPr>
          <p:nvPr/>
        </p:nvPicPr>
        <p:blipFill>
          <a:blip r:embed="rId2"/>
          <a:srcRect/>
          <a:stretch>
            <a:fillRect/>
          </a:stretch>
        </p:blipFill>
        <p:spPr bwMode="auto">
          <a:xfrm>
            <a:off x="9679" y="1371600"/>
            <a:ext cx="8677121" cy="4343400"/>
          </a:xfrm>
          <a:prstGeom prst="rect">
            <a:avLst/>
          </a:prstGeom>
          <a:noFill/>
          <a:ln w="9525">
            <a:noFill/>
            <a:miter lim="800000"/>
            <a:headEnd/>
            <a:tailEnd/>
          </a:ln>
          <a:effectLst/>
        </p:spPr>
      </p:pic>
      <p:sp>
        <p:nvSpPr>
          <p:cNvPr id="13" name="Text Box 8"/>
          <p:cNvSpPr txBox="1">
            <a:spLocks noChangeArrowheads="1"/>
          </p:cNvSpPr>
          <p:nvPr/>
        </p:nvSpPr>
        <p:spPr bwMode="auto">
          <a:xfrm>
            <a:off x="4419600" y="5867400"/>
            <a:ext cx="4502150" cy="366713"/>
          </a:xfrm>
          <a:prstGeom prst="rect">
            <a:avLst/>
          </a:prstGeom>
          <a:solidFill>
            <a:schemeClr val="accent1"/>
          </a:solidFill>
          <a:ln w="9525">
            <a:noFill/>
            <a:miter lim="800000"/>
            <a:headEnd/>
            <a:tailEnd/>
          </a:ln>
          <a:effectLst/>
        </p:spPr>
        <p:txBody>
          <a:bodyPr wrap="none">
            <a:prstTxWarp prst="textNoShape">
              <a:avLst/>
            </a:prstTxWarp>
            <a:spAutoFit/>
          </a:bodyPr>
          <a:lstStyle/>
          <a:p>
            <a:r>
              <a:rPr lang="en-US"/>
              <a:t>Frixione, Nason, Webber, hep-ph/0305252</a:t>
            </a:r>
          </a:p>
        </p:txBody>
      </p:sp>
      <p:sp>
        <p:nvSpPr>
          <p:cNvPr id="14" name="Text Box 9"/>
          <p:cNvSpPr txBox="1">
            <a:spLocks noChangeArrowheads="1"/>
          </p:cNvSpPr>
          <p:nvPr/>
        </p:nvSpPr>
        <p:spPr bwMode="auto">
          <a:xfrm>
            <a:off x="381000" y="5911850"/>
            <a:ext cx="3514725" cy="641350"/>
          </a:xfrm>
          <a:prstGeom prst="rect">
            <a:avLst/>
          </a:prstGeom>
          <a:solidFill>
            <a:srgbClr val="FF9999"/>
          </a:solidFill>
          <a:ln w="9525">
            <a:noFill/>
            <a:miter lim="800000"/>
            <a:headEnd/>
            <a:tailEnd/>
          </a:ln>
          <a:effectLst/>
        </p:spPr>
        <p:txBody>
          <a:bodyPr wrap="none">
            <a:prstTxWarp prst="textNoShape">
              <a:avLst/>
            </a:prstTxWarp>
            <a:spAutoFit/>
          </a:bodyPr>
          <a:lstStyle/>
          <a:p>
            <a:r>
              <a:rPr lang="en-US"/>
              <a:t>Herwig is parton shower</a:t>
            </a:r>
          </a:p>
          <a:p>
            <a:r>
              <a:rPr lang="en-US"/>
              <a:t>MC@NLO matches NLO and PS</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Tevatron Results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23</a:t>
            </a:fld>
            <a:endParaRPr lang="en-US"/>
          </a:p>
        </p:txBody>
      </p:sp>
      <p:pic>
        <p:nvPicPr>
          <p:cNvPr id="7" name="Picture 6"/>
          <p:cNvPicPr>
            <a:picLocks noChangeAspect="1"/>
          </p:cNvPicPr>
          <p:nvPr/>
        </p:nvPicPr>
        <p:blipFill>
          <a:blip r:embed="rId2"/>
          <a:stretch>
            <a:fillRect/>
          </a:stretch>
        </p:blipFill>
        <p:spPr>
          <a:xfrm>
            <a:off x="-8401049" y="-7416800"/>
            <a:ext cx="1093747" cy="914400"/>
          </a:xfrm>
          <a:prstGeom prst="rect">
            <a:avLst/>
          </a:prstGeom>
        </p:spPr>
      </p:pic>
      <p:pic>
        <p:nvPicPr>
          <p:cNvPr id="8" name="Picture 7"/>
          <p:cNvPicPr>
            <a:picLocks noChangeAspect="1"/>
          </p:cNvPicPr>
          <p:nvPr/>
        </p:nvPicPr>
        <p:blipFill>
          <a:blip r:embed="rId2"/>
          <a:stretch>
            <a:fillRect/>
          </a:stretch>
        </p:blipFill>
        <p:spPr>
          <a:xfrm>
            <a:off x="381000" y="1607865"/>
            <a:ext cx="4274672" cy="3573735"/>
          </a:xfrm>
          <a:prstGeom prst="rect">
            <a:avLst/>
          </a:prstGeom>
        </p:spPr>
      </p:pic>
      <p:pic>
        <p:nvPicPr>
          <p:cNvPr id="11" name="Picture 10"/>
          <p:cNvPicPr>
            <a:picLocks noChangeAspect="1"/>
          </p:cNvPicPr>
          <p:nvPr/>
        </p:nvPicPr>
        <p:blipFill>
          <a:blip r:embed="rId3"/>
          <a:stretch>
            <a:fillRect/>
          </a:stretch>
        </p:blipFill>
        <p:spPr>
          <a:xfrm>
            <a:off x="4803467" y="1524000"/>
            <a:ext cx="4340533" cy="3628796"/>
          </a:xfrm>
          <a:prstGeom prst="rect">
            <a:avLst/>
          </a:prstGeom>
        </p:spPr>
      </p:pic>
      <p:sp>
        <p:nvSpPr>
          <p:cNvPr id="12" name="TextBox 11"/>
          <p:cNvSpPr txBox="1"/>
          <p:nvPr/>
        </p:nvSpPr>
        <p:spPr>
          <a:xfrm>
            <a:off x="5102533" y="5029200"/>
            <a:ext cx="3508067" cy="369332"/>
          </a:xfrm>
          <a:prstGeom prst="rect">
            <a:avLst/>
          </a:prstGeom>
          <a:noFill/>
        </p:spPr>
        <p:txBody>
          <a:bodyPr wrap="none" rtlCol="0">
            <a:spAutoFit/>
          </a:bodyPr>
          <a:lstStyle/>
          <a:p>
            <a:r>
              <a:rPr lang="en-US" dirty="0" smtClean="0"/>
              <a:t>Sherpa: </a:t>
            </a:r>
            <a:r>
              <a:rPr lang="en-US" dirty="0" err="1" smtClean="0"/>
              <a:t>ME+parton</a:t>
            </a:r>
            <a:r>
              <a:rPr lang="en-US" dirty="0" smtClean="0"/>
              <a:t> shower (CKKW)</a:t>
            </a:r>
            <a:endParaRPr lang="en-US" dirty="0"/>
          </a:p>
        </p:txBody>
      </p:sp>
      <p:sp>
        <p:nvSpPr>
          <p:cNvPr id="10" name="TextBox 9"/>
          <p:cNvSpPr txBox="1"/>
          <p:nvPr/>
        </p:nvSpPr>
        <p:spPr>
          <a:xfrm>
            <a:off x="481594" y="5791200"/>
            <a:ext cx="8052806"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However, just because its good enough for the </a:t>
            </a:r>
            <a:r>
              <a:rPr lang="en-US" dirty="0" err="1" smtClean="0"/>
              <a:t>tevatron</a:t>
            </a:r>
            <a:r>
              <a:rPr lang="en-US" dirty="0" smtClean="0"/>
              <a:t>, doesn’t mean it will be good enough at the LHC</a:t>
            </a:r>
            <a:endParaRPr lang="en-US" dirty="0"/>
          </a:p>
        </p:txBody>
      </p:sp>
      <p:sp>
        <p:nvSpPr>
          <p:cNvPr id="13" name="TextBox 12"/>
          <p:cNvSpPr txBox="1"/>
          <p:nvPr/>
        </p:nvSpPr>
        <p:spPr>
          <a:xfrm>
            <a:off x="1056233" y="5029200"/>
            <a:ext cx="772567" cy="369332"/>
          </a:xfrm>
          <a:prstGeom prst="rect">
            <a:avLst/>
          </a:prstGeom>
          <a:noFill/>
        </p:spPr>
        <p:txBody>
          <a:bodyPr wrap="none" rtlCol="0">
            <a:spAutoFit/>
          </a:bodyPr>
          <a:lstStyle/>
          <a:p>
            <a:r>
              <a:rPr lang="en-US" dirty="0" err="1" smtClean="0"/>
              <a:t>pythia</a:t>
            </a:r>
            <a:endParaRPr lang="en-US" dirty="0"/>
          </a:p>
        </p:txBody>
      </p:sp>
      <p:sp>
        <p:nvSpPr>
          <p:cNvPr id="14" name="TextBox 13"/>
          <p:cNvSpPr txBox="1"/>
          <p:nvPr/>
        </p:nvSpPr>
        <p:spPr>
          <a:xfrm>
            <a:off x="838200" y="1219200"/>
            <a:ext cx="759718" cy="369332"/>
          </a:xfrm>
          <a:prstGeom prst="rect">
            <a:avLst/>
          </a:prstGeom>
          <a:noFill/>
        </p:spPr>
        <p:txBody>
          <a:bodyPr wrap="none" rtlCol="0">
            <a:spAutoFit/>
          </a:bodyPr>
          <a:lstStyle/>
          <a:p>
            <a:r>
              <a:rPr lang="en-US" dirty="0" smtClean="0"/>
              <a:t>Z data</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Tevatron Results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24</a:t>
            </a:fld>
            <a:endParaRPr lang="en-US"/>
          </a:p>
        </p:txBody>
      </p:sp>
      <p:pic>
        <p:nvPicPr>
          <p:cNvPr id="6" name="Picture 5"/>
          <p:cNvPicPr>
            <a:picLocks noChangeAspect="1"/>
          </p:cNvPicPr>
          <p:nvPr/>
        </p:nvPicPr>
        <p:blipFill>
          <a:blip r:embed="rId2"/>
          <a:stretch>
            <a:fillRect/>
          </a:stretch>
        </p:blipFill>
        <p:spPr>
          <a:xfrm>
            <a:off x="0" y="1447800"/>
            <a:ext cx="4419600" cy="3694898"/>
          </a:xfrm>
          <a:prstGeom prst="rect">
            <a:avLst/>
          </a:prstGeom>
        </p:spPr>
      </p:pic>
      <p:pic>
        <p:nvPicPr>
          <p:cNvPr id="7" name="Picture 6"/>
          <p:cNvPicPr>
            <a:picLocks noChangeAspect="1"/>
          </p:cNvPicPr>
          <p:nvPr/>
        </p:nvPicPr>
        <p:blipFill>
          <a:blip r:embed="rId3"/>
          <a:stretch>
            <a:fillRect/>
          </a:stretch>
        </p:blipFill>
        <p:spPr>
          <a:xfrm>
            <a:off x="4556318" y="1676400"/>
            <a:ext cx="4146163" cy="346629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tevatron</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25</a:t>
            </a:fld>
            <a:endParaRPr lang="en-US"/>
          </a:p>
        </p:txBody>
      </p:sp>
      <p:pic>
        <p:nvPicPr>
          <p:cNvPr id="6" name="Picture 5"/>
          <p:cNvPicPr>
            <a:picLocks noChangeAspect="1"/>
          </p:cNvPicPr>
          <p:nvPr/>
        </p:nvPicPr>
        <p:blipFill>
          <a:blip r:embed="rId2"/>
          <a:stretch>
            <a:fillRect/>
          </a:stretch>
        </p:blipFill>
        <p:spPr>
          <a:xfrm>
            <a:off x="190500" y="1749525"/>
            <a:ext cx="8953500" cy="427027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Much Progress in Understanding extra jets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26</a:t>
            </a:fld>
            <a:endParaRPr lang="en-US"/>
          </a:p>
        </p:txBody>
      </p:sp>
      <p:pic>
        <p:nvPicPr>
          <p:cNvPr id="6" name="Picture 5"/>
          <p:cNvPicPr>
            <a:picLocks noChangeAspect="1"/>
          </p:cNvPicPr>
          <p:nvPr/>
        </p:nvPicPr>
        <p:blipFill>
          <a:blip r:embed="rId2"/>
          <a:stretch>
            <a:fillRect/>
          </a:stretch>
        </p:blipFill>
        <p:spPr>
          <a:xfrm>
            <a:off x="457200" y="1212680"/>
            <a:ext cx="4044950" cy="5340521"/>
          </a:xfrm>
          <a:prstGeom prst="rect">
            <a:avLst/>
          </a:prstGeom>
        </p:spPr>
      </p:pic>
      <p:pic>
        <p:nvPicPr>
          <p:cNvPr id="7" name="Picture 6"/>
          <p:cNvPicPr>
            <a:picLocks noChangeAspect="1"/>
          </p:cNvPicPr>
          <p:nvPr/>
        </p:nvPicPr>
        <p:blipFill>
          <a:blip r:embed="rId3"/>
          <a:stretch>
            <a:fillRect/>
          </a:stretch>
        </p:blipFill>
        <p:spPr>
          <a:xfrm>
            <a:off x="5187950" y="1282508"/>
            <a:ext cx="3498850" cy="215938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Fake MET/modeling</a:t>
            </a:r>
            <a:endParaRPr lang="en-US" dirty="0"/>
          </a:p>
        </p:txBody>
      </p:sp>
      <p:sp>
        <p:nvSpPr>
          <p:cNvPr id="3" name="Date Placeholder 2"/>
          <p:cNvSpPr>
            <a:spLocks noGrp="1"/>
          </p:cNvSpPr>
          <p:nvPr>
            <p:ph type="dt" sz="half" idx="10"/>
          </p:nvPr>
        </p:nvSpPr>
        <p:spPr/>
        <p:txBody>
          <a:bodyPr/>
          <a:lstStyle/>
          <a:p>
            <a:pPr>
              <a:defRPr/>
            </a:pPr>
            <a:r>
              <a:rPr lang="en-US" smtClean="0"/>
              <a:t>2 Apr 2009</a:t>
            </a:r>
            <a:endParaRPr lang="en-US"/>
          </a:p>
        </p:txBody>
      </p:sp>
      <p:sp>
        <p:nvSpPr>
          <p:cNvPr id="4" name="Footer Placeholder 3"/>
          <p:cNvSpPr>
            <a:spLocks noGrp="1"/>
          </p:cNvSpPr>
          <p:nvPr>
            <p:ph type="ftr" sz="quarter" idx="11"/>
          </p:nvPr>
        </p:nvSpPr>
        <p:spPr/>
        <p:txBody>
          <a:bodyPr/>
          <a:lstStyle/>
          <a:p>
            <a:pPr>
              <a:defRPr/>
            </a:pPr>
            <a:r>
              <a:rPr lang="en-US" smtClean="0"/>
              <a:t>"Shedding Light on Dark Matter", U. MD.</a:t>
            </a:r>
            <a:endParaRPr lang="en-US"/>
          </a:p>
        </p:txBody>
      </p:sp>
      <p:sp>
        <p:nvSpPr>
          <p:cNvPr id="5" name="Slide Number Placeholder 4"/>
          <p:cNvSpPr>
            <a:spLocks noGrp="1"/>
          </p:cNvSpPr>
          <p:nvPr>
            <p:ph type="sldNum" sz="quarter" idx="12"/>
          </p:nvPr>
        </p:nvSpPr>
        <p:spPr/>
        <p:txBody>
          <a:bodyPr/>
          <a:lstStyle/>
          <a:p>
            <a:pPr>
              <a:defRPr/>
            </a:pPr>
            <a:fld id="{5B8D4AEB-15C7-9844-91F5-5DA6C055F770}" type="slidenum">
              <a:rPr lang="en-US" smtClean="0"/>
              <a:pPr>
                <a:defRPr/>
              </a:pPr>
              <a:t>27</a:t>
            </a:fld>
            <a:endParaRPr lang="en-US"/>
          </a:p>
        </p:txBody>
      </p:sp>
      <p:sp>
        <p:nvSpPr>
          <p:cNvPr id="6" name="TextBox 5"/>
          <p:cNvSpPr txBox="1"/>
          <p:nvPr/>
        </p:nvSpPr>
        <p:spPr>
          <a:xfrm>
            <a:off x="304800" y="877668"/>
            <a:ext cx="4495800" cy="646331"/>
          </a:xfrm>
          <a:prstGeom prst="rect">
            <a:avLst/>
          </a:prstGeom>
          <a:noFill/>
        </p:spPr>
        <p:txBody>
          <a:bodyPr wrap="square" rtlCol="0">
            <a:spAutoFit/>
          </a:bodyPr>
          <a:lstStyle/>
          <a:p>
            <a:r>
              <a:rPr lang="en-US" dirty="0" smtClean="0"/>
              <a:t>Can be large instrumental backgrounds to MET at startup (won’t be this bad)</a:t>
            </a:r>
            <a:endParaRPr lang="en-US" dirty="0"/>
          </a:p>
        </p:txBody>
      </p:sp>
      <p:pic>
        <p:nvPicPr>
          <p:cNvPr id="7" name="Picture 6"/>
          <p:cNvPicPr>
            <a:picLocks noChangeAspect="1" noChangeArrowheads="1"/>
          </p:cNvPicPr>
          <p:nvPr/>
        </p:nvPicPr>
        <p:blipFill>
          <a:blip r:embed="rId2"/>
          <a:srcRect/>
          <a:stretch>
            <a:fillRect/>
          </a:stretch>
        </p:blipFill>
        <p:spPr bwMode="auto">
          <a:xfrm>
            <a:off x="304800" y="1523999"/>
            <a:ext cx="2819400" cy="1920606"/>
          </a:xfrm>
          <a:prstGeom prst="rect">
            <a:avLst/>
          </a:prstGeom>
          <a:noFill/>
          <a:ln w="9525">
            <a:noFill/>
            <a:miter lim="800000"/>
            <a:headEnd/>
            <a:tailEnd/>
          </a:ln>
          <a:effectLst/>
        </p:spPr>
      </p:pic>
      <p:pic>
        <p:nvPicPr>
          <p:cNvPr id="9" name="Picture 8"/>
          <p:cNvPicPr>
            <a:picLocks noChangeAspect="1"/>
          </p:cNvPicPr>
          <p:nvPr/>
        </p:nvPicPr>
        <p:blipFill>
          <a:blip r:embed="rId3"/>
          <a:stretch>
            <a:fillRect/>
          </a:stretch>
        </p:blipFill>
        <p:spPr>
          <a:xfrm>
            <a:off x="5166795" y="1893332"/>
            <a:ext cx="3520005" cy="2774950"/>
          </a:xfrm>
          <a:prstGeom prst="rect">
            <a:avLst/>
          </a:prstGeom>
        </p:spPr>
      </p:pic>
      <p:sp>
        <p:nvSpPr>
          <p:cNvPr id="10" name="TextBox 9"/>
          <p:cNvSpPr txBox="1"/>
          <p:nvPr/>
        </p:nvSpPr>
        <p:spPr>
          <a:xfrm>
            <a:off x="5166795" y="4790172"/>
            <a:ext cx="3048000" cy="646331"/>
          </a:xfrm>
          <a:prstGeom prst="rect">
            <a:avLst/>
          </a:prstGeom>
          <a:noFill/>
        </p:spPr>
        <p:txBody>
          <a:bodyPr wrap="square" rtlCol="0">
            <a:spAutoFit/>
          </a:bodyPr>
          <a:lstStyle/>
          <a:p>
            <a:r>
              <a:rPr lang="en-US" dirty="0" smtClean="0"/>
              <a:t>Zee MC versus data with and without d0raw2sim: </a:t>
            </a:r>
            <a:r>
              <a:rPr lang="en-US" dirty="0" err="1" smtClean="0"/>
              <a:t>Dzero</a:t>
            </a:r>
            <a:endParaRPr lang="en-US" dirty="0"/>
          </a:p>
        </p:txBody>
      </p:sp>
      <p:sp>
        <p:nvSpPr>
          <p:cNvPr id="11" name="TextBox 10"/>
          <p:cNvSpPr txBox="1"/>
          <p:nvPr/>
        </p:nvSpPr>
        <p:spPr>
          <a:xfrm>
            <a:off x="4800600" y="1200834"/>
            <a:ext cx="3886200" cy="646331"/>
          </a:xfrm>
          <a:prstGeom prst="rect">
            <a:avLst/>
          </a:prstGeom>
          <a:noFill/>
        </p:spPr>
        <p:txBody>
          <a:bodyPr wrap="square" rtlCol="0">
            <a:spAutoFit/>
          </a:bodyPr>
          <a:lstStyle/>
          <a:p>
            <a:r>
              <a:rPr lang="en-US" dirty="0" smtClean="0"/>
              <a:t>Tails can also be poorly modeled in MC for a variety of reasons.</a:t>
            </a:r>
            <a:endParaRPr lang="en-US" dirty="0"/>
          </a:p>
        </p:txBody>
      </p:sp>
      <p:pic>
        <p:nvPicPr>
          <p:cNvPr id="13" name="Picture 12"/>
          <p:cNvPicPr>
            <a:picLocks noChangeAspect="1"/>
          </p:cNvPicPr>
          <p:nvPr/>
        </p:nvPicPr>
        <p:blipFill>
          <a:blip r:embed="rId4"/>
          <a:stretch>
            <a:fillRect/>
          </a:stretch>
        </p:blipFill>
        <p:spPr>
          <a:xfrm>
            <a:off x="107567" y="3657600"/>
            <a:ext cx="4871103" cy="2921415"/>
          </a:xfrm>
          <a:prstGeom prst="rect">
            <a:avLst/>
          </a:prstGeom>
        </p:spPr>
      </p:pic>
      <p:sp>
        <p:nvSpPr>
          <p:cNvPr id="14" name="TextBox 13"/>
          <p:cNvSpPr txBox="1"/>
          <p:nvPr/>
        </p:nvSpPr>
        <p:spPr>
          <a:xfrm>
            <a:off x="235972" y="6209683"/>
            <a:ext cx="379525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smtClean="0"/>
              <a:t>The physics of Jets, Hugh Montgomery</a:t>
            </a:r>
            <a:endParaRPr lang="en-US" dirty="0"/>
          </a:p>
        </p:txBody>
      </p:sp>
      <p:sp>
        <p:nvSpPr>
          <p:cNvPr id="15" name="TextBox 14"/>
          <p:cNvSpPr txBox="1"/>
          <p:nvPr/>
        </p:nvSpPr>
        <p:spPr>
          <a:xfrm>
            <a:off x="107567" y="4790172"/>
            <a:ext cx="556563" cy="369332"/>
          </a:xfrm>
          <a:prstGeom prst="rect">
            <a:avLst/>
          </a:prstGeom>
          <a:noFill/>
        </p:spPr>
        <p:txBody>
          <a:bodyPr wrap="none" rtlCol="0">
            <a:spAutoFit/>
          </a:bodyPr>
          <a:lstStyle/>
          <a:p>
            <a:r>
              <a:rPr lang="en-US" dirty="0" smtClean="0"/>
              <a:t>CDF</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Data-based Backgrounds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28</a:t>
            </a:fld>
            <a:endParaRPr lang="en-US"/>
          </a:p>
        </p:txBody>
      </p:sp>
      <p:sp>
        <p:nvSpPr>
          <p:cNvPr id="6" name="TextBox 5"/>
          <p:cNvSpPr txBox="1"/>
          <p:nvPr/>
        </p:nvSpPr>
        <p:spPr>
          <a:xfrm>
            <a:off x="457200" y="1875472"/>
            <a:ext cx="8229600" cy="1477328"/>
          </a:xfrm>
          <a:prstGeom prst="rect">
            <a:avLst/>
          </a:prstGeom>
          <a:noFill/>
        </p:spPr>
        <p:txBody>
          <a:bodyPr wrap="square" rtlCol="0">
            <a:spAutoFit/>
          </a:bodyPr>
          <a:lstStyle/>
          <a:p>
            <a:r>
              <a:rPr lang="en-US" dirty="0" smtClean="0"/>
              <a:t>Since we can not use “signal agrees with expectations” to help us with our discovery, we need to have great faith in our background subtraction.  While QCD calculations have made great improvements, and while these detectors are the best every built, and will probably be the best understood ever at startup, real confidence can only come with data-based background subtractions.</a:t>
            </a:r>
            <a:endParaRPr lang="en-US" dirty="0"/>
          </a:p>
        </p:txBody>
      </p:sp>
      <p:sp>
        <p:nvSpPr>
          <p:cNvPr id="7" name="TextBox 6"/>
          <p:cNvSpPr txBox="1"/>
          <p:nvPr/>
        </p:nvSpPr>
        <p:spPr>
          <a:xfrm>
            <a:off x="457200" y="4230469"/>
            <a:ext cx="8229600" cy="646331"/>
          </a:xfrm>
          <a:prstGeom prst="rect">
            <a:avLst/>
          </a:prstGeom>
          <a:noFill/>
        </p:spPr>
        <p:txBody>
          <a:bodyPr wrap="square" rtlCol="0">
            <a:spAutoFit/>
          </a:bodyPr>
          <a:lstStyle/>
          <a:p>
            <a:r>
              <a:rPr lang="en-US" dirty="0" smtClean="0"/>
              <a:t>Even so, there is a real danger of getting caught by a statistical fluctuation.  It is impossible, to my mind, to do a blind search for SUSY.</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from ATLAS TDR: 1-lepton SUSY</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29</a:t>
            </a:fld>
            <a:endParaRPr lang="en-US"/>
          </a:p>
        </p:txBody>
      </p:sp>
      <p:sp>
        <p:nvSpPr>
          <p:cNvPr id="7" name="TextBox 6"/>
          <p:cNvSpPr txBox="1"/>
          <p:nvPr/>
        </p:nvSpPr>
        <p:spPr>
          <a:xfrm>
            <a:off x="457200" y="1371600"/>
            <a:ext cx="8229600" cy="2677656"/>
          </a:xfrm>
          <a:prstGeom prst="rect">
            <a:avLst/>
          </a:prstGeom>
          <a:noFill/>
        </p:spPr>
        <p:txBody>
          <a:bodyPr wrap="square" rtlCol="0">
            <a:spAutoFit/>
          </a:bodyPr>
          <a:lstStyle/>
          <a:p>
            <a:r>
              <a:rPr lang="en-US" sz="2400" dirty="0" smtClean="0"/>
              <a:t>Selection:</a:t>
            </a:r>
          </a:p>
          <a:p>
            <a:pPr>
              <a:buFont typeface="Arial"/>
              <a:buChar char="•"/>
            </a:pPr>
            <a:r>
              <a:rPr lang="en-US" sz="2400" dirty="0" smtClean="0"/>
              <a:t>Four jets with </a:t>
            </a:r>
            <a:r>
              <a:rPr lang="en-US" sz="2400" dirty="0" err="1" smtClean="0"/>
              <a:t>η</a:t>
            </a:r>
            <a:r>
              <a:rPr lang="en-US" sz="2400" dirty="0" smtClean="0"/>
              <a:t>&lt; 2.5 and </a:t>
            </a:r>
            <a:r>
              <a:rPr lang="en-US" sz="2400" dirty="0" err="1" smtClean="0"/>
              <a:t>pT</a:t>
            </a:r>
            <a:r>
              <a:rPr lang="en-US" sz="2400" dirty="0" smtClean="0"/>
              <a:t> &gt; 50 </a:t>
            </a:r>
            <a:r>
              <a:rPr lang="en-US" sz="2400" dirty="0" err="1" smtClean="0"/>
              <a:t>GeV</a:t>
            </a:r>
            <a:r>
              <a:rPr lang="en-US" sz="2400" dirty="0" smtClean="0"/>
              <a:t>, at least one with </a:t>
            </a:r>
            <a:r>
              <a:rPr lang="en-US" sz="2400" dirty="0" err="1" smtClean="0"/>
              <a:t>pT</a:t>
            </a:r>
            <a:r>
              <a:rPr lang="en-US" sz="2400" dirty="0" smtClean="0"/>
              <a:t> &gt; 100 </a:t>
            </a:r>
            <a:r>
              <a:rPr lang="en-US" sz="2400" dirty="0" err="1" smtClean="0"/>
              <a:t>GeV</a:t>
            </a:r>
            <a:r>
              <a:rPr lang="en-US" sz="2400" dirty="0" smtClean="0"/>
              <a:t>. </a:t>
            </a:r>
          </a:p>
          <a:p>
            <a:pPr>
              <a:buFont typeface="Arial"/>
              <a:buChar char="•"/>
            </a:pPr>
            <a:r>
              <a:rPr lang="en-US" sz="2400" dirty="0" smtClean="0"/>
              <a:t>The transverse </a:t>
            </a:r>
            <a:r>
              <a:rPr lang="en-US" sz="2400" dirty="0" err="1" smtClean="0"/>
              <a:t>sphericity</a:t>
            </a:r>
            <a:r>
              <a:rPr lang="en-US" sz="2400" dirty="0" smtClean="0"/>
              <a:t> ST &gt; 0.2 </a:t>
            </a:r>
          </a:p>
          <a:p>
            <a:pPr>
              <a:buFont typeface="Arial"/>
              <a:buChar char="•"/>
            </a:pPr>
            <a:r>
              <a:rPr lang="en-US" sz="2400" dirty="0" smtClean="0"/>
              <a:t>MET&gt; 100 </a:t>
            </a:r>
            <a:r>
              <a:rPr lang="en-US" sz="2400" dirty="0" err="1" smtClean="0"/>
              <a:t>GeV</a:t>
            </a:r>
            <a:r>
              <a:rPr lang="en-US" sz="2400" dirty="0" smtClean="0"/>
              <a:t> and &gt; 0.2Meff  (scalar sum of (4 highest) jet, (1) lepton, and MET </a:t>
            </a:r>
            <a:r>
              <a:rPr lang="en-US" sz="2400" dirty="0" err="1" smtClean="0"/>
              <a:t>pT’s</a:t>
            </a:r>
            <a:r>
              <a:rPr lang="en-US" sz="2400" dirty="0" smtClean="0"/>
              <a:t>)</a:t>
            </a:r>
          </a:p>
          <a:p>
            <a:pPr>
              <a:buFont typeface="Arial"/>
              <a:buChar char="•"/>
            </a:pPr>
            <a:r>
              <a:rPr lang="en-US" sz="2400" dirty="0" smtClean="0"/>
              <a:t>The transverse mass MT (</a:t>
            </a:r>
            <a:r>
              <a:rPr lang="en-US" sz="2400" dirty="0" err="1" smtClean="0"/>
              <a:t>l+MET</a:t>
            </a:r>
            <a:r>
              <a:rPr lang="en-US" sz="2400" dirty="0" smtClean="0"/>
              <a:t>) &gt; 100 </a:t>
            </a:r>
            <a:r>
              <a:rPr lang="en-US" sz="2400" dirty="0" err="1" smtClean="0"/>
              <a:t>GeV</a:t>
            </a:r>
            <a:endParaRPr lang="en-US" sz="2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Cross sections</a:t>
            </a:r>
            <a:endParaRPr lang="en-US" dirty="0"/>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3</a:t>
            </a:fld>
            <a:endParaRPr lang="en-US"/>
          </a:p>
        </p:txBody>
      </p:sp>
      <p:pic>
        <p:nvPicPr>
          <p:cNvPr id="8" name="Picture 7"/>
          <p:cNvPicPr>
            <a:picLocks noChangeAspect="1"/>
          </p:cNvPicPr>
          <p:nvPr/>
        </p:nvPicPr>
        <p:blipFill>
          <a:blip r:embed="rId2"/>
          <a:stretch>
            <a:fillRect/>
          </a:stretch>
        </p:blipFill>
        <p:spPr>
          <a:xfrm>
            <a:off x="1981200" y="944562"/>
            <a:ext cx="5562600" cy="4266168"/>
          </a:xfrm>
          <a:prstGeom prst="rect">
            <a:avLst/>
          </a:prstGeom>
        </p:spPr>
      </p:pic>
      <p:sp>
        <p:nvSpPr>
          <p:cNvPr id="9" name="TextBox 8"/>
          <p:cNvSpPr txBox="1"/>
          <p:nvPr/>
        </p:nvSpPr>
        <p:spPr>
          <a:xfrm>
            <a:off x="457200" y="5410200"/>
            <a:ext cx="7696200"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dirty="0" smtClean="0"/>
              <a:t>Individual cross </a:t>
            </a:r>
            <a:r>
              <a:rPr lang="en-US" sz="2000" dirty="0" smtClean="0"/>
              <a:t>sections (</a:t>
            </a:r>
            <a:r>
              <a:rPr lang="en-US" sz="2000" dirty="0" err="1" smtClean="0"/>
              <a:t>vs</a:t>
            </a:r>
            <a:r>
              <a:rPr lang="en-US" sz="2000" dirty="0" smtClean="0"/>
              <a:t> mass) </a:t>
            </a:r>
            <a:r>
              <a:rPr lang="en-US" sz="2000" dirty="0" smtClean="0"/>
              <a:t>are ”easy</a:t>
            </a:r>
            <a:r>
              <a:rPr lang="en-US" sz="2000" dirty="0" smtClean="0"/>
              <a:t>” as the quantum numbers of </a:t>
            </a:r>
            <a:r>
              <a:rPr lang="en-US" sz="2000" dirty="0" err="1" smtClean="0"/>
              <a:t>sparticles</a:t>
            </a:r>
            <a:r>
              <a:rPr lang="en-US" sz="2000" dirty="0" smtClean="0"/>
              <a:t> are well-defined; </a:t>
            </a:r>
            <a:r>
              <a:rPr lang="en-US" sz="2000" dirty="0" smtClean="0"/>
              <a:t>total cross section depends on mass spectrum</a:t>
            </a:r>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Data-driven backgrounds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30</a:t>
            </a:fld>
            <a:endParaRPr lang="en-US"/>
          </a:p>
        </p:txBody>
      </p:sp>
      <p:sp>
        <p:nvSpPr>
          <p:cNvPr id="6" name="TextBox 5"/>
          <p:cNvSpPr txBox="1"/>
          <p:nvPr/>
        </p:nvSpPr>
        <p:spPr>
          <a:xfrm>
            <a:off x="457200" y="1143000"/>
            <a:ext cx="7924800" cy="4093428"/>
          </a:xfrm>
          <a:prstGeom prst="rect">
            <a:avLst/>
          </a:prstGeom>
          <a:noFill/>
        </p:spPr>
        <p:txBody>
          <a:bodyPr wrap="square" rtlCol="0">
            <a:spAutoFit/>
          </a:bodyPr>
          <a:lstStyle/>
          <a:p>
            <a:r>
              <a:rPr lang="en-US" dirty="0" smtClean="0"/>
              <a:t>1. </a:t>
            </a:r>
            <a:r>
              <a:rPr lang="en-US" sz="2000" dirty="0" smtClean="0"/>
              <a:t>estimation of W and top backgrounds from a control sample formed by reversing one of the selection cuts (on M</a:t>
            </a:r>
            <a:r>
              <a:rPr lang="en-US" sz="2000" baseline="-25000" dirty="0" smtClean="0"/>
              <a:t>T</a:t>
            </a:r>
            <a:r>
              <a:rPr lang="en-US" sz="2000" dirty="0" smtClean="0"/>
              <a:t> ));</a:t>
            </a:r>
          </a:p>
          <a:p>
            <a:r>
              <a:rPr lang="en-US" sz="2000" dirty="0" smtClean="0"/>
              <a:t>2. estimation of the semileptonic </a:t>
            </a:r>
            <a:r>
              <a:rPr lang="en-US" sz="2000" dirty="0" err="1" smtClean="0"/>
              <a:t>ttbar</a:t>
            </a:r>
            <a:r>
              <a:rPr lang="en-US" sz="2000" dirty="0" smtClean="0"/>
              <a:t> background by explicit kinematic reconstruction and selection of  the top mass;</a:t>
            </a:r>
          </a:p>
          <a:p>
            <a:r>
              <a:rPr lang="en-US" sz="2000" dirty="0" smtClean="0"/>
              <a:t>3. estimation of the double leptonic top background, where one lepton is missed, by explicit kinematic reconstruction of a control sample of the same process with both leptons identified;</a:t>
            </a:r>
          </a:p>
          <a:p>
            <a:r>
              <a:rPr lang="en-US" sz="2000" dirty="0" smtClean="0"/>
              <a:t>4. estimation of that same double leptonic top background from a control sample derived by a cut on HT2 (scalar sum of </a:t>
            </a:r>
            <a:r>
              <a:rPr lang="en-US" sz="2000" dirty="0" err="1" smtClean="0"/>
              <a:t>pT’s</a:t>
            </a:r>
            <a:r>
              <a:rPr lang="en-US" sz="2000" dirty="0" smtClean="0"/>
              <a:t> of 4 lead jets and lepton);</a:t>
            </a:r>
          </a:p>
          <a:p>
            <a:r>
              <a:rPr lang="en-US" sz="2000" dirty="0" smtClean="0"/>
              <a:t>5. estimation of </a:t>
            </a:r>
            <a:r>
              <a:rPr lang="en-US" sz="2000" dirty="0" err="1" smtClean="0"/>
              <a:t>ttbar</a:t>
            </a:r>
            <a:r>
              <a:rPr lang="en-US" sz="2000" dirty="0" smtClean="0"/>
              <a:t> background by Monte Carlo re-decay;</a:t>
            </a:r>
          </a:p>
          <a:p>
            <a:r>
              <a:rPr lang="en-US" sz="2000" dirty="0" smtClean="0"/>
              <a:t>6. estimation of W and </a:t>
            </a:r>
            <a:r>
              <a:rPr lang="en-US" sz="2000" dirty="0" err="1" smtClean="0"/>
              <a:t>ttbar</a:t>
            </a:r>
            <a:r>
              <a:rPr lang="en-US" sz="2000" dirty="0" smtClean="0"/>
              <a:t> background using a combined fit to control samples .</a:t>
            </a:r>
            <a:endParaRPr lang="en-US" sz="2000"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ABCD using </a:t>
            </a:r>
            <a:r>
              <a:rPr lang="en-US" dirty="0" err="1" smtClean="0"/>
              <a:t>m</a:t>
            </a:r>
            <a:r>
              <a:rPr lang="en-US" baseline="-25000" dirty="0" err="1" smtClean="0"/>
              <a:t>T</a:t>
            </a:r>
            <a:endParaRPr lang="en-US" baseline="-25000"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31</a:t>
            </a:fld>
            <a:endParaRPr lang="en-US"/>
          </a:p>
        </p:txBody>
      </p:sp>
      <p:pic>
        <p:nvPicPr>
          <p:cNvPr id="6" name="Picture 5"/>
          <p:cNvPicPr>
            <a:picLocks noChangeAspect="1"/>
          </p:cNvPicPr>
          <p:nvPr/>
        </p:nvPicPr>
        <p:blipFill>
          <a:blip r:embed="rId2"/>
          <a:stretch>
            <a:fillRect/>
          </a:stretch>
        </p:blipFill>
        <p:spPr>
          <a:xfrm>
            <a:off x="0" y="3484684"/>
            <a:ext cx="6172200" cy="2848707"/>
          </a:xfrm>
          <a:prstGeom prst="rect">
            <a:avLst/>
          </a:prstGeom>
        </p:spPr>
      </p:pic>
      <p:graphicFrame>
        <p:nvGraphicFramePr>
          <p:cNvPr id="7" name="Table 6"/>
          <p:cNvGraphicFramePr>
            <a:graphicFrameLocks noGrp="1"/>
          </p:cNvGraphicFramePr>
          <p:nvPr/>
        </p:nvGraphicFramePr>
        <p:xfrm>
          <a:off x="457200" y="2138680"/>
          <a:ext cx="5257800" cy="741680"/>
        </p:xfrm>
        <a:graphic>
          <a:graphicData uri="http://schemas.openxmlformats.org/drawingml/2006/table">
            <a:tbl>
              <a:tblPr firstRow="1" bandRow="1">
                <a:tableStyleId>{5C22544A-7EE6-4342-B048-85BDC9FD1C3A}</a:tableStyleId>
              </a:tblPr>
              <a:tblGrid>
                <a:gridCol w="2362200"/>
                <a:gridCol w="2895600"/>
              </a:tblGrid>
              <a:tr h="370840">
                <a:tc>
                  <a:txBody>
                    <a:bodyPr/>
                    <a:lstStyle/>
                    <a:p>
                      <a:r>
                        <a:rPr lang="en-US" dirty="0" smtClean="0"/>
                        <a:t>Low</a:t>
                      </a:r>
                      <a:r>
                        <a:rPr lang="en-US" baseline="0" dirty="0" smtClean="0"/>
                        <a:t> </a:t>
                      </a:r>
                      <a:r>
                        <a:rPr lang="en-US" baseline="0" dirty="0" err="1" smtClean="0"/>
                        <a:t>m</a:t>
                      </a:r>
                      <a:r>
                        <a:rPr lang="en-US" baseline="-25000" dirty="0" err="1" smtClean="0"/>
                        <a:t>T</a:t>
                      </a:r>
                      <a:r>
                        <a:rPr lang="en-US" baseline="0" dirty="0" smtClean="0"/>
                        <a:t>, high MET</a:t>
                      </a:r>
                      <a:endParaRPr lang="en-US" dirty="0"/>
                    </a:p>
                  </a:txBody>
                  <a:tcPr/>
                </a:tc>
                <a:tc>
                  <a:txBody>
                    <a:bodyPr/>
                    <a:lstStyle/>
                    <a:p>
                      <a:r>
                        <a:rPr lang="en-US" dirty="0" smtClean="0"/>
                        <a:t>High </a:t>
                      </a:r>
                      <a:r>
                        <a:rPr lang="en-US" dirty="0" err="1" smtClean="0"/>
                        <a:t>m</a:t>
                      </a:r>
                      <a:r>
                        <a:rPr lang="en-US" baseline="-25000" dirty="0" err="1" smtClean="0"/>
                        <a:t>T</a:t>
                      </a:r>
                      <a:r>
                        <a:rPr lang="en-US" dirty="0" smtClean="0"/>
                        <a:t>, high MET (signal)</a:t>
                      </a:r>
                      <a:endParaRPr lang="en-US" dirty="0"/>
                    </a:p>
                  </a:txBody>
                  <a:tcPr/>
                </a:tc>
              </a:tr>
              <a:tr h="370840">
                <a:tc>
                  <a:txBody>
                    <a:bodyPr/>
                    <a:lstStyle/>
                    <a:p>
                      <a:r>
                        <a:rPr lang="en-US" dirty="0" smtClean="0"/>
                        <a:t>Low</a:t>
                      </a:r>
                      <a:r>
                        <a:rPr lang="en-US" baseline="0" dirty="0" smtClean="0"/>
                        <a:t> </a:t>
                      </a:r>
                      <a:r>
                        <a:rPr lang="en-US" baseline="0" dirty="0" err="1" smtClean="0"/>
                        <a:t>m</a:t>
                      </a:r>
                      <a:r>
                        <a:rPr lang="en-US" baseline="-25000" dirty="0" err="1" smtClean="0"/>
                        <a:t>T</a:t>
                      </a:r>
                      <a:r>
                        <a:rPr lang="en-US" baseline="0" dirty="0" smtClean="0"/>
                        <a:t>, low MET</a:t>
                      </a:r>
                      <a:endParaRPr lang="en-US" dirty="0"/>
                    </a:p>
                  </a:txBody>
                  <a:tcPr/>
                </a:tc>
                <a:tc>
                  <a:txBody>
                    <a:bodyPr/>
                    <a:lstStyle/>
                    <a:p>
                      <a:r>
                        <a:rPr lang="en-US" dirty="0" smtClean="0"/>
                        <a:t>high</a:t>
                      </a:r>
                      <a:r>
                        <a:rPr lang="en-US" baseline="0" dirty="0" smtClean="0"/>
                        <a:t> </a:t>
                      </a:r>
                      <a:r>
                        <a:rPr lang="en-US" baseline="0" dirty="0" err="1" smtClean="0"/>
                        <a:t>m</a:t>
                      </a:r>
                      <a:r>
                        <a:rPr lang="en-US" baseline="-25000" dirty="0" err="1" smtClean="0"/>
                        <a:t>T</a:t>
                      </a:r>
                      <a:r>
                        <a:rPr lang="en-US" baseline="0" dirty="0" smtClean="0"/>
                        <a:t>, low MET</a:t>
                      </a:r>
                      <a:endParaRPr lang="en-US" dirty="0"/>
                    </a:p>
                  </a:txBody>
                  <a:tcPr/>
                </a:tc>
              </a:tr>
            </a:tbl>
          </a:graphicData>
        </a:graphic>
      </p:graphicFrame>
      <p:sp>
        <p:nvSpPr>
          <p:cNvPr id="8" name="TextBox 7"/>
          <p:cNvSpPr txBox="1"/>
          <p:nvPr/>
        </p:nvSpPr>
        <p:spPr>
          <a:xfrm>
            <a:off x="457200" y="1611868"/>
            <a:ext cx="6172199" cy="369332"/>
          </a:xfrm>
          <a:prstGeom prst="rect">
            <a:avLst/>
          </a:prstGeom>
          <a:noFill/>
        </p:spPr>
        <p:txBody>
          <a:bodyPr wrap="square" rtlCol="0">
            <a:spAutoFit/>
          </a:bodyPr>
          <a:lstStyle/>
          <a:p>
            <a:r>
              <a:rPr lang="en-US" dirty="0" smtClean="0"/>
              <a:t>Background region: use to get MET shape for backgrounds</a:t>
            </a:r>
            <a:endParaRPr lang="en-US" dirty="0"/>
          </a:p>
        </p:txBody>
      </p:sp>
      <p:pic>
        <p:nvPicPr>
          <p:cNvPr id="10" name="Picture 9"/>
          <p:cNvPicPr>
            <a:picLocks noChangeAspect="1"/>
          </p:cNvPicPr>
          <p:nvPr/>
        </p:nvPicPr>
        <p:blipFill>
          <a:blip r:embed="rId3"/>
          <a:stretch>
            <a:fillRect/>
          </a:stretch>
        </p:blipFill>
        <p:spPr>
          <a:xfrm>
            <a:off x="5486400" y="2962868"/>
            <a:ext cx="3657600" cy="1169515"/>
          </a:xfrm>
          <a:prstGeom prst="rect">
            <a:avLst/>
          </a:prstGeom>
        </p:spPr>
      </p:pic>
      <p:pic>
        <p:nvPicPr>
          <p:cNvPr id="11" name="Picture 10"/>
          <p:cNvPicPr>
            <a:picLocks noChangeAspect="1"/>
          </p:cNvPicPr>
          <p:nvPr/>
        </p:nvPicPr>
        <p:blipFill>
          <a:blip r:embed="rId4"/>
          <a:stretch>
            <a:fillRect/>
          </a:stretch>
        </p:blipFill>
        <p:spPr>
          <a:xfrm>
            <a:off x="5422900" y="4419600"/>
            <a:ext cx="3721100" cy="954403"/>
          </a:xfrm>
          <a:prstGeom prst="rect">
            <a:avLst/>
          </a:prstGeom>
        </p:spPr>
      </p:pic>
      <p:sp>
        <p:nvSpPr>
          <p:cNvPr id="12" name="TextBox 11"/>
          <p:cNvSpPr txBox="1"/>
          <p:nvPr/>
        </p:nvSpPr>
        <p:spPr>
          <a:xfrm>
            <a:off x="457200" y="944562"/>
            <a:ext cx="78486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Does the MET come from a highly boosted W, with the neutrino along the boost direction ?  M</a:t>
            </a:r>
            <a:r>
              <a:rPr lang="en-US" baseline="-25000" dirty="0" smtClean="0"/>
              <a:t>T</a:t>
            </a:r>
            <a:r>
              <a:rPr lang="en-US" dirty="0" smtClean="0"/>
              <a:t> insensitive to boost and should be near W mass.</a:t>
            </a:r>
            <a:endParaRPr lang="en-US" dirty="0"/>
          </a:p>
        </p:txBody>
      </p:sp>
      <p:sp>
        <p:nvSpPr>
          <p:cNvPr id="13" name="TextBox 12"/>
          <p:cNvSpPr txBox="1"/>
          <p:nvPr/>
        </p:nvSpPr>
        <p:spPr>
          <a:xfrm>
            <a:off x="685800" y="2819400"/>
            <a:ext cx="850000" cy="369332"/>
          </a:xfrm>
          <a:prstGeom prst="rect">
            <a:avLst/>
          </a:prstGeom>
          <a:noFill/>
        </p:spPr>
        <p:txBody>
          <a:bodyPr wrap="none" rtlCol="0">
            <a:spAutoFit/>
          </a:bodyPr>
          <a:lstStyle/>
          <a:p>
            <a:r>
              <a:rPr lang="en-US" dirty="0" smtClean="0"/>
              <a:t>control</a:t>
            </a:r>
            <a:endParaRPr lang="en-US" dirty="0"/>
          </a:p>
        </p:txBody>
      </p:sp>
      <p:sp>
        <p:nvSpPr>
          <p:cNvPr id="14" name="TextBox 13"/>
          <p:cNvSpPr txBox="1"/>
          <p:nvPr/>
        </p:nvSpPr>
        <p:spPr>
          <a:xfrm>
            <a:off x="3622393" y="2907268"/>
            <a:ext cx="1254407" cy="369332"/>
          </a:xfrm>
          <a:prstGeom prst="rect">
            <a:avLst/>
          </a:prstGeom>
          <a:noFill/>
        </p:spPr>
        <p:txBody>
          <a:bodyPr wrap="none" rtlCol="0">
            <a:spAutoFit/>
          </a:bodyPr>
          <a:lstStyle/>
          <a:p>
            <a:r>
              <a:rPr lang="en-US" dirty="0" smtClean="0"/>
              <a:t>extrapolate</a:t>
            </a:r>
            <a:endParaRPr lang="en-US" dirty="0"/>
          </a:p>
        </p:txBody>
      </p:sp>
      <p:sp>
        <p:nvSpPr>
          <p:cNvPr id="15" name="Up Arrow 14"/>
          <p:cNvSpPr/>
          <p:nvPr/>
        </p:nvSpPr>
        <p:spPr>
          <a:xfrm>
            <a:off x="1535800" y="2962868"/>
            <a:ext cx="293000" cy="16133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Up Arrow 15"/>
          <p:cNvSpPr/>
          <p:nvPr/>
        </p:nvSpPr>
        <p:spPr>
          <a:xfrm>
            <a:off x="4812400" y="2971800"/>
            <a:ext cx="293000" cy="161332"/>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6172200" y="2286000"/>
            <a:ext cx="2544274" cy="369332"/>
          </a:xfrm>
          <a:prstGeom prst="rect">
            <a:avLst/>
          </a:prstGeom>
          <a:noFill/>
        </p:spPr>
        <p:txBody>
          <a:bodyPr wrap="none" rtlCol="0">
            <a:spAutoFit/>
          </a:bodyPr>
          <a:lstStyle/>
          <a:p>
            <a:r>
              <a:rPr lang="en-US" dirty="0" smtClean="0"/>
              <a:t>Normalize 100&lt;MET&lt;200</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Combined Fit Method</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32</a:t>
            </a:fld>
            <a:endParaRPr lang="en-US"/>
          </a:p>
        </p:txBody>
      </p:sp>
      <p:pic>
        <p:nvPicPr>
          <p:cNvPr id="6" name="Picture 5"/>
          <p:cNvPicPr>
            <a:picLocks noChangeAspect="1"/>
          </p:cNvPicPr>
          <p:nvPr/>
        </p:nvPicPr>
        <p:blipFill>
          <a:blip r:embed="rId2"/>
          <a:stretch>
            <a:fillRect/>
          </a:stretch>
        </p:blipFill>
        <p:spPr>
          <a:xfrm>
            <a:off x="76200" y="1295400"/>
            <a:ext cx="6766695" cy="4972050"/>
          </a:xfrm>
          <a:prstGeom prst="rect">
            <a:avLst/>
          </a:prstGeom>
        </p:spPr>
      </p:pic>
      <p:sp>
        <p:nvSpPr>
          <p:cNvPr id="7" name="TextBox 6"/>
          <p:cNvSpPr txBox="1"/>
          <p:nvPr/>
        </p:nvSpPr>
        <p:spPr>
          <a:xfrm>
            <a:off x="6629400" y="1676400"/>
            <a:ext cx="2057400" cy="3139321"/>
          </a:xfrm>
          <a:prstGeom prst="rect">
            <a:avLst/>
          </a:prstGeom>
          <a:noFill/>
        </p:spPr>
        <p:txBody>
          <a:bodyPr wrap="square" rtlCol="0">
            <a:spAutoFit/>
          </a:bodyPr>
          <a:lstStyle/>
          <a:p>
            <a:r>
              <a:rPr lang="en-US" dirty="0" smtClean="0"/>
              <a:t>Improve ABCD by using more information (shapes from MC for background </a:t>
            </a:r>
            <a:r>
              <a:rPr lang="en-US" dirty="0" err="1" smtClean="0"/>
              <a:t>pdf’s</a:t>
            </a:r>
            <a:r>
              <a:rPr lang="en-US" dirty="0" smtClean="0"/>
              <a:t>, with some freedom in shape (fit to mc shape) to allow/absorb differences between data and MC)</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Data-based: </a:t>
            </a:r>
            <a:r>
              <a:rPr lang="en-US" dirty="0" err="1" smtClean="0"/>
              <a:t>jets+MET</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33</a:t>
            </a:fld>
            <a:endParaRPr lang="en-US"/>
          </a:p>
        </p:txBody>
      </p:sp>
      <p:pic>
        <p:nvPicPr>
          <p:cNvPr id="6" name="Picture 5"/>
          <p:cNvPicPr>
            <a:picLocks noChangeAspect="1"/>
          </p:cNvPicPr>
          <p:nvPr/>
        </p:nvPicPr>
        <p:blipFill>
          <a:blip r:embed="rId2"/>
          <a:stretch>
            <a:fillRect/>
          </a:stretch>
        </p:blipFill>
        <p:spPr>
          <a:xfrm>
            <a:off x="5011281" y="3378201"/>
            <a:ext cx="3370719" cy="3175000"/>
          </a:xfrm>
          <a:prstGeom prst="rect">
            <a:avLst/>
          </a:prstGeom>
        </p:spPr>
      </p:pic>
      <p:sp>
        <p:nvSpPr>
          <p:cNvPr id="7" name="TextBox 6"/>
          <p:cNvSpPr txBox="1"/>
          <p:nvPr/>
        </p:nvSpPr>
        <p:spPr>
          <a:xfrm>
            <a:off x="457200" y="849868"/>
            <a:ext cx="7924800" cy="369332"/>
          </a:xfrm>
          <a:prstGeom prst="rect">
            <a:avLst/>
          </a:prstGeom>
          <a:noFill/>
        </p:spPr>
        <p:txBody>
          <a:bodyPr wrap="square" rtlCol="0">
            <a:spAutoFit/>
          </a:bodyPr>
          <a:lstStyle/>
          <a:p>
            <a:r>
              <a:rPr lang="en-US" dirty="0" smtClean="0"/>
              <a:t>Many data-based ways to get </a:t>
            </a:r>
            <a:r>
              <a:rPr lang="en-US" dirty="0" err="1" smtClean="0"/>
              <a:t>Znunu</a:t>
            </a:r>
            <a:r>
              <a:rPr lang="en-US" dirty="0" smtClean="0"/>
              <a:t> background.  QCD is harder.</a:t>
            </a:r>
            <a:endParaRPr lang="en-US" dirty="0"/>
          </a:p>
        </p:txBody>
      </p:sp>
      <p:pic>
        <p:nvPicPr>
          <p:cNvPr id="8" name="Picture 7"/>
          <p:cNvPicPr>
            <a:picLocks noChangeAspect="1"/>
          </p:cNvPicPr>
          <p:nvPr/>
        </p:nvPicPr>
        <p:blipFill>
          <a:blip r:embed="rId3"/>
          <a:stretch>
            <a:fillRect/>
          </a:stretch>
        </p:blipFill>
        <p:spPr>
          <a:xfrm>
            <a:off x="4806950" y="1441450"/>
            <a:ext cx="3644900" cy="1651000"/>
          </a:xfrm>
          <a:prstGeom prst="rect">
            <a:avLst/>
          </a:prstGeom>
        </p:spPr>
      </p:pic>
      <p:pic>
        <p:nvPicPr>
          <p:cNvPr id="9" name="Picture 8"/>
          <p:cNvPicPr>
            <a:picLocks noChangeAspect="1"/>
          </p:cNvPicPr>
          <p:nvPr/>
        </p:nvPicPr>
        <p:blipFill>
          <a:blip r:embed="rId4"/>
          <a:stretch>
            <a:fillRect/>
          </a:stretch>
        </p:blipFill>
        <p:spPr>
          <a:xfrm>
            <a:off x="584200" y="1441450"/>
            <a:ext cx="3987800" cy="2451100"/>
          </a:xfrm>
          <a:prstGeom prst="rect">
            <a:avLst/>
          </a:prstGeom>
        </p:spPr>
      </p:pic>
      <p:pic>
        <p:nvPicPr>
          <p:cNvPr id="10" name="Picture 9"/>
          <p:cNvPicPr>
            <a:picLocks noChangeAspect="1"/>
          </p:cNvPicPr>
          <p:nvPr/>
        </p:nvPicPr>
        <p:blipFill>
          <a:blip r:embed="rId5"/>
          <a:stretch>
            <a:fillRect/>
          </a:stretch>
        </p:blipFill>
        <p:spPr>
          <a:xfrm>
            <a:off x="457200" y="3892550"/>
            <a:ext cx="3337164" cy="296545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2"/>
          </p:nvPr>
        </p:nvSpPr>
        <p:spPr>
          <a:noFill/>
        </p:spPr>
        <p:txBody>
          <a:bodyPr/>
          <a:lstStyle/>
          <a:p>
            <a:fld id="{8B0AA055-CC29-7147-8C36-B4841004AE88}" type="slidenum">
              <a:rPr lang="en-US" smtClean="0">
                <a:latin typeface="Arial" pitchFamily="-110" charset="0"/>
              </a:rPr>
              <a:pPr/>
              <a:t>34</a:t>
            </a:fld>
            <a:endParaRPr lang="en-US" smtClean="0">
              <a:latin typeface="Arial" pitchFamily="-110" charset="0"/>
            </a:endParaRPr>
          </a:p>
        </p:txBody>
      </p:sp>
      <p:sp>
        <p:nvSpPr>
          <p:cNvPr id="24579" name="Text Box 2"/>
          <p:cNvSpPr txBox="1">
            <a:spLocks noChangeArrowheads="1"/>
          </p:cNvSpPr>
          <p:nvPr/>
        </p:nvSpPr>
        <p:spPr bwMode="auto">
          <a:xfrm>
            <a:off x="0" y="304800"/>
            <a:ext cx="9144000" cy="579438"/>
          </a:xfrm>
          <a:prstGeom prst="rect">
            <a:avLst/>
          </a:prstGeom>
          <a:noFill/>
          <a:ln w="9525">
            <a:noFill/>
            <a:miter lim="800000"/>
            <a:headEnd/>
            <a:tailEnd/>
          </a:ln>
        </p:spPr>
        <p:txBody>
          <a:bodyPr>
            <a:prstTxWarp prst="textNoShape">
              <a:avLst/>
            </a:prstTxWarp>
            <a:spAutoFit/>
          </a:bodyPr>
          <a:lstStyle/>
          <a:p>
            <a:pPr algn="ctr"/>
            <a:r>
              <a:rPr lang="en-US" sz="3200" b="1"/>
              <a:t>(di)jet +MET with alpha</a:t>
            </a:r>
            <a:r>
              <a:rPr lang="en-US" sz="3200" b="1" baseline="-25000"/>
              <a:t>T</a:t>
            </a:r>
            <a:r>
              <a:rPr lang="en-US" sz="3200" b="1"/>
              <a:t> (1)</a:t>
            </a:r>
            <a:endParaRPr lang="en-US" sz="3200" b="1" baseline="-25000"/>
          </a:p>
        </p:txBody>
      </p:sp>
      <p:sp>
        <p:nvSpPr>
          <p:cNvPr id="24580" name="Line 3"/>
          <p:cNvSpPr>
            <a:spLocks noChangeShapeType="1"/>
          </p:cNvSpPr>
          <p:nvPr/>
        </p:nvSpPr>
        <p:spPr bwMode="auto">
          <a:xfrm>
            <a:off x="0" y="228600"/>
            <a:ext cx="9144000" cy="0"/>
          </a:xfrm>
          <a:prstGeom prst="line">
            <a:avLst/>
          </a:prstGeom>
          <a:noFill/>
          <a:ln w="76200">
            <a:solidFill>
              <a:schemeClr val="tx1"/>
            </a:solidFill>
            <a:round/>
            <a:headEnd/>
            <a:tailEnd/>
          </a:ln>
        </p:spPr>
        <p:txBody>
          <a:bodyPr>
            <a:prstTxWarp prst="textNoShape">
              <a:avLst/>
            </a:prstTxWarp>
          </a:bodyPr>
          <a:lstStyle/>
          <a:p>
            <a:endParaRPr lang="en-US"/>
          </a:p>
        </p:txBody>
      </p:sp>
      <p:sp>
        <p:nvSpPr>
          <p:cNvPr id="24581" name="Line 4"/>
          <p:cNvSpPr>
            <a:spLocks noChangeShapeType="1"/>
          </p:cNvSpPr>
          <p:nvPr/>
        </p:nvSpPr>
        <p:spPr bwMode="auto">
          <a:xfrm>
            <a:off x="0" y="990600"/>
            <a:ext cx="9144000" cy="0"/>
          </a:xfrm>
          <a:prstGeom prst="line">
            <a:avLst/>
          </a:prstGeom>
          <a:noFill/>
          <a:ln w="76200">
            <a:solidFill>
              <a:schemeClr val="tx1"/>
            </a:solidFill>
            <a:round/>
            <a:headEnd/>
            <a:tailEnd/>
          </a:ln>
        </p:spPr>
        <p:txBody>
          <a:bodyPr>
            <a:prstTxWarp prst="textNoShape">
              <a:avLst/>
            </a:prstTxWarp>
          </a:bodyPr>
          <a:lstStyle/>
          <a:p>
            <a:endParaRPr lang="en-US"/>
          </a:p>
        </p:txBody>
      </p:sp>
      <p:sp>
        <p:nvSpPr>
          <p:cNvPr id="24582" name="Text Box 5"/>
          <p:cNvSpPr txBox="1">
            <a:spLocks noChangeArrowheads="1"/>
          </p:cNvSpPr>
          <p:nvPr/>
        </p:nvSpPr>
        <p:spPr bwMode="auto">
          <a:xfrm>
            <a:off x="533400" y="1143000"/>
            <a:ext cx="8229600" cy="822325"/>
          </a:xfrm>
          <a:prstGeom prst="rect">
            <a:avLst/>
          </a:prstGeom>
          <a:noFill/>
          <a:ln w="9525">
            <a:noFill/>
            <a:miter lim="800000"/>
            <a:headEnd/>
            <a:tailEnd/>
          </a:ln>
        </p:spPr>
        <p:txBody>
          <a:bodyPr>
            <a:prstTxWarp prst="textNoShape">
              <a:avLst/>
            </a:prstTxWarp>
            <a:spAutoFit/>
          </a:bodyPr>
          <a:lstStyle/>
          <a:p>
            <a:r>
              <a:rPr lang="en-US" sz="2400" dirty="0"/>
              <a:t>SUSY: </a:t>
            </a:r>
            <a:r>
              <a:rPr lang="en-US" sz="2400" dirty="0" err="1"/>
              <a:t>squark-squark</a:t>
            </a:r>
            <a:r>
              <a:rPr lang="en-US" sz="2400" dirty="0"/>
              <a:t> production with </a:t>
            </a:r>
            <a:r>
              <a:rPr lang="en-US" sz="2400" dirty="0" err="1"/>
              <a:t>M</a:t>
            </a:r>
            <a:r>
              <a:rPr lang="en-US" sz="2400" baseline="-25000" dirty="0" err="1"/>
              <a:t>gluino</a:t>
            </a:r>
            <a:r>
              <a:rPr lang="en-US" sz="2400" dirty="0"/>
              <a:t> &gt; </a:t>
            </a:r>
            <a:r>
              <a:rPr lang="en-US" sz="2400" dirty="0" err="1"/>
              <a:t>M</a:t>
            </a:r>
            <a:r>
              <a:rPr lang="en-US" sz="2400" baseline="-25000" dirty="0" err="1"/>
              <a:t>squark</a:t>
            </a:r>
            <a:endParaRPr lang="en-US" sz="2400" baseline="-25000" dirty="0"/>
          </a:p>
          <a:p>
            <a:r>
              <a:rPr lang="en-US" sz="2400" dirty="0" err="1"/>
              <a:t>Squark</a:t>
            </a:r>
            <a:r>
              <a:rPr lang="en-US" sz="2400" dirty="0"/>
              <a:t> decaying to </a:t>
            </a:r>
            <a:r>
              <a:rPr lang="en-US" sz="2400" dirty="0" err="1"/>
              <a:t>quark+LSP</a:t>
            </a:r>
            <a:endParaRPr lang="en-US" sz="2400" dirty="0"/>
          </a:p>
        </p:txBody>
      </p:sp>
      <p:sp>
        <p:nvSpPr>
          <p:cNvPr id="24583" name="AutoShape 6"/>
          <p:cNvSpPr>
            <a:spLocks noChangeArrowheads="1"/>
          </p:cNvSpPr>
          <p:nvPr/>
        </p:nvSpPr>
        <p:spPr bwMode="auto">
          <a:xfrm>
            <a:off x="0" y="1219200"/>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sp>
        <p:nvSpPr>
          <p:cNvPr id="24584" name="AutoShape 8"/>
          <p:cNvSpPr>
            <a:spLocks noChangeArrowheads="1"/>
          </p:cNvSpPr>
          <p:nvPr/>
        </p:nvSpPr>
        <p:spPr bwMode="auto">
          <a:xfrm>
            <a:off x="0" y="2133600"/>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pic>
        <p:nvPicPr>
          <p:cNvPr id="24585" name="Picture 15" descr="20080923_DiJetExtensionto3and4_Rommerskirchen_Page_03_Image_0002"/>
          <p:cNvPicPr>
            <a:picLocks noChangeAspect="1" noChangeArrowheads="1"/>
          </p:cNvPicPr>
          <p:nvPr/>
        </p:nvPicPr>
        <p:blipFill>
          <a:blip r:embed="rId2"/>
          <a:srcRect/>
          <a:stretch>
            <a:fillRect/>
          </a:stretch>
        </p:blipFill>
        <p:spPr bwMode="auto">
          <a:xfrm>
            <a:off x="6248400" y="1676400"/>
            <a:ext cx="2755900" cy="4081463"/>
          </a:xfrm>
          <a:prstGeom prst="rect">
            <a:avLst/>
          </a:prstGeom>
          <a:noFill/>
          <a:ln w="9525">
            <a:noFill/>
            <a:miter lim="800000"/>
            <a:headEnd/>
            <a:tailEnd/>
          </a:ln>
        </p:spPr>
      </p:pic>
      <p:sp>
        <p:nvSpPr>
          <p:cNvPr id="24586" name="Text Box 16"/>
          <p:cNvSpPr txBox="1">
            <a:spLocks noChangeArrowheads="1"/>
          </p:cNvSpPr>
          <p:nvPr/>
        </p:nvSpPr>
        <p:spPr bwMode="auto">
          <a:xfrm>
            <a:off x="533400" y="2057400"/>
            <a:ext cx="8229600" cy="2282825"/>
          </a:xfrm>
          <a:prstGeom prst="rect">
            <a:avLst/>
          </a:prstGeom>
          <a:noFill/>
          <a:ln w="9525">
            <a:noFill/>
            <a:miter lim="800000"/>
            <a:headEnd/>
            <a:tailEnd/>
          </a:ln>
        </p:spPr>
        <p:txBody>
          <a:bodyPr>
            <a:prstTxWarp prst="textNoShape">
              <a:avLst/>
            </a:prstTxWarp>
            <a:spAutoFit/>
          </a:bodyPr>
          <a:lstStyle/>
          <a:p>
            <a:r>
              <a:rPr lang="en-US" sz="2400"/>
              <a:t>Final state: di-jet+MET</a:t>
            </a:r>
          </a:p>
          <a:p>
            <a:pPr lvl="1">
              <a:buFontTx/>
              <a:buChar char="•"/>
            </a:pPr>
            <a:r>
              <a:rPr lang="en-US" sz="2400"/>
              <a:t> 2 high pT jets</a:t>
            </a:r>
          </a:p>
          <a:p>
            <a:pPr lvl="1">
              <a:buFontTx/>
              <a:buChar char="•"/>
            </a:pPr>
            <a:r>
              <a:rPr lang="en-US" sz="2400"/>
              <a:t> MHT = - (</a:t>
            </a:r>
            <a:r>
              <a:rPr lang="en-US" sz="2400" b="1"/>
              <a:t>p</a:t>
            </a:r>
            <a:r>
              <a:rPr lang="en-US" sz="2400" baseline="-25000"/>
              <a:t>T</a:t>
            </a:r>
            <a:r>
              <a:rPr lang="en-US" sz="2400" baseline="30000"/>
              <a:t>j1</a:t>
            </a:r>
            <a:r>
              <a:rPr lang="en-US" sz="2400"/>
              <a:t>+ </a:t>
            </a:r>
            <a:r>
              <a:rPr lang="en-US" sz="2400" b="1"/>
              <a:t>p</a:t>
            </a:r>
            <a:r>
              <a:rPr lang="en-US" sz="2400" baseline="-25000"/>
              <a:t>T</a:t>
            </a:r>
            <a:r>
              <a:rPr lang="en-US" sz="2400" baseline="30000"/>
              <a:t>j2</a:t>
            </a:r>
            <a:r>
              <a:rPr lang="en-US" sz="2400"/>
              <a:t>) </a:t>
            </a:r>
          </a:p>
          <a:p>
            <a:pPr lvl="2">
              <a:buFontTx/>
              <a:buChar char="•"/>
            </a:pPr>
            <a:r>
              <a:rPr lang="en-US" sz="2400"/>
              <a:t> not aligned w/ jets</a:t>
            </a:r>
          </a:p>
          <a:p>
            <a:pPr lvl="1">
              <a:buFontTx/>
              <a:buChar char="•"/>
            </a:pPr>
            <a:r>
              <a:rPr lang="en-US" sz="2400"/>
              <a:t> lepton veto</a:t>
            </a:r>
          </a:p>
          <a:p>
            <a:pPr lvl="1">
              <a:buFontTx/>
              <a:buChar char="•"/>
            </a:pPr>
            <a:r>
              <a:rPr lang="en-US" sz="2400"/>
              <a:t> third jet veto</a:t>
            </a:r>
            <a:endParaRPr lang="en-US" sz="2400" baseline="30000"/>
          </a:p>
        </p:txBody>
      </p:sp>
      <p:sp>
        <p:nvSpPr>
          <p:cNvPr id="24587" name="Text Box 18"/>
          <p:cNvSpPr txBox="1">
            <a:spLocks noChangeArrowheads="1"/>
          </p:cNvSpPr>
          <p:nvPr/>
        </p:nvSpPr>
        <p:spPr bwMode="auto">
          <a:xfrm>
            <a:off x="533400" y="4330700"/>
            <a:ext cx="5638800" cy="1917700"/>
          </a:xfrm>
          <a:prstGeom prst="rect">
            <a:avLst/>
          </a:prstGeom>
          <a:noFill/>
          <a:ln w="9525">
            <a:noFill/>
            <a:miter lim="800000"/>
            <a:headEnd/>
            <a:tailEnd/>
          </a:ln>
        </p:spPr>
        <p:txBody>
          <a:bodyPr>
            <a:prstTxWarp prst="textNoShape">
              <a:avLst/>
            </a:prstTxWarp>
            <a:spAutoFit/>
          </a:bodyPr>
          <a:lstStyle/>
          <a:p>
            <a:r>
              <a:rPr lang="en-US" sz="2400"/>
              <a:t>Main backgrounds:</a:t>
            </a:r>
          </a:p>
          <a:p>
            <a:pPr lvl="1">
              <a:buFontTx/>
              <a:buChar char="•"/>
            </a:pPr>
            <a:r>
              <a:rPr lang="en-US" sz="2400"/>
              <a:t> QCD di-jet</a:t>
            </a:r>
          </a:p>
          <a:p>
            <a:pPr lvl="1">
              <a:buFontTx/>
              <a:buChar char="•"/>
            </a:pPr>
            <a:r>
              <a:rPr lang="en-US" sz="2400"/>
              <a:t> Z-&gt;vv +jets</a:t>
            </a:r>
          </a:p>
          <a:p>
            <a:pPr lvl="1">
              <a:buFontTx/>
              <a:buChar char="•"/>
            </a:pPr>
            <a:r>
              <a:rPr lang="en-US" sz="2400"/>
              <a:t> W+jets, Z-&gt;ll and top when leptons are lost</a:t>
            </a:r>
            <a:endParaRPr lang="en-US" sz="2400" baseline="30000"/>
          </a:p>
        </p:txBody>
      </p:sp>
      <p:sp>
        <p:nvSpPr>
          <p:cNvPr id="24588" name="AutoShape 19"/>
          <p:cNvSpPr>
            <a:spLocks noChangeArrowheads="1"/>
          </p:cNvSpPr>
          <p:nvPr/>
        </p:nvSpPr>
        <p:spPr bwMode="auto">
          <a:xfrm>
            <a:off x="0" y="4419600"/>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2"/>
          </p:nvPr>
        </p:nvSpPr>
        <p:spPr>
          <a:noFill/>
        </p:spPr>
        <p:txBody>
          <a:bodyPr/>
          <a:lstStyle/>
          <a:p>
            <a:fld id="{95645926-6308-7E44-89A1-9CF8FF144BB7}" type="slidenum">
              <a:rPr lang="en-US" smtClean="0">
                <a:latin typeface="Arial" pitchFamily="-110" charset="0"/>
              </a:rPr>
              <a:pPr/>
              <a:t>35</a:t>
            </a:fld>
            <a:endParaRPr lang="en-US" smtClean="0">
              <a:latin typeface="Arial" pitchFamily="-110" charset="0"/>
            </a:endParaRPr>
          </a:p>
        </p:txBody>
      </p:sp>
      <p:sp>
        <p:nvSpPr>
          <p:cNvPr id="25603" name="Text Box 2"/>
          <p:cNvSpPr txBox="1">
            <a:spLocks noChangeArrowheads="1"/>
          </p:cNvSpPr>
          <p:nvPr/>
        </p:nvSpPr>
        <p:spPr bwMode="auto">
          <a:xfrm>
            <a:off x="0" y="304800"/>
            <a:ext cx="9144000" cy="579438"/>
          </a:xfrm>
          <a:prstGeom prst="rect">
            <a:avLst/>
          </a:prstGeom>
          <a:noFill/>
          <a:ln w="9525">
            <a:noFill/>
            <a:miter lim="800000"/>
            <a:headEnd/>
            <a:tailEnd/>
          </a:ln>
        </p:spPr>
        <p:txBody>
          <a:bodyPr>
            <a:prstTxWarp prst="textNoShape">
              <a:avLst/>
            </a:prstTxWarp>
            <a:spAutoFit/>
          </a:bodyPr>
          <a:lstStyle/>
          <a:p>
            <a:pPr algn="ctr"/>
            <a:r>
              <a:rPr lang="en-US" sz="3200" b="1"/>
              <a:t>(di)jet +MET with alpha</a:t>
            </a:r>
            <a:r>
              <a:rPr lang="en-US" sz="3200" b="1" baseline="-25000"/>
              <a:t>T</a:t>
            </a:r>
            <a:r>
              <a:rPr lang="en-US" sz="3200" b="1"/>
              <a:t> (2)</a:t>
            </a:r>
            <a:endParaRPr lang="en-US" sz="3200" b="1" baseline="-25000"/>
          </a:p>
        </p:txBody>
      </p:sp>
      <p:sp>
        <p:nvSpPr>
          <p:cNvPr id="25604" name="Line 3"/>
          <p:cNvSpPr>
            <a:spLocks noChangeShapeType="1"/>
          </p:cNvSpPr>
          <p:nvPr/>
        </p:nvSpPr>
        <p:spPr bwMode="auto">
          <a:xfrm>
            <a:off x="0" y="228600"/>
            <a:ext cx="9144000" cy="0"/>
          </a:xfrm>
          <a:prstGeom prst="line">
            <a:avLst/>
          </a:prstGeom>
          <a:noFill/>
          <a:ln w="76200">
            <a:solidFill>
              <a:schemeClr val="tx1"/>
            </a:solidFill>
            <a:round/>
            <a:headEnd/>
            <a:tailEnd/>
          </a:ln>
        </p:spPr>
        <p:txBody>
          <a:bodyPr>
            <a:prstTxWarp prst="textNoShape">
              <a:avLst/>
            </a:prstTxWarp>
          </a:bodyPr>
          <a:lstStyle/>
          <a:p>
            <a:endParaRPr lang="en-US"/>
          </a:p>
        </p:txBody>
      </p:sp>
      <p:sp>
        <p:nvSpPr>
          <p:cNvPr id="25605" name="Line 4"/>
          <p:cNvSpPr>
            <a:spLocks noChangeShapeType="1"/>
          </p:cNvSpPr>
          <p:nvPr/>
        </p:nvSpPr>
        <p:spPr bwMode="auto">
          <a:xfrm>
            <a:off x="0" y="990600"/>
            <a:ext cx="9144000" cy="0"/>
          </a:xfrm>
          <a:prstGeom prst="line">
            <a:avLst/>
          </a:prstGeom>
          <a:noFill/>
          <a:ln w="76200">
            <a:solidFill>
              <a:schemeClr val="tx1"/>
            </a:solidFill>
            <a:round/>
            <a:headEnd/>
            <a:tailEnd/>
          </a:ln>
        </p:spPr>
        <p:txBody>
          <a:bodyPr>
            <a:prstTxWarp prst="textNoShape">
              <a:avLst/>
            </a:prstTxWarp>
          </a:bodyPr>
          <a:lstStyle/>
          <a:p>
            <a:endParaRPr lang="en-US"/>
          </a:p>
        </p:txBody>
      </p:sp>
      <p:sp>
        <p:nvSpPr>
          <p:cNvPr id="25606" name="Text Box 5"/>
          <p:cNvSpPr txBox="1">
            <a:spLocks noChangeArrowheads="1"/>
          </p:cNvSpPr>
          <p:nvPr/>
        </p:nvSpPr>
        <p:spPr bwMode="auto">
          <a:xfrm>
            <a:off x="533400" y="1143000"/>
            <a:ext cx="8382000" cy="822325"/>
          </a:xfrm>
          <a:prstGeom prst="rect">
            <a:avLst/>
          </a:prstGeom>
          <a:noFill/>
          <a:ln w="9525">
            <a:noFill/>
            <a:miter lim="800000"/>
            <a:headEnd/>
            <a:tailEnd/>
          </a:ln>
        </p:spPr>
        <p:txBody>
          <a:bodyPr>
            <a:prstTxWarp prst="textNoShape">
              <a:avLst/>
            </a:prstTxWarp>
            <a:spAutoFit/>
          </a:bodyPr>
          <a:lstStyle/>
          <a:p>
            <a:r>
              <a:rPr lang="en-US" sz="2400"/>
              <a:t>QCD background: Randall &amp; Tucker-Smith suggest to use a kinematics variable</a:t>
            </a:r>
          </a:p>
        </p:txBody>
      </p:sp>
      <p:sp>
        <p:nvSpPr>
          <p:cNvPr id="25607" name="AutoShape 6"/>
          <p:cNvSpPr>
            <a:spLocks noChangeArrowheads="1"/>
          </p:cNvSpPr>
          <p:nvPr/>
        </p:nvSpPr>
        <p:spPr bwMode="auto">
          <a:xfrm>
            <a:off x="0" y="1219200"/>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pic>
        <p:nvPicPr>
          <p:cNvPr id="25608" name="Picture 8"/>
          <p:cNvPicPr>
            <a:picLocks noChangeAspect="1" noChangeArrowheads="1"/>
          </p:cNvPicPr>
          <p:nvPr/>
        </p:nvPicPr>
        <p:blipFill>
          <a:blip r:embed="rId2"/>
          <a:srcRect/>
          <a:stretch>
            <a:fillRect/>
          </a:stretch>
        </p:blipFill>
        <p:spPr bwMode="auto">
          <a:xfrm>
            <a:off x="1600200" y="1905000"/>
            <a:ext cx="5715000" cy="1133475"/>
          </a:xfrm>
          <a:prstGeom prst="rect">
            <a:avLst/>
          </a:prstGeom>
          <a:noFill/>
          <a:ln w="28575">
            <a:noFill/>
            <a:miter lim="800000"/>
            <a:headEnd/>
            <a:tailEnd/>
          </a:ln>
        </p:spPr>
      </p:pic>
      <p:sp>
        <p:nvSpPr>
          <p:cNvPr id="25609" name="Text Box 13"/>
          <p:cNvSpPr txBox="1">
            <a:spLocks noChangeArrowheads="1"/>
          </p:cNvSpPr>
          <p:nvPr/>
        </p:nvSpPr>
        <p:spPr bwMode="auto">
          <a:xfrm>
            <a:off x="533400" y="3124200"/>
            <a:ext cx="4038600" cy="3013075"/>
          </a:xfrm>
          <a:prstGeom prst="rect">
            <a:avLst/>
          </a:prstGeom>
          <a:noFill/>
          <a:ln w="9525">
            <a:noFill/>
            <a:miter lim="800000"/>
            <a:headEnd/>
            <a:tailEnd/>
          </a:ln>
        </p:spPr>
        <p:txBody>
          <a:bodyPr>
            <a:prstTxWarp prst="textNoShape">
              <a:avLst/>
            </a:prstTxWarp>
            <a:spAutoFit/>
          </a:bodyPr>
          <a:lstStyle/>
          <a:p>
            <a:pPr>
              <a:buFontTx/>
              <a:buChar char="•"/>
            </a:pPr>
            <a:r>
              <a:rPr lang="en-US" sz="2400"/>
              <a:t> for QCD di-jets: </a:t>
            </a:r>
            <a:r>
              <a:rPr lang="en-US" sz="2400">
                <a:latin typeface="Symbol" pitchFamily="-110" charset="2"/>
              </a:rPr>
              <a:t>a</a:t>
            </a:r>
            <a:r>
              <a:rPr lang="en-US" sz="2400" baseline="-25000"/>
              <a:t>T</a:t>
            </a:r>
            <a:r>
              <a:rPr lang="en-US" sz="2400"/>
              <a:t>=0.5 (or smaller if mis-measured E</a:t>
            </a:r>
            <a:r>
              <a:rPr lang="en-US" sz="2400" baseline="-25000"/>
              <a:t>T</a:t>
            </a:r>
            <a:r>
              <a:rPr lang="en-US" sz="2400"/>
              <a:t>)</a:t>
            </a:r>
          </a:p>
          <a:p>
            <a:pPr lvl="1">
              <a:buFontTx/>
              <a:buChar char="•"/>
            </a:pPr>
            <a:r>
              <a:rPr lang="en-US" sz="2400"/>
              <a:t> exploits that for QCD jets need to be back-to-back and of equal magnitude</a:t>
            </a:r>
          </a:p>
          <a:p>
            <a:pPr>
              <a:buFontTx/>
              <a:buChar char="•"/>
            </a:pPr>
            <a:r>
              <a:rPr lang="en-US" sz="2400"/>
              <a:t> for real MET </a:t>
            </a:r>
            <a:r>
              <a:rPr lang="en-US" sz="2400">
                <a:latin typeface="Symbol" pitchFamily="-110" charset="2"/>
              </a:rPr>
              <a:t>a</a:t>
            </a:r>
            <a:r>
              <a:rPr lang="en-US" sz="2400" baseline="-25000"/>
              <a:t>T</a:t>
            </a:r>
            <a:r>
              <a:rPr lang="en-US" sz="2400"/>
              <a:t> can be greater</a:t>
            </a:r>
          </a:p>
        </p:txBody>
      </p:sp>
      <p:pic>
        <p:nvPicPr>
          <p:cNvPr id="25610" name="Picture 15" descr="20090321_AlphaTinSUSYsearches_Stoye_Page_04_Image_0001"/>
          <p:cNvPicPr>
            <a:picLocks noChangeAspect="1" noChangeArrowheads="1"/>
          </p:cNvPicPr>
          <p:nvPr/>
        </p:nvPicPr>
        <p:blipFill>
          <a:blip r:embed="rId3"/>
          <a:srcRect/>
          <a:stretch>
            <a:fillRect/>
          </a:stretch>
        </p:blipFill>
        <p:spPr bwMode="auto">
          <a:xfrm>
            <a:off x="4495800" y="2971800"/>
            <a:ext cx="46482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2"/>
          </p:nvPr>
        </p:nvSpPr>
        <p:spPr>
          <a:noFill/>
        </p:spPr>
        <p:txBody>
          <a:bodyPr/>
          <a:lstStyle/>
          <a:p>
            <a:fld id="{7D1992BB-8643-324E-83A8-94D58586EB0A}" type="slidenum">
              <a:rPr lang="en-US" smtClean="0">
                <a:latin typeface="Arial" pitchFamily="-110" charset="0"/>
              </a:rPr>
              <a:pPr/>
              <a:t>36</a:t>
            </a:fld>
            <a:endParaRPr lang="en-US" smtClean="0">
              <a:latin typeface="Arial" pitchFamily="-110" charset="0"/>
            </a:endParaRPr>
          </a:p>
        </p:txBody>
      </p:sp>
      <p:pic>
        <p:nvPicPr>
          <p:cNvPr id="26627" name="Picture 13" descr="20080924_SUSYsearchDiJetApproval_Flacher_Page_12_Image_0001"/>
          <p:cNvPicPr>
            <a:picLocks noChangeAspect="1" noChangeArrowheads="1"/>
          </p:cNvPicPr>
          <p:nvPr/>
        </p:nvPicPr>
        <p:blipFill>
          <a:blip r:embed="rId2"/>
          <a:srcRect/>
          <a:stretch>
            <a:fillRect/>
          </a:stretch>
        </p:blipFill>
        <p:spPr bwMode="auto">
          <a:xfrm>
            <a:off x="4572000" y="1836738"/>
            <a:ext cx="4572000" cy="3268662"/>
          </a:xfrm>
          <a:prstGeom prst="rect">
            <a:avLst/>
          </a:prstGeom>
          <a:noFill/>
          <a:ln w="9525">
            <a:noFill/>
            <a:miter lim="800000"/>
            <a:headEnd/>
            <a:tailEnd/>
          </a:ln>
        </p:spPr>
      </p:pic>
      <p:sp>
        <p:nvSpPr>
          <p:cNvPr id="26628" name="Text Box 3"/>
          <p:cNvSpPr txBox="1">
            <a:spLocks noChangeArrowheads="1"/>
          </p:cNvSpPr>
          <p:nvPr/>
        </p:nvSpPr>
        <p:spPr bwMode="auto">
          <a:xfrm>
            <a:off x="0" y="304800"/>
            <a:ext cx="9144000" cy="579438"/>
          </a:xfrm>
          <a:prstGeom prst="rect">
            <a:avLst/>
          </a:prstGeom>
          <a:noFill/>
          <a:ln w="9525">
            <a:noFill/>
            <a:miter lim="800000"/>
            <a:headEnd/>
            <a:tailEnd/>
          </a:ln>
        </p:spPr>
        <p:txBody>
          <a:bodyPr>
            <a:prstTxWarp prst="textNoShape">
              <a:avLst/>
            </a:prstTxWarp>
            <a:spAutoFit/>
          </a:bodyPr>
          <a:lstStyle/>
          <a:p>
            <a:pPr algn="ctr"/>
            <a:r>
              <a:rPr lang="en-US" sz="3200" b="1"/>
              <a:t>(di)jet +MET with alpha</a:t>
            </a:r>
            <a:r>
              <a:rPr lang="en-US" sz="3200" b="1" baseline="-25000"/>
              <a:t>T</a:t>
            </a:r>
            <a:r>
              <a:rPr lang="en-US" sz="3200" b="1"/>
              <a:t> (3)</a:t>
            </a:r>
            <a:endParaRPr lang="en-US" sz="3200" b="1" baseline="-25000"/>
          </a:p>
        </p:txBody>
      </p:sp>
      <p:sp>
        <p:nvSpPr>
          <p:cNvPr id="26629" name="Line 4"/>
          <p:cNvSpPr>
            <a:spLocks noChangeShapeType="1"/>
          </p:cNvSpPr>
          <p:nvPr/>
        </p:nvSpPr>
        <p:spPr bwMode="auto">
          <a:xfrm>
            <a:off x="0" y="228600"/>
            <a:ext cx="9144000" cy="0"/>
          </a:xfrm>
          <a:prstGeom prst="line">
            <a:avLst/>
          </a:prstGeom>
          <a:noFill/>
          <a:ln w="76200">
            <a:solidFill>
              <a:schemeClr val="tx1"/>
            </a:solidFill>
            <a:round/>
            <a:headEnd/>
            <a:tailEnd/>
          </a:ln>
        </p:spPr>
        <p:txBody>
          <a:bodyPr>
            <a:prstTxWarp prst="textNoShape">
              <a:avLst/>
            </a:prstTxWarp>
          </a:bodyPr>
          <a:lstStyle/>
          <a:p>
            <a:endParaRPr lang="en-US"/>
          </a:p>
        </p:txBody>
      </p:sp>
      <p:sp>
        <p:nvSpPr>
          <p:cNvPr id="26630" name="Line 5"/>
          <p:cNvSpPr>
            <a:spLocks noChangeShapeType="1"/>
          </p:cNvSpPr>
          <p:nvPr/>
        </p:nvSpPr>
        <p:spPr bwMode="auto">
          <a:xfrm>
            <a:off x="0" y="990600"/>
            <a:ext cx="9144000" cy="0"/>
          </a:xfrm>
          <a:prstGeom prst="line">
            <a:avLst/>
          </a:prstGeom>
          <a:noFill/>
          <a:ln w="76200">
            <a:solidFill>
              <a:schemeClr val="tx1"/>
            </a:solidFill>
            <a:round/>
            <a:headEnd/>
            <a:tailEnd/>
          </a:ln>
        </p:spPr>
        <p:txBody>
          <a:bodyPr>
            <a:prstTxWarp prst="textNoShape">
              <a:avLst/>
            </a:prstTxWarp>
          </a:bodyPr>
          <a:lstStyle/>
          <a:p>
            <a:endParaRPr lang="en-US"/>
          </a:p>
        </p:txBody>
      </p:sp>
      <p:sp>
        <p:nvSpPr>
          <p:cNvPr id="26631" name="Text Box 6"/>
          <p:cNvSpPr txBox="1">
            <a:spLocks noChangeArrowheads="1"/>
          </p:cNvSpPr>
          <p:nvPr/>
        </p:nvSpPr>
        <p:spPr bwMode="auto">
          <a:xfrm>
            <a:off x="533400" y="1143000"/>
            <a:ext cx="8382000" cy="1552575"/>
          </a:xfrm>
          <a:prstGeom prst="rect">
            <a:avLst/>
          </a:prstGeom>
          <a:noFill/>
          <a:ln w="9525">
            <a:noFill/>
            <a:miter lim="800000"/>
            <a:headEnd/>
            <a:tailEnd/>
          </a:ln>
        </p:spPr>
        <p:txBody>
          <a:bodyPr>
            <a:prstTxWarp prst="textNoShape">
              <a:avLst/>
            </a:prstTxWarp>
            <a:spAutoFit/>
          </a:bodyPr>
          <a:lstStyle/>
          <a:p>
            <a:r>
              <a:rPr lang="en-US" sz="2400"/>
              <a:t>Data driven method to estimate the backgrounds:</a:t>
            </a:r>
          </a:p>
          <a:p>
            <a:pPr lvl="1">
              <a:buFontTx/>
              <a:buChar char="•"/>
            </a:pPr>
            <a:r>
              <a:rPr lang="en-US" sz="2400"/>
              <a:t> Z-&gt;</a:t>
            </a:r>
            <a:r>
              <a:rPr lang="en-US" sz="2400">
                <a:latin typeface="Symbol" pitchFamily="-110" charset="2"/>
              </a:rPr>
              <a:t>nn</a:t>
            </a:r>
            <a:r>
              <a:rPr lang="en-US" sz="2400"/>
              <a:t> + jets</a:t>
            </a:r>
          </a:p>
          <a:p>
            <a:pPr lvl="1">
              <a:buFontTx/>
              <a:buChar char="•"/>
            </a:pPr>
            <a:r>
              <a:rPr lang="en-US" sz="2400"/>
              <a:t> W -&gt; </a:t>
            </a:r>
            <a:r>
              <a:rPr lang="en-US" sz="2400">
                <a:latin typeface="Symbol" pitchFamily="-110" charset="2"/>
              </a:rPr>
              <a:t>n</a:t>
            </a:r>
            <a:r>
              <a:rPr lang="en-US" sz="2400"/>
              <a:t>l, Z-&gt;ll, top</a:t>
            </a:r>
          </a:p>
          <a:p>
            <a:pPr lvl="1">
              <a:buFontTx/>
              <a:buChar char="•"/>
            </a:pPr>
            <a:r>
              <a:rPr lang="en-US" sz="2400"/>
              <a:t> QCD (again)</a:t>
            </a:r>
          </a:p>
        </p:txBody>
      </p:sp>
      <p:sp>
        <p:nvSpPr>
          <p:cNvPr id="26632" name="AutoShape 7"/>
          <p:cNvSpPr>
            <a:spLocks noChangeArrowheads="1"/>
          </p:cNvSpPr>
          <p:nvPr/>
        </p:nvSpPr>
        <p:spPr bwMode="auto">
          <a:xfrm>
            <a:off x="0" y="1219200"/>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sp>
        <p:nvSpPr>
          <p:cNvPr id="26633" name="Text Box 10"/>
          <p:cNvSpPr txBox="1">
            <a:spLocks noChangeArrowheads="1"/>
          </p:cNvSpPr>
          <p:nvPr/>
        </p:nvSpPr>
        <p:spPr bwMode="auto">
          <a:xfrm>
            <a:off x="457200" y="2695575"/>
            <a:ext cx="4572000" cy="2308324"/>
          </a:xfrm>
          <a:prstGeom prst="rect">
            <a:avLst/>
          </a:prstGeom>
          <a:noFill/>
          <a:ln w="9525">
            <a:noFill/>
            <a:miter lim="800000"/>
            <a:headEnd/>
            <a:tailEnd/>
          </a:ln>
        </p:spPr>
        <p:txBody>
          <a:bodyPr>
            <a:prstTxWarp prst="textNoShape">
              <a:avLst/>
            </a:prstTxWarp>
            <a:spAutoFit/>
          </a:bodyPr>
          <a:lstStyle/>
          <a:p>
            <a:r>
              <a:rPr lang="en-US" sz="2400" dirty="0"/>
              <a:t>ABCD method</a:t>
            </a:r>
          </a:p>
          <a:p>
            <a:pPr lvl="1">
              <a:buFontTx/>
              <a:buChar char="•"/>
            </a:pPr>
            <a:r>
              <a:rPr lang="en-US" sz="2400" dirty="0" smtClean="0"/>
              <a:t> need </a:t>
            </a:r>
            <a:r>
              <a:rPr lang="en-US" sz="2400" dirty="0"/>
              <a:t>2 uncorrelated </a:t>
            </a:r>
            <a:r>
              <a:rPr lang="en-US" sz="2400" dirty="0" smtClean="0"/>
              <a:t>variables: α</a:t>
            </a:r>
            <a:r>
              <a:rPr lang="en-US" sz="2400" baseline="-25000" dirty="0" smtClean="0"/>
              <a:t>T </a:t>
            </a:r>
            <a:r>
              <a:rPr lang="en-US" sz="2400" dirty="0"/>
              <a:t>and</a:t>
            </a:r>
            <a:r>
              <a:rPr lang="en-US" sz="2400" dirty="0" smtClean="0"/>
              <a:t> </a:t>
            </a:r>
            <a:r>
              <a:rPr lang="en-US" sz="2400" dirty="0" err="1" smtClean="0"/>
              <a:t>η</a:t>
            </a:r>
            <a:r>
              <a:rPr lang="en-US" sz="2400" dirty="0" smtClean="0">
                <a:latin typeface="Symbol" pitchFamily="-110" charset="2"/>
              </a:rPr>
              <a:t> </a:t>
            </a:r>
            <a:r>
              <a:rPr lang="en-US" sz="2400" dirty="0"/>
              <a:t>of the leading </a:t>
            </a:r>
            <a:r>
              <a:rPr lang="en-US" sz="2400" dirty="0" smtClean="0"/>
              <a:t>jet</a:t>
            </a:r>
          </a:p>
          <a:p>
            <a:pPr lvl="1">
              <a:buFontTx/>
              <a:buChar char="•"/>
            </a:pPr>
            <a:r>
              <a:rPr lang="en-US" sz="2400" dirty="0" smtClean="0"/>
              <a:t> 3 out of 4 regions must be signal free</a:t>
            </a:r>
            <a:endParaRPr lang="en-US" sz="2400" dirty="0"/>
          </a:p>
        </p:txBody>
      </p:sp>
      <p:sp>
        <p:nvSpPr>
          <p:cNvPr id="26634" name="AutoShape 11"/>
          <p:cNvSpPr>
            <a:spLocks noChangeArrowheads="1"/>
          </p:cNvSpPr>
          <p:nvPr/>
        </p:nvSpPr>
        <p:spPr bwMode="auto">
          <a:xfrm>
            <a:off x="0" y="2895600"/>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pic>
        <p:nvPicPr>
          <p:cNvPr id="26635" name="Picture 14"/>
          <p:cNvPicPr>
            <a:picLocks noChangeAspect="1" noChangeArrowheads="1"/>
          </p:cNvPicPr>
          <p:nvPr/>
        </p:nvPicPr>
        <p:blipFill>
          <a:blip r:embed="rId3"/>
          <a:srcRect/>
          <a:stretch>
            <a:fillRect/>
          </a:stretch>
        </p:blipFill>
        <p:spPr bwMode="auto">
          <a:xfrm>
            <a:off x="5791200" y="5105400"/>
            <a:ext cx="3352800" cy="1752600"/>
          </a:xfrm>
          <a:prstGeom prst="rect">
            <a:avLst/>
          </a:prstGeom>
          <a:noFill/>
          <a:ln w="28575">
            <a:noFill/>
            <a:miter lim="800000"/>
            <a:headEnd/>
            <a:tailEnd/>
          </a:ln>
        </p:spPr>
      </p:pic>
      <p:pic>
        <p:nvPicPr>
          <p:cNvPr id="26636" name="Picture 15"/>
          <p:cNvPicPr>
            <a:picLocks noChangeAspect="1" noChangeArrowheads="1"/>
          </p:cNvPicPr>
          <p:nvPr/>
        </p:nvPicPr>
        <p:blipFill>
          <a:blip r:embed="rId4"/>
          <a:srcRect/>
          <a:stretch>
            <a:fillRect/>
          </a:stretch>
        </p:blipFill>
        <p:spPr bwMode="auto">
          <a:xfrm>
            <a:off x="2819400" y="5105400"/>
            <a:ext cx="3505200" cy="1752600"/>
          </a:xfrm>
          <a:prstGeom prst="rect">
            <a:avLst/>
          </a:prstGeom>
          <a:noFill/>
          <a:ln w="28575">
            <a:noFill/>
            <a:miter lim="800000"/>
            <a:headEnd/>
            <a:tailEnd/>
          </a:ln>
        </p:spPr>
      </p:pic>
      <p:pic>
        <p:nvPicPr>
          <p:cNvPr id="26637" name="Picture 16"/>
          <p:cNvPicPr>
            <a:picLocks noChangeAspect="1" noChangeArrowheads="1"/>
          </p:cNvPicPr>
          <p:nvPr/>
        </p:nvPicPr>
        <p:blipFill>
          <a:blip r:embed="rId5"/>
          <a:srcRect/>
          <a:stretch>
            <a:fillRect/>
          </a:stretch>
        </p:blipFill>
        <p:spPr bwMode="auto">
          <a:xfrm>
            <a:off x="0" y="5105400"/>
            <a:ext cx="3352800" cy="1752600"/>
          </a:xfrm>
          <a:prstGeom prst="rect">
            <a:avLst/>
          </a:prstGeom>
          <a:noFill/>
          <a:ln w="2857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2"/>
          </p:nvPr>
        </p:nvSpPr>
        <p:spPr>
          <a:noFill/>
        </p:spPr>
        <p:txBody>
          <a:bodyPr/>
          <a:lstStyle/>
          <a:p>
            <a:fld id="{C350D0A9-A44A-E74F-8EFD-EB3E0AEB5F53}" type="slidenum">
              <a:rPr lang="en-US" smtClean="0">
                <a:latin typeface="Arial" pitchFamily="-110" charset="0"/>
              </a:rPr>
              <a:pPr/>
              <a:t>37</a:t>
            </a:fld>
            <a:endParaRPr lang="en-US" smtClean="0">
              <a:latin typeface="Arial" pitchFamily="-110" charset="0"/>
            </a:endParaRPr>
          </a:p>
        </p:txBody>
      </p:sp>
      <p:sp>
        <p:nvSpPr>
          <p:cNvPr id="27651" name="Text Box 2"/>
          <p:cNvSpPr txBox="1">
            <a:spLocks noChangeArrowheads="1"/>
          </p:cNvSpPr>
          <p:nvPr/>
        </p:nvSpPr>
        <p:spPr bwMode="auto">
          <a:xfrm>
            <a:off x="0" y="304800"/>
            <a:ext cx="9144000" cy="579438"/>
          </a:xfrm>
          <a:prstGeom prst="rect">
            <a:avLst/>
          </a:prstGeom>
          <a:noFill/>
          <a:ln w="9525">
            <a:noFill/>
            <a:miter lim="800000"/>
            <a:headEnd/>
            <a:tailEnd/>
          </a:ln>
        </p:spPr>
        <p:txBody>
          <a:bodyPr>
            <a:prstTxWarp prst="textNoShape">
              <a:avLst/>
            </a:prstTxWarp>
            <a:spAutoFit/>
          </a:bodyPr>
          <a:lstStyle/>
          <a:p>
            <a:pPr algn="ctr"/>
            <a:r>
              <a:rPr lang="en-US" sz="3200" b="1"/>
              <a:t>(di)jet +MET with alpha</a:t>
            </a:r>
            <a:r>
              <a:rPr lang="en-US" sz="3200" b="1" baseline="-25000"/>
              <a:t>T</a:t>
            </a:r>
            <a:r>
              <a:rPr lang="en-US" sz="3200" b="1"/>
              <a:t> (4)</a:t>
            </a:r>
            <a:endParaRPr lang="en-US" sz="3200" b="1" baseline="-25000"/>
          </a:p>
        </p:txBody>
      </p:sp>
      <p:sp>
        <p:nvSpPr>
          <p:cNvPr id="27652" name="Line 3"/>
          <p:cNvSpPr>
            <a:spLocks noChangeShapeType="1"/>
          </p:cNvSpPr>
          <p:nvPr/>
        </p:nvSpPr>
        <p:spPr bwMode="auto">
          <a:xfrm>
            <a:off x="0" y="228600"/>
            <a:ext cx="9144000" cy="0"/>
          </a:xfrm>
          <a:prstGeom prst="line">
            <a:avLst/>
          </a:prstGeom>
          <a:noFill/>
          <a:ln w="76200">
            <a:solidFill>
              <a:schemeClr val="tx1"/>
            </a:solidFill>
            <a:round/>
            <a:headEnd/>
            <a:tailEnd/>
          </a:ln>
        </p:spPr>
        <p:txBody>
          <a:bodyPr>
            <a:prstTxWarp prst="textNoShape">
              <a:avLst/>
            </a:prstTxWarp>
          </a:bodyPr>
          <a:lstStyle/>
          <a:p>
            <a:endParaRPr lang="en-US"/>
          </a:p>
        </p:txBody>
      </p:sp>
      <p:sp>
        <p:nvSpPr>
          <p:cNvPr id="27653" name="Line 4"/>
          <p:cNvSpPr>
            <a:spLocks noChangeShapeType="1"/>
          </p:cNvSpPr>
          <p:nvPr/>
        </p:nvSpPr>
        <p:spPr bwMode="auto">
          <a:xfrm>
            <a:off x="0" y="990600"/>
            <a:ext cx="9144000" cy="0"/>
          </a:xfrm>
          <a:prstGeom prst="line">
            <a:avLst/>
          </a:prstGeom>
          <a:noFill/>
          <a:ln w="76200">
            <a:solidFill>
              <a:schemeClr val="tx1"/>
            </a:solidFill>
            <a:round/>
            <a:headEnd/>
            <a:tailEnd/>
          </a:ln>
        </p:spPr>
        <p:txBody>
          <a:bodyPr>
            <a:prstTxWarp prst="textNoShape">
              <a:avLst/>
            </a:prstTxWarp>
          </a:bodyPr>
          <a:lstStyle/>
          <a:p>
            <a:endParaRPr lang="en-US"/>
          </a:p>
        </p:txBody>
      </p:sp>
      <p:sp>
        <p:nvSpPr>
          <p:cNvPr id="27654" name="Text Box 5"/>
          <p:cNvSpPr txBox="1">
            <a:spLocks noChangeArrowheads="1"/>
          </p:cNvSpPr>
          <p:nvPr/>
        </p:nvSpPr>
        <p:spPr bwMode="auto">
          <a:xfrm>
            <a:off x="533400" y="1143000"/>
            <a:ext cx="8382000" cy="457200"/>
          </a:xfrm>
          <a:prstGeom prst="rect">
            <a:avLst/>
          </a:prstGeom>
          <a:noFill/>
          <a:ln w="9525">
            <a:noFill/>
            <a:miter lim="800000"/>
            <a:headEnd/>
            <a:tailEnd/>
          </a:ln>
        </p:spPr>
        <p:txBody>
          <a:bodyPr>
            <a:prstTxWarp prst="textNoShape">
              <a:avLst/>
            </a:prstTxWarp>
            <a:spAutoFit/>
          </a:bodyPr>
          <a:lstStyle/>
          <a:p>
            <a:r>
              <a:rPr lang="en-US" sz="2400"/>
              <a:t>Data driven method to estimate the backgrounds: </a:t>
            </a:r>
            <a:r>
              <a:rPr lang="en-US" sz="2400" u="sng"/>
              <a:t>results</a:t>
            </a:r>
          </a:p>
        </p:txBody>
      </p:sp>
      <p:sp>
        <p:nvSpPr>
          <p:cNvPr id="27655" name="AutoShape 6"/>
          <p:cNvSpPr>
            <a:spLocks noChangeArrowheads="1"/>
          </p:cNvSpPr>
          <p:nvPr/>
        </p:nvSpPr>
        <p:spPr bwMode="auto">
          <a:xfrm>
            <a:off x="0" y="1219200"/>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sp>
        <p:nvSpPr>
          <p:cNvPr id="27656" name="Text Box 12"/>
          <p:cNvSpPr txBox="1">
            <a:spLocks noChangeArrowheads="1"/>
          </p:cNvSpPr>
          <p:nvPr/>
        </p:nvSpPr>
        <p:spPr bwMode="auto">
          <a:xfrm>
            <a:off x="457200" y="1524000"/>
            <a:ext cx="8382000" cy="457200"/>
          </a:xfrm>
          <a:prstGeom prst="rect">
            <a:avLst/>
          </a:prstGeom>
          <a:noFill/>
          <a:ln w="9525">
            <a:noFill/>
            <a:miter lim="800000"/>
            <a:headEnd/>
            <a:tailEnd/>
          </a:ln>
        </p:spPr>
        <p:txBody>
          <a:bodyPr>
            <a:prstTxWarp prst="textNoShape">
              <a:avLst/>
            </a:prstTxWarp>
            <a:spAutoFit/>
          </a:bodyPr>
          <a:lstStyle/>
          <a:p>
            <a:r>
              <a:rPr lang="en-US" sz="2400"/>
              <a:t>      w/o signal (closure test)                       w/ signal </a:t>
            </a:r>
            <a:r>
              <a:rPr lang="en-US" sz="1400"/>
              <a:t>(LM1)</a:t>
            </a:r>
          </a:p>
        </p:txBody>
      </p:sp>
      <p:pic>
        <p:nvPicPr>
          <p:cNvPr id="27657" name="Picture 13" descr="20080924_SUSYsearchDiJetApproval_Flacher_Page_14_Image_0002"/>
          <p:cNvPicPr>
            <a:picLocks noChangeArrowheads="1"/>
          </p:cNvPicPr>
          <p:nvPr/>
        </p:nvPicPr>
        <p:blipFill>
          <a:blip r:embed="rId2"/>
          <a:srcRect/>
          <a:stretch>
            <a:fillRect/>
          </a:stretch>
        </p:blipFill>
        <p:spPr bwMode="auto">
          <a:xfrm>
            <a:off x="271463" y="2057400"/>
            <a:ext cx="4452937" cy="2870200"/>
          </a:xfrm>
          <a:prstGeom prst="rect">
            <a:avLst/>
          </a:prstGeom>
          <a:noFill/>
          <a:ln w="9525">
            <a:noFill/>
            <a:miter lim="800000"/>
            <a:headEnd/>
            <a:tailEnd/>
          </a:ln>
        </p:spPr>
      </p:pic>
      <p:pic>
        <p:nvPicPr>
          <p:cNvPr id="27658" name="Picture 14" descr="20080924_SUSYsearchDiJetApproval_Flacher_Page_14_Image_0001"/>
          <p:cNvPicPr>
            <a:picLocks noChangeArrowheads="1"/>
          </p:cNvPicPr>
          <p:nvPr/>
        </p:nvPicPr>
        <p:blipFill>
          <a:blip r:embed="rId3"/>
          <a:srcRect/>
          <a:stretch>
            <a:fillRect/>
          </a:stretch>
        </p:blipFill>
        <p:spPr bwMode="auto">
          <a:xfrm>
            <a:off x="4537075" y="1981200"/>
            <a:ext cx="4530725" cy="2962275"/>
          </a:xfrm>
          <a:prstGeom prst="rect">
            <a:avLst/>
          </a:prstGeom>
          <a:noFill/>
          <a:ln w="9525">
            <a:noFill/>
            <a:miter lim="800000"/>
            <a:headEnd/>
            <a:tailEnd/>
          </a:ln>
        </p:spPr>
      </p:pic>
      <p:sp>
        <p:nvSpPr>
          <p:cNvPr id="27659" name="Text Box 15"/>
          <p:cNvSpPr txBox="1">
            <a:spLocks noChangeArrowheads="1"/>
          </p:cNvSpPr>
          <p:nvPr/>
        </p:nvSpPr>
        <p:spPr bwMode="auto">
          <a:xfrm>
            <a:off x="533400" y="4800600"/>
            <a:ext cx="8534400" cy="1431925"/>
          </a:xfrm>
          <a:prstGeom prst="rect">
            <a:avLst/>
          </a:prstGeom>
          <a:noFill/>
          <a:ln w="9525">
            <a:noFill/>
            <a:miter lim="800000"/>
            <a:headEnd/>
            <a:tailEnd/>
          </a:ln>
        </p:spPr>
        <p:txBody>
          <a:bodyPr>
            <a:prstTxWarp prst="textNoShape">
              <a:avLst/>
            </a:prstTxWarp>
            <a:spAutoFit/>
          </a:bodyPr>
          <a:lstStyle/>
          <a:p>
            <a:r>
              <a:rPr lang="en-US" sz="2200"/>
              <a:t>Extra checks: </a:t>
            </a:r>
          </a:p>
          <a:p>
            <a:pPr>
              <a:buFontTx/>
              <a:buChar char="•"/>
            </a:pPr>
            <a:r>
              <a:rPr lang="en-US" sz="2200"/>
              <a:t> Check the background flatness in </a:t>
            </a:r>
            <a:r>
              <a:rPr lang="en-US" sz="2200">
                <a:latin typeface="Symbol" pitchFamily="-110" charset="2"/>
              </a:rPr>
              <a:t>h</a:t>
            </a:r>
            <a:r>
              <a:rPr lang="en-US" sz="2200"/>
              <a:t> on data by relaxing the HT and as a consequence diluting the (potential) signal</a:t>
            </a:r>
          </a:p>
          <a:p>
            <a:pPr>
              <a:buFontTx/>
              <a:buChar char="•"/>
            </a:pPr>
            <a:r>
              <a:rPr lang="en-US" sz="2200"/>
              <a:t> Alternative data driven Z-&gt;</a:t>
            </a:r>
            <a:r>
              <a:rPr lang="en-US" sz="2200">
                <a:latin typeface="Symbol" pitchFamily="-110" charset="2"/>
              </a:rPr>
              <a:t>nn</a:t>
            </a:r>
            <a:r>
              <a:rPr lang="en-US" sz="2200"/>
              <a:t>+jets estimation from W-&gt;</a:t>
            </a:r>
            <a:r>
              <a:rPr lang="en-US" sz="2200">
                <a:latin typeface="Symbol" pitchFamily="-110" charset="2"/>
              </a:rPr>
              <a:t>n</a:t>
            </a:r>
            <a:r>
              <a:rPr lang="en-US" sz="2200"/>
              <a:t>l+jets</a:t>
            </a:r>
          </a:p>
        </p:txBody>
      </p:sp>
      <p:sp>
        <p:nvSpPr>
          <p:cNvPr id="27660" name="AutoShape 16"/>
          <p:cNvSpPr>
            <a:spLocks noChangeArrowheads="1"/>
          </p:cNvSpPr>
          <p:nvPr/>
        </p:nvSpPr>
        <p:spPr bwMode="auto">
          <a:xfrm>
            <a:off x="0" y="4876800"/>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sp>
        <p:nvSpPr>
          <p:cNvPr id="27661" name="Text Box 17"/>
          <p:cNvSpPr txBox="1">
            <a:spLocks noChangeArrowheads="1"/>
          </p:cNvSpPr>
          <p:nvPr/>
        </p:nvSpPr>
        <p:spPr bwMode="auto">
          <a:xfrm>
            <a:off x="533400" y="6264275"/>
            <a:ext cx="8534400" cy="457200"/>
          </a:xfrm>
          <a:prstGeom prst="rect">
            <a:avLst/>
          </a:prstGeom>
          <a:noFill/>
          <a:ln w="9525">
            <a:noFill/>
            <a:miter lim="800000"/>
            <a:headEnd/>
            <a:tailEnd/>
          </a:ln>
        </p:spPr>
        <p:txBody>
          <a:bodyPr>
            <a:prstTxWarp prst="textNoShape">
              <a:avLst/>
            </a:prstTxWarp>
            <a:spAutoFit/>
          </a:bodyPr>
          <a:lstStyle/>
          <a:p>
            <a:r>
              <a:rPr lang="en-US" sz="2400"/>
              <a:t>Update: </a:t>
            </a:r>
            <a:r>
              <a:rPr lang="en-US" sz="2400">
                <a:latin typeface="Symbol" pitchFamily="-110" charset="2"/>
              </a:rPr>
              <a:t>a</a:t>
            </a:r>
            <a:r>
              <a:rPr lang="en-US" sz="2400" baseline="-25000"/>
              <a:t>T</a:t>
            </a:r>
            <a:r>
              <a:rPr lang="en-US" sz="2400"/>
              <a:t> definition extended to multi-jet events. Ongoing.</a:t>
            </a:r>
          </a:p>
        </p:txBody>
      </p:sp>
      <p:sp>
        <p:nvSpPr>
          <p:cNvPr id="27662" name="AutoShape 18"/>
          <p:cNvSpPr>
            <a:spLocks noChangeArrowheads="1"/>
          </p:cNvSpPr>
          <p:nvPr/>
        </p:nvSpPr>
        <p:spPr bwMode="auto">
          <a:xfrm>
            <a:off x="0" y="6340475"/>
            <a:ext cx="457200" cy="304800"/>
          </a:xfrm>
          <a:prstGeom prst="flowChartDelay">
            <a:avLst/>
          </a:prstGeom>
          <a:solidFill>
            <a:srgbClr val="5F5F5F"/>
          </a:solidFill>
          <a:ln w="9525">
            <a:no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ea typeface="ＭＳ Ｐゴシック" pitchFamily="-110" charset="-128"/>
                <a:cs typeface="ＭＳ Ｐゴシック" pitchFamily="-110" charset="-128"/>
              </a:rPr>
              <a:t>SUSY @ 100 pb</a:t>
            </a:r>
            <a:r>
              <a:rPr lang="en-US" baseline="30000" dirty="0" smtClean="0">
                <a:ea typeface="ＭＳ Ｐゴシック" pitchFamily="-110" charset="-128"/>
                <a:cs typeface="ＭＳ Ｐゴシック" pitchFamily="-110" charset="-128"/>
              </a:rPr>
              <a:t>-1</a:t>
            </a:r>
          </a:p>
        </p:txBody>
      </p:sp>
      <p:sp>
        <p:nvSpPr>
          <p:cNvPr id="27651" name="Content Placeholder 2"/>
          <p:cNvSpPr>
            <a:spLocks noGrp="1"/>
          </p:cNvSpPr>
          <p:nvPr>
            <p:ph idx="1"/>
          </p:nvPr>
        </p:nvSpPr>
        <p:spPr/>
        <p:txBody>
          <a:bodyPr>
            <a:normAutofit/>
          </a:bodyPr>
          <a:lstStyle/>
          <a:p>
            <a:r>
              <a:rPr lang="en-US" sz="2000" dirty="0" smtClean="0">
                <a:ea typeface="ＭＳ Ｐゴシック" pitchFamily="-110" charset="-128"/>
                <a:cs typeface="ＭＳ Ｐゴシック" pitchFamily="-110" charset="-128"/>
              </a:rPr>
              <a:t>Inclusive Jets*MET analysis from P-TDR</a:t>
            </a:r>
          </a:p>
          <a:p>
            <a:pPr lvl="1"/>
            <a:r>
              <a:rPr lang="en-US" sz="2000" dirty="0" smtClean="0"/>
              <a:t>Assume same acceptance – probably too optimistic</a:t>
            </a:r>
          </a:p>
        </p:txBody>
      </p:sp>
      <p:sp>
        <p:nvSpPr>
          <p:cNvPr id="27652" name="Date Placeholder 3"/>
          <p:cNvSpPr>
            <a:spLocks noGrp="1"/>
          </p:cNvSpPr>
          <p:nvPr>
            <p:ph type="dt" sz="quarter" idx="10"/>
          </p:nvPr>
        </p:nvSpPr>
        <p:spPr>
          <a:noFill/>
        </p:spPr>
        <p:txBody>
          <a:bodyPr/>
          <a:lstStyle/>
          <a:p>
            <a:r>
              <a:rPr lang="en-US" smtClean="0">
                <a:latin typeface="Arial" pitchFamily="-110" charset="0"/>
              </a:rPr>
              <a:t>Feb 11, 2009</a:t>
            </a:r>
          </a:p>
        </p:txBody>
      </p:sp>
      <p:sp>
        <p:nvSpPr>
          <p:cNvPr id="27653" name="Footer Placeholder 4"/>
          <p:cNvSpPr>
            <a:spLocks noGrp="1"/>
          </p:cNvSpPr>
          <p:nvPr>
            <p:ph type="ftr" sz="quarter" idx="11"/>
          </p:nvPr>
        </p:nvSpPr>
        <p:spPr>
          <a:noFill/>
        </p:spPr>
        <p:txBody>
          <a:bodyPr/>
          <a:lstStyle/>
          <a:p>
            <a:r>
              <a:rPr lang="en-US" smtClean="0">
                <a:latin typeface="Arial" pitchFamily="-110" charset="0"/>
              </a:rPr>
              <a:t>CMS Plenary Meeting</a:t>
            </a:r>
          </a:p>
        </p:txBody>
      </p:sp>
      <p:sp>
        <p:nvSpPr>
          <p:cNvPr id="27654" name="Slide Number Placeholder 5"/>
          <p:cNvSpPr>
            <a:spLocks noGrp="1"/>
          </p:cNvSpPr>
          <p:nvPr>
            <p:ph type="sldNum" sz="quarter" idx="12"/>
          </p:nvPr>
        </p:nvSpPr>
        <p:spPr>
          <a:noFill/>
        </p:spPr>
        <p:txBody>
          <a:bodyPr/>
          <a:lstStyle/>
          <a:p>
            <a:fld id="{C751FC08-8BA1-484D-A677-4616F081B8F3}" type="slidenum">
              <a:rPr lang="en-US" smtClean="0">
                <a:latin typeface="Arial" pitchFamily="-110" charset="0"/>
              </a:rPr>
              <a:pPr/>
              <a:t>38</a:t>
            </a:fld>
            <a:endParaRPr lang="en-US" smtClean="0">
              <a:latin typeface="Arial" pitchFamily="-110" charset="0"/>
            </a:endParaRPr>
          </a:p>
        </p:txBody>
      </p:sp>
      <p:pic>
        <p:nvPicPr>
          <p:cNvPr id="27655" name="Picture 7" descr="SUSY-overlay100pb-no6TeV.pdf"/>
          <p:cNvPicPr>
            <a:picLocks noChangeAspect="1"/>
          </p:cNvPicPr>
          <p:nvPr/>
        </p:nvPicPr>
        <p:blipFill>
          <a:blip r:embed="rId2"/>
          <a:srcRect/>
          <a:stretch>
            <a:fillRect/>
          </a:stretch>
        </p:blipFill>
        <p:spPr bwMode="auto">
          <a:xfrm>
            <a:off x="1474787" y="1947862"/>
            <a:ext cx="5459413" cy="3919538"/>
          </a:xfrm>
          <a:prstGeom prst="rect">
            <a:avLst/>
          </a:prstGeom>
          <a:noFill/>
          <a:ln w="9525">
            <a:noFill/>
            <a:miter lim="800000"/>
            <a:headEnd/>
            <a:tailEnd/>
          </a:ln>
        </p:spPr>
      </p:pic>
      <p:sp>
        <p:nvSpPr>
          <p:cNvPr id="8" name="Rectangle 7"/>
          <p:cNvSpPr/>
          <p:nvPr/>
        </p:nvSpPr>
        <p:spPr>
          <a:xfrm>
            <a:off x="4267200" y="5772150"/>
            <a:ext cx="2327275" cy="400050"/>
          </a:xfrm>
          <a:prstGeom prst="rect">
            <a:avLst/>
          </a:prstGeom>
        </p:spPr>
        <p:style>
          <a:lnRef idx="1">
            <a:schemeClr val="accent2"/>
          </a:lnRef>
          <a:fillRef idx="2">
            <a:schemeClr val="accent2"/>
          </a:fillRef>
          <a:effectRef idx="1">
            <a:schemeClr val="accent2"/>
          </a:effectRef>
          <a:fontRef idx="minor">
            <a:schemeClr val="dk1"/>
          </a:fontRef>
        </p:style>
        <p:txBody>
          <a:bodyPr wrap="none">
            <a:prstTxWarp prst="textNoShape">
              <a:avLst/>
            </a:prstTxWarp>
            <a:spAutoFit/>
          </a:bodyPr>
          <a:lstStyle/>
          <a:p>
            <a:pPr>
              <a:defRPr/>
            </a:pPr>
            <a:r>
              <a:rPr lang="en-US" sz="2000" b="1" dirty="0">
                <a:solidFill>
                  <a:srgbClr val="000000"/>
                </a:solidFill>
              </a:rPr>
              <a:t>CMS AN 2009/016</a:t>
            </a:r>
            <a:endParaRPr lang="en-US" sz="2000" dirty="0">
              <a:solidFill>
                <a:srgbClr val="00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GMSB</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39</a:t>
            </a:fld>
            <a:endParaRPr lang="en-US"/>
          </a:p>
        </p:txBody>
      </p:sp>
      <p:pic>
        <p:nvPicPr>
          <p:cNvPr id="6" name="Picture 5"/>
          <p:cNvPicPr>
            <a:picLocks noChangeAspect="1"/>
          </p:cNvPicPr>
          <p:nvPr/>
        </p:nvPicPr>
        <p:blipFill>
          <a:blip r:embed="rId2"/>
          <a:stretch>
            <a:fillRect/>
          </a:stretch>
        </p:blipFill>
        <p:spPr>
          <a:xfrm>
            <a:off x="990600" y="3200400"/>
            <a:ext cx="7162800" cy="3124200"/>
          </a:xfrm>
          <a:prstGeom prst="rect">
            <a:avLst/>
          </a:prstGeom>
        </p:spPr>
      </p:pic>
      <p:sp>
        <p:nvSpPr>
          <p:cNvPr id="7" name="TextBox 6"/>
          <p:cNvSpPr txBox="1"/>
          <p:nvPr/>
        </p:nvSpPr>
        <p:spPr>
          <a:xfrm>
            <a:off x="6014290" y="3701534"/>
            <a:ext cx="615110"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err="1" smtClean="0"/>
              <a:t>hscp</a:t>
            </a:r>
            <a:endParaRPr lang="en-US" dirty="0"/>
          </a:p>
        </p:txBody>
      </p:sp>
      <p:sp>
        <p:nvSpPr>
          <p:cNvPr id="8" name="TextBox 7"/>
          <p:cNvSpPr txBox="1"/>
          <p:nvPr/>
        </p:nvSpPr>
        <p:spPr>
          <a:xfrm>
            <a:off x="4191000" y="3701534"/>
            <a:ext cx="1423136" cy="369332"/>
          </a:xfrm>
          <a:prstGeom prst="rect">
            <a:avLst/>
          </a:prstGeom>
          <a:noFill/>
        </p:spPr>
        <p:txBody>
          <a:bodyPr wrap="none" rtlCol="0">
            <a:spAutoFit/>
          </a:bodyPr>
          <a:lstStyle/>
          <a:p>
            <a:r>
              <a:rPr lang="en-US" dirty="0" smtClean="0"/>
              <a:t>Non-pointing</a:t>
            </a:r>
            <a:endParaRPr lang="en-US" dirty="0"/>
          </a:p>
        </p:txBody>
      </p:sp>
      <p:sp>
        <p:nvSpPr>
          <p:cNvPr id="10" name="TextBox 9"/>
          <p:cNvSpPr txBox="1"/>
          <p:nvPr/>
        </p:nvSpPr>
        <p:spPr>
          <a:xfrm>
            <a:off x="457200" y="944562"/>
            <a:ext cx="7696200" cy="646331"/>
          </a:xfrm>
          <a:prstGeom prst="rect">
            <a:avLst/>
          </a:prstGeom>
          <a:noFill/>
        </p:spPr>
        <p:txBody>
          <a:bodyPr wrap="square" rtlCol="0">
            <a:spAutoFit/>
          </a:bodyPr>
          <a:lstStyle/>
          <a:p>
            <a:r>
              <a:rPr lang="en-US" dirty="0" smtClean="0"/>
              <a:t>Gauge-mediated </a:t>
            </a:r>
            <a:r>
              <a:rPr lang="en-US" dirty="0" err="1" smtClean="0"/>
              <a:t>supersymmetry</a:t>
            </a:r>
            <a:r>
              <a:rPr lang="en-US" dirty="0" smtClean="0"/>
              <a:t> breaking has </a:t>
            </a:r>
            <a:r>
              <a:rPr lang="en-US" dirty="0" err="1" smtClean="0"/>
              <a:t>gravitino</a:t>
            </a:r>
            <a:r>
              <a:rPr lang="en-US" dirty="0" smtClean="0"/>
              <a:t> has LSP instead of lightest </a:t>
            </a:r>
            <a:r>
              <a:rPr lang="en-US" dirty="0" err="1" smtClean="0"/>
              <a:t>neutralino</a:t>
            </a:r>
            <a:r>
              <a:rPr lang="en-US" dirty="0" smtClean="0"/>
              <a:t>.  Phenomenology depends on NLSP.</a:t>
            </a:r>
            <a:endParaRPr lang="en-US" dirty="0"/>
          </a:p>
        </p:txBody>
      </p:sp>
      <p:sp>
        <p:nvSpPr>
          <p:cNvPr id="11" name="TextBox 10"/>
          <p:cNvSpPr txBox="1"/>
          <p:nvPr/>
        </p:nvSpPr>
        <p:spPr>
          <a:xfrm>
            <a:off x="457200" y="1905000"/>
            <a:ext cx="7924800" cy="646331"/>
          </a:xfrm>
          <a:prstGeom prst="rect">
            <a:avLst/>
          </a:prstGeom>
          <a:noFill/>
        </p:spPr>
        <p:txBody>
          <a:bodyPr wrap="square" rtlCol="0">
            <a:spAutoFit/>
          </a:bodyPr>
          <a:lstStyle/>
          <a:p>
            <a:r>
              <a:rPr lang="en-US" dirty="0" smtClean="0"/>
              <a:t>(</a:t>
            </a:r>
            <a:r>
              <a:rPr lang="en-US" dirty="0" err="1" smtClean="0"/>
              <a:t>Gravitino</a:t>
            </a:r>
            <a:r>
              <a:rPr lang="en-US" dirty="0" smtClean="0"/>
              <a:t> mass is related to susy-breaking scale.  Susy-breaking scale can be quite low for GMSB, so </a:t>
            </a:r>
            <a:r>
              <a:rPr lang="en-US" dirty="0" err="1" smtClean="0"/>
              <a:t>gravitino</a:t>
            </a:r>
            <a:r>
              <a:rPr lang="en-US" dirty="0" smtClean="0"/>
              <a:t> can be the LSP)</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7" name="Title 1"/>
          <p:cNvSpPr>
            <a:spLocks noGrp="1"/>
          </p:cNvSpPr>
          <p:nvPr>
            <p:ph type="title"/>
          </p:nvPr>
        </p:nvSpPr>
        <p:spPr/>
        <p:txBody>
          <a:bodyPr/>
          <a:lstStyle/>
          <a:p>
            <a:r>
              <a:rPr lang="en-US" dirty="0" smtClean="0"/>
              <a:t>Decays</a:t>
            </a:r>
          </a:p>
        </p:txBody>
      </p:sp>
      <p:sp>
        <p:nvSpPr>
          <p:cNvPr id="82948" name="Date Placeholder 2"/>
          <p:cNvSpPr>
            <a:spLocks noGrp="1"/>
          </p:cNvSpPr>
          <p:nvPr>
            <p:ph type="dt" sz="quarter" idx="10"/>
          </p:nvPr>
        </p:nvSpPr>
        <p:spPr/>
        <p:txBody>
          <a:bodyPr/>
          <a:lstStyle/>
          <a:p>
            <a:r>
              <a:rPr lang="en-US" smtClean="0"/>
              <a:t>2 Apr 2009</a:t>
            </a:r>
          </a:p>
        </p:txBody>
      </p:sp>
      <p:sp>
        <p:nvSpPr>
          <p:cNvPr id="82949" name="Footer Placeholder 3"/>
          <p:cNvSpPr>
            <a:spLocks noGrp="1"/>
          </p:cNvSpPr>
          <p:nvPr>
            <p:ph type="ftr" sz="quarter" idx="11"/>
          </p:nvPr>
        </p:nvSpPr>
        <p:spPr/>
        <p:txBody>
          <a:bodyPr/>
          <a:lstStyle/>
          <a:p>
            <a:r>
              <a:rPr lang="en-US" smtClean="0"/>
              <a:t>"Shedding Light on Dark Matter", U. MD.</a:t>
            </a:r>
          </a:p>
        </p:txBody>
      </p:sp>
      <p:sp>
        <p:nvSpPr>
          <p:cNvPr id="82950" name="Slide Number Placeholder 4"/>
          <p:cNvSpPr>
            <a:spLocks noGrp="1"/>
          </p:cNvSpPr>
          <p:nvPr>
            <p:ph type="sldNum" sz="quarter" idx="12"/>
          </p:nvPr>
        </p:nvSpPr>
        <p:spPr/>
        <p:txBody>
          <a:bodyPr/>
          <a:lstStyle/>
          <a:p>
            <a:fld id="{72E53D31-44B0-8A4C-9631-9F426064D640}" type="slidenum">
              <a:rPr lang="en-US" smtClean="0"/>
              <a:pPr/>
              <a:t>4</a:t>
            </a:fld>
            <a:endParaRPr lang="en-US" smtClean="0"/>
          </a:p>
        </p:txBody>
      </p:sp>
      <p:grpSp>
        <p:nvGrpSpPr>
          <p:cNvPr id="2" name="Group 13"/>
          <p:cNvGrpSpPr>
            <a:grpSpLocks/>
          </p:cNvGrpSpPr>
          <p:nvPr/>
        </p:nvGrpSpPr>
        <p:grpSpPr bwMode="auto">
          <a:xfrm>
            <a:off x="3810000" y="1295400"/>
            <a:ext cx="5334000" cy="5327650"/>
            <a:chOff x="2400" y="720"/>
            <a:chExt cx="3840" cy="3600"/>
          </a:xfrm>
        </p:grpSpPr>
        <p:pic>
          <p:nvPicPr>
            <p:cNvPr id="82958" name="Picture 14" descr="jetmet"/>
            <p:cNvPicPr>
              <a:picLocks noChangeAspect="1" noChangeArrowheads="1"/>
            </p:cNvPicPr>
            <p:nvPr/>
          </p:nvPicPr>
          <p:blipFill>
            <a:blip r:embed="rId3"/>
            <a:srcRect/>
            <a:stretch>
              <a:fillRect/>
            </a:stretch>
          </p:blipFill>
          <p:spPr bwMode="auto">
            <a:xfrm>
              <a:off x="2400" y="720"/>
              <a:ext cx="3840" cy="1402"/>
            </a:xfrm>
            <a:prstGeom prst="rect">
              <a:avLst/>
            </a:prstGeom>
            <a:noFill/>
            <a:ln w="9525">
              <a:noFill/>
              <a:miter lim="800000"/>
              <a:headEnd/>
              <a:tailEnd/>
            </a:ln>
          </p:spPr>
        </p:pic>
        <p:pic>
          <p:nvPicPr>
            <p:cNvPr id="82959" name="Picture 15"/>
            <p:cNvPicPr>
              <a:picLocks noChangeAspect="1" noChangeArrowheads="1"/>
            </p:cNvPicPr>
            <p:nvPr/>
          </p:nvPicPr>
          <p:blipFill>
            <a:blip r:embed="rId4"/>
            <a:srcRect/>
            <a:stretch>
              <a:fillRect/>
            </a:stretch>
          </p:blipFill>
          <p:spPr bwMode="auto">
            <a:xfrm>
              <a:off x="3730" y="2334"/>
              <a:ext cx="2510" cy="1986"/>
            </a:xfrm>
            <a:prstGeom prst="rect">
              <a:avLst/>
            </a:prstGeom>
            <a:noFill/>
            <a:ln w="41275">
              <a:noFill/>
              <a:miter lim="800000"/>
              <a:headEnd/>
              <a:tailEnd/>
            </a:ln>
          </p:spPr>
        </p:pic>
        <p:sp>
          <p:nvSpPr>
            <p:cNvPr id="82960" name="Rectangle 16"/>
            <p:cNvSpPr>
              <a:spLocks noChangeArrowheads="1"/>
            </p:cNvSpPr>
            <p:nvPr/>
          </p:nvSpPr>
          <p:spPr bwMode="auto">
            <a:xfrm>
              <a:off x="4272" y="2544"/>
              <a:ext cx="492" cy="231"/>
            </a:xfrm>
            <a:prstGeom prst="rect">
              <a:avLst/>
            </a:prstGeom>
            <a:noFill/>
            <a:ln w="9525">
              <a:noFill/>
              <a:miter lim="800000"/>
              <a:headEnd/>
              <a:tailEnd/>
            </a:ln>
          </p:spPr>
          <p:txBody>
            <a:bodyPr wrap="none">
              <a:prstTxWarp prst="textNoShape">
                <a:avLst/>
              </a:prstTxWarp>
              <a:spAutoFit/>
            </a:bodyPr>
            <a:lstStyle/>
            <a:p>
              <a:pPr algn="ctr"/>
              <a:r>
                <a:rPr lang="en-US">
                  <a:solidFill>
                    <a:srgbClr val="FF0000"/>
                  </a:solidFill>
                </a:rPr>
                <a:t>signal</a:t>
              </a:r>
              <a:endParaRPr lang="en-US" sz="2000">
                <a:solidFill>
                  <a:schemeClr val="accent2"/>
                </a:solidFill>
              </a:endParaRPr>
            </a:p>
          </p:txBody>
        </p:sp>
        <p:sp>
          <p:nvSpPr>
            <p:cNvPr id="82961" name="Rectangle 17"/>
            <p:cNvSpPr>
              <a:spLocks noChangeArrowheads="1"/>
            </p:cNvSpPr>
            <p:nvPr/>
          </p:nvSpPr>
          <p:spPr bwMode="auto">
            <a:xfrm>
              <a:off x="4512" y="3600"/>
              <a:ext cx="869" cy="231"/>
            </a:xfrm>
            <a:prstGeom prst="rect">
              <a:avLst/>
            </a:prstGeom>
            <a:noFill/>
            <a:ln w="9525">
              <a:noFill/>
              <a:miter lim="800000"/>
              <a:headEnd/>
              <a:tailEnd/>
            </a:ln>
          </p:spPr>
          <p:txBody>
            <a:bodyPr wrap="none">
              <a:prstTxWarp prst="textNoShape">
                <a:avLst/>
              </a:prstTxWarp>
              <a:spAutoFit/>
            </a:bodyPr>
            <a:lstStyle/>
            <a:p>
              <a:pPr algn="ctr"/>
              <a:r>
                <a:rPr lang="en-US">
                  <a:solidFill>
                    <a:schemeClr val="accent2"/>
                  </a:solidFill>
                </a:rPr>
                <a:t>background</a:t>
              </a:r>
              <a:endParaRPr lang="en-US" sz="2000">
                <a:solidFill>
                  <a:schemeClr val="accent2"/>
                </a:solidFill>
              </a:endParaRPr>
            </a:p>
          </p:txBody>
        </p:sp>
        <p:pic>
          <p:nvPicPr>
            <p:cNvPr id="82962" name="Picture 18"/>
            <p:cNvPicPr>
              <a:picLocks noChangeAspect="1" noChangeArrowheads="1"/>
            </p:cNvPicPr>
            <p:nvPr/>
          </p:nvPicPr>
          <p:blipFill>
            <a:blip r:embed="rId5"/>
            <a:srcRect/>
            <a:stretch>
              <a:fillRect/>
            </a:stretch>
          </p:blipFill>
          <p:spPr bwMode="auto">
            <a:xfrm>
              <a:off x="2400" y="2304"/>
              <a:ext cx="1322" cy="1728"/>
            </a:xfrm>
            <a:prstGeom prst="rect">
              <a:avLst/>
            </a:prstGeom>
            <a:noFill/>
            <a:ln w="9525">
              <a:noFill/>
              <a:miter lim="800000"/>
              <a:headEnd/>
              <a:tailEnd/>
            </a:ln>
          </p:spPr>
        </p:pic>
      </p:grpSp>
      <p:graphicFrame>
        <p:nvGraphicFramePr>
          <p:cNvPr id="82946" name="Object 11"/>
          <p:cNvGraphicFramePr>
            <a:graphicFrameLocks noChangeAspect="1"/>
          </p:cNvGraphicFramePr>
          <p:nvPr/>
        </p:nvGraphicFramePr>
        <p:xfrm>
          <a:off x="6629400" y="1248738"/>
          <a:ext cx="2514600" cy="2435225"/>
        </p:xfrm>
        <a:graphic>
          <a:graphicData uri="http://schemas.openxmlformats.org/presentationml/2006/ole">
            <p:oleObj spid="_x0000_s92162" name="CorelPhotoPaint.Image.10" r:id="rId6" imgW="3200000" imgH="3098413" progId="">
              <p:embed/>
            </p:oleObj>
          </a:graphicData>
        </a:graphic>
      </p:graphicFrame>
      <p:sp>
        <p:nvSpPr>
          <p:cNvPr id="25" name="TextBox 24"/>
          <p:cNvSpPr txBox="1"/>
          <p:nvPr/>
        </p:nvSpPr>
        <p:spPr>
          <a:xfrm>
            <a:off x="304800" y="762000"/>
            <a:ext cx="3276600" cy="3970318"/>
          </a:xfrm>
          <a:prstGeom prst="rect">
            <a:avLst/>
          </a:prstGeom>
          <a:noFill/>
        </p:spPr>
        <p:txBody>
          <a:bodyPr wrap="square" rtlCol="0">
            <a:spAutoFit/>
          </a:bodyPr>
          <a:lstStyle/>
          <a:p>
            <a:r>
              <a:rPr lang="en-US" dirty="0" smtClean="0"/>
              <a:t>Because the masses and even the mass hierarchies (and the mixings for the </a:t>
            </a:r>
            <a:r>
              <a:rPr lang="en-US" dirty="0" err="1" smtClean="0"/>
              <a:t>gauginos</a:t>
            </a:r>
            <a:r>
              <a:rPr lang="en-US" dirty="0" smtClean="0"/>
              <a:t>) are unknown, because the SUSY breaking mechanism is unknown, the signature is not well defined </a:t>
            </a:r>
            <a:endParaRPr lang="en-US" dirty="0" smtClean="0"/>
          </a:p>
          <a:p>
            <a:pPr>
              <a:buFont typeface="Arial"/>
              <a:buChar char="•"/>
            </a:pPr>
            <a:r>
              <a:rPr lang="en-US" dirty="0" smtClean="0"/>
              <a:t> jets plus MET</a:t>
            </a:r>
          </a:p>
          <a:p>
            <a:pPr>
              <a:buFont typeface="Arial"/>
              <a:buChar char="•"/>
            </a:pPr>
            <a:r>
              <a:rPr lang="en-US" dirty="0" smtClean="0"/>
              <a:t> leptons plus jets plus MET?</a:t>
            </a:r>
          </a:p>
          <a:p>
            <a:pPr>
              <a:buFont typeface="Arial"/>
              <a:buChar char="•"/>
            </a:pPr>
            <a:r>
              <a:rPr lang="en-US" dirty="0" smtClean="0"/>
              <a:t> </a:t>
            </a:r>
            <a:r>
              <a:rPr lang="en-US" dirty="0" err="1" smtClean="0"/>
              <a:t>dileptons</a:t>
            </a:r>
            <a:r>
              <a:rPr lang="en-US" dirty="0" smtClean="0"/>
              <a:t> plus jets plus MET?</a:t>
            </a:r>
          </a:p>
          <a:p>
            <a:pPr>
              <a:buFont typeface="Arial"/>
              <a:buChar char="•"/>
            </a:pPr>
            <a:r>
              <a:rPr lang="en-US" dirty="0" smtClean="0"/>
              <a:t> same sign </a:t>
            </a:r>
            <a:r>
              <a:rPr lang="en-US" dirty="0" err="1" smtClean="0"/>
              <a:t>dileptons</a:t>
            </a:r>
            <a:r>
              <a:rPr lang="en-US" dirty="0" smtClean="0"/>
              <a:t>?</a:t>
            </a:r>
          </a:p>
          <a:p>
            <a:pPr>
              <a:buFont typeface="Arial"/>
              <a:buChar char="•"/>
            </a:pPr>
            <a:r>
              <a:rPr lang="en-US" dirty="0" smtClean="0"/>
              <a:t> </a:t>
            </a:r>
            <a:r>
              <a:rPr lang="en-US" dirty="0" err="1" smtClean="0"/>
              <a:t>Taus</a:t>
            </a:r>
            <a:r>
              <a:rPr lang="en-US" dirty="0" smtClean="0"/>
              <a:t>? </a:t>
            </a:r>
            <a:r>
              <a:rPr lang="en-US" dirty="0" err="1" smtClean="0"/>
              <a:t>b’s</a:t>
            </a:r>
            <a:r>
              <a:rPr lang="en-US" dirty="0" smtClean="0"/>
              <a:t>? tops? -&gt; jets + MET + something….</a:t>
            </a:r>
          </a:p>
          <a:p>
            <a:pPr>
              <a:buFont typeface="Arial"/>
              <a:buChar char="•"/>
            </a:pPr>
            <a:r>
              <a:rPr lang="en-US" dirty="0" smtClean="0"/>
              <a:t> exotica like HSCP, track stubs, photons + MET, etc</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152400"/>
            <a:ext cx="5562600" cy="792162"/>
          </a:xfrm>
        </p:spPr>
        <p:txBody>
          <a:bodyPr/>
          <a:lstStyle/>
          <a:p>
            <a:r>
              <a:rPr lang="en-US" dirty="0" err="1" smtClean="0"/>
              <a:t>Gmsb</a:t>
            </a:r>
            <a:r>
              <a:rPr lang="en-US" dirty="0" smtClean="0"/>
              <a:t> susy</a:t>
            </a:r>
            <a:endParaRPr lang="en-US" dirty="0"/>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40</a:t>
            </a:fld>
            <a:endParaRPr lang="en-US"/>
          </a:p>
        </p:txBody>
      </p:sp>
      <p:pic>
        <p:nvPicPr>
          <p:cNvPr id="8" name="Picture 6"/>
          <p:cNvPicPr>
            <a:picLocks noChangeAspect="1" noChangeArrowheads="1"/>
          </p:cNvPicPr>
          <p:nvPr/>
        </p:nvPicPr>
        <p:blipFill>
          <a:blip r:embed="rId2"/>
          <a:srcRect/>
          <a:stretch>
            <a:fillRect/>
          </a:stretch>
        </p:blipFill>
        <p:spPr bwMode="auto">
          <a:xfrm>
            <a:off x="5227638" y="152400"/>
            <a:ext cx="3916362" cy="2757487"/>
          </a:xfrm>
          <a:prstGeom prst="rect">
            <a:avLst/>
          </a:prstGeom>
          <a:noFill/>
          <a:ln w="9525">
            <a:noFill/>
            <a:miter lim="800000"/>
            <a:headEnd/>
            <a:tailEnd/>
          </a:ln>
          <a:effectLst/>
        </p:spPr>
      </p:pic>
      <p:pic>
        <p:nvPicPr>
          <p:cNvPr id="9" name="Picture 8"/>
          <p:cNvPicPr>
            <a:picLocks noChangeAspect="1"/>
          </p:cNvPicPr>
          <p:nvPr/>
        </p:nvPicPr>
        <p:blipFill>
          <a:blip r:embed="rId3"/>
          <a:stretch>
            <a:fillRect/>
          </a:stretch>
        </p:blipFill>
        <p:spPr>
          <a:xfrm>
            <a:off x="685800" y="2729796"/>
            <a:ext cx="6489700" cy="3721804"/>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Non-pointing</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41</a:t>
            </a:fld>
            <a:endParaRPr lang="en-US"/>
          </a:p>
        </p:txBody>
      </p:sp>
      <p:pic>
        <p:nvPicPr>
          <p:cNvPr id="6" name="Picture 5"/>
          <p:cNvPicPr>
            <a:picLocks noChangeAspect="1"/>
          </p:cNvPicPr>
          <p:nvPr/>
        </p:nvPicPr>
        <p:blipFill>
          <a:blip r:embed="rId2"/>
          <a:stretch>
            <a:fillRect/>
          </a:stretch>
        </p:blipFill>
        <p:spPr>
          <a:xfrm>
            <a:off x="298450" y="1717280"/>
            <a:ext cx="8845550" cy="3896119"/>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Reconstruction</a:t>
            </a:r>
            <a:endParaRPr lang="en-US" dirty="0"/>
          </a:p>
        </p:txBody>
      </p:sp>
      <p:sp>
        <p:nvSpPr>
          <p:cNvPr id="4" name="Date Placeholder 3"/>
          <p:cNvSpPr>
            <a:spLocks noGrp="1"/>
          </p:cNvSpPr>
          <p:nvPr>
            <p:ph type="dt" sz="half" idx="10"/>
          </p:nvPr>
        </p:nvSpPr>
        <p:spPr/>
        <p:txBody>
          <a:bodyPr/>
          <a:lstStyle/>
          <a:p>
            <a:pPr>
              <a:defRPr/>
            </a:pPr>
            <a:r>
              <a:rPr lang="en-US" smtClean="0"/>
              <a:t>2 Apr 2009</a:t>
            </a:r>
            <a:endParaRPr lang="en-US"/>
          </a:p>
        </p:txBody>
      </p:sp>
      <p:sp>
        <p:nvSpPr>
          <p:cNvPr id="5" name="Footer Placeholder 4"/>
          <p:cNvSpPr>
            <a:spLocks noGrp="1"/>
          </p:cNvSpPr>
          <p:nvPr>
            <p:ph type="ftr" sz="quarter" idx="11"/>
          </p:nvPr>
        </p:nvSpPr>
        <p:spPr/>
        <p:txBody>
          <a:bodyPr/>
          <a:lstStyle/>
          <a:p>
            <a:pPr>
              <a:defRPr/>
            </a:pPr>
            <a:r>
              <a:rPr lang="en-US" smtClean="0"/>
              <a:t>"Shedding Light on Dark Matter", U. MD.</a:t>
            </a:r>
            <a:endParaRPr lang="en-US"/>
          </a:p>
        </p:txBody>
      </p:sp>
      <p:sp>
        <p:nvSpPr>
          <p:cNvPr id="6" name="Slide Number Placeholder 5"/>
          <p:cNvSpPr>
            <a:spLocks noGrp="1"/>
          </p:cNvSpPr>
          <p:nvPr>
            <p:ph type="sldNum" sz="quarter" idx="12"/>
          </p:nvPr>
        </p:nvSpPr>
        <p:spPr/>
        <p:txBody>
          <a:bodyPr/>
          <a:lstStyle/>
          <a:p>
            <a:pPr>
              <a:defRPr/>
            </a:pPr>
            <a:fld id="{A58A8832-5207-C44A-8E7A-8F27B4F8981A}" type="slidenum">
              <a:rPr lang="en-US" smtClean="0"/>
              <a:pPr>
                <a:defRPr/>
              </a:pPr>
              <a:t>42</a:t>
            </a:fld>
            <a:endParaRPr lang="en-US"/>
          </a:p>
        </p:txBody>
      </p:sp>
      <p:sp>
        <p:nvSpPr>
          <p:cNvPr id="7" name="TextBox 6"/>
          <p:cNvSpPr txBox="1"/>
          <p:nvPr/>
        </p:nvSpPr>
        <p:spPr>
          <a:xfrm>
            <a:off x="533400" y="1371600"/>
            <a:ext cx="7848600" cy="646331"/>
          </a:xfrm>
          <a:prstGeom prst="rect">
            <a:avLst/>
          </a:prstGeom>
          <a:noFill/>
        </p:spPr>
        <p:txBody>
          <a:bodyPr wrap="square" rtlCol="0">
            <a:spAutoFit/>
          </a:bodyPr>
          <a:lstStyle/>
          <a:p>
            <a:r>
              <a:rPr lang="en-US" dirty="0" smtClean="0"/>
              <a:t>Theorists, ATLAS and CMS have done work on deconstructing the particle spectrums (pioneering work by ATLAS)</a:t>
            </a:r>
            <a:endParaRPr lang="en-US" dirty="0"/>
          </a:p>
        </p:txBody>
      </p:sp>
      <p:pic>
        <p:nvPicPr>
          <p:cNvPr id="8" name="Picture 105"/>
          <p:cNvPicPr>
            <a:picLocks noChangeAspect="1" noChangeArrowheads="1"/>
          </p:cNvPicPr>
          <p:nvPr/>
        </p:nvPicPr>
        <p:blipFill>
          <a:blip r:embed="rId2"/>
          <a:srcRect/>
          <a:stretch>
            <a:fillRect/>
          </a:stretch>
        </p:blipFill>
        <p:spPr bwMode="auto">
          <a:xfrm>
            <a:off x="0" y="2428875"/>
            <a:ext cx="4959350" cy="1609725"/>
          </a:xfrm>
          <a:prstGeom prst="rect">
            <a:avLst/>
          </a:prstGeom>
          <a:noFill/>
          <a:ln w="9525">
            <a:noFill/>
            <a:miter lim="800000"/>
            <a:headEnd/>
            <a:tailEnd/>
          </a:ln>
          <a:effectLst/>
        </p:spPr>
      </p:pic>
      <p:sp>
        <p:nvSpPr>
          <p:cNvPr id="9" name="TextBox 8"/>
          <p:cNvSpPr txBox="1"/>
          <p:nvPr/>
        </p:nvSpPr>
        <p:spPr>
          <a:xfrm>
            <a:off x="4953000" y="2209800"/>
            <a:ext cx="3810000" cy="646331"/>
          </a:xfrm>
          <a:prstGeom prst="rect">
            <a:avLst/>
          </a:prstGeom>
          <a:noFill/>
        </p:spPr>
        <p:txBody>
          <a:bodyPr wrap="square" rtlCol="0">
            <a:spAutoFit/>
          </a:bodyPr>
          <a:lstStyle/>
          <a:p>
            <a:r>
              <a:rPr lang="en-US" dirty="0" smtClean="0"/>
              <a:t>Di-lepton edges gives mass of </a:t>
            </a:r>
            <a:r>
              <a:rPr lang="en-US" dirty="0" err="1" smtClean="0"/>
              <a:t>slepton</a:t>
            </a:r>
            <a:r>
              <a:rPr lang="en-US" smtClean="0"/>
              <a:t>.</a:t>
            </a:r>
            <a:endParaRPr lang="en-US"/>
          </a:p>
        </p:txBody>
      </p:sp>
      <p:sp>
        <p:nvSpPr>
          <p:cNvPr id="10" name="TextBox 9"/>
          <p:cNvSpPr txBox="1"/>
          <p:nvPr/>
        </p:nvSpPr>
        <p:spPr>
          <a:xfrm>
            <a:off x="1066800" y="4267200"/>
            <a:ext cx="7162800" cy="2031325"/>
          </a:xfrm>
          <a:prstGeom prst="rect">
            <a:avLst/>
          </a:prstGeom>
          <a:noFill/>
        </p:spPr>
        <p:txBody>
          <a:bodyPr wrap="square" rtlCol="0">
            <a:spAutoFit/>
          </a:bodyPr>
          <a:lstStyle/>
          <a:p>
            <a:r>
              <a:rPr lang="en-US" dirty="0" smtClean="0"/>
              <a:t>Strategy is to make mass of all possible combinations of final state particles and let observed min and max values constrain intermediate masses</a:t>
            </a:r>
          </a:p>
          <a:p>
            <a:pPr>
              <a:buFont typeface="Arial"/>
              <a:buChar char="•"/>
            </a:pPr>
            <a:r>
              <a:rPr lang="en-US" dirty="0" smtClean="0"/>
              <a:t> but need to isolate this decay chain from particles from decay of the other </a:t>
            </a:r>
            <a:r>
              <a:rPr lang="en-US" dirty="0" err="1" smtClean="0"/>
              <a:t>squark</a:t>
            </a:r>
            <a:r>
              <a:rPr lang="en-US" dirty="0" smtClean="0"/>
              <a:t> (</a:t>
            </a:r>
            <a:r>
              <a:rPr lang="en-US" dirty="0" err="1" smtClean="0"/>
              <a:t>gluino</a:t>
            </a:r>
            <a:r>
              <a:rPr lang="en-US" dirty="0" smtClean="0"/>
              <a:t>) in the event</a:t>
            </a:r>
          </a:p>
          <a:p>
            <a:pPr>
              <a:buFont typeface="Arial"/>
              <a:buChar char="•"/>
            </a:pPr>
            <a:r>
              <a:rPr lang="en-US" dirty="0" smtClean="0"/>
              <a:t> and events containing this decay chain from events with other decay chains and other initial states.</a:t>
            </a:r>
            <a:endParaRPr lang="en-US" dirty="0"/>
          </a:p>
        </p:txBody>
      </p:sp>
      <p:sp>
        <p:nvSpPr>
          <p:cNvPr id="11" name="TextBox 10"/>
          <p:cNvSpPr txBox="1"/>
          <p:nvPr/>
        </p:nvSpPr>
        <p:spPr>
          <a:xfrm>
            <a:off x="3124200" y="944562"/>
            <a:ext cx="5638800"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dirty="0" smtClean="0"/>
              <a:t>Following slides stolen from </a:t>
            </a:r>
            <a:r>
              <a:rPr lang="it-IT" dirty="0" smtClean="0">
                <a:solidFill>
                  <a:schemeClr val="tx2"/>
                </a:solidFill>
              </a:rPr>
              <a:t>Tommaso Lari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a:t>
            </a:r>
            <a:endParaRPr lang="en-US" dirty="0"/>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43</a:t>
            </a:fld>
            <a:endParaRPr lang="en-US"/>
          </a:p>
        </p:txBody>
      </p:sp>
      <p:sp>
        <p:nvSpPr>
          <p:cNvPr id="7" name="Footer Placeholder 3"/>
          <p:cNvSpPr txBox="1">
            <a:spLocks/>
          </p:cNvSpPr>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Tommaso Lari</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8" name="Slide Number Placeholder 4"/>
          <p:cNvSpPr txBox="1">
            <a:spLocks/>
          </p:cNvSpPr>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CF4EA97-3034-C848-9F87-DC8707DADF19}" type="slidenum">
              <a:rPr kumimoji="0" lang="en-US" sz="1200" b="0" i="0" u="none" strike="noStrike" kern="1200" cap="none" spc="0" normalizeH="0" baseline="0" noProof="0" smtClean="0">
                <a:ln>
                  <a:noFill/>
                </a:ln>
                <a:solidFill>
                  <a:schemeClr val="tx1"/>
                </a:solidFill>
                <a:effectLst/>
                <a:uLnTx/>
                <a:uFillTx/>
                <a:latin typeface="Arial Black" pitchFamily="-110"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en-US" sz="1200" b="0" i="0" u="none" strike="noStrike" kern="1200" cap="none" spc="0" normalizeH="0" baseline="0" noProof="0">
              <a:ln>
                <a:noFill/>
              </a:ln>
              <a:solidFill>
                <a:schemeClr val="tx1"/>
              </a:solidFill>
              <a:effectLst/>
              <a:uLnTx/>
              <a:uFillTx/>
              <a:latin typeface="Arial Black" pitchFamily="-110" charset="0"/>
              <a:ea typeface="+mn-ea"/>
              <a:cs typeface="+mn-cs"/>
            </a:endParaRPr>
          </a:p>
        </p:txBody>
      </p:sp>
      <p:sp>
        <p:nvSpPr>
          <p:cNvPr id="9" name="Date Placeholder 5"/>
          <p:cNvSpPr txBox="1">
            <a:spLocks/>
          </p:cNvSpPr>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January 5th-9th, 2009</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10" name="Rectangle 3"/>
          <p:cNvSpPr txBox="1">
            <a:spLocks noChangeArrowheads="1"/>
          </p:cNvSpPr>
          <p:nvPr/>
        </p:nvSpPr>
        <p:spPr bwMode="auto">
          <a:xfrm>
            <a:off x="0" y="990600"/>
            <a:ext cx="882015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110" charset="2"/>
              <a:buChar char="n"/>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With two undetected particles with unknown mass in the final state it is not possible to reconstruct mass peaks</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110" charset="2"/>
              <a:buChar char="n"/>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The typical approach is to look for minima (thresholds) and maxima (edges) of visible invariant mass products </a:t>
            </a: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pic>
        <p:nvPicPr>
          <p:cNvPr id="11" name="Picture 4"/>
          <p:cNvPicPr>
            <a:picLocks noChangeAspect="1" noChangeArrowheads="1"/>
          </p:cNvPicPr>
          <p:nvPr/>
        </p:nvPicPr>
        <p:blipFill>
          <a:blip r:embed="rId2"/>
          <a:srcRect/>
          <a:stretch>
            <a:fillRect/>
          </a:stretch>
        </p:blipFill>
        <p:spPr bwMode="auto">
          <a:xfrm>
            <a:off x="0" y="2805113"/>
            <a:ext cx="2889250" cy="1169987"/>
          </a:xfrm>
          <a:prstGeom prst="rect">
            <a:avLst/>
          </a:prstGeom>
          <a:noFill/>
          <a:ln w="9525">
            <a:noFill/>
            <a:miter lim="800000"/>
            <a:headEnd/>
            <a:tailEnd/>
          </a:ln>
          <a:effectLst/>
        </p:spPr>
      </p:pic>
      <p:sp>
        <p:nvSpPr>
          <p:cNvPr id="12" name="Text Box 5"/>
          <p:cNvSpPr txBox="1">
            <a:spLocks noChangeArrowheads="1"/>
          </p:cNvSpPr>
          <p:nvPr/>
        </p:nvSpPr>
        <p:spPr bwMode="auto">
          <a:xfrm>
            <a:off x="2651125" y="2874963"/>
            <a:ext cx="6013450" cy="915987"/>
          </a:xfrm>
          <a:prstGeom prst="rect">
            <a:avLst/>
          </a:prstGeom>
          <a:noFill/>
          <a:ln w="9525">
            <a:noFill/>
            <a:miter lim="800000"/>
            <a:headEnd/>
            <a:tailEnd/>
          </a:ln>
          <a:effectLst/>
        </p:spPr>
        <p:txBody>
          <a:bodyPr wrap="none">
            <a:prstTxWarp prst="textNoShape">
              <a:avLst/>
            </a:prstTxWarp>
            <a:spAutoFit/>
          </a:bodyPr>
          <a:lstStyle/>
          <a:p>
            <a:r>
              <a:rPr lang="en-US" b="1"/>
              <a:t>2 two-body decays: </a:t>
            </a:r>
            <a:r>
              <a:rPr lang="en-US"/>
              <a:t>the invariant mass of p,q (massless </a:t>
            </a:r>
          </a:p>
          <a:p>
            <a:r>
              <a:rPr lang="en-US"/>
              <a:t>SM particles) has a maximum at </a:t>
            </a:r>
          </a:p>
          <a:p>
            <a:r>
              <a:rPr lang="en-US"/>
              <a:t>and a triangular shape if the spin of  particle b is zero.</a:t>
            </a:r>
          </a:p>
        </p:txBody>
      </p:sp>
      <p:pic>
        <p:nvPicPr>
          <p:cNvPr id="13" name="Picture 7"/>
          <p:cNvPicPr>
            <a:picLocks noChangeAspect="1" noChangeArrowheads="1"/>
          </p:cNvPicPr>
          <p:nvPr/>
        </p:nvPicPr>
        <p:blipFill>
          <a:blip r:embed="rId3"/>
          <a:srcRect/>
          <a:stretch>
            <a:fillRect/>
          </a:stretch>
        </p:blipFill>
        <p:spPr bwMode="auto">
          <a:xfrm>
            <a:off x="6084888" y="3238500"/>
            <a:ext cx="2616200" cy="246063"/>
          </a:xfrm>
          <a:prstGeom prst="rect">
            <a:avLst/>
          </a:prstGeom>
          <a:noFill/>
          <a:ln w="9525">
            <a:noFill/>
            <a:miter lim="800000"/>
            <a:headEnd/>
            <a:tailEnd/>
          </a:ln>
          <a:effectLst/>
        </p:spPr>
      </p:pic>
      <p:pic>
        <p:nvPicPr>
          <p:cNvPr id="14" name="Picture 8"/>
          <p:cNvPicPr>
            <a:picLocks noChangeAspect="1" noChangeArrowheads="1"/>
          </p:cNvPicPr>
          <p:nvPr/>
        </p:nvPicPr>
        <p:blipFill>
          <a:blip r:embed="rId4"/>
          <a:srcRect/>
          <a:stretch>
            <a:fillRect/>
          </a:stretch>
        </p:blipFill>
        <p:spPr bwMode="auto">
          <a:xfrm>
            <a:off x="0" y="3832225"/>
            <a:ext cx="4160838" cy="1193800"/>
          </a:xfrm>
          <a:prstGeom prst="rect">
            <a:avLst/>
          </a:prstGeom>
          <a:noFill/>
          <a:ln w="9525">
            <a:noFill/>
            <a:miter lim="800000"/>
            <a:headEnd/>
            <a:tailEnd/>
          </a:ln>
          <a:effectLst/>
        </p:spPr>
      </p:pic>
      <p:sp>
        <p:nvSpPr>
          <p:cNvPr id="15" name="Text Box 9"/>
          <p:cNvSpPr txBox="1">
            <a:spLocks noChangeArrowheads="1"/>
          </p:cNvSpPr>
          <p:nvPr/>
        </p:nvSpPr>
        <p:spPr bwMode="auto">
          <a:xfrm>
            <a:off x="3981450" y="3852863"/>
            <a:ext cx="5162550" cy="2289175"/>
          </a:xfrm>
          <a:prstGeom prst="rect">
            <a:avLst/>
          </a:prstGeom>
          <a:noFill/>
          <a:ln w="9525">
            <a:noFill/>
            <a:miter lim="800000"/>
            <a:headEnd/>
            <a:tailEnd/>
          </a:ln>
          <a:effectLst/>
        </p:spPr>
        <p:txBody>
          <a:bodyPr>
            <a:prstTxWarp prst="textNoShape">
              <a:avLst/>
            </a:prstTxWarp>
            <a:spAutoFit/>
          </a:bodyPr>
          <a:lstStyle/>
          <a:p>
            <a:r>
              <a:rPr lang="en-US" b="1"/>
              <a:t>3 successive two-body decays</a:t>
            </a:r>
          </a:p>
          <a:p>
            <a:pPr>
              <a:buFontTx/>
              <a:buChar char="•"/>
            </a:pPr>
            <a:r>
              <a:rPr lang="en-US" i="1"/>
              <a:t> Four</a:t>
            </a:r>
            <a:r>
              <a:rPr lang="en-US"/>
              <a:t> invariant mass combinations of the three</a:t>
            </a:r>
          </a:p>
          <a:p>
            <a:r>
              <a:rPr lang="en-US"/>
              <a:t> visible particles: (12), (13), (23), (123)</a:t>
            </a:r>
          </a:p>
          <a:p>
            <a:pPr>
              <a:buFontTx/>
              <a:buChar char="•"/>
            </a:pPr>
            <a:r>
              <a:rPr lang="en-US"/>
              <a:t> For the first three minimum is zero: only one constraint. The last has both non-trivial minimum and maximum: </a:t>
            </a:r>
            <a:r>
              <a:rPr lang="en-US" i="1"/>
              <a:t>five </a:t>
            </a:r>
            <a:r>
              <a:rPr lang="en-US"/>
              <a:t>constraints in total on </a:t>
            </a:r>
            <a:r>
              <a:rPr lang="en-US" i="1"/>
              <a:t>four</a:t>
            </a:r>
            <a:r>
              <a:rPr lang="en-US"/>
              <a:t> unknown masses.</a:t>
            </a:r>
          </a:p>
          <a:p>
            <a:endParaRPr lang="en-US"/>
          </a:p>
        </p:txBody>
      </p:sp>
      <p:sp>
        <p:nvSpPr>
          <p:cNvPr id="16" name="Text Box 10"/>
          <p:cNvSpPr txBox="1">
            <a:spLocks noChangeArrowheads="1"/>
          </p:cNvSpPr>
          <p:nvPr/>
        </p:nvSpPr>
        <p:spPr bwMode="auto">
          <a:xfrm>
            <a:off x="-53975" y="5699125"/>
            <a:ext cx="9288463" cy="822325"/>
          </a:xfrm>
          <a:prstGeom prst="rect">
            <a:avLst/>
          </a:prstGeom>
          <a:noFill/>
          <a:ln w="9525">
            <a:noFill/>
            <a:miter lim="800000"/>
            <a:headEnd/>
            <a:tailEnd/>
          </a:ln>
          <a:effectLst/>
        </p:spPr>
        <p:txBody>
          <a:bodyPr wrap="none">
            <a:prstTxWarp prst="textNoShape">
              <a:avLst/>
            </a:prstTxWarp>
            <a:spAutoFit/>
          </a:bodyPr>
          <a:lstStyle/>
          <a:p>
            <a:r>
              <a:rPr lang="en-US" sz="2400" b="1">
                <a:solidFill>
                  <a:srgbClr val="A50021"/>
                </a:solidFill>
                <a:latin typeface="Times New Roman" pitchFamily="-110" charset="0"/>
              </a:rPr>
              <a:t>If sufficiently long decay chains can be isolated and enough endpoints </a:t>
            </a:r>
          </a:p>
          <a:p>
            <a:r>
              <a:rPr lang="en-US" sz="2400" b="1">
                <a:solidFill>
                  <a:srgbClr val="A50021"/>
                </a:solidFill>
                <a:latin typeface="Times New Roman" pitchFamily="-110" charset="0"/>
              </a:rPr>
              <a:t>measured, then the masses of the individual particles can be obtained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44</a:t>
            </a:fld>
            <a:endParaRPr lang="en-US"/>
          </a:p>
        </p:txBody>
      </p:sp>
      <p:sp>
        <p:nvSpPr>
          <p:cNvPr id="8" name="Footer Placeholder 3"/>
          <p:cNvSpPr txBox="1">
            <a:spLocks/>
          </p:cNvSpPr>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Tommaso Lari</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9" name="Slide Number Placeholder 4"/>
          <p:cNvSpPr txBox="1">
            <a:spLocks/>
          </p:cNvSpPr>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BBAE319-11F0-CB4A-82C7-38812694D78A}" type="slidenum">
              <a:rPr kumimoji="0" lang="en-US" sz="1200" b="0" i="0" u="none" strike="noStrike" kern="1200" cap="none" spc="0" normalizeH="0" baseline="0" noProof="0" smtClean="0">
                <a:ln>
                  <a:noFill/>
                </a:ln>
                <a:solidFill>
                  <a:schemeClr val="tx1"/>
                </a:solidFill>
                <a:effectLst/>
                <a:uLnTx/>
                <a:uFillTx/>
                <a:latin typeface="Arial Black" pitchFamily="-110"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sz="1200" b="0" i="0" u="none" strike="noStrike" kern="1200" cap="none" spc="0" normalizeH="0" baseline="0" noProof="0">
              <a:ln>
                <a:noFill/>
              </a:ln>
              <a:solidFill>
                <a:schemeClr val="tx1"/>
              </a:solidFill>
              <a:effectLst/>
              <a:uLnTx/>
              <a:uFillTx/>
              <a:latin typeface="Arial Black" pitchFamily="-110" charset="0"/>
              <a:ea typeface="+mn-ea"/>
              <a:cs typeface="+mn-cs"/>
            </a:endParaRPr>
          </a:p>
        </p:txBody>
      </p:sp>
      <p:sp>
        <p:nvSpPr>
          <p:cNvPr id="10" name="Date Placeholder 5"/>
          <p:cNvSpPr txBox="1">
            <a:spLocks/>
          </p:cNvSpPr>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January 5th-9th, 2009</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11" name="Rectangle 3"/>
          <p:cNvSpPr txBox="1">
            <a:spLocks noChangeArrowheads="1"/>
          </p:cNvSpPr>
          <p:nvPr/>
        </p:nvSpPr>
        <p:spPr bwMode="auto">
          <a:xfrm>
            <a:off x="177800" y="1255713"/>
            <a:ext cx="8516938" cy="1236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
                <a:schemeClr val="bg2"/>
              </a:buClr>
              <a:buSzPct val="75000"/>
              <a:buFont typeface="Wingdings" pitchFamily="-110" charset="2"/>
              <a:buNone/>
              <a:tabLst/>
              <a:defRPr/>
            </a:pPr>
            <a:r>
              <a:rPr kumimoji="0" lang="it-IT" sz="2400" b="0" i="0" u="none" strike="noStrike" kern="0" cap="none" spc="0" normalizeH="0" baseline="0" noProof="0" smtClean="0">
                <a:ln>
                  <a:noFill/>
                </a:ln>
                <a:solidFill>
                  <a:schemeClr val="tx1"/>
                </a:solidFill>
                <a:effectLst/>
                <a:uLnTx/>
                <a:uFillTx/>
                <a:latin typeface="+mn-lt"/>
                <a:ea typeface="+mn-ea"/>
                <a:cs typeface="+mn-cs"/>
              </a:rPr>
              <a:t>Experimentally very clean</a:t>
            </a:r>
          </a:p>
          <a:p>
            <a:pPr marL="342900" marR="0" lvl="0" indent="-342900" algn="l" defTabSz="914400" rtl="0" eaLnBrk="1" fontAlgn="base" latinLnBrk="0" hangingPunct="1">
              <a:lnSpc>
                <a:spcPct val="80000"/>
              </a:lnSpc>
              <a:spcBef>
                <a:spcPct val="20000"/>
              </a:spcBef>
              <a:spcAft>
                <a:spcPct val="0"/>
              </a:spcAft>
              <a:buClr>
                <a:schemeClr val="bg2"/>
              </a:buClr>
              <a:buSzPct val="75000"/>
              <a:buFont typeface="Wingdings" pitchFamily="-110" charset="2"/>
              <a:buChar char="n"/>
              <a:tabLst/>
              <a:defRPr/>
            </a:pPr>
            <a:r>
              <a:rPr kumimoji="0" lang="it-IT" sz="2400" b="0" i="0" u="none" strike="noStrike" kern="0" cap="none" spc="0" normalizeH="0" baseline="0" noProof="0" smtClean="0">
                <a:ln>
                  <a:noFill/>
                </a:ln>
                <a:solidFill>
                  <a:schemeClr val="tx1"/>
                </a:solidFill>
                <a:effectLst/>
                <a:uLnTx/>
                <a:uFillTx/>
                <a:latin typeface="+mn-lt"/>
                <a:ea typeface="+mn-ea"/>
                <a:cs typeface="+mn-cs"/>
              </a:rPr>
              <a:t>Lepton 4-momentum measured with good resolution and very small energy scale uncertainty (ultimate ~0.1%)</a:t>
            </a:r>
          </a:p>
          <a:p>
            <a:pPr marL="342900" marR="0" lvl="0" indent="-342900" algn="l" defTabSz="914400" rtl="0" eaLnBrk="1" fontAlgn="base" latinLnBrk="0" hangingPunct="1">
              <a:lnSpc>
                <a:spcPct val="80000"/>
              </a:lnSpc>
              <a:spcBef>
                <a:spcPct val="20000"/>
              </a:spcBef>
              <a:spcAft>
                <a:spcPct val="0"/>
              </a:spcAft>
              <a:buClr>
                <a:schemeClr val="bg2"/>
              </a:buClr>
              <a:buSzPct val="75000"/>
              <a:buFont typeface="Wingdings" pitchFamily="-110" charset="2"/>
              <a:buChar char="n"/>
              <a:tabLst/>
              <a:defRPr/>
            </a:pPr>
            <a:r>
              <a:rPr kumimoji="0" lang="it-IT" sz="2400" b="0" i="0" u="none" strike="noStrike" kern="0" cap="none" spc="0" normalizeH="0" baseline="0" noProof="0" smtClean="0">
                <a:ln>
                  <a:noFill/>
                </a:ln>
                <a:solidFill>
                  <a:schemeClr val="tx1"/>
                </a:solidFill>
                <a:effectLst/>
                <a:uLnTx/>
                <a:uFillTx/>
                <a:latin typeface="+mn-lt"/>
                <a:ea typeface="+mn-ea"/>
                <a:cs typeface="+mn-cs"/>
              </a:rPr>
              <a:t>Lepton flavour unambiguos</a:t>
            </a:r>
          </a:p>
          <a:p>
            <a:pPr marL="342900" marR="0" lvl="0" indent="-342900" algn="l" defTabSz="914400" rtl="0" eaLnBrk="1" fontAlgn="base" latinLnBrk="0" hangingPunct="1">
              <a:lnSpc>
                <a:spcPct val="80000"/>
              </a:lnSpc>
              <a:spcBef>
                <a:spcPct val="20000"/>
              </a:spcBef>
              <a:spcAft>
                <a:spcPct val="0"/>
              </a:spcAft>
              <a:buClr>
                <a:schemeClr val="bg2"/>
              </a:buClr>
              <a:buSzPct val="75000"/>
              <a:buFont typeface="Wingdings" pitchFamily="-110" charset="2"/>
              <a:buChar char="n"/>
              <a:tabLst/>
              <a:defRPr/>
            </a:pPr>
            <a:r>
              <a:rPr kumimoji="0" lang="it-IT" sz="2400" b="0" i="0" u="none" strike="noStrike" kern="0" cap="none" spc="0" normalizeH="0" baseline="0" noProof="0" smtClean="0">
                <a:ln>
                  <a:noFill/>
                </a:ln>
                <a:solidFill>
                  <a:schemeClr val="tx1"/>
                </a:solidFill>
                <a:effectLst/>
                <a:uLnTx/>
                <a:uFillTx/>
                <a:latin typeface="+mn-lt"/>
                <a:ea typeface="+mn-ea"/>
                <a:cs typeface="+mn-cs"/>
              </a:rPr>
              <a:t>The combinatorial background cancels in the flavour subtracted distribution:   </a:t>
            </a:r>
            <a:endParaRPr kumimoji="0" lang="en-US" sz="2400" b="0" i="0" u="none" strike="noStrike" kern="0" cap="none" spc="0" normalizeH="0" baseline="0" noProof="0">
              <a:ln>
                <a:noFill/>
              </a:ln>
              <a:solidFill>
                <a:schemeClr val="tx1"/>
              </a:solidFill>
              <a:effectLst/>
              <a:uLnTx/>
              <a:uFillTx/>
              <a:latin typeface="+mn-lt"/>
              <a:ea typeface="+mn-ea"/>
              <a:cs typeface="+mn-cs"/>
            </a:endParaRPr>
          </a:p>
        </p:txBody>
      </p:sp>
      <p:sp>
        <p:nvSpPr>
          <p:cNvPr id="12" name="Text Box 55"/>
          <p:cNvSpPr txBox="1">
            <a:spLocks noChangeArrowheads="1"/>
          </p:cNvSpPr>
          <p:nvPr/>
        </p:nvSpPr>
        <p:spPr bwMode="auto">
          <a:xfrm>
            <a:off x="665163" y="3360738"/>
            <a:ext cx="1719262" cy="641350"/>
          </a:xfrm>
          <a:prstGeom prst="rect">
            <a:avLst/>
          </a:prstGeom>
          <a:noFill/>
          <a:ln w="12700">
            <a:noFill/>
            <a:miter lim="800000"/>
            <a:headEnd/>
            <a:tailEnd/>
          </a:ln>
          <a:effectLst/>
        </p:spPr>
        <p:txBody>
          <a:bodyPr>
            <a:prstTxWarp prst="textNoShape">
              <a:avLst/>
            </a:prstTxWarp>
            <a:spAutoFit/>
          </a:bodyPr>
          <a:lstStyle/>
          <a:p>
            <a:pPr eaLnBrk="0" hangingPunct="0"/>
            <a:r>
              <a:rPr lang="en-GB" b="1">
                <a:solidFill>
                  <a:schemeClr val="bg1"/>
                </a:solidFill>
              </a:rPr>
              <a:t>ATLAS</a:t>
            </a:r>
          </a:p>
          <a:p>
            <a:pPr eaLnBrk="0" hangingPunct="0"/>
            <a:r>
              <a:rPr lang="en-GB" b="1">
                <a:solidFill>
                  <a:schemeClr val="bg1"/>
                </a:solidFill>
              </a:rPr>
              <a:t>Physics TDR</a:t>
            </a:r>
          </a:p>
        </p:txBody>
      </p:sp>
      <p:sp>
        <p:nvSpPr>
          <p:cNvPr id="13" name="Text Box 57"/>
          <p:cNvSpPr txBox="1">
            <a:spLocks noChangeArrowheads="1"/>
          </p:cNvSpPr>
          <p:nvPr/>
        </p:nvSpPr>
        <p:spPr bwMode="auto">
          <a:xfrm>
            <a:off x="2784475" y="6034088"/>
            <a:ext cx="1192213" cy="396875"/>
          </a:xfrm>
          <a:prstGeom prst="rect">
            <a:avLst/>
          </a:prstGeom>
          <a:noFill/>
          <a:ln w="9525">
            <a:noFill/>
            <a:miter lim="800000"/>
            <a:headEnd/>
            <a:tailEnd/>
          </a:ln>
          <a:effectLst/>
        </p:spPr>
        <p:txBody>
          <a:bodyPr wrap="none">
            <a:prstTxWarp prst="textNoShape">
              <a:avLst/>
            </a:prstTxWarp>
            <a:spAutoFit/>
          </a:bodyPr>
          <a:lstStyle/>
          <a:p>
            <a:pPr eaLnBrk="0" hangingPunct="0"/>
            <a:r>
              <a:rPr lang="it-IT" sz="2000">
                <a:solidFill>
                  <a:schemeClr val="bg1"/>
                </a:solidFill>
                <a:latin typeface="Times New Roman" pitchFamily="-110" charset="0"/>
              </a:rPr>
              <a:t>M</a:t>
            </a:r>
            <a:r>
              <a:rPr lang="it-IT" sz="2000" baseline="-25000">
                <a:solidFill>
                  <a:schemeClr val="bg1"/>
                </a:solidFill>
                <a:latin typeface="Times New Roman" pitchFamily="-110" charset="0"/>
              </a:rPr>
              <a:t>ll </a:t>
            </a:r>
            <a:r>
              <a:rPr lang="it-IT" sz="2000">
                <a:solidFill>
                  <a:schemeClr val="bg1"/>
                </a:solidFill>
                <a:latin typeface="Times New Roman" pitchFamily="-110" charset="0"/>
              </a:rPr>
              <a:t>(GeV)</a:t>
            </a:r>
            <a:endParaRPr lang="en-US" sz="2000">
              <a:solidFill>
                <a:schemeClr val="bg1"/>
              </a:solidFill>
              <a:latin typeface="Times New Roman" pitchFamily="-110" charset="0"/>
            </a:endParaRPr>
          </a:p>
        </p:txBody>
      </p:sp>
      <p:sp>
        <p:nvSpPr>
          <p:cNvPr id="14" name="Text Box 60"/>
          <p:cNvSpPr txBox="1">
            <a:spLocks noChangeArrowheads="1"/>
          </p:cNvSpPr>
          <p:nvPr/>
        </p:nvSpPr>
        <p:spPr bwMode="auto">
          <a:xfrm>
            <a:off x="4422775" y="5294313"/>
            <a:ext cx="184150" cy="366712"/>
          </a:xfrm>
          <a:prstGeom prst="rect">
            <a:avLst/>
          </a:prstGeom>
          <a:noFill/>
          <a:ln w="9525">
            <a:noFill/>
            <a:miter lim="800000"/>
            <a:headEnd/>
            <a:tailEnd/>
          </a:ln>
          <a:effectLst/>
        </p:spPr>
        <p:txBody>
          <a:bodyPr wrap="none">
            <a:prstTxWarp prst="textNoShape">
              <a:avLst/>
            </a:prstTxWarp>
            <a:spAutoFit/>
          </a:bodyPr>
          <a:lstStyle/>
          <a:p>
            <a:pPr eaLnBrk="0" hangingPunct="0"/>
            <a:endParaRPr lang="en-US" u="sng"/>
          </a:p>
        </p:txBody>
      </p:sp>
      <p:pic>
        <p:nvPicPr>
          <p:cNvPr id="15" name="Picture 68"/>
          <p:cNvPicPr>
            <a:picLocks noChangeAspect="1" noChangeArrowheads="1"/>
          </p:cNvPicPr>
          <p:nvPr/>
        </p:nvPicPr>
        <p:blipFill>
          <a:blip r:embed="rId2"/>
          <a:srcRect/>
          <a:stretch>
            <a:fillRect/>
          </a:stretch>
        </p:blipFill>
        <p:spPr bwMode="auto">
          <a:xfrm>
            <a:off x="2166938" y="3027363"/>
            <a:ext cx="3590925" cy="306387"/>
          </a:xfrm>
          <a:prstGeom prst="rect">
            <a:avLst/>
          </a:prstGeom>
          <a:noFill/>
          <a:ln w="9525">
            <a:noFill/>
            <a:miter lim="800000"/>
            <a:headEnd/>
            <a:tailEnd/>
          </a:ln>
          <a:effectLst/>
        </p:spPr>
      </p:pic>
      <p:pic>
        <p:nvPicPr>
          <p:cNvPr id="16" name="Picture 105"/>
          <p:cNvPicPr>
            <a:picLocks noChangeAspect="1" noChangeArrowheads="1"/>
          </p:cNvPicPr>
          <p:nvPr/>
        </p:nvPicPr>
        <p:blipFill>
          <a:blip r:embed="rId3"/>
          <a:srcRect/>
          <a:stretch>
            <a:fillRect/>
          </a:stretch>
        </p:blipFill>
        <p:spPr bwMode="auto">
          <a:xfrm>
            <a:off x="0" y="3500438"/>
            <a:ext cx="4959350" cy="1609725"/>
          </a:xfrm>
          <a:prstGeom prst="rect">
            <a:avLst/>
          </a:prstGeom>
          <a:noFill/>
          <a:ln w="9525">
            <a:noFill/>
            <a:miter lim="800000"/>
            <a:headEnd/>
            <a:tailEnd/>
          </a:ln>
          <a:effectLst/>
        </p:spPr>
      </p:pic>
      <p:sp>
        <p:nvSpPr>
          <p:cNvPr id="17" name="Text Box 106"/>
          <p:cNvSpPr txBox="1">
            <a:spLocks noChangeArrowheads="1"/>
          </p:cNvSpPr>
          <p:nvPr/>
        </p:nvSpPr>
        <p:spPr bwMode="auto">
          <a:xfrm>
            <a:off x="4937125" y="3546475"/>
            <a:ext cx="3589338" cy="1552575"/>
          </a:xfrm>
          <a:prstGeom prst="rect">
            <a:avLst/>
          </a:prstGeom>
          <a:noFill/>
          <a:ln w="9525">
            <a:noFill/>
            <a:miter lim="800000"/>
            <a:headEnd/>
            <a:tailEnd/>
          </a:ln>
          <a:effectLst/>
        </p:spPr>
        <p:txBody>
          <a:bodyPr wrap="none">
            <a:prstTxWarp prst="textNoShape">
              <a:avLst/>
            </a:prstTxWarp>
            <a:spAutoFit/>
          </a:bodyPr>
          <a:lstStyle/>
          <a:p>
            <a:r>
              <a:rPr lang="en-US" sz="2400" dirty="0">
                <a:latin typeface="Times New Roman" pitchFamily="-110" charset="0"/>
              </a:rPr>
              <a:t>The relevant decay chain is </a:t>
            </a:r>
          </a:p>
          <a:p>
            <a:r>
              <a:rPr lang="en-US" sz="2400" dirty="0">
                <a:latin typeface="Times New Roman" pitchFamily="-110" charset="0"/>
              </a:rPr>
              <a:t>open in a large fraction of </a:t>
            </a:r>
          </a:p>
          <a:p>
            <a:r>
              <a:rPr lang="en-US" sz="2400" dirty="0">
                <a:latin typeface="Times New Roman" pitchFamily="-110" charset="0"/>
              </a:rPr>
              <a:t>SUSY parameter space.</a:t>
            </a:r>
          </a:p>
          <a:p>
            <a:r>
              <a:rPr lang="en-US" sz="2400" dirty="0">
                <a:latin typeface="Times New Roman" pitchFamily="-110" charset="0"/>
              </a:rPr>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Dilepton</a:t>
            </a:r>
            <a:r>
              <a:rPr lang="en-US" dirty="0" smtClean="0"/>
              <a:t> edge</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45</a:t>
            </a:fld>
            <a:endParaRPr lang="en-US"/>
          </a:p>
        </p:txBody>
      </p:sp>
      <p:pic>
        <p:nvPicPr>
          <p:cNvPr id="7" name="Picture 4"/>
          <p:cNvPicPr>
            <a:picLocks noChangeAspect="1" noChangeArrowheads="1"/>
          </p:cNvPicPr>
          <p:nvPr/>
        </p:nvPicPr>
        <p:blipFill>
          <a:blip r:embed="rId2"/>
          <a:srcRect/>
          <a:stretch>
            <a:fillRect/>
          </a:stretch>
        </p:blipFill>
        <p:spPr bwMode="auto">
          <a:xfrm>
            <a:off x="0" y="1319213"/>
            <a:ext cx="9144000" cy="3038475"/>
          </a:xfrm>
          <a:prstGeom prst="rect">
            <a:avLst/>
          </a:prstGeom>
          <a:noFill/>
          <a:ln w="9525">
            <a:noFill/>
            <a:miter lim="800000"/>
            <a:headEnd/>
            <a:tailEnd/>
          </a:ln>
          <a:effectLst/>
        </p:spPr>
      </p:pic>
      <p:pic>
        <p:nvPicPr>
          <p:cNvPr id="8" name="Picture 6"/>
          <p:cNvPicPr>
            <a:picLocks noChangeAspect="1" noChangeArrowheads="1"/>
          </p:cNvPicPr>
          <p:nvPr/>
        </p:nvPicPr>
        <p:blipFill>
          <a:blip r:embed="rId3"/>
          <a:srcRect/>
          <a:stretch>
            <a:fillRect/>
          </a:stretch>
        </p:blipFill>
        <p:spPr bwMode="auto">
          <a:xfrm>
            <a:off x="0" y="1143000"/>
            <a:ext cx="3087688" cy="419100"/>
          </a:xfrm>
          <a:prstGeom prst="rect">
            <a:avLst/>
          </a:prstGeom>
          <a:noFill/>
          <a:ln w="9525">
            <a:noFill/>
            <a:miter lim="800000"/>
            <a:headEnd/>
            <a:tailEnd/>
          </a:ln>
          <a:effectLst/>
        </p:spPr>
      </p:pic>
      <p:pic>
        <p:nvPicPr>
          <p:cNvPr id="9" name="Picture 7"/>
          <p:cNvPicPr>
            <a:picLocks noChangeAspect="1" noChangeArrowheads="1"/>
          </p:cNvPicPr>
          <p:nvPr/>
        </p:nvPicPr>
        <p:blipFill>
          <a:blip r:embed="rId4"/>
          <a:srcRect/>
          <a:stretch>
            <a:fillRect/>
          </a:stretch>
        </p:blipFill>
        <p:spPr bwMode="auto">
          <a:xfrm>
            <a:off x="5060950" y="1176338"/>
            <a:ext cx="963613" cy="409575"/>
          </a:xfrm>
          <a:prstGeom prst="rect">
            <a:avLst/>
          </a:prstGeom>
          <a:noFill/>
          <a:ln w="9525">
            <a:noFill/>
            <a:miter lim="800000"/>
            <a:headEnd/>
            <a:tailEnd/>
          </a:ln>
          <a:effectLst/>
        </p:spPr>
      </p:pic>
      <p:pic>
        <p:nvPicPr>
          <p:cNvPr id="10" name="Picture 8"/>
          <p:cNvPicPr>
            <a:picLocks noChangeAspect="1" noChangeArrowheads="1"/>
          </p:cNvPicPr>
          <p:nvPr/>
        </p:nvPicPr>
        <p:blipFill>
          <a:blip r:embed="rId5"/>
          <a:srcRect/>
          <a:stretch>
            <a:fillRect/>
          </a:stretch>
        </p:blipFill>
        <p:spPr bwMode="auto">
          <a:xfrm>
            <a:off x="6078538" y="1187450"/>
            <a:ext cx="1214437" cy="423863"/>
          </a:xfrm>
          <a:prstGeom prst="rect">
            <a:avLst/>
          </a:prstGeom>
          <a:noFill/>
          <a:ln w="9525">
            <a:noFill/>
            <a:miter lim="800000"/>
            <a:headEnd/>
            <a:tailEnd/>
          </a:ln>
          <a:effectLst/>
        </p:spPr>
      </p:pic>
      <p:pic>
        <p:nvPicPr>
          <p:cNvPr id="11" name="Picture 9"/>
          <p:cNvPicPr>
            <a:picLocks noChangeAspect="1" noChangeArrowheads="1"/>
          </p:cNvPicPr>
          <p:nvPr/>
        </p:nvPicPr>
        <p:blipFill>
          <a:blip r:embed="rId6"/>
          <a:srcRect/>
          <a:stretch>
            <a:fillRect/>
          </a:stretch>
        </p:blipFill>
        <p:spPr bwMode="auto">
          <a:xfrm>
            <a:off x="2444750" y="1524000"/>
            <a:ext cx="2120900" cy="835025"/>
          </a:xfrm>
          <a:prstGeom prst="rect">
            <a:avLst/>
          </a:prstGeom>
          <a:noFill/>
          <a:ln w="9525">
            <a:noFill/>
            <a:miter lim="800000"/>
            <a:headEnd/>
            <a:tailEnd/>
          </a:ln>
          <a:effectLst/>
        </p:spPr>
      </p:pic>
      <p:pic>
        <p:nvPicPr>
          <p:cNvPr id="12" name="Picture 12"/>
          <p:cNvPicPr>
            <a:picLocks noChangeAspect="1" noChangeArrowheads="1"/>
          </p:cNvPicPr>
          <p:nvPr/>
        </p:nvPicPr>
        <p:blipFill>
          <a:blip r:embed="rId7"/>
          <a:srcRect/>
          <a:stretch>
            <a:fillRect/>
          </a:stretch>
        </p:blipFill>
        <p:spPr bwMode="auto">
          <a:xfrm>
            <a:off x="7137400" y="1527175"/>
            <a:ext cx="2006600" cy="911225"/>
          </a:xfrm>
          <a:prstGeom prst="rect">
            <a:avLst/>
          </a:prstGeom>
          <a:noFill/>
          <a:ln w="9525">
            <a:noFill/>
            <a:miter lim="800000"/>
            <a:headEnd/>
            <a:tailEnd/>
          </a:ln>
          <a:effectLst/>
        </p:spPr>
      </p:pic>
      <p:sp>
        <p:nvSpPr>
          <p:cNvPr id="13" name="Text Box 13"/>
          <p:cNvSpPr txBox="1">
            <a:spLocks noChangeArrowheads="1"/>
          </p:cNvSpPr>
          <p:nvPr/>
        </p:nvSpPr>
        <p:spPr bwMode="auto">
          <a:xfrm>
            <a:off x="250825" y="4208463"/>
            <a:ext cx="4222750" cy="915987"/>
          </a:xfrm>
          <a:prstGeom prst="rect">
            <a:avLst/>
          </a:prstGeom>
          <a:noFill/>
          <a:ln w="9525">
            <a:noFill/>
            <a:miter lim="800000"/>
            <a:headEnd/>
            <a:tailEnd/>
          </a:ln>
          <a:effectLst/>
        </p:spPr>
        <p:txBody>
          <a:bodyPr wrap="none">
            <a:prstTxWarp prst="textNoShape">
              <a:avLst/>
            </a:prstTxWarp>
            <a:spAutoFit/>
          </a:bodyPr>
          <a:lstStyle/>
          <a:p>
            <a:r>
              <a:rPr lang="en-US"/>
              <a:t>SU3 (bulk point), two body decays</a:t>
            </a:r>
          </a:p>
          <a:p>
            <a:r>
              <a:rPr lang="en-US"/>
              <a:t>Fitting function: triangle smeared with a </a:t>
            </a:r>
          </a:p>
          <a:p>
            <a:r>
              <a:rPr lang="en-US"/>
              <a:t>gaussian</a:t>
            </a:r>
          </a:p>
        </p:txBody>
      </p:sp>
      <p:sp>
        <p:nvSpPr>
          <p:cNvPr id="14" name="Text Box 14"/>
          <p:cNvSpPr txBox="1">
            <a:spLocks noChangeArrowheads="1"/>
          </p:cNvSpPr>
          <p:nvPr/>
        </p:nvSpPr>
        <p:spPr bwMode="auto">
          <a:xfrm>
            <a:off x="4867275" y="4233863"/>
            <a:ext cx="4070350" cy="1190625"/>
          </a:xfrm>
          <a:prstGeom prst="rect">
            <a:avLst/>
          </a:prstGeom>
          <a:noFill/>
          <a:ln w="9525">
            <a:noFill/>
            <a:miter lim="800000"/>
            <a:headEnd/>
            <a:tailEnd/>
          </a:ln>
          <a:effectLst/>
        </p:spPr>
        <p:txBody>
          <a:bodyPr wrap="none">
            <a:prstTxWarp prst="textNoShape">
              <a:avLst/>
            </a:prstTxWarp>
            <a:spAutoFit/>
          </a:bodyPr>
          <a:lstStyle/>
          <a:p>
            <a:r>
              <a:rPr lang="en-US"/>
              <a:t>SU4 (low-mass point near Tevatron </a:t>
            </a:r>
          </a:p>
          <a:p>
            <a:r>
              <a:rPr lang="en-US"/>
              <a:t>limits), three body decay.</a:t>
            </a:r>
          </a:p>
          <a:p>
            <a:r>
              <a:rPr lang="en-US"/>
              <a:t>Fitting function: theoretical three-body </a:t>
            </a:r>
          </a:p>
          <a:p>
            <a:r>
              <a:rPr lang="en-US"/>
              <a:t>decay shape with gaussian smearing</a:t>
            </a:r>
          </a:p>
        </p:txBody>
      </p:sp>
      <p:sp>
        <p:nvSpPr>
          <p:cNvPr id="15" name="Text Box 15"/>
          <p:cNvSpPr txBox="1">
            <a:spLocks noChangeArrowheads="1"/>
          </p:cNvSpPr>
          <p:nvPr/>
        </p:nvSpPr>
        <p:spPr bwMode="auto">
          <a:xfrm>
            <a:off x="193675" y="5280025"/>
            <a:ext cx="8316913" cy="1187450"/>
          </a:xfrm>
          <a:prstGeom prst="rect">
            <a:avLst/>
          </a:prstGeom>
          <a:noFill/>
          <a:ln w="9525">
            <a:noFill/>
            <a:miter lim="800000"/>
            <a:headEnd/>
            <a:tailEnd/>
          </a:ln>
          <a:effectLst/>
        </p:spPr>
        <p:txBody>
          <a:bodyPr wrap="none">
            <a:prstTxWarp prst="textNoShape">
              <a:avLst/>
            </a:prstTxWarp>
            <a:spAutoFit/>
          </a:bodyPr>
          <a:lstStyle/>
          <a:p>
            <a:r>
              <a:rPr lang="en-US" sz="2400">
                <a:solidFill>
                  <a:srgbClr val="A50021"/>
                </a:solidFill>
                <a:latin typeface="Times New Roman" pitchFamily="-110" charset="0"/>
              </a:rPr>
              <a:t>In reality more luminosity is needed to discriminate two-body and </a:t>
            </a:r>
          </a:p>
          <a:p>
            <a:r>
              <a:rPr lang="en-US" sz="2400">
                <a:solidFill>
                  <a:srgbClr val="A50021"/>
                </a:solidFill>
                <a:latin typeface="Times New Roman" pitchFamily="-110" charset="0"/>
              </a:rPr>
              <a:t>three-body decays from the shape of the distribution. With 1 fb</a:t>
            </a:r>
            <a:r>
              <a:rPr lang="en-US" sz="2400" baseline="30000">
                <a:solidFill>
                  <a:srgbClr val="A50021"/>
                </a:solidFill>
                <a:latin typeface="Times New Roman" pitchFamily="-110" charset="0"/>
              </a:rPr>
              <a:t>-1</a:t>
            </a:r>
            <a:r>
              <a:rPr lang="en-US" sz="2400">
                <a:solidFill>
                  <a:srgbClr val="A50021"/>
                </a:solidFill>
                <a:latin typeface="Times New Roman" pitchFamily="-110" charset="0"/>
              </a:rPr>
              <a:t> </a:t>
            </a:r>
          </a:p>
          <a:p>
            <a:r>
              <a:rPr lang="en-US" sz="2400">
                <a:solidFill>
                  <a:srgbClr val="A50021"/>
                </a:solidFill>
                <a:latin typeface="Times New Roman" pitchFamily="-110" charset="0"/>
              </a:rPr>
              <a:t>both fitting functions give reasonable </a:t>
            </a:r>
            <a:r>
              <a:rPr lang="en-US" sz="2400">
                <a:solidFill>
                  <a:srgbClr val="A50021"/>
                </a:solidFill>
                <a:latin typeface="Symbol" pitchFamily="-110" charset="2"/>
              </a:rPr>
              <a:t>c</a:t>
            </a:r>
            <a:r>
              <a:rPr lang="en-US" sz="2400" baseline="30000">
                <a:solidFill>
                  <a:srgbClr val="A50021"/>
                </a:solidFill>
                <a:latin typeface="Times New Roman" pitchFamily="-110" charset="0"/>
              </a:rPr>
              <a:t>2</a:t>
            </a:r>
            <a:r>
              <a:rPr lang="en-US" sz="2400">
                <a:solidFill>
                  <a:srgbClr val="A50021"/>
                </a:solidFill>
                <a:latin typeface="Times New Roman" pitchFamily="-110" charset="0"/>
              </a:rPr>
              <a:t>. </a:t>
            </a: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Leptons and jets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46</a:t>
            </a:fld>
            <a:endParaRPr lang="en-US"/>
          </a:p>
        </p:txBody>
      </p:sp>
      <p:sp>
        <p:nvSpPr>
          <p:cNvPr id="11" name="Footer Placeholder 3"/>
          <p:cNvSpPr txBox="1">
            <a:spLocks/>
          </p:cNvSpPr>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Tommaso Lari</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12" name="Slide Number Placeholder 4"/>
          <p:cNvSpPr txBox="1">
            <a:spLocks/>
          </p:cNvSpPr>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66A2C33-01ED-3244-96FD-6206120D1366}" type="slidenum">
              <a:rPr kumimoji="0" lang="en-US" sz="1200" b="0" i="0" u="none" strike="noStrike" kern="1200" cap="none" spc="0" normalizeH="0" baseline="0" noProof="0" smtClean="0">
                <a:ln>
                  <a:noFill/>
                </a:ln>
                <a:solidFill>
                  <a:schemeClr val="tx1"/>
                </a:solidFill>
                <a:effectLst/>
                <a:uLnTx/>
                <a:uFillTx/>
                <a:latin typeface="Arial Black" pitchFamily="-110"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en-US" sz="1200" b="0" i="0" u="none" strike="noStrike" kern="1200" cap="none" spc="0" normalizeH="0" baseline="0" noProof="0">
              <a:ln>
                <a:noFill/>
              </a:ln>
              <a:solidFill>
                <a:schemeClr val="tx1"/>
              </a:solidFill>
              <a:effectLst/>
              <a:uLnTx/>
              <a:uFillTx/>
              <a:latin typeface="Arial Black" pitchFamily="-110" charset="0"/>
              <a:ea typeface="+mn-ea"/>
              <a:cs typeface="+mn-cs"/>
            </a:endParaRPr>
          </a:p>
        </p:txBody>
      </p:sp>
      <p:sp>
        <p:nvSpPr>
          <p:cNvPr id="13" name="Date Placeholder 5"/>
          <p:cNvSpPr txBox="1">
            <a:spLocks/>
          </p:cNvSpPr>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January 5th-9th, 2009</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14" name="Rectangle 3"/>
          <p:cNvSpPr txBox="1">
            <a:spLocks noChangeArrowheads="1"/>
          </p:cNvSpPr>
          <p:nvPr/>
        </p:nvSpPr>
        <p:spPr bwMode="auto">
          <a:xfrm>
            <a:off x="4324350" y="1295400"/>
            <a:ext cx="4591050" cy="2438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110" charset="2"/>
              <a:buChar char="n"/>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Lepton+jets combinations give further mass relations</a:t>
            </a:r>
          </a:p>
          <a:p>
            <a:pPr marL="342900" marR="0" lvl="0" indent="-342900" algn="l" defTabSz="914400" rtl="0" eaLnBrk="1" fontAlgn="base" latinLnBrk="0" hangingPunct="1">
              <a:lnSpc>
                <a:spcPct val="100000"/>
              </a:lnSpc>
              <a:spcBef>
                <a:spcPct val="20000"/>
              </a:spcBef>
              <a:spcAft>
                <a:spcPct val="0"/>
              </a:spcAft>
              <a:buClr>
                <a:schemeClr val="bg2"/>
              </a:buClr>
              <a:buSzPct val="75000"/>
              <a:buFont typeface="Wingdings" pitchFamily="-110" charset="2"/>
              <a:buChar char="n"/>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The two jets with highest p</a:t>
            </a:r>
            <a:r>
              <a:rPr kumimoji="0" lang="en-US" sz="2400" b="0" i="0" u="none" strike="noStrike" kern="0" cap="none" spc="0" normalizeH="0" baseline="-25000" noProof="0" smtClean="0">
                <a:ln>
                  <a:noFill/>
                </a:ln>
                <a:solidFill>
                  <a:schemeClr val="tx1"/>
                </a:solidFill>
                <a:effectLst/>
                <a:uLnTx/>
                <a:uFillTx/>
                <a:latin typeface="+mn-lt"/>
                <a:ea typeface="+mn-ea"/>
                <a:cs typeface="+mn-cs"/>
              </a:rPr>
              <a:t>T</a:t>
            </a:r>
            <a:r>
              <a:rPr kumimoji="0" lang="en-US" sz="2400" b="0" i="0" u="none" strike="noStrike" kern="0" cap="none" spc="0" normalizeH="0" baseline="0" noProof="0" smtClean="0">
                <a:ln>
                  <a:noFill/>
                </a:ln>
                <a:solidFill>
                  <a:schemeClr val="tx1"/>
                </a:solidFill>
                <a:effectLst/>
                <a:uLnTx/>
                <a:uFillTx/>
                <a:latin typeface="+mn-lt"/>
                <a:ea typeface="+mn-ea"/>
                <a:cs typeface="+mn-cs"/>
              </a:rPr>
              <a:t> are likely from squark decay – but which one belongs to the right decay chain?</a:t>
            </a:r>
            <a:endParaRPr kumimoji="0" lang="en-US" sz="2400" b="0" i="0" u="none" strike="noStrike" kern="0" cap="none" spc="0" normalizeH="0" baseline="0" noProof="0">
              <a:ln>
                <a:noFill/>
              </a:ln>
              <a:solidFill>
                <a:schemeClr val="tx1"/>
              </a:solidFill>
              <a:effectLst/>
              <a:uLnTx/>
              <a:uFillTx/>
              <a:latin typeface="+mn-lt"/>
              <a:ea typeface="+mn-ea"/>
              <a:cs typeface="+mn-cs"/>
            </a:endParaRPr>
          </a:p>
        </p:txBody>
      </p:sp>
      <p:pic>
        <p:nvPicPr>
          <p:cNvPr id="15" name="Picture 5"/>
          <p:cNvPicPr>
            <a:picLocks noChangeAspect="1" noChangeArrowheads="1"/>
          </p:cNvPicPr>
          <p:nvPr/>
        </p:nvPicPr>
        <p:blipFill>
          <a:blip r:embed="rId2"/>
          <a:srcRect/>
          <a:stretch>
            <a:fillRect/>
          </a:stretch>
        </p:blipFill>
        <p:spPr bwMode="auto">
          <a:xfrm>
            <a:off x="0" y="1443038"/>
            <a:ext cx="4235450" cy="1609725"/>
          </a:xfrm>
          <a:prstGeom prst="rect">
            <a:avLst/>
          </a:prstGeom>
          <a:noFill/>
          <a:ln w="9525">
            <a:noFill/>
            <a:miter lim="800000"/>
            <a:headEnd/>
            <a:tailEnd/>
          </a:ln>
          <a:effectLst/>
        </p:spPr>
      </p:pic>
      <p:pic>
        <p:nvPicPr>
          <p:cNvPr id="16" name="Picture 6"/>
          <p:cNvPicPr>
            <a:picLocks noChangeAspect="1" noChangeArrowheads="1"/>
          </p:cNvPicPr>
          <p:nvPr/>
        </p:nvPicPr>
        <p:blipFill>
          <a:blip r:embed="rId3"/>
          <a:srcRect/>
          <a:stretch>
            <a:fillRect/>
          </a:stretch>
        </p:blipFill>
        <p:spPr bwMode="auto">
          <a:xfrm>
            <a:off x="319088" y="3697288"/>
            <a:ext cx="8429625" cy="2662237"/>
          </a:xfrm>
          <a:prstGeom prst="rect">
            <a:avLst/>
          </a:prstGeom>
          <a:noFill/>
          <a:ln w="9525">
            <a:noFill/>
            <a:miter lim="800000"/>
            <a:headEnd/>
            <a:tailEnd/>
          </a:ln>
          <a:effectLst/>
        </p:spPr>
      </p:pic>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47</a:t>
            </a:fld>
            <a:endParaRPr lang="en-US"/>
          </a:p>
        </p:txBody>
      </p:sp>
      <p:sp>
        <p:nvSpPr>
          <p:cNvPr id="6" name="Footer Placeholder 3"/>
          <p:cNvSpPr txBox="1">
            <a:spLocks/>
          </p:cNvSpPr>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Tommaso Lari</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sp>
        <p:nvSpPr>
          <p:cNvPr id="7" name="Slide Number Placeholder 4"/>
          <p:cNvSpPr txBox="1">
            <a:spLocks/>
          </p:cNvSpPr>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DAA7454-5457-8445-B73F-36529EE566CC}" type="slidenum">
              <a:rPr kumimoji="0" lang="en-US" sz="1200" b="0" i="0" u="none" strike="noStrike" kern="1200" cap="none" spc="0" normalizeH="0" baseline="0" noProof="0" smtClean="0">
                <a:ln>
                  <a:noFill/>
                </a:ln>
                <a:solidFill>
                  <a:schemeClr val="tx1"/>
                </a:solidFill>
                <a:effectLst/>
                <a:uLnTx/>
                <a:uFillTx/>
                <a:latin typeface="Arial Black" pitchFamily="-110"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en-US" sz="1200" b="0" i="0" u="none" strike="noStrike" kern="1200" cap="none" spc="0" normalizeH="0" baseline="0" noProof="0">
              <a:ln>
                <a:noFill/>
              </a:ln>
              <a:solidFill>
                <a:schemeClr val="tx1"/>
              </a:solidFill>
              <a:effectLst/>
              <a:uLnTx/>
              <a:uFillTx/>
              <a:latin typeface="Arial Black" pitchFamily="-110" charset="0"/>
              <a:ea typeface="+mn-ea"/>
              <a:cs typeface="+mn-cs"/>
            </a:endParaRPr>
          </a:p>
        </p:txBody>
      </p:sp>
      <p:sp>
        <p:nvSpPr>
          <p:cNvPr id="8" name="Date Placeholder 5"/>
          <p:cNvSpPr txBox="1">
            <a:spLocks/>
          </p:cNvSpPr>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smtClean="0">
                <a:ln>
                  <a:noFill/>
                </a:ln>
                <a:solidFill>
                  <a:schemeClr val="tx1"/>
                </a:solidFill>
                <a:effectLst/>
                <a:uLnTx/>
                <a:uFillTx/>
                <a:latin typeface="Arial" pitchFamily="-110" charset="0"/>
                <a:ea typeface="+mn-ea"/>
                <a:cs typeface="+mn-cs"/>
              </a:rPr>
              <a:t>January 5th-9th, 2009</a:t>
            </a:r>
            <a:endParaRPr kumimoji="0" lang="en-US" sz="1200" b="0" i="0" u="none" strike="noStrike" kern="1200" cap="none" spc="0" normalizeH="0" baseline="0" noProof="0">
              <a:ln>
                <a:noFill/>
              </a:ln>
              <a:solidFill>
                <a:schemeClr val="tx1"/>
              </a:solidFill>
              <a:effectLst/>
              <a:uLnTx/>
              <a:uFillTx/>
              <a:latin typeface="Arial" pitchFamily="-110" charset="0"/>
              <a:ea typeface="+mn-ea"/>
              <a:cs typeface="+mn-cs"/>
            </a:endParaRPr>
          </a:p>
        </p:txBody>
      </p:sp>
      <p:pic>
        <p:nvPicPr>
          <p:cNvPr id="9" name="Picture 4"/>
          <p:cNvPicPr>
            <a:picLocks noChangeAspect="1" noChangeArrowheads="1"/>
          </p:cNvPicPr>
          <p:nvPr/>
        </p:nvPicPr>
        <p:blipFill>
          <a:blip r:embed="rId2"/>
          <a:srcRect/>
          <a:stretch>
            <a:fillRect/>
          </a:stretch>
        </p:blipFill>
        <p:spPr bwMode="auto">
          <a:xfrm>
            <a:off x="0" y="1271588"/>
            <a:ext cx="3894138" cy="4733925"/>
          </a:xfrm>
          <a:prstGeom prst="rect">
            <a:avLst/>
          </a:prstGeom>
          <a:noFill/>
          <a:ln w="9525">
            <a:noFill/>
            <a:miter lim="800000"/>
            <a:headEnd/>
            <a:tailEnd/>
          </a:ln>
          <a:effectLst/>
        </p:spPr>
      </p:pic>
      <p:pic>
        <p:nvPicPr>
          <p:cNvPr id="10" name="Picture 5"/>
          <p:cNvPicPr>
            <a:picLocks noChangeAspect="1" noChangeArrowheads="1"/>
          </p:cNvPicPr>
          <p:nvPr/>
        </p:nvPicPr>
        <p:blipFill>
          <a:blip r:embed="rId3"/>
          <a:srcRect/>
          <a:stretch>
            <a:fillRect/>
          </a:stretch>
        </p:blipFill>
        <p:spPr bwMode="auto">
          <a:xfrm>
            <a:off x="4102100" y="1327150"/>
            <a:ext cx="4024313" cy="4678363"/>
          </a:xfrm>
          <a:prstGeom prst="rect">
            <a:avLst/>
          </a:prstGeom>
          <a:noFill/>
          <a:ln w="9525">
            <a:noFill/>
            <a:miter lim="800000"/>
            <a:headEnd/>
            <a:tailEnd/>
          </a:ln>
          <a:effectLst/>
        </p:spPr>
      </p:pic>
      <p:sp>
        <p:nvSpPr>
          <p:cNvPr id="11" name="Text Box 6"/>
          <p:cNvSpPr txBox="1">
            <a:spLocks noChangeArrowheads="1"/>
          </p:cNvSpPr>
          <p:nvPr/>
        </p:nvSpPr>
        <p:spPr bwMode="auto">
          <a:xfrm>
            <a:off x="479425" y="1195388"/>
            <a:ext cx="1022350" cy="396875"/>
          </a:xfrm>
          <a:prstGeom prst="rect">
            <a:avLst/>
          </a:prstGeom>
          <a:solidFill>
            <a:srgbClr val="FFCC99"/>
          </a:solidFill>
          <a:ln w="9525">
            <a:noFill/>
            <a:miter lim="800000"/>
            <a:headEnd/>
            <a:tailEnd/>
          </a:ln>
          <a:effectLst/>
        </p:spPr>
        <p:txBody>
          <a:bodyPr wrap="none">
            <a:prstTxWarp prst="textNoShape">
              <a:avLst/>
            </a:prstTxWarp>
            <a:spAutoFit/>
          </a:bodyPr>
          <a:lstStyle/>
          <a:p>
            <a:r>
              <a:rPr lang="en-US" sz="2000" b="1">
                <a:latin typeface="Times New Roman" pitchFamily="-110" charset="0"/>
              </a:rPr>
              <a:t>llq edge</a:t>
            </a:r>
          </a:p>
        </p:txBody>
      </p:sp>
      <p:sp>
        <p:nvSpPr>
          <p:cNvPr id="12" name="Text Box 7"/>
          <p:cNvSpPr txBox="1">
            <a:spLocks noChangeArrowheads="1"/>
          </p:cNvSpPr>
          <p:nvPr/>
        </p:nvSpPr>
        <p:spPr bwMode="auto">
          <a:xfrm>
            <a:off x="466725" y="3506788"/>
            <a:ext cx="1557338" cy="396875"/>
          </a:xfrm>
          <a:prstGeom prst="rect">
            <a:avLst/>
          </a:prstGeom>
          <a:solidFill>
            <a:srgbClr val="FFCC99"/>
          </a:solidFill>
          <a:ln w="9525">
            <a:noFill/>
            <a:miter lim="800000"/>
            <a:headEnd/>
            <a:tailEnd/>
          </a:ln>
          <a:effectLst/>
        </p:spPr>
        <p:txBody>
          <a:bodyPr wrap="none">
            <a:prstTxWarp prst="textNoShape">
              <a:avLst/>
            </a:prstTxWarp>
            <a:spAutoFit/>
          </a:bodyPr>
          <a:lstStyle/>
          <a:p>
            <a:r>
              <a:rPr lang="en-US" sz="2000" b="1">
                <a:latin typeface="Times New Roman" pitchFamily="-110" charset="0"/>
              </a:rPr>
              <a:t>llq threshold</a:t>
            </a:r>
          </a:p>
        </p:txBody>
      </p:sp>
      <p:sp>
        <p:nvSpPr>
          <p:cNvPr id="13" name="Text Box 8"/>
          <p:cNvSpPr txBox="1">
            <a:spLocks noChangeArrowheads="1"/>
          </p:cNvSpPr>
          <p:nvPr/>
        </p:nvSpPr>
        <p:spPr bwMode="auto">
          <a:xfrm>
            <a:off x="4600575" y="1316038"/>
            <a:ext cx="1255713" cy="396875"/>
          </a:xfrm>
          <a:prstGeom prst="rect">
            <a:avLst/>
          </a:prstGeom>
          <a:solidFill>
            <a:srgbClr val="FFCC99"/>
          </a:solidFill>
          <a:ln w="9525">
            <a:noFill/>
            <a:miter lim="800000"/>
            <a:headEnd/>
            <a:tailEnd/>
          </a:ln>
          <a:effectLst/>
        </p:spPr>
        <p:txBody>
          <a:bodyPr wrap="none">
            <a:prstTxWarp prst="textNoShape">
              <a:avLst/>
            </a:prstTxWarp>
            <a:spAutoFit/>
          </a:bodyPr>
          <a:lstStyle/>
          <a:p>
            <a:r>
              <a:rPr lang="en-US" sz="2000" b="1">
                <a:latin typeface="Times New Roman" pitchFamily="-110" charset="0"/>
              </a:rPr>
              <a:t>lq</a:t>
            </a:r>
            <a:r>
              <a:rPr lang="en-US" sz="2000" b="1" baseline="-25000">
                <a:latin typeface="Times New Roman" pitchFamily="-110" charset="0"/>
              </a:rPr>
              <a:t>max</a:t>
            </a:r>
            <a:r>
              <a:rPr lang="en-US" sz="2000" b="1">
                <a:latin typeface="Times New Roman" pitchFamily="-110" charset="0"/>
              </a:rPr>
              <a:t> edge</a:t>
            </a:r>
          </a:p>
        </p:txBody>
      </p:sp>
      <p:sp>
        <p:nvSpPr>
          <p:cNvPr id="14" name="Text Box 9"/>
          <p:cNvSpPr txBox="1">
            <a:spLocks noChangeArrowheads="1"/>
          </p:cNvSpPr>
          <p:nvPr/>
        </p:nvSpPr>
        <p:spPr bwMode="auto">
          <a:xfrm>
            <a:off x="4606925" y="3608388"/>
            <a:ext cx="1228725" cy="396875"/>
          </a:xfrm>
          <a:prstGeom prst="rect">
            <a:avLst/>
          </a:prstGeom>
          <a:solidFill>
            <a:srgbClr val="FFCC99"/>
          </a:solidFill>
          <a:ln w="9525">
            <a:noFill/>
            <a:miter lim="800000"/>
            <a:headEnd/>
            <a:tailEnd/>
          </a:ln>
          <a:effectLst/>
        </p:spPr>
        <p:txBody>
          <a:bodyPr wrap="none">
            <a:prstTxWarp prst="textNoShape">
              <a:avLst/>
            </a:prstTxWarp>
            <a:spAutoFit/>
          </a:bodyPr>
          <a:lstStyle/>
          <a:p>
            <a:r>
              <a:rPr lang="en-US" sz="2000" b="1">
                <a:latin typeface="Times New Roman" pitchFamily="-110" charset="0"/>
              </a:rPr>
              <a:t>lq</a:t>
            </a:r>
            <a:r>
              <a:rPr lang="en-US" sz="2000" b="1" baseline="-25000">
                <a:latin typeface="Times New Roman" pitchFamily="-110" charset="0"/>
              </a:rPr>
              <a:t>min</a:t>
            </a:r>
            <a:r>
              <a:rPr lang="en-US" sz="2000" b="1">
                <a:latin typeface="Times New Roman" pitchFamily="-110" charset="0"/>
              </a:rPr>
              <a:t> edge</a:t>
            </a:r>
          </a:p>
        </p:txBody>
      </p:sp>
      <p:sp>
        <p:nvSpPr>
          <p:cNvPr id="15" name="Text Box 10"/>
          <p:cNvSpPr txBox="1">
            <a:spLocks noChangeArrowheads="1"/>
          </p:cNvSpPr>
          <p:nvPr/>
        </p:nvSpPr>
        <p:spPr bwMode="auto">
          <a:xfrm>
            <a:off x="136525" y="5824538"/>
            <a:ext cx="8343900" cy="701675"/>
          </a:xfrm>
          <a:prstGeom prst="rect">
            <a:avLst/>
          </a:prstGeom>
          <a:noFill/>
          <a:ln w="9525">
            <a:noFill/>
            <a:miter lim="800000"/>
            <a:headEnd/>
            <a:tailEnd/>
          </a:ln>
          <a:effectLst/>
        </p:spPr>
        <p:txBody>
          <a:bodyPr wrap="none">
            <a:prstTxWarp prst="textNoShape">
              <a:avLst/>
            </a:prstTxWarp>
            <a:spAutoFit/>
          </a:bodyPr>
          <a:lstStyle/>
          <a:p>
            <a:r>
              <a:rPr lang="en-US" sz="2000" b="1">
                <a:latin typeface="Times New Roman" pitchFamily="-110" charset="0"/>
              </a:rPr>
              <a:t>For this particular benchmark (bulk point SU3) all constraints measurable </a:t>
            </a:r>
          </a:p>
          <a:p>
            <a:r>
              <a:rPr lang="en-US" sz="2000" b="1">
                <a:latin typeface="Times New Roman" pitchFamily="-110" charset="0"/>
              </a:rPr>
              <a:t>with 1 fb</a:t>
            </a:r>
            <a:r>
              <a:rPr lang="en-US" sz="2000" b="1" baseline="30000">
                <a:latin typeface="Times New Roman" pitchFamily="-110" charset="0"/>
              </a:rPr>
              <a:t>-1</a:t>
            </a:r>
            <a:r>
              <a:rPr lang="en-US" sz="2000" b="1">
                <a:latin typeface="Times New Roman" pitchFamily="-110" charset="0"/>
              </a:rPr>
              <a:t> !</a:t>
            </a:r>
            <a:r>
              <a:rPr lang="en-US"/>
              <a:t> </a:t>
            </a: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Full Spectrum</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48</a:t>
            </a:fld>
            <a:endParaRPr lang="en-US"/>
          </a:p>
        </p:txBody>
      </p:sp>
      <p:sp>
        <p:nvSpPr>
          <p:cNvPr id="6" name="Rectangle 17"/>
          <p:cNvSpPr>
            <a:spLocks noChangeArrowheads="1"/>
          </p:cNvSpPr>
          <p:nvPr/>
        </p:nvSpPr>
        <p:spPr bwMode="auto">
          <a:xfrm>
            <a:off x="0" y="1208088"/>
            <a:ext cx="8864600" cy="825500"/>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bg2"/>
              </a:buClr>
              <a:buSzPct val="75000"/>
              <a:buFont typeface="Wingdings" pitchFamily="-110" charset="2"/>
              <a:buNone/>
            </a:pPr>
            <a:r>
              <a:rPr lang="en-GB" sz="2400">
                <a:latin typeface="Times New Roman" pitchFamily="-110" charset="0"/>
              </a:rPr>
              <a:t>From these edges it is possible to  derive the masses of particles in the decay and place limits on parameters of constrained models. Large statistical errors with 1 fb</a:t>
            </a:r>
            <a:r>
              <a:rPr lang="en-GB" sz="2400" baseline="30000">
                <a:latin typeface="Times New Roman" pitchFamily="-110" charset="0"/>
              </a:rPr>
              <a:t>-1</a:t>
            </a:r>
            <a:r>
              <a:rPr lang="en-GB" sz="2400">
                <a:latin typeface="Times New Roman" pitchFamily="-110" charset="0"/>
              </a:rPr>
              <a:t>.  Mass differences better measured than absolute masses.</a:t>
            </a:r>
          </a:p>
        </p:txBody>
      </p:sp>
      <p:grpSp>
        <p:nvGrpSpPr>
          <p:cNvPr id="7" name="Group 20"/>
          <p:cNvGrpSpPr>
            <a:grpSpLocks/>
          </p:cNvGrpSpPr>
          <p:nvPr/>
        </p:nvGrpSpPr>
        <p:grpSpPr bwMode="auto">
          <a:xfrm>
            <a:off x="5083175" y="4935538"/>
            <a:ext cx="3981450" cy="1619250"/>
            <a:chOff x="2723" y="1287"/>
            <a:chExt cx="2552" cy="949"/>
          </a:xfrm>
        </p:grpSpPr>
        <p:sp>
          <p:nvSpPr>
            <p:cNvPr id="8" name="Text Box 21"/>
            <p:cNvSpPr txBox="1">
              <a:spLocks noChangeArrowheads="1"/>
            </p:cNvSpPr>
            <p:nvPr/>
          </p:nvSpPr>
          <p:spPr bwMode="auto">
            <a:xfrm>
              <a:off x="2723" y="1287"/>
              <a:ext cx="2552" cy="893"/>
            </a:xfrm>
            <a:prstGeom prst="rect">
              <a:avLst/>
            </a:prstGeom>
            <a:solidFill>
              <a:srgbClr val="CCFFFF"/>
            </a:solidFill>
            <a:ln w="12700">
              <a:solidFill>
                <a:schemeClr val="tx1"/>
              </a:solidFill>
              <a:miter lim="800000"/>
              <a:headEnd/>
              <a:tailEnd/>
            </a:ln>
            <a:effectLst/>
          </p:spPr>
          <p:txBody>
            <a:bodyPr>
              <a:prstTxWarp prst="textNoShape">
                <a:avLst/>
              </a:prstTxWarp>
              <a:spAutoFit/>
            </a:bodyPr>
            <a:lstStyle/>
            <a:p>
              <a:pPr eaLnBrk="0" hangingPunct="0">
                <a:spcAft>
                  <a:spcPct val="20000"/>
                </a:spcAft>
              </a:pPr>
              <a:r>
                <a:rPr lang="en-US" sz="1600" b="1" dirty="0" err="1"/>
                <a:t>Sparticle</a:t>
              </a:r>
              <a:r>
                <a:rPr lang="en-US" sz="1600" b="1" dirty="0"/>
                <a:t> </a:t>
              </a:r>
              <a:r>
                <a:rPr lang="en-US" sz="1600" b="1" dirty="0" smtClean="0"/>
                <a:t>        Expected </a:t>
              </a:r>
              <a:r>
                <a:rPr lang="en-US" sz="1600" b="1" dirty="0"/>
                <a:t>precision (100 fb</a:t>
              </a:r>
              <a:r>
                <a:rPr lang="en-US" sz="1600" b="1" baseline="30000" dirty="0"/>
                <a:t>-1</a:t>
              </a:r>
              <a:r>
                <a:rPr lang="en-US" sz="1600" b="1" dirty="0"/>
                <a:t>)</a:t>
              </a:r>
            </a:p>
            <a:p>
              <a:pPr eaLnBrk="0" hangingPunct="0">
                <a:spcAft>
                  <a:spcPct val="20000"/>
                </a:spcAft>
              </a:pPr>
              <a:r>
                <a:rPr lang="en-US" sz="1600" b="1" dirty="0"/>
                <a:t> </a:t>
              </a:r>
              <a:r>
                <a:rPr lang="en-US" sz="1600" b="1" dirty="0">
                  <a:solidFill>
                    <a:srgbClr val="000066"/>
                  </a:solidFill>
                </a:rPr>
                <a:t>    </a:t>
              </a:r>
              <a:r>
                <a:rPr lang="en-US" sz="1600" b="1" dirty="0" err="1">
                  <a:solidFill>
                    <a:schemeClr val="tx2"/>
                  </a:solidFill>
                </a:rPr>
                <a:t>q</a:t>
              </a:r>
              <a:r>
                <a:rPr lang="en-US" sz="1600" b="1" baseline="-25000" dirty="0" err="1">
                  <a:solidFill>
                    <a:schemeClr val="tx2"/>
                  </a:solidFill>
                </a:rPr>
                <a:t>L</a:t>
              </a:r>
              <a:r>
                <a:rPr lang="en-US" sz="1600" b="1" dirty="0">
                  <a:solidFill>
                    <a:schemeClr val="tx2"/>
                  </a:solidFill>
                </a:rPr>
                <a:t>             </a:t>
              </a:r>
              <a:r>
                <a:rPr lang="en-US" sz="1600" b="1" dirty="0" smtClean="0">
                  <a:solidFill>
                    <a:schemeClr val="tx2"/>
                  </a:solidFill>
                </a:rPr>
                <a:t>	±</a:t>
              </a:r>
              <a:r>
                <a:rPr lang="en-US" sz="1600" b="1" dirty="0" smtClean="0">
                  <a:solidFill>
                    <a:schemeClr val="tx2"/>
                  </a:solidFill>
                  <a:sym typeface="Symbol" pitchFamily="-110" charset="2"/>
                </a:rPr>
                <a:t>  </a:t>
              </a:r>
              <a:r>
                <a:rPr lang="en-US" sz="1600" b="1" dirty="0">
                  <a:solidFill>
                    <a:schemeClr val="tx2"/>
                  </a:solidFill>
                  <a:sym typeface="Symbol" pitchFamily="-110" charset="2"/>
                </a:rPr>
                <a:t>3%</a:t>
              </a:r>
              <a:r>
                <a:rPr lang="en-US" sz="1600" b="1" dirty="0">
                  <a:solidFill>
                    <a:schemeClr val="tx2"/>
                  </a:solidFill>
                </a:rPr>
                <a:t> </a:t>
              </a:r>
            </a:p>
            <a:p>
              <a:pPr eaLnBrk="0" hangingPunct="0">
                <a:spcAft>
                  <a:spcPct val="20000"/>
                </a:spcAft>
              </a:pPr>
              <a:r>
                <a:rPr lang="en-US" sz="1600" b="1" dirty="0">
                  <a:solidFill>
                    <a:schemeClr val="tx2"/>
                  </a:solidFill>
                </a:rPr>
                <a:t>    </a:t>
              </a:r>
              <a:r>
                <a:rPr lang="en-US" sz="1600" b="1" dirty="0" smtClean="0">
                  <a:solidFill>
                    <a:schemeClr val="tx2"/>
                  </a:solidFill>
                </a:rPr>
                <a:t> Χ</a:t>
              </a:r>
              <a:r>
                <a:rPr lang="en-US" sz="1600" b="1" baseline="30000" dirty="0" smtClean="0">
                  <a:solidFill>
                    <a:schemeClr val="tx2"/>
                  </a:solidFill>
                  <a:sym typeface="Symbol" pitchFamily="-110" charset="2"/>
                </a:rPr>
                <a:t>0</a:t>
              </a:r>
              <a:r>
                <a:rPr lang="en-US" sz="1600" b="1" baseline="-25000" dirty="0" smtClean="0">
                  <a:solidFill>
                    <a:schemeClr val="tx2"/>
                  </a:solidFill>
                  <a:sym typeface="Symbol" pitchFamily="-110" charset="2"/>
                </a:rPr>
                <a:t>2</a:t>
              </a:r>
              <a:r>
                <a:rPr lang="en-US" sz="1600" b="1" dirty="0" smtClean="0">
                  <a:solidFill>
                    <a:schemeClr val="tx2"/>
                  </a:solidFill>
                  <a:sym typeface="Symbol" pitchFamily="-110" charset="2"/>
                </a:rPr>
                <a:t> </a:t>
              </a:r>
              <a:r>
                <a:rPr lang="en-US" sz="1600" b="1" dirty="0">
                  <a:solidFill>
                    <a:schemeClr val="tx2"/>
                  </a:solidFill>
                  <a:sym typeface="Symbol" pitchFamily="-110" charset="2"/>
                </a:rPr>
                <a:t>	</a:t>
              </a:r>
              <a:r>
                <a:rPr lang="en-US" sz="1600" b="1" dirty="0" smtClean="0">
                  <a:solidFill>
                    <a:schemeClr val="tx2"/>
                  </a:solidFill>
                  <a:sym typeface="Symbol" pitchFamily="-110" charset="2"/>
                </a:rPr>
                <a:t>	±  </a:t>
              </a:r>
              <a:r>
                <a:rPr lang="en-US" sz="1600" b="1" dirty="0">
                  <a:solidFill>
                    <a:schemeClr val="tx2"/>
                  </a:solidFill>
                  <a:sym typeface="Symbol" pitchFamily="-110" charset="2"/>
                </a:rPr>
                <a:t>6%</a:t>
              </a:r>
            </a:p>
            <a:p>
              <a:pPr eaLnBrk="0" hangingPunct="0">
                <a:spcAft>
                  <a:spcPct val="20000"/>
                </a:spcAft>
              </a:pPr>
              <a:r>
                <a:rPr lang="en-US" sz="1600" b="1" dirty="0">
                  <a:solidFill>
                    <a:schemeClr val="tx2"/>
                  </a:solidFill>
                  <a:sym typeface="Symbol" pitchFamily="-110" charset="2"/>
                </a:rPr>
                <a:t>     </a:t>
              </a:r>
              <a:r>
                <a:rPr lang="en-US" sz="1600" b="1" dirty="0" err="1" smtClean="0">
                  <a:solidFill>
                    <a:schemeClr val="tx2"/>
                  </a:solidFill>
                  <a:sym typeface="Symbol" pitchFamily="-110" charset="2"/>
                </a:rPr>
                <a:t>l</a:t>
              </a:r>
              <a:r>
                <a:rPr lang="en-US" sz="1600" b="1" baseline="-25000" dirty="0" err="1" smtClean="0">
                  <a:solidFill>
                    <a:schemeClr val="tx2"/>
                  </a:solidFill>
                  <a:sym typeface="Symbol" pitchFamily="-110" charset="2"/>
                </a:rPr>
                <a:t>R</a:t>
              </a:r>
              <a:r>
                <a:rPr lang="en-US" sz="1600" b="1" dirty="0" smtClean="0">
                  <a:solidFill>
                    <a:schemeClr val="tx2"/>
                  </a:solidFill>
                  <a:sym typeface="Symbol" pitchFamily="-110" charset="2"/>
                </a:rPr>
                <a:t>          	          ±  </a:t>
              </a:r>
              <a:r>
                <a:rPr lang="en-US" sz="1600" b="1" dirty="0">
                  <a:solidFill>
                    <a:schemeClr val="tx2"/>
                  </a:solidFill>
                  <a:sym typeface="Symbol" pitchFamily="-110" charset="2"/>
                </a:rPr>
                <a:t>9%</a:t>
              </a:r>
            </a:p>
            <a:p>
              <a:pPr eaLnBrk="0" hangingPunct="0">
                <a:spcAft>
                  <a:spcPct val="20000"/>
                </a:spcAft>
              </a:pPr>
              <a:r>
                <a:rPr lang="en-US" sz="1600" b="1" dirty="0">
                  <a:solidFill>
                    <a:schemeClr val="tx2"/>
                  </a:solidFill>
                  <a:sym typeface="Symbol" pitchFamily="-110" charset="2"/>
                </a:rPr>
                <a:t>    </a:t>
              </a:r>
              <a:r>
                <a:rPr lang="en-US" sz="1600" b="1" dirty="0" smtClean="0">
                  <a:solidFill>
                    <a:schemeClr val="tx2"/>
                  </a:solidFill>
                  <a:sym typeface="Symbol" pitchFamily="-110" charset="2"/>
                </a:rPr>
                <a:t> Χ</a:t>
              </a:r>
              <a:r>
                <a:rPr lang="en-US" sz="1600" b="1" baseline="30000" dirty="0" smtClean="0">
                  <a:solidFill>
                    <a:schemeClr val="tx2"/>
                  </a:solidFill>
                  <a:sym typeface="Symbol" pitchFamily="-110" charset="2"/>
                </a:rPr>
                <a:t>0</a:t>
              </a:r>
              <a:r>
                <a:rPr lang="en-US" sz="1600" b="1" baseline="-25000" dirty="0" smtClean="0">
                  <a:solidFill>
                    <a:schemeClr val="tx2"/>
                  </a:solidFill>
                  <a:sym typeface="Symbol" pitchFamily="-110" charset="2"/>
                </a:rPr>
                <a:t>1</a:t>
              </a:r>
              <a:r>
                <a:rPr lang="en-US" sz="1600" b="1" dirty="0">
                  <a:solidFill>
                    <a:schemeClr val="tx2"/>
                  </a:solidFill>
                  <a:sym typeface="Symbol" pitchFamily="-110" charset="2"/>
                </a:rPr>
                <a:t>	</a:t>
              </a:r>
              <a:r>
                <a:rPr lang="en-US" sz="1600" b="1" dirty="0" smtClean="0">
                  <a:solidFill>
                    <a:schemeClr val="tx2"/>
                  </a:solidFill>
                  <a:sym typeface="Symbol" pitchFamily="-110" charset="2"/>
                </a:rPr>
                <a:t>	± </a:t>
              </a:r>
              <a:r>
                <a:rPr lang="en-US" sz="1600" b="1" dirty="0">
                  <a:solidFill>
                    <a:schemeClr val="tx2"/>
                  </a:solidFill>
                  <a:sym typeface="Symbol" pitchFamily="-110" charset="2"/>
                </a:rPr>
                <a:t>12%</a:t>
              </a:r>
              <a:endParaRPr lang="en-US" sz="1600" b="1" dirty="0">
                <a:solidFill>
                  <a:schemeClr val="tx2"/>
                </a:solidFill>
              </a:endParaRPr>
            </a:p>
          </p:txBody>
        </p:sp>
        <p:sp>
          <p:nvSpPr>
            <p:cNvPr id="9" name="Line 22"/>
            <p:cNvSpPr>
              <a:spLocks noChangeShapeType="1"/>
            </p:cNvSpPr>
            <p:nvPr/>
          </p:nvSpPr>
          <p:spPr bwMode="auto">
            <a:xfrm>
              <a:off x="2740" y="1497"/>
              <a:ext cx="2519" cy="0"/>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0" name="Line 23"/>
            <p:cNvSpPr>
              <a:spLocks noChangeShapeType="1"/>
            </p:cNvSpPr>
            <p:nvPr/>
          </p:nvSpPr>
          <p:spPr bwMode="auto">
            <a:xfrm>
              <a:off x="3408" y="1299"/>
              <a:ext cx="0" cy="937"/>
            </a:xfrm>
            <a:prstGeom prst="line">
              <a:avLst/>
            </a:prstGeom>
            <a:noFill/>
            <a:ln w="12700">
              <a:solidFill>
                <a:schemeClr val="tx1"/>
              </a:solidFill>
              <a:round/>
              <a:headEnd/>
              <a:tailEnd/>
            </a:ln>
            <a:effectLst/>
          </p:spPr>
          <p:txBody>
            <a:bodyPr wrap="none" anchor="ctr">
              <a:prstTxWarp prst="textNoShape">
                <a:avLst/>
              </a:prstTxWarp>
            </a:bodyPr>
            <a:lstStyle/>
            <a:p>
              <a:endParaRPr lang="en-US"/>
            </a:p>
          </p:txBody>
        </p:sp>
        <p:sp>
          <p:nvSpPr>
            <p:cNvPr id="11" name="Text Box 24"/>
            <p:cNvSpPr txBox="1">
              <a:spLocks noChangeArrowheads="1"/>
            </p:cNvSpPr>
            <p:nvPr/>
          </p:nvSpPr>
          <p:spPr bwMode="auto">
            <a:xfrm>
              <a:off x="2890" y="1593"/>
              <a:ext cx="213" cy="233"/>
            </a:xfrm>
            <a:prstGeom prst="rect">
              <a:avLst/>
            </a:prstGeom>
            <a:noFill/>
            <a:ln w="9525">
              <a:noFill/>
              <a:miter lim="800000"/>
              <a:headEnd/>
              <a:tailEnd/>
            </a:ln>
            <a:effectLst/>
          </p:spPr>
          <p:txBody>
            <a:bodyPr wrap="none">
              <a:prstTxWarp prst="textNoShape">
                <a:avLst/>
              </a:prstTxWarp>
              <a:spAutoFit/>
            </a:bodyPr>
            <a:lstStyle/>
            <a:p>
              <a:r>
                <a:rPr lang="en-GB" sz="2000" b="1">
                  <a:solidFill>
                    <a:schemeClr val="tx2"/>
                  </a:solidFill>
                </a:rPr>
                <a:t>~</a:t>
              </a:r>
            </a:p>
          </p:txBody>
        </p:sp>
        <p:sp>
          <p:nvSpPr>
            <p:cNvPr id="12" name="Text Box 25"/>
            <p:cNvSpPr txBox="1">
              <a:spLocks noChangeArrowheads="1"/>
            </p:cNvSpPr>
            <p:nvPr/>
          </p:nvSpPr>
          <p:spPr bwMode="auto">
            <a:xfrm>
              <a:off x="2891" y="1943"/>
              <a:ext cx="213" cy="233"/>
            </a:xfrm>
            <a:prstGeom prst="rect">
              <a:avLst/>
            </a:prstGeom>
            <a:noFill/>
            <a:ln w="9525">
              <a:noFill/>
              <a:miter lim="800000"/>
              <a:headEnd/>
              <a:tailEnd/>
            </a:ln>
            <a:effectLst/>
          </p:spPr>
          <p:txBody>
            <a:bodyPr wrap="none">
              <a:prstTxWarp prst="textNoShape">
                <a:avLst/>
              </a:prstTxWarp>
              <a:spAutoFit/>
            </a:bodyPr>
            <a:lstStyle/>
            <a:p>
              <a:r>
                <a:rPr lang="en-GB" sz="2000" b="1">
                  <a:solidFill>
                    <a:schemeClr val="bg2"/>
                  </a:solidFill>
                </a:rPr>
                <a:t>~</a:t>
              </a:r>
            </a:p>
          </p:txBody>
        </p:sp>
        <p:sp>
          <p:nvSpPr>
            <p:cNvPr id="13" name="Text Box 26"/>
            <p:cNvSpPr txBox="1">
              <a:spLocks noChangeArrowheads="1"/>
            </p:cNvSpPr>
            <p:nvPr/>
          </p:nvSpPr>
          <p:spPr bwMode="auto">
            <a:xfrm>
              <a:off x="2898" y="1406"/>
              <a:ext cx="213" cy="233"/>
            </a:xfrm>
            <a:prstGeom prst="rect">
              <a:avLst/>
            </a:prstGeom>
            <a:noFill/>
            <a:ln w="9525">
              <a:noFill/>
              <a:miter lim="800000"/>
              <a:headEnd/>
              <a:tailEnd/>
            </a:ln>
            <a:effectLst/>
          </p:spPr>
          <p:txBody>
            <a:bodyPr wrap="none">
              <a:prstTxWarp prst="textNoShape">
                <a:avLst/>
              </a:prstTxWarp>
              <a:spAutoFit/>
            </a:bodyPr>
            <a:lstStyle/>
            <a:p>
              <a:r>
                <a:rPr lang="en-GB" sz="2000" b="1">
                  <a:solidFill>
                    <a:schemeClr val="bg2"/>
                  </a:solidFill>
                </a:rPr>
                <a:t>~</a:t>
              </a:r>
            </a:p>
          </p:txBody>
        </p:sp>
        <p:sp>
          <p:nvSpPr>
            <p:cNvPr id="14" name="Text Box 27"/>
            <p:cNvSpPr txBox="1">
              <a:spLocks noChangeArrowheads="1"/>
            </p:cNvSpPr>
            <p:nvPr/>
          </p:nvSpPr>
          <p:spPr bwMode="auto">
            <a:xfrm>
              <a:off x="2898" y="1747"/>
              <a:ext cx="213" cy="232"/>
            </a:xfrm>
            <a:prstGeom prst="rect">
              <a:avLst/>
            </a:prstGeom>
            <a:noFill/>
            <a:ln w="9525">
              <a:noFill/>
              <a:miter lim="800000"/>
              <a:headEnd/>
              <a:tailEnd/>
            </a:ln>
            <a:effectLst/>
          </p:spPr>
          <p:txBody>
            <a:bodyPr wrap="none">
              <a:prstTxWarp prst="textNoShape">
                <a:avLst/>
              </a:prstTxWarp>
              <a:spAutoFit/>
            </a:bodyPr>
            <a:lstStyle/>
            <a:p>
              <a:r>
                <a:rPr lang="en-GB" sz="2000" b="1">
                  <a:solidFill>
                    <a:schemeClr val="tx2"/>
                  </a:solidFill>
                </a:rPr>
                <a:t>~</a:t>
              </a:r>
            </a:p>
          </p:txBody>
        </p:sp>
      </p:grpSp>
      <p:sp>
        <p:nvSpPr>
          <p:cNvPr id="15" name="Text Box 74"/>
          <p:cNvSpPr txBox="1">
            <a:spLocks noChangeArrowheads="1"/>
          </p:cNvSpPr>
          <p:nvPr/>
        </p:nvSpPr>
        <p:spPr bwMode="auto">
          <a:xfrm>
            <a:off x="720725" y="4140200"/>
            <a:ext cx="920750" cy="366713"/>
          </a:xfrm>
          <a:prstGeom prst="rect">
            <a:avLst/>
          </a:prstGeom>
          <a:noFill/>
          <a:ln w="9525">
            <a:noFill/>
            <a:miter lim="800000"/>
            <a:headEnd/>
            <a:tailEnd/>
          </a:ln>
          <a:effectLst/>
        </p:spPr>
        <p:txBody>
          <a:bodyPr wrap="none">
            <a:prstTxWarp prst="textNoShape">
              <a:avLst/>
            </a:prstTxWarp>
            <a:spAutoFit/>
          </a:bodyPr>
          <a:lstStyle/>
          <a:p>
            <a:pPr eaLnBrk="0" hangingPunct="0"/>
            <a:r>
              <a:rPr lang="en-US">
                <a:solidFill>
                  <a:schemeClr val="bg1"/>
                </a:solidFill>
                <a:latin typeface="Times New Roman" pitchFamily="-110" charset="0"/>
              </a:rPr>
              <a:t>ATLAS</a:t>
            </a:r>
            <a:endParaRPr lang="it-IT">
              <a:solidFill>
                <a:schemeClr val="bg1"/>
              </a:solidFill>
              <a:latin typeface="Times New Roman" pitchFamily="-110" charset="0"/>
            </a:endParaRPr>
          </a:p>
        </p:txBody>
      </p:sp>
      <p:sp>
        <p:nvSpPr>
          <p:cNvPr id="16" name="Text Box 77"/>
          <p:cNvSpPr txBox="1">
            <a:spLocks noChangeArrowheads="1"/>
          </p:cNvSpPr>
          <p:nvPr/>
        </p:nvSpPr>
        <p:spPr bwMode="auto">
          <a:xfrm>
            <a:off x="4879975" y="2632075"/>
            <a:ext cx="4216400" cy="457200"/>
          </a:xfrm>
          <a:prstGeom prst="rect">
            <a:avLst/>
          </a:prstGeom>
          <a:noFill/>
          <a:ln w="9525">
            <a:noFill/>
            <a:miter lim="800000"/>
            <a:headEnd/>
            <a:tailEnd/>
          </a:ln>
          <a:effectLst/>
        </p:spPr>
        <p:txBody>
          <a:bodyPr wrap="none">
            <a:prstTxWarp prst="textNoShape">
              <a:avLst/>
            </a:prstTxWarp>
            <a:spAutoFit/>
          </a:bodyPr>
          <a:lstStyle/>
          <a:p>
            <a:pPr eaLnBrk="0" hangingPunct="0"/>
            <a:r>
              <a:rPr lang="it-IT" sz="2400" b="1">
                <a:latin typeface="Times New Roman" pitchFamily="-110" charset="0"/>
              </a:rPr>
              <a:t>SPS1a, fast simulation, 100 fb</a:t>
            </a:r>
            <a:r>
              <a:rPr lang="it-IT" sz="2400" b="1" baseline="30000">
                <a:latin typeface="Times New Roman" pitchFamily="-110" charset="0"/>
              </a:rPr>
              <a:t>-1</a:t>
            </a:r>
            <a:endParaRPr lang="en-US" sz="2400" b="1">
              <a:latin typeface="Times New Roman" pitchFamily="-110" charset="0"/>
            </a:endParaRPr>
          </a:p>
        </p:txBody>
      </p:sp>
      <p:sp>
        <p:nvSpPr>
          <p:cNvPr id="17" name="Text Box 79"/>
          <p:cNvSpPr txBox="1">
            <a:spLocks noChangeArrowheads="1"/>
          </p:cNvSpPr>
          <p:nvPr/>
        </p:nvSpPr>
        <p:spPr bwMode="auto">
          <a:xfrm>
            <a:off x="409575" y="2657475"/>
            <a:ext cx="3589338" cy="457200"/>
          </a:xfrm>
          <a:prstGeom prst="rect">
            <a:avLst/>
          </a:prstGeom>
          <a:noFill/>
          <a:ln w="9525">
            <a:noFill/>
            <a:miter lim="800000"/>
            <a:headEnd/>
            <a:tailEnd/>
          </a:ln>
          <a:effectLst/>
        </p:spPr>
        <p:txBody>
          <a:bodyPr wrap="none">
            <a:prstTxWarp prst="textNoShape">
              <a:avLst/>
            </a:prstTxWarp>
            <a:spAutoFit/>
          </a:bodyPr>
          <a:lstStyle/>
          <a:p>
            <a:pPr eaLnBrk="0" hangingPunct="0"/>
            <a:r>
              <a:rPr lang="it-IT" sz="2400" b="1">
                <a:latin typeface="Times New Roman" pitchFamily="-110" charset="0"/>
              </a:rPr>
              <a:t>SU3, full simulation, 1 fb</a:t>
            </a:r>
            <a:r>
              <a:rPr lang="it-IT" sz="2400" b="1" baseline="30000">
                <a:latin typeface="Times New Roman" pitchFamily="-110" charset="0"/>
              </a:rPr>
              <a:t>-1</a:t>
            </a:r>
            <a:endParaRPr lang="en-US" sz="2400" b="1">
              <a:latin typeface="Times New Roman" pitchFamily="-110" charset="0"/>
            </a:endParaRPr>
          </a:p>
        </p:txBody>
      </p:sp>
      <p:pic>
        <p:nvPicPr>
          <p:cNvPr id="18" name="Picture 80"/>
          <p:cNvPicPr>
            <a:picLocks noChangeAspect="1" noChangeArrowheads="1"/>
          </p:cNvPicPr>
          <p:nvPr/>
        </p:nvPicPr>
        <p:blipFill>
          <a:blip r:embed="rId2"/>
          <a:srcRect/>
          <a:stretch>
            <a:fillRect/>
          </a:stretch>
        </p:blipFill>
        <p:spPr bwMode="auto">
          <a:xfrm>
            <a:off x="57150" y="3067050"/>
            <a:ext cx="4630738" cy="1962150"/>
          </a:xfrm>
          <a:prstGeom prst="rect">
            <a:avLst/>
          </a:prstGeom>
          <a:noFill/>
          <a:ln w="9525">
            <a:noFill/>
            <a:miter lim="800000"/>
            <a:headEnd/>
            <a:tailEnd/>
          </a:ln>
          <a:effectLst/>
        </p:spPr>
      </p:pic>
      <p:pic>
        <p:nvPicPr>
          <p:cNvPr id="19" name="Picture 82"/>
          <p:cNvPicPr>
            <a:picLocks noChangeAspect="1" noChangeArrowheads="1"/>
          </p:cNvPicPr>
          <p:nvPr/>
        </p:nvPicPr>
        <p:blipFill>
          <a:blip r:embed="rId3"/>
          <a:srcRect t="3963"/>
          <a:stretch>
            <a:fillRect/>
          </a:stretch>
        </p:blipFill>
        <p:spPr bwMode="auto">
          <a:xfrm>
            <a:off x="5076825" y="3043238"/>
            <a:ext cx="4067175" cy="1906587"/>
          </a:xfrm>
          <a:prstGeom prst="rect">
            <a:avLst/>
          </a:prstGeom>
          <a:noFill/>
          <a:ln w="9525">
            <a:noFill/>
            <a:miter lim="800000"/>
            <a:headEnd/>
            <a:tailEnd/>
          </a:ln>
          <a:effectLst/>
        </p:spPr>
      </p:pic>
      <p:pic>
        <p:nvPicPr>
          <p:cNvPr id="20" name="Picture 81"/>
          <p:cNvPicPr>
            <a:picLocks noChangeAspect="1" noChangeArrowheads="1"/>
          </p:cNvPicPr>
          <p:nvPr/>
        </p:nvPicPr>
        <p:blipFill>
          <a:blip r:embed="rId4"/>
          <a:srcRect/>
          <a:stretch>
            <a:fillRect/>
          </a:stretch>
        </p:blipFill>
        <p:spPr bwMode="auto">
          <a:xfrm>
            <a:off x="0" y="5037138"/>
            <a:ext cx="4964113" cy="18208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Similar plots from CMS</a:t>
            </a:r>
            <a:endParaRPr lang="en-US" dirty="0"/>
          </a:p>
        </p:txBody>
      </p:sp>
      <p:sp>
        <p:nvSpPr>
          <p:cNvPr id="4" name="Date Placeholder 3"/>
          <p:cNvSpPr>
            <a:spLocks noGrp="1"/>
          </p:cNvSpPr>
          <p:nvPr>
            <p:ph type="dt" sz="half" idx="10"/>
          </p:nvPr>
        </p:nvSpPr>
        <p:spPr/>
        <p:txBody>
          <a:bodyPr/>
          <a:lstStyle/>
          <a:p>
            <a:pPr>
              <a:defRPr/>
            </a:pPr>
            <a:r>
              <a:rPr lang="en-US" smtClean="0"/>
              <a:t>2 Apr 2009</a:t>
            </a:r>
            <a:endParaRPr lang="en-US"/>
          </a:p>
        </p:txBody>
      </p:sp>
      <p:sp>
        <p:nvSpPr>
          <p:cNvPr id="5" name="Footer Placeholder 4"/>
          <p:cNvSpPr>
            <a:spLocks noGrp="1"/>
          </p:cNvSpPr>
          <p:nvPr>
            <p:ph type="ftr" sz="quarter" idx="11"/>
          </p:nvPr>
        </p:nvSpPr>
        <p:spPr/>
        <p:txBody>
          <a:bodyPr/>
          <a:lstStyle/>
          <a:p>
            <a:pPr>
              <a:defRPr/>
            </a:pPr>
            <a:r>
              <a:rPr lang="en-US" smtClean="0"/>
              <a:t>"Shedding Light on Dark Matter", U. MD.</a:t>
            </a:r>
            <a:endParaRPr lang="en-US"/>
          </a:p>
        </p:txBody>
      </p:sp>
      <p:sp>
        <p:nvSpPr>
          <p:cNvPr id="6" name="Slide Number Placeholder 5"/>
          <p:cNvSpPr>
            <a:spLocks noGrp="1"/>
          </p:cNvSpPr>
          <p:nvPr>
            <p:ph type="sldNum" sz="quarter" idx="12"/>
          </p:nvPr>
        </p:nvSpPr>
        <p:spPr/>
        <p:txBody>
          <a:bodyPr/>
          <a:lstStyle/>
          <a:p>
            <a:pPr>
              <a:defRPr/>
            </a:pPr>
            <a:fld id="{A58A8832-5207-C44A-8E7A-8F27B4F8981A}" type="slidenum">
              <a:rPr lang="en-US" smtClean="0"/>
              <a:pPr>
                <a:defRPr/>
              </a:pPr>
              <a:t>49</a:t>
            </a:fld>
            <a:endParaRPr lang="en-US"/>
          </a:p>
        </p:txBody>
      </p:sp>
      <p:pic>
        <p:nvPicPr>
          <p:cNvPr id="8" name="Picture 7"/>
          <p:cNvPicPr>
            <a:picLocks noChangeAspect="1"/>
          </p:cNvPicPr>
          <p:nvPr/>
        </p:nvPicPr>
        <p:blipFill>
          <a:blip r:embed="rId2"/>
          <a:stretch>
            <a:fillRect/>
          </a:stretch>
        </p:blipFill>
        <p:spPr>
          <a:xfrm>
            <a:off x="254000" y="2032000"/>
            <a:ext cx="8636000" cy="2794000"/>
          </a:xfrm>
          <a:prstGeom prst="rect">
            <a:avLst/>
          </a:prstGeom>
        </p:spPr>
      </p:pic>
      <p:sp>
        <p:nvSpPr>
          <p:cNvPr id="9" name="Up Arrow 8"/>
          <p:cNvSpPr/>
          <p:nvPr/>
        </p:nvSpPr>
        <p:spPr>
          <a:xfrm>
            <a:off x="2667000" y="4419600"/>
            <a:ext cx="45719" cy="5334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2590800" y="5105400"/>
            <a:ext cx="325668" cy="369332"/>
          </a:xfrm>
          <a:prstGeom prst="rect">
            <a:avLst/>
          </a:prstGeom>
          <a:noFill/>
        </p:spPr>
        <p:txBody>
          <a:bodyPr wrap="none" rtlCol="0">
            <a:spAutoFit/>
          </a:bodyPr>
          <a:lstStyle/>
          <a:p>
            <a:r>
              <a:rPr lang="en-US" dirty="0" smtClean="0"/>
              <a:t>Z</a:t>
            </a:r>
            <a:endParaRPr lang="en-US" dirty="0"/>
          </a:p>
        </p:txBody>
      </p:sp>
      <p:sp>
        <p:nvSpPr>
          <p:cNvPr id="11" name="TextBox 10"/>
          <p:cNvSpPr txBox="1"/>
          <p:nvPr/>
        </p:nvSpPr>
        <p:spPr>
          <a:xfrm>
            <a:off x="1295400" y="2590800"/>
            <a:ext cx="1185541" cy="369332"/>
          </a:xfrm>
          <a:prstGeom prst="rect">
            <a:avLst/>
          </a:prstGeom>
          <a:noFill/>
        </p:spPr>
        <p:txBody>
          <a:bodyPr wrap="none" rtlCol="0">
            <a:spAutoFit/>
          </a:bodyPr>
          <a:lstStyle/>
          <a:p>
            <a:r>
              <a:rPr lang="en-US" dirty="0" err="1" smtClean="0"/>
              <a:t>dielectron</a:t>
            </a:r>
            <a:endParaRPr lang="en-US" dirty="0"/>
          </a:p>
        </p:txBody>
      </p:sp>
      <p:sp>
        <p:nvSpPr>
          <p:cNvPr id="12" name="TextBox 11"/>
          <p:cNvSpPr txBox="1"/>
          <p:nvPr/>
        </p:nvSpPr>
        <p:spPr>
          <a:xfrm>
            <a:off x="5486400" y="2590800"/>
            <a:ext cx="941747" cy="369332"/>
          </a:xfrm>
          <a:prstGeom prst="rect">
            <a:avLst/>
          </a:prstGeom>
          <a:noFill/>
        </p:spPr>
        <p:txBody>
          <a:bodyPr wrap="none" rtlCol="0">
            <a:spAutoFit/>
          </a:bodyPr>
          <a:lstStyle/>
          <a:p>
            <a:r>
              <a:rPr lang="en-US" dirty="0" err="1" smtClean="0"/>
              <a:t>dimuon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spectrum and decays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a:t>
            </a:fld>
            <a:endParaRPr lang="en-US"/>
          </a:p>
        </p:txBody>
      </p:sp>
      <p:pic>
        <p:nvPicPr>
          <p:cNvPr id="6" name="Picture 5"/>
          <p:cNvPicPr>
            <a:picLocks noChangeAspect="1"/>
          </p:cNvPicPr>
          <p:nvPr/>
        </p:nvPicPr>
        <p:blipFill>
          <a:blip r:embed="rId2"/>
          <a:stretch>
            <a:fillRect/>
          </a:stretch>
        </p:blipFill>
        <p:spPr>
          <a:xfrm>
            <a:off x="457200" y="1168401"/>
            <a:ext cx="4434541" cy="5384800"/>
          </a:xfrm>
          <a:prstGeom prst="rect">
            <a:avLst/>
          </a:prstGeom>
        </p:spPr>
      </p:pic>
      <p:pic>
        <p:nvPicPr>
          <p:cNvPr id="7" name="Picture 9"/>
          <p:cNvPicPr>
            <a:picLocks noChangeAspect="1"/>
          </p:cNvPicPr>
          <p:nvPr/>
        </p:nvPicPr>
        <p:blipFill>
          <a:blip r:embed="rId3"/>
          <a:srcRect/>
          <a:stretch>
            <a:fillRect/>
          </a:stretch>
        </p:blipFill>
        <p:spPr bwMode="auto">
          <a:xfrm>
            <a:off x="5105400" y="2438400"/>
            <a:ext cx="3505200" cy="1439863"/>
          </a:xfrm>
          <a:prstGeom prst="rect">
            <a:avLst/>
          </a:prstGeom>
          <a:noFill/>
          <a:ln w="9525">
            <a:noFill/>
            <a:miter lim="800000"/>
            <a:headEnd/>
            <a:tailEnd/>
          </a:ln>
        </p:spPr>
      </p:pic>
      <p:sp>
        <p:nvSpPr>
          <p:cNvPr id="8" name="TextBox 7"/>
          <p:cNvSpPr txBox="1"/>
          <p:nvPr/>
        </p:nvSpPr>
        <p:spPr>
          <a:xfrm>
            <a:off x="5334000" y="1168401"/>
            <a:ext cx="304800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Lots of freedom in mass spectrum and decays</a:t>
            </a:r>
            <a:endParaRPr lang="en-US" dirty="0"/>
          </a:p>
        </p:txBody>
      </p:sp>
      <p:sp>
        <p:nvSpPr>
          <p:cNvPr id="9" name="TextBox 8"/>
          <p:cNvSpPr txBox="1"/>
          <p:nvPr/>
        </p:nvSpPr>
        <p:spPr>
          <a:xfrm>
            <a:off x="1219200" y="6477000"/>
            <a:ext cx="1225215" cy="369332"/>
          </a:xfrm>
          <a:prstGeom prst="rect">
            <a:avLst/>
          </a:prstGeom>
          <a:noFill/>
        </p:spPr>
        <p:txBody>
          <a:bodyPr wrap="none" rtlCol="0">
            <a:spAutoFit/>
          </a:bodyPr>
          <a:lstStyle/>
          <a:p>
            <a:r>
              <a:rPr lang="en-US" dirty="0" smtClean="0"/>
              <a:t>Texas A&amp;M</a:t>
            </a:r>
            <a:endParaRPr lang="en-US" dirty="0"/>
          </a:p>
        </p:txBody>
      </p:sp>
      <p:sp>
        <p:nvSpPr>
          <p:cNvPr id="13" name="TextBox 12"/>
          <p:cNvSpPr txBox="1"/>
          <p:nvPr/>
        </p:nvSpPr>
        <p:spPr>
          <a:xfrm>
            <a:off x="5638800" y="4800600"/>
            <a:ext cx="3048000" cy="923330"/>
          </a:xfrm>
          <a:prstGeom prst="rect">
            <a:avLst/>
          </a:prstGeom>
          <a:noFill/>
        </p:spPr>
        <p:txBody>
          <a:bodyPr wrap="square" rtlCol="0">
            <a:spAutoFit/>
          </a:bodyPr>
          <a:lstStyle/>
          <a:p>
            <a:r>
              <a:rPr lang="en-US" dirty="0" smtClean="0"/>
              <a:t>Small mass </a:t>
            </a:r>
            <a:r>
              <a:rPr lang="en-US" dirty="0" err="1" smtClean="0"/>
              <a:t>splittings</a:t>
            </a:r>
            <a:r>
              <a:rPr lang="en-US" dirty="0" smtClean="0"/>
              <a:t> can lead to partons with low </a:t>
            </a:r>
            <a:r>
              <a:rPr lang="en-US" dirty="0" err="1" smtClean="0"/>
              <a:t>p</a:t>
            </a:r>
            <a:r>
              <a:rPr lang="en-US" baseline="-25000" dirty="0" err="1" smtClean="0"/>
              <a:t>T</a:t>
            </a:r>
            <a:r>
              <a:rPr lang="en-US" dirty="0" smtClean="0"/>
              <a:t> -&gt; below detector capabilities.</a:t>
            </a:r>
            <a:endParaRPr lang="en-US" dirty="0"/>
          </a:p>
        </p:txBody>
      </p:sp>
      <p:cxnSp>
        <p:nvCxnSpPr>
          <p:cNvPr id="15" name="Straight Arrow Connector 14"/>
          <p:cNvCxnSpPr/>
          <p:nvPr/>
        </p:nvCxnSpPr>
        <p:spPr>
          <a:xfrm rot="10800000" flipV="1">
            <a:off x="3429000" y="3429000"/>
            <a:ext cx="2209800" cy="16764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Higgs Searches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50</a:t>
            </a:fld>
            <a:endParaRPr lang="en-US"/>
          </a:p>
        </p:txBody>
      </p:sp>
      <p:sp>
        <p:nvSpPr>
          <p:cNvPr id="6" name="TextBox 5"/>
          <p:cNvSpPr txBox="1"/>
          <p:nvPr/>
        </p:nvSpPr>
        <p:spPr>
          <a:xfrm>
            <a:off x="457200" y="1447800"/>
            <a:ext cx="8229600" cy="2308324"/>
          </a:xfrm>
          <a:prstGeom prst="rect">
            <a:avLst/>
          </a:prstGeom>
          <a:noFill/>
        </p:spPr>
        <p:txBody>
          <a:bodyPr wrap="square" rtlCol="0">
            <a:spAutoFit/>
          </a:bodyPr>
          <a:lstStyle/>
          <a:p>
            <a:r>
              <a:rPr lang="en-US" sz="2400" dirty="0" smtClean="0"/>
              <a:t>This is where our experience in the top search can guide us well.</a:t>
            </a:r>
          </a:p>
          <a:p>
            <a:pPr>
              <a:buFont typeface="Arial"/>
              <a:buChar char="•"/>
            </a:pPr>
            <a:r>
              <a:rPr lang="en-US" sz="2400" dirty="0" smtClean="0"/>
              <a:t>  It will take a while (low cross section * BR)</a:t>
            </a:r>
          </a:p>
          <a:p>
            <a:pPr>
              <a:buFont typeface="Arial"/>
              <a:buChar char="•"/>
            </a:pPr>
            <a:r>
              <a:rPr lang="en-US" sz="2400" dirty="0" smtClean="0"/>
              <a:t> will need to combine channels to get fastest result</a:t>
            </a:r>
          </a:p>
          <a:p>
            <a:pPr>
              <a:buFont typeface="Arial"/>
              <a:buChar char="•"/>
            </a:pPr>
            <a:r>
              <a:rPr lang="en-US" sz="2400" dirty="0" smtClean="0"/>
              <a:t> properties well-predicted by SM.</a:t>
            </a:r>
          </a:p>
          <a:p>
            <a:pPr>
              <a:buFont typeface="Arial"/>
              <a:buChar char="•"/>
            </a:pPr>
            <a:r>
              <a:rPr lang="en-US" sz="2400" dirty="0" smtClean="0"/>
              <a:t> As with the top, we already have reasonable constraints on the mass.</a:t>
            </a:r>
            <a:endParaRPr lang="en-US" sz="2400" dirty="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Indirect Constraints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51</a:t>
            </a:fld>
            <a:endParaRPr lang="en-US"/>
          </a:p>
        </p:txBody>
      </p:sp>
      <p:pic>
        <p:nvPicPr>
          <p:cNvPr id="7" name="Picture 6"/>
          <p:cNvPicPr>
            <a:picLocks noChangeAspect="1"/>
          </p:cNvPicPr>
          <p:nvPr/>
        </p:nvPicPr>
        <p:blipFill>
          <a:blip r:embed="rId3"/>
          <a:stretch>
            <a:fillRect/>
          </a:stretch>
        </p:blipFill>
        <p:spPr>
          <a:xfrm>
            <a:off x="457200" y="1992867"/>
            <a:ext cx="4156702" cy="3886201"/>
          </a:xfrm>
          <a:prstGeom prst="rect">
            <a:avLst/>
          </a:prstGeom>
        </p:spPr>
      </p:pic>
      <p:pic>
        <p:nvPicPr>
          <p:cNvPr id="8" name="Picture 7"/>
          <p:cNvPicPr>
            <a:picLocks noChangeAspect="1"/>
          </p:cNvPicPr>
          <p:nvPr/>
        </p:nvPicPr>
        <p:blipFill>
          <a:blip r:embed="rId4"/>
          <a:stretch>
            <a:fillRect/>
          </a:stretch>
        </p:blipFill>
        <p:spPr>
          <a:xfrm>
            <a:off x="5105400" y="1752600"/>
            <a:ext cx="3581400" cy="3935904"/>
          </a:xfrm>
          <a:prstGeom prst="rect">
            <a:avLst/>
          </a:prstGeom>
        </p:spPr>
      </p:pic>
      <p:graphicFrame>
        <p:nvGraphicFramePr>
          <p:cNvPr id="9" name="Object 8"/>
          <p:cNvGraphicFramePr>
            <a:graphicFrameLocks noChangeAspect="1"/>
          </p:cNvGraphicFramePr>
          <p:nvPr/>
        </p:nvGraphicFramePr>
        <p:xfrm>
          <a:off x="5562600" y="5453618"/>
          <a:ext cx="2736678" cy="850900"/>
        </p:xfrm>
        <a:graphic>
          <a:graphicData uri="http://schemas.openxmlformats.org/presentationml/2006/ole">
            <p:oleObj spid="_x0000_s143362" name="Equation" r:id="rId5" imgW="1511300" imgH="469900" progId="Equation.DSMT4">
              <p:embed/>
            </p:oleObj>
          </a:graphicData>
        </a:graphic>
      </p:graphicFrame>
      <p:sp>
        <p:nvSpPr>
          <p:cNvPr id="10" name="TextBox 9"/>
          <p:cNvSpPr txBox="1"/>
          <p:nvPr/>
        </p:nvSpPr>
        <p:spPr>
          <a:xfrm>
            <a:off x="824866" y="5879068"/>
            <a:ext cx="1308734" cy="369332"/>
          </a:xfrm>
          <a:prstGeom prst="rect">
            <a:avLst/>
          </a:prstGeom>
          <a:noFill/>
        </p:spPr>
        <p:txBody>
          <a:bodyPr wrap="none" rtlCol="0">
            <a:spAutoFit/>
          </a:bodyPr>
          <a:lstStyle/>
          <a:p>
            <a:r>
              <a:rPr lang="en-US" dirty="0" smtClean="0"/>
              <a:t>March 2009</a:t>
            </a:r>
            <a:endParaRPr lang="en-US" dirty="0"/>
          </a:p>
        </p:txBody>
      </p:sp>
      <p:pic>
        <p:nvPicPr>
          <p:cNvPr id="11" name="Content Placeholder 5" descr="H-Review_H_top_W.tif"/>
          <p:cNvPicPr>
            <a:picLocks noChangeAspect="1"/>
          </p:cNvPicPr>
          <p:nvPr/>
        </p:nvPicPr>
        <p:blipFill>
          <a:blip r:embed="rId6"/>
          <a:srcRect l="8477" r="10989" b="23146"/>
          <a:stretch>
            <a:fillRect/>
          </a:stretch>
        </p:blipFill>
        <p:spPr bwMode="auto">
          <a:xfrm>
            <a:off x="76200" y="944562"/>
            <a:ext cx="3810000" cy="802105"/>
          </a:xfrm>
          <a:prstGeom prst="rect">
            <a:avLst/>
          </a:prstGeom>
          <a:noFill/>
          <a:ln w="9525">
            <a:noFill/>
            <a:miter lim="800000"/>
            <a:headEnd/>
            <a:tailEnd/>
          </a:ln>
        </p:spPr>
      </p:pic>
      <p:pic>
        <p:nvPicPr>
          <p:cNvPr id="12" name="Content Placeholder 5" descr="H-Review_Dr_H.tif"/>
          <p:cNvPicPr>
            <a:picLocks noChangeAspect="1"/>
          </p:cNvPicPr>
          <p:nvPr/>
        </p:nvPicPr>
        <p:blipFill>
          <a:blip r:embed="rId7"/>
          <a:srcRect l="22385" t="72745" r="26128" b="22574"/>
          <a:stretch>
            <a:fillRect/>
          </a:stretch>
        </p:blipFill>
        <p:spPr bwMode="auto">
          <a:xfrm>
            <a:off x="4114800" y="984668"/>
            <a:ext cx="4800600" cy="68580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Higgs + New Physics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52</a:t>
            </a:fld>
            <a:endParaRPr lang="en-US"/>
          </a:p>
        </p:txBody>
      </p:sp>
      <p:pic>
        <p:nvPicPr>
          <p:cNvPr id="6" name="Picture 5"/>
          <p:cNvPicPr>
            <a:picLocks noChangeAspect="1"/>
          </p:cNvPicPr>
          <p:nvPr/>
        </p:nvPicPr>
        <p:blipFill>
          <a:blip r:embed="rId2"/>
          <a:stretch>
            <a:fillRect/>
          </a:stretch>
        </p:blipFill>
        <p:spPr>
          <a:xfrm>
            <a:off x="4406900" y="1840468"/>
            <a:ext cx="4445000" cy="4000500"/>
          </a:xfrm>
          <a:prstGeom prst="rect">
            <a:avLst/>
          </a:prstGeom>
        </p:spPr>
      </p:pic>
      <p:sp>
        <p:nvSpPr>
          <p:cNvPr id="7" name="TextBox 6"/>
          <p:cNvSpPr txBox="1"/>
          <p:nvPr/>
        </p:nvSpPr>
        <p:spPr>
          <a:xfrm>
            <a:off x="457200" y="1371600"/>
            <a:ext cx="3200400" cy="1754327"/>
          </a:xfrm>
          <a:prstGeom prst="rect">
            <a:avLst/>
          </a:prstGeom>
          <a:noFill/>
        </p:spPr>
        <p:txBody>
          <a:bodyPr wrap="square" rtlCol="0">
            <a:spAutoFit/>
          </a:bodyPr>
          <a:lstStyle/>
          <a:p>
            <a:r>
              <a:rPr lang="en-US" dirty="0" smtClean="0"/>
              <a:t>In the SM, the relationship between the Higgs mass and EWK observables is one way.</a:t>
            </a:r>
          </a:p>
          <a:p>
            <a:endParaRPr lang="en-US" dirty="0" smtClean="0"/>
          </a:p>
          <a:p>
            <a:r>
              <a:rPr lang="en-US" dirty="0" smtClean="0"/>
              <a:t>New physics can alter.  For example, in SUSY, </a:t>
            </a:r>
            <a:endParaRPr lang="en-US" dirty="0"/>
          </a:p>
        </p:txBody>
      </p:sp>
      <p:sp>
        <p:nvSpPr>
          <p:cNvPr id="8" name="TextBox 7"/>
          <p:cNvSpPr txBox="1"/>
          <p:nvPr/>
        </p:nvSpPr>
        <p:spPr>
          <a:xfrm>
            <a:off x="5181600" y="6210300"/>
            <a:ext cx="1708746" cy="369332"/>
          </a:xfrm>
          <a:prstGeom prst="rect">
            <a:avLst/>
          </a:prstGeom>
          <a:noFill/>
        </p:spPr>
        <p:txBody>
          <a:bodyPr wrap="none" rtlCol="0">
            <a:spAutoFit/>
          </a:bodyPr>
          <a:lstStyle/>
          <a:p>
            <a:r>
              <a:rPr lang="en-US" dirty="0" smtClean="0"/>
              <a:t>arXiv:0707.3447</a:t>
            </a:r>
            <a:endParaRPr lang="en-US" dirty="0"/>
          </a:p>
        </p:txBody>
      </p:sp>
      <p:sp>
        <p:nvSpPr>
          <p:cNvPr id="10" name="Rectangle 9"/>
          <p:cNvSpPr/>
          <p:nvPr/>
        </p:nvSpPr>
        <p:spPr>
          <a:xfrm>
            <a:off x="457200" y="5840968"/>
            <a:ext cx="5334000" cy="369332"/>
          </a:xfrm>
          <a:prstGeom prst="rect">
            <a:avLst/>
          </a:prstGeom>
        </p:spPr>
        <p:txBody>
          <a:bodyPr wrap="square">
            <a:spAutoFit/>
          </a:bodyPr>
          <a:lstStyle/>
          <a:p>
            <a:pPr marL="1025728" lvl="2" indent="-205146"/>
            <a:r>
              <a:rPr lang="en-US" dirty="0" smtClean="0">
                <a:solidFill>
                  <a:srgbClr val="00FF00"/>
                </a:solidFill>
              </a:rPr>
              <a:t>M</a:t>
            </a:r>
            <a:r>
              <a:rPr lang="en-US" baseline="-16000" dirty="0" smtClean="0">
                <a:solidFill>
                  <a:srgbClr val="00FF00"/>
                </a:solidFill>
              </a:rPr>
              <a:t>h</a:t>
            </a:r>
            <a:r>
              <a:rPr lang="en-US" baseline="30000" dirty="0" smtClean="0">
                <a:solidFill>
                  <a:srgbClr val="00FF00"/>
                </a:solidFill>
              </a:rPr>
              <a:t>2</a:t>
            </a:r>
            <a:r>
              <a:rPr lang="en-US" dirty="0" smtClean="0">
                <a:solidFill>
                  <a:srgbClr val="00FF00"/>
                </a:solidFill>
              </a:rPr>
              <a:t> &lt; M</a:t>
            </a:r>
            <a:r>
              <a:rPr lang="en-US" baseline="-16000" dirty="0" smtClean="0">
                <a:solidFill>
                  <a:srgbClr val="00FF00"/>
                </a:solidFill>
              </a:rPr>
              <a:t>Z</a:t>
            </a:r>
            <a:r>
              <a:rPr lang="en-US" baseline="30000" dirty="0" smtClean="0">
                <a:solidFill>
                  <a:srgbClr val="00FF00"/>
                </a:solidFill>
              </a:rPr>
              <a:t>2</a:t>
            </a:r>
            <a:r>
              <a:rPr lang="en-US" dirty="0" smtClean="0">
                <a:solidFill>
                  <a:srgbClr val="00FF00"/>
                </a:solidFill>
              </a:rPr>
              <a:t> + (3G</a:t>
            </a:r>
            <a:r>
              <a:rPr lang="en-US" baseline="-14000" dirty="0" smtClean="0">
                <a:solidFill>
                  <a:srgbClr val="00FF00"/>
                </a:solidFill>
              </a:rPr>
              <a:t>F</a:t>
            </a:r>
            <a:r>
              <a:rPr lang="en-US" dirty="0" smtClean="0">
                <a:solidFill>
                  <a:srgbClr val="00FF00"/>
                </a:solidFill>
              </a:rPr>
              <a:t>/(2</a:t>
            </a:r>
            <a:r>
              <a:rPr lang="en-US" baseline="30000" dirty="0" smtClean="0">
                <a:solidFill>
                  <a:srgbClr val="00FF00"/>
                </a:solidFill>
              </a:rPr>
              <a:t>1/2</a:t>
            </a:r>
            <a:r>
              <a:rPr lang="en-US" dirty="0" smtClean="0">
                <a:solidFill>
                  <a:srgbClr val="00FF00"/>
                </a:solidFill>
                <a:latin typeface="Symbol" pitchFamily="18" charset="2"/>
              </a:rPr>
              <a:t>p</a:t>
            </a:r>
            <a:r>
              <a:rPr lang="en-US" baseline="30000" dirty="0" smtClean="0">
                <a:solidFill>
                  <a:srgbClr val="00FF00"/>
                </a:solidFill>
              </a:rPr>
              <a:t>2</a:t>
            </a:r>
            <a:r>
              <a:rPr lang="en-US" dirty="0" smtClean="0">
                <a:solidFill>
                  <a:srgbClr val="00FF00"/>
                </a:solidFill>
              </a:rPr>
              <a:t>))  M</a:t>
            </a:r>
            <a:r>
              <a:rPr lang="en-US" baseline="-16000" dirty="0" smtClean="0">
                <a:solidFill>
                  <a:srgbClr val="00FF00"/>
                </a:solidFill>
              </a:rPr>
              <a:t>t</a:t>
            </a:r>
            <a:r>
              <a:rPr lang="en-US" baseline="30000" dirty="0" smtClean="0">
                <a:solidFill>
                  <a:srgbClr val="00FF00"/>
                </a:solidFill>
              </a:rPr>
              <a:t>4</a:t>
            </a:r>
            <a:r>
              <a:rPr lang="en-US" dirty="0" smtClean="0">
                <a:solidFill>
                  <a:srgbClr val="00FF00"/>
                </a:solidFill>
              </a:rPr>
              <a:t> ln(1+m</a:t>
            </a:r>
            <a:r>
              <a:rPr lang="en-US" baseline="30000" dirty="0" smtClean="0">
                <a:solidFill>
                  <a:srgbClr val="00FF00"/>
                </a:solidFill>
              </a:rPr>
              <a:t>2</a:t>
            </a:r>
            <a:r>
              <a:rPr lang="en-US" dirty="0" smtClean="0">
                <a:solidFill>
                  <a:srgbClr val="00FF00"/>
                </a:solidFill>
              </a:rPr>
              <a:t>/M</a:t>
            </a:r>
            <a:r>
              <a:rPr lang="en-US" baseline="-16000" dirty="0" smtClean="0">
                <a:solidFill>
                  <a:srgbClr val="00FF00"/>
                </a:solidFill>
              </a:rPr>
              <a:t>t</a:t>
            </a:r>
            <a:r>
              <a:rPr lang="en-US" baseline="30000" dirty="0" smtClean="0">
                <a:solidFill>
                  <a:srgbClr val="00FF00"/>
                </a:solidFill>
              </a:rPr>
              <a:t>2</a:t>
            </a:r>
            <a:r>
              <a:rPr lang="en-US" dirty="0" smtClean="0">
                <a:solidFill>
                  <a:srgbClr val="00FF00"/>
                </a:solidFill>
              </a:rPr>
              <a:t>)</a:t>
            </a: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Searches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53</a:t>
            </a:fld>
            <a:endParaRPr lang="en-US"/>
          </a:p>
        </p:txBody>
      </p:sp>
      <p:pic>
        <p:nvPicPr>
          <p:cNvPr id="6" name="Picture 5"/>
          <p:cNvPicPr>
            <a:picLocks noChangeAspect="1"/>
          </p:cNvPicPr>
          <p:nvPr/>
        </p:nvPicPr>
        <p:blipFill>
          <a:blip r:embed="rId2"/>
          <a:stretch>
            <a:fillRect/>
          </a:stretch>
        </p:blipFill>
        <p:spPr>
          <a:xfrm>
            <a:off x="2367706" y="1608138"/>
            <a:ext cx="6319094" cy="4183062"/>
          </a:xfrm>
          <a:prstGeom prst="rect">
            <a:avLst/>
          </a:prstGeom>
        </p:spPr>
      </p:pic>
      <p:sp>
        <p:nvSpPr>
          <p:cNvPr id="7" name="Up Arrow 6"/>
          <p:cNvSpPr/>
          <p:nvPr/>
        </p:nvSpPr>
        <p:spPr>
          <a:xfrm>
            <a:off x="5486400" y="5791200"/>
            <a:ext cx="152400" cy="3810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4649371" y="6183869"/>
            <a:ext cx="1980029" cy="369332"/>
          </a:xfrm>
          <a:prstGeom prst="rect">
            <a:avLst/>
          </a:prstGeom>
          <a:noFill/>
        </p:spPr>
        <p:txBody>
          <a:bodyPr wrap="none" rtlCol="0">
            <a:spAutoFit/>
          </a:bodyPr>
          <a:lstStyle/>
          <a:p>
            <a:r>
              <a:rPr lang="en-US" dirty="0" smtClean="0"/>
              <a:t>95%cl indirect limit</a:t>
            </a:r>
            <a:endParaRPr lang="en-US" dirty="0"/>
          </a:p>
        </p:txBody>
      </p:sp>
      <p:sp>
        <p:nvSpPr>
          <p:cNvPr id="9" name="TextBox 8"/>
          <p:cNvSpPr txBox="1"/>
          <p:nvPr/>
        </p:nvSpPr>
        <p:spPr>
          <a:xfrm>
            <a:off x="228600" y="2286000"/>
            <a:ext cx="2590800"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Sadly, don’t even see a hint of a signal starting to form… (observed limit is mostly &gt;= expected)</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 y="533400"/>
            <a:ext cx="4724400" cy="2737920"/>
          </a:xfrm>
          <a:prstGeom prst="rect">
            <a:avLst/>
          </a:prstGeom>
        </p:spPr>
      </p:pic>
      <p:sp>
        <p:nvSpPr>
          <p:cNvPr id="2" name="Title 1"/>
          <p:cNvSpPr>
            <a:spLocks noGrp="1"/>
          </p:cNvSpPr>
          <p:nvPr>
            <p:ph type="title"/>
          </p:nvPr>
        </p:nvSpPr>
        <p:spPr/>
        <p:txBody>
          <a:bodyPr/>
          <a:lstStyle/>
          <a:p>
            <a:r>
              <a:rPr lang="en-US" dirty="0" smtClean="0"/>
              <a:t>Higgs Production at the LHC</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54</a:t>
            </a:fld>
            <a:endParaRPr lang="en-US"/>
          </a:p>
        </p:txBody>
      </p:sp>
      <p:sp>
        <p:nvSpPr>
          <p:cNvPr id="7" name="TextBox 6"/>
          <p:cNvSpPr txBox="1"/>
          <p:nvPr/>
        </p:nvSpPr>
        <p:spPr>
          <a:xfrm>
            <a:off x="5524500" y="944562"/>
            <a:ext cx="2209800" cy="1200329"/>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Very different production mechanism that most physics we study</a:t>
            </a:r>
            <a:endParaRPr lang="en-US" dirty="0"/>
          </a:p>
        </p:txBody>
      </p:sp>
      <p:pic>
        <p:nvPicPr>
          <p:cNvPr id="8" name="Picture 7"/>
          <p:cNvPicPr>
            <a:picLocks noChangeAspect="1"/>
          </p:cNvPicPr>
          <p:nvPr/>
        </p:nvPicPr>
        <p:blipFill>
          <a:blip r:embed="rId3"/>
          <a:stretch>
            <a:fillRect/>
          </a:stretch>
        </p:blipFill>
        <p:spPr>
          <a:xfrm>
            <a:off x="4100909" y="2971800"/>
            <a:ext cx="4753561" cy="3581401"/>
          </a:xfrm>
          <a:prstGeom prst="rect">
            <a:avLst/>
          </a:prstGeom>
        </p:spPr>
      </p:pic>
      <p:sp>
        <p:nvSpPr>
          <p:cNvPr id="9" name="TextBox 8"/>
          <p:cNvSpPr txBox="1"/>
          <p:nvPr/>
        </p:nvSpPr>
        <p:spPr>
          <a:xfrm>
            <a:off x="996950" y="5476964"/>
            <a:ext cx="2209800" cy="1200329"/>
          </a:xfrm>
          <a:prstGeom prst="rect">
            <a:avLst/>
          </a:prstGeom>
          <a:noFill/>
        </p:spPr>
        <p:txBody>
          <a:bodyPr wrap="square" rtlCol="0">
            <a:spAutoFit/>
          </a:bodyPr>
          <a:lstStyle/>
          <a:p>
            <a:r>
              <a:rPr lang="en-US" dirty="0" smtClean="0"/>
              <a:t>100 </a:t>
            </a:r>
            <a:r>
              <a:rPr lang="en-US" dirty="0" err="1" smtClean="0"/>
              <a:t>GeV</a:t>
            </a:r>
            <a:r>
              <a:rPr lang="en-US" dirty="0" smtClean="0"/>
              <a:t> object @ 10 </a:t>
            </a:r>
            <a:r>
              <a:rPr lang="en-US" dirty="0" err="1" smtClean="0"/>
              <a:t>TeV</a:t>
            </a:r>
            <a:r>
              <a:rPr lang="en-US" dirty="0" smtClean="0"/>
              <a:t>, with hit of about 0.6 for </a:t>
            </a:r>
            <a:r>
              <a:rPr lang="en-US" dirty="0" err="1" smtClean="0"/>
              <a:t>gg</a:t>
            </a:r>
            <a:r>
              <a:rPr lang="en-US" dirty="0" smtClean="0"/>
              <a:t> -&gt; 100 events is 0.6 </a:t>
            </a:r>
            <a:r>
              <a:rPr lang="en-US" dirty="0" err="1" smtClean="0"/>
              <a:t>pb</a:t>
            </a:r>
            <a:endParaRPr lang="en-US" dirty="0"/>
          </a:p>
        </p:txBody>
      </p:sp>
      <p:pic>
        <p:nvPicPr>
          <p:cNvPr id="10" name="Picture 9"/>
          <p:cNvPicPr>
            <a:picLocks noChangeAspect="1"/>
          </p:cNvPicPr>
          <p:nvPr/>
        </p:nvPicPr>
        <p:blipFill>
          <a:blip r:embed="rId4"/>
          <a:stretch>
            <a:fillRect/>
          </a:stretch>
        </p:blipFill>
        <p:spPr>
          <a:xfrm>
            <a:off x="1" y="3410554"/>
            <a:ext cx="3809999" cy="1478946"/>
          </a:xfrm>
          <a:prstGeom prst="rect">
            <a:avLst/>
          </a:prstGeom>
        </p:spPr>
      </p:pic>
      <p:sp>
        <p:nvSpPr>
          <p:cNvPr id="11" name="TextBox 10"/>
          <p:cNvSpPr txBox="1"/>
          <p:nvPr/>
        </p:nvSpPr>
        <p:spPr>
          <a:xfrm>
            <a:off x="5105400" y="2286000"/>
            <a:ext cx="2819400" cy="3810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For </a:t>
            </a:r>
            <a:r>
              <a:rPr lang="en-US" dirty="0" err="1" smtClean="0"/>
              <a:t>gg</a:t>
            </a:r>
            <a:r>
              <a:rPr lang="en-US" dirty="0" smtClean="0"/>
              <a:t>, </a:t>
            </a:r>
            <a:r>
              <a:rPr lang="en-US" dirty="0" err="1" smtClean="0"/>
              <a:t>k</a:t>
            </a:r>
            <a:r>
              <a:rPr lang="en-US" dirty="0" smtClean="0"/>
              <a:t> factor around 1.8!</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constrain luminosity</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55</a:t>
            </a:fld>
            <a:endParaRPr lang="en-US"/>
          </a:p>
        </p:txBody>
      </p:sp>
      <p:pic>
        <p:nvPicPr>
          <p:cNvPr id="6" name="Picture 15" descr="sixplots.png                                                   00000002TOSHIBA                        00000000:"/>
          <p:cNvPicPr>
            <a:picLocks noChangeAspect="1" noChangeArrowheads="1"/>
          </p:cNvPicPr>
          <p:nvPr/>
        </p:nvPicPr>
        <p:blipFill>
          <a:blip r:embed="rId2"/>
          <a:srcRect/>
          <a:stretch>
            <a:fillRect/>
          </a:stretch>
        </p:blipFill>
        <p:spPr bwMode="auto">
          <a:xfrm>
            <a:off x="3017043" y="944562"/>
            <a:ext cx="3871913" cy="5638800"/>
          </a:xfrm>
          <a:prstGeom prst="rect">
            <a:avLst/>
          </a:prstGeom>
          <a:noFill/>
          <a:ln w="12700">
            <a:noFill/>
            <a:miter lim="800000"/>
            <a:headEnd/>
            <a:tailEnd/>
          </a:ln>
        </p:spPr>
      </p:pic>
      <p:sp>
        <p:nvSpPr>
          <p:cNvPr id="7" name="TextBox 6"/>
          <p:cNvSpPr txBox="1"/>
          <p:nvPr/>
        </p:nvSpPr>
        <p:spPr>
          <a:xfrm>
            <a:off x="6888956" y="2895600"/>
            <a:ext cx="1037551" cy="369332"/>
          </a:xfrm>
          <a:prstGeom prst="rect">
            <a:avLst/>
          </a:prstGeom>
          <a:noFill/>
        </p:spPr>
        <p:txBody>
          <a:bodyPr wrap="none" rtlCol="0">
            <a:spAutoFit/>
          </a:bodyPr>
          <a:lstStyle/>
          <a:p>
            <a:r>
              <a:rPr lang="en-US" dirty="0" smtClean="0"/>
              <a:t>J. Huston</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Decay</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56</a:t>
            </a:fld>
            <a:endParaRPr lang="en-US"/>
          </a:p>
        </p:txBody>
      </p:sp>
      <p:pic>
        <p:nvPicPr>
          <p:cNvPr id="8" name="Picture 2" descr="BRHSM"/>
          <p:cNvPicPr>
            <a:picLocks noChangeAspect="1" noChangeArrowheads="1"/>
          </p:cNvPicPr>
          <p:nvPr/>
        </p:nvPicPr>
        <p:blipFill>
          <a:blip r:embed="rId2"/>
          <a:srcRect/>
          <a:stretch>
            <a:fillRect/>
          </a:stretch>
        </p:blipFill>
        <p:spPr bwMode="auto">
          <a:xfrm>
            <a:off x="266283" y="1117777"/>
            <a:ext cx="6175375" cy="4315760"/>
          </a:xfrm>
          <a:prstGeom prst="rect">
            <a:avLst/>
          </a:prstGeom>
          <a:noFill/>
        </p:spPr>
      </p:pic>
      <p:sp>
        <p:nvSpPr>
          <p:cNvPr id="9" name="Text Box 15"/>
          <p:cNvSpPr txBox="1">
            <a:spLocks noChangeArrowheads="1"/>
          </p:cNvSpPr>
          <p:nvPr/>
        </p:nvSpPr>
        <p:spPr bwMode="auto">
          <a:xfrm>
            <a:off x="4231858" y="3372821"/>
            <a:ext cx="1905000" cy="646331"/>
          </a:xfrm>
          <a:prstGeom prst="rect">
            <a:avLst/>
          </a:prstGeom>
          <a:noFill/>
          <a:ln w="9525">
            <a:noFill/>
            <a:miter lim="800000"/>
            <a:headEnd/>
            <a:tailEnd/>
          </a:ln>
          <a:effectLst/>
        </p:spPr>
        <p:txBody>
          <a:bodyPr wrap="square">
            <a:prstTxWarp prst="textNoShape">
              <a:avLst/>
            </a:prstTxWarp>
            <a:spAutoFit/>
          </a:bodyPr>
          <a:lstStyle/>
          <a:p>
            <a:r>
              <a:rPr lang="en-US" dirty="0" err="1"/>
              <a:t>Djouadi</a:t>
            </a:r>
            <a:r>
              <a:rPr lang="en-US" dirty="0"/>
              <a:t>, </a:t>
            </a:r>
            <a:r>
              <a:rPr lang="en-US" dirty="0" err="1"/>
              <a:t>Kalinowski</a:t>
            </a:r>
            <a:r>
              <a:rPr lang="en-US" dirty="0"/>
              <a:t>, </a:t>
            </a:r>
            <a:r>
              <a:rPr lang="en-US" dirty="0" err="1"/>
              <a:t>Spira</a:t>
            </a:r>
            <a:endParaRPr lang="en-US" dirty="0"/>
          </a:p>
        </p:txBody>
      </p:sp>
      <p:sp>
        <p:nvSpPr>
          <p:cNvPr id="10" name="Up Arrow 9"/>
          <p:cNvSpPr/>
          <p:nvPr/>
        </p:nvSpPr>
        <p:spPr>
          <a:xfrm>
            <a:off x="2251829" y="5072558"/>
            <a:ext cx="152400" cy="3810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2251829" y="5453558"/>
            <a:ext cx="1980029" cy="369332"/>
          </a:xfrm>
          <a:prstGeom prst="rect">
            <a:avLst/>
          </a:prstGeom>
          <a:noFill/>
        </p:spPr>
        <p:txBody>
          <a:bodyPr wrap="none" rtlCol="0">
            <a:spAutoFit/>
          </a:bodyPr>
          <a:lstStyle/>
          <a:p>
            <a:r>
              <a:rPr lang="en-US" dirty="0" smtClean="0"/>
              <a:t>95%cl indirect limit</a:t>
            </a:r>
            <a:endParaRPr lang="en-US" dirty="0"/>
          </a:p>
        </p:txBody>
      </p:sp>
      <p:sp>
        <p:nvSpPr>
          <p:cNvPr id="12" name="Up Arrow 11"/>
          <p:cNvSpPr/>
          <p:nvPr/>
        </p:nvSpPr>
        <p:spPr>
          <a:xfrm>
            <a:off x="1336258" y="5072558"/>
            <a:ext cx="152400" cy="3810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995411" y="5453558"/>
            <a:ext cx="986493" cy="369332"/>
          </a:xfrm>
          <a:prstGeom prst="rect">
            <a:avLst/>
          </a:prstGeom>
          <a:noFill/>
        </p:spPr>
        <p:txBody>
          <a:bodyPr wrap="none" rtlCol="0">
            <a:spAutoFit/>
          </a:bodyPr>
          <a:lstStyle/>
          <a:p>
            <a:r>
              <a:rPr lang="en-US" dirty="0" smtClean="0"/>
              <a:t>LEP limit</a:t>
            </a:r>
            <a:endParaRPr lang="en-US" dirty="0"/>
          </a:p>
        </p:txBody>
      </p:sp>
      <p:sp>
        <p:nvSpPr>
          <p:cNvPr id="14" name="TextBox 13"/>
          <p:cNvSpPr txBox="1"/>
          <p:nvPr/>
        </p:nvSpPr>
        <p:spPr>
          <a:xfrm>
            <a:off x="6441658" y="1117777"/>
            <a:ext cx="2245142" cy="1477328"/>
          </a:xfrm>
          <a:prstGeom prst="rect">
            <a:avLst/>
          </a:prstGeom>
          <a:noFill/>
        </p:spPr>
        <p:txBody>
          <a:bodyPr wrap="square" rtlCol="0">
            <a:spAutoFit/>
          </a:bodyPr>
          <a:lstStyle/>
          <a:p>
            <a:r>
              <a:rPr lang="en-US" dirty="0" smtClean="0"/>
              <a:t>WW* and </a:t>
            </a:r>
            <a:r>
              <a:rPr lang="en-US" dirty="0" err="1" smtClean="0"/>
              <a:t>bbbar</a:t>
            </a:r>
            <a:r>
              <a:rPr lang="en-US" dirty="0" smtClean="0"/>
              <a:t> have largest branching fractions, but </a:t>
            </a:r>
            <a:r>
              <a:rPr lang="en-US" dirty="0" err="1" smtClean="0"/>
              <a:t>bbbar</a:t>
            </a:r>
            <a:r>
              <a:rPr lang="en-US" dirty="0" smtClean="0"/>
              <a:t> cross section is </a:t>
            </a:r>
            <a:r>
              <a:rPr lang="en-US" dirty="0" err="1" smtClean="0"/>
              <a:t>microbarns</a:t>
            </a:r>
            <a:r>
              <a:rPr lang="en-US" dirty="0" smtClean="0"/>
              <a:t>.  </a:t>
            </a:r>
            <a:endParaRPr lang="en-US" dirty="0"/>
          </a:p>
        </p:txBody>
      </p:sp>
      <p:pic>
        <p:nvPicPr>
          <p:cNvPr id="15" name="Picture 10" descr="BrSMHqcd"/>
          <p:cNvPicPr>
            <a:picLocks noChangeAspect="1" noChangeArrowheads="1"/>
          </p:cNvPicPr>
          <p:nvPr/>
        </p:nvPicPr>
        <p:blipFill>
          <a:blip r:embed="rId3"/>
          <a:srcRect/>
          <a:stretch>
            <a:fillRect/>
          </a:stretch>
        </p:blipFill>
        <p:spPr bwMode="auto">
          <a:xfrm>
            <a:off x="5003800" y="4114800"/>
            <a:ext cx="3971925" cy="2638425"/>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r>
              <a:rPr lang="en-US" smtClean="0"/>
              <a:t>Higgs</a:t>
            </a:r>
          </a:p>
        </p:txBody>
      </p:sp>
      <p:sp>
        <p:nvSpPr>
          <p:cNvPr id="87043" name="Date Placeholder 3"/>
          <p:cNvSpPr>
            <a:spLocks noGrp="1"/>
          </p:cNvSpPr>
          <p:nvPr>
            <p:ph type="dt" sz="quarter" idx="10"/>
          </p:nvPr>
        </p:nvSpPr>
        <p:spPr>
          <a:noFill/>
        </p:spPr>
        <p:txBody>
          <a:bodyPr/>
          <a:lstStyle/>
          <a:p>
            <a:r>
              <a:rPr lang="en-US" smtClean="0"/>
              <a:t>10 Feb 2009</a:t>
            </a:r>
          </a:p>
        </p:txBody>
      </p:sp>
      <p:sp>
        <p:nvSpPr>
          <p:cNvPr id="87044" name="Footer Placeholder 4"/>
          <p:cNvSpPr>
            <a:spLocks noGrp="1"/>
          </p:cNvSpPr>
          <p:nvPr>
            <p:ph type="ftr" sz="quarter" idx="11"/>
          </p:nvPr>
        </p:nvSpPr>
        <p:spPr>
          <a:noFill/>
        </p:spPr>
        <p:txBody>
          <a:bodyPr/>
          <a:lstStyle/>
          <a:p>
            <a:r>
              <a:rPr lang="en-US" smtClean="0"/>
              <a:t>Colloqium, Boston University</a:t>
            </a:r>
          </a:p>
        </p:txBody>
      </p:sp>
      <p:sp>
        <p:nvSpPr>
          <p:cNvPr id="87045" name="Slide Number Placeholder 5"/>
          <p:cNvSpPr>
            <a:spLocks noGrp="1"/>
          </p:cNvSpPr>
          <p:nvPr>
            <p:ph type="sldNum" sz="quarter" idx="12"/>
          </p:nvPr>
        </p:nvSpPr>
        <p:spPr>
          <a:noFill/>
        </p:spPr>
        <p:txBody>
          <a:bodyPr/>
          <a:lstStyle/>
          <a:p>
            <a:fld id="{31CEB7E3-B121-F942-84AD-0EA8095FA233}" type="slidenum">
              <a:rPr lang="en-US" smtClean="0"/>
              <a:pPr/>
              <a:t>57</a:t>
            </a:fld>
            <a:endParaRPr lang="en-US" smtClean="0"/>
          </a:p>
        </p:txBody>
      </p:sp>
      <p:pic>
        <p:nvPicPr>
          <p:cNvPr id="87048" name="Picture 5"/>
          <p:cNvPicPr>
            <a:picLocks noChangeAspect="1" noChangeArrowheads="1"/>
          </p:cNvPicPr>
          <p:nvPr/>
        </p:nvPicPr>
        <p:blipFill>
          <a:blip r:embed="rId2"/>
          <a:srcRect/>
          <a:stretch>
            <a:fillRect/>
          </a:stretch>
        </p:blipFill>
        <p:spPr bwMode="auto">
          <a:xfrm>
            <a:off x="5410200" y="1026466"/>
            <a:ext cx="2933700" cy="2707334"/>
          </a:xfrm>
          <a:prstGeom prst="rect">
            <a:avLst/>
          </a:prstGeom>
          <a:noFill/>
          <a:ln w="9525">
            <a:noFill/>
            <a:miter lim="800000"/>
            <a:headEnd/>
            <a:tailEnd/>
          </a:ln>
        </p:spPr>
      </p:pic>
      <p:pic>
        <p:nvPicPr>
          <p:cNvPr id="87051" name="Picture 8" descr="Picture1"/>
          <p:cNvPicPr>
            <a:picLocks noChangeAspect="1" noChangeArrowheads="1"/>
          </p:cNvPicPr>
          <p:nvPr/>
        </p:nvPicPr>
        <p:blipFill>
          <a:blip r:embed="rId3"/>
          <a:srcRect/>
          <a:stretch>
            <a:fillRect/>
          </a:stretch>
        </p:blipFill>
        <p:spPr bwMode="auto">
          <a:xfrm>
            <a:off x="5372100" y="3733800"/>
            <a:ext cx="2971800" cy="2833030"/>
          </a:xfrm>
          <a:prstGeom prst="rect">
            <a:avLst/>
          </a:prstGeom>
          <a:noFill/>
          <a:ln w="9525">
            <a:noFill/>
            <a:miter lim="800000"/>
            <a:headEnd/>
            <a:tailEnd/>
          </a:ln>
        </p:spPr>
      </p:pic>
      <p:pic>
        <p:nvPicPr>
          <p:cNvPr id="87055" name="Picture 6"/>
          <p:cNvPicPr>
            <a:picLocks noChangeAspect="1" noChangeArrowheads="1"/>
          </p:cNvPicPr>
          <p:nvPr/>
        </p:nvPicPr>
        <p:blipFill>
          <a:blip r:embed="rId4"/>
          <a:srcRect/>
          <a:stretch>
            <a:fillRect/>
          </a:stretch>
        </p:blipFill>
        <p:spPr bwMode="auto">
          <a:xfrm>
            <a:off x="990599" y="1026466"/>
            <a:ext cx="2983777" cy="2707334"/>
          </a:xfrm>
          <a:prstGeom prst="rect">
            <a:avLst/>
          </a:prstGeom>
          <a:noFill/>
          <a:ln w="9525">
            <a:noFill/>
            <a:miter lim="800000"/>
            <a:headEnd/>
            <a:tailEnd/>
          </a:ln>
        </p:spPr>
      </p:pic>
      <p:pic>
        <p:nvPicPr>
          <p:cNvPr id="87056" name="Picture 8"/>
          <p:cNvPicPr>
            <a:picLocks noChangeAspect="1" noChangeArrowheads="1"/>
          </p:cNvPicPr>
          <p:nvPr/>
        </p:nvPicPr>
        <p:blipFill>
          <a:blip r:embed="rId5"/>
          <a:srcRect/>
          <a:stretch>
            <a:fillRect/>
          </a:stretch>
        </p:blipFill>
        <p:spPr bwMode="auto">
          <a:xfrm>
            <a:off x="990600" y="4266151"/>
            <a:ext cx="2590800" cy="228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bad news for upcoming run</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58</a:t>
            </a:fld>
            <a:endParaRPr lang="en-US"/>
          </a:p>
        </p:txBody>
      </p:sp>
      <p:sp>
        <p:nvSpPr>
          <p:cNvPr id="7" name="Up Arrow 6"/>
          <p:cNvSpPr/>
          <p:nvPr/>
        </p:nvSpPr>
        <p:spPr>
          <a:xfrm>
            <a:off x="3581400" y="5791200"/>
            <a:ext cx="152400" cy="3810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752" y="944562"/>
            <a:ext cx="9144752" cy="5608639"/>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Fermiophobic</a:t>
            </a:r>
            <a:r>
              <a:rPr lang="en-US" smtClean="0"/>
              <a:t> Higgs</a:t>
            </a:r>
            <a:endParaRPr lang="en-US"/>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59</a:t>
            </a:fld>
            <a:endParaRPr lang="en-US"/>
          </a:p>
        </p:txBody>
      </p:sp>
      <p:pic>
        <p:nvPicPr>
          <p:cNvPr id="6" name="Picture 5"/>
          <p:cNvPicPr>
            <a:picLocks noChangeAspect="1"/>
          </p:cNvPicPr>
          <p:nvPr/>
        </p:nvPicPr>
        <p:blipFill>
          <a:blip r:embed="rId2"/>
          <a:stretch>
            <a:fillRect/>
          </a:stretch>
        </p:blipFill>
        <p:spPr>
          <a:xfrm>
            <a:off x="411128" y="944562"/>
            <a:ext cx="8008972" cy="530383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 in SUSY events</a:t>
            </a:r>
            <a:endParaRPr lang="en-US" dirty="0"/>
          </a:p>
        </p:txBody>
      </p:sp>
      <p:sp>
        <p:nvSpPr>
          <p:cNvPr id="4" name="Date Placeholder 3"/>
          <p:cNvSpPr>
            <a:spLocks noGrp="1"/>
          </p:cNvSpPr>
          <p:nvPr>
            <p:ph type="dt" sz="half" idx="10"/>
          </p:nvPr>
        </p:nvSpPr>
        <p:spPr/>
        <p:txBody>
          <a:bodyPr/>
          <a:lstStyle/>
          <a:p>
            <a:pPr>
              <a:defRPr/>
            </a:pPr>
            <a:r>
              <a:rPr lang="en-US" dirty="0" smtClean="0"/>
              <a:t>2 Apr 2009</a:t>
            </a:r>
            <a:endParaRPr lang="en-US" dirty="0"/>
          </a:p>
        </p:txBody>
      </p:sp>
      <p:sp>
        <p:nvSpPr>
          <p:cNvPr id="5" name="Footer Placeholder 4"/>
          <p:cNvSpPr>
            <a:spLocks noGrp="1"/>
          </p:cNvSpPr>
          <p:nvPr>
            <p:ph type="ftr" sz="quarter" idx="11"/>
          </p:nvPr>
        </p:nvSpPr>
        <p:spPr/>
        <p:txBody>
          <a:bodyPr/>
          <a:lstStyle/>
          <a:p>
            <a:pPr>
              <a:defRPr/>
            </a:pPr>
            <a:r>
              <a:rPr lang="en-US" smtClean="0"/>
              <a:t>"Shedding Light on Dark Matter", U. MD.</a:t>
            </a:r>
            <a:endParaRPr lang="en-US"/>
          </a:p>
        </p:txBody>
      </p:sp>
      <p:sp>
        <p:nvSpPr>
          <p:cNvPr id="6" name="Slide Number Placeholder 5"/>
          <p:cNvSpPr>
            <a:spLocks noGrp="1"/>
          </p:cNvSpPr>
          <p:nvPr>
            <p:ph type="sldNum" sz="quarter" idx="12"/>
          </p:nvPr>
        </p:nvSpPr>
        <p:spPr/>
        <p:txBody>
          <a:bodyPr/>
          <a:lstStyle/>
          <a:p>
            <a:pPr>
              <a:defRPr/>
            </a:pPr>
            <a:fld id="{A58A8832-5207-C44A-8E7A-8F27B4F8981A}" type="slidenum">
              <a:rPr lang="en-US" smtClean="0"/>
              <a:pPr>
                <a:defRPr/>
              </a:pPr>
              <a:t>6</a:t>
            </a:fld>
            <a:endParaRPr lang="en-US"/>
          </a:p>
        </p:txBody>
      </p:sp>
      <p:sp>
        <p:nvSpPr>
          <p:cNvPr id="8" name="TextBox 7"/>
          <p:cNvSpPr txBox="1"/>
          <p:nvPr/>
        </p:nvSpPr>
        <p:spPr>
          <a:xfrm>
            <a:off x="381000" y="2478881"/>
            <a:ext cx="4572000" cy="3693319"/>
          </a:xfrm>
          <a:prstGeom prst="rect">
            <a:avLst/>
          </a:prstGeom>
          <a:noFill/>
        </p:spPr>
        <p:txBody>
          <a:bodyPr wrap="square" rtlCol="0">
            <a:spAutoFit/>
          </a:bodyPr>
          <a:lstStyle/>
          <a:p>
            <a:endParaRPr lang="en-US" dirty="0" smtClean="0"/>
          </a:p>
          <a:p>
            <a:pPr>
              <a:buFont typeface="Arial"/>
              <a:buChar char="•"/>
            </a:pPr>
            <a:r>
              <a:rPr lang="en-US" dirty="0" smtClean="0"/>
              <a:t> LSP (usually </a:t>
            </a:r>
            <a:r>
              <a:rPr lang="en-US" dirty="0" err="1" smtClean="0"/>
              <a:t>neutralino</a:t>
            </a:r>
            <a:r>
              <a:rPr lang="en-US" dirty="0" smtClean="0"/>
              <a:t>) does not interaction in the detector -&gt; apparent momentum imbalance in event </a:t>
            </a:r>
          </a:p>
          <a:p>
            <a:pPr>
              <a:buFont typeface="Arial"/>
              <a:buChar char="•"/>
            </a:pPr>
            <a:r>
              <a:rPr lang="en-US" dirty="0" smtClean="0"/>
              <a:t> LSP usually produced at the end of a long decay </a:t>
            </a:r>
            <a:r>
              <a:rPr lang="en-US" dirty="0" smtClean="0"/>
              <a:t>chain.  </a:t>
            </a:r>
          </a:p>
          <a:p>
            <a:pPr>
              <a:buFont typeface="Arial"/>
              <a:buChar char="•"/>
            </a:pPr>
            <a:r>
              <a:rPr lang="en-US" dirty="0" smtClean="0"/>
              <a:t> lots of energy goes down beam pipe -&gt; can not use momentum conservation in direction parallel to beam axis to infer </a:t>
            </a:r>
            <a:r>
              <a:rPr lang="en-US" dirty="0" err="1" smtClean="0"/>
              <a:t>z</a:t>
            </a:r>
            <a:r>
              <a:rPr lang="en-US" dirty="0" smtClean="0"/>
              <a:t> component of </a:t>
            </a:r>
            <a:r>
              <a:rPr lang="en-US" dirty="0" err="1" smtClean="0"/>
              <a:t>neutralino</a:t>
            </a:r>
            <a:r>
              <a:rPr lang="en-US" dirty="0" smtClean="0"/>
              <a:t> momentum</a:t>
            </a:r>
            <a:endParaRPr lang="en-US" dirty="0" smtClean="0"/>
          </a:p>
          <a:p>
            <a:pPr>
              <a:buFont typeface="Arial"/>
              <a:buChar char="•"/>
            </a:pPr>
            <a:r>
              <a:rPr lang="en-US" dirty="0" smtClean="0"/>
              <a:t> (two </a:t>
            </a:r>
            <a:r>
              <a:rPr lang="en-US" dirty="0" smtClean="0"/>
              <a:t>chains -&gt; two </a:t>
            </a:r>
            <a:r>
              <a:rPr lang="en-US" dirty="0" err="1" smtClean="0"/>
              <a:t>neutralinos</a:t>
            </a:r>
            <a:r>
              <a:rPr lang="en-US" dirty="0" smtClean="0"/>
              <a:t> -&gt; can be some cancellation in MET (two not always better than 1).</a:t>
            </a:r>
            <a:r>
              <a:rPr lang="en-US" dirty="0" smtClean="0"/>
              <a:t>  </a:t>
            </a:r>
            <a:endParaRPr lang="en-US" dirty="0"/>
          </a:p>
        </p:txBody>
      </p:sp>
      <p:pic>
        <p:nvPicPr>
          <p:cNvPr id="9" name="Picture 9"/>
          <p:cNvPicPr>
            <a:picLocks noChangeAspect="1"/>
          </p:cNvPicPr>
          <p:nvPr/>
        </p:nvPicPr>
        <p:blipFill>
          <a:blip r:embed="rId2"/>
          <a:srcRect/>
          <a:stretch>
            <a:fillRect/>
          </a:stretch>
        </p:blipFill>
        <p:spPr bwMode="auto">
          <a:xfrm>
            <a:off x="5105400" y="2133600"/>
            <a:ext cx="3505200" cy="1439863"/>
          </a:xfrm>
          <a:prstGeom prst="rect">
            <a:avLst/>
          </a:prstGeom>
          <a:noFill/>
          <a:ln w="9525">
            <a:noFill/>
            <a:miter lim="800000"/>
            <a:headEnd/>
            <a:tailEnd/>
          </a:ln>
        </p:spPr>
      </p:pic>
      <p:pic>
        <p:nvPicPr>
          <p:cNvPr id="10" name="Picture 3"/>
          <p:cNvPicPr>
            <a:picLocks noChangeArrowheads="1"/>
          </p:cNvPicPr>
          <p:nvPr/>
        </p:nvPicPr>
        <p:blipFill>
          <a:blip r:embed="rId3"/>
          <a:srcRect/>
          <a:stretch>
            <a:fillRect/>
          </a:stretch>
        </p:blipFill>
        <p:spPr bwMode="auto">
          <a:xfrm>
            <a:off x="5613400" y="4153694"/>
            <a:ext cx="2997200" cy="2058988"/>
          </a:xfrm>
          <a:prstGeom prst="rect">
            <a:avLst/>
          </a:prstGeom>
          <a:noFill/>
          <a:ln w="9525">
            <a:noFill/>
            <a:miter lim="800000"/>
            <a:headEnd/>
            <a:tailEnd/>
          </a:ln>
          <a:effectLst/>
        </p:spPr>
      </p:pic>
      <p:sp>
        <p:nvSpPr>
          <p:cNvPr id="11" name="TextBox 10"/>
          <p:cNvSpPr txBox="1"/>
          <p:nvPr/>
        </p:nvSpPr>
        <p:spPr>
          <a:xfrm>
            <a:off x="990600" y="1219200"/>
            <a:ext cx="35052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t>No matter what*, the dark matter candidate shows up as MET, and there will be MET in every SUSY event.</a:t>
            </a:r>
            <a:r>
              <a:rPr lang="en-US" dirty="0" smtClean="0"/>
              <a:t> (</a:t>
            </a:r>
            <a:r>
              <a:rPr lang="en-US" dirty="0" smtClean="0"/>
              <a:t>*ignoring RPV susy)</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Higgs to gamma gamma</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60</a:t>
            </a:fld>
            <a:endParaRPr lang="en-US"/>
          </a:p>
        </p:txBody>
      </p:sp>
      <p:pic>
        <p:nvPicPr>
          <p:cNvPr id="6" name="Picture 5"/>
          <p:cNvPicPr>
            <a:picLocks noChangeAspect="1"/>
          </p:cNvPicPr>
          <p:nvPr/>
        </p:nvPicPr>
        <p:blipFill>
          <a:blip r:embed="rId2"/>
          <a:stretch>
            <a:fillRect/>
          </a:stretch>
        </p:blipFill>
        <p:spPr>
          <a:xfrm>
            <a:off x="1295400" y="1524000"/>
            <a:ext cx="4450838" cy="3266818"/>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Higgs to gamma gamma</a:t>
            </a:r>
            <a:endParaRPr lang="en-US" dirty="0"/>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61</a:t>
            </a:fld>
            <a:endParaRPr lang="en-US"/>
          </a:p>
        </p:txBody>
      </p:sp>
      <p:pic>
        <p:nvPicPr>
          <p:cNvPr id="8" name="Picture 7"/>
          <p:cNvPicPr>
            <a:picLocks noChangeAspect="1"/>
          </p:cNvPicPr>
          <p:nvPr/>
        </p:nvPicPr>
        <p:blipFill>
          <a:blip r:embed="rId2"/>
          <a:stretch>
            <a:fillRect/>
          </a:stretch>
        </p:blipFill>
        <p:spPr>
          <a:xfrm>
            <a:off x="3206726" y="1371600"/>
            <a:ext cx="5480074" cy="4724401"/>
          </a:xfrm>
          <a:prstGeom prst="rect">
            <a:avLst/>
          </a:prstGeom>
        </p:spPr>
      </p:pic>
      <p:sp>
        <p:nvSpPr>
          <p:cNvPr id="9" name="TextBox 8"/>
          <p:cNvSpPr txBox="1"/>
          <p:nvPr/>
        </p:nvSpPr>
        <p:spPr>
          <a:xfrm>
            <a:off x="228600" y="1725543"/>
            <a:ext cx="4267200" cy="707886"/>
          </a:xfrm>
          <a:prstGeom prst="rect">
            <a:avLst/>
          </a:prstGeom>
          <a:noFill/>
        </p:spPr>
        <p:txBody>
          <a:bodyPr wrap="square" rtlCol="0">
            <a:spAutoFit/>
          </a:bodyPr>
          <a:lstStyle/>
          <a:p>
            <a:r>
              <a:rPr lang="en-US" sz="2000" dirty="0" smtClean="0"/>
              <a:t>It’s about resolution and background rejection.</a:t>
            </a:r>
            <a:endParaRPr lang="en-US" sz="2000" dirty="0"/>
          </a:p>
        </p:txBody>
      </p:sp>
      <p:sp>
        <p:nvSpPr>
          <p:cNvPr id="11" name="TextBox 10"/>
          <p:cNvSpPr txBox="1"/>
          <p:nvPr/>
        </p:nvSpPr>
        <p:spPr>
          <a:xfrm>
            <a:off x="304800" y="3810000"/>
            <a:ext cx="4267200" cy="707886"/>
          </a:xfrm>
          <a:prstGeom prst="rect">
            <a:avLst/>
          </a:prstGeom>
          <a:noFill/>
        </p:spPr>
        <p:txBody>
          <a:bodyPr wrap="square" rtlCol="0">
            <a:spAutoFit/>
          </a:bodyPr>
          <a:lstStyle/>
          <a:p>
            <a:r>
              <a:rPr lang="en-US" sz="2000" dirty="0" smtClean="0"/>
              <a:t>Statistical significance scales with resolution</a:t>
            </a:r>
            <a:endParaRPr lang="en-US" sz="2000" dirty="0"/>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Plenty of backgrounds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62</a:t>
            </a:fld>
            <a:endParaRPr lang="en-US"/>
          </a:p>
        </p:txBody>
      </p:sp>
      <p:pic>
        <p:nvPicPr>
          <p:cNvPr id="6" name="Picture 5"/>
          <p:cNvPicPr>
            <a:picLocks noChangeAspect="1"/>
          </p:cNvPicPr>
          <p:nvPr/>
        </p:nvPicPr>
        <p:blipFill>
          <a:blip r:embed="rId2"/>
          <a:stretch>
            <a:fillRect/>
          </a:stretch>
        </p:blipFill>
        <p:spPr>
          <a:xfrm>
            <a:off x="609600" y="944562"/>
            <a:ext cx="3048000" cy="2803769"/>
          </a:xfrm>
          <a:prstGeom prst="rect">
            <a:avLst/>
          </a:prstGeom>
        </p:spPr>
      </p:pic>
      <p:pic>
        <p:nvPicPr>
          <p:cNvPr id="8" name="Picture 7"/>
          <p:cNvPicPr>
            <a:picLocks noChangeAspect="1"/>
          </p:cNvPicPr>
          <p:nvPr/>
        </p:nvPicPr>
        <p:blipFill>
          <a:blip r:embed="rId3"/>
          <a:stretch>
            <a:fillRect/>
          </a:stretch>
        </p:blipFill>
        <p:spPr>
          <a:xfrm>
            <a:off x="293313" y="3748332"/>
            <a:ext cx="8336337" cy="2804870"/>
          </a:xfrm>
          <a:prstGeom prst="rect">
            <a:avLst/>
          </a:prstGeom>
        </p:spPr>
      </p:pic>
      <p:sp>
        <p:nvSpPr>
          <p:cNvPr id="9" name="TextBox 8"/>
          <p:cNvSpPr txBox="1"/>
          <p:nvPr/>
        </p:nvSpPr>
        <p:spPr>
          <a:xfrm>
            <a:off x="7444710" y="3378999"/>
            <a:ext cx="1184940" cy="369332"/>
          </a:xfrm>
          <a:prstGeom prst="rect">
            <a:avLst/>
          </a:prstGeom>
          <a:noFill/>
        </p:spPr>
        <p:txBody>
          <a:bodyPr wrap="none" rtlCol="0">
            <a:spAutoFit/>
          </a:bodyPr>
          <a:lstStyle/>
          <a:p>
            <a:r>
              <a:rPr lang="en-US" dirty="0" smtClean="0"/>
              <a:t>ATLAS TDR</a:t>
            </a:r>
            <a:endParaRPr lang="en-US" dirty="0"/>
          </a:p>
        </p:txBody>
      </p:sp>
      <p:sp>
        <p:nvSpPr>
          <p:cNvPr id="10" name="Frame 9"/>
          <p:cNvSpPr/>
          <p:nvPr/>
        </p:nvSpPr>
        <p:spPr>
          <a:xfrm flipH="1">
            <a:off x="4648200" y="5181600"/>
            <a:ext cx="990600" cy="990600"/>
          </a:xfrm>
          <a:prstGeom prst="frame">
            <a:avLst>
              <a:gd name="adj1" fmla="val 575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solidFill>
                <a:schemeClr val="tx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Higgs to </a:t>
            </a:r>
            <a:r>
              <a:rPr lang="en-US" dirty="0" err="1" smtClean="0"/>
              <a:t>γγ</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63</a:t>
            </a:fld>
            <a:endParaRPr lang="en-US"/>
          </a:p>
        </p:txBody>
      </p:sp>
      <p:pic>
        <p:nvPicPr>
          <p:cNvPr id="6" name="Picture 5"/>
          <p:cNvPicPr>
            <a:picLocks noChangeAspect="1"/>
          </p:cNvPicPr>
          <p:nvPr/>
        </p:nvPicPr>
        <p:blipFill>
          <a:blip r:embed="rId2"/>
          <a:stretch>
            <a:fillRect/>
          </a:stretch>
        </p:blipFill>
        <p:spPr>
          <a:xfrm>
            <a:off x="457200" y="1066800"/>
            <a:ext cx="8547100" cy="5101003"/>
          </a:xfrm>
          <a:prstGeom prst="rect">
            <a:avLst/>
          </a:prstGeom>
        </p:spPr>
      </p:pic>
      <p:sp>
        <p:nvSpPr>
          <p:cNvPr id="7" name="TextBox 6"/>
          <p:cNvSpPr txBox="1"/>
          <p:nvPr/>
        </p:nvSpPr>
        <p:spPr>
          <a:xfrm>
            <a:off x="838200" y="6059337"/>
            <a:ext cx="1877437" cy="369332"/>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US" dirty="0" smtClean="0"/>
              <a:t>Efficiency 20-30 %</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Associated Higgs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64</a:t>
            </a:fld>
            <a:endParaRPr lang="en-US"/>
          </a:p>
        </p:txBody>
      </p:sp>
      <p:pic>
        <p:nvPicPr>
          <p:cNvPr id="7" name="Picture 6"/>
          <p:cNvPicPr>
            <a:picLocks noChangeAspect="1"/>
          </p:cNvPicPr>
          <p:nvPr/>
        </p:nvPicPr>
        <p:blipFill>
          <a:blip r:embed="rId3"/>
          <a:stretch>
            <a:fillRect/>
          </a:stretch>
        </p:blipFill>
        <p:spPr>
          <a:xfrm>
            <a:off x="457200" y="1295400"/>
            <a:ext cx="4064000" cy="2503277"/>
          </a:xfrm>
          <a:prstGeom prst="rect">
            <a:avLst/>
          </a:prstGeom>
        </p:spPr>
      </p:pic>
      <p:pic>
        <p:nvPicPr>
          <p:cNvPr id="8" name="Picture 7"/>
          <p:cNvPicPr>
            <a:picLocks noChangeAspect="1"/>
          </p:cNvPicPr>
          <p:nvPr/>
        </p:nvPicPr>
        <p:blipFill>
          <a:blip r:embed="rId4"/>
          <a:stretch>
            <a:fillRect/>
          </a:stretch>
        </p:blipFill>
        <p:spPr>
          <a:xfrm>
            <a:off x="4004192" y="1504950"/>
            <a:ext cx="4426232" cy="2557673"/>
          </a:xfrm>
          <a:prstGeom prst="rect">
            <a:avLst/>
          </a:prstGeom>
        </p:spPr>
      </p:pic>
      <p:pic>
        <p:nvPicPr>
          <p:cNvPr id="9" name="Picture 8"/>
          <p:cNvPicPr>
            <a:picLocks noChangeAspect="1"/>
          </p:cNvPicPr>
          <p:nvPr/>
        </p:nvPicPr>
        <p:blipFill>
          <a:blip r:embed="rId5"/>
          <a:stretch>
            <a:fillRect/>
          </a:stretch>
        </p:blipFill>
        <p:spPr>
          <a:xfrm>
            <a:off x="372439" y="4062623"/>
            <a:ext cx="4390061" cy="2490579"/>
          </a:xfrm>
          <a:prstGeom prst="rect">
            <a:avLst/>
          </a:prstGeom>
        </p:spPr>
      </p:pic>
      <p:pic>
        <p:nvPicPr>
          <p:cNvPr id="10" name="Picture 9"/>
          <p:cNvPicPr>
            <a:picLocks noChangeAspect="1"/>
          </p:cNvPicPr>
          <p:nvPr/>
        </p:nvPicPr>
        <p:blipFill>
          <a:blip r:embed="rId6"/>
          <a:stretch>
            <a:fillRect/>
          </a:stretch>
        </p:blipFill>
        <p:spPr>
          <a:xfrm>
            <a:off x="4762500" y="4123000"/>
            <a:ext cx="4216400" cy="2430202"/>
          </a:xfrm>
          <a:prstGeom prst="rect">
            <a:avLst/>
          </a:prstGeom>
        </p:spPr>
      </p:pic>
      <p:graphicFrame>
        <p:nvGraphicFramePr>
          <p:cNvPr id="6" name="Object 5"/>
          <p:cNvGraphicFramePr>
            <a:graphicFrameLocks noChangeAspect="1"/>
          </p:cNvGraphicFramePr>
          <p:nvPr/>
        </p:nvGraphicFramePr>
        <p:xfrm>
          <a:off x="177800" y="833643"/>
          <a:ext cx="8686800" cy="461757"/>
        </p:xfrm>
        <a:graphic>
          <a:graphicData uri="http://schemas.openxmlformats.org/presentationml/2006/ole">
            <p:oleObj spid="_x0000_s174082" name="Equation" r:id="rId7" imgW="3822700" imgH="203200" progId="Equation.DSMT4">
              <p:embed/>
            </p:oleObj>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qqtautau</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65</a:t>
            </a:fld>
            <a:endParaRPr lang="en-US"/>
          </a:p>
        </p:txBody>
      </p:sp>
      <p:sp>
        <p:nvSpPr>
          <p:cNvPr id="6" name="TextBox 5"/>
          <p:cNvSpPr txBox="1"/>
          <p:nvPr/>
        </p:nvSpPr>
        <p:spPr>
          <a:xfrm>
            <a:off x="647700" y="3657600"/>
            <a:ext cx="2971800" cy="646331"/>
          </a:xfrm>
          <a:prstGeom prst="rect">
            <a:avLst/>
          </a:prstGeom>
          <a:noFill/>
        </p:spPr>
        <p:txBody>
          <a:bodyPr wrap="square" rtlCol="0">
            <a:spAutoFit/>
          </a:bodyPr>
          <a:lstStyle/>
          <a:p>
            <a:r>
              <a:rPr lang="en-US" dirty="0" smtClean="0"/>
              <a:t>Another way to look at the low mass region, but…</a:t>
            </a:r>
            <a:endParaRPr lang="en-US" dirty="0"/>
          </a:p>
        </p:txBody>
      </p:sp>
      <p:pic>
        <p:nvPicPr>
          <p:cNvPr id="8" name="Picture 7"/>
          <p:cNvPicPr>
            <a:picLocks noChangeAspect="1"/>
          </p:cNvPicPr>
          <p:nvPr/>
        </p:nvPicPr>
        <p:blipFill>
          <a:blip r:embed="rId2"/>
          <a:stretch>
            <a:fillRect/>
          </a:stretch>
        </p:blipFill>
        <p:spPr>
          <a:xfrm>
            <a:off x="0" y="944562"/>
            <a:ext cx="5073650" cy="2425756"/>
          </a:xfrm>
          <a:prstGeom prst="rect">
            <a:avLst/>
          </a:prstGeom>
        </p:spPr>
      </p:pic>
      <p:pic>
        <p:nvPicPr>
          <p:cNvPr id="12" name="Picture 11"/>
          <p:cNvPicPr>
            <a:picLocks noChangeAspect="1"/>
          </p:cNvPicPr>
          <p:nvPr/>
        </p:nvPicPr>
        <p:blipFill>
          <a:blip r:embed="rId3"/>
          <a:stretch>
            <a:fillRect/>
          </a:stretch>
        </p:blipFill>
        <p:spPr>
          <a:xfrm>
            <a:off x="5088899" y="1676400"/>
            <a:ext cx="3891948" cy="4876801"/>
          </a:xfrm>
          <a:prstGeom prst="rect">
            <a:avLst/>
          </a:prstGeom>
        </p:spPr>
      </p:pic>
      <p:sp>
        <p:nvSpPr>
          <p:cNvPr id="13" name="TextBox 12"/>
          <p:cNvSpPr txBox="1"/>
          <p:nvPr/>
        </p:nvSpPr>
        <p:spPr>
          <a:xfrm>
            <a:off x="1219200" y="4876800"/>
            <a:ext cx="2598713"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dirty="0" smtClean="0"/>
              <a:t>Ouch!  It will take a while.</a:t>
            </a:r>
            <a:endParaRPr lang="en-US" dirty="0"/>
          </a:p>
        </p:txBody>
      </p:sp>
      <p:sp>
        <p:nvSpPr>
          <p:cNvPr id="14" name="Rectangle 13"/>
          <p:cNvSpPr/>
          <p:nvPr/>
        </p:nvSpPr>
        <p:spPr>
          <a:xfrm>
            <a:off x="5867400" y="1905000"/>
            <a:ext cx="762000" cy="2590800"/>
          </a:xfrm>
          <a:prstGeom prst="rect">
            <a:avLst/>
          </a:prstGeom>
          <a:gradFill flip="none" rotWithShape="1">
            <a:gsLst>
              <a:gs pos="0">
                <a:schemeClr val="accent1">
                  <a:tint val="100000"/>
                  <a:shade val="100000"/>
                  <a:satMod val="130000"/>
                  <a:alpha val="51000"/>
                </a:schemeClr>
              </a:gs>
              <a:gs pos="100000">
                <a:schemeClr val="accent1">
                  <a:tint val="50000"/>
                  <a:shade val="100000"/>
                  <a:satMod val="350000"/>
                  <a:alpha val="51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ZZ*</a:t>
            </a:r>
            <a:endParaRPr lang="en-US" dirty="0"/>
          </a:p>
        </p:txBody>
      </p:sp>
      <p:sp>
        <p:nvSpPr>
          <p:cNvPr id="2" name="Date Placeholder 1"/>
          <p:cNvSpPr>
            <a:spLocks noGrp="1"/>
          </p:cNvSpPr>
          <p:nvPr>
            <p:ph type="dt" sz="half" idx="10"/>
          </p:nvPr>
        </p:nvSpPr>
        <p:spPr/>
        <p:txBody>
          <a:bodyPr/>
          <a:lstStyle/>
          <a:p>
            <a:r>
              <a:rPr lang="en-US" smtClean="0"/>
              <a:t>June, 2009</a:t>
            </a:r>
            <a:endParaRPr lang="en-US"/>
          </a:p>
        </p:txBody>
      </p:sp>
      <p:sp>
        <p:nvSpPr>
          <p:cNvPr id="3" name="Footer Placeholder 2"/>
          <p:cNvSpPr>
            <a:spLocks noGrp="1"/>
          </p:cNvSpPr>
          <p:nvPr>
            <p:ph type="ftr" sz="quarter" idx="11"/>
          </p:nvPr>
        </p:nvSpPr>
        <p:spPr/>
        <p:txBody>
          <a:bodyPr/>
          <a:lstStyle/>
          <a:p>
            <a:r>
              <a:rPr lang="en-US" smtClean="0"/>
              <a:t>CERN-FNAL HCP Summer School</a:t>
            </a:r>
            <a:endParaRPr lang="en-US"/>
          </a:p>
        </p:txBody>
      </p:sp>
      <p:sp>
        <p:nvSpPr>
          <p:cNvPr id="4" name="Slide Number Placeholder 3"/>
          <p:cNvSpPr>
            <a:spLocks noGrp="1"/>
          </p:cNvSpPr>
          <p:nvPr>
            <p:ph type="sldNum" sz="quarter" idx="12"/>
          </p:nvPr>
        </p:nvSpPr>
        <p:spPr/>
        <p:txBody>
          <a:bodyPr/>
          <a:lstStyle/>
          <a:p>
            <a:fld id="{5C67263A-147C-AA41-B8A7-A41FE28B0D19}" type="slidenum">
              <a:rPr lang="en-US" smtClean="0"/>
              <a:pPr/>
              <a:t>66</a:t>
            </a:fld>
            <a:endParaRPr lang="en-US"/>
          </a:p>
        </p:txBody>
      </p:sp>
      <p:sp>
        <p:nvSpPr>
          <p:cNvPr id="6" name="TextBox 5"/>
          <p:cNvSpPr txBox="1"/>
          <p:nvPr/>
        </p:nvSpPr>
        <p:spPr>
          <a:xfrm>
            <a:off x="457200" y="1371600"/>
            <a:ext cx="8229600" cy="400110"/>
          </a:xfrm>
          <a:prstGeom prst="rect">
            <a:avLst/>
          </a:prstGeom>
          <a:noFill/>
        </p:spPr>
        <p:txBody>
          <a:bodyPr wrap="square" rtlCol="0">
            <a:spAutoFit/>
          </a:bodyPr>
          <a:lstStyle/>
          <a:p>
            <a:r>
              <a:rPr lang="en-US" sz="2000" dirty="0" smtClean="0"/>
              <a:t>It’s about acceptance and resolution (and patience)</a:t>
            </a:r>
            <a:endParaRPr lang="en-US" sz="2000" dirty="0"/>
          </a:p>
        </p:txBody>
      </p:sp>
      <p:graphicFrame>
        <p:nvGraphicFramePr>
          <p:cNvPr id="7" name="Object 6"/>
          <p:cNvGraphicFramePr>
            <a:graphicFrameLocks noChangeAspect="1"/>
          </p:cNvGraphicFramePr>
          <p:nvPr/>
        </p:nvGraphicFramePr>
        <p:xfrm>
          <a:off x="2590800" y="2095500"/>
          <a:ext cx="2311400" cy="1555750"/>
        </p:xfrm>
        <a:graphic>
          <a:graphicData uri="http://schemas.openxmlformats.org/presentationml/2006/ole">
            <p:oleObj spid="_x0000_s176130" name="Equation" r:id="rId3" imgW="660400" imgH="444500" progId="Equation.DSMT4">
              <p:embed/>
            </p:oleObj>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HZZ*</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67</a:t>
            </a:fld>
            <a:endParaRPr lang="en-US"/>
          </a:p>
        </p:txBody>
      </p:sp>
      <p:pic>
        <p:nvPicPr>
          <p:cNvPr id="6" name="Picture 5" descr="hzz2e2mu_1"/>
          <p:cNvPicPr>
            <a:picLocks noChangeAspect="1" noChangeArrowheads="1"/>
          </p:cNvPicPr>
          <p:nvPr/>
        </p:nvPicPr>
        <p:blipFill>
          <a:blip r:embed="rId2"/>
          <a:srcRect/>
          <a:stretch>
            <a:fillRect/>
          </a:stretch>
        </p:blipFill>
        <p:spPr bwMode="auto">
          <a:xfrm>
            <a:off x="250825" y="3621089"/>
            <a:ext cx="4167188" cy="2916237"/>
          </a:xfrm>
          <a:prstGeom prst="rect">
            <a:avLst/>
          </a:prstGeom>
          <a:noFill/>
          <a:ln w="9525">
            <a:noFill/>
            <a:miter lim="800000"/>
            <a:headEnd/>
            <a:tailEnd/>
          </a:ln>
        </p:spPr>
      </p:pic>
      <p:pic>
        <p:nvPicPr>
          <p:cNvPr id="7" name="Picture 6" descr="hzz2e2mu_2"/>
          <p:cNvPicPr>
            <a:picLocks noChangeAspect="1" noChangeArrowheads="1"/>
          </p:cNvPicPr>
          <p:nvPr/>
        </p:nvPicPr>
        <p:blipFill>
          <a:blip r:embed="rId3"/>
          <a:srcRect/>
          <a:stretch>
            <a:fillRect/>
          </a:stretch>
        </p:blipFill>
        <p:spPr bwMode="auto">
          <a:xfrm>
            <a:off x="4593431" y="3621089"/>
            <a:ext cx="4167188" cy="2932112"/>
          </a:xfrm>
          <a:prstGeom prst="rect">
            <a:avLst/>
          </a:prstGeom>
          <a:noFill/>
          <a:ln w="9525">
            <a:noFill/>
            <a:miter lim="800000"/>
            <a:headEnd/>
            <a:tailEnd/>
          </a:ln>
        </p:spPr>
      </p:pic>
      <p:sp>
        <p:nvSpPr>
          <p:cNvPr id="8" name="Text Box 14"/>
          <p:cNvSpPr txBox="1">
            <a:spLocks noChangeArrowheads="1"/>
          </p:cNvSpPr>
          <p:nvPr/>
        </p:nvSpPr>
        <p:spPr bwMode="auto">
          <a:xfrm>
            <a:off x="820738" y="5255419"/>
            <a:ext cx="1312862" cy="641350"/>
          </a:xfrm>
          <a:prstGeom prst="rect">
            <a:avLst/>
          </a:prstGeom>
          <a:noFill/>
          <a:ln w="9525">
            <a:noFill/>
            <a:miter lim="800000"/>
            <a:headEnd/>
            <a:tailEnd/>
          </a:ln>
          <a:effectLst/>
        </p:spPr>
        <p:txBody>
          <a:bodyPr wrap="none">
            <a:prstTxWarp prst="textNoShape">
              <a:avLst/>
            </a:prstTxWarp>
            <a:spAutoFit/>
          </a:bodyPr>
          <a:lstStyle/>
          <a:p>
            <a:pPr>
              <a:defRPr/>
            </a:pPr>
            <a:r>
              <a:rPr lang="en-US" b="1" dirty="0">
                <a:solidFill>
                  <a:srgbClr val="3333CC"/>
                </a:solidFill>
                <a:effectLst>
                  <a:outerShdw blurRad="38100" dist="38100" dir="2700000" algn="tl">
                    <a:srgbClr val="DDDDDD"/>
                  </a:outerShdw>
                </a:effectLst>
              </a:rPr>
              <a:t>CMS</a:t>
            </a:r>
          </a:p>
          <a:p>
            <a:pPr>
              <a:defRPr/>
            </a:pPr>
            <a:r>
              <a:rPr lang="en-US" b="1" dirty="0">
                <a:solidFill>
                  <a:srgbClr val="3333CC"/>
                </a:solidFill>
                <a:effectLst>
                  <a:outerShdw blurRad="38100" dist="38100" dir="2700000" algn="tl">
                    <a:srgbClr val="DDDDDD"/>
                  </a:outerShdw>
                </a:effectLst>
              </a:rPr>
              <a:t>at 5</a:t>
            </a:r>
            <a:r>
              <a:rPr lang="en-US" b="1" dirty="0">
                <a:solidFill>
                  <a:srgbClr val="3333CC"/>
                </a:solidFill>
                <a:effectLst>
                  <a:outerShdw blurRad="38100" dist="38100" dir="2700000" algn="tl">
                    <a:srgbClr val="DDDDDD"/>
                  </a:outerShdw>
                </a:effectLst>
                <a:latin typeface="Symbol" pitchFamily="-110" charset="2"/>
              </a:rPr>
              <a:t>s</a:t>
            </a:r>
            <a:r>
              <a:rPr lang="en-US" b="1" dirty="0">
                <a:solidFill>
                  <a:srgbClr val="3333CC"/>
                </a:solidFill>
                <a:effectLst>
                  <a:outerShdw blurRad="38100" dist="38100" dir="2700000" algn="tl">
                    <a:srgbClr val="DDDDDD"/>
                  </a:outerShdw>
                </a:effectLst>
              </a:rPr>
              <a:t> sign.</a:t>
            </a:r>
          </a:p>
        </p:txBody>
      </p:sp>
      <p:sp>
        <p:nvSpPr>
          <p:cNvPr id="9" name="Text Box 15"/>
          <p:cNvSpPr txBox="1">
            <a:spLocks noChangeArrowheads="1"/>
          </p:cNvSpPr>
          <p:nvPr/>
        </p:nvSpPr>
        <p:spPr bwMode="auto">
          <a:xfrm>
            <a:off x="5364163" y="5255419"/>
            <a:ext cx="1312862" cy="641350"/>
          </a:xfrm>
          <a:prstGeom prst="rect">
            <a:avLst/>
          </a:prstGeom>
          <a:noFill/>
          <a:ln w="9525">
            <a:noFill/>
            <a:miter lim="800000"/>
            <a:headEnd/>
            <a:tailEnd/>
          </a:ln>
          <a:effectLst/>
        </p:spPr>
        <p:txBody>
          <a:bodyPr wrap="none">
            <a:prstTxWarp prst="textNoShape">
              <a:avLst/>
            </a:prstTxWarp>
            <a:spAutoFit/>
          </a:bodyPr>
          <a:lstStyle/>
          <a:p>
            <a:pPr>
              <a:defRPr/>
            </a:pPr>
            <a:r>
              <a:rPr lang="en-US" b="1" dirty="0">
                <a:solidFill>
                  <a:srgbClr val="3333CC"/>
                </a:solidFill>
                <a:effectLst>
                  <a:outerShdw blurRad="38100" dist="38100" dir="2700000" algn="tl">
                    <a:srgbClr val="DDDDDD"/>
                  </a:outerShdw>
                </a:effectLst>
              </a:rPr>
              <a:t>CMS</a:t>
            </a:r>
          </a:p>
          <a:p>
            <a:pPr>
              <a:defRPr/>
            </a:pPr>
            <a:r>
              <a:rPr lang="en-US" b="1" dirty="0">
                <a:solidFill>
                  <a:srgbClr val="3333CC"/>
                </a:solidFill>
                <a:effectLst>
                  <a:outerShdw blurRad="38100" dist="38100" dir="2700000" algn="tl">
                    <a:srgbClr val="DDDDDD"/>
                  </a:outerShdw>
                </a:effectLst>
              </a:rPr>
              <a:t>at 5</a:t>
            </a:r>
            <a:r>
              <a:rPr lang="en-US" b="1" dirty="0">
                <a:solidFill>
                  <a:srgbClr val="3333CC"/>
                </a:solidFill>
                <a:effectLst>
                  <a:outerShdw blurRad="38100" dist="38100" dir="2700000" algn="tl">
                    <a:srgbClr val="DDDDDD"/>
                  </a:outerShdw>
                </a:effectLst>
                <a:latin typeface="Symbol" pitchFamily="-110" charset="2"/>
              </a:rPr>
              <a:t>s</a:t>
            </a:r>
            <a:r>
              <a:rPr lang="en-US" b="1" dirty="0">
                <a:solidFill>
                  <a:srgbClr val="3333CC"/>
                </a:solidFill>
                <a:effectLst>
                  <a:outerShdw blurRad="38100" dist="38100" dir="2700000" algn="tl">
                    <a:srgbClr val="DDDDDD"/>
                  </a:outerShdw>
                </a:effectLst>
              </a:rPr>
              <a:t> sign.</a:t>
            </a:r>
          </a:p>
        </p:txBody>
      </p:sp>
      <p:pic>
        <p:nvPicPr>
          <p:cNvPr id="10" name="Picture 4"/>
          <p:cNvPicPr>
            <a:picLocks noChangeAspect="1" noChangeArrowheads="1"/>
          </p:cNvPicPr>
          <p:nvPr/>
        </p:nvPicPr>
        <p:blipFill>
          <a:blip r:embed="rId4"/>
          <a:srcRect/>
          <a:stretch>
            <a:fillRect/>
          </a:stretch>
        </p:blipFill>
        <p:spPr bwMode="auto">
          <a:xfrm>
            <a:off x="5364163" y="801689"/>
            <a:ext cx="2819400" cy="2819400"/>
          </a:xfrm>
          <a:prstGeom prst="rect">
            <a:avLst/>
          </a:prstGeom>
          <a:noFill/>
          <a:ln w="9525">
            <a:noFill/>
            <a:miter lim="800000"/>
            <a:headEnd/>
            <a:tailEnd/>
          </a:ln>
        </p:spPr>
      </p:pic>
      <p:sp>
        <p:nvSpPr>
          <p:cNvPr id="11" name="TextBox 10"/>
          <p:cNvSpPr txBox="1"/>
          <p:nvPr/>
        </p:nvSpPr>
        <p:spPr>
          <a:xfrm>
            <a:off x="457200" y="1865531"/>
            <a:ext cx="4136231"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If it’s there, though, it should be like the W/Z discoveries at </a:t>
            </a:r>
            <a:r>
              <a:rPr lang="en-US" dirty="0" smtClean="0"/>
              <a:t>UAX (in slow motion)</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68</a:t>
            </a:fld>
            <a:endParaRPr lang="en-US"/>
          </a:p>
        </p:txBody>
      </p:sp>
      <p:pic>
        <p:nvPicPr>
          <p:cNvPr id="6" name="Picture 5"/>
          <p:cNvPicPr>
            <a:picLocks noChangeAspect="1"/>
          </p:cNvPicPr>
          <p:nvPr/>
        </p:nvPicPr>
        <p:blipFill>
          <a:blip r:embed="rId2"/>
          <a:stretch>
            <a:fillRect/>
          </a:stretch>
        </p:blipFill>
        <p:spPr>
          <a:xfrm>
            <a:off x="76200" y="1143000"/>
            <a:ext cx="8991601" cy="2962636"/>
          </a:xfrm>
          <a:prstGeom prst="rect">
            <a:avLst/>
          </a:prstGeom>
        </p:spPr>
      </p:pic>
      <p:sp>
        <p:nvSpPr>
          <p:cNvPr id="7" name="TextBox 6"/>
          <p:cNvSpPr txBox="1"/>
          <p:nvPr/>
        </p:nvSpPr>
        <p:spPr>
          <a:xfrm>
            <a:off x="457200" y="5398532"/>
            <a:ext cx="44196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What about </a:t>
            </a:r>
            <a:r>
              <a:rPr lang="en-US" dirty="0" err="1" smtClean="0"/>
              <a:t>hadronic</a:t>
            </a:r>
            <a:r>
              <a:rPr lang="en-US" dirty="0" smtClean="0"/>
              <a:t> decays of the Z?</a:t>
            </a:r>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69</a:t>
            </a:fld>
            <a:endParaRPr lang="en-US"/>
          </a:p>
        </p:txBody>
      </p:sp>
      <p:sp>
        <p:nvSpPr>
          <p:cNvPr id="6" name="TextBox 5"/>
          <p:cNvSpPr txBox="1"/>
          <p:nvPr/>
        </p:nvSpPr>
        <p:spPr>
          <a:xfrm>
            <a:off x="2133600" y="1872734"/>
            <a:ext cx="3044486" cy="369332"/>
          </a:xfrm>
          <a:prstGeom prst="rect">
            <a:avLst/>
          </a:prstGeom>
          <a:noFill/>
        </p:spPr>
        <p:txBody>
          <a:bodyPr wrap="none" rtlCol="0">
            <a:spAutoFit/>
          </a:bodyPr>
          <a:lstStyle/>
          <a:p>
            <a:r>
              <a:rPr lang="en-US" dirty="0" smtClean="0"/>
              <a:t>Big DY,  </a:t>
            </a:r>
            <a:r>
              <a:rPr lang="en-US" dirty="0" err="1" smtClean="0"/>
              <a:t>ttbar</a:t>
            </a:r>
            <a:r>
              <a:rPr lang="en-US" smtClean="0"/>
              <a:t> background, WW</a:t>
            </a:r>
            <a:endParaRPr lang="en-US" dirty="0"/>
          </a:p>
        </p:txBody>
      </p:sp>
      <p:pic>
        <p:nvPicPr>
          <p:cNvPr id="7" name="Picture 6"/>
          <p:cNvPicPr>
            <a:picLocks noChangeAspect="1"/>
          </p:cNvPicPr>
          <p:nvPr/>
        </p:nvPicPr>
        <p:blipFill>
          <a:blip r:embed="rId2"/>
          <a:stretch>
            <a:fillRect/>
          </a:stretch>
        </p:blipFill>
        <p:spPr>
          <a:xfrm>
            <a:off x="177800" y="3429000"/>
            <a:ext cx="8788400" cy="2603500"/>
          </a:xfrm>
          <a:prstGeom prst="rect">
            <a:avLst/>
          </a:prstGeom>
        </p:spPr>
      </p:pic>
      <p:sp>
        <p:nvSpPr>
          <p:cNvPr id="8" name="TextBox 7"/>
          <p:cNvSpPr txBox="1"/>
          <p:nvPr/>
        </p:nvSpPr>
        <p:spPr>
          <a:xfrm>
            <a:off x="762000" y="3124200"/>
            <a:ext cx="611165" cy="369332"/>
          </a:xfrm>
          <a:prstGeom prst="rect">
            <a:avLst/>
          </a:prstGeom>
          <a:noFill/>
        </p:spPr>
        <p:txBody>
          <a:bodyPr wrap="none" rtlCol="0">
            <a:spAutoFit/>
          </a:bodyPr>
          <a:lstStyle/>
          <a:p>
            <a:r>
              <a:rPr lang="en-US" dirty="0" smtClean="0"/>
              <a:t>CMS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SUSY models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7</a:t>
            </a:fld>
            <a:endParaRPr lang="en-US"/>
          </a:p>
        </p:txBody>
      </p:sp>
      <p:sp>
        <p:nvSpPr>
          <p:cNvPr id="6" name="Content Placeholder 1"/>
          <p:cNvSpPr txBox="1">
            <a:spLocks/>
          </p:cNvSpPr>
          <p:nvPr/>
        </p:nvSpPr>
        <p:spPr bwMode="auto">
          <a:xfrm>
            <a:off x="457777" y="2087561"/>
            <a:ext cx="8229023" cy="4694239"/>
          </a:xfrm>
          <a:prstGeom prst="rect">
            <a:avLst/>
          </a:prstGeom>
          <a:noFill/>
          <a:ln w="9525">
            <a:noFill/>
            <a:miter lim="800000"/>
            <a:headEnd/>
            <a:tailEnd/>
          </a:ln>
        </p:spPr>
        <p:txBody>
          <a:bodyPr vert="horz" wrap="square" lIns="82058" tIns="41029" rIns="82058" bIns="41029" numCol="1" anchor="t" anchorCtr="0" compatLnSpc="1">
            <a:prstTxWarp prst="textNoShape">
              <a:avLst/>
            </a:prstTxWarp>
          </a:bodyPr>
          <a:lstStyle/>
          <a:p>
            <a:pPr>
              <a:lnSpc>
                <a:spcPct val="80000"/>
              </a:lnSpc>
              <a:defRPr/>
            </a:pPr>
            <a:r>
              <a:rPr lang="en-US" sz="2400" dirty="0" smtClean="0">
                <a:effectLst>
                  <a:outerShdw blurRad="38100" dist="38100" dir="2700000" algn="tl">
                    <a:srgbClr val="DDDDDD"/>
                  </a:outerShdw>
                </a:effectLst>
              </a:rPr>
              <a:t>Unconstrained MSSM is the most “economic” version of SUSY</a:t>
            </a:r>
          </a:p>
          <a:p>
            <a:pPr lvl="1">
              <a:lnSpc>
                <a:spcPct val="80000"/>
              </a:lnSpc>
              <a:defRPr/>
            </a:pPr>
            <a:r>
              <a:rPr lang="en-US" sz="2000" dirty="0" smtClean="0"/>
              <a:t> Minimal gauge group SU(3)</a:t>
            </a:r>
            <a:r>
              <a:rPr lang="en-US" sz="2000" baseline="-25000" dirty="0" smtClean="0"/>
              <a:t>C</a:t>
            </a:r>
            <a:r>
              <a:rPr lang="en-US" sz="2000" dirty="0" smtClean="0"/>
              <a:t>xSU(2)</a:t>
            </a:r>
            <a:r>
              <a:rPr lang="en-US" sz="2000" baseline="-25000" dirty="0" smtClean="0"/>
              <a:t>L</a:t>
            </a:r>
            <a:r>
              <a:rPr lang="en-US" sz="2000" dirty="0" smtClean="0"/>
              <a:t>xU(1)</a:t>
            </a:r>
            <a:r>
              <a:rPr lang="en-US" sz="2000" baseline="-25000" dirty="0" smtClean="0"/>
              <a:t>Y</a:t>
            </a:r>
          </a:p>
          <a:p>
            <a:pPr lvl="1">
              <a:lnSpc>
                <a:spcPct val="80000"/>
              </a:lnSpc>
              <a:defRPr/>
            </a:pPr>
            <a:r>
              <a:rPr lang="en-US" sz="2000" dirty="0" smtClean="0"/>
              <a:t> Minimal particle content; tree generation of spin ½ quarks and leptons [no right handed neutrino] as in SM; The two Higgs doublets leads to five Higgs particles : </a:t>
            </a:r>
            <a:r>
              <a:rPr lang="en-US" sz="2000" b="1" dirty="0" smtClean="0"/>
              <a:t>two CP even </a:t>
            </a:r>
            <a:r>
              <a:rPr lang="en-US" sz="2000" b="1" dirty="0" err="1" smtClean="0"/>
              <a:t>h</a:t>
            </a:r>
            <a:r>
              <a:rPr lang="en-US" sz="2000" b="1" dirty="0" smtClean="0"/>
              <a:t>, H bosons, a </a:t>
            </a:r>
            <a:r>
              <a:rPr lang="en-US" sz="2000" b="1" dirty="0" err="1" smtClean="0"/>
              <a:t>pseudoscalar</a:t>
            </a:r>
            <a:r>
              <a:rPr lang="en-US" sz="2000" b="1" dirty="0" smtClean="0"/>
              <a:t> A boson and two charged H</a:t>
            </a:r>
            <a:r>
              <a:rPr lang="en-US" sz="2000" b="1" baseline="30000" dirty="0" smtClean="0"/>
              <a:t>+/-</a:t>
            </a:r>
            <a:r>
              <a:rPr lang="en-US" sz="2000" b="1" dirty="0" smtClean="0"/>
              <a:t> bosons</a:t>
            </a:r>
          </a:p>
          <a:p>
            <a:pPr lvl="1">
              <a:lnSpc>
                <a:spcPct val="80000"/>
              </a:lnSpc>
              <a:defRPr/>
            </a:pPr>
            <a:r>
              <a:rPr lang="en-US" sz="2000" dirty="0" smtClean="0"/>
              <a:t>R parity conservation: </a:t>
            </a:r>
            <a:r>
              <a:rPr lang="en-US" sz="2000" dirty="0" err="1" smtClean="0"/>
              <a:t>Rp</a:t>
            </a:r>
            <a:r>
              <a:rPr lang="en-US" sz="2000" dirty="0" smtClean="0"/>
              <a:t> = (-1)</a:t>
            </a:r>
            <a:r>
              <a:rPr lang="en-US" sz="2000" baseline="30000" dirty="0" smtClean="0"/>
              <a:t>2S+3B+L</a:t>
            </a:r>
          </a:p>
          <a:p>
            <a:pPr lvl="1">
              <a:lnSpc>
                <a:spcPct val="80000"/>
              </a:lnSpc>
              <a:defRPr/>
            </a:pPr>
            <a:r>
              <a:rPr lang="en-US" sz="2000" dirty="0" smtClean="0"/>
              <a:t>Minimal set of soft SUSY-breaking terms</a:t>
            </a:r>
          </a:p>
          <a:p>
            <a:pPr lvl="1">
              <a:lnSpc>
                <a:spcPct val="80000"/>
              </a:lnSpc>
              <a:defRPr/>
            </a:pPr>
            <a:r>
              <a:rPr lang="en-US" sz="2000" dirty="0" smtClean="0"/>
              <a:t>Unconstrained MSSM has 124 free parameters (104 from SUSY breaking terms + 19 parameters of the SM)</a:t>
            </a:r>
          </a:p>
          <a:p>
            <a:pPr>
              <a:lnSpc>
                <a:spcPct val="80000"/>
              </a:lnSpc>
              <a:defRPr/>
            </a:pPr>
            <a:r>
              <a:rPr lang="en-US" sz="2400" dirty="0" smtClean="0">
                <a:effectLst>
                  <a:outerShdw blurRad="38100" dist="38100" dir="2700000" algn="tl">
                    <a:srgbClr val="DDDDDD"/>
                  </a:outerShdw>
                </a:effectLst>
              </a:rPr>
              <a:t>Constrained MSSM (or phenomenological MSSM) reduces number of free parameters to 22 </a:t>
            </a:r>
          </a:p>
          <a:p>
            <a:pPr lvl="1">
              <a:lnSpc>
                <a:spcPct val="80000"/>
              </a:lnSpc>
              <a:defRPr/>
            </a:pPr>
            <a:r>
              <a:rPr lang="en-US" sz="2000" dirty="0" smtClean="0"/>
              <a:t> all the soft SUSY-breaking parameters are real =&gt; no new source of CP-violation in addition to the one from CKM matrix</a:t>
            </a:r>
          </a:p>
          <a:p>
            <a:pPr lvl="1">
              <a:lnSpc>
                <a:spcPct val="80000"/>
              </a:lnSpc>
              <a:defRPr/>
            </a:pPr>
            <a:r>
              <a:rPr lang="en-US" sz="2000" dirty="0" smtClean="0"/>
              <a:t>no FCNC at tree level</a:t>
            </a:r>
          </a:p>
          <a:p>
            <a:pPr lvl="1">
              <a:lnSpc>
                <a:spcPct val="80000"/>
              </a:lnSpc>
              <a:defRPr/>
            </a:pPr>
            <a:r>
              <a:rPr lang="en-US" sz="2000" dirty="0" smtClean="0"/>
              <a:t>the soft SUSY-breaking masses and </a:t>
            </a:r>
            <a:r>
              <a:rPr lang="en-US" sz="2000" dirty="0" err="1" smtClean="0"/>
              <a:t>trilinear</a:t>
            </a:r>
            <a:r>
              <a:rPr lang="en-US" sz="2000" dirty="0" smtClean="0"/>
              <a:t> couplings of the 1</a:t>
            </a:r>
            <a:r>
              <a:rPr lang="en-US" sz="2000" baseline="30000" dirty="0" smtClean="0"/>
              <a:t>st</a:t>
            </a:r>
            <a:r>
              <a:rPr lang="en-US" sz="2000" dirty="0" smtClean="0"/>
              <a:t> and 2</a:t>
            </a:r>
            <a:r>
              <a:rPr lang="en-US" sz="2000" baseline="30000" dirty="0" smtClean="0"/>
              <a:t>nd</a:t>
            </a:r>
            <a:r>
              <a:rPr lang="en-US" sz="2000" dirty="0" smtClean="0"/>
              <a:t> </a:t>
            </a:r>
            <a:r>
              <a:rPr lang="en-US" sz="2000" dirty="0" err="1" smtClean="0"/>
              <a:t>sfermion</a:t>
            </a:r>
            <a:r>
              <a:rPr lang="en-US" sz="2000" dirty="0" smtClean="0"/>
              <a:t> generations are the same at low energy    </a:t>
            </a:r>
          </a:p>
          <a:p>
            <a:pPr marL="342619" marR="0" lvl="0" indent="-342619" algn="l" defTabSz="914400" rtl="0" eaLnBrk="0" fontAlgn="base" latinLnBrk="0" hangingPunct="0">
              <a:lnSpc>
                <a:spcPct val="100000"/>
              </a:lnSpc>
              <a:spcBef>
                <a:spcPct val="20000"/>
              </a:spcBef>
              <a:spcAft>
                <a:spcPct val="0"/>
              </a:spcAft>
              <a:buClr>
                <a:schemeClr val="tx1"/>
              </a:buClr>
              <a:buSzTx/>
              <a:buFontTx/>
              <a:buChar char="•"/>
              <a:tabLst/>
              <a:defRPr/>
            </a:pPr>
            <a:endParaRPr kumimoji="0" lang="en-US" sz="2000" b="0" i="0" u="none" strike="noStrike" kern="0" cap="none" spc="0" normalizeH="0" baseline="0" noProof="0" dirty="0" smtClean="0">
              <a:ln>
                <a:noFill/>
              </a:ln>
              <a:effectLst/>
              <a:uLnTx/>
              <a:uFillTx/>
              <a:latin typeface="Arial" pitchFamily="34" charset="0"/>
              <a:ea typeface="+mn-ea"/>
              <a:cs typeface="Arial" pitchFamily="34" charset="0"/>
            </a:endParaRPr>
          </a:p>
        </p:txBody>
      </p:sp>
      <p:sp>
        <p:nvSpPr>
          <p:cNvPr id="7" name="TextBox 6"/>
          <p:cNvSpPr txBox="1"/>
          <p:nvPr/>
        </p:nvSpPr>
        <p:spPr>
          <a:xfrm>
            <a:off x="457200" y="944562"/>
            <a:ext cx="82296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dirty="0" smtClean="0"/>
              <a:t>To go beyond this kind of generic discussion, need to introduce models.</a:t>
            </a:r>
            <a:endParaRPr lang="en-US" dirty="0"/>
          </a:p>
        </p:txBody>
      </p:sp>
      <p:sp>
        <p:nvSpPr>
          <p:cNvPr id="8" name="TextBox 7"/>
          <p:cNvSpPr txBox="1"/>
          <p:nvPr/>
        </p:nvSpPr>
        <p:spPr>
          <a:xfrm>
            <a:off x="457200" y="1313894"/>
            <a:ext cx="822960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May not be right, but like those practice problems in the back of the book, is very useful to get us trained.</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70</a:t>
            </a:fld>
            <a:endParaRPr lang="en-US"/>
          </a:p>
        </p:txBody>
      </p:sp>
      <p:pic>
        <p:nvPicPr>
          <p:cNvPr id="6" name="Picture 5"/>
          <p:cNvPicPr>
            <a:picLocks noChangeAspect="1"/>
          </p:cNvPicPr>
          <p:nvPr/>
        </p:nvPicPr>
        <p:blipFill>
          <a:blip r:embed="rId2"/>
          <a:stretch>
            <a:fillRect/>
          </a:stretch>
        </p:blipFill>
        <p:spPr>
          <a:xfrm>
            <a:off x="4457700" y="1371600"/>
            <a:ext cx="4229100" cy="4000500"/>
          </a:xfrm>
          <a:prstGeom prst="rect">
            <a:avLst/>
          </a:prstGeom>
        </p:spPr>
      </p:pic>
      <p:pic>
        <p:nvPicPr>
          <p:cNvPr id="7" name="Picture 6"/>
          <p:cNvPicPr>
            <a:picLocks noChangeAspect="1"/>
          </p:cNvPicPr>
          <p:nvPr/>
        </p:nvPicPr>
        <p:blipFill>
          <a:blip r:embed="rId3"/>
          <a:stretch>
            <a:fillRect/>
          </a:stretch>
        </p:blipFill>
        <p:spPr>
          <a:xfrm>
            <a:off x="457200" y="1600200"/>
            <a:ext cx="4191000" cy="3492500"/>
          </a:xfrm>
          <a:prstGeom prst="rect">
            <a:avLst/>
          </a:prstGeom>
        </p:spPr>
      </p:pic>
      <p:sp>
        <p:nvSpPr>
          <p:cNvPr id="8" name="TextBox 7"/>
          <p:cNvSpPr txBox="1"/>
          <p:nvPr/>
        </p:nvSpPr>
        <p:spPr>
          <a:xfrm>
            <a:off x="762000" y="5372100"/>
            <a:ext cx="7391400" cy="646331"/>
          </a:xfrm>
          <a:prstGeom prst="rect">
            <a:avLst/>
          </a:prstGeom>
          <a:noFill/>
        </p:spPr>
        <p:txBody>
          <a:bodyPr wrap="square" rtlCol="0">
            <a:spAutoFit/>
          </a:bodyPr>
          <a:lstStyle/>
          <a:p>
            <a:r>
              <a:rPr lang="en-US" dirty="0" smtClean="0"/>
              <a:t>How to get a signal out of this mess?  The </a:t>
            </a:r>
            <a:r>
              <a:rPr lang="en-US" dirty="0" err="1" smtClean="0"/>
              <a:t>tevatron</a:t>
            </a:r>
            <a:r>
              <a:rPr lang="en-US" dirty="0" smtClean="0"/>
              <a:t> guys have been working hard on this, since Higgs searches are hard there.</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Neutral net</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71</a:t>
            </a:fld>
            <a:endParaRPr lang="en-US"/>
          </a:p>
        </p:txBody>
      </p:sp>
      <p:pic>
        <p:nvPicPr>
          <p:cNvPr id="6" name="Picture 5"/>
          <p:cNvPicPr>
            <a:picLocks noChangeAspect="1"/>
          </p:cNvPicPr>
          <p:nvPr/>
        </p:nvPicPr>
        <p:blipFill>
          <a:blip r:embed="rId2"/>
          <a:stretch>
            <a:fillRect/>
          </a:stretch>
        </p:blipFill>
        <p:spPr>
          <a:xfrm>
            <a:off x="1143000" y="914400"/>
            <a:ext cx="6762750" cy="3674328"/>
          </a:xfrm>
          <a:prstGeom prst="rect">
            <a:avLst/>
          </a:prstGeom>
        </p:spPr>
      </p:pic>
      <p:pic>
        <p:nvPicPr>
          <p:cNvPr id="7" name="Picture 6"/>
          <p:cNvPicPr>
            <a:picLocks noChangeAspect="1"/>
          </p:cNvPicPr>
          <p:nvPr/>
        </p:nvPicPr>
        <p:blipFill>
          <a:blip r:embed="rId3"/>
          <a:stretch>
            <a:fillRect/>
          </a:stretch>
        </p:blipFill>
        <p:spPr>
          <a:xfrm>
            <a:off x="457200" y="4572000"/>
            <a:ext cx="7950200" cy="2286000"/>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72</a:t>
            </a:fld>
            <a:endParaRPr lang="en-US"/>
          </a:p>
        </p:txBody>
      </p:sp>
      <p:pic>
        <p:nvPicPr>
          <p:cNvPr id="9" name="Picture 8"/>
          <p:cNvPicPr>
            <a:picLocks noChangeAspect="1"/>
          </p:cNvPicPr>
          <p:nvPr/>
        </p:nvPicPr>
        <p:blipFill>
          <a:blip r:embed="rId2"/>
          <a:stretch>
            <a:fillRect/>
          </a:stretch>
        </p:blipFill>
        <p:spPr>
          <a:xfrm>
            <a:off x="12700" y="944562"/>
            <a:ext cx="8674100" cy="3251200"/>
          </a:xfrm>
          <a:prstGeom prst="rect">
            <a:avLst/>
          </a:prstGeom>
        </p:spPr>
      </p:pic>
      <p:pic>
        <p:nvPicPr>
          <p:cNvPr id="10" name="Picture 9"/>
          <p:cNvPicPr>
            <a:picLocks noChangeAspect="1"/>
          </p:cNvPicPr>
          <p:nvPr/>
        </p:nvPicPr>
        <p:blipFill>
          <a:blip r:embed="rId3"/>
          <a:stretch>
            <a:fillRect/>
          </a:stretch>
        </p:blipFill>
        <p:spPr>
          <a:xfrm>
            <a:off x="419100" y="4195762"/>
            <a:ext cx="8267700" cy="2019300"/>
          </a:xfrm>
          <a:prstGeom prst="rect">
            <a:avLst/>
          </a:prstGeom>
        </p:spPr>
      </p:pic>
      <p:cxnSp>
        <p:nvCxnSpPr>
          <p:cNvPr id="12" name="Straight Connector 11"/>
          <p:cNvCxnSpPr/>
          <p:nvPr/>
        </p:nvCxnSpPr>
        <p:spPr>
          <a:xfrm>
            <a:off x="4419600" y="5791200"/>
            <a:ext cx="1905000"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technicolor</a:t>
            </a:r>
            <a:endParaRPr lang="en-US" dirty="0"/>
          </a:p>
        </p:txBody>
      </p:sp>
      <p:sp>
        <p:nvSpPr>
          <p:cNvPr id="4" name="Date Placeholder 3"/>
          <p:cNvSpPr>
            <a:spLocks noGrp="1"/>
          </p:cNvSpPr>
          <p:nvPr>
            <p:ph type="dt" sz="half" idx="10"/>
          </p:nvPr>
        </p:nvSpPr>
        <p:spPr/>
        <p:txBody>
          <a:bodyPr/>
          <a:lstStyle/>
          <a:p>
            <a:r>
              <a:rPr lang="en-US" smtClean="0"/>
              <a:t>June, 2009</a:t>
            </a:r>
            <a:endParaRPr lang="en-US"/>
          </a:p>
        </p:txBody>
      </p:sp>
      <p:sp>
        <p:nvSpPr>
          <p:cNvPr id="5" name="Footer Placeholder 4"/>
          <p:cNvSpPr>
            <a:spLocks noGrp="1"/>
          </p:cNvSpPr>
          <p:nvPr>
            <p:ph type="ftr" sz="quarter" idx="11"/>
          </p:nvPr>
        </p:nvSpPr>
        <p:spPr/>
        <p:txBody>
          <a:bodyPr/>
          <a:lstStyle/>
          <a:p>
            <a:r>
              <a:rPr lang="en-US" smtClean="0"/>
              <a:t>CERN-FNAL HCP Summer School</a:t>
            </a:r>
            <a:endParaRPr lang="en-US"/>
          </a:p>
        </p:txBody>
      </p:sp>
      <p:sp>
        <p:nvSpPr>
          <p:cNvPr id="6" name="Slide Number Placeholder 5"/>
          <p:cNvSpPr>
            <a:spLocks noGrp="1"/>
          </p:cNvSpPr>
          <p:nvPr>
            <p:ph type="sldNum" sz="quarter" idx="12"/>
          </p:nvPr>
        </p:nvSpPr>
        <p:spPr/>
        <p:txBody>
          <a:bodyPr/>
          <a:lstStyle/>
          <a:p>
            <a:fld id="{5C67263A-147C-AA41-B8A7-A41FE28B0D19}" type="slidenum">
              <a:rPr lang="en-US" smtClean="0"/>
              <a:pPr/>
              <a:t>73</a:t>
            </a:fld>
            <a:endParaRPr lang="en-US"/>
          </a:p>
        </p:txBody>
      </p:sp>
      <p:sp>
        <p:nvSpPr>
          <p:cNvPr id="8" name="TextBox 7"/>
          <p:cNvSpPr txBox="1"/>
          <p:nvPr/>
        </p:nvSpPr>
        <p:spPr>
          <a:xfrm>
            <a:off x="457200" y="1676400"/>
            <a:ext cx="4750018" cy="646331"/>
          </a:xfrm>
          <a:prstGeom prst="rect">
            <a:avLst/>
          </a:prstGeom>
          <a:noFill/>
        </p:spPr>
        <p:txBody>
          <a:bodyPr wrap="none" rtlCol="0">
            <a:spAutoFit/>
          </a:bodyPr>
          <a:lstStyle/>
          <a:p>
            <a:pPr>
              <a:buFont typeface="Arial"/>
              <a:buChar char="•"/>
            </a:pPr>
            <a:r>
              <a:rPr lang="en-US" dirty="0" smtClean="0"/>
              <a:t> won’t see Higgs</a:t>
            </a:r>
          </a:p>
          <a:p>
            <a:pPr>
              <a:buFont typeface="Arial"/>
              <a:buChar char="•"/>
            </a:pPr>
            <a:r>
              <a:rPr lang="en-US" dirty="0" smtClean="0"/>
              <a:t> may be a while until we see the </a:t>
            </a:r>
            <a:r>
              <a:rPr lang="en-US" dirty="0" err="1" smtClean="0"/>
              <a:t>techni</a:t>
            </a:r>
            <a:r>
              <a:rPr lang="en-US" smtClean="0"/>
              <a:t> particles</a:t>
            </a:r>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74</a:t>
            </a:fld>
            <a:endParaRPr lang="en-US"/>
          </a:p>
        </p:txBody>
      </p:sp>
      <p:sp>
        <p:nvSpPr>
          <p:cNvPr id="8" name="TextBox 7"/>
          <p:cNvSpPr txBox="1"/>
          <p:nvPr/>
        </p:nvSpPr>
        <p:spPr>
          <a:xfrm>
            <a:off x="6248400" y="2249269"/>
            <a:ext cx="2590800" cy="646331"/>
          </a:xfrm>
          <a:prstGeom prst="rect">
            <a:avLst/>
          </a:prstGeom>
          <a:noFill/>
        </p:spPr>
        <p:txBody>
          <a:bodyPr wrap="square" rtlCol="0">
            <a:spAutoFit/>
          </a:bodyPr>
          <a:lstStyle/>
          <a:p>
            <a:r>
              <a:rPr lang="en-US" dirty="0" smtClean="0"/>
              <a:t>Don’t worry!  We are here!</a:t>
            </a:r>
            <a:endParaRPr lang="en-US" dirty="0"/>
          </a:p>
        </p:txBody>
      </p:sp>
      <p:pic>
        <p:nvPicPr>
          <p:cNvPr id="9" name="Picture 8"/>
          <p:cNvPicPr>
            <a:picLocks noChangeAspect="1"/>
          </p:cNvPicPr>
          <p:nvPr/>
        </p:nvPicPr>
        <p:blipFill>
          <a:blip r:embed="rId2"/>
          <a:stretch>
            <a:fillRect/>
          </a:stretch>
        </p:blipFill>
        <p:spPr>
          <a:xfrm>
            <a:off x="1676400" y="1981200"/>
            <a:ext cx="3286404" cy="2247900"/>
          </a:xfrm>
          <a:prstGeom prst="rect">
            <a:avLst/>
          </a:prstGeom>
        </p:spPr>
      </p:pic>
      <p:sp>
        <p:nvSpPr>
          <p:cNvPr id="10" name="Left Arrow 9"/>
          <p:cNvSpPr/>
          <p:nvPr/>
        </p:nvSpPr>
        <p:spPr>
          <a:xfrm>
            <a:off x="4962804" y="2438400"/>
            <a:ext cx="1209396" cy="152400"/>
          </a:xfrm>
          <a:prstGeom prst="lef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mSUGRA</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8</a:t>
            </a:fld>
            <a:endParaRPr lang="en-US"/>
          </a:p>
        </p:txBody>
      </p:sp>
      <p:sp>
        <p:nvSpPr>
          <p:cNvPr id="6" name="TextBox 5"/>
          <p:cNvSpPr txBox="1"/>
          <p:nvPr/>
        </p:nvSpPr>
        <p:spPr>
          <a:xfrm>
            <a:off x="457200" y="1447800"/>
            <a:ext cx="8382000" cy="4555094"/>
          </a:xfrm>
          <a:prstGeom prst="rect">
            <a:avLst/>
          </a:prstGeom>
          <a:noFill/>
        </p:spPr>
        <p:txBody>
          <a:bodyPr wrap="square" rtlCol="0">
            <a:spAutoFit/>
          </a:bodyPr>
          <a:lstStyle/>
          <a:p>
            <a:pPr marL="342619" lvl="0" indent="-342619" defTabSz="914400" eaLnBrk="0" fontAlgn="base" hangingPunct="0">
              <a:spcBef>
                <a:spcPct val="20000"/>
              </a:spcBef>
              <a:spcAft>
                <a:spcPct val="0"/>
              </a:spcAft>
              <a:buClr>
                <a:schemeClr val="tx1"/>
              </a:buClr>
              <a:buFontTx/>
              <a:buChar char="•"/>
              <a:defRPr/>
            </a:pPr>
            <a:r>
              <a:rPr lang="en-US" sz="2000" kern="0" dirty="0" smtClean="0">
                <a:latin typeface="Arial" pitchFamily="34" charset="0"/>
                <a:cs typeface="Arial" pitchFamily="34" charset="0"/>
              </a:rPr>
              <a:t>Thus, the idea is the following:</a:t>
            </a:r>
          </a:p>
          <a:p>
            <a:pPr marL="742341" lvl="1" indent="-285515" defTabSz="914400" eaLnBrk="0" fontAlgn="base" hangingPunct="0">
              <a:spcBef>
                <a:spcPct val="20000"/>
              </a:spcBef>
              <a:spcAft>
                <a:spcPct val="0"/>
              </a:spcAft>
              <a:buClr>
                <a:schemeClr val="tx1"/>
              </a:buClr>
              <a:buFontTx/>
              <a:buChar char="•"/>
              <a:defRPr/>
            </a:pPr>
            <a:r>
              <a:rPr lang="en-US" sz="2000" kern="0" dirty="0" smtClean="0">
                <a:latin typeface="Arial" pitchFamily="34" charset="0"/>
                <a:cs typeface="Arial" pitchFamily="34" charset="0"/>
              </a:rPr>
              <a:t>The many (&gt;100) parameters of weak-scale SUSY should be derived from a minimal set of parameters at the unification scale.</a:t>
            </a:r>
          </a:p>
          <a:p>
            <a:pPr marL="342619" lvl="0" indent="-342619" defTabSz="914400" eaLnBrk="0" fontAlgn="base" hangingPunct="0">
              <a:spcBef>
                <a:spcPct val="20000"/>
              </a:spcBef>
              <a:spcAft>
                <a:spcPct val="0"/>
              </a:spcAft>
              <a:buClr>
                <a:schemeClr val="tx1"/>
              </a:buClr>
              <a:buFontTx/>
              <a:buChar char="•"/>
              <a:defRPr/>
            </a:pPr>
            <a:r>
              <a:rPr lang="en-US" sz="2000" kern="0" dirty="0" err="1" smtClean="0">
                <a:latin typeface="Arial" pitchFamily="34" charset="0"/>
                <a:cs typeface="Arial" pitchFamily="34" charset="0"/>
              </a:rPr>
              <a:t>mSUGRA</a:t>
            </a:r>
            <a:r>
              <a:rPr lang="en-US" sz="2000" kern="0" dirty="0" smtClean="0">
                <a:latin typeface="Arial" pitchFamily="34" charset="0"/>
                <a:cs typeface="Arial" pitchFamily="34" charset="0"/>
              </a:rPr>
              <a:t>: the “canonical” model</a:t>
            </a:r>
          </a:p>
          <a:p>
            <a:pPr marL="742341" lvl="1" indent="-285515" defTabSz="914400" eaLnBrk="0" fontAlgn="base" hangingPunct="0">
              <a:spcBef>
                <a:spcPct val="20000"/>
              </a:spcBef>
              <a:spcAft>
                <a:spcPct val="0"/>
              </a:spcAft>
              <a:buClr>
                <a:schemeClr val="tx1"/>
              </a:buClr>
              <a:buFontTx/>
              <a:buChar char="•"/>
              <a:defRPr/>
            </a:pPr>
            <a:r>
              <a:rPr lang="en-US" sz="2000" kern="0" dirty="0" smtClean="0">
                <a:latin typeface="Arial" pitchFamily="34" charset="0"/>
                <a:cs typeface="Arial" pitchFamily="34" charset="0"/>
              </a:rPr>
              <a:t>5 main parameters </a:t>
            </a:r>
          </a:p>
          <a:p>
            <a:pPr marL="1142065" lvl="2" indent="-228413" defTabSz="914400" eaLnBrk="0" fontAlgn="base" hangingPunct="0">
              <a:spcBef>
                <a:spcPct val="20000"/>
              </a:spcBef>
              <a:spcAft>
                <a:spcPct val="0"/>
              </a:spcAft>
              <a:buClr>
                <a:schemeClr val="tx1"/>
              </a:buClr>
              <a:buFontTx/>
              <a:buChar char="•"/>
              <a:defRPr/>
            </a:pPr>
            <a:r>
              <a:rPr lang="en-US" sz="2000" kern="0" dirty="0" smtClean="0">
                <a:latin typeface="Arial" pitchFamily="34" charset="0"/>
                <a:cs typeface="Arial" pitchFamily="34" charset="0"/>
              </a:rPr>
              <a:t>m</a:t>
            </a:r>
            <a:r>
              <a:rPr lang="en-US" sz="2000" kern="0" baseline="-25000" dirty="0" smtClean="0">
                <a:latin typeface="Arial" pitchFamily="34" charset="0"/>
                <a:cs typeface="Arial" pitchFamily="34" charset="0"/>
              </a:rPr>
              <a:t>o</a:t>
            </a:r>
            <a:r>
              <a:rPr lang="en-US" sz="2000" kern="0" dirty="0" smtClean="0">
                <a:latin typeface="Arial" pitchFamily="34" charset="0"/>
                <a:cs typeface="Arial" pitchFamily="34" charset="0"/>
              </a:rPr>
              <a:t> , m</a:t>
            </a:r>
            <a:r>
              <a:rPr lang="en-US" sz="2000" kern="0" baseline="-25000" dirty="0" smtClean="0">
                <a:latin typeface="Arial" pitchFamily="34" charset="0"/>
                <a:cs typeface="Arial" pitchFamily="34" charset="0"/>
              </a:rPr>
              <a:t>1/2</a:t>
            </a:r>
            <a:r>
              <a:rPr lang="en-US" sz="2000" kern="0" dirty="0" smtClean="0">
                <a:latin typeface="Arial" pitchFamily="34" charset="0"/>
                <a:cs typeface="Arial" pitchFamily="34" charset="0"/>
              </a:rPr>
              <a:t> , </a:t>
            </a:r>
            <a:r>
              <a:rPr lang="en-US" sz="2000" kern="0" dirty="0" err="1" smtClean="0">
                <a:latin typeface="Arial" pitchFamily="34" charset="0"/>
                <a:cs typeface="Arial" pitchFamily="34" charset="0"/>
              </a:rPr>
              <a:t>A</a:t>
            </a:r>
            <a:r>
              <a:rPr lang="en-US" sz="2000" kern="0" baseline="-25000" dirty="0" err="1" smtClean="0">
                <a:latin typeface="Arial" pitchFamily="34" charset="0"/>
                <a:cs typeface="Arial" pitchFamily="34" charset="0"/>
              </a:rPr>
              <a:t>o</a:t>
            </a:r>
            <a:r>
              <a:rPr lang="en-US" sz="2000" kern="0" baseline="-25000" dirty="0" smtClean="0">
                <a:latin typeface="Arial" pitchFamily="34" charset="0"/>
                <a:cs typeface="Arial" pitchFamily="34" charset="0"/>
              </a:rPr>
              <a:t> </a:t>
            </a:r>
            <a:r>
              <a:rPr lang="en-US" sz="2000" kern="0" dirty="0" smtClean="0">
                <a:latin typeface="Arial" pitchFamily="34" charset="0"/>
                <a:cs typeface="Arial" pitchFamily="34" charset="0"/>
              </a:rPr>
              <a:t>, </a:t>
            </a:r>
            <a:r>
              <a:rPr lang="en-US" sz="2000" kern="0" dirty="0" err="1" smtClean="0">
                <a:latin typeface="Arial" pitchFamily="34" charset="0"/>
                <a:cs typeface="Arial" pitchFamily="34" charset="0"/>
              </a:rPr>
              <a:t>tan(</a:t>
            </a:r>
            <a:r>
              <a:rPr lang="en-US" sz="2000" kern="0" dirty="0" err="1" smtClean="0">
                <a:latin typeface="Symbol" pitchFamily="18" charset="2"/>
                <a:cs typeface="Arial" pitchFamily="34" charset="0"/>
              </a:rPr>
              <a:t>b</a:t>
            </a:r>
            <a:r>
              <a:rPr lang="en-US" sz="2000" kern="0" dirty="0" smtClean="0">
                <a:latin typeface="Arial" pitchFamily="34" charset="0"/>
                <a:cs typeface="Arial" pitchFamily="34" charset="0"/>
              </a:rPr>
              <a:t>), and </a:t>
            </a:r>
            <a:r>
              <a:rPr lang="en-US" sz="2000" kern="0" dirty="0" err="1" smtClean="0">
                <a:latin typeface="Arial" pitchFamily="34" charset="0"/>
                <a:cs typeface="Arial" pitchFamily="34" charset="0"/>
              </a:rPr>
              <a:t>sign(</a:t>
            </a:r>
            <a:r>
              <a:rPr lang="en-US" sz="2000" kern="0" dirty="0" err="1" smtClean="0">
                <a:latin typeface="Symbol" pitchFamily="18" charset="2"/>
                <a:cs typeface="Arial" pitchFamily="34" charset="0"/>
              </a:rPr>
              <a:t>m</a:t>
            </a:r>
            <a:r>
              <a:rPr lang="en-US" sz="2000" kern="0" dirty="0" smtClean="0">
                <a:latin typeface="Arial" pitchFamily="34" charset="0"/>
                <a:cs typeface="Arial" pitchFamily="34" charset="0"/>
              </a:rPr>
              <a:t>)</a:t>
            </a:r>
          </a:p>
          <a:p>
            <a:pPr marL="742341" lvl="1" indent="-285515" defTabSz="914400" eaLnBrk="0" fontAlgn="base" hangingPunct="0">
              <a:spcBef>
                <a:spcPct val="20000"/>
              </a:spcBef>
              <a:spcAft>
                <a:spcPct val="0"/>
              </a:spcAft>
              <a:buClr>
                <a:schemeClr val="tx1"/>
              </a:buClr>
              <a:buFontTx/>
              <a:buChar char="•"/>
              <a:defRPr/>
            </a:pPr>
            <a:r>
              <a:rPr lang="en-US" sz="2000" kern="0" dirty="0" smtClean="0">
                <a:latin typeface="Arial" pitchFamily="34" charset="0"/>
                <a:cs typeface="Arial" pitchFamily="34" charset="0"/>
              </a:rPr>
              <a:t>m</a:t>
            </a:r>
            <a:r>
              <a:rPr lang="en-US" sz="2000" kern="0" baseline="-25000" dirty="0" smtClean="0">
                <a:latin typeface="Arial" pitchFamily="34" charset="0"/>
                <a:cs typeface="Arial" pitchFamily="34" charset="0"/>
              </a:rPr>
              <a:t>o</a:t>
            </a:r>
            <a:r>
              <a:rPr lang="en-US" sz="2000" kern="0" dirty="0" smtClean="0">
                <a:latin typeface="Arial" pitchFamily="34" charset="0"/>
                <a:cs typeface="Arial" pitchFamily="34" charset="0"/>
              </a:rPr>
              <a:t> , m</a:t>
            </a:r>
            <a:r>
              <a:rPr lang="en-US" sz="2000" kern="0" baseline="-25000" dirty="0" smtClean="0">
                <a:latin typeface="Arial" pitchFamily="34" charset="0"/>
                <a:cs typeface="Arial" pitchFamily="34" charset="0"/>
              </a:rPr>
              <a:t>1/2</a:t>
            </a:r>
            <a:r>
              <a:rPr lang="en-US" sz="2000" kern="0" dirty="0" smtClean="0">
                <a:latin typeface="Arial" pitchFamily="34" charset="0"/>
                <a:cs typeface="Arial" pitchFamily="34" charset="0"/>
              </a:rPr>
              <a:t> are universal scalar and </a:t>
            </a:r>
            <a:r>
              <a:rPr lang="en-US" sz="2000" kern="0" dirty="0" err="1" smtClean="0">
                <a:latin typeface="Arial" pitchFamily="34" charset="0"/>
                <a:cs typeface="Arial" pitchFamily="34" charset="0"/>
              </a:rPr>
              <a:t>fermion</a:t>
            </a:r>
            <a:r>
              <a:rPr lang="en-US" sz="2000" kern="0" dirty="0" smtClean="0">
                <a:latin typeface="Arial" pitchFamily="34" charset="0"/>
                <a:cs typeface="Arial" pitchFamily="34" charset="0"/>
              </a:rPr>
              <a:t> masses</a:t>
            </a:r>
          </a:p>
          <a:p>
            <a:pPr marL="1142065" lvl="2" indent="-228413" defTabSz="914400" eaLnBrk="0" fontAlgn="base" hangingPunct="0">
              <a:spcBef>
                <a:spcPct val="20000"/>
              </a:spcBef>
              <a:spcAft>
                <a:spcPct val="0"/>
              </a:spcAft>
              <a:buClr>
                <a:schemeClr val="tx1"/>
              </a:buClr>
              <a:buFontTx/>
              <a:buChar char="•"/>
              <a:defRPr/>
            </a:pPr>
            <a:r>
              <a:rPr lang="en-US" sz="2000" kern="0" dirty="0" smtClean="0">
                <a:latin typeface="Arial" pitchFamily="34" charset="0"/>
                <a:cs typeface="Arial" pitchFamily="34" charset="0"/>
              </a:rPr>
              <a:t>Like the couplings, one assumes that the spectra of fundamental particles derives from fundamental masses</a:t>
            </a:r>
          </a:p>
          <a:p>
            <a:pPr marL="742341" lvl="1" indent="-285515" defTabSz="914400" eaLnBrk="0" fontAlgn="base" hangingPunct="0">
              <a:spcBef>
                <a:spcPct val="20000"/>
              </a:spcBef>
              <a:spcAft>
                <a:spcPct val="0"/>
              </a:spcAft>
              <a:buClr>
                <a:schemeClr val="tx1"/>
              </a:buClr>
              <a:buFontTx/>
              <a:buChar char="•"/>
              <a:defRPr/>
            </a:pPr>
            <a:r>
              <a:rPr lang="en-US" sz="2000" kern="0" dirty="0" smtClean="0">
                <a:latin typeface="Arial" pitchFamily="34" charset="0"/>
                <a:cs typeface="Arial" pitchFamily="34" charset="0"/>
              </a:rPr>
              <a:t>m</a:t>
            </a:r>
            <a:r>
              <a:rPr lang="en-US" sz="2000" kern="0" baseline="-25000" dirty="0" smtClean="0">
                <a:latin typeface="Arial" pitchFamily="34" charset="0"/>
                <a:cs typeface="Arial" pitchFamily="34" charset="0"/>
              </a:rPr>
              <a:t>3/2</a:t>
            </a:r>
            <a:r>
              <a:rPr lang="en-US" sz="2000" kern="0" dirty="0" smtClean="0">
                <a:latin typeface="Arial" pitchFamily="34" charset="0"/>
                <a:cs typeface="Arial" pitchFamily="34" charset="0"/>
              </a:rPr>
              <a:t> is a 6</a:t>
            </a:r>
            <a:r>
              <a:rPr lang="en-US" sz="2000" kern="0" baseline="30000" dirty="0" smtClean="0">
                <a:latin typeface="Arial" pitchFamily="34" charset="0"/>
                <a:cs typeface="Arial" pitchFamily="34" charset="0"/>
              </a:rPr>
              <a:t>th</a:t>
            </a:r>
            <a:r>
              <a:rPr lang="en-US" sz="2000" kern="0" dirty="0" smtClean="0">
                <a:latin typeface="Arial" pitchFamily="34" charset="0"/>
                <a:cs typeface="Arial" pitchFamily="34" charset="0"/>
              </a:rPr>
              <a:t> free parameter</a:t>
            </a:r>
          </a:p>
          <a:p>
            <a:pPr marL="1142065" lvl="2" indent="-228413" defTabSz="914400" eaLnBrk="0" fontAlgn="base" hangingPunct="0">
              <a:spcBef>
                <a:spcPct val="20000"/>
              </a:spcBef>
              <a:spcAft>
                <a:spcPct val="0"/>
              </a:spcAft>
              <a:buClr>
                <a:schemeClr val="tx1"/>
              </a:buClr>
              <a:buFontTx/>
              <a:buChar char="•"/>
              <a:defRPr/>
            </a:pPr>
            <a:r>
              <a:rPr lang="en-US" sz="2000" kern="0" dirty="0" err="1" smtClean="0">
                <a:latin typeface="Arial" pitchFamily="34" charset="0"/>
                <a:cs typeface="Arial" pitchFamily="34" charset="0"/>
              </a:rPr>
              <a:t>Gravitino</a:t>
            </a:r>
            <a:r>
              <a:rPr lang="en-US" sz="2000" kern="0" dirty="0" smtClean="0">
                <a:latin typeface="Arial" pitchFamily="34" charset="0"/>
                <a:cs typeface="Arial" pitchFamily="34" charset="0"/>
              </a:rPr>
              <a:t> -  could be LSP but in most of the literature it is assumed to be very heavy and ignored.</a:t>
            </a:r>
            <a:endParaRPr lang="en-US" sz="2000" kern="0" baseline="-25000" dirty="0" smtClean="0">
              <a:latin typeface="Arial" pitchFamily="34" charset="0"/>
              <a:cs typeface="Arial" pitchFamily="34" charset="0"/>
            </a:endParaRP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mSUGRA</a:t>
            </a:r>
            <a:r>
              <a:rPr lang="en-US" dirty="0" smtClean="0"/>
              <a:t> masses</a:t>
            </a:r>
            <a:endParaRPr lang="en-US" dirty="0"/>
          </a:p>
        </p:txBody>
      </p:sp>
      <p:sp>
        <p:nvSpPr>
          <p:cNvPr id="3" name="Date Placeholder 2"/>
          <p:cNvSpPr>
            <a:spLocks noGrp="1"/>
          </p:cNvSpPr>
          <p:nvPr>
            <p:ph type="dt" sz="half" idx="10"/>
          </p:nvPr>
        </p:nvSpPr>
        <p:spPr/>
        <p:txBody>
          <a:bodyPr/>
          <a:lstStyle/>
          <a:p>
            <a:r>
              <a:rPr lang="en-US" smtClean="0"/>
              <a:t>June, 2009</a:t>
            </a:r>
            <a:endParaRPr lang="en-US"/>
          </a:p>
        </p:txBody>
      </p:sp>
      <p:sp>
        <p:nvSpPr>
          <p:cNvPr id="4" name="Footer Placeholder 3"/>
          <p:cNvSpPr>
            <a:spLocks noGrp="1"/>
          </p:cNvSpPr>
          <p:nvPr>
            <p:ph type="ftr" sz="quarter" idx="11"/>
          </p:nvPr>
        </p:nvSpPr>
        <p:spPr/>
        <p:txBody>
          <a:bodyPr/>
          <a:lstStyle/>
          <a:p>
            <a:r>
              <a:rPr lang="en-US" smtClean="0"/>
              <a:t>CERN-FNAL HCP Summer School</a:t>
            </a:r>
            <a:endParaRPr lang="en-US"/>
          </a:p>
        </p:txBody>
      </p:sp>
      <p:sp>
        <p:nvSpPr>
          <p:cNvPr id="5" name="Slide Number Placeholder 4"/>
          <p:cNvSpPr>
            <a:spLocks noGrp="1"/>
          </p:cNvSpPr>
          <p:nvPr>
            <p:ph type="sldNum" sz="quarter" idx="12"/>
          </p:nvPr>
        </p:nvSpPr>
        <p:spPr/>
        <p:txBody>
          <a:bodyPr/>
          <a:lstStyle/>
          <a:p>
            <a:fld id="{5C67263A-147C-AA41-B8A7-A41FE28B0D19}" type="slidenum">
              <a:rPr lang="en-US" smtClean="0"/>
              <a:pPr/>
              <a:t>9</a:t>
            </a:fld>
            <a:endParaRPr lang="en-US"/>
          </a:p>
        </p:txBody>
      </p:sp>
      <p:pic>
        <p:nvPicPr>
          <p:cNvPr id="6" name="Picture 5"/>
          <p:cNvPicPr>
            <a:picLocks noChangeAspect="1"/>
          </p:cNvPicPr>
          <p:nvPr/>
        </p:nvPicPr>
        <p:blipFill>
          <a:blip r:embed="rId2"/>
          <a:stretch>
            <a:fillRect/>
          </a:stretch>
        </p:blipFill>
        <p:spPr>
          <a:xfrm>
            <a:off x="1905000" y="1143000"/>
            <a:ext cx="4958461" cy="4559300"/>
          </a:xfrm>
          <a:prstGeom prst="rect">
            <a:avLst/>
          </a:prstGeom>
        </p:spPr>
      </p:pic>
      <p:sp>
        <p:nvSpPr>
          <p:cNvPr id="7" name="TextBox 6"/>
          <p:cNvSpPr txBox="1"/>
          <p:nvPr/>
        </p:nvSpPr>
        <p:spPr>
          <a:xfrm>
            <a:off x="4495800" y="5702300"/>
            <a:ext cx="2475407" cy="369332"/>
          </a:xfrm>
          <a:prstGeom prst="rect">
            <a:avLst/>
          </a:prstGeom>
          <a:noFill/>
        </p:spPr>
        <p:txBody>
          <a:bodyPr wrap="none" rtlCol="0">
            <a:spAutoFit/>
          </a:bodyPr>
          <a:lstStyle/>
          <a:p>
            <a:r>
              <a:rPr lang="en-US" dirty="0" smtClean="0"/>
              <a:t>EWK symmetry breaking</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1752</TotalTime>
  <Words>3971</Words>
  <Application>Microsoft Macintosh PowerPoint</Application>
  <PresentationFormat>On-screen Show (4:3)</PresentationFormat>
  <Paragraphs>576</Paragraphs>
  <Slides>74</Slides>
  <Notes>1</Notes>
  <HiddenSlides>0</HiddenSlides>
  <MMClips>0</MMClips>
  <ScaleCrop>false</ScaleCrop>
  <HeadingPairs>
    <vt:vector size="6" baseType="variant">
      <vt:variant>
        <vt:lpstr>Design Template</vt:lpstr>
      </vt:variant>
      <vt:variant>
        <vt:i4>1</vt:i4>
      </vt:variant>
      <vt:variant>
        <vt:lpstr>Embedded OLE Servers</vt:lpstr>
      </vt:variant>
      <vt:variant>
        <vt:i4>3</vt:i4>
      </vt:variant>
      <vt:variant>
        <vt:lpstr>Slide Titles</vt:lpstr>
      </vt:variant>
      <vt:variant>
        <vt:i4>74</vt:i4>
      </vt:variant>
    </vt:vector>
  </HeadingPairs>
  <TitlesOfParts>
    <vt:vector size="78" baseType="lpstr">
      <vt:lpstr>Office Theme</vt:lpstr>
      <vt:lpstr>CorelPhotoPaint.Image.10</vt:lpstr>
      <vt:lpstr>Equation</vt:lpstr>
      <vt:lpstr>MathType 6.0 Equation</vt:lpstr>
      <vt:lpstr>Road to Discovery: Lecture 3</vt:lpstr>
      <vt:lpstr>SUSY</vt:lpstr>
      <vt:lpstr>Cross sections</vt:lpstr>
      <vt:lpstr>Decays</vt:lpstr>
      <vt:lpstr>Mass spectrum and decays</vt:lpstr>
      <vt:lpstr>MET in SUSY events</vt:lpstr>
      <vt:lpstr>SUSY models</vt:lpstr>
      <vt:lpstr>mSUGRA</vt:lpstr>
      <vt:lpstr>mSUGRA masses</vt:lpstr>
      <vt:lpstr>mSUGRA</vt:lpstr>
      <vt:lpstr>“Vanilla” SUSY: mSUGRA</vt:lpstr>
      <vt:lpstr>mSUGRA</vt:lpstr>
      <vt:lpstr>Sorry! Not Enough!</vt:lpstr>
      <vt:lpstr>ATLAS benchmarks</vt:lpstr>
      <vt:lpstr>ATLAS benchmarks</vt:lpstr>
      <vt:lpstr> Discovering SUSY</vt:lpstr>
      <vt:lpstr>Show there is something</vt:lpstr>
      <vt:lpstr>And there are many Backgrounds</vt:lpstr>
      <vt:lpstr>How well do we know the backgrounds?</vt:lpstr>
      <vt:lpstr>Kinematics and QCD</vt:lpstr>
      <vt:lpstr>Progress on jets</vt:lpstr>
      <vt:lpstr>Kinematics</vt:lpstr>
      <vt:lpstr>Tevatron Results</vt:lpstr>
      <vt:lpstr>Tevatron Results</vt:lpstr>
      <vt:lpstr>tevatron</vt:lpstr>
      <vt:lpstr>Much Progress in Understanding extra jets</vt:lpstr>
      <vt:lpstr>Fake MET/modeling</vt:lpstr>
      <vt:lpstr>Data-based Backgrounds</vt:lpstr>
      <vt:lpstr>Example from ATLAS TDR: 1-lepton SUSY</vt:lpstr>
      <vt:lpstr>Data-driven backgrounds</vt:lpstr>
      <vt:lpstr>ABCD using mT</vt:lpstr>
      <vt:lpstr>Combined Fit Method</vt:lpstr>
      <vt:lpstr>Data-based: jets+MET</vt:lpstr>
      <vt:lpstr>Slide 34</vt:lpstr>
      <vt:lpstr>Slide 35</vt:lpstr>
      <vt:lpstr>Slide 36</vt:lpstr>
      <vt:lpstr>Slide 37</vt:lpstr>
      <vt:lpstr>SUSY @ 100 pb-1</vt:lpstr>
      <vt:lpstr>GMSB</vt:lpstr>
      <vt:lpstr>Gmsb susy</vt:lpstr>
      <vt:lpstr>Non-pointing</vt:lpstr>
      <vt:lpstr>Mass Reconstruction</vt:lpstr>
      <vt:lpstr>mass</vt:lpstr>
      <vt:lpstr>Slide 44</vt:lpstr>
      <vt:lpstr>Dilepton edge</vt:lpstr>
      <vt:lpstr>Leptons and jets</vt:lpstr>
      <vt:lpstr>Slide 47</vt:lpstr>
      <vt:lpstr>Full Spectrum</vt:lpstr>
      <vt:lpstr>Similar plots from CMS</vt:lpstr>
      <vt:lpstr>Higgs Searches</vt:lpstr>
      <vt:lpstr>Indirect Constraints</vt:lpstr>
      <vt:lpstr>Higgs + New Physics</vt:lpstr>
      <vt:lpstr>Direct Searches</vt:lpstr>
      <vt:lpstr>Higgs Production at the LHC</vt:lpstr>
      <vt:lpstr>How to constrain luminosity</vt:lpstr>
      <vt:lpstr>Decay</vt:lpstr>
      <vt:lpstr>Higgs</vt:lpstr>
      <vt:lpstr>The bad news for upcoming run</vt:lpstr>
      <vt:lpstr>Fermiophobic Higgs</vt:lpstr>
      <vt:lpstr>Higgs to gamma gamma</vt:lpstr>
      <vt:lpstr>Higgs to gamma gamma</vt:lpstr>
      <vt:lpstr>Plenty of backgrounds</vt:lpstr>
      <vt:lpstr>Higgs to γγ</vt:lpstr>
      <vt:lpstr>Associated Higgs</vt:lpstr>
      <vt:lpstr>qqtautau</vt:lpstr>
      <vt:lpstr>ZZ*</vt:lpstr>
      <vt:lpstr>HZZ*</vt:lpstr>
      <vt:lpstr>Slide 68</vt:lpstr>
      <vt:lpstr>WW*</vt:lpstr>
      <vt:lpstr>WW*</vt:lpstr>
      <vt:lpstr>Neutral net</vt:lpstr>
      <vt:lpstr>ATLAS</vt:lpstr>
      <vt:lpstr>technicolor</vt:lpstr>
      <vt:lpstr>Conclusions</vt:lpstr>
    </vt:vector>
  </TitlesOfParts>
  <Company>U. Maryland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 Eno</dc:creator>
  <cp:lastModifiedBy>Sarah Eno</cp:lastModifiedBy>
  <cp:revision>69</cp:revision>
  <cp:lastPrinted>2009-06-14T10:30:10Z</cp:lastPrinted>
  <dcterms:created xsi:type="dcterms:W3CDTF">2009-06-14T09:15:03Z</dcterms:created>
  <dcterms:modified xsi:type="dcterms:W3CDTF">2009-06-14T10:32:41Z</dcterms:modified>
</cp:coreProperties>
</file>