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58" d="100"/>
          <a:sy n="158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538E-0DB8-164D-B336-630D646FAFB9}" type="datetimeFigureOut">
              <a:rPr lang="en-US" smtClean="0"/>
              <a:t>1/20/09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DCEF9-08BC-E84C-ABF9-5A5BF141F7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Considerations:  % of time of</a:t>
            </a:r>
            <a:r>
              <a:rPr lang="en-US" baseline="0" dirty="0" smtClean="0"/>
              <a:t> contributors and Institution type.  </a:t>
            </a:r>
          </a:p>
          <a:p>
            <a:r>
              <a:rPr lang="en-US" baseline="0" dirty="0" smtClean="0"/>
              <a:t>                           Type of contribution:  physics expertise, tuning of models, implementation, design, maintenance, validation, testing,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DCEF9-08BC-E84C-ABF9-5A5BF141F75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FD58E-DA8B-D94F-9810-8BBD33F9B3F2}" type="datetimeFigureOut">
              <a:rPr lang="en-US" smtClean="0"/>
              <a:t>1/20/09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602C9-A268-B049-942F-017C0B1F63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eant4.web.cern.ch/geant4/collaboration/working_groups/geometry/witem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Manpower</a:t>
            </a:r>
            <a:endParaRPr lang="en-US" dirty="0" smtClean="0"/>
          </a:p>
          <a:p>
            <a:r>
              <a:rPr lang="en-US" dirty="0" smtClean="0"/>
              <a:t>J. Apostolakis</a:t>
            </a:r>
          </a:p>
          <a:p>
            <a:r>
              <a:rPr lang="en-US" dirty="0" smtClean="0"/>
              <a:t>Geant4 </a:t>
            </a:r>
            <a:r>
              <a:rPr lang="en-US" sz="3600" dirty="0" smtClean="0">
                <a:latin typeface="Symbol" charset="2"/>
                <a:cs typeface="Symbol" charset="2"/>
              </a:rPr>
              <a:t>D </a:t>
            </a:r>
            <a:r>
              <a:rPr lang="en-US" dirty="0" smtClean="0"/>
              <a:t>Review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# 30: Manpower and resource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Recommendation: “We recommend that Geant4 develop manpower and resource plans for the next five years. They should be consistent with timely delivery of features and capabilities to the user community.”</a:t>
            </a:r>
          </a:p>
          <a:p>
            <a:pPr>
              <a:buNone/>
            </a:pPr>
            <a:r>
              <a:rPr lang="en-US" dirty="0" smtClean="0"/>
              <a:t>Response:</a:t>
            </a:r>
          </a:p>
          <a:p>
            <a:r>
              <a:rPr lang="en-US" dirty="0" smtClean="0"/>
              <a:t>Plans for 2009 and 2010-12 have been drafted for maintenance, development and validation in   </a:t>
            </a:r>
            <a:r>
              <a:rPr lang="en-US" dirty="0" err="1" smtClean="0"/>
              <a:t>ElectroMagnetic</a:t>
            </a:r>
            <a:r>
              <a:rPr lang="en-US" dirty="0" smtClean="0"/>
              <a:t>, Hadronic and </a:t>
            </a:r>
            <a:r>
              <a:rPr lang="en-US" dirty="0" smtClean="0">
                <a:hlinkClick r:id="rId2"/>
              </a:rPr>
              <a:t>Geometry </a:t>
            </a:r>
            <a:r>
              <a:rPr lang="en-US" dirty="0" smtClean="0"/>
              <a:t>areas.</a:t>
            </a:r>
          </a:p>
          <a:p>
            <a:r>
              <a:rPr lang="en-US" dirty="0" smtClean="0"/>
              <a:t>Preparing working plans for 2009 and 2010-12</a:t>
            </a:r>
          </a:p>
          <a:p>
            <a:pPr lvl="1"/>
            <a:r>
              <a:rPr lang="en-US" dirty="0" smtClean="0"/>
              <a:t>Identifying areas where missing or additional manpower is required for timely delivery of new models, capabilities, for validation or improvements.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#30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Profile of Geant4 Collaboration</a:t>
            </a:r>
          </a:p>
          <a:p>
            <a:r>
              <a:rPr lang="en-US" dirty="0" smtClean="0"/>
              <a:t>Institutions</a:t>
            </a:r>
          </a:p>
          <a:p>
            <a:pPr lvl="1"/>
            <a:r>
              <a:rPr lang="en-US" dirty="0" smtClean="0"/>
              <a:t>HEP Labs: CERN, KEK/Japan Univ., SLAC, TRIUMF – and FNAL</a:t>
            </a:r>
          </a:p>
          <a:p>
            <a:pPr lvl="1"/>
            <a:r>
              <a:rPr lang="en-US" dirty="0" smtClean="0"/>
              <a:t>HEP Funding agency grouped: IN2P3, INFN, STFC</a:t>
            </a:r>
          </a:p>
          <a:p>
            <a:pPr lvl="1"/>
            <a:r>
              <a:rPr lang="en-US" dirty="0" smtClean="0"/>
              <a:t>ESA</a:t>
            </a:r>
          </a:p>
          <a:p>
            <a:pPr lvl="1"/>
            <a:r>
              <a:rPr lang="en-US" dirty="0" smtClean="0"/>
              <a:t>Institutes / Universities</a:t>
            </a:r>
          </a:p>
          <a:p>
            <a:pPr lvl="2"/>
            <a:r>
              <a:rPr lang="en-US" dirty="0" smtClean="0"/>
              <a:t>HIP, LIP - and </a:t>
            </a:r>
            <a:r>
              <a:rPr lang="en-US" dirty="0" err="1" smtClean="0"/>
              <a:t>Sevilla</a:t>
            </a:r>
            <a:endParaRPr lang="en-US" dirty="0" smtClean="0"/>
          </a:p>
          <a:p>
            <a:r>
              <a:rPr lang="en-US" dirty="0" smtClean="0"/>
              <a:t>Individual members</a:t>
            </a:r>
          </a:p>
          <a:p>
            <a:pPr lvl="1"/>
            <a:r>
              <a:rPr lang="en-US" dirty="0" smtClean="0"/>
              <a:t>Contributors from additional institutions/labs</a:t>
            </a:r>
          </a:p>
          <a:p>
            <a:pPr lvl="2"/>
            <a:r>
              <a:rPr lang="en-US" dirty="0" smtClean="0"/>
              <a:t>CIEMAT, DESY (</a:t>
            </a:r>
            <a:r>
              <a:rPr lang="en-US" dirty="0" err="1" smtClean="0"/>
              <a:t>Zeuthen</a:t>
            </a:r>
            <a:r>
              <a:rPr lang="en-US" dirty="0" smtClean="0"/>
              <a:t>), </a:t>
            </a:r>
          </a:p>
          <a:p>
            <a:pPr lvl="1"/>
            <a:r>
              <a:rPr lang="en-US" dirty="0" smtClean="0"/>
              <a:t>Contributors from existing ‘tools’</a:t>
            </a:r>
          </a:p>
          <a:p>
            <a:pPr lvl="2"/>
            <a:r>
              <a:rPr lang="en-US" dirty="0" smtClean="0"/>
              <a:t>INCL team: Liege, CEA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</a:p>
          <a:p>
            <a:pPr lvl="1"/>
            <a:r>
              <a:rPr lang="en-US" dirty="0" smtClean="0"/>
              <a:t>Contributors profile</a:t>
            </a:r>
          </a:p>
          <a:p>
            <a:pPr lvl="1"/>
            <a:r>
              <a:rPr lang="en-US" dirty="0" smtClean="0"/>
              <a:t>Contribution type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#31: Seeking manpower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Recommendation 31: “We recommend that Geant4 seek the additional support implied by the manpower and resource plans from all available sources.”</a:t>
            </a:r>
          </a:p>
          <a:p>
            <a:pPr>
              <a:buNone/>
            </a:pPr>
            <a:r>
              <a:rPr lang="en-US" dirty="0" smtClean="0"/>
              <a:t>Response:</a:t>
            </a:r>
          </a:p>
          <a:p>
            <a:r>
              <a:rPr lang="en-US" dirty="0" smtClean="0"/>
              <a:t>US proposals</a:t>
            </a:r>
          </a:p>
          <a:p>
            <a:pPr lvl="1"/>
            <a:r>
              <a:rPr lang="en-US" dirty="0" smtClean="0"/>
              <a:t>A proposal is being readied to submit to the US </a:t>
            </a:r>
            <a:r>
              <a:rPr lang="en-US" dirty="0" err="1" smtClean="0"/>
              <a:t>DoE</a:t>
            </a:r>
            <a:r>
              <a:rPr lang="en-US" dirty="0" smtClean="0"/>
              <a:t> for funding for Geant4 development and maintenance for HEP applications. </a:t>
            </a:r>
          </a:p>
          <a:p>
            <a:pPr lvl="1"/>
            <a:r>
              <a:rPr lang="en-US" dirty="0" smtClean="0"/>
              <a:t>Pursuing funding for Geant4 medical physics applications from US NIH.</a:t>
            </a:r>
          </a:p>
          <a:p>
            <a:pPr lvl="1"/>
            <a:r>
              <a:rPr lang="en-US" dirty="0" smtClean="0"/>
              <a:t>Pursuing funding for head-to-head comparison between Geant4 and MCNPX from US DHS.</a:t>
            </a:r>
          </a:p>
          <a:p>
            <a:r>
              <a:rPr lang="en-US" dirty="0" smtClean="0"/>
              <a:t>Participation of CERN in EU-funded projects: obtained 2 PhD students</a:t>
            </a:r>
          </a:p>
          <a:p>
            <a:pPr lvl="1"/>
            <a:r>
              <a:rPr lang="en-US" dirty="0" smtClean="0"/>
              <a:t>Effect of neutrons on gas detectors (including v</a:t>
            </a:r>
            <a:r>
              <a:rPr lang="en-US" dirty="0" smtClean="0"/>
              <a:t>alidation of key neutron physics)</a:t>
            </a:r>
            <a:endParaRPr lang="en-US" dirty="0" smtClean="0"/>
          </a:p>
          <a:p>
            <a:pPr lvl="2"/>
            <a:r>
              <a:rPr lang="en-US" dirty="0" smtClean="0"/>
              <a:t>( MC-PAD project “ESR”=early stage researcher)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alidation for </a:t>
            </a:r>
            <a:r>
              <a:rPr lang="en-US" dirty="0" err="1" smtClean="0"/>
              <a:t>hadrontherapy</a:t>
            </a:r>
            <a:r>
              <a:rPr lang="en-US" dirty="0" smtClean="0"/>
              <a:t> (PARTNER).</a:t>
            </a:r>
          </a:p>
          <a:p>
            <a:r>
              <a:rPr lang="en-US" dirty="0" smtClean="0"/>
              <a:t>3 ESA technology programs for 2009-10</a:t>
            </a:r>
          </a:p>
          <a:p>
            <a:r>
              <a:rPr lang="en-US" dirty="0" smtClean="0"/>
              <a:t>Support for sub-micrometer </a:t>
            </a:r>
            <a:r>
              <a:rPr lang="en-US" dirty="0" err="1" smtClean="0"/>
              <a:t>dosimetry</a:t>
            </a:r>
            <a:r>
              <a:rPr lang="en-US" dirty="0" smtClean="0"/>
              <a:t> / Geant4-DNA</a:t>
            </a:r>
          </a:p>
          <a:p>
            <a:pPr lvl="1"/>
            <a:r>
              <a:rPr lang="en-US" dirty="0" smtClean="0"/>
              <a:t>Funded for 2009 by Region </a:t>
            </a:r>
            <a:r>
              <a:rPr lang="en-US" dirty="0" err="1" smtClean="0"/>
              <a:t>Acquiataine</a:t>
            </a:r>
            <a:r>
              <a:rPr lang="en-US" dirty="0" smtClean="0"/>
              <a:t> and CNRS (France)</a:t>
            </a:r>
          </a:p>
          <a:p>
            <a:pPr lvl="1"/>
            <a:r>
              <a:rPr lang="en-US" dirty="0" smtClean="0"/>
              <a:t>Further future funding being sought (2 proposals)</a:t>
            </a:r>
          </a:p>
          <a:p>
            <a:r>
              <a:rPr lang="en-US" dirty="0" smtClean="0"/>
              <a:t>FJPPL: France – Japan Particle Physics Laboratory (started in 2007)</a:t>
            </a:r>
          </a:p>
          <a:p>
            <a:pPr lvl="1"/>
            <a:r>
              <a:rPr lang="en-US" dirty="0" smtClean="0"/>
              <a:t>collaboration for travel, brief stays.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</a:t>
            </a:r>
            <a:r>
              <a:rPr lang="en-US" dirty="0" err="1" smtClean="0"/>
              <a:t>SLIDe(S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External contributions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2008</a:t>
            </a:r>
          </a:p>
          <a:p>
            <a:pPr lvl="1"/>
            <a:r>
              <a:rPr lang="en-US" dirty="0" smtClean="0"/>
              <a:t>Feedback from SMM authors (</a:t>
            </a:r>
            <a:r>
              <a:rPr lang="en-US" dirty="0" err="1" smtClean="0"/>
              <a:t>Botvinna</a:t>
            </a:r>
            <a:r>
              <a:rPr lang="en-US" dirty="0" smtClean="0"/>
              <a:t> et al.)</a:t>
            </a:r>
          </a:p>
          <a:p>
            <a:pPr lvl="2"/>
            <a:r>
              <a:rPr lang="en-US" dirty="0" smtClean="0"/>
              <a:t>Correcting Multi-fragmentation to correspond to their original model</a:t>
            </a:r>
          </a:p>
          <a:p>
            <a:pPr lvl="3"/>
            <a:r>
              <a:rPr lang="en-US" dirty="0" smtClean="0"/>
              <a:t>Contribution by orig. authors and</a:t>
            </a:r>
            <a:r>
              <a:rPr lang="en-US" dirty="0" smtClean="0"/>
              <a:t> I. </a:t>
            </a:r>
            <a:r>
              <a:rPr lang="en-US" smtClean="0"/>
              <a:t>Pshenichnov</a:t>
            </a:r>
            <a:endParaRPr lang="en-US" smtClean="0"/>
          </a:p>
          <a:p>
            <a:r>
              <a:rPr lang="en-US" dirty="0" smtClean="0"/>
              <a:t>Future</a:t>
            </a:r>
          </a:p>
          <a:p>
            <a:pPr lvl="1"/>
            <a:r>
              <a:rPr lang="en-US" dirty="0" smtClean="0"/>
              <a:t>Offered capabilities for neutron transport</a:t>
            </a:r>
          </a:p>
          <a:p>
            <a:pPr lvl="2"/>
            <a:r>
              <a:rPr lang="en-US" dirty="0" smtClean="0"/>
              <a:t>Full new data library and implementation (LLNL) </a:t>
            </a:r>
          </a:p>
          <a:p>
            <a:pPr lvl="2"/>
            <a:r>
              <a:rPr lang="en-US" dirty="0" smtClean="0"/>
              <a:t>Additional ability for data input / CIEMAT (in discussion)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482</Words>
  <Application>Microsoft Macintosh PowerPoint</Application>
  <PresentationFormat>On-screen Show (4:3)</PresentationFormat>
  <Paragraphs>57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Other Issues </vt:lpstr>
      <vt:lpstr> # 30: Manpower and resource plans</vt:lpstr>
      <vt:lpstr>#30 (cont.)</vt:lpstr>
      <vt:lpstr>#30</vt:lpstr>
      <vt:lpstr>#31: Seeking manpower</vt:lpstr>
      <vt:lpstr>BACKUP SLIDe(S)</vt:lpstr>
      <vt:lpstr>External contributions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Issues </dc:title>
  <dc:creator>John Apostolakis</dc:creator>
  <cp:lastModifiedBy>John Apostolakis</cp:lastModifiedBy>
  <cp:revision>6</cp:revision>
  <dcterms:created xsi:type="dcterms:W3CDTF">2009-01-20T10:23:53Z</dcterms:created>
  <dcterms:modified xsi:type="dcterms:W3CDTF">2009-01-20T12:10:23Z</dcterms:modified>
</cp:coreProperties>
</file>