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sldIdLst>
    <p:sldId id="256" r:id="rId2"/>
    <p:sldId id="278" r:id="rId3"/>
    <p:sldId id="280" r:id="rId4"/>
    <p:sldId id="297" r:id="rId5"/>
    <p:sldId id="298" r:id="rId6"/>
    <p:sldId id="279" r:id="rId7"/>
    <p:sldId id="288" r:id="rId8"/>
    <p:sldId id="289" r:id="rId9"/>
    <p:sldId id="283" r:id="rId10"/>
    <p:sldId id="259" r:id="rId11"/>
    <p:sldId id="296" r:id="rId12"/>
    <p:sldId id="263" r:id="rId13"/>
    <p:sldId id="284" r:id="rId14"/>
    <p:sldId id="290" r:id="rId15"/>
    <p:sldId id="270" r:id="rId16"/>
    <p:sldId id="291" r:id="rId17"/>
    <p:sldId id="265" r:id="rId18"/>
    <p:sldId id="272" r:id="rId19"/>
    <p:sldId id="264" r:id="rId20"/>
    <p:sldId id="292" r:id="rId21"/>
    <p:sldId id="276" r:id="rId22"/>
    <p:sldId id="260" r:id="rId23"/>
    <p:sldId id="271" r:id="rId24"/>
    <p:sldId id="286" r:id="rId25"/>
    <p:sldId id="262" r:id="rId26"/>
    <p:sldId id="293" r:id="rId27"/>
    <p:sldId id="282" r:id="rId28"/>
    <p:sldId id="275" r:id="rId29"/>
    <p:sldId id="258" r:id="rId30"/>
    <p:sldId id="269" r:id="rId31"/>
    <p:sldId id="257" r:id="rId32"/>
    <p:sldId id="268" r:id="rId33"/>
  </p:sldIdLst>
  <p:sldSz cx="9144000" cy="6858000" type="screen4x3"/>
  <p:notesSz cx="67310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  <a:srgbClr val="FFFF99"/>
    <a:srgbClr val="FFFFCC"/>
    <a:srgbClr val="F57777"/>
    <a:srgbClr val="66CCFF"/>
    <a:srgbClr val="FFCCFF"/>
    <a:srgbClr val="CCECFF"/>
    <a:srgbClr val="FFCCCC"/>
    <a:srgbClr val="CCFFCC"/>
    <a:srgbClr val="FCFCD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00" autoAdjust="0"/>
  </p:normalViewPr>
  <p:slideViewPr>
    <p:cSldViewPr>
      <p:cViewPr varScale="1">
        <p:scale>
          <a:sx n="74" d="100"/>
          <a:sy n="74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newStuff\Electronics\R2E\AreaClassification\Overview_1501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>
        <c:manualLayout>
          <c:layoutTarget val="inner"/>
          <c:xMode val="edge"/>
          <c:yMode val="edge"/>
          <c:x val="0.10485628868367212"/>
          <c:y val="7.3351339763920664E-2"/>
          <c:w val="0.86739140691684546"/>
          <c:h val="0.79326706010493575"/>
        </c:manualLayout>
      </c:layout>
      <c:lineChart>
        <c:grouping val="standard"/>
        <c:ser>
          <c:idx val="0"/>
          <c:order val="0"/>
          <c:tx>
            <c:v>UJ14, UJ16, UJ56</c:v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Data!$W$3:$Z$3</c:f>
              <c:strCache>
                <c:ptCount val="4"/>
                <c:pt idx="0">
                  <c:v>2009</c:v>
                </c:pt>
                <c:pt idx="1">
                  <c:v>2010</c:v>
                </c:pt>
                <c:pt idx="2">
                  <c:v>Half Nominal</c:v>
                </c:pt>
                <c:pt idx="3">
                  <c:v>Nominal</c:v>
                </c:pt>
              </c:strCache>
            </c:strRef>
          </c:cat>
          <c:val>
            <c:numRef>
              <c:f>'2009'!$W$4:$Z$4</c:f>
              <c:numCache>
                <c:formatCode>0.00E+00</c:formatCode>
                <c:ptCount val="4"/>
                <c:pt idx="0">
                  <c:v>4000000</c:v>
                </c:pt>
                <c:pt idx="1">
                  <c:v>300000000</c:v>
                </c:pt>
                <c:pt idx="2">
                  <c:v>5000000000</c:v>
                </c:pt>
                <c:pt idx="3">
                  <c:v>10000000000</c:v>
                </c:pt>
              </c:numCache>
            </c:numRef>
          </c:val>
        </c:ser>
        <c:ser>
          <c:idx val="1"/>
          <c:order val="1"/>
          <c:tx>
            <c:v>RR13, RR17, RR53, RR57</c:v>
          </c:tx>
          <c:spPr>
            <a:ln w="254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 w="25400">
                <a:solidFill>
                  <a:srgbClr val="FF00FF"/>
                </a:solidFill>
                <a:prstDash val="solid"/>
              </a:ln>
            </c:spPr>
          </c:marker>
          <c:val>
            <c:numRef>
              <c:f>'2009'!$W$5:$Z$5</c:f>
              <c:numCache>
                <c:formatCode>0.00E+00</c:formatCode>
                <c:ptCount val="4"/>
                <c:pt idx="0">
                  <c:v>51428.57142857142</c:v>
                </c:pt>
                <c:pt idx="1">
                  <c:v>3857142.8571428568</c:v>
                </c:pt>
                <c:pt idx="2">
                  <c:v>64285714.285714291</c:v>
                </c:pt>
                <c:pt idx="3">
                  <c:v>128571428.57142858</c:v>
                </c:pt>
              </c:numCache>
            </c:numRef>
          </c:val>
        </c:ser>
        <c:ser>
          <c:idx val="2"/>
          <c:order val="2"/>
          <c:tx>
            <c:strRef>
              <c:f>Data!$C$7</c:f>
              <c:strCache>
                <c:ptCount val="1"/>
                <c:pt idx="0">
                  <c:v>UJ33</c:v>
                </c:pt>
              </c:strCache>
            </c:strRef>
          </c:tx>
          <c:spPr>
            <a:ln w="25400">
              <a:solidFill>
                <a:schemeClr val="accent6">
                  <a:lumMod val="75000"/>
                </a:schemeClr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 w="25400">
                <a:solidFill>
                  <a:schemeClr val="accent6">
                    <a:lumMod val="75000"/>
                  </a:schemeClr>
                </a:solidFill>
                <a:prstDash val="solid"/>
              </a:ln>
            </c:spPr>
          </c:marker>
          <c:val>
            <c:numRef>
              <c:f>'2009'!$W$9:$Z$9</c:f>
              <c:numCache>
                <c:formatCode>0.00E+00</c:formatCode>
                <c:ptCount val="4"/>
                <c:pt idx="0">
                  <c:v>7200</c:v>
                </c:pt>
                <c:pt idx="1">
                  <c:v>80000</c:v>
                </c:pt>
                <c:pt idx="2">
                  <c:v>315000</c:v>
                </c:pt>
                <c:pt idx="3">
                  <c:v>630000</c:v>
                </c:pt>
              </c:numCache>
            </c:numRef>
          </c:val>
        </c:ser>
        <c:ser>
          <c:idx val="5"/>
          <c:order val="3"/>
          <c:tx>
            <c:v>UJ76 (work ongoing)</c:v>
          </c:tx>
          <c:spPr>
            <a:ln w="25400">
              <a:solidFill>
                <a:srgbClr val="8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800000"/>
              </a:solidFill>
              <a:ln>
                <a:solidFill>
                  <a:srgbClr val="800000"/>
                </a:solidFill>
                <a:prstDash val="solid"/>
              </a:ln>
            </c:spPr>
          </c:marker>
          <c:val>
            <c:numRef>
              <c:f>'2009'!$W$19:$Z$19</c:f>
              <c:numCache>
                <c:formatCode>0.00E+00</c:formatCode>
                <c:ptCount val="4"/>
                <c:pt idx="0">
                  <c:v>26086956.521739133</c:v>
                </c:pt>
                <c:pt idx="1">
                  <c:v>226086956.52173913</c:v>
                </c:pt>
                <c:pt idx="2">
                  <c:v>1000000000</c:v>
                </c:pt>
                <c:pt idx="3">
                  <c:v>2000000000</c:v>
                </c:pt>
              </c:numCache>
            </c:numRef>
          </c:val>
        </c:ser>
        <c:ser>
          <c:idx val="6"/>
          <c:order val="4"/>
          <c:tx>
            <c:v>RR73, RR77 (work ongoing)</c:v>
          </c:tx>
          <c:spPr>
            <a:ln w="25400">
              <a:solidFill>
                <a:srgbClr val="E4E925"/>
              </a:solidFill>
              <a:prstDash val="solid"/>
            </a:ln>
          </c:spPr>
          <c:marker>
            <c:symbol val="plus"/>
            <c:size val="5"/>
            <c:spPr>
              <a:noFill/>
              <a:ln w="25400">
                <a:solidFill>
                  <a:srgbClr val="E4E925"/>
                </a:solidFill>
                <a:prstDash val="solid"/>
              </a:ln>
            </c:spPr>
          </c:marker>
          <c:val>
            <c:numRef>
              <c:f>'2009'!$W$20:$Z$20</c:f>
              <c:numCache>
                <c:formatCode>0.00E+00</c:formatCode>
                <c:ptCount val="4"/>
                <c:pt idx="0">
                  <c:v>1304347.8260869565</c:v>
                </c:pt>
                <c:pt idx="1">
                  <c:v>11304347.826086957</c:v>
                </c:pt>
                <c:pt idx="2">
                  <c:v>50000000</c:v>
                </c:pt>
                <c:pt idx="3">
                  <c:v>100000000</c:v>
                </c:pt>
              </c:numCache>
            </c:numRef>
          </c:val>
        </c:ser>
        <c:ser>
          <c:idx val="8"/>
          <c:order val="5"/>
          <c:tx>
            <c:strRef>
              <c:f>Data!$C$9</c:f>
              <c:strCache>
                <c:ptCount val="1"/>
                <c:pt idx="0">
                  <c:v>RE38</c:v>
                </c:pt>
              </c:strCache>
            </c:strRef>
          </c:tx>
          <c:spPr>
            <a:ln w="25400">
              <a:solidFill>
                <a:srgbClr val="00CCFF"/>
              </a:solidFill>
              <a:prstDash val="solid"/>
            </a:ln>
          </c:spPr>
          <c:marker>
            <c:symbol val="diamond"/>
            <c:size val="5"/>
            <c:spPr>
              <a:noFill/>
              <a:ln w="25400">
                <a:solidFill>
                  <a:srgbClr val="00CCFF"/>
                </a:solidFill>
                <a:prstDash val="solid"/>
              </a:ln>
            </c:spPr>
          </c:marker>
          <c:val>
            <c:numRef>
              <c:f>'2009'!$W$11:$Z$11</c:f>
              <c:numCache>
                <c:formatCode>0.00E+00</c:formatCode>
                <c:ptCount val="4"/>
                <c:pt idx="0">
                  <c:v>102.30213913772934</c:v>
                </c:pt>
                <c:pt idx="1">
                  <c:v>937769.60876251908</c:v>
                </c:pt>
                <c:pt idx="2">
                  <c:v>3375970.5915450687</c:v>
                </c:pt>
                <c:pt idx="3">
                  <c:v>9910622.0311066713</c:v>
                </c:pt>
              </c:numCache>
            </c:numRef>
          </c:val>
        </c:ser>
        <c:ser>
          <c:idx val="7"/>
          <c:order val="6"/>
          <c:tx>
            <c:strRef>
              <c:f>Data!$C$10</c:f>
              <c:strCache>
                <c:ptCount val="1"/>
                <c:pt idx="0">
                  <c:v>UX45</c:v>
                </c:pt>
              </c:strCache>
            </c:strRef>
          </c:tx>
          <c:spPr>
            <a:ln w="25400">
              <a:solidFill>
                <a:srgbClr val="0000FF"/>
              </a:solidFill>
              <a:prstDash val="solid"/>
            </a:ln>
          </c:spPr>
          <c:marker>
            <c:symbol val="circle"/>
            <c:size val="5"/>
            <c:spPr>
              <a:noFill/>
              <a:ln w="25400">
                <a:solidFill>
                  <a:srgbClr val="0000FF"/>
                </a:solidFill>
                <a:prstDash val="solid"/>
              </a:ln>
            </c:spPr>
          </c:marker>
          <c:val>
            <c:numRef>
              <c:f>'2009'!$W$12:$Z$12</c:f>
              <c:numCache>
                <c:formatCode>0.00E+00</c:formatCode>
                <c:ptCount val="4"/>
                <c:pt idx="0">
                  <c:v>51.612370452950167</c:v>
                </c:pt>
                <c:pt idx="1">
                  <c:v>473113.39581870986</c:v>
                </c:pt>
                <c:pt idx="2">
                  <c:v>1703208.2249473552</c:v>
                </c:pt>
                <c:pt idx="3">
                  <c:v>5000000</c:v>
                </c:pt>
              </c:numCache>
            </c:numRef>
          </c:val>
        </c:ser>
        <c:ser>
          <c:idx val="9"/>
          <c:order val="7"/>
          <c:tx>
            <c:v>UA63, UA67 (cons.!!!, work ong.)</c:v>
          </c:tx>
          <c:spPr>
            <a:ln w="25400">
              <a:solidFill>
                <a:schemeClr val="accent3">
                  <a:lumMod val="50000"/>
                </a:schemeClr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7E39"/>
              </a:solidFill>
              <a:ln w="25400">
                <a:solidFill>
                  <a:srgbClr val="007E39"/>
                </a:solidFill>
                <a:prstDash val="solid"/>
              </a:ln>
            </c:spPr>
          </c:marker>
          <c:val>
            <c:numRef>
              <c:f>'2009'!$W$15:$Z$15</c:f>
              <c:numCache>
                <c:formatCode>0.00E+00</c:formatCode>
                <c:ptCount val="4"/>
                <c:pt idx="0">
                  <c:v>8333333.333333333</c:v>
                </c:pt>
                <c:pt idx="1">
                  <c:v>116666666.66666667</c:v>
                </c:pt>
                <c:pt idx="2">
                  <c:v>500000000</c:v>
                </c:pt>
                <c:pt idx="3">
                  <c:v>1000000000</c:v>
                </c:pt>
              </c:numCache>
            </c:numRef>
          </c:val>
        </c:ser>
        <c:ser>
          <c:idx val="4"/>
          <c:order val="8"/>
          <c:tx>
            <c:v>UA23, UA87 (prel.)</c:v>
          </c:tx>
          <c:spPr>
            <a:ln w="25400">
              <a:solidFill>
                <a:srgbClr val="800080"/>
              </a:solidFill>
              <a:prstDash val="solid"/>
            </a:ln>
          </c:spPr>
          <c:marker>
            <c:symbol val="star"/>
            <c:size val="5"/>
            <c:spPr>
              <a:noFill/>
              <a:ln w="25400">
                <a:solidFill>
                  <a:srgbClr val="800080"/>
                </a:solidFill>
                <a:prstDash val="solid"/>
              </a:ln>
            </c:spPr>
          </c:marker>
          <c:val>
            <c:numRef>
              <c:f>'2009'!$W$25:$Z$25</c:f>
              <c:numCache>
                <c:formatCode>0.00E+00</c:formatCode>
                <c:ptCount val="4"/>
                <c:pt idx="0">
                  <c:v>3500000</c:v>
                </c:pt>
                <c:pt idx="1">
                  <c:v>70000000</c:v>
                </c:pt>
                <c:pt idx="2">
                  <c:v>350000000</c:v>
                </c:pt>
                <c:pt idx="3">
                  <c:v>700000000</c:v>
                </c:pt>
              </c:numCache>
            </c:numRef>
          </c:val>
        </c:ser>
        <c:ser>
          <c:idx val="10"/>
          <c:order val="9"/>
          <c:tx>
            <c:v>UJ32</c:v>
          </c:tx>
          <c:spPr>
            <a:ln>
              <a:solidFill>
                <a:schemeClr val="tx2">
                  <a:lumMod val="75000"/>
                </a:schemeClr>
              </a:solidFill>
            </a:ln>
          </c:spPr>
          <c:marker>
            <c:symbol val="square"/>
            <c:size val="5"/>
            <c:spPr>
              <a:solidFill>
                <a:schemeClr val="tx2">
                  <a:lumMod val="75000"/>
                </a:schemeClr>
              </a:solidFill>
              <a:ln>
                <a:noFill/>
              </a:ln>
            </c:spPr>
          </c:marker>
          <c:val>
            <c:numRef>
              <c:f>'2009'!$W$10:$Z$10</c:f>
              <c:numCache>
                <c:formatCode>0.00E+00</c:formatCode>
                <c:ptCount val="4"/>
                <c:pt idx="0">
                  <c:v>1023.0213913772939</c:v>
                </c:pt>
                <c:pt idx="1">
                  <c:v>9377696.0876251888</c:v>
                </c:pt>
                <c:pt idx="2">
                  <c:v>33759705.915450692</c:v>
                </c:pt>
                <c:pt idx="3">
                  <c:v>99106220.311066732</c:v>
                </c:pt>
              </c:numCache>
            </c:numRef>
          </c:val>
        </c:ser>
        <c:ser>
          <c:idx val="11"/>
          <c:order val="10"/>
          <c:tx>
            <c:v>UX85b (work ongoing)</c:v>
          </c:tx>
          <c:spPr>
            <a:ln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</c:spPr>
          </c:marker>
          <c:val>
            <c:numRef>
              <c:f>'2009'!$W$22:$Z$22</c:f>
              <c:numCache>
                <c:formatCode>0.00E+00</c:formatCode>
                <c:ptCount val="4"/>
                <c:pt idx="0">
                  <c:v>20000000</c:v>
                </c:pt>
                <c:pt idx="1">
                  <c:v>200000000</c:v>
                </c:pt>
                <c:pt idx="2">
                  <c:v>1000000000</c:v>
                </c:pt>
                <c:pt idx="3">
                  <c:v>2000000000</c:v>
                </c:pt>
              </c:numCache>
            </c:numRef>
          </c:val>
        </c:ser>
        <c:ser>
          <c:idx val="12"/>
          <c:order val="11"/>
          <c:tx>
            <c:v>US85 (next iteration)</c:v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x"/>
            <c:size val="5"/>
            <c:spPr>
              <a:solidFill>
                <a:schemeClr val="accent6">
                  <a:lumMod val="50000"/>
                </a:schemeClr>
              </a:solidFill>
            </c:spPr>
          </c:marker>
          <c:val>
            <c:numRef>
              <c:f>'2009'!$W$23:$Z$23</c:f>
              <c:numCache>
                <c:formatCode>0.00E+00</c:formatCode>
                <c:ptCount val="4"/>
                <c:pt idx="0">
                  <c:v>5000000</c:v>
                </c:pt>
                <c:pt idx="1">
                  <c:v>50000000</c:v>
                </c:pt>
                <c:pt idx="2">
                  <c:v>250000000</c:v>
                </c:pt>
                <c:pt idx="3">
                  <c:v>500000000</c:v>
                </c:pt>
              </c:numCache>
            </c:numRef>
          </c:val>
        </c:ser>
        <c:marker val="1"/>
        <c:axId val="55243136"/>
        <c:axId val="56693888"/>
      </c:lineChart>
      <c:catAx>
        <c:axId val="55243136"/>
        <c:scaling>
          <c:orientation val="minMax"/>
        </c:scaling>
        <c:axPos val="b"/>
        <c:majorGridlines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11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6693888"/>
        <c:crosses val="autoZero"/>
        <c:auto val="1"/>
        <c:lblAlgn val="ctr"/>
        <c:lblOffset val="100"/>
        <c:tickLblSkip val="1"/>
        <c:tickMarkSkip val="1"/>
      </c:catAx>
      <c:valAx>
        <c:axId val="56693888"/>
        <c:scaling>
          <c:logBase val="10"/>
          <c:orientation val="minMax"/>
          <c:min val="1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en-US"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400" b="1" i="0" strike="noStrike">
                    <a:solidFill>
                      <a:srgbClr val="000000"/>
                    </a:solidFill>
                    <a:latin typeface="Arial"/>
                    <a:cs typeface="Arial"/>
                  </a:rPr>
                  <a:t>High Energy Hadron Fluence ("20MeV")</a:t>
                </a:r>
                <a:r>
                  <a:rPr lang="en-US" sz="1400" b="1" i="0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 / </a:t>
                </a:r>
                <a:r>
                  <a:rPr lang="en-US" sz="1400" b="1" i="0" strike="noStrike">
                    <a:solidFill>
                      <a:srgbClr val="000000"/>
                    </a:solidFill>
                    <a:latin typeface="Arial"/>
                    <a:cs typeface="Arial"/>
                  </a:rPr>
                  <a:t>[cm</a:t>
                </a:r>
                <a:r>
                  <a:rPr lang="en-US" sz="1400" b="1" i="0" strike="noStrike" baseline="30000">
                    <a:solidFill>
                      <a:srgbClr val="000000"/>
                    </a:solidFill>
                    <a:latin typeface="Arial"/>
                    <a:cs typeface="Arial"/>
                  </a:rPr>
                  <a:t>-2</a:t>
                </a:r>
                <a:r>
                  <a:rPr lang="en-US" sz="1400" b="1" i="0" strike="noStrike">
                    <a:solidFill>
                      <a:srgbClr val="000000"/>
                    </a:solidFill>
                    <a:latin typeface="Arial"/>
                    <a:cs typeface="Arial"/>
                  </a:rPr>
                  <a:t> y</a:t>
                </a:r>
                <a:r>
                  <a:rPr lang="en-US" sz="1400" b="1" i="0" strike="noStrike" baseline="30000">
                    <a:solidFill>
                      <a:srgbClr val="000000"/>
                    </a:solidFill>
                    <a:latin typeface="Arial"/>
                    <a:cs typeface="Arial"/>
                  </a:rPr>
                  <a:t>-1</a:t>
                </a:r>
                <a:r>
                  <a:rPr lang="en-US" sz="1400" b="1" i="0" strike="noStrike">
                    <a:solidFill>
                      <a:srgbClr val="000000"/>
                    </a:solidFill>
                    <a:latin typeface="Arial"/>
                    <a:cs typeface="Arial"/>
                  </a:rPr>
                  <a:t>]</a:t>
                </a:r>
              </a:p>
            </c:rich>
          </c:tx>
          <c:layout>
            <c:manualLayout>
              <c:xMode val="edge"/>
              <c:yMode val="edge"/>
              <c:x val="1.0001780038689059E-2"/>
              <c:y val="0.12894342385623381"/>
            </c:manualLayout>
          </c:layout>
          <c:spPr>
            <a:noFill/>
            <a:ln w="25400">
              <a:noFill/>
            </a:ln>
          </c:spPr>
        </c:title>
        <c:numFmt formatCode="0.0E+0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5243136"/>
        <c:crosses val="autoZero"/>
        <c:crossBetween val="between"/>
        <c:minorUnit val="10000000"/>
      </c:valAx>
      <c:spPr>
        <a:gradFill>
          <a:gsLst>
            <a:gs pos="0">
              <a:srgbClr val="FF0000">
                <a:alpha val="70000"/>
              </a:srgbClr>
            </a:gs>
            <a:gs pos="20000">
              <a:srgbClr val="FF0000">
                <a:alpha val="27000"/>
              </a:srgbClr>
            </a:gs>
            <a:gs pos="60000">
              <a:srgbClr val="F79646">
                <a:lumMod val="75000"/>
                <a:alpha val="61000"/>
              </a:srgbClr>
            </a:gs>
            <a:gs pos="100000">
              <a:srgbClr val="007E39">
                <a:alpha val="50980"/>
              </a:srgbClr>
            </a:gs>
          </a:gsLst>
          <a:lin ang="5400000" scaled="0"/>
        </a:gradFill>
        <a:ln w="3175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0482336869104961"/>
          <c:y val="4.2053034413266138E-3"/>
          <c:w val="0.26677707910663506"/>
          <c:h val="0.27654107527966476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lang="en-US" sz="105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0.92022</cdr:x>
      <cdr:y>0.17412</cdr:y>
    </cdr:from>
    <cdr:to>
      <cdr:x>0.92083</cdr:x>
      <cdr:y>0.22877</cdr:y>
    </cdr:to>
    <cdr:cxnSp macro="">
      <cdr:nvCxnSpPr>
        <cdr:cNvPr id="5" name="Straight Arrow Connector 4"/>
        <cdr:cNvCxnSpPr/>
      </cdr:nvCxnSpPr>
      <cdr:spPr>
        <a:xfrm xmlns:a="http://schemas.openxmlformats.org/drawingml/2006/main" rot="5400000" flipH="1" flipV="1">
          <a:off x="8417602" y="1227273"/>
          <a:ext cx="333711" cy="5689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chemeClr val="tx1"/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0.92004</cdr:x>
      <cdr:y>0.49214</cdr:y>
    </cdr:from>
    <cdr:to>
      <cdr:x>0.92064</cdr:x>
      <cdr:y>0.5468</cdr:y>
    </cdr:to>
    <cdr:cxnSp macro="">
      <cdr:nvCxnSpPr>
        <cdr:cNvPr id="8" name="Straight Arrow Connector 7"/>
        <cdr:cNvCxnSpPr/>
      </cdr:nvCxnSpPr>
      <cdr:spPr>
        <a:xfrm xmlns:a="http://schemas.openxmlformats.org/drawingml/2006/main" rot="5400000" flipH="1" flipV="1">
          <a:off x="8415831" y="3169267"/>
          <a:ext cx="333772" cy="5595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chemeClr val="tx1"/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0.92004</cdr:x>
      <cdr:y>0.5468</cdr:y>
    </cdr:from>
    <cdr:to>
      <cdr:x>0.92004</cdr:x>
      <cdr:y>0.60097</cdr:y>
    </cdr:to>
    <cdr:cxnSp macro="">
      <cdr:nvCxnSpPr>
        <cdr:cNvPr id="9" name="Straight Arrow Connector 8"/>
        <cdr:cNvCxnSpPr/>
      </cdr:nvCxnSpPr>
      <cdr:spPr>
        <a:xfrm xmlns:a="http://schemas.openxmlformats.org/drawingml/2006/main" rot="5400000">
          <a:off x="8414528" y="3504342"/>
          <a:ext cx="330781" cy="0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chemeClr val="tx1"/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0.92003</cdr:x>
      <cdr:y>0.22611</cdr:y>
    </cdr:from>
    <cdr:to>
      <cdr:x>0.92003</cdr:x>
      <cdr:y>0.28029</cdr:y>
    </cdr:to>
    <cdr:cxnSp macro="">
      <cdr:nvCxnSpPr>
        <cdr:cNvPr id="14" name="Straight Arrow Connector 13"/>
        <cdr:cNvCxnSpPr/>
      </cdr:nvCxnSpPr>
      <cdr:spPr>
        <a:xfrm xmlns:a="http://schemas.openxmlformats.org/drawingml/2006/main" rot="5400000">
          <a:off x="8414420" y="1546151"/>
          <a:ext cx="330842" cy="0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chemeClr val="tx1"/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0.87411</cdr:x>
      <cdr:y>0.35429</cdr:y>
    </cdr:from>
    <cdr:to>
      <cdr:x>0.95962</cdr:x>
      <cdr:y>0.4341</cdr:y>
    </cdr:to>
    <cdr:sp macro="" textlink="">
      <cdr:nvSpPr>
        <cdr:cNvPr id="15" name="TextBox 3"/>
        <cdr:cNvSpPr txBox="1"/>
      </cdr:nvSpPr>
      <cdr:spPr>
        <a:xfrm xmlns:a="http://schemas.openxmlformats.org/drawingml/2006/main">
          <a:off x="8151629" y="2163431"/>
          <a:ext cx="797441" cy="487326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solidFill>
            <a:sysClr val="window" lastClr="FFFFFF">
              <a:shade val="50000"/>
            </a:sysClr>
          </a:solidFill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GB" sz="1400" b="1"/>
            <a:t>WELL</a:t>
          </a:r>
          <a:br>
            <a:rPr lang="en-GB" sz="1400" b="1"/>
          </a:br>
          <a:r>
            <a:rPr lang="en-GB" sz="1400" b="1"/>
            <a:t>TESTED</a:t>
          </a:r>
        </a:p>
      </cdr:txBody>
    </cdr:sp>
  </cdr:relSizeAnchor>
  <cdr:relSizeAnchor xmlns:cdr="http://schemas.openxmlformats.org/drawingml/2006/chartDrawing">
    <cdr:from>
      <cdr:x>0.87332</cdr:x>
      <cdr:y>0.66264</cdr:y>
    </cdr:from>
    <cdr:to>
      <cdr:x>0.9612</cdr:x>
      <cdr:y>0.74124</cdr:y>
    </cdr:to>
    <cdr:sp macro="" textlink="">
      <cdr:nvSpPr>
        <cdr:cNvPr id="16" name="TextBox 3"/>
        <cdr:cNvSpPr txBox="1"/>
      </cdr:nvSpPr>
      <cdr:spPr>
        <a:xfrm xmlns:a="http://schemas.openxmlformats.org/drawingml/2006/main">
          <a:off x="8144245" y="4046279"/>
          <a:ext cx="819593" cy="479969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solidFill>
            <a:sysClr val="window" lastClr="FFFFFF">
              <a:shade val="50000"/>
            </a:sysClr>
          </a:solidFill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400" b="1"/>
            <a:t>TESTED</a:t>
          </a:r>
          <a:br>
            <a:rPr lang="en-GB" sz="1400" b="1"/>
          </a:br>
          <a:r>
            <a:rPr lang="en-GB" sz="1400" b="1"/>
            <a:t>COTS</a:t>
          </a:r>
        </a:p>
      </cdr:txBody>
    </cdr:sp>
  </cdr:relSizeAnchor>
  <cdr:relSizeAnchor xmlns:cdr="http://schemas.openxmlformats.org/drawingml/2006/chartDrawing">
    <cdr:from>
      <cdr:x>0.87332</cdr:x>
      <cdr:y>0.08585</cdr:y>
    </cdr:from>
    <cdr:to>
      <cdr:x>0.962</cdr:x>
      <cdr:y>0.16324</cdr:y>
    </cdr:to>
    <cdr:sp macro="" textlink="">
      <cdr:nvSpPr>
        <cdr:cNvPr id="17" name="TextBox 3"/>
        <cdr:cNvSpPr txBox="1"/>
      </cdr:nvSpPr>
      <cdr:spPr>
        <a:xfrm xmlns:a="http://schemas.openxmlformats.org/drawingml/2006/main">
          <a:off x="8144245" y="524244"/>
          <a:ext cx="826977" cy="47255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solidFill>
            <a:sysClr val="window" lastClr="FFFFFF">
              <a:shade val="50000"/>
            </a:sysClr>
          </a:solidFill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400" b="1"/>
            <a:t>SPECIAL</a:t>
          </a:r>
          <a:br>
            <a:rPr lang="en-GB" sz="1400" b="1"/>
          </a:br>
          <a:r>
            <a:rPr lang="en-GB" sz="1400" b="1"/>
            <a:t>DESIGN</a:t>
          </a:r>
        </a:p>
      </cdr:txBody>
    </cdr:sp>
  </cdr:relSizeAnchor>
  <cdr:relSizeAnchor xmlns:cdr="http://schemas.openxmlformats.org/drawingml/2006/chartDrawing">
    <cdr:from>
      <cdr:x>0.692</cdr:x>
      <cdr:y>0.01209</cdr:y>
    </cdr:from>
    <cdr:to>
      <cdr:x>0.9676</cdr:x>
      <cdr:y>0.06529</cdr:y>
    </cdr:to>
    <cdr:sp macro="" textlink="">
      <cdr:nvSpPr>
        <cdr:cNvPr id="20" name="TextBox 3"/>
        <cdr:cNvSpPr txBox="1"/>
      </cdr:nvSpPr>
      <cdr:spPr>
        <a:xfrm xmlns:a="http://schemas.openxmlformats.org/drawingml/2006/main">
          <a:off x="6453370" y="73837"/>
          <a:ext cx="2570147" cy="324857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solidFill>
            <a:schemeClr val="tx1"/>
          </a:solidFill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1600" b="1"/>
            <a:t>Needed Type of Electronics:</a:t>
          </a:r>
        </a:p>
      </cdr:txBody>
    </cdr:sp>
  </cdr:relSizeAnchor>
  <cdr:relSizeAnchor xmlns:cdr="http://schemas.openxmlformats.org/drawingml/2006/chartDrawing">
    <cdr:from>
      <cdr:x>0.97229</cdr:x>
      <cdr:y>0.01451</cdr:y>
    </cdr:from>
    <cdr:to>
      <cdr:x>0.97229</cdr:x>
      <cdr:y>0.13905</cdr:y>
    </cdr:to>
    <cdr:cxnSp macro="">
      <cdr:nvCxnSpPr>
        <cdr:cNvPr id="21" name="Straight Arrow Connector 20"/>
        <cdr:cNvCxnSpPr/>
      </cdr:nvCxnSpPr>
      <cdr:spPr>
        <a:xfrm xmlns:a="http://schemas.openxmlformats.org/drawingml/2006/main" rot="5400000">
          <a:off x="8686979" y="468871"/>
          <a:ext cx="760484" cy="0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chemeClr val="tx1"/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3175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F9E1D-FD00-4D18-A8B8-B9615CCE30C9}" type="datetimeFigureOut">
              <a:rPr lang="en-US" smtClean="0"/>
              <a:pPr/>
              <a:t>2/4/2009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538"/>
            <a:ext cx="5384800" cy="44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3175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C0A9B-3987-49AA-BDEC-159E810084F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0A9B-3987-49AA-BDEC-159E810084F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0A9B-3987-49AA-BDEC-159E810084F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0A9B-3987-49AA-BDEC-159E810084F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2844" y="6572272"/>
            <a:ext cx="928694" cy="251277"/>
          </a:xfrm>
        </p:spPr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4414" y="6572272"/>
            <a:ext cx="7286676" cy="251277"/>
          </a:xfrm>
        </p:spPr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5404" y="6572272"/>
            <a:ext cx="357190" cy="251277"/>
          </a:xfrm>
        </p:spPr>
        <p:txBody>
          <a:bodyPr/>
          <a:lstStyle/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30461-F38D-4588-B551-1AC390ECE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ab-div.web.cern.ch/ab-div/Meetings/r2e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layout.web.cern.ch/layout/search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ab-div.web.cern.ch/ab-div/Meetings/r2e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irradiation-faciliti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2714644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Impacts of SEEs</a:t>
            </a:r>
            <a:br>
              <a:rPr lang="en-US" sz="4800" b="1" dirty="0" smtClean="0"/>
            </a:br>
            <a:r>
              <a:rPr lang="en-GB" sz="1600" b="1" dirty="0" smtClean="0"/>
              <a:t/>
            </a:r>
            <a:br>
              <a:rPr lang="en-GB" sz="1600" b="1" dirty="0" smtClean="0"/>
            </a:br>
            <a:r>
              <a:rPr lang="en-GB" sz="3600" dirty="0" smtClean="0"/>
              <a:t>LHC Performance Workshop</a:t>
            </a:r>
            <a:br>
              <a:rPr lang="en-GB" sz="3600" dirty="0" smtClean="0"/>
            </a:br>
            <a:r>
              <a:rPr lang="en-GB" sz="3600" dirty="0" err="1" smtClean="0"/>
              <a:t>Chamonix</a:t>
            </a:r>
            <a:r>
              <a:rPr lang="en-GB" sz="3600" dirty="0" smtClean="0"/>
              <a:t> 2009</a:t>
            </a: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3500438"/>
            <a:ext cx="7643866" cy="2857520"/>
          </a:xfrm>
        </p:spPr>
        <p:txBody>
          <a:bodyPr>
            <a:normAutofit fontScale="77500" lnSpcReduction="20000"/>
          </a:bodyPr>
          <a:lstStyle/>
          <a:p>
            <a:r>
              <a:rPr lang="en-GB" b="1" u="sng" dirty="0" smtClean="0"/>
              <a:t>R2E Taskforce</a:t>
            </a:r>
          </a:p>
          <a:p>
            <a:r>
              <a:rPr lang="en-GB" sz="2800" dirty="0" smtClean="0"/>
              <a:t>B. Bellesia, M. Brugger, A. Ferrari, D. Kramer, R. Losito, </a:t>
            </a:r>
            <a:br>
              <a:rPr lang="en-GB" sz="2800" dirty="0" smtClean="0"/>
            </a:br>
            <a:r>
              <a:rPr lang="en-GB" sz="2800" dirty="0" smtClean="0"/>
              <a:t>S. Myers, M. Pojer, S. Roesler, M. Solfaroli, A. Vergara, </a:t>
            </a:r>
            <a:br>
              <a:rPr lang="en-GB" sz="2800" dirty="0" smtClean="0"/>
            </a:br>
            <a:r>
              <a:rPr lang="en-GB" sz="2800" dirty="0" smtClean="0"/>
              <a:t>S. Weisz, T. Wijnands </a:t>
            </a:r>
          </a:p>
          <a:p>
            <a:r>
              <a:rPr lang="en-GB" sz="2800" u="sng" dirty="0" smtClean="0"/>
              <a:t/>
            </a:r>
            <a:br>
              <a:rPr lang="en-GB" sz="2800" u="sng" dirty="0" smtClean="0"/>
            </a:br>
            <a:r>
              <a:rPr lang="en-GB" sz="2800" b="1" u="sng" dirty="0" smtClean="0"/>
              <a:t>with input from:</a:t>
            </a:r>
            <a:r>
              <a:rPr lang="en-GB" sz="2800" i="1" dirty="0" smtClean="0"/>
              <a:t> </a:t>
            </a:r>
            <a:br>
              <a:rPr lang="en-GB" sz="2800" i="1" dirty="0" smtClean="0"/>
            </a:br>
            <a:r>
              <a:rPr lang="en-GB" sz="2800" i="1" dirty="0" smtClean="0"/>
              <a:t>R. Assmann, A. Ballarino, J.C. Billy, S. Claudet, B. Dehning, </a:t>
            </a:r>
            <a:br>
              <a:rPr lang="en-GB" sz="2800" i="1" dirty="0" smtClean="0"/>
            </a:br>
            <a:r>
              <a:rPr lang="en-GB" sz="2800" i="1" dirty="0" smtClean="0"/>
              <a:t>R. Denz, Q. King, M. Lamont, J. Lendaro, M. Moll, </a:t>
            </a:r>
            <a:r>
              <a:rPr lang="en-GB" sz="2800" i="1" dirty="0" smtClean="0"/>
              <a:t>D. Perrin, </a:t>
            </a:r>
            <a:br>
              <a:rPr lang="en-GB" sz="2800" i="1" dirty="0" smtClean="0"/>
            </a:br>
            <a:r>
              <a:rPr lang="en-GB" sz="2800" i="1" dirty="0" smtClean="0"/>
              <a:t>R</a:t>
            </a:r>
            <a:r>
              <a:rPr lang="en-GB" sz="2800" i="1" dirty="0" smtClean="0"/>
              <a:t>. Schmidt, </a:t>
            </a:r>
            <a:r>
              <a:rPr lang="en-GB" sz="2800" i="1" dirty="0" smtClean="0"/>
              <a:t>H</a:t>
            </a:r>
            <a:r>
              <a:rPr lang="en-GB" sz="2800" i="1" dirty="0" smtClean="0"/>
              <a:t>. </a:t>
            </a:r>
            <a:r>
              <a:rPr lang="en-GB" sz="2800" i="1" dirty="0" err="1" smtClean="0"/>
              <a:t>Thiesen</a:t>
            </a:r>
            <a:r>
              <a:rPr lang="en-GB" sz="2800" i="1" dirty="0" smtClean="0"/>
              <a:t>, Y. Thurel, J. Uythoven, M. </a:t>
            </a:r>
            <a:r>
              <a:rPr lang="en-GB" sz="2800" i="1" dirty="0" err="1" smtClean="0"/>
              <a:t>Zerlauth</a:t>
            </a:r>
            <a:endParaRPr lang="en-GB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79690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Equipment Criticality Levels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480" y="1357298"/>
            <a:ext cx="7429552" cy="564360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1. Machine Safety Control</a:t>
            </a:r>
          </a:p>
          <a:p>
            <a:pPr lvl="1"/>
            <a:r>
              <a:rPr lang="en-GB" sz="2000" dirty="0" smtClean="0"/>
              <a:t>Beam Interlock System (BIC)</a:t>
            </a:r>
          </a:p>
          <a:p>
            <a:pPr lvl="1"/>
            <a:r>
              <a:rPr lang="en-US" sz="2000" dirty="0" smtClean="0"/>
              <a:t>Damage related sub-systems (PIC, WIC, FMCM, BDS,…)</a:t>
            </a:r>
            <a:endParaRPr lang="en-GB" sz="2000" dirty="0" smtClean="0"/>
          </a:p>
          <a:p>
            <a:r>
              <a:rPr lang="en-GB" sz="2400" dirty="0" smtClean="0"/>
              <a:t>1.b. Systems whose input is important to assure machine protection</a:t>
            </a:r>
          </a:p>
          <a:p>
            <a:pPr lvl="1"/>
            <a:r>
              <a:rPr lang="en-US" sz="2000" i="1" dirty="0" smtClean="0"/>
              <a:t>e.g., </a:t>
            </a:r>
            <a:r>
              <a:rPr lang="en-US" sz="2000" dirty="0" smtClean="0"/>
              <a:t>BLM</a:t>
            </a:r>
            <a:endParaRPr lang="en-GB" sz="2000" dirty="0" smtClean="0"/>
          </a:p>
          <a:p>
            <a:r>
              <a:rPr lang="en-GB" sz="2400" dirty="0" smtClean="0"/>
              <a:t>2. Systems whose </a:t>
            </a:r>
            <a:r>
              <a:rPr lang="en-GB" sz="2400" dirty="0" err="1" smtClean="0"/>
              <a:t>dis</a:t>
            </a:r>
            <a:r>
              <a:rPr lang="en-GB" sz="2400" dirty="0"/>
              <a:t>-</a:t>
            </a:r>
            <a:r>
              <a:rPr lang="en-GB" sz="2400" dirty="0" smtClean="0"/>
              <a:t>functionality leads to downtime or localized damage only</a:t>
            </a:r>
          </a:p>
          <a:p>
            <a:pPr lvl="1"/>
            <a:r>
              <a:rPr lang="en-US" sz="2000" i="1" dirty="0" smtClean="0"/>
              <a:t>e.g</a:t>
            </a:r>
            <a:r>
              <a:rPr lang="en-US" sz="2000" dirty="0" smtClean="0"/>
              <a:t>., Power Converters, BTV</a:t>
            </a:r>
          </a:p>
          <a:p>
            <a:r>
              <a:rPr lang="en-US" sz="2400" dirty="0" smtClean="0"/>
              <a:t>3. Impact on Beam Quality</a:t>
            </a:r>
          </a:p>
          <a:p>
            <a:pPr lvl="1"/>
            <a:r>
              <a:rPr lang="en-US" sz="2000" i="1" dirty="0" smtClean="0"/>
              <a:t>e.g</a:t>
            </a:r>
            <a:r>
              <a:rPr lang="en-US" sz="2000" dirty="0" smtClean="0"/>
              <a:t>., Vacuum</a:t>
            </a:r>
            <a:endParaRPr lang="en-GB" sz="2000" dirty="0" smtClean="0"/>
          </a:p>
          <a:p>
            <a:r>
              <a:rPr lang="en-GB" sz="2400" dirty="0" smtClean="0"/>
              <a:t>4. Monitoring mainly</a:t>
            </a:r>
          </a:p>
          <a:p>
            <a:pPr lvl="1"/>
            <a:r>
              <a:rPr lang="en-GB" sz="2000" i="1" dirty="0" smtClean="0"/>
              <a:t>e.g</a:t>
            </a:r>
            <a:r>
              <a:rPr lang="en-GB" sz="2000" dirty="0" smtClean="0"/>
              <a:t>., RAMSES (tunnel monitors)</a:t>
            </a:r>
          </a:p>
        </p:txBody>
      </p:sp>
      <p:sp>
        <p:nvSpPr>
          <p:cNvPr id="4" name="Rectangle 3"/>
          <p:cNvSpPr/>
          <p:nvPr/>
        </p:nvSpPr>
        <p:spPr>
          <a:xfrm>
            <a:off x="571472" y="1357298"/>
            <a:ext cx="928694" cy="50006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71472" y="2571744"/>
            <a:ext cx="928694" cy="50006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71472" y="3714752"/>
            <a:ext cx="928694" cy="500066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71472" y="4857760"/>
            <a:ext cx="928694" cy="50006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71472" y="5643578"/>
            <a:ext cx="928694" cy="50006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1406" y="814312"/>
            <a:ext cx="9180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740000"/>
                </a:solidFill>
              </a:rPr>
              <a:t>Suggested colour coding according to equipment classes and respective implications:</a:t>
            </a:r>
            <a:endParaRPr lang="en-GB" sz="2000" b="1" dirty="0">
              <a:solidFill>
                <a:srgbClr val="74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-24"/>
            <a:ext cx="8686800" cy="582594"/>
          </a:xfrm>
        </p:spPr>
        <p:txBody>
          <a:bodyPr anchor="ctr">
            <a:normAutofit fontScale="90000"/>
          </a:bodyPr>
          <a:lstStyle/>
          <a:p>
            <a:r>
              <a:rPr lang="en-GB" smtClean="0"/>
              <a:t>Application to Machine </a:t>
            </a:r>
            <a:r>
              <a:rPr lang="en-GB" dirty="0" smtClean="0"/>
              <a:t>Protection</a:t>
            </a:r>
            <a:endParaRPr lang="en-GB" dirty="0"/>
          </a:p>
        </p:txBody>
      </p:sp>
      <p:sp>
        <p:nvSpPr>
          <p:cNvPr id="118" name="Oval 3"/>
          <p:cNvSpPr>
            <a:spLocks noChangeArrowheads="1"/>
          </p:cNvSpPr>
          <p:nvPr/>
        </p:nvSpPr>
        <p:spPr bwMode="auto">
          <a:xfrm>
            <a:off x="7597775" y="3182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19" name="Oval 4"/>
          <p:cNvSpPr>
            <a:spLocks noChangeArrowheads="1"/>
          </p:cNvSpPr>
          <p:nvPr/>
        </p:nvSpPr>
        <p:spPr bwMode="auto">
          <a:xfrm>
            <a:off x="7597775" y="31114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20" name="Text Box 5"/>
          <p:cNvSpPr txBox="1">
            <a:spLocks noChangeArrowheads="1"/>
          </p:cNvSpPr>
          <p:nvPr/>
        </p:nvSpPr>
        <p:spPr bwMode="auto">
          <a:xfrm>
            <a:off x="422275" y="2827319"/>
            <a:ext cx="7246938" cy="547842"/>
          </a:xfrm>
          <a:prstGeom prst="rect">
            <a:avLst/>
          </a:prstGeom>
          <a:solidFill>
            <a:srgbClr val="FCFCD4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5291" tIns="0" rIns="65291" bIns="0" anchor="ctr">
            <a:spAutoFit/>
          </a:bodyPr>
          <a:lstStyle/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200" b="0" dirty="0">
              <a:solidFill>
                <a:srgbClr val="CC0000"/>
              </a:solidFill>
            </a:endParaRPr>
          </a:p>
          <a:p>
            <a:pPr algn="ctr" defTabSz="652463">
              <a:spcBef>
                <a:spcPct val="0"/>
              </a:spcBef>
            </a:pPr>
            <a:r>
              <a:rPr lang="en-GB" sz="1600" b="0" dirty="0" smtClean="0">
                <a:solidFill>
                  <a:srgbClr val="CC0000"/>
                </a:solidFill>
              </a:rPr>
              <a:t>            Beam </a:t>
            </a:r>
            <a:r>
              <a:rPr lang="en-GB" sz="1600" b="0" dirty="0">
                <a:solidFill>
                  <a:srgbClr val="CC0000"/>
                </a:solidFill>
              </a:rPr>
              <a:t>Interlock System</a:t>
            </a:r>
          </a:p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600" b="0" dirty="0">
              <a:solidFill>
                <a:srgbClr val="CC0000"/>
              </a:solidFill>
            </a:endParaRPr>
          </a:p>
        </p:txBody>
      </p:sp>
      <p:sp>
        <p:nvSpPr>
          <p:cNvPr id="121" name="Text Box 6"/>
          <p:cNvSpPr txBox="1">
            <a:spLocks noChangeArrowheads="1"/>
          </p:cNvSpPr>
          <p:nvPr/>
        </p:nvSpPr>
        <p:spPr bwMode="auto">
          <a:xfrm>
            <a:off x="8156575" y="2700319"/>
            <a:ext cx="987425" cy="8286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Beam </a:t>
            </a:r>
            <a:endParaRPr lang="en-GB" sz="1600" b="0" dirty="0"/>
          </a:p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Dumping     </a:t>
            </a:r>
            <a:br>
              <a:rPr lang="en-GB" sz="1600" b="0" dirty="0" smtClean="0"/>
            </a:br>
            <a:r>
              <a:rPr lang="en-GB" sz="1600" b="0" dirty="0" smtClean="0"/>
              <a:t> System</a:t>
            </a:r>
            <a:r>
              <a:rPr lang="en-GB" sz="1400" b="0" dirty="0" smtClean="0"/>
              <a:t>  </a:t>
            </a:r>
            <a:endParaRPr lang="en-GB" sz="1400" b="0" dirty="0"/>
          </a:p>
        </p:txBody>
      </p:sp>
      <p:sp>
        <p:nvSpPr>
          <p:cNvPr id="122" name="Text Box 7"/>
          <p:cNvSpPr txBox="1">
            <a:spLocks noChangeArrowheads="1"/>
          </p:cNvSpPr>
          <p:nvPr/>
        </p:nvSpPr>
        <p:spPr bwMode="auto">
          <a:xfrm>
            <a:off x="8205788" y="3621069"/>
            <a:ext cx="865187" cy="4413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Injection Interlock</a:t>
            </a:r>
          </a:p>
        </p:txBody>
      </p:sp>
      <p:sp>
        <p:nvSpPr>
          <p:cNvPr id="123" name="Text Box 8"/>
          <p:cNvSpPr txBox="1">
            <a:spLocks noChangeArrowheads="1"/>
          </p:cNvSpPr>
          <p:nvPr/>
        </p:nvSpPr>
        <p:spPr bwMode="auto">
          <a:xfrm>
            <a:off x="155575" y="3757594"/>
            <a:ext cx="893763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sc magnets</a:t>
            </a:r>
          </a:p>
        </p:txBody>
      </p:sp>
      <p:sp>
        <p:nvSpPr>
          <p:cNvPr id="124" name="Text Box 9"/>
          <p:cNvSpPr txBox="1">
            <a:spLocks noChangeArrowheads="1"/>
          </p:cNvSpPr>
          <p:nvPr/>
        </p:nvSpPr>
        <p:spPr bwMode="auto">
          <a:xfrm>
            <a:off x="1146175" y="3757594"/>
            <a:ext cx="914400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err="1"/>
              <a:t>nc</a:t>
            </a:r>
            <a:r>
              <a:rPr lang="en-GB" sz="1200" dirty="0"/>
              <a:t> magnets</a:t>
            </a:r>
          </a:p>
        </p:txBody>
      </p:sp>
      <p:sp>
        <p:nvSpPr>
          <p:cNvPr id="125" name="Text Box 10"/>
          <p:cNvSpPr txBox="1">
            <a:spLocks noChangeArrowheads="1"/>
          </p:cNvSpPr>
          <p:nvPr/>
        </p:nvSpPr>
        <p:spPr bwMode="auto">
          <a:xfrm>
            <a:off x="231775" y="5724507"/>
            <a:ext cx="771525" cy="623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QPS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(several 1000)</a:t>
            </a:r>
          </a:p>
        </p:txBody>
      </p:sp>
      <p:sp>
        <p:nvSpPr>
          <p:cNvPr id="126" name="Text Box 11"/>
          <p:cNvSpPr txBox="1">
            <a:spLocks noChangeArrowheads="1"/>
          </p:cNvSpPr>
          <p:nvPr/>
        </p:nvSpPr>
        <p:spPr bwMode="auto">
          <a:xfrm>
            <a:off x="993775" y="5724507"/>
            <a:ext cx="827088" cy="623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Converters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~1500</a:t>
            </a:r>
          </a:p>
        </p:txBody>
      </p:sp>
      <p:sp>
        <p:nvSpPr>
          <p:cNvPr id="127" name="Text Box 12"/>
          <p:cNvSpPr txBox="1">
            <a:spLocks noChangeArrowheads="1"/>
          </p:cNvSpPr>
          <p:nvPr/>
        </p:nvSpPr>
        <p:spPr bwMode="auto">
          <a:xfrm>
            <a:off x="1870075" y="5724507"/>
            <a:ext cx="419100" cy="623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AUG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28" name="Text Box 13"/>
          <p:cNvSpPr txBox="1">
            <a:spLocks noChangeArrowheads="1"/>
          </p:cNvSpPr>
          <p:nvPr/>
        </p:nvSpPr>
        <p:spPr bwMode="auto">
          <a:xfrm>
            <a:off x="2346325" y="5724507"/>
            <a:ext cx="365125" cy="623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UPS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29" name="Text Box 14"/>
          <p:cNvSpPr txBox="1">
            <a:spLocks noChangeArrowheads="1"/>
          </p:cNvSpPr>
          <p:nvPr/>
        </p:nvSpPr>
        <p:spPr bwMode="auto">
          <a:xfrm>
            <a:off x="1625600" y="4824394"/>
            <a:ext cx="815975" cy="4413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Converters</a:t>
            </a:r>
          </a:p>
        </p:txBody>
      </p:sp>
      <p:cxnSp>
        <p:nvCxnSpPr>
          <p:cNvPr id="130" name="AutoShape 15"/>
          <p:cNvCxnSpPr>
            <a:cxnSpLocks noChangeShapeType="1"/>
            <a:stCxn id="125" idx="0"/>
            <a:endCxn id="140" idx="4"/>
          </p:cNvCxnSpPr>
          <p:nvPr/>
        </p:nvCxnSpPr>
        <p:spPr bwMode="auto">
          <a:xfrm rot="5400000" flipH="1">
            <a:off x="541337" y="5648307"/>
            <a:ext cx="138113" cy="14288"/>
          </a:xfrm>
          <a:prstGeom prst="bentConnector3">
            <a:avLst>
              <a:gd name="adj1" fmla="val 4942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1" name="AutoShape 16"/>
          <p:cNvCxnSpPr>
            <a:cxnSpLocks noChangeShapeType="1"/>
            <a:stCxn id="127" idx="0"/>
            <a:endCxn id="140" idx="6"/>
          </p:cNvCxnSpPr>
          <p:nvPr/>
        </p:nvCxnSpPr>
        <p:spPr bwMode="auto">
          <a:xfrm rot="5400000" flipH="1">
            <a:off x="1272381" y="4917263"/>
            <a:ext cx="176213" cy="1438275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2" name="AutoShape 17"/>
          <p:cNvCxnSpPr>
            <a:cxnSpLocks noChangeShapeType="1"/>
            <a:stCxn id="128" idx="0"/>
            <a:endCxn id="140" idx="6"/>
          </p:cNvCxnSpPr>
          <p:nvPr/>
        </p:nvCxnSpPr>
        <p:spPr bwMode="auto">
          <a:xfrm rot="5400000" flipH="1">
            <a:off x="1497012" y="4692632"/>
            <a:ext cx="176213" cy="1887538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3" name="AutoShape 18"/>
          <p:cNvCxnSpPr>
            <a:cxnSpLocks noChangeShapeType="1"/>
            <a:stCxn id="126" idx="0"/>
            <a:endCxn id="140" idx="6"/>
          </p:cNvCxnSpPr>
          <p:nvPr/>
        </p:nvCxnSpPr>
        <p:spPr bwMode="auto">
          <a:xfrm rot="5400000" flipH="1">
            <a:off x="936625" y="5253019"/>
            <a:ext cx="176213" cy="766763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sp>
        <p:nvSpPr>
          <p:cNvPr id="134" name="Text Box 19"/>
          <p:cNvSpPr txBox="1">
            <a:spLocks noChangeArrowheads="1"/>
          </p:cNvSpPr>
          <p:nvPr/>
        </p:nvSpPr>
        <p:spPr bwMode="auto">
          <a:xfrm>
            <a:off x="917575" y="4824394"/>
            <a:ext cx="652463" cy="4413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35" name="AutoShape 20"/>
          <p:cNvCxnSpPr>
            <a:cxnSpLocks noChangeShapeType="1"/>
            <a:stCxn id="134" idx="0"/>
            <a:endCxn id="124" idx="2"/>
          </p:cNvCxnSpPr>
          <p:nvPr/>
        </p:nvCxnSpPr>
        <p:spPr bwMode="auto">
          <a:xfrm rot="16200000">
            <a:off x="1202532" y="4423550"/>
            <a:ext cx="442912" cy="358775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6" name="AutoShape 21"/>
          <p:cNvCxnSpPr>
            <a:cxnSpLocks noChangeShapeType="1"/>
            <a:stCxn id="129" idx="0"/>
            <a:endCxn id="124" idx="2"/>
          </p:cNvCxnSpPr>
          <p:nvPr/>
        </p:nvCxnSpPr>
        <p:spPr bwMode="auto">
          <a:xfrm rot="5400000" flipH="1">
            <a:off x="1597026" y="4387831"/>
            <a:ext cx="442912" cy="430213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37" name="Text Box 22"/>
          <p:cNvSpPr txBox="1">
            <a:spLocks noChangeArrowheads="1"/>
          </p:cNvSpPr>
          <p:nvPr/>
        </p:nvSpPr>
        <p:spPr bwMode="auto">
          <a:xfrm>
            <a:off x="2125663" y="3757594"/>
            <a:ext cx="733425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Magnet Current Monitor</a:t>
            </a:r>
          </a:p>
        </p:txBody>
      </p:sp>
      <p:sp>
        <p:nvSpPr>
          <p:cNvPr id="138" name="Text Box 23"/>
          <p:cNvSpPr txBox="1">
            <a:spLocks noChangeArrowheads="1"/>
          </p:cNvSpPr>
          <p:nvPr/>
        </p:nvSpPr>
        <p:spPr bwMode="auto">
          <a:xfrm>
            <a:off x="2746375" y="5724507"/>
            <a:ext cx="365125" cy="623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Cryo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OK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40" name="Oval 25"/>
          <p:cNvSpPr>
            <a:spLocks noChangeArrowheads="1"/>
          </p:cNvSpPr>
          <p:nvPr/>
        </p:nvSpPr>
        <p:spPr bwMode="auto">
          <a:xfrm>
            <a:off x="565150" y="5510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41" name="AutoShape 26"/>
          <p:cNvCxnSpPr>
            <a:cxnSpLocks noChangeShapeType="1"/>
            <a:stCxn id="140" idx="0"/>
            <a:endCxn id="123" idx="2"/>
          </p:cNvCxnSpPr>
          <p:nvPr/>
        </p:nvCxnSpPr>
        <p:spPr bwMode="auto">
          <a:xfrm rot="16200000">
            <a:off x="38894" y="4945838"/>
            <a:ext cx="1128712" cy="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</p:cxnSp>
      <p:sp>
        <p:nvSpPr>
          <p:cNvPr id="142" name="Text Box 27"/>
          <p:cNvSpPr txBox="1">
            <a:spLocks noChangeArrowheads="1"/>
          </p:cNvSpPr>
          <p:nvPr/>
        </p:nvSpPr>
        <p:spPr bwMode="auto">
          <a:xfrm>
            <a:off x="2908300" y="3763944"/>
            <a:ext cx="685800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RF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3" name="Text Box 28"/>
          <p:cNvSpPr txBox="1">
            <a:spLocks noChangeArrowheads="1"/>
          </p:cNvSpPr>
          <p:nvPr/>
        </p:nvSpPr>
        <p:spPr bwMode="auto">
          <a:xfrm>
            <a:off x="2974975" y="785794"/>
            <a:ext cx="925513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Movable Detectors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4" name="AutoShape 29"/>
          <p:cNvCxnSpPr>
            <a:cxnSpLocks noChangeShapeType="1"/>
            <a:stCxn id="148" idx="2"/>
            <a:endCxn id="146" idx="0"/>
          </p:cNvCxnSpPr>
          <p:nvPr/>
        </p:nvCxnSpPr>
        <p:spPr bwMode="auto">
          <a:xfrm rot="5400000">
            <a:off x="4648201" y="1146156"/>
            <a:ext cx="442912" cy="969963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45" name="AutoShape 30"/>
          <p:cNvCxnSpPr>
            <a:cxnSpLocks noChangeShapeType="1"/>
            <a:stCxn id="143" idx="2"/>
            <a:endCxn id="146" idx="0"/>
          </p:cNvCxnSpPr>
          <p:nvPr/>
        </p:nvCxnSpPr>
        <p:spPr bwMode="auto">
          <a:xfrm rot="16200000" flipH="1">
            <a:off x="3690144" y="1158063"/>
            <a:ext cx="442912" cy="946150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46" name="Text Box 31"/>
          <p:cNvSpPr txBox="1">
            <a:spLocks noChangeArrowheads="1"/>
          </p:cNvSpPr>
          <p:nvPr/>
        </p:nvSpPr>
        <p:spPr bwMode="auto">
          <a:xfrm>
            <a:off x="3889375" y="1852594"/>
            <a:ext cx="990600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Experiments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7" name="Text Box 32"/>
          <p:cNvSpPr txBox="1">
            <a:spLocks noChangeArrowheads="1"/>
          </p:cNvSpPr>
          <p:nvPr/>
        </p:nvSpPr>
        <p:spPr bwMode="auto">
          <a:xfrm>
            <a:off x="3930650" y="785794"/>
            <a:ext cx="923925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Beam Loss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BCM</a:t>
            </a:r>
          </a:p>
        </p:txBody>
      </p:sp>
      <p:sp>
        <p:nvSpPr>
          <p:cNvPr id="148" name="Text Box 33"/>
          <p:cNvSpPr txBox="1">
            <a:spLocks noChangeArrowheads="1"/>
          </p:cNvSpPr>
          <p:nvPr/>
        </p:nvSpPr>
        <p:spPr bwMode="auto">
          <a:xfrm>
            <a:off x="4892675" y="785794"/>
            <a:ext cx="923925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Experimental 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9" name="AutoShape 34"/>
          <p:cNvCxnSpPr>
            <a:cxnSpLocks noChangeShapeType="1"/>
            <a:stCxn id="147" idx="2"/>
            <a:endCxn id="146" idx="0"/>
          </p:cNvCxnSpPr>
          <p:nvPr/>
        </p:nvCxnSpPr>
        <p:spPr bwMode="auto">
          <a:xfrm rot="5400000">
            <a:off x="4167188" y="1627169"/>
            <a:ext cx="442912" cy="7938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0" name="Text Box 35"/>
          <p:cNvSpPr txBox="1">
            <a:spLocks noChangeArrowheads="1"/>
          </p:cNvSpPr>
          <p:nvPr/>
        </p:nvSpPr>
        <p:spPr bwMode="auto">
          <a:xfrm>
            <a:off x="6684963" y="1852594"/>
            <a:ext cx="881062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Collimation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 dirty="0"/>
          </a:p>
        </p:txBody>
      </p:sp>
      <p:sp>
        <p:nvSpPr>
          <p:cNvPr id="151" name="Text Box 36"/>
          <p:cNvSpPr txBox="1">
            <a:spLocks noChangeArrowheads="1"/>
          </p:cNvSpPr>
          <p:nvPr/>
        </p:nvSpPr>
        <p:spPr bwMode="auto">
          <a:xfrm>
            <a:off x="6022975" y="787382"/>
            <a:ext cx="869950" cy="623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Collimator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Positions</a:t>
            </a:r>
          </a:p>
          <a:p>
            <a:pPr algn="ctr" defTabSz="652463">
              <a:spcBef>
                <a:spcPct val="0"/>
              </a:spcBef>
            </a:pPr>
            <a:endParaRPr lang="en-GB" sz="1200" b="0" dirty="0"/>
          </a:p>
        </p:txBody>
      </p:sp>
      <p:sp>
        <p:nvSpPr>
          <p:cNvPr id="152" name="Text Box 37"/>
          <p:cNvSpPr txBox="1">
            <a:spLocks noChangeArrowheads="1"/>
          </p:cNvSpPr>
          <p:nvPr/>
        </p:nvSpPr>
        <p:spPr bwMode="auto">
          <a:xfrm>
            <a:off x="6937375" y="785794"/>
            <a:ext cx="1066800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Environmental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parameters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53" name="AutoShape 38"/>
          <p:cNvCxnSpPr>
            <a:cxnSpLocks noChangeShapeType="1"/>
            <a:stCxn id="151" idx="2"/>
            <a:endCxn id="150" idx="0"/>
          </p:cNvCxnSpPr>
          <p:nvPr/>
        </p:nvCxnSpPr>
        <p:spPr bwMode="auto">
          <a:xfrm rot="16200000" flipH="1">
            <a:off x="6571456" y="1297763"/>
            <a:ext cx="441325" cy="668338"/>
          </a:xfrm>
          <a:prstGeom prst="bentConnector3">
            <a:avLst>
              <a:gd name="adj1" fmla="val 4963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54" name="AutoShape 39"/>
          <p:cNvCxnSpPr>
            <a:cxnSpLocks noChangeShapeType="1"/>
            <a:stCxn id="152" idx="2"/>
            <a:endCxn id="150" idx="0"/>
          </p:cNvCxnSpPr>
          <p:nvPr/>
        </p:nvCxnSpPr>
        <p:spPr bwMode="auto">
          <a:xfrm rot="5400000">
            <a:off x="7077076" y="1458894"/>
            <a:ext cx="442912" cy="344487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5" name="Text Box 40"/>
          <p:cNvSpPr txBox="1">
            <a:spLocks noChangeArrowheads="1"/>
          </p:cNvSpPr>
          <p:nvPr/>
        </p:nvSpPr>
        <p:spPr bwMode="auto">
          <a:xfrm>
            <a:off x="4973638" y="1852594"/>
            <a:ext cx="868362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Transverse Feedback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56" name="Text Box 41"/>
          <p:cNvSpPr txBox="1">
            <a:spLocks noChangeArrowheads="1"/>
          </p:cNvSpPr>
          <p:nvPr/>
        </p:nvSpPr>
        <p:spPr bwMode="auto">
          <a:xfrm>
            <a:off x="5930900" y="1852594"/>
            <a:ext cx="701675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Beam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Aperture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Kickers</a:t>
            </a:r>
          </a:p>
        </p:txBody>
      </p:sp>
      <p:sp>
        <p:nvSpPr>
          <p:cNvPr id="157" name="Text Box 42"/>
          <p:cNvSpPr txBox="1">
            <a:spLocks noChangeArrowheads="1"/>
          </p:cNvSpPr>
          <p:nvPr/>
        </p:nvSpPr>
        <p:spPr bwMode="auto">
          <a:xfrm>
            <a:off x="4562475" y="3757594"/>
            <a:ext cx="668338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Lifetime</a:t>
            </a:r>
            <a:br>
              <a:rPr lang="en-GB" sz="1200" dirty="0" smtClean="0"/>
            </a:br>
            <a:r>
              <a:rPr lang="en-GB" sz="1200" dirty="0" smtClean="0"/>
              <a:t>FBCM</a:t>
            </a:r>
            <a:endParaRPr lang="en-GB" sz="1200" dirty="0"/>
          </a:p>
        </p:txBody>
      </p:sp>
      <p:sp>
        <p:nvSpPr>
          <p:cNvPr id="158" name="Text Box 43"/>
          <p:cNvSpPr txBox="1">
            <a:spLocks noChangeArrowheads="1"/>
          </p:cNvSpPr>
          <p:nvPr/>
        </p:nvSpPr>
        <p:spPr bwMode="auto">
          <a:xfrm>
            <a:off x="6640513" y="3757594"/>
            <a:ext cx="754062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Screens / Mirrors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BTV</a:t>
            </a:r>
          </a:p>
        </p:txBody>
      </p:sp>
      <p:sp>
        <p:nvSpPr>
          <p:cNvPr id="159" name="Text Box 44"/>
          <p:cNvSpPr txBox="1">
            <a:spLocks noChangeArrowheads="1"/>
          </p:cNvSpPr>
          <p:nvPr/>
        </p:nvSpPr>
        <p:spPr bwMode="auto">
          <a:xfrm>
            <a:off x="5260975" y="3757594"/>
            <a:ext cx="650875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Access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0" name="Text Box 45"/>
          <p:cNvSpPr txBox="1">
            <a:spLocks noChangeArrowheads="1"/>
          </p:cNvSpPr>
          <p:nvPr/>
        </p:nvSpPr>
        <p:spPr bwMode="auto">
          <a:xfrm>
            <a:off x="4727575" y="5724507"/>
            <a:ext cx="668338" cy="623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Doors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1" name="Text Box 46"/>
          <p:cNvSpPr txBox="1">
            <a:spLocks noChangeArrowheads="1"/>
          </p:cNvSpPr>
          <p:nvPr/>
        </p:nvSpPr>
        <p:spPr bwMode="auto">
          <a:xfrm>
            <a:off x="5430838" y="5724507"/>
            <a:ext cx="668337" cy="623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EIS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62" name="AutoShape 47"/>
          <p:cNvCxnSpPr>
            <a:cxnSpLocks noChangeShapeType="1"/>
            <a:stCxn id="160" idx="0"/>
            <a:endCxn id="159" idx="2"/>
          </p:cNvCxnSpPr>
          <p:nvPr/>
        </p:nvCxnSpPr>
        <p:spPr bwMode="auto">
          <a:xfrm rot="16200000">
            <a:off x="4652963" y="4791057"/>
            <a:ext cx="1343025" cy="5238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3" name="AutoShape 48"/>
          <p:cNvCxnSpPr>
            <a:cxnSpLocks noChangeShapeType="1"/>
            <a:stCxn id="161" idx="0"/>
            <a:endCxn id="159" idx="2"/>
          </p:cNvCxnSpPr>
          <p:nvPr/>
        </p:nvCxnSpPr>
        <p:spPr bwMode="auto">
          <a:xfrm rot="5400000" flipH="1">
            <a:off x="5004594" y="4963301"/>
            <a:ext cx="1343025" cy="1793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64" name="Text Box 49"/>
          <p:cNvSpPr txBox="1">
            <a:spLocks noChangeArrowheads="1"/>
          </p:cNvSpPr>
          <p:nvPr/>
        </p:nvSpPr>
        <p:spPr bwMode="auto">
          <a:xfrm>
            <a:off x="5946775" y="3757594"/>
            <a:ext cx="666750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5" name="Text Box 50"/>
          <p:cNvSpPr txBox="1">
            <a:spLocks noChangeArrowheads="1"/>
          </p:cNvSpPr>
          <p:nvPr/>
        </p:nvSpPr>
        <p:spPr bwMode="auto">
          <a:xfrm>
            <a:off x="6175375" y="5724507"/>
            <a:ext cx="701675" cy="623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valves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6" name="Text Box 51"/>
          <p:cNvSpPr txBox="1">
            <a:spLocks noChangeArrowheads="1"/>
          </p:cNvSpPr>
          <p:nvPr/>
        </p:nvSpPr>
        <p:spPr bwMode="auto">
          <a:xfrm>
            <a:off x="6902450" y="5724507"/>
            <a:ext cx="666750" cy="623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Access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Safety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Blocks</a:t>
            </a:r>
          </a:p>
        </p:txBody>
      </p:sp>
      <p:sp>
        <p:nvSpPr>
          <p:cNvPr id="167" name="Text Box 52"/>
          <p:cNvSpPr txBox="1">
            <a:spLocks noChangeArrowheads="1"/>
          </p:cNvSpPr>
          <p:nvPr/>
        </p:nvSpPr>
        <p:spPr bwMode="auto">
          <a:xfrm>
            <a:off x="7593013" y="5724507"/>
            <a:ext cx="741362" cy="623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RF Stoppers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</a:t>
            </a:r>
          </a:p>
        </p:txBody>
      </p:sp>
      <p:cxnSp>
        <p:nvCxnSpPr>
          <p:cNvPr id="168" name="AutoShape 53"/>
          <p:cNvCxnSpPr>
            <a:cxnSpLocks noChangeShapeType="1"/>
            <a:stCxn id="165" idx="0"/>
            <a:endCxn id="164" idx="2"/>
          </p:cNvCxnSpPr>
          <p:nvPr/>
        </p:nvCxnSpPr>
        <p:spPr bwMode="auto">
          <a:xfrm rot="5400000" flipH="1">
            <a:off x="5731669" y="4929963"/>
            <a:ext cx="1343025" cy="2460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9" name="AutoShape 54"/>
          <p:cNvCxnSpPr>
            <a:cxnSpLocks noChangeShapeType="1"/>
            <a:stCxn id="166" idx="0"/>
            <a:endCxn id="164" idx="2"/>
          </p:cNvCxnSpPr>
          <p:nvPr/>
        </p:nvCxnSpPr>
        <p:spPr bwMode="auto">
          <a:xfrm rot="5400000" flipH="1">
            <a:off x="6086475" y="4575157"/>
            <a:ext cx="1343025" cy="9556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70" name="AutoShape 55"/>
          <p:cNvCxnSpPr>
            <a:cxnSpLocks noChangeShapeType="1"/>
            <a:stCxn id="167" idx="0"/>
            <a:endCxn id="164" idx="2"/>
          </p:cNvCxnSpPr>
          <p:nvPr/>
        </p:nvCxnSpPr>
        <p:spPr bwMode="auto">
          <a:xfrm rot="5400000" flipH="1">
            <a:off x="6450806" y="4210826"/>
            <a:ext cx="1343025" cy="16843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1" name="Text Box 56"/>
          <p:cNvSpPr txBox="1">
            <a:spLocks noChangeArrowheads="1"/>
          </p:cNvSpPr>
          <p:nvPr/>
        </p:nvSpPr>
        <p:spPr bwMode="auto">
          <a:xfrm>
            <a:off x="3660775" y="3757594"/>
            <a:ext cx="838200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 loss 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BLM</a:t>
            </a:r>
          </a:p>
        </p:txBody>
      </p:sp>
      <p:sp>
        <p:nvSpPr>
          <p:cNvPr id="172" name="Text Box 57"/>
          <p:cNvSpPr txBox="1">
            <a:spLocks noChangeArrowheads="1"/>
          </p:cNvSpPr>
          <p:nvPr/>
        </p:nvSpPr>
        <p:spPr bwMode="auto">
          <a:xfrm>
            <a:off x="8323263" y="1585894"/>
            <a:ext cx="646112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Special-</a:t>
            </a:r>
            <a:br>
              <a:rPr lang="en-GB" sz="1200" dirty="0" smtClean="0"/>
            </a:br>
            <a:r>
              <a:rPr lang="en-GB" sz="1200" dirty="0" err="1" smtClean="0"/>
              <a:t>BLMs</a:t>
            </a:r>
            <a:endParaRPr lang="en-GB" sz="1200" dirty="0"/>
          </a:p>
          <a:p>
            <a:pPr algn="ctr" defTabSz="652463">
              <a:spcBef>
                <a:spcPct val="0"/>
              </a:spcBef>
            </a:pPr>
            <a:endParaRPr lang="en-GB" sz="1200" dirty="0"/>
          </a:p>
        </p:txBody>
      </p:sp>
      <p:sp>
        <p:nvSpPr>
          <p:cNvPr id="173" name="Text Box 58"/>
          <p:cNvSpPr txBox="1">
            <a:spLocks noChangeArrowheads="1"/>
          </p:cNvSpPr>
          <p:nvPr/>
        </p:nvSpPr>
        <p:spPr bwMode="auto">
          <a:xfrm>
            <a:off x="3221038" y="4779944"/>
            <a:ext cx="876300" cy="8064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aperture limits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(some 100)</a:t>
            </a:r>
          </a:p>
        </p:txBody>
      </p:sp>
      <p:sp>
        <p:nvSpPr>
          <p:cNvPr id="174" name="Text Box 59"/>
          <p:cNvSpPr txBox="1">
            <a:spLocks noChangeArrowheads="1"/>
          </p:cNvSpPr>
          <p:nvPr/>
        </p:nvSpPr>
        <p:spPr bwMode="auto">
          <a:xfrm>
            <a:off x="4135438" y="4779944"/>
            <a:ext cx="668337" cy="8064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Monitors  in arcs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(several 1000)</a:t>
            </a:r>
          </a:p>
        </p:txBody>
      </p:sp>
      <p:cxnSp>
        <p:nvCxnSpPr>
          <p:cNvPr id="175" name="AutoShape 60"/>
          <p:cNvCxnSpPr>
            <a:cxnSpLocks noChangeShapeType="1"/>
            <a:stCxn id="174" idx="0"/>
            <a:endCxn id="171" idx="2"/>
          </p:cNvCxnSpPr>
          <p:nvPr/>
        </p:nvCxnSpPr>
        <p:spPr bwMode="auto">
          <a:xfrm rot="5400000" flipH="1">
            <a:off x="4075907" y="4385450"/>
            <a:ext cx="398462" cy="390525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6" name="AutoShape 61"/>
          <p:cNvCxnSpPr>
            <a:cxnSpLocks noChangeShapeType="1"/>
            <a:stCxn id="173" idx="0"/>
            <a:endCxn id="171" idx="2"/>
          </p:cNvCxnSpPr>
          <p:nvPr/>
        </p:nvCxnSpPr>
        <p:spPr bwMode="auto">
          <a:xfrm rot="16200000">
            <a:off x="3670301" y="4370369"/>
            <a:ext cx="398462" cy="420687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7" name="Text Box 62"/>
          <p:cNvSpPr txBox="1">
            <a:spLocks noChangeArrowheads="1"/>
          </p:cNvSpPr>
          <p:nvPr/>
        </p:nvSpPr>
        <p:spPr bwMode="auto">
          <a:xfrm>
            <a:off x="7927975" y="4306869"/>
            <a:ext cx="1066800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Timing System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(Post Mortem Trigger)</a:t>
            </a:r>
          </a:p>
        </p:txBody>
      </p:sp>
      <p:sp>
        <p:nvSpPr>
          <p:cNvPr id="178" name="Text Box 63"/>
          <p:cNvSpPr txBox="1">
            <a:spLocks noChangeArrowheads="1"/>
          </p:cNvSpPr>
          <p:nvPr/>
        </p:nvSpPr>
        <p:spPr bwMode="auto">
          <a:xfrm>
            <a:off x="3127375" y="1852594"/>
            <a:ext cx="685800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Operator Buttons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CCC</a:t>
            </a:r>
          </a:p>
        </p:txBody>
      </p:sp>
      <p:sp>
        <p:nvSpPr>
          <p:cNvPr id="179" name="Text Box 64"/>
          <p:cNvSpPr txBox="1">
            <a:spLocks noChangeArrowheads="1"/>
          </p:cNvSpPr>
          <p:nvPr/>
        </p:nvSpPr>
        <p:spPr bwMode="auto">
          <a:xfrm>
            <a:off x="460375" y="1852594"/>
            <a:ext cx="838200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Parameter</a:t>
            </a:r>
          </a:p>
        </p:txBody>
      </p:sp>
      <p:sp>
        <p:nvSpPr>
          <p:cNvPr id="180" name="Text Box 65"/>
          <p:cNvSpPr txBox="1">
            <a:spLocks noChangeArrowheads="1"/>
          </p:cNvSpPr>
          <p:nvPr/>
        </p:nvSpPr>
        <p:spPr bwMode="auto">
          <a:xfrm>
            <a:off x="1362075" y="1852594"/>
            <a:ext cx="774700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Software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Interlocks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1" name="Text Box 66"/>
          <p:cNvSpPr txBox="1">
            <a:spLocks noChangeArrowheads="1"/>
          </p:cNvSpPr>
          <p:nvPr/>
        </p:nvSpPr>
        <p:spPr bwMode="auto">
          <a:xfrm>
            <a:off x="1690688" y="925494"/>
            <a:ext cx="757237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82" name="AutoShape 67"/>
          <p:cNvCxnSpPr>
            <a:cxnSpLocks noChangeShapeType="1"/>
            <a:stCxn id="181" idx="2"/>
            <a:endCxn id="180" idx="0"/>
          </p:cNvCxnSpPr>
          <p:nvPr/>
        </p:nvCxnSpPr>
        <p:spPr bwMode="auto">
          <a:xfrm rot="5400000">
            <a:off x="1758157" y="1540650"/>
            <a:ext cx="303212" cy="320675"/>
          </a:xfrm>
          <a:prstGeom prst="bentConnector3">
            <a:avLst>
              <a:gd name="adj1" fmla="val 49736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83" name="Text Box 68"/>
          <p:cNvSpPr txBox="1">
            <a:spLocks noChangeArrowheads="1"/>
          </p:cNvSpPr>
          <p:nvPr/>
        </p:nvSpPr>
        <p:spPr bwMode="auto">
          <a:xfrm>
            <a:off x="2212975" y="1852594"/>
            <a:ext cx="838200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Sequencer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4" name="Text Box 69"/>
          <p:cNvSpPr txBox="1">
            <a:spLocks noChangeArrowheads="1"/>
          </p:cNvSpPr>
          <p:nvPr/>
        </p:nvSpPr>
        <p:spPr bwMode="auto">
          <a:xfrm>
            <a:off x="1768475" y="855644"/>
            <a:ext cx="757238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5" name="Text Box 70"/>
          <p:cNvSpPr txBox="1">
            <a:spLocks noChangeArrowheads="1"/>
          </p:cNvSpPr>
          <p:nvPr/>
        </p:nvSpPr>
        <p:spPr bwMode="auto">
          <a:xfrm>
            <a:off x="1836738" y="785794"/>
            <a:ext cx="757237" cy="623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6" name="Text Box 71"/>
          <p:cNvSpPr txBox="1">
            <a:spLocks noChangeArrowheads="1"/>
          </p:cNvSpPr>
          <p:nvPr/>
        </p:nvSpPr>
        <p:spPr bwMode="auto">
          <a:xfrm>
            <a:off x="384175" y="861994"/>
            <a:ext cx="852488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/>
              <a:t>Safe Beam Parameter Distribution</a:t>
            </a:r>
          </a:p>
        </p:txBody>
      </p:sp>
      <p:sp>
        <p:nvSpPr>
          <p:cNvPr id="187" name="Text Box 72"/>
          <p:cNvSpPr txBox="1">
            <a:spLocks noChangeArrowheads="1"/>
          </p:cNvSpPr>
          <p:nvPr/>
        </p:nvSpPr>
        <p:spPr bwMode="auto">
          <a:xfrm>
            <a:off x="507971" y="2867004"/>
            <a:ext cx="404812" cy="457200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Flag</a:t>
            </a:r>
          </a:p>
        </p:txBody>
      </p:sp>
      <p:sp>
        <p:nvSpPr>
          <p:cNvPr id="188" name="Oval 73"/>
          <p:cNvSpPr>
            <a:spLocks noChangeArrowheads="1"/>
          </p:cNvSpPr>
          <p:nvPr/>
        </p:nvSpPr>
        <p:spPr bwMode="auto">
          <a:xfrm>
            <a:off x="15652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89" name="AutoShape 74"/>
          <p:cNvCxnSpPr>
            <a:cxnSpLocks noChangeShapeType="1"/>
            <a:stCxn id="124" idx="0"/>
            <a:endCxn id="188" idx="4"/>
          </p:cNvCxnSpPr>
          <p:nvPr/>
        </p:nvCxnSpPr>
        <p:spPr bwMode="auto">
          <a:xfrm rot="16200000">
            <a:off x="14176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190" name="Oval 75"/>
          <p:cNvSpPr>
            <a:spLocks noChangeArrowheads="1"/>
          </p:cNvSpPr>
          <p:nvPr/>
        </p:nvSpPr>
        <p:spPr bwMode="auto">
          <a:xfrm>
            <a:off x="2449513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1" name="Oval 76"/>
          <p:cNvSpPr>
            <a:spLocks noChangeArrowheads="1"/>
          </p:cNvSpPr>
          <p:nvPr/>
        </p:nvSpPr>
        <p:spPr bwMode="auto">
          <a:xfrm>
            <a:off x="3208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2" name="AutoShape 77"/>
          <p:cNvCxnSpPr>
            <a:cxnSpLocks noChangeShapeType="1"/>
            <a:stCxn id="137" idx="0"/>
            <a:endCxn id="190" idx="4"/>
          </p:cNvCxnSpPr>
          <p:nvPr/>
        </p:nvCxnSpPr>
        <p:spPr bwMode="auto">
          <a:xfrm rot="5400000" flipH="1">
            <a:off x="2306638" y="3571857"/>
            <a:ext cx="366712" cy="4762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3" name="AutoShape 78"/>
          <p:cNvCxnSpPr>
            <a:cxnSpLocks noChangeShapeType="1"/>
            <a:stCxn id="142" idx="0"/>
            <a:endCxn id="191" idx="4"/>
          </p:cNvCxnSpPr>
          <p:nvPr/>
        </p:nvCxnSpPr>
        <p:spPr bwMode="auto">
          <a:xfrm rot="5400000" flipH="1">
            <a:off x="3062288" y="3575032"/>
            <a:ext cx="373062" cy="4762"/>
          </a:xfrm>
          <a:prstGeom prst="bentConnector3">
            <a:avLst>
              <a:gd name="adj1" fmla="val 49787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4" name="Oval 79"/>
          <p:cNvSpPr>
            <a:spLocks noChangeArrowheads="1"/>
          </p:cNvSpPr>
          <p:nvPr/>
        </p:nvSpPr>
        <p:spPr bwMode="auto">
          <a:xfrm>
            <a:off x="708025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5" name="AutoShape 80"/>
          <p:cNvCxnSpPr>
            <a:cxnSpLocks noChangeShapeType="1"/>
            <a:stCxn id="123" idx="0"/>
            <a:endCxn id="194" idx="4"/>
          </p:cNvCxnSpPr>
          <p:nvPr/>
        </p:nvCxnSpPr>
        <p:spPr bwMode="auto">
          <a:xfrm rot="16200000">
            <a:off x="491332" y="3502800"/>
            <a:ext cx="366712" cy="142875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6" name="Oval 81"/>
          <p:cNvSpPr>
            <a:spLocks noChangeArrowheads="1"/>
          </p:cNvSpPr>
          <p:nvPr/>
        </p:nvSpPr>
        <p:spPr bwMode="auto">
          <a:xfrm>
            <a:off x="7594600" y="32813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7" name="Oval 82"/>
          <p:cNvSpPr>
            <a:spLocks noChangeArrowheads="1"/>
          </p:cNvSpPr>
          <p:nvPr/>
        </p:nvSpPr>
        <p:spPr bwMode="auto">
          <a:xfrm>
            <a:off x="554672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8" name="Oval 83"/>
          <p:cNvSpPr>
            <a:spLocks noChangeArrowheads="1"/>
          </p:cNvSpPr>
          <p:nvPr/>
        </p:nvSpPr>
        <p:spPr bwMode="auto">
          <a:xfrm>
            <a:off x="62388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9" name="Oval 84"/>
          <p:cNvSpPr>
            <a:spLocks noChangeArrowheads="1"/>
          </p:cNvSpPr>
          <p:nvPr/>
        </p:nvSpPr>
        <p:spPr bwMode="auto">
          <a:xfrm>
            <a:off x="40417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00" name="AutoShape 85"/>
          <p:cNvCxnSpPr>
            <a:cxnSpLocks noChangeShapeType="1"/>
            <a:stCxn id="171" idx="0"/>
            <a:endCxn id="199" idx="4"/>
          </p:cNvCxnSpPr>
          <p:nvPr/>
        </p:nvCxnSpPr>
        <p:spPr bwMode="auto">
          <a:xfrm rot="16200000">
            <a:off x="38941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01" name="AutoShape 86"/>
          <p:cNvCxnSpPr>
            <a:cxnSpLocks noChangeShapeType="1"/>
            <a:stCxn id="172" idx="2"/>
            <a:endCxn id="121" idx="0"/>
          </p:cNvCxnSpPr>
          <p:nvPr/>
        </p:nvCxnSpPr>
        <p:spPr bwMode="auto">
          <a:xfrm rot="16200000" flipH="1">
            <a:off x="8410576" y="2446319"/>
            <a:ext cx="476250" cy="3175"/>
          </a:xfrm>
          <a:prstGeom prst="bentConnector3">
            <a:avLst>
              <a:gd name="adj1" fmla="val 51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2" name="AutoShape 87"/>
          <p:cNvCxnSpPr>
            <a:cxnSpLocks noChangeShapeType="1"/>
            <a:stCxn id="159" idx="0"/>
            <a:endCxn id="197" idx="4"/>
          </p:cNvCxnSpPr>
          <p:nvPr/>
        </p:nvCxnSpPr>
        <p:spPr bwMode="auto">
          <a:xfrm rot="5400000" flipH="1">
            <a:off x="5399881" y="3571063"/>
            <a:ext cx="371475" cy="158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3" name="AutoShape 88"/>
          <p:cNvCxnSpPr>
            <a:cxnSpLocks noChangeShapeType="1"/>
            <a:stCxn id="164" idx="0"/>
            <a:endCxn id="198" idx="4"/>
          </p:cNvCxnSpPr>
          <p:nvPr/>
        </p:nvCxnSpPr>
        <p:spPr bwMode="auto">
          <a:xfrm rot="5400000" flipH="1">
            <a:off x="6092825" y="3570269"/>
            <a:ext cx="371475" cy="317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4" name="Oval 89"/>
          <p:cNvSpPr>
            <a:spLocks noChangeArrowheads="1"/>
          </p:cNvSpPr>
          <p:nvPr/>
        </p:nvSpPr>
        <p:spPr bwMode="auto">
          <a:xfrm>
            <a:off x="34321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5" name="Oval 90"/>
          <p:cNvSpPr>
            <a:spLocks noChangeArrowheads="1"/>
          </p:cNvSpPr>
          <p:nvPr/>
        </p:nvSpPr>
        <p:spPr bwMode="auto">
          <a:xfrm>
            <a:off x="43465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6" name="Oval 91"/>
          <p:cNvSpPr>
            <a:spLocks noChangeArrowheads="1"/>
          </p:cNvSpPr>
          <p:nvPr/>
        </p:nvSpPr>
        <p:spPr bwMode="auto">
          <a:xfrm>
            <a:off x="5367338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7" name="Oval 92"/>
          <p:cNvSpPr>
            <a:spLocks noChangeArrowheads="1"/>
          </p:cNvSpPr>
          <p:nvPr/>
        </p:nvSpPr>
        <p:spPr bwMode="auto">
          <a:xfrm>
            <a:off x="1708150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8" name="Oval 93"/>
          <p:cNvSpPr>
            <a:spLocks noChangeArrowheads="1"/>
          </p:cNvSpPr>
          <p:nvPr/>
        </p:nvSpPr>
        <p:spPr bwMode="auto">
          <a:xfrm>
            <a:off x="70897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9" name="Oval 94"/>
          <p:cNvSpPr>
            <a:spLocks noChangeArrowheads="1"/>
          </p:cNvSpPr>
          <p:nvPr/>
        </p:nvSpPr>
        <p:spPr bwMode="auto">
          <a:xfrm>
            <a:off x="4859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10" name="Oval 95"/>
          <p:cNvSpPr>
            <a:spLocks noChangeArrowheads="1"/>
          </p:cNvSpPr>
          <p:nvPr/>
        </p:nvSpPr>
        <p:spPr bwMode="auto">
          <a:xfrm>
            <a:off x="6251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1" name="AutoShape 96"/>
          <p:cNvCxnSpPr>
            <a:cxnSpLocks noChangeShapeType="1"/>
            <a:stCxn id="180" idx="2"/>
            <a:endCxn id="207" idx="0"/>
          </p:cNvCxnSpPr>
          <p:nvPr/>
        </p:nvCxnSpPr>
        <p:spPr bwMode="auto">
          <a:xfrm rot="5400000">
            <a:off x="1569244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2" name="AutoShape 97"/>
          <p:cNvCxnSpPr>
            <a:cxnSpLocks noChangeShapeType="1"/>
            <a:stCxn id="157" idx="0"/>
            <a:endCxn id="209" idx="4"/>
          </p:cNvCxnSpPr>
          <p:nvPr/>
        </p:nvCxnSpPr>
        <p:spPr bwMode="auto">
          <a:xfrm rot="16200000">
            <a:off x="4714082" y="3574238"/>
            <a:ext cx="366712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3" name="AutoShape 98"/>
          <p:cNvCxnSpPr>
            <a:cxnSpLocks noChangeShapeType="1"/>
            <a:stCxn id="158" idx="0"/>
            <a:endCxn id="216" idx="4"/>
          </p:cNvCxnSpPr>
          <p:nvPr/>
        </p:nvCxnSpPr>
        <p:spPr bwMode="auto">
          <a:xfrm rot="16200000">
            <a:off x="6840538" y="3573444"/>
            <a:ext cx="361950" cy="63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4" name="AutoShape 99"/>
          <p:cNvCxnSpPr>
            <a:cxnSpLocks noChangeShapeType="1"/>
            <a:stCxn id="150" idx="2"/>
            <a:endCxn id="208" idx="0"/>
          </p:cNvCxnSpPr>
          <p:nvPr/>
        </p:nvCxnSpPr>
        <p:spPr bwMode="auto">
          <a:xfrm rot="16200000" flipH="1">
            <a:off x="6946107" y="2656663"/>
            <a:ext cx="361950" cy="1587"/>
          </a:xfrm>
          <a:prstGeom prst="bentConnector3">
            <a:avLst>
              <a:gd name="adj1" fmla="val 4956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5" name="AutoShape 100"/>
          <p:cNvCxnSpPr>
            <a:cxnSpLocks noChangeShapeType="1"/>
            <a:stCxn id="156" idx="2"/>
          </p:cNvCxnSpPr>
          <p:nvPr/>
        </p:nvCxnSpPr>
        <p:spPr bwMode="auto">
          <a:xfrm rot="5400000">
            <a:off x="6091276" y="2664708"/>
            <a:ext cx="378688" cy="2236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16" name="Oval 101"/>
          <p:cNvSpPr>
            <a:spLocks noChangeArrowheads="1"/>
          </p:cNvSpPr>
          <p:nvPr/>
        </p:nvSpPr>
        <p:spPr bwMode="auto">
          <a:xfrm>
            <a:off x="6986588" y="33194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7" name="AutoShape 102"/>
          <p:cNvCxnSpPr>
            <a:cxnSpLocks noChangeShapeType="1"/>
            <a:stCxn id="155" idx="2"/>
            <a:endCxn id="206" idx="0"/>
          </p:cNvCxnSpPr>
          <p:nvPr/>
        </p:nvCxnSpPr>
        <p:spPr bwMode="auto">
          <a:xfrm rot="5400000">
            <a:off x="5228432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8" name="AutoShape 103"/>
          <p:cNvCxnSpPr>
            <a:cxnSpLocks noChangeShapeType="1"/>
            <a:stCxn id="146" idx="2"/>
            <a:endCxn id="205" idx="0"/>
          </p:cNvCxnSpPr>
          <p:nvPr/>
        </p:nvCxnSpPr>
        <p:spPr bwMode="auto">
          <a:xfrm rot="5400000">
            <a:off x="42060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9" name="AutoShape 104"/>
          <p:cNvCxnSpPr>
            <a:cxnSpLocks noChangeShapeType="1"/>
            <a:stCxn id="178" idx="2"/>
            <a:endCxn id="204" idx="0"/>
          </p:cNvCxnSpPr>
          <p:nvPr/>
        </p:nvCxnSpPr>
        <p:spPr bwMode="auto">
          <a:xfrm rot="5400000">
            <a:off x="3289300" y="2657457"/>
            <a:ext cx="361950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0" name="Oval 105"/>
          <p:cNvSpPr>
            <a:spLocks noChangeArrowheads="1"/>
          </p:cNvSpPr>
          <p:nvPr/>
        </p:nvSpPr>
        <p:spPr bwMode="auto">
          <a:xfrm>
            <a:off x="25939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1" name="AutoShape 106"/>
          <p:cNvCxnSpPr>
            <a:cxnSpLocks noChangeShapeType="1"/>
            <a:stCxn id="183" idx="2"/>
            <a:endCxn id="220" idx="0"/>
          </p:cNvCxnSpPr>
          <p:nvPr/>
        </p:nvCxnSpPr>
        <p:spPr bwMode="auto">
          <a:xfrm rot="5400000">
            <a:off x="24534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22" name="AutoShape 107"/>
          <p:cNvCxnSpPr>
            <a:cxnSpLocks noChangeShapeType="1"/>
            <a:stCxn id="228" idx="6"/>
            <a:endCxn id="122" idx="1"/>
          </p:cNvCxnSpPr>
          <p:nvPr/>
        </p:nvCxnSpPr>
        <p:spPr bwMode="auto">
          <a:xfrm>
            <a:off x="7670800" y="3201969"/>
            <a:ext cx="534988" cy="639763"/>
          </a:xfrm>
          <a:prstGeom prst="bentConnector3">
            <a:avLst>
              <a:gd name="adj1" fmla="val 49852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23" name="AutoShape 108"/>
          <p:cNvCxnSpPr>
            <a:cxnSpLocks noChangeShapeType="1"/>
            <a:stCxn id="196" idx="6"/>
            <a:endCxn id="177" idx="1"/>
          </p:cNvCxnSpPr>
          <p:nvPr/>
        </p:nvCxnSpPr>
        <p:spPr bwMode="auto">
          <a:xfrm>
            <a:off x="7670800" y="3319444"/>
            <a:ext cx="257175" cy="13001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4" name="Oval 109"/>
          <p:cNvSpPr>
            <a:spLocks noChangeArrowheads="1"/>
          </p:cNvSpPr>
          <p:nvPr/>
        </p:nvSpPr>
        <p:spPr bwMode="auto">
          <a:xfrm>
            <a:off x="10699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5" name="AutoShape 110"/>
          <p:cNvCxnSpPr>
            <a:cxnSpLocks noChangeShapeType="1"/>
            <a:stCxn id="179" idx="2"/>
            <a:endCxn id="224" idx="0"/>
          </p:cNvCxnSpPr>
          <p:nvPr/>
        </p:nvCxnSpPr>
        <p:spPr bwMode="auto">
          <a:xfrm rot="16200000" flipH="1">
            <a:off x="810419" y="2545538"/>
            <a:ext cx="366712" cy="228600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6" name="Oval 111"/>
          <p:cNvSpPr>
            <a:spLocks noChangeArrowheads="1"/>
          </p:cNvSpPr>
          <p:nvPr/>
        </p:nvSpPr>
        <p:spPr bwMode="auto">
          <a:xfrm>
            <a:off x="7394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7" name="AutoShape 112"/>
          <p:cNvCxnSpPr>
            <a:cxnSpLocks noChangeShapeType="1"/>
            <a:stCxn id="120" idx="3"/>
          </p:cNvCxnSpPr>
          <p:nvPr/>
        </p:nvCxnSpPr>
        <p:spPr bwMode="auto">
          <a:xfrm>
            <a:off x="7669213" y="3101240"/>
            <a:ext cx="485742" cy="5854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8" name="Oval 113"/>
          <p:cNvSpPr>
            <a:spLocks noChangeArrowheads="1"/>
          </p:cNvSpPr>
          <p:nvPr/>
        </p:nvSpPr>
        <p:spPr bwMode="auto">
          <a:xfrm>
            <a:off x="7594600" y="31638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9" name="AutoShape 114"/>
          <p:cNvCxnSpPr>
            <a:cxnSpLocks noChangeShapeType="1"/>
            <a:stCxn id="230" idx="2"/>
            <a:endCxn id="226" idx="0"/>
          </p:cNvCxnSpPr>
          <p:nvPr/>
        </p:nvCxnSpPr>
        <p:spPr bwMode="auto">
          <a:xfrm rot="10800000">
            <a:off x="7432675" y="2838432"/>
            <a:ext cx="723900" cy="42862"/>
          </a:xfrm>
          <a:prstGeom prst="bentConnector4">
            <a:avLst>
              <a:gd name="adj1" fmla="val 47370"/>
              <a:gd name="adj2" fmla="val 633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0" name="Oval 115"/>
          <p:cNvSpPr>
            <a:spLocks noChangeArrowheads="1"/>
          </p:cNvSpPr>
          <p:nvPr/>
        </p:nvSpPr>
        <p:spPr bwMode="auto">
          <a:xfrm>
            <a:off x="81565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31" name="AutoShape 116"/>
          <p:cNvCxnSpPr>
            <a:cxnSpLocks noChangeShapeType="1"/>
            <a:stCxn id="186" idx="1"/>
            <a:endCxn id="120" idx="1"/>
          </p:cNvCxnSpPr>
          <p:nvPr/>
        </p:nvCxnSpPr>
        <p:spPr bwMode="auto">
          <a:xfrm rot="10800000" flipH="1" flipV="1">
            <a:off x="384175" y="1128694"/>
            <a:ext cx="38100" cy="1972546"/>
          </a:xfrm>
          <a:prstGeom prst="bentConnector3">
            <a:avLst>
              <a:gd name="adj1" fmla="val -60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3" name="Date Placeholder 2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234" name="Slide Number Placeholder 2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35" name="Footer Placeholder 2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236" name="TextBox 235"/>
          <p:cNvSpPr txBox="1"/>
          <p:nvPr/>
        </p:nvSpPr>
        <p:spPr>
          <a:xfrm>
            <a:off x="7072330" y="6286520"/>
            <a:ext cx="159338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 smtClean="0"/>
              <a:t>© R. Schmidt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6758006" cy="582594"/>
          </a:xfrm>
        </p:spPr>
        <p:txBody>
          <a:bodyPr anchor="ctr">
            <a:normAutofit fontScale="90000"/>
          </a:bodyPr>
          <a:lstStyle/>
          <a:p>
            <a:r>
              <a:rPr lang="en-GB" dirty="0" smtClean="0"/>
              <a:t>Machine Protection Overview</a:t>
            </a:r>
            <a:endParaRPr lang="en-GB" dirty="0"/>
          </a:p>
        </p:txBody>
      </p:sp>
      <p:sp>
        <p:nvSpPr>
          <p:cNvPr id="118" name="Oval 3"/>
          <p:cNvSpPr>
            <a:spLocks noChangeArrowheads="1"/>
          </p:cNvSpPr>
          <p:nvPr/>
        </p:nvSpPr>
        <p:spPr bwMode="auto">
          <a:xfrm>
            <a:off x="7597775" y="3182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19" name="Oval 4"/>
          <p:cNvSpPr>
            <a:spLocks noChangeArrowheads="1"/>
          </p:cNvSpPr>
          <p:nvPr/>
        </p:nvSpPr>
        <p:spPr bwMode="auto">
          <a:xfrm>
            <a:off x="7597775" y="31114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20" name="Text Box 5"/>
          <p:cNvSpPr txBox="1">
            <a:spLocks noChangeArrowheads="1"/>
          </p:cNvSpPr>
          <p:nvPr/>
        </p:nvSpPr>
        <p:spPr bwMode="auto">
          <a:xfrm>
            <a:off x="422275" y="2827319"/>
            <a:ext cx="7246938" cy="547842"/>
          </a:xfrm>
          <a:prstGeom prst="rect">
            <a:avLst/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5291" tIns="0" rIns="65291" bIns="0" anchor="ctr">
            <a:spAutoFit/>
          </a:bodyPr>
          <a:lstStyle/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200" b="1" dirty="0"/>
          </a:p>
          <a:p>
            <a:pPr algn="ctr" defTabSz="652463">
              <a:spcBef>
                <a:spcPct val="0"/>
              </a:spcBef>
            </a:pPr>
            <a:r>
              <a:rPr lang="en-GB" sz="1600" b="1" dirty="0" smtClean="0"/>
              <a:t>            Beam </a:t>
            </a:r>
            <a:r>
              <a:rPr lang="en-GB" sz="1600" b="1" dirty="0"/>
              <a:t>Interlock System</a:t>
            </a:r>
          </a:p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600" b="1" dirty="0"/>
          </a:p>
        </p:txBody>
      </p:sp>
      <p:sp>
        <p:nvSpPr>
          <p:cNvPr id="121" name="Text Box 6"/>
          <p:cNvSpPr txBox="1">
            <a:spLocks noChangeArrowheads="1"/>
          </p:cNvSpPr>
          <p:nvPr/>
        </p:nvSpPr>
        <p:spPr bwMode="auto">
          <a:xfrm>
            <a:off x="8156575" y="2700319"/>
            <a:ext cx="987425" cy="828675"/>
          </a:xfrm>
          <a:prstGeom prst="rect">
            <a:avLst/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Beam </a:t>
            </a:r>
            <a:endParaRPr lang="en-GB" sz="1600" b="0" dirty="0"/>
          </a:p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Dumping     </a:t>
            </a:r>
            <a:br>
              <a:rPr lang="en-GB" sz="1600" b="0" dirty="0" smtClean="0"/>
            </a:br>
            <a:r>
              <a:rPr lang="en-GB" sz="1600" b="0" dirty="0" smtClean="0"/>
              <a:t> System</a:t>
            </a:r>
            <a:r>
              <a:rPr lang="en-GB" sz="1400" b="0" dirty="0" smtClean="0"/>
              <a:t>  </a:t>
            </a:r>
            <a:endParaRPr lang="en-GB" sz="1400" b="0" dirty="0"/>
          </a:p>
        </p:txBody>
      </p:sp>
      <p:sp>
        <p:nvSpPr>
          <p:cNvPr id="122" name="Text Box 7"/>
          <p:cNvSpPr txBox="1">
            <a:spLocks noChangeArrowheads="1"/>
          </p:cNvSpPr>
          <p:nvPr/>
        </p:nvSpPr>
        <p:spPr bwMode="auto">
          <a:xfrm>
            <a:off x="8205788" y="3621069"/>
            <a:ext cx="865187" cy="44132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Injection Interlock</a:t>
            </a:r>
          </a:p>
        </p:txBody>
      </p:sp>
      <p:sp>
        <p:nvSpPr>
          <p:cNvPr id="123" name="Text Box 8"/>
          <p:cNvSpPr txBox="1">
            <a:spLocks noChangeArrowheads="1"/>
          </p:cNvSpPr>
          <p:nvPr/>
        </p:nvSpPr>
        <p:spPr bwMode="auto">
          <a:xfrm>
            <a:off x="155575" y="3757594"/>
            <a:ext cx="893763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sc magnets</a:t>
            </a:r>
          </a:p>
        </p:txBody>
      </p:sp>
      <p:sp>
        <p:nvSpPr>
          <p:cNvPr id="124" name="Text Box 9"/>
          <p:cNvSpPr txBox="1">
            <a:spLocks noChangeArrowheads="1"/>
          </p:cNvSpPr>
          <p:nvPr/>
        </p:nvSpPr>
        <p:spPr bwMode="auto">
          <a:xfrm>
            <a:off x="1146175" y="3757594"/>
            <a:ext cx="914400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err="1"/>
              <a:t>nc</a:t>
            </a:r>
            <a:r>
              <a:rPr lang="en-GB" sz="1200" dirty="0"/>
              <a:t> magnets</a:t>
            </a:r>
          </a:p>
        </p:txBody>
      </p:sp>
      <p:sp>
        <p:nvSpPr>
          <p:cNvPr id="125" name="Text Box 10"/>
          <p:cNvSpPr txBox="1">
            <a:spLocks noChangeArrowheads="1"/>
          </p:cNvSpPr>
          <p:nvPr/>
        </p:nvSpPr>
        <p:spPr bwMode="auto">
          <a:xfrm>
            <a:off x="231775" y="5724507"/>
            <a:ext cx="771525" cy="623887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QPS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(several 1000)</a:t>
            </a:r>
          </a:p>
        </p:txBody>
      </p:sp>
      <p:sp>
        <p:nvSpPr>
          <p:cNvPr id="126" name="Text Box 11"/>
          <p:cNvSpPr txBox="1">
            <a:spLocks noChangeArrowheads="1"/>
          </p:cNvSpPr>
          <p:nvPr/>
        </p:nvSpPr>
        <p:spPr bwMode="auto">
          <a:xfrm>
            <a:off x="993775" y="5724507"/>
            <a:ext cx="827088" cy="623887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Converters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~1500</a:t>
            </a:r>
          </a:p>
        </p:txBody>
      </p:sp>
      <p:sp>
        <p:nvSpPr>
          <p:cNvPr id="127" name="Text Box 12"/>
          <p:cNvSpPr txBox="1">
            <a:spLocks noChangeArrowheads="1"/>
          </p:cNvSpPr>
          <p:nvPr/>
        </p:nvSpPr>
        <p:spPr bwMode="auto">
          <a:xfrm>
            <a:off x="1870075" y="5724507"/>
            <a:ext cx="419100" cy="623887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AUG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28" name="Text Box 13"/>
          <p:cNvSpPr txBox="1">
            <a:spLocks noChangeArrowheads="1"/>
          </p:cNvSpPr>
          <p:nvPr/>
        </p:nvSpPr>
        <p:spPr bwMode="auto">
          <a:xfrm>
            <a:off x="2346325" y="5724507"/>
            <a:ext cx="365125" cy="623887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UPS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 dirty="0"/>
          </a:p>
        </p:txBody>
      </p:sp>
      <p:sp>
        <p:nvSpPr>
          <p:cNvPr id="129" name="Text Box 14"/>
          <p:cNvSpPr txBox="1">
            <a:spLocks noChangeArrowheads="1"/>
          </p:cNvSpPr>
          <p:nvPr/>
        </p:nvSpPr>
        <p:spPr bwMode="auto">
          <a:xfrm>
            <a:off x="1625600" y="4824394"/>
            <a:ext cx="815975" cy="44132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Converters</a:t>
            </a:r>
          </a:p>
        </p:txBody>
      </p:sp>
      <p:cxnSp>
        <p:nvCxnSpPr>
          <p:cNvPr id="130" name="AutoShape 15"/>
          <p:cNvCxnSpPr>
            <a:cxnSpLocks noChangeShapeType="1"/>
            <a:stCxn id="125" idx="0"/>
            <a:endCxn id="140" idx="4"/>
          </p:cNvCxnSpPr>
          <p:nvPr/>
        </p:nvCxnSpPr>
        <p:spPr bwMode="auto">
          <a:xfrm rot="5400000" flipH="1">
            <a:off x="541337" y="5648307"/>
            <a:ext cx="138113" cy="14288"/>
          </a:xfrm>
          <a:prstGeom prst="bentConnector3">
            <a:avLst>
              <a:gd name="adj1" fmla="val 4942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1" name="AutoShape 16"/>
          <p:cNvCxnSpPr>
            <a:cxnSpLocks noChangeShapeType="1"/>
            <a:stCxn id="127" idx="0"/>
            <a:endCxn id="140" idx="6"/>
          </p:cNvCxnSpPr>
          <p:nvPr/>
        </p:nvCxnSpPr>
        <p:spPr bwMode="auto">
          <a:xfrm rot="5400000" flipH="1">
            <a:off x="1272381" y="4917263"/>
            <a:ext cx="176213" cy="1438275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2" name="AutoShape 17"/>
          <p:cNvCxnSpPr>
            <a:cxnSpLocks noChangeShapeType="1"/>
            <a:stCxn id="128" idx="0"/>
            <a:endCxn id="140" idx="6"/>
          </p:cNvCxnSpPr>
          <p:nvPr/>
        </p:nvCxnSpPr>
        <p:spPr bwMode="auto">
          <a:xfrm rot="5400000" flipH="1">
            <a:off x="1497012" y="4692632"/>
            <a:ext cx="176213" cy="1887538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3" name="AutoShape 18"/>
          <p:cNvCxnSpPr>
            <a:cxnSpLocks noChangeShapeType="1"/>
            <a:stCxn id="126" idx="0"/>
            <a:endCxn id="140" idx="6"/>
          </p:cNvCxnSpPr>
          <p:nvPr/>
        </p:nvCxnSpPr>
        <p:spPr bwMode="auto">
          <a:xfrm rot="5400000" flipH="1">
            <a:off x="936625" y="5253019"/>
            <a:ext cx="176213" cy="766763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sp>
        <p:nvSpPr>
          <p:cNvPr id="134" name="Text Box 19"/>
          <p:cNvSpPr txBox="1">
            <a:spLocks noChangeArrowheads="1"/>
          </p:cNvSpPr>
          <p:nvPr/>
        </p:nvSpPr>
        <p:spPr bwMode="auto">
          <a:xfrm>
            <a:off x="917575" y="4824394"/>
            <a:ext cx="652463" cy="44132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35" name="AutoShape 20"/>
          <p:cNvCxnSpPr>
            <a:cxnSpLocks noChangeShapeType="1"/>
            <a:stCxn id="134" idx="0"/>
            <a:endCxn id="124" idx="2"/>
          </p:cNvCxnSpPr>
          <p:nvPr/>
        </p:nvCxnSpPr>
        <p:spPr bwMode="auto">
          <a:xfrm rot="16200000">
            <a:off x="1202532" y="4423550"/>
            <a:ext cx="442912" cy="358775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6" name="AutoShape 21"/>
          <p:cNvCxnSpPr>
            <a:cxnSpLocks noChangeShapeType="1"/>
            <a:stCxn id="129" idx="0"/>
            <a:endCxn id="124" idx="2"/>
          </p:cNvCxnSpPr>
          <p:nvPr/>
        </p:nvCxnSpPr>
        <p:spPr bwMode="auto">
          <a:xfrm rot="5400000" flipH="1">
            <a:off x="1597026" y="4387831"/>
            <a:ext cx="442912" cy="430213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37" name="Text Box 22"/>
          <p:cNvSpPr txBox="1">
            <a:spLocks noChangeArrowheads="1"/>
          </p:cNvSpPr>
          <p:nvPr/>
        </p:nvSpPr>
        <p:spPr bwMode="auto">
          <a:xfrm>
            <a:off x="2125663" y="3757594"/>
            <a:ext cx="733425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Magnet Current Monitor</a:t>
            </a:r>
          </a:p>
        </p:txBody>
      </p:sp>
      <p:sp>
        <p:nvSpPr>
          <p:cNvPr id="138" name="Text Box 23"/>
          <p:cNvSpPr txBox="1">
            <a:spLocks noChangeArrowheads="1"/>
          </p:cNvSpPr>
          <p:nvPr/>
        </p:nvSpPr>
        <p:spPr bwMode="auto">
          <a:xfrm>
            <a:off x="2746375" y="5724507"/>
            <a:ext cx="365125" cy="623887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 err="1"/>
              <a:t>Cryo</a:t>
            </a:r>
            <a:endParaRPr lang="en-GB" sz="1200" b="0" dirty="0"/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OK</a:t>
            </a:r>
          </a:p>
          <a:p>
            <a:pPr algn="ctr" defTabSz="652463">
              <a:spcBef>
                <a:spcPct val="0"/>
              </a:spcBef>
            </a:pPr>
            <a:endParaRPr lang="en-GB" sz="1200" b="0" dirty="0"/>
          </a:p>
        </p:txBody>
      </p:sp>
      <p:sp>
        <p:nvSpPr>
          <p:cNvPr id="140" name="Oval 25"/>
          <p:cNvSpPr>
            <a:spLocks noChangeArrowheads="1"/>
          </p:cNvSpPr>
          <p:nvPr/>
        </p:nvSpPr>
        <p:spPr bwMode="auto">
          <a:xfrm>
            <a:off x="565150" y="5510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41" name="AutoShape 26"/>
          <p:cNvCxnSpPr>
            <a:cxnSpLocks noChangeShapeType="1"/>
            <a:stCxn id="140" idx="0"/>
            <a:endCxn id="123" idx="2"/>
          </p:cNvCxnSpPr>
          <p:nvPr/>
        </p:nvCxnSpPr>
        <p:spPr bwMode="auto">
          <a:xfrm rot="16200000">
            <a:off x="38894" y="4945838"/>
            <a:ext cx="1128712" cy="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</p:cxnSp>
      <p:sp>
        <p:nvSpPr>
          <p:cNvPr id="142" name="Text Box 27"/>
          <p:cNvSpPr txBox="1">
            <a:spLocks noChangeArrowheads="1"/>
          </p:cNvSpPr>
          <p:nvPr/>
        </p:nvSpPr>
        <p:spPr bwMode="auto">
          <a:xfrm>
            <a:off x="2908300" y="3763944"/>
            <a:ext cx="685800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RF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3" name="Text Box 28"/>
          <p:cNvSpPr txBox="1">
            <a:spLocks noChangeArrowheads="1"/>
          </p:cNvSpPr>
          <p:nvPr/>
        </p:nvSpPr>
        <p:spPr bwMode="auto">
          <a:xfrm>
            <a:off x="2974975" y="785794"/>
            <a:ext cx="925513" cy="623888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Movable Detectors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4" name="AutoShape 29"/>
          <p:cNvCxnSpPr>
            <a:cxnSpLocks noChangeShapeType="1"/>
            <a:stCxn id="148" idx="2"/>
            <a:endCxn id="146" idx="0"/>
          </p:cNvCxnSpPr>
          <p:nvPr/>
        </p:nvCxnSpPr>
        <p:spPr bwMode="auto">
          <a:xfrm rot="5400000">
            <a:off x="4648201" y="1146156"/>
            <a:ext cx="442912" cy="969963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45" name="AutoShape 30"/>
          <p:cNvCxnSpPr>
            <a:cxnSpLocks noChangeShapeType="1"/>
            <a:stCxn id="143" idx="2"/>
            <a:endCxn id="146" idx="0"/>
          </p:cNvCxnSpPr>
          <p:nvPr/>
        </p:nvCxnSpPr>
        <p:spPr bwMode="auto">
          <a:xfrm rot="16200000" flipH="1">
            <a:off x="3690144" y="1158063"/>
            <a:ext cx="442912" cy="946150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46" name="Text Box 31"/>
          <p:cNvSpPr txBox="1">
            <a:spLocks noChangeArrowheads="1"/>
          </p:cNvSpPr>
          <p:nvPr/>
        </p:nvSpPr>
        <p:spPr bwMode="auto">
          <a:xfrm>
            <a:off x="3889375" y="1852594"/>
            <a:ext cx="990600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Experiments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7" name="Text Box 32"/>
          <p:cNvSpPr txBox="1">
            <a:spLocks noChangeArrowheads="1"/>
          </p:cNvSpPr>
          <p:nvPr/>
        </p:nvSpPr>
        <p:spPr bwMode="auto">
          <a:xfrm>
            <a:off x="3930650" y="785794"/>
            <a:ext cx="923925" cy="623888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Beam Loss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BCM</a:t>
            </a:r>
          </a:p>
        </p:txBody>
      </p:sp>
      <p:sp>
        <p:nvSpPr>
          <p:cNvPr id="148" name="Text Box 33"/>
          <p:cNvSpPr txBox="1">
            <a:spLocks noChangeArrowheads="1"/>
          </p:cNvSpPr>
          <p:nvPr/>
        </p:nvSpPr>
        <p:spPr bwMode="auto">
          <a:xfrm>
            <a:off x="4892675" y="785794"/>
            <a:ext cx="923925" cy="623888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Experimental 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9" name="AutoShape 34"/>
          <p:cNvCxnSpPr>
            <a:cxnSpLocks noChangeShapeType="1"/>
            <a:stCxn id="147" idx="2"/>
            <a:endCxn id="146" idx="0"/>
          </p:cNvCxnSpPr>
          <p:nvPr/>
        </p:nvCxnSpPr>
        <p:spPr bwMode="auto">
          <a:xfrm rot="5400000">
            <a:off x="4167188" y="1627169"/>
            <a:ext cx="442912" cy="7938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0" name="Text Box 35"/>
          <p:cNvSpPr txBox="1">
            <a:spLocks noChangeArrowheads="1"/>
          </p:cNvSpPr>
          <p:nvPr/>
        </p:nvSpPr>
        <p:spPr bwMode="auto">
          <a:xfrm>
            <a:off x="6684963" y="1852594"/>
            <a:ext cx="881062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Collimation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51" name="Text Box 36"/>
          <p:cNvSpPr txBox="1">
            <a:spLocks noChangeArrowheads="1"/>
          </p:cNvSpPr>
          <p:nvPr/>
        </p:nvSpPr>
        <p:spPr bwMode="auto">
          <a:xfrm>
            <a:off x="6022975" y="787382"/>
            <a:ext cx="869950" cy="623887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Collimator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Positions</a:t>
            </a:r>
          </a:p>
          <a:p>
            <a:pPr algn="ctr" defTabSz="652463">
              <a:spcBef>
                <a:spcPct val="0"/>
              </a:spcBef>
            </a:pPr>
            <a:endParaRPr lang="en-GB" sz="1200" b="0" dirty="0"/>
          </a:p>
        </p:txBody>
      </p:sp>
      <p:sp>
        <p:nvSpPr>
          <p:cNvPr id="152" name="Text Box 37"/>
          <p:cNvSpPr txBox="1">
            <a:spLocks noChangeArrowheads="1"/>
          </p:cNvSpPr>
          <p:nvPr/>
        </p:nvSpPr>
        <p:spPr bwMode="auto">
          <a:xfrm>
            <a:off x="6937375" y="785794"/>
            <a:ext cx="1066800" cy="623888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Environmental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parameters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53" name="AutoShape 38"/>
          <p:cNvCxnSpPr>
            <a:cxnSpLocks noChangeShapeType="1"/>
            <a:stCxn id="151" idx="2"/>
            <a:endCxn id="150" idx="0"/>
          </p:cNvCxnSpPr>
          <p:nvPr/>
        </p:nvCxnSpPr>
        <p:spPr bwMode="auto">
          <a:xfrm rot="16200000" flipH="1">
            <a:off x="6571456" y="1297763"/>
            <a:ext cx="441325" cy="668338"/>
          </a:xfrm>
          <a:prstGeom prst="bentConnector3">
            <a:avLst>
              <a:gd name="adj1" fmla="val 4963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54" name="AutoShape 39"/>
          <p:cNvCxnSpPr>
            <a:cxnSpLocks noChangeShapeType="1"/>
            <a:stCxn id="152" idx="2"/>
            <a:endCxn id="150" idx="0"/>
          </p:cNvCxnSpPr>
          <p:nvPr/>
        </p:nvCxnSpPr>
        <p:spPr bwMode="auto">
          <a:xfrm rot="5400000">
            <a:off x="7077076" y="1458894"/>
            <a:ext cx="442912" cy="344487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5" name="Text Box 40"/>
          <p:cNvSpPr txBox="1">
            <a:spLocks noChangeArrowheads="1"/>
          </p:cNvSpPr>
          <p:nvPr/>
        </p:nvSpPr>
        <p:spPr bwMode="auto">
          <a:xfrm>
            <a:off x="4973638" y="1852594"/>
            <a:ext cx="868362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Transverse Feedback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56" name="Text Box 41"/>
          <p:cNvSpPr txBox="1">
            <a:spLocks noChangeArrowheads="1"/>
          </p:cNvSpPr>
          <p:nvPr/>
        </p:nvSpPr>
        <p:spPr bwMode="auto">
          <a:xfrm>
            <a:off x="5930900" y="1852594"/>
            <a:ext cx="701675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Beam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Aperture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Kickers</a:t>
            </a:r>
          </a:p>
        </p:txBody>
      </p:sp>
      <p:sp>
        <p:nvSpPr>
          <p:cNvPr id="157" name="Text Box 42"/>
          <p:cNvSpPr txBox="1">
            <a:spLocks noChangeArrowheads="1"/>
          </p:cNvSpPr>
          <p:nvPr/>
        </p:nvSpPr>
        <p:spPr bwMode="auto">
          <a:xfrm>
            <a:off x="4562475" y="3757594"/>
            <a:ext cx="668338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Lifetime</a:t>
            </a:r>
            <a:br>
              <a:rPr lang="en-GB" sz="1200" dirty="0" smtClean="0"/>
            </a:br>
            <a:r>
              <a:rPr lang="en-GB" sz="1200" dirty="0" smtClean="0"/>
              <a:t>FBCM</a:t>
            </a:r>
            <a:endParaRPr lang="en-GB" sz="1200" dirty="0"/>
          </a:p>
        </p:txBody>
      </p:sp>
      <p:sp>
        <p:nvSpPr>
          <p:cNvPr id="158" name="Text Box 43"/>
          <p:cNvSpPr txBox="1">
            <a:spLocks noChangeArrowheads="1"/>
          </p:cNvSpPr>
          <p:nvPr/>
        </p:nvSpPr>
        <p:spPr bwMode="auto">
          <a:xfrm>
            <a:off x="6640513" y="3757594"/>
            <a:ext cx="754062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Screens / Mirrors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BTV</a:t>
            </a:r>
          </a:p>
        </p:txBody>
      </p:sp>
      <p:sp>
        <p:nvSpPr>
          <p:cNvPr id="159" name="Text Box 44"/>
          <p:cNvSpPr txBox="1">
            <a:spLocks noChangeArrowheads="1"/>
          </p:cNvSpPr>
          <p:nvPr/>
        </p:nvSpPr>
        <p:spPr bwMode="auto">
          <a:xfrm>
            <a:off x="5260975" y="3757594"/>
            <a:ext cx="650875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Access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0" name="Text Box 45"/>
          <p:cNvSpPr txBox="1">
            <a:spLocks noChangeArrowheads="1"/>
          </p:cNvSpPr>
          <p:nvPr/>
        </p:nvSpPr>
        <p:spPr bwMode="auto">
          <a:xfrm>
            <a:off x="4727575" y="5724507"/>
            <a:ext cx="668338" cy="623887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Doors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1" name="Text Box 46"/>
          <p:cNvSpPr txBox="1">
            <a:spLocks noChangeArrowheads="1"/>
          </p:cNvSpPr>
          <p:nvPr/>
        </p:nvSpPr>
        <p:spPr bwMode="auto">
          <a:xfrm>
            <a:off x="5430838" y="5724507"/>
            <a:ext cx="668337" cy="623887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EIS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62" name="AutoShape 47"/>
          <p:cNvCxnSpPr>
            <a:cxnSpLocks noChangeShapeType="1"/>
            <a:stCxn id="160" idx="0"/>
            <a:endCxn id="159" idx="2"/>
          </p:cNvCxnSpPr>
          <p:nvPr/>
        </p:nvCxnSpPr>
        <p:spPr bwMode="auto">
          <a:xfrm rot="16200000">
            <a:off x="4652963" y="4791057"/>
            <a:ext cx="1343025" cy="5238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3" name="AutoShape 48"/>
          <p:cNvCxnSpPr>
            <a:cxnSpLocks noChangeShapeType="1"/>
            <a:stCxn id="161" idx="0"/>
            <a:endCxn id="159" idx="2"/>
          </p:cNvCxnSpPr>
          <p:nvPr/>
        </p:nvCxnSpPr>
        <p:spPr bwMode="auto">
          <a:xfrm rot="5400000" flipH="1">
            <a:off x="5004594" y="4963301"/>
            <a:ext cx="1343025" cy="1793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64" name="Text Box 49"/>
          <p:cNvSpPr txBox="1">
            <a:spLocks noChangeArrowheads="1"/>
          </p:cNvSpPr>
          <p:nvPr/>
        </p:nvSpPr>
        <p:spPr bwMode="auto">
          <a:xfrm>
            <a:off x="5946775" y="3757594"/>
            <a:ext cx="666750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5" name="Text Box 50"/>
          <p:cNvSpPr txBox="1">
            <a:spLocks noChangeArrowheads="1"/>
          </p:cNvSpPr>
          <p:nvPr/>
        </p:nvSpPr>
        <p:spPr bwMode="auto">
          <a:xfrm>
            <a:off x="6175375" y="5724507"/>
            <a:ext cx="701675" cy="623887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valves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6" name="Text Box 51"/>
          <p:cNvSpPr txBox="1">
            <a:spLocks noChangeArrowheads="1"/>
          </p:cNvSpPr>
          <p:nvPr/>
        </p:nvSpPr>
        <p:spPr bwMode="auto">
          <a:xfrm>
            <a:off x="6902450" y="5724507"/>
            <a:ext cx="666750" cy="623887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Access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Safety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Blocks</a:t>
            </a:r>
          </a:p>
        </p:txBody>
      </p:sp>
      <p:sp>
        <p:nvSpPr>
          <p:cNvPr id="167" name="Text Box 52"/>
          <p:cNvSpPr txBox="1">
            <a:spLocks noChangeArrowheads="1"/>
          </p:cNvSpPr>
          <p:nvPr/>
        </p:nvSpPr>
        <p:spPr bwMode="auto">
          <a:xfrm>
            <a:off x="7593013" y="5724507"/>
            <a:ext cx="741362" cy="623887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RF Stoppers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</a:t>
            </a:r>
          </a:p>
        </p:txBody>
      </p:sp>
      <p:cxnSp>
        <p:nvCxnSpPr>
          <p:cNvPr id="168" name="AutoShape 53"/>
          <p:cNvCxnSpPr>
            <a:cxnSpLocks noChangeShapeType="1"/>
            <a:stCxn id="165" idx="0"/>
            <a:endCxn id="164" idx="2"/>
          </p:cNvCxnSpPr>
          <p:nvPr/>
        </p:nvCxnSpPr>
        <p:spPr bwMode="auto">
          <a:xfrm rot="5400000" flipH="1">
            <a:off x="5731669" y="4929963"/>
            <a:ext cx="1343025" cy="2460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9" name="AutoShape 54"/>
          <p:cNvCxnSpPr>
            <a:cxnSpLocks noChangeShapeType="1"/>
            <a:stCxn id="166" idx="0"/>
            <a:endCxn id="164" idx="2"/>
          </p:cNvCxnSpPr>
          <p:nvPr/>
        </p:nvCxnSpPr>
        <p:spPr bwMode="auto">
          <a:xfrm rot="5400000" flipH="1">
            <a:off x="6086475" y="4575157"/>
            <a:ext cx="1343025" cy="9556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70" name="AutoShape 55"/>
          <p:cNvCxnSpPr>
            <a:cxnSpLocks noChangeShapeType="1"/>
            <a:stCxn id="167" idx="0"/>
            <a:endCxn id="164" idx="2"/>
          </p:cNvCxnSpPr>
          <p:nvPr/>
        </p:nvCxnSpPr>
        <p:spPr bwMode="auto">
          <a:xfrm rot="5400000" flipH="1">
            <a:off x="6450806" y="4210826"/>
            <a:ext cx="1343025" cy="16843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1" name="Text Box 56"/>
          <p:cNvSpPr txBox="1">
            <a:spLocks noChangeArrowheads="1"/>
          </p:cNvSpPr>
          <p:nvPr/>
        </p:nvSpPr>
        <p:spPr bwMode="auto">
          <a:xfrm>
            <a:off x="3660775" y="3757594"/>
            <a:ext cx="838200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 loss 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BLM</a:t>
            </a:r>
          </a:p>
        </p:txBody>
      </p:sp>
      <p:sp>
        <p:nvSpPr>
          <p:cNvPr id="172" name="Text Box 57"/>
          <p:cNvSpPr txBox="1">
            <a:spLocks noChangeArrowheads="1"/>
          </p:cNvSpPr>
          <p:nvPr/>
        </p:nvSpPr>
        <p:spPr bwMode="auto">
          <a:xfrm>
            <a:off x="8323263" y="1585894"/>
            <a:ext cx="646112" cy="623888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Special-</a:t>
            </a:r>
            <a:br>
              <a:rPr lang="en-GB" sz="1200" dirty="0" smtClean="0"/>
            </a:br>
            <a:r>
              <a:rPr lang="en-GB" sz="1200" dirty="0" err="1" smtClean="0"/>
              <a:t>BLMs</a:t>
            </a:r>
            <a:endParaRPr lang="en-GB" sz="1200" dirty="0"/>
          </a:p>
          <a:p>
            <a:pPr algn="ctr" defTabSz="652463">
              <a:spcBef>
                <a:spcPct val="0"/>
              </a:spcBef>
            </a:pPr>
            <a:endParaRPr lang="en-GB" sz="1200" dirty="0"/>
          </a:p>
        </p:txBody>
      </p:sp>
      <p:sp>
        <p:nvSpPr>
          <p:cNvPr id="173" name="Text Box 58"/>
          <p:cNvSpPr txBox="1">
            <a:spLocks noChangeArrowheads="1"/>
          </p:cNvSpPr>
          <p:nvPr/>
        </p:nvSpPr>
        <p:spPr bwMode="auto">
          <a:xfrm>
            <a:off x="3221038" y="4779944"/>
            <a:ext cx="876300" cy="806450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aperture limits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(some 100)</a:t>
            </a:r>
          </a:p>
        </p:txBody>
      </p:sp>
      <p:sp>
        <p:nvSpPr>
          <p:cNvPr id="174" name="Text Box 59"/>
          <p:cNvSpPr txBox="1">
            <a:spLocks noChangeArrowheads="1"/>
          </p:cNvSpPr>
          <p:nvPr/>
        </p:nvSpPr>
        <p:spPr bwMode="auto">
          <a:xfrm>
            <a:off x="4135438" y="4779944"/>
            <a:ext cx="668337" cy="806450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Monitors  in arcs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(several 1000)</a:t>
            </a:r>
          </a:p>
        </p:txBody>
      </p:sp>
      <p:cxnSp>
        <p:nvCxnSpPr>
          <p:cNvPr id="175" name="AutoShape 60"/>
          <p:cNvCxnSpPr>
            <a:cxnSpLocks noChangeShapeType="1"/>
            <a:stCxn id="174" idx="0"/>
            <a:endCxn id="171" idx="2"/>
          </p:cNvCxnSpPr>
          <p:nvPr/>
        </p:nvCxnSpPr>
        <p:spPr bwMode="auto">
          <a:xfrm rot="5400000" flipH="1">
            <a:off x="4075907" y="4385450"/>
            <a:ext cx="398462" cy="390525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6" name="AutoShape 61"/>
          <p:cNvCxnSpPr>
            <a:cxnSpLocks noChangeShapeType="1"/>
            <a:stCxn id="173" idx="0"/>
            <a:endCxn id="171" idx="2"/>
          </p:cNvCxnSpPr>
          <p:nvPr/>
        </p:nvCxnSpPr>
        <p:spPr bwMode="auto">
          <a:xfrm rot="16200000">
            <a:off x="3670301" y="4370369"/>
            <a:ext cx="398462" cy="420687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7" name="Text Box 62"/>
          <p:cNvSpPr txBox="1">
            <a:spLocks noChangeArrowheads="1"/>
          </p:cNvSpPr>
          <p:nvPr/>
        </p:nvSpPr>
        <p:spPr bwMode="auto">
          <a:xfrm>
            <a:off x="7927975" y="4306869"/>
            <a:ext cx="1066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Timing System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(Post Mortem Trigger)</a:t>
            </a:r>
          </a:p>
        </p:txBody>
      </p:sp>
      <p:sp>
        <p:nvSpPr>
          <p:cNvPr id="178" name="Text Box 63"/>
          <p:cNvSpPr txBox="1">
            <a:spLocks noChangeArrowheads="1"/>
          </p:cNvSpPr>
          <p:nvPr/>
        </p:nvSpPr>
        <p:spPr bwMode="auto">
          <a:xfrm>
            <a:off x="3127375" y="1852594"/>
            <a:ext cx="685800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Operator Buttons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CCC</a:t>
            </a:r>
          </a:p>
        </p:txBody>
      </p:sp>
      <p:sp>
        <p:nvSpPr>
          <p:cNvPr id="179" name="Text Box 64"/>
          <p:cNvSpPr txBox="1">
            <a:spLocks noChangeArrowheads="1"/>
          </p:cNvSpPr>
          <p:nvPr/>
        </p:nvSpPr>
        <p:spPr bwMode="auto">
          <a:xfrm>
            <a:off x="460375" y="1852594"/>
            <a:ext cx="838200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Parameter</a:t>
            </a:r>
          </a:p>
        </p:txBody>
      </p:sp>
      <p:sp>
        <p:nvSpPr>
          <p:cNvPr id="180" name="Text Box 65"/>
          <p:cNvSpPr txBox="1">
            <a:spLocks noChangeArrowheads="1"/>
          </p:cNvSpPr>
          <p:nvPr/>
        </p:nvSpPr>
        <p:spPr bwMode="auto">
          <a:xfrm>
            <a:off x="1362075" y="1852594"/>
            <a:ext cx="774700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Software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Interlocks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1" name="Text Box 66"/>
          <p:cNvSpPr txBox="1">
            <a:spLocks noChangeArrowheads="1"/>
          </p:cNvSpPr>
          <p:nvPr/>
        </p:nvSpPr>
        <p:spPr bwMode="auto">
          <a:xfrm>
            <a:off x="1690688" y="925494"/>
            <a:ext cx="757237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82" name="AutoShape 67"/>
          <p:cNvCxnSpPr>
            <a:cxnSpLocks noChangeShapeType="1"/>
            <a:stCxn id="181" idx="2"/>
            <a:endCxn id="180" idx="0"/>
          </p:cNvCxnSpPr>
          <p:nvPr/>
        </p:nvCxnSpPr>
        <p:spPr bwMode="auto">
          <a:xfrm rot="5400000">
            <a:off x="1758157" y="1540650"/>
            <a:ext cx="303212" cy="320675"/>
          </a:xfrm>
          <a:prstGeom prst="bentConnector3">
            <a:avLst>
              <a:gd name="adj1" fmla="val 49736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83" name="Text Box 68"/>
          <p:cNvSpPr txBox="1">
            <a:spLocks noChangeArrowheads="1"/>
          </p:cNvSpPr>
          <p:nvPr/>
        </p:nvSpPr>
        <p:spPr bwMode="auto">
          <a:xfrm>
            <a:off x="2212975" y="1852594"/>
            <a:ext cx="838200" cy="62388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Sequencer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4" name="Text Box 69"/>
          <p:cNvSpPr txBox="1">
            <a:spLocks noChangeArrowheads="1"/>
          </p:cNvSpPr>
          <p:nvPr/>
        </p:nvSpPr>
        <p:spPr bwMode="auto">
          <a:xfrm>
            <a:off x="1768475" y="855644"/>
            <a:ext cx="757238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5" name="Text Box 70"/>
          <p:cNvSpPr txBox="1">
            <a:spLocks noChangeArrowheads="1"/>
          </p:cNvSpPr>
          <p:nvPr/>
        </p:nvSpPr>
        <p:spPr bwMode="auto">
          <a:xfrm>
            <a:off x="1836738" y="785794"/>
            <a:ext cx="757237" cy="623888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6" name="Text Box 71"/>
          <p:cNvSpPr txBox="1">
            <a:spLocks noChangeArrowheads="1"/>
          </p:cNvSpPr>
          <p:nvPr/>
        </p:nvSpPr>
        <p:spPr bwMode="auto">
          <a:xfrm>
            <a:off x="384175" y="861994"/>
            <a:ext cx="852488" cy="533400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/>
              <a:t>Safe Beam Parameter Distribution</a:t>
            </a:r>
          </a:p>
        </p:txBody>
      </p:sp>
      <p:sp>
        <p:nvSpPr>
          <p:cNvPr id="187" name="Text Box 72"/>
          <p:cNvSpPr txBox="1">
            <a:spLocks noChangeArrowheads="1"/>
          </p:cNvSpPr>
          <p:nvPr/>
        </p:nvSpPr>
        <p:spPr bwMode="auto">
          <a:xfrm>
            <a:off x="507971" y="2867004"/>
            <a:ext cx="404812" cy="457200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 dirty="0"/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/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/>
              <a:t>Flag</a:t>
            </a:r>
          </a:p>
        </p:txBody>
      </p:sp>
      <p:sp>
        <p:nvSpPr>
          <p:cNvPr id="188" name="Oval 73"/>
          <p:cNvSpPr>
            <a:spLocks noChangeArrowheads="1"/>
          </p:cNvSpPr>
          <p:nvPr/>
        </p:nvSpPr>
        <p:spPr bwMode="auto">
          <a:xfrm>
            <a:off x="15652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89" name="AutoShape 74"/>
          <p:cNvCxnSpPr>
            <a:cxnSpLocks noChangeShapeType="1"/>
            <a:stCxn id="124" idx="0"/>
            <a:endCxn id="188" idx="4"/>
          </p:cNvCxnSpPr>
          <p:nvPr/>
        </p:nvCxnSpPr>
        <p:spPr bwMode="auto">
          <a:xfrm rot="16200000">
            <a:off x="14176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190" name="Oval 75"/>
          <p:cNvSpPr>
            <a:spLocks noChangeArrowheads="1"/>
          </p:cNvSpPr>
          <p:nvPr/>
        </p:nvSpPr>
        <p:spPr bwMode="auto">
          <a:xfrm>
            <a:off x="2449513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1" name="Oval 76"/>
          <p:cNvSpPr>
            <a:spLocks noChangeArrowheads="1"/>
          </p:cNvSpPr>
          <p:nvPr/>
        </p:nvSpPr>
        <p:spPr bwMode="auto">
          <a:xfrm>
            <a:off x="3208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2" name="AutoShape 77"/>
          <p:cNvCxnSpPr>
            <a:cxnSpLocks noChangeShapeType="1"/>
            <a:stCxn id="137" idx="0"/>
            <a:endCxn id="190" idx="4"/>
          </p:cNvCxnSpPr>
          <p:nvPr/>
        </p:nvCxnSpPr>
        <p:spPr bwMode="auto">
          <a:xfrm rot="5400000" flipH="1">
            <a:off x="2306638" y="3571857"/>
            <a:ext cx="366712" cy="4762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3" name="AutoShape 78"/>
          <p:cNvCxnSpPr>
            <a:cxnSpLocks noChangeShapeType="1"/>
            <a:stCxn id="142" idx="0"/>
            <a:endCxn id="191" idx="4"/>
          </p:cNvCxnSpPr>
          <p:nvPr/>
        </p:nvCxnSpPr>
        <p:spPr bwMode="auto">
          <a:xfrm rot="5400000" flipH="1">
            <a:off x="3062288" y="3575032"/>
            <a:ext cx="373062" cy="4762"/>
          </a:xfrm>
          <a:prstGeom prst="bentConnector3">
            <a:avLst>
              <a:gd name="adj1" fmla="val 49787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4" name="Oval 79"/>
          <p:cNvSpPr>
            <a:spLocks noChangeArrowheads="1"/>
          </p:cNvSpPr>
          <p:nvPr/>
        </p:nvSpPr>
        <p:spPr bwMode="auto">
          <a:xfrm>
            <a:off x="708025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5" name="AutoShape 80"/>
          <p:cNvCxnSpPr>
            <a:cxnSpLocks noChangeShapeType="1"/>
            <a:stCxn id="123" idx="0"/>
            <a:endCxn id="194" idx="4"/>
          </p:cNvCxnSpPr>
          <p:nvPr/>
        </p:nvCxnSpPr>
        <p:spPr bwMode="auto">
          <a:xfrm rot="16200000">
            <a:off x="491332" y="3502800"/>
            <a:ext cx="366712" cy="142875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6" name="Oval 81"/>
          <p:cNvSpPr>
            <a:spLocks noChangeArrowheads="1"/>
          </p:cNvSpPr>
          <p:nvPr/>
        </p:nvSpPr>
        <p:spPr bwMode="auto">
          <a:xfrm>
            <a:off x="7594600" y="32813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7" name="Oval 82"/>
          <p:cNvSpPr>
            <a:spLocks noChangeArrowheads="1"/>
          </p:cNvSpPr>
          <p:nvPr/>
        </p:nvSpPr>
        <p:spPr bwMode="auto">
          <a:xfrm>
            <a:off x="554672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8" name="Oval 83"/>
          <p:cNvSpPr>
            <a:spLocks noChangeArrowheads="1"/>
          </p:cNvSpPr>
          <p:nvPr/>
        </p:nvSpPr>
        <p:spPr bwMode="auto">
          <a:xfrm>
            <a:off x="62388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9" name="Oval 84"/>
          <p:cNvSpPr>
            <a:spLocks noChangeArrowheads="1"/>
          </p:cNvSpPr>
          <p:nvPr/>
        </p:nvSpPr>
        <p:spPr bwMode="auto">
          <a:xfrm>
            <a:off x="40417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00" name="AutoShape 85"/>
          <p:cNvCxnSpPr>
            <a:cxnSpLocks noChangeShapeType="1"/>
            <a:stCxn id="171" idx="0"/>
            <a:endCxn id="199" idx="4"/>
          </p:cNvCxnSpPr>
          <p:nvPr/>
        </p:nvCxnSpPr>
        <p:spPr bwMode="auto">
          <a:xfrm rot="16200000">
            <a:off x="38941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01" name="AutoShape 86"/>
          <p:cNvCxnSpPr>
            <a:cxnSpLocks noChangeShapeType="1"/>
            <a:stCxn id="172" idx="2"/>
            <a:endCxn id="121" idx="0"/>
          </p:cNvCxnSpPr>
          <p:nvPr/>
        </p:nvCxnSpPr>
        <p:spPr bwMode="auto">
          <a:xfrm rot="16200000" flipH="1">
            <a:off x="8410576" y="2446319"/>
            <a:ext cx="476250" cy="3175"/>
          </a:xfrm>
          <a:prstGeom prst="bentConnector3">
            <a:avLst>
              <a:gd name="adj1" fmla="val 51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2" name="AutoShape 87"/>
          <p:cNvCxnSpPr>
            <a:cxnSpLocks noChangeShapeType="1"/>
            <a:stCxn id="159" idx="0"/>
            <a:endCxn id="197" idx="4"/>
          </p:cNvCxnSpPr>
          <p:nvPr/>
        </p:nvCxnSpPr>
        <p:spPr bwMode="auto">
          <a:xfrm rot="5400000" flipH="1">
            <a:off x="5399881" y="3571063"/>
            <a:ext cx="371475" cy="158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3" name="AutoShape 88"/>
          <p:cNvCxnSpPr>
            <a:cxnSpLocks noChangeShapeType="1"/>
            <a:stCxn id="164" idx="0"/>
            <a:endCxn id="198" idx="4"/>
          </p:cNvCxnSpPr>
          <p:nvPr/>
        </p:nvCxnSpPr>
        <p:spPr bwMode="auto">
          <a:xfrm rot="5400000" flipH="1">
            <a:off x="6092825" y="3570269"/>
            <a:ext cx="371475" cy="317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4" name="Oval 89"/>
          <p:cNvSpPr>
            <a:spLocks noChangeArrowheads="1"/>
          </p:cNvSpPr>
          <p:nvPr/>
        </p:nvSpPr>
        <p:spPr bwMode="auto">
          <a:xfrm>
            <a:off x="34321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5" name="Oval 90"/>
          <p:cNvSpPr>
            <a:spLocks noChangeArrowheads="1"/>
          </p:cNvSpPr>
          <p:nvPr/>
        </p:nvSpPr>
        <p:spPr bwMode="auto">
          <a:xfrm>
            <a:off x="43465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6" name="Oval 91"/>
          <p:cNvSpPr>
            <a:spLocks noChangeArrowheads="1"/>
          </p:cNvSpPr>
          <p:nvPr/>
        </p:nvSpPr>
        <p:spPr bwMode="auto">
          <a:xfrm>
            <a:off x="5367338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7" name="Oval 92"/>
          <p:cNvSpPr>
            <a:spLocks noChangeArrowheads="1"/>
          </p:cNvSpPr>
          <p:nvPr/>
        </p:nvSpPr>
        <p:spPr bwMode="auto">
          <a:xfrm>
            <a:off x="1708150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8" name="Oval 93"/>
          <p:cNvSpPr>
            <a:spLocks noChangeArrowheads="1"/>
          </p:cNvSpPr>
          <p:nvPr/>
        </p:nvSpPr>
        <p:spPr bwMode="auto">
          <a:xfrm>
            <a:off x="70897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9" name="Oval 94"/>
          <p:cNvSpPr>
            <a:spLocks noChangeArrowheads="1"/>
          </p:cNvSpPr>
          <p:nvPr/>
        </p:nvSpPr>
        <p:spPr bwMode="auto">
          <a:xfrm>
            <a:off x="4859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10" name="Oval 95"/>
          <p:cNvSpPr>
            <a:spLocks noChangeArrowheads="1"/>
          </p:cNvSpPr>
          <p:nvPr/>
        </p:nvSpPr>
        <p:spPr bwMode="auto">
          <a:xfrm>
            <a:off x="6251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1" name="AutoShape 96"/>
          <p:cNvCxnSpPr>
            <a:cxnSpLocks noChangeShapeType="1"/>
            <a:stCxn id="180" idx="2"/>
            <a:endCxn id="207" idx="0"/>
          </p:cNvCxnSpPr>
          <p:nvPr/>
        </p:nvCxnSpPr>
        <p:spPr bwMode="auto">
          <a:xfrm rot="5400000">
            <a:off x="1569244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2" name="AutoShape 97"/>
          <p:cNvCxnSpPr>
            <a:cxnSpLocks noChangeShapeType="1"/>
            <a:stCxn id="157" idx="0"/>
            <a:endCxn id="209" idx="4"/>
          </p:cNvCxnSpPr>
          <p:nvPr/>
        </p:nvCxnSpPr>
        <p:spPr bwMode="auto">
          <a:xfrm rot="16200000">
            <a:off x="4714082" y="3574238"/>
            <a:ext cx="366712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3" name="AutoShape 98"/>
          <p:cNvCxnSpPr>
            <a:cxnSpLocks noChangeShapeType="1"/>
            <a:stCxn id="158" idx="0"/>
            <a:endCxn id="216" idx="4"/>
          </p:cNvCxnSpPr>
          <p:nvPr/>
        </p:nvCxnSpPr>
        <p:spPr bwMode="auto">
          <a:xfrm rot="16200000">
            <a:off x="6840538" y="3573444"/>
            <a:ext cx="361950" cy="63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4" name="AutoShape 99"/>
          <p:cNvCxnSpPr>
            <a:cxnSpLocks noChangeShapeType="1"/>
            <a:stCxn id="150" idx="2"/>
            <a:endCxn id="208" idx="0"/>
          </p:cNvCxnSpPr>
          <p:nvPr/>
        </p:nvCxnSpPr>
        <p:spPr bwMode="auto">
          <a:xfrm rot="16200000" flipH="1">
            <a:off x="6946107" y="2656663"/>
            <a:ext cx="361950" cy="1587"/>
          </a:xfrm>
          <a:prstGeom prst="bentConnector3">
            <a:avLst>
              <a:gd name="adj1" fmla="val 4956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5" name="AutoShape 100"/>
          <p:cNvCxnSpPr>
            <a:cxnSpLocks noChangeShapeType="1"/>
            <a:stCxn id="156" idx="2"/>
          </p:cNvCxnSpPr>
          <p:nvPr/>
        </p:nvCxnSpPr>
        <p:spPr bwMode="auto">
          <a:xfrm rot="5400000">
            <a:off x="6091276" y="2664708"/>
            <a:ext cx="378688" cy="2236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16" name="Oval 101"/>
          <p:cNvSpPr>
            <a:spLocks noChangeArrowheads="1"/>
          </p:cNvSpPr>
          <p:nvPr/>
        </p:nvSpPr>
        <p:spPr bwMode="auto">
          <a:xfrm>
            <a:off x="6986588" y="33194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7" name="AutoShape 102"/>
          <p:cNvCxnSpPr>
            <a:cxnSpLocks noChangeShapeType="1"/>
            <a:stCxn id="155" idx="2"/>
            <a:endCxn id="206" idx="0"/>
          </p:cNvCxnSpPr>
          <p:nvPr/>
        </p:nvCxnSpPr>
        <p:spPr bwMode="auto">
          <a:xfrm rot="5400000">
            <a:off x="5228432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8" name="AutoShape 103"/>
          <p:cNvCxnSpPr>
            <a:cxnSpLocks noChangeShapeType="1"/>
            <a:stCxn id="146" idx="2"/>
            <a:endCxn id="205" idx="0"/>
          </p:cNvCxnSpPr>
          <p:nvPr/>
        </p:nvCxnSpPr>
        <p:spPr bwMode="auto">
          <a:xfrm rot="5400000">
            <a:off x="42060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9" name="AutoShape 104"/>
          <p:cNvCxnSpPr>
            <a:cxnSpLocks noChangeShapeType="1"/>
            <a:stCxn id="178" idx="2"/>
            <a:endCxn id="204" idx="0"/>
          </p:cNvCxnSpPr>
          <p:nvPr/>
        </p:nvCxnSpPr>
        <p:spPr bwMode="auto">
          <a:xfrm rot="5400000">
            <a:off x="3289300" y="2657457"/>
            <a:ext cx="361950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0" name="Oval 105"/>
          <p:cNvSpPr>
            <a:spLocks noChangeArrowheads="1"/>
          </p:cNvSpPr>
          <p:nvPr/>
        </p:nvSpPr>
        <p:spPr bwMode="auto">
          <a:xfrm>
            <a:off x="25939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1" name="AutoShape 106"/>
          <p:cNvCxnSpPr>
            <a:cxnSpLocks noChangeShapeType="1"/>
            <a:stCxn id="183" idx="2"/>
            <a:endCxn id="220" idx="0"/>
          </p:cNvCxnSpPr>
          <p:nvPr/>
        </p:nvCxnSpPr>
        <p:spPr bwMode="auto">
          <a:xfrm rot="5400000">
            <a:off x="24534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22" name="AutoShape 107"/>
          <p:cNvCxnSpPr>
            <a:cxnSpLocks noChangeShapeType="1"/>
            <a:stCxn id="228" idx="6"/>
            <a:endCxn id="122" idx="1"/>
          </p:cNvCxnSpPr>
          <p:nvPr/>
        </p:nvCxnSpPr>
        <p:spPr bwMode="auto">
          <a:xfrm>
            <a:off x="7670800" y="3201969"/>
            <a:ext cx="534988" cy="639763"/>
          </a:xfrm>
          <a:prstGeom prst="bentConnector3">
            <a:avLst>
              <a:gd name="adj1" fmla="val 49852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23" name="AutoShape 108"/>
          <p:cNvCxnSpPr>
            <a:cxnSpLocks noChangeShapeType="1"/>
            <a:stCxn id="196" idx="6"/>
            <a:endCxn id="177" idx="1"/>
          </p:cNvCxnSpPr>
          <p:nvPr/>
        </p:nvCxnSpPr>
        <p:spPr bwMode="auto">
          <a:xfrm>
            <a:off x="7670800" y="3319444"/>
            <a:ext cx="257175" cy="13001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4" name="Oval 109"/>
          <p:cNvSpPr>
            <a:spLocks noChangeArrowheads="1"/>
          </p:cNvSpPr>
          <p:nvPr/>
        </p:nvSpPr>
        <p:spPr bwMode="auto">
          <a:xfrm>
            <a:off x="10699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5" name="AutoShape 110"/>
          <p:cNvCxnSpPr>
            <a:cxnSpLocks noChangeShapeType="1"/>
            <a:stCxn id="179" idx="2"/>
            <a:endCxn id="224" idx="0"/>
          </p:cNvCxnSpPr>
          <p:nvPr/>
        </p:nvCxnSpPr>
        <p:spPr bwMode="auto">
          <a:xfrm rot="16200000" flipH="1">
            <a:off x="810419" y="2545538"/>
            <a:ext cx="366712" cy="228600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6" name="Oval 111"/>
          <p:cNvSpPr>
            <a:spLocks noChangeArrowheads="1"/>
          </p:cNvSpPr>
          <p:nvPr/>
        </p:nvSpPr>
        <p:spPr bwMode="auto">
          <a:xfrm>
            <a:off x="7394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7" name="AutoShape 112"/>
          <p:cNvCxnSpPr>
            <a:cxnSpLocks noChangeShapeType="1"/>
            <a:stCxn id="120" idx="3"/>
          </p:cNvCxnSpPr>
          <p:nvPr/>
        </p:nvCxnSpPr>
        <p:spPr bwMode="auto">
          <a:xfrm>
            <a:off x="7669213" y="3101240"/>
            <a:ext cx="485742" cy="5854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8" name="Oval 113"/>
          <p:cNvSpPr>
            <a:spLocks noChangeArrowheads="1"/>
          </p:cNvSpPr>
          <p:nvPr/>
        </p:nvSpPr>
        <p:spPr bwMode="auto">
          <a:xfrm>
            <a:off x="7594600" y="31638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9" name="AutoShape 114"/>
          <p:cNvCxnSpPr>
            <a:cxnSpLocks noChangeShapeType="1"/>
            <a:stCxn id="230" idx="2"/>
            <a:endCxn id="226" idx="0"/>
          </p:cNvCxnSpPr>
          <p:nvPr/>
        </p:nvCxnSpPr>
        <p:spPr bwMode="auto">
          <a:xfrm rot="10800000">
            <a:off x="7432675" y="2838432"/>
            <a:ext cx="723900" cy="42862"/>
          </a:xfrm>
          <a:prstGeom prst="bentConnector4">
            <a:avLst>
              <a:gd name="adj1" fmla="val 47370"/>
              <a:gd name="adj2" fmla="val 633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0" name="Oval 115"/>
          <p:cNvSpPr>
            <a:spLocks noChangeArrowheads="1"/>
          </p:cNvSpPr>
          <p:nvPr/>
        </p:nvSpPr>
        <p:spPr bwMode="auto">
          <a:xfrm>
            <a:off x="81565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31" name="AutoShape 116"/>
          <p:cNvCxnSpPr>
            <a:cxnSpLocks noChangeShapeType="1"/>
            <a:stCxn id="186" idx="1"/>
            <a:endCxn id="120" idx="1"/>
          </p:cNvCxnSpPr>
          <p:nvPr/>
        </p:nvCxnSpPr>
        <p:spPr bwMode="auto">
          <a:xfrm rot="10800000" flipH="1" flipV="1">
            <a:off x="384175" y="1128694"/>
            <a:ext cx="38100" cy="1972546"/>
          </a:xfrm>
          <a:prstGeom prst="bentConnector3">
            <a:avLst>
              <a:gd name="adj1" fmla="val -60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5" name="Date Placeholder 2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236" name="Slide Number Placeholder 2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237" name="Footer Placeholder 2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139" name="TextBox 138"/>
          <p:cNvSpPr txBox="1"/>
          <p:nvPr/>
        </p:nvSpPr>
        <p:spPr>
          <a:xfrm>
            <a:off x="7072330" y="6286520"/>
            <a:ext cx="159338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 smtClean="0"/>
              <a:t>© R. Schmidt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6758006" cy="582594"/>
          </a:xfrm>
        </p:spPr>
        <p:txBody>
          <a:bodyPr anchor="ctr">
            <a:normAutofit fontScale="90000"/>
          </a:bodyPr>
          <a:lstStyle/>
          <a:p>
            <a:r>
              <a:rPr lang="en-GB" dirty="0" smtClean="0"/>
              <a:t>What Sits Where – Critical?</a:t>
            </a:r>
            <a:endParaRPr lang="en-GB" dirty="0"/>
          </a:p>
        </p:txBody>
      </p:sp>
      <p:sp>
        <p:nvSpPr>
          <p:cNvPr id="118" name="Oval 3"/>
          <p:cNvSpPr>
            <a:spLocks noChangeArrowheads="1"/>
          </p:cNvSpPr>
          <p:nvPr/>
        </p:nvSpPr>
        <p:spPr bwMode="auto">
          <a:xfrm>
            <a:off x="7597775" y="3182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19" name="Oval 4"/>
          <p:cNvSpPr>
            <a:spLocks noChangeArrowheads="1"/>
          </p:cNvSpPr>
          <p:nvPr/>
        </p:nvSpPr>
        <p:spPr bwMode="auto">
          <a:xfrm>
            <a:off x="7597775" y="31114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20" name="Text Box 5"/>
          <p:cNvSpPr txBox="1">
            <a:spLocks noChangeArrowheads="1"/>
          </p:cNvSpPr>
          <p:nvPr/>
        </p:nvSpPr>
        <p:spPr bwMode="auto">
          <a:xfrm>
            <a:off x="422275" y="2827319"/>
            <a:ext cx="7246938" cy="547842"/>
          </a:xfrm>
          <a:prstGeom prst="rect">
            <a:avLst/>
          </a:prstGeom>
          <a:solidFill>
            <a:srgbClr val="FCFCD4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5291" tIns="0" rIns="65291" bIns="0" anchor="ctr">
            <a:spAutoFit/>
          </a:bodyPr>
          <a:lstStyle/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200" b="0" dirty="0">
              <a:solidFill>
                <a:srgbClr val="CC0000"/>
              </a:solidFill>
            </a:endParaRPr>
          </a:p>
          <a:p>
            <a:pPr algn="ctr" defTabSz="652463">
              <a:spcBef>
                <a:spcPct val="0"/>
              </a:spcBef>
            </a:pPr>
            <a:r>
              <a:rPr lang="en-GB" sz="1600" b="0" dirty="0" smtClean="0">
                <a:solidFill>
                  <a:srgbClr val="CC0000"/>
                </a:solidFill>
              </a:rPr>
              <a:t>            Beam </a:t>
            </a:r>
            <a:r>
              <a:rPr lang="en-GB" sz="1600" b="0" dirty="0">
                <a:solidFill>
                  <a:srgbClr val="CC0000"/>
                </a:solidFill>
              </a:rPr>
              <a:t>Interlock System</a:t>
            </a:r>
          </a:p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600" b="0" dirty="0">
              <a:solidFill>
                <a:srgbClr val="CC0000"/>
              </a:solidFill>
            </a:endParaRPr>
          </a:p>
        </p:txBody>
      </p:sp>
      <p:sp>
        <p:nvSpPr>
          <p:cNvPr id="121" name="Text Box 6"/>
          <p:cNvSpPr txBox="1">
            <a:spLocks noChangeArrowheads="1"/>
          </p:cNvSpPr>
          <p:nvPr/>
        </p:nvSpPr>
        <p:spPr bwMode="auto">
          <a:xfrm>
            <a:off x="8156575" y="2700319"/>
            <a:ext cx="987425" cy="828675"/>
          </a:xfrm>
          <a:prstGeom prst="rect">
            <a:avLst/>
          </a:prstGeom>
          <a:solidFill>
            <a:srgbClr val="F57777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Beam </a:t>
            </a:r>
            <a:endParaRPr lang="en-GB" sz="1600" b="0" dirty="0"/>
          </a:p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Dumping     </a:t>
            </a:r>
            <a:br>
              <a:rPr lang="en-GB" sz="1600" b="0" dirty="0" smtClean="0"/>
            </a:br>
            <a:r>
              <a:rPr lang="en-GB" sz="1600" b="0" dirty="0" smtClean="0"/>
              <a:t> System</a:t>
            </a:r>
            <a:r>
              <a:rPr lang="en-GB" sz="1400" b="0" dirty="0" smtClean="0"/>
              <a:t>  </a:t>
            </a:r>
            <a:endParaRPr lang="en-GB" sz="1400" b="0" dirty="0"/>
          </a:p>
        </p:txBody>
      </p:sp>
      <p:sp>
        <p:nvSpPr>
          <p:cNvPr id="122" name="Text Box 7"/>
          <p:cNvSpPr txBox="1">
            <a:spLocks noChangeArrowheads="1"/>
          </p:cNvSpPr>
          <p:nvPr/>
        </p:nvSpPr>
        <p:spPr bwMode="auto">
          <a:xfrm>
            <a:off x="8205788" y="3621069"/>
            <a:ext cx="865187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Injection Interlock</a:t>
            </a:r>
          </a:p>
        </p:txBody>
      </p:sp>
      <p:sp>
        <p:nvSpPr>
          <p:cNvPr id="123" name="Text Box 8"/>
          <p:cNvSpPr txBox="1">
            <a:spLocks noChangeArrowheads="1"/>
          </p:cNvSpPr>
          <p:nvPr/>
        </p:nvSpPr>
        <p:spPr bwMode="auto">
          <a:xfrm>
            <a:off x="155575" y="3757594"/>
            <a:ext cx="893763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sc magnets</a:t>
            </a:r>
          </a:p>
        </p:txBody>
      </p:sp>
      <p:sp>
        <p:nvSpPr>
          <p:cNvPr id="124" name="Text Box 9"/>
          <p:cNvSpPr txBox="1">
            <a:spLocks noChangeArrowheads="1"/>
          </p:cNvSpPr>
          <p:nvPr/>
        </p:nvSpPr>
        <p:spPr bwMode="auto">
          <a:xfrm>
            <a:off x="1146175" y="3757594"/>
            <a:ext cx="9144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err="1"/>
              <a:t>nc</a:t>
            </a:r>
            <a:r>
              <a:rPr lang="en-GB" sz="1200" dirty="0"/>
              <a:t> magnets</a:t>
            </a:r>
          </a:p>
        </p:txBody>
      </p:sp>
      <p:sp>
        <p:nvSpPr>
          <p:cNvPr id="125" name="Text Box 10"/>
          <p:cNvSpPr txBox="1">
            <a:spLocks noChangeArrowheads="1"/>
          </p:cNvSpPr>
          <p:nvPr/>
        </p:nvSpPr>
        <p:spPr bwMode="auto">
          <a:xfrm>
            <a:off x="231775" y="5724507"/>
            <a:ext cx="7715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QPS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(several 1000)</a:t>
            </a:r>
          </a:p>
        </p:txBody>
      </p:sp>
      <p:sp>
        <p:nvSpPr>
          <p:cNvPr id="126" name="Text Box 11"/>
          <p:cNvSpPr txBox="1">
            <a:spLocks noChangeArrowheads="1"/>
          </p:cNvSpPr>
          <p:nvPr/>
        </p:nvSpPr>
        <p:spPr bwMode="auto">
          <a:xfrm>
            <a:off x="993775" y="5724507"/>
            <a:ext cx="827088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Converters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~1500</a:t>
            </a:r>
          </a:p>
        </p:txBody>
      </p:sp>
      <p:sp>
        <p:nvSpPr>
          <p:cNvPr id="127" name="Text Box 12"/>
          <p:cNvSpPr txBox="1">
            <a:spLocks noChangeArrowheads="1"/>
          </p:cNvSpPr>
          <p:nvPr/>
        </p:nvSpPr>
        <p:spPr bwMode="auto">
          <a:xfrm>
            <a:off x="1870075" y="5724507"/>
            <a:ext cx="41910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AUG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28" name="Text Box 13"/>
          <p:cNvSpPr txBox="1">
            <a:spLocks noChangeArrowheads="1"/>
          </p:cNvSpPr>
          <p:nvPr/>
        </p:nvSpPr>
        <p:spPr bwMode="auto">
          <a:xfrm>
            <a:off x="2346325" y="5724507"/>
            <a:ext cx="3651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UPS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29" name="Text Box 14"/>
          <p:cNvSpPr txBox="1">
            <a:spLocks noChangeArrowheads="1"/>
          </p:cNvSpPr>
          <p:nvPr/>
        </p:nvSpPr>
        <p:spPr bwMode="auto">
          <a:xfrm>
            <a:off x="1625600" y="4824394"/>
            <a:ext cx="815975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Converters</a:t>
            </a:r>
          </a:p>
        </p:txBody>
      </p:sp>
      <p:cxnSp>
        <p:nvCxnSpPr>
          <p:cNvPr id="130" name="AutoShape 15"/>
          <p:cNvCxnSpPr>
            <a:cxnSpLocks noChangeShapeType="1"/>
            <a:stCxn id="125" idx="0"/>
            <a:endCxn id="140" idx="4"/>
          </p:cNvCxnSpPr>
          <p:nvPr/>
        </p:nvCxnSpPr>
        <p:spPr bwMode="auto">
          <a:xfrm rot="5400000" flipH="1">
            <a:off x="541337" y="5648307"/>
            <a:ext cx="138113" cy="14288"/>
          </a:xfrm>
          <a:prstGeom prst="bentConnector3">
            <a:avLst>
              <a:gd name="adj1" fmla="val 4942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1" name="AutoShape 16"/>
          <p:cNvCxnSpPr>
            <a:cxnSpLocks noChangeShapeType="1"/>
            <a:stCxn id="127" idx="0"/>
            <a:endCxn id="140" idx="6"/>
          </p:cNvCxnSpPr>
          <p:nvPr/>
        </p:nvCxnSpPr>
        <p:spPr bwMode="auto">
          <a:xfrm rot="5400000" flipH="1">
            <a:off x="1272381" y="4917263"/>
            <a:ext cx="176213" cy="1438275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2" name="AutoShape 17"/>
          <p:cNvCxnSpPr>
            <a:cxnSpLocks noChangeShapeType="1"/>
            <a:stCxn id="128" idx="0"/>
            <a:endCxn id="140" idx="6"/>
          </p:cNvCxnSpPr>
          <p:nvPr/>
        </p:nvCxnSpPr>
        <p:spPr bwMode="auto">
          <a:xfrm rot="5400000" flipH="1">
            <a:off x="1497012" y="4692632"/>
            <a:ext cx="176213" cy="1887538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3" name="AutoShape 18"/>
          <p:cNvCxnSpPr>
            <a:cxnSpLocks noChangeShapeType="1"/>
            <a:stCxn id="126" idx="0"/>
            <a:endCxn id="140" idx="6"/>
          </p:cNvCxnSpPr>
          <p:nvPr/>
        </p:nvCxnSpPr>
        <p:spPr bwMode="auto">
          <a:xfrm rot="5400000" flipH="1">
            <a:off x="936625" y="5253019"/>
            <a:ext cx="176213" cy="766763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sp>
        <p:nvSpPr>
          <p:cNvPr id="134" name="Text Box 19"/>
          <p:cNvSpPr txBox="1">
            <a:spLocks noChangeArrowheads="1"/>
          </p:cNvSpPr>
          <p:nvPr/>
        </p:nvSpPr>
        <p:spPr bwMode="auto">
          <a:xfrm>
            <a:off x="917575" y="4824394"/>
            <a:ext cx="652463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35" name="AutoShape 20"/>
          <p:cNvCxnSpPr>
            <a:cxnSpLocks noChangeShapeType="1"/>
            <a:stCxn id="134" idx="0"/>
            <a:endCxn id="124" idx="2"/>
          </p:cNvCxnSpPr>
          <p:nvPr/>
        </p:nvCxnSpPr>
        <p:spPr bwMode="auto">
          <a:xfrm rot="16200000">
            <a:off x="1202532" y="4423550"/>
            <a:ext cx="442912" cy="358775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6" name="AutoShape 21"/>
          <p:cNvCxnSpPr>
            <a:cxnSpLocks noChangeShapeType="1"/>
            <a:stCxn id="129" idx="0"/>
            <a:endCxn id="124" idx="2"/>
          </p:cNvCxnSpPr>
          <p:nvPr/>
        </p:nvCxnSpPr>
        <p:spPr bwMode="auto">
          <a:xfrm rot="5400000" flipH="1">
            <a:off x="1597026" y="4387831"/>
            <a:ext cx="442912" cy="430213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37" name="Text Box 22"/>
          <p:cNvSpPr txBox="1">
            <a:spLocks noChangeArrowheads="1"/>
          </p:cNvSpPr>
          <p:nvPr/>
        </p:nvSpPr>
        <p:spPr bwMode="auto">
          <a:xfrm>
            <a:off x="2125663" y="3757594"/>
            <a:ext cx="73342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Magnet Current Monitor</a:t>
            </a:r>
          </a:p>
        </p:txBody>
      </p:sp>
      <p:sp>
        <p:nvSpPr>
          <p:cNvPr id="138" name="Text Box 23"/>
          <p:cNvSpPr txBox="1">
            <a:spLocks noChangeArrowheads="1"/>
          </p:cNvSpPr>
          <p:nvPr/>
        </p:nvSpPr>
        <p:spPr bwMode="auto">
          <a:xfrm>
            <a:off x="2746375" y="5724507"/>
            <a:ext cx="3651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Cryo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OK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40" name="Oval 25"/>
          <p:cNvSpPr>
            <a:spLocks noChangeArrowheads="1"/>
          </p:cNvSpPr>
          <p:nvPr/>
        </p:nvSpPr>
        <p:spPr bwMode="auto">
          <a:xfrm>
            <a:off x="565150" y="5510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41" name="AutoShape 26"/>
          <p:cNvCxnSpPr>
            <a:cxnSpLocks noChangeShapeType="1"/>
            <a:stCxn id="140" idx="0"/>
            <a:endCxn id="123" idx="2"/>
          </p:cNvCxnSpPr>
          <p:nvPr/>
        </p:nvCxnSpPr>
        <p:spPr bwMode="auto">
          <a:xfrm rot="16200000">
            <a:off x="38894" y="4945838"/>
            <a:ext cx="1128712" cy="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</p:cxnSp>
      <p:sp>
        <p:nvSpPr>
          <p:cNvPr id="142" name="Text Box 27"/>
          <p:cNvSpPr txBox="1">
            <a:spLocks noChangeArrowheads="1"/>
          </p:cNvSpPr>
          <p:nvPr/>
        </p:nvSpPr>
        <p:spPr bwMode="auto">
          <a:xfrm>
            <a:off x="2908300" y="3763944"/>
            <a:ext cx="685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RF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3" name="Text Box 28"/>
          <p:cNvSpPr txBox="1">
            <a:spLocks noChangeArrowheads="1"/>
          </p:cNvSpPr>
          <p:nvPr/>
        </p:nvSpPr>
        <p:spPr bwMode="auto">
          <a:xfrm>
            <a:off x="2974975" y="785794"/>
            <a:ext cx="925513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Movable Detectors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4" name="AutoShape 29"/>
          <p:cNvCxnSpPr>
            <a:cxnSpLocks noChangeShapeType="1"/>
            <a:stCxn id="148" idx="2"/>
            <a:endCxn id="146" idx="0"/>
          </p:cNvCxnSpPr>
          <p:nvPr/>
        </p:nvCxnSpPr>
        <p:spPr bwMode="auto">
          <a:xfrm rot="5400000">
            <a:off x="4648201" y="1146156"/>
            <a:ext cx="442912" cy="969963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45" name="AutoShape 30"/>
          <p:cNvCxnSpPr>
            <a:cxnSpLocks noChangeShapeType="1"/>
            <a:stCxn id="143" idx="2"/>
            <a:endCxn id="146" idx="0"/>
          </p:cNvCxnSpPr>
          <p:nvPr/>
        </p:nvCxnSpPr>
        <p:spPr bwMode="auto">
          <a:xfrm rot="16200000" flipH="1">
            <a:off x="3690144" y="1158063"/>
            <a:ext cx="442912" cy="946150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46" name="Text Box 31"/>
          <p:cNvSpPr txBox="1">
            <a:spLocks noChangeArrowheads="1"/>
          </p:cNvSpPr>
          <p:nvPr/>
        </p:nvSpPr>
        <p:spPr bwMode="auto">
          <a:xfrm>
            <a:off x="3889375" y="1852594"/>
            <a:ext cx="9906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Experiments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7" name="Text Box 32"/>
          <p:cNvSpPr txBox="1">
            <a:spLocks noChangeArrowheads="1"/>
          </p:cNvSpPr>
          <p:nvPr/>
        </p:nvSpPr>
        <p:spPr bwMode="auto">
          <a:xfrm>
            <a:off x="3930650" y="785794"/>
            <a:ext cx="92392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Beam Loss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BCM</a:t>
            </a:r>
          </a:p>
        </p:txBody>
      </p:sp>
      <p:sp>
        <p:nvSpPr>
          <p:cNvPr id="148" name="Text Box 33"/>
          <p:cNvSpPr txBox="1">
            <a:spLocks noChangeArrowheads="1"/>
          </p:cNvSpPr>
          <p:nvPr/>
        </p:nvSpPr>
        <p:spPr bwMode="auto">
          <a:xfrm>
            <a:off x="4892675" y="785794"/>
            <a:ext cx="92392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Experimental 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9" name="AutoShape 34"/>
          <p:cNvCxnSpPr>
            <a:cxnSpLocks noChangeShapeType="1"/>
            <a:stCxn id="147" idx="2"/>
            <a:endCxn id="146" idx="0"/>
          </p:cNvCxnSpPr>
          <p:nvPr/>
        </p:nvCxnSpPr>
        <p:spPr bwMode="auto">
          <a:xfrm rot="5400000">
            <a:off x="4167188" y="1627169"/>
            <a:ext cx="442912" cy="7938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0" name="Text Box 35"/>
          <p:cNvSpPr txBox="1">
            <a:spLocks noChangeArrowheads="1"/>
          </p:cNvSpPr>
          <p:nvPr/>
        </p:nvSpPr>
        <p:spPr bwMode="auto">
          <a:xfrm>
            <a:off x="6684963" y="1852594"/>
            <a:ext cx="88106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Collimation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 dirty="0"/>
          </a:p>
        </p:txBody>
      </p:sp>
      <p:sp>
        <p:nvSpPr>
          <p:cNvPr id="151" name="Text Box 36"/>
          <p:cNvSpPr txBox="1">
            <a:spLocks noChangeArrowheads="1"/>
          </p:cNvSpPr>
          <p:nvPr/>
        </p:nvSpPr>
        <p:spPr bwMode="auto">
          <a:xfrm>
            <a:off x="6022975" y="787382"/>
            <a:ext cx="86995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Collimator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Positions</a:t>
            </a:r>
          </a:p>
          <a:p>
            <a:pPr algn="ctr" defTabSz="652463">
              <a:spcBef>
                <a:spcPct val="0"/>
              </a:spcBef>
            </a:pPr>
            <a:endParaRPr lang="en-GB" sz="1200" b="0" dirty="0"/>
          </a:p>
        </p:txBody>
      </p:sp>
      <p:sp>
        <p:nvSpPr>
          <p:cNvPr id="152" name="Text Box 37"/>
          <p:cNvSpPr txBox="1">
            <a:spLocks noChangeArrowheads="1"/>
          </p:cNvSpPr>
          <p:nvPr/>
        </p:nvSpPr>
        <p:spPr bwMode="auto">
          <a:xfrm>
            <a:off x="6937375" y="785794"/>
            <a:ext cx="1066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Environmental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parameters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53" name="AutoShape 38"/>
          <p:cNvCxnSpPr>
            <a:cxnSpLocks noChangeShapeType="1"/>
            <a:stCxn id="151" idx="2"/>
            <a:endCxn id="150" idx="0"/>
          </p:cNvCxnSpPr>
          <p:nvPr/>
        </p:nvCxnSpPr>
        <p:spPr bwMode="auto">
          <a:xfrm rot="16200000" flipH="1">
            <a:off x="6571456" y="1297763"/>
            <a:ext cx="441325" cy="668338"/>
          </a:xfrm>
          <a:prstGeom prst="bentConnector3">
            <a:avLst>
              <a:gd name="adj1" fmla="val 4963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54" name="AutoShape 39"/>
          <p:cNvCxnSpPr>
            <a:cxnSpLocks noChangeShapeType="1"/>
            <a:stCxn id="152" idx="2"/>
            <a:endCxn id="150" idx="0"/>
          </p:cNvCxnSpPr>
          <p:nvPr/>
        </p:nvCxnSpPr>
        <p:spPr bwMode="auto">
          <a:xfrm rot="5400000">
            <a:off x="7077076" y="1458894"/>
            <a:ext cx="442912" cy="344487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5" name="Text Box 40"/>
          <p:cNvSpPr txBox="1">
            <a:spLocks noChangeArrowheads="1"/>
          </p:cNvSpPr>
          <p:nvPr/>
        </p:nvSpPr>
        <p:spPr bwMode="auto">
          <a:xfrm>
            <a:off x="4973638" y="1852594"/>
            <a:ext cx="86836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Transverse Feedback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56" name="Text Box 41"/>
          <p:cNvSpPr txBox="1">
            <a:spLocks noChangeArrowheads="1"/>
          </p:cNvSpPr>
          <p:nvPr/>
        </p:nvSpPr>
        <p:spPr bwMode="auto">
          <a:xfrm>
            <a:off x="5930900" y="1852594"/>
            <a:ext cx="70167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Beam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Aperture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Kickers</a:t>
            </a:r>
          </a:p>
        </p:txBody>
      </p:sp>
      <p:sp>
        <p:nvSpPr>
          <p:cNvPr id="157" name="Text Box 42"/>
          <p:cNvSpPr txBox="1">
            <a:spLocks noChangeArrowheads="1"/>
          </p:cNvSpPr>
          <p:nvPr/>
        </p:nvSpPr>
        <p:spPr bwMode="auto">
          <a:xfrm>
            <a:off x="4562475" y="3757594"/>
            <a:ext cx="668338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Lifetime</a:t>
            </a:r>
            <a:br>
              <a:rPr lang="en-GB" sz="1200" dirty="0" smtClean="0"/>
            </a:br>
            <a:r>
              <a:rPr lang="en-GB" sz="1200" dirty="0" smtClean="0"/>
              <a:t>FBCM</a:t>
            </a:r>
            <a:endParaRPr lang="en-GB" sz="1200" dirty="0"/>
          </a:p>
        </p:txBody>
      </p:sp>
      <p:sp>
        <p:nvSpPr>
          <p:cNvPr id="158" name="Text Box 43"/>
          <p:cNvSpPr txBox="1">
            <a:spLocks noChangeArrowheads="1"/>
          </p:cNvSpPr>
          <p:nvPr/>
        </p:nvSpPr>
        <p:spPr bwMode="auto">
          <a:xfrm>
            <a:off x="6640513" y="3757594"/>
            <a:ext cx="75406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Screens / Mirrors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BTV</a:t>
            </a:r>
          </a:p>
        </p:txBody>
      </p:sp>
      <p:sp>
        <p:nvSpPr>
          <p:cNvPr id="159" name="Text Box 44"/>
          <p:cNvSpPr txBox="1">
            <a:spLocks noChangeArrowheads="1"/>
          </p:cNvSpPr>
          <p:nvPr/>
        </p:nvSpPr>
        <p:spPr bwMode="auto">
          <a:xfrm>
            <a:off x="5260975" y="3757594"/>
            <a:ext cx="65087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Access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0" name="Text Box 45"/>
          <p:cNvSpPr txBox="1">
            <a:spLocks noChangeArrowheads="1"/>
          </p:cNvSpPr>
          <p:nvPr/>
        </p:nvSpPr>
        <p:spPr bwMode="auto">
          <a:xfrm>
            <a:off x="4727575" y="5724507"/>
            <a:ext cx="668338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Doors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1" name="Text Box 46"/>
          <p:cNvSpPr txBox="1">
            <a:spLocks noChangeArrowheads="1"/>
          </p:cNvSpPr>
          <p:nvPr/>
        </p:nvSpPr>
        <p:spPr bwMode="auto">
          <a:xfrm>
            <a:off x="5430838" y="5724507"/>
            <a:ext cx="668337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EIS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62" name="AutoShape 47"/>
          <p:cNvCxnSpPr>
            <a:cxnSpLocks noChangeShapeType="1"/>
            <a:stCxn id="160" idx="0"/>
            <a:endCxn id="159" idx="2"/>
          </p:cNvCxnSpPr>
          <p:nvPr/>
        </p:nvCxnSpPr>
        <p:spPr bwMode="auto">
          <a:xfrm rot="16200000">
            <a:off x="4652963" y="4791057"/>
            <a:ext cx="1343025" cy="5238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3" name="AutoShape 48"/>
          <p:cNvCxnSpPr>
            <a:cxnSpLocks noChangeShapeType="1"/>
            <a:stCxn id="161" idx="0"/>
            <a:endCxn id="159" idx="2"/>
          </p:cNvCxnSpPr>
          <p:nvPr/>
        </p:nvCxnSpPr>
        <p:spPr bwMode="auto">
          <a:xfrm rot="5400000" flipH="1">
            <a:off x="5004594" y="4963301"/>
            <a:ext cx="1343025" cy="1793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64" name="Text Box 49"/>
          <p:cNvSpPr txBox="1">
            <a:spLocks noChangeArrowheads="1"/>
          </p:cNvSpPr>
          <p:nvPr/>
        </p:nvSpPr>
        <p:spPr bwMode="auto">
          <a:xfrm>
            <a:off x="5946775" y="3757594"/>
            <a:ext cx="66675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5" name="Text Box 50"/>
          <p:cNvSpPr txBox="1">
            <a:spLocks noChangeArrowheads="1"/>
          </p:cNvSpPr>
          <p:nvPr/>
        </p:nvSpPr>
        <p:spPr bwMode="auto">
          <a:xfrm>
            <a:off x="6175375" y="5724507"/>
            <a:ext cx="70167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valves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6" name="Text Box 51"/>
          <p:cNvSpPr txBox="1">
            <a:spLocks noChangeArrowheads="1"/>
          </p:cNvSpPr>
          <p:nvPr/>
        </p:nvSpPr>
        <p:spPr bwMode="auto">
          <a:xfrm>
            <a:off x="6902450" y="5724507"/>
            <a:ext cx="66675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Access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Safety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Blocks</a:t>
            </a:r>
          </a:p>
        </p:txBody>
      </p:sp>
      <p:sp>
        <p:nvSpPr>
          <p:cNvPr id="167" name="Text Box 52"/>
          <p:cNvSpPr txBox="1">
            <a:spLocks noChangeArrowheads="1"/>
          </p:cNvSpPr>
          <p:nvPr/>
        </p:nvSpPr>
        <p:spPr bwMode="auto">
          <a:xfrm>
            <a:off x="7593013" y="5724507"/>
            <a:ext cx="741362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RF Stoppers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</a:t>
            </a:r>
          </a:p>
        </p:txBody>
      </p:sp>
      <p:cxnSp>
        <p:nvCxnSpPr>
          <p:cNvPr id="168" name="AutoShape 53"/>
          <p:cNvCxnSpPr>
            <a:cxnSpLocks noChangeShapeType="1"/>
            <a:stCxn id="165" idx="0"/>
            <a:endCxn id="164" idx="2"/>
          </p:cNvCxnSpPr>
          <p:nvPr/>
        </p:nvCxnSpPr>
        <p:spPr bwMode="auto">
          <a:xfrm rot="5400000" flipH="1">
            <a:off x="5731669" y="4929963"/>
            <a:ext cx="1343025" cy="2460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9" name="AutoShape 54"/>
          <p:cNvCxnSpPr>
            <a:cxnSpLocks noChangeShapeType="1"/>
            <a:stCxn id="166" idx="0"/>
            <a:endCxn id="164" idx="2"/>
          </p:cNvCxnSpPr>
          <p:nvPr/>
        </p:nvCxnSpPr>
        <p:spPr bwMode="auto">
          <a:xfrm rot="5400000" flipH="1">
            <a:off x="6086475" y="4575157"/>
            <a:ext cx="1343025" cy="9556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70" name="AutoShape 55"/>
          <p:cNvCxnSpPr>
            <a:cxnSpLocks noChangeShapeType="1"/>
            <a:stCxn id="167" idx="0"/>
            <a:endCxn id="164" idx="2"/>
          </p:cNvCxnSpPr>
          <p:nvPr/>
        </p:nvCxnSpPr>
        <p:spPr bwMode="auto">
          <a:xfrm rot="5400000" flipH="1">
            <a:off x="6450806" y="4210826"/>
            <a:ext cx="1343025" cy="16843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1" name="Text Box 56"/>
          <p:cNvSpPr txBox="1">
            <a:spLocks noChangeArrowheads="1"/>
          </p:cNvSpPr>
          <p:nvPr/>
        </p:nvSpPr>
        <p:spPr bwMode="auto">
          <a:xfrm>
            <a:off x="3660775" y="3757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 loss 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BLM</a:t>
            </a:r>
          </a:p>
        </p:txBody>
      </p:sp>
      <p:sp>
        <p:nvSpPr>
          <p:cNvPr id="172" name="Text Box 57"/>
          <p:cNvSpPr txBox="1">
            <a:spLocks noChangeArrowheads="1"/>
          </p:cNvSpPr>
          <p:nvPr/>
        </p:nvSpPr>
        <p:spPr bwMode="auto">
          <a:xfrm>
            <a:off x="8323263" y="1585894"/>
            <a:ext cx="64611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Special-</a:t>
            </a:r>
            <a:br>
              <a:rPr lang="en-GB" sz="1200" dirty="0" smtClean="0"/>
            </a:br>
            <a:r>
              <a:rPr lang="en-GB" sz="1200" dirty="0" err="1" smtClean="0"/>
              <a:t>BLMs</a:t>
            </a:r>
            <a:endParaRPr lang="en-GB" sz="1200" dirty="0"/>
          </a:p>
          <a:p>
            <a:pPr algn="ctr" defTabSz="652463">
              <a:spcBef>
                <a:spcPct val="0"/>
              </a:spcBef>
            </a:pPr>
            <a:endParaRPr lang="en-GB" sz="1200" dirty="0"/>
          </a:p>
        </p:txBody>
      </p:sp>
      <p:sp>
        <p:nvSpPr>
          <p:cNvPr id="173" name="Text Box 58"/>
          <p:cNvSpPr txBox="1">
            <a:spLocks noChangeArrowheads="1"/>
          </p:cNvSpPr>
          <p:nvPr/>
        </p:nvSpPr>
        <p:spPr bwMode="auto">
          <a:xfrm>
            <a:off x="3221038" y="4779944"/>
            <a:ext cx="876300" cy="80645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aperture limits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(some 100)</a:t>
            </a:r>
          </a:p>
        </p:txBody>
      </p:sp>
      <p:sp>
        <p:nvSpPr>
          <p:cNvPr id="174" name="Text Box 59"/>
          <p:cNvSpPr txBox="1">
            <a:spLocks noChangeArrowheads="1"/>
          </p:cNvSpPr>
          <p:nvPr/>
        </p:nvSpPr>
        <p:spPr bwMode="auto">
          <a:xfrm>
            <a:off x="4135438" y="4779944"/>
            <a:ext cx="668337" cy="80645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Monitors  in arcs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(several 1000)</a:t>
            </a:r>
          </a:p>
        </p:txBody>
      </p:sp>
      <p:cxnSp>
        <p:nvCxnSpPr>
          <p:cNvPr id="175" name="AutoShape 60"/>
          <p:cNvCxnSpPr>
            <a:cxnSpLocks noChangeShapeType="1"/>
            <a:stCxn id="174" idx="0"/>
            <a:endCxn id="171" idx="2"/>
          </p:cNvCxnSpPr>
          <p:nvPr/>
        </p:nvCxnSpPr>
        <p:spPr bwMode="auto">
          <a:xfrm rot="5400000" flipH="1">
            <a:off x="4075907" y="4385450"/>
            <a:ext cx="398462" cy="390525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6" name="AutoShape 61"/>
          <p:cNvCxnSpPr>
            <a:cxnSpLocks noChangeShapeType="1"/>
            <a:stCxn id="173" idx="0"/>
            <a:endCxn id="171" idx="2"/>
          </p:cNvCxnSpPr>
          <p:nvPr/>
        </p:nvCxnSpPr>
        <p:spPr bwMode="auto">
          <a:xfrm rot="16200000">
            <a:off x="3670301" y="4370369"/>
            <a:ext cx="398462" cy="420687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7" name="Text Box 62"/>
          <p:cNvSpPr txBox="1">
            <a:spLocks noChangeArrowheads="1"/>
          </p:cNvSpPr>
          <p:nvPr/>
        </p:nvSpPr>
        <p:spPr bwMode="auto">
          <a:xfrm>
            <a:off x="7927975" y="4306869"/>
            <a:ext cx="1066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Timing System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(Post Mortem Trigger)</a:t>
            </a:r>
          </a:p>
        </p:txBody>
      </p:sp>
      <p:sp>
        <p:nvSpPr>
          <p:cNvPr id="178" name="Text Box 63"/>
          <p:cNvSpPr txBox="1">
            <a:spLocks noChangeArrowheads="1"/>
          </p:cNvSpPr>
          <p:nvPr/>
        </p:nvSpPr>
        <p:spPr bwMode="auto">
          <a:xfrm>
            <a:off x="3127375" y="1852594"/>
            <a:ext cx="685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Operator Buttons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CCC</a:t>
            </a:r>
          </a:p>
        </p:txBody>
      </p:sp>
      <p:sp>
        <p:nvSpPr>
          <p:cNvPr id="179" name="Text Box 64"/>
          <p:cNvSpPr txBox="1">
            <a:spLocks noChangeArrowheads="1"/>
          </p:cNvSpPr>
          <p:nvPr/>
        </p:nvSpPr>
        <p:spPr bwMode="auto">
          <a:xfrm>
            <a:off x="460375" y="1852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Parameter</a:t>
            </a:r>
          </a:p>
        </p:txBody>
      </p:sp>
      <p:sp>
        <p:nvSpPr>
          <p:cNvPr id="180" name="Text Box 65"/>
          <p:cNvSpPr txBox="1">
            <a:spLocks noChangeArrowheads="1"/>
          </p:cNvSpPr>
          <p:nvPr/>
        </p:nvSpPr>
        <p:spPr bwMode="auto">
          <a:xfrm>
            <a:off x="1362075" y="1852594"/>
            <a:ext cx="7747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Software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Interlocks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1" name="Text Box 66"/>
          <p:cNvSpPr txBox="1">
            <a:spLocks noChangeArrowheads="1"/>
          </p:cNvSpPr>
          <p:nvPr/>
        </p:nvSpPr>
        <p:spPr bwMode="auto">
          <a:xfrm>
            <a:off x="1690688" y="925494"/>
            <a:ext cx="757237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82" name="AutoShape 67"/>
          <p:cNvCxnSpPr>
            <a:cxnSpLocks noChangeShapeType="1"/>
            <a:stCxn id="181" idx="2"/>
            <a:endCxn id="180" idx="0"/>
          </p:cNvCxnSpPr>
          <p:nvPr/>
        </p:nvCxnSpPr>
        <p:spPr bwMode="auto">
          <a:xfrm rot="5400000">
            <a:off x="1758157" y="1540650"/>
            <a:ext cx="303212" cy="320675"/>
          </a:xfrm>
          <a:prstGeom prst="bentConnector3">
            <a:avLst>
              <a:gd name="adj1" fmla="val 49736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83" name="Text Box 68"/>
          <p:cNvSpPr txBox="1">
            <a:spLocks noChangeArrowheads="1"/>
          </p:cNvSpPr>
          <p:nvPr/>
        </p:nvSpPr>
        <p:spPr bwMode="auto">
          <a:xfrm>
            <a:off x="2212975" y="1852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Sequencer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4" name="Text Box 69"/>
          <p:cNvSpPr txBox="1">
            <a:spLocks noChangeArrowheads="1"/>
          </p:cNvSpPr>
          <p:nvPr/>
        </p:nvSpPr>
        <p:spPr bwMode="auto">
          <a:xfrm>
            <a:off x="1768475" y="855644"/>
            <a:ext cx="757238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5" name="Text Box 70"/>
          <p:cNvSpPr txBox="1">
            <a:spLocks noChangeArrowheads="1"/>
          </p:cNvSpPr>
          <p:nvPr/>
        </p:nvSpPr>
        <p:spPr bwMode="auto">
          <a:xfrm>
            <a:off x="1836738" y="785794"/>
            <a:ext cx="757237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6" name="Text Box 71"/>
          <p:cNvSpPr txBox="1">
            <a:spLocks noChangeArrowheads="1"/>
          </p:cNvSpPr>
          <p:nvPr/>
        </p:nvSpPr>
        <p:spPr bwMode="auto">
          <a:xfrm>
            <a:off x="384175" y="861994"/>
            <a:ext cx="852488" cy="53340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/>
              <a:t>Safe Beam Parameter Distribution</a:t>
            </a:r>
          </a:p>
        </p:txBody>
      </p:sp>
      <p:sp>
        <p:nvSpPr>
          <p:cNvPr id="187" name="Text Box 72"/>
          <p:cNvSpPr txBox="1">
            <a:spLocks noChangeArrowheads="1"/>
          </p:cNvSpPr>
          <p:nvPr/>
        </p:nvSpPr>
        <p:spPr bwMode="auto">
          <a:xfrm>
            <a:off x="507971" y="2867004"/>
            <a:ext cx="404812" cy="457200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Flag</a:t>
            </a:r>
          </a:p>
        </p:txBody>
      </p:sp>
      <p:sp>
        <p:nvSpPr>
          <p:cNvPr id="188" name="Oval 73"/>
          <p:cNvSpPr>
            <a:spLocks noChangeArrowheads="1"/>
          </p:cNvSpPr>
          <p:nvPr/>
        </p:nvSpPr>
        <p:spPr bwMode="auto">
          <a:xfrm>
            <a:off x="15652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89" name="AutoShape 74"/>
          <p:cNvCxnSpPr>
            <a:cxnSpLocks noChangeShapeType="1"/>
            <a:stCxn id="124" idx="0"/>
            <a:endCxn id="188" idx="4"/>
          </p:cNvCxnSpPr>
          <p:nvPr/>
        </p:nvCxnSpPr>
        <p:spPr bwMode="auto">
          <a:xfrm rot="16200000">
            <a:off x="14176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190" name="Oval 75"/>
          <p:cNvSpPr>
            <a:spLocks noChangeArrowheads="1"/>
          </p:cNvSpPr>
          <p:nvPr/>
        </p:nvSpPr>
        <p:spPr bwMode="auto">
          <a:xfrm>
            <a:off x="2449513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1" name="Oval 76"/>
          <p:cNvSpPr>
            <a:spLocks noChangeArrowheads="1"/>
          </p:cNvSpPr>
          <p:nvPr/>
        </p:nvSpPr>
        <p:spPr bwMode="auto">
          <a:xfrm>
            <a:off x="3208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2" name="AutoShape 77"/>
          <p:cNvCxnSpPr>
            <a:cxnSpLocks noChangeShapeType="1"/>
            <a:stCxn id="137" idx="0"/>
            <a:endCxn id="190" idx="4"/>
          </p:cNvCxnSpPr>
          <p:nvPr/>
        </p:nvCxnSpPr>
        <p:spPr bwMode="auto">
          <a:xfrm rot="5400000" flipH="1">
            <a:off x="2306638" y="3571857"/>
            <a:ext cx="366712" cy="4762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3" name="AutoShape 78"/>
          <p:cNvCxnSpPr>
            <a:cxnSpLocks noChangeShapeType="1"/>
            <a:stCxn id="142" idx="0"/>
            <a:endCxn id="191" idx="4"/>
          </p:cNvCxnSpPr>
          <p:nvPr/>
        </p:nvCxnSpPr>
        <p:spPr bwMode="auto">
          <a:xfrm rot="5400000" flipH="1">
            <a:off x="3062288" y="3575032"/>
            <a:ext cx="373062" cy="4762"/>
          </a:xfrm>
          <a:prstGeom prst="bentConnector3">
            <a:avLst>
              <a:gd name="adj1" fmla="val 49787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4" name="Oval 79"/>
          <p:cNvSpPr>
            <a:spLocks noChangeArrowheads="1"/>
          </p:cNvSpPr>
          <p:nvPr/>
        </p:nvSpPr>
        <p:spPr bwMode="auto">
          <a:xfrm>
            <a:off x="708025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5" name="AutoShape 80"/>
          <p:cNvCxnSpPr>
            <a:cxnSpLocks noChangeShapeType="1"/>
            <a:stCxn id="123" idx="0"/>
            <a:endCxn id="194" idx="4"/>
          </p:cNvCxnSpPr>
          <p:nvPr/>
        </p:nvCxnSpPr>
        <p:spPr bwMode="auto">
          <a:xfrm rot="16200000">
            <a:off x="491332" y="3502800"/>
            <a:ext cx="366712" cy="142875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6" name="Oval 81"/>
          <p:cNvSpPr>
            <a:spLocks noChangeArrowheads="1"/>
          </p:cNvSpPr>
          <p:nvPr/>
        </p:nvSpPr>
        <p:spPr bwMode="auto">
          <a:xfrm>
            <a:off x="7594600" y="32813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7" name="Oval 82"/>
          <p:cNvSpPr>
            <a:spLocks noChangeArrowheads="1"/>
          </p:cNvSpPr>
          <p:nvPr/>
        </p:nvSpPr>
        <p:spPr bwMode="auto">
          <a:xfrm>
            <a:off x="554672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8" name="Oval 83"/>
          <p:cNvSpPr>
            <a:spLocks noChangeArrowheads="1"/>
          </p:cNvSpPr>
          <p:nvPr/>
        </p:nvSpPr>
        <p:spPr bwMode="auto">
          <a:xfrm>
            <a:off x="62388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9" name="Oval 84"/>
          <p:cNvSpPr>
            <a:spLocks noChangeArrowheads="1"/>
          </p:cNvSpPr>
          <p:nvPr/>
        </p:nvSpPr>
        <p:spPr bwMode="auto">
          <a:xfrm>
            <a:off x="40417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00" name="AutoShape 85"/>
          <p:cNvCxnSpPr>
            <a:cxnSpLocks noChangeShapeType="1"/>
            <a:stCxn id="171" idx="0"/>
            <a:endCxn id="199" idx="4"/>
          </p:cNvCxnSpPr>
          <p:nvPr/>
        </p:nvCxnSpPr>
        <p:spPr bwMode="auto">
          <a:xfrm rot="16200000">
            <a:off x="38941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01" name="AutoShape 86"/>
          <p:cNvCxnSpPr>
            <a:cxnSpLocks noChangeShapeType="1"/>
            <a:stCxn id="172" idx="2"/>
            <a:endCxn id="121" idx="0"/>
          </p:cNvCxnSpPr>
          <p:nvPr/>
        </p:nvCxnSpPr>
        <p:spPr bwMode="auto">
          <a:xfrm rot="16200000" flipH="1">
            <a:off x="8410576" y="2446319"/>
            <a:ext cx="476250" cy="3175"/>
          </a:xfrm>
          <a:prstGeom prst="bentConnector3">
            <a:avLst>
              <a:gd name="adj1" fmla="val 51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2" name="AutoShape 87"/>
          <p:cNvCxnSpPr>
            <a:cxnSpLocks noChangeShapeType="1"/>
            <a:stCxn id="159" idx="0"/>
            <a:endCxn id="197" idx="4"/>
          </p:cNvCxnSpPr>
          <p:nvPr/>
        </p:nvCxnSpPr>
        <p:spPr bwMode="auto">
          <a:xfrm rot="5400000" flipH="1">
            <a:off x="5399881" y="3571063"/>
            <a:ext cx="371475" cy="158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3" name="AutoShape 88"/>
          <p:cNvCxnSpPr>
            <a:cxnSpLocks noChangeShapeType="1"/>
            <a:stCxn id="164" idx="0"/>
            <a:endCxn id="198" idx="4"/>
          </p:cNvCxnSpPr>
          <p:nvPr/>
        </p:nvCxnSpPr>
        <p:spPr bwMode="auto">
          <a:xfrm rot="5400000" flipH="1">
            <a:off x="6092825" y="3570269"/>
            <a:ext cx="371475" cy="317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4" name="Oval 89"/>
          <p:cNvSpPr>
            <a:spLocks noChangeArrowheads="1"/>
          </p:cNvSpPr>
          <p:nvPr/>
        </p:nvSpPr>
        <p:spPr bwMode="auto">
          <a:xfrm>
            <a:off x="34321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5" name="Oval 90"/>
          <p:cNvSpPr>
            <a:spLocks noChangeArrowheads="1"/>
          </p:cNvSpPr>
          <p:nvPr/>
        </p:nvSpPr>
        <p:spPr bwMode="auto">
          <a:xfrm>
            <a:off x="43465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6" name="Oval 91"/>
          <p:cNvSpPr>
            <a:spLocks noChangeArrowheads="1"/>
          </p:cNvSpPr>
          <p:nvPr/>
        </p:nvSpPr>
        <p:spPr bwMode="auto">
          <a:xfrm>
            <a:off x="5367338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7" name="Oval 92"/>
          <p:cNvSpPr>
            <a:spLocks noChangeArrowheads="1"/>
          </p:cNvSpPr>
          <p:nvPr/>
        </p:nvSpPr>
        <p:spPr bwMode="auto">
          <a:xfrm>
            <a:off x="1708150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8" name="Oval 93"/>
          <p:cNvSpPr>
            <a:spLocks noChangeArrowheads="1"/>
          </p:cNvSpPr>
          <p:nvPr/>
        </p:nvSpPr>
        <p:spPr bwMode="auto">
          <a:xfrm>
            <a:off x="70897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9" name="Oval 94"/>
          <p:cNvSpPr>
            <a:spLocks noChangeArrowheads="1"/>
          </p:cNvSpPr>
          <p:nvPr/>
        </p:nvSpPr>
        <p:spPr bwMode="auto">
          <a:xfrm>
            <a:off x="4859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10" name="Oval 95"/>
          <p:cNvSpPr>
            <a:spLocks noChangeArrowheads="1"/>
          </p:cNvSpPr>
          <p:nvPr/>
        </p:nvSpPr>
        <p:spPr bwMode="auto">
          <a:xfrm>
            <a:off x="6251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1" name="AutoShape 96"/>
          <p:cNvCxnSpPr>
            <a:cxnSpLocks noChangeShapeType="1"/>
            <a:stCxn id="180" idx="2"/>
            <a:endCxn id="207" idx="0"/>
          </p:cNvCxnSpPr>
          <p:nvPr/>
        </p:nvCxnSpPr>
        <p:spPr bwMode="auto">
          <a:xfrm rot="5400000">
            <a:off x="1569244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2" name="AutoShape 97"/>
          <p:cNvCxnSpPr>
            <a:cxnSpLocks noChangeShapeType="1"/>
            <a:stCxn id="157" idx="0"/>
            <a:endCxn id="209" idx="4"/>
          </p:cNvCxnSpPr>
          <p:nvPr/>
        </p:nvCxnSpPr>
        <p:spPr bwMode="auto">
          <a:xfrm rot="16200000">
            <a:off x="4714082" y="3574238"/>
            <a:ext cx="366712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3" name="AutoShape 98"/>
          <p:cNvCxnSpPr>
            <a:cxnSpLocks noChangeShapeType="1"/>
            <a:stCxn id="158" idx="0"/>
            <a:endCxn id="216" idx="4"/>
          </p:cNvCxnSpPr>
          <p:nvPr/>
        </p:nvCxnSpPr>
        <p:spPr bwMode="auto">
          <a:xfrm rot="16200000">
            <a:off x="6840538" y="3573444"/>
            <a:ext cx="361950" cy="63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4" name="AutoShape 99"/>
          <p:cNvCxnSpPr>
            <a:cxnSpLocks noChangeShapeType="1"/>
            <a:stCxn id="150" idx="2"/>
            <a:endCxn id="208" idx="0"/>
          </p:cNvCxnSpPr>
          <p:nvPr/>
        </p:nvCxnSpPr>
        <p:spPr bwMode="auto">
          <a:xfrm rot="16200000" flipH="1">
            <a:off x="6946107" y="2656663"/>
            <a:ext cx="361950" cy="1587"/>
          </a:xfrm>
          <a:prstGeom prst="bentConnector3">
            <a:avLst>
              <a:gd name="adj1" fmla="val 4956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5" name="AutoShape 100"/>
          <p:cNvCxnSpPr>
            <a:cxnSpLocks noChangeShapeType="1"/>
            <a:stCxn id="156" idx="2"/>
          </p:cNvCxnSpPr>
          <p:nvPr/>
        </p:nvCxnSpPr>
        <p:spPr bwMode="auto">
          <a:xfrm rot="5400000">
            <a:off x="6091276" y="2664708"/>
            <a:ext cx="378688" cy="2236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16" name="Oval 101"/>
          <p:cNvSpPr>
            <a:spLocks noChangeArrowheads="1"/>
          </p:cNvSpPr>
          <p:nvPr/>
        </p:nvSpPr>
        <p:spPr bwMode="auto">
          <a:xfrm>
            <a:off x="6986588" y="33194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7" name="AutoShape 102"/>
          <p:cNvCxnSpPr>
            <a:cxnSpLocks noChangeShapeType="1"/>
            <a:stCxn id="155" idx="2"/>
            <a:endCxn id="206" idx="0"/>
          </p:cNvCxnSpPr>
          <p:nvPr/>
        </p:nvCxnSpPr>
        <p:spPr bwMode="auto">
          <a:xfrm rot="5400000">
            <a:off x="5228432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8" name="AutoShape 103"/>
          <p:cNvCxnSpPr>
            <a:cxnSpLocks noChangeShapeType="1"/>
            <a:stCxn id="146" idx="2"/>
            <a:endCxn id="205" idx="0"/>
          </p:cNvCxnSpPr>
          <p:nvPr/>
        </p:nvCxnSpPr>
        <p:spPr bwMode="auto">
          <a:xfrm rot="5400000">
            <a:off x="42060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9" name="AutoShape 104"/>
          <p:cNvCxnSpPr>
            <a:cxnSpLocks noChangeShapeType="1"/>
            <a:stCxn id="178" idx="2"/>
            <a:endCxn id="204" idx="0"/>
          </p:cNvCxnSpPr>
          <p:nvPr/>
        </p:nvCxnSpPr>
        <p:spPr bwMode="auto">
          <a:xfrm rot="5400000">
            <a:off x="3289300" y="2657457"/>
            <a:ext cx="361950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0" name="Oval 105"/>
          <p:cNvSpPr>
            <a:spLocks noChangeArrowheads="1"/>
          </p:cNvSpPr>
          <p:nvPr/>
        </p:nvSpPr>
        <p:spPr bwMode="auto">
          <a:xfrm>
            <a:off x="25939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1" name="AutoShape 106"/>
          <p:cNvCxnSpPr>
            <a:cxnSpLocks noChangeShapeType="1"/>
            <a:stCxn id="183" idx="2"/>
            <a:endCxn id="220" idx="0"/>
          </p:cNvCxnSpPr>
          <p:nvPr/>
        </p:nvCxnSpPr>
        <p:spPr bwMode="auto">
          <a:xfrm rot="5400000">
            <a:off x="24534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22" name="AutoShape 107"/>
          <p:cNvCxnSpPr>
            <a:cxnSpLocks noChangeShapeType="1"/>
            <a:stCxn id="228" idx="6"/>
            <a:endCxn id="122" idx="1"/>
          </p:cNvCxnSpPr>
          <p:nvPr/>
        </p:nvCxnSpPr>
        <p:spPr bwMode="auto">
          <a:xfrm>
            <a:off x="7670800" y="3201969"/>
            <a:ext cx="534988" cy="639763"/>
          </a:xfrm>
          <a:prstGeom prst="bentConnector3">
            <a:avLst>
              <a:gd name="adj1" fmla="val 49852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23" name="AutoShape 108"/>
          <p:cNvCxnSpPr>
            <a:cxnSpLocks noChangeShapeType="1"/>
            <a:stCxn id="196" idx="6"/>
            <a:endCxn id="177" idx="1"/>
          </p:cNvCxnSpPr>
          <p:nvPr/>
        </p:nvCxnSpPr>
        <p:spPr bwMode="auto">
          <a:xfrm>
            <a:off x="7670800" y="3319444"/>
            <a:ext cx="257175" cy="13001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4" name="Oval 109"/>
          <p:cNvSpPr>
            <a:spLocks noChangeArrowheads="1"/>
          </p:cNvSpPr>
          <p:nvPr/>
        </p:nvSpPr>
        <p:spPr bwMode="auto">
          <a:xfrm>
            <a:off x="10699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5" name="AutoShape 110"/>
          <p:cNvCxnSpPr>
            <a:cxnSpLocks noChangeShapeType="1"/>
            <a:stCxn id="179" idx="2"/>
            <a:endCxn id="224" idx="0"/>
          </p:cNvCxnSpPr>
          <p:nvPr/>
        </p:nvCxnSpPr>
        <p:spPr bwMode="auto">
          <a:xfrm rot="16200000" flipH="1">
            <a:off x="810419" y="2545538"/>
            <a:ext cx="366712" cy="228600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6" name="Oval 111"/>
          <p:cNvSpPr>
            <a:spLocks noChangeArrowheads="1"/>
          </p:cNvSpPr>
          <p:nvPr/>
        </p:nvSpPr>
        <p:spPr bwMode="auto">
          <a:xfrm>
            <a:off x="7394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7" name="AutoShape 112"/>
          <p:cNvCxnSpPr>
            <a:cxnSpLocks noChangeShapeType="1"/>
            <a:stCxn id="120" idx="3"/>
          </p:cNvCxnSpPr>
          <p:nvPr/>
        </p:nvCxnSpPr>
        <p:spPr bwMode="auto">
          <a:xfrm>
            <a:off x="7669213" y="3101240"/>
            <a:ext cx="485742" cy="5854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8" name="Oval 113"/>
          <p:cNvSpPr>
            <a:spLocks noChangeArrowheads="1"/>
          </p:cNvSpPr>
          <p:nvPr/>
        </p:nvSpPr>
        <p:spPr bwMode="auto">
          <a:xfrm>
            <a:off x="7594600" y="31638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9" name="AutoShape 114"/>
          <p:cNvCxnSpPr>
            <a:cxnSpLocks noChangeShapeType="1"/>
            <a:stCxn id="230" idx="2"/>
            <a:endCxn id="226" idx="0"/>
          </p:cNvCxnSpPr>
          <p:nvPr/>
        </p:nvCxnSpPr>
        <p:spPr bwMode="auto">
          <a:xfrm rot="10800000">
            <a:off x="7432675" y="2838432"/>
            <a:ext cx="723900" cy="42862"/>
          </a:xfrm>
          <a:prstGeom prst="bentConnector4">
            <a:avLst>
              <a:gd name="adj1" fmla="val 47370"/>
              <a:gd name="adj2" fmla="val 633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0" name="Oval 115"/>
          <p:cNvSpPr>
            <a:spLocks noChangeArrowheads="1"/>
          </p:cNvSpPr>
          <p:nvPr/>
        </p:nvSpPr>
        <p:spPr bwMode="auto">
          <a:xfrm>
            <a:off x="81565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31" name="AutoShape 116"/>
          <p:cNvCxnSpPr>
            <a:cxnSpLocks noChangeShapeType="1"/>
            <a:stCxn id="186" idx="1"/>
            <a:endCxn id="120" idx="1"/>
          </p:cNvCxnSpPr>
          <p:nvPr/>
        </p:nvCxnSpPr>
        <p:spPr bwMode="auto">
          <a:xfrm rot="10800000" flipH="1" flipV="1">
            <a:off x="384175" y="1128694"/>
            <a:ext cx="38100" cy="1972546"/>
          </a:xfrm>
          <a:prstGeom prst="bentConnector3">
            <a:avLst>
              <a:gd name="adj1" fmla="val -60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17" name="Rectangle 116"/>
          <p:cNvSpPr/>
          <p:nvPr/>
        </p:nvSpPr>
        <p:spPr>
          <a:xfrm>
            <a:off x="8072462" y="2643182"/>
            <a:ext cx="1071538" cy="92869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TextBox 138"/>
          <p:cNvSpPr txBox="1"/>
          <p:nvPr/>
        </p:nvSpPr>
        <p:spPr>
          <a:xfrm>
            <a:off x="3786182" y="1928802"/>
            <a:ext cx="4286280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[</a:t>
            </a:r>
            <a:r>
              <a:rPr lang="en-US" i="1" dirty="0" smtClean="0"/>
              <a:t>J. Uythoven</a:t>
            </a:r>
            <a:r>
              <a:rPr lang="en-US" dirty="0" smtClean="0"/>
              <a:t>]</a:t>
            </a:r>
          </a:p>
          <a:p>
            <a:r>
              <a:rPr lang="en-US" dirty="0" smtClean="0"/>
              <a:t> - UA63 &amp; UA67</a:t>
            </a:r>
          </a:p>
          <a:p>
            <a:r>
              <a:rPr lang="en-US" dirty="0" smtClean="0"/>
              <a:t> - Ducts will be filled</a:t>
            </a:r>
          </a:p>
        </p:txBody>
      </p:sp>
      <p:sp>
        <p:nvSpPr>
          <p:cNvPr id="233" name="Date Placeholder 2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234" name="Slide Number Placeholder 2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235" name="Footer Placeholder 2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236" name="TextBox 235"/>
          <p:cNvSpPr txBox="1"/>
          <p:nvPr/>
        </p:nvSpPr>
        <p:spPr>
          <a:xfrm>
            <a:off x="7072330" y="6286520"/>
            <a:ext cx="159338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 smtClean="0"/>
              <a:t>© R. Schmidt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6758006" cy="582594"/>
          </a:xfrm>
        </p:spPr>
        <p:txBody>
          <a:bodyPr anchor="ctr">
            <a:normAutofit fontScale="90000"/>
          </a:bodyPr>
          <a:lstStyle/>
          <a:p>
            <a:r>
              <a:rPr lang="en-GB" dirty="0" smtClean="0"/>
              <a:t>What Sits Where – Critical?</a:t>
            </a:r>
            <a:endParaRPr lang="en-GB" dirty="0"/>
          </a:p>
        </p:txBody>
      </p:sp>
      <p:sp>
        <p:nvSpPr>
          <p:cNvPr id="118" name="Oval 3"/>
          <p:cNvSpPr>
            <a:spLocks noChangeArrowheads="1"/>
          </p:cNvSpPr>
          <p:nvPr/>
        </p:nvSpPr>
        <p:spPr bwMode="auto">
          <a:xfrm>
            <a:off x="7597775" y="3182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19" name="Oval 4"/>
          <p:cNvSpPr>
            <a:spLocks noChangeArrowheads="1"/>
          </p:cNvSpPr>
          <p:nvPr/>
        </p:nvSpPr>
        <p:spPr bwMode="auto">
          <a:xfrm>
            <a:off x="7597775" y="31114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20" name="Text Box 5"/>
          <p:cNvSpPr txBox="1">
            <a:spLocks noChangeArrowheads="1"/>
          </p:cNvSpPr>
          <p:nvPr/>
        </p:nvSpPr>
        <p:spPr bwMode="auto">
          <a:xfrm>
            <a:off x="422275" y="2827319"/>
            <a:ext cx="7246938" cy="547842"/>
          </a:xfrm>
          <a:prstGeom prst="rect">
            <a:avLst/>
          </a:prstGeom>
          <a:solidFill>
            <a:srgbClr val="FCFCD4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5291" tIns="0" rIns="65291" bIns="0" anchor="ctr">
            <a:spAutoFit/>
          </a:bodyPr>
          <a:lstStyle/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200" b="0" dirty="0">
              <a:solidFill>
                <a:srgbClr val="CC0000"/>
              </a:solidFill>
            </a:endParaRPr>
          </a:p>
          <a:p>
            <a:pPr algn="ctr" defTabSz="652463">
              <a:spcBef>
                <a:spcPct val="0"/>
              </a:spcBef>
            </a:pPr>
            <a:r>
              <a:rPr lang="en-GB" sz="1600" b="0" dirty="0" smtClean="0">
                <a:solidFill>
                  <a:srgbClr val="CC0000"/>
                </a:solidFill>
              </a:rPr>
              <a:t>            Beam </a:t>
            </a:r>
            <a:r>
              <a:rPr lang="en-GB" sz="1600" b="0" dirty="0">
                <a:solidFill>
                  <a:srgbClr val="CC0000"/>
                </a:solidFill>
              </a:rPr>
              <a:t>Interlock System</a:t>
            </a:r>
          </a:p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600" b="0" dirty="0">
              <a:solidFill>
                <a:srgbClr val="CC0000"/>
              </a:solidFill>
            </a:endParaRPr>
          </a:p>
        </p:txBody>
      </p:sp>
      <p:sp>
        <p:nvSpPr>
          <p:cNvPr id="121" name="Text Box 6"/>
          <p:cNvSpPr txBox="1">
            <a:spLocks noChangeArrowheads="1"/>
          </p:cNvSpPr>
          <p:nvPr/>
        </p:nvSpPr>
        <p:spPr bwMode="auto">
          <a:xfrm>
            <a:off x="8156575" y="2700319"/>
            <a:ext cx="987425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Beam </a:t>
            </a:r>
            <a:endParaRPr lang="en-GB" sz="1600" b="0" dirty="0"/>
          </a:p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Dumping     </a:t>
            </a:r>
            <a:br>
              <a:rPr lang="en-GB" sz="1600" b="0" dirty="0" smtClean="0"/>
            </a:br>
            <a:r>
              <a:rPr lang="en-GB" sz="1600" b="0" dirty="0" smtClean="0"/>
              <a:t> System</a:t>
            </a:r>
            <a:r>
              <a:rPr lang="en-GB" sz="1400" b="0" dirty="0" smtClean="0"/>
              <a:t>  </a:t>
            </a:r>
            <a:endParaRPr lang="en-GB" sz="1400" b="0" dirty="0"/>
          </a:p>
        </p:txBody>
      </p:sp>
      <p:sp>
        <p:nvSpPr>
          <p:cNvPr id="122" name="Text Box 7"/>
          <p:cNvSpPr txBox="1">
            <a:spLocks noChangeArrowheads="1"/>
          </p:cNvSpPr>
          <p:nvPr/>
        </p:nvSpPr>
        <p:spPr bwMode="auto">
          <a:xfrm>
            <a:off x="8205788" y="3621069"/>
            <a:ext cx="865187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Injection Interlock</a:t>
            </a:r>
          </a:p>
        </p:txBody>
      </p:sp>
      <p:sp>
        <p:nvSpPr>
          <p:cNvPr id="123" name="Text Box 8"/>
          <p:cNvSpPr txBox="1">
            <a:spLocks noChangeArrowheads="1"/>
          </p:cNvSpPr>
          <p:nvPr/>
        </p:nvSpPr>
        <p:spPr bwMode="auto">
          <a:xfrm>
            <a:off x="155575" y="3757594"/>
            <a:ext cx="893763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sc magnets</a:t>
            </a:r>
          </a:p>
        </p:txBody>
      </p:sp>
      <p:sp>
        <p:nvSpPr>
          <p:cNvPr id="124" name="Text Box 9"/>
          <p:cNvSpPr txBox="1">
            <a:spLocks noChangeArrowheads="1"/>
          </p:cNvSpPr>
          <p:nvPr/>
        </p:nvSpPr>
        <p:spPr bwMode="auto">
          <a:xfrm>
            <a:off x="1146175" y="3757594"/>
            <a:ext cx="9144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err="1"/>
              <a:t>nc</a:t>
            </a:r>
            <a:r>
              <a:rPr lang="en-GB" sz="1200" dirty="0"/>
              <a:t> magnets</a:t>
            </a:r>
          </a:p>
        </p:txBody>
      </p:sp>
      <p:sp>
        <p:nvSpPr>
          <p:cNvPr id="125" name="Text Box 10"/>
          <p:cNvSpPr txBox="1">
            <a:spLocks noChangeArrowheads="1"/>
          </p:cNvSpPr>
          <p:nvPr/>
        </p:nvSpPr>
        <p:spPr bwMode="auto">
          <a:xfrm>
            <a:off x="231775" y="5724507"/>
            <a:ext cx="7715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QPS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(several 1000)</a:t>
            </a:r>
          </a:p>
        </p:txBody>
      </p:sp>
      <p:sp>
        <p:nvSpPr>
          <p:cNvPr id="126" name="Text Box 11"/>
          <p:cNvSpPr txBox="1">
            <a:spLocks noChangeArrowheads="1"/>
          </p:cNvSpPr>
          <p:nvPr/>
        </p:nvSpPr>
        <p:spPr bwMode="auto">
          <a:xfrm>
            <a:off x="993775" y="5724507"/>
            <a:ext cx="827088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Converters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~1500</a:t>
            </a:r>
          </a:p>
        </p:txBody>
      </p:sp>
      <p:sp>
        <p:nvSpPr>
          <p:cNvPr id="127" name="Text Box 12"/>
          <p:cNvSpPr txBox="1">
            <a:spLocks noChangeArrowheads="1"/>
          </p:cNvSpPr>
          <p:nvPr/>
        </p:nvSpPr>
        <p:spPr bwMode="auto">
          <a:xfrm>
            <a:off x="1870075" y="5724507"/>
            <a:ext cx="41910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AUG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28" name="Text Box 13"/>
          <p:cNvSpPr txBox="1">
            <a:spLocks noChangeArrowheads="1"/>
          </p:cNvSpPr>
          <p:nvPr/>
        </p:nvSpPr>
        <p:spPr bwMode="auto">
          <a:xfrm>
            <a:off x="2346325" y="5724507"/>
            <a:ext cx="3651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UPS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29" name="Text Box 14"/>
          <p:cNvSpPr txBox="1">
            <a:spLocks noChangeArrowheads="1"/>
          </p:cNvSpPr>
          <p:nvPr/>
        </p:nvSpPr>
        <p:spPr bwMode="auto">
          <a:xfrm>
            <a:off x="1625600" y="4824394"/>
            <a:ext cx="815975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Converters</a:t>
            </a:r>
          </a:p>
        </p:txBody>
      </p:sp>
      <p:cxnSp>
        <p:nvCxnSpPr>
          <p:cNvPr id="130" name="AutoShape 15"/>
          <p:cNvCxnSpPr>
            <a:cxnSpLocks noChangeShapeType="1"/>
            <a:stCxn id="125" idx="0"/>
            <a:endCxn id="140" idx="4"/>
          </p:cNvCxnSpPr>
          <p:nvPr/>
        </p:nvCxnSpPr>
        <p:spPr bwMode="auto">
          <a:xfrm rot="5400000" flipH="1">
            <a:off x="541337" y="5648307"/>
            <a:ext cx="138113" cy="14288"/>
          </a:xfrm>
          <a:prstGeom prst="bentConnector3">
            <a:avLst>
              <a:gd name="adj1" fmla="val 4942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1" name="AutoShape 16"/>
          <p:cNvCxnSpPr>
            <a:cxnSpLocks noChangeShapeType="1"/>
            <a:stCxn id="127" idx="0"/>
            <a:endCxn id="140" idx="6"/>
          </p:cNvCxnSpPr>
          <p:nvPr/>
        </p:nvCxnSpPr>
        <p:spPr bwMode="auto">
          <a:xfrm rot="5400000" flipH="1">
            <a:off x="1272381" y="4917263"/>
            <a:ext cx="176213" cy="1438275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2" name="AutoShape 17"/>
          <p:cNvCxnSpPr>
            <a:cxnSpLocks noChangeShapeType="1"/>
            <a:stCxn id="128" idx="0"/>
            <a:endCxn id="140" idx="6"/>
          </p:cNvCxnSpPr>
          <p:nvPr/>
        </p:nvCxnSpPr>
        <p:spPr bwMode="auto">
          <a:xfrm rot="5400000" flipH="1">
            <a:off x="1497012" y="4692632"/>
            <a:ext cx="176213" cy="1887538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3" name="AutoShape 18"/>
          <p:cNvCxnSpPr>
            <a:cxnSpLocks noChangeShapeType="1"/>
            <a:stCxn id="126" idx="0"/>
            <a:endCxn id="140" idx="6"/>
          </p:cNvCxnSpPr>
          <p:nvPr/>
        </p:nvCxnSpPr>
        <p:spPr bwMode="auto">
          <a:xfrm rot="5400000" flipH="1">
            <a:off x="936625" y="5253019"/>
            <a:ext cx="176213" cy="766763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sp>
        <p:nvSpPr>
          <p:cNvPr id="134" name="Text Box 19"/>
          <p:cNvSpPr txBox="1">
            <a:spLocks noChangeArrowheads="1"/>
          </p:cNvSpPr>
          <p:nvPr/>
        </p:nvSpPr>
        <p:spPr bwMode="auto">
          <a:xfrm>
            <a:off x="917575" y="4824394"/>
            <a:ext cx="652463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35" name="AutoShape 20"/>
          <p:cNvCxnSpPr>
            <a:cxnSpLocks noChangeShapeType="1"/>
            <a:stCxn id="134" idx="0"/>
            <a:endCxn id="124" idx="2"/>
          </p:cNvCxnSpPr>
          <p:nvPr/>
        </p:nvCxnSpPr>
        <p:spPr bwMode="auto">
          <a:xfrm rot="16200000">
            <a:off x="1202532" y="4423550"/>
            <a:ext cx="442912" cy="358775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6" name="AutoShape 21"/>
          <p:cNvCxnSpPr>
            <a:cxnSpLocks noChangeShapeType="1"/>
            <a:stCxn id="129" idx="0"/>
            <a:endCxn id="124" idx="2"/>
          </p:cNvCxnSpPr>
          <p:nvPr/>
        </p:nvCxnSpPr>
        <p:spPr bwMode="auto">
          <a:xfrm rot="5400000" flipH="1">
            <a:off x="1597026" y="4387831"/>
            <a:ext cx="442912" cy="430213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37" name="Text Box 22"/>
          <p:cNvSpPr txBox="1">
            <a:spLocks noChangeArrowheads="1"/>
          </p:cNvSpPr>
          <p:nvPr/>
        </p:nvSpPr>
        <p:spPr bwMode="auto">
          <a:xfrm>
            <a:off x="2125663" y="3757594"/>
            <a:ext cx="73342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Magnet Current Monitor</a:t>
            </a:r>
          </a:p>
        </p:txBody>
      </p:sp>
      <p:sp>
        <p:nvSpPr>
          <p:cNvPr id="138" name="Text Box 23"/>
          <p:cNvSpPr txBox="1">
            <a:spLocks noChangeArrowheads="1"/>
          </p:cNvSpPr>
          <p:nvPr/>
        </p:nvSpPr>
        <p:spPr bwMode="auto">
          <a:xfrm>
            <a:off x="2746375" y="5724507"/>
            <a:ext cx="3651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Cryo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OK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40" name="Oval 25"/>
          <p:cNvSpPr>
            <a:spLocks noChangeArrowheads="1"/>
          </p:cNvSpPr>
          <p:nvPr/>
        </p:nvSpPr>
        <p:spPr bwMode="auto">
          <a:xfrm>
            <a:off x="565150" y="5510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41" name="AutoShape 26"/>
          <p:cNvCxnSpPr>
            <a:cxnSpLocks noChangeShapeType="1"/>
            <a:stCxn id="140" idx="0"/>
            <a:endCxn id="123" idx="2"/>
          </p:cNvCxnSpPr>
          <p:nvPr/>
        </p:nvCxnSpPr>
        <p:spPr bwMode="auto">
          <a:xfrm rot="16200000">
            <a:off x="38894" y="4945838"/>
            <a:ext cx="1128712" cy="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</p:cxnSp>
      <p:sp>
        <p:nvSpPr>
          <p:cNvPr id="142" name="Text Box 27"/>
          <p:cNvSpPr txBox="1">
            <a:spLocks noChangeArrowheads="1"/>
          </p:cNvSpPr>
          <p:nvPr/>
        </p:nvSpPr>
        <p:spPr bwMode="auto">
          <a:xfrm>
            <a:off x="2908300" y="3763944"/>
            <a:ext cx="685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RF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3" name="Text Box 28"/>
          <p:cNvSpPr txBox="1">
            <a:spLocks noChangeArrowheads="1"/>
          </p:cNvSpPr>
          <p:nvPr/>
        </p:nvSpPr>
        <p:spPr bwMode="auto">
          <a:xfrm>
            <a:off x="2974975" y="785794"/>
            <a:ext cx="925513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Movable Detectors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4" name="AutoShape 29"/>
          <p:cNvCxnSpPr>
            <a:cxnSpLocks noChangeShapeType="1"/>
            <a:stCxn id="148" idx="2"/>
            <a:endCxn id="146" idx="0"/>
          </p:cNvCxnSpPr>
          <p:nvPr/>
        </p:nvCxnSpPr>
        <p:spPr bwMode="auto">
          <a:xfrm rot="5400000">
            <a:off x="4648201" y="1146156"/>
            <a:ext cx="442912" cy="969963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45" name="AutoShape 30"/>
          <p:cNvCxnSpPr>
            <a:cxnSpLocks noChangeShapeType="1"/>
            <a:stCxn id="143" idx="2"/>
            <a:endCxn id="146" idx="0"/>
          </p:cNvCxnSpPr>
          <p:nvPr/>
        </p:nvCxnSpPr>
        <p:spPr bwMode="auto">
          <a:xfrm rot="16200000" flipH="1">
            <a:off x="3690144" y="1158063"/>
            <a:ext cx="442912" cy="946150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46" name="Text Box 31"/>
          <p:cNvSpPr txBox="1">
            <a:spLocks noChangeArrowheads="1"/>
          </p:cNvSpPr>
          <p:nvPr/>
        </p:nvSpPr>
        <p:spPr bwMode="auto">
          <a:xfrm>
            <a:off x="3889375" y="1852594"/>
            <a:ext cx="9906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Experiments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7" name="Text Box 32"/>
          <p:cNvSpPr txBox="1">
            <a:spLocks noChangeArrowheads="1"/>
          </p:cNvSpPr>
          <p:nvPr/>
        </p:nvSpPr>
        <p:spPr bwMode="auto">
          <a:xfrm>
            <a:off x="3930650" y="785794"/>
            <a:ext cx="92392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Beam Loss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BCM</a:t>
            </a:r>
          </a:p>
        </p:txBody>
      </p:sp>
      <p:sp>
        <p:nvSpPr>
          <p:cNvPr id="148" name="Text Box 33"/>
          <p:cNvSpPr txBox="1">
            <a:spLocks noChangeArrowheads="1"/>
          </p:cNvSpPr>
          <p:nvPr/>
        </p:nvSpPr>
        <p:spPr bwMode="auto">
          <a:xfrm>
            <a:off x="4892675" y="785794"/>
            <a:ext cx="92392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Experimental 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9" name="AutoShape 34"/>
          <p:cNvCxnSpPr>
            <a:cxnSpLocks noChangeShapeType="1"/>
            <a:stCxn id="147" idx="2"/>
            <a:endCxn id="146" idx="0"/>
          </p:cNvCxnSpPr>
          <p:nvPr/>
        </p:nvCxnSpPr>
        <p:spPr bwMode="auto">
          <a:xfrm rot="5400000">
            <a:off x="4167188" y="1627169"/>
            <a:ext cx="442912" cy="7938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0" name="Text Box 35"/>
          <p:cNvSpPr txBox="1">
            <a:spLocks noChangeArrowheads="1"/>
          </p:cNvSpPr>
          <p:nvPr/>
        </p:nvSpPr>
        <p:spPr bwMode="auto">
          <a:xfrm>
            <a:off x="6684963" y="1852594"/>
            <a:ext cx="881062" cy="623888"/>
          </a:xfrm>
          <a:prstGeom prst="rect">
            <a:avLst/>
          </a:prstGeom>
          <a:solidFill>
            <a:srgbClr val="F5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Collimation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 dirty="0"/>
          </a:p>
        </p:txBody>
      </p:sp>
      <p:sp>
        <p:nvSpPr>
          <p:cNvPr id="151" name="Text Box 36"/>
          <p:cNvSpPr txBox="1">
            <a:spLocks noChangeArrowheads="1"/>
          </p:cNvSpPr>
          <p:nvPr/>
        </p:nvSpPr>
        <p:spPr bwMode="auto">
          <a:xfrm>
            <a:off x="6022975" y="787382"/>
            <a:ext cx="86995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Collimator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Positions</a:t>
            </a:r>
          </a:p>
          <a:p>
            <a:pPr algn="ctr" defTabSz="652463">
              <a:spcBef>
                <a:spcPct val="0"/>
              </a:spcBef>
            </a:pPr>
            <a:endParaRPr lang="en-GB" sz="1200" b="0" dirty="0"/>
          </a:p>
        </p:txBody>
      </p:sp>
      <p:sp>
        <p:nvSpPr>
          <p:cNvPr id="152" name="Text Box 37"/>
          <p:cNvSpPr txBox="1">
            <a:spLocks noChangeArrowheads="1"/>
          </p:cNvSpPr>
          <p:nvPr/>
        </p:nvSpPr>
        <p:spPr bwMode="auto">
          <a:xfrm>
            <a:off x="6937375" y="785794"/>
            <a:ext cx="1066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Environmental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parameters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53" name="AutoShape 38"/>
          <p:cNvCxnSpPr>
            <a:cxnSpLocks noChangeShapeType="1"/>
            <a:stCxn id="151" idx="2"/>
            <a:endCxn id="150" idx="0"/>
          </p:cNvCxnSpPr>
          <p:nvPr/>
        </p:nvCxnSpPr>
        <p:spPr bwMode="auto">
          <a:xfrm rot="16200000" flipH="1">
            <a:off x="6571456" y="1297763"/>
            <a:ext cx="441325" cy="668338"/>
          </a:xfrm>
          <a:prstGeom prst="bentConnector3">
            <a:avLst>
              <a:gd name="adj1" fmla="val 4963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54" name="AutoShape 39"/>
          <p:cNvCxnSpPr>
            <a:cxnSpLocks noChangeShapeType="1"/>
            <a:stCxn id="152" idx="2"/>
            <a:endCxn id="150" idx="0"/>
          </p:cNvCxnSpPr>
          <p:nvPr/>
        </p:nvCxnSpPr>
        <p:spPr bwMode="auto">
          <a:xfrm rot="5400000">
            <a:off x="7077076" y="1458894"/>
            <a:ext cx="442912" cy="344487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5" name="Text Box 40"/>
          <p:cNvSpPr txBox="1">
            <a:spLocks noChangeArrowheads="1"/>
          </p:cNvSpPr>
          <p:nvPr/>
        </p:nvSpPr>
        <p:spPr bwMode="auto">
          <a:xfrm>
            <a:off x="4973638" y="1852594"/>
            <a:ext cx="86836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Transverse Feedback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56" name="Text Box 41"/>
          <p:cNvSpPr txBox="1">
            <a:spLocks noChangeArrowheads="1"/>
          </p:cNvSpPr>
          <p:nvPr/>
        </p:nvSpPr>
        <p:spPr bwMode="auto">
          <a:xfrm>
            <a:off x="5930900" y="1852594"/>
            <a:ext cx="70167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Beam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Aperture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Kickers</a:t>
            </a:r>
          </a:p>
        </p:txBody>
      </p:sp>
      <p:sp>
        <p:nvSpPr>
          <p:cNvPr id="157" name="Text Box 42"/>
          <p:cNvSpPr txBox="1">
            <a:spLocks noChangeArrowheads="1"/>
          </p:cNvSpPr>
          <p:nvPr/>
        </p:nvSpPr>
        <p:spPr bwMode="auto">
          <a:xfrm>
            <a:off x="4562475" y="3757594"/>
            <a:ext cx="668338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Lifetime</a:t>
            </a:r>
            <a:br>
              <a:rPr lang="en-GB" sz="1200" dirty="0" smtClean="0"/>
            </a:br>
            <a:r>
              <a:rPr lang="en-GB" sz="1200" dirty="0" smtClean="0"/>
              <a:t>FBCM</a:t>
            </a:r>
            <a:endParaRPr lang="en-GB" sz="1200" dirty="0"/>
          </a:p>
        </p:txBody>
      </p:sp>
      <p:sp>
        <p:nvSpPr>
          <p:cNvPr id="158" name="Text Box 43"/>
          <p:cNvSpPr txBox="1">
            <a:spLocks noChangeArrowheads="1"/>
          </p:cNvSpPr>
          <p:nvPr/>
        </p:nvSpPr>
        <p:spPr bwMode="auto">
          <a:xfrm>
            <a:off x="6640513" y="3757594"/>
            <a:ext cx="75406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Screens / Mirrors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BTV</a:t>
            </a:r>
          </a:p>
        </p:txBody>
      </p:sp>
      <p:sp>
        <p:nvSpPr>
          <p:cNvPr id="159" name="Text Box 44"/>
          <p:cNvSpPr txBox="1">
            <a:spLocks noChangeArrowheads="1"/>
          </p:cNvSpPr>
          <p:nvPr/>
        </p:nvSpPr>
        <p:spPr bwMode="auto">
          <a:xfrm>
            <a:off x="5260975" y="3757594"/>
            <a:ext cx="65087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Access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0" name="Text Box 45"/>
          <p:cNvSpPr txBox="1">
            <a:spLocks noChangeArrowheads="1"/>
          </p:cNvSpPr>
          <p:nvPr/>
        </p:nvSpPr>
        <p:spPr bwMode="auto">
          <a:xfrm>
            <a:off x="4727575" y="5724507"/>
            <a:ext cx="668338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Doors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1" name="Text Box 46"/>
          <p:cNvSpPr txBox="1">
            <a:spLocks noChangeArrowheads="1"/>
          </p:cNvSpPr>
          <p:nvPr/>
        </p:nvSpPr>
        <p:spPr bwMode="auto">
          <a:xfrm>
            <a:off x="5430838" y="5724507"/>
            <a:ext cx="668337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EIS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62" name="AutoShape 47"/>
          <p:cNvCxnSpPr>
            <a:cxnSpLocks noChangeShapeType="1"/>
            <a:stCxn id="160" idx="0"/>
            <a:endCxn id="159" idx="2"/>
          </p:cNvCxnSpPr>
          <p:nvPr/>
        </p:nvCxnSpPr>
        <p:spPr bwMode="auto">
          <a:xfrm rot="16200000">
            <a:off x="4652963" y="4791057"/>
            <a:ext cx="1343025" cy="5238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3" name="AutoShape 48"/>
          <p:cNvCxnSpPr>
            <a:cxnSpLocks noChangeShapeType="1"/>
            <a:stCxn id="161" idx="0"/>
            <a:endCxn id="159" idx="2"/>
          </p:cNvCxnSpPr>
          <p:nvPr/>
        </p:nvCxnSpPr>
        <p:spPr bwMode="auto">
          <a:xfrm rot="5400000" flipH="1">
            <a:off x="5004594" y="4963301"/>
            <a:ext cx="1343025" cy="1793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64" name="Text Box 49"/>
          <p:cNvSpPr txBox="1">
            <a:spLocks noChangeArrowheads="1"/>
          </p:cNvSpPr>
          <p:nvPr/>
        </p:nvSpPr>
        <p:spPr bwMode="auto">
          <a:xfrm>
            <a:off x="5946775" y="3757594"/>
            <a:ext cx="66675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5" name="Text Box 50"/>
          <p:cNvSpPr txBox="1">
            <a:spLocks noChangeArrowheads="1"/>
          </p:cNvSpPr>
          <p:nvPr/>
        </p:nvSpPr>
        <p:spPr bwMode="auto">
          <a:xfrm>
            <a:off x="6175375" y="5724507"/>
            <a:ext cx="70167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valves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6" name="Text Box 51"/>
          <p:cNvSpPr txBox="1">
            <a:spLocks noChangeArrowheads="1"/>
          </p:cNvSpPr>
          <p:nvPr/>
        </p:nvSpPr>
        <p:spPr bwMode="auto">
          <a:xfrm>
            <a:off x="6902450" y="5724507"/>
            <a:ext cx="66675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Access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Safety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Blocks</a:t>
            </a:r>
          </a:p>
        </p:txBody>
      </p:sp>
      <p:sp>
        <p:nvSpPr>
          <p:cNvPr id="167" name="Text Box 52"/>
          <p:cNvSpPr txBox="1">
            <a:spLocks noChangeArrowheads="1"/>
          </p:cNvSpPr>
          <p:nvPr/>
        </p:nvSpPr>
        <p:spPr bwMode="auto">
          <a:xfrm>
            <a:off x="7593013" y="5724507"/>
            <a:ext cx="741362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RF Stoppers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</a:t>
            </a:r>
          </a:p>
        </p:txBody>
      </p:sp>
      <p:cxnSp>
        <p:nvCxnSpPr>
          <p:cNvPr id="168" name="AutoShape 53"/>
          <p:cNvCxnSpPr>
            <a:cxnSpLocks noChangeShapeType="1"/>
            <a:stCxn id="165" idx="0"/>
            <a:endCxn id="164" idx="2"/>
          </p:cNvCxnSpPr>
          <p:nvPr/>
        </p:nvCxnSpPr>
        <p:spPr bwMode="auto">
          <a:xfrm rot="5400000" flipH="1">
            <a:off x="5731669" y="4929963"/>
            <a:ext cx="1343025" cy="2460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9" name="AutoShape 54"/>
          <p:cNvCxnSpPr>
            <a:cxnSpLocks noChangeShapeType="1"/>
            <a:stCxn id="166" idx="0"/>
            <a:endCxn id="164" idx="2"/>
          </p:cNvCxnSpPr>
          <p:nvPr/>
        </p:nvCxnSpPr>
        <p:spPr bwMode="auto">
          <a:xfrm rot="5400000" flipH="1">
            <a:off x="6086475" y="4575157"/>
            <a:ext cx="1343025" cy="9556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70" name="AutoShape 55"/>
          <p:cNvCxnSpPr>
            <a:cxnSpLocks noChangeShapeType="1"/>
            <a:stCxn id="167" idx="0"/>
            <a:endCxn id="164" idx="2"/>
          </p:cNvCxnSpPr>
          <p:nvPr/>
        </p:nvCxnSpPr>
        <p:spPr bwMode="auto">
          <a:xfrm rot="5400000" flipH="1">
            <a:off x="6450806" y="4210826"/>
            <a:ext cx="1343025" cy="16843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1" name="Text Box 56"/>
          <p:cNvSpPr txBox="1">
            <a:spLocks noChangeArrowheads="1"/>
          </p:cNvSpPr>
          <p:nvPr/>
        </p:nvSpPr>
        <p:spPr bwMode="auto">
          <a:xfrm>
            <a:off x="3660775" y="3757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 loss 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BLM</a:t>
            </a:r>
          </a:p>
        </p:txBody>
      </p:sp>
      <p:sp>
        <p:nvSpPr>
          <p:cNvPr id="172" name="Text Box 57"/>
          <p:cNvSpPr txBox="1">
            <a:spLocks noChangeArrowheads="1"/>
          </p:cNvSpPr>
          <p:nvPr/>
        </p:nvSpPr>
        <p:spPr bwMode="auto">
          <a:xfrm>
            <a:off x="8323263" y="1585894"/>
            <a:ext cx="64611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Special-</a:t>
            </a:r>
            <a:br>
              <a:rPr lang="en-GB" sz="1200" dirty="0" smtClean="0"/>
            </a:br>
            <a:r>
              <a:rPr lang="en-GB" sz="1200" dirty="0" err="1" smtClean="0"/>
              <a:t>BLMs</a:t>
            </a:r>
            <a:endParaRPr lang="en-GB" sz="1200" dirty="0"/>
          </a:p>
          <a:p>
            <a:pPr algn="ctr" defTabSz="652463">
              <a:spcBef>
                <a:spcPct val="0"/>
              </a:spcBef>
            </a:pPr>
            <a:endParaRPr lang="en-GB" sz="1200" dirty="0"/>
          </a:p>
        </p:txBody>
      </p:sp>
      <p:sp>
        <p:nvSpPr>
          <p:cNvPr id="173" name="Text Box 58"/>
          <p:cNvSpPr txBox="1">
            <a:spLocks noChangeArrowheads="1"/>
          </p:cNvSpPr>
          <p:nvPr/>
        </p:nvSpPr>
        <p:spPr bwMode="auto">
          <a:xfrm>
            <a:off x="3221038" y="4779944"/>
            <a:ext cx="876300" cy="80645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aperture limits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(some 100)</a:t>
            </a:r>
          </a:p>
        </p:txBody>
      </p:sp>
      <p:sp>
        <p:nvSpPr>
          <p:cNvPr id="174" name="Text Box 59"/>
          <p:cNvSpPr txBox="1">
            <a:spLocks noChangeArrowheads="1"/>
          </p:cNvSpPr>
          <p:nvPr/>
        </p:nvSpPr>
        <p:spPr bwMode="auto">
          <a:xfrm>
            <a:off x="4135438" y="4779944"/>
            <a:ext cx="668337" cy="80645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Monitors  in arcs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(several 1000)</a:t>
            </a:r>
          </a:p>
        </p:txBody>
      </p:sp>
      <p:cxnSp>
        <p:nvCxnSpPr>
          <p:cNvPr id="175" name="AutoShape 60"/>
          <p:cNvCxnSpPr>
            <a:cxnSpLocks noChangeShapeType="1"/>
            <a:stCxn id="174" idx="0"/>
            <a:endCxn id="171" idx="2"/>
          </p:cNvCxnSpPr>
          <p:nvPr/>
        </p:nvCxnSpPr>
        <p:spPr bwMode="auto">
          <a:xfrm rot="5400000" flipH="1">
            <a:off x="4075907" y="4385450"/>
            <a:ext cx="398462" cy="390525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6" name="AutoShape 61"/>
          <p:cNvCxnSpPr>
            <a:cxnSpLocks noChangeShapeType="1"/>
            <a:stCxn id="173" idx="0"/>
            <a:endCxn id="171" idx="2"/>
          </p:cNvCxnSpPr>
          <p:nvPr/>
        </p:nvCxnSpPr>
        <p:spPr bwMode="auto">
          <a:xfrm rot="16200000">
            <a:off x="3670301" y="4370369"/>
            <a:ext cx="398462" cy="420687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7" name="Text Box 62"/>
          <p:cNvSpPr txBox="1">
            <a:spLocks noChangeArrowheads="1"/>
          </p:cNvSpPr>
          <p:nvPr/>
        </p:nvSpPr>
        <p:spPr bwMode="auto">
          <a:xfrm>
            <a:off x="7927975" y="4306869"/>
            <a:ext cx="1066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Timing System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(Post Mortem Trigger)</a:t>
            </a:r>
          </a:p>
        </p:txBody>
      </p:sp>
      <p:sp>
        <p:nvSpPr>
          <p:cNvPr id="178" name="Text Box 63"/>
          <p:cNvSpPr txBox="1">
            <a:spLocks noChangeArrowheads="1"/>
          </p:cNvSpPr>
          <p:nvPr/>
        </p:nvSpPr>
        <p:spPr bwMode="auto">
          <a:xfrm>
            <a:off x="3127375" y="1852594"/>
            <a:ext cx="685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Operator Buttons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CCC</a:t>
            </a:r>
          </a:p>
        </p:txBody>
      </p:sp>
      <p:sp>
        <p:nvSpPr>
          <p:cNvPr id="179" name="Text Box 64"/>
          <p:cNvSpPr txBox="1">
            <a:spLocks noChangeArrowheads="1"/>
          </p:cNvSpPr>
          <p:nvPr/>
        </p:nvSpPr>
        <p:spPr bwMode="auto">
          <a:xfrm>
            <a:off x="460375" y="1852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Parameter</a:t>
            </a:r>
          </a:p>
        </p:txBody>
      </p:sp>
      <p:sp>
        <p:nvSpPr>
          <p:cNvPr id="180" name="Text Box 65"/>
          <p:cNvSpPr txBox="1">
            <a:spLocks noChangeArrowheads="1"/>
          </p:cNvSpPr>
          <p:nvPr/>
        </p:nvSpPr>
        <p:spPr bwMode="auto">
          <a:xfrm>
            <a:off x="1362075" y="1852594"/>
            <a:ext cx="7747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Software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Interlocks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1" name="Text Box 66"/>
          <p:cNvSpPr txBox="1">
            <a:spLocks noChangeArrowheads="1"/>
          </p:cNvSpPr>
          <p:nvPr/>
        </p:nvSpPr>
        <p:spPr bwMode="auto">
          <a:xfrm>
            <a:off x="1690688" y="925494"/>
            <a:ext cx="757237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82" name="AutoShape 67"/>
          <p:cNvCxnSpPr>
            <a:cxnSpLocks noChangeShapeType="1"/>
            <a:stCxn id="181" idx="2"/>
            <a:endCxn id="180" idx="0"/>
          </p:cNvCxnSpPr>
          <p:nvPr/>
        </p:nvCxnSpPr>
        <p:spPr bwMode="auto">
          <a:xfrm rot="5400000">
            <a:off x="1758157" y="1540650"/>
            <a:ext cx="303212" cy="320675"/>
          </a:xfrm>
          <a:prstGeom prst="bentConnector3">
            <a:avLst>
              <a:gd name="adj1" fmla="val 49736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83" name="Text Box 68"/>
          <p:cNvSpPr txBox="1">
            <a:spLocks noChangeArrowheads="1"/>
          </p:cNvSpPr>
          <p:nvPr/>
        </p:nvSpPr>
        <p:spPr bwMode="auto">
          <a:xfrm>
            <a:off x="2212975" y="1852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Sequencer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4" name="Text Box 69"/>
          <p:cNvSpPr txBox="1">
            <a:spLocks noChangeArrowheads="1"/>
          </p:cNvSpPr>
          <p:nvPr/>
        </p:nvSpPr>
        <p:spPr bwMode="auto">
          <a:xfrm>
            <a:off x="1768475" y="855644"/>
            <a:ext cx="757238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5" name="Text Box 70"/>
          <p:cNvSpPr txBox="1">
            <a:spLocks noChangeArrowheads="1"/>
          </p:cNvSpPr>
          <p:nvPr/>
        </p:nvSpPr>
        <p:spPr bwMode="auto">
          <a:xfrm>
            <a:off x="1836738" y="785794"/>
            <a:ext cx="757237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6" name="Text Box 71"/>
          <p:cNvSpPr txBox="1">
            <a:spLocks noChangeArrowheads="1"/>
          </p:cNvSpPr>
          <p:nvPr/>
        </p:nvSpPr>
        <p:spPr bwMode="auto">
          <a:xfrm>
            <a:off x="384175" y="861994"/>
            <a:ext cx="852488" cy="53340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/>
              <a:t>Safe Beam Parameter Distribution</a:t>
            </a:r>
          </a:p>
        </p:txBody>
      </p:sp>
      <p:sp>
        <p:nvSpPr>
          <p:cNvPr id="187" name="Text Box 72"/>
          <p:cNvSpPr txBox="1">
            <a:spLocks noChangeArrowheads="1"/>
          </p:cNvSpPr>
          <p:nvPr/>
        </p:nvSpPr>
        <p:spPr bwMode="auto">
          <a:xfrm>
            <a:off x="507971" y="2867004"/>
            <a:ext cx="404812" cy="457200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Flag</a:t>
            </a:r>
          </a:p>
        </p:txBody>
      </p:sp>
      <p:sp>
        <p:nvSpPr>
          <p:cNvPr id="188" name="Oval 73"/>
          <p:cNvSpPr>
            <a:spLocks noChangeArrowheads="1"/>
          </p:cNvSpPr>
          <p:nvPr/>
        </p:nvSpPr>
        <p:spPr bwMode="auto">
          <a:xfrm>
            <a:off x="15652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89" name="AutoShape 74"/>
          <p:cNvCxnSpPr>
            <a:cxnSpLocks noChangeShapeType="1"/>
            <a:stCxn id="124" idx="0"/>
            <a:endCxn id="188" idx="4"/>
          </p:cNvCxnSpPr>
          <p:nvPr/>
        </p:nvCxnSpPr>
        <p:spPr bwMode="auto">
          <a:xfrm rot="16200000">
            <a:off x="14176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190" name="Oval 75"/>
          <p:cNvSpPr>
            <a:spLocks noChangeArrowheads="1"/>
          </p:cNvSpPr>
          <p:nvPr/>
        </p:nvSpPr>
        <p:spPr bwMode="auto">
          <a:xfrm>
            <a:off x="2449513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1" name="Oval 76"/>
          <p:cNvSpPr>
            <a:spLocks noChangeArrowheads="1"/>
          </p:cNvSpPr>
          <p:nvPr/>
        </p:nvSpPr>
        <p:spPr bwMode="auto">
          <a:xfrm>
            <a:off x="3208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2" name="AutoShape 77"/>
          <p:cNvCxnSpPr>
            <a:cxnSpLocks noChangeShapeType="1"/>
            <a:stCxn id="137" idx="0"/>
            <a:endCxn id="190" idx="4"/>
          </p:cNvCxnSpPr>
          <p:nvPr/>
        </p:nvCxnSpPr>
        <p:spPr bwMode="auto">
          <a:xfrm rot="5400000" flipH="1">
            <a:off x="2306638" y="3571857"/>
            <a:ext cx="366712" cy="4762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3" name="AutoShape 78"/>
          <p:cNvCxnSpPr>
            <a:cxnSpLocks noChangeShapeType="1"/>
            <a:stCxn id="142" idx="0"/>
            <a:endCxn id="191" idx="4"/>
          </p:cNvCxnSpPr>
          <p:nvPr/>
        </p:nvCxnSpPr>
        <p:spPr bwMode="auto">
          <a:xfrm rot="5400000" flipH="1">
            <a:off x="3062288" y="3575032"/>
            <a:ext cx="373062" cy="4762"/>
          </a:xfrm>
          <a:prstGeom prst="bentConnector3">
            <a:avLst>
              <a:gd name="adj1" fmla="val 49787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4" name="Oval 79"/>
          <p:cNvSpPr>
            <a:spLocks noChangeArrowheads="1"/>
          </p:cNvSpPr>
          <p:nvPr/>
        </p:nvSpPr>
        <p:spPr bwMode="auto">
          <a:xfrm>
            <a:off x="708025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5" name="AutoShape 80"/>
          <p:cNvCxnSpPr>
            <a:cxnSpLocks noChangeShapeType="1"/>
            <a:stCxn id="123" idx="0"/>
            <a:endCxn id="194" idx="4"/>
          </p:cNvCxnSpPr>
          <p:nvPr/>
        </p:nvCxnSpPr>
        <p:spPr bwMode="auto">
          <a:xfrm rot="16200000">
            <a:off x="491332" y="3502800"/>
            <a:ext cx="366712" cy="142875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6" name="Oval 81"/>
          <p:cNvSpPr>
            <a:spLocks noChangeArrowheads="1"/>
          </p:cNvSpPr>
          <p:nvPr/>
        </p:nvSpPr>
        <p:spPr bwMode="auto">
          <a:xfrm>
            <a:off x="7594600" y="32813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7" name="Oval 82"/>
          <p:cNvSpPr>
            <a:spLocks noChangeArrowheads="1"/>
          </p:cNvSpPr>
          <p:nvPr/>
        </p:nvSpPr>
        <p:spPr bwMode="auto">
          <a:xfrm>
            <a:off x="554672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8" name="Oval 83"/>
          <p:cNvSpPr>
            <a:spLocks noChangeArrowheads="1"/>
          </p:cNvSpPr>
          <p:nvPr/>
        </p:nvSpPr>
        <p:spPr bwMode="auto">
          <a:xfrm>
            <a:off x="62388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9" name="Oval 84"/>
          <p:cNvSpPr>
            <a:spLocks noChangeArrowheads="1"/>
          </p:cNvSpPr>
          <p:nvPr/>
        </p:nvSpPr>
        <p:spPr bwMode="auto">
          <a:xfrm>
            <a:off x="40417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00" name="AutoShape 85"/>
          <p:cNvCxnSpPr>
            <a:cxnSpLocks noChangeShapeType="1"/>
            <a:stCxn id="171" idx="0"/>
            <a:endCxn id="199" idx="4"/>
          </p:cNvCxnSpPr>
          <p:nvPr/>
        </p:nvCxnSpPr>
        <p:spPr bwMode="auto">
          <a:xfrm rot="16200000">
            <a:off x="38941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01" name="AutoShape 86"/>
          <p:cNvCxnSpPr>
            <a:cxnSpLocks noChangeShapeType="1"/>
            <a:stCxn id="172" idx="2"/>
            <a:endCxn id="121" idx="0"/>
          </p:cNvCxnSpPr>
          <p:nvPr/>
        </p:nvCxnSpPr>
        <p:spPr bwMode="auto">
          <a:xfrm rot="16200000" flipH="1">
            <a:off x="8410576" y="2446319"/>
            <a:ext cx="476250" cy="3175"/>
          </a:xfrm>
          <a:prstGeom prst="bentConnector3">
            <a:avLst>
              <a:gd name="adj1" fmla="val 51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2" name="AutoShape 87"/>
          <p:cNvCxnSpPr>
            <a:cxnSpLocks noChangeShapeType="1"/>
            <a:stCxn id="159" idx="0"/>
            <a:endCxn id="197" idx="4"/>
          </p:cNvCxnSpPr>
          <p:nvPr/>
        </p:nvCxnSpPr>
        <p:spPr bwMode="auto">
          <a:xfrm rot="5400000" flipH="1">
            <a:off x="5399881" y="3571063"/>
            <a:ext cx="371475" cy="158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3" name="AutoShape 88"/>
          <p:cNvCxnSpPr>
            <a:cxnSpLocks noChangeShapeType="1"/>
            <a:stCxn id="164" idx="0"/>
            <a:endCxn id="198" idx="4"/>
          </p:cNvCxnSpPr>
          <p:nvPr/>
        </p:nvCxnSpPr>
        <p:spPr bwMode="auto">
          <a:xfrm rot="5400000" flipH="1">
            <a:off x="6092825" y="3570269"/>
            <a:ext cx="371475" cy="317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4" name="Oval 89"/>
          <p:cNvSpPr>
            <a:spLocks noChangeArrowheads="1"/>
          </p:cNvSpPr>
          <p:nvPr/>
        </p:nvSpPr>
        <p:spPr bwMode="auto">
          <a:xfrm>
            <a:off x="34321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5" name="Oval 90"/>
          <p:cNvSpPr>
            <a:spLocks noChangeArrowheads="1"/>
          </p:cNvSpPr>
          <p:nvPr/>
        </p:nvSpPr>
        <p:spPr bwMode="auto">
          <a:xfrm>
            <a:off x="43465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6" name="Oval 91"/>
          <p:cNvSpPr>
            <a:spLocks noChangeArrowheads="1"/>
          </p:cNvSpPr>
          <p:nvPr/>
        </p:nvSpPr>
        <p:spPr bwMode="auto">
          <a:xfrm>
            <a:off x="5367338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7" name="Oval 92"/>
          <p:cNvSpPr>
            <a:spLocks noChangeArrowheads="1"/>
          </p:cNvSpPr>
          <p:nvPr/>
        </p:nvSpPr>
        <p:spPr bwMode="auto">
          <a:xfrm>
            <a:off x="1708150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8" name="Oval 93"/>
          <p:cNvSpPr>
            <a:spLocks noChangeArrowheads="1"/>
          </p:cNvSpPr>
          <p:nvPr/>
        </p:nvSpPr>
        <p:spPr bwMode="auto">
          <a:xfrm>
            <a:off x="70897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9" name="Oval 94"/>
          <p:cNvSpPr>
            <a:spLocks noChangeArrowheads="1"/>
          </p:cNvSpPr>
          <p:nvPr/>
        </p:nvSpPr>
        <p:spPr bwMode="auto">
          <a:xfrm>
            <a:off x="4859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10" name="Oval 95"/>
          <p:cNvSpPr>
            <a:spLocks noChangeArrowheads="1"/>
          </p:cNvSpPr>
          <p:nvPr/>
        </p:nvSpPr>
        <p:spPr bwMode="auto">
          <a:xfrm>
            <a:off x="6251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1" name="AutoShape 96"/>
          <p:cNvCxnSpPr>
            <a:cxnSpLocks noChangeShapeType="1"/>
            <a:stCxn id="180" idx="2"/>
            <a:endCxn id="207" idx="0"/>
          </p:cNvCxnSpPr>
          <p:nvPr/>
        </p:nvCxnSpPr>
        <p:spPr bwMode="auto">
          <a:xfrm rot="5400000">
            <a:off x="1569244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2" name="AutoShape 97"/>
          <p:cNvCxnSpPr>
            <a:cxnSpLocks noChangeShapeType="1"/>
            <a:stCxn id="157" idx="0"/>
            <a:endCxn id="209" idx="4"/>
          </p:cNvCxnSpPr>
          <p:nvPr/>
        </p:nvCxnSpPr>
        <p:spPr bwMode="auto">
          <a:xfrm rot="16200000">
            <a:off x="4714082" y="3574238"/>
            <a:ext cx="366712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3" name="AutoShape 98"/>
          <p:cNvCxnSpPr>
            <a:cxnSpLocks noChangeShapeType="1"/>
            <a:stCxn id="158" idx="0"/>
            <a:endCxn id="216" idx="4"/>
          </p:cNvCxnSpPr>
          <p:nvPr/>
        </p:nvCxnSpPr>
        <p:spPr bwMode="auto">
          <a:xfrm rot="16200000">
            <a:off x="6840538" y="3573444"/>
            <a:ext cx="361950" cy="63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4" name="AutoShape 99"/>
          <p:cNvCxnSpPr>
            <a:cxnSpLocks noChangeShapeType="1"/>
            <a:stCxn id="150" idx="2"/>
            <a:endCxn id="208" idx="0"/>
          </p:cNvCxnSpPr>
          <p:nvPr/>
        </p:nvCxnSpPr>
        <p:spPr bwMode="auto">
          <a:xfrm rot="16200000" flipH="1">
            <a:off x="6946107" y="2656663"/>
            <a:ext cx="361950" cy="1587"/>
          </a:xfrm>
          <a:prstGeom prst="bentConnector3">
            <a:avLst>
              <a:gd name="adj1" fmla="val 4956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5" name="AutoShape 100"/>
          <p:cNvCxnSpPr>
            <a:cxnSpLocks noChangeShapeType="1"/>
            <a:stCxn id="156" idx="2"/>
          </p:cNvCxnSpPr>
          <p:nvPr/>
        </p:nvCxnSpPr>
        <p:spPr bwMode="auto">
          <a:xfrm rot="5400000">
            <a:off x="6091276" y="2664708"/>
            <a:ext cx="378688" cy="2236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16" name="Oval 101"/>
          <p:cNvSpPr>
            <a:spLocks noChangeArrowheads="1"/>
          </p:cNvSpPr>
          <p:nvPr/>
        </p:nvSpPr>
        <p:spPr bwMode="auto">
          <a:xfrm>
            <a:off x="6986588" y="33194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7" name="AutoShape 102"/>
          <p:cNvCxnSpPr>
            <a:cxnSpLocks noChangeShapeType="1"/>
            <a:stCxn id="155" idx="2"/>
            <a:endCxn id="206" idx="0"/>
          </p:cNvCxnSpPr>
          <p:nvPr/>
        </p:nvCxnSpPr>
        <p:spPr bwMode="auto">
          <a:xfrm rot="5400000">
            <a:off x="5228432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8" name="AutoShape 103"/>
          <p:cNvCxnSpPr>
            <a:cxnSpLocks noChangeShapeType="1"/>
            <a:stCxn id="146" idx="2"/>
            <a:endCxn id="205" idx="0"/>
          </p:cNvCxnSpPr>
          <p:nvPr/>
        </p:nvCxnSpPr>
        <p:spPr bwMode="auto">
          <a:xfrm rot="5400000">
            <a:off x="42060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9" name="AutoShape 104"/>
          <p:cNvCxnSpPr>
            <a:cxnSpLocks noChangeShapeType="1"/>
            <a:stCxn id="178" idx="2"/>
            <a:endCxn id="204" idx="0"/>
          </p:cNvCxnSpPr>
          <p:nvPr/>
        </p:nvCxnSpPr>
        <p:spPr bwMode="auto">
          <a:xfrm rot="5400000">
            <a:off x="3289300" y="2657457"/>
            <a:ext cx="361950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0" name="Oval 105"/>
          <p:cNvSpPr>
            <a:spLocks noChangeArrowheads="1"/>
          </p:cNvSpPr>
          <p:nvPr/>
        </p:nvSpPr>
        <p:spPr bwMode="auto">
          <a:xfrm>
            <a:off x="25939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1" name="AutoShape 106"/>
          <p:cNvCxnSpPr>
            <a:cxnSpLocks noChangeShapeType="1"/>
            <a:stCxn id="183" idx="2"/>
            <a:endCxn id="220" idx="0"/>
          </p:cNvCxnSpPr>
          <p:nvPr/>
        </p:nvCxnSpPr>
        <p:spPr bwMode="auto">
          <a:xfrm rot="5400000">
            <a:off x="24534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22" name="AutoShape 107"/>
          <p:cNvCxnSpPr>
            <a:cxnSpLocks noChangeShapeType="1"/>
            <a:stCxn id="228" idx="6"/>
            <a:endCxn id="122" idx="1"/>
          </p:cNvCxnSpPr>
          <p:nvPr/>
        </p:nvCxnSpPr>
        <p:spPr bwMode="auto">
          <a:xfrm>
            <a:off x="7670800" y="3201969"/>
            <a:ext cx="534988" cy="639763"/>
          </a:xfrm>
          <a:prstGeom prst="bentConnector3">
            <a:avLst>
              <a:gd name="adj1" fmla="val 49852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23" name="AutoShape 108"/>
          <p:cNvCxnSpPr>
            <a:cxnSpLocks noChangeShapeType="1"/>
            <a:stCxn id="196" idx="6"/>
            <a:endCxn id="177" idx="1"/>
          </p:cNvCxnSpPr>
          <p:nvPr/>
        </p:nvCxnSpPr>
        <p:spPr bwMode="auto">
          <a:xfrm>
            <a:off x="7670800" y="3319444"/>
            <a:ext cx="257175" cy="13001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4" name="Oval 109"/>
          <p:cNvSpPr>
            <a:spLocks noChangeArrowheads="1"/>
          </p:cNvSpPr>
          <p:nvPr/>
        </p:nvSpPr>
        <p:spPr bwMode="auto">
          <a:xfrm>
            <a:off x="10699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5" name="AutoShape 110"/>
          <p:cNvCxnSpPr>
            <a:cxnSpLocks noChangeShapeType="1"/>
            <a:stCxn id="179" idx="2"/>
            <a:endCxn id="224" idx="0"/>
          </p:cNvCxnSpPr>
          <p:nvPr/>
        </p:nvCxnSpPr>
        <p:spPr bwMode="auto">
          <a:xfrm rot="16200000" flipH="1">
            <a:off x="810419" y="2545538"/>
            <a:ext cx="366712" cy="228600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6" name="Oval 111"/>
          <p:cNvSpPr>
            <a:spLocks noChangeArrowheads="1"/>
          </p:cNvSpPr>
          <p:nvPr/>
        </p:nvSpPr>
        <p:spPr bwMode="auto">
          <a:xfrm>
            <a:off x="7394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7" name="AutoShape 112"/>
          <p:cNvCxnSpPr>
            <a:cxnSpLocks noChangeShapeType="1"/>
            <a:stCxn id="120" idx="3"/>
          </p:cNvCxnSpPr>
          <p:nvPr/>
        </p:nvCxnSpPr>
        <p:spPr bwMode="auto">
          <a:xfrm>
            <a:off x="7669213" y="3101240"/>
            <a:ext cx="485742" cy="5854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8" name="Oval 113"/>
          <p:cNvSpPr>
            <a:spLocks noChangeArrowheads="1"/>
          </p:cNvSpPr>
          <p:nvPr/>
        </p:nvSpPr>
        <p:spPr bwMode="auto">
          <a:xfrm>
            <a:off x="7594600" y="31638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9" name="AutoShape 114"/>
          <p:cNvCxnSpPr>
            <a:cxnSpLocks noChangeShapeType="1"/>
            <a:stCxn id="230" idx="2"/>
            <a:endCxn id="226" idx="0"/>
          </p:cNvCxnSpPr>
          <p:nvPr/>
        </p:nvCxnSpPr>
        <p:spPr bwMode="auto">
          <a:xfrm rot="10800000">
            <a:off x="7432675" y="2838432"/>
            <a:ext cx="723900" cy="42862"/>
          </a:xfrm>
          <a:prstGeom prst="bentConnector4">
            <a:avLst>
              <a:gd name="adj1" fmla="val 47370"/>
              <a:gd name="adj2" fmla="val 633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0" name="Oval 115"/>
          <p:cNvSpPr>
            <a:spLocks noChangeArrowheads="1"/>
          </p:cNvSpPr>
          <p:nvPr/>
        </p:nvSpPr>
        <p:spPr bwMode="auto">
          <a:xfrm>
            <a:off x="81565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31" name="AutoShape 116"/>
          <p:cNvCxnSpPr>
            <a:cxnSpLocks noChangeShapeType="1"/>
            <a:stCxn id="186" idx="1"/>
            <a:endCxn id="120" idx="1"/>
          </p:cNvCxnSpPr>
          <p:nvPr/>
        </p:nvCxnSpPr>
        <p:spPr bwMode="auto">
          <a:xfrm rot="10800000" flipH="1" flipV="1">
            <a:off x="384175" y="1128694"/>
            <a:ext cx="38100" cy="1972546"/>
          </a:xfrm>
          <a:prstGeom prst="bentConnector3">
            <a:avLst>
              <a:gd name="adj1" fmla="val -60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17" name="Rectangle 116"/>
          <p:cNvSpPr/>
          <p:nvPr/>
        </p:nvSpPr>
        <p:spPr>
          <a:xfrm>
            <a:off x="6572264" y="1714488"/>
            <a:ext cx="1071538" cy="92869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TextBox 138"/>
          <p:cNvSpPr txBox="1"/>
          <p:nvPr/>
        </p:nvSpPr>
        <p:spPr>
          <a:xfrm>
            <a:off x="2285984" y="1500174"/>
            <a:ext cx="4286280" cy="1200329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[</a:t>
            </a:r>
            <a:r>
              <a:rPr lang="en-US" i="1" dirty="0" smtClean="0"/>
              <a:t>J. Lendaro</a:t>
            </a:r>
            <a:r>
              <a:rPr lang="en-US" dirty="0" smtClean="0"/>
              <a:t>]</a:t>
            </a:r>
          </a:p>
          <a:p>
            <a:r>
              <a:rPr lang="en-US" dirty="0" smtClean="0"/>
              <a:t> - TZ76, </a:t>
            </a:r>
            <a:r>
              <a:rPr lang="en-US" dirty="0" smtClean="0"/>
              <a:t>UJ33 -&gt; ok</a:t>
            </a:r>
            <a:endParaRPr lang="en-US" dirty="0" smtClean="0"/>
          </a:p>
          <a:p>
            <a:r>
              <a:rPr lang="en-US" dirty="0" smtClean="0"/>
              <a:t> - UA23, 87 -&gt; to be checked</a:t>
            </a:r>
            <a:br>
              <a:rPr lang="en-US" dirty="0" smtClean="0"/>
            </a:br>
            <a:r>
              <a:rPr lang="en-US" dirty="0" smtClean="0"/>
              <a:t> - UJ14, UJ16, UJ56 -&gt; problematic!</a:t>
            </a:r>
          </a:p>
        </p:txBody>
      </p:sp>
      <p:sp>
        <p:nvSpPr>
          <p:cNvPr id="233" name="Date Placeholder 2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234" name="Slide Number Placeholder 2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235" name="Footer Placeholder 2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237" name="TextBox 236"/>
          <p:cNvSpPr txBox="1"/>
          <p:nvPr/>
        </p:nvSpPr>
        <p:spPr>
          <a:xfrm>
            <a:off x="7072330" y="6286520"/>
            <a:ext cx="159338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 smtClean="0"/>
              <a:t>© R. Schmidt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6758006" cy="582594"/>
          </a:xfrm>
        </p:spPr>
        <p:txBody>
          <a:bodyPr anchor="ctr">
            <a:normAutofit fontScale="90000"/>
          </a:bodyPr>
          <a:lstStyle/>
          <a:p>
            <a:r>
              <a:rPr lang="en-GB" dirty="0" smtClean="0"/>
              <a:t>What Sits Where – Critical?</a:t>
            </a:r>
            <a:endParaRPr lang="en-GB" dirty="0"/>
          </a:p>
        </p:txBody>
      </p:sp>
      <p:sp>
        <p:nvSpPr>
          <p:cNvPr id="118" name="Oval 3"/>
          <p:cNvSpPr>
            <a:spLocks noChangeArrowheads="1"/>
          </p:cNvSpPr>
          <p:nvPr/>
        </p:nvSpPr>
        <p:spPr bwMode="auto">
          <a:xfrm>
            <a:off x="7597775" y="3182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19" name="Oval 4"/>
          <p:cNvSpPr>
            <a:spLocks noChangeArrowheads="1"/>
          </p:cNvSpPr>
          <p:nvPr/>
        </p:nvSpPr>
        <p:spPr bwMode="auto">
          <a:xfrm>
            <a:off x="7597775" y="31114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20" name="Text Box 5"/>
          <p:cNvSpPr txBox="1">
            <a:spLocks noChangeArrowheads="1"/>
          </p:cNvSpPr>
          <p:nvPr/>
        </p:nvSpPr>
        <p:spPr bwMode="auto">
          <a:xfrm>
            <a:off x="422275" y="2827319"/>
            <a:ext cx="7246938" cy="547842"/>
          </a:xfrm>
          <a:prstGeom prst="rect">
            <a:avLst/>
          </a:prstGeom>
          <a:solidFill>
            <a:srgbClr val="FCFCD4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5291" tIns="0" rIns="65291" bIns="0" anchor="ctr">
            <a:spAutoFit/>
          </a:bodyPr>
          <a:lstStyle/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200" b="0" dirty="0">
              <a:solidFill>
                <a:srgbClr val="CC0000"/>
              </a:solidFill>
            </a:endParaRPr>
          </a:p>
          <a:p>
            <a:pPr algn="ctr" defTabSz="652463">
              <a:spcBef>
                <a:spcPct val="0"/>
              </a:spcBef>
            </a:pPr>
            <a:r>
              <a:rPr lang="en-GB" sz="1600" b="0" dirty="0" smtClean="0">
                <a:solidFill>
                  <a:srgbClr val="CC0000"/>
                </a:solidFill>
              </a:rPr>
              <a:t>            Beam </a:t>
            </a:r>
            <a:r>
              <a:rPr lang="en-GB" sz="1600" b="0" dirty="0">
                <a:solidFill>
                  <a:srgbClr val="CC0000"/>
                </a:solidFill>
              </a:rPr>
              <a:t>Interlock System</a:t>
            </a:r>
          </a:p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600" b="0" dirty="0">
              <a:solidFill>
                <a:srgbClr val="CC0000"/>
              </a:solidFill>
            </a:endParaRPr>
          </a:p>
        </p:txBody>
      </p:sp>
      <p:sp>
        <p:nvSpPr>
          <p:cNvPr id="121" name="Text Box 6"/>
          <p:cNvSpPr txBox="1">
            <a:spLocks noChangeArrowheads="1"/>
          </p:cNvSpPr>
          <p:nvPr/>
        </p:nvSpPr>
        <p:spPr bwMode="auto">
          <a:xfrm>
            <a:off x="8156575" y="2700319"/>
            <a:ext cx="987425" cy="828675"/>
          </a:xfrm>
          <a:prstGeom prst="rect">
            <a:avLst/>
          </a:prstGeom>
          <a:solidFill>
            <a:schemeClr val="bg2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Beam </a:t>
            </a:r>
            <a:endParaRPr lang="en-GB" sz="1600" b="0" dirty="0"/>
          </a:p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Dumping     </a:t>
            </a:r>
            <a:br>
              <a:rPr lang="en-GB" sz="1600" b="0" dirty="0" smtClean="0"/>
            </a:br>
            <a:r>
              <a:rPr lang="en-GB" sz="1600" b="0" dirty="0" smtClean="0"/>
              <a:t> System</a:t>
            </a:r>
            <a:r>
              <a:rPr lang="en-GB" sz="1400" b="0" dirty="0" smtClean="0"/>
              <a:t>  </a:t>
            </a:r>
            <a:endParaRPr lang="en-GB" sz="1400" b="0" dirty="0"/>
          </a:p>
        </p:txBody>
      </p:sp>
      <p:sp>
        <p:nvSpPr>
          <p:cNvPr id="122" name="Text Box 7"/>
          <p:cNvSpPr txBox="1">
            <a:spLocks noChangeArrowheads="1"/>
          </p:cNvSpPr>
          <p:nvPr/>
        </p:nvSpPr>
        <p:spPr bwMode="auto">
          <a:xfrm>
            <a:off x="8205788" y="3621069"/>
            <a:ext cx="865187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Injection Interlock</a:t>
            </a:r>
          </a:p>
        </p:txBody>
      </p:sp>
      <p:sp>
        <p:nvSpPr>
          <p:cNvPr id="123" name="Text Box 8"/>
          <p:cNvSpPr txBox="1">
            <a:spLocks noChangeArrowheads="1"/>
          </p:cNvSpPr>
          <p:nvPr/>
        </p:nvSpPr>
        <p:spPr bwMode="auto">
          <a:xfrm>
            <a:off x="155575" y="3757594"/>
            <a:ext cx="893763" cy="623888"/>
          </a:xfrm>
          <a:prstGeom prst="rect">
            <a:avLst/>
          </a:prstGeom>
          <a:solidFill>
            <a:srgbClr val="F5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sc magnets</a:t>
            </a:r>
          </a:p>
        </p:txBody>
      </p:sp>
      <p:sp>
        <p:nvSpPr>
          <p:cNvPr id="124" name="Text Box 9"/>
          <p:cNvSpPr txBox="1">
            <a:spLocks noChangeArrowheads="1"/>
          </p:cNvSpPr>
          <p:nvPr/>
        </p:nvSpPr>
        <p:spPr bwMode="auto">
          <a:xfrm>
            <a:off x="1146175" y="3757594"/>
            <a:ext cx="914400" cy="623888"/>
          </a:xfrm>
          <a:prstGeom prst="rect">
            <a:avLst/>
          </a:prstGeom>
          <a:solidFill>
            <a:srgbClr val="F5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err="1"/>
              <a:t>nc</a:t>
            </a:r>
            <a:r>
              <a:rPr lang="en-GB" sz="1200" dirty="0"/>
              <a:t> magnets</a:t>
            </a:r>
          </a:p>
        </p:txBody>
      </p:sp>
      <p:sp>
        <p:nvSpPr>
          <p:cNvPr id="125" name="Text Box 10"/>
          <p:cNvSpPr txBox="1">
            <a:spLocks noChangeArrowheads="1"/>
          </p:cNvSpPr>
          <p:nvPr/>
        </p:nvSpPr>
        <p:spPr bwMode="auto">
          <a:xfrm>
            <a:off x="231775" y="5724507"/>
            <a:ext cx="7715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QPS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(several 1000)</a:t>
            </a:r>
          </a:p>
        </p:txBody>
      </p:sp>
      <p:sp>
        <p:nvSpPr>
          <p:cNvPr id="126" name="Text Box 11"/>
          <p:cNvSpPr txBox="1">
            <a:spLocks noChangeArrowheads="1"/>
          </p:cNvSpPr>
          <p:nvPr/>
        </p:nvSpPr>
        <p:spPr bwMode="auto">
          <a:xfrm>
            <a:off x="993775" y="5724507"/>
            <a:ext cx="827088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Converters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~1500</a:t>
            </a:r>
          </a:p>
        </p:txBody>
      </p:sp>
      <p:sp>
        <p:nvSpPr>
          <p:cNvPr id="127" name="Text Box 12"/>
          <p:cNvSpPr txBox="1">
            <a:spLocks noChangeArrowheads="1"/>
          </p:cNvSpPr>
          <p:nvPr/>
        </p:nvSpPr>
        <p:spPr bwMode="auto">
          <a:xfrm>
            <a:off x="1870075" y="5724507"/>
            <a:ext cx="41910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AUG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28" name="Text Box 13"/>
          <p:cNvSpPr txBox="1">
            <a:spLocks noChangeArrowheads="1"/>
          </p:cNvSpPr>
          <p:nvPr/>
        </p:nvSpPr>
        <p:spPr bwMode="auto">
          <a:xfrm>
            <a:off x="2346325" y="5724507"/>
            <a:ext cx="3651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UPS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29" name="Text Box 14"/>
          <p:cNvSpPr txBox="1">
            <a:spLocks noChangeArrowheads="1"/>
          </p:cNvSpPr>
          <p:nvPr/>
        </p:nvSpPr>
        <p:spPr bwMode="auto">
          <a:xfrm>
            <a:off x="1625600" y="4824394"/>
            <a:ext cx="815975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Converters</a:t>
            </a:r>
          </a:p>
        </p:txBody>
      </p:sp>
      <p:cxnSp>
        <p:nvCxnSpPr>
          <p:cNvPr id="130" name="AutoShape 15"/>
          <p:cNvCxnSpPr>
            <a:cxnSpLocks noChangeShapeType="1"/>
            <a:stCxn id="125" idx="0"/>
            <a:endCxn id="140" idx="4"/>
          </p:cNvCxnSpPr>
          <p:nvPr/>
        </p:nvCxnSpPr>
        <p:spPr bwMode="auto">
          <a:xfrm rot="5400000" flipH="1">
            <a:off x="541337" y="5648307"/>
            <a:ext cx="138113" cy="14288"/>
          </a:xfrm>
          <a:prstGeom prst="bentConnector3">
            <a:avLst>
              <a:gd name="adj1" fmla="val 4942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1" name="AutoShape 16"/>
          <p:cNvCxnSpPr>
            <a:cxnSpLocks noChangeShapeType="1"/>
            <a:stCxn id="127" idx="0"/>
            <a:endCxn id="140" idx="6"/>
          </p:cNvCxnSpPr>
          <p:nvPr/>
        </p:nvCxnSpPr>
        <p:spPr bwMode="auto">
          <a:xfrm rot="5400000" flipH="1">
            <a:off x="1272381" y="4917263"/>
            <a:ext cx="176213" cy="1438275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2" name="AutoShape 17"/>
          <p:cNvCxnSpPr>
            <a:cxnSpLocks noChangeShapeType="1"/>
            <a:stCxn id="128" idx="0"/>
            <a:endCxn id="140" idx="6"/>
          </p:cNvCxnSpPr>
          <p:nvPr/>
        </p:nvCxnSpPr>
        <p:spPr bwMode="auto">
          <a:xfrm rot="5400000" flipH="1">
            <a:off x="1497012" y="4692632"/>
            <a:ext cx="176213" cy="1887538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3" name="AutoShape 18"/>
          <p:cNvCxnSpPr>
            <a:cxnSpLocks noChangeShapeType="1"/>
            <a:stCxn id="126" idx="0"/>
            <a:endCxn id="140" idx="6"/>
          </p:cNvCxnSpPr>
          <p:nvPr/>
        </p:nvCxnSpPr>
        <p:spPr bwMode="auto">
          <a:xfrm rot="5400000" flipH="1">
            <a:off x="936625" y="5253019"/>
            <a:ext cx="176213" cy="766763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sp>
        <p:nvSpPr>
          <p:cNvPr id="134" name="Text Box 19"/>
          <p:cNvSpPr txBox="1">
            <a:spLocks noChangeArrowheads="1"/>
          </p:cNvSpPr>
          <p:nvPr/>
        </p:nvSpPr>
        <p:spPr bwMode="auto">
          <a:xfrm>
            <a:off x="917575" y="4824394"/>
            <a:ext cx="652463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35" name="AutoShape 20"/>
          <p:cNvCxnSpPr>
            <a:cxnSpLocks noChangeShapeType="1"/>
            <a:stCxn id="134" idx="0"/>
            <a:endCxn id="124" idx="2"/>
          </p:cNvCxnSpPr>
          <p:nvPr/>
        </p:nvCxnSpPr>
        <p:spPr bwMode="auto">
          <a:xfrm rot="16200000">
            <a:off x="1202532" y="4423550"/>
            <a:ext cx="442912" cy="358775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6" name="AutoShape 21"/>
          <p:cNvCxnSpPr>
            <a:cxnSpLocks noChangeShapeType="1"/>
            <a:stCxn id="129" idx="0"/>
            <a:endCxn id="124" idx="2"/>
          </p:cNvCxnSpPr>
          <p:nvPr/>
        </p:nvCxnSpPr>
        <p:spPr bwMode="auto">
          <a:xfrm rot="5400000" flipH="1">
            <a:off x="1597026" y="4387831"/>
            <a:ext cx="442912" cy="430213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37" name="Text Box 22"/>
          <p:cNvSpPr txBox="1">
            <a:spLocks noChangeArrowheads="1"/>
          </p:cNvSpPr>
          <p:nvPr/>
        </p:nvSpPr>
        <p:spPr bwMode="auto">
          <a:xfrm>
            <a:off x="2125663" y="3757594"/>
            <a:ext cx="733425" cy="623888"/>
          </a:xfrm>
          <a:prstGeom prst="rect">
            <a:avLst/>
          </a:prstGeom>
          <a:solidFill>
            <a:srgbClr val="F5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Magnet Current Monitor</a:t>
            </a:r>
          </a:p>
        </p:txBody>
      </p:sp>
      <p:sp>
        <p:nvSpPr>
          <p:cNvPr id="138" name="Text Box 23"/>
          <p:cNvSpPr txBox="1">
            <a:spLocks noChangeArrowheads="1"/>
          </p:cNvSpPr>
          <p:nvPr/>
        </p:nvSpPr>
        <p:spPr bwMode="auto">
          <a:xfrm>
            <a:off x="2746375" y="5724507"/>
            <a:ext cx="3651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Cryo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OK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40" name="Oval 25"/>
          <p:cNvSpPr>
            <a:spLocks noChangeArrowheads="1"/>
          </p:cNvSpPr>
          <p:nvPr/>
        </p:nvSpPr>
        <p:spPr bwMode="auto">
          <a:xfrm>
            <a:off x="565150" y="5510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41" name="AutoShape 26"/>
          <p:cNvCxnSpPr>
            <a:cxnSpLocks noChangeShapeType="1"/>
            <a:stCxn id="140" idx="0"/>
            <a:endCxn id="123" idx="2"/>
          </p:cNvCxnSpPr>
          <p:nvPr/>
        </p:nvCxnSpPr>
        <p:spPr bwMode="auto">
          <a:xfrm rot="16200000">
            <a:off x="38894" y="4945838"/>
            <a:ext cx="1128712" cy="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</p:cxnSp>
      <p:sp>
        <p:nvSpPr>
          <p:cNvPr id="142" name="Text Box 27"/>
          <p:cNvSpPr txBox="1">
            <a:spLocks noChangeArrowheads="1"/>
          </p:cNvSpPr>
          <p:nvPr/>
        </p:nvSpPr>
        <p:spPr bwMode="auto">
          <a:xfrm>
            <a:off x="2908300" y="3763944"/>
            <a:ext cx="685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RF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3" name="Text Box 28"/>
          <p:cNvSpPr txBox="1">
            <a:spLocks noChangeArrowheads="1"/>
          </p:cNvSpPr>
          <p:nvPr/>
        </p:nvSpPr>
        <p:spPr bwMode="auto">
          <a:xfrm>
            <a:off x="2974975" y="785794"/>
            <a:ext cx="925513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Movable Detectors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4" name="AutoShape 29"/>
          <p:cNvCxnSpPr>
            <a:cxnSpLocks noChangeShapeType="1"/>
            <a:stCxn id="148" idx="2"/>
            <a:endCxn id="146" idx="0"/>
          </p:cNvCxnSpPr>
          <p:nvPr/>
        </p:nvCxnSpPr>
        <p:spPr bwMode="auto">
          <a:xfrm rot="5400000">
            <a:off x="4648201" y="1146156"/>
            <a:ext cx="442912" cy="969963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45" name="AutoShape 30"/>
          <p:cNvCxnSpPr>
            <a:cxnSpLocks noChangeShapeType="1"/>
            <a:stCxn id="143" idx="2"/>
            <a:endCxn id="146" idx="0"/>
          </p:cNvCxnSpPr>
          <p:nvPr/>
        </p:nvCxnSpPr>
        <p:spPr bwMode="auto">
          <a:xfrm rot="16200000" flipH="1">
            <a:off x="3690144" y="1158063"/>
            <a:ext cx="442912" cy="946150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46" name="Text Box 31"/>
          <p:cNvSpPr txBox="1">
            <a:spLocks noChangeArrowheads="1"/>
          </p:cNvSpPr>
          <p:nvPr/>
        </p:nvSpPr>
        <p:spPr bwMode="auto">
          <a:xfrm>
            <a:off x="3889375" y="1852594"/>
            <a:ext cx="9906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Experiments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7" name="Text Box 32"/>
          <p:cNvSpPr txBox="1">
            <a:spLocks noChangeArrowheads="1"/>
          </p:cNvSpPr>
          <p:nvPr/>
        </p:nvSpPr>
        <p:spPr bwMode="auto">
          <a:xfrm>
            <a:off x="3930650" y="785794"/>
            <a:ext cx="92392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Beam Loss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BCM</a:t>
            </a:r>
          </a:p>
        </p:txBody>
      </p:sp>
      <p:sp>
        <p:nvSpPr>
          <p:cNvPr id="148" name="Text Box 33"/>
          <p:cNvSpPr txBox="1">
            <a:spLocks noChangeArrowheads="1"/>
          </p:cNvSpPr>
          <p:nvPr/>
        </p:nvSpPr>
        <p:spPr bwMode="auto">
          <a:xfrm>
            <a:off x="4892675" y="785794"/>
            <a:ext cx="92392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Experimental 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9" name="AutoShape 34"/>
          <p:cNvCxnSpPr>
            <a:cxnSpLocks noChangeShapeType="1"/>
            <a:stCxn id="147" idx="2"/>
            <a:endCxn id="146" idx="0"/>
          </p:cNvCxnSpPr>
          <p:nvPr/>
        </p:nvCxnSpPr>
        <p:spPr bwMode="auto">
          <a:xfrm rot="5400000">
            <a:off x="4167188" y="1627169"/>
            <a:ext cx="442912" cy="7938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0" name="Text Box 35"/>
          <p:cNvSpPr txBox="1">
            <a:spLocks noChangeArrowheads="1"/>
          </p:cNvSpPr>
          <p:nvPr/>
        </p:nvSpPr>
        <p:spPr bwMode="auto">
          <a:xfrm>
            <a:off x="6684963" y="1852594"/>
            <a:ext cx="88106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Collimation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51" name="Text Box 36"/>
          <p:cNvSpPr txBox="1">
            <a:spLocks noChangeArrowheads="1"/>
          </p:cNvSpPr>
          <p:nvPr/>
        </p:nvSpPr>
        <p:spPr bwMode="auto">
          <a:xfrm>
            <a:off x="6022975" y="787382"/>
            <a:ext cx="86995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Collimator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Positions</a:t>
            </a:r>
          </a:p>
          <a:p>
            <a:pPr algn="ctr" defTabSz="652463">
              <a:spcBef>
                <a:spcPct val="0"/>
              </a:spcBef>
            </a:pPr>
            <a:endParaRPr lang="en-GB" sz="1200" b="0" dirty="0"/>
          </a:p>
        </p:txBody>
      </p:sp>
      <p:sp>
        <p:nvSpPr>
          <p:cNvPr id="152" name="Text Box 37"/>
          <p:cNvSpPr txBox="1">
            <a:spLocks noChangeArrowheads="1"/>
          </p:cNvSpPr>
          <p:nvPr/>
        </p:nvSpPr>
        <p:spPr bwMode="auto">
          <a:xfrm>
            <a:off x="6937375" y="785794"/>
            <a:ext cx="1066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Environmental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parameters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53" name="AutoShape 38"/>
          <p:cNvCxnSpPr>
            <a:cxnSpLocks noChangeShapeType="1"/>
            <a:stCxn id="151" idx="2"/>
            <a:endCxn id="150" idx="0"/>
          </p:cNvCxnSpPr>
          <p:nvPr/>
        </p:nvCxnSpPr>
        <p:spPr bwMode="auto">
          <a:xfrm rot="16200000" flipH="1">
            <a:off x="6571456" y="1297763"/>
            <a:ext cx="441325" cy="668338"/>
          </a:xfrm>
          <a:prstGeom prst="bentConnector3">
            <a:avLst>
              <a:gd name="adj1" fmla="val 4963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54" name="AutoShape 39"/>
          <p:cNvCxnSpPr>
            <a:cxnSpLocks noChangeShapeType="1"/>
            <a:stCxn id="152" idx="2"/>
            <a:endCxn id="150" idx="0"/>
          </p:cNvCxnSpPr>
          <p:nvPr/>
        </p:nvCxnSpPr>
        <p:spPr bwMode="auto">
          <a:xfrm rot="5400000">
            <a:off x="7077076" y="1458894"/>
            <a:ext cx="442912" cy="344487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5" name="Text Box 40"/>
          <p:cNvSpPr txBox="1">
            <a:spLocks noChangeArrowheads="1"/>
          </p:cNvSpPr>
          <p:nvPr/>
        </p:nvSpPr>
        <p:spPr bwMode="auto">
          <a:xfrm>
            <a:off x="4973638" y="1852594"/>
            <a:ext cx="86836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Transverse Feedback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56" name="Text Box 41"/>
          <p:cNvSpPr txBox="1">
            <a:spLocks noChangeArrowheads="1"/>
          </p:cNvSpPr>
          <p:nvPr/>
        </p:nvSpPr>
        <p:spPr bwMode="auto">
          <a:xfrm>
            <a:off x="5930900" y="1852594"/>
            <a:ext cx="70167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Beam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Aperture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Kickers</a:t>
            </a:r>
          </a:p>
        </p:txBody>
      </p:sp>
      <p:sp>
        <p:nvSpPr>
          <p:cNvPr id="157" name="Text Box 42"/>
          <p:cNvSpPr txBox="1">
            <a:spLocks noChangeArrowheads="1"/>
          </p:cNvSpPr>
          <p:nvPr/>
        </p:nvSpPr>
        <p:spPr bwMode="auto">
          <a:xfrm>
            <a:off x="4562475" y="3757594"/>
            <a:ext cx="668338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Lifetime</a:t>
            </a:r>
            <a:br>
              <a:rPr lang="en-GB" sz="1200" dirty="0" smtClean="0"/>
            </a:br>
            <a:r>
              <a:rPr lang="en-GB" sz="1200" dirty="0" smtClean="0"/>
              <a:t>FBCM</a:t>
            </a:r>
            <a:endParaRPr lang="en-GB" sz="1200" dirty="0"/>
          </a:p>
        </p:txBody>
      </p:sp>
      <p:sp>
        <p:nvSpPr>
          <p:cNvPr id="158" name="Text Box 43"/>
          <p:cNvSpPr txBox="1">
            <a:spLocks noChangeArrowheads="1"/>
          </p:cNvSpPr>
          <p:nvPr/>
        </p:nvSpPr>
        <p:spPr bwMode="auto">
          <a:xfrm>
            <a:off x="6640513" y="3757594"/>
            <a:ext cx="75406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Screens / Mirrors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BTV</a:t>
            </a:r>
          </a:p>
        </p:txBody>
      </p:sp>
      <p:sp>
        <p:nvSpPr>
          <p:cNvPr id="159" name="Text Box 44"/>
          <p:cNvSpPr txBox="1">
            <a:spLocks noChangeArrowheads="1"/>
          </p:cNvSpPr>
          <p:nvPr/>
        </p:nvSpPr>
        <p:spPr bwMode="auto">
          <a:xfrm>
            <a:off x="5260975" y="3757594"/>
            <a:ext cx="65087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Access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0" name="Text Box 45"/>
          <p:cNvSpPr txBox="1">
            <a:spLocks noChangeArrowheads="1"/>
          </p:cNvSpPr>
          <p:nvPr/>
        </p:nvSpPr>
        <p:spPr bwMode="auto">
          <a:xfrm>
            <a:off x="4727575" y="5724507"/>
            <a:ext cx="668338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Doors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1" name="Text Box 46"/>
          <p:cNvSpPr txBox="1">
            <a:spLocks noChangeArrowheads="1"/>
          </p:cNvSpPr>
          <p:nvPr/>
        </p:nvSpPr>
        <p:spPr bwMode="auto">
          <a:xfrm>
            <a:off x="5430838" y="5724507"/>
            <a:ext cx="668337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EIS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62" name="AutoShape 47"/>
          <p:cNvCxnSpPr>
            <a:cxnSpLocks noChangeShapeType="1"/>
            <a:stCxn id="160" idx="0"/>
            <a:endCxn id="159" idx="2"/>
          </p:cNvCxnSpPr>
          <p:nvPr/>
        </p:nvCxnSpPr>
        <p:spPr bwMode="auto">
          <a:xfrm rot="16200000">
            <a:off x="4652963" y="4791057"/>
            <a:ext cx="1343025" cy="5238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3" name="AutoShape 48"/>
          <p:cNvCxnSpPr>
            <a:cxnSpLocks noChangeShapeType="1"/>
            <a:stCxn id="161" idx="0"/>
            <a:endCxn id="159" idx="2"/>
          </p:cNvCxnSpPr>
          <p:nvPr/>
        </p:nvCxnSpPr>
        <p:spPr bwMode="auto">
          <a:xfrm rot="5400000" flipH="1">
            <a:off x="5004594" y="4963301"/>
            <a:ext cx="1343025" cy="1793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64" name="Text Box 49"/>
          <p:cNvSpPr txBox="1">
            <a:spLocks noChangeArrowheads="1"/>
          </p:cNvSpPr>
          <p:nvPr/>
        </p:nvSpPr>
        <p:spPr bwMode="auto">
          <a:xfrm>
            <a:off x="5946775" y="3757594"/>
            <a:ext cx="66675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5" name="Text Box 50"/>
          <p:cNvSpPr txBox="1">
            <a:spLocks noChangeArrowheads="1"/>
          </p:cNvSpPr>
          <p:nvPr/>
        </p:nvSpPr>
        <p:spPr bwMode="auto">
          <a:xfrm>
            <a:off x="6175375" y="5724507"/>
            <a:ext cx="70167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valves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6" name="Text Box 51"/>
          <p:cNvSpPr txBox="1">
            <a:spLocks noChangeArrowheads="1"/>
          </p:cNvSpPr>
          <p:nvPr/>
        </p:nvSpPr>
        <p:spPr bwMode="auto">
          <a:xfrm>
            <a:off x="6902450" y="5724507"/>
            <a:ext cx="66675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Access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Safety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Blocks</a:t>
            </a:r>
          </a:p>
        </p:txBody>
      </p:sp>
      <p:sp>
        <p:nvSpPr>
          <p:cNvPr id="167" name="Text Box 52"/>
          <p:cNvSpPr txBox="1">
            <a:spLocks noChangeArrowheads="1"/>
          </p:cNvSpPr>
          <p:nvPr/>
        </p:nvSpPr>
        <p:spPr bwMode="auto">
          <a:xfrm>
            <a:off x="7593013" y="5724507"/>
            <a:ext cx="741362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RF Stoppers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</a:t>
            </a:r>
          </a:p>
        </p:txBody>
      </p:sp>
      <p:cxnSp>
        <p:nvCxnSpPr>
          <p:cNvPr id="168" name="AutoShape 53"/>
          <p:cNvCxnSpPr>
            <a:cxnSpLocks noChangeShapeType="1"/>
            <a:stCxn id="165" idx="0"/>
            <a:endCxn id="164" idx="2"/>
          </p:cNvCxnSpPr>
          <p:nvPr/>
        </p:nvCxnSpPr>
        <p:spPr bwMode="auto">
          <a:xfrm rot="5400000" flipH="1">
            <a:off x="5731669" y="4929963"/>
            <a:ext cx="1343025" cy="2460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9" name="AutoShape 54"/>
          <p:cNvCxnSpPr>
            <a:cxnSpLocks noChangeShapeType="1"/>
            <a:stCxn id="166" idx="0"/>
            <a:endCxn id="164" idx="2"/>
          </p:cNvCxnSpPr>
          <p:nvPr/>
        </p:nvCxnSpPr>
        <p:spPr bwMode="auto">
          <a:xfrm rot="5400000" flipH="1">
            <a:off x="6086475" y="4575157"/>
            <a:ext cx="1343025" cy="9556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70" name="AutoShape 55"/>
          <p:cNvCxnSpPr>
            <a:cxnSpLocks noChangeShapeType="1"/>
            <a:stCxn id="167" idx="0"/>
            <a:endCxn id="164" idx="2"/>
          </p:cNvCxnSpPr>
          <p:nvPr/>
        </p:nvCxnSpPr>
        <p:spPr bwMode="auto">
          <a:xfrm rot="5400000" flipH="1">
            <a:off x="6450806" y="4210826"/>
            <a:ext cx="1343025" cy="16843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1" name="Text Box 56"/>
          <p:cNvSpPr txBox="1">
            <a:spLocks noChangeArrowheads="1"/>
          </p:cNvSpPr>
          <p:nvPr/>
        </p:nvSpPr>
        <p:spPr bwMode="auto">
          <a:xfrm>
            <a:off x="3660775" y="3757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 loss 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BLM</a:t>
            </a:r>
          </a:p>
        </p:txBody>
      </p:sp>
      <p:sp>
        <p:nvSpPr>
          <p:cNvPr id="172" name="Text Box 57"/>
          <p:cNvSpPr txBox="1">
            <a:spLocks noChangeArrowheads="1"/>
          </p:cNvSpPr>
          <p:nvPr/>
        </p:nvSpPr>
        <p:spPr bwMode="auto">
          <a:xfrm>
            <a:off x="8323263" y="1585894"/>
            <a:ext cx="64611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Special-</a:t>
            </a:r>
            <a:br>
              <a:rPr lang="en-GB" sz="1200" dirty="0" smtClean="0"/>
            </a:br>
            <a:r>
              <a:rPr lang="en-GB" sz="1200" dirty="0" err="1" smtClean="0"/>
              <a:t>BLMs</a:t>
            </a:r>
            <a:endParaRPr lang="en-GB" sz="1200" dirty="0"/>
          </a:p>
          <a:p>
            <a:pPr algn="ctr" defTabSz="652463">
              <a:spcBef>
                <a:spcPct val="0"/>
              </a:spcBef>
            </a:pPr>
            <a:endParaRPr lang="en-GB" sz="1200" dirty="0"/>
          </a:p>
        </p:txBody>
      </p:sp>
      <p:sp>
        <p:nvSpPr>
          <p:cNvPr id="173" name="Text Box 58"/>
          <p:cNvSpPr txBox="1">
            <a:spLocks noChangeArrowheads="1"/>
          </p:cNvSpPr>
          <p:nvPr/>
        </p:nvSpPr>
        <p:spPr bwMode="auto">
          <a:xfrm>
            <a:off x="3221038" y="4779944"/>
            <a:ext cx="876300" cy="80645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aperture limits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(some 100)</a:t>
            </a:r>
          </a:p>
        </p:txBody>
      </p:sp>
      <p:sp>
        <p:nvSpPr>
          <p:cNvPr id="174" name="Text Box 59"/>
          <p:cNvSpPr txBox="1">
            <a:spLocks noChangeArrowheads="1"/>
          </p:cNvSpPr>
          <p:nvPr/>
        </p:nvSpPr>
        <p:spPr bwMode="auto">
          <a:xfrm>
            <a:off x="4135438" y="4779944"/>
            <a:ext cx="668337" cy="80645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Monitors  in arcs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(several 1000)</a:t>
            </a:r>
          </a:p>
        </p:txBody>
      </p:sp>
      <p:cxnSp>
        <p:nvCxnSpPr>
          <p:cNvPr id="175" name="AutoShape 60"/>
          <p:cNvCxnSpPr>
            <a:cxnSpLocks noChangeShapeType="1"/>
            <a:stCxn id="174" idx="0"/>
            <a:endCxn id="171" idx="2"/>
          </p:cNvCxnSpPr>
          <p:nvPr/>
        </p:nvCxnSpPr>
        <p:spPr bwMode="auto">
          <a:xfrm rot="5400000" flipH="1">
            <a:off x="4075907" y="4385450"/>
            <a:ext cx="398462" cy="390525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6" name="AutoShape 61"/>
          <p:cNvCxnSpPr>
            <a:cxnSpLocks noChangeShapeType="1"/>
            <a:stCxn id="173" idx="0"/>
            <a:endCxn id="171" idx="2"/>
          </p:cNvCxnSpPr>
          <p:nvPr/>
        </p:nvCxnSpPr>
        <p:spPr bwMode="auto">
          <a:xfrm rot="16200000">
            <a:off x="3670301" y="4370369"/>
            <a:ext cx="398462" cy="420687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7" name="Text Box 62"/>
          <p:cNvSpPr txBox="1">
            <a:spLocks noChangeArrowheads="1"/>
          </p:cNvSpPr>
          <p:nvPr/>
        </p:nvSpPr>
        <p:spPr bwMode="auto">
          <a:xfrm>
            <a:off x="7927975" y="4306869"/>
            <a:ext cx="1066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Timing System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(Post Mortem Trigger)</a:t>
            </a:r>
          </a:p>
        </p:txBody>
      </p:sp>
      <p:sp>
        <p:nvSpPr>
          <p:cNvPr id="178" name="Text Box 63"/>
          <p:cNvSpPr txBox="1">
            <a:spLocks noChangeArrowheads="1"/>
          </p:cNvSpPr>
          <p:nvPr/>
        </p:nvSpPr>
        <p:spPr bwMode="auto">
          <a:xfrm>
            <a:off x="3127375" y="1852594"/>
            <a:ext cx="685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Operator Buttons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CCC</a:t>
            </a:r>
          </a:p>
        </p:txBody>
      </p:sp>
      <p:sp>
        <p:nvSpPr>
          <p:cNvPr id="179" name="Text Box 64"/>
          <p:cNvSpPr txBox="1">
            <a:spLocks noChangeArrowheads="1"/>
          </p:cNvSpPr>
          <p:nvPr/>
        </p:nvSpPr>
        <p:spPr bwMode="auto">
          <a:xfrm>
            <a:off x="460375" y="1852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Parameter</a:t>
            </a:r>
          </a:p>
        </p:txBody>
      </p:sp>
      <p:sp>
        <p:nvSpPr>
          <p:cNvPr id="180" name="Text Box 65"/>
          <p:cNvSpPr txBox="1">
            <a:spLocks noChangeArrowheads="1"/>
          </p:cNvSpPr>
          <p:nvPr/>
        </p:nvSpPr>
        <p:spPr bwMode="auto">
          <a:xfrm>
            <a:off x="1362075" y="1852594"/>
            <a:ext cx="7747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Software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Interlocks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1" name="Text Box 66"/>
          <p:cNvSpPr txBox="1">
            <a:spLocks noChangeArrowheads="1"/>
          </p:cNvSpPr>
          <p:nvPr/>
        </p:nvSpPr>
        <p:spPr bwMode="auto">
          <a:xfrm>
            <a:off x="1690688" y="925494"/>
            <a:ext cx="757237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82" name="AutoShape 67"/>
          <p:cNvCxnSpPr>
            <a:cxnSpLocks noChangeShapeType="1"/>
            <a:stCxn id="181" idx="2"/>
            <a:endCxn id="180" idx="0"/>
          </p:cNvCxnSpPr>
          <p:nvPr/>
        </p:nvCxnSpPr>
        <p:spPr bwMode="auto">
          <a:xfrm rot="5400000">
            <a:off x="1758157" y="1540650"/>
            <a:ext cx="303212" cy="320675"/>
          </a:xfrm>
          <a:prstGeom prst="bentConnector3">
            <a:avLst>
              <a:gd name="adj1" fmla="val 49736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83" name="Text Box 68"/>
          <p:cNvSpPr txBox="1">
            <a:spLocks noChangeArrowheads="1"/>
          </p:cNvSpPr>
          <p:nvPr/>
        </p:nvSpPr>
        <p:spPr bwMode="auto">
          <a:xfrm>
            <a:off x="2212975" y="1852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Sequencer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4" name="Text Box 69"/>
          <p:cNvSpPr txBox="1">
            <a:spLocks noChangeArrowheads="1"/>
          </p:cNvSpPr>
          <p:nvPr/>
        </p:nvSpPr>
        <p:spPr bwMode="auto">
          <a:xfrm>
            <a:off x="1768475" y="855644"/>
            <a:ext cx="757238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5" name="Text Box 70"/>
          <p:cNvSpPr txBox="1">
            <a:spLocks noChangeArrowheads="1"/>
          </p:cNvSpPr>
          <p:nvPr/>
        </p:nvSpPr>
        <p:spPr bwMode="auto">
          <a:xfrm>
            <a:off x="1836738" y="785794"/>
            <a:ext cx="757237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6" name="Text Box 71"/>
          <p:cNvSpPr txBox="1">
            <a:spLocks noChangeArrowheads="1"/>
          </p:cNvSpPr>
          <p:nvPr/>
        </p:nvSpPr>
        <p:spPr bwMode="auto">
          <a:xfrm>
            <a:off x="384175" y="861994"/>
            <a:ext cx="852488" cy="53340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/>
              <a:t>Safe Beam Parameter Distribution</a:t>
            </a:r>
          </a:p>
        </p:txBody>
      </p:sp>
      <p:sp>
        <p:nvSpPr>
          <p:cNvPr id="187" name="Text Box 72"/>
          <p:cNvSpPr txBox="1">
            <a:spLocks noChangeArrowheads="1"/>
          </p:cNvSpPr>
          <p:nvPr/>
        </p:nvSpPr>
        <p:spPr bwMode="auto">
          <a:xfrm>
            <a:off x="507971" y="2867004"/>
            <a:ext cx="404812" cy="457200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Flag</a:t>
            </a:r>
          </a:p>
        </p:txBody>
      </p:sp>
      <p:sp>
        <p:nvSpPr>
          <p:cNvPr id="188" name="Oval 73"/>
          <p:cNvSpPr>
            <a:spLocks noChangeArrowheads="1"/>
          </p:cNvSpPr>
          <p:nvPr/>
        </p:nvSpPr>
        <p:spPr bwMode="auto">
          <a:xfrm>
            <a:off x="15652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89" name="AutoShape 74"/>
          <p:cNvCxnSpPr>
            <a:cxnSpLocks noChangeShapeType="1"/>
            <a:stCxn id="124" idx="0"/>
            <a:endCxn id="188" idx="4"/>
          </p:cNvCxnSpPr>
          <p:nvPr/>
        </p:nvCxnSpPr>
        <p:spPr bwMode="auto">
          <a:xfrm rot="16200000">
            <a:off x="14176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190" name="Oval 75"/>
          <p:cNvSpPr>
            <a:spLocks noChangeArrowheads="1"/>
          </p:cNvSpPr>
          <p:nvPr/>
        </p:nvSpPr>
        <p:spPr bwMode="auto">
          <a:xfrm>
            <a:off x="2449513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1" name="Oval 76"/>
          <p:cNvSpPr>
            <a:spLocks noChangeArrowheads="1"/>
          </p:cNvSpPr>
          <p:nvPr/>
        </p:nvSpPr>
        <p:spPr bwMode="auto">
          <a:xfrm>
            <a:off x="3208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2" name="AutoShape 77"/>
          <p:cNvCxnSpPr>
            <a:cxnSpLocks noChangeShapeType="1"/>
            <a:stCxn id="137" idx="0"/>
            <a:endCxn id="190" idx="4"/>
          </p:cNvCxnSpPr>
          <p:nvPr/>
        </p:nvCxnSpPr>
        <p:spPr bwMode="auto">
          <a:xfrm rot="5400000" flipH="1">
            <a:off x="2306638" y="3571857"/>
            <a:ext cx="366712" cy="4762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3" name="AutoShape 78"/>
          <p:cNvCxnSpPr>
            <a:cxnSpLocks noChangeShapeType="1"/>
            <a:stCxn id="142" idx="0"/>
            <a:endCxn id="191" idx="4"/>
          </p:cNvCxnSpPr>
          <p:nvPr/>
        </p:nvCxnSpPr>
        <p:spPr bwMode="auto">
          <a:xfrm rot="5400000" flipH="1">
            <a:off x="3062288" y="3575032"/>
            <a:ext cx="373062" cy="4762"/>
          </a:xfrm>
          <a:prstGeom prst="bentConnector3">
            <a:avLst>
              <a:gd name="adj1" fmla="val 49787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4" name="Oval 79"/>
          <p:cNvSpPr>
            <a:spLocks noChangeArrowheads="1"/>
          </p:cNvSpPr>
          <p:nvPr/>
        </p:nvSpPr>
        <p:spPr bwMode="auto">
          <a:xfrm>
            <a:off x="708025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5" name="AutoShape 80"/>
          <p:cNvCxnSpPr>
            <a:cxnSpLocks noChangeShapeType="1"/>
            <a:stCxn id="123" idx="0"/>
            <a:endCxn id="194" idx="4"/>
          </p:cNvCxnSpPr>
          <p:nvPr/>
        </p:nvCxnSpPr>
        <p:spPr bwMode="auto">
          <a:xfrm rot="16200000">
            <a:off x="491332" y="3502800"/>
            <a:ext cx="366712" cy="142875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6" name="Oval 81"/>
          <p:cNvSpPr>
            <a:spLocks noChangeArrowheads="1"/>
          </p:cNvSpPr>
          <p:nvPr/>
        </p:nvSpPr>
        <p:spPr bwMode="auto">
          <a:xfrm>
            <a:off x="7594600" y="32813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7" name="Oval 82"/>
          <p:cNvSpPr>
            <a:spLocks noChangeArrowheads="1"/>
          </p:cNvSpPr>
          <p:nvPr/>
        </p:nvSpPr>
        <p:spPr bwMode="auto">
          <a:xfrm>
            <a:off x="554672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8" name="Oval 83"/>
          <p:cNvSpPr>
            <a:spLocks noChangeArrowheads="1"/>
          </p:cNvSpPr>
          <p:nvPr/>
        </p:nvSpPr>
        <p:spPr bwMode="auto">
          <a:xfrm>
            <a:off x="62388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9" name="Oval 84"/>
          <p:cNvSpPr>
            <a:spLocks noChangeArrowheads="1"/>
          </p:cNvSpPr>
          <p:nvPr/>
        </p:nvSpPr>
        <p:spPr bwMode="auto">
          <a:xfrm>
            <a:off x="40417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00" name="AutoShape 85"/>
          <p:cNvCxnSpPr>
            <a:cxnSpLocks noChangeShapeType="1"/>
            <a:stCxn id="171" idx="0"/>
            <a:endCxn id="199" idx="4"/>
          </p:cNvCxnSpPr>
          <p:nvPr/>
        </p:nvCxnSpPr>
        <p:spPr bwMode="auto">
          <a:xfrm rot="16200000">
            <a:off x="38941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01" name="AutoShape 86"/>
          <p:cNvCxnSpPr>
            <a:cxnSpLocks noChangeShapeType="1"/>
            <a:stCxn id="172" idx="2"/>
            <a:endCxn id="121" idx="0"/>
          </p:cNvCxnSpPr>
          <p:nvPr/>
        </p:nvCxnSpPr>
        <p:spPr bwMode="auto">
          <a:xfrm rot="16200000" flipH="1">
            <a:off x="8410576" y="2446319"/>
            <a:ext cx="476250" cy="3175"/>
          </a:xfrm>
          <a:prstGeom prst="bentConnector3">
            <a:avLst>
              <a:gd name="adj1" fmla="val 51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2" name="AutoShape 87"/>
          <p:cNvCxnSpPr>
            <a:cxnSpLocks noChangeShapeType="1"/>
            <a:stCxn id="159" idx="0"/>
            <a:endCxn id="197" idx="4"/>
          </p:cNvCxnSpPr>
          <p:nvPr/>
        </p:nvCxnSpPr>
        <p:spPr bwMode="auto">
          <a:xfrm rot="5400000" flipH="1">
            <a:off x="5399881" y="3571063"/>
            <a:ext cx="371475" cy="158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3" name="AutoShape 88"/>
          <p:cNvCxnSpPr>
            <a:cxnSpLocks noChangeShapeType="1"/>
            <a:stCxn id="164" idx="0"/>
            <a:endCxn id="198" idx="4"/>
          </p:cNvCxnSpPr>
          <p:nvPr/>
        </p:nvCxnSpPr>
        <p:spPr bwMode="auto">
          <a:xfrm rot="5400000" flipH="1">
            <a:off x="6092825" y="3570269"/>
            <a:ext cx="371475" cy="317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4" name="Oval 89"/>
          <p:cNvSpPr>
            <a:spLocks noChangeArrowheads="1"/>
          </p:cNvSpPr>
          <p:nvPr/>
        </p:nvSpPr>
        <p:spPr bwMode="auto">
          <a:xfrm>
            <a:off x="34321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5" name="Oval 90"/>
          <p:cNvSpPr>
            <a:spLocks noChangeArrowheads="1"/>
          </p:cNvSpPr>
          <p:nvPr/>
        </p:nvSpPr>
        <p:spPr bwMode="auto">
          <a:xfrm>
            <a:off x="43465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6" name="Oval 91"/>
          <p:cNvSpPr>
            <a:spLocks noChangeArrowheads="1"/>
          </p:cNvSpPr>
          <p:nvPr/>
        </p:nvSpPr>
        <p:spPr bwMode="auto">
          <a:xfrm>
            <a:off x="5367338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7" name="Oval 92"/>
          <p:cNvSpPr>
            <a:spLocks noChangeArrowheads="1"/>
          </p:cNvSpPr>
          <p:nvPr/>
        </p:nvSpPr>
        <p:spPr bwMode="auto">
          <a:xfrm>
            <a:off x="1708150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8" name="Oval 93"/>
          <p:cNvSpPr>
            <a:spLocks noChangeArrowheads="1"/>
          </p:cNvSpPr>
          <p:nvPr/>
        </p:nvSpPr>
        <p:spPr bwMode="auto">
          <a:xfrm>
            <a:off x="70897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9" name="Oval 94"/>
          <p:cNvSpPr>
            <a:spLocks noChangeArrowheads="1"/>
          </p:cNvSpPr>
          <p:nvPr/>
        </p:nvSpPr>
        <p:spPr bwMode="auto">
          <a:xfrm>
            <a:off x="4859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10" name="Oval 95"/>
          <p:cNvSpPr>
            <a:spLocks noChangeArrowheads="1"/>
          </p:cNvSpPr>
          <p:nvPr/>
        </p:nvSpPr>
        <p:spPr bwMode="auto">
          <a:xfrm>
            <a:off x="6251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1" name="AutoShape 96"/>
          <p:cNvCxnSpPr>
            <a:cxnSpLocks noChangeShapeType="1"/>
            <a:stCxn id="180" idx="2"/>
            <a:endCxn id="207" idx="0"/>
          </p:cNvCxnSpPr>
          <p:nvPr/>
        </p:nvCxnSpPr>
        <p:spPr bwMode="auto">
          <a:xfrm rot="5400000">
            <a:off x="1569244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2" name="AutoShape 97"/>
          <p:cNvCxnSpPr>
            <a:cxnSpLocks noChangeShapeType="1"/>
            <a:stCxn id="157" idx="0"/>
            <a:endCxn id="209" idx="4"/>
          </p:cNvCxnSpPr>
          <p:nvPr/>
        </p:nvCxnSpPr>
        <p:spPr bwMode="auto">
          <a:xfrm rot="16200000">
            <a:off x="4714082" y="3574238"/>
            <a:ext cx="366712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3" name="AutoShape 98"/>
          <p:cNvCxnSpPr>
            <a:cxnSpLocks noChangeShapeType="1"/>
            <a:stCxn id="158" idx="0"/>
            <a:endCxn id="216" idx="4"/>
          </p:cNvCxnSpPr>
          <p:nvPr/>
        </p:nvCxnSpPr>
        <p:spPr bwMode="auto">
          <a:xfrm rot="16200000">
            <a:off x="6840538" y="3573444"/>
            <a:ext cx="361950" cy="63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4" name="AutoShape 99"/>
          <p:cNvCxnSpPr>
            <a:cxnSpLocks noChangeShapeType="1"/>
            <a:stCxn id="150" idx="2"/>
            <a:endCxn id="208" idx="0"/>
          </p:cNvCxnSpPr>
          <p:nvPr/>
        </p:nvCxnSpPr>
        <p:spPr bwMode="auto">
          <a:xfrm rot="16200000" flipH="1">
            <a:off x="6946107" y="2656663"/>
            <a:ext cx="361950" cy="1587"/>
          </a:xfrm>
          <a:prstGeom prst="bentConnector3">
            <a:avLst>
              <a:gd name="adj1" fmla="val 4956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5" name="AutoShape 100"/>
          <p:cNvCxnSpPr>
            <a:cxnSpLocks noChangeShapeType="1"/>
            <a:stCxn id="156" idx="2"/>
          </p:cNvCxnSpPr>
          <p:nvPr/>
        </p:nvCxnSpPr>
        <p:spPr bwMode="auto">
          <a:xfrm rot="5400000">
            <a:off x="6091276" y="2664708"/>
            <a:ext cx="378688" cy="2236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16" name="Oval 101"/>
          <p:cNvSpPr>
            <a:spLocks noChangeArrowheads="1"/>
          </p:cNvSpPr>
          <p:nvPr/>
        </p:nvSpPr>
        <p:spPr bwMode="auto">
          <a:xfrm>
            <a:off x="6986588" y="33194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7" name="AutoShape 102"/>
          <p:cNvCxnSpPr>
            <a:cxnSpLocks noChangeShapeType="1"/>
            <a:stCxn id="155" idx="2"/>
            <a:endCxn id="206" idx="0"/>
          </p:cNvCxnSpPr>
          <p:nvPr/>
        </p:nvCxnSpPr>
        <p:spPr bwMode="auto">
          <a:xfrm rot="5400000">
            <a:off x="5228432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8" name="AutoShape 103"/>
          <p:cNvCxnSpPr>
            <a:cxnSpLocks noChangeShapeType="1"/>
            <a:stCxn id="146" idx="2"/>
            <a:endCxn id="205" idx="0"/>
          </p:cNvCxnSpPr>
          <p:nvPr/>
        </p:nvCxnSpPr>
        <p:spPr bwMode="auto">
          <a:xfrm rot="5400000">
            <a:off x="42060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9" name="AutoShape 104"/>
          <p:cNvCxnSpPr>
            <a:cxnSpLocks noChangeShapeType="1"/>
            <a:stCxn id="178" idx="2"/>
            <a:endCxn id="204" idx="0"/>
          </p:cNvCxnSpPr>
          <p:nvPr/>
        </p:nvCxnSpPr>
        <p:spPr bwMode="auto">
          <a:xfrm rot="5400000">
            <a:off x="3289300" y="2657457"/>
            <a:ext cx="361950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0" name="Oval 105"/>
          <p:cNvSpPr>
            <a:spLocks noChangeArrowheads="1"/>
          </p:cNvSpPr>
          <p:nvPr/>
        </p:nvSpPr>
        <p:spPr bwMode="auto">
          <a:xfrm>
            <a:off x="25939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1" name="AutoShape 106"/>
          <p:cNvCxnSpPr>
            <a:cxnSpLocks noChangeShapeType="1"/>
            <a:stCxn id="183" idx="2"/>
            <a:endCxn id="220" idx="0"/>
          </p:cNvCxnSpPr>
          <p:nvPr/>
        </p:nvCxnSpPr>
        <p:spPr bwMode="auto">
          <a:xfrm rot="5400000">
            <a:off x="24534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22" name="AutoShape 107"/>
          <p:cNvCxnSpPr>
            <a:cxnSpLocks noChangeShapeType="1"/>
            <a:stCxn id="228" idx="6"/>
            <a:endCxn id="122" idx="1"/>
          </p:cNvCxnSpPr>
          <p:nvPr/>
        </p:nvCxnSpPr>
        <p:spPr bwMode="auto">
          <a:xfrm>
            <a:off x="7670800" y="3201969"/>
            <a:ext cx="534988" cy="639763"/>
          </a:xfrm>
          <a:prstGeom prst="bentConnector3">
            <a:avLst>
              <a:gd name="adj1" fmla="val 49852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23" name="AutoShape 108"/>
          <p:cNvCxnSpPr>
            <a:cxnSpLocks noChangeShapeType="1"/>
            <a:stCxn id="196" idx="6"/>
            <a:endCxn id="177" idx="1"/>
          </p:cNvCxnSpPr>
          <p:nvPr/>
        </p:nvCxnSpPr>
        <p:spPr bwMode="auto">
          <a:xfrm>
            <a:off x="7670800" y="3319444"/>
            <a:ext cx="257175" cy="13001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4" name="Oval 109"/>
          <p:cNvSpPr>
            <a:spLocks noChangeArrowheads="1"/>
          </p:cNvSpPr>
          <p:nvPr/>
        </p:nvSpPr>
        <p:spPr bwMode="auto">
          <a:xfrm>
            <a:off x="10699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5" name="AutoShape 110"/>
          <p:cNvCxnSpPr>
            <a:cxnSpLocks noChangeShapeType="1"/>
            <a:stCxn id="179" idx="2"/>
            <a:endCxn id="224" idx="0"/>
          </p:cNvCxnSpPr>
          <p:nvPr/>
        </p:nvCxnSpPr>
        <p:spPr bwMode="auto">
          <a:xfrm rot="16200000" flipH="1">
            <a:off x="810419" y="2545538"/>
            <a:ext cx="366712" cy="228600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6" name="Oval 111"/>
          <p:cNvSpPr>
            <a:spLocks noChangeArrowheads="1"/>
          </p:cNvSpPr>
          <p:nvPr/>
        </p:nvSpPr>
        <p:spPr bwMode="auto">
          <a:xfrm>
            <a:off x="7394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7" name="AutoShape 112"/>
          <p:cNvCxnSpPr>
            <a:cxnSpLocks noChangeShapeType="1"/>
            <a:stCxn id="120" idx="3"/>
          </p:cNvCxnSpPr>
          <p:nvPr/>
        </p:nvCxnSpPr>
        <p:spPr bwMode="auto">
          <a:xfrm>
            <a:off x="7669213" y="3101240"/>
            <a:ext cx="485742" cy="5854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8" name="Oval 113"/>
          <p:cNvSpPr>
            <a:spLocks noChangeArrowheads="1"/>
          </p:cNvSpPr>
          <p:nvPr/>
        </p:nvSpPr>
        <p:spPr bwMode="auto">
          <a:xfrm>
            <a:off x="7594600" y="31638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9" name="AutoShape 114"/>
          <p:cNvCxnSpPr>
            <a:cxnSpLocks noChangeShapeType="1"/>
            <a:stCxn id="230" idx="2"/>
            <a:endCxn id="226" idx="0"/>
          </p:cNvCxnSpPr>
          <p:nvPr/>
        </p:nvCxnSpPr>
        <p:spPr bwMode="auto">
          <a:xfrm rot="10800000">
            <a:off x="7432675" y="2838432"/>
            <a:ext cx="723900" cy="42862"/>
          </a:xfrm>
          <a:prstGeom prst="bentConnector4">
            <a:avLst>
              <a:gd name="adj1" fmla="val 47370"/>
              <a:gd name="adj2" fmla="val 633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0" name="Oval 115"/>
          <p:cNvSpPr>
            <a:spLocks noChangeArrowheads="1"/>
          </p:cNvSpPr>
          <p:nvPr/>
        </p:nvSpPr>
        <p:spPr bwMode="auto">
          <a:xfrm>
            <a:off x="81565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31" name="AutoShape 116"/>
          <p:cNvCxnSpPr>
            <a:cxnSpLocks noChangeShapeType="1"/>
            <a:stCxn id="186" idx="1"/>
            <a:endCxn id="120" idx="1"/>
          </p:cNvCxnSpPr>
          <p:nvPr/>
        </p:nvCxnSpPr>
        <p:spPr bwMode="auto">
          <a:xfrm rot="10800000" flipH="1" flipV="1">
            <a:off x="384175" y="1128694"/>
            <a:ext cx="38100" cy="1972546"/>
          </a:xfrm>
          <a:prstGeom prst="bentConnector3">
            <a:avLst>
              <a:gd name="adj1" fmla="val -60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2" name="TextBox 231"/>
          <p:cNvSpPr txBox="1"/>
          <p:nvPr/>
        </p:nvSpPr>
        <p:spPr>
          <a:xfrm>
            <a:off x="7072330" y="6286520"/>
            <a:ext cx="159338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 smtClean="0"/>
              <a:t>© R. Schmidt</a:t>
            </a:r>
            <a:endParaRPr lang="en-GB" sz="2000" b="1" dirty="0"/>
          </a:p>
        </p:txBody>
      </p:sp>
      <p:sp>
        <p:nvSpPr>
          <p:cNvPr id="117" name="Rectangle 116"/>
          <p:cNvSpPr/>
          <p:nvPr/>
        </p:nvSpPr>
        <p:spPr>
          <a:xfrm>
            <a:off x="0" y="3643314"/>
            <a:ext cx="3000364" cy="92869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TextBox 138"/>
          <p:cNvSpPr txBox="1"/>
          <p:nvPr/>
        </p:nvSpPr>
        <p:spPr>
          <a:xfrm>
            <a:off x="3000364" y="3643314"/>
            <a:ext cx="4286280" cy="1200329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[</a:t>
            </a:r>
            <a:r>
              <a:rPr lang="en-US" i="1" dirty="0" smtClean="0"/>
              <a:t>M. Zerlauth</a:t>
            </a:r>
            <a:r>
              <a:rPr lang="en-US" dirty="0" smtClean="0"/>
              <a:t>]</a:t>
            </a:r>
          </a:p>
          <a:p>
            <a:r>
              <a:rPr lang="en-US" dirty="0" smtClean="0"/>
              <a:t> - Surface, UAs, TZ76 -&gt; ok</a:t>
            </a:r>
          </a:p>
          <a:p>
            <a:r>
              <a:rPr lang="en-US" dirty="0" smtClean="0"/>
              <a:t> - UJ56 -&gt; system redundancy ok, to be  </a:t>
            </a:r>
            <a:r>
              <a:rPr lang="en-US" dirty="0" smtClean="0"/>
              <a:t>reviewed </a:t>
            </a:r>
            <a:r>
              <a:rPr lang="en-US" dirty="0" smtClean="0"/>
              <a:t>in terms of relocation</a:t>
            </a:r>
            <a:endParaRPr lang="en-GB" dirty="0"/>
          </a:p>
        </p:txBody>
      </p:sp>
      <p:sp>
        <p:nvSpPr>
          <p:cNvPr id="233" name="Date Placeholder 2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234" name="Slide Number Placeholder 2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235" name="Footer Placeholder 2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6758006" cy="582594"/>
          </a:xfrm>
        </p:spPr>
        <p:txBody>
          <a:bodyPr anchor="ctr">
            <a:normAutofit fontScale="90000"/>
          </a:bodyPr>
          <a:lstStyle/>
          <a:p>
            <a:r>
              <a:rPr lang="en-GB" dirty="0" smtClean="0"/>
              <a:t>What Sits Where – Critical?</a:t>
            </a:r>
            <a:endParaRPr lang="en-GB" dirty="0"/>
          </a:p>
        </p:txBody>
      </p:sp>
      <p:sp>
        <p:nvSpPr>
          <p:cNvPr id="118" name="Oval 3"/>
          <p:cNvSpPr>
            <a:spLocks noChangeArrowheads="1"/>
          </p:cNvSpPr>
          <p:nvPr/>
        </p:nvSpPr>
        <p:spPr bwMode="auto">
          <a:xfrm>
            <a:off x="7597775" y="3182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19" name="Oval 4"/>
          <p:cNvSpPr>
            <a:spLocks noChangeArrowheads="1"/>
          </p:cNvSpPr>
          <p:nvPr/>
        </p:nvSpPr>
        <p:spPr bwMode="auto">
          <a:xfrm>
            <a:off x="7597775" y="31114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20" name="Text Box 5"/>
          <p:cNvSpPr txBox="1">
            <a:spLocks noChangeArrowheads="1"/>
          </p:cNvSpPr>
          <p:nvPr/>
        </p:nvSpPr>
        <p:spPr bwMode="auto">
          <a:xfrm>
            <a:off x="422275" y="2827319"/>
            <a:ext cx="7246938" cy="547842"/>
          </a:xfrm>
          <a:prstGeom prst="rect">
            <a:avLst/>
          </a:prstGeom>
          <a:solidFill>
            <a:srgbClr val="FCFCD4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5291" tIns="0" rIns="65291" bIns="0" anchor="ctr">
            <a:spAutoFit/>
          </a:bodyPr>
          <a:lstStyle/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200" b="0" dirty="0">
              <a:solidFill>
                <a:srgbClr val="CC0000"/>
              </a:solidFill>
            </a:endParaRPr>
          </a:p>
          <a:p>
            <a:pPr algn="ctr" defTabSz="652463">
              <a:spcBef>
                <a:spcPct val="0"/>
              </a:spcBef>
            </a:pPr>
            <a:r>
              <a:rPr lang="en-GB" sz="1600" b="0" dirty="0" smtClean="0">
                <a:solidFill>
                  <a:srgbClr val="CC0000"/>
                </a:solidFill>
              </a:rPr>
              <a:t>            Beam </a:t>
            </a:r>
            <a:r>
              <a:rPr lang="en-GB" sz="1600" b="0" dirty="0">
                <a:solidFill>
                  <a:srgbClr val="CC0000"/>
                </a:solidFill>
              </a:rPr>
              <a:t>Interlock System</a:t>
            </a:r>
          </a:p>
          <a:p>
            <a:pPr algn="ctr" defTabSz="652463">
              <a:lnSpc>
                <a:spcPct val="70000"/>
              </a:lnSpc>
              <a:spcBef>
                <a:spcPct val="0"/>
              </a:spcBef>
            </a:pPr>
            <a:endParaRPr lang="en-GB" sz="1600" b="0" dirty="0">
              <a:solidFill>
                <a:srgbClr val="CC0000"/>
              </a:solidFill>
            </a:endParaRPr>
          </a:p>
        </p:txBody>
      </p:sp>
      <p:sp>
        <p:nvSpPr>
          <p:cNvPr id="121" name="Text Box 6"/>
          <p:cNvSpPr txBox="1">
            <a:spLocks noChangeArrowheads="1"/>
          </p:cNvSpPr>
          <p:nvPr/>
        </p:nvSpPr>
        <p:spPr bwMode="auto">
          <a:xfrm>
            <a:off x="8156575" y="2700319"/>
            <a:ext cx="987425" cy="828675"/>
          </a:xfrm>
          <a:prstGeom prst="rect">
            <a:avLst/>
          </a:prstGeom>
          <a:solidFill>
            <a:schemeClr val="bg2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Beam </a:t>
            </a:r>
            <a:endParaRPr lang="en-GB" sz="1600" b="0" dirty="0"/>
          </a:p>
          <a:p>
            <a:pPr algn="ctr" defTabSz="652463">
              <a:spcBef>
                <a:spcPct val="0"/>
              </a:spcBef>
            </a:pPr>
            <a:r>
              <a:rPr lang="en-GB" sz="1600" b="0" dirty="0" smtClean="0"/>
              <a:t> Dumping     </a:t>
            </a:r>
            <a:br>
              <a:rPr lang="en-GB" sz="1600" b="0" dirty="0" smtClean="0"/>
            </a:br>
            <a:r>
              <a:rPr lang="en-GB" sz="1600" b="0" dirty="0" smtClean="0"/>
              <a:t> System</a:t>
            </a:r>
            <a:r>
              <a:rPr lang="en-GB" sz="1400" b="0" dirty="0" smtClean="0"/>
              <a:t>  </a:t>
            </a:r>
            <a:endParaRPr lang="en-GB" sz="1400" b="0" dirty="0"/>
          </a:p>
        </p:txBody>
      </p:sp>
      <p:sp>
        <p:nvSpPr>
          <p:cNvPr id="122" name="Text Box 7"/>
          <p:cNvSpPr txBox="1">
            <a:spLocks noChangeArrowheads="1"/>
          </p:cNvSpPr>
          <p:nvPr/>
        </p:nvSpPr>
        <p:spPr bwMode="auto">
          <a:xfrm>
            <a:off x="8205788" y="3621069"/>
            <a:ext cx="865187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Injection Interlock</a:t>
            </a:r>
          </a:p>
        </p:txBody>
      </p:sp>
      <p:sp>
        <p:nvSpPr>
          <p:cNvPr id="123" name="Text Box 8"/>
          <p:cNvSpPr txBox="1">
            <a:spLocks noChangeArrowheads="1"/>
          </p:cNvSpPr>
          <p:nvPr/>
        </p:nvSpPr>
        <p:spPr bwMode="auto">
          <a:xfrm>
            <a:off x="155575" y="3757594"/>
            <a:ext cx="893763" cy="6238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sc magnets</a:t>
            </a:r>
          </a:p>
        </p:txBody>
      </p:sp>
      <p:sp>
        <p:nvSpPr>
          <p:cNvPr id="124" name="Text Box 9"/>
          <p:cNvSpPr txBox="1">
            <a:spLocks noChangeArrowheads="1"/>
          </p:cNvSpPr>
          <p:nvPr/>
        </p:nvSpPr>
        <p:spPr bwMode="auto">
          <a:xfrm>
            <a:off x="1146175" y="3757594"/>
            <a:ext cx="914400" cy="6238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Powering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Interlocks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err="1"/>
              <a:t>nc</a:t>
            </a:r>
            <a:r>
              <a:rPr lang="en-GB" sz="1200" dirty="0"/>
              <a:t> magnets</a:t>
            </a:r>
          </a:p>
        </p:txBody>
      </p:sp>
      <p:sp>
        <p:nvSpPr>
          <p:cNvPr id="125" name="Text Box 10"/>
          <p:cNvSpPr txBox="1">
            <a:spLocks noChangeArrowheads="1"/>
          </p:cNvSpPr>
          <p:nvPr/>
        </p:nvSpPr>
        <p:spPr bwMode="auto">
          <a:xfrm>
            <a:off x="231775" y="5724507"/>
            <a:ext cx="7715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QPS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(several 1000)</a:t>
            </a:r>
          </a:p>
        </p:txBody>
      </p:sp>
      <p:sp>
        <p:nvSpPr>
          <p:cNvPr id="126" name="Text Box 11"/>
          <p:cNvSpPr txBox="1">
            <a:spLocks noChangeArrowheads="1"/>
          </p:cNvSpPr>
          <p:nvPr/>
        </p:nvSpPr>
        <p:spPr bwMode="auto">
          <a:xfrm>
            <a:off x="993775" y="5724507"/>
            <a:ext cx="827088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Converters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~1500</a:t>
            </a:r>
          </a:p>
        </p:txBody>
      </p:sp>
      <p:sp>
        <p:nvSpPr>
          <p:cNvPr id="127" name="Text Box 12"/>
          <p:cNvSpPr txBox="1">
            <a:spLocks noChangeArrowheads="1"/>
          </p:cNvSpPr>
          <p:nvPr/>
        </p:nvSpPr>
        <p:spPr bwMode="auto">
          <a:xfrm>
            <a:off x="1870075" y="5724507"/>
            <a:ext cx="41910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AUG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28" name="Text Box 13"/>
          <p:cNvSpPr txBox="1">
            <a:spLocks noChangeArrowheads="1"/>
          </p:cNvSpPr>
          <p:nvPr/>
        </p:nvSpPr>
        <p:spPr bwMode="auto">
          <a:xfrm>
            <a:off x="2346325" y="5724507"/>
            <a:ext cx="3651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UPS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 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29" name="Text Box 14"/>
          <p:cNvSpPr txBox="1">
            <a:spLocks noChangeArrowheads="1"/>
          </p:cNvSpPr>
          <p:nvPr/>
        </p:nvSpPr>
        <p:spPr bwMode="auto">
          <a:xfrm>
            <a:off x="1625600" y="4824394"/>
            <a:ext cx="815975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Power Converters</a:t>
            </a:r>
          </a:p>
        </p:txBody>
      </p:sp>
      <p:cxnSp>
        <p:nvCxnSpPr>
          <p:cNvPr id="130" name="AutoShape 15"/>
          <p:cNvCxnSpPr>
            <a:cxnSpLocks noChangeShapeType="1"/>
            <a:stCxn id="125" idx="0"/>
            <a:endCxn id="140" idx="4"/>
          </p:cNvCxnSpPr>
          <p:nvPr/>
        </p:nvCxnSpPr>
        <p:spPr bwMode="auto">
          <a:xfrm rot="5400000" flipH="1">
            <a:off x="541337" y="5648307"/>
            <a:ext cx="138113" cy="14288"/>
          </a:xfrm>
          <a:prstGeom prst="bentConnector3">
            <a:avLst>
              <a:gd name="adj1" fmla="val 4942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1" name="AutoShape 16"/>
          <p:cNvCxnSpPr>
            <a:cxnSpLocks noChangeShapeType="1"/>
            <a:stCxn id="127" idx="0"/>
            <a:endCxn id="140" idx="6"/>
          </p:cNvCxnSpPr>
          <p:nvPr/>
        </p:nvCxnSpPr>
        <p:spPr bwMode="auto">
          <a:xfrm rot="5400000" flipH="1">
            <a:off x="1272381" y="4917263"/>
            <a:ext cx="176213" cy="1438275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2" name="AutoShape 17"/>
          <p:cNvCxnSpPr>
            <a:cxnSpLocks noChangeShapeType="1"/>
            <a:stCxn id="128" idx="0"/>
            <a:endCxn id="140" idx="6"/>
          </p:cNvCxnSpPr>
          <p:nvPr/>
        </p:nvCxnSpPr>
        <p:spPr bwMode="auto">
          <a:xfrm rot="5400000" flipH="1">
            <a:off x="1497012" y="4692632"/>
            <a:ext cx="176213" cy="1887538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3" name="AutoShape 18"/>
          <p:cNvCxnSpPr>
            <a:cxnSpLocks noChangeShapeType="1"/>
            <a:stCxn id="126" idx="0"/>
            <a:endCxn id="140" idx="6"/>
          </p:cNvCxnSpPr>
          <p:nvPr/>
        </p:nvCxnSpPr>
        <p:spPr bwMode="auto">
          <a:xfrm rot="5400000" flipH="1">
            <a:off x="936625" y="5253019"/>
            <a:ext cx="176213" cy="766763"/>
          </a:xfrm>
          <a:prstGeom prst="bentConnector2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sp>
        <p:nvSpPr>
          <p:cNvPr id="134" name="Text Box 19"/>
          <p:cNvSpPr txBox="1">
            <a:spLocks noChangeArrowheads="1"/>
          </p:cNvSpPr>
          <p:nvPr/>
        </p:nvSpPr>
        <p:spPr bwMode="auto">
          <a:xfrm>
            <a:off x="917575" y="4824394"/>
            <a:ext cx="652463" cy="4413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35" name="AutoShape 20"/>
          <p:cNvCxnSpPr>
            <a:cxnSpLocks noChangeShapeType="1"/>
            <a:stCxn id="134" idx="0"/>
            <a:endCxn id="124" idx="2"/>
          </p:cNvCxnSpPr>
          <p:nvPr/>
        </p:nvCxnSpPr>
        <p:spPr bwMode="auto">
          <a:xfrm rot="16200000">
            <a:off x="1202532" y="4423550"/>
            <a:ext cx="442912" cy="358775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36" name="AutoShape 21"/>
          <p:cNvCxnSpPr>
            <a:cxnSpLocks noChangeShapeType="1"/>
            <a:stCxn id="129" idx="0"/>
            <a:endCxn id="124" idx="2"/>
          </p:cNvCxnSpPr>
          <p:nvPr/>
        </p:nvCxnSpPr>
        <p:spPr bwMode="auto">
          <a:xfrm rot="5400000" flipH="1">
            <a:off x="1597026" y="4387831"/>
            <a:ext cx="442912" cy="430213"/>
          </a:xfrm>
          <a:prstGeom prst="bentConnector3">
            <a:avLst>
              <a:gd name="adj1" fmla="val 5018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37" name="Text Box 22"/>
          <p:cNvSpPr txBox="1">
            <a:spLocks noChangeArrowheads="1"/>
          </p:cNvSpPr>
          <p:nvPr/>
        </p:nvSpPr>
        <p:spPr bwMode="auto">
          <a:xfrm>
            <a:off x="2125663" y="3757594"/>
            <a:ext cx="733425" cy="6238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Magnet Current Monitor</a:t>
            </a:r>
          </a:p>
        </p:txBody>
      </p:sp>
      <p:sp>
        <p:nvSpPr>
          <p:cNvPr id="138" name="Text Box 23"/>
          <p:cNvSpPr txBox="1">
            <a:spLocks noChangeArrowheads="1"/>
          </p:cNvSpPr>
          <p:nvPr/>
        </p:nvSpPr>
        <p:spPr bwMode="auto">
          <a:xfrm>
            <a:off x="2746375" y="5724507"/>
            <a:ext cx="36512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Cryo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OK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40" name="Oval 25"/>
          <p:cNvSpPr>
            <a:spLocks noChangeArrowheads="1"/>
          </p:cNvSpPr>
          <p:nvPr/>
        </p:nvSpPr>
        <p:spPr bwMode="auto">
          <a:xfrm>
            <a:off x="565150" y="5510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41" name="AutoShape 26"/>
          <p:cNvCxnSpPr>
            <a:cxnSpLocks noChangeShapeType="1"/>
            <a:stCxn id="140" idx="0"/>
            <a:endCxn id="123" idx="2"/>
          </p:cNvCxnSpPr>
          <p:nvPr/>
        </p:nvCxnSpPr>
        <p:spPr bwMode="auto">
          <a:xfrm rot="16200000">
            <a:off x="38894" y="4945838"/>
            <a:ext cx="1128712" cy="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</p:cxnSp>
      <p:sp>
        <p:nvSpPr>
          <p:cNvPr id="142" name="Text Box 27"/>
          <p:cNvSpPr txBox="1">
            <a:spLocks noChangeArrowheads="1"/>
          </p:cNvSpPr>
          <p:nvPr/>
        </p:nvSpPr>
        <p:spPr bwMode="auto">
          <a:xfrm>
            <a:off x="2908300" y="3763944"/>
            <a:ext cx="685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RF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3" name="Text Box 28"/>
          <p:cNvSpPr txBox="1">
            <a:spLocks noChangeArrowheads="1"/>
          </p:cNvSpPr>
          <p:nvPr/>
        </p:nvSpPr>
        <p:spPr bwMode="auto">
          <a:xfrm>
            <a:off x="2974975" y="785794"/>
            <a:ext cx="925513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Movable Detectors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4" name="AutoShape 29"/>
          <p:cNvCxnSpPr>
            <a:cxnSpLocks noChangeShapeType="1"/>
            <a:stCxn id="148" idx="2"/>
            <a:endCxn id="146" idx="0"/>
          </p:cNvCxnSpPr>
          <p:nvPr/>
        </p:nvCxnSpPr>
        <p:spPr bwMode="auto">
          <a:xfrm rot="5400000">
            <a:off x="4648201" y="1146156"/>
            <a:ext cx="442912" cy="969963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45" name="AutoShape 30"/>
          <p:cNvCxnSpPr>
            <a:cxnSpLocks noChangeShapeType="1"/>
            <a:stCxn id="143" idx="2"/>
            <a:endCxn id="146" idx="0"/>
          </p:cNvCxnSpPr>
          <p:nvPr/>
        </p:nvCxnSpPr>
        <p:spPr bwMode="auto">
          <a:xfrm rot="16200000" flipH="1">
            <a:off x="3690144" y="1158063"/>
            <a:ext cx="442912" cy="946150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46" name="Text Box 31"/>
          <p:cNvSpPr txBox="1">
            <a:spLocks noChangeArrowheads="1"/>
          </p:cNvSpPr>
          <p:nvPr/>
        </p:nvSpPr>
        <p:spPr bwMode="auto">
          <a:xfrm>
            <a:off x="3889375" y="1852594"/>
            <a:ext cx="9906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Experiments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47" name="Text Box 32"/>
          <p:cNvSpPr txBox="1">
            <a:spLocks noChangeArrowheads="1"/>
          </p:cNvSpPr>
          <p:nvPr/>
        </p:nvSpPr>
        <p:spPr bwMode="auto">
          <a:xfrm>
            <a:off x="3930650" y="785794"/>
            <a:ext cx="92392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Beam Loss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BCM</a:t>
            </a:r>
          </a:p>
        </p:txBody>
      </p:sp>
      <p:sp>
        <p:nvSpPr>
          <p:cNvPr id="148" name="Text Box 33"/>
          <p:cNvSpPr txBox="1">
            <a:spLocks noChangeArrowheads="1"/>
          </p:cNvSpPr>
          <p:nvPr/>
        </p:nvSpPr>
        <p:spPr bwMode="auto">
          <a:xfrm>
            <a:off x="4892675" y="785794"/>
            <a:ext cx="92392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Experimental Magnets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49" name="AutoShape 34"/>
          <p:cNvCxnSpPr>
            <a:cxnSpLocks noChangeShapeType="1"/>
            <a:stCxn id="147" idx="2"/>
            <a:endCxn id="146" idx="0"/>
          </p:cNvCxnSpPr>
          <p:nvPr/>
        </p:nvCxnSpPr>
        <p:spPr bwMode="auto">
          <a:xfrm rot="5400000">
            <a:off x="4167188" y="1627169"/>
            <a:ext cx="442912" cy="7938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0" name="Text Box 35"/>
          <p:cNvSpPr txBox="1">
            <a:spLocks noChangeArrowheads="1"/>
          </p:cNvSpPr>
          <p:nvPr/>
        </p:nvSpPr>
        <p:spPr bwMode="auto">
          <a:xfrm>
            <a:off x="6684963" y="1852594"/>
            <a:ext cx="88106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Collimation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51" name="Text Box 36"/>
          <p:cNvSpPr txBox="1">
            <a:spLocks noChangeArrowheads="1"/>
          </p:cNvSpPr>
          <p:nvPr/>
        </p:nvSpPr>
        <p:spPr bwMode="auto">
          <a:xfrm>
            <a:off x="6022975" y="787382"/>
            <a:ext cx="86995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 dirty="0"/>
              <a:t>Collimator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 dirty="0"/>
              <a:t>Positions</a:t>
            </a:r>
          </a:p>
          <a:p>
            <a:pPr algn="ctr" defTabSz="652463">
              <a:spcBef>
                <a:spcPct val="0"/>
              </a:spcBef>
            </a:pPr>
            <a:endParaRPr lang="en-GB" sz="1200" b="0" dirty="0"/>
          </a:p>
        </p:txBody>
      </p:sp>
      <p:sp>
        <p:nvSpPr>
          <p:cNvPr id="152" name="Text Box 37"/>
          <p:cNvSpPr txBox="1">
            <a:spLocks noChangeArrowheads="1"/>
          </p:cNvSpPr>
          <p:nvPr/>
        </p:nvSpPr>
        <p:spPr bwMode="auto">
          <a:xfrm>
            <a:off x="6937375" y="785794"/>
            <a:ext cx="1066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Environmental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parameters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53" name="AutoShape 38"/>
          <p:cNvCxnSpPr>
            <a:cxnSpLocks noChangeShapeType="1"/>
            <a:stCxn id="151" idx="2"/>
            <a:endCxn id="150" idx="0"/>
          </p:cNvCxnSpPr>
          <p:nvPr/>
        </p:nvCxnSpPr>
        <p:spPr bwMode="auto">
          <a:xfrm rot="16200000" flipH="1">
            <a:off x="6571456" y="1297763"/>
            <a:ext cx="441325" cy="668338"/>
          </a:xfrm>
          <a:prstGeom prst="bentConnector3">
            <a:avLst>
              <a:gd name="adj1" fmla="val 4963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54" name="AutoShape 39"/>
          <p:cNvCxnSpPr>
            <a:cxnSpLocks noChangeShapeType="1"/>
            <a:stCxn id="152" idx="2"/>
            <a:endCxn id="150" idx="0"/>
          </p:cNvCxnSpPr>
          <p:nvPr/>
        </p:nvCxnSpPr>
        <p:spPr bwMode="auto">
          <a:xfrm rot="5400000">
            <a:off x="7077076" y="1458894"/>
            <a:ext cx="442912" cy="344487"/>
          </a:xfrm>
          <a:prstGeom prst="bentConnector3">
            <a:avLst>
              <a:gd name="adj1" fmla="val 49819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55" name="Text Box 40"/>
          <p:cNvSpPr txBox="1">
            <a:spLocks noChangeArrowheads="1"/>
          </p:cNvSpPr>
          <p:nvPr/>
        </p:nvSpPr>
        <p:spPr bwMode="auto">
          <a:xfrm>
            <a:off x="4973638" y="1852594"/>
            <a:ext cx="86836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Transverse Feedback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56" name="Text Box 41"/>
          <p:cNvSpPr txBox="1">
            <a:spLocks noChangeArrowheads="1"/>
          </p:cNvSpPr>
          <p:nvPr/>
        </p:nvSpPr>
        <p:spPr bwMode="auto">
          <a:xfrm>
            <a:off x="5930900" y="1852594"/>
            <a:ext cx="70167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Beam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Aperture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Kickers</a:t>
            </a:r>
          </a:p>
        </p:txBody>
      </p:sp>
      <p:sp>
        <p:nvSpPr>
          <p:cNvPr id="157" name="Text Box 42"/>
          <p:cNvSpPr txBox="1">
            <a:spLocks noChangeArrowheads="1"/>
          </p:cNvSpPr>
          <p:nvPr/>
        </p:nvSpPr>
        <p:spPr bwMode="auto">
          <a:xfrm>
            <a:off x="4562475" y="3757594"/>
            <a:ext cx="668338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Lifetime</a:t>
            </a:r>
            <a:br>
              <a:rPr lang="en-GB" sz="1200" dirty="0" smtClean="0"/>
            </a:br>
            <a:r>
              <a:rPr lang="en-GB" sz="1200" dirty="0" smtClean="0"/>
              <a:t>FBCM</a:t>
            </a:r>
            <a:endParaRPr lang="en-GB" sz="1200" dirty="0"/>
          </a:p>
        </p:txBody>
      </p:sp>
      <p:sp>
        <p:nvSpPr>
          <p:cNvPr id="158" name="Text Box 43"/>
          <p:cNvSpPr txBox="1">
            <a:spLocks noChangeArrowheads="1"/>
          </p:cNvSpPr>
          <p:nvPr/>
        </p:nvSpPr>
        <p:spPr bwMode="auto">
          <a:xfrm>
            <a:off x="6640513" y="3757594"/>
            <a:ext cx="75406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Screens / Mirrors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BTV</a:t>
            </a:r>
          </a:p>
        </p:txBody>
      </p:sp>
      <p:sp>
        <p:nvSpPr>
          <p:cNvPr id="159" name="Text Box 44"/>
          <p:cNvSpPr txBox="1">
            <a:spLocks noChangeArrowheads="1"/>
          </p:cNvSpPr>
          <p:nvPr/>
        </p:nvSpPr>
        <p:spPr bwMode="auto">
          <a:xfrm>
            <a:off x="5260975" y="3757594"/>
            <a:ext cx="650875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Access 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0" name="Text Box 45"/>
          <p:cNvSpPr txBox="1">
            <a:spLocks noChangeArrowheads="1"/>
          </p:cNvSpPr>
          <p:nvPr/>
        </p:nvSpPr>
        <p:spPr bwMode="auto">
          <a:xfrm>
            <a:off x="4727575" y="5724507"/>
            <a:ext cx="668338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Doors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1" name="Text Box 46"/>
          <p:cNvSpPr txBox="1">
            <a:spLocks noChangeArrowheads="1"/>
          </p:cNvSpPr>
          <p:nvPr/>
        </p:nvSpPr>
        <p:spPr bwMode="auto">
          <a:xfrm>
            <a:off x="5430838" y="5724507"/>
            <a:ext cx="668337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EIS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62" name="AutoShape 47"/>
          <p:cNvCxnSpPr>
            <a:cxnSpLocks noChangeShapeType="1"/>
            <a:stCxn id="160" idx="0"/>
            <a:endCxn id="159" idx="2"/>
          </p:cNvCxnSpPr>
          <p:nvPr/>
        </p:nvCxnSpPr>
        <p:spPr bwMode="auto">
          <a:xfrm rot="16200000">
            <a:off x="4652963" y="4791057"/>
            <a:ext cx="1343025" cy="5238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3" name="AutoShape 48"/>
          <p:cNvCxnSpPr>
            <a:cxnSpLocks noChangeShapeType="1"/>
            <a:stCxn id="161" idx="0"/>
            <a:endCxn id="159" idx="2"/>
          </p:cNvCxnSpPr>
          <p:nvPr/>
        </p:nvCxnSpPr>
        <p:spPr bwMode="auto">
          <a:xfrm rot="5400000" flipH="1">
            <a:off x="5004594" y="4963301"/>
            <a:ext cx="1343025" cy="1793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64" name="Text Box 49"/>
          <p:cNvSpPr txBox="1">
            <a:spLocks noChangeArrowheads="1"/>
          </p:cNvSpPr>
          <p:nvPr/>
        </p:nvSpPr>
        <p:spPr bwMode="auto">
          <a:xfrm>
            <a:off x="5946775" y="3757594"/>
            <a:ext cx="666750" cy="623888"/>
          </a:xfrm>
          <a:prstGeom prst="rect">
            <a:avLst/>
          </a:prstGeom>
          <a:solidFill>
            <a:srgbClr val="F5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System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65" name="Text Box 50"/>
          <p:cNvSpPr txBox="1">
            <a:spLocks noChangeArrowheads="1"/>
          </p:cNvSpPr>
          <p:nvPr/>
        </p:nvSpPr>
        <p:spPr bwMode="auto">
          <a:xfrm>
            <a:off x="6175375" y="5724507"/>
            <a:ext cx="701675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Vacuum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valves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66" name="Text Box 51"/>
          <p:cNvSpPr txBox="1">
            <a:spLocks noChangeArrowheads="1"/>
          </p:cNvSpPr>
          <p:nvPr/>
        </p:nvSpPr>
        <p:spPr bwMode="auto">
          <a:xfrm>
            <a:off x="6902450" y="5724507"/>
            <a:ext cx="666750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Access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Safety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Blocks</a:t>
            </a:r>
          </a:p>
        </p:txBody>
      </p:sp>
      <p:sp>
        <p:nvSpPr>
          <p:cNvPr id="167" name="Text Box 52"/>
          <p:cNvSpPr txBox="1">
            <a:spLocks noChangeArrowheads="1"/>
          </p:cNvSpPr>
          <p:nvPr/>
        </p:nvSpPr>
        <p:spPr bwMode="auto">
          <a:xfrm>
            <a:off x="7593013" y="5724507"/>
            <a:ext cx="741362" cy="623887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RF Stoppers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 </a:t>
            </a:r>
          </a:p>
        </p:txBody>
      </p:sp>
      <p:cxnSp>
        <p:nvCxnSpPr>
          <p:cNvPr id="168" name="AutoShape 53"/>
          <p:cNvCxnSpPr>
            <a:cxnSpLocks noChangeShapeType="1"/>
            <a:stCxn id="165" idx="0"/>
            <a:endCxn id="164" idx="2"/>
          </p:cNvCxnSpPr>
          <p:nvPr/>
        </p:nvCxnSpPr>
        <p:spPr bwMode="auto">
          <a:xfrm rot="5400000" flipH="1">
            <a:off x="5731669" y="4929963"/>
            <a:ext cx="1343025" cy="2460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69" name="AutoShape 54"/>
          <p:cNvCxnSpPr>
            <a:cxnSpLocks noChangeShapeType="1"/>
            <a:stCxn id="166" idx="0"/>
            <a:endCxn id="164" idx="2"/>
          </p:cNvCxnSpPr>
          <p:nvPr/>
        </p:nvCxnSpPr>
        <p:spPr bwMode="auto">
          <a:xfrm rot="5400000" flipH="1">
            <a:off x="6086475" y="4575157"/>
            <a:ext cx="1343025" cy="9556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cxnSp>
      <p:cxnSp>
        <p:nvCxnSpPr>
          <p:cNvPr id="170" name="AutoShape 55"/>
          <p:cNvCxnSpPr>
            <a:cxnSpLocks noChangeShapeType="1"/>
            <a:stCxn id="167" idx="0"/>
            <a:endCxn id="164" idx="2"/>
          </p:cNvCxnSpPr>
          <p:nvPr/>
        </p:nvCxnSpPr>
        <p:spPr bwMode="auto">
          <a:xfrm rot="5400000" flipH="1">
            <a:off x="6450806" y="4210826"/>
            <a:ext cx="1343025" cy="16843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1" name="Text Box 56"/>
          <p:cNvSpPr txBox="1">
            <a:spLocks noChangeArrowheads="1"/>
          </p:cNvSpPr>
          <p:nvPr/>
        </p:nvSpPr>
        <p:spPr bwMode="auto">
          <a:xfrm>
            <a:off x="3660775" y="3757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/>
              <a:t>Beam loss 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dirty="0"/>
              <a:t>BLM</a:t>
            </a:r>
          </a:p>
        </p:txBody>
      </p:sp>
      <p:sp>
        <p:nvSpPr>
          <p:cNvPr id="172" name="Text Box 57"/>
          <p:cNvSpPr txBox="1">
            <a:spLocks noChangeArrowheads="1"/>
          </p:cNvSpPr>
          <p:nvPr/>
        </p:nvSpPr>
        <p:spPr bwMode="auto">
          <a:xfrm>
            <a:off x="8323263" y="1585894"/>
            <a:ext cx="646112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dirty="0" smtClean="0"/>
              <a:t>Special-</a:t>
            </a:r>
            <a:br>
              <a:rPr lang="en-GB" sz="1200" dirty="0" smtClean="0"/>
            </a:br>
            <a:r>
              <a:rPr lang="en-GB" sz="1200" dirty="0" err="1" smtClean="0"/>
              <a:t>BLMs</a:t>
            </a:r>
            <a:endParaRPr lang="en-GB" sz="1200" dirty="0"/>
          </a:p>
          <a:p>
            <a:pPr algn="ctr" defTabSz="652463">
              <a:spcBef>
                <a:spcPct val="0"/>
              </a:spcBef>
            </a:pPr>
            <a:endParaRPr lang="en-GB" sz="1200" dirty="0"/>
          </a:p>
        </p:txBody>
      </p:sp>
      <p:sp>
        <p:nvSpPr>
          <p:cNvPr id="173" name="Text Box 58"/>
          <p:cNvSpPr txBox="1">
            <a:spLocks noChangeArrowheads="1"/>
          </p:cNvSpPr>
          <p:nvPr/>
        </p:nvSpPr>
        <p:spPr bwMode="auto">
          <a:xfrm>
            <a:off x="3221038" y="4779944"/>
            <a:ext cx="876300" cy="80645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Monitors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aperture limits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(some 100)</a:t>
            </a:r>
          </a:p>
        </p:txBody>
      </p:sp>
      <p:sp>
        <p:nvSpPr>
          <p:cNvPr id="174" name="Text Box 59"/>
          <p:cNvSpPr txBox="1">
            <a:spLocks noChangeArrowheads="1"/>
          </p:cNvSpPr>
          <p:nvPr/>
        </p:nvSpPr>
        <p:spPr bwMode="auto">
          <a:xfrm>
            <a:off x="4135438" y="4779944"/>
            <a:ext cx="668337" cy="80645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Monitors  in arcs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(several 1000)</a:t>
            </a:r>
          </a:p>
        </p:txBody>
      </p:sp>
      <p:cxnSp>
        <p:nvCxnSpPr>
          <p:cNvPr id="175" name="AutoShape 60"/>
          <p:cNvCxnSpPr>
            <a:cxnSpLocks noChangeShapeType="1"/>
            <a:stCxn id="174" idx="0"/>
            <a:endCxn id="171" idx="2"/>
          </p:cNvCxnSpPr>
          <p:nvPr/>
        </p:nvCxnSpPr>
        <p:spPr bwMode="auto">
          <a:xfrm rot="5400000" flipH="1">
            <a:off x="4075907" y="4385450"/>
            <a:ext cx="398462" cy="390525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6" name="AutoShape 61"/>
          <p:cNvCxnSpPr>
            <a:cxnSpLocks noChangeShapeType="1"/>
            <a:stCxn id="173" idx="0"/>
            <a:endCxn id="171" idx="2"/>
          </p:cNvCxnSpPr>
          <p:nvPr/>
        </p:nvCxnSpPr>
        <p:spPr bwMode="auto">
          <a:xfrm rot="16200000">
            <a:off x="3670301" y="4370369"/>
            <a:ext cx="398462" cy="420687"/>
          </a:xfrm>
          <a:prstGeom prst="bentConnector3">
            <a:avLst>
              <a:gd name="adj1" fmla="val 49801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7" name="Text Box 62"/>
          <p:cNvSpPr txBox="1">
            <a:spLocks noChangeArrowheads="1"/>
          </p:cNvSpPr>
          <p:nvPr/>
        </p:nvSpPr>
        <p:spPr bwMode="auto">
          <a:xfrm>
            <a:off x="7927975" y="4306869"/>
            <a:ext cx="1066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Timing System 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(Post Mortem Trigger)</a:t>
            </a:r>
          </a:p>
        </p:txBody>
      </p:sp>
      <p:sp>
        <p:nvSpPr>
          <p:cNvPr id="178" name="Text Box 63"/>
          <p:cNvSpPr txBox="1">
            <a:spLocks noChangeArrowheads="1"/>
          </p:cNvSpPr>
          <p:nvPr/>
        </p:nvSpPr>
        <p:spPr bwMode="auto">
          <a:xfrm>
            <a:off x="3127375" y="1852594"/>
            <a:ext cx="6858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Operator Buttons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CCC</a:t>
            </a:r>
          </a:p>
        </p:txBody>
      </p:sp>
      <p:sp>
        <p:nvSpPr>
          <p:cNvPr id="179" name="Text Box 64"/>
          <p:cNvSpPr txBox="1">
            <a:spLocks noChangeArrowheads="1"/>
          </p:cNvSpPr>
          <p:nvPr/>
        </p:nvSpPr>
        <p:spPr bwMode="auto">
          <a:xfrm>
            <a:off x="460375" y="1852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Parameter</a:t>
            </a:r>
          </a:p>
        </p:txBody>
      </p:sp>
      <p:sp>
        <p:nvSpPr>
          <p:cNvPr id="180" name="Text Box 65"/>
          <p:cNvSpPr txBox="1">
            <a:spLocks noChangeArrowheads="1"/>
          </p:cNvSpPr>
          <p:nvPr/>
        </p:nvSpPr>
        <p:spPr bwMode="auto">
          <a:xfrm>
            <a:off x="1362075" y="1852594"/>
            <a:ext cx="7747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Software</a:t>
            </a:r>
          </a:p>
          <a:p>
            <a:pPr algn="ctr" defTabSz="652463">
              <a:spcBef>
                <a:spcPct val="0"/>
              </a:spcBef>
            </a:pPr>
            <a:r>
              <a:rPr lang="en-GB" sz="1200"/>
              <a:t>Interlocks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1" name="Text Box 66"/>
          <p:cNvSpPr txBox="1">
            <a:spLocks noChangeArrowheads="1"/>
          </p:cNvSpPr>
          <p:nvPr/>
        </p:nvSpPr>
        <p:spPr bwMode="auto">
          <a:xfrm>
            <a:off x="1690688" y="925494"/>
            <a:ext cx="757237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cxnSp>
        <p:nvCxnSpPr>
          <p:cNvPr id="182" name="AutoShape 67"/>
          <p:cNvCxnSpPr>
            <a:cxnSpLocks noChangeShapeType="1"/>
            <a:stCxn id="181" idx="2"/>
            <a:endCxn id="180" idx="0"/>
          </p:cNvCxnSpPr>
          <p:nvPr/>
        </p:nvCxnSpPr>
        <p:spPr bwMode="auto">
          <a:xfrm rot="5400000">
            <a:off x="1758157" y="1540650"/>
            <a:ext cx="303212" cy="320675"/>
          </a:xfrm>
          <a:prstGeom prst="bentConnector3">
            <a:avLst>
              <a:gd name="adj1" fmla="val 49736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83" name="Text Box 68"/>
          <p:cNvSpPr txBox="1">
            <a:spLocks noChangeArrowheads="1"/>
          </p:cNvSpPr>
          <p:nvPr/>
        </p:nvSpPr>
        <p:spPr bwMode="auto">
          <a:xfrm>
            <a:off x="2212975" y="1852594"/>
            <a:ext cx="838200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/>
              <a:t>Sequencer</a:t>
            </a:r>
          </a:p>
          <a:p>
            <a:pPr algn="ctr" defTabSz="652463">
              <a:spcBef>
                <a:spcPct val="0"/>
              </a:spcBef>
            </a:pPr>
            <a:endParaRPr lang="en-GB" sz="1200"/>
          </a:p>
          <a:p>
            <a:pPr algn="ctr" defTabSz="652463">
              <a:spcBef>
                <a:spcPct val="0"/>
              </a:spcBef>
            </a:pPr>
            <a:endParaRPr lang="en-GB" sz="1200"/>
          </a:p>
        </p:txBody>
      </p:sp>
      <p:sp>
        <p:nvSpPr>
          <p:cNvPr id="184" name="Text Box 69"/>
          <p:cNvSpPr txBox="1">
            <a:spLocks noChangeArrowheads="1"/>
          </p:cNvSpPr>
          <p:nvPr/>
        </p:nvSpPr>
        <p:spPr bwMode="auto">
          <a:xfrm>
            <a:off x="1768475" y="855644"/>
            <a:ext cx="757238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5" name="Text Box 70"/>
          <p:cNvSpPr txBox="1">
            <a:spLocks noChangeArrowheads="1"/>
          </p:cNvSpPr>
          <p:nvPr/>
        </p:nvSpPr>
        <p:spPr bwMode="auto">
          <a:xfrm>
            <a:off x="1836738" y="785794"/>
            <a:ext cx="757237" cy="6238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200" b="0"/>
              <a:t>LHC</a:t>
            </a:r>
          </a:p>
          <a:p>
            <a:pPr algn="ctr" defTabSz="652463">
              <a:spcBef>
                <a:spcPct val="0"/>
              </a:spcBef>
            </a:pPr>
            <a:r>
              <a:rPr lang="en-GB" sz="1200" b="0"/>
              <a:t>Devices</a:t>
            </a:r>
          </a:p>
          <a:p>
            <a:pPr algn="ctr" defTabSz="652463">
              <a:spcBef>
                <a:spcPct val="0"/>
              </a:spcBef>
            </a:pPr>
            <a:endParaRPr lang="en-GB" sz="1200" b="0"/>
          </a:p>
        </p:txBody>
      </p:sp>
      <p:sp>
        <p:nvSpPr>
          <p:cNvPr id="186" name="Text Box 71"/>
          <p:cNvSpPr txBox="1">
            <a:spLocks noChangeArrowheads="1"/>
          </p:cNvSpPr>
          <p:nvPr/>
        </p:nvSpPr>
        <p:spPr bwMode="auto">
          <a:xfrm>
            <a:off x="384175" y="861994"/>
            <a:ext cx="852488" cy="53340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12853" tIns="32646" rIns="12853" bIns="32646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/>
              <a:t>Safe Beam Parameter Distribution</a:t>
            </a:r>
          </a:p>
        </p:txBody>
      </p:sp>
      <p:sp>
        <p:nvSpPr>
          <p:cNvPr id="187" name="Text Box 72"/>
          <p:cNvSpPr txBox="1">
            <a:spLocks noChangeArrowheads="1"/>
          </p:cNvSpPr>
          <p:nvPr/>
        </p:nvSpPr>
        <p:spPr bwMode="auto">
          <a:xfrm>
            <a:off x="507971" y="2867004"/>
            <a:ext cx="404812" cy="457200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Safe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Beam</a:t>
            </a:r>
          </a:p>
          <a:p>
            <a:pPr algn="ctr" defTabSz="652463">
              <a:spcBef>
                <a:spcPct val="0"/>
              </a:spcBef>
            </a:pPr>
            <a:r>
              <a:rPr lang="en-GB" sz="1000" dirty="0">
                <a:solidFill>
                  <a:schemeClr val="accent2"/>
                </a:solidFill>
              </a:rPr>
              <a:t>Flag</a:t>
            </a:r>
          </a:p>
        </p:txBody>
      </p:sp>
      <p:sp>
        <p:nvSpPr>
          <p:cNvPr id="188" name="Oval 73"/>
          <p:cNvSpPr>
            <a:spLocks noChangeArrowheads="1"/>
          </p:cNvSpPr>
          <p:nvPr/>
        </p:nvSpPr>
        <p:spPr bwMode="auto">
          <a:xfrm>
            <a:off x="15652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89" name="AutoShape 74"/>
          <p:cNvCxnSpPr>
            <a:cxnSpLocks noChangeShapeType="1"/>
            <a:stCxn id="124" idx="0"/>
            <a:endCxn id="188" idx="4"/>
          </p:cNvCxnSpPr>
          <p:nvPr/>
        </p:nvCxnSpPr>
        <p:spPr bwMode="auto">
          <a:xfrm rot="16200000">
            <a:off x="14176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190" name="Oval 75"/>
          <p:cNvSpPr>
            <a:spLocks noChangeArrowheads="1"/>
          </p:cNvSpPr>
          <p:nvPr/>
        </p:nvSpPr>
        <p:spPr bwMode="auto">
          <a:xfrm>
            <a:off x="2449513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1" name="Oval 76"/>
          <p:cNvSpPr>
            <a:spLocks noChangeArrowheads="1"/>
          </p:cNvSpPr>
          <p:nvPr/>
        </p:nvSpPr>
        <p:spPr bwMode="auto">
          <a:xfrm>
            <a:off x="3208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2" name="AutoShape 77"/>
          <p:cNvCxnSpPr>
            <a:cxnSpLocks noChangeShapeType="1"/>
            <a:stCxn id="137" idx="0"/>
            <a:endCxn id="190" idx="4"/>
          </p:cNvCxnSpPr>
          <p:nvPr/>
        </p:nvCxnSpPr>
        <p:spPr bwMode="auto">
          <a:xfrm rot="5400000" flipH="1">
            <a:off x="2306638" y="3571857"/>
            <a:ext cx="366712" cy="4762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3" name="AutoShape 78"/>
          <p:cNvCxnSpPr>
            <a:cxnSpLocks noChangeShapeType="1"/>
            <a:stCxn id="142" idx="0"/>
            <a:endCxn id="191" idx="4"/>
          </p:cNvCxnSpPr>
          <p:nvPr/>
        </p:nvCxnSpPr>
        <p:spPr bwMode="auto">
          <a:xfrm rot="5400000" flipH="1">
            <a:off x="3062288" y="3575032"/>
            <a:ext cx="373062" cy="4762"/>
          </a:xfrm>
          <a:prstGeom prst="bentConnector3">
            <a:avLst>
              <a:gd name="adj1" fmla="val 49787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4" name="Oval 79"/>
          <p:cNvSpPr>
            <a:spLocks noChangeArrowheads="1"/>
          </p:cNvSpPr>
          <p:nvPr/>
        </p:nvSpPr>
        <p:spPr bwMode="auto">
          <a:xfrm>
            <a:off x="708025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195" name="AutoShape 80"/>
          <p:cNvCxnSpPr>
            <a:cxnSpLocks noChangeShapeType="1"/>
            <a:stCxn id="123" idx="0"/>
            <a:endCxn id="194" idx="4"/>
          </p:cNvCxnSpPr>
          <p:nvPr/>
        </p:nvCxnSpPr>
        <p:spPr bwMode="auto">
          <a:xfrm rot="16200000">
            <a:off x="491332" y="3502800"/>
            <a:ext cx="366712" cy="142875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6" name="Oval 81"/>
          <p:cNvSpPr>
            <a:spLocks noChangeArrowheads="1"/>
          </p:cNvSpPr>
          <p:nvPr/>
        </p:nvSpPr>
        <p:spPr bwMode="auto">
          <a:xfrm>
            <a:off x="7594600" y="32813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7" name="Oval 82"/>
          <p:cNvSpPr>
            <a:spLocks noChangeArrowheads="1"/>
          </p:cNvSpPr>
          <p:nvPr/>
        </p:nvSpPr>
        <p:spPr bwMode="auto">
          <a:xfrm>
            <a:off x="554672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8" name="Oval 83"/>
          <p:cNvSpPr>
            <a:spLocks noChangeArrowheads="1"/>
          </p:cNvSpPr>
          <p:nvPr/>
        </p:nvSpPr>
        <p:spPr bwMode="auto">
          <a:xfrm>
            <a:off x="62388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99" name="Oval 84"/>
          <p:cNvSpPr>
            <a:spLocks noChangeArrowheads="1"/>
          </p:cNvSpPr>
          <p:nvPr/>
        </p:nvSpPr>
        <p:spPr bwMode="auto">
          <a:xfrm>
            <a:off x="4041775" y="330991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00" name="AutoShape 85"/>
          <p:cNvCxnSpPr>
            <a:cxnSpLocks noChangeShapeType="1"/>
            <a:stCxn id="171" idx="0"/>
            <a:endCxn id="199" idx="4"/>
          </p:cNvCxnSpPr>
          <p:nvPr/>
        </p:nvCxnSpPr>
        <p:spPr bwMode="auto">
          <a:xfrm rot="16200000">
            <a:off x="3894137" y="3571857"/>
            <a:ext cx="371475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01" name="AutoShape 86"/>
          <p:cNvCxnSpPr>
            <a:cxnSpLocks noChangeShapeType="1"/>
            <a:stCxn id="172" idx="2"/>
            <a:endCxn id="121" idx="0"/>
          </p:cNvCxnSpPr>
          <p:nvPr/>
        </p:nvCxnSpPr>
        <p:spPr bwMode="auto">
          <a:xfrm rot="16200000" flipH="1">
            <a:off x="8410576" y="2446319"/>
            <a:ext cx="476250" cy="3175"/>
          </a:xfrm>
          <a:prstGeom prst="bentConnector3">
            <a:avLst>
              <a:gd name="adj1" fmla="val 51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2" name="AutoShape 87"/>
          <p:cNvCxnSpPr>
            <a:cxnSpLocks noChangeShapeType="1"/>
            <a:stCxn id="159" idx="0"/>
            <a:endCxn id="197" idx="4"/>
          </p:cNvCxnSpPr>
          <p:nvPr/>
        </p:nvCxnSpPr>
        <p:spPr bwMode="auto">
          <a:xfrm rot="5400000" flipH="1">
            <a:off x="5399881" y="3571063"/>
            <a:ext cx="371475" cy="158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3" name="AutoShape 88"/>
          <p:cNvCxnSpPr>
            <a:cxnSpLocks noChangeShapeType="1"/>
            <a:stCxn id="164" idx="0"/>
            <a:endCxn id="198" idx="4"/>
          </p:cNvCxnSpPr>
          <p:nvPr/>
        </p:nvCxnSpPr>
        <p:spPr bwMode="auto">
          <a:xfrm rot="5400000" flipH="1">
            <a:off x="6092825" y="3570269"/>
            <a:ext cx="371475" cy="317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4" name="Oval 89"/>
          <p:cNvSpPr>
            <a:spLocks noChangeArrowheads="1"/>
          </p:cNvSpPr>
          <p:nvPr/>
        </p:nvSpPr>
        <p:spPr bwMode="auto">
          <a:xfrm>
            <a:off x="34321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5" name="Oval 90"/>
          <p:cNvSpPr>
            <a:spLocks noChangeArrowheads="1"/>
          </p:cNvSpPr>
          <p:nvPr/>
        </p:nvSpPr>
        <p:spPr bwMode="auto">
          <a:xfrm>
            <a:off x="43465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6" name="Oval 91"/>
          <p:cNvSpPr>
            <a:spLocks noChangeArrowheads="1"/>
          </p:cNvSpPr>
          <p:nvPr/>
        </p:nvSpPr>
        <p:spPr bwMode="auto">
          <a:xfrm>
            <a:off x="5367338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7" name="Oval 92"/>
          <p:cNvSpPr>
            <a:spLocks noChangeArrowheads="1"/>
          </p:cNvSpPr>
          <p:nvPr/>
        </p:nvSpPr>
        <p:spPr bwMode="auto">
          <a:xfrm>
            <a:off x="1708150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8" name="Oval 93"/>
          <p:cNvSpPr>
            <a:spLocks noChangeArrowheads="1"/>
          </p:cNvSpPr>
          <p:nvPr/>
        </p:nvSpPr>
        <p:spPr bwMode="auto">
          <a:xfrm>
            <a:off x="70897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09" name="Oval 94"/>
          <p:cNvSpPr>
            <a:spLocks noChangeArrowheads="1"/>
          </p:cNvSpPr>
          <p:nvPr/>
        </p:nvSpPr>
        <p:spPr bwMode="auto">
          <a:xfrm>
            <a:off x="4859338" y="331468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10" name="Oval 95"/>
          <p:cNvSpPr>
            <a:spLocks noChangeArrowheads="1"/>
          </p:cNvSpPr>
          <p:nvPr/>
        </p:nvSpPr>
        <p:spPr bwMode="auto">
          <a:xfrm>
            <a:off x="6251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1" name="AutoShape 96"/>
          <p:cNvCxnSpPr>
            <a:cxnSpLocks noChangeShapeType="1"/>
            <a:stCxn id="180" idx="2"/>
            <a:endCxn id="207" idx="0"/>
          </p:cNvCxnSpPr>
          <p:nvPr/>
        </p:nvCxnSpPr>
        <p:spPr bwMode="auto">
          <a:xfrm rot="5400000">
            <a:off x="1569244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2" name="AutoShape 97"/>
          <p:cNvCxnSpPr>
            <a:cxnSpLocks noChangeShapeType="1"/>
            <a:stCxn id="157" idx="0"/>
            <a:endCxn id="209" idx="4"/>
          </p:cNvCxnSpPr>
          <p:nvPr/>
        </p:nvCxnSpPr>
        <p:spPr bwMode="auto">
          <a:xfrm rot="16200000">
            <a:off x="4714082" y="3574238"/>
            <a:ext cx="366712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3" name="AutoShape 98"/>
          <p:cNvCxnSpPr>
            <a:cxnSpLocks noChangeShapeType="1"/>
            <a:stCxn id="158" idx="0"/>
            <a:endCxn id="216" idx="4"/>
          </p:cNvCxnSpPr>
          <p:nvPr/>
        </p:nvCxnSpPr>
        <p:spPr bwMode="auto">
          <a:xfrm rot="16200000">
            <a:off x="6840538" y="3573444"/>
            <a:ext cx="361950" cy="63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4" name="AutoShape 99"/>
          <p:cNvCxnSpPr>
            <a:cxnSpLocks noChangeShapeType="1"/>
            <a:stCxn id="150" idx="2"/>
            <a:endCxn id="208" idx="0"/>
          </p:cNvCxnSpPr>
          <p:nvPr/>
        </p:nvCxnSpPr>
        <p:spPr bwMode="auto">
          <a:xfrm rot="16200000" flipH="1">
            <a:off x="6946107" y="2656663"/>
            <a:ext cx="361950" cy="1587"/>
          </a:xfrm>
          <a:prstGeom prst="bentConnector3">
            <a:avLst>
              <a:gd name="adj1" fmla="val 4956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5" name="AutoShape 100"/>
          <p:cNvCxnSpPr>
            <a:cxnSpLocks noChangeShapeType="1"/>
            <a:stCxn id="156" idx="2"/>
          </p:cNvCxnSpPr>
          <p:nvPr/>
        </p:nvCxnSpPr>
        <p:spPr bwMode="auto">
          <a:xfrm rot="5400000">
            <a:off x="6091276" y="2664708"/>
            <a:ext cx="378688" cy="2236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16" name="Oval 101"/>
          <p:cNvSpPr>
            <a:spLocks noChangeArrowheads="1"/>
          </p:cNvSpPr>
          <p:nvPr/>
        </p:nvSpPr>
        <p:spPr bwMode="auto">
          <a:xfrm>
            <a:off x="6986588" y="331944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17" name="AutoShape 102"/>
          <p:cNvCxnSpPr>
            <a:cxnSpLocks noChangeShapeType="1"/>
            <a:stCxn id="155" idx="2"/>
            <a:endCxn id="206" idx="0"/>
          </p:cNvCxnSpPr>
          <p:nvPr/>
        </p:nvCxnSpPr>
        <p:spPr bwMode="auto">
          <a:xfrm rot="5400000">
            <a:off x="5228432" y="2653488"/>
            <a:ext cx="357187" cy="3175"/>
          </a:xfrm>
          <a:prstGeom prst="bentConnector3">
            <a:avLst>
              <a:gd name="adj1" fmla="val 49778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8" name="AutoShape 103"/>
          <p:cNvCxnSpPr>
            <a:cxnSpLocks noChangeShapeType="1"/>
            <a:stCxn id="146" idx="2"/>
            <a:endCxn id="205" idx="0"/>
          </p:cNvCxnSpPr>
          <p:nvPr/>
        </p:nvCxnSpPr>
        <p:spPr bwMode="auto">
          <a:xfrm rot="5400000">
            <a:off x="42060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9" name="AutoShape 104"/>
          <p:cNvCxnSpPr>
            <a:cxnSpLocks noChangeShapeType="1"/>
            <a:stCxn id="178" idx="2"/>
            <a:endCxn id="204" idx="0"/>
          </p:cNvCxnSpPr>
          <p:nvPr/>
        </p:nvCxnSpPr>
        <p:spPr bwMode="auto">
          <a:xfrm rot="5400000">
            <a:off x="3289300" y="2657457"/>
            <a:ext cx="361950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0" name="Oval 105"/>
          <p:cNvSpPr>
            <a:spLocks noChangeArrowheads="1"/>
          </p:cNvSpPr>
          <p:nvPr/>
        </p:nvSpPr>
        <p:spPr bwMode="auto">
          <a:xfrm>
            <a:off x="2593975" y="28336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1" name="AutoShape 106"/>
          <p:cNvCxnSpPr>
            <a:cxnSpLocks noChangeShapeType="1"/>
            <a:stCxn id="183" idx="2"/>
            <a:endCxn id="220" idx="0"/>
          </p:cNvCxnSpPr>
          <p:nvPr/>
        </p:nvCxnSpPr>
        <p:spPr bwMode="auto">
          <a:xfrm rot="5400000">
            <a:off x="2453481" y="2655076"/>
            <a:ext cx="35718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22" name="AutoShape 107"/>
          <p:cNvCxnSpPr>
            <a:cxnSpLocks noChangeShapeType="1"/>
            <a:stCxn id="228" idx="6"/>
            <a:endCxn id="122" idx="1"/>
          </p:cNvCxnSpPr>
          <p:nvPr/>
        </p:nvCxnSpPr>
        <p:spPr bwMode="auto">
          <a:xfrm>
            <a:off x="7670800" y="3201969"/>
            <a:ext cx="534988" cy="639763"/>
          </a:xfrm>
          <a:prstGeom prst="bentConnector3">
            <a:avLst>
              <a:gd name="adj1" fmla="val 49852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23" name="AutoShape 108"/>
          <p:cNvCxnSpPr>
            <a:cxnSpLocks noChangeShapeType="1"/>
            <a:stCxn id="196" idx="6"/>
            <a:endCxn id="177" idx="1"/>
          </p:cNvCxnSpPr>
          <p:nvPr/>
        </p:nvCxnSpPr>
        <p:spPr bwMode="auto">
          <a:xfrm>
            <a:off x="7670800" y="3319444"/>
            <a:ext cx="257175" cy="13001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4" name="Oval 109"/>
          <p:cNvSpPr>
            <a:spLocks noChangeArrowheads="1"/>
          </p:cNvSpPr>
          <p:nvPr/>
        </p:nvSpPr>
        <p:spPr bwMode="auto">
          <a:xfrm>
            <a:off x="10699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5" name="AutoShape 110"/>
          <p:cNvCxnSpPr>
            <a:cxnSpLocks noChangeShapeType="1"/>
            <a:stCxn id="179" idx="2"/>
            <a:endCxn id="224" idx="0"/>
          </p:cNvCxnSpPr>
          <p:nvPr/>
        </p:nvCxnSpPr>
        <p:spPr bwMode="auto">
          <a:xfrm rot="16200000" flipH="1">
            <a:off x="810419" y="2545538"/>
            <a:ext cx="366712" cy="228600"/>
          </a:xfrm>
          <a:prstGeom prst="bentConnector3">
            <a:avLst>
              <a:gd name="adj1" fmla="val 49782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6" name="Oval 111"/>
          <p:cNvSpPr>
            <a:spLocks noChangeArrowheads="1"/>
          </p:cNvSpPr>
          <p:nvPr/>
        </p:nvSpPr>
        <p:spPr bwMode="auto">
          <a:xfrm>
            <a:off x="7394575" y="2838432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7" name="AutoShape 112"/>
          <p:cNvCxnSpPr>
            <a:cxnSpLocks noChangeShapeType="1"/>
            <a:stCxn id="120" idx="3"/>
          </p:cNvCxnSpPr>
          <p:nvPr/>
        </p:nvCxnSpPr>
        <p:spPr bwMode="auto">
          <a:xfrm>
            <a:off x="7669213" y="3101240"/>
            <a:ext cx="485742" cy="5854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228" name="Oval 113"/>
          <p:cNvSpPr>
            <a:spLocks noChangeArrowheads="1"/>
          </p:cNvSpPr>
          <p:nvPr/>
        </p:nvSpPr>
        <p:spPr bwMode="auto">
          <a:xfrm>
            <a:off x="7594600" y="3163869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29" name="AutoShape 114"/>
          <p:cNvCxnSpPr>
            <a:cxnSpLocks noChangeShapeType="1"/>
            <a:stCxn id="230" idx="2"/>
            <a:endCxn id="226" idx="0"/>
          </p:cNvCxnSpPr>
          <p:nvPr/>
        </p:nvCxnSpPr>
        <p:spPr bwMode="auto">
          <a:xfrm rot="10800000">
            <a:off x="7432675" y="2838432"/>
            <a:ext cx="723900" cy="42862"/>
          </a:xfrm>
          <a:prstGeom prst="bentConnector4">
            <a:avLst>
              <a:gd name="adj1" fmla="val 47370"/>
              <a:gd name="adj2" fmla="val 633333"/>
            </a:avLst>
          </a:prstGeom>
          <a:noFill/>
          <a:ln w="127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0" name="Oval 115"/>
          <p:cNvSpPr>
            <a:spLocks noChangeArrowheads="1"/>
          </p:cNvSpPr>
          <p:nvPr/>
        </p:nvSpPr>
        <p:spPr bwMode="auto">
          <a:xfrm>
            <a:off x="8156575" y="2843194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cxnSp>
        <p:nvCxnSpPr>
          <p:cNvPr id="231" name="AutoShape 116"/>
          <p:cNvCxnSpPr>
            <a:cxnSpLocks noChangeShapeType="1"/>
            <a:stCxn id="186" idx="1"/>
            <a:endCxn id="120" idx="1"/>
          </p:cNvCxnSpPr>
          <p:nvPr/>
        </p:nvCxnSpPr>
        <p:spPr bwMode="auto">
          <a:xfrm rot="10800000" flipH="1" flipV="1">
            <a:off x="384175" y="1128694"/>
            <a:ext cx="38100" cy="1972546"/>
          </a:xfrm>
          <a:prstGeom prst="bentConnector3">
            <a:avLst>
              <a:gd name="adj1" fmla="val -60000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2" name="TextBox 231"/>
          <p:cNvSpPr txBox="1"/>
          <p:nvPr/>
        </p:nvSpPr>
        <p:spPr>
          <a:xfrm>
            <a:off x="6858016" y="6315038"/>
            <a:ext cx="159338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 smtClean="0"/>
              <a:t>© R. Schmidt</a:t>
            </a:r>
            <a:endParaRPr lang="en-GB" sz="2000" b="1" dirty="0"/>
          </a:p>
        </p:txBody>
      </p:sp>
      <p:sp>
        <p:nvSpPr>
          <p:cNvPr id="117" name="Rectangle 116"/>
          <p:cNvSpPr/>
          <p:nvPr/>
        </p:nvSpPr>
        <p:spPr>
          <a:xfrm>
            <a:off x="5857884" y="3714752"/>
            <a:ext cx="857256" cy="71438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TextBox 138"/>
          <p:cNvSpPr txBox="1"/>
          <p:nvPr/>
        </p:nvSpPr>
        <p:spPr>
          <a:xfrm>
            <a:off x="1571604" y="4143380"/>
            <a:ext cx="4286280" cy="1477328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[</a:t>
            </a:r>
            <a:r>
              <a:rPr lang="en-US" i="1" dirty="0" smtClean="0"/>
              <a:t>J. C. Billy</a:t>
            </a:r>
            <a:r>
              <a:rPr lang="en-US" dirty="0" smtClean="0"/>
              <a:t>]</a:t>
            </a:r>
          </a:p>
          <a:p>
            <a:r>
              <a:rPr lang="en-US" dirty="0" smtClean="0"/>
              <a:t> - all REs -&gt; ok</a:t>
            </a:r>
          </a:p>
          <a:p>
            <a:r>
              <a:rPr lang="en-US" dirty="0" smtClean="0"/>
              <a:t> - even points: UAs -&gt; ok</a:t>
            </a:r>
            <a:br>
              <a:rPr lang="en-US" dirty="0" smtClean="0"/>
            </a:br>
            <a:r>
              <a:rPr lang="en-US" dirty="0" smtClean="0"/>
              <a:t> - odd points: US15, UJ33, USC151 -&gt; ok</a:t>
            </a:r>
          </a:p>
          <a:p>
            <a:r>
              <a:rPr lang="en-US" dirty="0" smtClean="0"/>
              <a:t> - UJ76 -&gt; solution foreseen</a:t>
            </a:r>
            <a:endParaRPr lang="en-GB" dirty="0"/>
          </a:p>
        </p:txBody>
      </p:sp>
      <p:sp>
        <p:nvSpPr>
          <p:cNvPr id="233" name="Date Placeholder 2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234" name="Slide Number Placeholder 2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235" name="Footer Placeholder 2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Machine Protection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857916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Machine protection control </a:t>
            </a:r>
            <a:r>
              <a:rPr lang="en-US" sz="2000" dirty="0" smtClean="0"/>
              <a:t>equipment doesn’t rely on standard communication – </a:t>
            </a:r>
            <a:r>
              <a:rPr lang="en-US" sz="2000" b="1" dirty="0" smtClean="0"/>
              <a:t>hard links used where required</a:t>
            </a:r>
          </a:p>
          <a:p>
            <a:r>
              <a:rPr lang="en-US" sz="2000" dirty="0" smtClean="0"/>
              <a:t>Electronics racks (controllers) are installed in </a:t>
            </a:r>
            <a:r>
              <a:rPr lang="en-US" sz="2000" b="1" dirty="0" smtClean="0"/>
              <a:t>surface areas </a:t>
            </a:r>
            <a:r>
              <a:rPr lang="en-US" sz="2000" dirty="0" smtClean="0"/>
              <a:t>and </a:t>
            </a:r>
            <a:r>
              <a:rPr lang="en-US" sz="2000" b="1" dirty="0" smtClean="0"/>
              <a:t>certain underground areas</a:t>
            </a:r>
            <a:r>
              <a:rPr lang="en-US" sz="2000" dirty="0" smtClean="0"/>
              <a:t> (UAs, USs, TZ76 and UJ56)</a:t>
            </a:r>
          </a:p>
          <a:p>
            <a:r>
              <a:rPr lang="en-US" sz="2000" dirty="0" smtClean="0">
                <a:solidFill>
                  <a:srgbClr val="740000"/>
                </a:solidFill>
              </a:rPr>
              <a:t>One current concern is the BIC rack located in the </a:t>
            </a:r>
            <a:r>
              <a:rPr lang="en-US" sz="2000" b="1" dirty="0" smtClean="0">
                <a:solidFill>
                  <a:srgbClr val="740000"/>
                </a:solidFill>
              </a:rPr>
              <a:t>UJ56</a:t>
            </a:r>
            <a:r>
              <a:rPr lang="en-US" sz="2000" dirty="0" smtClean="0">
                <a:solidFill>
                  <a:srgbClr val="740000"/>
                </a:solidFill>
              </a:rPr>
              <a:t> (BIC, FMCM,…) where important radiation levels are expected (luminosity driven)</a:t>
            </a:r>
          </a:p>
          <a:p>
            <a:pPr lvl="1"/>
            <a:r>
              <a:rPr lang="en-US" sz="2000" dirty="0" smtClean="0">
                <a:solidFill>
                  <a:srgbClr val="740000"/>
                </a:solidFill>
              </a:rPr>
              <a:t>the design is redundant (fail safe except both units would fail at the same time), thus no direct impact on machine safety (dump would occur)</a:t>
            </a:r>
          </a:p>
          <a:p>
            <a:r>
              <a:rPr lang="en-US" sz="2000" dirty="0" smtClean="0"/>
              <a:t>The others are considered as radiation safe, with two ‘reminders’</a:t>
            </a:r>
          </a:p>
          <a:p>
            <a:pPr lvl="1"/>
            <a:r>
              <a:rPr lang="en-US" sz="2000" b="1" dirty="0" smtClean="0"/>
              <a:t>UA63/67</a:t>
            </a:r>
            <a:r>
              <a:rPr lang="en-US" sz="2000" dirty="0" smtClean="0"/>
              <a:t>: ducts to be filled (this shutdown) thus maximum radiation levels substantially reduced</a:t>
            </a:r>
          </a:p>
          <a:p>
            <a:pPr lvl="1"/>
            <a:r>
              <a:rPr lang="en-US" sz="2000" b="1" dirty="0" smtClean="0"/>
              <a:t>UJ-UA23/87</a:t>
            </a:r>
            <a:r>
              <a:rPr lang="en-US" sz="2000" dirty="0" smtClean="0"/>
              <a:t>: equipment close to UJs (</a:t>
            </a:r>
            <a:r>
              <a:rPr lang="en-US" sz="2000" i="1" dirty="0" smtClean="0"/>
              <a:t>e.g.</a:t>
            </a:r>
            <a:r>
              <a:rPr lang="en-US" sz="2000" dirty="0" smtClean="0"/>
              <a:t>, access control rack), no early problem expected, possible impact due to injections on TED to be verified </a:t>
            </a:r>
          </a:p>
          <a:p>
            <a:r>
              <a:rPr lang="en-US" sz="2000" dirty="0" smtClean="0"/>
              <a:t>protection control equipment installed in the tunnel (</a:t>
            </a:r>
            <a:r>
              <a:rPr lang="en-US" sz="2000" i="1" dirty="0" smtClean="0"/>
              <a:t>e.g.</a:t>
            </a:r>
            <a:r>
              <a:rPr lang="en-US" sz="2000" dirty="0" smtClean="0"/>
              <a:t>, interfaces) were tested and showed high radiation resistance </a:t>
            </a:r>
          </a:p>
          <a:p>
            <a:endParaRPr lang="en-US" sz="2000" dirty="0" smtClean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286512" y="500042"/>
            <a:ext cx="28472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[ </a:t>
            </a:r>
            <a:r>
              <a:rPr lang="en-GB" sz="2000" i="1" dirty="0" smtClean="0"/>
              <a:t>R. Schmidt, M. Zerlauth</a:t>
            </a:r>
            <a:r>
              <a:rPr lang="en-GB" sz="2000" dirty="0" smtClean="0"/>
              <a:t>]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Machine Protection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918" y="857232"/>
            <a:ext cx="8686800" cy="578647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2400" dirty="0" smtClean="0"/>
              <a:t>Further concern: </a:t>
            </a:r>
            <a:r>
              <a:rPr lang="en-US" sz="2400" b="1" dirty="0" smtClean="0">
                <a:solidFill>
                  <a:srgbClr val="740000"/>
                </a:solidFill>
              </a:rPr>
              <a:t>collimation racks </a:t>
            </a:r>
            <a:r>
              <a:rPr lang="en-US" sz="2400" dirty="0" smtClean="0">
                <a:solidFill>
                  <a:srgbClr val="740000"/>
                </a:solidFill>
              </a:rPr>
              <a:t>(for TCTs, TCLPs)</a:t>
            </a:r>
            <a:r>
              <a:rPr lang="en-US" sz="2400" b="1" dirty="0" smtClean="0">
                <a:solidFill>
                  <a:srgbClr val="740000"/>
                </a:solidFill>
              </a:rPr>
              <a:t> in UJ14/16 and UJ56</a:t>
            </a:r>
            <a:r>
              <a:rPr lang="en-US" sz="2400" dirty="0" smtClean="0">
                <a:solidFill>
                  <a:srgbClr val="740000"/>
                </a:solidFill>
              </a:rPr>
              <a:t>: </a:t>
            </a:r>
            <a:r>
              <a:rPr lang="en-US" sz="2400" dirty="0" smtClean="0"/>
              <a:t>options to be studied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2400" dirty="0" smtClean="0"/>
              <a:t>A closer look to what is in the UA:</a:t>
            </a:r>
          </a:p>
          <a:p>
            <a:pPr lvl="1">
              <a:lnSpc>
                <a:spcPct val="110000"/>
              </a:lnSpc>
              <a:spcBef>
                <a:spcPts val="200"/>
              </a:spcBef>
            </a:pPr>
            <a:r>
              <a:rPr lang="en-US" sz="2000" dirty="0" smtClean="0"/>
              <a:t>control of TCDQ position: </a:t>
            </a:r>
            <a:r>
              <a:rPr lang="en-US" sz="1900" b="1" dirty="0" smtClean="0">
                <a:solidFill>
                  <a:srgbClr val="740000"/>
                </a:solidFill>
              </a:rPr>
              <a:t>additional redundancy added</a:t>
            </a:r>
            <a:r>
              <a:rPr lang="en-US" sz="1900" dirty="0" smtClean="0"/>
              <a:t>, will work similar as the BETS [see talk J. Uythoven]</a:t>
            </a:r>
            <a:endParaRPr lang="en-US" sz="1800" dirty="0" smtClean="0"/>
          </a:p>
          <a:p>
            <a:pPr lvl="1">
              <a:lnSpc>
                <a:spcPct val="110000"/>
              </a:lnSpc>
              <a:spcBef>
                <a:spcPts val="200"/>
              </a:spcBef>
            </a:pPr>
            <a:r>
              <a:rPr lang="en-US" sz="2000" dirty="0" smtClean="0"/>
              <a:t>BETS: </a:t>
            </a:r>
            <a:r>
              <a:rPr lang="en-US" sz="1900" dirty="0" smtClean="0"/>
              <a:t>problem with beam energy would lead to possible worst case accident, </a:t>
            </a:r>
            <a:r>
              <a:rPr lang="en-US" sz="1900" b="1" dirty="0" smtClean="0">
                <a:solidFill>
                  <a:srgbClr val="740000"/>
                </a:solidFill>
              </a:rPr>
              <a:t>sufficient redundancy </a:t>
            </a:r>
          </a:p>
          <a:p>
            <a:pPr lvl="1">
              <a:lnSpc>
                <a:spcPct val="110000"/>
              </a:lnSpc>
              <a:spcBef>
                <a:spcPts val="200"/>
              </a:spcBef>
            </a:pPr>
            <a:r>
              <a:rPr lang="en-US" sz="2000" dirty="0" smtClean="0"/>
              <a:t>Extraction kicker switches will be checked during operation, no problem expected for the UAs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2400" dirty="0" smtClean="0"/>
              <a:t>Energy extraction 13kA </a:t>
            </a:r>
            <a:r>
              <a:rPr lang="en-US" sz="2400" b="1" dirty="0" smtClean="0">
                <a:solidFill>
                  <a:srgbClr val="740000"/>
                </a:solidFill>
              </a:rPr>
              <a:t>switches</a:t>
            </a:r>
          </a:p>
          <a:p>
            <a:pPr lvl="1">
              <a:lnSpc>
                <a:spcPct val="110000"/>
              </a:lnSpc>
              <a:spcBef>
                <a:spcPts val="200"/>
              </a:spcBef>
            </a:pPr>
            <a:r>
              <a:rPr lang="en-US" sz="2000" dirty="0" smtClean="0"/>
              <a:t>Located at some points, RRs, UAs (1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floor)</a:t>
            </a:r>
          </a:p>
          <a:p>
            <a:pPr lvl="1">
              <a:lnSpc>
                <a:spcPct val="110000"/>
              </a:lnSpc>
              <a:spcBef>
                <a:spcPts val="200"/>
              </a:spcBef>
            </a:pPr>
            <a:r>
              <a:rPr lang="en-US" sz="2000" dirty="0" smtClean="0"/>
              <a:t>radiation levels in the RRs of IP1 and IP5 to be reviewed</a:t>
            </a:r>
          </a:p>
          <a:p>
            <a:pPr lvl="1">
              <a:lnSpc>
                <a:spcPct val="110000"/>
              </a:lnSpc>
              <a:spcBef>
                <a:spcPts val="200"/>
              </a:spcBef>
            </a:pPr>
            <a:r>
              <a:rPr lang="en-US" sz="2000" dirty="0" smtClean="0"/>
              <a:t>more detailed analysis required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2400" dirty="0" smtClean="0"/>
              <a:t>Transfer line dump on downstream </a:t>
            </a:r>
            <a:r>
              <a:rPr lang="en-US" sz="2400" b="1" dirty="0" smtClean="0">
                <a:solidFill>
                  <a:srgbClr val="740000"/>
                </a:solidFill>
              </a:rPr>
              <a:t>TED</a:t>
            </a:r>
          </a:p>
          <a:p>
            <a:pPr lvl="1">
              <a:lnSpc>
                <a:spcPct val="110000"/>
              </a:lnSpc>
              <a:spcBef>
                <a:spcPts val="200"/>
              </a:spcBef>
            </a:pPr>
            <a:r>
              <a:rPr lang="en-US" sz="2000" dirty="0" smtClean="0"/>
              <a:t>UJ23/UA23, UJ87/UA87 radiation levels to be checked</a:t>
            </a:r>
          </a:p>
          <a:p>
            <a:pPr lvl="1">
              <a:lnSpc>
                <a:spcPct val="110000"/>
              </a:lnSpc>
              <a:spcBef>
                <a:spcPts val="200"/>
              </a:spcBef>
            </a:pPr>
            <a:r>
              <a:rPr lang="en-US" sz="2000" dirty="0" smtClean="0"/>
              <a:t>general issue (not SEE): circulating LHC beam and affected BLM monitor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2400" dirty="0" smtClean="0"/>
              <a:t>Additional iterations ongoing through R2E/</a:t>
            </a:r>
            <a:r>
              <a:rPr lang="en-US" sz="2400" dirty="0" err="1" smtClean="0"/>
              <a:t>RadWG</a:t>
            </a:r>
            <a:r>
              <a:rPr lang="en-US" sz="2400" dirty="0" smtClean="0"/>
              <a:t> linked with MPWG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929190" y="1500174"/>
            <a:ext cx="1613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[ </a:t>
            </a:r>
            <a:r>
              <a:rPr lang="en-GB" sz="2000" i="1" dirty="0" smtClean="0"/>
              <a:t>J. Uythoven</a:t>
            </a:r>
            <a:r>
              <a:rPr lang="en-GB" sz="2000" dirty="0" smtClean="0"/>
              <a:t>]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929190" y="3643314"/>
            <a:ext cx="14974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[ </a:t>
            </a:r>
            <a:r>
              <a:rPr lang="en-GB" sz="2000" i="1" dirty="0" smtClean="0"/>
              <a:t>A. Vergara</a:t>
            </a:r>
            <a:r>
              <a:rPr lang="en-GB" sz="2000" dirty="0" smtClean="0"/>
              <a:t>]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530634" y="4929198"/>
            <a:ext cx="1613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[ </a:t>
            </a:r>
            <a:r>
              <a:rPr lang="en-GB" sz="2000" i="1" dirty="0" smtClean="0"/>
              <a:t>J. Uythoven</a:t>
            </a:r>
            <a:r>
              <a:rPr lang="en-GB" sz="2000" dirty="0" smtClean="0"/>
              <a:t>]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>
            <a:normAutofit/>
          </a:bodyPr>
          <a:lstStyle/>
          <a:p>
            <a:r>
              <a:rPr lang="en-GB" sz="4000" dirty="0" smtClean="0"/>
              <a:t>Recent Radiation Tests &amp; Problems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6" y="785794"/>
            <a:ext cx="6715172" cy="57864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400" dirty="0" smtClean="0"/>
              <a:t>Power Converters [Y. Thurel, Q. King]</a:t>
            </a:r>
          </a:p>
          <a:p>
            <a:pPr lvl="1"/>
            <a:r>
              <a:rPr lang="en-GB" sz="2000" dirty="0" smtClean="0"/>
              <a:t>LHC60A-08V power part tests during 2008 </a:t>
            </a:r>
            <a:br>
              <a:rPr lang="en-GB" sz="2000" dirty="0" smtClean="0"/>
            </a:br>
            <a:r>
              <a:rPr lang="en-GB" sz="2000" dirty="0" smtClean="0"/>
              <a:t>were successful</a:t>
            </a:r>
          </a:p>
          <a:p>
            <a:pPr lvl="1"/>
            <a:r>
              <a:rPr lang="en-GB" sz="2000" dirty="0" err="1" smtClean="0"/>
              <a:t>SEUs</a:t>
            </a:r>
            <a:r>
              <a:rPr lang="en-GB" sz="2000" dirty="0" smtClean="0"/>
              <a:t> counted on FGC generic, auto-recovery </a:t>
            </a:r>
            <a:br>
              <a:rPr lang="en-GB" sz="2000" dirty="0" smtClean="0"/>
            </a:br>
            <a:r>
              <a:rPr lang="en-GB" sz="2000" dirty="0" smtClean="0"/>
              <a:t>worked</a:t>
            </a:r>
          </a:p>
          <a:p>
            <a:pPr lvl="1"/>
            <a:r>
              <a:rPr lang="en-GB" sz="2000" dirty="0" smtClean="0"/>
              <a:t>FGC (special design) of the </a:t>
            </a:r>
            <a:r>
              <a:rPr lang="en-GB" sz="2000" dirty="0" smtClean="0"/>
              <a:t>60kA </a:t>
            </a:r>
            <a:r>
              <a:rPr lang="en-GB" sz="2000" dirty="0" smtClean="0"/>
              <a:t>(network interface) failure is linked to the Xilinx CPLD, so far it can not be excluded that failure could also be non-radiation caused</a:t>
            </a:r>
          </a:p>
          <a:p>
            <a:pPr lvl="1"/>
            <a:r>
              <a:rPr lang="en-GB" sz="2000" dirty="0" smtClean="0"/>
              <a:t>If radiation sensitivity is confirmed then ‘extended </a:t>
            </a:r>
            <a:r>
              <a:rPr lang="en-GB" sz="2000" dirty="0" err="1" smtClean="0"/>
              <a:t>MicroFIP</a:t>
            </a:r>
            <a:r>
              <a:rPr lang="en-GB" sz="2000" dirty="0" smtClean="0"/>
              <a:t>’ or similar solution possible for the LHC60A (within one year)</a:t>
            </a:r>
          </a:p>
          <a:p>
            <a:pPr lvl="1"/>
            <a:r>
              <a:rPr lang="en-GB" sz="2000" dirty="0" smtClean="0"/>
              <a:t>For all designs, significant additional hardening possible already on software level</a:t>
            </a:r>
          </a:p>
          <a:p>
            <a:pPr lvl="1"/>
            <a:r>
              <a:rPr lang="en-GB" sz="2000" dirty="0" smtClean="0"/>
              <a:t>Situation significantly more complicated (time required, costs) in case full redesign of convertors needed</a:t>
            </a:r>
          </a:p>
          <a:p>
            <a:pPr lvl="1"/>
            <a:r>
              <a:rPr lang="en-GB" sz="2000" b="1" dirty="0" smtClean="0">
                <a:solidFill>
                  <a:srgbClr val="C00000"/>
                </a:solidFill>
              </a:rPr>
              <a:t>Ok for 2009</a:t>
            </a:r>
          </a:p>
          <a:p>
            <a:pPr lvl="1"/>
            <a:r>
              <a:rPr lang="en-GB" sz="2000" b="1" dirty="0" smtClean="0">
                <a:solidFill>
                  <a:srgbClr val="C00000"/>
                </a:solidFill>
              </a:rPr>
              <a:t>Additional radiation tests </a:t>
            </a:r>
            <a:r>
              <a:rPr lang="en-GB" sz="2000" b="1" dirty="0" smtClean="0">
                <a:solidFill>
                  <a:srgbClr val="C00000"/>
                </a:solidFill>
              </a:rPr>
              <a:t>(1 month) required </a:t>
            </a:r>
            <a:r>
              <a:rPr lang="en-GB" sz="2000" b="1" dirty="0" smtClean="0">
                <a:solidFill>
                  <a:srgbClr val="C00000"/>
                </a:solidFill>
              </a:rPr>
              <a:t>at CNGS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pic>
        <p:nvPicPr>
          <p:cNvPr id="7" name="Picture 11" descr="FGC High res (Medium) (Smal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4599" y="4676793"/>
            <a:ext cx="677863" cy="1323975"/>
          </a:xfrm>
          <a:prstGeom prst="rect">
            <a:avLst/>
          </a:prstGeom>
          <a:noFill/>
        </p:spPr>
      </p:pic>
      <p:pic>
        <p:nvPicPr>
          <p:cNvPr id="8" name="Picture 6" descr="LHC60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928934"/>
            <a:ext cx="2071702" cy="1346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3" descr="DSC_010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2094" y="701662"/>
            <a:ext cx="2920500" cy="194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Overview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857232"/>
            <a:ext cx="8501122" cy="557216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R2E 2008 Activities and Conclusions</a:t>
            </a:r>
          </a:p>
          <a:p>
            <a:r>
              <a:rPr lang="en-US" dirty="0" smtClean="0"/>
              <a:t>Example of UJ76/RR73,77 to illustrate the chosen analysis &amp; evaluation approach</a:t>
            </a:r>
          </a:p>
          <a:p>
            <a:r>
              <a:rPr lang="en-US" dirty="0" smtClean="0"/>
              <a:t>Underground </a:t>
            </a:r>
            <a:r>
              <a:rPr lang="en-US" dirty="0" smtClean="0"/>
              <a:t>Areas – Expected Radiation &amp; Prioritization</a:t>
            </a:r>
          </a:p>
          <a:p>
            <a:r>
              <a:rPr lang="en-US" dirty="0" smtClean="0"/>
              <a:t>Suggested Priority Classification of Equipment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Iteration on Machine Protection related Systems</a:t>
            </a:r>
          </a:p>
          <a:p>
            <a:r>
              <a:rPr lang="en-US" dirty="0" smtClean="0"/>
              <a:t>Performed Radiation Tests</a:t>
            </a:r>
            <a:endParaRPr lang="en-US" dirty="0" smtClean="0"/>
          </a:p>
          <a:p>
            <a:r>
              <a:rPr lang="en-US" dirty="0" smtClean="0"/>
              <a:t>Implications for 2009</a:t>
            </a:r>
          </a:p>
          <a:p>
            <a:r>
              <a:rPr lang="en-US" dirty="0" smtClean="0"/>
              <a:t>What </a:t>
            </a:r>
            <a:r>
              <a:rPr lang="en-US" dirty="0" smtClean="0"/>
              <a:t>is needed for the mid/long-term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4/2/2009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R2E Taskforce - Impacts of </a:t>
            </a:r>
            <a:r>
              <a:rPr lang="en-GB" dirty="0" err="1" smtClean="0"/>
              <a:t>SEUs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>
            <a:normAutofit/>
          </a:bodyPr>
          <a:lstStyle/>
          <a:p>
            <a:r>
              <a:rPr lang="en-GB" sz="3600" dirty="0" smtClean="0"/>
              <a:t>Recent Radiation Tests &amp; Problems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714356"/>
            <a:ext cx="8429684" cy="5643602"/>
          </a:xfrm>
        </p:spPr>
        <p:txBody>
          <a:bodyPr>
            <a:noAutofit/>
          </a:bodyPr>
          <a:lstStyle/>
          <a:p>
            <a:pPr>
              <a:spcBef>
                <a:spcPts val="100"/>
              </a:spcBef>
            </a:pPr>
            <a:r>
              <a:rPr lang="en-GB" sz="2000" dirty="0" smtClean="0"/>
              <a:t>New QPS devices to be installed in the tunnel (mid dipole only)  [Reiner Denz]</a:t>
            </a:r>
          </a:p>
          <a:p>
            <a:pPr lvl="1">
              <a:spcBef>
                <a:spcPts val="100"/>
              </a:spcBef>
            </a:pPr>
            <a:r>
              <a:rPr lang="en-GB" sz="1600" dirty="0" smtClean="0"/>
              <a:t>tests with the presently installed QPS system were promising (no hardware failure, only software)</a:t>
            </a:r>
          </a:p>
          <a:p>
            <a:pPr lvl="1">
              <a:spcBef>
                <a:spcPts val="100"/>
              </a:spcBef>
            </a:pPr>
            <a:r>
              <a:rPr lang="en-GB" sz="1600" dirty="0" smtClean="0"/>
              <a:t> the new extended QPS device will be further modified</a:t>
            </a:r>
          </a:p>
          <a:p>
            <a:pPr lvl="2">
              <a:spcBef>
                <a:spcPts val="100"/>
              </a:spcBef>
            </a:pPr>
            <a:r>
              <a:rPr lang="en-GB" sz="1400" dirty="0" smtClean="0"/>
              <a:t>increased hardening concerning firmware (triple voting etc.)</a:t>
            </a:r>
          </a:p>
          <a:p>
            <a:pPr lvl="2">
              <a:spcBef>
                <a:spcPts val="100"/>
              </a:spcBef>
            </a:pPr>
            <a:r>
              <a:rPr lang="en-GB" sz="1400" dirty="0" smtClean="0"/>
              <a:t>power supplies (linear regulators etc.) including remote power cycle features</a:t>
            </a:r>
          </a:p>
          <a:p>
            <a:pPr lvl="1">
              <a:spcBef>
                <a:spcPts val="100"/>
              </a:spcBef>
            </a:pPr>
            <a:r>
              <a:rPr lang="en-GB" sz="1600" dirty="0" smtClean="0"/>
              <a:t>link to Field-bus: communication loss clears the ‘Power Permit’ condition for the corresponding circuit, </a:t>
            </a:r>
            <a:r>
              <a:rPr lang="en-GB" sz="1600" i="1" dirty="0" smtClean="0"/>
              <a:t>i.e.</a:t>
            </a:r>
            <a:r>
              <a:rPr lang="en-GB" sz="1600" dirty="0" smtClean="0"/>
              <a:t>, an alarm is created, the run can continue but re-start is not possible anymore.</a:t>
            </a:r>
          </a:p>
          <a:p>
            <a:pPr lvl="1">
              <a:spcBef>
                <a:spcPts val="100"/>
              </a:spcBef>
            </a:pPr>
            <a:r>
              <a:rPr lang="en-GB" sz="1600" dirty="0" smtClean="0"/>
              <a:t>detection systems do not depend on the Field-bus communication with respect to detection/ protection</a:t>
            </a:r>
            <a:endParaRPr lang="en-US" sz="1600" dirty="0" smtClean="0"/>
          </a:p>
          <a:p>
            <a:pPr lvl="1">
              <a:spcBef>
                <a:spcPts val="100"/>
              </a:spcBef>
            </a:pPr>
            <a:r>
              <a:rPr lang="en-US" sz="1600" b="1" dirty="0" smtClean="0">
                <a:solidFill>
                  <a:srgbClr val="C00000"/>
                </a:solidFill>
              </a:rPr>
              <a:t>additional tests (March PSI, Summer CNGS)</a:t>
            </a:r>
          </a:p>
          <a:p>
            <a:pPr lvl="1">
              <a:spcBef>
                <a:spcPts val="100"/>
              </a:spcBef>
            </a:pPr>
            <a:r>
              <a:rPr lang="en-US" sz="1600" b="1" dirty="0" smtClean="0">
                <a:solidFill>
                  <a:srgbClr val="C00000"/>
                </a:solidFill>
              </a:rPr>
              <a:t>Ok for 2009</a:t>
            </a:r>
          </a:p>
          <a:p>
            <a:pPr lvl="1">
              <a:spcBef>
                <a:spcPts val="100"/>
              </a:spcBef>
              <a:buNone/>
            </a:pPr>
            <a:endParaRPr lang="en-GB" sz="1000" b="1" dirty="0" smtClean="0">
              <a:solidFill>
                <a:srgbClr val="C00000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2000" dirty="0" smtClean="0"/>
              <a:t>Solid state relays used for the HTS current lead heating system   </a:t>
            </a:r>
            <a:br>
              <a:rPr lang="en-GB" sz="2000" dirty="0" smtClean="0"/>
            </a:br>
            <a:r>
              <a:rPr lang="en-GB" sz="2000" dirty="0" smtClean="0"/>
              <a:t>[Amalia Ballarino]</a:t>
            </a:r>
          </a:p>
          <a:p>
            <a:pPr lvl="1">
              <a:spcBef>
                <a:spcPts val="100"/>
              </a:spcBef>
            </a:pPr>
            <a:r>
              <a:rPr lang="en-GB" sz="1600" dirty="0" smtClean="0"/>
              <a:t>two different types were tested at CNGS and both failed after some days of operation -&gt; analysis ongoing, no details yet</a:t>
            </a:r>
          </a:p>
          <a:p>
            <a:pPr lvl="1">
              <a:spcBef>
                <a:spcPts val="100"/>
              </a:spcBef>
            </a:pPr>
            <a:r>
              <a:rPr lang="en-GB" sz="1600" dirty="0" smtClean="0"/>
              <a:t>located in </a:t>
            </a:r>
            <a:r>
              <a:rPr lang="en-GB" sz="1600" dirty="0" err="1" smtClean="0"/>
              <a:t>UJs</a:t>
            </a:r>
            <a:r>
              <a:rPr lang="en-GB" sz="1600" dirty="0" smtClean="0"/>
              <a:t>, </a:t>
            </a:r>
            <a:r>
              <a:rPr lang="en-GB" sz="1600" dirty="0" err="1" smtClean="0"/>
              <a:t>RRs</a:t>
            </a:r>
            <a:r>
              <a:rPr lang="en-GB" sz="1600" dirty="0" smtClean="0"/>
              <a:t> (1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floor)</a:t>
            </a:r>
          </a:p>
          <a:p>
            <a:pPr lvl="1">
              <a:spcBef>
                <a:spcPts val="100"/>
              </a:spcBef>
            </a:pPr>
            <a:r>
              <a:rPr lang="en-US" sz="1600" dirty="0" smtClean="0"/>
              <a:t>additional radiation tests foreseen in 2009</a:t>
            </a:r>
            <a:endParaRPr lang="en-GB" sz="1600" dirty="0" smtClean="0"/>
          </a:p>
          <a:p>
            <a:pPr lvl="1">
              <a:spcBef>
                <a:spcPts val="100"/>
              </a:spcBef>
            </a:pPr>
            <a:r>
              <a:rPr lang="en-GB" sz="1600" b="1" dirty="0" smtClean="0">
                <a:solidFill>
                  <a:srgbClr val="C00000"/>
                </a:solidFill>
              </a:rPr>
              <a:t>Ok for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R2E Taskforce - Impacts of </a:t>
            </a:r>
            <a:r>
              <a:rPr lang="en-GB" dirty="0" err="1" smtClean="0"/>
              <a:t>SEUs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71438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Implications on 2009 Operation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5720" y="857232"/>
            <a:ext cx="8553480" cy="564360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Based on current knowledge: </a:t>
            </a:r>
            <a:r>
              <a:rPr lang="en-US" sz="2400" b="1" dirty="0" smtClean="0">
                <a:solidFill>
                  <a:srgbClr val="740000"/>
                </a:solidFill>
              </a:rPr>
              <a:t>no showstopper</a:t>
            </a:r>
            <a:r>
              <a:rPr lang="en-US" sz="2400" dirty="0" smtClean="0">
                <a:solidFill>
                  <a:srgbClr val="740000"/>
                </a:solidFill>
              </a:rPr>
              <a:t> </a:t>
            </a:r>
            <a:r>
              <a:rPr lang="en-US" sz="2400" dirty="0" smtClean="0"/>
              <a:t>for 2009 restart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BIC </a:t>
            </a:r>
            <a:r>
              <a:rPr lang="en-US" sz="2400" dirty="0" smtClean="0"/>
              <a:t>(and </a:t>
            </a:r>
            <a:r>
              <a:rPr lang="en-US" sz="2400" dirty="0" smtClean="0"/>
              <a:t>collimation </a:t>
            </a:r>
            <a:r>
              <a:rPr lang="en-US" sz="2400" dirty="0" smtClean="0"/>
              <a:t>crates) </a:t>
            </a:r>
            <a:r>
              <a:rPr lang="en-US" sz="2400" dirty="0" smtClean="0"/>
              <a:t>in </a:t>
            </a:r>
            <a:r>
              <a:rPr lang="en-US" sz="2400" b="1" dirty="0" smtClean="0">
                <a:solidFill>
                  <a:srgbClr val="740000"/>
                </a:solidFill>
              </a:rPr>
              <a:t>UJ56</a:t>
            </a:r>
            <a:r>
              <a:rPr lang="en-US" sz="2400" dirty="0" smtClean="0"/>
              <a:t> </a:t>
            </a:r>
            <a:r>
              <a:rPr lang="en-US" sz="2400" dirty="0" smtClean="0"/>
              <a:t> </a:t>
            </a:r>
            <a:r>
              <a:rPr lang="en-US" sz="2400" dirty="0" smtClean="0"/>
              <a:t>(also in UJ14/16) </a:t>
            </a:r>
            <a:r>
              <a:rPr lang="en-US" sz="2400" dirty="0" smtClean="0"/>
              <a:t>to </a:t>
            </a:r>
            <a:r>
              <a:rPr lang="en-US" sz="2400" dirty="0" smtClean="0"/>
              <a:t>be kept in mind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Equipment and radiation levels in </a:t>
            </a:r>
            <a:r>
              <a:rPr lang="en-US" sz="2400" b="1" dirty="0" smtClean="0">
                <a:solidFill>
                  <a:srgbClr val="740000"/>
                </a:solidFill>
              </a:rPr>
              <a:t>US85 </a:t>
            </a:r>
            <a:r>
              <a:rPr lang="en-US" sz="2400" dirty="0" smtClean="0"/>
              <a:t>to be checked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Monitoring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radiation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levels, 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7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evaluation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loss assumptions and comparison with respective simulations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b="1" dirty="0" smtClean="0">
                <a:solidFill>
                  <a:srgbClr val="740000"/>
                </a:solidFill>
              </a:rPr>
              <a:t>Iterations of areas/systems </a:t>
            </a:r>
            <a:r>
              <a:rPr lang="en-US" sz="2400" dirty="0" smtClean="0"/>
              <a:t>to continue</a:t>
            </a:r>
            <a:endParaRPr lang="en-GB" sz="140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Machine Protection related systems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R2E iterations scheduled for all areas (following the assigned priorities) before startup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Additional analysis required in case it’s decided to run through winter (possible short-term measures to be investigated)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Additional </a:t>
            </a:r>
            <a:r>
              <a:rPr lang="en-US" sz="2400" b="1" dirty="0" smtClean="0">
                <a:solidFill>
                  <a:srgbClr val="740000"/>
                </a:solidFill>
              </a:rPr>
              <a:t>radiation tests </a:t>
            </a:r>
            <a:r>
              <a:rPr lang="en-US" sz="2400" dirty="0" smtClean="0"/>
              <a:t>required (CNGS and elsewhere)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n-US" sz="2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582594"/>
          </a:xfrm>
        </p:spPr>
        <p:txBody>
          <a:bodyPr>
            <a:noAutofit/>
          </a:bodyPr>
          <a:lstStyle/>
          <a:p>
            <a:r>
              <a:rPr lang="en-GB" sz="3600" dirty="0" smtClean="0"/>
              <a:t>What we should do…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642918"/>
            <a:ext cx="8643998" cy="6072230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 smtClean="0">
                <a:solidFill>
                  <a:srgbClr val="740000"/>
                </a:solidFill>
              </a:rPr>
              <a:t>Review of areas </a:t>
            </a:r>
          </a:p>
          <a:p>
            <a:pPr lvl="1"/>
            <a:r>
              <a:rPr lang="en-GB" dirty="0" smtClean="0"/>
              <a:t>scheduled Iterations: 1 every 4 weeks (R2E)</a:t>
            </a:r>
          </a:p>
          <a:p>
            <a:pPr lvl="1"/>
            <a:r>
              <a:rPr lang="en-GB" dirty="0" smtClean="0"/>
              <a:t>followed by a </a:t>
            </a:r>
            <a:r>
              <a:rPr lang="en-GB" dirty="0" err="1" smtClean="0"/>
              <a:t>RadWG</a:t>
            </a:r>
            <a:r>
              <a:rPr lang="en-GB" dirty="0" smtClean="0"/>
              <a:t> collecting detailed </a:t>
            </a:r>
            <a:br>
              <a:rPr lang="en-GB" dirty="0" smtClean="0"/>
            </a:br>
            <a:r>
              <a:rPr lang="en-GB" dirty="0" smtClean="0"/>
              <a:t>information of equipment/status/links/etc…</a:t>
            </a:r>
          </a:p>
          <a:p>
            <a:pPr lvl="1"/>
            <a:r>
              <a:rPr lang="en-GB" dirty="0" smtClean="0"/>
              <a:t>visits to be scheduled as from now</a:t>
            </a:r>
          </a:p>
          <a:p>
            <a:pPr lvl="1"/>
            <a:r>
              <a:rPr lang="en-GB" dirty="0" smtClean="0"/>
              <a:t>point owners collect/check global system information </a:t>
            </a:r>
          </a:p>
          <a:p>
            <a:pPr lvl="1"/>
            <a:r>
              <a:rPr lang="en-GB" dirty="0" smtClean="0"/>
              <a:t>integration drawings (racks, monitors,…)</a:t>
            </a:r>
          </a:p>
          <a:p>
            <a:pPr lvl="1"/>
            <a:r>
              <a:rPr lang="en-US" dirty="0" smtClean="0"/>
              <a:t>review of monitor locations &amp; settings</a:t>
            </a:r>
            <a:endParaRPr lang="en-GB" dirty="0" smtClean="0"/>
          </a:p>
          <a:p>
            <a:pPr lvl="1"/>
            <a:r>
              <a:rPr lang="en-GB" dirty="0" smtClean="0"/>
              <a:t>assignment of maximum fluence/dose values</a:t>
            </a:r>
            <a:br>
              <a:rPr lang="en-GB" dirty="0" smtClean="0"/>
            </a:br>
            <a:r>
              <a:rPr lang="en-GB" dirty="0" smtClean="0"/>
              <a:t>(based on simulations, scaling, applying uncertainties)</a:t>
            </a:r>
          </a:p>
          <a:p>
            <a:r>
              <a:rPr lang="en-GB" b="1" dirty="0" smtClean="0">
                <a:solidFill>
                  <a:srgbClr val="740000"/>
                </a:solidFill>
              </a:rPr>
              <a:t>Data collection</a:t>
            </a:r>
            <a:r>
              <a:rPr lang="en-GB" dirty="0" smtClean="0"/>
              <a:t>	</a:t>
            </a:r>
          </a:p>
          <a:p>
            <a:pPr lvl="1"/>
            <a:r>
              <a:rPr lang="en-GB" dirty="0" smtClean="0"/>
              <a:t>general document database [existing]</a:t>
            </a:r>
          </a:p>
          <a:p>
            <a:pPr lvl="1"/>
            <a:r>
              <a:rPr lang="en-GB" dirty="0" smtClean="0"/>
              <a:t>radiation levels &amp; classifications (critical areas) [ongoing]</a:t>
            </a:r>
          </a:p>
          <a:p>
            <a:pPr lvl="1"/>
            <a:r>
              <a:rPr lang="en-GB" dirty="0" smtClean="0"/>
              <a:t>inventory of concerned equipment systems [missing]</a:t>
            </a:r>
          </a:p>
          <a:p>
            <a:pPr lvl="2"/>
            <a:r>
              <a:rPr lang="en-US" dirty="0" smtClean="0"/>
              <a:t>Class</a:t>
            </a:r>
          </a:p>
          <a:p>
            <a:pPr lvl="2"/>
            <a:r>
              <a:rPr lang="en-US" dirty="0" smtClean="0"/>
              <a:t>Racks</a:t>
            </a:r>
            <a:endParaRPr lang="en-GB" dirty="0" smtClean="0"/>
          </a:p>
          <a:p>
            <a:pPr lvl="1"/>
            <a:r>
              <a:rPr lang="en-GB" dirty="0" smtClean="0"/>
              <a:t>equipment details and inter-dependencies to be collected</a:t>
            </a:r>
          </a:p>
          <a:p>
            <a:pPr lvl="2"/>
            <a:r>
              <a:rPr lang="en-GB" b="1" dirty="0" smtClean="0"/>
              <a:t>general problem not only for SEE </a:t>
            </a:r>
            <a:r>
              <a:rPr lang="en-GB" dirty="0" smtClean="0"/>
              <a:t>[missing] </a:t>
            </a:r>
          </a:p>
          <a:p>
            <a:pPr lvl="1"/>
            <a:r>
              <a:rPr lang="en-GB" dirty="0" smtClean="0"/>
              <a:t>consequences of equipment failure/malfunctioning [missing]</a:t>
            </a:r>
          </a:p>
          <a:p>
            <a:pPr lvl="1"/>
            <a:r>
              <a:rPr lang="en-GB" dirty="0" smtClean="0"/>
              <a:t>repair (replacement) implications [missing]</a:t>
            </a:r>
          </a:p>
        </p:txBody>
      </p:sp>
      <p:sp>
        <p:nvSpPr>
          <p:cNvPr id="4" name="Right Brace 3"/>
          <p:cNvSpPr/>
          <p:nvPr/>
        </p:nvSpPr>
        <p:spPr>
          <a:xfrm>
            <a:off x="6929454" y="1063797"/>
            <a:ext cx="285752" cy="2428892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Brace 4"/>
          <p:cNvSpPr/>
          <p:nvPr/>
        </p:nvSpPr>
        <p:spPr>
          <a:xfrm>
            <a:off x="6929454" y="4000504"/>
            <a:ext cx="285752" cy="857256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Brace 5"/>
          <p:cNvSpPr/>
          <p:nvPr/>
        </p:nvSpPr>
        <p:spPr>
          <a:xfrm>
            <a:off x="7358082" y="5429264"/>
            <a:ext cx="285752" cy="1214446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286644" y="2000240"/>
            <a:ext cx="1479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Challenging </a:t>
            </a:r>
            <a:br>
              <a:rPr lang="en-US" sz="2000" b="1" dirty="0" smtClean="0">
                <a:solidFill>
                  <a:srgbClr val="C00000"/>
                </a:solidFill>
              </a:rPr>
            </a:br>
            <a:r>
              <a:rPr lang="en-US" sz="2000" b="1" dirty="0" smtClean="0">
                <a:solidFill>
                  <a:srgbClr val="C00000"/>
                </a:solidFill>
              </a:rPr>
              <a:t>but Possible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86644" y="4220089"/>
            <a:ext cx="1064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Realistic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50945" y="5650072"/>
            <a:ext cx="14741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Currently</a:t>
            </a:r>
            <a:br>
              <a:rPr lang="en-US" sz="2000" b="1" dirty="0" smtClean="0">
                <a:solidFill>
                  <a:srgbClr val="C00000"/>
                </a:solidFill>
              </a:rPr>
            </a:br>
            <a:r>
              <a:rPr lang="en-US" sz="2000" b="1" dirty="0" smtClean="0">
                <a:solidFill>
                  <a:srgbClr val="C00000"/>
                </a:solidFill>
              </a:rPr>
              <a:t>not Possible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else is needed…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000108"/>
            <a:ext cx="8643998" cy="5500726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 smtClean="0">
                <a:solidFill>
                  <a:srgbClr val="740000"/>
                </a:solidFill>
              </a:rPr>
              <a:t>Early ‘Learning’</a:t>
            </a:r>
          </a:p>
          <a:p>
            <a:pPr lvl="1"/>
            <a:r>
              <a:rPr lang="en-GB" dirty="0" smtClean="0"/>
              <a:t>efficient Monitoring tool allowing for quick analysis during early operation</a:t>
            </a:r>
            <a:br>
              <a:rPr lang="en-GB" dirty="0" smtClean="0"/>
            </a:br>
            <a:r>
              <a:rPr lang="en-GB" dirty="0" smtClean="0"/>
              <a:t>(monitor locations, settings to be reviewed now!)</a:t>
            </a:r>
          </a:p>
          <a:p>
            <a:pPr lvl="1"/>
            <a:r>
              <a:rPr lang="en-US" dirty="0" smtClean="0"/>
              <a:t>during start-up: concentrating on most important areas </a:t>
            </a:r>
            <a:br>
              <a:rPr lang="en-US" dirty="0" smtClean="0"/>
            </a:br>
            <a:r>
              <a:rPr lang="en-US" dirty="0" smtClean="0"/>
              <a:t>(UJ76, RRs, US85, UJ56,…)</a:t>
            </a:r>
          </a:p>
          <a:p>
            <a:pPr lvl="1"/>
            <a:r>
              <a:rPr lang="en-US" dirty="0" smtClean="0"/>
              <a:t>Continued/additional simulation studies</a:t>
            </a:r>
            <a:endParaRPr lang="en-GB" dirty="0" smtClean="0"/>
          </a:p>
          <a:p>
            <a:r>
              <a:rPr lang="en-GB" b="1" dirty="0" smtClean="0">
                <a:solidFill>
                  <a:srgbClr val="740000"/>
                </a:solidFill>
              </a:rPr>
              <a:t>Knowledge &amp; Development</a:t>
            </a:r>
          </a:p>
          <a:p>
            <a:pPr lvl="1"/>
            <a:r>
              <a:rPr lang="en-GB" dirty="0" smtClean="0"/>
              <a:t>improve exchange between experiments &amp; machine</a:t>
            </a:r>
          </a:p>
          <a:p>
            <a:pPr lvl="1"/>
            <a:r>
              <a:rPr lang="en-GB" dirty="0" smtClean="0"/>
              <a:t>‘</a:t>
            </a:r>
            <a:r>
              <a:rPr lang="en-GB" dirty="0" err="1" smtClean="0"/>
              <a:t>SchoolDay</a:t>
            </a:r>
            <a:r>
              <a:rPr lang="en-GB" dirty="0" smtClean="0"/>
              <a:t>’ to be organised </a:t>
            </a:r>
          </a:p>
          <a:p>
            <a:r>
              <a:rPr lang="en-GB" b="1" dirty="0" smtClean="0">
                <a:solidFill>
                  <a:srgbClr val="740000"/>
                </a:solidFill>
              </a:rPr>
              <a:t>Radiation Tests &amp; Facilities </a:t>
            </a:r>
          </a:p>
          <a:p>
            <a:pPr lvl="1"/>
            <a:r>
              <a:rPr lang="en-GB" dirty="0" smtClean="0"/>
              <a:t>Coordinated radiation test campaigns (</a:t>
            </a:r>
            <a:r>
              <a:rPr lang="en-GB" dirty="0" err="1" smtClean="0"/>
              <a:t>RadWG</a:t>
            </a:r>
            <a:r>
              <a:rPr lang="en-GB" dirty="0" smtClean="0"/>
              <a:t>)</a:t>
            </a:r>
          </a:p>
          <a:p>
            <a:pPr lvl="1"/>
            <a:r>
              <a:rPr lang="en-US" dirty="0" smtClean="0"/>
              <a:t>External facilities</a:t>
            </a:r>
          </a:p>
          <a:p>
            <a:pPr lvl="1"/>
            <a:r>
              <a:rPr lang="en-US" dirty="0" smtClean="0"/>
              <a:t>New CERN facility?</a:t>
            </a:r>
            <a:endParaRPr lang="en-GB" dirty="0" smtClean="0"/>
          </a:p>
          <a:p>
            <a:r>
              <a:rPr lang="en-GB" b="1" dirty="0" smtClean="0">
                <a:solidFill>
                  <a:srgbClr val="740000"/>
                </a:solidFill>
              </a:rPr>
              <a:t>Structure</a:t>
            </a:r>
          </a:p>
          <a:p>
            <a:pPr lvl="1"/>
            <a:r>
              <a:rPr lang="en-GB" dirty="0" smtClean="0"/>
              <a:t>Organisational</a:t>
            </a:r>
          </a:p>
          <a:p>
            <a:pPr lvl="1"/>
            <a:r>
              <a:rPr lang="en-GB" dirty="0" smtClean="0"/>
              <a:t>Procedures</a:t>
            </a:r>
          </a:p>
          <a:p>
            <a:pPr lvl="1"/>
            <a:r>
              <a:rPr lang="en-GB" dirty="0" smtClean="0"/>
              <a:t>Supported (requested) by all concerned department &amp; group leaders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4418238" y="1582498"/>
            <a:ext cx="4500594" cy="478634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0"/>
            <a:ext cx="8929750" cy="714356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Structure: R2E Suggestion 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142984"/>
            <a:ext cx="4143404" cy="5500726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740000"/>
                </a:solidFill>
              </a:rPr>
              <a:t>Policy </a:t>
            </a:r>
            <a:r>
              <a:rPr lang="en-US" dirty="0" smtClean="0"/>
              <a:t>for Electronics installed in areas with elevated radiation levels (</a:t>
            </a:r>
            <a:r>
              <a:rPr lang="en-US" b="1" dirty="0" smtClean="0"/>
              <a:t>R2E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740000"/>
                </a:solidFill>
              </a:rPr>
              <a:t>Evaluation</a:t>
            </a:r>
            <a:r>
              <a:rPr lang="en-US" dirty="0" smtClean="0"/>
              <a:t> of Radiation Levels: </a:t>
            </a:r>
            <a:r>
              <a:rPr lang="en-US" dirty="0" smtClean="0"/>
              <a:t>simulations</a:t>
            </a:r>
            <a:r>
              <a:rPr lang="en-US" dirty="0" smtClean="0"/>
              <a:t>, </a:t>
            </a:r>
            <a:r>
              <a:rPr lang="en-US" dirty="0" smtClean="0"/>
              <a:t>monitoring, </a:t>
            </a:r>
            <a:r>
              <a:rPr lang="en-US" dirty="0" smtClean="0"/>
              <a:t>proposal of </a:t>
            </a:r>
            <a:r>
              <a:rPr lang="en-US" dirty="0" smtClean="0"/>
              <a:t>measures (</a:t>
            </a:r>
            <a:r>
              <a:rPr lang="en-US" b="1" dirty="0" smtClean="0"/>
              <a:t>R2E</a:t>
            </a:r>
            <a:r>
              <a:rPr lang="en-US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Structure to </a:t>
            </a:r>
            <a:r>
              <a:rPr lang="en-US" b="1" dirty="0" smtClean="0">
                <a:solidFill>
                  <a:srgbClr val="740000"/>
                </a:solidFill>
              </a:rPr>
              <a:t>implement</a:t>
            </a:r>
            <a:r>
              <a:rPr lang="en-US" dirty="0" smtClean="0"/>
              <a:t> the Policy (</a:t>
            </a:r>
            <a:r>
              <a:rPr lang="en-US" b="1" dirty="0" err="1" smtClean="0"/>
              <a:t>RadWG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740000"/>
                </a:solidFill>
              </a:rPr>
              <a:t>Radiation Tests </a:t>
            </a:r>
            <a:r>
              <a:rPr lang="en-US" dirty="0" smtClean="0"/>
              <a:t>(</a:t>
            </a:r>
            <a:r>
              <a:rPr lang="en-US" b="1" dirty="0" err="1" smtClean="0"/>
              <a:t>RadWG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740000"/>
                </a:solidFill>
              </a:rPr>
              <a:t>Control</a:t>
            </a:r>
            <a:r>
              <a:rPr lang="en-US" dirty="0" smtClean="0">
                <a:solidFill>
                  <a:srgbClr val="74000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b="1" dirty="0" smtClean="0"/>
              <a:t>Point Owners</a:t>
            </a:r>
            <a:r>
              <a:rPr lang="en-US" dirty="0" smtClean="0"/>
              <a:t>)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auto">
          <a:xfrm>
            <a:off x="5989874" y="2011126"/>
            <a:ext cx="1214446" cy="719955"/>
          </a:xfrm>
          <a:prstGeom prst="rect">
            <a:avLst/>
          </a:prstGeom>
          <a:solidFill>
            <a:srgbClr val="F5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2853" tIns="32646" rIns="12853" bIns="32646" anchor="ctr" anchorCtr="1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800" b="1" dirty="0" smtClean="0"/>
              <a:t/>
            </a:r>
            <a:br>
              <a:rPr lang="en-GB" sz="800" b="1" dirty="0" smtClean="0"/>
            </a:br>
            <a:r>
              <a:rPr lang="en-GB" sz="2400" b="1" dirty="0" smtClean="0"/>
              <a:t>R2E</a:t>
            </a:r>
          </a:p>
          <a:p>
            <a:pPr algn="ctr" defTabSz="652463">
              <a:spcBef>
                <a:spcPct val="0"/>
              </a:spcBef>
            </a:pPr>
            <a:endParaRPr lang="en-GB" sz="1050" b="1" dirty="0"/>
          </a:p>
        </p:txBody>
      </p:sp>
      <p:sp>
        <p:nvSpPr>
          <p:cNvPr id="9" name="Text Box 35"/>
          <p:cNvSpPr txBox="1">
            <a:spLocks noChangeArrowheads="1"/>
          </p:cNvSpPr>
          <p:nvPr/>
        </p:nvSpPr>
        <p:spPr bwMode="auto">
          <a:xfrm>
            <a:off x="5989874" y="3368448"/>
            <a:ext cx="1214446" cy="373706"/>
          </a:xfrm>
          <a:prstGeom prst="rect">
            <a:avLst/>
          </a:prstGeom>
          <a:solidFill>
            <a:srgbClr val="F5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2853" tIns="32646" rIns="12853" bIns="32646" anchor="ctr" anchorCtr="1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2000" b="1" dirty="0" err="1" smtClean="0"/>
              <a:t>RadWG</a:t>
            </a:r>
            <a:endParaRPr lang="en-GB" sz="2000" b="1" dirty="0"/>
          </a:p>
        </p:txBody>
      </p:sp>
      <p:sp>
        <p:nvSpPr>
          <p:cNvPr id="10" name="Text Box 35"/>
          <p:cNvSpPr txBox="1">
            <a:spLocks noChangeArrowheads="1"/>
          </p:cNvSpPr>
          <p:nvPr/>
        </p:nvSpPr>
        <p:spPr bwMode="auto">
          <a:xfrm>
            <a:off x="4561114" y="2011126"/>
            <a:ext cx="1071570" cy="681483"/>
          </a:xfrm>
          <a:prstGeom prst="rect">
            <a:avLst/>
          </a:prstGeom>
          <a:solidFill>
            <a:srgbClr val="F5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2853" tIns="32646" rIns="12853" bIns="32646" anchor="ctr" anchorCtr="1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2000" b="1" dirty="0" smtClean="0"/>
              <a:t>Point-Owners</a:t>
            </a:r>
            <a:endParaRPr lang="en-GB" sz="2000" b="1" dirty="0"/>
          </a:p>
        </p:txBody>
      </p:sp>
      <p:sp>
        <p:nvSpPr>
          <p:cNvPr id="11" name="Text Box 35"/>
          <p:cNvSpPr txBox="1">
            <a:spLocks noChangeArrowheads="1"/>
          </p:cNvSpPr>
          <p:nvPr/>
        </p:nvSpPr>
        <p:spPr bwMode="auto">
          <a:xfrm>
            <a:off x="6024554" y="4381712"/>
            <a:ext cx="1143008" cy="5583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2853" tIns="32646" rIns="12853" bIns="32646" anchor="ctr" anchorCtr="1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600" b="1" dirty="0" smtClean="0"/>
              <a:t>Equipment Owners</a:t>
            </a:r>
            <a:endParaRPr lang="en-GB" sz="1600" b="1" dirty="0"/>
          </a:p>
        </p:txBody>
      </p:sp>
      <p:cxnSp>
        <p:nvCxnSpPr>
          <p:cNvPr id="17" name="Elbow Connector 12"/>
          <p:cNvCxnSpPr>
            <a:stCxn id="8" idx="2"/>
            <a:endCxn id="9" idx="0"/>
          </p:cNvCxnSpPr>
          <p:nvPr/>
        </p:nvCxnSpPr>
        <p:spPr>
          <a:xfrm rot="5400000">
            <a:off x="6278414" y="3049764"/>
            <a:ext cx="637367" cy="1588"/>
          </a:xfrm>
          <a:prstGeom prst="bentConnector3">
            <a:avLst>
              <a:gd name="adj1" fmla="val 50000"/>
            </a:avLst>
          </a:prstGeom>
          <a:ln w="38100">
            <a:solidFill>
              <a:srgbClr val="74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12"/>
          <p:cNvCxnSpPr>
            <a:stCxn id="8" idx="1"/>
            <a:endCxn id="10" idx="0"/>
          </p:cNvCxnSpPr>
          <p:nvPr/>
        </p:nvCxnSpPr>
        <p:spPr>
          <a:xfrm rot="10800000">
            <a:off x="5096900" y="2011126"/>
            <a:ext cx="892975" cy="359978"/>
          </a:xfrm>
          <a:prstGeom prst="bentConnector4">
            <a:avLst>
              <a:gd name="adj1" fmla="val 20000"/>
              <a:gd name="adj2" fmla="val 163504"/>
            </a:avLst>
          </a:prstGeom>
          <a:ln w="38100">
            <a:solidFill>
              <a:srgbClr val="74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12"/>
          <p:cNvCxnSpPr>
            <a:stCxn id="9" idx="2"/>
            <a:endCxn id="11" idx="0"/>
          </p:cNvCxnSpPr>
          <p:nvPr/>
        </p:nvCxnSpPr>
        <p:spPr>
          <a:xfrm rot="5400000">
            <a:off x="6276799" y="4061414"/>
            <a:ext cx="639558" cy="1039"/>
          </a:xfrm>
          <a:prstGeom prst="bentConnector3">
            <a:avLst>
              <a:gd name="adj1" fmla="val 50000"/>
            </a:avLst>
          </a:prstGeom>
          <a:ln w="38100">
            <a:solidFill>
              <a:srgbClr val="74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Box 35"/>
          <p:cNvSpPr txBox="1">
            <a:spLocks noChangeArrowheads="1"/>
          </p:cNvSpPr>
          <p:nvPr/>
        </p:nvSpPr>
        <p:spPr bwMode="auto">
          <a:xfrm>
            <a:off x="4918304" y="5413751"/>
            <a:ext cx="3357586" cy="3121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2853" tIns="32646" rIns="12853" bIns="32646" anchor="ctr" anchorCtr="1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600" b="1" dirty="0" smtClean="0"/>
              <a:t>Installations</a:t>
            </a:r>
            <a:endParaRPr lang="en-GB" sz="1600" b="1" dirty="0"/>
          </a:p>
        </p:txBody>
      </p:sp>
      <p:cxnSp>
        <p:nvCxnSpPr>
          <p:cNvPr id="55" name="Elbow Connector 12"/>
          <p:cNvCxnSpPr>
            <a:stCxn id="10" idx="2"/>
            <a:endCxn id="54" idx="1"/>
          </p:cNvCxnSpPr>
          <p:nvPr/>
        </p:nvCxnSpPr>
        <p:spPr>
          <a:xfrm rot="5400000">
            <a:off x="3568993" y="4041921"/>
            <a:ext cx="2877218" cy="178595"/>
          </a:xfrm>
          <a:prstGeom prst="bentConnector4">
            <a:avLst>
              <a:gd name="adj1" fmla="val 47288"/>
              <a:gd name="adj2" fmla="val 227999"/>
            </a:avLst>
          </a:prstGeom>
          <a:ln w="38100">
            <a:solidFill>
              <a:srgbClr val="74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12"/>
          <p:cNvCxnSpPr>
            <a:endCxn id="54" idx="0"/>
          </p:cNvCxnSpPr>
          <p:nvPr/>
        </p:nvCxnSpPr>
        <p:spPr>
          <a:xfrm rot="5400000">
            <a:off x="6361795" y="5175388"/>
            <a:ext cx="473666" cy="3061"/>
          </a:xfrm>
          <a:prstGeom prst="bentConnector3">
            <a:avLst>
              <a:gd name="adj1" fmla="val 50000"/>
            </a:avLst>
          </a:prstGeom>
          <a:ln w="38100">
            <a:solidFill>
              <a:srgbClr val="74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 Box 35"/>
          <p:cNvSpPr txBox="1">
            <a:spLocks noChangeArrowheads="1"/>
          </p:cNvSpPr>
          <p:nvPr/>
        </p:nvSpPr>
        <p:spPr bwMode="auto">
          <a:xfrm>
            <a:off x="7704386" y="3939952"/>
            <a:ext cx="1071570" cy="3121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2853" tIns="32646" rIns="12853" bIns="32646" anchor="ctr" anchorCtr="1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600" b="1" dirty="0" smtClean="0"/>
              <a:t>Testing</a:t>
            </a:r>
            <a:endParaRPr lang="en-GB" sz="1600" b="1" dirty="0"/>
          </a:p>
        </p:txBody>
      </p:sp>
      <p:cxnSp>
        <p:nvCxnSpPr>
          <p:cNvPr id="69" name="Elbow Connector 12"/>
          <p:cNvCxnSpPr>
            <a:stCxn id="9" idx="3"/>
            <a:endCxn id="68" idx="1"/>
          </p:cNvCxnSpPr>
          <p:nvPr/>
        </p:nvCxnSpPr>
        <p:spPr>
          <a:xfrm>
            <a:off x="7204320" y="3555301"/>
            <a:ext cx="500066" cy="540727"/>
          </a:xfrm>
          <a:prstGeom prst="bentConnector3">
            <a:avLst>
              <a:gd name="adj1" fmla="val 50000"/>
            </a:avLst>
          </a:prstGeom>
          <a:ln w="38100">
            <a:solidFill>
              <a:srgbClr val="74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Box 35"/>
          <p:cNvSpPr txBox="1">
            <a:spLocks noChangeArrowheads="1"/>
          </p:cNvSpPr>
          <p:nvPr/>
        </p:nvSpPr>
        <p:spPr bwMode="auto">
          <a:xfrm>
            <a:off x="7704386" y="2913421"/>
            <a:ext cx="1071570" cy="3121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2853" tIns="32646" rIns="12853" bIns="32646" anchor="ctr" anchorCtr="1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1600" b="1" dirty="0" smtClean="0"/>
              <a:t>Monitoring</a:t>
            </a:r>
            <a:endParaRPr lang="en-GB" sz="1600" b="1" dirty="0"/>
          </a:p>
        </p:txBody>
      </p:sp>
      <p:cxnSp>
        <p:nvCxnSpPr>
          <p:cNvPr id="74" name="Elbow Connector 12"/>
          <p:cNvCxnSpPr>
            <a:stCxn id="9" idx="3"/>
            <a:endCxn id="73" idx="1"/>
          </p:cNvCxnSpPr>
          <p:nvPr/>
        </p:nvCxnSpPr>
        <p:spPr>
          <a:xfrm flipV="1">
            <a:off x="7204320" y="3069497"/>
            <a:ext cx="500066" cy="485804"/>
          </a:xfrm>
          <a:prstGeom prst="bentConnector3">
            <a:avLst>
              <a:gd name="adj1" fmla="val 50000"/>
            </a:avLst>
          </a:prstGeom>
          <a:ln w="38100">
            <a:solidFill>
              <a:srgbClr val="74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2"/>
          <p:cNvCxnSpPr>
            <a:stCxn id="8" idx="3"/>
            <a:endCxn id="73" idx="0"/>
          </p:cNvCxnSpPr>
          <p:nvPr/>
        </p:nvCxnSpPr>
        <p:spPr>
          <a:xfrm>
            <a:off x="7204320" y="2371104"/>
            <a:ext cx="1035851" cy="542317"/>
          </a:xfrm>
          <a:prstGeom prst="bentConnector2">
            <a:avLst/>
          </a:prstGeom>
          <a:ln w="38100">
            <a:solidFill>
              <a:srgbClr val="74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418238" y="5934094"/>
            <a:ext cx="4500594" cy="42862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Electronics Policy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83" name="Text Box 35"/>
          <p:cNvSpPr txBox="1">
            <a:spLocks noChangeArrowheads="1"/>
          </p:cNvSpPr>
          <p:nvPr/>
        </p:nvSpPr>
        <p:spPr bwMode="auto">
          <a:xfrm>
            <a:off x="4921441" y="725242"/>
            <a:ext cx="3357586" cy="4352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2853" tIns="32646" rIns="12853" bIns="32646" anchor="ctr" anchorCtr="1">
            <a:spAutoFit/>
          </a:bodyPr>
          <a:lstStyle/>
          <a:p>
            <a:pPr algn="ctr" defTabSz="652463">
              <a:spcBef>
                <a:spcPct val="0"/>
              </a:spcBef>
            </a:pPr>
            <a:r>
              <a:rPr lang="en-GB" sz="2400" b="1" dirty="0" smtClean="0"/>
              <a:t>LHC Machine Committee</a:t>
            </a:r>
            <a:endParaRPr lang="en-GB" sz="1050" b="1" dirty="0"/>
          </a:p>
        </p:txBody>
      </p:sp>
      <p:cxnSp>
        <p:nvCxnSpPr>
          <p:cNvPr id="84" name="Elbow Connector 12"/>
          <p:cNvCxnSpPr>
            <a:stCxn id="8" idx="0"/>
            <a:endCxn id="83" idx="2"/>
          </p:cNvCxnSpPr>
          <p:nvPr/>
        </p:nvCxnSpPr>
        <p:spPr>
          <a:xfrm rot="5400000" flipH="1" flipV="1">
            <a:off x="6173354" y="1584247"/>
            <a:ext cx="850623" cy="3137"/>
          </a:xfrm>
          <a:prstGeom prst="bentConnector3">
            <a:avLst>
              <a:gd name="adj1" fmla="val 50000"/>
            </a:avLst>
          </a:prstGeom>
          <a:ln w="38100">
            <a:solidFill>
              <a:srgbClr val="74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366" y="71414"/>
            <a:ext cx="8229600" cy="654032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Conclusions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643602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>
                <a:solidFill>
                  <a:srgbClr val="740000"/>
                </a:solidFill>
              </a:rPr>
              <a:t>No imminent SEE related machine protection problems</a:t>
            </a:r>
            <a:r>
              <a:rPr lang="en-GB" dirty="0" smtClean="0"/>
              <a:t> expected (identified so far!) during 2009 operation</a:t>
            </a:r>
          </a:p>
          <a:p>
            <a:r>
              <a:rPr lang="en-GB" b="1" dirty="0" smtClean="0">
                <a:solidFill>
                  <a:srgbClr val="740000"/>
                </a:solidFill>
              </a:rPr>
              <a:t>Concerns discovered </a:t>
            </a:r>
            <a:r>
              <a:rPr lang="en-GB" dirty="0" smtClean="0"/>
              <a:t>for early operation - BIC and collimation racks installed in UJ56 (UJ14, 16)</a:t>
            </a:r>
          </a:p>
          <a:p>
            <a:r>
              <a:rPr lang="en-GB" dirty="0" smtClean="0"/>
              <a:t>Further </a:t>
            </a:r>
            <a:r>
              <a:rPr lang="en-GB" b="1" dirty="0" smtClean="0">
                <a:solidFill>
                  <a:srgbClr val="740000"/>
                </a:solidFill>
              </a:rPr>
              <a:t>important impacts on operation </a:t>
            </a:r>
            <a:r>
              <a:rPr lang="en-GB" dirty="0" smtClean="0"/>
              <a:t>to be expected </a:t>
            </a:r>
            <a:br>
              <a:rPr lang="en-GB" dirty="0" smtClean="0"/>
            </a:br>
            <a:r>
              <a:rPr lang="en-GB" dirty="0" smtClean="0"/>
              <a:t>(as soon as intensity/losses go up)</a:t>
            </a:r>
          </a:p>
          <a:p>
            <a:r>
              <a:rPr lang="en-GB" dirty="0" smtClean="0"/>
              <a:t>Continuously </a:t>
            </a:r>
            <a:r>
              <a:rPr lang="en-GB" b="1" dirty="0" smtClean="0">
                <a:solidFill>
                  <a:srgbClr val="740000"/>
                </a:solidFill>
              </a:rPr>
              <a:t>updated priority list </a:t>
            </a:r>
            <a:r>
              <a:rPr lang="en-GB" dirty="0" smtClean="0"/>
              <a:t>presented</a:t>
            </a:r>
          </a:p>
          <a:p>
            <a:r>
              <a:rPr lang="en-GB" b="1" dirty="0" smtClean="0">
                <a:solidFill>
                  <a:srgbClr val="740000"/>
                </a:solidFill>
              </a:rPr>
              <a:t>Weak links &amp; Redundancy</a:t>
            </a:r>
            <a:r>
              <a:rPr lang="en-GB" dirty="0" smtClean="0"/>
              <a:t>: information difficult to access </a:t>
            </a:r>
          </a:p>
          <a:p>
            <a:pPr lvl="1"/>
            <a:r>
              <a:rPr lang="en-GB" sz="3000" dirty="0" smtClean="0"/>
              <a:t>more </a:t>
            </a:r>
            <a:r>
              <a:rPr lang="en-GB" sz="3000" b="1" dirty="0" smtClean="0">
                <a:solidFill>
                  <a:srgbClr val="740000"/>
                </a:solidFill>
              </a:rPr>
              <a:t>detailed inventory needed </a:t>
            </a:r>
            <a:r>
              <a:rPr lang="en-GB" sz="3000" dirty="0" smtClean="0"/>
              <a:t>on the mid/long-term</a:t>
            </a:r>
          </a:p>
          <a:p>
            <a:pPr lvl="1"/>
            <a:r>
              <a:rPr lang="en-GB" sz="3000" b="1" dirty="0" smtClean="0">
                <a:solidFill>
                  <a:srgbClr val="740000"/>
                </a:solidFill>
              </a:rPr>
              <a:t>equipment </a:t>
            </a:r>
            <a:r>
              <a:rPr lang="en-GB" sz="3000" b="1" dirty="0" smtClean="0">
                <a:solidFill>
                  <a:srgbClr val="740000"/>
                </a:solidFill>
              </a:rPr>
              <a:t>classes, evaluations </a:t>
            </a:r>
            <a:r>
              <a:rPr lang="en-GB" sz="3000" dirty="0" smtClean="0"/>
              <a:t>to be added first</a:t>
            </a:r>
          </a:p>
          <a:p>
            <a:r>
              <a:rPr lang="en-GB" dirty="0" smtClean="0"/>
              <a:t>Related </a:t>
            </a:r>
            <a:r>
              <a:rPr lang="en-GB" b="1" dirty="0" smtClean="0">
                <a:solidFill>
                  <a:srgbClr val="740000"/>
                </a:solidFill>
              </a:rPr>
              <a:t>short &amp; medium term actions </a:t>
            </a:r>
            <a:r>
              <a:rPr lang="en-GB" dirty="0" smtClean="0"/>
              <a:t>discussed</a:t>
            </a:r>
          </a:p>
          <a:p>
            <a:r>
              <a:rPr lang="en-GB" b="1" dirty="0" smtClean="0">
                <a:solidFill>
                  <a:srgbClr val="740000"/>
                </a:solidFill>
              </a:rPr>
              <a:t>R2E </a:t>
            </a:r>
            <a:r>
              <a:rPr lang="en-GB" b="1" dirty="0" smtClean="0">
                <a:solidFill>
                  <a:srgbClr val="740000"/>
                </a:solidFill>
              </a:rPr>
              <a:t>approach</a:t>
            </a:r>
            <a:r>
              <a:rPr lang="en-GB" dirty="0" smtClean="0"/>
              <a:t> presented:</a:t>
            </a:r>
          </a:p>
          <a:p>
            <a:pPr lvl="1"/>
            <a:r>
              <a:rPr lang="en-GB" sz="3000" b="1" dirty="0" smtClean="0"/>
              <a:t>iterations</a:t>
            </a:r>
            <a:r>
              <a:rPr lang="en-GB" sz="3000" dirty="0" smtClean="0"/>
              <a:t> to tackle existing installations</a:t>
            </a:r>
          </a:p>
          <a:p>
            <a:pPr lvl="1"/>
            <a:r>
              <a:rPr lang="en-GB" sz="3000" b="1" dirty="0" smtClean="0"/>
              <a:t>evaluation/selection</a:t>
            </a:r>
            <a:r>
              <a:rPr lang="en-GB" sz="3000" dirty="0" smtClean="0"/>
              <a:t> of implementations</a:t>
            </a:r>
          </a:p>
          <a:p>
            <a:pPr lvl="1"/>
            <a:r>
              <a:rPr lang="en-GB" sz="3000" b="1" dirty="0" smtClean="0"/>
              <a:t>mid/long-term structure </a:t>
            </a:r>
            <a:r>
              <a:rPr lang="en-GB" sz="3000" dirty="0" smtClean="0"/>
              <a:t>proposed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366" y="71414"/>
            <a:ext cx="8229600" cy="654032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Conclusions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857916"/>
          </a:xfrm>
        </p:spPr>
        <p:txBody>
          <a:bodyPr>
            <a:normAutofit fontScale="85000" lnSpcReduction="20000"/>
          </a:bodyPr>
          <a:lstStyle/>
          <a:p>
            <a:r>
              <a:rPr lang="en-GB" u="sng" dirty="0" smtClean="0"/>
              <a:t>R2E objectives for 2009</a:t>
            </a:r>
          </a:p>
          <a:p>
            <a:endParaRPr lang="en-GB" sz="1900" dirty="0" smtClean="0"/>
          </a:p>
          <a:p>
            <a:pPr lvl="1"/>
            <a:r>
              <a:rPr lang="en-GB" dirty="0" smtClean="0"/>
              <a:t>Detailed </a:t>
            </a:r>
            <a:r>
              <a:rPr lang="en-GB" b="1" dirty="0" smtClean="0">
                <a:solidFill>
                  <a:srgbClr val="740000"/>
                </a:solidFill>
              </a:rPr>
              <a:t>review of areas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(one by one, bi-weekly/monthly schedule)</a:t>
            </a:r>
          </a:p>
          <a:p>
            <a:pPr lvl="1"/>
            <a:r>
              <a:rPr lang="en-GB" b="1" dirty="0" smtClean="0">
                <a:solidFill>
                  <a:srgbClr val="740000"/>
                </a:solidFill>
              </a:rPr>
              <a:t>Monitoring tool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(required for efficient analysis of early operation)</a:t>
            </a:r>
          </a:p>
          <a:p>
            <a:pPr lvl="1"/>
            <a:r>
              <a:rPr lang="en-GB" dirty="0" smtClean="0"/>
              <a:t>Review of </a:t>
            </a:r>
            <a:r>
              <a:rPr lang="en-GB" b="1" dirty="0" smtClean="0">
                <a:solidFill>
                  <a:srgbClr val="740000"/>
                </a:solidFill>
              </a:rPr>
              <a:t>monitor locations </a:t>
            </a:r>
            <a:r>
              <a:rPr lang="en-GB" dirty="0" smtClean="0"/>
              <a:t>and setting</a:t>
            </a:r>
          </a:p>
          <a:p>
            <a:pPr lvl="1"/>
            <a:r>
              <a:rPr lang="en-GB" dirty="0" smtClean="0"/>
              <a:t>Definition of </a:t>
            </a:r>
            <a:r>
              <a:rPr lang="en-GB" b="1" dirty="0" smtClean="0">
                <a:solidFill>
                  <a:srgbClr val="740000"/>
                </a:solidFill>
              </a:rPr>
              <a:t>Maximum Radiation Levels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(per area, and ‘operational year’)</a:t>
            </a:r>
          </a:p>
          <a:p>
            <a:pPr lvl="1"/>
            <a:r>
              <a:rPr lang="en-US" dirty="0" smtClean="0"/>
              <a:t>Additional </a:t>
            </a:r>
            <a:r>
              <a:rPr lang="en-US" b="1" dirty="0" smtClean="0">
                <a:solidFill>
                  <a:srgbClr val="740000"/>
                </a:solidFill>
              </a:rPr>
              <a:t>simulation studies </a:t>
            </a:r>
            <a:r>
              <a:rPr lang="en-US" dirty="0" smtClean="0"/>
              <a:t>of areas</a:t>
            </a:r>
          </a:p>
          <a:p>
            <a:pPr lvl="1"/>
            <a:r>
              <a:rPr lang="en-US" dirty="0" smtClean="0"/>
              <a:t>Organization of ‘</a:t>
            </a:r>
            <a:r>
              <a:rPr lang="en-US" b="1" dirty="0" err="1" smtClean="0">
                <a:solidFill>
                  <a:srgbClr val="740000"/>
                </a:solidFill>
              </a:rPr>
              <a:t>SchoolDay</a:t>
            </a:r>
            <a:r>
              <a:rPr lang="en-US" dirty="0" smtClean="0"/>
              <a:t>’ for electronics installed in radiation areas </a:t>
            </a:r>
            <a:endParaRPr lang="en-GB" dirty="0" smtClean="0"/>
          </a:p>
          <a:p>
            <a:pPr lvl="1"/>
            <a:r>
              <a:rPr lang="en-US" dirty="0" smtClean="0"/>
              <a:t>Definition of </a:t>
            </a:r>
            <a:r>
              <a:rPr lang="en-US" b="1" dirty="0" smtClean="0">
                <a:solidFill>
                  <a:srgbClr val="740000"/>
                </a:solidFill>
              </a:rPr>
              <a:t>electronics policy </a:t>
            </a:r>
            <a:r>
              <a:rPr lang="en-US" dirty="0" smtClean="0"/>
              <a:t>for underground areas with radiation</a:t>
            </a:r>
            <a:endParaRPr lang="en-GB" dirty="0" smtClean="0"/>
          </a:p>
          <a:p>
            <a:pPr lvl="1"/>
            <a:r>
              <a:rPr lang="en-GB" b="1" dirty="0" smtClean="0">
                <a:solidFill>
                  <a:srgbClr val="740000"/>
                </a:solidFill>
              </a:rPr>
              <a:t>Evaluation/Monitoring</a:t>
            </a:r>
            <a:r>
              <a:rPr lang="en-GB" dirty="0" smtClean="0"/>
              <a:t> during start-up</a:t>
            </a:r>
          </a:p>
          <a:p>
            <a:pPr lvl="1"/>
            <a:r>
              <a:rPr lang="en-GB" dirty="0" smtClean="0"/>
              <a:t>Proposal of </a:t>
            </a:r>
            <a:r>
              <a:rPr lang="en-GB" b="1" dirty="0" smtClean="0">
                <a:solidFill>
                  <a:srgbClr val="740000"/>
                </a:solidFill>
              </a:rPr>
              <a:t>2009/2010 shutdown </a:t>
            </a:r>
            <a:r>
              <a:rPr lang="en-GB" dirty="0" smtClean="0"/>
              <a:t>activities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439718"/>
          </a:xfrm>
        </p:spPr>
        <p:txBody>
          <a:bodyPr>
            <a:noAutofit/>
          </a:bodyPr>
          <a:lstStyle/>
          <a:p>
            <a:r>
              <a:rPr lang="en-US" sz="6600" b="1" dirty="0" smtClean="0"/>
              <a:t>Backup</a:t>
            </a:r>
            <a:endParaRPr lang="en-GB" sz="6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357298"/>
            <a:ext cx="4437725" cy="2914648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-24"/>
            <a:ext cx="8229600" cy="928694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R2E Website &amp; Related Database</a:t>
            </a:r>
            <a:endParaRPr lang="en-GB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785795"/>
            <a:ext cx="8229600" cy="1000132"/>
          </a:xfrm>
        </p:spPr>
        <p:txBody>
          <a:bodyPr>
            <a:normAutofit/>
          </a:bodyPr>
          <a:lstStyle/>
          <a:p>
            <a:r>
              <a:rPr lang="en-GB" sz="2800" dirty="0" smtClean="0">
                <a:hlinkClick r:id="rId3"/>
              </a:rPr>
              <a:t>https://ab-div.web.cern.ch/ab-div/Meetings/r2e/</a:t>
            </a: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357298"/>
            <a:ext cx="4890305" cy="335758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3786190"/>
            <a:ext cx="7000887" cy="280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2285992"/>
            <a:ext cx="2486658" cy="849608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Monitoring Tool	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472518" cy="5715040"/>
          </a:xfrm>
        </p:spPr>
        <p:txBody>
          <a:bodyPr>
            <a:noAutofit/>
          </a:bodyPr>
          <a:lstStyle/>
          <a:p>
            <a:r>
              <a:rPr lang="en-GB" sz="2000" dirty="0" smtClean="0"/>
              <a:t>Important to efficiently understand radiation levels during early operation</a:t>
            </a:r>
          </a:p>
          <a:p>
            <a:r>
              <a:rPr lang="en-GB" sz="2000" dirty="0" smtClean="0"/>
              <a:t>Collection of available monitor data, units, storage &amp; access details </a:t>
            </a:r>
          </a:p>
          <a:p>
            <a:pPr lvl="1"/>
            <a:r>
              <a:rPr lang="en-GB" sz="1800" dirty="0" smtClean="0"/>
              <a:t>prepared ‘Definition Document’</a:t>
            </a:r>
          </a:p>
          <a:p>
            <a:r>
              <a:rPr lang="en-GB" sz="2000" dirty="0" smtClean="0"/>
              <a:t>A staged implementation is followed starting from the simple and core objectives</a:t>
            </a:r>
          </a:p>
          <a:p>
            <a:pPr lvl="1"/>
            <a:r>
              <a:rPr lang="en-GB" sz="1800" dirty="0" smtClean="0"/>
              <a:t>post-mortem analysis</a:t>
            </a:r>
          </a:p>
          <a:p>
            <a:pPr lvl="1"/>
            <a:r>
              <a:rPr lang="en-GB" sz="1800" dirty="0" smtClean="0"/>
              <a:t>selection of available monitor data by area(s)</a:t>
            </a:r>
          </a:p>
          <a:p>
            <a:pPr lvl="1"/>
            <a:r>
              <a:rPr lang="en-GB" sz="1800" dirty="0" smtClean="0"/>
              <a:t>interface to existing logging tool (Timber, and other </a:t>
            </a:r>
            <a:r>
              <a:rPr lang="en-GB" sz="1800" dirty="0" err="1" smtClean="0"/>
              <a:t>DBs</a:t>
            </a:r>
            <a:r>
              <a:rPr lang="en-GB" sz="1800" dirty="0" smtClean="0"/>
              <a:t> not accessible through Timber) in order to obtain relevant data-files</a:t>
            </a:r>
          </a:p>
          <a:p>
            <a:pPr lvl="1"/>
            <a:r>
              <a:rPr lang="en-GB" sz="1800" dirty="0" smtClean="0"/>
              <a:t>unit conversion when available/needed</a:t>
            </a:r>
          </a:p>
          <a:p>
            <a:pPr lvl="1"/>
            <a:r>
              <a:rPr lang="en-GB" sz="1800" dirty="0" smtClean="0"/>
              <a:t>link to technical drawings for visualized monitor locations (where available)</a:t>
            </a:r>
            <a:endParaRPr lang="en-GB" sz="1600" dirty="0" smtClean="0"/>
          </a:p>
          <a:p>
            <a:r>
              <a:rPr lang="en-GB" sz="2000" dirty="0" smtClean="0"/>
              <a:t>Important ingredients &amp; first implementation</a:t>
            </a:r>
          </a:p>
          <a:p>
            <a:pPr lvl="1"/>
            <a:r>
              <a:rPr lang="en-GB" sz="1800" dirty="0" smtClean="0"/>
              <a:t>monitor inventory &amp; locations updated/entered into LHC Reference Database</a:t>
            </a:r>
          </a:p>
          <a:p>
            <a:pPr lvl="2"/>
            <a:r>
              <a:rPr lang="en-GB" sz="1600" dirty="0" smtClean="0">
                <a:hlinkClick r:id="rId2"/>
              </a:rPr>
              <a:t>http://layout.web.cern.ch/layout/search.aspx</a:t>
            </a:r>
            <a:r>
              <a:rPr lang="en-GB" sz="1600" dirty="0" smtClean="0"/>
              <a:t> </a:t>
            </a:r>
          </a:p>
          <a:p>
            <a:pPr lvl="2"/>
            <a:r>
              <a:rPr lang="en-GB" sz="1600" dirty="0" err="1" smtClean="0"/>
              <a:t>Radmon</a:t>
            </a:r>
            <a:r>
              <a:rPr lang="en-GB" sz="1600" dirty="0" smtClean="0"/>
              <a:t>, BLM, RAMSES, </a:t>
            </a:r>
            <a:r>
              <a:rPr lang="en-US" sz="1600" dirty="0" smtClean="0"/>
              <a:t>BCM, …</a:t>
            </a:r>
          </a:p>
          <a:p>
            <a:pPr lvl="1"/>
            <a:r>
              <a:rPr lang="en-GB" sz="1800" dirty="0" smtClean="0"/>
              <a:t>detector locations further put into technical drawings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R2E 2008 Activities and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572164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rgbClr val="740000"/>
                </a:solidFill>
              </a:rPr>
              <a:t>Review</a:t>
            </a:r>
            <a:r>
              <a:rPr lang="en-US" dirty="0" smtClean="0"/>
              <a:t> of available simulation data and respective iteration</a:t>
            </a:r>
          </a:p>
          <a:p>
            <a:r>
              <a:rPr lang="en-US" dirty="0" smtClean="0"/>
              <a:t>Split of </a:t>
            </a:r>
            <a:r>
              <a:rPr lang="en-US" b="1" dirty="0" smtClean="0">
                <a:solidFill>
                  <a:srgbClr val="740000"/>
                </a:solidFill>
              </a:rPr>
              <a:t>priorities</a:t>
            </a:r>
            <a:r>
              <a:rPr lang="en-US" dirty="0" smtClean="0"/>
              <a:t> in short/mid/long-term</a:t>
            </a:r>
          </a:p>
          <a:p>
            <a:r>
              <a:rPr lang="en-US" b="1" dirty="0" smtClean="0">
                <a:solidFill>
                  <a:srgbClr val="740000"/>
                </a:solidFill>
              </a:rPr>
              <a:t>Loss assumptions </a:t>
            </a:r>
            <a:r>
              <a:rPr lang="en-US" dirty="0" smtClean="0"/>
              <a:t>and scaling for coming years</a:t>
            </a:r>
          </a:p>
          <a:p>
            <a:r>
              <a:rPr lang="en-US" b="1" dirty="0" smtClean="0">
                <a:solidFill>
                  <a:srgbClr val="740000"/>
                </a:solidFill>
              </a:rPr>
              <a:t>FLUKA simulations </a:t>
            </a:r>
            <a:r>
              <a:rPr lang="en-US" dirty="0" smtClean="0"/>
              <a:t>for most critical areas</a:t>
            </a:r>
          </a:p>
          <a:p>
            <a:r>
              <a:rPr lang="en-US" b="1" dirty="0" smtClean="0">
                <a:solidFill>
                  <a:srgbClr val="740000"/>
                </a:solidFill>
              </a:rPr>
              <a:t>Shielding studies </a:t>
            </a:r>
            <a:r>
              <a:rPr lang="en-US" dirty="0" smtClean="0"/>
              <a:t>for most critical areas, discussion of possible solution</a:t>
            </a:r>
          </a:p>
          <a:p>
            <a:r>
              <a:rPr lang="en-US" dirty="0" smtClean="0"/>
              <a:t>Study </a:t>
            </a:r>
            <a:r>
              <a:rPr lang="en-US" dirty="0" smtClean="0"/>
              <a:t>of possible </a:t>
            </a:r>
            <a:r>
              <a:rPr lang="en-US" b="1" dirty="0" smtClean="0">
                <a:solidFill>
                  <a:srgbClr val="740000"/>
                </a:solidFill>
              </a:rPr>
              <a:t>temporary move of the betatron </a:t>
            </a:r>
            <a:r>
              <a:rPr lang="en-US" dirty="0" smtClean="0"/>
              <a:t>cleaning to P3</a:t>
            </a:r>
          </a:p>
          <a:p>
            <a:r>
              <a:rPr lang="en-US" b="1" dirty="0" smtClean="0">
                <a:solidFill>
                  <a:srgbClr val="740000"/>
                </a:solidFill>
              </a:rPr>
              <a:t>Prioritization</a:t>
            </a:r>
            <a:r>
              <a:rPr lang="en-US" dirty="0" smtClean="0"/>
              <a:t> of underground radiation areas containing electronics</a:t>
            </a:r>
          </a:p>
          <a:p>
            <a:r>
              <a:rPr lang="en-US" b="1" dirty="0" smtClean="0">
                <a:solidFill>
                  <a:srgbClr val="740000"/>
                </a:solidFill>
              </a:rPr>
              <a:t>Monitoring</a:t>
            </a:r>
            <a:r>
              <a:rPr lang="en-US" dirty="0" smtClean="0"/>
              <a:t> </a:t>
            </a:r>
            <a:r>
              <a:rPr lang="en-US" dirty="0" smtClean="0"/>
              <a:t>during start-up, successful comparison with simulations</a:t>
            </a:r>
          </a:p>
          <a:p>
            <a:r>
              <a:rPr lang="en-US" b="1" dirty="0" smtClean="0">
                <a:solidFill>
                  <a:srgbClr val="740000"/>
                </a:solidFill>
              </a:rPr>
              <a:t>Radiation Tests </a:t>
            </a:r>
            <a:r>
              <a:rPr lang="en-US" dirty="0" smtClean="0"/>
              <a:t>and implications</a:t>
            </a:r>
          </a:p>
          <a:p>
            <a:r>
              <a:rPr lang="en-US" dirty="0" smtClean="0"/>
              <a:t>SEE related </a:t>
            </a:r>
            <a:r>
              <a:rPr lang="en-US" b="1" dirty="0" smtClean="0">
                <a:solidFill>
                  <a:srgbClr val="740000"/>
                </a:solidFill>
              </a:rPr>
              <a:t>shutdown activities </a:t>
            </a:r>
            <a:r>
              <a:rPr lang="en-US" dirty="0" smtClean="0">
                <a:solidFill>
                  <a:srgbClr val="740000"/>
                </a:solidFill>
              </a:rPr>
              <a:t/>
            </a:r>
            <a:br>
              <a:rPr lang="en-US" dirty="0" smtClean="0">
                <a:solidFill>
                  <a:srgbClr val="740000"/>
                </a:solidFill>
              </a:rPr>
            </a:br>
            <a:r>
              <a:rPr lang="en-US" dirty="0" smtClean="0"/>
              <a:t>(UJ76/TZ76, RR73/77, UA63/67, UX85)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85720" y="1000108"/>
            <a:ext cx="8572560" cy="5429288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57224" y="2786058"/>
            <a:ext cx="7429552" cy="52322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Arial" pitchFamily="34" charset="0"/>
                <a:cs typeface="Arial" pitchFamily="34" charset="0"/>
                <a:hlinkClick r:id="rId2"/>
              </a:rPr>
              <a:t>http://ab-div.web.cern.ch/ab-div/Meetings/r2e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0"/>
            <a:ext cx="8929750" cy="1071546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Policy &amp; Procedures </a:t>
            </a:r>
            <a:br>
              <a:rPr lang="en-GB" sz="2800" b="1" dirty="0" smtClean="0"/>
            </a:br>
            <a:r>
              <a:rPr lang="en-GB" sz="2800" b="1" dirty="0" smtClean="0"/>
              <a:t>What Experiments Where Doing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142984"/>
            <a:ext cx="8572560" cy="5429288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Radiation Tolerance Documents kept in dedicated Data Base </a:t>
            </a:r>
          </a:p>
          <a:p>
            <a:r>
              <a:rPr lang="en-US" sz="2400" dirty="0" smtClean="0"/>
              <a:t>Policy for Electronics Design to be installed in Radiation Areas</a:t>
            </a:r>
            <a:endParaRPr lang="en-GB" sz="2400" dirty="0" smtClean="0"/>
          </a:p>
          <a:p>
            <a:r>
              <a:rPr lang="en-GB" sz="2400" dirty="0" smtClean="0"/>
              <a:t>All electronic systems are required to provide detailed information</a:t>
            </a:r>
          </a:p>
          <a:p>
            <a:pPr lvl="1"/>
            <a:r>
              <a:rPr lang="en-GB" sz="2000" dirty="0" smtClean="0"/>
              <a:t>General Information </a:t>
            </a:r>
          </a:p>
          <a:p>
            <a:pPr lvl="1"/>
            <a:r>
              <a:rPr lang="en-GB" sz="2000" dirty="0" smtClean="0"/>
              <a:t>Technical Data Sheet </a:t>
            </a:r>
          </a:p>
          <a:p>
            <a:pPr lvl="1"/>
            <a:r>
              <a:rPr lang="en-US" sz="2000" dirty="0" smtClean="0"/>
              <a:t>Radiation Test Report</a:t>
            </a:r>
          </a:p>
          <a:p>
            <a:pPr lvl="1"/>
            <a:r>
              <a:rPr lang="en-GB" sz="2200" dirty="0" smtClean="0"/>
              <a:t>For COTS components data sheet from the manufacturer, as well as chosen approach (e.g., redundancy)</a:t>
            </a:r>
          </a:p>
          <a:p>
            <a:pPr lvl="1"/>
            <a:r>
              <a:rPr lang="en-GB" sz="2200" dirty="0" smtClean="0"/>
              <a:t>For </a:t>
            </a:r>
            <a:r>
              <a:rPr lang="en-GB" sz="2200" dirty="0" err="1" smtClean="0"/>
              <a:t>ASICs</a:t>
            </a:r>
            <a:r>
              <a:rPr lang="en-GB" sz="2200" dirty="0" smtClean="0"/>
              <a:t>, </a:t>
            </a:r>
            <a:r>
              <a:rPr lang="en-GB" sz="2200" dirty="0" err="1" smtClean="0"/>
              <a:t>FPGAs</a:t>
            </a:r>
            <a:r>
              <a:rPr lang="en-GB" sz="2200" dirty="0" smtClean="0"/>
              <a:t> datasheets/details from the collaboration author are required</a:t>
            </a:r>
            <a:endParaRPr lang="en-GB" sz="2000" dirty="0" smtClean="0"/>
          </a:p>
          <a:p>
            <a:r>
              <a:rPr lang="en-US" sz="2400" dirty="0" smtClean="0"/>
              <a:t>To be installed components go through a coordinator and/or respective working group</a:t>
            </a:r>
          </a:p>
          <a:p>
            <a:r>
              <a:rPr lang="en-US" sz="2400" dirty="0" smtClean="0"/>
              <a:t>Installation in underground areas only with approved permit (‘</a:t>
            </a:r>
            <a:r>
              <a:rPr lang="en-US" sz="2400" dirty="0" err="1" smtClean="0"/>
              <a:t>plaquette</a:t>
            </a:r>
            <a:r>
              <a:rPr lang="en-US" sz="2400" dirty="0" smtClean="0"/>
              <a:t> could be a nice idea’)</a:t>
            </a:r>
          </a:p>
          <a:p>
            <a:r>
              <a:rPr lang="en-US" sz="2400" dirty="0" smtClean="0"/>
              <a:t>Has to be top-down, department/groups to agree on procedure</a:t>
            </a:r>
          </a:p>
          <a:p>
            <a:pPr>
              <a:buNone/>
            </a:pPr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-71462"/>
            <a:ext cx="8229600" cy="928694"/>
          </a:xfrm>
        </p:spPr>
        <p:txBody>
          <a:bodyPr>
            <a:noAutofit/>
          </a:bodyPr>
          <a:lstStyle/>
          <a:p>
            <a:r>
              <a:rPr lang="en-GB" sz="3600" b="1" dirty="0" smtClean="0"/>
              <a:t>Knowledge &amp; Development 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714356"/>
            <a:ext cx="8258204" cy="5572164"/>
          </a:xfrm>
        </p:spPr>
        <p:txBody>
          <a:bodyPr>
            <a:noAutofit/>
          </a:bodyPr>
          <a:lstStyle/>
          <a:p>
            <a:r>
              <a:rPr lang="en-GB" sz="2800" b="1" dirty="0" smtClean="0">
                <a:solidFill>
                  <a:srgbClr val="740000"/>
                </a:solidFill>
              </a:rPr>
              <a:t>R2E ‘</a:t>
            </a:r>
            <a:r>
              <a:rPr lang="en-GB" sz="2800" b="1" dirty="0" err="1" smtClean="0">
                <a:solidFill>
                  <a:srgbClr val="740000"/>
                </a:solidFill>
              </a:rPr>
              <a:t>SchoolDay</a:t>
            </a:r>
            <a:r>
              <a:rPr lang="en-GB" sz="2800" b="1" dirty="0" smtClean="0">
                <a:solidFill>
                  <a:srgbClr val="740000"/>
                </a:solidFill>
              </a:rPr>
              <a:t>’</a:t>
            </a:r>
          </a:p>
          <a:p>
            <a:pPr lvl="1"/>
            <a:r>
              <a:rPr lang="en-GB" sz="2400" dirty="0" smtClean="0"/>
              <a:t>jointly organised: PH/ESE – EN/STI – BE - …</a:t>
            </a:r>
          </a:p>
          <a:p>
            <a:pPr lvl="1"/>
            <a:r>
              <a:rPr lang="en-GB" sz="2400" dirty="0" smtClean="0"/>
              <a:t>Combined Experiments/Machine lectures based on radiation to electronics related experience, development and solutions </a:t>
            </a:r>
          </a:p>
          <a:p>
            <a:pPr lvl="1"/>
            <a:r>
              <a:rPr lang="en-GB" sz="2400" dirty="0" smtClean="0"/>
              <a:t>Organised on 1-Day Basis outside CERN (no </a:t>
            </a:r>
            <a:r>
              <a:rPr lang="en-GB" sz="2400" dirty="0" err="1" smtClean="0"/>
              <a:t>WiFi</a:t>
            </a:r>
            <a:r>
              <a:rPr lang="en-GB" sz="2400" dirty="0" smtClean="0"/>
              <a:t>!)</a:t>
            </a:r>
          </a:p>
          <a:p>
            <a:pPr lvl="1"/>
            <a:r>
              <a:rPr lang="en-GB" sz="2400" dirty="0" smtClean="0"/>
              <a:t>Focused on one central subject</a:t>
            </a:r>
            <a:endParaRPr lang="en-GB" sz="2400" dirty="0"/>
          </a:p>
          <a:p>
            <a:pPr lvl="1"/>
            <a:r>
              <a:rPr lang="en-GB" sz="2400" dirty="0" smtClean="0"/>
              <a:t>Participants: electronic developers, equipment designers (owners),… [restricted group]</a:t>
            </a:r>
          </a:p>
          <a:p>
            <a:pPr lvl="1"/>
            <a:r>
              <a:rPr lang="en-GB" sz="2400" dirty="0" smtClean="0"/>
              <a:t>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Scheduled for</a:t>
            </a:r>
          </a:p>
          <a:p>
            <a:pPr lvl="2"/>
            <a:r>
              <a:rPr lang="en-GB" sz="2000" dirty="0" smtClean="0"/>
              <a:t>Theme: Design of electronics for radiation levels in the machine</a:t>
            </a:r>
          </a:p>
          <a:p>
            <a:pPr lvl="2"/>
            <a:r>
              <a:rPr lang="en-GB" sz="2000" dirty="0" smtClean="0"/>
              <a:t>Date: to be scheduled before summer</a:t>
            </a:r>
          </a:p>
          <a:p>
            <a:pPr lvl="1"/>
            <a:r>
              <a:rPr lang="en-US" sz="2400" dirty="0" smtClean="0"/>
              <a:t>Possible repetition on various subjects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42942"/>
          </a:xfrm>
        </p:spPr>
        <p:txBody>
          <a:bodyPr>
            <a:noAutofit/>
          </a:bodyPr>
          <a:lstStyle/>
          <a:p>
            <a:r>
              <a:rPr lang="en-GB" sz="3600" dirty="0" smtClean="0"/>
              <a:t>Radiation Test Requirements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Need of irradiation facilities summarized in memo of ‘</a:t>
            </a:r>
            <a:r>
              <a:rPr lang="en-GB" b="1" dirty="0" smtClean="0">
                <a:solidFill>
                  <a:srgbClr val="740000"/>
                </a:solidFill>
              </a:rPr>
              <a:t>Working Group on Future Irradiation Facilities at CERN</a:t>
            </a:r>
            <a:r>
              <a:rPr lang="en-GB" dirty="0" smtClean="0"/>
              <a:t>’ [15.12.2008]</a:t>
            </a:r>
          </a:p>
          <a:p>
            <a:pPr lvl="1"/>
            <a:r>
              <a:rPr lang="en-GB" u="sng" dirty="0" smtClean="0">
                <a:hlinkClick r:id="rId2"/>
              </a:rPr>
              <a:t>http://www.cern.ch/irradiation-facilities</a:t>
            </a:r>
            <a:r>
              <a:rPr lang="en-GB" u="sng" dirty="0" smtClean="0"/>
              <a:t> </a:t>
            </a:r>
            <a:endParaRPr lang="en-GB" dirty="0" smtClean="0"/>
          </a:p>
          <a:p>
            <a:r>
              <a:rPr lang="en-GB" dirty="0" smtClean="0"/>
              <a:t>Test facility for electronics is important part of it</a:t>
            </a:r>
          </a:p>
          <a:p>
            <a:r>
              <a:rPr lang="en-US" dirty="0" smtClean="0"/>
              <a:t>Partly required for existing equipment as amount of tests ideally to be performed would be both:</a:t>
            </a:r>
          </a:p>
          <a:p>
            <a:pPr lvl="1"/>
            <a:r>
              <a:rPr lang="en-US" dirty="0" smtClean="0"/>
              <a:t>very costly if through external institutions</a:t>
            </a:r>
          </a:p>
          <a:p>
            <a:pPr lvl="1"/>
            <a:r>
              <a:rPr lang="en-US" dirty="0" smtClean="0"/>
              <a:t>limited in terms of radiation field (mixed-field requirements)</a:t>
            </a:r>
          </a:p>
          <a:p>
            <a:pPr lvl="1"/>
            <a:r>
              <a:rPr lang="en-US" dirty="0" smtClean="0"/>
              <a:t>too time consuming </a:t>
            </a:r>
          </a:p>
          <a:p>
            <a:r>
              <a:rPr lang="en-US" dirty="0" smtClean="0"/>
              <a:t>Certainly required for replacements</a:t>
            </a:r>
            <a:r>
              <a:rPr lang="en-GB" dirty="0" smtClean="0"/>
              <a:t> and new developments</a:t>
            </a:r>
          </a:p>
          <a:p>
            <a:r>
              <a:rPr lang="en-US" dirty="0" smtClean="0"/>
              <a:t>Indispensible for all LHC upgrade related activities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7405" y="4447474"/>
            <a:ext cx="3746133" cy="219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Level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120878"/>
            <a:ext cx="3501981" cy="2432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1171" y="571480"/>
            <a:ext cx="384283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39718"/>
          </a:xfrm>
        </p:spPr>
        <p:txBody>
          <a:bodyPr>
            <a:noAutofit/>
          </a:bodyPr>
          <a:lstStyle/>
          <a:p>
            <a:r>
              <a:rPr lang="en-US" sz="3200" dirty="0" smtClean="0"/>
              <a:t>UJ76/RR73/77 Approach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14356"/>
            <a:ext cx="5214974" cy="5857916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740000"/>
                </a:solidFill>
              </a:rPr>
              <a:t>Early awareness </a:t>
            </a:r>
            <a:r>
              <a:rPr lang="en-US" sz="2000" dirty="0" smtClean="0"/>
              <a:t>of radiation levels</a:t>
            </a:r>
          </a:p>
          <a:p>
            <a:r>
              <a:rPr lang="en-US" sz="2000" b="1" dirty="0" smtClean="0">
                <a:solidFill>
                  <a:srgbClr val="740000"/>
                </a:solidFill>
              </a:rPr>
              <a:t>Detailed analysis </a:t>
            </a:r>
            <a:r>
              <a:rPr lang="en-US" sz="2000" dirty="0" smtClean="0"/>
              <a:t>based on </a:t>
            </a:r>
            <a:r>
              <a:rPr lang="en-US" sz="2000" b="1" dirty="0" smtClean="0">
                <a:solidFill>
                  <a:srgbClr val="740000"/>
                </a:solidFill>
              </a:rPr>
              <a:t>tracking studies </a:t>
            </a:r>
            <a:r>
              <a:rPr lang="en-US" sz="2000" dirty="0" smtClean="0"/>
              <a:t>(SIXTRACK) and </a:t>
            </a:r>
            <a:r>
              <a:rPr lang="en-US" sz="2000" b="1" dirty="0" smtClean="0">
                <a:solidFill>
                  <a:srgbClr val="740000"/>
                </a:solidFill>
              </a:rPr>
              <a:t>cascade simulations </a:t>
            </a:r>
            <a:r>
              <a:rPr lang="en-US" sz="2000" dirty="0" smtClean="0"/>
              <a:t>(FLUKA) to estimate the distribution and maximum radiation doses and </a:t>
            </a:r>
            <a:r>
              <a:rPr lang="en-US" sz="2000" dirty="0" err="1" smtClean="0"/>
              <a:t>fluences</a:t>
            </a:r>
            <a:endParaRPr lang="en-US" sz="2000" dirty="0" smtClean="0"/>
          </a:p>
          <a:p>
            <a:r>
              <a:rPr lang="en-US" sz="2000" dirty="0" smtClean="0"/>
              <a:t>Analysis of </a:t>
            </a:r>
            <a:r>
              <a:rPr lang="en-US" sz="2000" b="1" dirty="0" smtClean="0">
                <a:solidFill>
                  <a:srgbClr val="740000"/>
                </a:solidFill>
              </a:rPr>
              <a:t>related uncertainties </a:t>
            </a:r>
            <a:br>
              <a:rPr lang="en-US" sz="2000" b="1" dirty="0" smtClean="0">
                <a:solidFill>
                  <a:srgbClr val="740000"/>
                </a:solidFill>
              </a:rPr>
            </a:br>
            <a:r>
              <a:rPr lang="en-US" sz="2000" dirty="0" smtClean="0"/>
              <a:t>(assumptions, models, statistics, limitations)</a:t>
            </a:r>
          </a:p>
          <a:p>
            <a:r>
              <a:rPr lang="en-US" sz="2000" b="1" dirty="0" smtClean="0">
                <a:solidFill>
                  <a:srgbClr val="740000"/>
                </a:solidFill>
              </a:rPr>
              <a:t>Inventory</a:t>
            </a:r>
            <a:r>
              <a:rPr lang="en-US" sz="2000" dirty="0" smtClean="0"/>
              <a:t> and location of installed electronics</a:t>
            </a:r>
          </a:p>
          <a:p>
            <a:r>
              <a:rPr lang="en-US" sz="2000" dirty="0" smtClean="0"/>
              <a:t>Study of </a:t>
            </a:r>
            <a:r>
              <a:rPr lang="en-US" sz="2000" b="1" dirty="0" smtClean="0">
                <a:solidFill>
                  <a:srgbClr val="740000"/>
                </a:solidFill>
              </a:rPr>
              <a:t>consequences in case of failure</a:t>
            </a:r>
          </a:p>
          <a:p>
            <a:r>
              <a:rPr lang="en-US" sz="2000" dirty="0" smtClean="0"/>
              <a:t>Study of </a:t>
            </a:r>
            <a:r>
              <a:rPr lang="en-US" sz="2000" b="1" dirty="0" smtClean="0">
                <a:solidFill>
                  <a:srgbClr val="740000"/>
                </a:solidFill>
              </a:rPr>
              <a:t>different solutions </a:t>
            </a:r>
            <a:br>
              <a:rPr lang="en-US" sz="2000" b="1" dirty="0" smtClean="0">
                <a:solidFill>
                  <a:srgbClr val="740000"/>
                </a:solidFill>
              </a:rPr>
            </a:br>
            <a:r>
              <a:rPr lang="en-US" sz="2000" dirty="0" smtClean="0"/>
              <a:t>(shielding, relocation, combinations)</a:t>
            </a:r>
          </a:p>
          <a:p>
            <a:r>
              <a:rPr lang="en-US" sz="2000" b="1" dirty="0" smtClean="0">
                <a:solidFill>
                  <a:srgbClr val="740000"/>
                </a:solidFill>
              </a:rPr>
              <a:t>Proposed solution </a:t>
            </a:r>
            <a:r>
              <a:rPr lang="en-US" sz="2000" dirty="0" smtClean="0"/>
              <a:t>outlined and discussed in respective ECR (LHC-EC-UJ76)</a:t>
            </a:r>
          </a:p>
          <a:p>
            <a:r>
              <a:rPr lang="en-US" sz="2000" b="1" dirty="0" smtClean="0">
                <a:solidFill>
                  <a:srgbClr val="740000"/>
                </a:solidFill>
              </a:rPr>
              <a:t>Staged implementation approach </a:t>
            </a:r>
            <a:r>
              <a:rPr lang="en-US" sz="2000" dirty="0" smtClean="0"/>
              <a:t>to allow for additional measurements during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000372"/>
            <a:ext cx="392169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54032"/>
          </a:xfrm>
        </p:spPr>
        <p:txBody>
          <a:bodyPr>
            <a:normAutofit/>
          </a:bodyPr>
          <a:lstStyle/>
          <a:p>
            <a:r>
              <a:rPr lang="en-GB" sz="3600" dirty="0" err="1" smtClean="0"/>
              <a:t>SEEs</a:t>
            </a:r>
            <a:r>
              <a:rPr lang="en-GB" sz="3600" dirty="0" smtClean="0"/>
              <a:t> related 2008/9 Shutdown’s Activities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85794"/>
            <a:ext cx="5214974" cy="571504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IR7</a:t>
            </a:r>
            <a:endParaRPr lang="en-US" sz="2000" dirty="0" smtClean="0"/>
          </a:p>
          <a:p>
            <a:pPr lvl="1"/>
            <a:r>
              <a:rPr lang="en-US" sz="2000" b="1" dirty="0" smtClean="0">
                <a:solidFill>
                  <a:srgbClr val="740000"/>
                </a:solidFill>
              </a:rPr>
              <a:t>RR73/77</a:t>
            </a:r>
            <a:r>
              <a:rPr lang="en-US" sz="2000" dirty="0" smtClean="0"/>
              <a:t> installation of final shielding</a:t>
            </a:r>
          </a:p>
          <a:p>
            <a:pPr lvl="1"/>
            <a:r>
              <a:rPr lang="en-GB" sz="2000" b="1" dirty="0" smtClean="0">
                <a:solidFill>
                  <a:srgbClr val="740000"/>
                </a:solidFill>
              </a:rPr>
              <a:t>TZ76</a:t>
            </a:r>
            <a:r>
              <a:rPr lang="en-GB" sz="2000" dirty="0" smtClean="0"/>
              <a:t> preparation</a:t>
            </a:r>
          </a:p>
          <a:p>
            <a:pPr lvl="1"/>
            <a:r>
              <a:rPr lang="en-US" sz="2000" b="1" dirty="0" smtClean="0">
                <a:solidFill>
                  <a:srgbClr val="740000"/>
                </a:solidFill>
              </a:rPr>
              <a:t>UJ76</a:t>
            </a:r>
          </a:p>
          <a:p>
            <a:pPr lvl="2"/>
            <a:r>
              <a:rPr lang="en-US" sz="1800" dirty="0" smtClean="0"/>
              <a:t>UPS removal (from UJ76 into TZ76)</a:t>
            </a:r>
          </a:p>
          <a:p>
            <a:pPr lvl="2"/>
            <a:r>
              <a:rPr lang="en-US" sz="1800" dirty="0" smtClean="0"/>
              <a:t>additional shielding wall to increase </a:t>
            </a:r>
            <a:br>
              <a:rPr lang="en-US" sz="1800" dirty="0" smtClean="0"/>
            </a:br>
            <a:r>
              <a:rPr lang="en-US" sz="1800" dirty="0" smtClean="0"/>
              <a:t>protection of safe room</a:t>
            </a:r>
          </a:p>
          <a:p>
            <a:r>
              <a:rPr lang="en-US" sz="2400" dirty="0" smtClean="0"/>
              <a:t>IR6</a:t>
            </a:r>
          </a:p>
          <a:p>
            <a:pPr lvl="1"/>
            <a:r>
              <a:rPr lang="en-US" sz="2000" dirty="0" smtClean="0"/>
              <a:t>Shielding of ducts between tunnel and </a:t>
            </a:r>
            <a:r>
              <a:rPr lang="en-US" sz="2000" b="1" dirty="0" smtClean="0">
                <a:solidFill>
                  <a:srgbClr val="740000"/>
                </a:solidFill>
              </a:rPr>
              <a:t>UA63/67</a:t>
            </a:r>
          </a:p>
          <a:p>
            <a:r>
              <a:rPr lang="en-US" sz="2400" dirty="0" smtClean="0"/>
              <a:t>IR8</a:t>
            </a:r>
          </a:p>
          <a:p>
            <a:pPr lvl="1"/>
            <a:r>
              <a:rPr lang="en-US" sz="2000" b="1" dirty="0" smtClean="0">
                <a:solidFill>
                  <a:srgbClr val="740000"/>
                </a:solidFill>
              </a:rPr>
              <a:t>UX85b</a:t>
            </a:r>
            <a:r>
              <a:rPr lang="en-US" sz="2000" dirty="0" smtClean="0"/>
              <a:t> installation of remote controllers</a:t>
            </a:r>
          </a:p>
          <a:p>
            <a:r>
              <a:rPr lang="en-US" sz="2400" dirty="0" smtClean="0"/>
              <a:t>Additional identified holes in shielding were already mostly closed before first start-up (e.g., geometer holes)</a:t>
            </a:r>
          </a:p>
          <a:p>
            <a:r>
              <a:rPr lang="en-US" sz="2400" dirty="0" smtClean="0"/>
              <a:t>Critical Areas: check for </a:t>
            </a:r>
            <a:r>
              <a:rPr lang="en-US" sz="2400" b="1" dirty="0" smtClean="0">
                <a:solidFill>
                  <a:srgbClr val="740000"/>
                </a:solidFill>
              </a:rPr>
              <a:t>additional monitoring</a:t>
            </a:r>
            <a:r>
              <a:rPr lang="en-US" sz="2400" dirty="0" smtClean="0"/>
              <a:t>, iterations</a:t>
            </a:r>
            <a:endParaRPr lang="en-US" sz="2400" b="1" dirty="0" smtClean="0">
              <a:solidFill>
                <a:srgbClr val="740000"/>
              </a:solidFill>
            </a:endParaRPr>
          </a:p>
          <a:p>
            <a:endParaRPr lang="en-US" sz="2400" dirty="0" smtClean="0"/>
          </a:p>
          <a:p>
            <a:endParaRPr lang="en-GB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pic>
        <p:nvPicPr>
          <p:cNvPr id="8" name="Picture 7" descr="Ouvrages_Pt7 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785794"/>
            <a:ext cx="2833674" cy="212525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714620"/>
            <a:ext cx="142559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level_sup_valves5_bi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4608555"/>
            <a:ext cx="2714644" cy="203515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rot="16200000" flipH="1">
            <a:off x="6107917" y="3036091"/>
            <a:ext cx="785818" cy="57150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870448" y="3786190"/>
            <a:ext cx="916130" cy="32861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654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Levels- Summary - Prioritized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472518" cy="592935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Current knowledge based on </a:t>
            </a:r>
            <a:r>
              <a:rPr lang="en-US" sz="2400" b="1" dirty="0" smtClean="0">
                <a:solidFill>
                  <a:srgbClr val="740000"/>
                </a:solidFill>
              </a:rPr>
              <a:t>simulations only</a:t>
            </a:r>
            <a:r>
              <a:rPr lang="en-US" sz="2400" dirty="0" smtClean="0"/>
              <a:t>, thus detailed analysis and iteration required during early operation</a:t>
            </a:r>
          </a:p>
          <a:p>
            <a:r>
              <a:rPr lang="en-US" sz="2400" b="1" dirty="0" smtClean="0">
                <a:solidFill>
                  <a:srgbClr val="740000"/>
                </a:solidFill>
              </a:rPr>
              <a:t>Important uncertainties </a:t>
            </a:r>
            <a:r>
              <a:rPr lang="en-US" sz="2400" dirty="0" smtClean="0"/>
              <a:t>due to assumptions going into loss terms (real integrated luminosity, distribution of losses, …)</a:t>
            </a:r>
          </a:p>
          <a:p>
            <a:r>
              <a:rPr lang="en-GB" sz="2400" b="1" dirty="0" smtClean="0">
                <a:solidFill>
                  <a:srgbClr val="740000"/>
                </a:solidFill>
              </a:rPr>
              <a:t>Priorities</a:t>
            </a:r>
            <a:r>
              <a:rPr lang="en-GB" sz="2400" dirty="0" smtClean="0"/>
              <a:t> assigned during 2008 according to</a:t>
            </a:r>
          </a:p>
          <a:p>
            <a:pPr lvl="1"/>
            <a:r>
              <a:rPr lang="en-GB" sz="2000" dirty="0" smtClean="0"/>
              <a:t>system sensitivity and criticality </a:t>
            </a:r>
          </a:p>
          <a:p>
            <a:pPr lvl="1"/>
            <a:r>
              <a:rPr lang="en-GB" sz="2000" dirty="0" smtClean="0"/>
              <a:t>uncertainty of loss assumptions (</a:t>
            </a:r>
            <a:r>
              <a:rPr lang="en-GB" sz="2000" i="1" dirty="0" smtClean="0"/>
              <a:t>e.g.</a:t>
            </a:r>
            <a:r>
              <a:rPr lang="en-GB" sz="2000" dirty="0" smtClean="0"/>
              <a:t>, UJ76) </a:t>
            </a:r>
          </a:p>
          <a:p>
            <a:pPr lvl="1"/>
            <a:r>
              <a:rPr lang="en-GB" sz="2000" dirty="0" smtClean="0"/>
              <a:t>possible short-term measures (</a:t>
            </a:r>
            <a:r>
              <a:rPr lang="en-GB" sz="2000" i="1" dirty="0" smtClean="0"/>
              <a:t>e.g.</a:t>
            </a:r>
            <a:r>
              <a:rPr lang="en-GB" sz="2000" dirty="0" smtClean="0"/>
              <a:t>, UA63/67)</a:t>
            </a:r>
          </a:p>
          <a:p>
            <a:r>
              <a:rPr lang="en-GB" sz="2400" dirty="0" smtClean="0"/>
              <a:t>Continuous evaluation – Prioritization (colour coding)</a:t>
            </a:r>
          </a:p>
          <a:p>
            <a:pPr lvl="1"/>
            <a:r>
              <a:rPr lang="en-US" sz="2000" dirty="0" smtClean="0"/>
              <a:t>Ongoing work during this shutdown</a:t>
            </a:r>
          </a:p>
          <a:p>
            <a:pPr lvl="1"/>
            <a:r>
              <a:rPr lang="en-US" sz="2000" dirty="0" smtClean="0"/>
              <a:t>Highest priority for upcoming iterations/evaluations</a:t>
            </a:r>
          </a:p>
          <a:p>
            <a:pPr lvl="1"/>
            <a:r>
              <a:rPr lang="en-US" sz="2000" dirty="0" smtClean="0"/>
              <a:t>Second priority, cross-check with measurements</a:t>
            </a:r>
          </a:p>
          <a:p>
            <a:pPr lvl="1"/>
            <a:r>
              <a:rPr lang="en-US" sz="2000" dirty="0" smtClean="0"/>
              <a:t>Lowest priority, layout check and evaluation</a:t>
            </a:r>
          </a:p>
          <a:p>
            <a:r>
              <a:rPr lang="en-US" sz="2400" dirty="0" smtClean="0"/>
              <a:t>Other color codes:</a:t>
            </a:r>
          </a:p>
          <a:p>
            <a:pPr lvl="1"/>
            <a:r>
              <a:rPr lang="en-US" sz="1800" dirty="0" smtClean="0"/>
              <a:t>areas which require additional calculations	analysis to be done</a:t>
            </a:r>
          </a:p>
          <a:p>
            <a:pPr lvl="1"/>
            <a:endParaRPr lang="en-GB" sz="2000" dirty="0" smtClean="0"/>
          </a:p>
          <a:p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500034" y="6286520"/>
            <a:ext cx="428628" cy="2857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00034" y="4429132"/>
            <a:ext cx="428628" cy="285752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00034" y="4786322"/>
            <a:ext cx="428628" cy="285752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00034" y="5143512"/>
            <a:ext cx="428628" cy="285752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00034" y="5500702"/>
            <a:ext cx="428628" cy="285752"/>
          </a:xfrm>
          <a:prstGeom prst="rect">
            <a:avLst/>
          </a:prstGeom>
          <a:solidFill>
            <a:srgbClr val="00B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5299259" y="6286520"/>
            <a:ext cx="428628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82552"/>
            <a:ext cx="8715436" cy="65403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Radiation </a:t>
            </a:r>
            <a:r>
              <a:rPr lang="en-US" sz="3200" b="1" dirty="0" smtClean="0"/>
              <a:t>Levels - </a:t>
            </a:r>
            <a:r>
              <a:rPr lang="en-US" sz="3200" b="1" dirty="0" smtClean="0"/>
              <a:t>Summary - Prioritized</a:t>
            </a:r>
            <a:endParaRPr lang="en-GB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71604" y="523289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!!! Simulations Only !!!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8" y="528560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!!! Loss Assumptions !!!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934024"/>
            <a:ext cx="9144000" cy="549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2844" y="-82552"/>
            <a:ext cx="8715436" cy="65403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Radiation Levels- Summary - Prioritized</a:t>
            </a:r>
            <a:endParaRPr lang="en-GB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71604" y="349417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!!! Simulations Only !!!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8" y="354688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!!! Loss Assumptions !!!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14356"/>
            <a:ext cx="8358246" cy="6054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71462"/>
            <a:ext cx="8715436" cy="65403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Radiation Levels – Evolution</a:t>
            </a:r>
            <a:endParaRPr lang="en-GB" sz="32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4/2/2009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461-F38D-4588-B551-1AC390ECEED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R2E Taskforce - Impacts of SEUs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571604" y="435647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!!! Simulations Only !!!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8" y="440918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!!! Loss Assumptions !!!</a:t>
            </a:r>
            <a:endParaRPr lang="en-GB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14" name="Chart 13"/>
          <p:cNvGraphicFramePr>
            <a:graphicFrameLocks noGrp="1"/>
          </p:cNvGraphicFramePr>
          <p:nvPr/>
        </p:nvGraphicFramePr>
        <p:xfrm>
          <a:off x="0" y="751663"/>
          <a:ext cx="9325640" cy="6106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571736" y="6286520"/>
            <a:ext cx="363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[ </a:t>
            </a:r>
            <a:r>
              <a:rPr lang="en-GB" b="1" i="1" dirty="0" smtClean="0"/>
              <a:t>Loss/Intensity-Scaling: M. Lamont</a:t>
            </a:r>
            <a:r>
              <a:rPr lang="en-GB" b="1" dirty="0" smtClean="0"/>
              <a:t>]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6864</TotalTime>
  <Words>2843</Words>
  <Application>Microsoft Office PowerPoint</Application>
  <PresentationFormat>On-screen Show (4:3)</PresentationFormat>
  <Paragraphs>939</Paragraphs>
  <Slides>32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Impacts of SEEs  LHC Performance Workshop Chamonix 2009</vt:lpstr>
      <vt:lpstr>Overview</vt:lpstr>
      <vt:lpstr>R2E 2008 Activities and Conclusions</vt:lpstr>
      <vt:lpstr>UJ76/RR73/77 Approach</vt:lpstr>
      <vt:lpstr>SEEs related 2008/9 Shutdown’s Activities</vt:lpstr>
      <vt:lpstr>Radiation Levels- Summary - Prioritized</vt:lpstr>
      <vt:lpstr>Radiation Levels - Summary - Prioritized</vt:lpstr>
      <vt:lpstr>Radiation Levels- Summary - Prioritized</vt:lpstr>
      <vt:lpstr>Radiation Levels – Evolution</vt:lpstr>
      <vt:lpstr>Equipment Criticality Levels</vt:lpstr>
      <vt:lpstr>Application to Machine Protection</vt:lpstr>
      <vt:lpstr>Machine Protection Overview</vt:lpstr>
      <vt:lpstr>What Sits Where – Critical?</vt:lpstr>
      <vt:lpstr>What Sits Where – Critical?</vt:lpstr>
      <vt:lpstr>What Sits Where – Critical?</vt:lpstr>
      <vt:lpstr>What Sits Where – Critical?</vt:lpstr>
      <vt:lpstr>Machine Protection </vt:lpstr>
      <vt:lpstr>Machine Protection </vt:lpstr>
      <vt:lpstr>Recent Radiation Tests &amp; Problems</vt:lpstr>
      <vt:lpstr>Recent Radiation Tests &amp; Problems</vt:lpstr>
      <vt:lpstr>Implications on 2009 Operation</vt:lpstr>
      <vt:lpstr>What we should do…</vt:lpstr>
      <vt:lpstr>What else is needed…</vt:lpstr>
      <vt:lpstr>Structure: R2E Suggestion </vt:lpstr>
      <vt:lpstr>Conclusions</vt:lpstr>
      <vt:lpstr>Conclusions</vt:lpstr>
      <vt:lpstr>Backup</vt:lpstr>
      <vt:lpstr>R2E Website &amp; Related Database</vt:lpstr>
      <vt:lpstr>Monitoring Tool </vt:lpstr>
      <vt:lpstr>Policy &amp; Procedures  What Experiments Where Doing</vt:lpstr>
      <vt:lpstr>Knowledge &amp; Development </vt:lpstr>
      <vt:lpstr>Radiation Test Requirements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Brugger</dc:creator>
  <cp:lastModifiedBy>Markus Brugger</cp:lastModifiedBy>
  <cp:revision>243</cp:revision>
  <dcterms:created xsi:type="dcterms:W3CDTF">2009-01-25T23:53:45Z</dcterms:created>
  <dcterms:modified xsi:type="dcterms:W3CDTF">2009-02-04T15:40:10Z</dcterms:modified>
</cp:coreProperties>
</file>