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256" r:id="rId2"/>
    <p:sldId id="257" r:id="rId3"/>
    <p:sldId id="258" r:id="rId4"/>
    <p:sldId id="266" r:id="rId5"/>
    <p:sldId id="278" r:id="rId6"/>
    <p:sldId id="268" r:id="rId7"/>
    <p:sldId id="259" r:id="rId8"/>
    <p:sldId id="261" r:id="rId9"/>
    <p:sldId id="270" r:id="rId10"/>
    <p:sldId id="269" r:id="rId11"/>
    <p:sldId id="262" r:id="rId12"/>
    <p:sldId id="271" r:id="rId13"/>
    <p:sldId id="263" r:id="rId14"/>
    <p:sldId id="272" r:id="rId15"/>
    <p:sldId id="273" r:id="rId16"/>
    <p:sldId id="274" r:id="rId17"/>
    <p:sldId id="264" r:id="rId18"/>
    <p:sldId id="275" r:id="rId19"/>
    <p:sldId id="276" r:id="rId20"/>
    <p:sldId id="277" r:id="rId21"/>
    <p:sldId id="260" r:id="rId22"/>
  </p:sldIdLst>
  <p:sldSz cx="9144000" cy="6858000" type="screen4x3"/>
  <p:notesSz cx="6718300" cy="98679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8" d="100"/>
          <a:sy n="88" d="100"/>
        </p:scale>
        <p:origin x="-96" y="-43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11894" cy="493553"/>
          </a:xfrm>
          <a:prstGeom prst="rect">
            <a:avLst/>
          </a:prstGeom>
        </p:spPr>
        <p:txBody>
          <a:bodyPr vert="horz" lIns="90933" tIns="45466" rIns="90933" bIns="45466" rtlCol="0"/>
          <a:lstStyle>
            <a:lvl1pPr algn="l">
              <a:defRPr sz="1200"/>
            </a:lvl1pPr>
          </a:lstStyle>
          <a:p>
            <a:endParaRPr lang="en-GB"/>
          </a:p>
        </p:txBody>
      </p:sp>
      <p:sp>
        <p:nvSpPr>
          <p:cNvPr id="3" name="Date Placeholder 2"/>
          <p:cNvSpPr>
            <a:spLocks noGrp="1"/>
          </p:cNvSpPr>
          <p:nvPr>
            <p:ph type="dt" sz="quarter" idx="1"/>
          </p:nvPr>
        </p:nvSpPr>
        <p:spPr>
          <a:xfrm>
            <a:off x="3804832" y="1"/>
            <a:ext cx="2911894" cy="493553"/>
          </a:xfrm>
          <a:prstGeom prst="rect">
            <a:avLst/>
          </a:prstGeom>
        </p:spPr>
        <p:txBody>
          <a:bodyPr vert="horz" lIns="90933" tIns="45466" rIns="90933" bIns="45466" rtlCol="0"/>
          <a:lstStyle>
            <a:lvl1pPr algn="r">
              <a:defRPr sz="1200"/>
            </a:lvl1pPr>
          </a:lstStyle>
          <a:p>
            <a:fld id="{7F5339CF-81FD-4C82-BF9C-07CBC7B1A81F}" type="datetimeFigureOut">
              <a:rPr lang="en-US" smtClean="0"/>
              <a:pPr/>
              <a:t>2/24/2009</a:t>
            </a:fld>
            <a:endParaRPr lang="en-GB"/>
          </a:p>
        </p:txBody>
      </p:sp>
      <p:sp>
        <p:nvSpPr>
          <p:cNvPr id="4" name="Footer Placeholder 3"/>
          <p:cNvSpPr>
            <a:spLocks noGrp="1"/>
          </p:cNvSpPr>
          <p:nvPr>
            <p:ph type="ftr" sz="quarter" idx="2"/>
          </p:nvPr>
        </p:nvSpPr>
        <p:spPr>
          <a:xfrm>
            <a:off x="0" y="9372767"/>
            <a:ext cx="2911894" cy="493553"/>
          </a:xfrm>
          <a:prstGeom prst="rect">
            <a:avLst/>
          </a:prstGeom>
        </p:spPr>
        <p:txBody>
          <a:bodyPr vert="horz" lIns="90933" tIns="45466" rIns="90933" bIns="45466" rtlCol="0" anchor="b"/>
          <a:lstStyle>
            <a:lvl1pPr algn="l">
              <a:defRPr sz="1200"/>
            </a:lvl1pPr>
          </a:lstStyle>
          <a:p>
            <a:endParaRPr lang="en-GB"/>
          </a:p>
        </p:txBody>
      </p:sp>
      <p:sp>
        <p:nvSpPr>
          <p:cNvPr id="5" name="Slide Number Placeholder 4"/>
          <p:cNvSpPr>
            <a:spLocks noGrp="1"/>
          </p:cNvSpPr>
          <p:nvPr>
            <p:ph type="sldNum" sz="quarter" idx="3"/>
          </p:nvPr>
        </p:nvSpPr>
        <p:spPr>
          <a:xfrm>
            <a:off x="3804832" y="9372767"/>
            <a:ext cx="2911894" cy="493553"/>
          </a:xfrm>
          <a:prstGeom prst="rect">
            <a:avLst/>
          </a:prstGeom>
        </p:spPr>
        <p:txBody>
          <a:bodyPr vert="horz" lIns="90933" tIns="45466" rIns="90933" bIns="45466" rtlCol="0" anchor="b"/>
          <a:lstStyle>
            <a:lvl1pPr algn="r">
              <a:defRPr sz="1200"/>
            </a:lvl1pPr>
          </a:lstStyle>
          <a:p>
            <a:fld id="{3868F7D9-130C-4DDF-95E2-617BE7B78BC3}" type="slidenum">
              <a:rPr lang="en-GB" smtClean="0"/>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11264" cy="493395"/>
          </a:xfrm>
          <a:prstGeom prst="rect">
            <a:avLst/>
          </a:prstGeom>
        </p:spPr>
        <p:txBody>
          <a:bodyPr vert="horz" lIns="90933" tIns="45466" rIns="90933" bIns="45466" rtlCol="0"/>
          <a:lstStyle>
            <a:lvl1pPr algn="l">
              <a:defRPr sz="1200"/>
            </a:lvl1pPr>
          </a:lstStyle>
          <a:p>
            <a:endParaRPr lang="en-US"/>
          </a:p>
        </p:txBody>
      </p:sp>
      <p:sp>
        <p:nvSpPr>
          <p:cNvPr id="3" name="Date Placeholder 2"/>
          <p:cNvSpPr>
            <a:spLocks noGrp="1"/>
          </p:cNvSpPr>
          <p:nvPr>
            <p:ph type="dt" idx="1"/>
          </p:nvPr>
        </p:nvSpPr>
        <p:spPr>
          <a:xfrm>
            <a:off x="3805482" y="1"/>
            <a:ext cx="2911264" cy="493395"/>
          </a:xfrm>
          <a:prstGeom prst="rect">
            <a:avLst/>
          </a:prstGeom>
        </p:spPr>
        <p:txBody>
          <a:bodyPr vert="horz" lIns="90933" tIns="45466" rIns="90933" bIns="45466" rtlCol="0"/>
          <a:lstStyle>
            <a:lvl1pPr algn="r">
              <a:defRPr sz="1200"/>
            </a:lvl1pPr>
          </a:lstStyle>
          <a:p>
            <a:fld id="{92A7DE7F-D92B-4C53-81D6-DC50E58A3E9E}" type="datetimeFigureOut">
              <a:rPr lang="en-US" smtClean="0"/>
              <a:pPr/>
              <a:t>2/24/2009</a:t>
            </a:fld>
            <a:endParaRPr lang="en-US"/>
          </a:p>
        </p:txBody>
      </p:sp>
      <p:sp>
        <p:nvSpPr>
          <p:cNvPr id="4" name="Slide Image Placeholder 3"/>
          <p:cNvSpPr>
            <a:spLocks noGrp="1" noRot="1" noChangeAspect="1"/>
          </p:cNvSpPr>
          <p:nvPr>
            <p:ph type="sldImg" idx="2"/>
          </p:nvPr>
        </p:nvSpPr>
        <p:spPr>
          <a:xfrm>
            <a:off x="892175" y="739775"/>
            <a:ext cx="4933950" cy="3700463"/>
          </a:xfrm>
          <a:prstGeom prst="rect">
            <a:avLst/>
          </a:prstGeom>
          <a:noFill/>
          <a:ln w="12700">
            <a:solidFill>
              <a:prstClr val="black"/>
            </a:solidFill>
          </a:ln>
        </p:spPr>
        <p:txBody>
          <a:bodyPr vert="horz" lIns="90933" tIns="45466" rIns="90933" bIns="45466" rtlCol="0" anchor="ctr"/>
          <a:lstStyle/>
          <a:p>
            <a:endParaRPr lang="en-US"/>
          </a:p>
        </p:txBody>
      </p:sp>
      <p:sp>
        <p:nvSpPr>
          <p:cNvPr id="5" name="Notes Placeholder 4"/>
          <p:cNvSpPr>
            <a:spLocks noGrp="1"/>
          </p:cNvSpPr>
          <p:nvPr>
            <p:ph type="body" sz="quarter" idx="3"/>
          </p:nvPr>
        </p:nvSpPr>
        <p:spPr>
          <a:xfrm>
            <a:off x="671830" y="4687253"/>
            <a:ext cx="5374640" cy="4440555"/>
          </a:xfrm>
          <a:prstGeom prst="rect">
            <a:avLst/>
          </a:prstGeom>
        </p:spPr>
        <p:txBody>
          <a:bodyPr vert="horz" lIns="90933" tIns="45466" rIns="90933" bIns="4546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2794"/>
            <a:ext cx="2911264" cy="493395"/>
          </a:xfrm>
          <a:prstGeom prst="rect">
            <a:avLst/>
          </a:prstGeom>
        </p:spPr>
        <p:txBody>
          <a:bodyPr vert="horz" lIns="90933" tIns="45466" rIns="90933" bIns="45466" rtlCol="0" anchor="b"/>
          <a:lstStyle>
            <a:lvl1pPr algn="l">
              <a:defRPr sz="1200"/>
            </a:lvl1pPr>
          </a:lstStyle>
          <a:p>
            <a:endParaRPr lang="en-US"/>
          </a:p>
        </p:txBody>
      </p:sp>
      <p:sp>
        <p:nvSpPr>
          <p:cNvPr id="7" name="Slide Number Placeholder 6"/>
          <p:cNvSpPr>
            <a:spLocks noGrp="1"/>
          </p:cNvSpPr>
          <p:nvPr>
            <p:ph type="sldNum" sz="quarter" idx="5"/>
          </p:nvPr>
        </p:nvSpPr>
        <p:spPr>
          <a:xfrm>
            <a:off x="3805482" y="9372794"/>
            <a:ext cx="2911264" cy="493395"/>
          </a:xfrm>
          <a:prstGeom prst="rect">
            <a:avLst/>
          </a:prstGeom>
        </p:spPr>
        <p:txBody>
          <a:bodyPr vert="horz" lIns="90933" tIns="45466" rIns="90933" bIns="45466" rtlCol="0" anchor="b"/>
          <a:lstStyle>
            <a:lvl1pPr algn="r">
              <a:defRPr sz="1200"/>
            </a:lvl1pPr>
          </a:lstStyle>
          <a:p>
            <a:fld id="{CC4402F5-B53B-4D46-8F28-587C49AEACD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CC4402F5-B53B-4D46-8F28-587C49AEACD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MAD problem is missing</a:t>
            </a:r>
            <a:endParaRPr lang="en-US" dirty="0"/>
          </a:p>
        </p:txBody>
      </p:sp>
      <p:sp>
        <p:nvSpPr>
          <p:cNvPr id="4" name="Slide Number Placeholder 3"/>
          <p:cNvSpPr>
            <a:spLocks noGrp="1"/>
          </p:cNvSpPr>
          <p:nvPr>
            <p:ph type="sldNum" sz="quarter" idx="10"/>
          </p:nvPr>
        </p:nvSpPr>
        <p:spPr/>
        <p:txBody>
          <a:bodyPr/>
          <a:lstStyle/>
          <a:p>
            <a:fld id="{CC4402F5-B53B-4D46-8F28-587C49AEACD2}" type="slidenum">
              <a:rPr lang="en-US" smtClean="0"/>
              <a:pPr/>
              <a:t>11</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MAD problem is missing</a:t>
            </a:r>
            <a:endParaRPr lang="en-US" dirty="0"/>
          </a:p>
        </p:txBody>
      </p:sp>
      <p:sp>
        <p:nvSpPr>
          <p:cNvPr id="4" name="Slide Number Placeholder 3"/>
          <p:cNvSpPr>
            <a:spLocks noGrp="1"/>
          </p:cNvSpPr>
          <p:nvPr>
            <p:ph type="sldNum" sz="quarter" idx="10"/>
          </p:nvPr>
        </p:nvSpPr>
        <p:spPr/>
        <p:txBody>
          <a:bodyPr/>
          <a:lstStyle/>
          <a:p>
            <a:fld id="{CC4402F5-B53B-4D46-8F28-587C49AEACD2}"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F682A49-5BF2-439F-A286-0821CA3E375A}" type="datetimeFigureOut">
              <a:rPr lang="en-US" smtClean="0"/>
              <a:pPr/>
              <a:t>2/24/2009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67B9D1-1C80-49AA-9070-227FF280731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682A49-5BF2-439F-A286-0821CA3E375A}" type="datetimeFigureOut">
              <a:rPr lang="en-US" smtClean="0"/>
              <a:pPr/>
              <a:t>2/24/2009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67B9D1-1C80-49AA-9070-227FF28073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682A49-5BF2-439F-A286-0821CA3E375A}" type="datetimeFigureOut">
              <a:rPr lang="en-US" smtClean="0"/>
              <a:pPr/>
              <a:t>2/24/2009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67B9D1-1C80-49AA-9070-227FF28073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F682A49-5BF2-439F-A286-0821CA3E375A}" type="datetimeFigureOut">
              <a:rPr lang="en-US" smtClean="0"/>
              <a:pPr/>
              <a:t>2/24/2009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67B9D1-1C80-49AA-9070-227FF28073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F682A49-5BF2-439F-A286-0821CA3E375A}" type="datetimeFigureOut">
              <a:rPr lang="en-US" smtClean="0"/>
              <a:pPr/>
              <a:t>2/24/2009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667B9D1-1C80-49AA-9070-227FF280731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F682A49-5BF2-439F-A286-0821CA3E375A}" type="datetimeFigureOut">
              <a:rPr lang="en-US" smtClean="0"/>
              <a:pPr/>
              <a:t>2/24/2009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67B9D1-1C80-49AA-9070-227FF280731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F682A49-5BF2-439F-A286-0821CA3E375A}" type="datetimeFigureOut">
              <a:rPr lang="en-US" smtClean="0"/>
              <a:pPr/>
              <a:t>2/24/2009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667B9D1-1C80-49AA-9070-227FF280731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F682A49-5BF2-439F-A286-0821CA3E375A}" type="datetimeFigureOut">
              <a:rPr lang="en-US" smtClean="0"/>
              <a:pPr/>
              <a:t>2/24/2009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667B9D1-1C80-49AA-9070-227FF280731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682A49-5BF2-439F-A286-0821CA3E375A}" type="datetimeFigureOut">
              <a:rPr lang="en-US" smtClean="0"/>
              <a:pPr/>
              <a:t>2/24/2009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667B9D1-1C80-49AA-9070-227FF28073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682A49-5BF2-439F-A286-0821CA3E375A}" type="datetimeFigureOut">
              <a:rPr lang="en-US" smtClean="0"/>
              <a:pPr/>
              <a:t>2/24/2009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67B9D1-1C80-49AA-9070-227FF280731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F682A49-5BF2-439F-A286-0821CA3E375A}" type="datetimeFigureOut">
              <a:rPr lang="en-US" smtClean="0"/>
              <a:pPr/>
              <a:t>2/24/2009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667B9D1-1C80-49AA-9070-227FF280731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682A49-5BF2-439F-A286-0821CA3E375A}" type="datetimeFigureOut">
              <a:rPr lang="en-US" smtClean="0"/>
              <a:pPr/>
              <a:t>2/24/2009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67B9D1-1C80-49AA-9070-227FF280731F}" type="slidenum">
              <a:rPr lang="en-US" smtClean="0"/>
              <a:pPr/>
              <a:t>‹#›</a:t>
            </a:fld>
            <a:endParaRPr lang="en-US"/>
          </a:p>
        </p:txBody>
      </p:sp>
      <p:pic>
        <p:nvPicPr>
          <p:cNvPr id="7" name="Picture 9" descr="CERNLogo"/>
          <p:cNvPicPr>
            <a:picLocks noChangeAspect="1" noChangeArrowheads="1"/>
          </p:cNvPicPr>
          <p:nvPr userDrawn="1"/>
        </p:nvPicPr>
        <p:blipFill>
          <a:blip r:embed="rId13"/>
          <a:srcRect/>
          <a:stretch>
            <a:fillRect/>
          </a:stretch>
        </p:blipFill>
        <p:spPr bwMode="auto">
          <a:xfrm>
            <a:off x="228600" y="228600"/>
            <a:ext cx="1066800" cy="1066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9.w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hyperlink" Target="mailto:Serge.Grillot@cern.ch" TargetMode="External"/><Relationship Id="rId5" Type="http://schemas.openxmlformats.org/officeDocument/2006/relationships/hyperlink" Target="mailto:Katy.Foraz@cern.ch" TargetMode="Externa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hyperlink" Target="mailto:Emmanuel.Paulat@cern.ch" TargetMode="External"/><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hyperlink" Target="mailto:Michel.Arnaud@cern.ch" TargetMode="External"/><Relationship Id="rId4" Type="http://schemas.openxmlformats.org/officeDocument/2006/relationships/hyperlink" Target="mailto:John.Etheridge@cern.ch"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indico.cern.ch/conferenceTimeTable.py?confId=22150"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0"/>
            <a:ext cx="7543800" cy="2533650"/>
          </a:xfrm>
        </p:spPr>
        <p:txBody>
          <a:bodyPr>
            <a:normAutofit/>
          </a:bodyPr>
          <a:lstStyle/>
          <a:p>
            <a:r>
              <a:rPr lang="en-US" b="1" dirty="0" smtClean="0"/>
              <a:t>LHC Performance Workshop Chamonix 2009</a:t>
            </a:r>
            <a:endParaRPr lang="en-US" b="1" dirty="0"/>
          </a:p>
        </p:txBody>
      </p:sp>
      <p:sp>
        <p:nvSpPr>
          <p:cNvPr id="3" name="Subtitle 2"/>
          <p:cNvSpPr>
            <a:spLocks noGrp="1"/>
          </p:cNvSpPr>
          <p:nvPr>
            <p:ph type="subTitle" idx="1"/>
          </p:nvPr>
        </p:nvSpPr>
        <p:spPr>
          <a:xfrm>
            <a:off x="1447800" y="4800600"/>
            <a:ext cx="6400800" cy="1371600"/>
          </a:xfrm>
        </p:spPr>
        <p:txBody>
          <a:bodyPr/>
          <a:lstStyle/>
          <a:p>
            <a:r>
              <a:rPr lang="en-US" dirty="0" smtClean="0"/>
              <a:t>Ralf Trant</a:t>
            </a:r>
          </a:p>
          <a:p>
            <a:r>
              <a:rPr lang="en-US" dirty="0" smtClean="0"/>
              <a:t>Laurette Ponce</a:t>
            </a:r>
            <a:endParaRPr lang="en-US" dirty="0"/>
          </a:p>
        </p:txBody>
      </p:sp>
      <p:sp>
        <p:nvSpPr>
          <p:cNvPr id="6" name="Title 1"/>
          <p:cNvSpPr txBox="1">
            <a:spLocks/>
          </p:cNvSpPr>
          <p:nvPr/>
        </p:nvSpPr>
        <p:spPr>
          <a:xfrm>
            <a:off x="1219200" y="2362200"/>
            <a:ext cx="6934200" cy="192405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Summary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of</a:t>
            </a:r>
            <a:r>
              <a:rPr kumimoji="0" lang="en-US" sz="4400" b="0" i="0" u="none" strike="noStrike" kern="1200" cap="none" spc="0" normalizeH="0" noProof="0" dirty="0" smtClean="0">
                <a:ln>
                  <a:noFill/>
                </a:ln>
                <a:solidFill>
                  <a:schemeClr val="tx1"/>
                </a:solidFill>
                <a:effectLst/>
                <a:uLnTx/>
                <a:uFillTx/>
                <a:latin typeface="+mj-lt"/>
                <a:ea typeface="+mj-ea"/>
                <a:cs typeface="+mj-cs"/>
              </a:rPr>
              <a:t> </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Session 02</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Safety</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391400" cy="1143000"/>
          </a:xfrm>
        </p:spPr>
        <p:txBody>
          <a:bodyPr>
            <a:normAutofit fontScale="90000"/>
          </a:bodyPr>
          <a:lstStyle/>
          <a:p>
            <a:r>
              <a:rPr lang="en-US" b="1" dirty="0" smtClean="0"/>
              <a:t>Safety during powering tests  </a:t>
            </a:r>
            <a:r>
              <a:rPr lang="en-US" sz="2700" dirty="0" smtClean="0"/>
              <a:t>(</a:t>
            </a:r>
            <a:r>
              <a:rPr lang="en-US" sz="2700" b="1" i="1" dirty="0" err="1" smtClean="0">
                <a:solidFill>
                  <a:schemeClr val="bg1">
                    <a:lumMod val="65000"/>
                  </a:schemeClr>
                </a:solidFill>
              </a:rPr>
              <a:t>Ruediger</a:t>
            </a:r>
            <a:r>
              <a:rPr lang="en-US" sz="2700" b="1" i="1" dirty="0" smtClean="0">
                <a:solidFill>
                  <a:schemeClr val="bg1">
                    <a:lumMod val="65000"/>
                  </a:schemeClr>
                </a:solidFill>
              </a:rPr>
              <a:t> Schmidt</a:t>
            </a:r>
            <a:r>
              <a:rPr lang="en-US" sz="2700" dirty="0" smtClean="0"/>
              <a:t>)</a:t>
            </a:r>
            <a:endParaRPr lang="en-US" sz="2700" dirty="0"/>
          </a:p>
        </p:txBody>
      </p:sp>
      <p:sp>
        <p:nvSpPr>
          <p:cNvPr id="3" name="Content Placeholder 2"/>
          <p:cNvSpPr>
            <a:spLocks noGrp="1"/>
          </p:cNvSpPr>
          <p:nvPr>
            <p:ph idx="1"/>
          </p:nvPr>
        </p:nvSpPr>
        <p:spPr>
          <a:xfrm>
            <a:off x="228600" y="1524000"/>
            <a:ext cx="8915400" cy="4800600"/>
          </a:xfrm>
        </p:spPr>
        <p:txBody>
          <a:bodyPr>
            <a:noAutofit/>
          </a:bodyPr>
          <a:lstStyle/>
          <a:p>
            <a:r>
              <a:rPr lang="en-GB" sz="2800" dirty="0" smtClean="0"/>
              <a:t>If there is an agreement on the </a:t>
            </a:r>
            <a:r>
              <a:rPr lang="en-GB" sz="2800" b="1" dirty="0" smtClean="0"/>
              <a:t>two phases of powering</a:t>
            </a:r>
            <a:r>
              <a:rPr lang="en-GB" sz="2800" dirty="0" smtClean="0"/>
              <a:t>, work to define and implement tools for operation can go ahead</a:t>
            </a:r>
          </a:p>
          <a:p>
            <a:pPr lvl="1"/>
            <a:r>
              <a:rPr lang="en-GB" dirty="0" smtClean="0"/>
              <a:t>there are several open questions to be addressed</a:t>
            </a:r>
          </a:p>
          <a:p>
            <a:pPr lvl="1">
              <a:buNone/>
            </a:pPr>
            <a:endParaRPr lang="en-GB" sz="1000" dirty="0" smtClean="0"/>
          </a:p>
          <a:p>
            <a:r>
              <a:rPr lang="en-GB" sz="2800" b="1" dirty="0" smtClean="0"/>
              <a:t>Most urgent: </a:t>
            </a:r>
            <a:r>
              <a:rPr lang="en-GB" sz="2800" dirty="0" smtClean="0"/>
              <a:t>matrix between maximum current for circuits and access conditions needs to be defined</a:t>
            </a:r>
          </a:p>
          <a:p>
            <a:pPr>
              <a:buNone/>
            </a:pPr>
            <a:endParaRPr lang="en-GB" sz="1000" dirty="0" smtClean="0"/>
          </a:p>
          <a:p>
            <a:r>
              <a:rPr lang="en-GB" sz="2800" dirty="0" smtClean="0"/>
              <a:t>Circuits with normal conducting magnets are not considered as no risk for helium release and electrical protection is done according to IP regulations</a:t>
            </a:r>
          </a:p>
          <a:p>
            <a:pPr lvl="1"/>
            <a:endParaRPr lang="en-GB" sz="24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239000" cy="1143000"/>
          </a:xfrm>
        </p:spPr>
        <p:txBody>
          <a:bodyPr>
            <a:normAutofit fontScale="90000"/>
          </a:bodyPr>
          <a:lstStyle/>
          <a:p>
            <a:r>
              <a:rPr lang="en-US" b="1" dirty="0" smtClean="0"/>
              <a:t>Access System – LASS/LACS</a:t>
            </a:r>
            <a:r>
              <a:rPr lang="en-US" dirty="0" smtClean="0"/>
              <a:t/>
            </a:r>
            <a:br>
              <a:rPr lang="en-US" dirty="0" smtClean="0"/>
            </a:br>
            <a:r>
              <a:rPr lang="en-US" sz="2700" dirty="0" smtClean="0"/>
              <a:t>(</a:t>
            </a:r>
            <a:r>
              <a:rPr lang="en-US" sz="2700" b="1" i="1" dirty="0" err="1" smtClean="0">
                <a:solidFill>
                  <a:schemeClr val="bg1">
                    <a:lumMod val="65000"/>
                  </a:schemeClr>
                </a:solidFill>
              </a:rPr>
              <a:t>Laurette</a:t>
            </a:r>
            <a:r>
              <a:rPr lang="en-US" sz="2700" b="1" i="1" dirty="0" smtClean="0">
                <a:solidFill>
                  <a:schemeClr val="bg1">
                    <a:lumMod val="65000"/>
                  </a:schemeClr>
                </a:solidFill>
              </a:rPr>
              <a:t> Ponce</a:t>
            </a:r>
            <a:r>
              <a:rPr lang="en-US" sz="2700" dirty="0" smtClean="0"/>
              <a:t>)</a:t>
            </a:r>
            <a:endParaRPr lang="en-US" sz="2700" dirty="0"/>
          </a:p>
        </p:txBody>
      </p:sp>
      <p:sp>
        <p:nvSpPr>
          <p:cNvPr id="3" name="Content Placeholder 2"/>
          <p:cNvSpPr>
            <a:spLocks noGrp="1"/>
          </p:cNvSpPr>
          <p:nvPr>
            <p:ph idx="1"/>
          </p:nvPr>
        </p:nvSpPr>
        <p:spPr>
          <a:xfrm>
            <a:off x="457200" y="1524000"/>
            <a:ext cx="8229600" cy="4953000"/>
          </a:xfrm>
        </p:spPr>
        <p:txBody>
          <a:bodyPr>
            <a:normAutofit fontScale="92500" lnSpcReduction="10000"/>
          </a:bodyPr>
          <a:lstStyle/>
          <a:p>
            <a:pPr algn="just">
              <a:spcBef>
                <a:spcPts val="1125"/>
              </a:spcBef>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b="1" dirty="0" smtClean="0">
                <a:ea typeface="DejaVu Sans" charset="0"/>
                <a:cs typeface="DejaVu Sans" charset="0"/>
              </a:rPr>
              <a:t>LHC Access Safety System (LASS):</a:t>
            </a:r>
          </a:p>
          <a:p>
            <a:pPr lvl="1" algn="just">
              <a:spcBef>
                <a:spcPts val="1125"/>
              </a:spcBef>
              <a:buFont typeface="Calibri"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dirty="0" smtClean="0">
                <a:ea typeface="DejaVu Sans" charset="0"/>
                <a:cs typeface="DejaVu Sans" charset="0"/>
              </a:rPr>
              <a:t>End of the contract phase</a:t>
            </a:r>
          </a:p>
          <a:p>
            <a:pPr lvl="1" algn="just">
              <a:spcBef>
                <a:spcPts val="1125"/>
              </a:spcBef>
              <a:buFont typeface="Calibri"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dirty="0" smtClean="0">
                <a:ea typeface="DejaVu Sans" charset="0"/>
                <a:cs typeface="DejaVu Sans" charset="0"/>
              </a:rPr>
              <a:t>non conformities fixed in the last release, but DSO tests to be done </a:t>
            </a:r>
          </a:p>
          <a:p>
            <a:pPr lvl="1" algn="just">
              <a:spcBef>
                <a:spcPts val="1125"/>
              </a:spcBef>
              <a:buFont typeface="Calibri"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dirty="0" smtClean="0">
                <a:ea typeface="DejaVu Sans" charset="0"/>
                <a:cs typeface="DejaVu Sans" charset="0"/>
              </a:rPr>
              <a:t>Main issue is the sorting out of SPS interlock signals to avoid wrong BIW alarms at points 2/8</a:t>
            </a:r>
          </a:p>
          <a:p>
            <a:pPr algn="just">
              <a:spcBef>
                <a:spcPts val="1125"/>
              </a:spcBef>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b="1" dirty="0" smtClean="0">
                <a:ea typeface="DejaVu Sans" charset="0"/>
                <a:cs typeface="DejaVu Sans" charset="0"/>
              </a:rPr>
              <a:t>‏ LHC Access Control System (LACS):</a:t>
            </a:r>
          </a:p>
          <a:p>
            <a:pPr lvl="1" algn="just">
              <a:spcBef>
                <a:spcPts val="1125"/>
              </a:spcBef>
              <a:buFont typeface="Calibri"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dirty="0" smtClean="0">
                <a:ea typeface="DejaVu Sans" charset="0"/>
                <a:cs typeface="DejaVu Sans" charset="0"/>
              </a:rPr>
              <a:t>Treatment of well known non-conformities </a:t>
            </a:r>
            <a:r>
              <a:rPr lang="en-GB" sz="2200" dirty="0" smtClean="0">
                <a:ea typeface="DejaVu Sans" charset="0"/>
                <a:cs typeface="DejaVu Sans" charset="0"/>
              </a:rPr>
              <a:t>pending</a:t>
            </a:r>
            <a:r>
              <a:rPr lang="en-GB" sz="2200" dirty="0" smtClean="0">
                <a:ea typeface="DejaVu Sans" charset="0"/>
                <a:cs typeface="DejaVu Sans" charset="0"/>
              </a:rPr>
              <a:t>, </a:t>
            </a:r>
          </a:p>
          <a:p>
            <a:pPr lvl="1" algn="just">
              <a:spcBef>
                <a:spcPts val="1125"/>
              </a:spcBef>
              <a:buFont typeface="Calibri"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dirty="0" smtClean="0">
                <a:ea typeface="DejaVu Sans" charset="0"/>
                <a:cs typeface="DejaVu Sans" charset="0"/>
              </a:rPr>
              <a:t>The two main issues for operational efficiency seems to be solved in the last version, but only partial deployment and need testing</a:t>
            </a:r>
          </a:p>
          <a:p>
            <a:pPr lvl="1" algn="just">
              <a:spcBef>
                <a:spcPts val="1125"/>
              </a:spcBef>
              <a:buFont typeface="Calibri"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dirty="0" smtClean="0">
                <a:ea typeface="DejaVu Sans" charset="0"/>
                <a:cs typeface="DejaVu Sans" charset="0"/>
              </a:rPr>
              <a:t>M</a:t>
            </a:r>
            <a:r>
              <a:rPr lang="en-GB" sz="2200" dirty="0" smtClean="0">
                <a:ea typeface="DejaVu Sans" charset="0"/>
                <a:cs typeface="DejaVu Sans" charset="0"/>
              </a:rPr>
              <a:t>ost </a:t>
            </a:r>
            <a:r>
              <a:rPr lang="en-GB" sz="2200" dirty="0" smtClean="0">
                <a:ea typeface="DejaVu Sans" charset="0"/>
                <a:cs typeface="DejaVu Sans" charset="0"/>
              </a:rPr>
              <a:t>of the changes cannot be tested before switching back to RESTRICTED mode</a:t>
            </a:r>
          </a:p>
          <a:p>
            <a:pPr lvl="1" algn="just">
              <a:spcBef>
                <a:spcPts val="1125"/>
              </a:spcBef>
              <a:buFont typeface="Calibri"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dirty="0" smtClean="0">
                <a:ea typeface="DejaVu Sans" charset="0"/>
                <a:cs typeface="DejaVu Sans" charset="0"/>
              </a:rPr>
              <a:t>Delay </a:t>
            </a:r>
            <a:r>
              <a:rPr lang="en-GB" sz="2200" dirty="0" smtClean="0">
                <a:ea typeface="DejaVu Sans" charset="0"/>
                <a:cs typeface="DejaVu Sans" charset="0"/>
              </a:rPr>
              <a:t>in software delivery from the contractors makes the improvements </a:t>
            </a:r>
            <a:r>
              <a:rPr lang="en-GB" sz="2200" dirty="0" smtClean="0">
                <a:ea typeface="DejaVu Sans" charset="0"/>
                <a:cs typeface="DejaVu Sans" charset="0"/>
              </a:rPr>
              <a:t>slow</a:t>
            </a:r>
            <a:r>
              <a:rPr lang="en-GB" sz="2200" dirty="0" smtClean="0">
                <a:ea typeface="DejaVu Sans" charset="0"/>
                <a:cs typeface="DejaVu Sans" charset="0"/>
              </a:rPr>
              <a:t>.</a:t>
            </a:r>
          </a:p>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239000" cy="1143000"/>
          </a:xfrm>
        </p:spPr>
        <p:txBody>
          <a:bodyPr>
            <a:normAutofit fontScale="90000"/>
          </a:bodyPr>
          <a:lstStyle/>
          <a:p>
            <a:r>
              <a:rPr lang="en-US" b="1" dirty="0" smtClean="0"/>
              <a:t>Access System – LASS/LACS</a:t>
            </a:r>
            <a:r>
              <a:rPr lang="en-US" dirty="0" smtClean="0"/>
              <a:t/>
            </a:r>
            <a:br>
              <a:rPr lang="en-US" dirty="0" smtClean="0"/>
            </a:br>
            <a:r>
              <a:rPr lang="en-US" sz="2700" dirty="0" smtClean="0"/>
              <a:t>(</a:t>
            </a:r>
            <a:r>
              <a:rPr lang="en-US" sz="2700" b="1" i="1" dirty="0" err="1" smtClean="0">
                <a:solidFill>
                  <a:schemeClr val="bg1">
                    <a:lumMod val="65000"/>
                  </a:schemeClr>
                </a:solidFill>
              </a:rPr>
              <a:t>Laurette</a:t>
            </a:r>
            <a:r>
              <a:rPr lang="en-US" sz="2700" b="1" i="1" dirty="0" smtClean="0">
                <a:solidFill>
                  <a:schemeClr val="bg1">
                    <a:lumMod val="65000"/>
                  </a:schemeClr>
                </a:solidFill>
              </a:rPr>
              <a:t> Ponce</a:t>
            </a:r>
            <a:r>
              <a:rPr lang="en-US" sz="2700" dirty="0" smtClean="0"/>
              <a:t>)</a:t>
            </a:r>
            <a:endParaRPr lang="en-US" sz="2700" dirty="0"/>
          </a:p>
        </p:txBody>
      </p:sp>
      <p:sp>
        <p:nvSpPr>
          <p:cNvPr id="3" name="Content Placeholder 2"/>
          <p:cNvSpPr>
            <a:spLocks noGrp="1"/>
          </p:cNvSpPr>
          <p:nvPr>
            <p:ph idx="1"/>
          </p:nvPr>
        </p:nvSpPr>
        <p:spPr>
          <a:xfrm>
            <a:off x="457200" y="1524000"/>
            <a:ext cx="8229600" cy="4953000"/>
          </a:xfrm>
        </p:spPr>
        <p:txBody>
          <a:bodyPr>
            <a:normAutofit/>
          </a:bodyPr>
          <a:lstStyle/>
          <a:p>
            <a:pPr algn="just">
              <a:spcBef>
                <a:spcPts val="1125"/>
              </a:spcBef>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b="1" dirty="0" smtClean="0">
                <a:ea typeface="DejaVu Sans" charset="0"/>
                <a:cs typeface="DejaVu Sans" charset="0"/>
              </a:rPr>
              <a:t>Major challenge </a:t>
            </a:r>
            <a:r>
              <a:rPr lang="en-GB" sz="2200" dirty="0" smtClean="0">
                <a:ea typeface="DejaVu Sans" charset="0"/>
                <a:cs typeface="DejaVu Sans" charset="0"/>
              </a:rPr>
              <a:t>is </a:t>
            </a:r>
            <a:r>
              <a:rPr lang="en-GB" sz="2200" dirty="0" smtClean="0">
                <a:ea typeface="DejaVu Sans" charset="0"/>
                <a:cs typeface="DejaVu Sans" charset="0"/>
              </a:rPr>
              <a:t>the </a:t>
            </a:r>
            <a:r>
              <a:rPr lang="en-GB" sz="2200" b="1" dirty="0" smtClean="0">
                <a:ea typeface="DejaVu Sans" charset="0"/>
                <a:cs typeface="DejaVu Sans" charset="0"/>
              </a:rPr>
              <a:t>period before beam operation </a:t>
            </a:r>
            <a:r>
              <a:rPr lang="en-GB" sz="2200" dirty="0" smtClean="0">
                <a:ea typeface="DejaVu Sans" charset="0"/>
                <a:cs typeface="DejaVu Sans" charset="0"/>
              </a:rPr>
              <a:t>(short term):</a:t>
            </a:r>
          </a:p>
          <a:p>
            <a:pPr lvl="1" algn="just">
              <a:spcBef>
                <a:spcPts val="1125"/>
              </a:spcBef>
              <a:buFont typeface="Calibri"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dirty="0" smtClean="0">
                <a:ea typeface="DejaVu Sans" charset="0"/>
                <a:cs typeface="DejaVu Sans" charset="0"/>
              </a:rPr>
              <a:t>MAD problem : compensatory measures to be put in place to avoid intrusion (local or remote human control of the opening?) </a:t>
            </a:r>
          </a:p>
          <a:p>
            <a:pPr lvl="1" algn="just">
              <a:spcBef>
                <a:spcPts val="1125"/>
              </a:spcBef>
              <a:buFont typeface="Calibri"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dirty="0" smtClean="0">
                <a:ea typeface="DejaVu Sans" charset="0"/>
                <a:cs typeface="DejaVu Sans" charset="0"/>
              </a:rPr>
              <a:t>During shut-down: tracking of people in the underground area</a:t>
            </a:r>
          </a:p>
          <a:p>
            <a:pPr lvl="1" algn="just">
              <a:spcBef>
                <a:spcPts val="1125"/>
              </a:spcBef>
              <a:buFont typeface="Calibri" pitchFamily="34"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dirty="0" smtClean="0">
                <a:ea typeface="DejaVu Sans" charset="0"/>
                <a:cs typeface="DejaVu Sans" charset="0"/>
              </a:rPr>
              <a:t>During powering tests: how to guarantee that the proper zone is empty when dangerous conditions are given</a:t>
            </a:r>
          </a:p>
          <a:p>
            <a:pPr algn="just">
              <a:spcBef>
                <a:spcPts val="1125"/>
              </a:spcBef>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dirty="0" smtClean="0">
                <a:ea typeface="DejaVu Sans" charset="0"/>
                <a:cs typeface="DejaVu Sans" charset="0"/>
              </a:rPr>
              <a:t>Most of the problems are linked to the </a:t>
            </a:r>
            <a:r>
              <a:rPr lang="en-GB" sz="2200" b="1" dirty="0" smtClean="0">
                <a:ea typeface="DejaVu Sans" charset="0"/>
                <a:cs typeface="DejaVu Sans" charset="0"/>
              </a:rPr>
              <a:t>use of the access system for more than</a:t>
            </a:r>
            <a:r>
              <a:rPr lang="en-GB" sz="2200" dirty="0" smtClean="0">
                <a:ea typeface="DejaVu Sans" charset="0"/>
                <a:cs typeface="DejaVu Sans" charset="0"/>
              </a:rPr>
              <a:t> the specified protection against </a:t>
            </a:r>
            <a:r>
              <a:rPr lang="en-GB" sz="2200" b="1" dirty="0" smtClean="0">
                <a:ea typeface="DejaVu Sans" charset="0"/>
                <a:cs typeface="DejaVu Sans" charset="0"/>
              </a:rPr>
              <a:t>radiation hazard</a:t>
            </a:r>
            <a:r>
              <a:rPr lang="en-GB" sz="2200" dirty="0" smtClean="0">
                <a:ea typeface="DejaVu Sans" charset="0"/>
                <a:cs typeface="DejaVu Sans" charset="0"/>
              </a:rPr>
              <a:t>:</a:t>
            </a:r>
            <a:br>
              <a:rPr lang="en-GB" sz="2200" dirty="0" smtClean="0">
                <a:ea typeface="DejaVu Sans" charset="0"/>
                <a:cs typeface="DejaVu Sans" charset="0"/>
              </a:rPr>
            </a:br>
            <a:r>
              <a:rPr lang="en-GB" sz="2200" dirty="0" smtClean="0">
                <a:ea typeface="DejaVu Sans" charset="0"/>
                <a:cs typeface="DejaVu Sans" charset="0"/>
              </a:rPr>
              <a:t>for adequate and safe use of the Access System during powering phase, specifications (and implementation) have to be revisited </a:t>
            </a:r>
          </a:p>
          <a:p>
            <a:pPr algn="just">
              <a:spcBef>
                <a:spcPts val="1125"/>
              </a:spcBef>
              <a:buFont typeface="Arial" charset="0"/>
              <a:buChar cha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2200" dirty="0" smtClean="0">
                <a:ea typeface="DejaVu Sans" charset="0"/>
                <a:cs typeface="DejaVu Sans" charset="0"/>
              </a:rPr>
              <a:t>As the LACS/LASS projects are reaching the end, what about future developments, maintenance, manpower?</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467600" cy="1143000"/>
          </a:xfrm>
        </p:spPr>
        <p:txBody>
          <a:bodyPr>
            <a:normAutofit fontScale="90000"/>
          </a:bodyPr>
          <a:lstStyle/>
          <a:p>
            <a:r>
              <a:rPr lang="en-GB" b="1" dirty="0" smtClean="0"/>
              <a:t>Safety systems (AL3) and systems relevant to Safety</a:t>
            </a:r>
            <a:r>
              <a:rPr lang="en-GB" sz="2800" dirty="0" smtClean="0"/>
              <a:t> </a:t>
            </a:r>
            <a:r>
              <a:rPr lang="en-GB" sz="2700" dirty="0" smtClean="0"/>
              <a:t>(</a:t>
            </a:r>
            <a:r>
              <a:rPr lang="en-GB" sz="2700" b="1" i="1" dirty="0" smtClean="0">
                <a:solidFill>
                  <a:schemeClr val="bg1">
                    <a:lumMod val="65000"/>
                  </a:schemeClr>
                </a:solidFill>
              </a:rPr>
              <a:t>Steve Hutchins</a:t>
            </a:r>
            <a:r>
              <a:rPr lang="en-GB" sz="2700" dirty="0" smtClean="0"/>
              <a:t>)</a:t>
            </a:r>
            <a:endParaRPr lang="en-US" sz="2700" dirty="0"/>
          </a:p>
        </p:txBody>
      </p:sp>
      <p:sp>
        <p:nvSpPr>
          <p:cNvPr id="3" name="Content Placeholder 2"/>
          <p:cNvSpPr>
            <a:spLocks noGrp="1"/>
          </p:cNvSpPr>
          <p:nvPr>
            <p:ph idx="1"/>
          </p:nvPr>
        </p:nvSpPr>
        <p:spPr>
          <a:xfrm>
            <a:off x="457200" y="1600200"/>
            <a:ext cx="8229600" cy="4724400"/>
          </a:xfrm>
        </p:spPr>
        <p:txBody>
          <a:bodyPr>
            <a:normAutofit lnSpcReduction="10000"/>
          </a:bodyPr>
          <a:lstStyle/>
          <a:p>
            <a:r>
              <a:rPr lang="en-GB" sz="2000" b="1" dirty="0" smtClean="0"/>
              <a:t>AL3</a:t>
            </a:r>
            <a:r>
              <a:rPr lang="en-GB" sz="2000" dirty="0" smtClean="0"/>
              <a:t> are those system which require immediate intervention from rescue team. </a:t>
            </a:r>
          </a:p>
          <a:p>
            <a:r>
              <a:rPr lang="en-GB" sz="2000" b="1" dirty="0" smtClean="0"/>
              <a:t>Safety systems </a:t>
            </a:r>
            <a:r>
              <a:rPr lang="en-GB" sz="2000" dirty="0" smtClean="0"/>
              <a:t>are those that are relevant to prevent or reduce risks.</a:t>
            </a:r>
          </a:p>
          <a:p>
            <a:r>
              <a:rPr lang="en-GB" sz="2000" b="1" dirty="0" smtClean="0"/>
              <a:t>LHC AL3 systems</a:t>
            </a:r>
            <a:r>
              <a:rPr lang="en-GB" sz="2000" dirty="0" smtClean="0"/>
              <a:t>: Automatic fire detection, oxygen deficiency monitoring, flood alarms, flammable gas alarms, emergency phones (“red phones”) and lift alerts, evacuation alarms and emergency stops.</a:t>
            </a:r>
          </a:p>
          <a:p>
            <a:r>
              <a:rPr lang="en-GB" sz="2000" dirty="0" smtClean="0"/>
              <a:t>LHC AL3 systems are spread over 8 of the </a:t>
            </a:r>
            <a:r>
              <a:rPr lang="en-GB" sz="2000" b="1" dirty="0" smtClean="0"/>
              <a:t>33 geographical CSAM zones</a:t>
            </a:r>
            <a:r>
              <a:rPr lang="en-GB" sz="2000" dirty="0" smtClean="0"/>
              <a:t>.</a:t>
            </a:r>
          </a:p>
          <a:p>
            <a:r>
              <a:rPr lang="en-GB" sz="2000" b="1" dirty="0" smtClean="0"/>
              <a:t>20000 detectors at CERN</a:t>
            </a:r>
            <a:r>
              <a:rPr lang="en-GB" sz="2000" dirty="0" smtClean="0"/>
              <a:t>, covering surface building and underground areas.  </a:t>
            </a:r>
          </a:p>
          <a:p>
            <a:r>
              <a:rPr lang="en-GB" sz="2000" dirty="0" smtClean="0"/>
              <a:t>The </a:t>
            </a:r>
            <a:r>
              <a:rPr lang="en-GB" sz="2000" b="1" dirty="0" smtClean="0"/>
              <a:t>CSAM system monitors </a:t>
            </a:r>
            <a:r>
              <a:rPr lang="en-GB" sz="2000" dirty="0" smtClean="0"/>
              <a:t>the status of every alarm </a:t>
            </a:r>
            <a:r>
              <a:rPr lang="en-GB" sz="2000" b="1" dirty="0" smtClean="0"/>
              <a:t>and communicates </a:t>
            </a:r>
            <a:r>
              <a:rPr lang="en-GB" sz="2000" dirty="0" smtClean="0"/>
              <a:t>the information over two separate communications systems to the </a:t>
            </a:r>
            <a:r>
              <a:rPr lang="en-GB" sz="2000" b="1" dirty="0" smtClean="0"/>
              <a:t>CCC</a:t>
            </a:r>
            <a:r>
              <a:rPr lang="en-GB" sz="2000" dirty="0" smtClean="0"/>
              <a:t> and </a:t>
            </a:r>
            <a:r>
              <a:rPr lang="en-GB" sz="2000" b="1" dirty="0" smtClean="0"/>
              <a:t>SCR</a:t>
            </a:r>
            <a:r>
              <a:rPr lang="en-GB" sz="2000" dirty="0" smtClean="0"/>
              <a:t>. </a:t>
            </a:r>
            <a:br>
              <a:rPr lang="en-GB" sz="2000" dirty="0" smtClean="0"/>
            </a:br>
            <a:r>
              <a:rPr lang="en-GB" sz="2000" dirty="0" smtClean="0"/>
              <a:t>The information is also redistributed to </a:t>
            </a:r>
            <a:r>
              <a:rPr lang="en-GB" sz="2000" b="1" dirty="0" smtClean="0"/>
              <a:t>local display terminals </a:t>
            </a:r>
            <a:r>
              <a:rPr lang="en-GB" sz="2000" dirty="0" smtClean="0"/>
              <a:t>for use in an intervention, replacing the local hardwired synoptic panels that the </a:t>
            </a:r>
            <a:r>
              <a:rPr lang="en-GB" sz="2000" dirty="0" err="1" smtClean="0"/>
              <a:t>pompiers</a:t>
            </a:r>
            <a:r>
              <a:rPr lang="en-GB" sz="2000" dirty="0" smtClean="0"/>
              <a:t> had relied on for years. </a:t>
            </a:r>
          </a:p>
          <a:p>
            <a:pPr>
              <a:buNone/>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ain"/>
          <p:cNvPicPr>
            <a:picLocks noGrp="1" noChangeAspect="1" noChangeArrowheads="1"/>
          </p:cNvPicPr>
          <p:nvPr>
            <p:ph idx="1"/>
          </p:nvPr>
        </p:nvPicPr>
        <p:blipFill>
          <a:blip r:embed="rId2"/>
          <a:srcRect/>
          <a:stretch>
            <a:fillRect/>
          </a:stretch>
        </p:blipFill>
        <p:spPr bwMode="auto">
          <a:xfrm>
            <a:off x="228600" y="228599"/>
            <a:ext cx="8686800" cy="651721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GB"/>
          </a:p>
        </p:txBody>
      </p:sp>
      <p:pic>
        <p:nvPicPr>
          <p:cNvPr id="5" name="Picture 2" descr="zone18"/>
          <p:cNvPicPr>
            <a:picLocks noChangeAspect="1" noChangeArrowheads="1"/>
          </p:cNvPicPr>
          <p:nvPr/>
        </p:nvPicPr>
        <p:blipFill>
          <a:blip r:embed="rId2"/>
          <a:srcRect/>
          <a:stretch>
            <a:fillRect/>
          </a:stretch>
        </p:blipFill>
        <p:spPr bwMode="auto">
          <a:xfrm>
            <a:off x="228600" y="228600"/>
            <a:ext cx="8686800" cy="651146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467600" cy="1143000"/>
          </a:xfrm>
        </p:spPr>
        <p:txBody>
          <a:bodyPr>
            <a:normAutofit fontScale="90000"/>
          </a:bodyPr>
          <a:lstStyle/>
          <a:p>
            <a:r>
              <a:rPr lang="en-GB" b="1" dirty="0" smtClean="0"/>
              <a:t>Safety systems (AL3) and systems relevant to Safety</a:t>
            </a:r>
            <a:r>
              <a:rPr lang="en-GB" sz="2800" dirty="0" smtClean="0"/>
              <a:t> </a:t>
            </a:r>
            <a:r>
              <a:rPr lang="en-GB" sz="2700" dirty="0" smtClean="0"/>
              <a:t>(</a:t>
            </a:r>
            <a:r>
              <a:rPr lang="en-GB" sz="2700" b="1" i="1" dirty="0" smtClean="0">
                <a:solidFill>
                  <a:schemeClr val="bg1">
                    <a:lumMod val="65000"/>
                  </a:schemeClr>
                </a:solidFill>
              </a:rPr>
              <a:t>Steve Hutchins</a:t>
            </a:r>
            <a:r>
              <a:rPr lang="en-GB" sz="2700" dirty="0" smtClean="0"/>
              <a:t>)</a:t>
            </a:r>
            <a:endParaRPr lang="en-US" sz="2700" dirty="0"/>
          </a:p>
        </p:txBody>
      </p:sp>
      <p:sp>
        <p:nvSpPr>
          <p:cNvPr id="3" name="Content Placeholder 2"/>
          <p:cNvSpPr>
            <a:spLocks noGrp="1"/>
          </p:cNvSpPr>
          <p:nvPr>
            <p:ph idx="1"/>
          </p:nvPr>
        </p:nvSpPr>
        <p:spPr>
          <a:xfrm>
            <a:off x="457200" y="1600200"/>
            <a:ext cx="8229600" cy="4724400"/>
          </a:xfrm>
        </p:spPr>
        <p:txBody>
          <a:bodyPr>
            <a:noAutofit/>
          </a:bodyPr>
          <a:lstStyle/>
          <a:p>
            <a:r>
              <a:rPr lang="en-GB" sz="2400" dirty="0" smtClean="0"/>
              <a:t>Overall, the required </a:t>
            </a:r>
            <a:r>
              <a:rPr lang="en-GB" sz="2400" b="1" dirty="0" smtClean="0"/>
              <a:t>LHC safety systems </a:t>
            </a:r>
            <a:r>
              <a:rPr lang="en-GB" sz="2400" dirty="0" smtClean="0"/>
              <a:t>are in place and perform well, despite some shortcomings.</a:t>
            </a:r>
          </a:p>
          <a:p>
            <a:r>
              <a:rPr lang="en-GB" sz="2400" b="1" dirty="0" smtClean="0"/>
              <a:t>CSAM </a:t>
            </a:r>
            <a:r>
              <a:rPr lang="en-GB" sz="2400" dirty="0" smtClean="0"/>
              <a:t>single failure points will be eliminated with the introduction of the new network. </a:t>
            </a:r>
          </a:p>
          <a:p>
            <a:r>
              <a:rPr lang="en-GB" sz="2400" dirty="0" smtClean="0"/>
              <a:t>The </a:t>
            </a:r>
            <a:r>
              <a:rPr lang="en-GB" sz="2400" b="1" dirty="0" smtClean="0"/>
              <a:t>“CSAM - test mode” </a:t>
            </a:r>
            <a:r>
              <a:rPr lang="en-GB" sz="2400" dirty="0" smtClean="0"/>
              <a:t>should be used as soon as possible.</a:t>
            </a:r>
          </a:p>
          <a:p>
            <a:r>
              <a:rPr lang="en-GB" sz="2400" dirty="0" smtClean="0"/>
              <a:t>The few missing </a:t>
            </a:r>
            <a:r>
              <a:rPr lang="en-GB" sz="2400" b="1" dirty="0" smtClean="0"/>
              <a:t>ODH detectors </a:t>
            </a:r>
            <a:r>
              <a:rPr lang="en-GB" sz="2400" dirty="0" smtClean="0"/>
              <a:t>are to be installed.</a:t>
            </a:r>
          </a:p>
          <a:p>
            <a:r>
              <a:rPr lang="en-GB" sz="2400" dirty="0" smtClean="0"/>
              <a:t>The </a:t>
            </a:r>
            <a:r>
              <a:rPr lang="en-GB" sz="2400" b="1" dirty="0" err="1" smtClean="0"/>
              <a:t>T</a:t>
            </a:r>
            <a:r>
              <a:rPr lang="en-GB" sz="2400" b="1" dirty="0" err="1" smtClean="0"/>
              <a:t>askForce</a:t>
            </a:r>
            <a:r>
              <a:rPr lang="en-GB" sz="2400" dirty="0" smtClean="0"/>
              <a:t> </a:t>
            </a:r>
            <a:r>
              <a:rPr lang="en-GB" sz="2400" dirty="0" smtClean="0"/>
              <a:t>results might entail more actions on safety and safety related systems.</a:t>
            </a:r>
          </a:p>
          <a:p>
            <a:r>
              <a:rPr lang="en-GB" sz="2400" b="1" dirty="0" smtClean="0"/>
              <a:t>Safety information panels </a:t>
            </a:r>
            <a:r>
              <a:rPr lang="en-GB" sz="2400" dirty="0" smtClean="0"/>
              <a:t>would make it possible to inform users of any local alarms, the status of adjoining sectors etc. (</a:t>
            </a:r>
            <a:r>
              <a:rPr lang="en-GB" sz="2400" dirty="0" err="1" smtClean="0"/>
              <a:t>cryo</a:t>
            </a:r>
            <a:r>
              <a:rPr lang="en-GB" sz="2400" dirty="0" smtClean="0"/>
              <a:t> conditions, transport restrictions, power testing plans, the need to evacuate an area at a certain time, x-ray tests…)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The LHC HVAC system</a:t>
            </a:r>
            <a:r>
              <a:rPr lang="en-GB" dirty="0" smtClean="0"/>
              <a:t/>
            </a:r>
            <a:br>
              <a:rPr lang="en-GB" dirty="0" smtClean="0"/>
            </a:br>
            <a:r>
              <a:rPr lang="en-GB" sz="2700" dirty="0" smtClean="0"/>
              <a:t>(</a:t>
            </a:r>
            <a:r>
              <a:rPr lang="en-GB" sz="2700" b="1" i="1" dirty="0" smtClean="0">
                <a:solidFill>
                  <a:schemeClr val="bg1">
                    <a:lumMod val="65000"/>
                  </a:schemeClr>
                </a:solidFill>
              </a:rPr>
              <a:t>Joaquin Inigo-Golfin</a:t>
            </a:r>
            <a:r>
              <a:rPr lang="en-GB" sz="2700" dirty="0" smtClean="0"/>
              <a:t>)</a:t>
            </a:r>
            <a:endParaRPr lang="en-US" sz="2700" dirty="0"/>
          </a:p>
        </p:txBody>
      </p:sp>
      <p:graphicFrame>
        <p:nvGraphicFramePr>
          <p:cNvPr id="4" name="Object 8"/>
          <p:cNvGraphicFramePr>
            <a:graphicFrameLocks noChangeAspect="1"/>
          </p:cNvGraphicFramePr>
          <p:nvPr/>
        </p:nvGraphicFramePr>
        <p:xfrm>
          <a:off x="3962400" y="3355975"/>
          <a:ext cx="4951413" cy="3502025"/>
        </p:xfrm>
        <a:graphic>
          <a:graphicData uri="http://schemas.openxmlformats.org/presentationml/2006/ole">
            <p:oleObj spid="_x0000_s1026" name="Acrobat Document" r:id="rId3" imgW="9461160" imgH="6693480" progId="AcroExch.Document.7">
              <p:embed/>
            </p:oleObj>
          </a:graphicData>
        </a:graphic>
      </p:graphicFrame>
      <p:pic>
        <p:nvPicPr>
          <p:cNvPr id="5" name="Picture 4"/>
          <p:cNvPicPr>
            <a:picLocks noChangeAspect="1" noChangeArrowheads="1"/>
          </p:cNvPicPr>
          <p:nvPr/>
        </p:nvPicPr>
        <p:blipFill>
          <a:blip r:embed="rId4"/>
          <a:srcRect/>
          <a:stretch>
            <a:fillRect/>
          </a:stretch>
        </p:blipFill>
        <p:spPr>
          <a:xfrm>
            <a:off x="152400" y="1419225"/>
            <a:ext cx="4800600" cy="3267075"/>
          </a:xfrm>
          <a:prstGeom prst="rect">
            <a:avLst/>
          </a:prstGeom>
          <a:noFill/>
          <a:ln/>
        </p:spPr>
      </p:pic>
      <p:sp>
        <p:nvSpPr>
          <p:cNvPr id="6" name="Text Box 10"/>
          <p:cNvSpPr txBox="1">
            <a:spLocks noChangeArrowheads="1"/>
          </p:cNvSpPr>
          <p:nvPr/>
        </p:nvSpPr>
        <p:spPr bwMode="auto">
          <a:xfrm>
            <a:off x="5257800" y="1724025"/>
            <a:ext cx="3657600" cy="1603375"/>
          </a:xfrm>
          <a:prstGeom prst="rect">
            <a:avLst/>
          </a:prstGeom>
          <a:noFill/>
          <a:ln w="9525">
            <a:noFill/>
            <a:miter lim="800000"/>
            <a:headEnd/>
            <a:tailEnd/>
          </a:ln>
          <a:effectLst/>
        </p:spPr>
        <p:txBody>
          <a:bodyPr>
            <a:spAutoFit/>
          </a:bodyPr>
          <a:lstStyle/>
          <a:p>
            <a:pPr>
              <a:spcBef>
                <a:spcPct val="50000"/>
              </a:spcBef>
              <a:buFontTx/>
              <a:buChar char="-"/>
            </a:pPr>
            <a:r>
              <a:rPr lang="en-GB" dirty="0"/>
              <a:t>Different volumes should remain distinct in all operation conditions,</a:t>
            </a:r>
          </a:p>
          <a:p>
            <a:pPr>
              <a:spcBef>
                <a:spcPct val="50000"/>
              </a:spcBef>
              <a:buFontTx/>
              <a:buChar char="-"/>
            </a:pPr>
            <a:r>
              <a:rPr lang="en-GB" dirty="0"/>
              <a:t>Confinement of experimental caverns important for fire/ODH reasons.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The LHC HVAC system</a:t>
            </a:r>
            <a:r>
              <a:rPr lang="en-GB" dirty="0" smtClean="0"/>
              <a:t/>
            </a:r>
            <a:br>
              <a:rPr lang="en-GB" dirty="0" smtClean="0"/>
            </a:br>
            <a:r>
              <a:rPr lang="en-GB" sz="2700" dirty="0" smtClean="0"/>
              <a:t>(</a:t>
            </a:r>
            <a:r>
              <a:rPr lang="en-GB" sz="2700" b="1" i="1" dirty="0" smtClean="0">
                <a:solidFill>
                  <a:schemeClr val="bg1">
                    <a:lumMod val="65000"/>
                  </a:schemeClr>
                </a:solidFill>
              </a:rPr>
              <a:t>Joaquin Inigo-Golfin</a:t>
            </a:r>
            <a:r>
              <a:rPr lang="en-GB" sz="2700" dirty="0" smtClean="0"/>
              <a:t>)</a:t>
            </a:r>
            <a:endParaRPr lang="en-US" sz="2700" dirty="0"/>
          </a:p>
        </p:txBody>
      </p:sp>
      <p:sp>
        <p:nvSpPr>
          <p:cNvPr id="3" name="Content Placeholder 2"/>
          <p:cNvSpPr>
            <a:spLocks noGrp="1"/>
          </p:cNvSpPr>
          <p:nvPr>
            <p:ph idx="1"/>
          </p:nvPr>
        </p:nvSpPr>
        <p:spPr>
          <a:xfrm>
            <a:off x="457200" y="1447800"/>
            <a:ext cx="8229600" cy="5029200"/>
          </a:xfrm>
        </p:spPr>
        <p:txBody>
          <a:bodyPr>
            <a:normAutofit fontScale="70000" lnSpcReduction="20000"/>
          </a:bodyPr>
          <a:lstStyle/>
          <a:p>
            <a:pPr marL="609600" indent="-609600">
              <a:lnSpc>
                <a:spcPct val="120000"/>
              </a:lnSpc>
              <a:buFont typeface="+mj-lt"/>
              <a:buAutoNum type="arabicPeriod"/>
            </a:pPr>
            <a:r>
              <a:rPr lang="en-GB" sz="3100" dirty="0" smtClean="0"/>
              <a:t>The existing LHC HVAC system is </a:t>
            </a:r>
            <a:r>
              <a:rPr lang="en-GB" sz="3100" b="1" dirty="0" smtClean="0"/>
              <a:t>inherited from LEP</a:t>
            </a:r>
            <a:r>
              <a:rPr lang="en-GB" sz="3100" dirty="0" smtClean="0"/>
              <a:t>. It has undergone no upgrade to conform to new regulations.</a:t>
            </a:r>
          </a:p>
          <a:p>
            <a:pPr marL="609600" indent="-609600">
              <a:lnSpc>
                <a:spcPct val="120000"/>
              </a:lnSpc>
              <a:buFontTx/>
              <a:buNone/>
            </a:pPr>
            <a:r>
              <a:rPr lang="en-GB" sz="3100" dirty="0" smtClean="0"/>
              <a:t>2.	Recent ISO standards provide a relevant referential for possible improvements. The </a:t>
            </a:r>
            <a:r>
              <a:rPr lang="en-GB" sz="3100" b="1" dirty="0" smtClean="0"/>
              <a:t>major improvement axes </a:t>
            </a:r>
            <a:r>
              <a:rPr lang="en-GB" sz="3100" dirty="0" smtClean="0"/>
              <a:t>would be:</a:t>
            </a:r>
          </a:p>
          <a:p>
            <a:pPr marL="1390650" lvl="2" indent="-533400">
              <a:lnSpc>
                <a:spcPct val="120000"/>
              </a:lnSpc>
            </a:pPr>
            <a:r>
              <a:rPr lang="en-GB" sz="2600" dirty="0" smtClean="0"/>
              <a:t>Confinement and filtration,</a:t>
            </a:r>
          </a:p>
          <a:p>
            <a:pPr marL="1390650" lvl="2" indent="-533400">
              <a:lnSpc>
                <a:spcPct val="120000"/>
              </a:lnSpc>
            </a:pPr>
            <a:r>
              <a:rPr lang="en-GB" sz="2600" dirty="0" smtClean="0"/>
              <a:t>Availability and reliability,</a:t>
            </a:r>
          </a:p>
          <a:p>
            <a:pPr marL="1390650" lvl="2" indent="-533400">
              <a:lnSpc>
                <a:spcPct val="120000"/>
              </a:lnSpc>
            </a:pPr>
            <a:r>
              <a:rPr lang="en-GB" sz="2600" dirty="0" smtClean="0"/>
              <a:t>Monitoring,</a:t>
            </a:r>
          </a:p>
          <a:p>
            <a:pPr marL="1390650" lvl="2" indent="-533400">
              <a:lnSpc>
                <a:spcPct val="120000"/>
              </a:lnSpc>
            </a:pPr>
            <a:r>
              <a:rPr lang="en-GB" sz="2600" dirty="0" smtClean="0"/>
              <a:t>Procedures,</a:t>
            </a:r>
          </a:p>
          <a:p>
            <a:pPr marL="609600" indent="-609600">
              <a:lnSpc>
                <a:spcPct val="120000"/>
              </a:lnSpc>
              <a:buFontTx/>
              <a:buAutoNum type="arabicPeriod" startAt="3"/>
            </a:pPr>
            <a:r>
              <a:rPr lang="en-GB" sz="3100" dirty="0" smtClean="0"/>
              <a:t>However full adherence to the ISO impractical and costly for the LHC.</a:t>
            </a:r>
          </a:p>
          <a:p>
            <a:pPr marL="609600" indent="-609600">
              <a:lnSpc>
                <a:spcPct val="120000"/>
              </a:lnSpc>
              <a:buFontTx/>
              <a:buAutoNum type="arabicPeriod" startAt="3"/>
            </a:pPr>
            <a:r>
              <a:rPr lang="en-GB" sz="3100" b="1" dirty="0" smtClean="0"/>
              <a:t>Improvement of some aspects </a:t>
            </a:r>
            <a:r>
              <a:rPr lang="en-GB" sz="3100" dirty="0" smtClean="0"/>
              <a:t>very affordable (door contacts, independent alarms).</a:t>
            </a:r>
          </a:p>
          <a:p>
            <a:pPr marL="609600" indent="-609600">
              <a:lnSpc>
                <a:spcPct val="120000"/>
              </a:lnSpc>
              <a:buFontTx/>
              <a:buNone/>
            </a:pPr>
            <a:r>
              <a:rPr lang="en-GB" sz="3100" dirty="0" smtClean="0"/>
              <a:t>5.	</a:t>
            </a:r>
            <a:r>
              <a:rPr lang="en-GB" sz="3100" b="1" dirty="0" smtClean="0"/>
              <a:t>Some modifications </a:t>
            </a:r>
            <a:r>
              <a:rPr lang="en-GB" sz="3100" dirty="0" smtClean="0"/>
              <a:t>(filtration of smoke, back-up electrical supply) very costly and require careful consideration.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p:cNvPicPr>
            <a:picLocks noChangeAspect="1" noChangeArrowheads="1"/>
          </p:cNvPicPr>
          <p:nvPr/>
        </p:nvPicPr>
        <p:blipFill>
          <a:blip r:embed="rId2"/>
          <a:srcRect/>
          <a:stretch>
            <a:fillRect/>
          </a:stretch>
        </p:blipFill>
        <p:spPr bwMode="auto">
          <a:xfrm>
            <a:off x="4016375" y="2351088"/>
            <a:ext cx="4783138" cy="2581275"/>
          </a:xfrm>
          <a:prstGeom prst="rect">
            <a:avLst/>
          </a:prstGeom>
          <a:noFill/>
          <a:ln w="9525">
            <a:noFill/>
            <a:miter lim="800000"/>
            <a:headEnd/>
            <a:tailEnd/>
          </a:ln>
        </p:spPr>
      </p:pic>
      <p:sp>
        <p:nvSpPr>
          <p:cNvPr id="8" name="Rectangle 6"/>
          <p:cNvSpPr>
            <a:spLocks noChangeArrowheads="1"/>
          </p:cNvSpPr>
          <p:nvPr/>
        </p:nvSpPr>
        <p:spPr bwMode="auto">
          <a:xfrm>
            <a:off x="3910013" y="5167313"/>
            <a:ext cx="5135562" cy="1462087"/>
          </a:xfrm>
          <a:prstGeom prst="rect">
            <a:avLst/>
          </a:prstGeom>
          <a:noFill/>
          <a:ln w="9525">
            <a:noFill/>
            <a:miter lim="800000"/>
            <a:headEnd/>
            <a:tailEnd/>
          </a:ln>
          <a:effectLst/>
        </p:spPr>
        <p:txBody>
          <a:bodyPr>
            <a:spAutoFit/>
          </a:bodyPr>
          <a:lstStyle/>
          <a:p>
            <a:pPr>
              <a:spcAft>
                <a:spcPts val="600"/>
              </a:spcAft>
              <a:defRPr/>
            </a:pPr>
            <a:r>
              <a:rPr lang="de-DE" sz="1400" dirty="0">
                <a:latin typeface="+mn-lt"/>
              </a:rPr>
              <a:t>A serious incident/accident/crisis includes three different processes:</a:t>
            </a:r>
          </a:p>
          <a:p>
            <a:pPr>
              <a:buFont typeface="Wingdings" pitchFamily="2" charset="2"/>
              <a:buChar char="ü"/>
              <a:defRPr/>
            </a:pPr>
            <a:r>
              <a:rPr lang="de-DE" sz="1400" dirty="0">
                <a:latin typeface="+mn-lt"/>
              </a:rPr>
              <a:t>   Emergency response</a:t>
            </a:r>
          </a:p>
          <a:p>
            <a:pPr>
              <a:buFont typeface="Wingdings" pitchFamily="2" charset="2"/>
              <a:buChar char="ü"/>
              <a:defRPr/>
            </a:pPr>
            <a:r>
              <a:rPr lang="de-DE" sz="1400" dirty="0">
                <a:latin typeface="+mn-lt"/>
              </a:rPr>
              <a:t>   Continuity</a:t>
            </a:r>
          </a:p>
          <a:p>
            <a:pPr>
              <a:buFont typeface="Wingdings" pitchFamily="2" charset="2"/>
              <a:buChar char="ü"/>
              <a:defRPr/>
            </a:pPr>
            <a:r>
              <a:rPr lang="de-DE" sz="1400" dirty="0">
                <a:latin typeface="+mn-lt"/>
              </a:rPr>
              <a:t>   Recovery</a:t>
            </a:r>
          </a:p>
          <a:p>
            <a:pPr>
              <a:defRPr/>
            </a:pPr>
            <a:r>
              <a:rPr lang="de-DE" sz="1400" dirty="0">
                <a:latin typeface="+mn-lt"/>
              </a:rPr>
              <a:t>Each must be planned and organised in advance in the emergency preparedness process.</a:t>
            </a:r>
          </a:p>
        </p:txBody>
      </p:sp>
      <p:grpSp>
        <p:nvGrpSpPr>
          <p:cNvPr id="2" name="Group 103"/>
          <p:cNvGrpSpPr>
            <a:grpSpLocks/>
          </p:cNvGrpSpPr>
          <p:nvPr/>
        </p:nvGrpSpPr>
        <p:grpSpPr bwMode="auto">
          <a:xfrm>
            <a:off x="0" y="1346200"/>
            <a:ext cx="9144000" cy="457200"/>
            <a:chOff x="0" y="493713"/>
            <a:chExt cx="9144000" cy="457200"/>
          </a:xfrm>
        </p:grpSpPr>
        <p:sp>
          <p:nvSpPr>
            <p:cNvPr id="10" name="Rectangle 9"/>
            <p:cNvSpPr/>
            <p:nvPr/>
          </p:nvSpPr>
          <p:spPr>
            <a:xfrm rot="5400000">
              <a:off x="8474869" y="270669"/>
              <a:ext cx="446088" cy="89217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cs typeface="Arial" charset="0"/>
              </a:endParaRPr>
            </a:p>
          </p:txBody>
        </p:sp>
        <p:sp>
          <p:nvSpPr>
            <p:cNvPr id="11" name="Rectangle 10"/>
            <p:cNvSpPr/>
            <p:nvPr/>
          </p:nvSpPr>
          <p:spPr>
            <a:xfrm rot="5400000">
              <a:off x="7323138" y="11113"/>
              <a:ext cx="446088" cy="141128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600" dirty="0">
                <a:solidFill>
                  <a:srgbClr val="FFFFFF"/>
                </a:solidFill>
                <a:cs typeface="Arial" charset="0"/>
              </a:endParaRPr>
            </a:p>
          </p:txBody>
        </p:sp>
        <p:sp>
          <p:nvSpPr>
            <p:cNvPr id="12" name="Rectangle 11"/>
            <p:cNvSpPr/>
            <p:nvPr/>
          </p:nvSpPr>
          <p:spPr>
            <a:xfrm rot="5400000">
              <a:off x="5988844" y="91282"/>
              <a:ext cx="446088" cy="125095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cs typeface="Arial" charset="0"/>
              </a:endParaRPr>
            </a:p>
          </p:txBody>
        </p:sp>
        <p:sp>
          <p:nvSpPr>
            <p:cNvPr id="13" name="Rectangle 12"/>
            <p:cNvSpPr/>
            <p:nvPr/>
          </p:nvSpPr>
          <p:spPr>
            <a:xfrm rot="5400000">
              <a:off x="4429919" y="-216693"/>
              <a:ext cx="446088" cy="1866900"/>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cs typeface="Arial" charset="0"/>
              </a:endParaRPr>
            </a:p>
          </p:txBody>
        </p:sp>
        <p:sp>
          <p:nvSpPr>
            <p:cNvPr id="14" name="Rectangle 13"/>
            <p:cNvSpPr/>
            <p:nvPr/>
          </p:nvSpPr>
          <p:spPr>
            <a:xfrm rot="5400000">
              <a:off x="1309687" y="66676"/>
              <a:ext cx="455613" cy="1309688"/>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cs typeface="Arial" charset="0"/>
              </a:endParaRPr>
            </a:p>
          </p:txBody>
        </p:sp>
        <p:sp>
          <p:nvSpPr>
            <p:cNvPr id="5146" name="TextBox 4"/>
            <p:cNvSpPr txBox="1">
              <a:spLocks noChangeArrowheads="1"/>
            </p:cNvSpPr>
            <p:nvPr/>
          </p:nvSpPr>
          <p:spPr bwMode="auto">
            <a:xfrm>
              <a:off x="966788" y="568325"/>
              <a:ext cx="1143000" cy="307975"/>
            </a:xfrm>
            <a:prstGeom prst="rect">
              <a:avLst/>
            </a:prstGeom>
            <a:noFill/>
            <a:ln w="9525">
              <a:noFill/>
              <a:miter lim="800000"/>
              <a:headEnd/>
              <a:tailEnd/>
            </a:ln>
          </p:spPr>
          <p:txBody>
            <a:bodyPr>
              <a:spAutoFit/>
            </a:bodyPr>
            <a:lstStyle/>
            <a:p>
              <a:pPr algn="ctr"/>
              <a:r>
                <a:rPr lang="fr-CH" sz="1400" b="1">
                  <a:latin typeface="Calibri" pitchFamily="34" charset="0"/>
                </a:rPr>
                <a:t>NORMAL</a:t>
              </a:r>
              <a:endParaRPr lang="en-GB" sz="1400" b="1">
                <a:latin typeface="Calibri" pitchFamily="34" charset="0"/>
              </a:endParaRPr>
            </a:p>
          </p:txBody>
        </p:sp>
        <p:sp>
          <p:nvSpPr>
            <p:cNvPr id="16" name="Rectangle 15"/>
            <p:cNvSpPr/>
            <p:nvPr/>
          </p:nvSpPr>
          <p:spPr>
            <a:xfrm rot="5400000">
              <a:off x="2737644" y="-43656"/>
              <a:ext cx="446088" cy="1520825"/>
            </a:xfrm>
            <a:prstGeom prst="rect">
              <a:avLst/>
            </a:prstGeom>
            <a:solidFill>
              <a:srgbClr val="FFFF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cs typeface="Arial" charset="0"/>
              </a:endParaRPr>
            </a:p>
          </p:txBody>
        </p:sp>
        <p:sp>
          <p:nvSpPr>
            <p:cNvPr id="5148" name="TextBox 6"/>
            <p:cNvSpPr txBox="1">
              <a:spLocks noChangeArrowheads="1"/>
            </p:cNvSpPr>
            <p:nvPr/>
          </p:nvSpPr>
          <p:spPr bwMode="auto">
            <a:xfrm>
              <a:off x="2355850" y="568325"/>
              <a:ext cx="1252538" cy="307975"/>
            </a:xfrm>
            <a:prstGeom prst="rect">
              <a:avLst/>
            </a:prstGeom>
            <a:noFill/>
            <a:ln w="9525">
              <a:noFill/>
              <a:miter lim="800000"/>
              <a:headEnd/>
              <a:tailEnd/>
            </a:ln>
          </p:spPr>
          <p:txBody>
            <a:bodyPr>
              <a:spAutoFit/>
            </a:bodyPr>
            <a:lstStyle/>
            <a:p>
              <a:pPr algn="ctr"/>
              <a:r>
                <a:rPr lang="fr-CH" sz="1400" b="1">
                  <a:latin typeface="Calibri" pitchFamily="34" charset="0"/>
                </a:rPr>
                <a:t>INCIDENT</a:t>
              </a:r>
              <a:endParaRPr lang="en-GB" sz="1400" b="1">
                <a:latin typeface="Calibri" pitchFamily="34" charset="0"/>
              </a:endParaRPr>
            </a:p>
          </p:txBody>
        </p:sp>
        <p:sp>
          <p:nvSpPr>
            <p:cNvPr id="5149" name="TextBox 8"/>
            <p:cNvSpPr txBox="1">
              <a:spLocks noChangeArrowheads="1"/>
            </p:cNvSpPr>
            <p:nvPr/>
          </p:nvSpPr>
          <p:spPr bwMode="auto">
            <a:xfrm>
              <a:off x="4249465" y="565150"/>
              <a:ext cx="935038" cy="307975"/>
            </a:xfrm>
            <a:prstGeom prst="rect">
              <a:avLst/>
            </a:prstGeom>
            <a:noFill/>
            <a:ln w="9525">
              <a:noFill/>
              <a:miter lim="800000"/>
              <a:headEnd/>
              <a:tailEnd/>
            </a:ln>
          </p:spPr>
          <p:txBody>
            <a:bodyPr>
              <a:spAutoFit/>
            </a:bodyPr>
            <a:lstStyle/>
            <a:p>
              <a:pPr algn="ctr"/>
              <a:r>
                <a:rPr lang="fr-CH" sz="1400" b="1">
                  <a:latin typeface="Calibri" pitchFamily="34" charset="0"/>
                </a:rPr>
                <a:t>ACCIDENT</a:t>
              </a:r>
              <a:endParaRPr lang="en-GB" sz="1400" b="1">
                <a:latin typeface="Calibri" pitchFamily="34" charset="0"/>
              </a:endParaRPr>
            </a:p>
          </p:txBody>
        </p:sp>
        <p:sp>
          <p:nvSpPr>
            <p:cNvPr id="5150" name="TextBox 10"/>
            <p:cNvSpPr txBox="1">
              <a:spLocks noChangeArrowheads="1"/>
            </p:cNvSpPr>
            <p:nvPr/>
          </p:nvSpPr>
          <p:spPr bwMode="auto">
            <a:xfrm>
              <a:off x="5739431" y="515938"/>
              <a:ext cx="1003746" cy="307879"/>
            </a:xfrm>
            <a:prstGeom prst="rect">
              <a:avLst/>
            </a:prstGeom>
            <a:noFill/>
            <a:ln w="9525">
              <a:noFill/>
              <a:miter lim="800000"/>
              <a:headEnd/>
              <a:tailEnd/>
            </a:ln>
          </p:spPr>
          <p:txBody>
            <a:bodyPr>
              <a:spAutoFit/>
            </a:bodyPr>
            <a:lstStyle/>
            <a:p>
              <a:pPr algn="ctr"/>
              <a:r>
                <a:rPr lang="fr-CH" sz="1400" b="1">
                  <a:latin typeface="Calibri" pitchFamily="34" charset="0"/>
                </a:rPr>
                <a:t>ACCIDENT</a:t>
              </a:r>
              <a:endParaRPr lang="en-GB" sz="1400" b="1">
                <a:latin typeface="Calibri" pitchFamily="34" charset="0"/>
              </a:endParaRPr>
            </a:p>
          </p:txBody>
        </p:sp>
        <p:sp>
          <p:nvSpPr>
            <p:cNvPr id="5151" name="TextBox 11"/>
            <p:cNvSpPr txBox="1">
              <a:spLocks noChangeArrowheads="1"/>
            </p:cNvSpPr>
            <p:nvPr/>
          </p:nvSpPr>
          <p:spPr bwMode="auto">
            <a:xfrm>
              <a:off x="5433833" y="722303"/>
              <a:ext cx="1554162" cy="215910"/>
            </a:xfrm>
            <a:prstGeom prst="rect">
              <a:avLst/>
            </a:prstGeom>
            <a:noFill/>
            <a:ln w="9525">
              <a:noFill/>
              <a:miter lim="800000"/>
              <a:headEnd/>
              <a:tailEnd/>
            </a:ln>
          </p:spPr>
          <p:txBody>
            <a:bodyPr>
              <a:spAutoFit/>
            </a:bodyPr>
            <a:lstStyle/>
            <a:p>
              <a:pPr algn="ctr"/>
              <a:r>
                <a:rPr lang="fr-CH" sz="800" b="1">
                  <a:latin typeface="Calibri" pitchFamily="34" charset="0"/>
                </a:rPr>
                <a:t>Requiring external assistance</a:t>
              </a:r>
              <a:endParaRPr lang="en-GB" sz="800" b="1">
                <a:latin typeface="Calibri" pitchFamily="34" charset="0"/>
              </a:endParaRPr>
            </a:p>
          </p:txBody>
        </p:sp>
        <p:sp>
          <p:nvSpPr>
            <p:cNvPr id="5152" name="TextBox 14"/>
            <p:cNvSpPr txBox="1">
              <a:spLocks noChangeArrowheads="1"/>
            </p:cNvSpPr>
            <p:nvPr/>
          </p:nvSpPr>
          <p:spPr bwMode="auto">
            <a:xfrm>
              <a:off x="6775265" y="568325"/>
              <a:ext cx="1563688" cy="307975"/>
            </a:xfrm>
            <a:prstGeom prst="rect">
              <a:avLst/>
            </a:prstGeom>
            <a:noFill/>
            <a:ln w="9525">
              <a:noFill/>
              <a:miter lim="800000"/>
              <a:headEnd/>
              <a:tailEnd/>
            </a:ln>
          </p:spPr>
          <p:txBody>
            <a:bodyPr>
              <a:spAutoFit/>
            </a:bodyPr>
            <a:lstStyle/>
            <a:p>
              <a:pPr algn="ctr"/>
              <a:r>
                <a:rPr lang="fr-CH" sz="1400" b="1">
                  <a:latin typeface="Calibri" pitchFamily="34" charset="0"/>
                </a:rPr>
                <a:t>MAJOR ACCIDENT</a:t>
              </a:r>
              <a:endParaRPr lang="en-GB" sz="1400" b="1">
                <a:latin typeface="Calibri" pitchFamily="34" charset="0"/>
              </a:endParaRPr>
            </a:p>
          </p:txBody>
        </p:sp>
        <p:sp>
          <p:nvSpPr>
            <p:cNvPr id="5153" name="TextBox 15"/>
            <p:cNvSpPr txBox="1">
              <a:spLocks noChangeArrowheads="1"/>
            </p:cNvSpPr>
            <p:nvPr/>
          </p:nvSpPr>
          <p:spPr bwMode="auto">
            <a:xfrm>
              <a:off x="8407400" y="568325"/>
              <a:ext cx="677863" cy="307975"/>
            </a:xfrm>
            <a:prstGeom prst="rect">
              <a:avLst/>
            </a:prstGeom>
            <a:noFill/>
            <a:ln w="9525">
              <a:noFill/>
              <a:miter lim="800000"/>
              <a:headEnd/>
              <a:tailEnd/>
            </a:ln>
          </p:spPr>
          <p:txBody>
            <a:bodyPr>
              <a:spAutoFit/>
            </a:bodyPr>
            <a:lstStyle/>
            <a:p>
              <a:pPr algn="ctr"/>
              <a:r>
                <a:rPr lang="fr-CH" sz="1400" b="1">
                  <a:latin typeface="Calibri" pitchFamily="34" charset="0"/>
                </a:rPr>
                <a:t>CRISIS</a:t>
              </a:r>
              <a:endParaRPr lang="en-GB" sz="1400" b="1">
                <a:latin typeface="Calibri" pitchFamily="34" charset="0"/>
              </a:endParaRPr>
            </a:p>
          </p:txBody>
        </p:sp>
        <p:sp>
          <p:nvSpPr>
            <p:cNvPr id="23" name="Rectangle 22"/>
            <p:cNvSpPr/>
            <p:nvPr/>
          </p:nvSpPr>
          <p:spPr>
            <a:xfrm rot="5400000">
              <a:off x="211932" y="281781"/>
              <a:ext cx="457200" cy="8810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sz="1000">
                <a:solidFill>
                  <a:srgbClr val="FFFFFF"/>
                </a:solidFill>
                <a:cs typeface="Arial" charset="0"/>
              </a:endParaRPr>
            </a:p>
          </p:txBody>
        </p:sp>
        <p:sp>
          <p:nvSpPr>
            <p:cNvPr id="5155" name="TextBox 21"/>
            <p:cNvSpPr txBox="1">
              <a:spLocks noChangeArrowheads="1"/>
            </p:cNvSpPr>
            <p:nvPr/>
          </p:nvSpPr>
          <p:spPr bwMode="auto">
            <a:xfrm>
              <a:off x="0" y="600075"/>
              <a:ext cx="887413" cy="231775"/>
            </a:xfrm>
            <a:prstGeom prst="rect">
              <a:avLst/>
            </a:prstGeom>
            <a:noFill/>
            <a:ln w="9525">
              <a:noFill/>
              <a:miter lim="800000"/>
              <a:headEnd/>
              <a:tailEnd/>
            </a:ln>
          </p:spPr>
          <p:txBody>
            <a:bodyPr>
              <a:spAutoFit/>
            </a:bodyPr>
            <a:lstStyle/>
            <a:p>
              <a:pPr algn="ctr"/>
              <a:r>
                <a:rPr lang="fr-CH" sz="900" b="1">
                  <a:latin typeface="Calibri" pitchFamily="34" charset="0"/>
                </a:rPr>
                <a:t>Situations</a:t>
              </a:r>
              <a:endParaRPr lang="en-GB" sz="900" b="1">
                <a:latin typeface="Calibri" pitchFamily="34" charset="0"/>
              </a:endParaRPr>
            </a:p>
          </p:txBody>
        </p:sp>
      </p:grpSp>
      <p:grpSp>
        <p:nvGrpSpPr>
          <p:cNvPr id="3" name="Group 37"/>
          <p:cNvGrpSpPr>
            <a:grpSpLocks/>
          </p:cNvGrpSpPr>
          <p:nvPr/>
        </p:nvGrpSpPr>
        <p:grpSpPr bwMode="auto">
          <a:xfrm>
            <a:off x="882650" y="1792288"/>
            <a:ext cx="2809875" cy="554037"/>
            <a:chOff x="882650" y="957218"/>
            <a:chExt cx="2810576" cy="553998"/>
          </a:xfrm>
        </p:grpSpPr>
        <p:sp>
          <p:nvSpPr>
            <p:cNvPr id="25" name="Rectangle 24"/>
            <p:cNvSpPr/>
            <p:nvPr/>
          </p:nvSpPr>
          <p:spPr>
            <a:xfrm>
              <a:off x="882650" y="995315"/>
              <a:ext cx="2810576" cy="458755"/>
            </a:xfrm>
            <a:prstGeom prst="rect">
              <a:avLst/>
            </a:prstGeom>
            <a:solidFill>
              <a:schemeClr val="accent3">
                <a:lumMod val="40000"/>
                <a:lumOff val="6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cs typeface="Arial" charset="0"/>
              </a:endParaRPr>
            </a:p>
          </p:txBody>
        </p:sp>
        <p:sp>
          <p:nvSpPr>
            <p:cNvPr id="5140" name="TextBox 4"/>
            <p:cNvSpPr txBox="1">
              <a:spLocks noChangeArrowheads="1"/>
            </p:cNvSpPr>
            <p:nvPr/>
          </p:nvSpPr>
          <p:spPr bwMode="auto">
            <a:xfrm>
              <a:off x="935119" y="957218"/>
              <a:ext cx="2704667" cy="553998"/>
            </a:xfrm>
            <a:prstGeom prst="rect">
              <a:avLst/>
            </a:prstGeom>
            <a:noFill/>
            <a:ln w="9525">
              <a:noFill/>
              <a:miter lim="800000"/>
              <a:headEnd/>
              <a:tailEnd/>
            </a:ln>
          </p:spPr>
          <p:txBody>
            <a:bodyPr>
              <a:spAutoFit/>
            </a:bodyPr>
            <a:lstStyle/>
            <a:p>
              <a:pPr algn="ctr"/>
              <a:r>
                <a:rPr lang="en-US" sz="1000" b="1">
                  <a:latin typeface="Calibri" pitchFamily="34" charset="0"/>
                </a:rPr>
                <a:t>NORMAL OPERATION</a:t>
              </a:r>
              <a:r>
                <a:rPr lang="en-US" sz="1200" b="1">
                  <a:latin typeface="Calibri" pitchFamily="34" charset="0"/>
                </a:rPr>
                <a:t/>
              </a:r>
              <a:br>
                <a:rPr lang="en-US" sz="1200" b="1">
                  <a:latin typeface="Calibri" pitchFamily="34" charset="0"/>
                </a:rPr>
              </a:br>
              <a:r>
                <a:rPr lang="en-US" sz="1000">
                  <a:latin typeface="Calibri" pitchFamily="34" charset="0"/>
                </a:rPr>
                <a:t>- Situation under control</a:t>
              </a:r>
              <a:br>
                <a:rPr lang="en-US" sz="1000">
                  <a:latin typeface="Calibri" pitchFamily="34" charset="0"/>
                </a:rPr>
              </a:br>
              <a:r>
                <a:rPr lang="en-US" sz="1000">
                  <a:latin typeface="Calibri" pitchFamily="34" charset="0"/>
                </a:rPr>
                <a:t>- Limited and « short » downtimes</a:t>
              </a:r>
            </a:p>
          </p:txBody>
        </p:sp>
      </p:grpSp>
      <p:grpSp>
        <p:nvGrpSpPr>
          <p:cNvPr id="4" name="Group 38"/>
          <p:cNvGrpSpPr>
            <a:grpSpLocks/>
          </p:cNvGrpSpPr>
          <p:nvPr/>
        </p:nvGrpSpPr>
        <p:grpSpPr bwMode="auto">
          <a:xfrm>
            <a:off x="3711575" y="1787525"/>
            <a:ext cx="5432425" cy="554038"/>
            <a:chOff x="3711039" y="952328"/>
            <a:chExt cx="5432961" cy="553998"/>
          </a:xfrm>
        </p:grpSpPr>
        <p:sp>
          <p:nvSpPr>
            <p:cNvPr id="26" name="Rectangle 25"/>
            <p:cNvSpPr/>
            <p:nvPr/>
          </p:nvSpPr>
          <p:spPr>
            <a:xfrm>
              <a:off x="3711039" y="995188"/>
              <a:ext cx="5432961" cy="460342"/>
            </a:xfrm>
            <a:prstGeom prst="rect">
              <a:avLst/>
            </a:prstGeom>
            <a:solidFill>
              <a:schemeClr val="accent2">
                <a:lumMod val="20000"/>
                <a:lumOff val="80000"/>
              </a:schemeClr>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solidFill>
                  <a:srgbClr val="FFFFFF"/>
                </a:solidFill>
                <a:cs typeface="Arial" charset="0"/>
              </a:endParaRPr>
            </a:p>
          </p:txBody>
        </p:sp>
        <p:sp>
          <p:nvSpPr>
            <p:cNvPr id="5138" name="TextBox 4"/>
            <p:cNvSpPr txBox="1">
              <a:spLocks noChangeArrowheads="1"/>
            </p:cNvSpPr>
            <p:nvPr/>
          </p:nvSpPr>
          <p:spPr bwMode="auto">
            <a:xfrm>
              <a:off x="3899648" y="952328"/>
              <a:ext cx="5091952" cy="553998"/>
            </a:xfrm>
            <a:prstGeom prst="rect">
              <a:avLst/>
            </a:prstGeom>
            <a:noFill/>
            <a:ln w="9525">
              <a:noFill/>
              <a:miter lim="800000"/>
              <a:headEnd/>
              <a:tailEnd/>
            </a:ln>
          </p:spPr>
          <p:txBody>
            <a:bodyPr>
              <a:spAutoFit/>
            </a:bodyPr>
            <a:lstStyle/>
            <a:p>
              <a:pPr algn="ctr"/>
              <a:r>
                <a:rPr lang="en-US" sz="1000" b="1">
                  <a:latin typeface="Calibri" pitchFamily="34" charset="0"/>
                </a:rPr>
                <a:t>EMERGENCY MANAGEMENT</a:t>
              </a:r>
              <a:r>
                <a:rPr lang="en-US" sz="1200" b="1">
                  <a:latin typeface="Calibri" pitchFamily="34" charset="0"/>
                </a:rPr>
                <a:t/>
              </a:r>
              <a:br>
                <a:rPr lang="en-US" sz="1200" b="1">
                  <a:latin typeface="Calibri" pitchFamily="34" charset="0"/>
                </a:rPr>
              </a:br>
              <a:r>
                <a:rPr lang="en-US" sz="1000">
                  <a:latin typeface="Calibri" pitchFamily="34" charset="0"/>
                </a:rPr>
                <a:t>- Unexpected and unknown situations, threat for people, environment, equipment</a:t>
              </a:r>
              <a:br>
                <a:rPr lang="en-US" sz="1000">
                  <a:latin typeface="Calibri" pitchFamily="34" charset="0"/>
                </a:rPr>
              </a:br>
              <a:r>
                <a:rPr lang="en-US" sz="1000">
                  <a:latin typeface="Calibri" pitchFamily="34" charset="0"/>
                </a:rPr>
                <a:t>- Operation interrupted, long downtimes</a:t>
              </a:r>
            </a:p>
          </p:txBody>
        </p:sp>
      </p:grpSp>
      <p:sp>
        <p:nvSpPr>
          <p:cNvPr id="29" name="Rectangle 6"/>
          <p:cNvSpPr>
            <a:spLocks noChangeArrowheads="1"/>
          </p:cNvSpPr>
          <p:nvPr/>
        </p:nvSpPr>
        <p:spPr bwMode="auto">
          <a:xfrm>
            <a:off x="842963" y="2354263"/>
            <a:ext cx="2903537" cy="3076575"/>
          </a:xfrm>
          <a:prstGeom prst="rect">
            <a:avLst/>
          </a:prstGeom>
          <a:noFill/>
          <a:ln w="9525">
            <a:noFill/>
            <a:miter lim="800000"/>
            <a:headEnd/>
            <a:tailEnd/>
          </a:ln>
          <a:effectLst/>
        </p:spPr>
        <p:txBody>
          <a:bodyPr>
            <a:spAutoFit/>
          </a:bodyPr>
          <a:lstStyle/>
          <a:p>
            <a:pPr>
              <a:spcAft>
                <a:spcPts val="600"/>
              </a:spcAft>
              <a:defRPr/>
            </a:pPr>
            <a:r>
              <a:rPr lang="de-DE" sz="1400" dirty="0">
                <a:latin typeface="+mn-lt"/>
              </a:rPr>
              <a:t>Continuous risk assessment</a:t>
            </a:r>
          </a:p>
          <a:p>
            <a:pPr>
              <a:spcAft>
                <a:spcPts val="600"/>
              </a:spcAft>
              <a:defRPr/>
            </a:pPr>
            <a:r>
              <a:rPr lang="de-DE" sz="1400" dirty="0">
                <a:latin typeface="+mn-lt"/>
              </a:rPr>
              <a:t>Preventive/protective improvements</a:t>
            </a:r>
          </a:p>
          <a:p>
            <a:pPr>
              <a:spcAft>
                <a:spcPts val="600"/>
              </a:spcAft>
              <a:defRPr/>
            </a:pPr>
            <a:r>
              <a:rPr lang="de-DE" sz="1400" dirty="0">
                <a:latin typeface="+mn-lt"/>
              </a:rPr>
              <a:t>Reviews (audits)</a:t>
            </a:r>
          </a:p>
          <a:p>
            <a:pPr>
              <a:spcAft>
                <a:spcPts val="600"/>
              </a:spcAft>
              <a:defRPr/>
            </a:pPr>
            <a:r>
              <a:rPr lang="de-DE" sz="1400" dirty="0">
                <a:latin typeface="+mn-lt"/>
              </a:rPr>
              <a:t>Safety procedures/instructions</a:t>
            </a:r>
          </a:p>
          <a:p>
            <a:pPr>
              <a:spcAft>
                <a:spcPts val="600"/>
              </a:spcAft>
              <a:defRPr/>
            </a:pPr>
            <a:r>
              <a:rPr lang="de-DE" sz="1400" dirty="0">
                <a:latin typeface="+mn-lt"/>
              </a:rPr>
              <a:t>Safety training</a:t>
            </a:r>
          </a:p>
          <a:p>
            <a:pPr>
              <a:spcAft>
                <a:spcPts val="600"/>
              </a:spcAft>
              <a:defRPr/>
            </a:pPr>
            <a:r>
              <a:rPr lang="de-DE" sz="1400" dirty="0">
                <a:latin typeface="+mn-lt"/>
              </a:rPr>
              <a:t>Equipment and system  maintenance</a:t>
            </a:r>
          </a:p>
          <a:p>
            <a:pPr>
              <a:spcAft>
                <a:spcPts val="600"/>
              </a:spcAft>
              <a:defRPr/>
            </a:pPr>
            <a:r>
              <a:rPr lang="de-DE" sz="1400" dirty="0">
                <a:latin typeface="+mn-lt"/>
              </a:rPr>
              <a:t>Equipment and system test</a:t>
            </a:r>
          </a:p>
          <a:p>
            <a:pPr>
              <a:spcAft>
                <a:spcPts val="600"/>
              </a:spcAft>
              <a:defRPr/>
            </a:pPr>
            <a:r>
              <a:rPr lang="de-DE" sz="1400" dirty="0">
                <a:latin typeface="+mn-lt"/>
              </a:rPr>
              <a:t>Equipment and system monitoring</a:t>
            </a:r>
          </a:p>
          <a:p>
            <a:pPr>
              <a:defRPr/>
            </a:pPr>
            <a:r>
              <a:rPr lang="de-DE" sz="1400" dirty="0">
                <a:latin typeface="+mn-lt"/>
              </a:rPr>
              <a:t>Management of technical alarms</a:t>
            </a:r>
          </a:p>
          <a:p>
            <a:pPr>
              <a:defRPr/>
            </a:pPr>
            <a:r>
              <a:rPr lang="de-DE" sz="1400" dirty="0">
                <a:latin typeface="+mn-lt"/>
              </a:rPr>
              <a:t>...</a:t>
            </a:r>
          </a:p>
          <a:p>
            <a:pPr>
              <a:defRPr/>
            </a:pPr>
            <a:endParaRPr lang="de-DE" sz="1400" dirty="0">
              <a:latin typeface="+mn-lt"/>
            </a:endParaRPr>
          </a:p>
        </p:txBody>
      </p:sp>
      <p:sp>
        <p:nvSpPr>
          <p:cNvPr id="36" name="Title 1"/>
          <p:cNvSpPr txBox="1">
            <a:spLocks/>
          </p:cNvSpPr>
          <p:nvPr/>
        </p:nvSpPr>
        <p:spPr>
          <a:xfrm>
            <a:off x="1295400" y="152400"/>
            <a:ext cx="7467600" cy="1143000"/>
          </a:xfrm>
          <a:prstGeom prst="rect">
            <a:avLst/>
          </a:prstGeom>
        </p:spPr>
        <p:txBody>
          <a:bodyPr vert="horz" lIns="91440" tIns="45720" rIns="91440" bIns="45720" rtlCol="0" anchor="ct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fr-CH" sz="4100" b="1" i="0" u="none" strike="noStrike" kern="1200" cap="none" spc="0" normalizeH="0" baseline="0" noProof="0" dirty="0" smtClean="0">
                <a:ln>
                  <a:noFill/>
                </a:ln>
                <a:solidFill>
                  <a:schemeClr val="tx1"/>
                </a:solidFill>
                <a:effectLst/>
                <a:uLnTx/>
                <a:uFillTx/>
                <a:latin typeface="+mj-lt"/>
                <a:ea typeface="+mj-ea"/>
                <a:cs typeface="+mj-cs"/>
              </a:rPr>
              <a:t>Emergency </a:t>
            </a:r>
            <a:r>
              <a:rPr kumimoji="0" lang="fr-CH" sz="4100" b="1" i="0" u="none" strike="noStrike" kern="1200" cap="none" spc="0" normalizeH="0" baseline="0" noProof="0" dirty="0" err="1" smtClean="0">
                <a:ln>
                  <a:noFill/>
                </a:ln>
                <a:solidFill>
                  <a:schemeClr val="tx1"/>
                </a:solidFill>
                <a:effectLst/>
                <a:uLnTx/>
                <a:uFillTx/>
                <a:latin typeface="+mj-lt"/>
                <a:ea typeface="+mj-ea"/>
                <a:cs typeface="+mj-cs"/>
              </a:rPr>
              <a:t>Preparedness</a:t>
            </a:r>
            <a:r>
              <a:rPr kumimoji="0" lang="en-GB" sz="4400" b="1" i="0" u="none" strike="noStrike" kern="1200" cap="none" spc="0" normalizeH="0" baseline="0" noProof="0" dirty="0" smtClean="0">
                <a:ln>
                  <a:noFill/>
                </a:ln>
                <a:solidFill>
                  <a:schemeClr val="tx1"/>
                </a:solidFill>
                <a:effectLst/>
                <a:uLnTx/>
                <a:uFillTx/>
                <a:latin typeface="+mj-lt"/>
                <a:ea typeface="+mj-ea"/>
                <a:cs typeface="+mj-cs"/>
              </a:rPr>
              <a:t/>
            </a:r>
            <a:br>
              <a:rPr kumimoji="0" lang="en-GB" sz="4400" b="1" i="0" u="none" strike="noStrike" kern="1200" cap="none" spc="0" normalizeH="0" baseline="0" noProof="0" dirty="0" smtClean="0">
                <a:ln>
                  <a:noFill/>
                </a:ln>
                <a:solidFill>
                  <a:schemeClr val="tx1"/>
                </a:solidFill>
                <a:effectLst/>
                <a:uLnTx/>
                <a:uFillTx/>
                <a:latin typeface="+mj-lt"/>
                <a:ea typeface="+mj-ea"/>
                <a:cs typeface="+mj-cs"/>
              </a:rPr>
            </a:br>
            <a:r>
              <a:rPr kumimoji="0" lang="en-GB" sz="2700" b="0" i="0" u="none" strike="noStrike" kern="1200" cap="none" spc="0" normalizeH="0" baseline="0" noProof="0" dirty="0" smtClean="0">
                <a:ln>
                  <a:noFill/>
                </a:ln>
                <a:solidFill>
                  <a:schemeClr val="tx1"/>
                </a:solidFill>
                <a:effectLst/>
                <a:uLnTx/>
                <a:uFillTx/>
                <a:latin typeface="+mj-lt"/>
                <a:ea typeface="+mj-ea"/>
                <a:cs typeface="+mj-cs"/>
              </a:rPr>
              <a:t>(</a:t>
            </a:r>
            <a:r>
              <a:rPr kumimoji="0" lang="en-GB" sz="2700" b="1" i="1" u="none" strike="noStrike" kern="1200" cap="none" spc="0" normalizeH="0" baseline="0" noProof="0" dirty="0" smtClean="0">
                <a:ln>
                  <a:noFill/>
                </a:ln>
                <a:solidFill>
                  <a:schemeClr val="bg1">
                    <a:lumMod val="65000"/>
                  </a:schemeClr>
                </a:solidFill>
                <a:effectLst/>
                <a:uLnTx/>
                <a:uFillTx/>
                <a:latin typeface="+mj-lt"/>
                <a:ea typeface="+mj-ea"/>
                <a:cs typeface="+mj-cs"/>
              </a:rPr>
              <a:t>Enrico Cennini</a:t>
            </a:r>
            <a:r>
              <a:rPr kumimoji="0" lang="en-GB" sz="2700" b="0" i="0" u="none" strike="noStrike" kern="1200" cap="none" spc="0" normalizeH="0" baseline="0" noProof="0" dirty="0" smtClean="0">
                <a:ln>
                  <a:noFill/>
                </a:ln>
                <a:solidFill>
                  <a:schemeClr val="tx1"/>
                </a:solidFill>
                <a:effectLst/>
                <a:uLnTx/>
                <a:uFillTx/>
                <a:latin typeface="+mj-lt"/>
                <a:ea typeface="+mj-ea"/>
                <a:cs typeface="+mj-cs"/>
              </a:rPr>
              <a:t>)</a:t>
            </a:r>
            <a:endParaRPr kumimoji="0" lang="en-US" sz="27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6553200" cy="1295400"/>
          </a:xfrm>
        </p:spPr>
        <p:txBody>
          <a:bodyPr>
            <a:noAutofit/>
          </a:bodyPr>
          <a:lstStyle/>
          <a:p>
            <a:r>
              <a:rPr lang="en-US" b="1" dirty="0" smtClean="0"/>
              <a:t>Program</a:t>
            </a:r>
            <a:endParaRPr lang="en-US" b="1" dirty="0"/>
          </a:p>
        </p:txBody>
      </p:sp>
      <p:sp>
        <p:nvSpPr>
          <p:cNvPr id="3" name="Content Placeholder 2"/>
          <p:cNvSpPr>
            <a:spLocks noGrp="1"/>
          </p:cNvSpPr>
          <p:nvPr>
            <p:ph idx="1"/>
          </p:nvPr>
        </p:nvSpPr>
        <p:spPr>
          <a:xfrm>
            <a:off x="457200" y="1371600"/>
            <a:ext cx="8458200" cy="4952999"/>
          </a:xfrm>
        </p:spPr>
        <p:txBody>
          <a:bodyPr>
            <a:normAutofit lnSpcReduction="10000"/>
          </a:bodyPr>
          <a:lstStyle/>
          <a:p>
            <a:r>
              <a:rPr lang="en-GB" sz="2800" b="1" dirty="0" smtClean="0"/>
              <a:t>Task Force </a:t>
            </a:r>
            <a:r>
              <a:rPr lang="en-GB" sz="2800" dirty="0" smtClean="0"/>
              <a:t>on Safety of Personnel </a:t>
            </a:r>
            <a:br>
              <a:rPr lang="en-GB" sz="2800" dirty="0" smtClean="0"/>
            </a:br>
            <a:r>
              <a:rPr lang="en-GB" sz="2800" dirty="0" smtClean="0"/>
              <a:t>in LHC underground areas following the accident </a:t>
            </a:r>
            <a:br>
              <a:rPr lang="en-GB" sz="2800" dirty="0" smtClean="0"/>
            </a:br>
            <a:r>
              <a:rPr lang="en-GB" sz="2800" dirty="0" smtClean="0"/>
              <a:t>in sector 3-4 on 19-09-2008</a:t>
            </a:r>
            <a:r>
              <a:rPr lang="en-GB" sz="2800" i="1" dirty="0" smtClean="0"/>
              <a:t> </a:t>
            </a:r>
            <a:r>
              <a:rPr lang="en-GB" sz="2800" i="1" dirty="0" smtClean="0"/>
              <a:t>                                   </a:t>
            </a:r>
            <a:r>
              <a:rPr lang="en-GB" sz="2200" i="1" dirty="0" smtClean="0"/>
              <a:t>(</a:t>
            </a:r>
            <a:r>
              <a:rPr lang="en-GB" sz="2400" b="1" i="1" dirty="0" smtClean="0">
                <a:solidFill>
                  <a:schemeClr val="bg1">
                    <a:lumMod val="65000"/>
                  </a:schemeClr>
                </a:solidFill>
              </a:rPr>
              <a:t>Ghislain Roy on behalf of the Task Force</a:t>
            </a:r>
            <a:r>
              <a:rPr lang="en-GB" sz="2200" i="1" dirty="0" smtClean="0">
                <a:solidFill>
                  <a:schemeClr val="bg1">
                    <a:lumMod val="50000"/>
                  </a:schemeClr>
                </a:solidFill>
              </a:rPr>
              <a:t>)</a:t>
            </a:r>
          </a:p>
          <a:p>
            <a:r>
              <a:rPr lang="en-US" sz="2800" b="1" dirty="0" smtClean="0"/>
              <a:t>Safety </a:t>
            </a:r>
            <a:r>
              <a:rPr lang="en-US" sz="2800" b="1" dirty="0" err="1" smtClean="0"/>
              <a:t>Organisation</a:t>
            </a:r>
            <a:r>
              <a:rPr lang="en-US" sz="2800" b="1" dirty="0" smtClean="0"/>
              <a:t> </a:t>
            </a:r>
            <a:r>
              <a:rPr lang="en-US" sz="2400" i="1" dirty="0" smtClean="0"/>
              <a:t>(</a:t>
            </a:r>
            <a:r>
              <a:rPr lang="en-US" sz="2400" b="1" i="1" dirty="0" smtClean="0">
                <a:solidFill>
                  <a:schemeClr val="bg1">
                    <a:lumMod val="65000"/>
                  </a:schemeClr>
                </a:solidFill>
              </a:rPr>
              <a:t>John Etheridge &amp; </a:t>
            </a:r>
            <a:r>
              <a:rPr lang="en-US" sz="2400" b="1" i="1" dirty="0" err="1" smtClean="0">
                <a:solidFill>
                  <a:schemeClr val="bg1">
                    <a:lumMod val="65000"/>
                  </a:schemeClr>
                </a:solidFill>
              </a:rPr>
              <a:t>Ruediger</a:t>
            </a:r>
            <a:r>
              <a:rPr lang="en-US" sz="2400" b="1" i="1" dirty="0" smtClean="0">
                <a:solidFill>
                  <a:schemeClr val="bg1">
                    <a:lumMod val="65000"/>
                  </a:schemeClr>
                </a:solidFill>
              </a:rPr>
              <a:t> Schmidt</a:t>
            </a:r>
            <a:r>
              <a:rPr lang="en-US" sz="2400" i="1" dirty="0" smtClean="0"/>
              <a:t>)</a:t>
            </a:r>
          </a:p>
          <a:p>
            <a:r>
              <a:rPr lang="en-US" sz="2800" b="1" dirty="0" smtClean="0"/>
              <a:t>Access </a:t>
            </a:r>
            <a:r>
              <a:rPr lang="en-US" sz="2800" dirty="0" smtClean="0"/>
              <a:t>&amp; LACS/LASS </a:t>
            </a:r>
            <a:r>
              <a:rPr lang="en-US" sz="2400" i="1" dirty="0" smtClean="0"/>
              <a:t>(</a:t>
            </a:r>
            <a:r>
              <a:rPr lang="en-US" sz="2400" b="1" i="1" dirty="0" err="1" smtClean="0">
                <a:solidFill>
                  <a:schemeClr val="bg1">
                    <a:lumMod val="65000"/>
                  </a:schemeClr>
                </a:solidFill>
              </a:rPr>
              <a:t>Laurette</a:t>
            </a:r>
            <a:r>
              <a:rPr lang="en-US" sz="2400" b="1" i="1" dirty="0" smtClean="0">
                <a:solidFill>
                  <a:schemeClr val="bg1">
                    <a:lumMod val="65000"/>
                  </a:schemeClr>
                </a:solidFill>
              </a:rPr>
              <a:t> Ponce</a:t>
            </a:r>
            <a:r>
              <a:rPr lang="en-US" sz="2400" i="1" dirty="0" smtClean="0"/>
              <a:t>)</a:t>
            </a:r>
          </a:p>
          <a:p>
            <a:r>
              <a:rPr lang="en-GB" sz="2800" b="1" dirty="0" smtClean="0"/>
              <a:t>Safety systems </a:t>
            </a:r>
            <a:r>
              <a:rPr lang="en-GB" sz="2800" dirty="0" smtClean="0"/>
              <a:t>(AL3) and systems relevant to Safety </a:t>
            </a:r>
            <a:r>
              <a:rPr lang="en-GB" sz="2200" dirty="0" smtClean="0"/>
              <a:t>(</a:t>
            </a:r>
            <a:r>
              <a:rPr lang="en-GB" sz="2400" b="1" i="1" dirty="0" smtClean="0">
                <a:solidFill>
                  <a:schemeClr val="bg1">
                    <a:lumMod val="65000"/>
                  </a:schemeClr>
                </a:solidFill>
              </a:rPr>
              <a:t>Steve Hutchins</a:t>
            </a:r>
            <a:r>
              <a:rPr lang="en-GB" sz="2200" dirty="0" smtClean="0"/>
              <a:t>)</a:t>
            </a:r>
          </a:p>
          <a:p>
            <a:r>
              <a:rPr lang="en-GB" sz="2800" dirty="0" smtClean="0"/>
              <a:t>Possible scenarios for a safety upgrade of the </a:t>
            </a:r>
            <a:r>
              <a:rPr lang="en-GB" sz="2800" b="1" dirty="0" smtClean="0"/>
              <a:t>ventilation system </a:t>
            </a:r>
            <a:r>
              <a:rPr lang="en-GB" sz="2200" i="1" dirty="0" smtClean="0"/>
              <a:t>(</a:t>
            </a:r>
            <a:r>
              <a:rPr lang="en-GB" sz="2400" b="1" i="1" dirty="0" smtClean="0">
                <a:solidFill>
                  <a:schemeClr val="bg1">
                    <a:lumMod val="65000"/>
                  </a:schemeClr>
                </a:solidFill>
              </a:rPr>
              <a:t>J. Inigo-Golfin</a:t>
            </a:r>
            <a:r>
              <a:rPr lang="en-GB" sz="2200" i="1" dirty="0" smtClean="0"/>
              <a:t>)</a:t>
            </a:r>
          </a:p>
          <a:p>
            <a:r>
              <a:rPr lang="en-GB" sz="2800" b="1" dirty="0" smtClean="0"/>
              <a:t>Emergency preparedness </a:t>
            </a:r>
            <a:r>
              <a:rPr lang="en-GB" sz="2200" i="1" dirty="0" smtClean="0"/>
              <a:t>(</a:t>
            </a:r>
            <a:r>
              <a:rPr lang="en-GB" sz="2400" b="1" i="1" dirty="0" smtClean="0">
                <a:solidFill>
                  <a:schemeClr val="bg1">
                    <a:lumMod val="65000"/>
                  </a:schemeClr>
                </a:solidFill>
              </a:rPr>
              <a:t>Enrico Cennini</a:t>
            </a:r>
            <a:r>
              <a:rPr lang="en-GB" sz="2200" i="1" dirty="0" smtClean="0"/>
              <a:t>)</a:t>
            </a:r>
          </a:p>
          <a:p>
            <a:endParaRPr lang="en-US" sz="2400"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0" y="244475"/>
          <a:ext cx="1701054" cy="6284221"/>
        </p:xfrm>
        <a:graphic>
          <a:graphicData uri="http://schemas.openxmlformats.org/drawingml/2006/table">
            <a:tbl>
              <a:tblPr/>
              <a:tblGrid>
                <a:gridCol w="1701054"/>
              </a:tblGrid>
              <a:tr h="64364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34" charset="-128"/>
                          <a:cs typeface="Times New Roman" pitchFamily="18" charset="0"/>
                        </a:rPr>
                        <a:t>Threats / Hazard</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34" charset="-128"/>
                          <a:cs typeface="Times New Roman" pitchFamily="18" charset="0"/>
                        </a:rPr>
                        <a:t>Identification</a:t>
                      </a:r>
                      <a:endPar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1132524">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34" charset="-128"/>
                          <a:cs typeface="Times New Roman" pitchFamily="18" charset="0"/>
                        </a:rPr>
                        <a:t>Risk assessment</a:t>
                      </a:r>
                      <a:endParaRPr kumimoji="0" lang="de-DE" sz="1000" b="0" i="0" u="none" strike="noStrike" cap="none" normalizeH="0" baseline="0" dirty="0" smtClean="0">
                        <a:ln>
                          <a:noFill/>
                        </a:ln>
                        <a:solidFill>
                          <a:schemeClr val="tx1"/>
                        </a:solidFill>
                        <a:effectLst/>
                        <a:latin typeface="Times New Roman" pitchFamily="18" charset="0"/>
                        <a:ea typeface="ＭＳ Ｐゴシック" pitchFamily="34"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34" charset="-128"/>
                          <a:cs typeface="Times New Roman" pitchFamily="18" charset="0"/>
                        </a:rPr>
                        <a:t>- Probability</a:t>
                      </a:r>
                      <a:endParaRPr kumimoji="0" lang="de-DE" sz="1000" b="0" i="0" u="none" strike="noStrike" cap="none" normalizeH="0" baseline="0" dirty="0" smtClean="0">
                        <a:ln>
                          <a:noFill/>
                        </a:ln>
                        <a:solidFill>
                          <a:schemeClr val="tx1"/>
                        </a:solidFill>
                        <a:effectLst/>
                        <a:latin typeface="Times New Roman" pitchFamily="18" charset="0"/>
                        <a:ea typeface="ＭＳ Ｐゴシック" pitchFamily="34"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34" charset="-128"/>
                          <a:cs typeface="Times New Roman" pitchFamily="18" charset="0"/>
                        </a:rPr>
                        <a:t>- Impact/ </a:t>
                      </a:r>
                      <a:br>
                        <a:rPr kumimoji="0" lang="en-US" sz="1200" b="0" i="0" u="none" strike="noStrike" cap="none" normalizeH="0" baseline="0" dirty="0" smtClean="0">
                          <a:ln>
                            <a:noFill/>
                          </a:ln>
                          <a:solidFill>
                            <a:schemeClr val="tx1"/>
                          </a:solidFill>
                          <a:effectLst/>
                          <a:latin typeface="Arial" charset="0"/>
                          <a:ea typeface="ＭＳ Ｐゴシック" pitchFamily="34" charset="-128"/>
                          <a:cs typeface="Times New Roman" pitchFamily="18" charset="0"/>
                        </a:rPr>
                      </a:br>
                      <a:r>
                        <a:rPr kumimoji="0" lang="en-US" sz="1200" b="0" i="0" u="none" strike="noStrike" cap="none" normalizeH="0" baseline="0" dirty="0" smtClean="0">
                          <a:ln>
                            <a:noFill/>
                          </a:ln>
                          <a:solidFill>
                            <a:schemeClr val="tx1"/>
                          </a:solidFill>
                          <a:effectLst/>
                          <a:latin typeface="Arial" charset="0"/>
                          <a:ea typeface="ＭＳ Ｐゴシック" pitchFamily="34" charset="-128"/>
                          <a:cs typeface="Times New Roman" pitchFamily="18" charset="0"/>
                        </a:rPr>
                        <a:t>Consequences</a:t>
                      </a:r>
                      <a:endPar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89250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34" charset="-128"/>
                          <a:cs typeface="Times New Roman" pitchFamily="18" charset="0"/>
                        </a:rPr>
                        <a:t>Prevention</a:t>
                      </a:r>
                      <a:endParaRPr kumimoji="0" lang="de-DE" sz="1000" b="0" i="0" u="none" strike="noStrike" cap="none" normalizeH="0" baseline="0" dirty="0" smtClean="0">
                        <a:ln>
                          <a:noFill/>
                        </a:ln>
                        <a:solidFill>
                          <a:schemeClr val="tx1"/>
                        </a:solidFill>
                        <a:effectLst/>
                        <a:latin typeface="Times New Roman" pitchFamily="18" charset="0"/>
                        <a:ea typeface="ＭＳ Ｐゴシック" pitchFamily="34"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34" charset="-128"/>
                          <a:cs typeface="Times New Roman" pitchFamily="18" charset="0"/>
                        </a:rPr>
                        <a:t>Define preventive measures</a:t>
                      </a:r>
                      <a:endPar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70693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34" charset="-128"/>
                          <a:cs typeface="Times New Roman" pitchFamily="18" charset="0"/>
                        </a:rPr>
                        <a:t>Residual risk acceptance</a:t>
                      </a:r>
                      <a:endPar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97203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34" charset="-128"/>
                          <a:cs typeface="Times New Roman" pitchFamily="18" charset="0"/>
                        </a:rPr>
                        <a:t>Preparedness</a:t>
                      </a:r>
                      <a:endPar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751116">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34" charset="-128"/>
                          <a:cs typeface="Times New Roman" pitchFamily="18" charset="0"/>
                        </a:rPr>
                        <a:t>Emergency response</a:t>
                      </a:r>
                      <a:endParaRPr kumimoji="0" lang="de-DE" sz="1000" b="0" i="0" u="none" strike="noStrike" cap="none" normalizeH="0" baseline="0" dirty="0" smtClean="0">
                        <a:ln>
                          <a:noFill/>
                        </a:ln>
                        <a:solidFill>
                          <a:schemeClr val="tx1"/>
                        </a:solidFill>
                        <a:effectLst/>
                        <a:latin typeface="Times New Roman" pitchFamily="18" charset="0"/>
                        <a:ea typeface="ＭＳ Ｐゴシック" pitchFamily="34"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34" charset="-128"/>
                          <a:cs typeface="Times New Roman" pitchFamily="18" charset="0"/>
                        </a:rPr>
                        <a:t>mitigation of effects</a:t>
                      </a:r>
                      <a:endPar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637911">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34" charset="-128"/>
                          <a:cs typeface="Times New Roman" pitchFamily="18" charset="0"/>
                        </a:rPr>
                        <a:t>Continuity</a:t>
                      </a:r>
                      <a:endPar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r h="547556">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smtClean="0">
                          <a:ln>
                            <a:noFill/>
                          </a:ln>
                          <a:solidFill>
                            <a:schemeClr val="tx1"/>
                          </a:solidFill>
                          <a:effectLst/>
                          <a:latin typeface="Arial" charset="0"/>
                          <a:ea typeface="ＭＳ Ｐゴシック" pitchFamily="34" charset="-128"/>
                          <a:cs typeface="Times New Roman" pitchFamily="18" charset="0"/>
                        </a:rPr>
                        <a:t>Recovery</a:t>
                      </a:r>
                      <a:endParaRPr kumimoji="0" lang="en-US" sz="1800" b="0" i="0" u="none" strike="noStrike" cap="none" normalizeH="0" baseline="0" dirty="0" smtClean="0">
                        <a:ln>
                          <a:noFill/>
                        </a:ln>
                        <a:solidFill>
                          <a:schemeClr val="tx1"/>
                        </a:solidFill>
                        <a:effectLst/>
                        <a:latin typeface="Arial" charset="0"/>
                        <a:ea typeface="ＭＳ Ｐゴシック" pitchFamily="34" charset="-128"/>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solidFill>
                  </a:tcPr>
                </a:tc>
              </a:tr>
            </a:tbl>
          </a:graphicData>
        </a:graphic>
      </p:graphicFrame>
      <p:grpSp>
        <p:nvGrpSpPr>
          <p:cNvPr id="2" name="Group 36"/>
          <p:cNvGrpSpPr>
            <a:grpSpLocks/>
          </p:cNvGrpSpPr>
          <p:nvPr/>
        </p:nvGrpSpPr>
        <p:grpSpPr bwMode="auto">
          <a:xfrm>
            <a:off x="1762125" y="409575"/>
            <a:ext cx="7381875" cy="312737"/>
            <a:chOff x="1762125" y="703730"/>
            <a:chExt cx="7381875" cy="312738"/>
          </a:xfrm>
        </p:grpSpPr>
        <p:sp>
          <p:nvSpPr>
            <p:cNvPr id="8" name="TextBox 8"/>
            <p:cNvSpPr txBox="1">
              <a:spLocks noChangeArrowheads="1"/>
            </p:cNvSpPr>
            <p:nvPr/>
          </p:nvSpPr>
          <p:spPr bwMode="auto">
            <a:xfrm>
              <a:off x="1762125" y="708492"/>
              <a:ext cx="2236788" cy="307976"/>
            </a:xfrm>
            <a:prstGeom prst="rect">
              <a:avLst/>
            </a:prstGeom>
            <a:solidFill>
              <a:srgbClr val="00B050"/>
            </a:solidFill>
            <a:ln w="9525">
              <a:noFill/>
              <a:miter lim="800000"/>
              <a:headEnd/>
              <a:tailEnd/>
            </a:ln>
          </p:spPr>
          <p:txBody>
            <a:bodyPr>
              <a:spAutoFit/>
            </a:bodyPr>
            <a:lstStyle/>
            <a:p>
              <a:pPr>
                <a:buFont typeface="Wingdings" pitchFamily="2" charset="2"/>
                <a:buChar char="ü"/>
                <a:defRPr/>
              </a:pPr>
              <a:r>
                <a:rPr lang="fr-CH" sz="1400" b="1" dirty="0">
                  <a:latin typeface="+mn-lt"/>
                </a:rPr>
                <a:t>   exhaustive?</a:t>
              </a:r>
            </a:p>
          </p:txBody>
        </p:sp>
        <p:sp>
          <p:nvSpPr>
            <p:cNvPr id="9" name="TextBox 8"/>
            <p:cNvSpPr txBox="1">
              <a:spLocks noChangeArrowheads="1"/>
            </p:cNvSpPr>
            <p:nvPr/>
          </p:nvSpPr>
          <p:spPr bwMode="auto">
            <a:xfrm>
              <a:off x="4033838" y="703730"/>
              <a:ext cx="5110162" cy="307976"/>
            </a:xfrm>
            <a:prstGeom prst="rect">
              <a:avLst/>
            </a:prstGeom>
            <a:noFill/>
            <a:ln w="9525">
              <a:noFill/>
              <a:miter lim="800000"/>
              <a:headEnd/>
              <a:tailEnd/>
            </a:ln>
          </p:spPr>
          <p:txBody>
            <a:bodyPr>
              <a:spAutoFit/>
            </a:bodyPr>
            <a:lstStyle/>
            <a:p>
              <a:pPr>
                <a:buFont typeface="Wingdings" pitchFamily="2" charset="2"/>
                <a:buChar char="Ø"/>
                <a:defRPr/>
              </a:pPr>
              <a:r>
                <a:rPr lang="en-GB" sz="1400" dirty="0">
                  <a:latin typeface="+mn-lt"/>
                </a:rPr>
                <a:t>   Re-assess the risks of damage to equipment</a:t>
              </a:r>
            </a:p>
          </p:txBody>
        </p:sp>
      </p:grpSp>
      <p:grpSp>
        <p:nvGrpSpPr>
          <p:cNvPr id="3" name="Group 37"/>
          <p:cNvGrpSpPr>
            <a:grpSpLocks/>
          </p:cNvGrpSpPr>
          <p:nvPr/>
        </p:nvGrpSpPr>
        <p:grpSpPr bwMode="auto">
          <a:xfrm>
            <a:off x="1782763" y="887412"/>
            <a:ext cx="7361237" cy="1169988"/>
            <a:chOff x="1782763" y="1181568"/>
            <a:chExt cx="7361237" cy="1169551"/>
          </a:xfrm>
        </p:grpSpPr>
        <p:sp>
          <p:nvSpPr>
            <p:cNvPr id="11" name="TextBox 5"/>
            <p:cNvSpPr txBox="1">
              <a:spLocks noChangeArrowheads="1"/>
            </p:cNvSpPr>
            <p:nvPr/>
          </p:nvSpPr>
          <p:spPr bwMode="auto">
            <a:xfrm>
              <a:off x="1782763" y="1587816"/>
              <a:ext cx="2189162" cy="307860"/>
            </a:xfrm>
            <a:prstGeom prst="rect">
              <a:avLst/>
            </a:prstGeom>
            <a:solidFill>
              <a:srgbClr val="00B050"/>
            </a:solidFill>
            <a:ln w="9525">
              <a:noFill/>
              <a:miter lim="800000"/>
              <a:headEnd/>
              <a:tailEnd/>
            </a:ln>
          </p:spPr>
          <p:txBody>
            <a:bodyPr>
              <a:spAutoFit/>
            </a:bodyPr>
            <a:lstStyle/>
            <a:p>
              <a:pPr>
                <a:buFont typeface="Wingdings" pitchFamily="2" charset="2"/>
                <a:buChar char="ü"/>
                <a:defRPr/>
              </a:pPr>
              <a:r>
                <a:rPr lang="en-GB" sz="1400" b="1" dirty="0">
                  <a:latin typeface="+mn-lt"/>
                </a:rPr>
                <a:t>   incomplete?</a:t>
              </a:r>
            </a:p>
          </p:txBody>
        </p:sp>
        <p:sp>
          <p:nvSpPr>
            <p:cNvPr id="12" name="TextBox 8"/>
            <p:cNvSpPr txBox="1">
              <a:spLocks noChangeArrowheads="1"/>
            </p:cNvSpPr>
            <p:nvPr/>
          </p:nvSpPr>
          <p:spPr bwMode="auto">
            <a:xfrm>
              <a:off x="4033838" y="1181568"/>
              <a:ext cx="5110162" cy="1169551"/>
            </a:xfrm>
            <a:prstGeom prst="rect">
              <a:avLst/>
            </a:prstGeom>
            <a:noFill/>
            <a:ln w="9525">
              <a:noFill/>
              <a:miter lim="800000"/>
              <a:headEnd/>
              <a:tailEnd/>
            </a:ln>
          </p:spPr>
          <p:txBody>
            <a:bodyPr>
              <a:spAutoFit/>
            </a:bodyPr>
            <a:lstStyle/>
            <a:p>
              <a:pPr>
                <a:buFont typeface="Wingdings" pitchFamily="2" charset="2"/>
                <a:buChar char="Ø"/>
                <a:defRPr/>
              </a:pPr>
              <a:r>
                <a:rPr lang="en-GB" sz="1400" dirty="0">
                  <a:latin typeface="+mn-lt"/>
                </a:rPr>
                <a:t>   Check the risk assessment at the interfaces</a:t>
              </a:r>
            </a:p>
            <a:p>
              <a:pPr>
                <a:buFont typeface="Wingdings" pitchFamily="2" charset="2"/>
                <a:buChar char="Ø"/>
                <a:defRPr/>
              </a:pPr>
              <a:r>
                <a:rPr lang="en-GB" sz="1400" dirty="0">
                  <a:latin typeface="+mn-lt"/>
                </a:rPr>
                <a:t>   Tackle the Safety File production process</a:t>
              </a:r>
            </a:p>
            <a:p>
              <a:pPr>
                <a:buFont typeface="Wingdings" pitchFamily="2" charset="2"/>
                <a:buChar char="Ø"/>
                <a:defRPr/>
              </a:pPr>
              <a:r>
                <a:rPr lang="en-GB" sz="1400" dirty="0">
                  <a:latin typeface="+mn-lt"/>
                </a:rPr>
                <a:t>   Elaborate a centralised accident logging  and analysis tool</a:t>
              </a:r>
            </a:p>
            <a:p>
              <a:pPr>
                <a:buFont typeface="Wingdings" pitchFamily="2" charset="2"/>
                <a:buChar char="Ø"/>
                <a:defRPr/>
              </a:pPr>
              <a:r>
                <a:rPr lang="fr-CH" sz="1400" dirty="0">
                  <a:latin typeface="+mn-lt"/>
                </a:rPr>
                <a:t>   </a:t>
              </a:r>
              <a:r>
                <a:rPr lang="en-GB" sz="1400" dirty="0">
                  <a:latin typeface="+mn-lt"/>
                </a:rPr>
                <a:t>Compare CERNs current situation on Emergency management</a:t>
              </a:r>
              <a:br>
                <a:rPr lang="en-GB" sz="1400" dirty="0">
                  <a:latin typeface="+mn-lt"/>
                </a:rPr>
              </a:br>
              <a:r>
                <a:rPr lang="en-GB" sz="1400" dirty="0">
                  <a:latin typeface="+mn-lt"/>
                </a:rPr>
                <a:t>      with ISO 31000 and ISO PAS 22399</a:t>
              </a:r>
            </a:p>
          </p:txBody>
        </p:sp>
        <p:cxnSp>
          <p:nvCxnSpPr>
            <p:cNvPr id="18" name="Straight Connector 17"/>
            <p:cNvCxnSpPr/>
            <p:nvPr/>
          </p:nvCxnSpPr>
          <p:spPr>
            <a:xfrm rot="16200000" flipH="1">
              <a:off x="3554598" y="1743334"/>
              <a:ext cx="993404"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 name="Group 38"/>
          <p:cNvGrpSpPr>
            <a:grpSpLocks/>
          </p:cNvGrpSpPr>
          <p:nvPr/>
        </p:nvGrpSpPr>
        <p:grpSpPr bwMode="auto">
          <a:xfrm>
            <a:off x="1763713" y="2138362"/>
            <a:ext cx="7380287" cy="739775"/>
            <a:chOff x="1763713" y="2431490"/>
            <a:chExt cx="7380287" cy="739775"/>
          </a:xfrm>
        </p:grpSpPr>
        <p:sp>
          <p:nvSpPr>
            <p:cNvPr id="13" name="TextBox 8"/>
            <p:cNvSpPr txBox="1">
              <a:spLocks noChangeArrowheads="1"/>
            </p:cNvSpPr>
            <p:nvPr/>
          </p:nvSpPr>
          <p:spPr bwMode="auto">
            <a:xfrm>
              <a:off x="4043363" y="2431490"/>
              <a:ext cx="5100637" cy="739775"/>
            </a:xfrm>
            <a:prstGeom prst="rect">
              <a:avLst/>
            </a:prstGeom>
            <a:noFill/>
            <a:ln w="9525">
              <a:noFill/>
              <a:miter lim="800000"/>
              <a:headEnd/>
              <a:tailEnd/>
            </a:ln>
          </p:spPr>
          <p:txBody>
            <a:bodyPr>
              <a:spAutoFit/>
            </a:bodyPr>
            <a:lstStyle/>
            <a:p>
              <a:pPr>
                <a:buFont typeface="Wingdings" pitchFamily="2" charset="2"/>
                <a:buChar char="Ø"/>
                <a:defRPr/>
              </a:pPr>
              <a:r>
                <a:rPr lang="en-GB" sz="1400" dirty="0">
                  <a:latin typeface="+mn-lt"/>
                </a:rPr>
                <a:t>   Define a list of critical/sensitive systems</a:t>
              </a:r>
            </a:p>
            <a:p>
              <a:pPr>
                <a:buFont typeface="Wingdings" pitchFamily="2" charset="2"/>
                <a:buChar char="Ø"/>
                <a:defRPr/>
              </a:pPr>
              <a:r>
                <a:rPr lang="en-GB" sz="1400" dirty="0">
                  <a:latin typeface="+mn-lt"/>
                </a:rPr>
                <a:t>   Implement a quality assurance plan for these systems</a:t>
              </a:r>
            </a:p>
            <a:p>
              <a:pPr>
                <a:buFont typeface="Wingdings" pitchFamily="2" charset="2"/>
                <a:buChar char="Ø"/>
                <a:defRPr/>
              </a:pPr>
              <a:r>
                <a:rPr lang="en-GB" sz="1400" dirty="0">
                  <a:latin typeface="+mn-lt"/>
                </a:rPr>
                <a:t>   Evaluate the residual risk impact also on downtimes</a:t>
              </a:r>
            </a:p>
          </p:txBody>
        </p:sp>
        <p:sp>
          <p:nvSpPr>
            <p:cNvPr id="14" name="TextBox 5"/>
            <p:cNvSpPr txBox="1">
              <a:spLocks noChangeArrowheads="1"/>
            </p:cNvSpPr>
            <p:nvPr/>
          </p:nvSpPr>
          <p:spPr bwMode="auto">
            <a:xfrm>
              <a:off x="1763713" y="2520390"/>
              <a:ext cx="2189162" cy="522288"/>
            </a:xfrm>
            <a:prstGeom prst="rect">
              <a:avLst/>
            </a:prstGeom>
            <a:solidFill>
              <a:srgbClr val="00B050"/>
            </a:solidFill>
            <a:ln w="9525">
              <a:noFill/>
              <a:miter lim="800000"/>
              <a:headEnd/>
              <a:tailEnd/>
            </a:ln>
          </p:spPr>
          <p:txBody>
            <a:bodyPr>
              <a:spAutoFit/>
            </a:bodyPr>
            <a:lstStyle/>
            <a:p>
              <a:pPr>
                <a:buFont typeface="Wingdings" pitchFamily="2" charset="2"/>
                <a:buChar char="ü"/>
                <a:defRPr/>
              </a:pPr>
              <a:r>
                <a:rPr lang="en-GB" sz="1400" b="1" dirty="0">
                  <a:latin typeface="+mn-lt"/>
                </a:rPr>
                <a:t>  availability/reliability </a:t>
              </a:r>
              <a:br>
                <a:rPr lang="en-GB" sz="1400" b="1" dirty="0">
                  <a:latin typeface="+mn-lt"/>
                </a:rPr>
              </a:br>
              <a:r>
                <a:rPr lang="en-GB" sz="1400" b="1" dirty="0">
                  <a:latin typeface="+mn-lt"/>
                </a:rPr>
                <a:t>     to be assured</a:t>
              </a:r>
            </a:p>
          </p:txBody>
        </p:sp>
        <p:cxnSp>
          <p:nvCxnSpPr>
            <p:cNvPr id="20" name="Straight Connector 19"/>
            <p:cNvCxnSpPr/>
            <p:nvPr/>
          </p:nvCxnSpPr>
          <p:spPr>
            <a:xfrm rot="5400000">
              <a:off x="3693319" y="2787884"/>
              <a:ext cx="698500"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 name="Group 45"/>
          <p:cNvGrpSpPr>
            <a:grpSpLocks/>
          </p:cNvGrpSpPr>
          <p:nvPr/>
        </p:nvGrpSpPr>
        <p:grpSpPr bwMode="auto">
          <a:xfrm>
            <a:off x="1782763" y="3832225"/>
            <a:ext cx="7361237" cy="739775"/>
            <a:chOff x="1782763" y="4126380"/>
            <a:chExt cx="7361237" cy="738664"/>
          </a:xfrm>
        </p:grpSpPr>
        <p:sp>
          <p:nvSpPr>
            <p:cNvPr id="22" name="TextBox 5"/>
            <p:cNvSpPr txBox="1">
              <a:spLocks noChangeArrowheads="1"/>
            </p:cNvSpPr>
            <p:nvPr/>
          </p:nvSpPr>
          <p:spPr bwMode="auto">
            <a:xfrm>
              <a:off x="1782763" y="4465595"/>
              <a:ext cx="2189162" cy="307512"/>
            </a:xfrm>
            <a:prstGeom prst="rect">
              <a:avLst/>
            </a:prstGeom>
            <a:solidFill>
              <a:srgbClr val="FF0000"/>
            </a:solidFill>
            <a:ln w="9525">
              <a:noFill/>
              <a:miter lim="800000"/>
              <a:headEnd/>
              <a:tailEnd/>
            </a:ln>
          </p:spPr>
          <p:txBody>
            <a:bodyPr>
              <a:spAutoFit/>
            </a:bodyPr>
            <a:lstStyle/>
            <a:p>
              <a:pPr>
                <a:buFont typeface="Calibri" pitchFamily="34" charset="0"/>
                <a:buChar char="≈"/>
                <a:defRPr/>
              </a:pPr>
              <a:r>
                <a:rPr lang="en-GB" sz="1400" b="1" dirty="0">
                  <a:latin typeface="+mn-lt"/>
                </a:rPr>
                <a:t> </a:t>
              </a:r>
              <a:r>
                <a:rPr lang="en-GB" sz="1200" b="1" dirty="0">
                  <a:latin typeface="+mn-lt"/>
                </a:rPr>
                <a:t>Organisation/documentation</a:t>
              </a:r>
            </a:p>
          </p:txBody>
        </p:sp>
        <p:sp>
          <p:nvSpPr>
            <p:cNvPr id="23" name="TextBox 5"/>
            <p:cNvSpPr txBox="1">
              <a:spLocks noChangeArrowheads="1"/>
            </p:cNvSpPr>
            <p:nvPr/>
          </p:nvSpPr>
          <p:spPr bwMode="auto">
            <a:xfrm>
              <a:off x="1782763" y="4161253"/>
              <a:ext cx="2189162" cy="305927"/>
            </a:xfrm>
            <a:prstGeom prst="rect">
              <a:avLst/>
            </a:prstGeom>
            <a:solidFill>
              <a:srgbClr val="00B050"/>
            </a:solidFill>
            <a:ln w="9525">
              <a:noFill/>
              <a:miter lim="800000"/>
              <a:headEnd/>
              <a:tailEnd/>
            </a:ln>
          </p:spPr>
          <p:txBody>
            <a:bodyPr>
              <a:spAutoFit/>
            </a:bodyPr>
            <a:lstStyle/>
            <a:p>
              <a:pPr>
                <a:buFont typeface="Wingdings" pitchFamily="2" charset="2"/>
                <a:buChar char="ü"/>
                <a:defRPr/>
              </a:pPr>
              <a:r>
                <a:rPr lang="en-GB" sz="1400" b="1" dirty="0">
                  <a:latin typeface="+mn-lt"/>
                </a:rPr>
                <a:t>   (Fire Brigade)</a:t>
              </a:r>
            </a:p>
          </p:txBody>
        </p:sp>
        <p:sp>
          <p:nvSpPr>
            <p:cNvPr id="24" name="TextBox 8"/>
            <p:cNvSpPr txBox="1">
              <a:spLocks noChangeArrowheads="1"/>
            </p:cNvSpPr>
            <p:nvPr/>
          </p:nvSpPr>
          <p:spPr bwMode="auto">
            <a:xfrm>
              <a:off x="4043363" y="4126380"/>
              <a:ext cx="5100637" cy="738664"/>
            </a:xfrm>
            <a:prstGeom prst="rect">
              <a:avLst/>
            </a:prstGeom>
            <a:noFill/>
            <a:ln w="9525">
              <a:noFill/>
              <a:miter lim="800000"/>
              <a:headEnd/>
              <a:tailEnd/>
            </a:ln>
          </p:spPr>
          <p:txBody>
            <a:bodyPr>
              <a:spAutoFit/>
            </a:bodyPr>
            <a:lstStyle/>
            <a:p>
              <a:pPr>
                <a:buFont typeface="Wingdings" pitchFamily="2" charset="2"/>
                <a:buChar char="Ø"/>
                <a:defRPr/>
              </a:pPr>
              <a:r>
                <a:rPr lang="en-GB" sz="1400" dirty="0">
                  <a:solidFill>
                    <a:srgbClr val="FF0000"/>
                  </a:solidFill>
                  <a:latin typeface="+mn-lt"/>
                </a:rPr>
                <a:t>   Review/clarify  Safety Rules on Emergency Management</a:t>
              </a:r>
            </a:p>
            <a:p>
              <a:pPr>
                <a:buFont typeface="Wingdings" pitchFamily="2" charset="2"/>
                <a:buChar char="Ø"/>
                <a:defRPr/>
              </a:pPr>
              <a:r>
                <a:rPr lang="en-GB" sz="1400" dirty="0">
                  <a:solidFill>
                    <a:srgbClr val="FF0000"/>
                  </a:solidFill>
                  <a:latin typeface="+mn-lt"/>
                </a:rPr>
                <a:t>   Update Safety Plans/Procedures, Internal Emergency Plan</a:t>
              </a:r>
            </a:p>
            <a:p>
              <a:pPr>
                <a:buFont typeface="Wingdings" pitchFamily="2" charset="2"/>
                <a:buChar char="Ø"/>
                <a:defRPr/>
              </a:pPr>
              <a:r>
                <a:rPr lang="en-GB" sz="1400" dirty="0">
                  <a:solidFill>
                    <a:srgbClr val="FF0000"/>
                  </a:solidFill>
                  <a:latin typeface="+mn-lt"/>
                </a:rPr>
                <a:t>   Ask/help for the elaboration of an External Emergency Plan</a:t>
              </a:r>
            </a:p>
          </p:txBody>
        </p:sp>
        <p:cxnSp>
          <p:nvCxnSpPr>
            <p:cNvPr id="25" name="Straight Connector 24"/>
            <p:cNvCxnSpPr/>
            <p:nvPr/>
          </p:nvCxnSpPr>
          <p:spPr>
            <a:xfrm rot="16200000" flipH="1">
              <a:off x="3727922" y="4456084"/>
              <a:ext cx="627706"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0" name="Group 39"/>
          <p:cNvGrpSpPr>
            <a:grpSpLocks/>
          </p:cNvGrpSpPr>
          <p:nvPr/>
        </p:nvGrpSpPr>
        <p:grpSpPr bwMode="auto">
          <a:xfrm>
            <a:off x="1763713" y="2997200"/>
            <a:ext cx="7380287" cy="598487"/>
            <a:chOff x="1763713" y="3291448"/>
            <a:chExt cx="7380287" cy="598487"/>
          </a:xfrm>
        </p:grpSpPr>
        <p:sp>
          <p:nvSpPr>
            <p:cNvPr id="15" name="TextBox 5"/>
            <p:cNvSpPr txBox="1">
              <a:spLocks noChangeArrowheads="1"/>
            </p:cNvSpPr>
            <p:nvPr/>
          </p:nvSpPr>
          <p:spPr bwMode="auto">
            <a:xfrm>
              <a:off x="1763713" y="3318435"/>
              <a:ext cx="2189162" cy="522288"/>
            </a:xfrm>
            <a:prstGeom prst="rect">
              <a:avLst/>
            </a:prstGeom>
            <a:solidFill>
              <a:srgbClr val="00B050"/>
            </a:solidFill>
            <a:ln w="9525">
              <a:noFill/>
              <a:miter lim="800000"/>
              <a:headEnd/>
              <a:tailEnd/>
            </a:ln>
          </p:spPr>
          <p:txBody>
            <a:bodyPr>
              <a:spAutoFit/>
            </a:bodyPr>
            <a:lstStyle/>
            <a:p>
              <a:pPr>
                <a:buFont typeface="Wingdings" pitchFamily="2" charset="2"/>
                <a:buChar char="ü"/>
                <a:defRPr/>
              </a:pPr>
              <a:r>
                <a:rPr lang="en-GB" sz="1400" b="1" dirty="0">
                  <a:latin typeface="+mn-lt"/>
                </a:rPr>
                <a:t>  awareness of the</a:t>
              </a:r>
              <a:br>
                <a:rPr lang="en-GB" sz="1400" b="1" dirty="0">
                  <a:latin typeface="+mn-lt"/>
                </a:rPr>
              </a:br>
              <a:r>
                <a:rPr lang="en-GB" sz="1400" b="1" dirty="0">
                  <a:latin typeface="+mn-lt"/>
                </a:rPr>
                <a:t>     residual risk</a:t>
              </a:r>
            </a:p>
          </p:txBody>
        </p:sp>
        <p:sp>
          <p:nvSpPr>
            <p:cNvPr id="16" name="TextBox 8"/>
            <p:cNvSpPr txBox="1">
              <a:spLocks noChangeArrowheads="1"/>
            </p:cNvSpPr>
            <p:nvPr/>
          </p:nvSpPr>
          <p:spPr bwMode="auto">
            <a:xfrm>
              <a:off x="4033838" y="3324785"/>
              <a:ext cx="5110162" cy="522288"/>
            </a:xfrm>
            <a:prstGeom prst="rect">
              <a:avLst/>
            </a:prstGeom>
            <a:noFill/>
            <a:ln w="9525">
              <a:noFill/>
              <a:miter lim="800000"/>
              <a:headEnd/>
              <a:tailEnd/>
            </a:ln>
          </p:spPr>
          <p:txBody>
            <a:bodyPr>
              <a:spAutoFit/>
            </a:bodyPr>
            <a:lstStyle/>
            <a:p>
              <a:pPr>
                <a:buFont typeface="Wingdings" pitchFamily="2" charset="2"/>
                <a:buChar char="Ø"/>
                <a:defRPr/>
              </a:pPr>
              <a:r>
                <a:rPr lang="en-GB" sz="1400" dirty="0">
                  <a:latin typeface="+mn-lt"/>
                </a:rPr>
                <a:t>   Define the consequences related to the residual risk</a:t>
              </a:r>
            </a:p>
            <a:p>
              <a:pPr>
                <a:buFont typeface="Wingdings" pitchFamily="2" charset="2"/>
                <a:buChar char="Ø"/>
                <a:defRPr/>
              </a:pPr>
              <a:r>
                <a:rPr lang="en-GB" sz="1400" dirty="0">
                  <a:latin typeface="+mn-lt"/>
                </a:rPr>
                <a:t>   Search for  potential improvements</a:t>
              </a:r>
            </a:p>
          </p:txBody>
        </p:sp>
        <p:cxnSp>
          <p:nvCxnSpPr>
            <p:cNvPr id="29" name="Straight Connector 28"/>
            <p:cNvCxnSpPr/>
            <p:nvPr/>
          </p:nvCxnSpPr>
          <p:spPr>
            <a:xfrm rot="5400000">
              <a:off x="3744119" y="3590692"/>
              <a:ext cx="59848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7" name="Group 46"/>
          <p:cNvGrpSpPr>
            <a:grpSpLocks/>
          </p:cNvGrpSpPr>
          <p:nvPr/>
        </p:nvGrpSpPr>
        <p:grpSpPr bwMode="auto">
          <a:xfrm>
            <a:off x="2366963" y="0"/>
            <a:ext cx="4006850" cy="354012"/>
            <a:chOff x="2383132" y="310403"/>
            <a:chExt cx="3990770" cy="354013"/>
          </a:xfrm>
        </p:grpSpPr>
        <p:sp>
          <p:nvSpPr>
            <p:cNvPr id="30" name="Rectangle 29"/>
            <p:cNvSpPr/>
            <p:nvPr/>
          </p:nvSpPr>
          <p:spPr>
            <a:xfrm>
              <a:off x="4304203" y="334215"/>
              <a:ext cx="2069699" cy="306389"/>
            </a:xfrm>
            <a:prstGeom prst="rect">
              <a:avLst/>
            </a:prstGeom>
          </p:spPr>
          <p:txBody>
            <a:bodyPr>
              <a:spAutoFit/>
            </a:bodyPr>
            <a:lstStyle/>
            <a:p>
              <a:pPr algn="ctr">
                <a:defRPr/>
              </a:pPr>
              <a:r>
                <a:rPr lang="en-US" sz="1400" b="1" dirty="0">
                  <a:solidFill>
                    <a:srgbClr val="FF0000"/>
                  </a:solidFill>
                  <a:latin typeface="+mn-lt"/>
                </a:rPr>
                <a:t>Sector 3-4 opportunity?</a:t>
              </a:r>
            </a:p>
          </p:txBody>
        </p:sp>
        <p:sp>
          <p:nvSpPr>
            <p:cNvPr id="35" name="Right Arrow 34"/>
            <p:cNvSpPr/>
            <p:nvPr/>
          </p:nvSpPr>
          <p:spPr bwMode="auto">
            <a:xfrm>
              <a:off x="3973748" y="310403"/>
              <a:ext cx="351011" cy="354013"/>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sz="1400"/>
            </a:p>
          </p:txBody>
        </p:sp>
        <p:sp>
          <p:nvSpPr>
            <p:cNvPr id="36" name="Rectangle 35"/>
            <p:cNvSpPr/>
            <p:nvPr/>
          </p:nvSpPr>
          <p:spPr>
            <a:xfrm>
              <a:off x="2383132" y="334215"/>
              <a:ext cx="1608008" cy="306389"/>
            </a:xfrm>
            <a:prstGeom prst="rect">
              <a:avLst/>
            </a:prstGeom>
          </p:spPr>
          <p:txBody>
            <a:bodyPr>
              <a:spAutoFit/>
            </a:bodyPr>
            <a:lstStyle/>
            <a:p>
              <a:pPr algn="ctr">
                <a:defRPr/>
              </a:pPr>
              <a:r>
                <a:rPr lang="en-US" sz="1400" b="1" dirty="0">
                  <a:solidFill>
                    <a:srgbClr val="FF0000"/>
                  </a:solidFill>
                  <a:latin typeface="+mn-lt"/>
                </a:rPr>
                <a:t>Sector 3-4 accident</a:t>
              </a:r>
              <a:endParaRPr lang="en-GB" sz="1400" b="1" dirty="0">
                <a:solidFill>
                  <a:srgbClr val="FF0000"/>
                </a:solidFill>
                <a:latin typeface="+mn-lt"/>
              </a:endParaRPr>
            </a:p>
          </p:txBody>
        </p:sp>
      </p:grpSp>
      <p:grpSp>
        <p:nvGrpSpPr>
          <p:cNvPr id="19" name="Group 44"/>
          <p:cNvGrpSpPr>
            <a:grpSpLocks/>
          </p:cNvGrpSpPr>
          <p:nvPr/>
        </p:nvGrpSpPr>
        <p:grpSpPr bwMode="auto">
          <a:xfrm>
            <a:off x="1755775" y="4768850"/>
            <a:ext cx="7388225" cy="522287"/>
            <a:chOff x="1755775" y="5062070"/>
            <a:chExt cx="7388225" cy="523220"/>
          </a:xfrm>
        </p:grpSpPr>
        <p:sp>
          <p:nvSpPr>
            <p:cNvPr id="27" name="TextBox 5"/>
            <p:cNvSpPr txBox="1">
              <a:spLocks noChangeArrowheads="1"/>
            </p:cNvSpPr>
            <p:nvPr/>
          </p:nvSpPr>
          <p:spPr bwMode="auto">
            <a:xfrm>
              <a:off x="1755775" y="5136815"/>
              <a:ext cx="2189163" cy="308525"/>
            </a:xfrm>
            <a:prstGeom prst="rect">
              <a:avLst/>
            </a:prstGeom>
            <a:solidFill>
              <a:srgbClr val="00B050"/>
            </a:solidFill>
            <a:ln w="9525">
              <a:noFill/>
              <a:miter lim="800000"/>
              <a:headEnd/>
              <a:tailEnd/>
            </a:ln>
          </p:spPr>
          <p:txBody>
            <a:bodyPr>
              <a:spAutoFit/>
            </a:bodyPr>
            <a:lstStyle/>
            <a:p>
              <a:pPr>
                <a:buFont typeface="Wingdings" pitchFamily="2" charset="2"/>
                <a:buChar char="ü"/>
                <a:defRPr/>
              </a:pPr>
              <a:r>
                <a:rPr lang="en-GB" sz="1400" b="1" dirty="0">
                  <a:latin typeface="+mn-lt"/>
                </a:rPr>
                <a:t>   external support?</a:t>
              </a:r>
            </a:p>
          </p:txBody>
        </p:sp>
        <p:sp>
          <p:nvSpPr>
            <p:cNvPr id="28" name="TextBox 27"/>
            <p:cNvSpPr txBox="1">
              <a:spLocks noChangeArrowheads="1"/>
            </p:cNvSpPr>
            <p:nvPr/>
          </p:nvSpPr>
          <p:spPr bwMode="auto">
            <a:xfrm>
              <a:off x="4033838" y="5062070"/>
              <a:ext cx="5110162" cy="523220"/>
            </a:xfrm>
            <a:prstGeom prst="rect">
              <a:avLst/>
            </a:prstGeom>
            <a:noFill/>
            <a:ln w="9525">
              <a:noFill/>
              <a:miter lim="800000"/>
              <a:headEnd/>
              <a:tailEnd/>
            </a:ln>
          </p:spPr>
          <p:txBody>
            <a:bodyPr>
              <a:spAutoFit/>
            </a:bodyPr>
            <a:lstStyle/>
            <a:p>
              <a:pPr>
                <a:buFont typeface="Wingdings" pitchFamily="2" charset="2"/>
                <a:buChar char="Ø"/>
                <a:defRPr/>
              </a:pPr>
              <a:r>
                <a:rPr lang="en-US" sz="1400" dirty="0">
                  <a:latin typeface="+mn-lt"/>
                </a:rPr>
                <a:t>   Elaborate “modus operandi” with external Emergency services</a:t>
              </a:r>
            </a:p>
            <a:p>
              <a:pPr>
                <a:buFont typeface="Wingdings" pitchFamily="2" charset="2"/>
                <a:buChar char="Ø"/>
                <a:defRPr/>
              </a:pPr>
              <a:r>
                <a:rPr lang="en-US" sz="1400" dirty="0">
                  <a:latin typeface="+mn-lt"/>
                </a:rPr>
                <a:t>   Perform regular training and exercises</a:t>
              </a:r>
            </a:p>
          </p:txBody>
        </p:sp>
        <p:cxnSp>
          <p:nvCxnSpPr>
            <p:cNvPr id="41" name="Straight Connector 40"/>
            <p:cNvCxnSpPr/>
            <p:nvPr/>
          </p:nvCxnSpPr>
          <p:spPr>
            <a:xfrm rot="5400000">
              <a:off x="3842170" y="5303007"/>
              <a:ext cx="419849" cy="15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1" name="Group 43"/>
          <p:cNvGrpSpPr>
            <a:grpSpLocks/>
          </p:cNvGrpSpPr>
          <p:nvPr/>
        </p:nvGrpSpPr>
        <p:grpSpPr bwMode="auto">
          <a:xfrm>
            <a:off x="1676400" y="5362575"/>
            <a:ext cx="7467600" cy="1165225"/>
            <a:chOff x="1675655" y="5656730"/>
            <a:chExt cx="7468345" cy="1165225"/>
          </a:xfrm>
        </p:grpSpPr>
        <p:sp>
          <p:nvSpPr>
            <p:cNvPr id="31" name="TextBox 5"/>
            <p:cNvSpPr txBox="1">
              <a:spLocks noChangeArrowheads="1"/>
            </p:cNvSpPr>
            <p:nvPr/>
          </p:nvSpPr>
          <p:spPr bwMode="auto">
            <a:xfrm>
              <a:off x="1799492" y="5980580"/>
              <a:ext cx="2144927" cy="307975"/>
            </a:xfrm>
            <a:prstGeom prst="rect">
              <a:avLst/>
            </a:prstGeom>
            <a:solidFill>
              <a:srgbClr val="00B050"/>
            </a:solidFill>
            <a:ln w="9525">
              <a:noFill/>
              <a:miter lim="800000"/>
              <a:headEnd/>
              <a:tailEnd/>
            </a:ln>
          </p:spPr>
          <p:txBody>
            <a:bodyPr>
              <a:spAutoFit/>
            </a:bodyPr>
            <a:lstStyle/>
            <a:p>
              <a:pPr>
                <a:buFont typeface="Wingdings" pitchFamily="2" charset="2"/>
                <a:buChar char="ü"/>
                <a:defRPr/>
              </a:pPr>
              <a:r>
                <a:rPr lang="en-GB" sz="1400" b="1" dirty="0">
                  <a:latin typeface="+mn-lt"/>
                </a:rPr>
                <a:t>  immediate response</a:t>
              </a:r>
            </a:p>
          </p:txBody>
        </p:sp>
        <p:sp>
          <p:nvSpPr>
            <p:cNvPr id="32" name="TextBox 5"/>
            <p:cNvSpPr txBox="1">
              <a:spLocks noChangeArrowheads="1"/>
            </p:cNvSpPr>
            <p:nvPr/>
          </p:nvSpPr>
          <p:spPr bwMode="auto">
            <a:xfrm>
              <a:off x="1799492" y="6258392"/>
              <a:ext cx="2144927" cy="307975"/>
            </a:xfrm>
            <a:prstGeom prst="rect">
              <a:avLst/>
            </a:prstGeom>
            <a:solidFill>
              <a:srgbClr val="FF0000"/>
            </a:solidFill>
            <a:ln w="9525">
              <a:noFill/>
              <a:miter lim="800000"/>
              <a:headEnd/>
              <a:tailEnd/>
            </a:ln>
          </p:spPr>
          <p:txBody>
            <a:bodyPr>
              <a:spAutoFit/>
            </a:bodyPr>
            <a:lstStyle/>
            <a:p>
              <a:pPr>
                <a:buFont typeface="Calibri" pitchFamily="34" charset="0"/>
                <a:buChar char="≈"/>
                <a:defRPr/>
              </a:pPr>
              <a:r>
                <a:rPr lang="en-GB" sz="1400" b="1" dirty="0">
                  <a:latin typeface="+mn-lt"/>
                </a:rPr>
                <a:t>   framework</a:t>
              </a:r>
            </a:p>
          </p:txBody>
        </p:sp>
        <p:sp>
          <p:nvSpPr>
            <p:cNvPr id="33" name="Right Brace 32"/>
            <p:cNvSpPr/>
            <p:nvPr/>
          </p:nvSpPr>
          <p:spPr>
            <a:xfrm>
              <a:off x="1675655" y="5656730"/>
              <a:ext cx="161941" cy="1165225"/>
            </a:xfrm>
            <a:prstGeom prst="rightBrace">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GB"/>
            </a:p>
          </p:txBody>
        </p:sp>
        <p:sp>
          <p:nvSpPr>
            <p:cNvPr id="34" name="TextBox 33"/>
            <p:cNvSpPr txBox="1">
              <a:spLocks noChangeArrowheads="1"/>
            </p:cNvSpPr>
            <p:nvPr/>
          </p:nvSpPr>
          <p:spPr bwMode="auto">
            <a:xfrm>
              <a:off x="4033328" y="6028205"/>
              <a:ext cx="5110672" cy="522287"/>
            </a:xfrm>
            <a:prstGeom prst="rect">
              <a:avLst/>
            </a:prstGeom>
            <a:noFill/>
            <a:ln w="9525">
              <a:noFill/>
              <a:miter lim="800000"/>
              <a:headEnd/>
              <a:tailEnd/>
            </a:ln>
          </p:spPr>
          <p:txBody>
            <a:bodyPr>
              <a:spAutoFit/>
            </a:bodyPr>
            <a:lstStyle/>
            <a:p>
              <a:pPr>
                <a:buFont typeface="Wingdings" pitchFamily="2" charset="2"/>
                <a:buChar char="Ø"/>
                <a:defRPr/>
              </a:pPr>
              <a:r>
                <a:rPr lang="en-GB" sz="1400" dirty="0">
                  <a:solidFill>
                    <a:srgbClr val="FF0000"/>
                  </a:solidFill>
                  <a:latin typeface="+mn-lt"/>
                </a:rPr>
                <a:t>   Define a Emergency Management Method  </a:t>
              </a:r>
            </a:p>
            <a:p>
              <a:pPr>
                <a:buFont typeface="Wingdings" pitchFamily="2" charset="2"/>
                <a:buChar char="Ø"/>
                <a:defRPr/>
              </a:pPr>
              <a:r>
                <a:rPr lang="en-GB" sz="1400" dirty="0">
                  <a:solidFill>
                    <a:srgbClr val="FF0000"/>
                  </a:solidFill>
                  <a:latin typeface="+mn-lt"/>
                </a:rPr>
                <a:t>   Elaborate Continuity/Recovery Plans (guidelines)</a:t>
              </a:r>
            </a:p>
          </p:txBody>
        </p:sp>
        <p:cxnSp>
          <p:nvCxnSpPr>
            <p:cNvPr id="43" name="Straight Connector 42"/>
            <p:cNvCxnSpPr/>
            <p:nvPr/>
          </p:nvCxnSpPr>
          <p:spPr>
            <a:xfrm rot="5400000">
              <a:off x="3850768" y="6271092"/>
              <a:ext cx="420688" cy="158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228600"/>
            <a:ext cx="7239000" cy="1143000"/>
          </a:xfrm>
        </p:spPr>
        <p:txBody>
          <a:bodyPr>
            <a:normAutofit/>
          </a:bodyPr>
          <a:lstStyle/>
          <a:p>
            <a:r>
              <a:rPr lang="en-US" sz="4000" b="1" dirty="0" smtClean="0"/>
              <a:t>Summary of summary</a:t>
            </a:r>
            <a:endParaRPr lang="en-US" sz="4000" b="1" dirty="0"/>
          </a:p>
        </p:txBody>
      </p:sp>
      <p:sp>
        <p:nvSpPr>
          <p:cNvPr id="3" name="Content Placeholder 2"/>
          <p:cNvSpPr>
            <a:spLocks noGrp="1"/>
          </p:cNvSpPr>
          <p:nvPr>
            <p:ph idx="1"/>
          </p:nvPr>
        </p:nvSpPr>
        <p:spPr>
          <a:xfrm>
            <a:off x="457200" y="1676400"/>
            <a:ext cx="8229600" cy="4525963"/>
          </a:xfrm>
        </p:spPr>
        <p:txBody>
          <a:bodyPr>
            <a:normAutofit fontScale="70000" lnSpcReduction="20000"/>
          </a:bodyPr>
          <a:lstStyle/>
          <a:p>
            <a:r>
              <a:rPr lang="en-US" b="1" dirty="0" smtClean="0"/>
              <a:t>Safety </a:t>
            </a:r>
            <a:r>
              <a:rPr lang="en-US" b="1" dirty="0" smtClean="0"/>
              <a:t>Task </a:t>
            </a:r>
            <a:r>
              <a:rPr lang="en-US" b="1" dirty="0" smtClean="0"/>
              <a:t>force </a:t>
            </a:r>
            <a:r>
              <a:rPr lang="en-US" dirty="0" smtClean="0"/>
              <a:t>following 19</a:t>
            </a:r>
            <a:r>
              <a:rPr lang="en-US" baseline="30000" dirty="0" smtClean="0"/>
              <a:t>th</a:t>
            </a:r>
            <a:r>
              <a:rPr lang="en-US" dirty="0" smtClean="0"/>
              <a:t> of Sept. is running full speed.</a:t>
            </a:r>
          </a:p>
          <a:p>
            <a:r>
              <a:rPr lang="en-US" b="1" dirty="0" smtClean="0"/>
              <a:t>Safety</a:t>
            </a:r>
            <a:r>
              <a:rPr lang="en-US" dirty="0" smtClean="0"/>
              <a:t> culture </a:t>
            </a:r>
            <a:r>
              <a:rPr lang="en-US" b="1" dirty="0" smtClean="0"/>
              <a:t>during shut-down </a:t>
            </a:r>
            <a:r>
              <a:rPr lang="en-US" dirty="0" smtClean="0"/>
              <a:t>is evolving: to be continued &amp; supporting tools to be improved/supplemented.</a:t>
            </a:r>
          </a:p>
          <a:p>
            <a:r>
              <a:rPr lang="en-US" dirty="0" smtClean="0"/>
              <a:t>Risk assessment of proposed two phases of </a:t>
            </a:r>
            <a:r>
              <a:rPr lang="en-US" b="1" dirty="0" smtClean="0"/>
              <a:t>powering tests </a:t>
            </a:r>
            <a:r>
              <a:rPr lang="en-US" dirty="0" smtClean="0"/>
              <a:t>(“</a:t>
            </a:r>
            <a:r>
              <a:rPr lang="en-US" dirty="0" smtClean="0"/>
              <a:t>access conditions</a:t>
            </a:r>
            <a:r>
              <a:rPr lang="en-US" dirty="0" smtClean="0"/>
              <a:t>”) is being detailed.</a:t>
            </a:r>
          </a:p>
          <a:p>
            <a:r>
              <a:rPr lang="en-US" dirty="0" smtClean="0"/>
              <a:t>Further improvements and (DSO) test(s) of the </a:t>
            </a:r>
            <a:r>
              <a:rPr lang="en-US" b="1" dirty="0" smtClean="0"/>
              <a:t>access system </a:t>
            </a:r>
            <a:r>
              <a:rPr lang="en-US" dirty="0" smtClean="0"/>
              <a:t>for the period before beam operation are underway or identified.</a:t>
            </a:r>
          </a:p>
          <a:p>
            <a:r>
              <a:rPr lang="en-US" b="1" dirty="0" smtClean="0"/>
              <a:t>Safety systems </a:t>
            </a:r>
            <a:r>
              <a:rPr lang="en-US" dirty="0" smtClean="0"/>
              <a:t>in place and performing well; further improvements </a:t>
            </a:r>
            <a:r>
              <a:rPr lang="en-US" dirty="0" smtClean="0"/>
              <a:t>are set-up &amp; additions </a:t>
            </a:r>
            <a:r>
              <a:rPr lang="en-US" dirty="0" smtClean="0"/>
              <a:t>are </a:t>
            </a:r>
            <a:r>
              <a:rPr lang="en-US" dirty="0" smtClean="0"/>
              <a:t>identified</a:t>
            </a:r>
            <a:r>
              <a:rPr lang="en-US" dirty="0" smtClean="0"/>
              <a:t>.</a:t>
            </a:r>
          </a:p>
          <a:p>
            <a:r>
              <a:rPr lang="en-US" dirty="0" smtClean="0"/>
              <a:t>Identified development potential of the </a:t>
            </a:r>
            <a:r>
              <a:rPr lang="en-US" b="1" dirty="0" smtClean="0"/>
              <a:t>HVAC system</a:t>
            </a:r>
            <a:r>
              <a:rPr lang="en-US" dirty="0" smtClean="0"/>
              <a:t>, inherited from LEP, shall be </a:t>
            </a:r>
            <a:r>
              <a:rPr lang="en-US" dirty="0" smtClean="0"/>
              <a:t>analyzed.</a:t>
            </a:r>
            <a:endParaRPr lang="en-US" dirty="0" smtClean="0"/>
          </a:p>
          <a:p>
            <a:r>
              <a:rPr lang="en-US" dirty="0" smtClean="0"/>
              <a:t>While the emergency intervention process is developed, the continuity &amp; recovery part of the </a:t>
            </a:r>
            <a:r>
              <a:rPr lang="en-US" b="1" dirty="0" smtClean="0"/>
              <a:t>emergency preparedness process</a:t>
            </a:r>
            <a:r>
              <a:rPr lang="en-US" dirty="0" smtClean="0"/>
              <a:t> needs to be elaborated</a:t>
            </a:r>
            <a:r>
              <a:rPr lang="en-US" dirty="0" smtClean="0"/>
              <a:t>.</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7620000" cy="1371600"/>
          </a:xfrm>
        </p:spPr>
        <p:txBody>
          <a:bodyPr>
            <a:noAutofit/>
          </a:bodyPr>
          <a:lstStyle/>
          <a:p>
            <a:r>
              <a:rPr lang="en-US" sz="2600" b="1" dirty="0" smtClean="0"/>
              <a:t>Task</a:t>
            </a:r>
            <a:r>
              <a:rPr lang="fr-CH" sz="2600" b="1" dirty="0" smtClean="0"/>
              <a:t> Force on </a:t>
            </a:r>
            <a:r>
              <a:rPr lang="en-US" sz="2600" b="1" dirty="0" smtClean="0"/>
              <a:t>Safety</a:t>
            </a:r>
            <a:r>
              <a:rPr lang="fr-CH" sz="2600" b="1" dirty="0" smtClean="0"/>
              <a:t> of Personnel </a:t>
            </a:r>
            <a:br>
              <a:rPr lang="fr-CH" sz="2600" b="1" dirty="0" smtClean="0"/>
            </a:br>
            <a:r>
              <a:rPr lang="fr-CH" sz="2600" b="1" dirty="0" smtClean="0"/>
              <a:t>in LHC underground areas </a:t>
            </a:r>
            <a:r>
              <a:rPr lang="fr-CH" sz="2600" b="1" dirty="0" err="1" smtClean="0"/>
              <a:t>following</a:t>
            </a:r>
            <a:r>
              <a:rPr lang="fr-CH" sz="2600" b="1" dirty="0" smtClean="0"/>
              <a:t> the accident </a:t>
            </a:r>
            <a:br>
              <a:rPr lang="fr-CH" sz="2600" b="1" dirty="0" smtClean="0"/>
            </a:br>
            <a:r>
              <a:rPr lang="fr-CH" sz="2600" b="1" dirty="0" smtClean="0"/>
              <a:t>in </a:t>
            </a:r>
            <a:r>
              <a:rPr lang="fr-CH" sz="2600" b="1" dirty="0" err="1" smtClean="0"/>
              <a:t>sector</a:t>
            </a:r>
            <a:r>
              <a:rPr lang="fr-CH" sz="2600" b="1" dirty="0" smtClean="0"/>
              <a:t> 3-4 on 19-09-2008 </a:t>
            </a:r>
            <a:r>
              <a:rPr lang="fr-CH" sz="2400" dirty="0" smtClean="0"/>
              <a:t>(</a:t>
            </a:r>
            <a:r>
              <a:rPr lang="fr-CH" sz="2400" b="1" i="1" dirty="0" smtClean="0">
                <a:solidFill>
                  <a:schemeClr val="bg1">
                    <a:lumMod val="65000"/>
                  </a:schemeClr>
                </a:solidFill>
              </a:rPr>
              <a:t>G. Roy</a:t>
            </a:r>
            <a:r>
              <a:rPr lang="fr-CH" sz="2400" dirty="0" smtClean="0"/>
              <a:t>)</a:t>
            </a:r>
            <a:endParaRPr lang="en-US" sz="2400" dirty="0"/>
          </a:p>
        </p:txBody>
      </p:sp>
      <p:sp>
        <p:nvSpPr>
          <p:cNvPr id="3" name="Content Placeholder 2"/>
          <p:cNvSpPr>
            <a:spLocks noGrp="1"/>
          </p:cNvSpPr>
          <p:nvPr>
            <p:ph idx="1"/>
          </p:nvPr>
        </p:nvSpPr>
        <p:spPr>
          <a:xfrm>
            <a:off x="457200" y="1447800"/>
            <a:ext cx="8229600" cy="5181600"/>
          </a:xfrm>
        </p:spPr>
        <p:txBody>
          <a:bodyPr>
            <a:normAutofit fontScale="70000" lnSpcReduction="20000"/>
          </a:bodyPr>
          <a:lstStyle/>
          <a:p>
            <a:r>
              <a:rPr lang="en-US" b="1" dirty="0" smtClean="0"/>
              <a:t>Between the accident and today</a:t>
            </a:r>
          </a:p>
          <a:p>
            <a:pPr marL="914400" lvl="1" indent="-514350"/>
            <a:r>
              <a:rPr lang="en-US" b="1" dirty="0" smtClean="0"/>
              <a:t>Access conditions </a:t>
            </a:r>
            <a:r>
              <a:rPr lang="en-US" dirty="0" smtClean="0"/>
              <a:t>defined in the repowering procedure</a:t>
            </a:r>
          </a:p>
          <a:p>
            <a:pPr marL="914400" lvl="1" indent="-514350"/>
            <a:r>
              <a:rPr lang="en-US" dirty="0" smtClean="0"/>
              <a:t>WG defined the </a:t>
            </a:r>
            <a:r>
              <a:rPr lang="en-US" b="1" dirty="0" smtClean="0"/>
              <a:t>working and transport conditions </a:t>
            </a:r>
            <a:r>
              <a:rPr lang="en-US" dirty="0" smtClean="0"/>
              <a:t>in the LHC tunnel during 08/09 shutdown based on risks of cryogenic nature</a:t>
            </a:r>
          </a:p>
          <a:p>
            <a:r>
              <a:rPr lang="en-US" b="1" dirty="0" smtClean="0"/>
              <a:t>Taskforce mandate</a:t>
            </a:r>
          </a:p>
          <a:p>
            <a:pPr lvl="1"/>
            <a:r>
              <a:rPr lang="en-GB" b="1" dirty="0" smtClean="0"/>
              <a:t>Establish the sequence of facts </a:t>
            </a:r>
            <a:r>
              <a:rPr lang="en-GB" dirty="0" smtClean="0"/>
              <a:t>related to safety of personnel, based on e.g. AL3 data and FB emergency intervention records.</a:t>
            </a:r>
          </a:p>
          <a:p>
            <a:pPr lvl="1"/>
            <a:r>
              <a:rPr lang="en-GB" b="1" dirty="0" smtClean="0"/>
              <a:t>Analyse the LHC underground </a:t>
            </a:r>
            <a:r>
              <a:rPr lang="en-GB" b="1" dirty="0" smtClean="0"/>
              <a:t>environmental </a:t>
            </a:r>
            <a:r>
              <a:rPr lang="en-GB" b="1" dirty="0" smtClean="0"/>
              <a:t>conditions </a:t>
            </a:r>
            <a:r>
              <a:rPr lang="en-GB" dirty="0" smtClean="0"/>
              <a:t>with respect to Safety of personnel and explain their development, in relation with original risk analyses (incl. tests) performed.</a:t>
            </a:r>
          </a:p>
          <a:p>
            <a:pPr lvl="1"/>
            <a:r>
              <a:rPr lang="en-GB" b="1" dirty="0" smtClean="0"/>
              <a:t>Recommend preventive and corrective measures </a:t>
            </a:r>
            <a:r>
              <a:rPr lang="en-GB" dirty="0" smtClean="0"/>
              <a:t>for the Safety of Personnel in the LHC underground.</a:t>
            </a:r>
          </a:p>
          <a:p>
            <a:pPr lvl="1">
              <a:buNone/>
            </a:pPr>
            <a:r>
              <a:rPr lang="fr-CH" sz="2200" dirty="0" smtClean="0"/>
              <a:t>Note : Scope </a:t>
            </a:r>
            <a:r>
              <a:rPr lang="fr-CH" sz="2200" dirty="0" err="1" smtClean="0"/>
              <a:t>limited</a:t>
            </a:r>
            <a:r>
              <a:rPr lang="fr-CH" sz="2200" dirty="0" smtClean="0"/>
              <a:t> to </a:t>
            </a:r>
            <a:r>
              <a:rPr lang="fr-CH" sz="2200" dirty="0" err="1" smtClean="0"/>
              <a:t>cryogenic</a:t>
            </a:r>
            <a:r>
              <a:rPr lang="fr-CH" sz="2200" dirty="0" smtClean="0"/>
              <a:t> accidents </a:t>
            </a:r>
            <a:r>
              <a:rPr lang="fr-CH" sz="2200" dirty="0" err="1" smtClean="0"/>
              <a:t>with</a:t>
            </a:r>
            <a:r>
              <a:rPr lang="fr-CH" sz="2200" dirty="0" smtClean="0"/>
              <a:t> release of </a:t>
            </a:r>
            <a:r>
              <a:rPr lang="fr-CH" sz="2200" dirty="0" err="1" smtClean="0"/>
              <a:t>cryofluids</a:t>
            </a:r>
            <a:r>
              <a:rPr lang="fr-CH" sz="2200" dirty="0" smtClean="0"/>
              <a:t>, </a:t>
            </a:r>
            <a:r>
              <a:rPr lang="fr-CH" sz="2200" dirty="0" err="1" smtClean="0"/>
              <a:t>caused</a:t>
            </a:r>
            <a:r>
              <a:rPr lang="fr-CH" sz="2200" dirty="0" smtClean="0"/>
              <a:t> by </a:t>
            </a:r>
            <a:r>
              <a:rPr lang="fr-CH" sz="2200" dirty="0" err="1" smtClean="0"/>
              <a:t>any</a:t>
            </a:r>
            <a:r>
              <a:rPr lang="fr-CH" sz="2200" dirty="0" smtClean="0"/>
              <a:t> sources.</a:t>
            </a:r>
            <a:endParaRPr lang="en-GB" sz="2200" dirty="0" smtClean="0"/>
          </a:p>
          <a:p>
            <a:r>
              <a:rPr lang="en-US" b="1" dirty="0" smtClean="0"/>
              <a:t>Interim conclusion</a:t>
            </a:r>
          </a:p>
          <a:p>
            <a:pPr lvl="1"/>
            <a:r>
              <a:rPr lang="en-US" dirty="0" smtClean="0"/>
              <a:t>We still have more questions than answers…</a:t>
            </a:r>
          </a:p>
          <a:p>
            <a:pPr lvl="1"/>
            <a:r>
              <a:rPr lang="en-US" dirty="0" smtClean="0"/>
              <a:t>Work has started in gathering all info necessary to come to meaningful conclusions.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781800" cy="1143000"/>
          </a:xfrm>
        </p:spPr>
        <p:txBody>
          <a:bodyPr>
            <a:normAutofit fontScale="90000"/>
          </a:bodyPr>
          <a:lstStyle/>
          <a:p>
            <a:r>
              <a:rPr lang="en-US" b="1" dirty="0" smtClean="0"/>
              <a:t>Safety </a:t>
            </a:r>
            <a:r>
              <a:rPr lang="en-US" b="1" dirty="0" err="1" smtClean="0"/>
              <a:t>Organisation</a:t>
            </a:r>
            <a:r>
              <a:rPr lang="en-US" b="1" dirty="0" smtClean="0"/>
              <a:t> </a:t>
            </a:r>
            <a:r>
              <a:rPr lang="en-US" dirty="0" smtClean="0"/>
              <a:t> </a:t>
            </a:r>
            <a:br>
              <a:rPr lang="en-US" dirty="0" smtClean="0"/>
            </a:br>
            <a:r>
              <a:rPr lang="en-US" sz="3100" dirty="0" smtClean="0"/>
              <a:t>(</a:t>
            </a:r>
            <a:r>
              <a:rPr lang="en-US" sz="2700" b="1" i="1" dirty="0" smtClean="0">
                <a:solidFill>
                  <a:schemeClr val="bg1">
                    <a:lumMod val="65000"/>
                  </a:schemeClr>
                </a:solidFill>
              </a:rPr>
              <a:t>J. Etheridge</a:t>
            </a:r>
            <a:r>
              <a:rPr lang="en-US" sz="3100" dirty="0" smtClean="0"/>
              <a:t>)</a:t>
            </a:r>
            <a:endParaRPr lang="en-US" sz="3100" dirty="0"/>
          </a:p>
        </p:txBody>
      </p:sp>
      <p:sp>
        <p:nvSpPr>
          <p:cNvPr id="3" name="Content Placeholder 2"/>
          <p:cNvSpPr>
            <a:spLocks noGrp="1"/>
          </p:cNvSpPr>
          <p:nvPr>
            <p:ph idx="1"/>
          </p:nvPr>
        </p:nvSpPr>
        <p:spPr>
          <a:xfrm>
            <a:off x="457200" y="1447800"/>
            <a:ext cx="8382000" cy="5029200"/>
          </a:xfrm>
        </p:spPr>
        <p:txBody>
          <a:bodyPr>
            <a:normAutofit fontScale="85000" lnSpcReduction="20000"/>
          </a:bodyPr>
          <a:lstStyle/>
          <a:p>
            <a:r>
              <a:rPr lang="fr-CH" b="1" dirty="0" err="1" smtClean="0"/>
              <a:t>Evolving</a:t>
            </a:r>
            <a:r>
              <a:rPr lang="fr-CH" b="1" dirty="0" smtClean="0"/>
              <a:t> Safety culture </a:t>
            </a:r>
            <a:r>
              <a:rPr lang="fr-CH" b="1" dirty="0" err="1" smtClean="0"/>
              <a:t>at</a:t>
            </a:r>
            <a:r>
              <a:rPr lang="fr-CH" b="1" dirty="0" smtClean="0"/>
              <a:t> CERN</a:t>
            </a:r>
            <a:endParaRPr lang="en-GB" b="1" dirty="0" smtClean="0"/>
          </a:p>
          <a:p>
            <a:pPr lvl="1"/>
            <a:r>
              <a:rPr lang="en-GB" dirty="0" smtClean="0"/>
              <a:t>CERN is building safety in from the conception stage of nearly all new projects.</a:t>
            </a:r>
          </a:p>
          <a:p>
            <a:pPr lvl="1"/>
            <a:r>
              <a:rPr lang="en-GB" dirty="0" smtClean="0"/>
              <a:t>Avoiding the </a:t>
            </a:r>
            <a:r>
              <a:rPr lang="en-GB" dirty="0" smtClean="0"/>
              <a:t>after thought </a:t>
            </a:r>
            <a:r>
              <a:rPr lang="en-GB" dirty="0" smtClean="0"/>
              <a:t>sy</a:t>
            </a:r>
            <a:r>
              <a:rPr lang="en-GB" dirty="0" smtClean="0"/>
              <a:t>ndrome</a:t>
            </a:r>
            <a:endParaRPr lang="en-GB" dirty="0" smtClean="0"/>
          </a:p>
          <a:p>
            <a:pPr lvl="1">
              <a:buNone/>
            </a:pPr>
            <a:r>
              <a:rPr lang="en-GB" dirty="0" smtClean="0"/>
              <a:t>	For </a:t>
            </a:r>
            <a:r>
              <a:rPr lang="en-GB" dirty="0" smtClean="0"/>
              <a:t>any operation to retain </a:t>
            </a:r>
            <a:r>
              <a:rPr lang="en-GB" dirty="0" smtClean="0"/>
              <a:t>integrity scheduling</a:t>
            </a:r>
            <a:r>
              <a:rPr lang="en-GB" dirty="0" smtClean="0"/>
              <a:t>, Safety and related documentation must be built in from the pre planning stage.</a:t>
            </a:r>
          </a:p>
          <a:p>
            <a:pPr lvl="1"/>
            <a:r>
              <a:rPr lang="en-GB" dirty="0" smtClean="0"/>
              <a:t>Safety can save us time, improve working condition, the quality of the work, and if we look at the global picture for the life time of the installation it can save us a lot of money… </a:t>
            </a:r>
          </a:p>
          <a:p>
            <a:r>
              <a:rPr lang="fr-CH" b="1" dirty="0" err="1" smtClean="0"/>
              <a:t>Special</a:t>
            </a:r>
            <a:r>
              <a:rPr lang="fr-CH" b="1" dirty="0" smtClean="0"/>
              <a:t> Situations</a:t>
            </a:r>
          </a:p>
          <a:p>
            <a:pPr lvl="1"/>
            <a:r>
              <a:rPr lang="fr-CH" dirty="0" smtClean="0"/>
              <a:t>There are none</a:t>
            </a:r>
            <a:r>
              <a:rPr lang="fr-CH" dirty="0" smtClean="0"/>
              <a:t>! All </a:t>
            </a:r>
            <a:r>
              <a:rPr lang="fr-CH" dirty="0" err="1" smtClean="0"/>
              <a:t>work</a:t>
            </a:r>
            <a:r>
              <a:rPr lang="fr-CH" dirty="0" smtClean="0"/>
              <a:t> tests, interventions must </a:t>
            </a:r>
            <a:r>
              <a:rPr lang="fr-CH" dirty="0" err="1" smtClean="0"/>
              <a:t>be</a:t>
            </a:r>
            <a:r>
              <a:rPr lang="fr-CH" dirty="0" smtClean="0"/>
              <a:t> </a:t>
            </a:r>
            <a:r>
              <a:rPr lang="fr-CH" dirty="0" err="1" smtClean="0"/>
              <a:t>planned</a:t>
            </a:r>
            <a:r>
              <a:rPr lang="fr-CH" dirty="0" smtClean="0"/>
              <a:t>, </a:t>
            </a:r>
            <a:r>
              <a:rPr lang="fr-CH" dirty="0" err="1" smtClean="0"/>
              <a:t>prepared</a:t>
            </a:r>
            <a:r>
              <a:rPr lang="fr-CH" dirty="0" smtClean="0"/>
              <a:t>, </a:t>
            </a:r>
            <a:r>
              <a:rPr lang="fr-CH" dirty="0" err="1" smtClean="0"/>
              <a:t>authorized</a:t>
            </a:r>
            <a:r>
              <a:rPr lang="fr-CH" dirty="0" smtClean="0"/>
              <a:t> and all documentation </a:t>
            </a:r>
            <a:r>
              <a:rPr lang="fr-CH" dirty="0" err="1" smtClean="0"/>
              <a:t>respected</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7315200" cy="1143000"/>
          </a:xfrm>
        </p:spPr>
        <p:txBody>
          <a:bodyPr>
            <a:normAutofit fontScale="90000"/>
          </a:bodyPr>
          <a:lstStyle/>
          <a:p>
            <a:r>
              <a:rPr lang="en-US" sz="4200" b="1" dirty="0" smtClean="0"/>
              <a:t>Planning &amp; General coordination</a:t>
            </a:r>
            <a:r>
              <a:rPr lang="en-US" dirty="0" smtClean="0"/>
              <a:t/>
            </a:r>
            <a:br>
              <a:rPr lang="en-US" dirty="0" smtClean="0"/>
            </a:br>
            <a:r>
              <a:rPr lang="en-US" sz="3600" dirty="0" smtClean="0"/>
              <a:t> (</a:t>
            </a:r>
            <a:r>
              <a:rPr lang="en-US" sz="2700" b="1" i="1" dirty="0" smtClean="0">
                <a:solidFill>
                  <a:schemeClr val="bg1">
                    <a:lumMod val="65000"/>
                  </a:schemeClr>
                </a:solidFill>
              </a:rPr>
              <a:t>J. Etheridge</a:t>
            </a:r>
            <a:r>
              <a:rPr lang="en-US" sz="3600" dirty="0" smtClean="0"/>
              <a:t>)</a:t>
            </a:r>
            <a:endParaRPr lang="en-US" sz="3100" dirty="0"/>
          </a:p>
        </p:txBody>
      </p:sp>
      <p:pic>
        <p:nvPicPr>
          <p:cNvPr id="4" name="Picture 6" descr="CoordActivit09_12_08-Model"/>
          <p:cNvPicPr>
            <a:picLocks noGrp="1" noChangeAspect="1" noChangeArrowheads="1"/>
          </p:cNvPicPr>
          <p:nvPr>
            <p:ph idx="1"/>
          </p:nvPr>
        </p:nvPicPr>
        <p:blipFill>
          <a:blip r:embed="rId2"/>
          <a:srcRect/>
          <a:stretch>
            <a:fillRect/>
          </a:stretch>
        </p:blipFill>
        <p:spPr bwMode="auto">
          <a:xfrm>
            <a:off x="0" y="1524000"/>
            <a:ext cx="8991600" cy="5181600"/>
          </a:xfrm>
          <a:prstGeom prst="rect">
            <a:avLst/>
          </a:prstGeom>
          <a:noFill/>
          <a:ln w="9525">
            <a:noFill/>
            <a:miter lim="800000"/>
            <a:headEnd/>
            <a:tailEnd/>
          </a:ln>
        </p:spPr>
      </p:pic>
      <p:pic>
        <p:nvPicPr>
          <p:cNvPr id="5" name="Picture 202" descr="Picture 131"/>
          <p:cNvPicPr>
            <a:picLocks noChangeAspect="1" noChangeArrowheads="1"/>
          </p:cNvPicPr>
          <p:nvPr/>
        </p:nvPicPr>
        <p:blipFill>
          <a:blip r:embed="rId3"/>
          <a:srcRect/>
          <a:stretch>
            <a:fillRect/>
          </a:stretch>
        </p:blipFill>
        <p:spPr bwMode="auto">
          <a:xfrm>
            <a:off x="1354137" y="1600200"/>
            <a:ext cx="1160463" cy="1219200"/>
          </a:xfrm>
          <a:prstGeom prst="rect">
            <a:avLst/>
          </a:prstGeom>
          <a:noFill/>
          <a:ln w="9525">
            <a:noFill/>
            <a:miter lim="800000"/>
            <a:headEnd/>
            <a:tailEnd/>
          </a:ln>
        </p:spPr>
      </p:pic>
      <p:pic>
        <p:nvPicPr>
          <p:cNvPr id="6" name="Picture 204" descr="Picture 132"/>
          <p:cNvPicPr>
            <a:picLocks noChangeAspect="1" noChangeArrowheads="1"/>
          </p:cNvPicPr>
          <p:nvPr/>
        </p:nvPicPr>
        <p:blipFill>
          <a:blip r:embed="rId4" cstate="print"/>
          <a:srcRect/>
          <a:stretch>
            <a:fillRect/>
          </a:stretch>
        </p:blipFill>
        <p:spPr bwMode="auto">
          <a:xfrm>
            <a:off x="7620000" y="1600200"/>
            <a:ext cx="1371600" cy="1143000"/>
          </a:xfrm>
          <a:prstGeom prst="rect">
            <a:avLst/>
          </a:prstGeom>
          <a:noFill/>
          <a:ln w="9525">
            <a:noFill/>
            <a:miter lim="800000"/>
            <a:headEnd/>
            <a:tailEnd/>
          </a:ln>
        </p:spPr>
      </p:pic>
      <p:sp>
        <p:nvSpPr>
          <p:cNvPr id="7" name="Rectangle 6"/>
          <p:cNvSpPr/>
          <p:nvPr/>
        </p:nvSpPr>
        <p:spPr>
          <a:xfrm>
            <a:off x="2667000" y="5867400"/>
            <a:ext cx="4572000" cy="646331"/>
          </a:xfrm>
          <a:prstGeom prst="rect">
            <a:avLst/>
          </a:prstGeom>
        </p:spPr>
        <p:txBody>
          <a:bodyPr>
            <a:spAutoFit/>
          </a:bodyPr>
          <a:lstStyle/>
          <a:p>
            <a:pPr algn="ctr"/>
            <a:r>
              <a:rPr lang="en-US" dirty="0" smtClean="0">
                <a:hlinkClick r:id="rId5"/>
              </a:rPr>
              <a:t>Katy.Foraz@cern.ch</a:t>
            </a:r>
            <a:r>
              <a:rPr lang="en-US" dirty="0" smtClean="0"/>
              <a:t>  EN/MEF 16-05-40</a:t>
            </a:r>
          </a:p>
          <a:p>
            <a:pPr algn="ctr"/>
            <a:r>
              <a:rPr lang="en-US" dirty="0" smtClean="0">
                <a:hlinkClick r:id="rId6"/>
              </a:rPr>
              <a:t>Serge.Grillot@cern.ch</a:t>
            </a:r>
            <a:r>
              <a:rPr lang="en-US" dirty="0" smtClean="0"/>
              <a:t> EN/MEF 16-06-15</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 descr="CoordSécu09_12_08-Model.jpg"/>
          <p:cNvPicPr>
            <a:picLocks noChangeAspect="1"/>
          </p:cNvPicPr>
          <p:nvPr/>
        </p:nvPicPr>
        <p:blipFill>
          <a:blip r:embed="rId2"/>
          <a:srcRect/>
          <a:stretch>
            <a:fillRect/>
          </a:stretch>
        </p:blipFill>
        <p:spPr>
          <a:xfrm>
            <a:off x="457200" y="1295400"/>
            <a:ext cx="8001000" cy="4876800"/>
          </a:xfrm>
          <a:prstGeom prst="rect">
            <a:avLst/>
          </a:prstGeom>
          <a:noFill/>
        </p:spPr>
      </p:pic>
      <p:sp>
        <p:nvSpPr>
          <p:cNvPr id="2" name="Title 1"/>
          <p:cNvSpPr>
            <a:spLocks noGrp="1"/>
          </p:cNvSpPr>
          <p:nvPr>
            <p:ph type="title"/>
          </p:nvPr>
        </p:nvSpPr>
        <p:spPr>
          <a:xfrm>
            <a:off x="1447800" y="228600"/>
            <a:ext cx="6781800" cy="1143000"/>
          </a:xfrm>
        </p:spPr>
        <p:txBody>
          <a:bodyPr>
            <a:normAutofit fontScale="90000"/>
          </a:bodyPr>
          <a:lstStyle/>
          <a:p>
            <a:r>
              <a:rPr lang="en-US" b="1" dirty="0" smtClean="0"/>
              <a:t>Health &amp; Safety Coordinators</a:t>
            </a:r>
            <a:r>
              <a:rPr lang="en-US" dirty="0" smtClean="0"/>
              <a:t/>
            </a:r>
            <a:br>
              <a:rPr lang="en-US" dirty="0" smtClean="0"/>
            </a:br>
            <a:r>
              <a:rPr lang="en-US" sz="3600" dirty="0" smtClean="0"/>
              <a:t> (</a:t>
            </a:r>
            <a:r>
              <a:rPr lang="en-US" sz="2700" b="1" i="1" dirty="0" smtClean="0">
                <a:solidFill>
                  <a:schemeClr val="bg1">
                    <a:lumMod val="65000"/>
                  </a:schemeClr>
                </a:solidFill>
              </a:rPr>
              <a:t>J. Etheridge</a:t>
            </a:r>
            <a:r>
              <a:rPr lang="en-US" sz="3600" dirty="0" smtClean="0"/>
              <a:t>)</a:t>
            </a:r>
            <a:endParaRPr lang="en-US" sz="3100" dirty="0"/>
          </a:p>
        </p:txBody>
      </p:sp>
      <p:sp>
        <p:nvSpPr>
          <p:cNvPr id="7" name="Text Box 5"/>
          <p:cNvSpPr txBox="1">
            <a:spLocks noChangeArrowheads="1"/>
          </p:cNvSpPr>
          <p:nvPr/>
        </p:nvSpPr>
        <p:spPr bwMode="auto">
          <a:xfrm>
            <a:off x="1143000" y="5943600"/>
            <a:ext cx="3810000" cy="304800"/>
          </a:xfrm>
          <a:prstGeom prst="rect">
            <a:avLst/>
          </a:prstGeom>
          <a:noFill/>
          <a:ln w="12700" cap="sq">
            <a:noFill/>
            <a:miter lim="800000"/>
            <a:headEnd type="none" w="sm" len="sm"/>
            <a:tailEnd type="none" w="sm" len="sm"/>
          </a:ln>
        </p:spPr>
        <p:txBody>
          <a:bodyPr>
            <a:spAutoFit/>
          </a:bodyPr>
          <a:lstStyle/>
          <a:p>
            <a:pPr algn="l"/>
            <a:r>
              <a:rPr lang="en-US" sz="1400" dirty="0">
                <a:hlinkClick r:id="rId3"/>
              </a:rPr>
              <a:t>Emmanuel.Paulat@cern.ch</a:t>
            </a:r>
            <a:r>
              <a:rPr lang="en-US" sz="1400" dirty="0"/>
              <a:t>  BE/ASR 16-3870</a:t>
            </a:r>
          </a:p>
        </p:txBody>
      </p:sp>
      <p:sp>
        <p:nvSpPr>
          <p:cNvPr id="8" name="Text Box 6"/>
          <p:cNvSpPr txBox="1">
            <a:spLocks noChangeArrowheads="1"/>
          </p:cNvSpPr>
          <p:nvPr/>
        </p:nvSpPr>
        <p:spPr bwMode="auto">
          <a:xfrm>
            <a:off x="1143000" y="6248400"/>
            <a:ext cx="4449763" cy="304800"/>
          </a:xfrm>
          <a:prstGeom prst="rect">
            <a:avLst/>
          </a:prstGeom>
          <a:noFill/>
          <a:ln w="12700" cap="sq">
            <a:noFill/>
            <a:miter lim="800000"/>
            <a:headEnd type="none" w="sm" len="sm"/>
            <a:tailEnd type="none" w="sm" len="sm"/>
          </a:ln>
        </p:spPr>
        <p:txBody>
          <a:bodyPr>
            <a:spAutoFit/>
          </a:bodyPr>
          <a:lstStyle/>
          <a:p>
            <a:pPr algn="l"/>
            <a:r>
              <a:rPr lang="en-US" sz="1400" dirty="0">
                <a:hlinkClick r:id="rId4"/>
              </a:rPr>
              <a:t>John.Etheridge@cern.ch</a:t>
            </a:r>
            <a:r>
              <a:rPr lang="en-US" sz="1400" dirty="0"/>
              <a:t>      EN/GMS 16-46-47</a:t>
            </a:r>
          </a:p>
        </p:txBody>
      </p:sp>
      <p:sp>
        <p:nvSpPr>
          <p:cNvPr id="9" name="Text Box 7"/>
          <p:cNvSpPr txBox="1">
            <a:spLocks noChangeArrowheads="1"/>
          </p:cNvSpPr>
          <p:nvPr/>
        </p:nvSpPr>
        <p:spPr bwMode="auto">
          <a:xfrm>
            <a:off x="4572000" y="5943600"/>
            <a:ext cx="3657600" cy="304800"/>
          </a:xfrm>
          <a:prstGeom prst="rect">
            <a:avLst/>
          </a:prstGeom>
          <a:noFill/>
          <a:ln w="12700" cap="sq">
            <a:noFill/>
            <a:miter lim="800000"/>
            <a:headEnd type="none" w="sm" len="sm"/>
            <a:tailEnd type="none" w="sm" len="sm"/>
          </a:ln>
        </p:spPr>
        <p:txBody>
          <a:bodyPr>
            <a:spAutoFit/>
          </a:bodyPr>
          <a:lstStyle/>
          <a:p>
            <a:pPr algn="l"/>
            <a:r>
              <a:rPr lang="en-US" sz="1400" dirty="0">
                <a:hlinkClick r:id="rId5"/>
              </a:rPr>
              <a:t>Michel.Arnaud@cern.ch</a:t>
            </a:r>
            <a:r>
              <a:rPr lang="en-US" sz="1400" dirty="0"/>
              <a:t> PH/DI 16-44-29</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781800" cy="1143000"/>
          </a:xfrm>
        </p:spPr>
        <p:txBody>
          <a:bodyPr>
            <a:normAutofit fontScale="90000"/>
          </a:bodyPr>
          <a:lstStyle/>
          <a:p>
            <a:r>
              <a:rPr lang="en-US" b="1" dirty="0" smtClean="0"/>
              <a:t>Safety </a:t>
            </a:r>
            <a:r>
              <a:rPr lang="en-US" b="1" dirty="0" err="1" smtClean="0"/>
              <a:t>Organisation</a:t>
            </a:r>
            <a:r>
              <a:rPr lang="en-US" b="1" dirty="0" smtClean="0"/>
              <a:t> </a:t>
            </a:r>
            <a:r>
              <a:rPr lang="en-US" dirty="0" smtClean="0"/>
              <a:t> </a:t>
            </a:r>
            <a:br>
              <a:rPr lang="en-US" dirty="0" smtClean="0"/>
            </a:br>
            <a:r>
              <a:rPr lang="en-US" sz="3100" dirty="0" smtClean="0"/>
              <a:t>(</a:t>
            </a:r>
            <a:r>
              <a:rPr lang="en-US" sz="2700" b="1" i="1" dirty="0" smtClean="0">
                <a:solidFill>
                  <a:schemeClr val="bg1">
                    <a:lumMod val="65000"/>
                  </a:schemeClr>
                </a:solidFill>
              </a:rPr>
              <a:t>J. Etheridge</a:t>
            </a:r>
            <a:r>
              <a:rPr lang="en-US" sz="3100" dirty="0" smtClean="0"/>
              <a:t>)</a:t>
            </a:r>
            <a:endParaRPr lang="en-US" sz="3100" dirty="0"/>
          </a:p>
        </p:txBody>
      </p:sp>
      <p:sp>
        <p:nvSpPr>
          <p:cNvPr id="3" name="Content Placeholder 2"/>
          <p:cNvSpPr>
            <a:spLocks noGrp="1"/>
          </p:cNvSpPr>
          <p:nvPr>
            <p:ph idx="1"/>
          </p:nvPr>
        </p:nvSpPr>
        <p:spPr>
          <a:xfrm>
            <a:off x="457200" y="1295400"/>
            <a:ext cx="8229600" cy="5334000"/>
          </a:xfrm>
        </p:spPr>
        <p:txBody>
          <a:bodyPr>
            <a:noAutofit/>
          </a:bodyPr>
          <a:lstStyle/>
          <a:p>
            <a:r>
              <a:rPr lang="en-GB" sz="2400" dirty="0" smtClean="0"/>
              <a:t>Take into account the information contained in the PGC Shut Down 2008/2009 No </a:t>
            </a:r>
            <a:r>
              <a:rPr lang="en-GB" sz="2400" b="1" dirty="0" smtClean="0"/>
              <a:t>EDMS 978710</a:t>
            </a:r>
          </a:p>
          <a:p>
            <a:r>
              <a:rPr lang="en-US" sz="2400" dirty="0" smtClean="0"/>
              <a:t>Certain </a:t>
            </a:r>
            <a:r>
              <a:rPr lang="en-US" sz="2400" b="1" dirty="0" smtClean="0"/>
              <a:t>documentation</a:t>
            </a:r>
            <a:r>
              <a:rPr lang="en-US" sz="2400" dirty="0" smtClean="0"/>
              <a:t> needs to be made </a:t>
            </a:r>
            <a:r>
              <a:rPr lang="en-US" sz="2400" b="1" dirty="0" smtClean="0"/>
              <a:t>more user friendly </a:t>
            </a:r>
            <a:r>
              <a:rPr lang="en-US" sz="2400" dirty="0" smtClean="0"/>
              <a:t/>
            </a:r>
            <a:br>
              <a:rPr lang="en-US" sz="2400" dirty="0" smtClean="0"/>
            </a:br>
            <a:r>
              <a:rPr lang="en-US" sz="2400" dirty="0" smtClean="0"/>
              <a:t>(e.g. AOC or one EDH documents for all tests [pressure, electrical or X-ray]) </a:t>
            </a:r>
          </a:p>
          <a:p>
            <a:r>
              <a:rPr lang="en-US" sz="2400" dirty="0" smtClean="0"/>
              <a:t>Improve </a:t>
            </a:r>
            <a:r>
              <a:rPr lang="en-US" sz="2400" b="1" dirty="0" smtClean="0"/>
              <a:t>verification of materials </a:t>
            </a:r>
            <a:r>
              <a:rPr lang="en-US" sz="2400" dirty="0" smtClean="0"/>
              <a:t>coming out of the tunnel in relation to RP</a:t>
            </a:r>
          </a:p>
          <a:p>
            <a:r>
              <a:rPr lang="en-US" sz="2400" dirty="0" smtClean="0"/>
              <a:t>Wearing of </a:t>
            </a:r>
            <a:r>
              <a:rPr lang="en-US" sz="2400" b="1" dirty="0" smtClean="0"/>
              <a:t>individual protection</a:t>
            </a:r>
          </a:p>
          <a:p>
            <a:r>
              <a:rPr lang="en-US" sz="2400" dirty="0" smtClean="0"/>
              <a:t>Improve </a:t>
            </a:r>
            <a:r>
              <a:rPr lang="en-US" sz="2400" b="1" dirty="0" smtClean="0"/>
              <a:t>reaction time </a:t>
            </a:r>
            <a:r>
              <a:rPr lang="en-US" sz="2400" dirty="0" smtClean="0"/>
              <a:t>in producing the safety related documents</a:t>
            </a:r>
          </a:p>
          <a:p>
            <a:r>
              <a:rPr lang="en-US" sz="2400" dirty="0" smtClean="0"/>
              <a:t>Ensure the same rules are applied </a:t>
            </a:r>
            <a:r>
              <a:rPr lang="en-US" sz="2400" b="1" dirty="0" smtClean="0"/>
              <a:t>CERN wide </a:t>
            </a:r>
            <a:r>
              <a:rPr lang="en-US" sz="2400" dirty="0" smtClean="0"/>
              <a:t>i.e. no difference between PS, SPS, LHC</a:t>
            </a:r>
          </a:p>
          <a:p>
            <a:r>
              <a:rPr lang="en-US" sz="2400" dirty="0" smtClean="0"/>
              <a:t>Clean up after ourselves ….</a:t>
            </a: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391400" cy="1143000"/>
          </a:xfrm>
        </p:spPr>
        <p:txBody>
          <a:bodyPr>
            <a:normAutofit fontScale="90000"/>
          </a:bodyPr>
          <a:lstStyle/>
          <a:p>
            <a:r>
              <a:rPr lang="en-US" b="1" dirty="0" smtClean="0"/>
              <a:t>Safety during powering tests  </a:t>
            </a:r>
            <a:r>
              <a:rPr lang="en-US" sz="2700" dirty="0" smtClean="0"/>
              <a:t>(</a:t>
            </a:r>
            <a:r>
              <a:rPr lang="en-US" sz="2700" b="1" i="1" dirty="0" err="1" smtClean="0">
                <a:solidFill>
                  <a:schemeClr val="bg1">
                    <a:lumMod val="65000"/>
                  </a:schemeClr>
                </a:solidFill>
              </a:rPr>
              <a:t>Ruediger</a:t>
            </a:r>
            <a:r>
              <a:rPr lang="en-US" sz="2700" b="1" i="1" dirty="0" smtClean="0">
                <a:solidFill>
                  <a:schemeClr val="bg1">
                    <a:lumMod val="65000"/>
                  </a:schemeClr>
                </a:solidFill>
              </a:rPr>
              <a:t> Schmidt</a:t>
            </a:r>
            <a:r>
              <a:rPr lang="en-US" sz="2700" dirty="0" smtClean="0"/>
              <a:t>)</a:t>
            </a:r>
            <a:endParaRPr lang="en-US" sz="2700" dirty="0"/>
          </a:p>
        </p:txBody>
      </p:sp>
      <p:sp>
        <p:nvSpPr>
          <p:cNvPr id="3" name="Content Placeholder 2"/>
          <p:cNvSpPr>
            <a:spLocks noGrp="1"/>
          </p:cNvSpPr>
          <p:nvPr>
            <p:ph idx="1"/>
          </p:nvPr>
        </p:nvSpPr>
        <p:spPr>
          <a:xfrm>
            <a:off x="304800" y="1600200"/>
            <a:ext cx="8458200" cy="4525963"/>
          </a:xfrm>
        </p:spPr>
        <p:txBody>
          <a:bodyPr>
            <a:noAutofit/>
          </a:bodyPr>
          <a:lstStyle/>
          <a:p>
            <a:r>
              <a:rPr lang="en-GB" sz="2400" dirty="0" smtClean="0"/>
              <a:t>Many safety issues were discussed during the LHC Safety Day on 18 October 2007: </a:t>
            </a:r>
          </a:p>
          <a:p>
            <a:pPr>
              <a:buNone/>
            </a:pPr>
            <a:r>
              <a:rPr lang="en-GB" sz="2400" dirty="0" smtClean="0"/>
              <a:t>      =&gt;</a:t>
            </a:r>
            <a:r>
              <a:rPr lang="en-GB" sz="2400" dirty="0" smtClean="0">
                <a:hlinkClick r:id="rId2"/>
              </a:rPr>
              <a:t>http://indico.cern.ch/conferenceTimeTable.py?confId=22150</a:t>
            </a:r>
            <a:endParaRPr lang="en-GB" sz="2400" dirty="0" smtClean="0"/>
          </a:p>
          <a:p>
            <a:pPr>
              <a:buNone/>
            </a:pPr>
            <a:endParaRPr lang="en-GB" sz="1200" dirty="0" smtClean="0"/>
          </a:p>
          <a:p>
            <a:r>
              <a:rPr lang="en-GB" sz="2400" dirty="0" smtClean="0"/>
              <a:t>In particular, the procedures that were used to ensure electrical safety when working on equipment remain in place (locking-off circuits etc.)</a:t>
            </a:r>
          </a:p>
          <a:p>
            <a:pPr>
              <a:buNone/>
            </a:pPr>
            <a:endParaRPr lang="en-GB" sz="1200" dirty="0" smtClean="0"/>
          </a:p>
          <a:p>
            <a:pPr>
              <a:buNone/>
            </a:pPr>
            <a:r>
              <a:rPr lang="en-GB" sz="2400" dirty="0" smtClean="0"/>
              <a:t>What is new?</a:t>
            </a:r>
          </a:p>
          <a:p>
            <a:r>
              <a:rPr lang="en-GB" sz="2400" b="1" dirty="0" smtClean="0"/>
              <a:t>How can we perform the powering tests in the future?</a:t>
            </a:r>
          </a:p>
          <a:p>
            <a:r>
              <a:rPr lang="en-GB" sz="2400" b="1" dirty="0" smtClean="0"/>
              <a:t>Lessons learned from 19/9/2008</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228600"/>
            <a:ext cx="7391400" cy="1143000"/>
          </a:xfrm>
        </p:spPr>
        <p:txBody>
          <a:bodyPr>
            <a:normAutofit fontScale="90000"/>
          </a:bodyPr>
          <a:lstStyle/>
          <a:p>
            <a:r>
              <a:rPr lang="en-US" b="1" dirty="0" smtClean="0"/>
              <a:t>Safety during powering tests  </a:t>
            </a:r>
            <a:r>
              <a:rPr lang="en-US" sz="2700" dirty="0" smtClean="0"/>
              <a:t>(</a:t>
            </a:r>
            <a:r>
              <a:rPr lang="en-US" sz="2700" b="1" i="1" dirty="0" err="1" smtClean="0">
                <a:solidFill>
                  <a:schemeClr val="bg1">
                    <a:lumMod val="65000"/>
                  </a:schemeClr>
                </a:solidFill>
              </a:rPr>
              <a:t>Ruediger</a:t>
            </a:r>
            <a:r>
              <a:rPr lang="en-US" sz="2700" b="1" i="1" dirty="0" smtClean="0">
                <a:solidFill>
                  <a:schemeClr val="bg1">
                    <a:lumMod val="65000"/>
                  </a:schemeClr>
                </a:solidFill>
              </a:rPr>
              <a:t> Schmidt</a:t>
            </a:r>
            <a:r>
              <a:rPr lang="en-US" sz="2700" dirty="0" smtClean="0"/>
              <a:t>)</a:t>
            </a:r>
            <a:endParaRPr lang="en-US" sz="2700" dirty="0"/>
          </a:p>
        </p:txBody>
      </p:sp>
      <p:sp>
        <p:nvSpPr>
          <p:cNvPr id="3" name="Content Placeholder 2"/>
          <p:cNvSpPr>
            <a:spLocks noGrp="1"/>
          </p:cNvSpPr>
          <p:nvPr>
            <p:ph idx="1"/>
          </p:nvPr>
        </p:nvSpPr>
        <p:spPr>
          <a:xfrm>
            <a:off x="381000" y="1524000"/>
            <a:ext cx="8458200" cy="4800600"/>
          </a:xfrm>
        </p:spPr>
        <p:txBody>
          <a:bodyPr>
            <a:noAutofit/>
          </a:bodyPr>
          <a:lstStyle/>
          <a:p>
            <a:r>
              <a:rPr lang="en-GB" sz="1800" b="1" dirty="0" smtClean="0"/>
              <a:t>PHASE I - Low current powering tests: </a:t>
            </a:r>
            <a:r>
              <a:rPr lang="en-GB" sz="1800" dirty="0" smtClean="0"/>
              <a:t>current limited to a value to be defined, taking the risks into account</a:t>
            </a:r>
          </a:p>
          <a:p>
            <a:pPr lvl="1"/>
            <a:r>
              <a:rPr lang="en-GB" sz="1800" b="1" dirty="0" smtClean="0"/>
              <a:t>Underground access </a:t>
            </a:r>
            <a:r>
              <a:rPr lang="en-GB" sz="1800" dirty="0" smtClean="0"/>
              <a:t>is in restricted mode</a:t>
            </a:r>
          </a:p>
          <a:p>
            <a:pPr lvl="1"/>
            <a:r>
              <a:rPr lang="en-GB" sz="1800" dirty="0" smtClean="0"/>
              <a:t>Limitations for access to </a:t>
            </a:r>
            <a:r>
              <a:rPr lang="en-GB" sz="1800" b="1" dirty="0" smtClean="0"/>
              <a:t>tunnel </a:t>
            </a:r>
            <a:r>
              <a:rPr lang="en-GB" sz="1800" dirty="0" smtClean="0"/>
              <a:t>to be discussed (closed or restricted)</a:t>
            </a:r>
          </a:p>
          <a:p>
            <a:pPr lvl="1"/>
            <a:r>
              <a:rPr lang="en-GB" sz="1800" dirty="0" smtClean="0"/>
              <a:t>No limitations for access to </a:t>
            </a:r>
            <a:r>
              <a:rPr lang="en-GB" sz="1800" b="1" dirty="0" smtClean="0"/>
              <a:t>experiment</a:t>
            </a:r>
          </a:p>
          <a:p>
            <a:pPr lvl="1"/>
            <a:r>
              <a:rPr lang="en-GB" sz="1800" dirty="0" smtClean="0"/>
              <a:t>No limitations for access to </a:t>
            </a:r>
            <a:r>
              <a:rPr lang="en-GB" sz="1800" b="1" dirty="0" smtClean="0"/>
              <a:t>adjacent sectors</a:t>
            </a:r>
          </a:p>
          <a:p>
            <a:pPr>
              <a:buNone/>
            </a:pPr>
            <a:endParaRPr lang="en-GB" sz="1200" dirty="0" smtClean="0"/>
          </a:p>
          <a:p>
            <a:r>
              <a:rPr lang="en-GB" sz="1800" b="1" dirty="0" smtClean="0"/>
              <a:t>PHASE II - High current powering tests: </a:t>
            </a:r>
            <a:r>
              <a:rPr lang="en-GB" sz="1800" dirty="0" smtClean="0"/>
              <a:t>the current in the circuits is not limited</a:t>
            </a:r>
          </a:p>
          <a:p>
            <a:pPr lvl="1"/>
            <a:r>
              <a:rPr lang="en-GB" sz="1800" dirty="0" smtClean="0"/>
              <a:t>Access is closed &amp; all necessary areas patrolled</a:t>
            </a:r>
          </a:p>
          <a:p>
            <a:pPr lvl="1"/>
            <a:r>
              <a:rPr lang="en-GB" sz="1800" dirty="0" smtClean="0"/>
              <a:t>Access to experiments to be defined</a:t>
            </a:r>
          </a:p>
          <a:p>
            <a:pPr>
              <a:buNone/>
            </a:pPr>
            <a:endParaRPr lang="en-GB" sz="1200" dirty="0" smtClean="0"/>
          </a:p>
          <a:p>
            <a:r>
              <a:rPr lang="en-GB" sz="1800" dirty="0" smtClean="0"/>
              <a:t>For each circuit type, it is required to define “High Current”</a:t>
            </a:r>
          </a:p>
          <a:p>
            <a:r>
              <a:rPr lang="en-GB" sz="1800" dirty="0" smtClean="0"/>
              <a:t>For each circuit powered with “High Current” is required to define what areas need to be closed and patrolled (Task Force chaired by </a:t>
            </a:r>
            <a:r>
              <a:rPr lang="en-GB" sz="1800" dirty="0" err="1" smtClean="0"/>
              <a:t>R.Trant</a:t>
            </a:r>
            <a:r>
              <a:rPr lang="en-GB" sz="1800" dirty="0" smtClean="0"/>
              <a:t>)</a:t>
            </a:r>
          </a:p>
          <a:p>
            <a:pPr lvl="1"/>
            <a:r>
              <a:rPr lang="en-GB" sz="1800" dirty="0" smtClean="0"/>
              <a:t>Adjacent tunnel areas ? Service areas ? Experiments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382</TotalTime>
  <Words>1456</Words>
  <Application>Microsoft Office PowerPoint</Application>
  <PresentationFormat>On-screen Show (4:3)</PresentationFormat>
  <Paragraphs>201</Paragraphs>
  <Slides>21</Slides>
  <Notes>3</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Office Theme</vt:lpstr>
      <vt:lpstr>Acrobat Document</vt:lpstr>
      <vt:lpstr>LHC Performance Workshop Chamonix 2009</vt:lpstr>
      <vt:lpstr>Program</vt:lpstr>
      <vt:lpstr>Task Force on Safety of Personnel  in LHC underground areas following the accident  in sector 3-4 on 19-09-2008 (G. Roy)</vt:lpstr>
      <vt:lpstr>Safety Organisation   (J. Etheridge)</vt:lpstr>
      <vt:lpstr>Planning &amp; General coordination  (J. Etheridge)</vt:lpstr>
      <vt:lpstr>Health &amp; Safety Coordinators  (J. Etheridge)</vt:lpstr>
      <vt:lpstr>Safety Organisation   (J. Etheridge)</vt:lpstr>
      <vt:lpstr>Safety during powering tests  (Ruediger Schmidt)</vt:lpstr>
      <vt:lpstr>Safety during powering tests  (Ruediger Schmidt)</vt:lpstr>
      <vt:lpstr>Safety during powering tests  (Ruediger Schmidt)</vt:lpstr>
      <vt:lpstr>Access System – LASS/LACS (Laurette Ponce)</vt:lpstr>
      <vt:lpstr>Access System – LASS/LACS (Laurette Ponce)</vt:lpstr>
      <vt:lpstr>Safety systems (AL3) and systems relevant to Safety (Steve Hutchins)</vt:lpstr>
      <vt:lpstr>Slide 14</vt:lpstr>
      <vt:lpstr>Slide 15</vt:lpstr>
      <vt:lpstr>Safety systems (AL3) and systems relevant to Safety (Steve Hutchins)</vt:lpstr>
      <vt:lpstr>The LHC HVAC system (Joaquin Inigo-Golfin)</vt:lpstr>
      <vt:lpstr>The LHC HVAC system (Joaquin Inigo-Golfin)</vt:lpstr>
      <vt:lpstr>Slide 19</vt:lpstr>
      <vt:lpstr>Slide 20</vt:lpstr>
      <vt:lpstr>Summary of summary</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 Performance Workshop – Chamonix 2009 --- Summary of Session 02 - Safety</dc:title>
  <dc:creator>rtrant</dc:creator>
  <cp:lastModifiedBy>malessi</cp:lastModifiedBy>
  <cp:revision>103</cp:revision>
  <dcterms:created xsi:type="dcterms:W3CDTF">2009-02-05T14:13:34Z</dcterms:created>
  <dcterms:modified xsi:type="dcterms:W3CDTF">2009-02-24T10:57:02Z</dcterms:modified>
</cp:coreProperties>
</file>