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Default Extension="bin" ContentType="application/vnd.openxmlformats-officedocument.oleObject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  <p:sldMasterId id="2147483688" r:id="rId2"/>
    <p:sldMasterId id="2147483700" r:id="rId3"/>
    <p:sldMasterId id="2147483704" r:id="rId4"/>
    <p:sldMasterId id="2147483916" r:id="rId5"/>
    <p:sldMasterId id="2147483917" r:id="rId6"/>
    <p:sldMasterId id="2147484091" r:id="rId7"/>
    <p:sldMasterId id="2147484092" r:id="rId8"/>
  </p:sldMasterIdLst>
  <p:notesMasterIdLst>
    <p:notesMasterId r:id="rId39"/>
  </p:notesMasterIdLst>
  <p:sldIdLst>
    <p:sldId id="344" r:id="rId9"/>
    <p:sldId id="383" r:id="rId10"/>
    <p:sldId id="384" r:id="rId11"/>
    <p:sldId id="375" r:id="rId12"/>
    <p:sldId id="376" r:id="rId13"/>
    <p:sldId id="377" r:id="rId14"/>
    <p:sldId id="378" r:id="rId15"/>
    <p:sldId id="379" r:id="rId16"/>
    <p:sldId id="374" r:id="rId17"/>
    <p:sldId id="350" r:id="rId18"/>
    <p:sldId id="385" r:id="rId19"/>
    <p:sldId id="382" r:id="rId20"/>
    <p:sldId id="351" r:id="rId21"/>
    <p:sldId id="361" r:id="rId22"/>
    <p:sldId id="359" r:id="rId23"/>
    <p:sldId id="353" r:id="rId24"/>
    <p:sldId id="360" r:id="rId25"/>
    <p:sldId id="352" r:id="rId26"/>
    <p:sldId id="354" r:id="rId27"/>
    <p:sldId id="387" r:id="rId28"/>
    <p:sldId id="355" r:id="rId29"/>
    <p:sldId id="371" r:id="rId30"/>
    <p:sldId id="372" r:id="rId31"/>
    <p:sldId id="373" r:id="rId32"/>
    <p:sldId id="363" r:id="rId33"/>
    <p:sldId id="357" r:id="rId34"/>
    <p:sldId id="356" r:id="rId35"/>
    <p:sldId id="358" r:id="rId36"/>
    <p:sldId id="388" r:id="rId37"/>
    <p:sldId id="370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429" autoAdjust="0"/>
  </p:normalViewPr>
  <p:slideViewPr>
    <p:cSldViewPr>
      <p:cViewPr>
        <p:scale>
          <a:sx n="100" d="100"/>
          <a:sy n="100" d="100"/>
        </p:scale>
        <p:origin x="-702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8DB97A-0B28-4606-BE40-CB651897B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1388"/>
            <a:fld id="{DDC94DB0-B7A9-4D34-96CE-CE2B3C1F59A2}" type="slidenum">
              <a:rPr lang="en-US" smtClean="0"/>
              <a:pPr defTabSz="941388"/>
              <a:t>9</a:t>
            </a:fld>
            <a:endParaRPr lang="en-US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76200"/>
            <a:ext cx="19050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76200"/>
            <a:ext cx="55626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CC723120-78DE-472B-971A-53D039439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E19C033F-D88C-4D7D-836C-2A4CD3B60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0FAF4F1E-6645-42B1-AD00-2B4864A9B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2CFDDFFD-E847-4C69-9096-5D1CDD965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A59666BC-B1EA-4E25-A43C-2250A8B1B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F3B188B4-F7D4-4BF2-8E20-0F2790BF9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AC0CADAD-C8A3-44A7-9BAE-E1188B8DF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ADB31F7E-E42F-43C2-A0B6-E3A4E4878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E152028F-824F-44F6-BC01-7C4C051BB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1CF4C16D-CAC1-4528-AB90-79977B55C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Presentation title - </a:t>
            </a:r>
            <a:fld id="{10C560B9-35DB-4ED4-B94B-CA475F6B0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3374D-6159-482B-85FF-C394C6E65F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48E8-1EA2-4249-BD1C-5D242D49C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2BBA-16B8-47B0-B2CB-4D5B8F7CA6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5875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CC8E9-53B2-4BC0-9FDE-DB64B9298B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C997-7A2B-48F6-82A0-3B301A2E0F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EA26-AE7D-4624-9C77-E2B6577B55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E877C-D8EB-4AB8-B71A-56A0C20B4F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3F199-C031-4CE0-A50F-81EB87DDDF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C255-D034-47CD-B9E9-8BB688F1C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EEBF-79D6-45D4-9996-88C67C0A89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2313" y="142875"/>
            <a:ext cx="1928812" cy="58578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5875" y="142875"/>
            <a:ext cx="5634038" cy="5857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C4D7E-256A-429F-893D-C7D4851DD3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1428750"/>
            <a:ext cx="403066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428750"/>
            <a:ext cx="403225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3695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219200"/>
            <a:ext cx="3695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33375"/>
            <a:ext cx="2052638" cy="6024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33375"/>
            <a:ext cx="6010275" cy="6024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0B096-4CCC-41E1-9241-BCFBD30A6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69D94-1A0A-4F41-945C-00D86FF295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4E5BD-6049-496C-B5A9-4418F7426F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5875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00125"/>
            <a:ext cx="3781425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4C9C-B5DD-478E-B76D-C589E4A658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AB0F-D451-436E-8C9C-4599864500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A88C9-8C0A-4EEC-B790-7231C191F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E5CA8-589D-4DA5-8136-2F96CE2608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32F3A-23C0-406A-9686-30F8F338A5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54B3-1ACF-46BA-996D-86FE10AD53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FD83B-2508-40C4-9CAC-32622121D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2313" y="142875"/>
            <a:ext cx="1928812" cy="58578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5875" y="142875"/>
            <a:ext cx="5634038" cy="5857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B910D-A9D5-4777-8717-646CD8E22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Nlogo-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anner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a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478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7BFE438-896A-4259-B733-ACCC0E400F8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7ADEAC2-C62B-4066-83F1-5DC1BD2B8D4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4EFB31E-F59F-4B8B-B21C-0036CD25D4E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30A2BAA-82E6-4F2D-8403-48CF1CAAB09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A64D520-1117-44D1-9788-61BB35859D0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69EE451-1313-458D-B483-87D537F8B7F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B35FB88-7BB6-4EDF-8F84-D57DAB8FBDA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05CAF31-FE41-4CC6-8346-CCBBD2291F9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FD058FF-5621-4E7C-B48C-D2D329DFB3E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A1F99E1-4BA0-4DC0-83BF-A6CE9960DFA3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3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D6ECFF"/>
              </a:solidFill>
              <a:latin typeface="Verdana" pitchFamily="34" charset="0"/>
            </a:endParaRPr>
          </a:p>
        </p:txBody>
      </p:sp>
      <p:pic>
        <p:nvPicPr>
          <p:cNvPr id="6" name="Picture 9" descr="I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7" name="Picture 10" descr="eu_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prstClr val="black"/>
                </a:solidFill>
              </a:rPr>
              <a:t>EGEE-III INFSO-RI-222667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 dirty="0">
                <a:solidFill>
                  <a:srgbClr val="D6ECFF">
                    <a:lumMod val="25000"/>
                  </a:srgbClr>
                </a:solidFill>
              </a:rPr>
              <a:t>www.eu-egee.org</a:t>
            </a:r>
          </a:p>
        </p:txBody>
      </p:sp>
      <p:pic>
        <p:nvPicPr>
          <p:cNvPr id="10" name="Picture 16" descr="INFSOM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dirty="0">
                <a:solidFill>
                  <a:prstClr val="black"/>
                </a:solidFill>
                <a:latin typeface="Verdana" pitchFamily="34" charset="0"/>
              </a:rPr>
              <a:t>EGEE and </a:t>
            </a:r>
            <a:r>
              <a:rPr lang="en-GB" sz="1200" dirty="0" err="1">
                <a:solidFill>
                  <a:prstClr val="black"/>
                </a:solidFill>
                <a:latin typeface="Verdana" pitchFamily="34" charset="0"/>
              </a:rPr>
              <a:t>gLite</a:t>
            </a:r>
            <a:r>
              <a:rPr lang="en-GB" sz="1200" dirty="0">
                <a:solidFill>
                  <a:prstClr val="black"/>
                </a:solidFill>
                <a:latin typeface="Verdana" pitchFamily="34" charset="0"/>
              </a:rPr>
              <a:t> are registered trademarks</a:t>
            </a:r>
            <a:r>
              <a:rPr lang="en-GB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12" name="Picture 18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5791200"/>
            <a:ext cx="11525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9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791200"/>
            <a:ext cx="6556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20"/>
          <p:cNvSpPr>
            <a:spLocks noChangeAspect="1" noChangeArrowheads="1"/>
          </p:cNvSpPr>
          <p:nvPr/>
        </p:nvSpPr>
        <p:spPr bwMode="auto">
          <a:xfrm>
            <a:off x="0" y="0"/>
            <a:ext cx="9144000" cy="4449763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pic>
        <p:nvPicPr>
          <p:cNvPr id="15" name="Picture 3" descr="Logo CERN width=144,      height=144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14800" y="57150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4" descr="EGEE Wallpaper.bmp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09800" y="5562600"/>
            <a:ext cx="15049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92325" y="416560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092325" y="3429000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3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graphicFrame>
        <p:nvGraphicFramePr>
          <p:cNvPr id="6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prstClr val="black"/>
                </a:solidFill>
              </a:rPr>
              <a:t>EGEE-III INFSO-RI-222667</a:t>
            </a:r>
            <a:endParaRPr lang="en-GB" sz="800">
              <a:solidFill>
                <a:prstClr val="black"/>
              </a:solidFill>
              <a:latin typeface="Verdana" pitchFamily="34" charset="0"/>
            </a:endParaRPr>
          </a:p>
        </p:txBody>
      </p:sp>
      <p:pic>
        <p:nvPicPr>
          <p:cNvPr id="8" name="Picture 17" descr="eg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Bob Jones, November 2008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11E716C8-FC86-4F9F-AD98-B8F70CC122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9000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2413" y="5694363"/>
            <a:ext cx="808037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239963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dirty="0">
                <a:latin typeface="Verdana" pitchFamily="34" charset="0"/>
              </a:rPr>
              <a:t>INFSO-RI-222667</a:t>
            </a:r>
            <a:r>
              <a:rPr lang="en-GB" dirty="0"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0113" y="344488"/>
            <a:ext cx="23891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481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2490788" cy="2524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/>
              <a:t>www.eu-egee.org</a:t>
            </a:r>
          </a:p>
        </p:txBody>
      </p:sp>
      <p:graphicFrame>
        <p:nvGraphicFramePr>
          <p:cNvPr id="15" name="Object 1"/>
          <p:cNvGraphicFramePr>
            <a:graphicFrameLocks noChangeAspect="1"/>
          </p:cNvGraphicFramePr>
          <p:nvPr/>
        </p:nvGraphicFramePr>
        <p:xfrm>
          <a:off x="6348413" y="5503863"/>
          <a:ext cx="1228725" cy="784225"/>
        </p:xfrm>
        <a:graphic>
          <a:graphicData uri="http://schemas.openxmlformats.org/presentationml/2006/ole">
            <p:oleObj spid="_x0000_s768001" name="Picture" r:id="rId6" imgW="1228469" imgH="783565" progId="">
              <p:embed/>
            </p:oleObj>
          </a:graphicData>
        </a:graphic>
      </p:graphicFrame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7413" y="2493963"/>
            <a:ext cx="6516687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17550-F02A-4AF7-997F-31223D1C40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89804-0ACF-48B0-ABB2-9B80945552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974725"/>
            <a:ext cx="4217987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8050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F7C67-1238-4F5D-89D9-F0BA005D2B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E0699-E196-4B09-A16D-E0D14C603F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E6922-8CA8-4643-B604-31430396EE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DA54C-DB7B-458F-9556-E18643296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CE18B-A3B9-4927-9E48-7D2BE740D7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3A504-7948-4E76-9D05-1B107FB099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69DB-BDC7-44E8-B76E-89C014182F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9425" y="66675"/>
            <a:ext cx="2160588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663" y="66675"/>
            <a:ext cx="6329362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86CA0-899A-4BB0-A56E-37E88DD368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9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banner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54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-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pic>
        <p:nvPicPr>
          <p:cNvPr id="1031" name="Picture 15" descr="lat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17316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Reinoud Martens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6" r:id="rId2"/>
    <p:sldLayoutId id="2147484105" r:id="rId3"/>
    <p:sldLayoutId id="2147484104" r:id="rId4"/>
    <p:sldLayoutId id="2147484103" r:id="rId5"/>
    <p:sldLayoutId id="2147484102" r:id="rId6"/>
    <p:sldLayoutId id="2147484101" r:id="rId7"/>
    <p:sldLayoutId id="2147484100" r:id="rId8"/>
    <p:sldLayoutId id="2147484099" r:id="rId9"/>
    <p:sldLayoutId id="2147484098" r:id="rId10"/>
    <p:sldLayoutId id="214748409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9" descr="banner-ITonly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/>
              <a:t> Presentation title - </a:t>
            </a:r>
            <a:fld id="{9764BD8D-E3B9-4CA5-9B7B-0FD74DB46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18" name="Picture 26" descr="lat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890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7" descr="CERNlogo-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7" r:id="rId2"/>
    <p:sldLayoutId id="2147484116" r:id="rId3"/>
    <p:sldLayoutId id="2147484115" r:id="rId4"/>
    <p:sldLayoutId id="2147484114" r:id="rId5"/>
    <p:sldLayoutId id="2147484113" r:id="rId6"/>
    <p:sldLayoutId id="2147484112" r:id="rId7"/>
    <p:sldLayoutId id="2147484111" r:id="rId8"/>
    <p:sldLayoutId id="2147484110" r:id="rId9"/>
    <p:sldLayoutId id="2147484109" r:id="rId10"/>
    <p:sldLayoutId id="2147484108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3" name="Picture 31" descr="banner-ITon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93800" y="0"/>
            <a:ext cx="79502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6131" name="Object 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76131" name="Image" r:id="rId15" imgW="2006349" imgH="10146032" progId="">
              <p:embed/>
            </p:oleObj>
          </a:graphicData>
        </a:graphic>
      </p:graphicFrame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0" y="6053138"/>
            <a:ext cx="12763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3861AA"/>
                </a:solidFill>
                <a:latin typeface="Tahoma" pitchFamily="34" charset="0"/>
              </a:rPr>
              <a:t>www.cern.ch/i</a:t>
            </a:r>
            <a:r>
              <a:rPr lang="en-US" sz="1000" dirty="0">
                <a:solidFill>
                  <a:srgbClr val="3861AA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1761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85875" y="1000125"/>
            <a:ext cx="77152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76136" name="Title Placeholder 1"/>
          <p:cNvSpPr>
            <a:spLocks noGrp="1"/>
          </p:cNvSpPr>
          <p:nvPr>
            <p:ph type="title"/>
          </p:nvPr>
        </p:nvSpPr>
        <p:spPr bwMode="auto">
          <a:xfrm>
            <a:off x="1285875" y="142875"/>
            <a:ext cx="60007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1075" y="6543675"/>
            <a:ext cx="400050" cy="2206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3861AA"/>
                </a:solidFill>
                <a:latin typeface="+mn-lt"/>
              </a:defRPr>
            </a:lvl1pPr>
          </a:lstStyle>
          <a:p>
            <a:pPr>
              <a:defRPr/>
            </a:pPr>
            <a:fld id="{E9E402B2-8F37-452C-A5D4-ACECCBE36F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28" r:id="rId2"/>
    <p:sldLayoutId id="2147484127" r:id="rId3"/>
    <p:sldLayoutId id="2147484126" r:id="rId4"/>
    <p:sldLayoutId id="2147484125" r:id="rId5"/>
    <p:sldLayoutId id="2147484124" r:id="rId6"/>
    <p:sldLayoutId id="2147484123" r:id="rId7"/>
    <p:sldLayoutId id="2147484122" r:id="rId8"/>
    <p:sldLayoutId id="2147484121" r:id="rId9"/>
    <p:sldLayoutId id="2147484120" r:id="rId10"/>
    <p:sldLayoutId id="21474841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861A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3861A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3861AA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841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25" y="1428750"/>
            <a:ext cx="82153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50"/>
            <a:ext cx="6072188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200" b="1" dirty="0">
                <a:solidFill>
                  <a:srgbClr val="0066FF"/>
                </a:solidFill>
                <a:latin typeface="Arial"/>
              </a:rPr>
              <a:t>Ian.Bird@cern.ch				</a:t>
            </a:r>
            <a:fld id="{9A9D7987-4FC6-4FBE-A18B-65D76B114D93}" type="slidenum">
              <a:rPr lang="en-GB" sz="1200">
                <a:solidFill>
                  <a:srgbClr val="0066FF"/>
                </a:solidFill>
                <a:latin typeface="Times New Roman" pitchFamily="18" charset="0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GB" sz="1200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pic>
        <p:nvPicPr>
          <p:cNvPr id="188421" name="Picture 2" descr="\\cern.ch\dfs\Users\i\ibird\Documents\My Pictures\WLCG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1125" y="35083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39" r:id="rId2"/>
    <p:sldLayoutId id="2147484138" r:id="rId3"/>
    <p:sldLayoutId id="2147484137" r:id="rId4"/>
    <p:sldLayoutId id="2147484136" r:id="rId5"/>
    <p:sldLayoutId id="2147484135" r:id="rId6"/>
    <p:sldLayoutId id="2147484134" r:id="rId7"/>
    <p:sldLayoutId id="2147484133" r:id="rId8"/>
    <p:sldLayoutId id="2147484132" r:id="rId9"/>
    <p:sldLayoutId id="2147484131" r:id="rId10"/>
    <p:sldLayoutId id="2147484130" r:id="rId1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58775" indent="-3587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19138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795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39863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7986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2558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27130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1702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3627438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Picture 31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85875" y="1000125"/>
            <a:ext cx="77152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00708" name="Title Placeholder 1"/>
          <p:cNvSpPr>
            <a:spLocks noGrp="1"/>
          </p:cNvSpPr>
          <p:nvPr>
            <p:ph type="title"/>
          </p:nvPr>
        </p:nvSpPr>
        <p:spPr bwMode="auto">
          <a:xfrm>
            <a:off x="1285875" y="142875"/>
            <a:ext cx="60007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5875" y="6543675"/>
            <a:ext cx="1785938" cy="1714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/>
              <a:t>19 February 2008</a:t>
            </a:r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075" y="6543675"/>
            <a:ext cx="40005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fld id="{6BF9F59D-DF39-487A-A411-E24BF76426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0" r:id="rId2"/>
    <p:sldLayoutId id="2147484149" r:id="rId3"/>
    <p:sldLayoutId id="2147484148" r:id="rId4"/>
    <p:sldLayoutId id="2147484147" r:id="rId5"/>
    <p:sldLayoutId id="2147484146" r:id="rId6"/>
    <p:sldLayoutId id="2147484145" r:id="rId7"/>
    <p:sldLayoutId id="2147484144" r:id="rId8"/>
    <p:sldLayoutId id="2147484143" r:id="rId9"/>
    <p:sldLayoutId id="2147484142" r:id="rId10"/>
    <p:sldLayoutId id="214748414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861A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3861A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3861AA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7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FE8724C-06DD-4BD6-ADBF-715CF719E1A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212998" name="Picture 6" descr="lat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999" name="Picture 7" descr="CERNlogo-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7192" name="Text Box 8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61" r:id="rId2"/>
    <p:sldLayoutId id="2147484160" r:id="rId3"/>
    <p:sldLayoutId id="2147484159" r:id="rId4"/>
    <p:sldLayoutId id="2147484158" r:id="rId5"/>
    <p:sldLayoutId id="2147484157" r:id="rId6"/>
    <p:sldLayoutId id="2147484156" r:id="rId7"/>
    <p:sldLayoutId id="2147484155" r:id="rId8"/>
    <p:sldLayoutId id="2147484154" r:id="rId9"/>
    <p:sldLayoutId id="2147484153" r:id="rId10"/>
    <p:sldLayoutId id="21474841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28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/>
                </a:solidFill>
                <a:ea typeface="ＭＳ Ｐゴシック" pitchFamily="-108" charset="-128"/>
              </a:defRPr>
            </a:lvl1pPr>
          </a:lstStyle>
          <a:p>
            <a:pPr>
              <a:defRPr/>
            </a:pPr>
            <a:r>
              <a:rPr lang="en-GB"/>
              <a:t>Bob Jones, November 2008</a:t>
            </a:r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/>
                </a:solidFill>
                <a:ea typeface="ＭＳ Ｐゴシック" pitchFamily="-108" charset="-128"/>
              </a:defRPr>
            </a:lvl1pPr>
          </a:lstStyle>
          <a:p>
            <a:pPr>
              <a:defRPr/>
            </a:pPr>
            <a:fld id="{E43221C3-5D60-45EE-B722-0A2F6873C6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8313" y="6559550"/>
            <a:ext cx="67008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EGE Group, November 2008</a:t>
            </a: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5AEA324-F650-47D9-8CC1-0170D04577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7213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sp>
        <p:nvSpPr>
          <p:cNvPr id="228358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7663" y="974725"/>
            <a:ext cx="85883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6413" y="687388"/>
            <a:ext cx="7367587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83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5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583363"/>
            <a:ext cx="2239963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dirty="0">
                <a:latin typeface="Verdana" pitchFamily="34" charset="0"/>
              </a:rPr>
              <a:t>INFSO-RI-222667</a:t>
            </a:r>
            <a:endParaRPr lang="en-GB" dirty="0">
              <a:latin typeface="Verdana" pitchFamily="34" charset="0"/>
            </a:endParaRPr>
          </a:p>
        </p:txBody>
      </p:sp>
      <p:pic>
        <p:nvPicPr>
          <p:cNvPr id="228365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113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1" r:id="rId2"/>
    <p:sldLayoutId id="2147484170" r:id="rId3"/>
    <p:sldLayoutId id="2147484169" r:id="rId4"/>
    <p:sldLayoutId id="2147484168" r:id="rId5"/>
    <p:sldLayoutId id="2147484167" r:id="rId6"/>
    <p:sldLayoutId id="2147484166" r:id="rId7"/>
    <p:sldLayoutId id="2147484165" r:id="rId8"/>
    <p:sldLayoutId id="2147484164" r:id="rId9"/>
    <p:sldLayoutId id="2147484163" r:id="rId10"/>
    <p:sldLayoutId id="2147484162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9" Type="http://schemas.openxmlformats.org/officeDocument/2006/relationships/image" Target="../media/image62.jpeg"/><Relationship Id="rId3" Type="http://schemas.openxmlformats.org/officeDocument/2006/relationships/image" Target="../media/image26.jpeg"/><Relationship Id="rId21" Type="http://schemas.openxmlformats.org/officeDocument/2006/relationships/image" Target="../media/image44.png"/><Relationship Id="rId34" Type="http://schemas.openxmlformats.org/officeDocument/2006/relationships/image" Target="../media/image57.png"/><Relationship Id="rId42" Type="http://schemas.openxmlformats.org/officeDocument/2006/relationships/image" Target="../media/image65.pn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5" Type="http://schemas.openxmlformats.org/officeDocument/2006/relationships/image" Target="../media/image48.png"/><Relationship Id="rId33" Type="http://schemas.openxmlformats.org/officeDocument/2006/relationships/image" Target="../media/image56.png"/><Relationship Id="rId38" Type="http://schemas.openxmlformats.org/officeDocument/2006/relationships/image" Target="../media/image61.jpeg"/><Relationship Id="rId46" Type="http://schemas.openxmlformats.org/officeDocument/2006/relationships/image" Target="../media/image69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9.jpeg"/><Relationship Id="rId20" Type="http://schemas.openxmlformats.org/officeDocument/2006/relationships/image" Target="../media/image43.jpeg"/><Relationship Id="rId29" Type="http://schemas.openxmlformats.org/officeDocument/2006/relationships/image" Target="../media/image52.jpeg"/><Relationship Id="rId41" Type="http://schemas.openxmlformats.org/officeDocument/2006/relationships/image" Target="../media/image64.wmf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24" Type="http://schemas.openxmlformats.org/officeDocument/2006/relationships/image" Target="../media/image47.png"/><Relationship Id="rId32" Type="http://schemas.openxmlformats.org/officeDocument/2006/relationships/image" Target="../media/image55.png"/><Relationship Id="rId37" Type="http://schemas.openxmlformats.org/officeDocument/2006/relationships/image" Target="../media/image60.jpeg"/><Relationship Id="rId40" Type="http://schemas.openxmlformats.org/officeDocument/2006/relationships/image" Target="../media/image63.jpeg"/><Relationship Id="rId45" Type="http://schemas.openxmlformats.org/officeDocument/2006/relationships/image" Target="../media/image68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23" Type="http://schemas.openxmlformats.org/officeDocument/2006/relationships/image" Target="../media/image46.png"/><Relationship Id="rId28" Type="http://schemas.openxmlformats.org/officeDocument/2006/relationships/image" Target="../media/image51.png"/><Relationship Id="rId36" Type="http://schemas.openxmlformats.org/officeDocument/2006/relationships/image" Target="../media/image59.jpeg"/><Relationship Id="rId10" Type="http://schemas.openxmlformats.org/officeDocument/2006/relationships/image" Target="../media/image33.jpeg"/><Relationship Id="rId19" Type="http://schemas.openxmlformats.org/officeDocument/2006/relationships/image" Target="../media/image42.jpeg"/><Relationship Id="rId31" Type="http://schemas.openxmlformats.org/officeDocument/2006/relationships/image" Target="../media/image54.png"/><Relationship Id="rId44" Type="http://schemas.openxmlformats.org/officeDocument/2006/relationships/image" Target="../media/image67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Relationship Id="rId22" Type="http://schemas.openxmlformats.org/officeDocument/2006/relationships/image" Target="../media/image45.png"/><Relationship Id="rId27" Type="http://schemas.openxmlformats.org/officeDocument/2006/relationships/image" Target="../media/image50.jpeg"/><Relationship Id="rId30" Type="http://schemas.openxmlformats.org/officeDocument/2006/relationships/image" Target="../media/image53.png"/><Relationship Id="rId35" Type="http://schemas.openxmlformats.org/officeDocument/2006/relationships/image" Target="../media/image58.png"/><Relationship Id="rId43" Type="http://schemas.openxmlformats.org/officeDocument/2006/relationships/image" Target="../media/image6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sz="3200" dirty="0" smtClean="0"/>
          </a:p>
          <a:p>
            <a:pPr lvl="1">
              <a:buNone/>
            </a:pPr>
            <a:r>
              <a:rPr lang="en-GB" sz="3200" dirty="0" smtClean="0"/>
              <a:t>Computer Virtualization</a:t>
            </a:r>
          </a:p>
          <a:p>
            <a:pPr lvl="1">
              <a:buNone/>
            </a:pPr>
            <a:r>
              <a:rPr lang="en-GB" sz="3200" dirty="0" smtClean="0"/>
              <a:t>from a network perspective</a:t>
            </a:r>
          </a:p>
          <a:p>
            <a:pPr lvl="1">
              <a:buNone/>
            </a:pPr>
            <a:endParaRPr lang="en-GB" sz="3200" dirty="0" smtClean="0"/>
          </a:p>
          <a:p>
            <a:pPr lvl="1">
              <a:buNone/>
            </a:pPr>
            <a:endParaRPr lang="en-GB" sz="3200" dirty="0" smtClean="0"/>
          </a:p>
          <a:p>
            <a:pPr lvl="1" algn="r">
              <a:buNone/>
            </a:pPr>
            <a:endParaRPr lang="en-GB" sz="1800" dirty="0" smtClean="0"/>
          </a:p>
          <a:p>
            <a:pPr lvl="1" algn="r">
              <a:buNone/>
            </a:pPr>
            <a:endParaRPr lang="en-GB" sz="1800" dirty="0" smtClean="0"/>
          </a:p>
          <a:p>
            <a:pPr lvl="1" algn="r">
              <a:buNone/>
            </a:pPr>
            <a:r>
              <a:rPr lang="en-GB" sz="1800" dirty="0" smtClean="0"/>
              <a:t>Jose Carlos Luna Duran - IT/CS/CT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CERN Network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976330"/>
            <a:ext cx="7543800" cy="4953000"/>
          </a:xfrm>
        </p:spPr>
        <p:txBody>
          <a:bodyPr/>
          <a:lstStyle/>
          <a:p>
            <a:r>
              <a:rPr lang="en-GB" sz="2000" dirty="0" smtClean="0"/>
              <a:t>Highly Routed (L3 centred)</a:t>
            </a:r>
          </a:p>
          <a:p>
            <a:pPr lvl="1"/>
            <a:r>
              <a:rPr lang="en-GB" sz="2000" dirty="0" smtClean="0"/>
              <a:t>In the past several studies where done for localizing services -&gt; Very heterogeneous behaviour: did not work out. </a:t>
            </a:r>
          </a:p>
          <a:p>
            <a:pPr lvl="1"/>
            <a:r>
              <a:rPr lang="en-GB" sz="2000" dirty="0" smtClean="0"/>
              <a:t>Promote small subnets (typical size: 64)</a:t>
            </a:r>
          </a:p>
          <a:p>
            <a:pPr lvl="1"/>
            <a:r>
              <a:rPr lang="en-GB" sz="2000" dirty="0" smtClean="0"/>
              <a:t>Switch to Router: 10 </a:t>
            </a:r>
            <a:r>
              <a:rPr lang="en-GB" sz="2000" dirty="0" err="1" smtClean="0"/>
              <a:t>Gb</a:t>
            </a:r>
            <a:r>
              <a:rPr lang="en-GB" sz="2000" dirty="0" smtClean="0"/>
              <a:t> uplink</a:t>
            </a:r>
          </a:p>
          <a:p>
            <a:pPr lvl="1"/>
            <a:endParaRPr lang="en-GB" sz="2000" dirty="0" smtClean="0"/>
          </a:p>
          <a:p>
            <a:r>
              <a:rPr lang="en-GB" sz="2000" dirty="0" smtClean="0"/>
              <a:t>Numbers:</a:t>
            </a:r>
          </a:p>
          <a:p>
            <a:pPr lvl="1"/>
            <a:r>
              <a:rPr lang="en-GB" sz="1600" dirty="0" smtClean="0"/>
              <a:t>150+ Routers</a:t>
            </a:r>
          </a:p>
          <a:p>
            <a:pPr lvl="1"/>
            <a:r>
              <a:rPr lang="en-GB" sz="1600" dirty="0" smtClean="0"/>
              <a:t>1000+ 10Gb ports</a:t>
            </a:r>
          </a:p>
          <a:p>
            <a:pPr lvl="1"/>
            <a:r>
              <a:rPr lang="en-GB" sz="1600" dirty="0" smtClean="0"/>
              <a:t>2500+ Switches</a:t>
            </a:r>
          </a:p>
          <a:p>
            <a:pPr lvl="1"/>
            <a:r>
              <a:rPr lang="en-GB" sz="1600" dirty="0" smtClean="0"/>
              <a:t>70000+ 1Gb user ports</a:t>
            </a:r>
          </a:p>
          <a:p>
            <a:pPr lvl="1"/>
            <a:r>
              <a:rPr lang="en-GB" sz="1600" dirty="0" smtClean="0"/>
              <a:t>40000+ End nodes (physical user devices)</a:t>
            </a:r>
          </a:p>
          <a:p>
            <a:pPr lvl="1"/>
            <a:r>
              <a:rPr lang="en-GB" sz="1600" dirty="0" smtClean="0"/>
              <a:t>140 </a:t>
            </a:r>
            <a:r>
              <a:rPr lang="en-GB" sz="1600" dirty="0" err="1" smtClean="0"/>
              <a:t>Gbps</a:t>
            </a:r>
            <a:r>
              <a:rPr lang="en-GB" sz="1600" dirty="0" smtClean="0"/>
              <a:t> WAN connectivity (Tier 0 to Tier 1) + 20 </a:t>
            </a:r>
            <a:r>
              <a:rPr lang="en-GB" sz="1600" dirty="0" err="1" smtClean="0"/>
              <a:t>Gbps</a:t>
            </a:r>
            <a:r>
              <a:rPr lang="en-GB" sz="1600" dirty="0" smtClean="0"/>
              <a:t> General Internet</a:t>
            </a:r>
          </a:p>
          <a:p>
            <a:pPr lvl="1"/>
            <a:r>
              <a:rPr lang="en-GB" sz="1600" dirty="0" smtClean="0"/>
              <a:t>4.8 </a:t>
            </a:r>
            <a:r>
              <a:rPr lang="en-GB" sz="1600" dirty="0" err="1" smtClean="0"/>
              <a:t>Tbps</a:t>
            </a:r>
            <a:r>
              <a:rPr lang="en-GB" sz="1600" dirty="0" smtClean="0"/>
              <a:t> at the LCG backbone CORE</a:t>
            </a:r>
          </a:p>
          <a:p>
            <a:pPr lvl="1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Part</a:t>
            </a:r>
            <a:r>
              <a:rPr lang="es-ES" dirty="0" smtClean="0"/>
              <a:t> II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err="1" smtClean="0"/>
              <a:t>Impact</a:t>
            </a:r>
            <a:r>
              <a:rPr lang="es-ES" dirty="0" smtClean="0"/>
              <a:t> of </a:t>
            </a:r>
            <a:r>
              <a:rPr lang="es-ES" dirty="0" err="1" smtClean="0"/>
              <a:t>virtualization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networks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Types</a:t>
            </a:r>
            <a:r>
              <a:rPr lang="es-ES" dirty="0" smtClean="0"/>
              <a:t> of VM </a:t>
            </a:r>
            <a:r>
              <a:rPr lang="es-ES" dirty="0" err="1" smtClean="0"/>
              <a:t>Connectivity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976330"/>
            <a:ext cx="7543800" cy="49530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Virtual Machine hypervisors offer different connectivity solutions: </a:t>
            </a:r>
          </a:p>
          <a:p>
            <a:r>
              <a:rPr lang="en-US" sz="2000" dirty="0" smtClean="0"/>
              <a:t>Bridged</a:t>
            </a:r>
          </a:p>
          <a:p>
            <a:pPr lvl="1"/>
            <a:r>
              <a:rPr lang="en-US" sz="2000" dirty="0" smtClean="0"/>
              <a:t>Virtual machine has its own address (IP and MAC).</a:t>
            </a:r>
          </a:p>
          <a:p>
            <a:pPr lvl="1"/>
            <a:r>
              <a:rPr lang="en-US" sz="2000" dirty="0" smtClean="0"/>
              <a:t>Seen from the network as a different machine.</a:t>
            </a:r>
          </a:p>
          <a:p>
            <a:pPr lvl="1"/>
            <a:r>
              <a:rPr lang="en-US" sz="2000" dirty="0" smtClean="0"/>
              <a:t>Needed when incoming IP connectivity is necessary.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NAT</a:t>
            </a:r>
          </a:p>
          <a:p>
            <a:pPr lvl="1"/>
            <a:r>
              <a:rPr lang="en-US" sz="2000" dirty="0" smtClean="0"/>
              <a:t>Uses the address of the HOST system (invisible for us). </a:t>
            </a:r>
          </a:p>
          <a:p>
            <a:pPr lvl="1"/>
            <a:r>
              <a:rPr lang="en-US" sz="2000" dirty="0" smtClean="0"/>
              <a:t>Provides offsite connectivity using the IP of the hypervisor. </a:t>
            </a:r>
          </a:p>
          <a:p>
            <a:pPr lvl="1"/>
            <a:r>
              <a:rPr lang="en-US" sz="2000" dirty="0" smtClean="0"/>
              <a:t>NAT is currently not allowed at CERN (for debugging and traceability reasons).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Host-Only</a:t>
            </a:r>
          </a:p>
          <a:p>
            <a:pPr lvl="1"/>
            <a:r>
              <a:rPr lang="en-US" sz="2000" dirty="0" smtClean="0"/>
              <a:t>VM has no connectivity with the outside world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Bridged</a:t>
            </a:r>
            <a:r>
              <a:rPr lang="es-ES" dirty="0" smtClean="0"/>
              <a:t> and IPv4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bridged</a:t>
            </a:r>
            <a:r>
              <a:rPr lang="es-ES" dirty="0" smtClean="0"/>
              <a:t> </a:t>
            </a:r>
            <a:r>
              <a:rPr lang="es-ES" dirty="0" err="1" smtClean="0"/>
              <a:t>reality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:</a:t>
            </a:r>
          </a:p>
          <a:p>
            <a:endParaRPr lang="es-ES" dirty="0" smtClean="0"/>
          </a:p>
        </p:txBody>
      </p:sp>
      <p:pic>
        <p:nvPicPr>
          <p:cNvPr id="8243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000240"/>
            <a:ext cx="5523536" cy="320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Bridged</a:t>
            </a:r>
            <a:r>
              <a:rPr lang="es-ES" dirty="0" smtClean="0"/>
              <a:t> and IPv4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Observed by us as this:</a:t>
            </a:r>
          </a:p>
          <a:p>
            <a:endParaRPr lang="es-ES" dirty="0" smtClean="0"/>
          </a:p>
        </p:txBody>
      </p:sp>
      <p:pic>
        <p:nvPicPr>
          <p:cNvPr id="825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5767403" cy="47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Bridged</a:t>
            </a:r>
            <a:r>
              <a:rPr lang="es-ES" dirty="0" smtClean="0"/>
              <a:t> and IPv4 (II)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just the same as a physical machine, therefore should be considered as such!</a:t>
            </a:r>
          </a:p>
          <a:p>
            <a:r>
              <a:rPr lang="en-US" dirty="0" smtClean="0"/>
              <a:t>Two possibilities for addressing:</a:t>
            </a:r>
          </a:p>
          <a:p>
            <a:pPr lvl="1"/>
            <a:r>
              <a:rPr lang="en-US" dirty="0" smtClean="0"/>
              <a:t>Private addressing</a:t>
            </a:r>
          </a:p>
          <a:p>
            <a:pPr lvl="2"/>
            <a:r>
              <a:rPr lang="en-US" dirty="0" smtClean="0"/>
              <a:t>Only on-site connectivity</a:t>
            </a:r>
          </a:p>
          <a:p>
            <a:pPr lvl="2"/>
            <a:r>
              <a:rPr lang="en-US" dirty="0" smtClean="0"/>
              <a:t>No direct off-site (NO INTERNET) connectivity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Public addressing: best option, but…</a:t>
            </a:r>
          </a:p>
          <a:p>
            <a:pPr lvl="2"/>
            <a:r>
              <a:rPr lang="en-US" dirty="0" smtClean="0"/>
              <a:t>Needs a public IPv4 address</a:t>
            </a:r>
          </a:p>
          <a:p>
            <a:pPr lvl="2"/>
            <a:r>
              <a:rPr lang="en-US" dirty="0" smtClean="0"/>
              <a:t>IPv4 address is limited.</a:t>
            </a:r>
          </a:p>
          <a:p>
            <a:pPr lvl="2"/>
            <a:r>
              <a:rPr lang="en-US" dirty="0" smtClean="0"/>
              <a:t>IPv4 address allocation: IPv4 address are given in form of subnets (no single IPv4 addresses around the infrastructure)-&gt; Fragmentation -&gt; Use wisely and fully.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Why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IPv6?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address space problem, but:</a:t>
            </a:r>
          </a:p>
          <a:p>
            <a:pPr lvl="1"/>
            <a:r>
              <a:rPr lang="en-US" dirty="0" smtClean="0"/>
              <a:t>ALL computers that the guest wants to contact would have to use IPv6 to have connectivity.</a:t>
            </a:r>
          </a:p>
          <a:p>
            <a:pPr lvl="1"/>
            <a:r>
              <a:rPr lang="en-US" dirty="0" smtClean="0"/>
              <a:t>IPv6 “island” would not solve the problem</a:t>
            </a:r>
          </a:p>
          <a:p>
            <a:pPr lvl="2"/>
            <a:r>
              <a:rPr lang="en-US" dirty="0" smtClean="0"/>
              <a:t>If these machines need IPv4 connectivity IPv6 to IPv4 conversion is necessary. </a:t>
            </a:r>
          </a:p>
          <a:p>
            <a:pPr lvl="2"/>
            <a:r>
              <a:rPr lang="en-US" dirty="0" smtClean="0"/>
              <a:t>If you have to map each IPv6 address to one IPv4 address we are hitting the same limitations as IPv4.</a:t>
            </a:r>
          </a:p>
          <a:p>
            <a:pPr lvl="1"/>
            <a:r>
              <a:rPr lang="en-US" dirty="0" smtClean="0"/>
              <a:t>All applications running in the VM should be IPv6 compatible.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Addressing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Go for it whenever possible! (space not as limited as if we use public addresses).</a:t>
            </a:r>
          </a:p>
          <a:p>
            <a:endParaRPr lang="en-US" dirty="0" smtClean="0"/>
          </a:p>
          <a:p>
            <a:r>
              <a:rPr lang="en-US" dirty="0" smtClean="0"/>
              <a:t>But… no direct off-site connectivity (perfect for the hypervisors!)</a:t>
            </a:r>
          </a:p>
          <a:p>
            <a:endParaRPr lang="en-US" dirty="0" smtClean="0"/>
          </a:p>
          <a:p>
            <a:r>
              <a:rPr lang="en-US" dirty="0" smtClean="0"/>
              <a:t>Depends on the use case for the VM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NAT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not allowed at </a:t>
            </a:r>
            <a:r>
              <a:rPr lang="en-US" dirty="0" err="1" smtClean="0"/>
              <a:t>CERN:traceability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NAT where?</a:t>
            </a:r>
          </a:p>
          <a:p>
            <a:pPr lvl="1"/>
            <a:r>
              <a:rPr lang="en-US" dirty="0" smtClean="0"/>
              <a:t>In the Hypervisor</a:t>
            </a:r>
          </a:p>
          <a:p>
            <a:pPr lvl="2"/>
            <a:r>
              <a:rPr lang="en-US" dirty="0" smtClean="0"/>
              <a:t>No network ports in the VM would be reachable from outside.</a:t>
            </a:r>
          </a:p>
          <a:p>
            <a:pPr lvl="2"/>
            <a:r>
              <a:rPr lang="en-US" dirty="0" smtClean="0"/>
              <a:t>Debugging network problems for VMs impossible</a:t>
            </a:r>
          </a:p>
          <a:p>
            <a:pPr lvl="1"/>
            <a:r>
              <a:rPr lang="en-US" dirty="0" smtClean="0"/>
              <a:t>Private addressing in the VM and NAT in the Internet Gate:</a:t>
            </a:r>
          </a:p>
          <a:p>
            <a:pPr lvl="2"/>
            <a:r>
              <a:rPr lang="en-US" dirty="0" smtClean="0"/>
              <a:t>Would allow incoming in-site connectivity</a:t>
            </a:r>
          </a:p>
          <a:p>
            <a:pPr lvl="2"/>
            <a:r>
              <a:rPr lang="en-US" dirty="0" smtClean="0"/>
              <a:t>No box capable of handling 10Gb+ bandwidth</a:t>
            </a:r>
          </a:p>
          <a:p>
            <a:pPr lvl="1"/>
            <a:r>
              <a:rPr lang="en-US" dirty="0" smtClean="0"/>
              <a:t>Distribution Layer (access to the core)</a:t>
            </a:r>
          </a:p>
          <a:p>
            <a:pPr lvl="2"/>
            <a:r>
              <a:rPr lang="en-US" dirty="0" smtClean="0"/>
              <a:t>Same as above plus more number of high speed NAT engines required.</a:t>
            </a:r>
          </a:p>
          <a:p>
            <a:r>
              <a:rPr lang="en-US" dirty="0" smtClean="0"/>
              <a:t>No path redundancy possible with NAT!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Recommendations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depends on the behavior of the VM and its intended usage.</a:t>
            </a:r>
          </a:p>
          <a:p>
            <a:endParaRPr lang="en-US" dirty="0" smtClean="0"/>
          </a:p>
          <a:p>
            <a:r>
              <a:rPr lang="en-US" dirty="0" smtClean="0"/>
              <a:t>Public addresses are a scarce resource. Can be provided if limited in number.</a:t>
            </a:r>
          </a:p>
          <a:p>
            <a:endParaRPr lang="en-US" dirty="0" smtClean="0"/>
          </a:p>
          <a:p>
            <a:r>
              <a:rPr lang="en-US" dirty="0" smtClean="0"/>
              <a:t>Use private addressing if there is no other special need besides the use of local on-site resources.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Agenda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err="1" smtClean="0"/>
              <a:t>Introduction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Data Center </a:t>
            </a:r>
            <a:r>
              <a:rPr lang="es-ES" dirty="0" err="1" smtClean="0"/>
              <a:t>networking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err="1" smtClean="0"/>
              <a:t>Impact</a:t>
            </a:r>
            <a:r>
              <a:rPr lang="es-ES" dirty="0" smtClean="0"/>
              <a:t> of </a:t>
            </a:r>
            <a:r>
              <a:rPr lang="es-ES" dirty="0" err="1" smtClean="0"/>
              <a:t>virtualization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networks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VM machine </a:t>
            </a:r>
            <a:r>
              <a:rPr lang="es-ES" dirty="0" err="1" smtClean="0"/>
              <a:t>network</a:t>
            </a:r>
            <a:r>
              <a:rPr lang="es-ES" dirty="0" smtClean="0"/>
              <a:t> </a:t>
            </a:r>
            <a:r>
              <a:rPr lang="es-ES" dirty="0" err="1" smtClean="0"/>
              <a:t>management</a:t>
            </a: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Part</a:t>
            </a:r>
            <a:r>
              <a:rPr lang="es-ES" dirty="0" smtClean="0"/>
              <a:t> III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VM machine </a:t>
            </a:r>
            <a:r>
              <a:rPr lang="es-ES" dirty="0" err="1" smtClean="0"/>
              <a:t>network</a:t>
            </a:r>
            <a:r>
              <a:rPr lang="es-ES" dirty="0" smtClean="0"/>
              <a:t> </a:t>
            </a:r>
            <a:r>
              <a:rPr lang="es-ES" dirty="0" err="1" smtClean="0"/>
              <a:t>management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CS </a:t>
            </a:r>
            <a:r>
              <a:rPr lang="es-ES" dirty="0" err="1" smtClean="0"/>
              <a:t>proposed</a:t>
            </a:r>
            <a:r>
              <a:rPr lang="es-ES" dirty="0" smtClean="0"/>
              <a:t> </a:t>
            </a:r>
            <a:r>
              <a:rPr lang="es-ES" dirty="0" err="1" smtClean="0"/>
              <a:t>solutions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desktops:</a:t>
            </a:r>
          </a:p>
          <a:p>
            <a:pPr lvl="1"/>
            <a:r>
              <a:rPr lang="en-US" dirty="0" smtClean="0"/>
              <a:t>Desktops are not servers, therefore…</a:t>
            </a:r>
          </a:p>
          <a:p>
            <a:pPr lvl="1"/>
            <a:r>
              <a:rPr lang="en-US" dirty="0" smtClean="0"/>
              <a:t>NAT in the hypervisor proposed:</a:t>
            </a:r>
          </a:p>
          <a:p>
            <a:pPr lvl="2"/>
            <a:r>
              <a:rPr lang="en-US" dirty="0" smtClean="0"/>
              <a:t>Responsible of the hypervisor is the same as responsible of VMs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VM as a service (servers, batch, etc…):</a:t>
            </a:r>
          </a:p>
          <a:p>
            <a:pPr lvl="1"/>
            <a:r>
              <a:rPr lang="en-US" dirty="0" smtClean="0"/>
              <a:t>For large number of VMs (farms)</a:t>
            </a:r>
          </a:p>
          <a:p>
            <a:pPr lvl="1"/>
            <a:r>
              <a:rPr lang="en-US" dirty="0" smtClean="0"/>
              <a:t>Private addressing preferred</a:t>
            </a:r>
          </a:p>
          <a:p>
            <a:pPr lvl="1"/>
            <a:r>
              <a:rPr lang="en-US" dirty="0" smtClean="0"/>
              <a:t>VMs should not be scattered around the physical infrastructure.</a:t>
            </a:r>
          </a:p>
          <a:p>
            <a:pPr lvl="1"/>
            <a:r>
              <a:rPr lang="en-US" dirty="0" smtClean="0"/>
              <a:t>Creation of the “VM Cluster” concept.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VM </a:t>
            </a:r>
            <a:r>
              <a:rPr lang="es-ES" dirty="0" err="1" smtClean="0"/>
              <a:t>Clusters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/>
              <a:t>VM </a:t>
            </a:r>
            <a:r>
              <a:rPr lang="es-ES" sz="2400" dirty="0" err="1" smtClean="0"/>
              <a:t>Cluster</a:t>
            </a:r>
            <a:r>
              <a:rPr lang="es-ES" sz="2400" dirty="0" smtClean="0"/>
              <a:t>: </a:t>
            </a:r>
            <a:r>
              <a:rPr lang="es-ES" sz="2400" dirty="0" err="1" smtClean="0"/>
              <a:t>separate</a:t>
            </a:r>
            <a:r>
              <a:rPr lang="es-ES" sz="2400" dirty="0" smtClean="0"/>
              <a:t> set of </a:t>
            </a:r>
            <a:r>
              <a:rPr lang="es-ES" sz="2400" dirty="0" err="1" smtClean="0"/>
              <a:t>subnets</a:t>
            </a:r>
            <a:r>
              <a:rPr lang="es-ES" sz="2400" dirty="0" smtClean="0"/>
              <a:t> </a:t>
            </a:r>
            <a:r>
              <a:rPr lang="es-ES" sz="2400" dirty="0" err="1" smtClean="0"/>
              <a:t>running</a:t>
            </a:r>
            <a:r>
              <a:rPr lang="es-ES" sz="2400" dirty="0" smtClean="0"/>
              <a:t> in </a:t>
            </a:r>
            <a:r>
              <a:rPr lang="es-ES" sz="2400" dirty="0" err="1" smtClean="0"/>
              <a:t>the</a:t>
            </a:r>
            <a:r>
              <a:rPr lang="es-ES" sz="2400" dirty="0" smtClean="0"/>
              <a:t> SAME </a:t>
            </a:r>
            <a:r>
              <a:rPr lang="es-ES" sz="2400" dirty="0" err="1" smtClean="0"/>
              <a:t>contiguous</a:t>
            </a:r>
            <a:r>
              <a:rPr lang="es-ES" sz="2400" dirty="0" smtClean="0"/>
              <a:t> </a:t>
            </a:r>
            <a:r>
              <a:rPr lang="es-ES" sz="2400" dirty="0" err="1" smtClean="0"/>
              <a:t>physical</a:t>
            </a:r>
            <a:r>
              <a:rPr lang="es-ES" sz="2400" dirty="0" smtClean="0"/>
              <a:t> </a:t>
            </a:r>
            <a:r>
              <a:rPr lang="es-ES" sz="2400" dirty="0" err="1" smtClean="0"/>
              <a:t>infrastructure</a:t>
            </a:r>
            <a:r>
              <a:rPr lang="es-ES" dirty="0" smtClean="0"/>
              <a:t>:</a:t>
            </a:r>
            <a:endParaRPr lang="es-ES" dirty="0"/>
          </a:p>
        </p:txBody>
      </p:sp>
      <p:pic>
        <p:nvPicPr>
          <p:cNvPr id="8284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000240"/>
            <a:ext cx="6481781" cy="442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VM </a:t>
            </a:r>
            <a:r>
              <a:rPr lang="es-ES" dirty="0" err="1" smtClean="0"/>
              <a:t>Clusters</a:t>
            </a:r>
            <a:endParaRPr lang="es-ES" dirty="0"/>
          </a:p>
        </p:txBody>
      </p:sp>
      <p:pic>
        <p:nvPicPr>
          <p:cNvPr id="8273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7552" y="1066800"/>
            <a:ext cx="669189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VM </a:t>
            </a:r>
            <a:r>
              <a:rPr lang="es-ES" dirty="0" err="1" smtClean="0"/>
              <a:t>Clusters</a:t>
            </a:r>
            <a:endParaRPr lang="es-ES" dirty="0"/>
          </a:p>
        </p:txBody>
      </p:sp>
      <p:pic>
        <p:nvPicPr>
          <p:cNvPr id="8263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5482" y="1066800"/>
            <a:ext cx="675603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VM </a:t>
            </a:r>
            <a:r>
              <a:rPr lang="es-ES" dirty="0" err="1" smtClean="0"/>
              <a:t>Cluster</a:t>
            </a:r>
            <a:r>
              <a:rPr lang="es-ES" dirty="0" smtClean="0"/>
              <a:t> </a:t>
            </a:r>
            <a:r>
              <a:rPr lang="es-ES" dirty="0" err="1" smtClean="0"/>
              <a:t>advantages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us to move the full virtualized infrastructure (without changing IP addresses for the VMs) in case of need.</a:t>
            </a:r>
          </a:p>
          <a:p>
            <a:r>
              <a:rPr lang="en-US" dirty="0" smtClean="0"/>
              <a:t>Delegate to the VM Cluster owner full allocation of network resources.</a:t>
            </a:r>
          </a:p>
          <a:p>
            <a:r>
              <a:rPr lang="en-US" dirty="0" smtClean="0"/>
              <a:t>All combinations possible:</a:t>
            </a:r>
          </a:p>
          <a:p>
            <a:pPr lvl="1"/>
            <a:r>
              <a:rPr lang="en-US" dirty="0" smtClean="0"/>
              <a:t>Hypervisor in public address/private (preferred)</a:t>
            </a:r>
          </a:p>
          <a:p>
            <a:pPr lvl="1"/>
            <a:r>
              <a:rPr lang="en-US" dirty="0" smtClean="0"/>
              <a:t>VM subnet1 public/private</a:t>
            </a:r>
          </a:p>
          <a:p>
            <a:pPr lvl="1"/>
            <a:r>
              <a:rPr lang="en-US" dirty="0" smtClean="0"/>
              <a:t>VM subnet2 public/private</a:t>
            </a:r>
          </a:p>
          <a:p>
            <a:r>
              <a:rPr lang="en-US" dirty="0" smtClean="0"/>
              <a:t>Migration within the same VM subnet to any host in the same VM cluster possible.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VM </a:t>
            </a:r>
            <a:r>
              <a:rPr lang="es-ES" dirty="0" err="1" smtClean="0"/>
              <a:t>Clusters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this service is offered to service providers: SOAP</a:t>
            </a:r>
          </a:p>
          <a:p>
            <a:endParaRPr lang="en-US" dirty="0" smtClean="0"/>
          </a:p>
          <a:p>
            <a:r>
              <a:rPr lang="en-US" dirty="0" smtClean="0"/>
              <a:t>Is flexible: can represent the actual VM or a VM Slot.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VM Cluster is requested directly to us</a:t>
            </a:r>
          </a:p>
          <a:p>
            <a:pPr lvl="1"/>
            <a:r>
              <a:rPr lang="en-US" dirty="0" smtClean="0"/>
              <a:t>Adding a VM subnet also has to be requested.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What can be done programmatically?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VM </a:t>
            </a:r>
            <a:r>
              <a:rPr lang="es-ES" dirty="0" err="1" smtClean="0"/>
              <a:t>representation</a:t>
            </a:r>
            <a:r>
              <a:rPr lang="es-ES" dirty="0" smtClean="0"/>
              <a:t> in LANDB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use cases for VMs: we need flexibility</a:t>
            </a:r>
          </a:p>
          <a:p>
            <a:endParaRPr lang="en-US" dirty="0" smtClean="0"/>
          </a:p>
          <a:p>
            <a:r>
              <a:rPr lang="en-US" dirty="0" smtClean="0"/>
              <a:t>They are still machines, responsible may differ from hypervisor. Should be registered as such: </a:t>
            </a:r>
          </a:p>
          <a:p>
            <a:pPr lvl="1"/>
            <a:r>
              <a:rPr lang="en-US" dirty="0" smtClean="0"/>
              <a:t>Added a flag that indicates this is a Virtual Machine.</a:t>
            </a:r>
          </a:p>
          <a:p>
            <a:pPr lvl="1"/>
            <a:r>
              <a:rPr lang="en-US" dirty="0" smtClean="0"/>
              <a:t>Pointer to the HOST machine using it at this moment.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Operations</a:t>
            </a:r>
            <a:r>
              <a:rPr lang="es-ES" dirty="0" smtClean="0"/>
              <a:t> </a:t>
            </a:r>
            <a:r>
              <a:rPr lang="es-ES" dirty="0" err="1" smtClean="0"/>
              <a:t>allowed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 </a:t>
            </a:r>
            <a:r>
              <a:rPr lang="es-ES" dirty="0" err="1" smtClean="0"/>
              <a:t>providers</a:t>
            </a:r>
            <a:r>
              <a:rPr lang="es-ES" dirty="0" smtClean="0"/>
              <a:t> in LANDB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to document the VM infrastructure in LANDB:</a:t>
            </a:r>
          </a:p>
          <a:p>
            <a:pPr lvl="1"/>
            <a:r>
              <a:rPr lang="en-US" dirty="0" smtClean="0"/>
              <a:t>Create a VM (creates device, IP allocation in the cluster)</a:t>
            </a:r>
          </a:p>
          <a:p>
            <a:pPr lvl="1"/>
            <a:r>
              <a:rPr lang="en-US" dirty="0" smtClean="0"/>
              <a:t>Destroy a VM</a:t>
            </a:r>
          </a:p>
          <a:p>
            <a:pPr lvl="1"/>
            <a:r>
              <a:rPr lang="en-US" dirty="0" smtClean="0"/>
              <a:t>Migrate a VM (inside the same VM subnet)</a:t>
            </a:r>
          </a:p>
          <a:p>
            <a:pPr lvl="1"/>
            <a:r>
              <a:rPr lang="en-US" dirty="0" smtClean="0"/>
              <a:t>Move a VM (inside the same cluster or other cluster -&gt; VM will change IP)</a:t>
            </a:r>
          </a:p>
          <a:p>
            <a:pPr lvl="1"/>
            <a:r>
              <a:rPr lang="en-US" dirty="0" smtClean="0"/>
              <a:t>Query information on Clusters, hypervisors, and VMs</a:t>
            </a:r>
          </a:p>
          <a:p>
            <a:pPr lvl="2"/>
            <a:r>
              <a:rPr lang="en-US" dirty="0" smtClean="0"/>
              <a:t>What  hypervisor is my VM-IP on?	</a:t>
            </a:r>
          </a:p>
          <a:p>
            <a:pPr lvl="2"/>
            <a:r>
              <a:rPr lang="en-US" dirty="0" smtClean="0"/>
              <a:t>What VM-IPs are running in this hypervisor?</a:t>
            </a:r>
          </a:p>
          <a:p>
            <a:pPr lvl="1"/>
            <a:endParaRPr lang="es-ES" dirty="0" smtClean="0"/>
          </a:p>
          <a:p>
            <a:pPr lvl="2"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Conclusions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n-US" dirty="0" smtClean="0"/>
              <a:t>Is not obvious how to manage virtualization on large networks.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are already exploring possible solutions</a:t>
            </a:r>
          </a:p>
          <a:p>
            <a:endParaRPr lang="en-US" dirty="0" smtClean="0"/>
          </a:p>
          <a:p>
            <a:r>
              <a:rPr lang="en-US" dirty="0" smtClean="0"/>
              <a:t>When the requirements are defined we are confident to find the appropriate networking solutions.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Part</a:t>
            </a:r>
            <a:r>
              <a:rPr lang="es-ES" dirty="0" smtClean="0"/>
              <a:t> I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err="1" smtClean="0"/>
              <a:t>Introduction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Data Center </a:t>
            </a:r>
            <a:r>
              <a:rPr lang="es-ES" dirty="0" err="1" smtClean="0"/>
              <a:t>Networking</a:t>
            </a: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Questions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s-ES" dirty="0" smtClean="0"/>
              <a:t>THANK YOU!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Data Centers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Typical</a:t>
            </a:r>
            <a:r>
              <a:rPr lang="es-ES" dirty="0" smtClean="0"/>
              <a:t> </a:t>
            </a:r>
            <a:r>
              <a:rPr lang="es-ES" dirty="0" err="1" smtClean="0"/>
              <a:t>small</a:t>
            </a:r>
            <a:r>
              <a:rPr lang="es-ES" dirty="0" smtClean="0"/>
              <a:t> data center: </a:t>
            </a:r>
            <a:r>
              <a:rPr lang="es-ES" dirty="0" err="1" smtClean="0"/>
              <a:t>Layer</a:t>
            </a:r>
            <a:r>
              <a:rPr lang="es-ES" dirty="0" smtClean="0"/>
              <a:t> 2 </a:t>
            </a:r>
            <a:r>
              <a:rPr lang="es-ES" dirty="0" err="1" smtClean="0"/>
              <a:t>based</a:t>
            </a: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pic>
        <p:nvPicPr>
          <p:cNvPr id="8212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04975"/>
            <a:ext cx="687705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Layer</a:t>
            </a:r>
            <a:r>
              <a:rPr lang="es-ES" dirty="0" smtClean="0"/>
              <a:t> 2 Data Center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Flat layer two Ethernet network: same broadcast domain.</a:t>
            </a:r>
          </a:p>
          <a:p>
            <a:endParaRPr lang="en-GB" dirty="0" smtClean="0"/>
          </a:p>
          <a:p>
            <a:r>
              <a:rPr lang="en-GB" dirty="0" smtClean="0"/>
              <a:t>Appropriate when:</a:t>
            </a:r>
          </a:p>
          <a:p>
            <a:pPr lvl="1"/>
            <a:r>
              <a:rPr lang="en-GB" dirty="0" smtClean="0"/>
              <a:t>Network traffic is very localized.</a:t>
            </a:r>
          </a:p>
          <a:p>
            <a:pPr lvl="1"/>
            <a:r>
              <a:rPr lang="en-GB" dirty="0" smtClean="0"/>
              <a:t>Same responsible for the whole infrastructure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But…</a:t>
            </a:r>
          </a:p>
          <a:p>
            <a:pPr lvl="1"/>
            <a:r>
              <a:rPr lang="en-GB" dirty="0" smtClean="0"/>
              <a:t>Uplink shared with a big number of host.</a:t>
            </a:r>
          </a:p>
          <a:p>
            <a:pPr lvl="1"/>
            <a:r>
              <a:rPr lang="en-GB" dirty="0" smtClean="0"/>
              <a:t>Noise from other nodes (broadcast): problems may affect the whole infrastructure.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Data Center L2: </a:t>
            </a:r>
            <a:r>
              <a:rPr lang="es-ES" dirty="0" err="1" smtClean="0"/>
              <a:t>Limitations</a:t>
            </a:r>
            <a:endParaRPr lang="es-ES" dirty="0"/>
          </a:p>
        </p:txBody>
      </p:sp>
      <p:pic>
        <p:nvPicPr>
          <p:cNvPr id="8232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87411" y="1066800"/>
            <a:ext cx="491217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Data Center L3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Layer</a:t>
            </a:r>
            <a:r>
              <a:rPr lang="es-ES" dirty="0" smtClean="0"/>
              <a:t> 3 Data Center</a:t>
            </a:r>
            <a:endParaRPr lang="es-ES" dirty="0"/>
          </a:p>
        </p:txBody>
      </p:sp>
      <p:pic>
        <p:nvPicPr>
          <p:cNvPr id="824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4929222" cy="481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Data Center L3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Broadcasts are contained in small area (subnet)</a:t>
            </a:r>
          </a:p>
          <a:p>
            <a:pPr lvl="1"/>
            <a:r>
              <a:rPr lang="en-US" dirty="0" smtClean="0"/>
              <a:t>Easier management and network debugging.</a:t>
            </a:r>
          </a:p>
          <a:p>
            <a:pPr lvl="1"/>
            <a:r>
              <a:rPr lang="en-US" dirty="0" smtClean="0"/>
              <a:t>Promotes “fair” networking (all services point-to-point are equally important).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But…</a:t>
            </a:r>
          </a:p>
          <a:p>
            <a:pPr lvl="1"/>
            <a:r>
              <a:rPr lang="en-US" dirty="0" smtClean="0"/>
              <a:t>Fragmentation of the IP space.</a:t>
            </a:r>
          </a:p>
          <a:p>
            <a:pPr lvl="1"/>
            <a:r>
              <a:rPr lang="en-US" dirty="0" smtClean="0"/>
              <a:t>Move from one area (subnet) to another requires IP change.</a:t>
            </a:r>
          </a:p>
          <a:p>
            <a:pPr lvl="1"/>
            <a:r>
              <a:rPr lang="en-US" dirty="0" smtClean="0"/>
              <a:t>Needs a performing backbone.</a:t>
            </a:r>
          </a:p>
          <a:p>
            <a:pPr lvl="1"/>
            <a:endParaRPr lang="es-ES" dirty="0" smtClean="0"/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57" descr="G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648200"/>
            <a:ext cx="10668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6172200" y="2971800"/>
            <a:ext cx="2514600" cy="1524000"/>
          </a:xfrm>
          <a:prstGeom prst="rect">
            <a:avLst/>
          </a:prstGeom>
          <a:solidFill>
            <a:srgbClr val="99FF9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99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2" name="Rectangle 199"/>
          <p:cNvSpPr>
            <a:spLocks noChangeArrowheads="1"/>
          </p:cNvSpPr>
          <p:nvPr/>
        </p:nvSpPr>
        <p:spPr bwMode="auto">
          <a:xfrm>
            <a:off x="6172200" y="3886200"/>
            <a:ext cx="2514600" cy="609600"/>
          </a:xfrm>
          <a:prstGeom prst="rect">
            <a:avLst/>
          </a:prstGeom>
          <a:solidFill>
            <a:srgbClr val="99FF9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99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3" name="Rectangle 197"/>
          <p:cNvSpPr>
            <a:spLocks noChangeArrowheads="1"/>
          </p:cNvSpPr>
          <p:nvPr/>
        </p:nvSpPr>
        <p:spPr bwMode="auto">
          <a:xfrm>
            <a:off x="6172200" y="2971800"/>
            <a:ext cx="1371600" cy="914400"/>
          </a:xfrm>
          <a:prstGeom prst="rect">
            <a:avLst/>
          </a:prstGeom>
          <a:solidFill>
            <a:srgbClr val="99FF9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99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4" name="Rectangle 198"/>
          <p:cNvSpPr>
            <a:spLocks noChangeArrowheads="1"/>
          </p:cNvSpPr>
          <p:nvPr/>
        </p:nvSpPr>
        <p:spPr bwMode="auto">
          <a:xfrm>
            <a:off x="7543800" y="2971800"/>
            <a:ext cx="1143000" cy="914400"/>
          </a:xfrm>
          <a:prstGeom prst="rect">
            <a:avLst/>
          </a:prstGeom>
          <a:solidFill>
            <a:srgbClr val="99FF9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99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5" name="Rectangle 14"/>
          <p:cNvSpPr>
            <a:spLocks noChangeArrowheads="1"/>
          </p:cNvSpPr>
          <p:nvPr/>
        </p:nvSpPr>
        <p:spPr bwMode="auto">
          <a:xfrm>
            <a:off x="5486400" y="3886200"/>
            <a:ext cx="457200" cy="457200"/>
          </a:xfrm>
          <a:prstGeom prst="rect">
            <a:avLst/>
          </a:prstGeom>
          <a:solidFill>
            <a:srgbClr val="FF99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66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6" name="Rectangle 151"/>
          <p:cNvSpPr>
            <a:spLocks noChangeArrowheads="1"/>
          </p:cNvSpPr>
          <p:nvPr/>
        </p:nvSpPr>
        <p:spPr bwMode="auto">
          <a:xfrm>
            <a:off x="5486400" y="3505200"/>
            <a:ext cx="457200" cy="381000"/>
          </a:xfrm>
          <a:prstGeom prst="rect">
            <a:avLst/>
          </a:prstGeom>
          <a:solidFill>
            <a:srgbClr val="FF99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66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2057400" y="3276600"/>
            <a:ext cx="3200400" cy="1371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58" name="Rectangle 16"/>
          <p:cNvSpPr>
            <a:spLocks noChangeArrowheads="1"/>
          </p:cNvSpPr>
          <p:nvPr/>
        </p:nvSpPr>
        <p:spPr bwMode="auto">
          <a:xfrm>
            <a:off x="20574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59" name="Rectangle 84"/>
          <p:cNvSpPr>
            <a:spLocks noChangeArrowheads="1"/>
          </p:cNvSpPr>
          <p:nvPr/>
        </p:nvSpPr>
        <p:spPr bwMode="auto">
          <a:xfrm>
            <a:off x="25146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60" name="Rectangle 85"/>
          <p:cNvSpPr>
            <a:spLocks noChangeArrowheads="1"/>
          </p:cNvSpPr>
          <p:nvPr/>
        </p:nvSpPr>
        <p:spPr bwMode="auto">
          <a:xfrm>
            <a:off x="29718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61" name="Rectangle 86"/>
          <p:cNvSpPr>
            <a:spLocks noChangeArrowheads="1"/>
          </p:cNvSpPr>
          <p:nvPr/>
        </p:nvSpPr>
        <p:spPr bwMode="auto">
          <a:xfrm>
            <a:off x="34290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62" name="Rectangle 87"/>
          <p:cNvSpPr>
            <a:spLocks noChangeArrowheads="1"/>
          </p:cNvSpPr>
          <p:nvPr/>
        </p:nvSpPr>
        <p:spPr bwMode="auto">
          <a:xfrm>
            <a:off x="38862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63" name="Rectangle 88"/>
          <p:cNvSpPr>
            <a:spLocks noChangeArrowheads="1"/>
          </p:cNvSpPr>
          <p:nvPr/>
        </p:nvSpPr>
        <p:spPr bwMode="auto">
          <a:xfrm>
            <a:off x="43434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64" name="Rectangle 89"/>
          <p:cNvSpPr>
            <a:spLocks noChangeArrowheads="1"/>
          </p:cNvSpPr>
          <p:nvPr/>
        </p:nvSpPr>
        <p:spPr bwMode="auto">
          <a:xfrm>
            <a:off x="4800600" y="2819400"/>
            <a:ext cx="457200" cy="6096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65" name="Rectangle 4"/>
          <p:cNvSpPr>
            <a:spLocks noChangeArrowheads="1"/>
          </p:cNvSpPr>
          <p:nvPr/>
        </p:nvSpPr>
        <p:spPr bwMode="auto">
          <a:xfrm>
            <a:off x="1905000" y="5181600"/>
            <a:ext cx="1524000" cy="1371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66" name="Rectangle 5"/>
          <p:cNvSpPr>
            <a:spLocks noChangeArrowheads="1"/>
          </p:cNvSpPr>
          <p:nvPr/>
        </p:nvSpPr>
        <p:spPr bwMode="auto">
          <a:xfrm>
            <a:off x="3657600" y="5181600"/>
            <a:ext cx="1524000" cy="1371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67" name="Rectangle 7"/>
          <p:cNvSpPr>
            <a:spLocks noChangeArrowheads="1"/>
          </p:cNvSpPr>
          <p:nvPr/>
        </p:nvSpPr>
        <p:spPr bwMode="auto">
          <a:xfrm>
            <a:off x="7162800" y="5181600"/>
            <a:ext cx="1524000" cy="1371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68" name="Rectangle 8"/>
          <p:cNvSpPr>
            <a:spLocks noChangeArrowheads="1"/>
          </p:cNvSpPr>
          <p:nvPr/>
        </p:nvSpPr>
        <p:spPr bwMode="auto">
          <a:xfrm>
            <a:off x="152400" y="1371600"/>
            <a:ext cx="1676400" cy="3276600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69" name="Rectangle 9"/>
          <p:cNvSpPr>
            <a:spLocks noChangeArrowheads="1"/>
          </p:cNvSpPr>
          <p:nvPr/>
        </p:nvSpPr>
        <p:spPr bwMode="auto">
          <a:xfrm>
            <a:off x="381000" y="5257800"/>
            <a:ext cx="1219200" cy="1295400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70" name="Rectangle 11"/>
          <p:cNvSpPr>
            <a:spLocks noChangeArrowheads="1"/>
          </p:cNvSpPr>
          <p:nvPr/>
        </p:nvSpPr>
        <p:spPr bwMode="auto">
          <a:xfrm>
            <a:off x="6172200" y="1295400"/>
            <a:ext cx="2590800" cy="1447800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71" name="Rectangle 13"/>
          <p:cNvSpPr>
            <a:spLocks noChangeArrowheads="1"/>
          </p:cNvSpPr>
          <p:nvPr/>
        </p:nvSpPr>
        <p:spPr bwMode="auto">
          <a:xfrm>
            <a:off x="5486400" y="1905000"/>
            <a:ext cx="457200" cy="1524000"/>
          </a:xfrm>
          <a:prstGeom prst="rect">
            <a:avLst/>
          </a:prstGeom>
          <a:solidFill>
            <a:srgbClr val="FF99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66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 dirty="0"/>
          </a:p>
        </p:txBody>
      </p:sp>
      <p:sp>
        <p:nvSpPr>
          <p:cNvPr id="2072" name="Rectangle 15"/>
          <p:cNvSpPr>
            <a:spLocks noChangeArrowheads="1"/>
          </p:cNvSpPr>
          <p:nvPr/>
        </p:nvSpPr>
        <p:spPr bwMode="auto">
          <a:xfrm>
            <a:off x="7177088" y="3708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073" name="Rectangle 26"/>
          <p:cNvSpPr>
            <a:spLocks noChangeArrowheads="1"/>
          </p:cNvSpPr>
          <p:nvPr/>
        </p:nvSpPr>
        <p:spPr bwMode="auto">
          <a:xfrm>
            <a:off x="2057400" y="1371600"/>
            <a:ext cx="3200400" cy="14478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74" name="Rectangle 27"/>
          <p:cNvSpPr>
            <a:spLocks noChangeArrowheads="1"/>
          </p:cNvSpPr>
          <p:nvPr/>
        </p:nvSpPr>
        <p:spPr bwMode="auto">
          <a:xfrm>
            <a:off x="914400" y="1371600"/>
            <a:ext cx="914400" cy="609600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sp>
        <p:nvSpPr>
          <p:cNvPr id="2075" name="Text Box 78"/>
          <p:cNvSpPr txBox="1">
            <a:spLocks noChangeArrowheads="1"/>
          </p:cNvSpPr>
          <p:nvPr/>
        </p:nvSpPr>
        <p:spPr bwMode="auto">
          <a:xfrm>
            <a:off x="2667000" y="3276600"/>
            <a:ext cx="3587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 10-1</a:t>
            </a:r>
          </a:p>
        </p:txBody>
      </p:sp>
      <p:sp>
        <p:nvSpPr>
          <p:cNvPr id="2076" name="Text Box 79"/>
          <p:cNvSpPr txBox="1">
            <a:spLocks noChangeArrowheads="1"/>
          </p:cNvSpPr>
          <p:nvPr/>
        </p:nvSpPr>
        <p:spPr bwMode="auto">
          <a:xfrm>
            <a:off x="3048000" y="3276600"/>
            <a:ext cx="4302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  40-S2</a:t>
            </a:r>
          </a:p>
        </p:txBody>
      </p:sp>
      <p:sp>
        <p:nvSpPr>
          <p:cNvPr id="2077" name="Text Box 80"/>
          <p:cNvSpPr txBox="1">
            <a:spLocks noChangeArrowheads="1"/>
          </p:cNvSpPr>
          <p:nvPr/>
        </p:nvSpPr>
        <p:spPr bwMode="auto">
          <a:xfrm>
            <a:off x="3505200" y="3276600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  376-R</a:t>
            </a:r>
          </a:p>
        </p:txBody>
      </p:sp>
      <p:sp>
        <p:nvSpPr>
          <p:cNvPr id="2078" name="Text Box 81"/>
          <p:cNvSpPr txBox="1">
            <a:spLocks noChangeArrowheads="1"/>
          </p:cNvSpPr>
          <p:nvPr/>
        </p:nvSpPr>
        <p:spPr bwMode="auto">
          <a:xfrm>
            <a:off x="914400" y="1371600"/>
            <a:ext cx="3698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Vault</a:t>
            </a:r>
          </a:p>
        </p:txBody>
      </p:sp>
      <p:sp>
        <p:nvSpPr>
          <p:cNvPr id="2079" name="Text Box 83"/>
          <p:cNvSpPr txBox="1">
            <a:spLocks noChangeArrowheads="1"/>
          </p:cNvSpPr>
          <p:nvPr/>
        </p:nvSpPr>
        <p:spPr bwMode="auto">
          <a:xfrm>
            <a:off x="3124200" y="1447800"/>
            <a:ext cx="8080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Computer Center</a:t>
            </a:r>
          </a:p>
        </p:txBody>
      </p:sp>
      <p:sp>
        <p:nvSpPr>
          <p:cNvPr id="2080" name="Text Box 94"/>
          <p:cNvSpPr txBox="1">
            <a:spLocks noChangeArrowheads="1"/>
          </p:cNvSpPr>
          <p:nvPr/>
        </p:nvSpPr>
        <p:spPr bwMode="auto">
          <a:xfrm>
            <a:off x="4876800" y="3276600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  887-R</a:t>
            </a:r>
          </a:p>
        </p:txBody>
      </p:sp>
      <p:sp>
        <p:nvSpPr>
          <p:cNvPr id="2081" name="Text Box 97"/>
          <p:cNvSpPr txBox="1">
            <a:spLocks noChangeArrowheads="1"/>
          </p:cNvSpPr>
          <p:nvPr/>
        </p:nvSpPr>
        <p:spPr bwMode="auto">
          <a:xfrm>
            <a:off x="3962400" y="3276600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  513-C</a:t>
            </a:r>
          </a:p>
        </p:txBody>
      </p:sp>
      <p:sp>
        <p:nvSpPr>
          <p:cNvPr id="2082" name="Rectangle 118"/>
          <p:cNvSpPr>
            <a:spLocks noChangeArrowheads="1"/>
          </p:cNvSpPr>
          <p:nvPr/>
        </p:nvSpPr>
        <p:spPr bwMode="auto">
          <a:xfrm>
            <a:off x="4572000" y="1371600"/>
            <a:ext cx="685800" cy="762000"/>
          </a:xfrm>
          <a:prstGeom prst="rect">
            <a:avLst/>
          </a:prstGeom>
          <a:solidFill>
            <a:srgbClr val="FFFF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en-GB" dirty="0"/>
          </a:p>
        </p:txBody>
      </p:sp>
      <p:pic>
        <p:nvPicPr>
          <p:cNvPr id="2083" name="Picture 119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98120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4" name="Text Box 123"/>
          <p:cNvSpPr txBox="1">
            <a:spLocks noChangeArrowheads="1"/>
          </p:cNvSpPr>
          <p:nvPr/>
        </p:nvSpPr>
        <p:spPr bwMode="auto">
          <a:xfrm>
            <a:off x="4800600" y="1371600"/>
            <a:ext cx="3698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/>
              <a:t>Vault</a:t>
            </a:r>
          </a:p>
        </p:txBody>
      </p:sp>
      <p:sp>
        <p:nvSpPr>
          <p:cNvPr id="2085" name="WordArt 138"/>
          <p:cNvSpPr>
            <a:spLocks noChangeArrowheads="1" noChangeShapeType="1" noTextEdit="1"/>
          </p:cNvSpPr>
          <p:nvPr/>
        </p:nvSpPr>
        <p:spPr bwMode="auto">
          <a:xfrm>
            <a:off x="228600" y="1524000"/>
            <a:ext cx="457200" cy="4381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600" kern="10" spc="3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CC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LCG</a:t>
            </a:r>
          </a:p>
        </p:txBody>
      </p:sp>
      <p:sp>
        <p:nvSpPr>
          <p:cNvPr id="2086" name="WordArt 139"/>
          <p:cNvSpPr>
            <a:spLocks noChangeArrowheads="1" noChangeShapeType="1" noTextEdit="1"/>
          </p:cNvSpPr>
          <p:nvPr/>
        </p:nvSpPr>
        <p:spPr bwMode="auto">
          <a:xfrm>
            <a:off x="2133600" y="1676400"/>
            <a:ext cx="457200" cy="4381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600" kern="10" spc="3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GPN</a:t>
            </a:r>
          </a:p>
        </p:txBody>
      </p:sp>
      <p:sp>
        <p:nvSpPr>
          <p:cNvPr id="2087" name="WordArt 140"/>
          <p:cNvSpPr>
            <a:spLocks noChangeArrowheads="1" noChangeShapeType="1" noTextEdit="1"/>
          </p:cNvSpPr>
          <p:nvPr/>
        </p:nvSpPr>
        <p:spPr bwMode="auto">
          <a:xfrm>
            <a:off x="8305800" y="1371600"/>
            <a:ext cx="457200" cy="438150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600" kern="10" spc="3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CC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EXT</a:t>
            </a:r>
          </a:p>
        </p:txBody>
      </p:sp>
      <p:sp>
        <p:nvSpPr>
          <p:cNvPr id="2088" name="WordArt 141"/>
          <p:cNvSpPr>
            <a:spLocks noChangeArrowheads="1" noChangeShapeType="1" noTextEdit="1"/>
          </p:cNvSpPr>
          <p:nvPr/>
        </p:nvSpPr>
        <p:spPr bwMode="auto">
          <a:xfrm>
            <a:off x="8305800" y="2971800"/>
            <a:ext cx="457200" cy="438150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600" kern="10" spc="3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FF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TN</a:t>
            </a:r>
          </a:p>
        </p:txBody>
      </p:sp>
      <p:sp>
        <p:nvSpPr>
          <p:cNvPr id="2089" name="WordArt 142"/>
          <p:cNvSpPr>
            <a:spLocks noChangeArrowheads="1" noChangeShapeType="1" noTextEdit="1"/>
          </p:cNvSpPr>
          <p:nvPr/>
        </p:nvSpPr>
        <p:spPr bwMode="auto">
          <a:xfrm>
            <a:off x="1066800" y="6248400"/>
            <a:ext cx="466725" cy="261938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000" kern="10" spc="20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CC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Tiers'1</a:t>
            </a:r>
          </a:p>
        </p:txBody>
      </p:sp>
      <p:sp>
        <p:nvSpPr>
          <p:cNvPr id="2090" name="WordArt 143"/>
          <p:cNvSpPr>
            <a:spLocks noChangeArrowheads="1" noChangeShapeType="1" noTextEdit="1"/>
          </p:cNvSpPr>
          <p:nvPr/>
        </p:nvSpPr>
        <p:spPr bwMode="auto">
          <a:xfrm>
            <a:off x="4648200" y="6248400"/>
            <a:ext cx="466725" cy="261938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000" kern="10" spc="20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ALICE</a:t>
            </a:r>
          </a:p>
        </p:txBody>
      </p:sp>
      <p:sp>
        <p:nvSpPr>
          <p:cNvPr id="2091" name="WordArt 144"/>
          <p:cNvSpPr>
            <a:spLocks noChangeArrowheads="1" noChangeShapeType="1" noTextEdit="1"/>
          </p:cNvSpPr>
          <p:nvPr/>
        </p:nvSpPr>
        <p:spPr bwMode="auto">
          <a:xfrm>
            <a:off x="2895600" y="6248400"/>
            <a:ext cx="466725" cy="261938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000" kern="10" spc="20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ATLAS</a:t>
            </a:r>
          </a:p>
        </p:txBody>
      </p:sp>
      <p:sp>
        <p:nvSpPr>
          <p:cNvPr id="2092" name="WordArt 146"/>
          <p:cNvSpPr>
            <a:spLocks noChangeArrowheads="1" noChangeShapeType="1" noTextEdit="1"/>
          </p:cNvSpPr>
          <p:nvPr/>
        </p:nvSpPr>
        <p:spPr bwMode="auto">
          <a:xfrm>
            <a:off x="8153400" y="6248400"/>
            <a:ext cx="466725" cy="261938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000" kern="10" spc="20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LHCB</a:t>
            </a:r>
          </a:p>
        </p:txBody>
      </p:sp>
      <p:sp>
        <p:nvSpPr>
          <p:cNvPr id="2093" name="WordArt 147"/>
          <p:cNvSpPr>
            <a:spLocks noChangeArrowheads="1" noChangeShapeType="1" noTextEdit="1"/>
          </p:cNvSpPr>
          <p:nvPr/>
        </p:nvSpPr>
        <p:spPr bwMode="auto">
          <a:xfrm>
            <a:off x="5486400" y="1905000"/>
            <a:ext cx="457200" cy="219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800" kern="10" spc="16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9966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Firewall</a:t>
            </a:r>
          </a:p>
        </p:txBody>
      </p:sp>
      <p:sp>
        <p:nvSpPr>
          <p:cNvPr id="2094" name="Text Box 152"/>
          <p:cNvSpPr txBox="1">
            <a:spLocks noChangeArrowheads="1"/>
          </p:cNvSpPr>
          <p:nvPr/>
        </p:nvSpPr>
        <p:spPr bwMode="auto">
          <a:xfrm>
            <a:off x="5562600" y="3886200"/>
            <a:ext cx="396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dirty="0"/>
              <a:t>874-CCC</a:t>
            </a:r>
          </a:p>
        </p:txBody>
      </p:sp>
      <p:sp>
        <p:nvSpPr>
          <p:cNvPr id="2095" name="Text Box 153"/>
          <p:cNvSpPr txBox="1">
            <a:spLocks noChangeArrowheads="1"/>
          </p:cNvSpPr>
          <p:nvPr/>
        </p:nvSpPr>
        <p:spPr bwMode="auto">
          <a:xfrm>
            <a:off x="5562600" y="3505200"/>
            <a:ext cx="396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dirty="0"/>
              <a:t>513-CCR</a:t>
            </a:r>
          </a:p>
        </p:txBody>
      </p:sp>
      <p:sp>
        <p:nvSpPr>
          <p:cNvPr id="2096" name="Text Box 154"/>
          <p:cNvSpPr txBox="1">
            <a:spLocks noChangeArrowheads="1"/>
          </p:cNvSpPr>
          <p:nvPr/>
        </p:nvSpPr>
        <p:spPr bwMode="auto">
          <a:xfrm>
            <a:off x="5638800" y="3276600"/>
            <a:ext cx="396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dirty="0"/>
              <a:t>513-CCR</a:t>
            </a:r>
          </a:p>
        </p:txBody>
      </p:sp>
      <p:sp>
        <p:nvSpPr>
          <p:cNvPr id="2097" name="Text Box 203"/>
          <p:cNvSpPr txBox="1">
            <a:spLocks noChangeArrowheads="1"/>
          </p:cNvSpPr>
          <p:nvPr/>
        </p:nvSpPr>
        <p:spPr bwMode="auto">
          <a:xfrm>
            <a:off x="6172200" y="2971800"/>
            <a:ext cx="609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dirty="0" err="1"/>
              <a:t>Meyrin</a:t>
            </a:r>
            <a:r>
              <a:rPr lang="en-US" sz="600" b="1"/>
              <a:t> area</a:t>
            </a:r>
          </a:p>
        </p:txBody>
      </p:sp>
      <p:sp>
        <p:nvSpPr>
          <p:cNvPr id="2098" name="Text Box 205"/>
          <p:cNvSpPr txBox="1">
            <a:spLocks noChangeArrowheads="1"/>
          </p:cNvSpPr>
          <p:nvPr/>
        </p:nvSpPr>
        <p:spPr bwMode="auto">
          <a:xfrm>
            <a:off x="2133600" y="4343400"/>
            <a:ext cx="596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/>
              <a:t>CERN sites</a:t>
            </a:r>
          </a:p>
        </p:txBody>
      </p:sp>
      <p:pic>
        <p:nvPicPr>
          <p:cNvPr id="2099" name="Picture 206" descr="Cisco-76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2362200"/>
            <a:ext cx="2286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0" name="Picture 207" descr="Cisco-76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2895600"/>
            <a:ext cx="2286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1" name="Picture 208" descr="Cisco-76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2209800"/>
            <a:ext cx="228600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209" descr="Cisco-76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3124200"/>
            <a:ext cx="228600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212" descr="LCG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21336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4" name="Picture 238" descr="logo-cri7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48600" y="2028825"/>
            <a:ext cx="304800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5" name="Line 244"/>
          <p:cNvSpPr>
            <a:spLocks noChangeShapeType="1"/>
          </p:cNvSpPr>
          <p:nvPr/>
        </p:nvSpPr>
        <p:spPr bwMode="auto">
          <a:xfrm flipV="1">
            <a:off x="2057400" y="2590800"/>
            <a:ext cx="1371600" cy="762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06" name="Line 245"/>
          <p:cNvSpPr>
            <a:spLocks noChangeShapeType="1"/>
          </p:cNvSpPr>
          <p:nvPr/>
        </p:nvSpPr>
        <p:spPr bwMode="auto">
          <a:xfrm flipV="1">
            <a:off x="2057400" y="1981200"/>
            <a:ext cx="13716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07" name="Line 246"/>
          <p:cNvSpPr>
            <a:spLocks noChangeShapeType="1"/>
          </p:cNvSpPr>
          <p:nvPr/>
        </p:nvSpPr>
        <p:spPr bwMode="auto">
          <a:xfrm flipV="1">
            <a:off x="2286000" y="2057400"/>
            <a:ext cx="12192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08" name="Line 247"/>
          <p:cNvSpPr>
            <a:spLocks noChangeShapeType="1"/>
          </p:cNvSpPr>
          <p:nvPr/>
        </p:nvSpPr>
        <p:spPr bwMode="auto">
          <a:xfrm flipV="1">
            <a:off x="2286000" y="2667000"/>
            <a:ext cx="12192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09" name="Line 248"/>
          <p:cNvSpPr>
            <a:spLocks noChangeShapeType="1"/>
          </p:cNvSpPr>
          <p:nvPr/>
        </p:nvSpPr>
        <p:spPr bwMode="auto">
          <a:xfrm flipV="1">
            <a:off x="2743200" y="2057400"/>
            <a:ext cx="7620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0" name="Line 249"/>
          <p:cNvSpPr>
            <a:spLocks noChangeShapeType="1"/>
          </p:cNvSpPr>
          <p:nvPr/>
        </p:nvSpPr>
        <p:spPr bwMode="auto">
          <a:xfrm flipV="1">
            <a:off x="2743200" y="2667000"/>
            <a:ext cx="7620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1" name="Line 250"/>
          <p:cNvSpPr>
            <a:spLocks noChangeShapeType="1"/>
          </p:cNvSpPr>
          <p:nvPr/>
        </p:nvSpPr>
        <p:spPr bwMode="auto">
          <a:xfrm flipV="1">
            <a:off x="3200400" y="2057400"/>
            <a:ext cx="3048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2" name="Line 251"/>
          <p:cNvSpPr>
            <a:spLocks noChangeShapeType="1"/>
          </p:cNvSpPr>
          <p:nvPr/>
        </p:nvSpPr>
        <p:spPr bwMode="auto">
          <a:xfrm flipV="1">
            <a:off x="3200400" y="2667000"/>
            <a:ext cx="3048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3" name="Line 252"/>
          <p:cNvSpPr>
            <a:spLocks noChangeShapeType="1"/>
          </p:cNvSpPr>
          <p:nvPr/>
        </p:nvSpPr>
        <p:spPr bwMode="auto">
          <a:xfrm>
            <a:off x="3505200" y="2057400"/>
            <a:ext cx="762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4" name="Line 253"/>
          <p:cNvSpPr>
            <a:spLocks noChangeShapeType="1"/>
          </p:cNvSpPr>
          <p:nvPr/>
        </p:nvSpPr>
        <p:spPr bwMode="auto">
          <a:xfrm>
            <a:off x="3505200" y="2057400"/>
            <a:ext cx="762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5" name="Line 254"/>
          <p:cNvSpPr>
            <a:spLocks noChangeShapeType="1"/>
          </p:cNvSpPr>
          <p:nvPr/>
        </p:nvSpPr>
        <p:spPr bwMode="auto">
          <a:xfrm flipH="1" flipV="1">
            <a:off x="3505200" y="2057400"/>
            <a:ext cx="5334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6" name="Line 255"/>
          <p:cNvSpPr>
            <a:spLocks noChangeShapeType="1"/>
          </p:cNvSpPr>
          <p:nvPr/>
        </p:nvSpPr>
        <p:spPr bwMode="auto">
          <a:xfrm>
            <a:off x="3505200" y="2667000"/>
            <a:ext cx="5334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7" name="Line 256"/>
          <p:cNvSpPr>
            <a:spLocks noChangeShapeType="1"/>
          </p:cNvSpPr>
          <p:nvPr/>
        </p:nvSpPr>
        <p:spPr bwMode="auto">
          <a:xfrm>
            <a:off x="3505200" y="2057400"/>
            <a:ext cx="9906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8" name="Line 257"/>
          <p:cNvSpPr>
            <a:spLocks noChangeShapeType="1"/>
          </p:cNvSpPr>
          <p:nvPr/>
        </p:nvSpPr>
        <p:spPr bwMode="auto">
          <a:xfrm>
            <a:off x="3505200" y="2667000"/>
            <a:ext cx="9906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19" name="Line 258"/>
          <p:cNvSpPr>
            <a:spLocks noChangeShapeType="1"/>
          </p:cNvSpPr>
          <p:nvPr/>
        </p:nvSpPr>
        <p:spPr bwMode="auto">
          <a:xfrm>
            <a:off x="3505200" y="2057400"/>
            <a:ext cx="14478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0" name="Line 259"/>
          <p:cNvSpPr>
            <a:spLocks noChangeShapeType="1"/>
          </p:cNvSpPr>
          <p:nvPr/>
        </p:nvSpPr>
        <p:spPr bwMode="auto">
          <a:xfrm>
            <a:off x="3505200" y="2667000"/>
            <a:ext cx="14478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1" name="Line 260"/>
          <p:cNvSpPr>
            <a:spLocks noChangeShapeType="1"/>
          </p:cNvSpPr>
          <p:nvPr/>
        </p:nvSpPr>
        <p:spPr bwMode="auto">
          <a:xfrm flipH="1" flipV="1">
            <a:off x="2819400" y="2362200"/>
            <a:ext cx="6096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2" name="Line 261"/>
          <p:cNvSpPr>
            <a:spLocks noChangeShapeType="1"/>
          </p:cNvSpPr>
          <p:nvPr/>
        </p:nvSpPr>
        <p:spPr bwMode="auto">
          <a:xfrm flipH="1">
            <a:off x="2819400" y="1981200"/>
            <a:ext cx="609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3" name="Line 262"/>
          <p:cNvSpPr>
            <a:spLocks noChangeShapeType="1"/>
          </p:cNvSpPr>
          <p:nvPr/>
        </p:nvSpPr>
        <p:spPr bwMode="auto">
          <a:xfrm>
            <a:off x="3581400" y="1981200"/>
            <a:ext cx="6858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4" name="Line 263"/>
          <p:cNvSpPr>
            <a:spLocks noChangeShapeType="1"/>
          </p:cNvSpPr>
          <p:nvPr/>
        </p:nvSpPr>
        <p:spPr bwMode="auto">
          <a:xfrm flipV="1">
            <a:off x="3581400" y="2362200"/>
            <a:ext cx="685800" cy="152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5" name="Line 264"/>
          <p:cNvSpPr>
            <a:spLocks noChangeShapeType="1"/>
          </p:cNvSpPr>
          <p:nvPr/>
        </p:nvSpPr>
        <p:spPr bwMode="auto">
          <a:xfrm>
            <a:off x="5257800" y="2362200"/>
            <a:ext cx="381000" cy="1371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6" name="Line 265"/>
          <p:cNvSpPr>
            <a:spLocks noChangeShapeType="1"/>
          </p:cNvSpPr>
          <p:nvPr/>
        </p:nvSpPr>
        <p:spPr bwMode="auto">
          <a:xfrm>
            <a:off x="5257800" y="2743200"/>
            <a:ext cx="381000" cy="1371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7" name="Line 266"/>
          <p:cNvSpPr>
            <a:spLocks noChangeShapeType="1"/>
          </p:cNvSpPr>
          <p:nvPr/>
        </p:nvSpPr>
        <p:spPr bwMode="auto">
          <a:xfrm flipV="1">
            <a:off x="3581400" y="1981200"/>
            <a:ext cx="1143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8" name="Line 267"/>
          <p:cNvSpPr>
            <a:spLocks noChangeShapeType="1"/>
          </p:cNvSpPr>
          <p:nvPr/>
        </p:nvSpPr>
        <p:spPr bwMode="auto">
          <a:xfrm flipV="1">
            <a:off x="3581400" y="1981200"/>
            <a:ext cx="1143000" cy="533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9" name="Line 268"/>
          <p:cNvSpPr>
            <a:spLocks noChangeShapeType="1"/>
          </p:cNvSpPr>
          <p:nvPr/>
        </p:nvSpPr>
        <p:spPr bwMode="auto">
          <a:xfrm flipH="1">
            <a:off x="533400" y="2971800"/>
            <a:ext cx="990600" cy="1066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0" name="Line 269"/>
          <p:cNvSpPr>
            <a:spLocks noChangeShapeType="1"/>
          </p:cNvSpPr>
          <p:nvPr/>
        </p:nvSpPr>
        <p:spPr bwMode="auto">
          <a:xfrm flipH="1">
            <a:off x="533400" y="2590800"/>
            <a:ext cx="99060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1" name="Line 270"/>
          <p:cNvSpPr>
            <a:spLocks noChangeShapeType="1"/>
          </p:cNvSpPr>
          <p:nvPr/>
        </p:nvSpPr>
        <p:spPr bwMode="auto">
          <a:xfrm flipV="1">
            <a:off x="533400" y="2971800"/>
            <a:ext cx="990600" cy="762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2" name="Line 271"/>
          <p:cNvSpPr>
            <a:spLocks noChangeShapeType="1"/>
          </p:cNvSpPr>
          <p:nvPr/>
        </p:nvSpPr>
        <p:spPr bwMode="auto">
          <a:xfrm flipV="1">
            <a:off x="533400" y="2590800"/>
            <a:ext cx="990600" cy="1447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3" name="Line 272"/>
          <p:cNvSpPr>
            <a:spLocks noChangeShapeType="1"/>
          </p:cNvSpPr>
          <p:nvPr/>
        </p:nvSpPr>
        <p:spPr bwMode="auto">
          <a:xfrm flipH="1">
            <a:off x="914400" y="2590800"/>
            <a:ext cx="609600" cy="1447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4" name="Line 273"/>
          <p:cNvSpPr>
            <a:spLocks noChangeShapeType="1"/>
          </p:cNvSpPr>
          <p:nvPr/>
        </p:nvSpPr>
        <p:spPr bwMode="auto">
          <a:xfrm flipH="1">
            <a:off x="914400" y="2971800"/>
            <a:ext cx="609600" cy="1066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5" name="Line 274"/>
          <p:cNvSpPr>
            <a:spLocks noChangeShapeType="1"/>
          </p:cNvSpPr>
          <p:nvPr/>
        </p:nvSpPr>
        <p:spPr bwMode="auto">
          <a:xfrm flipH="1">
            <a:off x="1295400" y="2590800"/>
            <a:ext cx="228600" cy="1447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6" name="Line 275"/>
          <p:cNvSpPr>
            <a:spLocks noChangeShapeType="1"/>
          </p:cNvSpPr>
          <p:nvPr/>
        </p:nvSpPr>
        <p:spPr bwMode="auto">
          <a:xfrm flipH="1">
            <a:off x="1295400" y="2971800"/>
            <a:ext cx="228600" cy="1066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7" name="Line 276"/>
          <p:cNvSpPr>
            <a:spLocks noChangeShapeType="1"/>
          </p:cNvSpPr>
          <p:nvPr/>
        </p:nvSpPr>
        <p:spPr bwMode="auto">
          <a:xfrm flipH="1">
            <a:off x="533400" y="2590800"/>
            <a:ext cx="990600" cy="762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8" name="Line 277"/>
          <p:cNvSpPr>
            <a:spLocks noChangeShapeType="1"/>
          </p:cNvSpPr>
          <p:nvPr/>
        </p:nvSpPr>
        <p:spPr bwMode="auto">
          <a:xfrm flipH="1">
            <a:off x="533400" y="25908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39" name="Line 278"/>
          <p:cNvSpPr>
            <a:spLocks noChangeShapeType="1"/>
          </p:cNvSpPr>
          <p:nvPr/>
        </p:nvSpPr>
        <p:spPr bwMode="auto">
          <a:xfrm flipH="1">
            <a:off x="533400" y="29718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0" name="Line 279"/>
          <p:cNvSpPr>
            <a:spLocks noChangeShapeType="1"/>
          </p:cNvSpPr>
          <p:nvPr/>
        </p:nvSpPr>
        <p:spPr bwMode="auto">
          <a:xfrm flipH="1">
            <a:off x="533400" y="2971800"/>
            <a:ext cx="9906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1" name="Line 280"/>
          <p:cNvSpPr>
            <a:spLocks noChangeShapeType="1"/>
          </p:cNvSpPr>
          <p:nvPr/>
        </p:nvSpPr>
        <p:spPr bwMode="auto">
          <a:xfrm flipH="1" flipV="1">
            <a:off x="1371600" y="1828800"/>
            <a:ext cx="228600" cy="609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2" name="Line 281"/>
          <p:cNvSpPr>
            <a:spLocks noChangeShapeType="1"/>
          </p:cNvSpPr>
          <p:nvPr/>
        </p:nvSpPr>
        <p:spPr bwMode="auto">
          <a:xfrm flipH="1" flipV="1">
            <a:off x="1371600" y="1828800"/>
            <a:ext cx="228600" cy="990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3" name="Line 282"/>
          <p:cNvSpPr>
            <a:spLocks noChangeShapeType="1"/>
          </p:cNvSpPr>
          <p:nvPr/>
        </p:nvSpPr>
        <p:spPr bwMode="auto">
          <a:xfrm>
            <a:off x="3581400" y="1981200"/>
            <a:ext cx="16764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4" name="Line 283"/>
          <p:cNvSpPr>
            <a:spLocks noChangeShapeType="1"/>
          </p:cNvSpPr>
          <p:nvPr/>
        </p:nvSpPr>
        <p:spPr bwMode="auto">
          <a:xfrm>
            <a:off x="3581400" y="1981200"/>
            <a:ext cx="1676400" cy="228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5" name="Line 286"/>
          <p:cNvSpPr>
            <a:spLocks noChangeShapeType="1"/>
          </p:cNvSpPr>
          <p:nvPr/>
        </p:nvSpPr>
        <p:spPr bwMode="auto">
          <a:xfrm flipV="1">
            <a:off x="5638800" y="2286000"/>
            <a:ext cx="76200" cy="76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6" name="Line 287"/>
          <p:cNvSpPr>
            <a:spLocks noChangeShapeType="1"/>
          </p:cNvSpPr>
          <p:nvPr/>
        </p:nvSpPr>
        <p:spPr bwMode="auto">
          <a:xfrm>
            <a:off x="5638800" y="3048000"/>
            <a:ext cx="76200" cy="76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7" name="Line 288"/>
          <p:cNvSpPr>
            <a:spLocks noChangeShapeType="1"/>
          </p:cNvSpPr>
          <p:nvPr/>
        </p:nvSpPr>
        <p:spPr bwMode="auto">
          <a:xfrm flipV="1">
            <a:off x="5791200" y="2057400"/>
            <a:ext cx="685800" cy="4572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8" name="Line 289"/>
          <p:cNvSpPr>
            <a:spLocks noChangeShapeType="1"/>
          </p:cNvSpPr>
          <p:nvPr/>
        </p:nvSpPr>
        <p:spPr bwMode="auto">
          <a:xfrm flipV="1">
            <a:off x="5791200" y="2438400"/>
            <a:ext cx="685800" cy="609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49" name="Line 291"/>
          <p:cNvSpPr>
            <a:spLocks noChangeShapeType="1"/>
          </p:cNvSpPr>
          <p:nvPr/>
        </p:nvSpPr>
        <p:spPr bwMode="auto">
          <a:xfrm>
            <a:off x="6629400" y="2057400"/>
            <a:ext cx="914400" cy="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0" name="Line 292"/>
          <p:cNvSpPr>
            <a:spLocks noChangeShapeType="1"/>
          </p:cNvSpPr>
          <p:nvPr/>
        </p:nvSpPr>
        <p:spPr bwMode="auto">
          <a:xfrm flipV="1">
            <a:off x="6629400" y="2057400"/>
            <a:ext cx="914400" cy="381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1" name="Line 295"/>
          <p:cNvSpPr>
            <a:spLocks noChangeShapeType="1"/>
          </p:cNvSpPr>
          <p:nvPr/>
        </p:nvSpPr>
        <p:spPr bwMode="auto">
          <a:xfrm flipV="1">
            <a:off x="6629400" y="1828800"/>
            <a:ext cx="2286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2" name="Line 296"/>
          <p:cNvSpPr>
            <a:spLocks noChangeShapeType="1"/>
          </p:cNvSpPr>
          <p:nvPr/>
        </p:nvSpPr>
        <p:spPr bwMode="auto">
          <a:xfrm flipV="1">
            <a:off x="6629400" y="1828800"/>
            <a:ext cx="457200" cy="609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3" name="Line 297"/>
          <p:cNvSpPr>
            <a:spLocks noChangeShapeType="1"/>
          </p:cNvSpPr>
          <p:nvPr/>
        </p:nvSpPr>
        <p:spPr bwMode="auto">
          <a:xfrm>
            <a:off x="6934200" y="1676400"/>
            <a:ext cx="76200" cy="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4" name="Line 298"/>
          <p:cNvSpPr>
            <a:spLocks noChangeShapeType="1"/>
          </p:cNvSpPr>
          <p:nvPr/>
        </p:nvSpPr>
        <p:spPr bwMode="auto">
          <a:xfrm flipV="1">
            <a:off x="6629400" y="1828800"/>
            <a:ext cx="8382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5" name="Line 299"/>
          <p:cNvSpPr>
            <a:spLocks noChangeShapeType="1"/>
          </p:cNvSpPr>
          <p:nvPr/>
        </p:nvSpPr>
        <p:spPr bwMode="auto">
          <a:xfrm flipH="1" flipV="1">
            <a:off x="7467600" y="1828800"/>
            <a:ext cx="762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6" name="Line 300"/>
          <p:cNvSpPr>
            <a:spLocks noChangeShapeType="1"/>
          </p:cNvSpPr>
          <p:nvPr/>
        </p:nvSpPr>
        <p:spPr bwMode="auto">
          <a:xfrm flipV="1">
            <a:off x="7543800" y="1752600"/>
            <a:ext cx="381000" cy="3048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7" name="Line 301"/>
          <p:cNvSpPr>
            <a:spLocks noChangeShapeType="1"/>
          </p:cNvSpPr>
          <p:nvPr/>
        </p:nvSpPr>
        <p:spPr bwMode="auto">
          <a:xfrm flipV="1">
            <a:off x="6629400" y="1752600"/>
            <a:ext cx="1295400" cy="3048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8" name="Line 303"/>
          <p:cNvSpPr>
            <a:spLocks noChangeShapeType="1"/>
          </p:cNvSpPr>
          <p:nvPr/>
        </p:nvSpPr>
        <p:spPr bwMode="auto">
          <a:xfrm flipV="1">
            <a:off x="7467600" y="1447800"/>
            <a:ext cx="0" cy="152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9" name="Line 304"/>
          <p:cNvSpPr>
            <a:spLocks noChangeShapeType="1"/>
          </p:cNvSpPr>
          <p:nvPr/>
        </p:nvSpPr>
        <p:spPr bwMode="auto">
          <a:xfrm flipV="1">
            <a:off x="7543800" y="1447800"/>
            <a:ext cx="0" cy="152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0" name="Line 305"/>
          <p:cNvSpPr>
            <a:spLocks noChangeShapeType="1"/>
          </p:cNvSpPr>
          <p:nvPr/>
        </p:nvSpPr>
        <p:spPr bwMode="auto">
          <a:xfrm flipV="1">
            <a:off x="7924800" y="1524000"/>
            <a:ext cx="762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1" name="Line 306"/>
          <p:cNvSpPr>
            <a:spLocks noChangeShapeType="1"/>
          </p:cNvSpPr>
          <p:nvPr/>
        </p:nvSpPr>
        <p:spPr bwMode="auto">
          <a:xfrm>
            <a:off x="6629400" y="2438400"/>
            <a:ext cx="457200" cy="76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2" name="Line 307"/>
          <p:cNvSpPr>
            <a:spLocks noChangeShapeType="1"/>
          </p:cNvSpPr>
          <p:nvPr/>
        </p:nvSpPr>
        <p:spPr bwMode="auto">
          <a:xfrm>
            <a:off x="6629400" y="2057400"/>
            <a:ext cx="6096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3" name="Line 308"/>
          <p:cNvSpPr>
            <a:spLocks noChangeShapeType="1"/>
          </p:cNvSpPr>
          <p:nvPr/>
        </p:nvSpPr>
        <p:spPr bwMode="auto">
          <a:xfrm>
            <a:off x="7391400" y="2514600"/>
            <a:ext cx="381000" cy="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4" name="Line 309"/>
          <p:cNvSpPr>
            <a:spLocks noChangeShapeType="1"/>
          </p:cNvSpPr>
          <p:nvPr/>
        </p:nvSpPr>
        <p:spPr bwMode="auto">
          <a:xfrm>
            <a:off x="7391400" y="2590800"/>
            <a:ext cx="381000" cy="0"/>
          </a:xfrm>
          <a:prstGeom prst="line">
            <a:avLst/>
          </a:prstGeom>
          <a:noFill/>
          <a:ln w="635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5" name="Line 310"/>
          <p:cNvSpPr>
            <a:spLocks noChangeShapeType="1"/>
          </p:cNvSpPr>
          <p:nvPr/>
        </p:nvSpPr>
        <p:spPr bwMode="auto">
          <a:xfrm>
            <a:off x="6629400" y="2057400"/>
            <a:ext cx="9906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6" name="Line 311"/>
          <p:cNvSpPr>
            <a:spLocks noChangeShapeType="1"/>
          </p:cNvSpPr>
          <p:nvPr/>
        </p:nvSpPr>
        <p:spPr bwMode="auto">
          <a:xfrm flipV="1">
            <a:off x="6629400" y="2362200"/>
            <a:ext cx="990600" cy="76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7" name="Line 312"/>
          <p:cNvSpPr>
            <a:spLocks noChangeShapeType="1"/>
          </p:cNvSpPr>
          <p:nvPr/>
        </p:nvSpPr>
        <p:spPr bwMode="auto">
          <a:xfrm>
            <a:off x="6629400" y="2057400"/>
            <a:ext cx="1219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8" name="Line 313"/>
          <p:cNvSpPr>
            <a:spLocks noChangeShapeType="1"/>
          </p:cNvSpPr>
          <p:nvPr/>
        </p:nvSpPr>
        <p:spPr bwMode="auto">
          <a:xfrm>
            <a:off x="7543800" y="2057400"/>
            <a:ext cx="3048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9" name="Line 314"/>
          <p:cNvSpPr>
            <a:spLocks noChangeShapeType="1"/>
          </p:cNvSpPr>
          <p:nvPr/>
        </p:nvSpPr>
        <p:spPr bwMode="auto">
          <a:xfrm flipV="1">
            <a:off x="6858000" y="1447800"/>
            <a:ext cx="152400" cy="152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0" name="Line 315"/>
          <p:cNvSpPr>
            <a:spLocks noChangeShapeType="1"/>
          </p:cNvSpPr>
          <p:nvPr/>
        </p:nvSpPr>
        <p:spPr bwMode="auto">
          <a:xfrm flipH="1" flipV="1">
            <a:off x="7010400" y="1447800"/>
            <a:ext cx="76200" cy="152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1" name="Line 317"/>
          <p:cNvSpPr>
            <a:spLocks noChangeShapeType="1"/>
          </p:cNvSpPr>
          <p:nvPr/>
        </p:nvSpPr>
        <p:spPr bwMode="auto">
          <a:xfrm flipV="1">
            <a:off x="5715000" y="3733800"/>
            <a:ext cx="23622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2" name="Line 318"/>
          <p:cNvSpPr>
            <a:spLocks noChangeShapeType="1"/>
          </p:cNvSpPr>
          <p:nvPr/>
        </p:nvSpPr>
        <p:spPr bwMode="auto">
          <a:xfrm flipV="1">
            <a:off x="6400800" y="3733800"/>
            <a:ext cx="4572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3" name="Line 319"/>
          <p:cNvSpPr>
            <a:spLocks noChangeShapeType="1"/>
          </p:cNvSpPr>
          <p:nvPr/>
        </p:nvSpPr>
        <p:spPr bwMode="auto">
          <a:xfrm flipV="1">
            <a:off x="6705600" y="3733800"/>
            <a:ext cx="152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4" name="Line 320"/>
          <p:cNvSpPr>
            <a:spLocks noChangeShapeType="1"/>
          </p:cNvSpPr>
          <p:nvPr/>
        </p:nvSpPr>
        <p:spPr bwMode="auto">
          <a:xfrm>
            <a:off x="6858000" y="3733800"/>
            <a:ext cx="152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5" name="Line 321"/>
          <p:cNvSpPr>
            <a:spLocks noChangeShapeType="1"/>
          </p:cNvSpPr>
          <p:nvPr/>
        </p:nvSpPr>
        <p:spPr bwMode="auto">
          <a:xfrm>
            <a:off x="6858000" y="3733800"/>
            <a:ext cx="4572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6" name="Line 322"/>
          <p:cNvSpPr>
            <a:spLocks noChangeShapeType="1"/>
          </p:cNvSpPr>
          <p:nvPr/>
        </p:nvSpPr>
        <p:spPr bwMode="auto">
          <a:xfrm>
            <a:off x="6858000" y="3733800"/>
            <a:ext cx="7620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7" name="Line 323"/>
          <p:cNvSpPr>
            <a:spLocks noChangeShapeType="1"/>
          </p:cNvSpPr>
          <p:nvPr/>
        </p:nvSpPr>
        <p:spPr bwMode="auto">
          <a:xfrm>
            <a:off x="6858000" y="3733800"/>
            <a:ext cx="10668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8" name="Line 324"/>
          <p:cNvSpPr>
            <a:spLocks noChangeShapeType="1"/>
          </p:cNvSpPr>
          <p:nvPr/>
        </p:nvSpPr>
        <p:spPr bwMode="auto">
          <a:xfrm>
            <a:off x="6858000" y="3733800"/>
            <a:ext cx="13716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79" name="Line 325"/>
          <p:cNvSpPr>
            <a:spLocks noChangeShapeType="1"/>
          </p:cNvSpPr>
          <p:nvPr/>
        </p:nvSpPr>
        <p:spPr bwMode="auto">
          <a:xfrm>
            <a:off x="6858000" y="3733800"/>
            <a:ext cx="1676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0" name="Line 328"/>
          <p:cNvSpPr>
            <a:spLocks noChangeShapeType="1"/>
          </p:cNvSpPr>
          <p:nvPr/>
        </p:nvSpPr>
        <p:spPr bwMode="auto">
          <a:xfrm>
            <a:off x="8077200" y="3733800"/>
            <a:ext cx="4572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1" name="Line 329"/>
          <p:cNvSpPr>
            <a:spLocks noChangeShapeType="1"/>
          </p:cNvSpPr>
          <p:nvPr/>
        </p:nvSpPr>
        <p:spPr bwMode="auto">
          <a:xfrm>
            <a:off x="8077200" y="3733800"/>
            <a:ext cx="152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2" name="Line 330"/>
          <p:cNvSpPr>
            <a:spLocks noChangeShapeType="1"/>
          </p:cNvSpPr>
          <p:nvPr/>
        </p:nvSpPr>
        <p:spPr bwMode="auto">
          <a:xfrm flipH="1">
            <a:off x="7924800" y="3733800"/>
            <a:ext cx="152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3" name="Line 331"/>
          <p:cNvSpPr>
            <a:spLocks noChangeShapeType="1"/>
          </p:cNvSpPr>
          <p:nvPr/>
        </p:nvSpPr>
        <p:spPr bwMode="auto">
          <a:xfrm flipH="1">
            <a:off x="7620000" y="3733800"/>
            <a:ext cx="4572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4" name="Line 332"/>
          <p:cNvSpPr>
            <a:spLocks noChangeShapeType="1"/>
          </p:cNvSpPr>
          <p:nvPr/>
        </p:nvSpPr>
        <p:spPr bwMode="auto">
          <a:xfrm flipH="1">
            <a:off x="7315200" y="3733800"/>
            <a:ext cx="7620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5" name="Line 333"/>
          <p:cNvSpPr>
            <a:spLocks noChangeShapeType="1"/>
          </p:cNvSpPr>
          <p:nvPr/>
        </p:nvSpPr>
        <p:spPr bwMode="auto">
          <a:xfrm flipH="1">
            <a:off x="7010400" y="3733800"/>
            <a:ext cx="10668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6" name="Line 334"/>
          <p:cNvSpPr>
            <a:spLocks noChangeShapeType="1"/>
          </p:cNvSpPr>
          <p:nvPr/>
        </p:nvSpPr>
        <p:spPr bwMode="auto">
          <a:xfrm flipH="1">
            <a:off x="6705600" y="3733800"/>
            <a:ext cx="13716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7" name="Line 335"/>
          <p:cNvSpPr>
            <a:spLocks noChangeShapeType="1"/>
          </p:cNvSpPr>
          <p:nvPr/>
        </p:nvSpPr>
        <p:spPr bwMode="auto">
          <a:xfrm flipH="1">
            <a:off x="6400800" y="3733800"/>
            <a:ext cx="1676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8" name="Line 337"/>
          <p:cNvSpPr>
            <a:spLocks noChangeShapeType="1"/>
          </p:cNvSpPr>
          <p:nvPr/>
        </p:nvSpPr>
        <p:spPr bwMode="auto">
          <a:xfrm flipH="1" flipV="1">
            <a:off x="6400800" y="3352800"/>
            <a:ext cx="4572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9" name="Line 338"/>
          <p:cNvSpPr>
            <a:spLocks noChangeShapeType="1"/>
          </p:cNvSpPr>
          <p:nvPr/>
        </p:nvSpPr>
        <p:spPr bwMode="auto">
          <a:xfrm flipH="1" flipV="1">
            <a:off x="6705600" y="3352800"/>
            <a:ext cx="1524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0" name="Line 339"/>
          <p:cNvSpPr>
            <a:spLocks noChangeShapeType="1"/>
          </p:cNvSpPr>
          <p:nvPr/>
        </p:nvSpPr>
        <p:spPr bwMode="auto">
          <a:xfrm flipV="1">
            <a:off x="6858000" y="3352800"/>
            <a:ext cx="1524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1" name="Line 340"/>
          <p:cNvSpPr>
            <a:spLocks noChangeShapeType="1"/>
          </p:cNvSpPr>
          <p:nvPr/>
        </p:nvSpPr>
        <p:spPr bwMode="auto">
          <a:xfrm flipV="1">
            <a:off x="6858000" y="3352800"/>
            <a:ext cx="4572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2" name="Line 341"/>
          <p:cNvSpPr>
            <a:spLocks noChangeShapeType="1"/>
          </p:cNvSpPr>
          <p:nvPr/>
        </p:nvSpPr>
        <p:spPr bwMode="auto">
          <a:xfrm flipV="1">
            <a:off x="6858000" y="3352800"/>
            <a:ext cx="10668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3" name="Line 342"/>
          <p:cNvSpPr>
            <a:spLocks noChangeShapeType="1"/>
          </p:cNvSpPr>
          <p:nvPr/>
        </p:nvSpPr>
        <p:spPr bwMode="auto">
          <a:xfrm flipH="1" flipV="1">
            <a:off x="7924800" y="3352800"/>
            <a:ext cx="1524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4" name="Line 343"/>
          <p:cNvSpPr>
            <a:spLocks noChangeShapeType="1"/>
          </p:cNvSpPr>
          <p:nvPr/>
        </p:nvSpPr>
        <p:spPr bwMode="auto">
          <a:xfrm flipH="1" flipV="1">
            <a:off x="7315200" y="3352800"/>
            <a:ext cx="7620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5" name="Line 344"/>
          <p:cNvSpPr>
            <a:spLocks noChangeShapeType="1"/>
          </p:cNvSpPr>
          <p:nvPr/>
        </p:nvSpPr>
        <p:spPr bwMode="auto">
          <a:xfrm flipH="1" flipV="1">
            <a:off x="7010400" y="3352800"/>
            <a:ext cx="10668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6" name="Line 345"/>
          <p:cNvSpPr>
            <a:spLocks noChangeShapeType="1"/>
          </p:cNvSpPr>
          <p:nvPr/>
        </p:nvSpPr>
        <p:spPr bwMode="auto">
          <a:xfrm flipH="1" flipV="1">
            <a:off x="6705600" y="3352800"/>
            <a:ext cx="13716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7" name="Line 346"/>
          <p:cNvSpPr>
            <a:spLocks noChangeShapeType="1"/>
          </p:cNvSpPr>
          <p:nvPr/>
        </p:nvSpPr>
        <p:spPr bwMode="auto">
          <a:xfrm flipH="1" flipV="1">
            <a:off x="6400800" y="3352800"/>
            <a:ext cx="16764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8" name="Line 349"/>
          <p:cNvSpPr>
            <a:spLocks noChangeShapeType="1"/>
          </p:cNvSpPr>
          <p:nvPr/>
        </p:nvSpPr>
        <p:spPr bwMode="auto">
          <a:xfrm flipH="1">
            <a:off x="2286000" y="2667000"/>
            <a:ext cx="12192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99" name="Line 350"/>
          <p:cNvSpPr>
            <a:spLocks noChangeShapeType="1"/>
          </p:cNvSpPr>
          <p:nvPr/>
        </p:nvSpPr>
        <p:spPr bwMode="auto">
          <a:xfrm flipH="1">
            <a:off x="2286000" y="2057400"/>
            <a:ext cx="12192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0" name="Line 351"/>
          <p:cNvSpPr>
            <a:spLocks noChangeShapeType="1"/>
          </p:cNvSpPr>
          <p:nvPr/>
        </p:nvSpPr>
        <p:spPr bwMode="auto">
          <a:xfrm flipH="1">
            <a:off x="2743200" y="2057400"/>
            <a:ext cx="7620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1" name="Line 352"/>
          <p:cNvSpPr>
            <a:spLocks noChangeShapeType="1"/>
          </p:cNvSpPr>
          <p:nvPr/>
        </p:nvSpPr>
        <p:spPr bwMode="auto">
          <a:xfrm flipH="1">
            <a:off x="2743200" y="2667000"/>
            <a:ext cx="7620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2" name="Line 353"/>
          <p:cNvSpPr>
            <a:spLocks noChangeShapeType="1"/>
          </p:cNvSpPr>
          <p:nvPr/>
        </p:nvSpPr>
        <p:spPr bwMode="auto">
          <a:xfrm flipH="1">
            <a:off x="3200400" y="2057400"/>
            <a:ext cx="3048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3" name="Line 354"/>
          <p:cNvSpPr>
            <a:spLocks noChangeShapeType="1"/>
          </p:cNvSpPr>
          <p:nvPr/>
        </p:nvSpPr>
        <p:spPr bwMode="auto">
          <a:xfrm flipH="1">
            <a:off x="3200400" y="2667000"/>
            <a:ext cx="3048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4" name="Line 355"/>
          <p:cNvSpPr>
            <a:spLocks noChangeShapeType="1"/>
          </p:cNvSpPr>
          <p:nvPr/>
        </p:nvSpPr>
        <p:spPr bwMode="auto">
          <a:xfrm>
            <a:off x="3505200" y="2667000"/>
            <a:ext cx="762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5" name="Line 356"/>
          <p:cNvSpPr>
            <a:spLocks noChangeShapeType="1"/>
          </p:cNvSpPr>
          <p:nvPr/>
        </p:nvSpPr>
        <p:spPr bwMode="auto">
          <a:xfrm>
            <a:off x="3505200" y="2667000"/>
            <a:ext cx="762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6" name="Line 357"/>
          <p:cNvSpPr>
            <a:spLocks noChangeShapeType="1"/>
          </p:cNvSpPr>
          <p:nvPr/>
        </p:nvSpPr>
        <p:spPr bwMode="auto">
          <a:xfrm>
            <a:off x="3505200" y="2057400"/>
            <a:ext cx="5334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7" name="Line 358"/>
          <p:cNvSpPr>
            <a:spLocks noChangeShapeType="1"/>
          </p:cNvSpPr>
          <p:nvPr/>
        </p:nvSpPr>
        <p:spPr bwMode="auto">
          <a:xfrm>
            <a:off x="3505200" y="2667000"/>
            <a:ext cx="5334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8" name="Line 359"/>
          <p:cNvSpPr>
            <a:spLocks noChangeShapeType="1"/>
          </p:cNvSpPr>
          <p:nvPr/>
        </p:nvSpPr>
        <p:spPr bwMode="auto">
          <a:xfrm>
            <a:off x="3505200" y="2057400"/>
            <a:ext cx="9906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09" name="Line 360"/>
          <p:cNvSpPr>
            <a:spLocks noChangeShapeType="1"/>
          </p:cNvSpPr>
          <p:nvPr/>
        </p:nvSpPr>
        <p:spPr bwMode="auto">
          <a:xfrm>
            <a:off x="3505200" y="2057400"/>
            <a:ext cx="1447800" cy="1066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0" name="Line 361"/>
          <p:cNvSpPr>
            <a:spLocks noChangeShapeType="1"/>
          </p:cNvSpPr>
          <p:nvPr/>
        </p:nvSpPr>
        <p:spPr bwMode="auto">
          <a:xfrm>
            <a:off x="3505200" y="2667000"/>
            <a:ext cx="9906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1" name="Line 362"/>
          <p:cNvSpPr>
            <a:spLocks noChangeShapeType="1"/>
          </p:cNvSpPr>
          <p:nvPr/>
        </p:nvSpPr>
        <p:spPr bwMode="auto">
          <a:xfrm>
            <a:off x="3505200" y="2667000"/>
            <a:ext cx="1447800" cy="228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2" name="Line 363"/>
          <p:cNvSpPr>
            <a:spLocks noChangeShapeType="1"/>
          </p:cNvSpPr>
          <p:nvPr/>
        </p:nvSpPr>
        <p:spPr bwMode="auto">
          <a:xfrm flipH="1">
            <a:off x="2514600" y="2362200"/>
            <a:ext cx="152400" cy="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3" name="Line 364"/>
          <p:cNvSpPr>
            <a:spLocks noChangeShapeType="1"/>
          </p:cNvSpPr>
          <p:nvPr/>
        </p:nvSpPr>
        <p:spPr bwMode="auto">
          <a:xfrm flipH="1">
            <a:off x="2438400" y="2438400"/>
            <a:ext cx="2286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4" name="Line 365"/>
          <p:cNvSpPr>
            <a:spLocks noChangeShapeType="1"/>
          </p:cNvSpPr>
          <p:nvPr/>
        </p:nvSpPr>
        <p:spPr bwMode="auto">
          <a:xfrm>
            <a:off x="4419600" y="2362200"/>
            <a:ext cx="152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5" name="Line 366"/>
          <p:cNvSpPr>
            <a:spLocks noChangeShapeType="1"/>
          </p:cNvSpPr>
          <p:nvPr/>
        </p:nvSpPr>
        <p:spPr bwMode="auto">
          <a:xfrm>
            <a:off x="4419600" y="2438400"/>
            <a:ext cx="2286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6" name="Line 367"/>
          <p:cNvSpPr>
            <a:spLocks noChangeShapeType="1"/>
          </p:cNvSpPr>
          <p:nvPr/>
        </p:nvSpPr>
        <p:spPr bwMode="auto">
          <a:xfrm flipV="1">
            <a:off x="4876800" y="1828800"/>
            <a:ext cx="152400" cy="152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7" name="Line 368"/>
          <p:cNvSpPr>
            <a:spLocks noChangeShapeType="1"/>
          </p:cNvSpPr>
          <p:nvPr/>
        </p:nvSpPr>
        <p:spPr bwMode="auto">
          <a:xfrm>
            <a:off x="4876800" y="1981200"/>
            <a:ext cx="2286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8" name="Line 369"/>
          <p:cNvSpPr>
            <a:spLocks noChangeShapeType="1"/>
          </p:cNvSpPr>
          <p:nvPr/>
        </p:nvSpPr>
        <p:spPr bwMode="auto">
          <a:xfrm flipH="1" flipV="1">
            <a:off x="2209800" y="3276600"/>
            <a:ext cx="1066800" cy="533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19" name="Line 370"/>
          <p:cNvSpPr>
            <a:spLocks noChangeShapeType="1"/>
          </p:cNvSpPr>
          <p:nvPr/>
        </p:nvSpPr>
        <p:spPr bwMode="auto">
          <a:xfrm flipH="1" flipV="1">
            <a:off x="2209800" y="3048000"/>
            <a:ext cx="10668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0" name="Line 371"/>
          <p:cNvSpPr>
            <a:spLocks noChangeShapeType="1"/>
          </p:cNvSpPr>
          <p:nvPr/>
        </p:nvSpPr>
        <p:spPr bwMode="auto">
          <a:xfrm>
            <a:off x="2209800" y="3048000"/>
            <a:ext cx="1600200" cy="7620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1" name="Line 372"/>
          <p:cNvSpPr>
            <a:spLocks noChangeShapeType="1"/>
          </p:cNvSpPr>
          <p:nvPr/>
        </p:nvSpPr>
        <p:spPr bwMode="auto">
          <a:xfrm>
            <a:off x="2209800" y="3276600"/>
            <a:ext cx="1600200" cy="5334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2" name="Line 373"/>
          <p:cNvSpPr>
            <a:spLocks noChangeShapeType="1"/>
          </p:cNvSpPr>
          <p:nvPr/>
        </p:nvSpPr>
        <p:spPr bwMode="auto">
          <a:xfrm flipV="1">
            <a:off x="1752600" y="2667000"/>
            <a:ext cx="3048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3" name="Line 374"/>
          <p:cNvSpPr>
            <a:spLocks noChangeShapeType="1"/>
          </p:cNvSpPr>
          <p:nvPr/>
        </p:nvSpPr>
        <p:spPr bwMode="auto">
          <a:xfrm flipV="1">
            <a:off x="1752600" y="2286000"/>
            <a:ext cx="3048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4" name="Line 375"/>
          <p:cNvSpPr>
            <a:spLocks noChangeShapeType="1"/>
          </p:cNvSpPr>
          <p:nvPr/>
        </p:nvSpPr>
        <p:spPr bwMode="auto">
          <a:xfrm flipH="1" flipV="1">
            <a:off x="1447800" y="1447800"/>
            <a:ext cx="0" cy="76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5" name="Text Box 381"/>
          <p:cNvSpPr txBox="1">
            <a:spLocks noChangeArrowheads="1"/>
          </p:cNvSpPr>
          <p:nvPr/>
        </p:nvSpPr>
        <p:spPr bwMode="auto">
          <a:xfrm>
            <a:off x="152400" y="1905000"/>
            <a:ext cx="3365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u="sng"/>
              <a:t>Farms</a:t>
            </a:r>
          </a:p>
        </p:txBody>
      </p:sp>
      <p:pic>
        <p:nvPicPr>
          <p:cNvPr id="2226" name="Picture 383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441960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7" name="Line 386"/>
          <p:cNvSpPr>
            <a:spLocks noChangeShapeType="1"/>
          </p:cNvSpPr>
          <p:nvPr/>
        </p:nvSpPr>
        <p:spPr bwMode="auto">
          <a:xfrm>
            <a:off x="5257800" y="2209800"/>
            <a:ext cx="3048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8" name="Line 387"/>
          <p:cNvSpPr>
            <a:spLocks noChangeShapeType="1"/>
          </p:cNvSpPr>
          <p:nvPr/>
        </p:nvSpPr>
        <p:spPr bwMode="auto">
          <a:xfrm>
            <a:off x="5257800" y="2286000"/>
            <a:ext cx="304800" cy="685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29" name="Line 388"/>
          <p:cNvSpPr>
            <a:spLocks noChangeShapeType="1"/>
          </p:cNvSpPr>
          <p:nvPr/>
        </p:nvSpPr>
        <p:spPr bwMode="auto">
          <a:xfrm>
            <a:off x="5638800" y="2514600"/>
            <a:ext cx="0" cy="1524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0" name="Line 389"/>
          <p:cNvSpPr>
            <a:spLocks noChangeShapeType="1"/>
          </p:cNvSpPr>
          <p:nvPr/>
        </p:nvSpPr>
        <p:spPr bwMode="auto">
          <a:xfrm>
            <a:off x="5638800" y="2743200"/>
            <a:ext cx="0" cy="1524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1" name="Line 390"/>
          <p:cNvSpPr>
            <a:spLocks noChangeShapeType="1"/>
          </p:cNvSpPr>
          <p:nvPr/>
        </p:nvSpPr>
        <p:spPr bwMode="auto">
          <a:xfrm>
            <a:off x="3581400" y="2667000"/>
            <a:ext cx="16764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2" name="Line 391"/>
          <p:cNvSpPr>
            <a:spLocks noChangeShapeType="1"/>
          </p:cNvSpPr>
          <p:nvPr/>
        </p:nvSpPr>
        <p:spPr bwMode="auto">
          <a:xfrm flipV="1">
            <a:off x="3581400" y="2590800"/>
            <a:ext cx="16764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3" name="Line 392"/>
          <p:cNvSpPr>
            <a:spLocks noChangeShapeType="1"/>
          </p:cNvSpPr>
          <p:nvPr/>
        </p:nvSpPr>
        <p:spPr bwMode="auto">
          <a:xfrm>
            <a:off x="5257800" y="2667000"/>
            <a:ext cx="3048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4" name="Line 393"/>
          <p:cNvSpPr>
            <a:spLocks noChangeShapeType="1"/>
          </p:cNvSpPr>
          <p:nvPr/>
        </p:nvSpPr>
        <p:spPr bwMode="auto">
          <a:xfrm flipV="1">
            <a:off x="5257800" y="2514600"/>
            <a:ext cx="304800" cy="762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5" name="Text Box 396"/>
          <p:cNvSpPr txBox="1">
            <a:spLocks noChangeArrowheads="1"/>
          </p:cNvSpPr>
          <p:nvPr/>
        </p:nvSpPr>
        <p:spPr bwMode="auto">
          <a:xfrm>
            <a:off x="7756525" y="2217738"/>
            <a:ext cx="5413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u="sng">
                <a:solidFill>
                  <a:srgbClr val="9933FF"/>
                </a:solidFill>
                <a:latin typeface="Britannic Bold" pitchFamily="34" charset="0"/>
              </a:rPr>
              <a:t>Internet</a:t>
            </a:r>
          </a:p>
        </p:txBody>
      </p:sp>
      <p:sp>
        <p:nvSpPr>
          <p:cNvPr id="2236" name="Text Box 399"/>
          <p:cNvSpPr txBox="1">
            <a:spLocks noChangeArrowheads="1"/>
          </p:cNvSpPr>
          <p:nvPr/>
        </p:nvSpPr>
        <p:spPr bwMode="auto">
          <a:xfrm>
            <a:off x="381000" y="19050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 u="sng"/>
              <a:t>230x</a:t>
            </a:r>
          </a:p>
        </p:txBody>
      </p:sp>
      <p:sp>
        <p:nvSpPr>
          <p:cNvPr id="2237" name="Text Box 400"/>
          <p:cNvSpPr txBox="1">
            <a:spLocks noChangeArrowheads="1"/>
          </p:cNvSpPr>
          <p:nvPr/>
        </p:nvSpPr>
        <p:spPr bwMode="auto">
          <a:xfrm>
            <a:off x="2057400" y="22860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40x</a:t>
            </a:r>
          </a:p>
        </p:txBody>
      </p:sp>
      <p:sp>
        <p:nvSpPr>
          <p:cNvPr id="2238" name="Text Box 401"/>
          <p:cNvSpPr txBox="1">
            <a:spLocks noChangeArrowheads="1"/>
          </p:cNvSpPr>
          <p:nvPr/>
        </p:nvSpPr>
        <p:spPr bwMode="auto">
          <a:xfrm>
            <a:off x="2057400" y="23622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50x</a:t>
            </a:r>
          </a:p>
        </p:txBody>
      </p:sp>
      <p:sp>
        <p:nvSpPr>
          <p:cNvPr id="2239" name="Text Box 402"/>
          <p:cNvSpPr txBox="1">
            <a:spLocks noChangeArrowheads="1"/>
          </p:cNvSpPr>
          <p:nvPr/>
        </p:nvSpPr>
        <p:spPr bwMode="auto">
          <a:xfrm>
            <a:off x="2743200" y="37338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100x</a:t>
            </a:r>
          </a:p>
        </p:txBody>
      </p:sp>
      <p:sp>
        <p:nvSpPr>
          <p:cNvPr id="2240" name="Line 405"/>
          <p:cNvSpPr>
            <a:spLocks noChangeShapeType="1"/>
          </p:cNvSpPr>
          <p:nvPr/>
        </p:nvSpPr>
        <p:spPr bwMode="auto">
          <a:xfrm flipV="1">
            <a:off x="3810000" y="3810000"/>
            <a:ext cx="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41" name="Text Box 407"/>
          <p:cNvSpPr txBox="1">
            <a:spLocks noChangeArrowheads="1"/>
          </p:cNvSpPr>
          <p:nvPr/>
        </p:nvSpPr>
        <p:spPr bwMode="auto">
          <a:xfrm>
            <a:off x="2743200" y="3962400"/>
            <a:ext cx="3238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1000x</a:t>
            </a:r>
          </a:p>
        </p:txBody>
      </p:sp>
      <p:sp>
        <p:nvSpPr>
          <p:cNvPr id="2242" name="Text Box 408"/>
          <p:cNvSpPr txBox="1">
            <a:spLocks noChangeArrowheads="1"/>
          </p:cNvSpPr>
          <p:nvPr/>
        </p:nvSpPr>
        <p:spPr bwMode="auto">
          <a:xfrm>
            <a:off x="3352800" y="3810000"/>
            <a:ext cx="2587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/>
              <a:t>  </a:t>
            </a:r>
            <a:r>
              <a:rPr lang="en-US" sz="400" u="sng"/>
              <a:t>or</a:t>
            </a:r>
          </a:p>
        </p:txBody>
      </p:sp>
      <p:sp>
        <p:nvSpPr>
          <p:cNvPr id="2243" name="Rectangle 409"/>
          <p:cNvSpPr>
            <a:spLocks noChangeArrowheads="1"/>
          </p:cNvSpPr>
          <p:nvPr/>
        </p:nvSpPr>
        <p:spPr bwMode="auto">
          <a:xfrm>
            <a:off x="3048000" y="3733800"/>
            <a:ext cx="381000" cy="381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44" name="Rectangle 410"/>
          <p:cNvSpPr>
            <a:spLocks noChangeArrowheads="1"/>
          </p:cNvSpPr>
          <p:nvPr/>
        </p:nvSpPr>
        <p:spPr bwMode="auto">
          <a:xfrm>
            <a:off x="3581400" y="3733800"/>
            <a:ext cx="381000" cy="381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45" name="Text Box 413"/>
          <p:cNvSpPr txBox="1">
            <a:spLocks noChangeArrowheads="1"/>
          </p:cNvSpPr>
          <p:nvPr/>
        </p:nvSpPr>
        <p:spPr bwMode="auto">
          <a:xfrm>
            <a:off x="3200400" y="4191000"/>
            <a:ext cx="796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00" u="sng"/>
              <a:t>Minor Starpoints 100x</a:t>
            </a:r>
          </a:p>
        </p:txBody>
      </p:sp>
      <p:pic>
        <p:nvPicPr>
          <p:cNvPr id="2246" name="Picture 414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7162800" y="4419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7" name="Text Box 415"/>
          <p:cNvSpPr txBox="1">
            <a:spLocks noChangeArrowheads="1"/>
          </p:cNvSpPr>
          <p:nvPr/>
        </p:nvSpPr>
        <p:spPr bwMode="auto">
          <a:xfrm>
            <a:off x="6934200" y="4343400"/>
            <a:ext cx="2682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21x</a:t>
            </a:r>
          </a:p>
        </p:txBody>
      </p:sp>
      <p:sp>
        <p:nvSpPr>
          <p:cNvPr id="2248" name="Text Box 416"/>
          <p:cNvSpPr txBox="1">
            <a:spLocks noChangeArrowheads="1"/>
          </p:cNvSpPr>
          <p:nvPr/>
        </p:nvSpPr>
        <p:spPr bwMode="auto">
          <a:xfrm>
            <a:off x="7620000" y="4343400"/>
            <a:ext cx="296863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433x</a:t>
            </a:r>
          </a:p>
        </p:txBody>
      </p:sp>
      <p:sp>
        <p:nvSpPr>
          <p:cNvPr id="2249" name="Text Box 433"/>
          <p:cNvSpPr txBox="1">
            <a:spLocks noChangeArrowheads="1"/>
          </p:cNvSpPr>
          <p:nvPr/>
        </p:nvSpPr>
        <p:spPr bwMode="auto">
          <a:xfrm>
            <a:off x="2286000" y="2133600"/>
            <a:ext cx="2301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SL1</a:t>
            </a:r>
          </a:p>
        </p:txBody>
      </p:sp>
      <p:sp>
        <p:nvSpPr>
          <p:cNvPr id="2250" name="Text Box 435"/>
          <p:cNvSpPr txBox="1">
            <a:spLocks noChangeArrowheads="1"/>
          </p:cNvSpPr>
          <p:nvPr/>
        </p:nvSpPr>
        <p:spPr bwMode="auto">
          <a:xfrm>
            <a:off x="2057400" y="2133600"/>
            <a:ext cx="2301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PL1</a:t>
            </a:r>
          </a:p>
        </p:txBody>
      </p:sp>
      <p:sp>
        <p:nvSpPr>
          <p:cNvPr id="2251" name="Text Box 436"/>
          <p:cNvSpPr txBox="1">
            <a:spLocks noChangeArrowheads="1"/>
          </p:cNvSpPr>
          <p:nvPr/>
        </p:nvSpPr>
        <p:spPr bwMode="auto">
          <a:xfrm>
            <a:off x="11430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BL1</a:t>
            </a:r>
          </a:p>
        </p:txBody>
      </p:sp>
      <p:sp>
        <p:nvSpPr>
          <p:cNvPr id="2252" name="Text Box 437"/>
          <p:cNvSpPr txBox="1">
            <a:spLocks noChangeArrowheads="1"/>
          </p:cNvSpPr>
          <p:nvPr/>
        </p:nvSpPr>
        <p:spPr bwMode="auto">
          <a:xfrm>
            <a:off x="1219200" y="41148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RL1</a:t>
            </a:r>
          </a:p>
        </p:txBody>
      </p:sp>
      <p:sp>
        <p:nvSpPr>
          <p:cNvPr id="2253" name="Text Box 438"/>
          <p:cNvSpPr txBox="1">
            <a:spLocks noChangeArrowheads="1"/>
          </p:cNvSpPr>
          <p:nvPr/>
        </p:nvSpPr>
        <p:spPr bwMode="auto">
          <a:xfrm>
            <a:off x="914400" y="39624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RL2</a:t>
            </a:r>
          </a:p>
        </p:txBody>
      </p:sp>
      <p:sp>
        <p:nvSpPr>
          <p:cNvPr id="2254" name="Text Box 439"/>
          <p:cNvSpPr txBox="1">
            <a:spLocks noChangeArrowheads="1"/>
          </p:cNvSpPr>
          <p:nvPr/>
        </p:nvSpPr>
        <p:spPr bwMode="auto">
          <a:xfrm>
            <a:off x="762000" y="39624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BL2</a:t>
            </a:r>
          </a:p>
        </p:txBody>
      </p:sp>
      <p:sp>
        <p:nvSpPr>
          <p:cNvPr id="2255" name="Text Box 440"/>
          <p:cNvSpPr txBox="1">
            <a:spLocks noChangeArrowheads="1"/>
          </p:cNvSpPr>
          <p:nvPr/>
        </p:nvSpPr>
        <p:spPr bwMode="auto">
          <a:xfrm>
            <a:off x="533400" y="39624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RL3</a:t>
            </a:r>
          </a:p>
        </p:txBody>
      </p:sp>
      <p:sp>
        <p:nvSpPr>
          <p:cNvPr id="2256" name="Text Box 441"/>
          <p:cNvSpPr txBox="1">
            <a:spLocks noChangeArrowheads="1"/>
          </p:cNvSpPr>
          <p:nvPr/>
        </p:nvSpPr>
        <p:spPr bwMode="auto">
          <a:xfrm>
            <a:off x="381000" y="39624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BL3</a:t>
            </a:r>
          </a:p>
        </p:txBody>
      </p:sp>
      <p:sp>
        <p:nvSpPr>
          <p:cNvPr id="2257" name="Text Box 442"/>
          <p:cNvSpPr txBox="1">
            <a:spLocks noChangeArrowheads="1"/>
          </p:cNvSpPr>
          <p:nvPr/>
        </p:nvSpPr>
        <p:spPr bwMode="auto">
          <a:xfrm>
            <a:off x="457200" y="35814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BL4</a:t>
            </a:r>
          </a:p>
        </p:txBody>
      </p:sp>
      <p:sp>
        <p:nvSpPr>
          <p:cNvPr id="2258" name="Text Box 443"/>
          <p:cNvSpPr txBox="1">
            <a:spLocks noChangeArrowheads="1"/>
          </p:cNvSpPr>
          <p:nvPr/>
        </p:nvSpPr>
        <p:spPr bwMode="auto">
          <a:xfrm>
            <a:off x="457200" y="37338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RL4</a:t>
            </a:r>
          </a:p>
        </p:txBody>
      </p:sp>
      <p:sp>
        <p:nvSpPr>
          <p:cNvPr id="2259" name="Text Box 444"/>
          <p:cNvSpPr txBox="1">
            <a:spLocks noChangeArrowheads="1"/>
          </p:cNvSpPr>
          <p:nvPr/>
        </p:nvSpPr>
        <p:spPr bwMode="auto">
          <a:xfrm>
            <a:off x="457200" y="3200400"/>
            <a:ext cx="230188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BL5</a:t>
            </a:r>
          </a:p>
        </p:txBody>
      </p:sp>
      <p:sp>
        <p:nvSpPr>
          <p:cNvPr id="2260" name="Text Box 445"/>
          <p:cNvSpPr txBox="1">
            <a:spLocks noChangeArrowheads="1"/>
          </p:cNvSpPr>
          <p:nvPr/>
        </p:nvSpPr>
        <p:spPr bwMode="auto">
          <a:xfrm>
            <a:off x="457200" y="33528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RL5</a:t>
            </a:r>
          </a:p>
        </p:txBody>
      </p:sp>
      <p:sp>
        <p:nvSpPr>
          <p:cNvPr id="2261" name="Text Box 446"/>
          <p:cNvSpPr txBox="1">
            <a:spLocks noChangeArrowheads="1"/>
          </p:cNvSpPr>
          <p:nvPr/>
        </p:nvSpPr>
        <p:spPr bwMode="auto">
          <a:xfrm>
            <a:off x="1371600" y="22860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BL7</a:t>
            </a:r>
          </a:p>
        </p:txBody>
      </p:sp>
      <p:sp>
        <p:nvSpPr>
          <p:cNvPr id="2262" name="Text Box 447"/>
          <p:cNvSpPr txBox="1">
            <a:spLocks noChangeArrowheads="1"/>
          </p:cNvSpPr>
          <p:nvPr/>
        </p:nvSpPr>
        <p:spPr bwMode="auto">
          <a:xfrm>
            <a:off x="1524000" y="22860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RL7</a:t>
            </a:r>
          </a:p>
        </p:txBody>
      </p:sp>
      <p:sp>
        <p:nvSpPr>
          <p:cNvPr id="2263" name="Text Box 449"/>
          <p:cNvSpPr txBox="1">
            <a:spLocks noChangeArrowheads="1"/>
          </p:cNvSpPr>
          <p:nvPr/>
        </p:nvSpPr>
        <p:spPr bwMode="auto">
          <a:xfrm>
            <a:off x="2819400" y="22860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BB16</a:t>
            </a:r>
          </a:p>
        </p:txBody>
      </p:sp>
      <p:sp>
        <p:nvSpPr>
          <p:cNvPr id="2264" name="Text Box 450"/>
          <p:cNvSpPr txBox="1">
            <a:spLocks noChangeArrowheads="1"/>
          </p:cNvSpPr>
          <p:nvPr/>
        </p:nvSpPr>
        <p:spPr bwMode="auto">
          <a:xfrm>
            <a:off x="2819400" y="2362200"/>
            <a:ext cx="2492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RB16</a:t>
            </a:r>
          </a:p>
        </p:txBody>
      </p:sp>
      <p:sp>
        <p:nvSpPr>
          <p:cNvPr id="2265" name="Text Box 452"/>
          <p:cNvSpPr txBox="1">
            <a:spLocks noChangeArrowheads="1"/>
          </p:cNvSpPr>
          <p:nvPr/>
        </p:nvSpPr>
        <p:spPr bwMode="auto">
          <a:xfrm>
            <a:off x="4038600" y="2362200"/>
            <a:ext cx="2492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RB17</a:t>
            </a:r>
          </a:p>
        </p:txBody>
      </p:sp>
      <p:sp>
        <p:nvSpPr>
          <p:cNvPr id="2266" name="Text Box 453"/>
          <p:cNvSpPr txBox="1">
            <a:spLocks noChangeArrowheads="1"/>
          </p:cNvSpPr>
          <p:nvPr/>
        </p:nvSpPr>
        <p:spPr bwMode="auto">
          <a:xfrm>
            <a:off x="4038600" y="22860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BB17</a:t>
            </a:r>
          </a:p>
        </p:txBody>
      </p:sp>
      <p:pic>
        <p:nvPicPr>
          <p:cNvPr id="2267" name="Picture 30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9000" y="18288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8" name="Picture 58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9000" y="24384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9" name="Text Box 454"/>
          <p:cNvSpPr txBox="1">
            <a:spLocks noChangeArrowheads="1"/>
          </p:cNvSpPr>
          <p:nvPr/>
        </p:nvSpPr>
        <p:spPr bwMode="auto">
          <a:xfrm>
            <a:off x="4343400" y="19050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BB20</a:t>
            </a:r>
          </a:p>
        </p:txBody>
      </p:sp>
      <p:sp>
        <p:nvSpPr>
          <p:cNvPr id="2270" name="Text Box 455"/>
          <p:cNvSpPr txBox="1">
            <a:spLocks noChangeArrowheads="1"/>
          </p:cNvSpPr>
          <p:nvPr/>
        </p:nvSpPr>
        <p:spPr bwMode="auto">
          <a:xfrm>
            <a:off x="4343400" y="2057400"/>
            <a:ext cx="2492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RB20</a:t>
            </a:r>
          </a:p>
        </p:txBody>
      </p:sp>
      <p:pic>
        <p:nvPicPr>
          <p:cNvPr id="2271" name="Picture 71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480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2" name="Picture 66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908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73" name="Text Box 465"/>
          <p:cNvSpPr txBox="1">
            <a:spLocks noChangeArrowheads="1"/>
          </p:cNvSpPr>
          <p:nvPr/>
        </p:nvSpPr>
        <p:spPr bwMode="auto">
          <a:xfrm>
            <a:off x="2590800" y="2743200"/>
            <a:ext cx="2984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 BB52</a:t>
            </a:r>
          </a:p>
        </p:txBody>
      </p:sp>
      <p:sp>
        <p:nvSpPr>
          <p:cNvPr id="2274" name="Text Box 464"/>
          <p:cNvSpPr txBox="1">
            <a:spLocks noChangeArrowheads="1"/>
          </p:cNvSpPr>
          <p:nvPr/>
        </p:nvSpPr>
        <p:spPr bwMode="auto">
          <a:xfrm>
            <a:off x="2743200" y="2743200"/>
            <a:ext cx="246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ZB52</a:t>
            </a:r>
          </a:p>
        </p:txBody>
      </p:sp>
      <p:pic>
        <p:nvPicPr>
          <p:cNvPr id="2275" name="Picture 67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908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76" name="Text Box 467"/>
          <p:cNvSpPr txBox="1">
            <a:spLocks noChangeArrowheads="1"/>
          </p:cNvSpPr>
          <p:nvPr/>
        </p:nvSpPr>
        <p:spPr bwMode="auto">
          <a:xfrm>
            <a:off x="2590800" y="2971800"/>
            <a:ext cx="279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AB52</a:t>
            </a:r>
          </a:p>
        </p:txBody>
      </p:sp>
      <p:sp>
        <p:nvSpPr>
          <p:cNvPr id="2277" name="Text Box 466"/>
          <p:cNvSpPr txBox="1">
            <a:spLocks noChangeArrowheads="1"/>
          </p:cNvSpPr>
          <p:nvPr/>
        </p:nvSpPr>
        <p:spPr bwMode="auto">
          <a:xfrm>
            <a:off x="2667000" y="3048000"/>
            <a:ext cx="3063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         RB52</a:t>
            </a:r>
          </a:p>
        </p:txBody>
      </p:sp>
      <p:pic>
        <p:nvPicPr>
          <p:cNvPr id="2278" name="Picture 72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480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9" name="Picture 69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336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0" name="Text Box 457"/>
          <p:cNvSpPr txBox="1">
            <a:spLocks noChangeArrowheads="1"/>
          </p:cNvSpPr>
          <p:nvPr/>
        </p:nvSpPr>
        <p:spPr bwMode="auto">
          <a:xfrm>
            <a:off x="2362200" y="2743200"/>
            <a:ext cx="246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ZB51</a:t>
            </a:r>
          </a:p>
        </p:txBody>
      </p:sp>
      <p:sp>
        <p:nvSpPr>
          <p:cNvPr id="2281" name="Text Box 456"/>
          <p:cNvSpPr txBox="1">
            <a:spLocks noChangeArrowheads="1"/>
          </p:cNvSpPr>
          <p:nvPr/>
        </p:nvSpPr>
        <p:spPr bwMode="auto">
          <a:xfrm>
            <a:off x="2209800" y="27432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BB51</a:t>
            </a:r>
          </a:p>
        </p:txBody>
      </p:sp>
      <p:pic>
        <p:nvPicPr>
          <p:cNvPr id="2282" name="Picture 70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336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" name="Text Box 459"/>
          <p:cNvSpPr txBox="1">
            <a:spLocks noChangeArrowheads="1"/>
          </p:cNvSpPr>
          <p:nvPr/>
        </p:nvSpPr>
        <p:spPr bwMode="auto">
          <a:xfrm>
            <a:off x="2286000" y="3048000"/>
            <a:ext cx="2492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RB51</a:t>
            </a:r>
          </a:p>
        </p:txBody>
      </p:sp>
      <p:sp>
        <p:nvSpPr>
          <p:cNvPr id="2284" name="Text Box 458"/>
          <p:cNvSpPr txBox="1">
            <a:spLocks noChangeArrowheads="1"/>
          </p:cNvSpPr>
          <p:nvPr/>
        </p:nvSpPr>
        <p:spPr bwMode="auto">
          <a:xfrm>
            <a:off x="2133600" y="2971800"/>
            <a:ext cx="292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AB51</a:t>
            </a:r>
          </a:p>
        </p:txBody>
      </p:sp>
      <p:pic>
        <p:nvPicPr>
          <p:cNvPr id="2285" name="Picture 73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052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6" name="Picture 74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052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7" name="Picture 75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624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8" name="Picture 76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624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9" name="Picture 90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196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0" name="Picture 91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196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1" name="Picture 33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24200" y="38100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2" name="Picture 104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3657600" y="4038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93" name="Text Box 461"/>
          <p:cNvSpPr txBox="1">
            <a:spLocks noChangeArrowheads="1"/>
          </p:cNvSpPr>
          <p:nvPr/>
        </p:nvSpPr>
        <p:spPr bwMode="auto">
          <a:xfrm>
            <a:off x="3733800" y="2743200"/>
            <a:ext cx="3349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       ZB50</a:t>
            </a:r>
          </a:p>
        </p:txBody>
      </p:sp>
      <p:sp>
        <p:nvSpPr>
          <p:cNvPr id="2294" name="Text Box 460"/>
          <p:cNvSpPr txBox="1">
            <a:spLocks noChangeArrowheads="1"/>
          </p:cNvSpPr>
          <p:nvPr/>
        </p:nvSpPr>
        <p:spPr bwMode="auto">
          <a:xfrm>
            <a:off x="3886200" y="2743200"/>
            <a:ext cx="2857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BB50</a:t>
            </a:r>
          </a:p>
        </p:txBody>
      </p:sp>
      <p:sp>
        <p:nvSpPr>
          <p:cNvPr id="2295" name="Text Box 462"/>
          <p:cNvSpPr txBox="1">
            <a:spLocks noChangeArrowheads="1"/>
          </p:cNvSpPr>
          <p:nvPr/>
        </p:nvSpPr>
        <p:spPr bwMode="auto">
          <a:xfrm>
            <a:off x="3886200" y="2971800"/>
            <a:ext cx="304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      </a:t>
            </a:r>
          </a:p>
          <a:p>
            <a:r>
              <a:rPr lang="en-US" sz="200">
                <a:solidFill>
                  <a:srgbClr val="FF3300"/>
                </a:solidFill>
              </a:rPr>
              <a:t>         AB50</a:t>
            </a:r>
          </a:p>
        </p:txBody>
      </p:sp>
      <p:sp>
        <p:nvSpPr>
          <p:cNvPr id="2296" name="Text Box 463"/>
          <p:cNvSpPr txBox="1">
            <a:spLocks noChangeArrowheads="1"/>
          </p:cNvSpPr>
          <p:nvPr/>
        </p:nvSpPr>
        <p:spPr bwMode="auto">
          <a:xfrm>
            <a:off x="3733800" y="2971800"/>
            <a:ext cx="3063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  RB50</a:t>
            </a:r>
          </a:p>
        </p:txBody>
      </p:sp>
      <p:sp>
        <p:nvSpPr>
          <p:cNvPr id="2297" name="Text Box 468"/>
          <p:cNvSpPr txBox="1">
            <a:spLocks noChangeArrowheads="1"/>
          </p:cNvSpPr>
          <p:nvPr/>
        </p:nvSpPr>
        <p:spPr bwMode="auto">
          <a:xfrm>
            <a:off x="3048000" y="27432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BB53</a:t>
            </a:r>
          </a:p>
        </p:txBody>
      </p:sp>
      <p:sp>
        <p:nvSpPr>
          <p:cNvPr id="2298" name="Text Box 469"/>
          <p:cNvSpPr txBox="1">
            <a:spLocks noChangeArrowheads="1"/>
          </p:cNvSpPr>
          <p:nvPr/>
        </p:nvSpPr>
        <p:spPr bwMode="auto">
          <a:xfrm>
            <a:off x="3124200" y="2743200"/>
            <a:ext cx="3476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         ZB53</a:t>
            </a:r>
          </a:p>
        </p:txBody>
      </p:sp>
      <p:sp>
        <p:nvSpPr>
          <p:cNvPr id="2299" name="Text Box 470"/>
          <p:cNvSpPr txBox="1">
            <a:spLocks noChangeArrowheads="1"/>
          </p:cNvSpPr>
          <p:nvPr/>
        </p:nvSpPr>
        <p:spPr bwMode="auto">
          <a:xfrm>
            <a:off x="3048000" y="29718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AB53</a:t>
            </a:r>
          </a:p>
        </p:txBody>
      </p:sp>
      <p:sp>
        <p:nvSpPr>
          <p:cNvPr id="2300" name="Text Box 471"/>
          <p:cNvSpPr txBox="1">
            <a:spLocks noChangeArrowheads="1"/>
          </p:cNvSpPr>
          <p:nvPr/>
        </p:nvSpPr>
        <p:spPr bwMode="auto">
          <a:xfrm>
            <a:off x="3124200" y="3048000"/>
            <a:ext cx="2619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  RB53</a:t>
            </a:r>
          </a:p>
        </p:txBody>
      </p:sp>
      <p:sp>
        <p:nvSpPr>
          <p:cNvPr id="2301" name="Text Box 472"/>
          <p:cNvSpPr txBox="1">
            <a:spLocks noChangeArrowheads="1"/>
          </p:cNvSpPr>
          <p:nvPr/>
        </p:nvSpPr>
        <p:spPr bwMode="auto">
          <a:xfrm>
            <a:off x="3505200" y="27432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BB54</a:t>
            </a:r>
          </a:p>
        </p:txBody>
      </p:sp>
      <p:sp>
        <p:nvSpPr>
          <p:cNvPr id="2302" name="Text Box 473"/>
          <p:cNvSpPr txBox="1">
            <a:spLocks noChangeArrowheads="1"/>
          </p:cNvSpPr>
          <p:nvPr/>
        </p:nvSpPr>
        <p:spPr bwMode="auto">
          <a:xfrm>
            <a:off x="3352800" y="2743200"/>
            <a:ext cx="2587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ZB54</a:t>
            </a:r>
          </a:p>
        </p:txBody>
      </p:sp>
      <p:sp>
        <p:nvSpPr>
          <p:cNvPr id="2303" name="Text Box 474"/>
          <p:cNvSpPr txBox="1">
            <a:spLocks noChangeArrowheads="1"/>
          </p:cNvSpPr>
          <p:nvPr/>
        </p:nvSpPr>
        <p:spPr bwMode="auto">
          <a:xfrm>
            <a:off x="3352800" y="2971800"/>
            <a:ext cx="3000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 RB54</a:t>
            </a:r>
          </a:p>
        </p:txBody>
      </p:sp>
      <p:sp>
        <p:nvSpPr>
          <p:cNvPr id="2304" name="Text Box 475"/>
          <p:cNvSpPr txBox="1">
            <a:spLocks noChangeArrowheads="1"/>
          </p:cNvSpPr>
          <p:nvPr/>
        </p:nvSpPr>
        <p:spPr bwMode="auto">
          <a:xfrm>
            <a:off x="3505200" y="29718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AB54</a:t>
            </a:r>
          </a:p>
        </p:txBody>
      </p:sp>
      <p:pic>
        <p:nvPicPr>
          <p:cNvPr id="2305" name="Picture 92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76800" y="31242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6" name="Picture 93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76800" y="28956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7" name="Text Box 476"/>
          <p:cNvSpPr txBox="1">
            <a:spLocks noChangeArrowheads="1"/>
          </p:cNvSpPr>
          <p:nvPr/>
        </p:nvSpPr>
        <p:spPr bwMode="auto">
          <a:xfrm>
            <a:off x="4343400" y="27432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BB55</a:t>
            </a:r>
          </a:p>
        </p:txBody>
      </p:sp>
      <p:sp>
        <p:nvSpPr>
          <p:cNvPr id="2308" name="Text Box 477"/>
          <p:cNvSpPr txBox="1">
            <a:spLocks noChangeArrowheads="1"/>
          </p:cNvSpPr>
          <p:nvPr/>
        </p:nvSpPr>
        <p:spPr bwMode="auto">
          <a:xfrm>
            <a:off x="4191000" y="2743200"/>
            <a:ext cx="265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ZB55</a:t>
            </a:r>
          </a:p>
        </p:txBody>
      </p:sp>
      <p:sp>
        <p:nvSpPr>
          <p:cNvPr id="2309" name="Text Box 478"/>
          <p:cNvSpPr txBox="1">
            <a:spLocks noChangeArrowheads="1"/>
          </p:cNvSpPr>
          <p:nvPr/>
        </p:nvSpPr>
        <p:spPr bwMode="auto">
          <a:xfrm>
            <a:off x="4343400" y="29718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AB55</a:t>
            </a:r>
          </a:p>
        </p:txBody>
      </p:sp>
      <p:sp>
        <p:nvSpPr>
          <p:cNvPr id="2310" name="Text Box 479"/>
          <p:cNvSpPr txBox="1">
            <a:spLocks noChangeArrowheads="1"/>
          </p:cNvSpPr>
          <p:nvPr/>
        </p:nvSpPr>
        <p:spPr bwMode="auto">
          <a:xfrm>
            <a:off x="4191000" y="2971800"/>
            <a:ext cx="2492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RB55</a:t>
            </a:r>
          </a:p>
        </p:txBody>
      </p:sp>
      <p:sp>
        <p:nvSpPr>
          <p:cNvPr id="2311" name="Text Box 480"/>
          <p:cNvSpPr txBox="1">
            <a:spLocks noChangeArrowheads="1"/>
          </p:cNvSpPr>
          <p:nvPr/>
        </p:nvSpPr>
        <p:spPr bwMode="auto">
          <a:xfrm>
            <a:off x="4724400" y="2743200"/>
            <a:ext cx="292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       BB56</a:t>
            </a:r>
          </a:p>
        </p:txBody>
      </p:sp>
      <p:sp>
        <p:nvSpPr>
          <p:cNvPr id="2312" name="Text Box 481"/>
          <p:cNvSpPr txBox="1">
            <a:spLocks noChangeArrowheads="1"/>
          </p:cNvSpPr>
          <p:nvPr/>
        </p:nvSpPr>
        <p:spPr bwMode="auto">
          <a:xfrm>
            <a:off x="4724400" y="2819400"/>
            <a:ext cx="246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ZB56</a:t>
            </a:r>
          </a:p>
        </p:txBody>
      </p:sp>
      <p:sp>
        <p:nvSpPr>
          <p:cNvPr id="2313" name="Text Box 482"/>
          <p:cNvSpPr txBox="1">
            <a:spLocks noChangeArrowheads="1"/>
          </p:cNvSpPr>
          <p:nvPr/>
        </p:nvSpPr>
        <p:spPr bwMode="auto">
          <a:xfrm>
            <a:off x="4800600" y="2971800"/>
            <a:ext cx="247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AB56</a:t>
            </a:r>
          </a:p>
        </p:txBody>
      </p:sp>
      <p:sp>
        <p:nvSpPr>
          <p:cNvPr id="2314" name="Text Box 483"/>
          <p:cNvSpPr txBox="1">
            <a:spLocks noChangeArrowheads="1"/>
          </p:cNvSpPr>
          <p:nvPr/>
        </p:nvSpPr>
        <p:spPr bwMode="auto">
          <a:xfrm>
            <a:off x="4724400" y="3048000"/>
            <a:ext cx="2492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FF3300"/>
                </a:solidFill>
              </a:rPr>
              <a:t>RB56</a:t>
            </a:r>
          </a:p>
        </p:txBody>
      </p:sp>
      <p:sp>
        <p:nvSpPr>
          <p:cNvPr id="2315" name="Text Box 484"/>
          <p:cNvSpPr txBox="1">
            <a:spLocks noChangeArrowheads="1"/>
          </p:cNvSpPr>
          <p:nvPr/>
        </p:nvSpPr>
        <p:spPr bwMode="auto">
          <a:xfrm>
            <a:off x="5029200" y="2209800"/>
            <a:ext cx="2222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3366FF"/>
              </a:solidFill>
            </a:endParaRPr>
          </a:p>
          <a:p>
            <a:endParaRPr lang="en-US" sz="200">
              <a:solidFill>
                <a:srgbClr val="3366FF"/>
              </a:solidFill>
            </a:endParaRPr>
          </a:p>
          <a:p>
            <a:r>
              <a:rPr lang="en-US" sz="200">
                <a:solidFill>
                  <a:srgbClr val="3366FF"/>
                </a:solidFill>
              </a:rPr>
              <a:t>IB1</a:t>
            </a:r>
          </a:p>
        </p:txBody>
      </p:sp>
      <p:sp>
        <p:nvSpPr>
          <p:cNvPr id="2316" name="Text Box 485"/>
          <p:cNvSpPr txBox="1">
            <a:spLocks noChangeArrowheads="1"/>
          </p:cNvSpPr>
          <p:nvPr/>
        </p:nvSpPr>
        <p:spPr bwMode="auto">
          <a:xfrm>
            <a:off x="5029200" y="2590800"/>
            <a:ext cx="2222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3366FF"/>
              </a:solidFill>
            </a:endParaRPr>
          </a:p>
          <a:p>
            <a:endParaRPr lang="en-US" sz="200">
              <a:solidFill>
                <a:srgbClr val="3366FF"/>
              </a:solidFill>
            </a:endParaRPr>
          </a:p>
          <a:p>
            <a:r>
              <a:rPr lang="en-US" sz="200">
                <a:solidFill>
                  <a:srgbClr val="3366FF"/>
                </a:solidFill>
              </a:rPr>
              <a:t>IB2</a:t>
            </a:r>
          </a:p>
        </p:txBody>
      </p:sp>
      <p:sp>
        <p:nvSpPr>
          <p:cNvPr id="2317" name="Text Box 487"/>
          <p:cNvSpPr txBox="1">
            <a:spLocks noChangeArrowheads="1"/>
          </p:cNvSpPr>
          <p:nvPr/>
        </p:nvSpPr>
        <p:spPr bwMode="auto">
          <a:xfrm>
            <a:off x="6096000" y="3733800"/>
            <a:ext cx="2460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BT15</a:t>
            </a:r>
          </a:p>
        </p:txBody>
      </p:sp>
      <p:sp>
        <p:nvSpPr>
          <p:cNvPr id="2318" name="Text Box 488"/>
          <p:cNvSpPr txBox="1">
            <a:spLocks noChangeArrowheads="1"/>
          </p:cNvSpPr>
          <p:nvPr/>
        </p:nvSpPr>
        <p:spPr bwMode="auto">
          <a:xfrm>
            <a:off x="6096000" y="39624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RT16</a:t>
            </a:r>
          </a:p>
        </p:txBody>
      </p:sp>
      <p:sp>
        <p:nvSpPr>
          <p:cNvPr id="2319" name="Line 489"/>
          <p:cNvSpPr>
            <a:spLocks noChangeShapeType="1"/>
          </p:cNvSpPr>
          <p:nvPr/>
        </p:nvSpPr>
        <p:spPr bwMode="auto">
          <a:xfrm>
            <a:off x="64008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0" name="Line 490"/>
          <p:cNvSpPr>
            <a:spLocks noChangeShapeType="1"/>
          </p:cNvSpPr>
          <p:nvPr/>
        </p:nvSpPr>
        <p:spPr bwMode="auto">
          <a:xfrm>
            <a:off x="67056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1" name="Line 491"/>
          <p:cNvSpPr>
            <a:spLocks noChangeShapeType="1"/>
          </p:cNvSpPr>
          <p:nvPr/>
        </p:nvSpPr>
        <p:spPr bwMode="auto">
          <a:xfrm>
            <a:off x="70104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2" name="Line 492"/>
          <p:cNvSpPr>
            <a:spLocks noChangeShapeType="1"/>
          </p:cNvSpPr>
          <p:nvPr/>
        </p:nvSpPr>
        <p:spPr bwMode="auto">
          <a:xfrm>
            <a:off x="73152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3" name="Line 493"/>
          <p:cNvSpPr>
            <a:spLocks noChangeShapeType="1"/>
          </p:cNvSpPr>
          <p:nvPr/>
        </p:nvSpPr>
        <p:spPr bwMode="auto">
          <a:xfrm>
            <a:off x="76200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4" name="Line 494"/>
          <p:cNvSpPr>
            <a:spLocks noChangeShapeType="1"/>
          </p:cNvSpPr>
          <p:nvPr/>
        </p:nvSpPr>
        <p:spPr bwMode="auto">
          <a:xfrm>
            <a:off x="79248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5" name="Freeform 496"/>
          <p:cNvSpPr>
            <a:spLocks/>
          </p:cNvSpPr>
          <p:nvPr/>
        </p:nvSpPr>
        <p:spPr bwMode="auto">
          <a:xfrm>
            <a:off x="6400800" y="4267200"/>
            <a:ext cx="2133600" cy="76200"/>
          </a:xfrm>
          <a:custGeom>
            <a:avLst/>
            <a:gdLst>
              <a:gd name="T0" fmla="*/ 0 w 1248"/>
              <a:gd name="T1" fmla="*/ 0 h 48"/>
              <a:gd name="T2" fmla="*/ 2147483647 w 1248"/>
              <a:gd name="T3" fmla="*/ 2147483647 h 48"/>
              <a:gd name="T4" fmla="*/ 2147483647 w 1248"/>
              <a:gd name="T5" fmla="*/ 0 h 48"/>
              <a:gd name="T6" fmla="*/ 0 60000 65536"/>
              <a:gd name="T7" fmla="*/ 0 60000 65536"/>
              <a:gd name="T8" fmla="*/ 0 60000 65536"/>
              <a:gd name="T9" fmla="*/ 0 w 1248"/>
              <a:gd name="T10" fmla="*/ 0 h 48"/>
              <a:gd name="T11" fmla="*/ 1248 w 124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48" h="48">
                <a:moveTo>
                  <a:pt x="0" y="0"/>
                </a:moveTo>
                <a:cubicBezTo>
                  <a:pt x="208" y="24"/>
                  <a:pt x="416" y="48"/>
                  <a:pt x="624" y="48"/>
                </a:cubicBezTo>
                <a:cubicBezTo>
                  <a:pt x="832" y="48"/>
                  <a:pt x="1144" y="8"/>
                  <a:pt x="1248" y="0"/>
                </a:cubicBez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6" name="Line 495"/>
          <p:cNvSpPr>
            <a:spLocks noChangeShapeType="1"/>
          </p:cNvSpPr>
          <p:nvPr/>
        </p:nvSpPr>
        <p:spPr bwMode="auto">
          <a:xfrm>
            <a:off x="8229600" y="4191000"/>
            <a:ext cx="2286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27" name="Text Box 497"/>
          <p:cNvSpPr txBox="1">
            <a:spLocks noChangeArrowheads="1"/>
          </p:cNvSpPr>
          <p:nvPr/>
        </p:nvSpPr>
        <p:spPr bwMode="auto">
          <a:xfrm>
            <a:off x="64008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TT1</a:t>
            </a:r>
          </a:p>
        </p:txBody>
      </p:sp>
      <p:sp>
        <p:nvSpPr>
          <p:cNvPr id="2328" name="Text Box 498"/>
          <p:cNvSpPr txBox="1">
            <a:spLocks noChangeArrowheads="1"/>
          </p:cNvSpPr>
          <p:nvPr/>
        </p:nvSpPr>
        <p:spPr bwMode="auto">
          <a:xfrm>
            <a:off x="67056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TT2</a:t>
            </a:r>
          </a:p>
        </p:txBody>
      </p:sp>
      <p:sp>
        <p:nvSpPr>
          <p:cNvPr id="2329" name="Text Box 499"/>
          <p:cNvSpPr txBox="1">
            <a:spLocks noChangeArrowheads="1"/>
          </p:cNvSpPr>
          <p:nvPr/>
        </p:nvSpPr>
        <p:spPr bwMode="auto">
          <a:xfrm>
            <a:off x="70104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TT3</a:t>
            </a:r>
          </a:p>
        </p:txBody>
      </p:sp>
      <p:sp>
        <p:nvSpPr>
          <p:cNvPr id="2330" name="Text Box 500"/>
          <p:cNvSpPr txBox="1">
            <a:spLocks noChangeArrowheads="1"/>
          </p:cNvSpPr>
          <p:nvPr/>
        </p:nvSpPr>
        <p:spPr bwMode="auto">
          <a:xfrm>
            <a:off x="73152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TT4</a:t>
            </a:r>
          </a:p>
        </p:txBody>
      </p:sp>
      <p:sp>
        <p:nvSpPr>
          <p:cNvPr id="2331" name="Text Box 501"/>
          <p:cNvSpPr txBox="1">
            <a:spLocks noChangeArrowheads="1"/>
          </p:cNvSpPr>
          <p:nvPr/>
        </p:nvSpPr>
        <p:spPr bwMode="auto">
          <a:xfrm>
            <a:off x="76200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TT5</a:t>
            </a:r>
          </a:p>
        </p:txBody>
      </p:sp>
      <p:sp>
        <p:nvSpPr>
          <p:cNvPr id="2332" name="Text Box 502"/>
          <p:cNvSpPr txBox="1">
            <a:spLocks noChangeArrowheads="1"/>
          </p:cNvSpPr>
          <p:nvPr/>
        </p:nvSpPr>
        <p:spPr bwMode="auto">
          <a:xfrm>
            <a:off x="7924800" y="41148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TT6</a:t>
            </a:r>
          </a:p>
        </p:txBody>
      </p:sp>
      <p:sp>
        <p:nvSpPr>
          <p:cNvPr id="2333" name="Text Box 503"/>
          <p:cNvSpPr txBox="1">
            <a:spLocks noChangeArrowheads="1"/>
          </p:cNvSpPr>
          <p:nvPr/>
        </p:nvSpPr>
        <p:spPr bwMode="auto">
          <a:xfrm>
            <a:off x="8229600" y="4114800"/>
            <a:ext cx="230188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TT7</a:t>
            </a:r>
          </a:p>
        </p:txBody>
      </p:sp>
      <p:sp>
        <p:nvSpPr>
          <p:cNvPr id="2334" name="Text Box 504"/>
          <p:cNvSpPr txBox="1">
            <a:spLocks noChangeArrowheads="1"/>
          </p:cNvSpPr>
          <p:nvPr/>
        </p:nvSpPr>
        <p:spPr bwMode="auto">
          <a:xfrm>
            <a:off x="7315200" y="4267200"/>
            <a:ext cx="2301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TT8</a:t>
            </a:r>
          </a:p>
        </p:txBody>
      </p:sp>
      <p:sp>
        <p:nvSpPr>
          <p:cNvPr id="2335" name="Text Box 506"/>
          <p:cNvSpPr txBox="1">
            <a:spLocks noChangeArrowheads="1"/>
          </p:cNvSpPr>
          <p:nvPr/>
        </p:nvSpPr>
        <p:spPr bwMode="auto">
          <a:xfrm>
            <a:off x="6248400" y="4038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BT4</a:t>
            </a:r>
          </a:p>
        </p:txBody>
      </p:sp>
      <p:sp>
        <p:nvSpPr>
          <p:cNvPr id="2336" name="Text Box 507"/>
          <p:cNvSpPr txBox="1">
            <a:spLocks noChangeArrowheads="1"/>
          </p:cNvSpPr>
          <p:nvPr/>
        </p:nvSpPr>
        <p:spPr bwMode="auto">
          <a:xfrm>
            <a:off x="6400800" y="40386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RT5</a:t>
            </a:r>
          </a:p>
        </p:txBody>
      </p:sp>
      <p:sp>
        <p:nvSpPr>
          <p:cNvPr id="2337" name="Text Box 508"/>
          <p:cNvSpPr txBox="1">
            <a:spLocks noChangeArrowheads="1"/>
          </p:cNvSpPr>
          <p:nvPr/>
        </p:nvSpPr>
        <p:spPr bwMode="auto">
          <a:xfrm>
            <a:off x="6553200" y="4038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BT5</a:t>
            </a:r>
          </a:p>
        </p:txBody>
      </p:sp>
      <p:sp>
        <p:nvSpPr>
          <p:cNvPr id="2338" name="Text Box 509"/>
          <p:cNvSpPr txBox="1">
            <a:spLocks noChangeArrowheads="1"/>
          </p:cNvSpPr>
          <p:nvPr/>
        </p:nvSpPr>
        <p:spPr bwMode="auto">
          <a:xfrm>
            <a:off x="6705600" y="40386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RT6</a:t>
            </a:r>
          </a:p>
        </p:txBody>
      </p:sp>
      <p:sp>
        <p:nvSpPr>
          <p:cNvPr id="2339" name="Line 511"/>
          <p:cNvSpPr>
            <a:spLocks noChangeShapeType="1"/>
          </p:cNvSpPr>
          <p:nvPr/>
        </p:nvSpPr>
        <p:spPr bwMode="auto">
          <a:xfrm flipV="1">
            <a:off x="5715000" y="3733800"/>
            <a:ext cx="1143000" cy="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40" name="Text Box 513"/>
          <p:cNvSpPr txBox="1">
            <a:spLocks noChangeArrowheads="1"/>
          </p:cNvSpPr>
          <p:nvPr/>
        </p:nvSpPr>
        <p:spPr bwMode="auto">
          <a:xfrm>
            <a:off x="6858000" y="4038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BT6</a:t>
            </a:r>
          </a:p>
        </p:txBody>
      </p:sp>
      <p:sp>
        <p:nvSpPr>
          <p:cNvPr id="2341" name="Text Box 514"/>
          <p:cNvSpPr txBox="1">
            <a:spLocks noChangeArrowheads="1"/>
          </p:cNvSpPr>
          <p:nvPr/>
        </p:nvSpPr>
        <p:spPr bwMode="auto">
          <a:xfrm>
            <a:off x="7162800" y="4038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BT7</a:t>
            </a:r>
          </a:p>
        </p:txBody>
      </p:sp>
      <p:sp>
        <p:nvSpPr>
          <p:cNvPr id="2342" name="Text Box 515"/>
          <p:cNvSpPr txBox="1">
            <a:spLocks noChangeArrowheads="1"/>
          </p:cNvSpPr>
          <p:nvPr/>
        </p:nvSpPr>
        <p:spPr bwMode="auto">
          <a:xfrm>
            <a:off x="7391400" y="4038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BT8</a:t>
            </a:r>
          </a:p>
        </p:txBody>
      </p:sp>
      <p:sp>
        <p:nvSpPr>
          <p:cNvPr id="2343" name="Text Box 516"/>
          <p:cNvSpPr txBox="1">
            <a:spLocks noChangeArrowheads="1"/>
          </p:cNvSpPr>
          <p:nvPr/>
        </p:nvSpPr>
        <p:spPr bwMode="auto">
          <a:xfrm>
            <a:off x="7696200" y="4038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BT9</a:t>
            </a:r>
          </a:p>
        </p:txBody>
      </p:sp>
      <p:sp>
        <p:nvSpPr>
          <p:cNvPr id="2344" name="Text Box 517"/>
          <p:cNvSpPr txBox="1">
            <a:spLocks noChangeArrowheads="1"/>
          </p:cNvSpPr>
          <p:nvPr/>
        </p:nvSpPr>
        <p:spPr bwMode="auto">
          <a:xfrm>
            <a:off x="8001000" y="4038600"/>
            <a:ext cx="2460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BT10</a:t>
            </a:r>
          </a:p>
        </p:txBody>
      </p:sp>
      <p:sp>
        <p:nvSpPr>
          <p:cNvPr id="2345" name="Text Box 518"/>
          <p:cNvSpPr txBox="1">
            <a:spLocks noChangeArrowheads="1"/>
          </p:cNvSpPr>
          <p:nvPr/>
        </p:nvSpPr>
        <p:spPr bwMode="auto">
          <a:xfrm>
            <a:off x="8305800" y="4038600"/>
            <a:ext cx="2460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BT11</a:t>
            </a:r>
          </a:p>
        </p:txBody>
      </p:sp>
      <p:sp>
        <p:nvSpPr>
          <p:cNvPr id="2346" name="Text Box 519"/>
          <p:cNvSpPr txBox="1">
            <a:spLocks noChangeArrowheads="1"/>
          </p:cNvSpPr>
          <p:nvPr/>
        </p:nvSpPr>
        <p:spPr bwMode="auto">
          <a:xfrm>
            <a:off x="6934200" y="40386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RT7</a:t>
            </a:r>
          </a:p>
        </p:txBody>
      </p:sp>
      <p:sp>
        <p:nvSpPr>
          <p:cNvPr id="2347" name="Text Box 520"/>
          <p:cNvSpPr txBox="1">
            <a:spLocks noChangeArrowheads="1"/>
          </p:cNvSpPr>
          <p:nvPr/>
        </p:nvSpPr>
        <p:spPr bwMode="auto">
          <a:xfrm>
            <a:off x="7239000" y="40386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RT8</a:t>
            </a:r>
          </a:p>
        </p:txBody>
      </p:sp>
      <p:sp>
        <p:nvSpPr>
          <p:cNvPr id="2348" name="Text Box 521"/>
          <p:cNvSpPr txBox="1">
            <a:spLocks noChangeArrowheads="1"/>
          </p:cNvSpPr>
          <p:nvPr/>
        </p:nvSpPr>
        <p:spPr bwMode="auto">
          <a:xfrm>
            <a:off x="7543800" y="40386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RT9</a:t>
            </a:r>
          </a:p>
        </p:txBody>
      </p:sp>
      <p:sp>
        <p:nvSpPr>
          <p:cNvPr id="2349" name="Text Box 522"/>
          <p:cNvSpPr txBox="1">
            <a:spLocks noChangeArrowheads="1"/>
          </p:cNvSpPr>
          <p:nvPr/>
        </p:nvSpPr>
        <p:spPr bwMode="auto">
          <a:xfrm>
            <a:off x="7848600" y="40386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RT10</a:t>
            </a:r>
          </a:p>
        </p:txBody>
      </p:sp>
      <p:sp>
        <p:nvSpPr>
          <p:cNvPr id="2350" name="Text Box 523"/>
          <p:cNvSpPr txBox="1">
            <a:spLocks noChangeArrowheads="1"/>
          </p:cNvSpPr>
          <p:nvPr/>
        </p:nvSpPr>
        <p:spPr bwMode="auto">
          <a:xfrm>
            <a:off x="8153400" y="40386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RT11</a:t>
            </a:r>
          </a:p>
        </p:txBody>
      </p:sp>
      <p:sp>
        <p:nvSpPr>
          <p:cNvPr id="2351" name="Text Box 524"/>
          <p:cNvSpPr txBox="1">
            <a:spLocks noChangeArrowheads="1"/>
          </p:cNvSpPr>
          <p:nvPr/>
        </p:nvSpPr>
        <p:spPr bwMode="auto">
          <a:xfrm>
            <a:off x="8458200" y="40386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RT12</a:t>
            </a:r>
          </a:p>
        </p:txBody>
      </p:sp>
      <p:sp>
        <p:nvSpPr>
          <p:cNvPr id="2352" name="Text Box 528"/>
          <p:cNvSpPr txBox="1">
            <a:spLocks noChangeArrowheads="1"/>
          </p:cNvSpPr>
          <p:nvPr/>
        </p:nvSpPr>
        <p:spPr bwMode="auto">
          <a:xfrm>
            <a:off x="6400800" y="3276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BT2</a:t>
            </a:r>
          </a:p>
        </p:txBody>
      </p:sp>
      <p:sp>
        <p:nvSpPr>
          <p:cNvPr id="2353" name="Text Box 529"/>
          <p:cNvSpPr txBox="1">
            <a:spLocks noChangeArrowheads="1"/>
          </p:cNvSpPr>
          <p:nvPr/>
        </p:nvSpPr>
        <p:spPr bwMode="auto">
          <a:xfrm>
            <a:off x="6324600" y="33528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RT3</a:t>
            </a:r>
          </a:p>
        </p:txBody>
      </p:sp>
      <p:sp>
        <p:nvSpPr>
          <p:cNvPr id="2354" name="Text Box 530"/>
          <p:cNvSpPr txBox="1">
            <a:spLocks noChangeArrowheads="1"/>
          </p:cNvSpPr>
          <p:nvPr/>
        </p:nvSpPr>
        <p:spPr bwMode="auto">
          <a:xfrm>
            <a:off x="7696200" y="3276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BT1</a:t>
            </a:r>
          </a:p>
        </p:txBody>
      </p:sp>
      <p:sp>
        <p:nvSpPr>
          <p:cNvPr id="2355" name="Text Box 531"/>
          <p:cNvSpPr txBox="1">
            <a:spLocks noChangeArrowheads="1"/>
          </p:cNvSpPr>
          <p:nvPr/>
        </p:nvSpPr>
        <p:spPr bwMode="auto">
          <a:xfrm>
            <a:off x="7848600" y="3429000"/>
            <a:ext cx="2778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       RT2</a:t>
            </a:r>
          </a:p>
        </p:txBody>
      </p:sp>
      <p:sp>
        <p:nvSpPr>
          <p:cNvPr id="2356" name="Text Box 532"/>
          <p:cNvSpPr txBox="1">
            <a:spLocks noChangeArrowheads="1"/>
          </p:cNvSpPr>
          <p:nvPr/>
        </p:nvSpPr>
        <p:spPr bwMode="auto">
          <a:xfrm>
            <a:off x="6705600" y="3276600"/>
            <a:ext cx="2317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BT3</a:t>
            </a:r>
          </a:p>
        </p:txBody>
      </p:sp>
      <p:sp>
        <p:nvSpPr>
          <p:cNvPr id="2357" name="Text Box 533"/>
          <p:cNvSpPr txBox="1">
            <a:spLocks noChangeArrowheads="1"/>
          </p:cNvSpPr>
          <p:nvPr/>
        </p:nvSpPr>
        <p:spPr bwMode="auto">
          <a:xfrm>
            <a:off x="6553200" y="3352800"/>
            <a:ext cx="2333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RT4</a:t>
            </a:r>
          </a:p>
        </p:txBody>
      </p:sp>
      <p:sp>
        <p:nvSpPr>
          <p:cNvPr id="2358" name="Text Box 534"/>
          <p:cNvSpPr txBox="1">
            <a:spLocks noChangeArrowheads="1"/>
          </p:cNvSpPr>
          <p:nvPr/>
        </p:nvSpPr>
        <p:spPr bwMode="auto">
          <a:xfrm>
            <a:off x="7010400" y="3276600"/>
            <a:ext cx="2524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 BT13</a:t>
            </a:r>
          </a:p>
        </p:txBody>
      </p:sp>
      <p:sp>
        <p:nvSpPr>
          <p:cNvPr id="2359" name="Text Box 535"/>
          <p:cNvSpPr txBox="1">
            <a:spLocks noChangeArrowheads="1"/>
          </p:cNvSpPr>
          <p:nvPr/>
        </p:nvSpPr>
        <p:spPr bwMode="auto">
          <a:xfrm>
            <a:off x="6781800" y="3352800"/>
            <a:ext cx="247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RT14</a:t>
            </a:r>
          </a:p>
        </p:txBody>
      </p:sp>
      <p:sp>
        <p:nvSpPr>
          <p:cNvPr id="2360" name="Text Box 536"/>
          <p:cNvSpPr txBox="1">
            <a:spLocks noChangeArrowheads="1"/>
          </p:cNvSpPr>
          <p:nvPr/>
        </p:nvSpPr>
        <p:spPr bwMode="auto">
          <a:xfrm>
            <a:off x="7315200" y="3276600"/>
            <a:ext cx="29051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       BT12</a:t>
            </a:r>
          </a:p>
        </p:txBody>
      </p:sp>
      <p:sp>
        <p:nvSpPr>
          <p:cNvPr id="2361" name="Text Box 537"/>
          <p:cNvSpPr txBox="1">
            <a:spLocks noChangeArrowheads="1"/>
          </p:cNvSpPr>
          <p:nvPr/>
        </p:nvSpPr>
        <p:spPr bwMode="auto">
          <a:xfrm>
            <a:off x="7162800" y="3352800"/>
            <a:ext cx="2540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 RT13</a:t>
            </a:r>
          </a:p>
        </p:txBody>
      </p:sp>
      <p:sp>
        <p:nvSpPr>
          <p:cNvPr id="2362" name="Text Box 538"/>
          <p:cNvSpPr txBox="1">
            <a:spLocks noChangeArrowheads="1"/>
          </p:cNvSpPr>
          <p:nvPr/>
        </p:nvSpPr>
        <p:spPr bwMode="auto">
          <a:xfrm>
            <a:off x="7543800" y="2971800"/>
            <a:ext cx="7254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/>
              <a:t>Prevessin area</a:t>
            </a:r>
          </a:p>
        </p:txBody>
      </p:sp>
      <p:sp>
        <p:nvSpPr>
          <p:cNvPr id="2363" name="Line 541"/>
          <p:cNvSpPr>
            <a:spLocks noChangeShapeType="1"/>
          </p:cNvSpPr>
          <p:nvPr/>
        </p:nvSpPr>
        <p:spPr bwMode="auto">
          <a:xfrm flipV="1">
            <a:off x="8077200" y="3352800"/>
            <a:ext cx="1524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64" name="Line 542"/>
          <p:cNvSpPr>
            <a:spLocks noChangeShapeType="1"/>
          </p:cNvSpPr>
          <p:nvPr/>
        </p:nvSpPr>
        <p:spPr bwMode="auto">
          <a:xfrm flipV="1">
            <a:off x="6858000" y="3352800"/>
            <a:ext cx="137160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65" name="Text Box 543"/>
          <p:cNvSpPr txBox="1">
            <a:spLocks noChangeArrowheads="1"/>
          </p:cNvSpPr>
          <p:nvPr/>
        </p:nvSpPr>
        <p:spPr bwMode="auto">
          <a:xfrm>
            <a:off x="8001000" y="3276600"/>
            <a:ext cx="2460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BT16</a:t>
            </a:r>
          </a:p>
        </p:txBody>
      </p:sp>
      <p:sp>
        <p:nvSpPr>
          <p:cNvPr id="2366" name="Text Box 544"/>
          <p:cNvSpPr txBox="1">
            <a:spLocks noChangeArrowheads="1"/>
          </p:cNvSpPr>
          <p:nvPr/>
        </p:nvSpPr>
        <p:spPr bwMode="auto">
          <a:xfrm>
            <a:off x="8077200" y="3352800"/>
            <a:ext cx="298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>
                <a:solidFill>
                  <a:srgbClr val="3366FF"/>
                </a:solidFill>
              </a:rPr>
              <a:t>        RT17</a:t>
            </a:r>
          </a:p>
        </p:txBody>
      </p:sp>
      <p:sp>
        <p:nvSpPr>
          <p:cNvPr id="2367" name="Text Box 545"/>
          <p:cNvSpPr txBox="1">
            <a:spLocks noChangeArrowheads="1"/>
          </p:cNvSpPr>
          <p:nvPr/>
        </p:nvSpPr>
        <p:spPr bwMode="auto">
          <a:xfrm>
            <a:off x="5029200" y="2057400"/>
            <a:ext cx="234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PG1</a:t>
            </a:r>
          </a:p>
        </p:txBody>
      </p:sp>
      <p:sp>
        <p:nvSpPr>
          <p:cNvPr id="2368" name="Text Box 546"/>
          <p:cNvSpPr txBox="1">
            <a:spLocks noChangeArrowheads="1"/>
          </p:cNvSpPr>
          <p:nvPr/>
        </p:nvSpPr>
        <p:spPr bwMode="auto">
          <a:xfrm>
            <a:off x="5029200" y="2438400"/>
            <a:ext cx="234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PG2</a:t>
            </a:r>
          </a:p>
        </p:txBody>
      </p:sp>
      <p:sp>
        <p:nvSpPr>
          <p:cNvPr id="2369" name="Text Box 547"/>
          <p:cNvSpPr txBox="1">
            <a:spLocks noChangeArrowheads="1"/>
          </p:cNvSpPr>
          <p:nvPr/>
        </p:nvSpPr>
        <p:spPr bwMode="auto">
          <a:xfrm>
            <a:off x="5029200" y="2514600"/>
            <a:ext cx="234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SG2</a:t>
            </a:r>
          </a:p>
        </p:txBody>
      </p:sp>
      <p:sp>
        <p:nvSpPr>
          <p:cNvPr id="2370" name="Text Box 548"/>
          <p:cNvSpPr txBox="1">
            <a:spLocks noChangeArrowheads="1"/>
          </p:cNvSpPr>
          <p:nvPr/>
        </p:nvSpPr>
        <p:spPr bwMode="auto">
          <a:xfrm>
            <a:off x="5029200" y="2133600"/>
            <a:ext cx="234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>
              <a:solidFill>
                <a:srgbClr val="FF3300"/>
              </a:solidFill>
            </a:endParaRPr>
          </a:p>
          <a:p>
            <a:endParaRPr lang="en-US" sz="200">
              <a:solidFill>
                <a:srgbClr val="FF3300"/>
              </a:solidFill>
            </a:endParaRPr>
          </a:p>
          <a:p>
            <a:r>
              <a:rPr lang="en-US" sz="200">
                <a:solidFill>
                  <a:srgbClr val="FF3300"/>
                </a:solidFill>
              </a:rPr>
              <a:t>SG1</a:t>
            </a:r>
          </a:p>
        </p:txBody>
      </p:sp>
      <p:pic>
        <p:nvPicPr>
          <p:cNvPr id="2371" name="Picture 549" descr="CERN7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9600" y="228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2" name="Text Box 550"/>
          <p:cNvSpPr txBox="1">
            <a:spLocks noChangeArrowheads="1"/>
          </p:cNvSpPr>
          <p:nvPr/>
        </p:nvSpPr>
        <p:spPr bwMode="auto">
          <a:xfrm>
            <a:off x="1828800" y="457200"/>
            <a:ext cx="3702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u="sng"/>
              <a:t>Network Backbone Topology</a:t>
            </a:r>
          </a:p>
        </p:txBody>
      </p:sp>
      <p:pic>
        <p:nvPicPr>
          <p:cNvPr id="2373" name="Picture 294" descr="united-states-map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1371600"/>
            <a:ext cx="228600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4" name="Picture 227" descr="Cisco-760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77000" y="1905000"/>
            <a:ext cx="161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" name="Picture 228" descr="Cisco-760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77000" y="2286000"/>
            <a:ext cx="161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6" name="Picture 229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81800" y="16002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7" name="Picture 230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0400" y="16002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8" name="Picture 231" descr="IXEUROPE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15200" y="1371600"/>
            <a:ext cx="38100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9" name="Picture 232" descr="Earth-1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620000" y="2209800"/>
            <a:ext cx="1984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0" name="Picture 237" descr="Geant2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772400" y="2514600"/>
            <a:ext cx="304800" cy="12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1" name="Picture 240" descr="cisco 6506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905000"/>
            <a:ext cx="2286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2" name="Picture 297" descr="cisco 7206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1676400"/>
            <a:ext cx="1524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3" name="Picture 293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91400" y="16002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4" name="Picture 239" descr="Switch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010400" y="2514600"/>
            <a:ext cx="381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" name="Picture 240" descr="WHO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7924800" y="1447800"/>
            <a:ext cx="1524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6" name="Picture 553" descr="ATLAS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905000" y="6172200"/>
            <a:ext cx="136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7" name="Picture 556" descr="lhcb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162800" y="62484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8" name="Picture 557" descr="Alice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3657600" y="6172200"/>
            <a:ext cx="3048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9" name="Line 558"/>
          <p:cNvSpPr>
            <a:spLocks noChangeShapeType="1"/>
          </p:cNvSpPr>
          <p:nvPr/>
        </p:nvSpPr>
        <p:spPr bwMode="auto">
          <a:xfrm flipH="1">
            <a:off x="990600" y="4191000"/>
            <a:ext cx="228600" cy="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0" name="Line 559"/>
          <p:cNvSpPr>
            <a:spLocks noChangeShapeType="1"/>
          </p:cNvSpPr>
          <p:nvPr/>
        </p:nvSpPr>
        <p:spPr bwMode="auto">
          <a:xfrm>
            <a:off x="990600" y="4343400"/>
            <a:ext cx="0" cy="1219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1" name="Line 560"/>
          <p:cNvSpPr>
            <a:spLocks noChangeShapeType="1"/>
          </p:cNvSpPr>
          <p:nvPr/>
        </p:nvSpPr>
        <p:spPr bwMode="auto">
          <a:xfrm flipH="1">
            <a:off x="990600" y="4343400"/>
            <a:ext cx="381000" cy="1219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2" name="Line 561"/>
          <p:cNvSpPr>
            <a:spLocks noChangeShapeType="1"/>
          </p:cNvSpPr>
          <p:nvPr/>
        </p:nvSpPr>
        <p:spPr bwMode="auto">
          <a:xfrm flipH="1">
            <a:off x="533400" y="4343400"/>
            <a:ext cx="457200" cy="1828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3" name="Line 562"/>
          <p:cNvSpPr>
            <a:spLocks noChangeShapeType="1"/>
          </p:cNvSpPr>
          <p:nvPr/>
        </p:nvSpPr>
        <p:spPr bwMode="auto">
          <a:xfrm flipH="1">
            <a:off x="609600" y="4343400"/>
            <a:ext cx="381000" cy="990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4" name="Line 563"/>
          <p:cNvSpPr>
            <a:spLocks noChangeShapeType="1"/>
          </p:cNvSpPr>
          <p:nvPr/>
        </p:nvSpPr>
        <p:spPr bwMode="auto">
          <a:xfrm flipH="1">
            <a:off x="609600" y="4343400"/>
            <a:ext cx="762000" cy="990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5" name="Line 564"/>
          <p:cNvSpPr>
            <a:spLocks noChangeShapeType="1"/>
          </p:cNvSpPr>
          <p:nvPr/>
        </p:nvSpPr>
        <p:spPr bwMode="auto">
          <a:xfrm>
            <a:off x="990600" y="4343400"/>
            <a:ext cx="152400" cy="1752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6" name="Line 565"/>
          <p:cNvSpPr>
            <a:spLocks noChangeShapeType="1"/>
          </p:cNvSpPr>
          <p:nvPr/>
        </p:nvSpPr>
        <p:spPr bwMode="auto">
          <a:xfrm flipH="1">
            <a:off x="1143000" y="4343400"/>
            <a:ext cx="228600" cy="16764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7" name="Line 566"/>
          <p:cNvSpPr>
            <a:spLocks noChangeShapeType="1"/>
          </p:cNvSpPr>
          <p:nvPr/>
        </p:nvSpPr>
        <p:spPr bwMode="auto">
          <a:xfrm>
            <a:off x="990600" y="4343400"/>
            <a:ext cx="304800" cy="1295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8" name="Line 567"/>
          <p:cNvSpPr>
            <a:spLocks noChangeShapeType="1"/>
          </p:cNvSpPr>
          <p:nvPr/>
        </p:nvSpPr>
        <p:spPr bwMode="auto">
          <a:xfrm flipH="1">
            <a:off x="914400" y="4343400"/>
            <a:ext cx="76200" cy="990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99" name="Line 568"/>
          <p:cNvSpPr>
            <a:spLocks noChangeShapeType="1"/>
          </p:cNvSpPr>
          <p:nvPr/>
        </p:nvSpPr>
        <p:spPr bwMode="auto">
          <a:xfrm flipH="1">
            <a:off x="914400" y="4343400"/>
            <a:ext cx="457200" cy="990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00" name="Line 569"/>
          <p:cNvSpPr>
            <a:spLocks noChangeShapeType="1"/>
          </p:cNvSpPr>
          <p:nvPr/>
        </p:nvSpPr>
        <p:spPr bwMode="auto">
          <a:xfrm>
            <a:off x="990600" y="4343400"/>
            <a:ext cx="533400" cy="14478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01" name="Line 570"/>
          <p:cNvSpPr>
            <a:spLocks noChangeShapeType="1"/>
          </p:cNvSpPr>
          <p:nvPr/>
        </p:nvSpPr>
        <p:spPr bwMode="auto">
          <a:xfrm flipH="1">
            <a:off x="762000" y="4343400"/>
            <a:ext cx="228600" cy="1981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02" name="Line 571"/>
          <p:cNvSpPr>
            <a:spLocks noChangeShapeType="1"/>
          </p:cNvSpPr>
          <p:nvPr/>
        </p:nvSpPr>
        <p:spPr bwMode="auto">
          <a:xfrm flipH="1">
            <a:off x="533400" y="4343400"/>
            <a:ext cx="838200" cy="1371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03" name="Line 572"/>
          <p:cNvSpPr>
            <a:spLocks noChangeShapeType="1"/>
          </p:cNvSpPr>
          <p:nvPr/>
        </p:nvSpPr>
        <p:spPr bwMode="auto">
          <a:xfrm flipH="1">
            <a:off x="762000" y="4343400"/>
            <a:ext cx="609600" cy="1600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04" name="Line 573"/>
          <p:cNvSpPr>
            <a:spLocks noChangeShapeType="1"/>
          </p:cNvSpPr>
          <p:nvPr/>
        </p:nvSpPr>
        <p:spPr bwMode="auto">
          <a:xfrm>
            <a:off x="1371600" y="4343400"/>
            <a:ext cx="76200" cy="9906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05" name="Picture 213" descr="ASGC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3400" y="53340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" name="Picture 214" descr="BNL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762000" y="5334000"/>
            <a:ext cx="228600" cy="8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7" name="Picture 216" descr="FNAL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457200" y="5562600"/>
            <a:ext cx="609600" cy="7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8" name="Picture 217" descr="GridKa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1219200" y="5562600"/>
            <a:ext cx="228600" cy="11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9" name="Picture 218" descr="IN2P3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457200" y="5715000"/>
            <a:ext cx="3048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0" name="Picture 219" descr="ndgf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1219200" y="5791200"/>
            <a:ext cx="357188" cy="11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1" name="Picture 221" descr="SARA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609600" y="5943600"/>
            <a:ext cx="30480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2" name="Picture 222" descr="triumf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1066800" y="6019800"/>
            <a:ext cx="304800" cy="8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3" name="Picture 225" descr="Ral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457200" y="6172200"/>
            <a:ext cx="4191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4" name="Picture 226" descr="CNAF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1371600" y="53340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5" name="Line 575"/>
          <p:cNvSpPr>
            <a:spLocks noChangeShapeType="1"/>
          </p:cNvSpPr>
          <p:nvPr/>
        </p:nvSpPr>
        <p:spPr bwMode="auto">
          <a:xfrm>
            <a:off x="6477000" y="609600"/>
            <a:ext cx="3048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16" name="Line 576"/>
          <p:cNvSpPr>
            <a:spLocks noChangeShapeType="1"/>
          </p:cNvSpPr>
          <p:nvPr/>
        </p:nvSpPr>
        <p:spPr bwMode="auto">
          <a:xfrm>
            <a:off x="6477000" y="7620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17" name="Line 578"/>
          <p:cNvSpPr>
            <a:spLocks noChangeShapeType="1"/>
          </p:cNvSpPr>
          <p:nvPr/>
        </p:nvSpPr>
        <p:spPr bwMode="auto">
          <a:xfrm>
            <a:off x="7620000" y="609600"/>
            <a:ext cx="304800" cy="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18" name="Line 579"/>
          <p:cNvSpPr>
            <a:spLocks noChangeShapeType="1"/>
          </p:cNvSpPr>
          <p:nvPr/>
        </p:nvSpPr>
        <p:spPr bwMode="auto">
          <a:xfrm>
            <a:off x="7620000" y="762000"/>
            <a:ext cx="3048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19" name="Text Box 581"/>
          <p:cNvSpPr txBox="1">
            <a:spLocks noChangeArrowheads="1"/>
          </p:cNvSpPr>
          <p:nvPr/>
        </p:nvSpPr>
        <p:spPr bwMode="auto">
          <a:xfrm>
            <a:off x="6842125" y="514350"/>
            <a:ext cx="346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/>
              <a:t>Gigabit</a:t>
            </a:r>
          </a:p>
        </p:txBody>
      </p:sp>
      <p:sp>
        <p:nvSpPr>
          <p:cNvPr id="2420" name="Text Box 582"/>
          <p:cNvSpPr txBox="1">
            <a:spLocks noChangeArrowheads="1"/>
          </p:cNvSpPr>
          <p:nvPr/>
        </p:nvSpPr>
        <p:spPr bwMode="auto">
          <a:xfrm>
            <a:off x="6858000" y="685800"/>
            <a:ext cx="4683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/>
              <a:t>Multi Gigabit</a:t>
            </a:r>
          </a:p>
        </p:txBody>
      </p:sp>
      <p:sp>
        <p:nvSpPr>
          <p:cNvPr id="2421" name="Text Box 583"/>
          <p:cNvSpPr txBox="1">
            <a:spLocks noChangeArrowheads="1"/>
          </p:cNvSpPr>
          <p:nvPr/>
        </p:nvSpPr>
        <p:spPr bwMode="auto">
          <a:xfrm>
            <a:off x="8001000" y="533400"/>
            <a:ext cx="4175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/>
              <a:t>10 Gigabit</a:t>
            </a:r>
          </a:p>
        </p:txBody>
      </p:sp>
      <p:sp>
        <p:nvSpPr>
          <p:cNvPr id="2422" name="Text Box 584"/>
          <p:cNvSpPr txBox="1">
            <a:spLocks noChangeArrowheads="1"/>
          </p:cNvSpPr>
          <p:nvPr/>
        </p:nvSpPr>
        <p:spPr bwMode="auto">
          <a:xfrm>
            <a:off x="8001000" y="685800"/>
            <a:ext cx="5397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/>
              <a:t>Multi 10 Gigabit</a:t>
            </a:r>
          </a:p>
        </p:txBody>
      </p:sp>
      <p:pic>
        <p:nvPicPr>
          <p:cNvPr id="2423" name="Picture 39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524000" y="2438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4" name="Picture 40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524000" y="2819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5" name="Picture 41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457200" y="40386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6" name="Picture 42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219200" y="40386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7" name="Picture 43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838200" y="40386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8" name="Picture 47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295400" y="15240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9" name="Picture 49" descr="Copy of 3500-48g"/>
          <p:cNvPicPr>
            <a:picLocks noChangeAspect="1" noChangeArrowheads="1"/>
          </p:cNvPicPr>
          <p:nvPr/>
        </p:nvPicPr>
        <p:blipFill>
          <a:blip r:embed="rId37"/>
          <a:srcRect l="1071"/>
          <a:stretch>
            <a:fillRect/>
          </a:stretch>
        </p:blipFill>
        <p:spPr bwMode="auto">
          <a:xfrm>
            <a:off x="1295400" y="1400175"/>
            <a:ext cx="2381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0" name="Picture 61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2286000" y="23622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1" name="Picture 63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572000" y="23622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2" name="Picture 126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43840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3" name="Picture 127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241935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4" name="Picture 586" descr="PIC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609600" y="6324600"/>
            <a:ext cx="3048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5" name="Picture 59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67000" y="22860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6" name="Picture 60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7200" y="22860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" name="Line 587"/>
          <p:cNvSpPr>
            <a:spLocks noChangeShapeType="1"/>
          </p:cNvSpPr>
          <p:nvPr/>
        </p:nvSpPr>
        <p:spPr bwMode="auto">
          <a:xfrm>
            <a:off x="3581400" y="1981200"/>
            <a:ext cx="1676400" cy="3810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38" name="Line 588"/>
          <p:cNvSpPr>
            <a:spLocks noChangeShapeType="1"/>
          </p:cNvSpPr>
          <p:nvPr/>
        </p:nvSpPr>
        <p:spPr bwMode="auto">
          <a:xfrm>
            <a:off x="3581400" y="2590800"/>
            <a:ext cx="1676400" cy="1524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39" name="Line 593"/>
          <p:cNvSpPr>
            <a:spLocks noChangeShapeType="1"/>
          </p:cNvSpPr>
          <p:nvPr/>
        </p:nvSpPr>
        <p:spPr bwMode="auto">
          <a:xfrm flipV="1">
            <a:off x="3276600" y="3886200"/>
            <a:ext cx="0" cy="1524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40" name="Picture 594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3124200" y="4038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1" name="Text Box 77"/>
          <p:cNvSpPr txBox="1">
            <a:spLocks noChangeArrowheads="1"/>
          </p:cNvSpPr>
          <p:nvPr/>
        </p:nvSpPr>
        <p:spPr bwMode="auto">
          <a:xfrm>
            <a:off x="2209800" y="3276600"/>
            <a:ext cx="3444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/>
              <a:t>  2-S</a:t>
            </a:r>
          </a:p>
        </p:txBody>
      </p:sp>
      <p:sp>
        <p:nvSpPr>
          <p:cNvPr id="2442" name="Text Box 95"/>
          <p:cNvSpPr txBox="1">
            <a:spLocks noChangeArrowheads="1"/>
          </p:cNvSpPr>
          <p:nvPr/>
        </p:nvSpPr>
        <p:spPr bwMode="auto">
          <a:xfrm>
            <a:off x="4419600" y="3276600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/>
              <a:t>  874-R</a:t>
            </a:r>
          </a:p>
        </p:txBody>
      </p:sp>
      <p:sp>
        <p:nvSpPr>
          <p:cNvPr id="2443" name="Line 620"/>
          <p:cNvSpPr>
            <a:spLocks noChangeShapeType="1"/>
          </p:cNvSpPr>
          <p:nvPr/>
        </p:nvSpPr>
        <p:spPr bwMode="auto">
          <a:xfrm flipH="1" flipV="1">
            <a:off x="4267200" y="4572000"/>
            <a:ext cx="3048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44" name="Line 627"/>
          <p:cNvSpPr>
            <a:spLocks noChangeShapeType="1"/>
          </p:cNvSpPr>
          <p:nvPr/>
        </p:nvSpPr>
        <p:spPr bwMode="auto">
          <a:xfrm>
            <a:off x="381000" y="4419600"/>
            <a:ext cx="2667000" cy="533400"/>
          </a:xfrm>
          <a:prstGeom prst="line">
            <a:avLst/>
          </a:prstGeom>
          <a:noFill/>
          <a:ln w="127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45" name="Picture 224" descr="openlab-blue_big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1524000" y="4038600"/>
            <a:ext cx="304800" cy="11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6" name="Picture 44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04800" y="3581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7" name="Picture 45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04800" y="3200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8" name="Picture 57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609600" y="1981200"/>
            <a:ext cx="238125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9" name="Text Box 82"/>
          <p:cNvSpPr txBox="1">
            <a:spLocks noChangeArrowheads="1"/>
          </p:cNvSpPr>
          <p:nvPr/>
        </p:nvSpPr>
        <p:spPr bwMode="auto">
          <a:xfrm>
            <a:off x="152400" y="1371600"/>
            <a:ext cx="8080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/>
              <a:t>Computer Center</a:t>
            </a:r>
          </a:p>
        </p:txBody>
      </p:sp>
      <p:sp>
        <p:nvSpPr>
          <p:cNvPr id="2450" name="Line 639"/>
          <p:cNvSpPr>
            <a:spLocks noChangeShapeType="1"/>
          </p:cNvSpPr>
          <p:nvPr/>
        </p:nvSpPr>
        <p:spPr bwMode="auto">
          <a:xfrm flipV="1">
            <a:off x="6705600" y="4267200"/>
            <a:ext cx="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51" name="Line 642"/>
          <p:cNvSpPr>
            <a:spLocks noChangeShapeType="1"/>
          </p:cNvSpPr>
          <p:nvPr/>
        </p:nvSpPr>
        <p:spPr bwMode="auto">
          <a:xfrm flipV="1">
            <a:off x="7620000" y="4267200"/>
            <a:ext cx="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52" name="Line 663"/>
          <p:cNvSpPr>
            <a:spLocks noChangeShapeType="1"/>
          </p:cNvSpPr>
          <p:nvPr/>
        </p:nvSpPr>
        <p:spPr bwMode="auto">
          <a:xfrm flipV="1">
            <a:off x="8534400" y="4267200"/>
            <a:ext cx="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53" name="Line 669"/>
          <p:cNvSpPr>
            <a:spLocks noChangeShapeType="1"/>
          </p:cNvSpPr>
          <p:nvPr/>
        </p:nvSpPr>
        <p:spPr bwMode="auto">
          <a:xfrm flipH="1" flipV="1">
            <a:off x="6400800" y="4267200"/>
            <a:ext cx="0" cy="2286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54" name="Text Box 202"/>
          <p:cNvSpPr txBox="1">
            <a:spLocks noChangeArrowheads="1"/>
          </p:cNvSpPr>
          <p:nvPr/>
        </p:nvSpPr>
        <p:spPr bwMode="auto">
          <a:xfrm>
            <a:off x="6172200" y="3886200"/>
            <a:ext cx="520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/>
              <a:t>LHC area</a:t>
            </a:r>
          </a:p>
        </p:txBody>
      </p:sp>
      <p:pic>
        <p:nvPicPr>
          <p:cNvPr id="2455" name="Picture 675" descr="3500-24g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3657600" y="3810000"/>
            <a:ext cx="228600" cy="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32" name="Oval 684"/>
          <p:cNvSpPr>
            <a:spLocks noChangeArrowheads="1"/>
          </p:cNvSpPr>
          <p:nvPr/>
        </p:nvSpPr>
        <p:spPr bwMode="auto">
          <a:xfrm>
            <a:off x="1905000" y="5257800"/>
            <a:ext cx="1066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733" name="Oval 685"/>
          <p:cNvSpPr>
            <a:spLocks noChangeArrowheads="1"/>
          </p:cNvSpPr>
          <p:nvPr/>
        </p:nvSpPr>
        <p:spPr bwMode="auto">
          <a:xfrm>
            <a:off x="2057400" y="5715000"/>
            <a:ext cx="838200" cy="8382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734" name="Oval 686"/>
          <p:cNvSpPr>
            <a:spLocks noChangeArrowheads="1"/>
          </p:cNvSpPr>
          <p:nvPr/>
        </p:nvSpPr>
        <p:spPr bwMode="auto">
          <a:xfrm>
            <a:off x="3048000" y="5257800"/>
            <a:ext cx="304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459" name="Text Box 662"/>
          <p:cNvSpPr txBox="1">
            <a:spLocks noChangeArrowheads="1"/>
          </p:cNvSpPr>
          <p:nvPr/>
        </p:nvSpPr>
        <p:spPr bwMode="auto">
          <a:xfrm>
            <a:off x="2971800" y="54102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15x</a:t>
            </a:r>
          </a:p>
        </p:txBody>
      </p:sp>
      <p:sp>
        <p:nvSpPr>
          <p:cNvPr id="2460" name="Text Box 682"/>
          <p:cNvSpPr txBox="1">
            <a:spLocks noChangeArrowheads="1"/>
          </p:cNvSpPr>
          <p:nvPr/>
        </p:nvSpPr>
        <p:spPr bwMode="auto">
          <a:xfrm>
            <a:off x="2667000" y="54864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15x</a:t>
            </a:r>
          </a:p>
        </p:txBody>
      </p:sp>
      <p:sp>
        <p:nvSpPr>
          <p:cNvPr id="2461" name="Text Box 659"/>
          <p:cNvSpPr txBox="1">
            <a:spLocks noChangeArrowheads="1"/>
          </p:cNvSpPr>
          <p:nvPr/>
        </p:nvSpPr>
        <p:spPr bwMode="auto">
          <a:xfrm>
            <a:off x="2514600" y="5867400"/>
            <a:ext cx="2936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CDR</a:t>
            </a:r>
          </a:p>
        </p:txBody>
      </p:sp>
      <p:sp>
        <p:nvSpPr>
          <p:cNvPr id="2462" name="Text Box 687"/>
          <p:cNvSpPr txBox="1">
            <a:spLocks noChangeArrowheads="1"/>
          </p:cNvSpPr>
          <p:nvPr/>
        </p:nvSpPr>
        <p:spPr bwMode="auto">
          <a:xfrm>
            <a:off x="2514600" y="6324600"/>
            <a:ext cx="2968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DAQ</a:t>
            </a:r>
          </a:p>
        </p:txBody>
      </p:sp>
      <p:sp>
        <p:nvSpPr>
          <p:cNvPr id="2736" name="Oval 688"/>
          <p:cNvSpPr>
            <a:spLocks noChangeArrowheads="1"/>
          </p:cNvSpPr>
          <p:nvPr/>
        </p:nvSpPr>
        <p:spPr bwMode="auto">
          <a:xfrm>
            <a:off x="4724400" y="5791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464" name="Line 670"/>
          <p:cNvSpPr>
            <a:spLocks noChangeShapeType="1"/>
          </p:cNvSpPr>
          <p:nvPr/>
        </p:nvSpPr>
        <p:spPr bwMode="auto">
          <a:xfrm flipV="1">
            <a:off x="3200400" y="4495800"/>
            <a:ext cx="3200400" cy="9144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65" name="Picture 636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541020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6" name="Text Box 692"/>
          <p:cNvSpPr txBox="1">
            <a:spLocks noChangeArrowheads="1"/>
          </p:cNvSpPr>
          <p:nvPr/>
        </p:nvSpPr>
        <p:spPr bwMode="auto">
          <a:xfrm>
            <a:off x="2133600" y="5181600"/>
            <a:ext cx="2206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/>
          </a:p>
          <a:p>
            <a:endParaRPr lang="en-US" sz="200"/>
          </a:p>
          <a:p>
            <a:r>
              <a:rPr lang="en-US" sz="200"/>
              <a:t>AG</a:t>
            </a:r>
          </a:p>
        </p:txBody>
      </p:sp>
      <p:sp>
        <p:nvSpPr>
          <p:cNvPr id="2467" name="Line 618"/>
          <p:cNvSpPr>
            <a:spLocks noChangeShapeType="1"/>
          </p:cNvSpPr>
          <p:nvPr/>
        </p:nvSpPr>
        <p:spPr bwMode="auto">
          <a:xfrm>
            <a:off x="2286000" y="5334000"/>
            <a:ext cx="3810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68" name="Picture 690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2209800" y="5334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9" name="Picture 694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2514600" y="5562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0" name="Text Box 695"/>
          <p:cNvSpPr txBox="1">
            <a:spLocks noChangeArrowheads="1"/>
          </p:cNvSpPr>
          <p:nvPr/>
        </p:nvSpPr>
        <p:spPr bwMode="auto">
          <a:xfrm>
            <a:off x="1905000" y="5410200"/>
            <a:ext cx="3540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  ATCN</a:t>
            </a:r>
          </a:p>
        </p:txBody>
      </p:sp>
      <p:pic>
        <p:nvPicPr>
          <p:cNvPr id="2471" name="Picture 698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2667000" y="54864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2" name="Line 701"/>
          <p:cNvSpPr>
            <a:spLocks noChangeShapeType="1"/>
          </p:cNvSpPr>
          <p:nvPr/>
        </p:nvSpPr>
        <p:spPr bwMode="auto">
          <a:xfrm>
            <a:off x="2209800" y="54102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73" name="Line 699"/>
          <p:cNvSpPr>
            <a:spLocks noChangeShapeType="1"/>
          </p:cNvSpPr>
          <p:nvPr/>
        </p:nvSpPr>
        <p:spPr bwMode="auto">
          <a:xfrm>
            <a:off x="2286000" y="53340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74" name="Picture 691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2286000" y="52578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5" name="Line 702"/>
          <p:cNvSpPr>
            <a:spLocks noChangeShapeType="1"/>
          </p:cNvSpPr>
          <p:nvPr/>
        </p:nvSpPr>
        <p:spPr bwMode="auto">
          <a:xfrm>
            <a:off x="2438400" y="5486400"/>
            <a:ext cx="2286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76" name="Line 703"/>
          <p:cNvSpPr>
            <a:spLocks noChangeShapeType="1"/>
          </p:cNvSpPr>
          <p:nvPr/>
        </p:nvSpPr>
        <p:spPr bwMode="auto">
          <a:xfrm>
            <a:off x="2362200" y="5562600"/>
            <a:ext cx="1524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77" name="Line 705"/>
          <p:cNvSpPr>
            <a:spLocks noChangeShapeType="1"/>
          </p:cNvSpPr>
          <p:nvPr/>
        </p:nvSpPr>
        <p:spPr bwMode="auto">
          <a:xfrm>
            <a:off x="2819400" y="5410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78" name="Line 708"/>
          <p:cNvSpPr>
            <a:spLocks noChangeShapeType="1"/>
          </p:cNvSpPr>
          <p:nvPr/>
        </p:nvSpPr>
        <p:spPr bwMode="auto">
          <a:xfrm flipV="1">
            <a:off x="2819400" y="4572000"/>
            <a:ext cx="1066800" cy="7620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79" name="Line 709"/>
          <p:cNvSpPr>
            <a:spLocks noChangeShapeType="1"/>
          </p:cNvSpPr>
          <p:nvPr/>
        </p:nvSpPr>
        <p:spPr bwMode="auto">
          <a:xfrm flipV="1">
            <a:off x="2819400" y="4572000"/>
            <a:ext cx="1143000" cy="7620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80" name="Line 630"/>
          <p:cNvSpPr>
            <a:spLocks noChangeShapeType="1"/>
          </p:cNvSpPr>
          <p:nvPr/>
        </p:nvSpPr>
        <p:spPr bwMode="auto">
          <a:xfrm>
            <a:off x="304800" y="4572000"/>
            <a:ext cx="1295400" cy="457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81" name="Picture 710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2362200" y="59436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2" name="Picture 711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2438400" y="59436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3" name="Line 712"/>
          <p:cNvSpPr>
            <a:spLocks noChangeShapeType="1"/>
          </p:cNvSpPr>
          <p:nvPr/>
        </p:nvSpPr>
        <p:spPr bwMode="auto">
          <a:xfrm>
            <a:off x="23622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84" name="Line 713"/>
          <p:cNvSpPr>
            <a:spLocks noChangeShapeType="1"/>
          </p:cNvSpPr>
          <p:nvPr/>
        </p:nvSpPr>
        <p:spPr bwMode="auto">
          <a:xfrm>
            <a:off x="24384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85" name="Line 714"/>
          <p:cNvSpPr>
            <a:spLocks noChangeShapeType="1"/>
          </p:cNvSpPr>
          <p:nvPr/>
        </p:nvSpPr>
        <p:spPr bwMode="auto">
          <a:xfrm>
            <a:off x="2362200" y="60198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86" name="Line 715"/>
          <p:cNvSpPr>
            <a:spLocks noChangeShapeType="1"/>
          </p:cNvSpPr>
          <p:nvPr/>
        </p:nvSpPr>
        <p:spPr bwMode="auto">
          <a:xfrm>
            <a:off x="2438400" y="60198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87" name="Picture 677" descr="3500-24g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2286000" y="5867400"/>
            <a:ext cx="228600" cy="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8" name="Line 716"/>
          <p:cNvSpPr>
            <a:spLocks noChangeShapeType="1"/>
          </p:cNvSpPr>
          <p:nvPr/>
        </p:nvSpPr>
        <p:spPr bwMode="auto">
          <a:xfrm>
            <a:off x="2286000" y="6248400"/>
            <a:ext cx="152400" cy="0"/>
          </a:xfrm>
          <a:prstGeom prst="line">
            <a:avLst/>
          </a:prstGeom>
          <a:noFill/>
          <a:ln w="127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89" name="Line 717"/>
          <p:cNvSpPr>
            <a:spLocks noChangeShapeType="1"/>
          </p:cNvSpPr>
          <p:nvPr/>
        </p:nvSpPr>
        <p:spPr bwMode="auto">
          <a:xfrm>
            <a:off x="2514600" y="6248400"/>
            <a:ext cx="152400" cy="0"/>
          </a:xfrm>
          <a:prstGeom prst="line">
            <a:avLst/>
          </a:prstGeom>
          <a:noFill/>
          <a:ln w="127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90" name="Line 718"/>
          <p:cNvSpPr>
            <a:spLocks noChangeShapeType="1"/>
          </p:cNvSpPr>
          <p:nvPr/>
        </p:nvSpPr>
        <p:spPr bwMode="auto">
          <a:xfrm>
            <a:off x="2438400" y="6400800"/>
            <a:ext cx="0" cy="762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491" name="Picture 678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2362200" y="60960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2" name="Picture 679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67000" y="60960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3" name="Picture 680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33600" y="60960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4" name="Picture 681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2362200" y="64770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5" name="Text Box 647"/>
          <p:cNvSpPr txBox="1">
            <a:spLocks noChangeArrowheads="1"/>
          </p:cNvSpPr>
          <p:nvPr/>
        </p:nvSpPr>
        <p:spPr bwMode="auto">
          <a:xfrm>
            <a:off x="2133600" y="64008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90x</a:t>
            </a:r>
          </a:p>
        </p:txBody>
      </p:sp>
      <p:pic>
        <p:nvPicPr>
          <p:cNvPr id="2496" name="Picture 719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2438400" y="5715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7" name="Picture 720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2514600" y="5715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" name="Line 721"/>
          <p:cNvSpPr>
            <a:spLocks noChangeShapeType="1"/>
          </p:cNvSpPr>
          <p:nvPr/>
        </p:nvSpPr>
        <p:spPr bwMode="auto">
          <a:xfrm flipV="1">
            <a:off x="2438400" y="5791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99" name="Line 722"/>
          <p:cNvSpPr>
            <a:spLocks noChangeShapeType="1"/>
          </p:cNvSpPr>
          <p:nvPr/>
        </p:nvSpPr>
        <p:spPr bwMode="auto">
          <a:xfrm flipV="1">
            <a:off x="2514600" y="5791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00" name="Line 723"/>
          <p:cNvSpPr>
            <a:spLocks noChangeShapeType="1"/>
          </p:cNvSpPr>
          <p:nvPr/>
        </p:nvSpPr>
        <p:spPr bwMode="auto">
          <a:xfrm flipH="1" flipV="1">
            <a:off x="2362200" y="5486400"/>
            <a:ext cx="762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01" name="Line 724"/>
          <p:cNvSpPr>
            <a:spLocks noChangeShapeType="1"/>
          </p:cNvSpPr>
          <p:nvPr/>
        </p:nvSpPr>
        <p:spPr bwMode="auto">
          <a:xfrm flipH="1" flipV="1">
            <a:off x="2438400" y="5486400"/>
            <a:ext cx="762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02" name="Picture 590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6000" y="54102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3" name="Picture 696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09800" y="54864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04" name="Text Box 725"/>
          <p:cNvSpPr txBox="1">
            <a:spLocks noChangeArrowheads="1"/>
          </p:cNvSpPr>
          <p:nvPr/>
        </p:nvSpPr>
        <p:spPr bwMode="auto">
          <a:xfrm>
            <a:off x="2286000" y="57150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505" name="Text Box 726"/>
          <p:cNvSpPr txBox="1">
            <a:spLocks noChangeArrowheads="1"/>
          </p:cNvSpPr>
          <p:nvPr/>
        </p:nvSpPr>
        <p:spPr bwMode="auto">
          <a:xfrm>
            <a:off x="2209800" y="59436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775" name="Oval 727"/>
          <p:cNvSpPr>
            <a:spLocks noChangeArrowheads="1"/>
          </p:cNvSpPr>
          <p:nvPr/>
        </p:nvSpPr>
        <p:spPr bwMode="auto">
          <a:xfrm>
            <a:off x="4800600" y="5257800"/>
            <a:ext cx="304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776" name="Oval 728"/>
          <p:cNvSpPr>
            <a:spLocks noChangeArrowheads="1"/>
          </p:cNvSpPr>
          <p:nvPr/>
        </p:nvSpPr>
        <p:spPr bwMode="auto">
          <a:xfrm>
            <a:off x="3657600" y="5257800"/>
            <a:ext cx="1066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508" name="Text Box 729"/>
          <p:cNvSpPr txBox="1">
            <a:spLocks noChangeArrowheads="1"/>
          </p:cNvSpPr>
          <p:nvPr/>
        </p:nvSpPr>
        <p:spPr bwMode="auto">
          <a:xfrm>
            <a:off x="4419600" y="54864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15x</a:t>
            </a:r>
          </a:p>
        </p:txBody>
      </p:sp>
      <p:sp>
        <p:nvSpPr>
          <p:cNvPr id="2509" name="Text Box 730"/>
          <p:cNvSpPr txBox="1">
            <a:spLocks noChangeArrowheads="1"/>
          </p:cNvSpPr>
          <p:nvPr/>
        </p:nvSpPr>
        <p:spPr bwMode="auto">
          <a:xfrm>
            <a:off x="3886200" y="5181600"/>
            <a:ext cx="2206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/>
          </a:p>
          <a:p>
            <a:endParaRPr lang="en-US" sz="200"/>
          </a:p>
          <a:p>
            <a:r>
              <a:rPr lang="en-US" sz="200"/>
              <a:t>AG</a:t>
            </a:r>
          </a:p>
        </p:txBody>
      </p:sp>
      <p:pic>
        <p:nvPicPr>
          <p:cNvPr id="2510" name="Picture 731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038600" y="52578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1" name="Picture 732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267200" y="5562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2" name="Text Box 733"/>
          <p:cNvSpPr txBox="1">
            <a:spLocks noChangeArrowheads="1"/>
          </p:cNvSpPr>
          <p:nvPr/>
        </p:nvSpPr>
        <p:spPr bwMode="auto">
          <a:xfrm>
            <a:off x="3657600" y="5410200"/>
            <a:ext cx="3667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Control</a:t>
            </a:r>
          </a:p>
        </p:txBody>
      </p:sp>
      <p:pic>
        <p:nvPicPr>
          <p:cNvPr id="2513" name="Picture 735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419600" y="54864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4" name="Line 736"/>
          <p:cNvSpPr>
            <a:spLocks noChangeShapeType="1"/>
          </p:cNvSpPr>
          <p:nvPr/>
        </p:nvSpPr>
        <p:spPr bwMode="auto">
          <a:xfrm>
            <a:off x="3962400" y="54102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15" name="Line 737"/>
          <p:cNvSpPr>
            <a:spLocks noChangeShapeType="1"/>
          </p:cNvSpPr>
          <p:nvPr/>
        </p:nvSpPr>
        <p:spPr bwMode="auto">
          <a:xfrm>
            <a:off x="4038600" y="5334000"/>
            <a:ext cx="3810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16" name="Picture 738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3962400" y="5334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7" name="Line 739"/>
          <p:cNvSpPr>
            <a:spLocks noChangeShapeType="1"/>
          </p:cNvSpPr>
          <p:nvPr/>
        </p:nvSpPr>
        <p:spPr bwMode="auto">
          <a:xfrm>
            <a:off x="4191000" y="5486400"/>
            <a:ext cx="2286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18" name="Line 740"/>
          <p:cNvSpPr>
            <a:spLocks noChangeShapeType="1"/>
          </p:cNvSpPr>
          <p:nvPr/>
        </p:nvSpPr>
        <p:spPr bwMode="auto">
          <a:xfrm>
            <a:off x="4114800" y="5562600"/>
            <a:ext cx="1524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19" name="Line 741"/>
          <p:cNvSpPr>
            <a:spLocks noChangeShapeType="1"/>
          </p:cNvSpPr>
          <p:nvPr/>
        </p:nvSpPr>
        <p:spPr bwMode="auto">
          <a:xfrm>
            <a:off x="4572000" y="5410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20" name="Line 621"/>
          <p:cNvSpPr>
            <a:spLocks noChangeShapeType="1"/>
          </p:cNvSpPr>
          <p:nvPr/>
        </p:nvSpPr>
        <p:spPr bwMode="auto">
          <a:xfrm flipH="1" flipV="1">
            <a:off x="4343400" y="4572000"/>
            <a:ext cx="2286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21" name="Picture 734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19600" y="53340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92" name="Oval 744"/>
          <p:cNvSpPr>
            <a:spLocks noChangeArrowheads="1"/>
          </p:cNvSpPr>
          <p:nvPr/>
        </p:nvSpPr>
        <p:spPr bwMode="auto">
          <a:xfrm>
            <a:off x="3962400" y="5715000"/>
            <a:ext cx="609600" cy="762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523" name="Text Box 745"/>
          <p:cNvSpPr txBox="1">
            <a:spLocks noChangeArrowheads="1"/>
          </p:cNvSpPr>
          <p:nvPr/>
        </p:nvSpPr>
        <p:spPr bwMode="auto">
          <a:xfrm>
            <a:off x="4267200" y="5791200"/>
            <a:ext cx="2936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CDR</a:t>
            </a:r>
          </a:p>
        </p:txBody>
      </p:sp>
      <p:sp>
        <p:nvSpPr>
          <p:cNvPr id="2524" name="Text Box 746"/>
          <p:cNvSpPr txBox="1">
            <a:spLocks noChangeArrowheads="1"/>
          </p:cNvSpPr>
          <p:nvPr/>
        </p:nvSpPr>
        <p:spPr bwMode="auto">
          <a:xfrm>
            <a:off x="4267200" y="6248400"/>
            <a:ext cx="2968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DAQ</a:t>
            </a:r>
          </a:p>
        </p:txBody>
      </p:sp>
      <p:sp>
        <p:nvSpPr>
          <p:cNvPr id="2525" name="Text Box 747"/>
          <p:cNvSpPr txBox="1">
            <a:spLocks noChangeArrowheads="1"/>
          </p:cNvSpPr>
          <p:nvPr/>
        </p:nvSpPr>
        <p:spPr bwMode="auto">
          <a:xfrm>
            <a:off x="4800600" y="6019800"/>
            <a:ext cx="2841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HLT</a:t>
            </a:r>
          </a:p>
        </p:txBody>
      </p:sp>
      <p:pic>
        <p:nvPicPr>
          <p:cNvPr id="2526" name="Picture 602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800600" y="54102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7" name="Text Box 645"/>
          <p:cNvSpPr txBox="1">
            <a:spLocks noChangeArrowheads="1"/>
          </p:cNvSpPr>
          <p:nvPr/>
        </p:nvSpPr>
        <p:spPr bwMode="auto">
          <a:xfrm>
            <a:off x="4800600" y="5486400"/>
            <a:ext cx="252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i="1"/>
              <a:t>TN</a:t>
            </a:r>
          </a:p>
        </p:txBody>
      </p:sp>
      <p:sp>
        <p:nvSpPr>
          <p:cNvPr id="2528" name="Text Box 661"/>
          <p:cNvSpPr txBox="1">
            <a:spLocks noChangeArrowheads="1"/>
          </p:cNvSpPr>
          <p:nvPr/>
        </p:nvSpPr>
        <p:spPr bwMode="auto">
          <a:xfrm>
            <a:off x="3124200" y="5486400"/>
            <a:ext cx="252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i="1"/>
              <a:t>TN</a:t>
            </a:r>
          </a:p>
        </p:txBody>
      </p:sp>
      <p:sp>
        <p:nvSpPr>
          <p:cNvPr id="2529" name="Line 748"/>
          <p:cNvSpPr>
            <a:spLocks noChangeShapeType="1"/>
          </p:cNvSpPr>
          <p:nvPr/>
        </p:nvSpPr>
        <p:spPr bwMode="auto">
          <a:xfrm>
            <a:off x="3048000" y="4953000"/>
            <a:ext cx="1143000" cy="990600"/>
          </a:xfrm>
          <a:prstGeom prst="line">
            <a:avLst/>
          </a:prstGeom>
          <a:noFill/>
          <a:ln w="127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30" name="Picture 749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191000" y="57912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1" name="Picture 750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267200" y="57912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2" name="Line 751"/>
          <p:cNvSpPr>
            <a:spLocks noChangeShapeType="1"/>
          </p:cNvSpPr>
          <p:nvPr/>
        </p:nvSpPr>
        <p:spPr bwMode="auto">
          <a:xfrm flipH="1" flipV="1">
            <a:off x="4114800" y="5562600"/>
            <a:ext cx="762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33" name="Line 752"/>
          <p:cNvSpPr>
            <a:spLocks noChangeShapeType="1"/>
          </p:cNvSpPr>
          <p:nvPr/>
        </p:nvSpPr>
        <p:spPr bwMode="auto">
          <a:xfrm flipH="1" flipV="1">
            <a:off x="4191000" y="5486400"/>
            <a:ext cx="76200" cy="3048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34" name="Line 753"/>
          <p:cNvSpPr>
            <a:spLocks noChangeShapeType="1"/>
          </p:cNvSpPr>
          <p:nvPr/>
        </p:nvSpPr>
        <p:spPr bwMode="auto">
          <a:xfrm>
            <a:off x="41910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35" name="Line 754"/>
          <p:cNvSpPr>
            <a:spLocks noChangeShapeType="1"/>
          </p:cNvSpPr>
          <p:nvPr/>
        </p:nvSpPr>
        <p:spPr bwMode="auto">
          <a:xfrm>
            <a:off x="42672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36" name="Picture 755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876800" y="58674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7" name="Picture 756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800600" y="58674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8" name="Line 757"/>
          <p:cNvSpPr>
            <a:spLocks noChangeShapeType="1"/>
          </p:cNvSpPr>
          <p:nvPr/>
        </p:nvSpPr>
        <p:spPr bwMode="auto">
          <a:xfrm flipV="1">
            <a:off x="4343400" y="5943600"/>
            <a:ext cx="457200" cy="1524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39" name="Line 758"/>
          <p:cNvSpPr>
            <a:spLocks noChangeShapeType="1"/>
          </p:cNvSpPr>
          <p:nvPr/>
        </p:nvSpPr>
        <p:spPr bwMode="auto">
          <a:xfrm>
            <a:off x="4800600" y="59436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40" name="Line 759"/>
          <p:cNvSpPr>
            <a:spLocks noChangeShapeType="1"/>
          </p:cNvSpPr>
          <p:nvPr/>
        </p:nvSpPr>
        <p:spPr bwMode="auto">
          <a:xfrm>
            <a:off x="4953000" y="59436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41" name="Line 760"/>
          <p:cNvSpPr>
            <a:spLocks noChangeShapeType="1"/>
          </p:cNvSpPr>
          <p:nvPr/>
        </p:nvSpPr>
        <p:spPr bwMode="auto">
          <a:xfrm flipH="1" flipV="1">
            <a:off x="4191000" y="5486400"/>
            <a:ext cx="762000" cy="3810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42" name="Picture 762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953000" y="58674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43" name="Line 763"/>
          <p:cNvSpPr>
            <a:spLocks noChangeShapeType="1"/>
          </p:cNvSpPr>
          <p:nvPr/>
        </p:nvSpPr>
        <p:spPr bwMode="auto">
          <a:xfrm flipH="1" flipV="1">
            <a:off x="4114800" y="5562600"/>
            <a:ext cx="762000" cy="3048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44" name="Line 764"/>
          <p:cNvSpPr>
            <a:spLocks noChangeShapeType="1"/>
          </p:cNvSpPr>
          <p:nvPr/>
        </p:nvSpPr>
        <p:spPr bwMode="auto">
          <a:xfrm>
            <a:off x="4876800" y="59436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45" name="Text Box 765"/>
          <p:cNvSpPr txBox="1">
            <a:spLocks noChangeArrowheads="1"/>
          </p:cNvSpPr>
          <p:nvPr/>
        </p:nvSpPr>
        <p:spPr bwMode="auto">
          <a:xfrm>
            <a:off x="4038600" y="57912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546" name="Text Box 766"/>
          <p:cNvSpPr txBox="1">
            <a:spLocks noChangeArrowheads="1"/>
          </p:cNvSpPr>
          <p:nvPr/>
        </p:nvSpPr>
        <p:spPr bwMode="auto">
          <a:xfrm>
            <a:off x="4648200" y="58674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547" name="Text Box 767"/>
          <p:cNvSpPr txBox="1">
            <a:spLocks noChangeArrowheads="1"/>
          </p:cNvSpPr>
          <p:nvPr/>
        </p:nvSpPr>
        <p:spPr bwMode="auto">
          <a:xfrm>
            <a:off x="4724400" y="54102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15x</a:t>
            </a:r>
          </a:p>
        </p:txBody>
      </p:sp>
      <p:sp>
        <p:nvSpPr>
          <p:cNvPr id="2548" name="Line 768"/>
          <p:cNvSpPr>
            <a:spLocks noChangeShapeType="1"/>
          </p:cNvSpPr>
          <p:nvPr/>
        </p:nvSpPr>
        <p:spPr bwMode="auto">
          <a:xfrm flipH="1">
            <a:off x="4191000" y="6248400"/>
            <a:ext cx="76200" cy="76200"/>
          </a:xfrm>
          <a:prstGeom prst="line">
            <a:avLst/>
          </a:prstGeom>
          <a:noFill/>
          <a:ln w="127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49" name="Picture 742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38600" y="54102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0" name="Picture 743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62400" y="54864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1" name="Picture 601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4114800" y="59436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2" name="Picture 637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800600" y="60198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3" name="Picture 693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038600" y="6324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54" name="Line 772"/>
          <p:cNvSpPr>
            <a:spLocks noChangeShapeType="1"/>
          </p:cNvSpPr>
          <p:nvPr/>
        </p:nvSpPr>
        <p:spPr bwMode="auto">
          <a:xfrm flipH="1" flipV="1">
            <a:off x="4038600" y="53340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55" name="Line 773"/>
          <p:cNvSpPr>
            <a:spLocks noChangeShapeType="1"/>
          </p:cNvSpPr>
          <p:nvPr/>
        </p:nvSpPr>
        <p:spPr bwMode="auto">
          <a:xfrm>
            <a:off x="3962400" y="5410200"/>
            <a:ext cx="4572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56" name="Text Box 648"/>
          <p:cNvSpPr txBox="1">
            <a:spLocks noChangeArrowheads="1"/>
          </p:cNvSpPr>
          <p:nvPr/>
        </p:nvSpPr>
        <p:spPr bwMode="auto">
          <a:xfrm>
            <a:off x="4038600" y="63246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25x</a:t>
            </a:r>
          </a:p>
        </p:txBody>
      </p:sp>
      <p:sp>
        <p:nvSpPr>
          <p:cNvPr id="2557" name="Rectangle 774"/>
          <p:cNvSpPr>
            <a:spLocks noChangeArrowheads="1"/>
          </p:cNvSpPr>
          <p:nvPr/>
        </p:nvSpPr>
        <p:spPr bwMode="auto">
          <a:xfrm>
            <a:off x="5410200" y="5181600"/>
            <a:ext cx="1524000" cy="1371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US"/>
          </a:p>
        </p:txBody>
      </p:sp>
      <p:sp>
        <p:nvSpPr>
          <p:cNvPr id="2825" name="Oval 777"/>
          <p:cNvSpPr>
            <a:spLocks noChangeArrowheads="1"/>
          </p:cNvSpPr>
          <p:nvPr/>
        </p:nvSpPr>
        <p:spPr bwMode="auto">
          <a:xfrm>
            <a:off x="5410200" y="5257800"/>
            <a:ext cx="1066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826" name="Oval 778"/>
          <p:cNvSpPr>
            <a:spLocks noChangeArrowheads="1"/>
          </p:cNvSpPr>
          <p:nvPr/>
        </p:nvSpPr>
        <p:spPr bwMode="auto">
          <a:xfrm>
            <a:off x="5715000" y="5715000"/>
            <a:ext cx="685800" cy="8382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827" name="Oval 779"/>
          <p:cNvSpPr>
            <a:spLocks noChangeArrowheads="1"/>
          </p:cNvSpPr>
          <p:nvPr/>
        </p:nvSpPr>
        <p:spPr bwMode="auto">
          <a:xfrm>
            <a:off x="6553200" y="5257800"/>
            <a:ext cx="304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561" name="Text Box 780"/>
          <p:cNvSpPr txBox="1">
            <a:spLocks noChangeArrowheads="1"/>
          </p:cNvSpPr>
          <p:nvPr/>
        </p:nvSpPr>
        <p:spPr bwMode="auto">
          <a:xfrm>
            <a:off x="6477000" y="54102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10x</a:t>
            </a:r>
          </a:p>
        </p:txBody>
      </p:sp>
      <p:sp>
        <p:nvSpPr>
          <p:cNvPr id="2562" name="Text Box 781"/>
          <p:cNvSpPr txBox="1">
            <a:spLocks noChangeArrowheads="1"/>
          </p:cNvSpPr>
          <p:nvPr/>
        </p:nvSpPr>
        <p:spPr bwMode="auto">
          <a:xfrm>
            <a:off x="6172200" y="54864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10x</a:t>
            </a:r>
          </a:p>
        </p:txBody>
      </p:sp>
      <p:sp>
        <p:nvSpPr>
          <p:cNvPr id="2563" name="Text Box 782"/>
          <p:cNvSpPr txBox="1">
            <a:spLocks noChangeArrowheads="1"/>
          </p:cNvSpPr>
          <p:nvPr/>
        </p:nvSpPr>
        <p:spPr bwMode="auto">
          <a:xfrm>
            <a:off x="6096000" y="5867400"/>
            <a:ext cx="2936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CDR</a:t>
            </a:r>
          </a:p>
        </p:txBody>
      </p:sp>
      <p:sp>
        <p:nvSpPr>
          <p:cNvPr id="2564" name="Text Box 783"/>
          <p:cNvSpPr txBox="1">
            <a:spLocks noChangeArrowheads="1"/>
          </p:cNvSpPr>
          <p:nvPr/>
        </p:nvSpPr>
        <p:spPr bwMode="auto">
          <a:xfrm>
            <a:off x="6096000" y="6248400"/>
            <a:ext cx="2968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DAQ</a:t>
            </a:r>
          </a:p>
        </p:txBody>
      </p:sp>
      <p:pic>
        <p:nvPicPr>
          <p:cNvPr id="2565" name="Picture 784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541020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6" name="Text Box 785"/>
          <p:cNvSpPr txBox="1">
            <a:spLocks noChangeArrowheads="1"/>
          </p:cNvSpPr>
          <p:nvPr/>
        </p:nvSpPr>
        <p:spPr bwMode="auto">
          <a:xfrm>
            <a:off x="5638800" y="5181600"/>
            <a:ext cx="2206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"/>
          </a:p>
          <a:p>
            <a:endParaRPr lang="en-US" sz="200"/>
          </a:p>
          <a:p>
            <a:r>
              <a:rPr lang="en-US" sz="200"/>
              <a:t>AG</a:t>
            </a:r>
          </a:p>
        </p:txBody>
      </p:sp>
      <p:pic>
        <p:nvPicPr>
          <p:cNvPr id="2567" name="Picture 786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5715000" y="5334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8" name="Picture 787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6019800" y="5562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9" name="Text Box 788"/>
          <p:cNvSpPr txBox="1">
            <a:spLocks noChangeArrowheads="1"/>
          </p:cNvSpPr>
          <p:nvPr/>
        </p:nvSpPr>
        <p:spPr bwMode="auto">
          <a:xfrm>
            <a:off x="5410200" y="5410200"/>
            <a:ext cx="3667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Control</a:t>
            </a:r>
          </a:p>
        </p:txBody>
      </p:sp>
      <p:pic>
        <p:nvPicPr>
          <p:cNvPr id="2570" name="Picture 789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72200" y="53340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1" name="Picture 790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6172200" y="54864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2" name="Line 791"/>
          <p:cNvSpPr>
            <a:spLocks noChangeShapeType="1"/>
          </p:cNvSpPr>
          <p:nvPr/>
        </p:nvSpPr>
        <p:spPr bwMode="auto">
          <a:xfrm>
            <a:off x="5715000" y="54102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73" name="Picture 793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5791200" y="52578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4" name="Line 794"/>
          <p:cNvSpPr>
            <a:spLocks noChangeShapeType="1"/>
          </p:cNvSpPr>
          <p:nvPr/>
        </p:nvSpPr>
        <p:spPr bwMode="auto">
          <a:xfrm>
            <a:off x="5943600" y="5486400"/>
            <a:ext cx="2286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75" name="Line 795"/>
          <p:cNvSpPr>
            <a:spLocks noChangeShapeType="1"/>
          </p:cNvSpPr>
          <p:nvPr/>
        </p:nvSpPr>
        <p:spPr bwMode="auto">
          <a:xfrm>
            <a:off x="5867400" y="5562600"/>
            <a:ext cx="1524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76" name="Line 796"/>
          <p:cNvSpPr>
            <a:spLocks noChangeShapeType="1"/>
          </p:cNvSpPr>
          <p:nvPr/>
        </p:nvSpPr>
        <p:spPr bwMode="auto">
          <a:xfrm>
            <a:off x="6324600" y="5410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77" name="Picture 797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5943600" y="59436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8" name="Picture 798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6019800" y="59436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9" name="Line 799"/>
          <p:cNvSpPr>
            <a:spLocks noChangeShapeType="1"/>
          </p:cNvSpPr>
          <p:nvPr/>
        </p:nvSpPr>
        <p:spPr bwMode="auto">
          <a:xfrm>
            <a:off x="59436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80" name="Line 800"/>
          <p:cNvSpPr>
            <a:spLocks noChangeShapeType="1"/>
          </p:cNvSpPr>
          <p:nvPr/>
        </p:nvSpPr>
        <p:spPr bwMode="auto">
          <a:xfrm>
            <a:off x="60198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81" name="Line 801"/>
          <p:cNvSpPr>
            <a:spLocks noChangeShapeType="1"/>
          </p:cNvSpPr>
          <p:nvPr/>
        </p:nvSpPr>
        <p:spPr bwMode="auto">
          <a:xfrm>
            <a:off x="5943600" y="60198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82" name="Line 802"/>
          <p:cNvSpPr>
            <a:spLocks noChangeShapeType="1"/>
          </p:cNvSpPr>
          <p:nvPr/>
        </p:nvSpPr>
        <p:spPr bwMode="auto">
          <a:xfrm>
            <a:off x="6019800" y="60198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83" name="Picture 803" descr="3500-24g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5867400" y="5867400"/>
            <a:ext cx="228600" cy="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4" name="Line 806"/>
          <p:cNvSpPr>
            <a:spLocks noChangeShapeType="1"/>
          </p:cNvSpPr>
          <p:nvPr/>
        </p:nvSpPr>
        <p:spPr bwMode="auto">
          <a:xfrm>
            <a:off x="6019800" y="6400800"/>
            <a:ext cx="0" cy="762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85" name="Picture 807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5943600" y="60960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6" name="Picture 810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5943600" y="64770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7" name="Text Box 811"/>
          <p:cNvSpPr txBox="1">
            <a:spLocks noChangeArrowheads="1"/>
          </p:cNvSpPr>
          <p:nvPr/>
        </p:nvSpPr>
        <p:spPr bwMode="auto">
          <a:xfrm>
            <a:off x="5791200" y="63246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90x</a:t>
            </a:r>
          </a:p>
        </p:txBody>
      </p:sp>
      <p:pic>
        <p:nvPicPr>
          <p:cNvPr id="2588" name="Picture 812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6019800" y="5715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9" name="Picture 813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6096000" y="57150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90" name="Line 814"/>
          <p:cNvSpPr>
            <a:spLocks noChangeShapeType="1"/>
          </p:cNvSpPr>
          <p:nvPr/>
        </p:nvSpPr>
        <p:spPr bwMode="auto">
          <a:xfrm flipV="1">
            <a:off x="6019800" y="5791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91" name="Line 815"/>
          <p:cNvSpPr>
            <a:spLocks noChangeShapeType="1"/>
          </p:cNvSpPr>
          <p:nvPr/>
        </p:nvSpPr>
        <p:spPr bwMode="auto">
          <a:xfrm flipV="1">
            <a:off x="6096000" y="5791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92" name="Line 816"/>
          <p:cNvSpPr>
            <a:spLocks noChangeShapeType="1"/>
          </p:cNvSpPr>
          <p:nvPr/>
        </p:nvSpPr>
        <p:spPr bwMode="auto">
          <a:xfrm flipH="1" flipV="1">
            <a:off x="5867400" y="5486400"/>
            <a:ext cx="1524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93" name="Line 817"/>
          <p:cNvSpPr>
            <a:spLocks noChangeShapeType="1"/>
          </p:cNvSpPr>
          <p:nvPr/>
        </p:nvSpPr>
        <p:spPr bwMode="auto">
          <a:xfrm flipH="1" flipV="1">
            <a:off x="5943600" y="5486400"/>
            <a:ext cx="152400" cy="2286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594" name="Picture 818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91200" y="54102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5" name="Picture 819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0" y="54864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96" name="Text Box 820"/>
          <p:cNvSpPr txBox="1">
            <a:spLocks noChangeArrowheads="1"/>
          </p:cNvSpPr>
          <p:nvPr/>
        </p:nvSpPr>
        <p:spPr bwMode="auto">
          <a:xfrm>
            <a:off x="5867400" y="57150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597" name="Text Box 821"/>
          <p:cNvSpPr txBox="1">
            <a:spLocks noChangeArrowheads="1"/>
          </p:cNvSpPr>
          <p:nvPr/>
        </p:nvSpPr>
        <p:spPr bwMode="auto">
          <a:xfrm>
            <a:off x="5791200" y="59436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598" name="Text Box 822"/>
          <p:cNvSpPr txBox="1">
            <a:spLocks noChangeArrowheads="1"/>
          </p:cNvSpPr>
          <p:nvPr/>
        </p:nvSpPr>
        <p:spPr bwMode="auto">
          <a:xfrm>
            <a:off x="6629400" y="5486400"/>
            <a:ext cx="252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i="1"/>
              <a:t>TN</a:t>
            </a:r>
          </a:p>
        </p:txBody>
      </p:sp>
      <p:sp>
        <p:nvSpPr>
          <p:cNvPr id="2599" name="WordArt 145"/>
          <p:cNvSpPr>
            <a:spLocks noChangeArrowheads="1" noChangeShapeType="1" noTextEdit="1"/>
          </p:cNvSpPr>
          <p:nvPr/>
        </p:nvSpPr>
        <p:spPr bwMode="auto">
          <a:xfrm>
            <a:off x="6400800" y="6248400"/>
            <a:ext cx="466725" cy="261938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GB" sz="1000" kern="10" spc="20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CMS</a:t>
            </a:r>
          </a:p>
        </p:txBody>
      </p:sp>
      <p:pic>
        <p:nvPicPr>
          <p:cNvPr id="2600" name="Picture 555" descr="CMS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5410200" y="62484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01" name="Line 622"/>
          <p:cNvSpPr>
            <a:spLocks noChangeShapeType="1"/>
          </p:cNvSpPr>
          <p:nvPr/>
        </p:nvSpPr>
        <p:spPr bwMode="auto">
          <a:xfrm flipH="1" flipV="1">
            <a:off x="4876800" y="4572000"/>
            <a:ext cx="13716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2" name="Line 623"/>
          <p:cNvSpPr>
            <a:spLocks noChangeShapeType="1"/>
          </p:cNvSpPr>
          <p:nvPr/>
        </p:nvSpPr>
        <p:spPr bwMode="auto">
          <a:xfrm flipH="1" flipV="1">
            <a:off x="4953000" y="4572000"/>
            <a:ext cx="12954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3" name="Line 640"/>
          <p:cNvSpPr>
            <a:spLocks noChangeShapeType="1"/>
          </p:cNvSpPr>
          <p:nvPr/>
        </p:nvSpPr>
        <p:spPr bwMode="auto">
          <a:xfrm flipV="1">
            <a:off x="4953000" y="4495800"/>
            <a:ext cx="1752600" cy="9144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4" name="Line 643"/>
          <p:cNvSpPr>
            <a:spLocks noChangeShapeType="1"/>
          </p:cNvSpPr>
          <p:nvPr/>
        </p:nvSpPr>
        <p:spPr bwMode="auto">
          <a:xfrm flipV="1">
            <a:off x="6705600" y="4495800"/>
            <a:ext cx="914400" cy="9144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5" name="Line 824"/>
          <p:cNvSpPr>
            <a:spLocks noChangeShapeType="1"/>
          </p:cNvSpPr>
          <p:nvPr/>
        </p:nvSpPr>
        <p:spPr bwMode="auto">
          <a:xfrm>
            <a:off x="228600" y="2971800"/>
            <a:ext cx="0" cy="1524000"/>
          </a:xfrm>
          <a:prstGeom prst="line">
            <a:avLst/>
          </a:prstGeom>
          <a:noFill/>
          <a:ln w="635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6" name="Line 826"/>
          <p:cNvSpPr>
            <a:spLocks noChangeShapeType="1"/>
          </p:cNvSpPr>
          <p:nvPr/>
        </p:nvSpPr>
        <p:spPr bwMode="auto">
          <a:xfrm>
            <a:off x="228600" y="4495800"/>
            <a:ext cx="4495800" cy="381000"/>
          </a:xfrm>
          <a:prstGeom prst="line">
            <a:avLst/>
          </a:prstGeom>
          <a:noFill/>
          <a:ln w="635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7" name="Line 827"/>
          <p:cNvSpPr>
            <a:spLocks noChangeShapeType="1"/>
          </p:cNvSpPr>
          <p:nvPr/>
        </p:nvSpPr>
        <p:spPr bwMode="auto">
          <a:xfrm>
            <a:off x="4724400" y="4876800"/>
            <a:ext cx="1143000" cy="990600"/>
          </a:xfrm>
          <a:prstGeom prst="line">
            <a:avLst/>
          </a:prstGeom>
          <a:noFill/>
          <a:ln w="6350">
            <a:solidFill>
              <a:srgbClr val="CC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8" name="Line 830"/>
          <p:cNvSpPr>
            <a:spLocks noChangeShapeType="1"/>
          </p:cNvSpPr>
          <p:nvPr/>
        </p:nvSpPr>
        <p:spPr bwMode="auto">
          <a:xfrm>
            <a:off x="609600" y="4343400"/>
            <a:ext cx="5943600" cy="533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80" name="Oval 832"/>
          <p:cNvSpPr>
            <a:spLocks noChangeArrowheads="1"/>
          </p:cNvSpPr>
          <p:nvPr/>
        </p:nvSpPr>
        <p:spPr bwMode="auto">
          <a:xfrm>
            <a:off x="8305800" y="5257800"/>
            <a:ext cx="304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2610" name="Picture 833" descr="4400-3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5410200"/>
            <a:ext cx="18256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1" name="Text Box 834"/>
          <p:cNvSpPr txBox="1">
            <a:spLocks noChangeArrowheads="1"/>
          </p:cNvSpPr>
          <p:nvPr/>
        </p:nvSpPr>
        <p:spPr bwMode="auto">
          <a:xfrm>
            <a:off x="8382000" y="5486400"/>
            <a:ext cx="252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i="1"/>
              <a:t>TN</a:t>
            </a:r>
          </a:p>
        </p:txBody>
      </p:sp>
      <p:pic>
        <p:nvPicPr>
          <p:cNvPr id="2612" name="Picture 697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667000" y="53340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3" name="Line 619"/>
          <p:cNvSpPr>
            <a:spLocks noChangeShapeType="1"/>
          </p:cNvSpPr>
          <p:nvPr/>
        </p:nvSpPr>
        <p:spPr bwMode="auto">
          <a:xfrm>
            <a:off x="2209800" y="5410200"/>
            <a:ext cx="4572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14" name="Line 792"/>
          <p:cNvSpPr>
            <a:spLocks noChangeShapeType="1"/>
          </p:cNvSpPr>
          <p:nvPr/>
        </p:nvSpPr>
        <p:spPr bwMode="auto">
          <a:xfrm>
            <a:off x="5715000" y="5410200"/>
            <a:ext cx="457200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15" name="Line 835"/>
          <p:cNvSpPr>
            <a:spLocks noChangeShapeType="1"/>
          </p:cNvSpPr>
          <p:nvPr/>
        </p:nvSpPr>
        <p:spPr bwMode="auto">
          <a:xfrm>
            <a:off x="5791200" y="5334000"/>
            <a:ext cx="3810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16" name="Line 836"/>
          <p:cNvSpPr>
            <a:spLocks noChangeShapeType="1"/>
          </p:cNvSpPr>
          <p:nvPr/>
        </p:nvSpPr>
        <p:spPr bwMode="auto">
          <a:xfrm>
            <a:off x="5791200" y="5334000"/>
            <a:ext cx="7620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17" name="Line 664"/>
          <p:cNvSpPr>
            <a:spLocks noChangeShapeType="1"/>
          </p:cNvSpPr>
          <p:nvPr/>
        </p:nvSpPr>
        <p:spPr bwMode="auto">
          <a:xfrm flipV="1">
            <a:off x="8458200" y="4495800"/>
            <a:ext cx="76200" cy="914400"/>
          </a:xfrm>
          <a:prstGeom prst="line">
            <a:avLst/>
          </a:prstGeom>
          <a:noFill/>
          <a:ln w="31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85" name="Oval 837"/>
          <p:cNvSpPr>
            <a:spLocks noChangeArrowheads="1"/>
          </p:cNvSpPr>
          <p:nvPr/>
        </p:nvSpPr>
        <p:spPr bwMode="auto">
          <a:xfrm>
            <a:off x="7162800" y="5257800"/>
            <a:ext cx="1066800" cy="381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619" name="Line 625"/>
          <p:cNvSpPr>
            <a:spLocks noChangeShapeType="1"/>
          </p:cNvSpPr>
          <p:nvPr/>
        </p:nvSpPr>
        <p:spPr bwMode="auto">
          <a:xfrm flipH="1" flipV="1">
            <a:off x="5181600" y="4572000"/>
            <a:ext cx="25146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20" name="Line 624"/>
          <p:cNvSpPr>
            <a:spLocks noChangeShapeType="1"/>
          </p:cNvSpPr>
          <p:nvPr/>
        </p:nvSpPr>
        <p:spPr bwMode="auto">
          <a:xfrm flipH="1" flipV="1">
            <a:off x="5105400" y="4572000"/>
            <a:ext cx="2590800" cy="762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21" name="Line 599"/>
          <p:cNvSpPr>
            <a:spLocks noChangeShapeType="1"/>
          </p:cNvSpPr>
          <p:nvPr/>
        </p:nvSpPr>
        <p:spPr bwMode="auto">
          <a:xfrm flipH="1" flipV="1">
            <a:off x="7772400" y="54102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622" name="Picture 592" descr="5406z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620000" y="5334000"/>
            <a:ext cx="2286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3" name="Text Box 838"/>
          <p:cNvSpPr txBox="1">
            <a:spLocks noChangeArrowheads="1"/>
          </p:cNvSpPr>
          <p:nvPr/>
        </p:nvSpPr>
        <p:spPr bwMode="auto">
          <a:xfrm>
            <a:off x="7162800" y="5410200"/>
            <a:ext cx="438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     Control</a:t>
            </a:r>
          </a:p>
        </p:txBody>
      </p:sp>
      <p:sp>
        <p:nvSpPr>
          <p:cNvPr id="2887" name="Oval 839"/>
          <p:cNvSpPr>
            <a:spLocks noChangeArrowheads="1"/>
          </p:cNvSpPr>
          <p:nvPr/>
        </p:nvSpPr>
        <p:spPr bwMode="auto">
          <a:xfrm>
            <a:off x="7543800" y="5715000"/>
            <a:ext cx="609600" cy="7620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2625" name="Picture 842" descr="MCj04247900000[1]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7772400" y="5791200"/>
            <a:ext cx="7620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6" name="Text Box 843"/>
          <p:cNvSpPr txBox="1">
            <a:spLocks noChangeArrowheads="1"/>
          </p:cNvSpPr>
          <p:nvPr/>
        </p:nvSpPr>
        <p:spPr bwMode="auto">
          <a:xfrm>
            <a:off x="7620000" y="5791200"/>
            <a:ext cx="220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"/>
              <a:t>AG</a:t>
            </a:r>
          </a:p>
        </p:txBody>
      </p:sp>
      <p:sp>
        <p:nvSpPr>
          <p:cNvPr id="2627" name="Text Box 845"/>
          <p:cNvSpPr txBox="1">
            <a:spLocks noChangeArrowheads="1"/>
          </p:cNvSpPr>
          <p:nvPr/>
        </p:nvSpPr>
        <p:spPr bwMode="auto">
          <a:xfrm>
            <a:off x="7772400" y="5715000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00" u="sng"/>
          </a:p>
          <a:p>
            <a:r>
              <a:rPr lang="en-US" sz="300" b="1" u="sng"/>
              <a:t>8x</a:t>
            </a:r>
          </a:p>
        </p:txBody>
      </p:sp>
      <p:sp>
        <p:nvSpPr>
          <p:cNvPr id="2628" name="Line 831"/>
          <p:cNvSpPr>
            <a:spLocks noChangeShapeType="1"/>
          </p:cNvSpPr>
          <p:nvPr/>
        </p:nvSpPr>
        <p:spPr bwMode="auto">
          <a:xfrm>
            <a:off x="6553200" y="4876800"/>
            <a:ext cx="1219200" cy="1066800"/>
          </a:xfrm>
          <a:prstGeom prst="line">
            <a:avLst/>
          </a:prstGeom>
          <a:noFill/>
          <a:ln w="6350">
            <a:solidFill>
              <a:srgbClr val="CC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29" name="Line 846"/>
          <p:cNvSpPr>
            <a:spLocks noChangeShapeType="1"/>
          </p:cNvSpPr>
          <p:nvPr/>
        </p:nvSpPr>
        <p:spPr bwMode="auto">
          <a:xfrm flipV="1">
            <a:off x="7772400" y="5867400"/>
            <a:ext cx="0" cy="762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30" name="Line 847"/>
          <p:cNvSpPr>
            <a:spLocks noChangeShapeType="1"/>
          </p:cNvSpPr>
          <p:nvPr/>
        </p:nvSpPr>
        <p:spPr bwMode="auto">
          <a:xfrm flipV="1">
            <a:off x="7772400" y="5486400"/>
            <a:ext cx="0" cy="30480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631" name="Picture 600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7620000" y="54864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2" name="Line 848"/>
          <p:cNvSpPr>
            <a:spLocks noChangeShapeType="1"/>
          </p:cNvSpPr>
          <p:nvPr/>
        </p:nvSpPr>
        <p:spPr bwMode="auto">
          <a:xfrm>
            <a:off x="7772400" y="6172200"/>
            <a:ext cx="0" cy="1524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633" name="Picture 840" descr="Force10-E1200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7696200" y="5943600"/>
            <a:ext cx="2095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4" name="Picture 841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7696200" y="63246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5" name="Text Box 658"/>
          <p:cNvSpPr txBox="1">
            <a:spLocks noChangeArrowheads="1"/>
          </p:cNvSpPr>
          <p:nvPr/>
        </p:nvSpPr>
        <p:spPr bwMode="auto">
          <a:xfrm>
            <a:off x="7467600" y="54864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10x</a:t>
            </a:r>
          </a:p>
        </p:txBody>
      </p:sp>
      <p:sp>
        <p:nvSpPr>
          <p:cNvPr id="2636" name="Text Box 849"/>
          <p:cNvSpPr txBox="1">
            <a:spLocks noChangeArrowheads="1"/>
          </p:cNvSpPr>
          <p:nvPr/>
        </p:nvSpPr>
        <p:spPr bwMode="auto">
          <a:xfrm>
            <a:off x="8229600" y="5410200"/>
            <a:ext cx="266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u="sng"/>
              <a:t>10x</a:t>
            </a:r>
          </a:p>
        </p:txBody>
      </p:sp>
      <p:sp>
        <p:nvSpPr>
          <p:cNvPr id="2637" name="Line 850"/>
          <p:cNvSpPr>
            <a:spLocks noChangeShapeType="1"/>
          </p:cNvSpPr>
          <p:nvPr/>
        </p:nvSpPr>
        <p:spPr bwMode="auto">
          <a:xfrm>
            <a:off x="1600200" y="5029200"/>
            <a:ext cx="685800" cy="838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38" name="Text Box 851"/>
          <p:cNvSpPr txBox="1">
            <a:spLocks noChangeArrowheads="1"/>
          </p:cNvSpPr>
          <p:nvPr/>
        </p:nvSpPr>
        <p:spPr bwMode="auto">
          <a:xfrm>
            <a:off x="7848600" y="5867400"/>
            <a:ext cx="2936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CDR</a:t>
            </a:r>
          </a:p>
        </p:txBody>
      </p:sp>
      <p:sp>
        <p:nvSpPr>
          <p:cNvPr id="2639" name="Text Box 852"/>
          <p:cNvSpPr txBox="1">
            <a:spLocks noChangeArrowheads="1"/>
          </p:cNvSpPr>
          <p:nvPr/>
        </p:nvSpPr>
        <p:spPr bwMode="auto">
          <a:xfrm>
            <a:off x="7848600" y="6172200"/>
            <a:ext cx="2968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" b="1" i="1">
                <a:solidFill>
                  <a:srgbClr val="CC6600"/>
                </a:solidFill>
              </a:rPr>
              <a:t>DAQ</a:t>
            </a:r>
          </a:p>
        </p:txBody>
      </p:sp>
      <p:sp>
        <p:nvSpPr>
          <p:cNvPr id="2640" name="Text Box 853"/>
          <p:cNvSpPr txBox="1">
            <a:spLocks noChangeArrowheads="1"/>
          </p:cNvSpPr>
          <p:nvPr/>
        </p:nvSpPr>
        <p:spPr bwMode="auto">
          <a:xfrm>
            <a:off x="5715000" y="2667000"/>
            <a:ext cx="369888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" i="1"/>
              <a:t> </a:t>
            </a:r>
            <a:r>
              <a:rPr lang="en-US" sz="300" i="1">
                <a:solidFill>
                  <a:srgbClr val="FFFF66"/>
                </a:solidFill>
              </a:rPr>
              <a:t>Monitoring</a:t>
            </a:r>
          </a:p>
        </p:txBody>
      </p:sp>
      <p:pic>
        <p:nvPicPr>
          <p:cNvPr id="2641" name="Picture 854" descr="0108001_01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2133600" y="3657600"/>
            <a:ext cx="671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2" name="Line 610"/>
          <p:cNvSpPr>
            <a:spLocks noChangeShapeType="1"/>
          </p:cNvSpPr>
          <p:nvPr/>
        </p:nvSpPr>
        <p:spPr bwMode="auto">
          <a:xfrm flipV="1">
            <a:off x="4343400" y="3276600"/>
            <a:ext cx="228600" cy="1295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3" name="Line 611"/>
          <p:cNvSpPr>
            <a:spLocks noChangeShapeType="1"/>
          </p:cNvSpPr>
          <p:nvPr/>
        </p:nvSpPr>
        <p:spPr bwMode="auto">
          <a:xfrm flipV="1">
            <a:off x="4267200" y="3048000"/>
            <a:ext cx="304800" cy="1524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4" name="Line 612"/>
          <p:cNvSpPr>
            <a:spLocks noChangeShapeType="1"/>
          </p:cNvSpPr>
          <p:nvPr/>
        </p:nvSpPr>
        <p:spPr bwMode="auto">
          <a:xfrm flipH="1" flipV="1">
            <a:off x="4572000" y="3048000"/>
            <a:ext cx="304800" cy="1524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5" name="Line 613"/>
          <p:cNvSpPr>
            <a:spLocks noChangeShapeType="1"/>
          </p:cNvSpPr>
          <p:nvPr/>
        </p:nvSpPr>
        <p:spPr bwMode="auto">
          <a:xfrm flipH="1" flipV="1">
            <a:off x="4572000" y="3276600"/>
            <a:ext cx="381000" cy="1295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6" name="Line 614"/>
          <p:cNvSpPr>
            <a:spLocks noChangeShapeType="1"/>
          </p:cNvSpPr>
          <p:nvPr/>
        </p:nvSpPr>
        <p:spPr bwMode="auto">
          <a:xfrm flipH="1" flipV="1">
            <a:off x="4572000" y="3048000"/>
            <a:ext cx="533400" cy="15240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7" name="Line 615"/>
          <p:cNvSpPr>
            <a:spLocks noChangeShapeType="1"/>
          </p:cNvSpPr>
          <p:nvPr/>
        </p:nvSpPr>
        <p:spPr bwMode="auto">
          <a:xfrm flipH="1" flipV="1">
            <a:off x="4572000" y="3276600"/>
            <a:ext cx="609600" cy="1295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8" name="Line 706"/>
          <p:cNvSpPr>
            <a:spLocks noChangeShapeType="1"/>
          </p:cNvSpPr>
          <p:nvPr/>
        </p:nvSpPr>
        <p:spPr bwMode="auto">
          <a:xfrm flipV="1">
            <a:off x="3886200" y="3048000"/>
            <a:ext cx="685800" cy="15240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49" name="Line 707"/>
          <p:cNvSpPr>
            <a:spLocks noChangeShapeType="1"/>
          </p:cNvSpPr>
          <p:nvPr/>
        </p:nvSpPr>
        <p:spPr bwMode="auto">
          <a:xfrm flipV="1">
            <a:off x="3962400" y="3276600"/>
            <a:ext cx="609600" cy="1295400"/>
          </a:xfrm>
          <a:prstGeom prst="line">
            <a:avLst/>
          </a:prstGeom>
          <a:noFill/>
          <a:ln w="635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650" name="Picture 856" descr="9906026_01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7772400" y="4510088"/>
            <a:ext cx="6096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1" name="Picture 93" descr="5412z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62600" y="2667000"/>
            <a:ext cx="2286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2" name="Picture 45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04800" y="2819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3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324600" y="3200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4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629400" y="3200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5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3246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6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6294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7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9342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8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72390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9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75438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0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78486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1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81534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8458200" y="41148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934200" y="3200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7239000" y="3200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7848600" y="3200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8153400" y="3200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8001000" y="3581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8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781800" y="35814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9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5638800" y="36576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0" name="Picture 93" descr="5412zl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5638800" y="4038600"/>
            <a:ext cx="141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" name="Picture 47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990600" y="15240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" name="Picture 40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524000" y="3200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3" name="Picture 40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524000" y="3581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4" name="Line 627"/>
          <p:cNvSpPr>
            <a:spLocks noChangeShapeType="1"/>
          </p:cNvSpPr>
          <p:nvPr/>
        </p:nvSpPr>
        <p:spPr bwMode="auto">
          <a:xfrm flipV="1">
            <a:off x="381000" y="3886200"/>
            <a:ext cx="0" cy="533400"/>
          </a:xfrm>
          <a:prstGeom prst="line">
            <a:avLst/>
          </a:prstGeom>
          <a:noFill/>
          <a:ln w="127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675" name="Picture 45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04800" y="24384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6" name="Picture 45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685800" y="21336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7" name="Line 277"/>
          <p:cNvSpPr>
            <a:spLocks noChangeShapeType="1"/>
          </p:cNvSpPr>
          <p:nvPr/>
        </p:nvSpPr>
        <p:spPr bwMode="auto">
          <a:xfrm flipH="1" flipV="1">
            <a:off x="533400" y="2590800"/>
            <a:ext cx="9906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78" name="Line 277"/>
          <p:cNvSpPr>
            <a:spLocks noChangeShapeType="1"/>
          </p:cNvSpPr>
          <p:nvPr/>
        </p:nvSpPr>
        <p:spPr bwMode="auto">
          <a:xfrm flipH="1" flipV="1">
            <a:off x="762000" y="2438400"/>
            <a:ext cx="762000" cy="152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79" name="Line 277"/>
          <p:cNvSpPr>
            <a:spLocks noChangeShapeType="1"/>
          </p:cNvSpPr>
          <p:nvPr/>
        </p:nvSpPr>
        <p:spPr bwMode="auto">
          <a:xfrm flipH="1" flipV="1">
            <a:off x="1143000" y="2438400"/>
            <a:ext cx="381000" cy="152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0" name="Line 277"/>
          <p:cNvSpPr>
            <a:spLocks noChangeShapeType="1"/>
          </p:cNvSpPr>
          <p:nvPr/>
        </p:nvSpPr>
        <p:spPr bwMode="auto">
          <a:xfrm flipH="1" flipV="1">
            <a:off x="533400" y="25908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1" name="Line 277"/>
          <p:cNvSpPr>
            <a:spLocks noChangeShapeType="1"/>
          </p:cNvSpPr>
          <p:nvPr/>
        </p:nvSpPr>
        <p:spPr bwMode="auto">
          <a:xfrm flipH="1" flipV="1">
            <a:off x="762000" y="2438400"/>
            <a:ext cx="762000" cy="533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2" name="Line 277"/>
          <p:cNvSpPr>
            <a:spLocks noChangeShapeType="1"/>
          </p:cNvSpPr>
          <p:nvPr/>
        </p:nvSpPr>
        <p:spPr bwMode="auto">
          <a:xfrm flipH="1" flipV="1">
            <a:off x="1143000" y="2438400"/>
            <a:ext cx="381000" cy="533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3" name="Line 277"/>
          <p:cNvSpPr>
            <a:spLocks noChangeShapeType="1"/>
          </p:cNvSpPr>
          <p:nvPr/>
        </p:nvSpPr>
        <p:spPr bwMode="auto">
          <a:xfrm flipH="1" flipV="1">
            <a:off x="1371600" y="1828800"/>
            <a:ext cx="152400" cy="1905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4" name="Line 277"/>
          <p:cNvSpPr>
            <a:spLocks noChangeShapeType="1"/>
          </p:cNvSpPr>
          <p:nvPr/>
        </p:nvSpPr>
        <p:spPr bwMode="auto">
          <a:xfrm flipH="1">
            <a:off x="533400" y="33528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5" name="Line 277"/>
          <p:cNvSpPr>
            <a:spLocks noChangeShapeType="1"/>
          </p:cNvSpPr>
          <p:nvPr/>
        </p:nvSpPr>
        <p:spPr bwMode="auto">
          <a:xfrm flipH="1">
            <a:off x="533400" y="3352800"/>
            <a:ext cx="9906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6" name="Line 277"/>
          <p:cNvSpPr>
            <a:spLocks noChangeShapeType="1"/>
          </p:cNvSpPr>
          <p:nvPr/>
        </p:nvSpPr>
        <p:spPr bwMode="auto">
          <a:xfrm flipH="1" flipV="1">
            <a:off x="533400" y="29718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7" name="Line 277"/>
          <p:cNvSpPr>
            <a:spLocks noChangeShapeType="1"/>
          </p:cNvSpPr>
          <p:nvPr/>
        </p:nvSpPr>
        <p:spPr bwMode="auto">
          <a:xfrm flipH="1" flipV="1">
            <a:off x="533400" y="2590800"/>
            <a:ext cx="990600" cy="762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8" name="Line 277"/>
          <p:cNvSpPr>
            <a:spLocks noChangeShapeType="1"/>
          </p:cNvSpPr>
          <p:nvPr/>
        </p:nvSpPr>
        <p:spPr bwMode="auto">
          <a:xfrm flipH="1" flipV="1">
            <a:off x="762000" y="2438400"/>
            <a:ext cx="762000" cy="914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89" name="Line 277"/>
          <p:cNvSpPr>
            <a:spLocks noChangeShapeType="1"/>
          </p:cNvSpPr>
          <p:nvPr/>
        </p:nvSpPr>
        <p:spPr bwMode="auto">
          <a:xfrm flipH="1" flipV="1">
            <a:off x="1143000" y="2438400"/>
            <a:ext cx="381000" cy="914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0" name="Line 277"/>
          <p:cNvSpPr>
            <a:spLocks noChangeShapeType="1"/>
          </p:cNvSpPr>
          <p:nvPr/>
        </p:nvSpPr>
        <p:spPr bwMode="auto">
          <a:xfrm flipH="1">
            <a:off x="533400" y="36576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1" name="Line 277"/>
          <p:cNvSpPr>
            <a:spLocks noChangeShapeType="1"/>
          </p:cNvSpPr>
          <p:nvPr/>
        </p:nvSpPr>
        <p:spPr bwMode="auto">
          <a:xfrm flipH="1">
            <a:off x="533400" y="3733800"/>
            <a:ext cx="9906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2" name="Line 277"/>
          <p:cNvSpPr>
            <a:spLocks noChangeShapeType="1"/>
          </p:cNvSpPr>
          <p:nvPr/>
        </p:nvSpPr>
        <p:spPr bwMode="auto">
          <a:xfrm flipH="1" flipV="1">
            <a:off x="533400" y="3352800"/>
            <a:ext cx="990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3" name="Line 277"/>
          <p:cNvSpPr>
            <a:spLocks noChangeShapeType="1"/>
          </p:cNvSpPr>
          <p:nvPr/>
        </p:nvSpPr>
        <p:spPr bwMode="auto">
          <a:xfrm flipH="1" flipV="1">
            <a:off x="533400" y="2971800"/>
            <a:ext cx="990600" cy="762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4" name="Line 277"/>
          <p:cNvSpPr>
            <a:spLocks noChangeShapeType="1"/>
          </p:cNvSpPr>
          <p:nvPr/>
        </p:nvSpPr>
        <p:spPr bwMode="auto">
          <a:xfrm flipH="1" flipV="1">
            <a:off x="533400" y="2590800"/>
            <a:ext cx="99060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5" name="Line 277"/>
          <p:cNvSpPr>
            <a:spLocks noChangeShapeType="1"/>
          </p:cNvSpPr>
          <p:nvPr/>
        </p:nvSpPr>
        <p:spPr bwMode="auto">
          <a:xfrm flipH="1" flipV="1">
            <a:off x="762000" y="2438400"/>
            <a:ext cx="762000" cy="1295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6" name="Line 277"/>
          <p:cNvSpPr>
            <a:spLocks noChangeShapeType="1"/>
          </p:cNvSpPr>
          <p:nvPr/>
        </p:nvSpPr>
        <p:spPr bwMode="auto">
          <a:xfrm flipH="1" flipV="1">
            <a:off x="1143000" y="2438400"/>
            <a:ext cx="381000" cy="1295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7" name="Line 245"/>
          <p:cNvSpPr>
            <a:spLocks noChangeShapeType="1"/>
          </p:cNvSpPr>
          <p:nvPr/>
        </p:nvSpPr>
        <p:spPr bwMode="auto">
          <a:xfrm flipV="1">
            <a:off x="2057400" y="1981200"/>
            <a:ext cx="1371600" cy="381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8" name="Line 374"/>
          <p:cNvSpPr>
            <a:spLocks noChangeShapeType="1"/>
          </p:cNvSpPr>
          <p:nvPr/>
        </p:nvSpPr>
        <p:spPr bwMode="auto">
          <a:xfrm flipV="1">
            <a:off x="1752600" y="2362200"/>
            <a:ext cx="304800" cy="990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99" name="Line 373"/>
          <p:cNvSpPr>
            <a:spLocks noChangeShapeType="1"/>
          </p:cNvSpPr>
          <p:nvPr/>
        </p:nvSpPr>
        <p:spPr bwMode="auto">
          <a:xfrm flipV="1">
            <a:off x="1752600" y="2743200"/>
            <a:ext cx="304800" cy="9906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0" name="Line 373"/>
          <p:cNvSpPr>
            <a:spLocks noChangeShapeType="1"/>
          </p:cNvSpPr>
          <p:nvPr/>
        </p:nvSpPr>
        <p:spPr bwMode="auto">
          <a:xfrm flipV="1">
            <a:off x="2057400" y="2590800"/>
            <a:ext cx="1371600" cy="1524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1" name="Line 375"/>
          <p:cNvSpPr>
            <a:spLocks noChangeShapeType="1"/>
          </p:cNvSpPr>
          <p:nvPr/>
        </p:nvSpPr>
        <p:spPr bwMode="auto">
          <a:xfrm>
            <a:off x="838200" y="1981200"/>
            <a:ext cx="304800" cy="1524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2" name="Line 280"/>
          <p:cNvSpPr>
            <a:spLocks noChangeShapeType="1"/>
          </p:cNvSpPr>
          <p:nvPr/>
        </p:nvSpPr>
        <p:spPr bwMode="auto">
          <a:xfrm flipH="1" flipV="1">
            <a:off x="1143000" y="1828800"/>
            <a:ext cx="381000" cy="762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3" name="Line 280"/>
          <p:cNvSpPr>
            <a:spLocks noChangeShapeType="1"/>
          </p:cNvSpPr>
          <p:nvPr/>
        </p:nvSpPr>
        <p:spPr bwMode="auto">
          <a:xfrm flipH="1" flipV="1">
            <a:off x="1143000" y="1828800"/>
            <a:ext cx="381000" cy="1143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4" name="Line 824"/>
          <p:cNvSpPr>
            <a:spLocks noChangeShapeType="1"/>
          </p:cNvSpPr>
          <p:nvPr/>
        </p:nvSpPr>
        <p:spPr bwMode="auto">
          <a:xfrm flipH="1">
            <a:off x="228600" y="2971800"/>
            <a:ext cx="76200" cy="0"/>
          </a:xfrm>
          <a:prstGeom prst="line">
            <a:avLst/>
          </a:prstGeom>
          <a:noFill/>
          <a:ln w="635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5" name="Line 629"/>
          <p:cNvSpPr>
            <a:spLocks noChangeShapeType="1"/>
          </p:cNvSpPr>
          <p:nvPr/>
        </p:nvSpPr>
        <p:spPr bwMode="auto">
          <a:xfrm flipH="1">
            <a:off x="304800" y="3352800"/>
            <a:ext cx="0" cy="1219200"/>
          </a:xfrm>
          <a:prstGeom prst="line">
            <a:avLst/>
          </a:prstGeom>
          <a:noFill/>
          <a:ln w="63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06" name="Text Box 154"/>
          <p:cNvSpPr txBox="1">
            <a:spLocks noChangeArrowheads="1"/>
          </p:cNvSpPr>
          <p:nvPr/>
        </p:nvSpPr>
        <p:spPr bwMode="auto">
          <a:xfrm>
            <a:off x="62484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2175</a:t>
            </a:r>
          </a:p>
        </p:txBody>
      </p:sp>
      <p:sp>
        <p:nvSpPr>
          <p:cNvPr id="2707" name="Text Box 154"/>
          <p:cNvSpPr txBox="1">
            <a:spLocks noChangeArrowheads="1"/>
          </p:cNvSpPr>
          <p:nvPr/>
        </p:nvSpPr>
        <p:spPr bwMode="auto">
          <a:xfrm>
            <a:off x="65532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2275</a:t>
            </a:r>
          </a:p>
        </p:txBody>
      </p:sp>
      <p:sp>
        <p:nvSpPr>
          <p:cNvPr id="2708" name="Text Box 154"/>
          <p:cNvSpPr txBox="1">
            <a:spLocks noChangeArrowheads="1"/>
          </p:cNvSpPr>
          <p:nvPr/>
        </p:nvSpPr>
        <p:spPr bwMode="auto">
          <a:xfrm>
            <a:off x="68580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2375</a:t>
            </a:r>
          </a:p>
        </p:txBody>
      </p:sp>
      <p:sp>
        <p:nvSpPr>
          <p:cNvPr id="2709" name="Text Box 154"/>
          <p:cNvSpPr txBox="1">
            <a:spLocks noChangeArrowheads="1"/>
          </p:cNvSpPr>
          <p:nvPr/>
        </p:nvSpPr>
        <p:spPr bwMode="auto">
          <a:xfrm>
            <a:off x="71628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2475</a:t>
            </a:r>
          </a:p>
        </p:txBody>
      </p:sp>
      <p:sp>
        <p:nvSpPr>
          <p:cNvPr id="2710" name="Text Box 154"/>
          <p:cNvSpPr txBox="1">
            <a:spLocks noChangeArrowheads="1"/>
          </p:cNvSpPr>
          <p:nvPr/>
        </p:nvSpPr>
        <p:spPr bwMode="auto">
          <a:xfrm>
            <a:off x="74676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2575</a:t>
            </a:r>
          </a:p>
        </p:txBody>
      </p:sp>
      <p:sp>
        <p:nvSpPr>
          <p:cNvPr id="2711" name="Text Box 154"/>
          <p:cNvSpPr txBox="1">
            <a:spLocks noChangeArrowheads="1"/>
          </p:cNvSpPr>
          <p:nvPr/>
        </p:nvSpPr>
        <p:spPr bwMode="auto">
          <a:xfrm>
            <a:off x="77724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2675</a:t>
            </a:r>
          </a:p>
        </p:txBody>
      </p:sp>
      <p:sp>
        <p:nvSpPr>
          <p:cNvPr id="2712" name="Text Box 154"/>
          <p:cNvSpPr txBox="1">
            <a:spLocks noChangeArrowheads="1"/>
          </p:cNvSpPr>
          <p:nvPr/>
        </p:nvSpPr>
        <p:spPr bwMode="auto">
          <a:xfrm>
            <a:off x="80772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2775</a:t>
            </a:r>
          </a:p>
        </p:txBody>
      </p:sp>
      <p:sp>
        <p:nvSpPr>
          <p:cNvPr id="2713" name="Text Box 154"/>
          <p:cNvSpPr txBox="1">
            <a:spLocks noChangeArrowheads="1"/>
          </p:cNvSpPr>
          <p:nvPr/>
        </p:nvSpPr>
        <p:spPr bwMode="auto">
          <a:xfrm>
            <a:off x="8382000" y="41910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2875</a:t>
            </a:r>
          </a:p>
        </p:txBody>
      </p:sp>
      <p:sp>
        <p:nvSpPr>
          <p:cNvPr id="2714" name="Text Box 154"/>
          <p:cNvSpPr txBox="1">
            <a:spLocks noChangeArrowheads="1"/>
          </p:cNvSpPr>
          <p:nvPr/>
        </p:nvSpPr>
        <p:spPr bwMode="auto">
          <a:xfrm>
            <a:off x="6705600" y="36576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513</a:t>
            </a:r>
          </a:p>
        </p:txBody>
      </p:sp>
      <p:sp>
        <p:nvSpPr>
          <p:cNvPr id="2715" name="Text Box 154"/>
          <p:cNvSpPr txBox="1">
            <a:spLocks noChangeArrowheads="1"/>
          </p:cNvSpPr>
          <p:nvPr/>
        </p:nvSpPr>
        <p:spPr bwMode="auto">
          <a:xfrm>
            <a:off x="7924800" y="3657600"/>
            <a:ext cx="30003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874</a:t>
            </a:r>
          </a:p>
        </p:txBody>
      </p:sp>
      <p:sp>
        <p:nvSpPr>
          <p:cNvPr id="2716" name="Text Box 154"/>
          <p:cNvSpPr txBox="1">
            <a:spLocks noChangeArrowheads="1"/>
          </p:cNvSpPr>
          <p:nvPr/>
        </p:nvSpPr>
        <p:spPr bwMode="auto">
          <a:xfrm>
            <a:off x="7772400" y="3276600"/>
            <a:ext cx="3048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874 </a:t>
            </a:r>
          </a:p>
        </p:txBody>
      </p:sp>
      <p:sp>
        <p:nvSpPr>
          <p:cNvPr id="2717" name="Text Box 154"/>
          <p:cNvSpPr txBox="1">
            <a:spLocks noChangeArrowheads="1"/>
          </p:cNvSpPr>
          <p:nvPr/>
        </p:nvSpPr>
        <p:spPr bwMode="auto">
          <a:xfrm>
            <a:off x="8077200" y="3276600"/>
            <a:ext cx="304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874</a:t>
            </a:r>
          </a:p>
        </p:txBody>
      </p:sp>
      <p:sp>
        <p:nvSpPr>
          <p:cNvPr id="2718" name="Text Box 154"/>
          <p:cNvSpPr txBox="1">
            <a:spLocks noChangeArrowheads="1"/>
          </p:cNvSpPr>
          <p:nvPr/>
        </p:nvSpPr>
        <p:spPr bwMode="auto">
          <a:xfrm>
            <a:off x="6248400" y="3276600"/>
            <a:ext cx="304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212</a:t>
            </a:r>
          </a:p>
        </p:txBody>
      </p:sp>
      <p:sp>
        <p:nvSpPr>
          <p:cNvPr id="2719" name="Text Box 154"/>
          <p:cNvSpPr txBox="1">
            <a:spLocks noChangeArrowheads="1"/>
          </p:cNvSpPr>
          <p:nvPr/>
        </p:nvSpPr>
        <p:spPr bwMode="auto">
          <a:xfrm>
            <a:off x="6553200" y="3276600"/>
            <a:ext cx="304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354</a:t>
            </a:r>
          </a:p>
        </p:txBody>
      </p:sp>
      <p:sp>
        <p:nvSpPr>
          <p:cNvPr id="2720" name="Text Box 154"/>
          <p:cNvSpPr txBox="1">
            <a:spLocks noChangeArrowheads="1"/>
          </p:cNvSpPr>
          <p:nvPr/>
        </p:nvSpPr>
        <p:spPr bwMode="auto">
          <a:xfrm>
            <a:off x="6858000" y="3276600"/>
            <a:ext cx="304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376</a:t>
            </a:r>
          </a:p>
        </p:txBody>
      </p:sp>
      <p:sp>
        <p:nvSpPr>
          <p:cNvPr id="2721" name="Text Box 154"/>
          <p:cNvSpPr txBox="1">
            <a:spLocks noChangeArrowheads="1"/>
          </p:cNvSpPr>
          <p:nvPr/>
        </p:nvSpPr>
        <p:spPr bwMode="auto">
          <a:xfrm>
            <a:off x="7162800" y="3276600"/>
            <a:ext cx="304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"/>
              <a:t>513</a:t>
            </a:r>
          </a:p>
        </p:txBody>
      </p:sp>
      <p:pic>
        <p:nvPicPr>
          <p:cNvPr id="2722" name="Picture 125" descr="e600-produc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24400" y="1828800"/>
            <a:ext cx="1905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3" name="Picture 121" descr="Copy of 3500-48g"/>
          <p:cNvPicPr>
            <a:picLocks noChangeAspect="1" noChangeArrowheads="1"/>
          </p:cNvPicPr>
          <p:nvPr/>
        </p:nvPicPr>
        <p:blipFill>
          <a:blip r:embed="rId9"/>
          <a:srcRect l="1071"/>
          <a:stretch>
            <a:fillRect/>
          </a:stretch>
        </p:blipFill>
        <p:spPr bwMode="auto">
          <a:xfrm>
            <a:off x="4953000" y="1828800"/>
            <a:ext cx="23812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4" name="Line 277"/>
          <p:cNvSpPr>
            <a:spLocks noChangeShapeType="1"/>
          </p:cNvSpPr>
          <p:nvPr/>
        </p:nvSpPr>
        <p:spPr bwMode="auto">
          <a:xfrm flipH="1" flipV="1">
            <a:off x="1143000" y="1828800"/>
            <a:ext cx="381000" cy="1524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25" name="Line 277"/>
          <p:cNvSpPr>
            <a:spLocks noChangeShapeType="1"/>
          </p:cNvSpPr>
          <p:nvPr/>
        </p:nvSpPr>
        <p:spPr bwMode="auto">
          <a:xfrm flipH="1" flipV="1">
            <a:off x="1143000" y="1828800"/>
            <a:ext cx="381000" cy="1905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726" name="Picture 45" descr="Force10-E1200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066800" y="2133600"/>
            <a:ext cx="234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7" name="Line 275"/>
          <p:cNvSpPr>
            <a:spLocks noChangeShapeType="1"/>
          </p:cNvSpPr>
          <p:nvPr/>
        </p:nvSpPr>
        <p:spPr bwMode="auto">
          <a:xfrm flipH="1">
            <a:off x="1295400" y="3733800"/>
            <a:ext cx="2286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28" name="Line 275"/>
          <p:cNvSpPr>
            <a:spLocks noChangeShapeType="1"/>
          </p:cNvSpPr>
          <p:nvPr/>
        </p:nvSpPr>
        <p:spPr bwMode="auto">
          <a:xfrm flipH="1">
            <a:off x="1295400" y="3352800"/>
            <a:ext cx="228600" cy="685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29" name="Line 275"/>
          <p:cNvSpPr>
            <a:spLocks noChangeShapeType="1"/>
          </p:cNvSpPr>
          <p:nvPr/>
        </p:nvSpPr>
        <p:spPr bwMode="auto">
          <a:xfrm flipH="1">
            <a:off x="914400" y="3733800"/>
            <a:ext cx="609600" cy="304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30" name="Line 275"/>
          <p:cNvSpPr>
            <a:spLocks noChangeShapeType="1"/>
          </p:cNvSpPr>
          <p:nvPr/>
        </p:nvSpPr>
        <p:spPr bwMode="auto">
          <a:xfrm flipH="1">
            <a:off x="914400" y="3352800"/>
            <a:ext cx="609600" cy="685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31" name="Line 275"/>
          <p:cNvSpPr>
            <a:spLocks noChangeShapeType="1"/>
          </p:cNvSpPr>
          <p:nvPr/>
        </p:nvSpPr>
        <p:spPr bwMode="auto">
          <a:xfrm flipH="1">
            <a:off x="533400" y="3352800"/>
            <a:ext cx="990600" cy="6858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Line 275"/>
          <p:cNvSpPr>
            <a:spLocks noChangeShapeType="1"/>
          </p:cNvSpPr>
          <p:nvPr/>
        </p:nvSpPr>
        <p:spPr bwMode="auto">
          <a:xfrm>
            <a:off x="1371600" y="1828800"/>
            <a:ext cx="152400" cy="152400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" name="TextBox 750"/>
          <p:cNvSpPr txBox="1">
            <a:spLocks noChangeArrowheads="1"/>
          </p:cNvSpPr>
          <p:nvPr/>
        </p:nvSpPr>
        <p:spPr bwMode="auto">
          <a:xfrm>
            <a:off x="8305800" y="6629400"/>
            <a:ext cx="6858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"/>
              <a:t>Original document : 2007/M.C.</a:t>
            </a:r>
          </a:p>
          <a:p>
            <a:r>
              <a:rPr lang="en-GB" sz="200"/>
              <a:t>Latest update : 19-Feb-2009 -O.v.d.V.</a:t>
            </a:r>
          </a:p>
          <a:p>
            <a:r>
              <a:rPr lang="en-GB" sz="200"/>
              <a:t>MS3634-version 13-Mar-2009 O.v.d.V.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T-GS">
  <a:themeElements>
    <a:clrScheme name="1_IT-G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IT-G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IT-GS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pt_Meeting_2008_final">
  <a:themeElements>
    <a:clrScheme name="1_Dept_Meeting_2008_final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Dept_Meeting_2008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pt_Meeting_2008_fina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S-template">
  <a:themeElements>
    <a:clrScheme name="CS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S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EGEE_templ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2_EGEE_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8589</TotalTime>
  <Words>1350</Words>
  <Application>Microsoft Office PowerPoint</Application>
  <PresentationFormat>On-screen Show (4:3)</PresentationFormat>
  <Paragraphs>441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1_Default Design</vt:lpstr>
      <vt:lpstr>2_Default Design</vt:lpstr>
      <vt:lpstr>1_IT-GS</vt:lpstr>
      <vt:lpstr>Paper Presentation 2</vt:lpstr>
      <vt:lpstr>1_Dept_Meeting_2008_final</vt:lpstr>
      <vt:lpstr>CS-template</vt:lpstr>
      <vt:lpstr>2_EGEE_template</vt:lpstr>
      <vt:lpstr>EGEE_Template</vt:lpstr>
      <vt:lpstr>Image</vt:lpstr>
      <vt:lpstr>Picture</vt:lpstr>
      <vt:lpstr>Slide 1</vt:lpstr>
      <vt:lpstr>Agenda</vt:lpstr>
      <vt:lpstr>Part I</vt:lpstr>
      <vt:lpstr>Data Centers</vt:lpstr>
      <vt:lpstr>Layer 2 Data Center</vt:lpstr>
      <vt:lpstr>Data Center L2: Limitations</vt:lpstr>
      <vt:lpstr>Data Center L3</vt:lpstr>
      <vt:lpstr>Data Center L3</vt:lpstr>
      <vt:lpstr>Slide 9</vt:lpstr>
      <vt:lpstr>CERN Network</vt:lpstr>
      <vt:lpstr>Part II</vt:lpstr>
      <vt:lpstr>Types of VM Connectivity</vt:lpstr>
      <vt:lpstr>Bridged and IPv4</vt:lpstr>
      <vt:lpstr>Bridged and IPv4</vt:lpstr>
      <vt:lpstr>Bridged and IPv4 (II)</vt:lpstr>
      <vt:lpstr>Why not IPv6?</vt:lpstr>
      <vt:lpstr>Private Addressing</vt:lpstr>
      <vt:lpstr>NAT</vt:lpstr>
      <vt:lpstr>Recommendations</vt:lpstr>
      <vt:lpstr>Part III</vt:lpstr>
      <vt:lpstr>CS proposed solutions</vt:lpstr>
      <vt:lpstr>VM Clusters</vt:lpstr>
      <vt:lpstr>VM Clusters</vt:lpstr>
      <vt:lpstr>VM Clusters</vt:lpstr>
      <vt:lpstr>VM Cluster advantages</vt:lpstr>
      <vt:lpstr>VM Clusters</vt:lpstr>
      <vt:lpstr>VM representation in LANDB</vt:lpstr>
      <vt:lpstr>Operations allowed for service providers in LANDB</vt:lpstr>
      <vt:lpstr>Conclusions</vt:lpstr>
      <vt:lpstr>Questions?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Virtualization from a network perspective</dc:title>
  <dc:creator>Jose Carlos Luna</dc:creator>
  <cp:keywords>virtualization network management</cp:keywords>
  <cp:lastModifiedBy>Jose Carlos Luna</cp:lastModifiedBy>
  <cp:revision>372</cp:revision>
  <dcterms:created xsi:type="dcterms:W3CDTF">2005-10-11T13:44:56Z</dcterms:created>
  <dcterms:modified xsi:type="dcterms:W3CDTF">2009-06-17T14:38:16Z</dcterms:modified>
</cp:coreProperties>
</file>