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11"/>
  </p:notesMasterIdLst>
  <p:sldIdLst>
    <p:sldId id="256" r:id="rId3"/>
    <p:sldId id="257" r:id="rId4"/>
    <p:sldId id="258" r:id="rId5"/>
    <p:sldId id="260" r:id="rId6"/>
    <p:sldId id="259" r:id="rId7"/>
    <p:sldId id="261" r:id="rId8"/>
    <p:sldId id="262" r:id="rId9"/>
    <p:sldId id="263"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7A73F1-0F1A-45C1-B597-0B8A10764FC5}" type="datetimeFigureOut">
              <a:rPr lang="en-US" smtClean="0"/>
              <a:pPr/>
              <a:t>6/26/2009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A46BE4-FBD3-433F-B69F-AAA471357013}"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5A46BE4-FBD3-433F-B69F-AAA471357013}" type="slidenum">
              <a:rPr lang="en-GB" smtClean="0"/>
              <a:pPr/>
              <a:t>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76200"/>
            <a:ext cx="9144000" cy="3524250"/>
          </a:xfrm>
          <a:prstGeom prst="rect">
            <a:avLst/>
          </a:prstGeom>
          <a:noFill/>
          <a:ln w="9525">
            <a:noFill/>
            <a:miter lim="800000"/>
            <a:headEnd/>
            <a:tailEnd/>
          </a:ln>
        </p:spPr>
      </p:pic>
      <p:sp>
        <p:nvSpPr>
          <p:cNvPr id="5" name="Rectangle 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fontAlgn="auto">
              <a:spcBef>
                <a:spcPct val="20000"/>
              </a:spcBef>
              <a:spcAft>
                <a:spcPts val="0"/>
              </a:spcAft>
              <a:buClr>
                <a:srgbClr val="FFCC66"/>
              </a:buClr>
              <a:buFontTx/>
              <a:buChar char="•"/>
              <a:defRPr/>
            </a:pPr>
            <a:endParaRPr lang="en-GB">
              <a:solidFill>
                <a:schemeClr val="bg2"/>
              </a:solidFill>
              <a:latin typeface="Verdana" pitchFamily="34" charset="0"/>
              <a:cs typeface="+mn-cs"/>
            </a:endParaRPr>
          </a:p>
        </p:txBody>
      </p:sp>
      <p:pic>
        <p:nvPicPr>
          <p:cNvPr id="6" name="Picture 9" descr="IST"/>
          <p:cNvPicPr>
            <a:picLocks noChangeAspect="1" noChangeArrowheads="1"/>
          </p:cNvPicPr>
          <p:nvPr/>
        </p:nvPicPr>
        <p:blipFill>
          <a:blip r:embed="rId3"/>
          <a:srcRect/>
          <a:stretch>
            <a:fillRect/>
          </a:stretch>
        </p:blipFill>
        <p:spPr bwMode="auto">
          <a:xfrm>
            <a:off x="6154738" y="5738813"/>
            <a:ext cx="1219200" cy="536575"/>
          </a:xfrm>
          <a:prstGeom prst="rect">
            <a:avLst/>
          </a:prstGeom>
          <a:noFill/>
          <a:ln w="25400">
            <a:noFill/>
            <a:miter lim="800000"/>
            <a:headEnd/>
            <a:tailEnd/>
          </a:ln>
        </p:spPr>
      </p:pic>
      <p:pic>
        <p:nvPicPr>
          <p:cNvPr id="7" name="Picture 10" descr="eu_logo2"/>
          <p:cNvPicPr>
            <a:picLocks noChangeAspect="1" noChangeArrowheads="1"/>
          </p:cNvPicPr>
          <p:nvPr/>
        </p:nvPicPr>
        <p:blipFill>
          <a:blip r:embed="rId4"/>
          <a:srcRect/>
          <a:stretch>
            <a:fillRect/>
          </a:stretch>
        </p:blipFill>
        <p:spPr bwMode="auto">
          <a:xfrm>
            <a:off x="7870825" y="5694363"/>
            <a:ext cx="809625" cy="571500"/>
          </a:xfrm>
          <a:prstGeom prst="rect">
            <a:avLst/>
          </a:prstGeom>
          <a:noFill/>
          <a:ln w="25400">
            <a:noFill/>
            <a:miter lim="800000"/>
            <a:headEnd/>
            <a:tailEnd/>
          </a:ln>
        </p:spPr>
      </p:pic>
      <p:sp>
        <p:nvSpPr>
          <p:cNvPr id="8" name="Text Box 11"/>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fontAlgn="auto">
              <a:spcBef>
                <a:spcPct val="50000"/>
              </a:spcBef>
              <a:spcAft>
                <a:spcPts val="0"/>
              </a:spcAft>
              <a:buClr>
                <a:srgbClr val="FFCC66"/>
              </a:buClr>
              <a:defRPr/>
            </a:pPr>
            <a:r>
              <a:rPr lang="en-GB" sz="1200">
                <a:cs typeface="+mn-cs"/>
              </a:rPr>
              <a:t>EGEE-III INFSO-RI-222667</a:t>
            </a:r>
          </a:p>
        </p:txBody>
      </p:sp>
      <p:sp>
        <p:nvSpPr>
          <p:cNvPr id="9" name="Text Box 15"/>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fontAlgn="auto">
              <a:spcBef>
                <a:spcPct val="20000"/>
              </a:spcBef>
              <a:spcAft>
                <a:spcPts val="0"/>
              </a:spcAft>
              <a:buClr>
                <a:srgbClr val="FFCC66"/>
              </a:buClr>
              <a:defRPr/>
            </a:pPr>
            <a:r>
              <a:rPr lang="en-GB" sz="1600" b="1">
                <a:solidFill>
                  <a:schemeClr val="accent2"/>
                </a:solidFill>
                <a:cs typeface="+mn-cs"/>
              </a:rPr>
              <a:t>www.eu-egee.org</a:t>
            </a:r>
          </a:p>
        </p:txBody>
      </p:sp>
      <p:pic>
        <p:nvPicPr>
          <p:cNvPr id="10" name="Picture 16" descr="INFSOM3"/>
          <p:cNvPicPr>
            <a:picLocks noChangeAspect="1" noChangeArrowheads="1"/>
          </p:cNvPicPr>
          <p:nvPr/>
        </p:nvPicPr>
        <p:blipFill>
          <a:blip r:embed="rId5"/>
          <a:srcRect/>
          <a:stretch>
            <a:fillRect/>
          </a:stretch>
        </p:blipFill>
        <p:spPr bwMode="auto">
          <a:xfrm>
            <a:off x="6096000" y="5568950"/>
            <a:ext cx="1298575" cy="831850"/>
          </a:xfrm>
          <a:prstGeom prst="rect">
            <a:avLst/>
          </a:prstGeom>
          <a:noFill/>
          <a:ln w="9525">
            <a:noFill/>
            <a:miter lim="800000"/>
            <a:headEnd/>
            <a:tailEnd/>
          </a:ln>
        </p:spPr>
      </p:pic>
      <p:sp>
        <p:nvSpPr>
          <p:cNvPr id="11" name="Text Box 17"/>
          <p:cNvSpPr txBox="1">
            <a:spLocks noChangeArrowheads="1"/>
          </p:cNvSpPr>
          <p:nvPr/>
        </p:nvSpPr>
        <p:spPr bwMode="auto">
          <a:xfrm>
            <a:off x="5643563" y="6491288"/>
            <a:ext cx="3500437" cy="366712"/>
          </a:xfrm>
          <a:prstGeom prst="rect">
            <a:avLst/>
          </a:prstGeom>
          <a:noFill/>
          <a:ln w="9525" algn="ctr">
            <a:noFill/>
            <a:miter lim="800000"/>
            <a:headEnd/>
            <a:tailEnd/>
          </a:ln>
          <a:effectLst/>
        </p:spPr>
        <p:txBody>
          <a:bodyPr>
            <a:spAutoFit/>
          </a:bodyPr>
          <a:lstStyle/>
          <a:p>
            <a:pPr fontAlgn="auto">
              <a:spcBef>
                <a:spcPct val="50000"/>
              </a:spcBef>
              <a:spcAft>
                <a:spcPts val="0"/>
              </a:spcAft>
              <a:buClr>
                <a:srgbClr val="FFCC66"/>
              </a:buClr>
              <a:defRPr/>
            </a:pPr>
            <a:r>
              <a:rPr lang="en-GB" sz="1200">
                <a:solidFill>
                  <a:schemeClr val="accent2"/>
                </a:solidFill>
                <a:latin typeface="Verdana" pitchFamily="34" charset="0"/>
                <a:cs typeface="+mn-cs"/>
              </a:rPr>
              <a:t>EGEE and gLite are registered trademarks</a:t>
            </a:r>
            <a:r>
              <a:rPr lang="en-GB">
                <a:solidFill>
                  <a:schemeClr val="accent2"/>
                </a:solidFill>
                <a:cs typeface="+mn-cs"/>
              </a:rPr>
              <a:t> </a:t>
            </a:r>
          </a:p>
        </p:txBody>
      </p:sp>
      <p:pic>
        <p:nvPicPr>
          <p:cNvPr id="12" name="Picture 1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953000" y="5791200"/>
            <a:ext cx="1152525" cy="360363"/>
          </a:xfrm>
          <a:prstGeom prst="rect">
            <a:avLst/>
          </a:prstGeom>
          <a:noFill/>
          <a:ln w="9525">
            <a:noFill/>
            <a:miter lim="800000"/>
            <a:headEnd/>
            <a:tailEnd/>
          </a:ln>
        </p:spPr>
      </p:pic>
      <p:pic>
        <p:nvPicPr>
          <p:cNvPr id="13" name="Picture 1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7162800" y="5791200"/>
            <a:ext cx="655638" cy="504825"/>
          </a:xfrm>
          <a:prstGeom prst="rect">
            <a:avLst/>
          </a:prstGeom>
          <a:noFill/>
          <a:ln w="9525">
            <a:noFill/>
            <a:miter lim="800000"/>
            <a:headEnd/>
            <a:tailEnd/>
          </a:ln>
        </p:spPr>
      </p:pic>
      <p:sp>
        <p:nvSpPr>
          <p:cNvPr id="14" name="AutoShape 20"/>
          <p:cNvSpPr>
            <a:spLocks noChangeAspect="1" noChangeArrowheads="1"/>
          </p:cNvSpPr>
          <p:nvPr/>
        </p:nvSpPr>
        <p:spPr bwMode="auto">
          <a:xfrm>
            <a:off x="0" y="0"/>
            <a:ext cx="9144000" cy="4449763"/>
          </a:xfrm>
          <a:prstGeom prst="rect">
            <a:avLst/>
          </a:prstGeom>
          <a:noFill/>
        </p:spPr>
        <p:txBody>
          <a:bodyPr/>
          <a:lstStyle/>
          <a:p>
            <a:pPr fontAlgn="auto">
              <a:spcBef>
                <a:spcPts val="0"/>
              </a:spcBef>
              <a:spcAft>
                <a:spcPts val="0"/>
              </a:spcAft>
              <a:defRPr/>
            </a:pPr>
            <a:endParaRPr lang="en-GB">
              <a:cs typeface="+mn-cs"/>
            </a:endParaRPr>
          </a:p>
        </p:txBody>
      </p:sp>
      <p:pic>
        <p:nvPicPr>
          <p:cNvPr id="15" name="Picture 3" descr="Logo CERN width=144,      height=144"/>
          <p:cNvPicPr>
            <a:picLocks noChangeAspect="1" noChangeArrowheads="1"/>
          </p:cNvPicPr>
          <p:nvPr/>
        </p:nvPicPr>
        <p:blipFill>
          <a:blip r:embed="rId8"/>
          <a:srcRect/>
          <a:stretch>
            <a:fillRect/>
          </a:stretch>
        </p:blipFill>
        <p:spPr bwMode="auto">
          <a:xfrm>
            <a:off x="4114800" y="5715000"/>
            <a:ext cx="685800" cy="685800"/>
          </a:xfrm>
          <a:prstGeom prst="rect">
            <a:avLst/>
          </a:prstGeom>
          <a:noFill/>
          <a:ln w="9525">
            <a:noFill/>
            <a:miter lim="800000"/>
            <a:headEnd/>
            <a:tailEnd/>
          </a:ln>
        </p:spPr>
      </p:pic>
      <p:pic>
        <p:nvPicPr>
          <p:cNvPr id="16" name="Picture 24" descr="EGEE Wallpaper.bmp"/>
          <p:cNvPicPr>
            <a:picLocks noChangeAspect="1"/>
          </p:cNvPicPr>
          <p:nvPr/>
        </p:nvPicPr>
        <p:blipFill>
          <a:blip r:embed="rId9"/>
          <a:srcRect/>
          <a:stretch>
            <a:fillRect/>
          </a:stretch>
        </p:blipFill>
        <p:spPr bwMode="auto">
          <a:xfrm>
            <a:off x="2209800" y="5562600"/>
            <a:ext cx="1504950" cy="952500"/>
          </a:xfrm>
          <a:prstGeom prst="rect">
            <a:avLst/>
          </a:prstGeom>
          <a:noFill/>
          <a:ln w="9525">
            <a:noFill/>
            <a:miter lim="800000"/>
            <a:headEnd/>
            <a:tailEnd/>
          </a:ln>
        </p:spPr>
      </p:pic>
      <p:sp>
        <p:nvSpPr>
          <p:cNvPr id="94211" name="Rectangle 3"/>
          <p:cNvSpPr>
            <a:spLocks noGrp="1" noChangeArrowheads="1"/>
          </p:cNvSpPr>
          <p:nvPr>
            <p:ph type="subTitle" idx="1"/>
          </p:nvPr>
        </p:nvSpPr>
        <p:spPr>
          <a:xfrm>
            <a:off x="2092325" y="4165600"/>
            <a:ext cx="6518275" cy="1397000"/>
          </a:xfrm>
        </p:spPr>
        <p:txBody>
          <a:bodyPr/>
          <a:lstStyle>
            <a:lvl1pPr marL="0" indent="0">
              <a:buFontTx/>
              <a:buNone/>
              <a:defRPr sz="2000" i="1"/>
            </a:lvl1pPr>
          </a:lstStyle>
          <a:p>
            <a:r>
              <a:rPr lang="en-US" smtClean="0"/>
              <a:t>Click to edit Master subtitle style</a:t>
            </a:r>
            <a:endParaRPr lang="en-GB" dirty="0"/>
          </a:p>
        </p:txBody>
      </p:sp>
      <p:sp>
        <p:nvSpPr>
          <p:cNvPr id="94213" name="Rectangle 5"/>
          <p:cNvSpPr>
            <a:spLocks noGrp="1" noChangeArrowheads="1"/>
          </p:cNvSpPr>
          <p:nvPr>
            <p:ph type="ctrTitle"/>
          </p:nvPr>
        </p:nvSpPr>
        <p:spPr>
          <a:xfrm>
            <a:off x="2092325" y="3429000"/>
            <a:ext cx="6518275" cy="1076325"/>
          </a:xfrm>
        </p:spPr>
        <p:txBody>
          <a:bodyPr anchor="t"/>
          <a:lstStyle>
            <a:lvl1pPr algn="l">
              <a:defRPr sz="3600">
                <a:solidFill>
                  <a:schemeClr val="tx1"/>
                </a:solidFill>
              </a:defRPr>
            </a:lvl1pPr>
          </a:lstStyle>
          <a:p>
            <a:r>
              <a:rPr lang="en-US" smtClean="0"/>
              <a:t>Click to edit Master title style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757ED47F-F6EE-44D0-921E-4B161194810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8139C59A-C90B-40A0-8BEF-11339211891C}"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54250" y="66675"/>
            <a:ext cx="6734175"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46075" y="974725"/>
            <a:ext cx="4217988"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6463" y="974725"/>
            <a:ext cx="4219575"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E822C31A-3685-4765-9595-ACBB20AC16D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rgbClr val="E5E5FF"/>
              </a:solidFill>
              <a:latin typeface="Verdana" pitchFamily="34" charset="0"/>
              <a:cs typeface="+mn-cs"/>
            </a:endParaRPr>
          </a:p>
        </p:txBody>
      </p:sp>
      <p:sp>
        <p:nvSpPr>
          <p:cNvPr id="5" name="Rectangle 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spcBef>
                <a:spcPct val="20000"/>
              </a:spcBef>
              <a:buClr>
                <a:srgbClr val="FFCC66"/>
              </a:buClr>
              <a:buFontTx/>
              <a:buChar char="•"/>
              <a:defRPr/>
            </a:pPr>
            <a:endParaRPr lang="en-GB">
              <a:solidFill>
                <a:srgbClr val="F4CE00"/>
              </a:solidFill>
              <a:latin typeface="Verdana" pitchFamily="34" charset="0"/>
              <a:cs typeface="+mn-cs"/>
            </a:endParaRPr>
          </a:p>
        </p:txBody>
      </p:sp>
      <p:sp>
        <p:nvSpPr>
          <p:cNvPr id="6" name="Rectangle 6"/>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GB">
              <a:solidFill>
                <a:srgbClr val="2B519A"/>
              </a:solidFill>
              <a:cs typeface="+mn-cs"/>
            </a:endParaRPr>
          </a:p>
        </p:txBody>
      </p:sp>
      <p:sp>
        <p:nvSpPr>
          <p:cNvPr id="7" name="Rectangle 7"/>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rgbClr val="325FAF"/>
              </a:solidFill>
              <a:latin typeface="Verdana" pitchFamily="34" charset="0"/>
              <a:cs typeface="+mn-cs"/>
            </a:endParaRPr>
          </a:p>
        </p:txBody>
      </p:sp>
      <p:sp>
        <p:nvSpPr>
          <p:cNvPr id="8" name="Oval 8"/>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GB">
              <a:solidFill>
                <a:srgbClr val="2B519A"/>
              </a:solidFill>
              <a:cs typeface="+mn-cs"/>
            </a:endParaRPr>
          </a:p>
        </p:txBody>
      </p:sp>
      <p:pic>
        <p:nvPicPr>
          <p:cNvPr id="9" name="Picture 9" descr="IST"/>
          <p:cNvPicPr>
            <a:picLocks noChangeAspect="1" noChangeArrowheads="1"/>
          </p:cNvPicPr>
          <p:nvPr/>
        </p:nvPicPr>
        <p:blipFill>
          <a:blip r:embed="rId2"/>
          <a:srcRect/>
          <a:stretch>
            <a:fillRect/>
          </a:stretch>
        </p:blipFill>
        <p:spPr bwMode="auto">
          <a:xfrm>
            <a:off x="6154738" y="5738813"/>
            <a:ext cx="1219200" cy="536575"/>
          </a:xfrm>
          <a:prstGeom prst="rect">
            <a:avLst/>
          </a:prstGeom>
          <a:noFill/>
          <a:ln w="25400">
            <a:noFill/>
            <a:miter lim="800000"/>
            <a:headEnd/>
            <a:tailEnd/>
          </a:ln>
        </p:spPr>
      </p:pic>
      <p:pic>
        <p:nvPicPr>
          <p:cNvPr id="10" name="Picture 10" descr="eu_logo2"/>
          <p:cNvPicPr>
            <a:picLocks noChangeAspect="1" noChangeArrowheads="1"/>
          </p:cNvPicPr>
          <p:nvPr/>
        </p:nvPicPr>
        <p:blipFill>
          <a:blip r:embed="rId3"/>
          <a:srcRect/>
          <a:stretch>
            <a:fillRect/>
          </a:stretch>
        </p:blipFill>
        <p:spPr bwMode="auto">
          <a:xfrm>
            <a:off x="7870825" y="5694363"/>
            <a:ext cx="809625" cy="571500"/>
          </a:xfrm>
          <a:prstGeom prst="rect">
            <a:avLst/>
          </a:prstGeom>
          <a:noFill/>
          <a:ln w="25400">
            <a:noFill/>
            <a:miter lim="800000"/>
            <a:headEnd/>
            <a:tailEnd/>
          </a:ln>
        </p:spPr>
      </p:pic>
      <p:sp>
        <p:nvSpPr>
          <p:cNvPr id="11" name="Text Box 11"/>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rgbClr val="2B519A"/>
                </a:solidFill>
                <a:cs typeface="+mn-cs"/>
              </a:rPr>
              <a:t>EGEE-III INFSO-RI-222667</a:t>
            </a:r>
          </a:p>
        </p:txBody>
      </p:sp>
      <p:pic>
        <p:nvPicPr>
          <p:cNvPr id="12" name="Picture 12" descr="egee_bigger"/>
          <p:cNvPicPr>
            <a:picLocks noChangeAspect="1" noChangeArrowheads="1"/>
          </p:cNvPicPr>
          <p:nvPr/>
        </p:nvPicPr>
        <p:blipFill>
          <a:blip r:embed="rId4"/>
          <a:srcRect/>
          <a:stretch>
            <a:fillRect/>
          </a:stretch>
        </p:blipFill>
        <p:spPr bwMode="auto">
          <a:xfrm>
            <a:off x="2168525" y="344488"/>
            <a:ext cx="2390775" cy="590550"/>
          </a:xfrm>
          <a:prstGeom prst="rect">
            <a:avLst/>
          </a:prstGeom>
          <a:noFill/>
          <a:ln w="9525">
            <a:noFill/>
            <a:miter lim="800000"/>
            <a:headEnd/>
            <a:tailEnd/>
          </a:ln>
        </p:spPr>
      </p:pic>
      <p:sp>
        <p:nvSpPr>
          <p:cNvPr id="13" name="Text Box 13"/>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spcBef>
                <a:spcPct val="20000"/>
              </a:spcBef>
              <a:buClr>
                <a:srgbClr val="FFCC66"/>
              </a:buClr>
              <a:defRPr/>
            </a:pPr>
            <a:r>
              <a:rPr lang="en-GB">
                <a:solidFill>
                  <a:srgbClr val="FFFFFF"/>
                </a:solidFill>
                <a:cs typeface="+mn-cs"/>
              </a:rPr>
              <a:t>Enabling Grids for E-sciencE</a:t>
            </a:r>
          </a:p>
        </p:txBody>
      </p:sp>
      <p:pic>
        <p:nvPicPr>
          <p:cNvPr id="14" name="Picture 14" descr="EGEE 30y"/>
          <p:cNvPicPr>
            <a:picLocks noChangeAspect="1" noChangeArrowheads="1"/>
          </p:cNvPicPr>
          <p:nvPr/>
        </p:nvPicPr>
        <p:blipFill>
          <a:blip r:embed="rId5"/>
          <a:srcRect/>
          <a:stretch>
            <a:fillRect/>
          </a:stretch>
        </p:blipFill>
        <p:spPr bwMode="auto">
          <a:xfrm>
            <a:off x="0" y="212725"/>
            <a:ext cx="1798638" cy="5400675"/>
          </a:xfrm>
          <a:prstGeom prst="rect">
            <a:avLst/>
          </a:prstGeom>
          <a:noFill/>
          <a:ln w="9525">
            <a:noFill/>
            <a:miter lim="800000"/>
            <a:headEnd/>
            <a:tailEnd/>
          </a:ln>
        </p:spPr>
      </p:pic>
      <p:sp>
        <p:nvSpPr>
          <p:cNvPr id="15" name="Text Box 15"/>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spcBef>
                <a:spcPct val="20000"/>
              </a:spcBef>
              <a:buClr>
                <a:srgbClr val="FFCC66"/>
              </a:buClr>
              <a:defRPr/>
            </a:pPr>
            <a:r>
              <a:rPr lang="en-GB" sz="1600" b="1">
                <a:solidFill>
                  <a:srgbClr val="325FAF"/>
                </a:solidFill>
                <a:cs typeface="+mn-cs"/>
              </a:rPr>
              <a:t>www.eu-egee.org</a:t>
            </a:r>
          </a:p>
        </p:txBody>
      </p:sp>
      <p:pic>
        <p:nvPicPr>
          <p:cNvPr id="16" name="Picture 16" descr="INFSOM3"/>
          <p:cNvPicPr>
            <a:picLocks noChangeAspect="1" noChangeArrowheads="1"/>
          </p:cNvPicPr>
          <p:nvPr/>
        </p:nvPicPr>
        <p:blipFill>
          <a:blip r:embed="rId6"/>
          <a:srcRect/>
          <a:stretch>
            <a:fillRect/>
          </a:stretch>
        </p:blipFill>
        <p:spPr bwMode="auto">
          <a:xfrm>
            <a:off x="6096000" y="5568950"/>
            <a:ext cx="1298575" cy="831850"/>
          </a:xfrm>
          <a:prstGeom prst="rect">
            <a:avLst/>
          </a:prstGeom>
          <a:noFill/>
          <a:ln w="9525">
            <a:noFill/>
            <a:miter lim="800000"/>
            <a:headEnd/>
            <a:tailEnd/>
          </a:ln>
        </p:spPr>
      </p:pic>
      <p:sp>
        <p:nvSpPr>
          <p:cNvPr id="17" name="Text Box 17"/>
          <p:cNvSpPr txBox="1">
            <a:spLocks noChangeArrowheads="1"/>
          </p:cNvSpPr>
          <p:nvPr/>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rgbClr val="325FAF"/>
                </a:solidFill>
                <a:latin typeface="Verdana" pitchFamily="34" charset="0"/>
                <a:cs typeface="+mn-cs"/>
              </a:rPr>
              <a:t>EGEE and gLite are registered trademarks</a:t>
            </a:r>
            <a:r>
              <a:rPr lang="en-GB">
                <a:solidFill>
                  <a:srgbClr val="325FAF"/>
                </a:solidFill>
                <a:cs typeface="+mn-cs"/>
              </a:rPr>
              <a:t> </a:t>
            </a:r>
          </a:p>
        </p:txBody>
      </p:sp>
      <p:pic>
        <p:nvPicPr>
          <p:cNvPr id="18" name="Picture 18"/>
          <p:cNvPicPr>
            <a:picLocks noChangeAspect="1" noChangeArrowheads="1"/>
          </p:cNvPicPr>
          <p:nvPr userDrawn="1"/>
        </p:nvPicPr>
        <p:blipFill>
          <a:blip r:embed="rId7">
            <a:clrChange>
              <a:clrFrom>
                <a:srgbClr val="FFFFFF"/>
              </a:clrFrom>
              <a:clrTo>
                <a:srgbClr val="FFFFFF">
                  <a:alpha val="0"/>
                </a:srgbClr>
              </a:clrTo>
            </a:clrChange>
          </a:blip>
          <a:srcRect/>
          <a:stretch>
            <a:fillRect/>
          </a:stretch>
        </p:blipFill>
        <p:spPr bwMode="auto">
          <a:xfrm>
            <a:off x="4953000" y="5791200"/>
            <a:ext cx="1152525" cy="360363"/>
          </a:xfrm>
          <a:prstGeom prst="rect">
            <a:avLst/>
          </a:prstGeom>
          <a:noFill/>
          <a:ln w="9525">
            <a:noFill/>
            <a:miter lim="800000"/>
            <a:headEnd/>
            <a:tailEnd/>
          </a:ln>
        </p:spPr>
      </p:pic>
      <p:pic>
        <p:nvPicPr>
          <p:cNvPr id="19" name="Picture 19"/>
          <p:cNvPicPr>
            <a:picLocks noChangeAspect="1" noChangeArrowheads="1"/>
          </p:cNvPicPr>
          <p:nvPr userDrawn="1"/>
        </p:nvPicPr>
        <p:blipFill>
          <a:blip r:embed="rId8">
            <a:clrChange>
              <a:clrFrom>
                <a:srgbClr val="FFFFFF"/>
              </a:clrFrom>
              <a:clrTo>
                <a:srgbClr val="FFFFFF">
                  <a:alpha val="0"/>
                </a:srgbClr>
              </a:clrTo>
            </a:clrChange>
          </a:blip>
          <a:srcRect/>
          <a:stretch>
            <a:fillRect/>
          </a:stretch>
        </p:blipFill>
        <p:spPr bwMode="auto">
          <a:xfrm>
            <a:off x="7162800" y="5791200"/>
            <a:ext cx="655638" cy="504825"/>
          </a:xfrm>
          <a:prstGeom prst="rect">
            <a:avLst/>
          </a:prstGeom>
          <a:noFill/>
          <a:ln w="9525">
            <a:noFill/>
            <a:miter lim="800000"/>
            <a:headEnd/>
            <a:tailEnd/>
          </a:ln>
        </p:spPr>
      </p:pic>
      <p:sp>
        <p:nvSpPr>
          <p:cNvPr id="94211" name="Rectangle 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US" smtClean="0"/>
              <a:t>Click to edit Master subtitle style</a:t>
            </a:r>
            <a:endParaRPr lang="en-GB"/>
          </a:p>
        </p:txBody>
      </p:sp>
      <p:sp>
        <p:nvSpPr>
          <p:cNvPr id="94213" name="Rectangle 5"/>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US" smtClean="0"/>
              <a:t>Click to edit Master title style</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C499CBFD-4620-4348-9BCE-493526A2CE1B}"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46AB0381-A8D8-4C5B-8C75-A14993B35FA1}"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2F8BC314-FFED-4E54-A709-283F91C5014C}"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8" name="Rectangle 4"/>
          <p:cNvSpPr>
            <a:spLocks noGrp="1" noChangeArrowheads="1"/>
          </p:cNvSpPr>
          <p:nvPr>
            <p:ph type="sldNum" sz="quarter" idx="11"/>
          </p:nvPr>
        </p:nvSpPr>
        <p:spPr>
          <a:ln/>
        </p:spPr>
        <p:txBody>
          <a:bodyPr/>
          <a:lstStyle>
            <a:lvl1pPr>
              <a:defRPr/>
            </a:lvl1pPr>
          </a:lstStyle>
          <a:p>
            <a:pPr>
              <a:defRPr/>
            </a:pPr>
            <a:fld id="{D74C5BDF-BB45-4CFA-B64A-1145E80F23A9}"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4" name="Rectangle 4"/>
          <p:cNvSpPr>
            <a:spLocks noGrp="1" noChangeArrowheads="1"/>
          </p:cNvSpPr>
          <p:nvPr>
            <p:ph type="sldNum" sz="quarter" idx="11"/>
          </p:nvPr>
        </p:nvSpPr>
        <p:spPr>
          <a:ln/>
        </p:spPr>
        <p:txBody>
          <a:bodyPr/>
          <a:lstStyle>
            <a:lvl1pPr>
              <a:defRPr/>
            </a:lvl1pPr>
          </a:lstStyle>
          <a:p>
            <a:pPr>
              <a:defRPr/>
            </a:pPr>
            <a:fld id="{F34B6548-C01B-41B2-8B80-D2F04A5420E1}"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3" name="Rectangle 4"/>
          <p:cNvSpPr>
            <a:spLocks noGrp="1" noChangeArrowheads="1"/>
          </p:cNvSpPr>
          <p:nvPr>
            <p:ph type="sldNum" sz="quarter" idx="11"/>
          </p:nvPr>
        </p:nvSpPr>
        <p:spPr>
          <a:ln/>
        </p:spPr>
        <p:txBody>
          <a:bodyPr/>
          <a:lstStyle>
            <a:lvl1pPr>
              <a:defRPr/>
            </a:lvl1pPr>
          </a:lstStyle>
          <a:p>
            <a:pPr>
              <a:defRPr/>
            </a:pPr>
            <a:fld id="{F5A53FDF-1D0C-46FD-AA1E-8C0F0A8C6B9F}"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564FB118-AD1B-461D-88FE-A242C97F27B9}"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B49EF1DC-B55F-4DEC-9250-E2DFC405A82B}"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558658D2-7D78-4819-BDB0-DA110BE59C2A}"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69E81382-B8BE-4119-B58C-939A657D9139}"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ftr" sz="quarter" idx="10"/>
          </p:nvPr>
        </p:nvSpPr>
        <p:spPr>
          <a:ln/>
        </p:spPr>
        <p:txBody>
          <a:bodyPr/>
          <a:lstStyle>
            <a:lvl1pPr>
              <a:defRPr/>
            </a:lvl1pPr>
          </a:lstStyle>
          <a:p>
            <a:pPr>
              <a:defRPr/>
            </a:pPr>
            <a:r>
              <a:rPr lang="en-US"/>
              <a:t>EGEE transition plan - Bob Jones – CB - 3 March 2009</a:t>
            </a: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13FAB6C5-296F-4C82-8D54-575E467CF31F}"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54250" y="66675"/>
            <a:ext cx="6734175"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46075" y="974725"/>
            <a:ext cx="4217988"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6463" y="974725"/>
            <a:ext cx="4219575" cy="5429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p:txBody>
          <a:bodyPr/>
          <a:lstStyle>
            <a:lvl1pPr>
              <a:defRPr smtClean="0"/>
            </a:lvl1pPr>
          </a:lstStyle>
          <a:p>
            <a:pPr>
              <a:defRPr/>
            </a:pPr>
            <a:r>
              <a:rPr lang="en-US"/>
              <a:t>EGEE transition plan - Bob Jones – CB - 3 March 2009</a:t>
            </a:r>
            <a:endParaRPr lang="en-GB"/>
          </a:p>
        </p:txBody>
      </p:sp>
      <p:sp>
        <p:nvSpPr>
          <p:cNvPr id="6" name="Rectangle 4"/>
          <p:cNvSpPr>
            <a:spLocks noGrp="1" noChangeArrowheads="1"/>
          </p:cNvSpPr>
          <p:nvPr>
            <p:ph type="sldNum" sz="quarter" idx="11"/>
          </p:nvPr>
        </p:nvSpPr>
        <p:spPr/>
        <p:txBody>
          <a:bodyPr/>
          <a:lstStyle>
            <a:lvl1pPr>
              <a:defRPr/>
            </a:lvl1pPr>
          </a:lstStyle>
          <a:p>
            <a:pPr>
              <a:defRPr/>
            </a:pPr>
            <a:fld id="{E50112CB-A71F-432C-B8C4-BD349D96A0A8}"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13C82666-6F5F-4C46-9376-DF9F072AACE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A27FB522-B87B-422B-925C-3A24967839D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ftr" sz="quarter" idx="10"/>
          </p:nvPr>
        </p:nvSpPr>
        <p:spPr>
          <a:ln/>
        </p:spPr>
        <p:txBody>
          <a:bodyPr/>
          <a:lstStyle>
            <a:lvl1pPr>
              <a:defRPr/>
            </a:lvl1pPr>
          </a:lstStyle>
          <a:p>
            <a:pPr>
              <a:defRPr/>
            </a:pPr>
            <a:endParaRPr lang="en-GB"/>
          </a:p>
        </p:txBody>
      </p:sp>
      <p:sp>
        <p:nvSpPr>
          <p:cNvPr id="8" name="Rectangle 4"/>
          <p:cNvSpPr>
            <a:spLocks noGrp="1" noChangeArrowheads="1"/>
          </p:cNvSpPr>
          <p:nvPr>
            <p:ph type="sldNum" sz="quarter" idx="11"/>
          </p:nvPr>
        </p:nvSpPr>
        <p:spPr>
          <a:ln/>
        </p:spPr>
        <p:txBody>
          <a:bodyPr/>
          <a:lstStyle>
            <a:lvl1pPr>
              <a:defRPr/>
            </a:lvl1pPr>
          </a:lstStyle>
          <a:p>
            <a:pPr>
              <a:defRPr/>
            </a:pPr>
            <a:fld id="{487A44BE-6D3D-42B3-842E-6F0A858B701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ftr" sz="quarter" idx="10"/>
          </p:nvPr>
        </p:nvSpPr>
        <p:spPr>
          <a:ln/>
        </p:spPr>
        <p:txBody>
          <a:bodyPr/>
          <a:lstStyle>
            <a:lvl1pPr>
              <a:defRPr/>
            </a:lvl1pPr>
          </a:lstStyle>
          <a:p>
            <a:pPr>
              <a:defRPr/>
            </a:pPr>
            <a:endParaRPr lang="en-GB"/>
          </a:p>
        </p:txBody>
      </p:sp>
      <p:sp>
        <p:nvSpPr>
          <p:cNvPr id="4" name="Rectangle 4"/>
          <p:cNvSpPr>
            <a:spLocks noGrp="1" noChangeArrowheads="1"/>
          </p:cNvSpPr>
          <p:nvPr>
            <p:ph type="sldNum" sz="quarter" idx="11"/>
          </p:nvPr>
        </p:nvSpPr>
        <p:spPr>
          <a:ln/>
        </p:spPr>
        <p:txBody>
          <a:bodyPr/>
          <a:lstStyle>
            <a:lvl1pPr>
              <a:defRPr/>
            </a:lvl1pPr>
          </a:lstStyle>
          <a:p>
            <a:pPr>
              <a:defRPr/>
            </a:pPr>
            <a:fld id="{2E051AFC-7E4A-4C86-AAEF-D7D72927E03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GB"/>
          </a:p>
        </p:txBody>
      </p:sp>
      <p:sp>
        <p:nvSpPr>
          <p:cNvPr id="3" name="Rectangle 4"/>
          <p:cNvSpPr>
            <a:spLocks noGrp="1" noChangeArrowheads="1"/>
          </p:cNvSpPr>
          <p:nvPr>
            <p:ph type="sldNum" sz="quarter" idx="11"/>
          </p:nvPr>
        </p:nvSpPr>
        <p:spPr>
          <a:ln/>
        </p:spPr>
        <p:txBody>
          <a:bodyPr/>
          <a:lstStyle>
            <a:lvl1pPr>
              <a:defRPr/>
            </a:lvl1pPr>
          </a:lstStyle>
          <a:p>
            <a:pPr>
              <a:defRPr/>
            </a:pPr>
            <a:fld id="{55305A17-C80D-4214-BAAE-BBA244467F1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78C41521-5F5D-4633-9103-A35B64EC4CB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3BF80764-2FC6-4682-B30A-943502563733}"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fontAlgn="auto">
              <a:spcBef>
                <a:spcPts val="0"/>
              </a:spcBef>
              <a:spcAft>
                <a:spcPts val="0"/>
              </a:spcAft>
              <a:defRPr/>
            </a:pPr>
            <a:endParaRPr lang="en-GB">
              <a:cs typeface="+mn-cs"/>
            </a:endParaRPr>
          </a:p>
        </p:txBody>
      </p:sp>
      <p:sp>
        <p:nvSpPr>
          <p:cNvPr id="93187" name="Rectangle 3"/>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b="1">
                <a:latin typeface="Arial" charset="0"/>
                <a:cs typeface="+mn-cs"/>
              </a:defRPr>
            </a:lvl1pPr>
          </a:lstStyle>
          <a:p>
            <a:pPr>
              <a:defRPr/>
            </a:pPr>
            <a:endParaRPr lang="en-GB"/>
          </a:p>
        </p:txBody>
      </p:sp>
      <p:sp>
        <p:nvSpPr>
          <p:cNvPr id="93188"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b="1" smtClean="0">
                <a:latin typeface="Arial" charset="0"/>
                <a:cs typeface="+mn-cs"/>
              </a:defRPr>
            </a:lvl1pPr>
          </a:lstStyle>
          <a:p>
            <a:pPr>
              <a:defRPr/>
            </a:pPr>
            <a:fld id="{1350DA67-E7BD-477B-B10B-FFAC15A3C70C}" type="slidenum">
              <a:rPr lang="en-GB"/>
              <a:pPr>
                <a:defRPr/>
              </a:pPr>
              <a:t>‹#›</a:t>
            </a:fld>
            <a:endParaRPr lang="en-GB"/>
          </a:p>
        </p:txBody>
      </p:sp>
      <p:sp>
        <p:nvSpPr>
          <p:cNvPr id="93189"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fontAlgn="auto">
              <a:spcBef>
                <a:spcPct val="20000"/>
              </a:spcBef>
              <a:spcAft>
                <a:spcPts val="0"/>
              </a:spcAft>
              <a:buClr>
                <a:srgbClr val="FFCC66"/>
              </a:buClr>
              <a:buFontTx/>
              <a:buChar char="•"/>
              <a:defRPr/>
            </a:pPr>
            <a:endParaRPr lang="en-GB">
              <a:cs typeface="+mn-cs"/>
            </a:endParaRPr>
          </a:p>
        </p:txBody>
      </p:sp>
      <p:sp>
        <p:nvSpPr>
          <p:cNvPr id="1030" name="Rectangle 6"/>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93191" name="Rectangle 7"/>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fontAlgn="auto">
              <a:spcBef>
                <a:spcPts val="0"/>
              </a:spcBef>
              <a:spcAft>
                <a:spcPts val="0"/>
              </a:spcAft>
              <a:defRPr/>
            </a:pPr>
            <a:endParaRPr lang="en-GB">
              <a:latin typeface="Verdana" pitchFamily="34" charset="0"/>
              <a:cs typeface="+mn-cs"/>
            </a:endParaRPr>
          </a:p>
        </p:txBody>
      </p:sp>
      <p:sp>
        <p:nvSpPr>
          <p:cNvPr id="93192"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fontAlgn="auto">
              <a:spcBef>
                <a:spcPts val="0"/>
              </a:spcBef>
              <a:spcAft>
                <a:spcPts val="0"/>
              </a:spcAft>
              <a:defRPr/>
            </a:pPr>
            <a:endParaRPr lang="en-GB">
              <a:cs typeface="+mn-cs"/>
            </a:endParaRPr>
          </a:p>
        </p:txBody>
      </p:sp>
      <p:graphicFrame>
        <p:nvGraphicFramePr>
          <p:cNvPr id="93193" name="Group 9"/>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035" name="Rectangle 15"/>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93200" name="Text Box 16"/>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fontAlgn="auto">
              <a:spcBef>
                <a:spcPct val="50000"/>
              </a:spcBef>
              <a:spcAft>
                <a:spcPts val="0"/>
              </a:spcAft>
              <a:buClr>
                <a:srgbClr val="FFCC66"/>
              </a:buClr>
              <a:defRPr/>
            </a:pPr>
            <a:r>
              <a:rPr lang="en-GB" sz="1200">
                <a:cs typeface="+mn-cs"/>
              </a:rPr>
              <a:t>EGEE-III INFSO-RI-222667</a:t>
            </a:r>
            <a:endParaRPr lang="en-GB" sz="800">
              <a:latin typeface="Verdana" pitchFamily="34" charset="0"/>
              <a:cs typeface="+mn-cs"/>
            </a:endParaRPr>
          </a:p>
        </p:txBody>
      </p:sp>
      <p:pic>
        <p:nvPicPr>
          <p:cNvPr id="1037" name="Picture 17" descr="egee"/>
          <p:cNvPicPr>
            <a:picLocks noChangeAspect="1" noChangeArrowheads="1"/>
          </p:cNvPicPr>
          <p:nvPr/>
        </p:nvPicPr>
        <p:blipFill>
          <a:blip r:embed="rId14"/>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0"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r" rtl="0" fontAlgn="base">
        <a:spcBef>
          <a:spcPct val="0"/>
        </a:spcBef>
        <a:spcAft>
          <a:spcPct val="0"/>
        </a:spcAft>
        <a:defRPr sz="3200" b="1">
          <a:solidFill>
            <a:schemeClr val="bg1"/>
          </a:solidFill>
          <a:latin typeface="+mj-lt"/>
          <a:ea typeface="+mj-ea"/>
          <a:cs typeface="+mj-cs"/>
        </a:defRPr>
      </a:lvl1pPr>
      <a:lvl2pPr algn="r" rtl="0" fontAlgn="base">
        <a:spcBef>
          <a:spcPct val="0"/>
        </a:spcBef>
        <a:spcAft>
          <a:spcPct val="0"/>
        </a:spcAft>
        <a:defRPr sz="3200" b="1">
          <a:solidFill>
            <a:schemeClr val="bg1"/>
          </a:solidFill>
          <a:latin typeface="Arial" charset="0"/>
        </a:defRPr>
      </a:lvl2pPr>
      <a:lvl3pPr algn="r" rtl="0" fontAlgn="base">
        <a:spcBef>
          <a:spcPct val="0"/>
        </a:spcBef>
        <a:spcAft>
          <a:spcPct val="0"/>
        </a:spcAft>
        <a:defRPr sz="3200" b="1">
          <a:solidFill>
            <a:schemeClr val="bg1"/>
          </a:solidFill>
          <a:latin typeface="Arial" charset="0"/>
        </a:defRPr>
      </a:lvl3pPr>
      <a:lvl4pPr algn="r" rtl="0" fontAlgn="base">
        <a:spcBef>
          <a:spcPct val="0"/>
        </a:spcBef>
        <a:spcAft>
          <a:spcPct val="0"/>
        </a:spcAft>
        <a:defRPr sz="3200" b="1">
          <a:solidFill>
            <a:schemeClr val="bg1"/>
          </a:solidFill>
          <a:latin typeface="Arial" charset="0"/>
        </a:defRPr>
      </a:lvl4pPr>
      <a:lvl5pPr algn="r" rtl="0" fontAlgn="base">
        <a:spcBef>
          <a:spcPct val="0"/>
        </a:spcBef>
        <a:spcAft>
          <a:spcPct val="0"/>
        </a:spcAft>
        <a:defRPr sz="3200" b="1">
          <a:solidFill>
            <a:schemeClr val="bg1"/>
          </a:solidFill>
          <a:latin typeface="Arial" charset="0"/>
        </a:defRPr>
      </a:lvl5pPr>
      <a:lvl6pPr marL="457200" algn="r" rtl="0" eaLnBrk="1" fontAlgn="base" hangingPunct="1">
        <a:spcBef>
          <a:spcPct val="0"/>
        </a:spcBef>
        <a:spcAft>
          <a:spcPct val="0"/>
        </a:spcAft>
        <a:defRPr sz="3200" b="1">
          <a:solidFill>
            <a:schemeClr val="bg1"/>
          </a:solidFill>
          <a:latin typeface="Arial" charset="0"/>
        </a:defRPr>
      </a:lvl6pPr>
      <a:lvl7pPr marL="914400" algn="r" rtl="0" eaLnBrk="1" fontAlgn="base" hangingPunct="1">
        <a:spcBef>
          <a:spcPct val="0"/>
        </a:spcBef>
        <a:spcAft>
          <a:spcPct val="0"/>
        </a:spcAft>
        <a:defRPr sz="3200" b="1">
          <a:solidFill>
            <a:schemeClr val="bg1"/>
          </a:solidFill>
          <a:latin typeface="Arial" charset="0"/>
        </a:defRPr>
      </a:lvl7pPr>
      <a:lvl8pPr marL="1371600" algn="r" rtl="0" eaLnBrk="1" fontAlgn="base" hangingPunct="1">
        <a:spcBef>
          <a:spcPct val="0"/>
        </a:spcBef>
        <a:spcAft>
          <a:spcPct val="0"/>
        </a:spcAft>
        <a:defRPr sz="3200" b="1">
          <a:solidFill>
            <a:schemeClr val="bg1"/>
          </a:solidFill>
          <a:latin typeface="Arial" charset="0"/>
        </a:defRPr>
      </a:lvl8pPr>
      <a:lvl9pPr marL="1828800" algn="r" rtl="0" eaLnBrk="1" fontAlgn="base" hangingPunct="1">
        <a:spcBef>
          <a:spcPct val="0"/>
        </a:spcBef>
        <a:spcAft>
          <a:spcPct val="0"/>
        </a:spcAft>
        <a:defRPr sz="3200" b="1">
          <a:solidFill>
            <a:schemeClr val="bg1"/>
          </a:solidFill>
          <a:latin typeface="Arial" charset="0"/>
        </a:defRPr>
      </a:lvl9pPr>
    </p:titleStyle>
    <p:bodyStyle>
      <a:lvl1pPr marL="342900" indent="-342900" algn="l" rtl="0" fontAlgn="base">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fontAlgn="base">
        <a:spcBef>
          <a:spcPct val="20000"/>
        </a:spcBef>
        <a:spcAft>
          <a:spcPct val="0"/>
        </a:spcAft>
        <a:buClr>
          <a:srgbClr val="F1AF00"/>
        </a:buClr>
        <a:buFont typeface="Arial" charset="0"/>
        <a:buChar char="–"/>
        <a:defRPr sz="2100">
          <a:solidFill>
            <a:srgbClr val="00338F"/>
          </a:solidFill>
          <a:latin typeface="+mn-lt"/>
        </a:defRPr>
      </a:lvl2pPr>
      <a:lvl3pPr marL="1143000" indent="-228600" algn="l" rtl="0" fontAlgn="base">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fontAlgn="base">
        <a:spcBef>
          <a:spcPct val="20000"/>
        </a:spcBef>
        <a:spcAft>
          <a:spcPct val="0"/>
        </a:spcAft>
        <a:buClr>
          <a:srgbClr val="F1AF00"/>
        </a:buClr>
        <a:buChar char="•"/>
        <a:defRPr i="1">
          <a:solidFill>
            <a:srgbClr val="00338F"/>
          </a:solidFill>
          <a:latin typeface="+mn-lt"/>
        </a:defRPr>
      </a:lvl4pPr>
      <a:lvl5pPr marL="2057400" indent="-228600" algn="l" rtl="0" fontAlgn="base">
        <a:spcBef>
          <a:spcPct val="20000"/>
        </a:spcBef>
        <a:spcAft>
          <a:spcPct val="0"/>
        </a:spcAft>
        <a:buClr>
          <a:srgbClr val="F1AF00"/>
        </a:buClr>
        <a:buChar char="o"/>
        <a:defRPr sz="1600">
          <a:solidFill>
            <a:srgbClr val="00338F"/>
          </a:solidFill>
          <a:latin typeface="+mn-lt"/>
        </a:defRPr>
      </a:lvl5pPr>
      <a:lvl6pPr marL="2514600" indent="-228600" algn="l" rtl="0" eaLnBrk="1" fontAlgn="base" hangingPunct="1">
        <a:spcBef>
          <a:spcPct val="20000"/>
        </a:spcBef>
        <a:spcAft>
          <a:spcPct val="0"/>
        </a:spcAft>
        <a:buClr>
          <a:srgbClr val="F1AF00"/>
        </a:buClr>
        <a:buChar char="o"/>
        <a:defRPr sz="1600">
          <a:solidFill>
            <a:srgbClr val="00338F"/>
          </a:solidFill>
          <a:latin typeface="+mn-lt"/>
        </a:defRPr>
      </a:lvl6pPr>
      <a:lvl7pPr marL="2971800" indent="-228600" algn="l" rtl="0" eaLnBrk="1" fontAlgn="base" hangingPunct="1">
        <a:spcBef>
          <a:spcPct val="20000"/>
        </a:spcBef>
        <a:spcAft>
          <a:spcPct val="0"/>
        </a:spcAft>
        <a:buClr>
          <a:srgbClr val="F1AF00"/>
        </a:buClr>
        <a:buChar char="o"/>
        <a:defRPr sz="1600">
          <a:solidFill>
            <a:srgbClr val="00338F"/>
          </a:solidFill>
          <a:latin typeface="+mn-lt"/>
        </a:defRPr>
      </a:lvl7pPr>
      <a:lvl8pPr marL="3429000" indent="-228600" algn="l" rtl="0" eaLnBrk="1" fontAlgn="base" hangingPunct="1">
        <a:spcBef>
          <a:spcPct val="20000"/>
        </a:spcBef>
        <a:spcAft>
          <a:spcPct val="0"/>
        </a:spcAft>
        <a:buClr>
          <a:srgbClr val="F1AF00"/>
        </a:buClr>
        <a:buChar char="o"/>
        <a:defRPr sz="1600">
          <a:solidFill>
            <a:srgbClr val="00338F"/>
          </a:solidFill>
          <a:latin typeface="+mn-lt"/>
        </a:defRPr>
      </a:lvl8pPr>
      <a:lvl9pPr marL="3886200" indent="-228600" algn="l" rtl="0" eaLnBrk="1" fontAlgn="base" hangingPunct="1">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GB">
              <a:solidFill>
                <a:srgbClr val="2B519A"/>
              </a:solidFill>
              <a:cs typeface="+mn-cs"/>
            </a:endParaRPr>
          </a:p>
        </p:txBody>
      </p:sp>
      <p:sp>
        <p:nvSpPr>
          <p:cNvPr id="93187" name="Rectangle 3"/>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smtClean="0">
                <a:solidFill>
                  <a:srgbClr val="2B519A"/>
                </a:solidFill>
                <a:cs typeface="+mn-cs"/>
              </a:defRPr>
            </a:lvl1pPr>
          </a:lstStyle>
          <a:p>
            <a:pPr>
              <a:defRPr/>
            </a:pPr>
            <a:r>
              <a:rPr lang="en-US"/>
              <a:t>EGEE transition plan - Bob Jones – CB - 3 March 2009</a:t>
            </a:r>
            <a:endParaRPr lang="en-GB"/>
          </a:p>
        </p:txBody>
      </p:sp>
      <p:sp>
        <p:nvSpPr>
          <p:cNvPr id="93188"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rgbClr val="2B519A"/>
                </a:solidFill>
                <a:cs typeface="+mn-cs"/>
              </a:defRPr>
            </a:lvl1pPr>
          </a:lstStyle>
          <a:p>
            <a:pPr>
              <a:defRPr/>
            </a:pPr>
            <a:fld id="{8EA0F4A9-A659-4E17-B3A1-A8885CA7DCBC}" type="slidenum">
              <a:rPr lang="en-GB"/>
              <a:pPr>
                <a:defRPr/>
              </a:pPr>
              <a:t>‹#›</a:t>
            </a:fld>
            <a:endParaRPr lang="en-GB"/>
          </a:p>
        </p:txBody>
      </p:sp>
      <p:sp>
        <p:nvSpPr>
          <p:cNvPr id="93189"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GB">
              <a:solidFill>
                <a:srgbClr val="2B519A"/>
              </a:solidFill>
              <a:cs typeface="+mn-cs"/>
            </a:endParaRPr>
          </a:p>
        </p:txBody>
      </p:sp>
      <p:sp>
        <p:nvSpPr>
          <p:cNvPr id="2054" name="Rectangle 6"/>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93191" name="Rectangle 7"/>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defRPr/>
            </a:pPr>
            <a:endParaRPr lang="en-GB">
              <a:solidFill>
                <a:srgbClr val="2B519A"/>
              </a:solidFill>
              <a:latin typeface="Verdana" pitchFamily="34" charset="0"/>
              <a:cs typeface="+mn-cs"/>
            </a:endParaRPr>
          </a:p>
        </p:txBody>
      </p:sp>
      <p:sp>
        <p:nvSpPr>
          <p:cNvPr id="93192"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GB">
              <a:solidFill>
                <a:srgbClr val="2B519A"/>
              </a:solidFill>
              <a:cs typeface="+mn-cs"/>
            </a:endParaRPr>
          </a:p>
        </p:txBody>
      </p:sp>
      <p:graphicFrame>
        <p:nvGraphicFramePr>
          <p:cNvPr id="93193" name="Group 9"/>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059" name="Rectangle 15"/>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93200" name="Text Box 16"/>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rgbClr val="2B519A"/>
                </a:solidFill>
                <a:cs typeface="+mn-cs"/>
              </a:rPr>
              <a:t>EGEE-III INFSO-RI-222667</a:t>
            </a:r>
            <a:endParaRPr lang="en-GB" sz="800">
              <a:solidFill>
                <a:srgbClr val="2B519A"/>
              </a:solidFill>
              <a:latin typeface="Verdana" pitchFamily="34" charset="0"/>
              <a:cs typeface="+mn-cs"/>
            </a:endParaRPr>
          </a:p>
        </p:txBody>
      </p:sp>
      <p:pic>
        <p:nvPicPr>
          <p:cNvPr id="2061" name="Picture 17" descr="egee"/>
          <p:cNvPicPr>
            <a:picLocks noChangeAspect="1" noChangeArrowheads="1"/>
          </p:cNvPicPr>
          <p:nvPr/>
        </p:nvPicPr>
        <p:blipFill>
          <a:blip r:embed="rId14"/>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1"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2" r:id="rId12"/>
  </p:sldLayoutIdLst>
  <p:hf hdr="0" dt="0"/>
  <p:txStyles>
    <p:titleStyle>
      <a:lvl1pPr algn="r" rtl="0" fontAlgn="base">
        <a:spcBef>
          <a:spcPct val="0"/>
        </a:spcBef>
        <a:spcAft>
          <a:spcPct val="0"/>
        </a:spcAft>
        <a:defRPr sz="3200" b="1">
          <a:solidFill>
            <a:schemeClr val="bg1"/>
          </a:solidFill>
          <a:latin typeface="+mj-lt"/>
          <a:ea typeface="+mj-ea"/>
          <a:cs typeface="+mj-cs"/>
        </a:defRPr>
      </a:lvl1pPr>
      <a:lvl2pPr algn="r" rtl="0" fontAlgn="base">
        <a:spcBef>
          <a:spcPct val="0"/>
        </a:spcBef>
        <a:spcAft>
          <a:spcPct val="0"/>
        </a:spcAft>
        <a:defRPr sz="3200" b="1">
          <a:solidFill>
            <a:schemeClr val="bg1"/>
          </a:solidFill>
          <a:latin typeface="Arial" charset="0"/>
        </a:defRPr>
      </a:lvl2pPr>
      <a:lvl3pPr algn="r" rtl="0" fontAlgn="base">
        <a:spcBef>
          <a:spcPct val="0"/>
        </a:spcBef>
        <a:spcAft>
          <a:spcPct val="0"/>
        </a:spcAft>
        <a:defRPr sz="3200" b="1">
          <a:solidFill>
            <a:schemeClr val="bg1"/>
          </a:solidFill>
          <a:latin typeface="Arial" charset="0"/>
        </a:defRPr>
      </a:lvl3pPr>
      <a:lvl4pPr algn="r" rtl="0" fontAlgn="base">
        <a:spcBef>
          <a:spcPct val="0"/>
        </a:spcBef>
        <a:spcAft>
          <a:spcPct val="0"/>
        </a:spcAft>
        <a:defRPr sz="3200" b="1">
          <a:solidFill>
            <a:schemeClr val="bg1"/>
          </a:solidFill>
          <a:latin typeface="Arial" charset="0"/>
        </a:defRPr>
      </a:lvl4pPr>
      <a:lvl5pPr algn="r" rtl="0" fontAlgn="base">
        <a:spcBef>
          <a:spcPct val="0"/>
        </a:spcBef>
        <a:spcAft>
          <a:spcPct val="0"/>
        </a:spcAft>
        <a:defRPr sz="3200" b="1">
          <a:solidFill>
            <a:schemeClr val="bg1"/>
          </a:solidFill>
          <a:latin typeface="Arial" charset="0"/>
        </a:defRPr>
      </a:lvl5pPr>
      <a:lvl6pPr marL="457200" algn="r" rtl="0" eaLnBrk="1" fontAlgn="base" hangingPunct="1">
        <a:spcBef>
          <a:spcPct val="0"/>
        </a:spcBef>
        <a:spcAft>
          <a:spcPct val="0"/>
        </a:spcAft>
        <a:defRPr sz="3200" b="1">
          <a:solidFill>
            <a:schemeClr val="bg1"/>
          </a:solidFill>
          <a:latin typeface="Arial" charset="0"/>
        </a:defRPr>
      </a:lvl6pPr>
      <a:lvl7pPr marL="914400" algn="r" rtl="0" eaLnBrk="1" fontAlgn="base" hangingPunct="1">
        <a:spcBef>
          <a:spcPct val="0"/>
        </a:spcBef>
        <a:spcAft>
          <a:spcPct val="0"/>
        </a:spcAft>
        <a:defRPr sz="3200" b="1">
          <a:solidFill>
            <a:schemeClr val="bg1"/>
          </a:solidFill>
          <a:latin typeface="Arial" charset="0"/>
        </a:defRPr>
      </a:lvl7pPr>
      <a:lvl8pPr marL="1371600" algn="r" rtl="0" eaLnBrk="1" fontAlgn="base" hangingPunct="1">
        <a:spcBef>
          <a:spcPct val="0"/>
        </a:spcBef>
        <a:spcAft>
          <a:spcPct val="0"/>
        </a:spcAft>
        <a:defRPr sz="3200" b="1">
          <a:solidFill>
            <a:schemeClr val="bg1"/>
          </a:solidFill>
          <a:latin typeface="Arial" charset="0"/>
        </a:defRPr>
      </a:lvl8pPr>
      <a:lvl9pPr marL="1828800" algn="r" rtl="0" eaLnBrk="1" fontAlgn="base" hangingPunct="1">
        <a:spcBef>
          <a:spcPct val="0"/>
        </a:spcBef>
        <a:spcAft>
          <a:spcPct val="0"/>
        </a:spcAft>
        <a:defRPr sz="3200" b="1">
          <a:solidFill>
            <a:schemeClr val="bg1"/>
          </a:solidFill>
          <a:latin typeface="Arial" charset="0"/>
        </a:defRPr>
      </a:lvl9pPr>
    </p:titleStyle>
    <p:bodyStyle>
      <a:lvl1pPr marL="342900" indent="-342900" algn="l" rtl="0" fontAlgn="base">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fontAlgn="base">
        <a:spcBef>
          <a:spcPct val="20000"/>
        </a:spcBef>
        <a:spcAft>
          <a:spcPct val="0"/>
        </a:spcAft>
        <a:buClr>
          <a:srgbClr val="F1AF00"/>
        </a:buClr>
        <a:buFont typeface="Arial" charset="0"/>
        <a:buChar char="–"/>
        <a:defRPr sz="2100">
          <a:solidFill>
            <a:srgbClr val="00338F"/>
          </a:solidFill>
          <a:latin typeface="+mn-lt"/>
        </a:defRPr>
      </a:lvl2pPr>
      <a:lvl3pPr marL="1143000" indent="-228600" algn="l" rtl="0" fontAlgn="base">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fontAlgn="base">
        <a:spcBef>
          <a:spcPct val="20000"/>
        </a:spcBef>
        <a:spcAft>
          <a:spcPct val="0"/>
        </a:spcAft>
        <a:buClr>
          <a:srgbClr val="F1AF00"/>
        </a:buClr>
        <a:buChar char="•"/>
        <a:defRPr i="1">
          <a:solidFill>
            <a:srgbClr val="00338F"/>
          </a:solidFill>
          <a:latin typeface="+mn-lt"/>
        </a:defRPr>
      </a:lvl4pPr>
      <a:lvl5pPr marL="2057400" indent="-228600" algn="l" rtl="0" fontAlgn="base">
        <a:spcBef>
          <a:spcPct val="20000"/>
        </a:spcBef>
        <a:spcAft>
          <a:spcPct val="0"/>
        </a:spcAft>
        <a:buClr>
          <a:srgbClr val="F1AF00"/>
        </a:buClr>
        <a:buChar char="o"/>
        <a:defRPr sz="1600">
          <a:solidFill>
            <a:srgbClr val="00338F"/>
          </a:solidFill>
          <a:latin typeface="+mn-lt"/>
        </a:defRPr>
      </a:lvl5pPr>
      <a:lvl6pPr marL="2514600" indent="-228600" algn="l" rtl="0" eaLnBrk="1" fontAlgn="base" hangingPunct="1">
        <a:spcBef>
          <a:spcPct val="20000"/>
        </a:spcBef>
        <a:spcAft>
          <a:spcPct val="0"/>
        </a:spcAft>
        <a:buClr>
          <a:srgbClr val="F1AF00"/>
        </a:buClr>
        <a:buChar char="o"/>
        <a:defRPr sz="1600">
          <a:solidFill>
            <a:srgbClr val="00338F"/>
          </a:solidFill>
          <a:latin typeface="+mn-lt"/>
        </a:defRPr>
      </a:lvl6pPr>
      <a:lvl7pPr marL="2971800" indent="-228600" algn="l" rtl="0" eaLnBrk="1" fontAlgn="base" hangingPunct="1">
        <a:spcBef>
          <a:spcPct val="20000"/>
        </a:spcBef>
        <a:spcAft>
          <a:spcPct val="0"/>
        </a:spcAft>
        <a:buClr>
          <a:srgbClr val="F1AF00"/>
        </a:buClr>
        <a:buChar char="o"/>
        <a:defRPr sz="1600">
          <a:solidFill>
            <a:srgbClr val="00338F"/>
          </a:solidFill>
          <a:latin typeface="+mn-lt"/>
        </a:defRPr>
      </a:lvl7pPr>
      <a:lvl8pPr marL="3429000" indent="-228600" algn="l" rtl="0" eaLnBrk="1" fontAlgn="base" hangingPunct="1">
        <a:spcBef>
          <a:spcPct val="20000"/>
        </a:spcBef>
        <a:spcAft>
          <a:spcPct val="0"/>
        </a:spcAft>
        <a:buClr>
          <a:srgbClr val="F1AF00"/>
        </a:buClr>
        <a:buChar char="o"/>
        <a:defRPr sz="1600">
          <a:solidFill>
            <a:srgbClr val="00338F"/>
          </a:solidFill>
          <a:latin typeface="+mn-lt"/>
        </a:defRPr>
      </a:lvl8pPr>
      <a:lvl9pPr marL="3886200" indent="-228600" algn="l" rtl="0" eaLnBrk="1" fontAlgn="base" hangingPunct="1">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hepix.caspur.it/afs/hepix.org/project/ptrack/#SPEC_CPU2006" TargetMode="External"/><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hyperlink" Target="https://twiki.cern.ch/twiki/pub/LCG/WLCGCommonComputingReadinessChallenges/WLCG_GlueSchemaUsage-1.8.pdf" TargetMode="Externa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4"/>
          <p:cNvSpPr>
            <a:spLocks noGrp="1"/>
          </p:cNvSpPr>
          <p:nvPr>
            <p:ph type="subTitle" idx="1"/>
          </p:nvPr>
        </p:nvSpPr>
        <p:spPr/>
        <p:txBody>
          <a:bodyPr/>
          <a:lstStyle/>
          <a:p>
            <a:r>
              <a:rPr lang="en-GB" dirty="0" smtClean="0"/>
              <a:t>John Gordon</a:t>
            </a:r>
          </a:p>
          <a:p>
            <a:r>
              <a:rPr lang="en-GB" dirty="0" smtClean="0"/>
              <a:t>SA1 Face to Face</a:t>
            </a:r>
          </a:p>
          <a:p>
            <a:r>
              <a:rPr lang="en-GB" dirty="0" smtClean="0"/>
              <a:t>CERN, June 9</a:t>
            </a:r>
            <a:r>
              <a:rPr lang="en-GB" baseline="30000" dirty="0" smtClean="0"/>
              <a:t>th</a:t>
            </a:r>
            <a:r>
              <a:rPr lang="en-GB" dirty="0" smtClean="0"/>
              <a:t> 2009</a:t>
            </a:r>
          </a:p>
        </p:txBody>
      </p:sp>
      <p:sp>
        <p:nvSpPr>
          <p:cNvPr id="6147" name="Title 3"/>
          <p:cNvSpPr>
            <a:spLocks noGrp="1"/>
          </p:cNvSpPr>
          <p:nvPr>
            <p:ph type="ctrTitle"/>
          </p:nvPr>
        </p:nvSpPr>
        <p:spPr/>
        <p:txBody>
          <a:bodyPr/>
          <a:lstStyle/>
          <a:p>
            <a:r>
              <a:rPr lang="en-GB" dirty="0" smtClean="0"/>
              <a:t>Benchmarking Changes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a:t>
            </a:r>
            <a:endParaRPr lang="en-GB" dirty="0"/>
          </a:p>
        </p:txBody>
      </p:sp>
      <p:sp>
        <p:nvSpPr>
          <p:cNvPr id="3" name="Content Placeholder 2"/>
          <p:cNvSpPr>
            <a:spLocks noGrp="1"/>
          </p:cNvSpPr>
          <p:nvPr>
            <p:ph idx="1"/>
          </p:nvPr>
        </p:nvSpPr>
        <p:spPr/>
        <p:txBody>
          <a:bodyPr/>
          <a:lstStyle/>
          <a:p>
            <a:r>
              <a:rPr lang="en-GB" dirty="0" smtClean="0"/>
              <a:t>EGEE has used SpecInt2000 as a measure of its sites capacity and as a normalisation for </a:t>
            </a:r>
            <a:r>
              <a:rPr lang="en-GB" dirty="0" err="1" smtClean="0"/>
              <a:t>cpu</a:t>
            </a:r>
            <a:r>
              <a:rPr lang="en-GB" dirty="0" smtClean="0"/>
              <a:t> accounting</a:t>
            </a:r>
          </a:p>
          <a:p>
            <a:r>
              <a:rPr lang="en-GB" dirty="0" smtClean="0"/>
              <a:t>Now out of date. SPEC has released a set of 2006 benchmarks, manufacturers no longer publish SI2K results, </a:t>
            </a:r>
          </a:p>
          <a:p>
            <a:r>
              <a:rPr lang="en-GB" dirty="0" smtClean="0"/>
              <a:t>SI2K is no longer a good indicator of the performance of HEP applications</a:t>
            </a:r>
          </a:p>
          <a:p>
            <a:r>
              <a:rPr lang="en-GB" dirty="0" err="1" smtClean="0"/>
              <a:t>HEPiX</a:t>
            </a:r>
            <a:r>
              <a:rPr lang="en-GB" dirty="0" smtClean="0"/>
              <a:t> Working Group tasked with finding a replacement.</a:t>
            </a:r>
          </a:p>
          <a:p>
            <a:r>
              <a:rPr lang="en-GB" sz="2000" dirty="0" smtClean="0">
                <a:hlinkClick r:id="rId3"/>
              </a:rPr>
              <a:t>http://hepix.caspur.it/afs/hepix.org/project/ptrack/#SPEC_CPU2006</a:t>
            </a:r>
            <a:r>
              <a:rPr lang="en-GB" sz="2000" dirty="0" smtClean="0"/>
              <a:t> </a:t>
            </a:r>
          </a:p>
          <a:p>
            <a:r>
              <a:rPr lang="en-GB" dirty="0" smtClean="0"/>
              <a:t>  </a:t>
            </a:r>
            <a:endParaRPr lang="en-GB" dirty="0"/>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2</a:t>
            </a:fld>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HEPSPEC06</a:t>
            </a:r>
            <a:endParaRPr lang="en-GB" dirty="0"/>
          </a:p>
        </p:txBody>
      </p:sp>
      <p:sp>
        <p:nvSpPr>
          <p:cNvPr id="3" name="Content Placeholder 2"/>
          <p:cNvSpPr>
            <a:spLocks noGrp="1"/>
          </p:cNvSpPr>
          <p:nvPr>
            <p:ph idx="1"/>
          </p:nvPr>
        </p:nvSpPr>
        <p:spPr/>
        <p:txBody>
          <a:bodyPr/>
          <a:lstStyle/>
          <a:p>
            <a:r>
              <a:rPr lang="en-GB" dirty="0" smtClean="0"/>
              <a:t>The </a:t>
            </a:r>
            <a:r>
              <a:rPr lang="en-GB" dirty="0" err="1" smtClean="0"/>
              <a:t>HEPiX</a:t>
            </a:r>
            <a:r>
              <a:rPr lang="en-GB" dirty="0" smtClean="0"/>
              <a:t> WG evaluated a variety of HEP codes and different </a:t>
            </a:r>
            <a:r>
              <a:rPr lang="en-GB" dirty="0" err="1" smtClean="0"/>
              <a:t>cpus</a:t>
            </a:r>
            <a:endParaRPr lang="en-GB" dirty="0" smtClean="0"/>
          </a:p>
          <a:p>
            <a:r>
              <a:rPr lang="en-GB" dirty="0" smtClean="0"/>
              <a:t>They chose one of the SPEC2006 set of benchmarks called SPECall_cpp2006</a:t>
            </a:r>
          </a:p>
          <a:p>
            <a:r>
              <a:rPr lang="en-GB" dirty="0" smtClean="0"/>
              <a:t>This reflected the mix of </a:t>
            </a:r>
            <a:r>
              <a:rPr lang="en-GB" dirty="0" err="1" smtClean="0"/>
              <a:t>Int</a:t>
            </a:r>
            <a:r>
              <a:rPr lang="en-GB" dirty="0" smtClean="0"/>
              <a:t> and FP found in HEP applications and scaled with </a:t>
            </a:r>
            <a:r>
              <a:rPr lang="en-GB" dirty="0" err="1" smtClean="0"/>
              <a:t>cpu</a:t>
            </a:r>
            <a:r>
              <a:rPr lang="en-GB" dirty="0" smtClean="0"/>
              <a:t> speed. </a:t>
            </a:r>
          </a:p>
          <a:p>
            <a:r>
              <a:rPr lang="en-GB" dirty="0" smtClean="0"/>
              <a:t>This is not one of those usually published by manufacturers</a:t>
            </a:r>
          </a:p>
          <a:p>
            <a:pPr lvl="1"/>
            <a:r>
              <a:rPr lang="en-GB" dirty="0" smtClean="0"/>
              <a:t>So sites have to run it themselves. (A Good Thing!)</a:t>
            </a:r>
          </a:p>
          <a:p>
            <a:r>
              <a:rPr lang="en-GB" u="sng" dirty="0" smtClean="0"/>
              <a:t>Conversion  </a:t>
            </a:r>
          </a:p>
          <a:p>
            <a:r>
              <a:rPr lang="en-GB" dirty="0" smtClean="0"/>
              <a:t>1 HEPSPEC06 = 250 SpecInt2000</a:t>
            </a:r>
          </a:p>
          <a:p>
            <a:r>
              <a:rPr lang="en-GB" dirty="0" smtClean="0"/>
              <a:t>4 HEPSPEC06 = 1k SpecInt2000</a:t>
            </a:r>
          </a:p>
          <a:p>
            <a:endParaRPr lang="en-GB" dirty="0"/>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3</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a:t>
            </a:r>
            <a:endParaRPr lang="en-GB" dirty="0"/>
          </a:p>
        </p:txBody>
      </p:sp>
      <p:sp>
        <p:nvSpPr>
          <p:cNvPr id="3" name="Content Placeholder 2"/>
          <p:cNvSpPr>
            <a:spLocks noGrp="1"/>
          </p:cNvSpPr>
          <p:nvPr>
            <p:ph idx="1"/>
          </p:nvPr>
        </p:nvSpPr>
        <p:spPr/>
        <p:txBody>
          <a:bodyPr/>
          <a:lstStyle/>
          <a:p>
            <a:r>
              <a:rPr lang="en-GB" dirty="0" smtClean="0"/>
              <a:t>1. WLCG </a:t>
            </a:r>
            <a:r>
              <a:rPr lang="en-GB" dirty="0" err="1" smtClean="0"/>
              <a:t>MoU</a:t>
            </a:r>
            <a:r>
              <a:rPr lang="en-GB" dirty="0" smtClean="0"/>
              <a:t> Pledges will be scaled as above</a:t>
            </a:r>
          </a:p>
          <a:p>
            <a:r>
              <a:rPr lang="en-GB" dirty="0" smtClean="0"/>
              <a:t>2. Installed Capacity should be measured using HESPEC06</a:t>
            </a:r>
          </a:p>
          <a:p>
            <a:r>
              <a:rPr lang="en-GB" dirty="0" smtClean="0"/>
              <a:t>3. Accounting records usage in HEPSPEC06 </a:t>
            </a:r>
            <a:endParaRPr lang="en-GB" dirty="0"/>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4</a:t>
            </a:fld>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APEL</a:t>
            </a:r>
            <a:endParaRPr lang="en-GB" dirty="0"/>
          </a:p>
        </p:txBody>
      </p:sp>
      <p:sp>
        <p:nvSpPr>
          <p:cNvPr id="3" name="Content Placeholder 2"/>
          <p:cNvSpPr>
            <a:spLocks noGrp="1"/>
          </p:cNvSpPr>
          <p:nvPr>
            <p:ph idx="1"/>
          </p:nvPr>
        </p:nvSpPr>
        <p:spPr/>
        <p:txBody>
          <a:bodyPr/>
          <a:lstStyle/>
          <a:p>
            <a:r>
              <a:rPr lang="en-GB" dirty="0" smtClean="0"/>
              <a:t>APEL centrally stores the  raw </a:t>
            </a:r>
            <a:r>
              <a:rPr lang="en-GB" dirty="0" err="1" smtClean="0"/>
              <a:t>cpu</a:t>
            </a:r>
            <a:r>
              <a:rPr lang="en-GB" dirty="0" smtClean="0"/>
              <a:t> used by jobs and a value normalised to the </a:t>
            </a:r>
            <a:r>
              <a:rPr lang="en-US" i="1" dirty="0" smtClean="0">
                <a:solidFill>
                  <a:srgbClr val="C00000"/>
                </a:solidFill>
              </a:rPr>
              <a:t>GlueHostBenchMarkSI00 </a:t>
            </a:r>
            <a:r>
              <a:rPr lang="en-GB" dirty="0" smtClean="0"/>
              <a:t>value published in Glue. </a:t>
            </a:r>
          </a:p>
          <a:p>
            <a:r>
              <a:rPr lang="en-GB" dirty="0" smtClean="0"/>
              <a:t>GLUE 2.0 allows multiple benchmarks</a:t>
            </a:r>
          </a:p>
          <a:p>
            <a:pPr lvl="1"/>
            <a:r>
              <a:rPr lang="en-GB" dirty="0" smtClean="0"/>
              <a:t>But not yet deployed</a:t>
            </a:r>
          </a:p>
          <a:p>
            <a:r>
              <a:rPr lang="en-GB" dirty="0" smtClean="0"/>
              <a:t>Not everyone will change the benchmark they use at once.</a:t>
            </a:r>
          </a:p>
          <a:p>
            <a:r>
              <a:rPr lang="en-GB" dirty="0" smtClean="0"/>
              <a:t>Changing the infrastructure to store multiple values only for a migration is not justified.</a:t>
            </a:r>
          </a:p>
          <a:p>
            <a:endParaRPr lang="en-GB" dirty="0"/>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APEL Plan	</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Sites should:</a:t>
            </a:r>
          </a:p>
          <a:p>
            <a:pPr marL="457200" indent="-457200">
              <a:buFont typeface="+mj-lt"/>
              <a:buAutoNum type="arabicPeriod"/>
            </a:pPr>
            <a:r>
              <a:rPr lang="en-GB" dirty="0" smtClean="0"/>
              <a:t>Measure resources using HEPSPEC06</a:t>
            </a:r>
          </a:p>
          <a:p>
            <a:pPr marL="457200" indent="-457200">
              <a:buFont typeface="+mj-lt"/>
              <a:buAutoNum type="arabicPeriod"/>
            </a:pPr>
            <a:r>
              <a:rPr lang="en-GB" dirty="0" smtClean="0"/>
              <a:t>*250</a:t>
            </a:r>
          </a:p>
          <a:p>
            <a:pPr marL="457200" indent="-457200">
              <a:buFont typeface="+mj-lt"/>
              <a:buAutoNum type="arabicPeriod"/>
            </a:pPr>
            <a:r>
              <a:rPr lang="en-GB" dirty="0" smtClean="0"/>
              <a:t>Publish as SI00 as before</a:t>
            </a:r>
          </a:p>
          <a:p>
            <a:pPr marL="457200" indent="-457200">
              <a:buFont typeface="+mj-lt"/>
              <a:buAutoNum type="arabicPeriod"/>
            </a:pPr>
            <a:r>
              <a:rPr lang="en-GB" dirty="0" smtClean="0"/>
              <a:t>Set Glue Flag to say HEPSPEC06 has been used</a:t>
            </a:r>
          </a:p>
          <a:p>
            <a:pPr marL="457200" indent="-457200"/>
            <a:endParaRPr lang="en-GB" dirty="0" smtClean="0"/>
          </a:p>
          <a:p>
            <a:pPr marL="457200" indent="-457200"/>
            <a:r>
              <a:rPr lang="en-GB" dirty="0" smtClean="0"/>
              <a:t>APEL gathers comparable data from all sites</a:t>
            </a:r>
          </a:p>
          <a:p>
            <a:pPr marL="457200" indent="-457200"/>
            <a:r>
              <a:rPr lang="en-GB" dirty="0" smtClean="0"/>
              <a:t>Monitoring can identify sites which have/have not changed benchmark. Raise tickets etc</a:t>
            </a:r>
          </a:p>
          <a:p>
            <a:pPr marL="457200" indent="-457200"/>
            <a:r>
              <a:rPr lang="en-GB" dirty="0" smtClean="0"/>
              <a:t>CESGA Portal can show usage in either (both?) benchmarks by conversion.</a:t>
            </a:r>
          </a:p>
          <a:p>
            <a:pPr marL="457200" indent="-457200"/>
            <a:r>
              <a:rPr lang="en-GB" dirty="0" smtClean="0"/>
              <a:t>Eventually when most sites have changed, the portal default  will change</a:t>
            </a:r>
          </a:p>
          <a:p>
            <a:pPr marL="457200" indent="-457200"/>
            <a:r>
              <a:rPr lang="en-GB" dirty="0" smtClean="0"/>
              <a:t>When GLUE2.0 deployed, publish raw HEPSPEC06 values</a:t>
            </a:r>
          </a:p>
          <a:p>
            <a:pPr marL="857250" lvl="1" indent="-457200"/>
            <a:r>
              <a:rPr lang="en-GB" dirty="0" smtClean="0"/>
              <a:t>Or possibly </a:t>
            </a:r>
            <a:r>
              <a:rPr lang="en-GB" smtClean="0"/>
              <a:t>reuse SI00</a:t>
            </a:r>
            <a:endParaRPr lang="en-GB" dirty="0" smtClean="0"/>
          </a:p>
          <a:p>
            <a:pPr marL="457200" indent="-457200">
              <a:buFont typeface="+mj-lt"/>
              <a:buAutoNum type="arabicPeriod"/>
            </a:pPr>
            <a:endParaRPr lang="en-GB" dirty="0"/>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Quote from Reference Document</a:t>
            </a:r>
            <a:endParaRPr lang="en-GB" dirty="0"/>
          </a:p>
        </p:txBody>
      </p:sp>
      <p:sp>
        <p:nvSpPr>
          <p:cNvPr id="3" name="Content Placeholder 2"/>
          <p:cNvSpPr>
            <a:spLocks noGrp="1"/>
          </p:cNvSpPr>
          <p:nvPr>
            <p:ph idx="1"/>
          </p:nvPr>
        </p:nvSpPr>
        <p:spPr/>
        <p:txBody>
          <a:bodyPr/>
          <a:lstStyle/>
          <a:p>
            <a:pPr marL="342900" lvl="1" indent="-342900">
              <a:buFontTx/>
              <a:buChar char="•"/>
            </a:pPr>
            <a:r>
              <a:rPr lang="en-US" sz="1600" dirty="0" smtClean="0"/>
              <a:t>WLCG is currently (</a:t>
            </a:r>
            <a:r>
              <a:rPr lang="en-US" sz="1600" dirty="0" err="1" smtClean="0"/>
              <a:t>feb</a:t>
            </a:r>
            <a:r>
              <a:rPr lang="en-US" sz="1600" dirty="0" smtClean="0"/>
              <a:t> 2009) in a state of transition with respect to the units of core power measurement. For sites whose MEASUREMENTS are still based on the old SpectInt2000 suite, the measured power must be published only via the GlueHostBenchMarkSI00 attribute. For sites whose core power MEASUREMENTS are done using the new HEP-SPEC06 benchmark, the result of this measurement must be PUBLISHED via the attribute </a:t>
            </a:r>
            <a:r>
              <a:rPr lang="en-US" sz="1600" i="1" u="sng" dirty="0" err="1" smtClean="0">
                <a:solidFill>
                  <a:srgbClr val="C00000"/>
                </a:solidFill>
              </a:rPr>
              <a:t>GlueHostProcessorOtherDescription</a:t>
            </a:r>
            <a:r>
              <a:rPr lang="en-US" sz="1600" i="1" u="sng" dirty="0" smtClean="0">
                <a:solidFill>
                  <a:srgbClr val="C00000"/>
                </a:solidFill>
              </a:rPr>
              <a:t>: Benchmark=&lt;value&gt;-HEP-SPEC06</a:t>
            </a:r>
            <a:r>
              <a:rPr lang="en-US" sz="1600" i="1" dirty="0" smtClean="0"/>
              <a:t>, where in &lt;value&gt; the CPU power is expressed in the new unit. In addition, this HEP-SPEC06 measurement must be CONVERTED (via the agreed conversion factor) to SpecInt2000 units, and this resulting value must be PUBLISHED via the </a:t>
            </a:r>
            <a:r>
              <a:rPr lang="en-US" sz="1600" i="1" dirty="0" err="1" smtClean="0"/>
              <a:t>the</a:t>
            </a:r>
            <a:r>
              <a:rPr lang="en-US" sz="1600" i="1" dirty="0" smtClean="0"/>
              <a:t> GlueHostBenchmarkSI00 attribute.  </a:t>
            </a:r>
          </a:p>
          <a:p>
            <a:r>
              <a:rPr lang="en-GB" dirty="0" smtClean="0">
                <a:hlinkClick r:id="rId2"/>
              </a:rPr>
              <a:t>https://twiki.cern.ch/twiki/pub/LCG/WLCGCommonComputingReadinessChallenges/WLCG_GlueSchemaUsage-1.8.pdf</a:t>
            </a:r>
            <a:r>
              <a:rPr lang="en-GB" dirty="0" smtClean="0"/>
              <a:t> </a:t>
            </a:r>
            <a:endParaRPr lang="en-GB" dirty="0"/>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7</a:t>
            </a:fld>
            <a:endParaRPr lang="en-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to do?</a:t>
            </a:r>
            <a:endParaRPr lang="en-GB" dirty="0"/>
          </a:p>
        </p:txBody>
      </p:sp>
      <p:sp>
        <p:nvSpPr>
          <p:cNvPr id="3" name="Content Placeholder 2"/>
          <p:cNvSpPr>
            <a:spLocks noGrp="1"/>
          </p:cNvSpPr>
          <p:nvPr>
            <p:ph idx="1"/>
          </p:nvPr>
        </p:nvSpPr>
        <p:spPr/>
        <p:txBody>
          <a:bodyPr/>
          <a:lstStyle/>
          <a:p>
            <a:r>
              <a:rPr lang="en-GB" dirty="0" smtClean="0"/>
              <a:t>License the SPEC2006 benchmark suite</a:t>
            </a:r>
          </a:p>
          <a:p>
            <a:r>
              <a:rPr lang="en-GB" dirty="0" smtClean="0"/>
              <a:t>Run HEPSPEC06 on your </a:t>
            </a:r>
            <a:r>
              <a:rPr lang="en-GB" dirty="0" err="1" smtClean="0"/>
              <a:t>cpus</a:t>
            </a:r>
            <a:endParaRPr lang="en-GB" dirty="0" smtClean="0"/>
          </a:p>
          <a:p>
            <a:pPr lvl="1"/>
            <a:r>
              <a:rPr lang="en-GB" dirty="0" smtClean="0"/>
              <a:t>Details on </a:t>
            </a:r>
            <a:r>
              <a:rPr lang="en-GB" dirty="0" err="1" smtClean="0"/>
              <a:t>HEPiX</a:t>
            </a:r>
            <a:r>
              <a:rPr lang="en-GB" dirty="0" smtClean="0"/>
              <a:t> web.	</a:t>
            </a:r>
          </a:p>
          <a:p>
            <a:r>
              <a:rPr lang="en-GB" dirty="0" smtClean="0"/>
              <a:t>Publish values according to Installed </a:t>
            </a:r>
            <a:r>
              <a:rPr lang="en-GB" smtClean="0"/>
              <a:t>Capacity document.</a:t>
            </a:r>
            <a:endParaRPr lang="en-GB"/>
          </a:p>
        </p:txBody>
      </p:sp>
      <p:sp>
        <p:nvSpPr>
          <p:cNvPr id="4" name="Footer Placeholder 3"/>
          <p:cNvSpPr>
            <a:spLocks noGrp="1"/>
          </p:cNvSpPr>
          <p:nvPr>
            <p:ph type="ftr" sz="quarter" idx="10"/>
          </p:nvPr>
        </p:nvSpPr>
        <p:spPr/>
        <p:txBody>
          <a:bodyPr/>
          <a:lstStyle/>
          <a:p>
            <a:pPr>
              <a:defRPr/>
            </a:pPr>
            <a:r>
              <a:rPr lang="en-US" smtClean="0"/>
              <a:t>EGEE transition plan - Bob Jones – CB - 3 March 2009</a:t>
            </a:r>
            <a:endParaRPr lang="en-GB"/>
          </a:p>
        </p:txBody>
      </p:sp>
      <p:sp>
        <p:nvSpPr>
          <p:cNvPr id="5" name="Slide Number Placeholder 4"/>
          <p:cNvSpPr>
            <a:spLocks noGrp="1"/>
          </p:cNvSpPr>
          <p:nvPr>
            <p:ph type="sldNum" sz="quarter" idx="11"/>
          </p:nvPr>
        </p:nvSpPr>
        <p:spPr/>
        <p:txBody>
          <a:bodyPr/>
          <a:lstStyle/>
          <a:p>
            <a:pPr>
              <a:defRPr/>
            </a:pPr>
            <a:fld id="{C499CBFD-4620-4348-9BCE-493526A2CE1B}" type="slidenum">
              <a:rPr lang="en-GB" smtClean="0"/>
              <a:pPr>
                <a:defRPr/>
              </a:pPr>
              <a:t>8</a:t>
            </a:fld>
            <a:endParaRPr lang="en-GB"/>
          </a:p>
        </p:txBody>
      </p:sp>
    </p:spTree>
  </p:cSld>
  <p:clrMapOvr>
    <a:masterClrMapping/>
  </p:clrMapOvr>
</p:sld>
</file>

<file path=ppt/theme/theme1.xml><?xml version="1.0" encoding="utf-8"?>
<a:theme xmlns:a="http://schemas.openxmlformats.org/drawingml/2006/main" name="EGEETheme1">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1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1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EGEETheme1</Template>
  <TotalTime>1969</TotalTime>
  <Words>570</Words>
  <Application>Microsoft Office PowerPoint</Application>
  <PresentationFormat>On-screen Show (4:3)</PresentationFormat>
  <Paragraphs>66</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EGEETheme1</vt:lpstr>
      <vt:lpstr>2_EGEE_template</vt:lpstr>
      <vt:lpstr>Benchmarking Changes</vt:lpstr>
      <vt:lpstr>Background</vt:lpstr>
      <vt:lpstr>HEPSPEC06</vt:lpstr>
      <vt:lpstr>Plan</vt:lpstr>
      <vt:lpstr>APEL</vt:lpstr>
      <vt:lpstr>APEL Plan </vt:lpstr>
      <vt:lpstr>Quote from Reference Document</vt:lpstr>
      <vt:lpstr>What to do?</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EGEE’s plans for transition</dc:title>
  <dc:creator>Steven Newhouse</dc:creator>
  <cp:lastModifiedBy>mbarroso</cp:lastModifiedBy>
  <cp:revision>21</cp:revision>
  <dcterms:created xsi:type="dcterms:W3CDTF">2009-03-03T10:17:53Z</dcterms:created>
  <dcterms:modified xsi:type="dcterms:W3CDTF">2009-06-26T13:49:53Z</dcterms:modified>
</cp:coreProperties>
</file>