
<file path=[Content_Types].xml><?xml version="1.0" encoding="utf-8"?>
<Types xmlns="http://schemas.openxmlformats.org/package/2006/content-types">
  <Default Extension="bin" ContentType="application/vnd.openxmlformats-officedocument.presentationml.printerSettings"/>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44.xml" ContentType="application/vnd.openxmlformats-officedocument.presentationml.slide+xml"/>
  <Override PartName="/ppt/handoutMasters/handoutMaster1.xml" ContentType="application/vnd.openxmlformats-officedocument.presentationml.handoutMaster+xml"/>
  <Override PartName="/ppt/slideLayouts/slideLayout15.xml" ContentType="application/vnd.openxmlformats-officedocument.presentationml.slideLayout+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Layouts/slideLayout14.xml" ContentType="application/vnd.openxmlformats-officedocument.presentationml.slideLayout+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Default Extension="gif" ContentType="image/gif"/>
  <Override PartName="/ppt/slides/slide6.xml" ContentType="application/vnd.openxmlformats-officedocument.presentationml.slid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31.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69" r:id="rId1"/>
  </p:sldMasterIdLst>
  <p:notesMasterIdLst>
    <p:notesMasterId r:id="rId56"/>
  </p:notesMasterIdLst>
  <p:handoutMasterIdLst>
    <p:handoutMasterId r:id="rId57"/>
  </p:handoutMasterIdLst>
  <p:sldIdLst>
    <p:sldId id="799" r:id="rId2"/>
    <p:sldId id="944" r:id="rId3"/>
    <p:sldId id="810" r:id="rId4"/>
    <p:sldId id="830" r:id="rId5"/>
    <p:sldId id="937" r:id="rId6"/>
    <p:sldId id="832" r:id="rId7"/>
    <p:sldId id="852" r:id="rId8"/>
    <p:sldId id="885" r:id="rId9"/>
    <p:sldId id="886" r:id="rId10"/>
    <p:sldId id="888" r:id="rId11"/>
    <p:sldId id="889" r:id="rId12"/>
    <p:sldId id="890" r:id="rId13"/>
    <p:sldId id="874" r:id="rId14"/>
    <p:sldId id="876" r:id="rId15"/>
    <p:sldId id="860" r:id="rId16"/>
    <p:sldId id="850" r:id="rId17"/>
    <p:sldId id="900" r:id="rId18"/>
    <p:sldId id="898" r:id="rId19"/>
    <p:sldId id="901" r:id="rId20"/>
    <p:sldId id="939" r:id="rId21"/>
    <p:sldId id="947" r:id="rId22"/>
    <p:sldId id="907" r:id="rId23"/>
    <p:sldId id="908" r:id="rId24"/>
    <p:sldId id="935" r:id="rId25"/>
    <p:sldId id="912" r:id="rId26"/>
    <p:sldId id="936" r:id="rId27"/>
    <p:sldId id="913" r:id="rId28"/>
    <p:sldId id="914" r:id="rId29"/>
    <p:sldId id="915" r:id="rId30"/>
    <p:sldId id="917" r:id="rId31"/>
    <p:sldId id="916" r:id="rId32"/>
    <p:sldId id="925" r:id="rId33"/>
    <p:sldId id="927" r:id="rId34"/>
    <p:sldId id="926" r:id="rId35"/>
    <p:sldId id="880" r:id="rId36"/>
    <p:sldId id="881" r:id="rId37"/>
    <p:sldId id="938" r:id="rId38"/>
    <p:sldId id="894" r:id="rId39"/>
    <p:sldId id="941" r:id="rId40"/>
    <p:sldId id="896" r:id="rId41"/>
    <p:sldId id="883" r:id="rId42"/>
    <p:sldId id="942" r:id="rId43"/>
    <p:sldId id="924" r:id="rId44"/>
    <p:sldId id="945" r:id="rId45"/>
    <p:sldId id="921" r:id="rId46"/>
    <p:sldId id="922" r:id="rId47"/>
    <p:sldId id="923" r:id="rId48"/>
    <p:sldId id="946" r:id="rId49"/>
    <p:sldId id="928" r:id="rId50"/>
    <p:sldId id="929" r:id="rId51"/>
    <p:sldId id="931" r:id="rId52"/>
    <p:sldId id="835" r:id="rId53"/>
    <p:sldId id="932" r:id="rId54"/>
    <p:sldId id="943" r:id="rId55"/>
  </p:sldIdLst>
  <p:sldSz cx="9144000" cy="6858000" type="screen4x3"/>
  <p:notesSz cx="6858000" cy="9144000"/>
  <p:defaultTextStyle>
    <a:defPPr>
      <a:defRPr lang="en-US"/>
    </a:defPPr>
    <a:lvl1pPr algn="ctr" rtl="0" eaLnBrk="0" fontAlgn="base" hangingPunct="0">
      <a:spcBef>
        <a:spcPct val="50000"/>
      </a:spcBef>
      <a:spcAft>
        <a:spcPct val="0"/>
      </a:spcAft>
      <a:defRPr sz="2000" kern="1200">
        <a:solidFill>
          <a:schemeClr val="bg2"/>
        </a:solidFill>
        <a:latin typeface="Arial" charset="0"/>
        <a:ea typeface="+mn-ea"/>
        <a:cs typeface="+mn-cs"/>
      </a:defRPr>
    </a:lvl1pPr>
    <a:lvl2pPr marL="457200" algn="ctr" rtl="0" eaLnBrk="0" fontAlgn="base" hangingPunct="0">
      <a:spcBef>
        <a:spcPct val="50000"/>
      </a:spcBef>
      <a:spcAft>
        <a:spcPct val="0"/>
      </a:spcAft>
      <a:defRPr sz="2000" kern="1200">
        <a:solidFill>
          <a:schemeClr val="bg2"/>
        </a:solidFill>
        <a:latin typeface="Arial" charset="0"/>
        <a:ea typeface="+mn-ea"/>
        <a:cs typeface="+mn-cs"/>
      </a:defRPr>
    </a:lvl2pPr>
    <a:lvl3pPr marL="914400" algn="ctr" rtl="0" eaLnBrk="0" fontAlgn="base" hangingPunct="0">
      <a:spcBef>
        <a:spcPct val="50000"/>
      </a:spcBef>
      <a:spcAft>
        <a:spcPct val="0"/>
      </a:spcAft>
      <a:defRPr sz="2000" kern="1200">
        <a:solidFill>
          <a:schemeClr val="bg2"/>
        </a:solidFill>
        <a:latin typeface="Arial" charset="0"/>
        <a:ea typeface="+mn-ea"/>
        <a:cs typeface="+mn-cs"/>
      </a:defRPr>
    </a:lvl3pPr>
    <a:lvl4pPr marL="1371600" algn="ctr" rtl="0" eaLnBrk="0" fontAlgn="base" hangingPunct="0">
      <a:spcBef>
        <a:spcPct val="50000"/>
      </a:spcBef>
      <a:spcAft>
        <a:spcPct val="0"/>
      </a:spcAft>
      <a:defRPr sz="2000" kern="1200">
        <a:solidFill>
          <a:schemeClr val="bg2"/>
        </a:solidFill>
        <a:latin typeface="Arial" charset="0"/>
        <a:ea typeface="+mn-ea"/>
        <a:cs typeface="+mn-cs"/>
      </a:defRPr>
    </a:lvl4pPr>
    <a:lvl5pPr marL="1828800" algn="ctr" rtl="0" eaLnBrk="0" fontAlgn="base" hangingPunct="0">
      <a:spcBef>
        <a:spcPct val="50000"/>
      </a:spcBef>
      <a:spcAft>
        <a:spcPct val="0"/>
      </a:spcAft>
      <a:defRPr sz="2000" kern="1200">
        <a:solidFill>
          <a:schemeClr val="bg2"/>
        </a:solidFill>
        <a:latin typeface="Arial" charset="0"/>
        <a:ea typeface="+mn-ea"/>
        <a:cs typeface="+mn-cs"/>
      </a:defRPr>
    </a:lvl5pPr>
    <a:lvl6pPr marL="2286000" algn="l" defTabSz="914400" rtl="0" eaLnBrk="1" latinLnBrk="0" hangingPunct="1">
      <a:defRPr sz="2000" kern="1200">
        <a:solidFill>
          <a:schemeClr val="bg2"/>
        </a:solidFill>
        <a:latin typeface="Arial" charset="0"/>
        <a:ea typeface="+mn-ea"/>
        <a:cs typeface="+mn-cs"/>
      </a:defRPr>
    </a:lvl6pPr>
    <a:lvl7pPr marL="2743200" algn="l" defTabSz="914400" rtl="0" eaLnBrk="1" latinLnBrk="0" hangingPunct="1">
      <a:defRPr sz="2000" kern="1200">
        <a:solidFill>
          <a:schemeClr val="bg2"/>
        </a:solidFill>
        <a:latin typeface="Arial" charset="0"/>
        <a:ea typeface="+mn-ea"/>
        <a:cs typeface="+mn-cs"/>
      </a:defRPr>
    </a:lvl7pPr>
    <a:lvl8pPr marL="3200400" algn="l" defTabSz="914400" rtl="0" eaLnBrk="1" latinLnBrk="0" hangingPunct="1">
      <a:defRPr sz="2000" kern="1200">
        <a:solidFill>
          <a:schemeClr val="bg2"/>
        </a:solidFill>
        <a:latin typeface="Arial" charset="0"/>
        <a:ea typeface="+mn-ea"/>
        <a:cs typeface="+mn-cs"/>
      </a:defRPr>
    </a:lvl8pPr>
    <a:lvl9pPr marL="3657600" algn="l" defTabSz="914400" rtl="0" eaLnBrk="1" latinLnBrk="0" hangingPunct="1">
      <a:defRPr sz="2000" kern="1200">
        <a:solidFill>
          <a:schemeClr val="bg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35B8"/>
    <a:srgbClr val="008000"/>
    <a:srgbClr val="FF0000"/>
    <a:srgbClr val="0000FF"/>
    <a:srgbClr val="FFCCCC"/>
    <a:srgbClr val="9FCAFF"/>
    <a:srgbClr val="DDDDDD"/>
    <a:srgbClr val="99FFCC"/>
    <a:srgbClr val="33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6929" autoAdjust="0"/>
    <p:restoredTop sz="95262" autoAdjust="0"/>
  </p:normalViewPr>
  <p:slideViewPr>
    <p:cSldViewPr>
      <p:cViewPr>
        <p:scale>
          <a:sx n="100" d="100"/>
          <a:sy n="100" d="100"/>
        </p:scale>
        <p:origin x="-1064" y="-224"/>
      </p:cViewPr>
      <p:guideLst>
        <p:guide orient="horz" pos="2160"/>
        <p:guide pos="5103"/>
      </p:guideLst>
    </p:cSldViewPr>
  </p:slideViewPr>
  <p:notesTextViewPr>
    <p:cViewPr>
      <p:scale>
        <a:sx n="100" d="100"/>
        <a:sy n="100" d="100"/>
      </p:scale>
      <p:origin x="0" y="0"/>
    </p:cViewPr>
  </p:notesTextViewPr>
  <p:sorterViewPr>
    <p:cViewPr>
      <p:scale>
        <a:sx n="75" d="100"/>
        <a:sy n="75" d="100"/>
      </p:scale>
      <p:origin x="0" y="3968"/>
    </p:cViewPr>
  </p:sorter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handoutMaster" Target="handoutMasters/handout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2D73CE1-F117-1F47-A048-7A4E0285C9C0}" type="datetimeFigureOut">
              <a:rPr lang="en-US" smtClean="0"/>
              <a:pPr/>
              <a:t>1/29/10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B429E3E-CBB5-9042-A872-6AA5781C7FCC}"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spcBef>
                <a:spcPct val="0"/>
              </a:spcBef>
              <a:defRPr sz="1200">
                <a:solidFill>
                  <a:schemeClr val="tx1"/>
                </a:solidFill>
              </a:defRPr>
            </a:lvl1pPr>
          </a:lstStyle>
          <a:p>
            <a:endParaRPr lang="en-US"/>
          </a:p>
        </p:txBody>
      </p:sp>
      <p:sp>
        <p:nvSpPr>
          <p:cNvPr id="317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defRPr>
            </a:lvl1pPr>
          </a:lstStyle>
          <a:p>
            <a:endParaRPr lang="en-US"/>
          </a:p>
        </p:txBody>
      </p:sp>
      <p:sp>
        <p:nvSpPr>
          <p:cNvPr id="317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17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7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spcBef>
                <a:spcPct val="0"/>
              </a:spcBef>
              <a:defRPr sz="1200">
                <a:solidFill>
                  <a:schemeClr val="tx1"/>
                </a:solidFill>
              </a:defRPr>
            </a:lvl1pPr>
          </a:lstStyle>
          <a:p>
            <a:endParaRPr lang="en-US"/>
          </a:p>
        </p:txBody>
      </p:sp>
      <p:sp>
        <p:nvSpPr>
          <p:cNvPr id="317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200">
                <a:solidFill>
                  <a:schemeClr val="tx1"/>
                </a:solidFill>
              </a:defRPr>
            </a:lvl1pPr>
          </a:lstStyle>
          <a:p>
            <a:fld id="{1EE94C69-A77A-4829-890D-081FF2A6740B}"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0"/>
            <a:ext cx="9144000" cy="6858000"/>
            <a:chOff x="0" y="0"/>
            <a:chExt cx="5760" cy="4320"/>
          </a:xfrm>
        </p:grpSpPr>
        <p:sp>
          <p:nvSpPr>
            <p:cNvPr id="25603"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eaLnBrk="1" hangingPunct="1">
                <a:spcBef>
                  <a:spcPct val="0"/>
                </a:spcBef>
              </a:pPr>
              <a:endParaRPr lang="en-US" sz="2400">
                <a:solidFill>
                  <a:schemeClr val="tx1"/>
                </a:solidFill>
                <a:latin typeface="Times New Roman" pitchFamily="18" charset="0"/>
              </a:endParaRPr>
            </a:p>
          </p:txBody>
        </p:sp>
        <p:sp>
          <p:nvSpPr>
            <p:cNvPr id="25604"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grpSp>
          <p:nvGrpSpPr>
            <p:cNvPr id="25605" name="Group 5"/>
            <p:cNvGrpSpPr>
              <a:grpSpLocks/>
            </p:cNvGrpSpPr>
            <p:nvPr/>
          </p:nvGrpSpPr>
          <p:grpSpPr bwMode="auto">
            <a:xfrm>
              <a:off x="0" y="672"/>
              <a:ext cx="1806" cy="1989"/>
              <a:chOff x="0" y="672"/>
              <a:chExt cx="1806" cy="1989"/>
            </a:xfrm>
          </p:grpSpPr>
          <p:sp>
            <p:nvSpPr>
              <p:cNvPr id="25606"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07"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08"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09"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10"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11"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12"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13"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14"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sp>
            <p:nvSpPr>
              <p:cNvPr id="25615"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eaLnBrk="1" hangingPunct="1">
                  <a:spcBef>
                    <a:spcPct val="0"/>
                  </a:spcBef>
                </a:pPr>
                <a:endParaRPr lang="en-US" sz="2400">
                  <a:solidFill>
                    <a:schemeClr val="tx1"/>
                  </a:solidFill>
                  <a:latin typeface="Times New Roman" pitchFamily="18" charset="0"/>
                </a:endParaRPr>
              </a:p>
            </p:txBody>
          </p:sp>
        </p:grpSp>
      </p:grpSp>
      <p:sp>
        <p:nvSpPr>
          <p:cNvPr id="25616" name="Rectangle 16"/>
          <p:cNvSpPr>
            <a:spLocks noGrp="1" noChangeArrowheads="1"/>
          </p:cNvSpPr>
          <p:nvPr>
            <p:ph type="dt" sz="half" idx="2"/>
          </p:nvPr>
        </p:nvSpPr>
        <p:spPr>
          <a:xfrm>
            <a:off x="457200" y="6248400"/>
            <a:ext cx="2133600" cy="457200"/>
          </a:xfrm>
        </p:spPr>
        <p:txBody>
          <a:bodyPr/>
          <a:lstStyle>
            <a:lvl1pPr>
              <a:defRPr>
                <a:solidFill>
                  <a:schemeClr val="tx1"/>
                </a:solidFill>
              </a:defRPr>
            </a:lvl1pPr>
          </a:lstStyle>
          <a:p>
            <a:r>
              <a:rPr lang="en-US" smtClean="0"/>
              <a:t>29/01/10</a:t>
            </a:r>
            <a:endParaRPr lang="en-US"/>
          </a:p>
        </p:txBody>
      </p:sp>
      <p:sp>
        <p:nvSpPr>
          <p:cNvPr id="25617" name="Rectangle 17"/>
          <p:cNvSpPr>
            <a:spLocks noGrp="1" noChangeArrowheads="1"/>
          </p:cNvSpPr>
          <p:nvPr>
            <p:ph type="ftr" sz="quarter" idx="3"/>
          </p:nvPr>
        </p:nvSpPr>
        <p:spPr>
          <a:xfrm>
            <a:off x="3124200" y="6248400"/>
            <a:ext cx="2895600" cy="457200"/>
          </a:xfrm>
        </p:spPr>
        <p:txBody>
          <a:bodyPr/>
          <a:lstStyle>
            <a:lvl1pPr>
              <a:defRPr>
                <a:solidFill>
                  <a:schemeClr val="tx1"/>
                </a:solidFill>
              </a:defRPr>
            </a:lvl1pPr>
          </a:lstStyle>
          <a:p>
            <a:r>
              <a:rPr lang="en-US" smtClean="0"/>
              <a:t>Evian workshop summary </a:t>
            </a:r>
            <a:endParaRPr lang="en-US"/>
          </a:p>
        </p:txBody>
      </p:sp>
      <p:sp>
        <p:nvSpPr>
          <p:cNvPr id="25618" name="Rectangle 18"/>
          <p:cNvSpPr>
            <a:spLocks noGrp="1" noChangeArrowheads="1"/>
          </p:cNvSpPr>
          <p:nvPr>
            <p:ph type="sldNum" sz="quarter" idx="4"/>
          </p:nvPr>
        </p:nvSpPr>
        <p:spPr>
          <a:xfrm>
            <a:off x="6553200" y="6248400"/>
            <a:ext cx="2133600" cy="457200"/>
          </a:xfrm>
        </p:spPr>
        <p:txBody>
          <a:bodyPr/>
          <a:lstStyle>
            <a:lvl1pPr>
              <a:defRPr sz="1200">
                <a:solidFill>
                  <a:schemeClr val="tx1"/>
                </a:solidFill>
                <a:latin typeface="Arial Black" pitchFamily="34" charset="0"/>
              </a:defRPr>
            </a:lvl1pPr>
          </a:lstStyle>
          <a:p>
            <a:fld id="{42080964-D815-4D51-9BE1-AC88875DFBA6}" type="slidenum">
              <a:rPr lang="en-US"/>
              <a:pPr/>
              <a:t>‹#›</a:t>
            </a:fld>
            <a:endParaRPr lang="en-US"/>
          </a:p>
        </p:txBody>
      </p:sp>
      <p:sp>
        <p:nvSpPr>
          <p:cNvPr id="25619" name="Rectangle 19"/>
          <p:cNvSpPr>
            <a:spLocks noGrp="1" noChangeArrowheads="1"/>
          </p:cNvSpPr>
          <p:nvPr>
            <p:ph type="ctrTitle"/>
          </p:nvPr>
        </p:nvSpPr>
        <p:spPr>
          <a:xfrm>
            <a:off x="2971800" y="1828800"/>
            <a:ext cx="6019800" cy="2209800"/>
          </a:xfrm>
        </p:spPr>
        <p:txBody>
          <a:bodyPr/>
          <a:lstStyle>
            <a:lvl1pPr>
              <a:defRPr sz="3800">
                <a:solidFill>
                  <a:srgbClr val="FFFFFF"/>
                </a:solidFill>
              </a:defRPr>
            </a:lvl1pPr>
          </a:lstStyle>
          <a:p>
            <a:r>
              <a:rPr lang="en-US"/>
              <a:t>Click to edit Master title style</a:t>
            </a:r>
          </a:p>
        </p:txBody>
      </p:sp>
      <p:sp>
        <p:nvSpPr>
          <p:cNvPr id="2562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26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Evian workshop summary </a:t>
            </a:r>
            <a:endParaRPr lang="en-US"/>
          </a:p>
        </p:txBody>
      </p:sp>
      <p:sp>
        <p:nvSpPr>
          <p:cNvPr id="5" name="Slide Number Placeholder 4"/>
          <p:cNvSpPr>
            <a:spLocks noGrp="1"/>
          </p:cNvSpPr>
          <p:nvPr>
            <p:ph type="sldNum" sz="quarter" idx="11"/>
          </p:nvPr>
        </p:nvSpPr>
        <p:spPr/>
        <p:txBody>
          <a:bodyPr/>
          <a:lstStyle>
            <a:lvl1pPr>
              <a:defRPr/>
            </a:lvl1pPr>
          </a:lstStyle>
          <a:p>
            <a:fld id="{89DD70A9-BAE9-49B5-BB4A-4022358022C0}"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5400"/>
            <a:ext cx="2112963" cy="6283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5400"/>
            <a:ext cx="6191250" cy="6283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Evian workshop summary </a:t>
            </a:r>
            <a:endParaRPr lang="en-US"/>
          </a:p>
        </p:txBody>
      </p:sp>
      <p:sp>
        <p:nvSpPr>
          <p:cNvPr id="5" name="Slide Number Placeholder 4"/>
          <p:cNvSpPr>
            <a:spLocks noGrp="1"/>
          </p:cNvSpPr>
          <p:nvPr>
            <p:ph type="sldNum" sz="quarter" idx="11"/>
          </p:nvPr>
        </p:nvSpPr>
        <p:spPr/>
        <p:txBody>
          <a:bodyPr/>
          <a:lstStyle>
            <a:lvl1pPr>
              <a:defRPr/>
            </a:lvl1pPr>
          </a:lstStyle>
          <a:p>
            <a:fld id="{EE8FBF62-69F5-429E-9AEA-628EF2B2989F}"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632575"/>
            <a:ext cx="2895600" cy="252413"/>
          </a:xfrm>
        </p:spPr>
        <p:txBody>
          <a:bodyPr/>
          <a:lstStyle>
            <a:lvl1pPr>
              <a:defRPr/>
            </a:lvl1pPr>
          </a:lstStyle>
          <a:p>
            <a:r>
              <a:rPr lang="en-US" smtClean="0"/>
              <a:t>Evian workshop summary </a:t>
            </a:r>
            <a:endParaRPr lang="en-US"/>
          </a:p>
        </p:txBody>
      </p:sp>
      <p:sp>
        <p:nvSpPr>
          <p:cNvPr id="6" name="Slide Number Placeholder 5"/>
          <p:cNvSpPr>
            <a:spLocks noGrp="1"/>
          </p:cNvSpPr>
          <p:nvPr>
            <p:ph type="sldNum" sz="quarter" idx="11"/>
          </p:nvPr>
        </p:nvSpPr>
        <p:spPr>
          <a:xfrm>
            <a:off x="6902450" y="6632575"/>
            <a:ext cx="2133600" cy="252413"/>
          </a:xfrm>
        </p:spPr>
        <p:txBody>
          <a:bodyPr/>
          <a:lstStyle>
            <a:lvl1pPr>
              <a:defRPr/>
            </a:lvl1pPr>
          </a:lstStyle>
          <a:p>
            <a:fld id="{C49955D0-AFF1-4FD6-B1E6-F241286C4CD1}" type="slidenum">
              <a:rPr lang="en-US"/>
              <a:pPr/>
              <a:t>‹#›</a:t>
            </a:fld>
            <a:endParaRPr lang="en-US"/>
          </a:p>
        </p:txBody>
      </p:sp>
      <p:sp>
        <p:nvSpPr>
          <p:cNvPr id="7" name="Date Placeholder 6"/>
          <p:cNvSpPr>
            <a:spLocks noGrp="1"/>
          </p:cNvSpPr>
          <p:nvPr>
            <p:ph type="dt" sz="half" idx="12"/>
          </p:nvPr>
        </p:nvSpPr>
        <p:spPr>
          <a:xfrm>
            <a:off x="34925" y="6616700"/>
            <a:ext cx="2133600" cy="268288"/>
          </a:xfrm>
        </p:spPr>
        <p:txBody>
          <a:bodyPr/>
          <a:lstStyle>
            <a:lvl1pPr>
              <a:defRPr/>
            </a:lvl1pPr>
          </a:lstStyle>
          <a:p>
            <a:r>
              <a:rPr lang="en-US" smtClean="0"/>
              <a:t>29/01/10</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196975"/>
            <a:ext cx="8229600" cy="5111750"/>
          </a:xfrm>
        </p:spPr>
        <p:txBody>
          <a:bodyPr/>
          <a:lstStyle/>
          <a:p>
            <a:endParaRPr lang="en-US"/>
          </a:p>
        </p:txBody>
      </p:sp>
      <p:sp>
        <p:nvSpPr>
          <p:cNvPr id="4" name="Footer Placeholder 3"/>
          <p:cNvSpPr>
            <a:spLocks noGrp="1"/>
          </p:cNvSpPr>
          <p:nvPr>
            <p:ph type="ftr" sz="quarter" idx="10"/>
          </p:nvPr>
        </p:nvSpPr>
        <p:spPr>
          <a:xfrm>
            <a:off x="3124200" y="6632575"/>
            <a:ext cx="2895600" cy="252413"/>
          </a:xfrm>
        </p:spPr>
        <p:txBody>
          <a:bodyPr/>
          <a:lstStyle>
            <a:lvl1pPr>
              <a:defRPr/>
            </a:lvl1pPr>
          </a:lstStyle>
          <a:p>
            <a:r>
              <a:rPr lang="en-US" smtClean="0"/>
              <a:t>Evian workshop summary </a:t>
            </a:r>
            <a:endParaRPr lang="en-US"/>
          </a:p>
        </p:txBody>
      </p:sp>
      <p:sp>
        <p:nvSpPr>
          <p:cNvPr id="5" name="Slide Number Placeholder 4"/>
          <p:cNvSpPr>
            <a:spLocks noGrp="1"/>
          </p:cNvSpPr>
          <p:nvPr>
            <p:ph type="sldNum" sz="quarter" idx="11"/>
          </p:nvPr>
        </p:nvSpPr>
        <p:spPr>
          <a:xfrm>
            <a:off x="6902450" y="6632575"/>
            <a:ext cx="2133600" cy="252413"/>
          </a:xfrm>
        </p:spPr>
        <p:txBody>
          <a:bodyPr/>
          <a:lstStyle>
            <a:lvl1pPr>
              <a:defRPr/>
            </a:lvl1pPr>
          </a:lstStyle>
          <a:p>
            <a:fld id="{4F3283CE-86ED-4A5A-9952-48D6A180EE0C}" type="slidenum">
              <a:rPr lang="en-US"/>
              <a:pPr/>
              <a:t>‹#›</a:t>
            </a:fld>
            <a:endParaRPr lang="en-US"/>
          </a:p>
        </p:txBody>
      </p:sp>
      <p:sp>
        <p:nvSpPr>
          <p:cNvPr id="6" name="Date Placeholder 5"/>
          <p:cNvSpPr>
            <a:spLocks noGrp="1"/>
          </p:cNvSpPr>
          <p:nvPr>
            <p:ph type="dt" sz="half" idx="12"/>
          </p:nvPr>
        </p:nvSpPr>
        <p:spPr>
          <a:xfrm>
            <a:off x="34925" y="6616700"/>
            <a:ext cx="2133600" cy="268288"/>
          </a:xfrm>
        </p:spPr>
        <p:txBody>
          <a:bodyPr/>
          <a:lstStyle>
            <a:lvl1pPr>
              <a:defRPr/>
            </a:lvl1pPr>
          </a:lstStyle>
          <a:p>
            <a:r>
              <a:rPr lang="en-US" smtClean="0"/>
              <a:t>29/01/10</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itle Only">
    <p:spTree>
      <p:nvGrpSpPr>
        <p:cNvPr id="1" name=""/>
        <p:cNvGrpSpPr/>
        <p:nvPr/>
      </p:nvGrpSpPr>
      <p:grpSpPr>
        <a:xfrm>
          <a:off x="0" y="0"/>
          <a:ext cx="0" cy="0"/>
          <a:chOff x="0" y="0"/>
          <a:chExt cx="0" cy="0"/>
        </a:xfrm>
      </p:grpSpPr>
      <p:pic>
        <p:nvPicPr>
          <p:cNvPr id="4" name="Picture 3" descr="newlhc logo1.gif"/>
          <p:cNvPicPr>
            <a:picLocks noChangeAspect="1"/>
          </p:cNvPicPr>
          <p:nvPr userDrawn="1"/>
        </p:nvPicPr>
        <p:blipFill>
          <a:blip r:embed="rId2" cstate="print"/>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1" name="Text Placeholder 10"/>
          <p:cNvSpPr>
            <a:spLocks noGrp="1"/>
          </p:cNvSpPr>
          <p:nvPr>
            <p:ph type="body" sz="quarter" idx="10"/>
          </p:nvPr>
        </p:nvSpPr>
        <p:spPr>
          <a:xfrm>
            <a:off x="685800" y="1295400"/>
            <a:ext cx="8128000" cy="4597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a:lstStyle>
            <a:lvl1pPr>
              <a:defRPr sz="3600"/>
            </a:lvl1pPr>
          </a:lstStyle>
          <a:p>
            <a:pPr lvl="0"/>
            <a:r>
              <a:rPr lang="en-US" dirty="0" smtClean="0"/>
              <a:t>Click to edit Master title style</a:t>
            </a:r>
          </a:p>
        </p:txBody>
      </p:sp>
      <p:sp>
        <p:nvSpPr>
          <p:cNvPr id="5" name="Date Placeholder 3"/>
          <p:cNvSpPr>
            <a:spLocks noGrp="1"/>
          </p:cNvSpPr>
          <p:nvPr>
            <p:ph type="dt" sz="half" idx="11"/>
          </p:nvPr>
        </p:nvSpPr>
        <p:spPr>
          <a:xfrm>
            <a:off x="204788" y="6553200"/>
            <a:ext cx="1199009" cy="198438"/>
          </a:xfrm>
        </p:spPr>
        <p:txBody>
          <a:bodyP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29/01/10</a:t>
            </a:r>
            <a:endParaRPr lang="en-US" dirty="0"/>
          </a:p>
        </p:txBody>
      </p:sp>
      <p:sp>
        <p:nvSpPr>
          <p:cNvPr id="6" name="Footer Placeholder 4"/>
          <p:cNvSpPr>
            <a:spLocks noGrp="1"/>
          </p:cNvSpPr>
          <p:nvPr>
            <p:ph type="ftr" sz="quarter" idx="12"/>
          </p:nvPr>
        </p:nvSpPr>
        <p:spPr>
          <a:xfrm>
            <a:off x="1764402" y="6553200"/>
            <a:ext cx="5615189" cy="198438"/>
          </a:xfrm>
        </p:spPr>
        <p:txBody>
          <a:bodyPr/>
          <a:lstStyle>
            <a:lvl1pPr algn="ctr" fontAlgn="auto">
              <a:spcBef>
                <a:spcPts val="0"/>
              </a:spcBef>
              <a:spcAft>
                <a:spcPts val="0"/>
              </a:spcAft>
              <a:defRPr sz="1200" dirty="0" smtClean="0">
                <a:solidFill>
                  <a:schemeClr val="tx1">
                    <a:tint val="75000"/>
                  </a:schemeClr>
                </a:solidFill>
                <a:latin typeface="+mj-lt"/>
              </a:defRPr>
            </a:lvl1pPr>
          </a:lstStyle>
          <a:p>
            <a:pPr>
              <a:defRPr/>
            </a:pPr>
            <a:r>
              <a:rPr lang="en-US" smtClean="0"/>
              <a:t>Evian workshop summary </a:t>
            </a:r>
            <a:endParaRPr lang="en-US"/>
          </a:p>
        </p:txBody>
      </p:sp>
      <p:sp>
        <p:nvSpPr>
          <p:cNvPr id="7" name="Slide Number Placeholder 5"/>
          <p:cNvSpPr>
            <a:spLocks noGrp="1"/>
          </p:cNvSpPr>
          <p:nvPr>
            <p:ph type="sldNum" sz="quarter" idx="13"/>
          </p:nvPr>
        </p:nvSpPr>
        <p:spPr>
          <a:xfrm>
            <a:off x="8433851" y="6553200"/>
            <a:ext cx="495837" cy="198438"/>
          </a:xfrm>
        </p:spPr>
        <p:txBody>
          <a:bodyPr/>
          <a:lstStyle>
            <a:lvl1pPr algn="r" fontAlgn="auto">
              <a:spcBef>
                <a:spcPts val="0"/>
              </a:spcBef>
              <a:spcAft>
                <a:spcPts val="0"/>
              </a:spcAft>
              <a:defRPr sz="1200" smtClean="0">
                <a:solidFill>
                  <a:schemeClr val="tx1">
                    <a:tint val="75000"/>
                  </a:schemeClr>
                </a:solidFill>
                <a:latin typeface="+mj-lt"/>
              </a:defRPr>
            </a:lvl1pPr>
          </a:lstStyle>
          <a:p>
            <a:pPr>
              <a:defRPr/>
            </a:pPr>
            <a:fld id="{F5548BC7-4E35-4494-AD1E-CD52997EA5ED}" type="slidenum">
              <a:rPr lang="en-US"/>
              <a:pPr>
                <a:defRPr/>
              </a:pPr>
              <a:t>‹#›</a:t>
            </a:fld>
            <a:endParaRPr lang="en-US" dirty="0"/>
          </a:p>
        </p:txBody>
      </p:sp>
    </p:spTree>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userDrawn="1">
  <p:cSld name="1_Title Slide">
    <p:bg>
      <p:bgPr>
        <a:solidFill>
          <a:schemeClr val="tx1"/>
        </a:solidFill>
        <a:effectLst/>
      </p:bgPr>
    </p:bg>
    <p:spTree>
      <p:nvGrpSpPr>
        <p:cNvPr id="1" name=""/>
        <p:cNvGrpSpPr/>
        <p:nvPr/>
      </p:nvGrpSpPr>
      <p:grpSpPr>
        <a:xfrm>
          <a:off x="0" y="0"/>
          <a:ext cx="0" cy="0"/>
          <a:chOff x="0" y="0"/>
          <a:chExt cx="0" cy="0"/>
        </a:xfrm>
      </p:grpSpPr>
      <p:sp>
        <p:nvSpPr>
          <p:cNvPr id="28" name="Date Placeholder 27"/>
          <p:cNvSpPr>
            <a:spLocks noGrp="1"/>
          </p:cNvSpPr>
          <p:nvPr>
            <p:ph type="dt" sz="half" idx="10"/>
          </p:nvPr>
        </p:nvSpPr>
        <p:spPr>
          <a:xfrm>
            <a:off x="6477000" y="6416675"/>
            <a:ext cx="2133600" cy="365125"/>
          </a:xfrm>
          <a:prstGeom prst="rect">
            <a:avLst/>
          </a:prstGeom>
        </p:spPr>
        <p:txBody>
          <a:bodyPr/>
          <a:lstStyle>
            <a:lvl1pPr>
              <a:defRPr>
                <a:solidFill>
                  <a:schemeClr val="bg1"/>
                </a:solidFill>
              </a:defRPr>
            </a:lvl1pPr>
          </a:lstStyle>
          <a:p>
            <a:r>
              <a:rPr lang="en-US" smtClean="0"/>
              <a:t>29/01/10</a:t>
            </a:r>
            <a:endParaRPr lang="en-US"/>
          </a:p>
        </p:txBody>
      </p:sp>
      <p:sp>
        <p:nvSpPr>
          <p:cNvPr id="17" name="Footer Placeholder 16"/>
          <p:cNvSpPr>
            <a:spLocks noGrp="1"/>
          </p:cNvSpPr>
          <p:nvPr>
            <p:ph type="ftr" sz="quarter" idx="11"/>
          </p:nvPr>
        </p:nvSpPr>
        <p:spPr>
          <a:xfrm>
            <a:off x="914400" y="6416675"/>
            <a:ext cx="5562600" cy="365125"/>
          </a:xfrm>
          <a:prstGeom prst="rect">
            <a:avLst/>
          </a:prstGeom>
        </p:spPr>
        <p:txBody>
          <a:bodyPr/>
          <a:lstStyle>
            <a:lvl1pPr>
              <a:defRPr>
                <a:solidFill>
                  <a:schemeClr val="bg1"/>
                </a:solidFill>
              </a:defRPr>
            </a:lvl1pPr>
          </a:lstStyle>
          <a:p>
            <a:r>
              <a:rPr lang="en-US" smtClean="0"/>
              <a:t>Evian workshop summary </a:t>
            </a:r>
            <a:endParaRPr lang="en-US"/>
          </a:p>
        </p:txBody>
      </p:sp>
      <p:sp>
        <p:nvSpPr>
          <p:cNvPr id="29" name="Slide Number Placeholder 28"/>
          <p:cNvSpPr>
            <a:spLocks noGrp="1"/>
          </p:cNvSpPr>
          <p:nvPr>
            <p:ph type="sldNum" sz="quarter" idx="12"/>
          </p:nvPr>
        </p:nvSpPr>
        <p:spPr>
          <a:xfrm>
            <a:off x="8610600" y="6416675"/>
            <a:ext cx="457200" cy="365125"/>
          </a:xfrm>
          <a:prstGeom prst="rect">
            <a:avLst/>
          </a:prstGeom>
        </p:spPr>
        <p:txBody>
          <a:bodyPr/>
          <a:lstStyle>
            <a:lvl1pPr>
              <a:defRPr>
                <a:solidFill>
                  <a:schemeClr val="bg1"/>
                </a:solidFill>
              </a:defRPr>
            </a:lvl1pPr>
          </a:lstStyle>
          <a:p>
            <a:fld id="{6D1229E4-7C1B-4499-92B8-B498D809C3CF}" type="slidenum">
              <a:rPr lang="en-US" smtClean="0"/>
              <a:pPr/>
              <a:t>‹#›</a:t>
            </a:fld>
            <a:endParaRPr lang="en-US"/>
          </a:p>
        </p:txBody>
      </p:sp>
      <p:sp>
        <p:nvSpPr>
          <p:cNvPr id="32" name="Rectangle 31"/>
          <p:cNvSpPr/>
          <p:nvPr userDrawn="1"/>
        </p:nvSpPr>
        <p:spPr>
          <a:xfrm>
            <a:off x="0" y="-1"/>
            <a:ext cx="365760" cy="6854456"/>
          </a:xfrm>
          <a:prstGeom prst="rect">
            <a:avLst/>
          </a:prstGeom>
          <a:solidFill>
            <a:schemeClr val="bg1"/>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6" name="Rectangle 55"/>
          <p:cNvSpPr/>
          <p:nvPr userDrawn="1"/>
        </p:nvSpPr>
        <p:spPr>
          <a:xfrm>
            <a:off x="304800" y="0"/>
            <a:ext cx="49509" cy="68580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Evian workshop summary </a:t>
            </a:r>
            <a:endParaRPr lang="en-US" dirty="0"/>
          </a:p>
        </p:txBody>
      </p:sp>
      <p:sp>
        <p:nvSpPr>
          <p:cNvPr id="5" name="Slide Number Placeholder 4"/>
          <p:cNvSpPr>
            <a:spLocks noGrp="1"/>
          </p:cNvSpPr>
          <p:nvPr>
            <p:ph type="sldNum" sz="quarter" idx="11"/>
          </p:nvPr>
        </p:nvSpPr>
        <p:spPr/>
        <p:txBody>
          <a:bodyPr/>
          <a:lstStyle>
            <a:lvl1pPr>
              <a:defRPr/>
            </a:lvl1pPr>
          </a:lstStyle>
          <a:p>
            <a:fld id="{57C3E7D3-E8A8-4E1B-881E-DBC7929F1526}"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smtClean="0"/>
              <a:t>29/01/10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smtClean="0"/>
              <a:t>Evian workshop summary </a:t>
            </a:r>
            <a:endParaRPr lang="en-US"/>
          </a:p>
        </p:txBody>
      </p:sp>
      <p:sp>
        <p:nvSpPr>
          <p:cNvPr id="5" name="Slide Number Placeholder 4"/>
          <p:cNvSpPr>
            <a:spLocks noGrp="1"/>
          </p:cNvSpPr>
          <p:nvPr>
            <p:ph type="sldNum" sz="quarter" idx="11"/>
          </p:nvPr>
        </p:nvSpPr>
        <p:spPr/>
        <p:txBody>
          <a:bodyPr/>
          <a:lstStyle>
            <a:lvl1pPr>
              <a:defRPr/>
            </a:lvl1pPr>
          </a:lstStyle>
          <a:p>
            <a:fld id="{16E0ED20-7A76-4972-AE92-35B37E632041}"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smtClean="0"/>
              <a:t>Evian workshop summary </a:t>
            </a:r>
            <a:endParaRPr lang="en-US"/>
          </a:p>
        </p:txBody>
      </p:sp>
      <p:sp>
        <p:nvSpPr>
          <p:cNvPr id="6" name="Slide Number Placeholder 5"/>
          <p:cNvSpPr>
            <a:spLocks noGrp="1"/>
          </p:cNvSpPr>
          <p:nvPr>
            <p:ph type="sldNum" sz="quarter" idx="11"/>
          </p:nvPr>
        </p:nvSpPr>
        <p:spPr/>
        <p:txBody>
          <a:bodyPr/>
          <a:lstStyle>
            <a:lvl1pPr>
              <a:defRPr/>
            </a:lvl1pPr>
          </a:lstStyle>
          <a:p>
            <a:fld id="{E8C3C834-58DF-41D7-88B7-80F9B44404A1}" type="slidenum">
              <a:rPr lang="en-US"/>
              <a:pPr/>
              <a:t>‹#›</a:t>
            </a:fld>
            <a:endParaRPr lang="en-US"/>
          </a:p>
        </p:txBody>
      </p:sp>
      <p:sp>
        <p:nvSpPr>
          <p:cNvPr id="7" name="Date Placeholder 6"/>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smtClean="0"/>
              <a:t>Evian workshop summary </a:t>
            </a:r>
            <a:endParaRPr lang="en-US"/>
          </a:p>
        </p:txBody>
      </p:sp>
      <p:sp>
        <p:nvSpPr>
          <p:cNvPr id="8" name="Slide Number Placeholder 7"/>
          <p:cNvSpPr>
            <a:spLocks noGrp="1"/>
          </p:cNvSpPr>
          <p:nvPr>
            <p:ph type="sldNum" sz="quarter" idx="11"/>
          </p:nvPr>
        </p:nvSpPr>
        <p:spPr/>
        <p:txBody>
          <a:bodyPr/>
          <a:lstStyle>
            <a:lvl1pPr>
              <a:defRPr/>
            </a:lvl1pPr>
          </a:lstStyle>
          <a:p>
            <a:fld id="{B5E1D296-40C6-4194-BE1B-ED8CF69751C5}" type="slidenum">
              <a:rPr lang="en-US"/>
              <a:pPr/>
              <a:t>‹#›</a:t>
            </a:fld>
            <a:endParaRPr lang="en-US"/>
          </a:p>
        </p:txBody>
      </p:sp>
      <p:sp>
        <p:nvSpPr>
          <p:cNvPr id="9" name="Date Placeholder 8"/>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smtClean="0"/>
              <a:t>Evian workshop summary </a:t>
            </a:r>
            <a:endParaRPr lang="en-US" dirty="0"/>
          </a:p>
        </p:txBody>
      </p:sp>
      <p:sp>
        <p:nvSpPr>
          <p:cNvPr id="4" name="Slide Number Placeholder 3"/>
          <p:cNvSpPr>
            <a:spLocks noGrp="1"/>
          </p:cNvSpPr>
          <p:nvPr>
            <p:ph type="sldNum" sz="quarter" idx="11"/>
          </p:nvPr>
        </p:nvSpPr>
        <p:spPr/>
        <p:txBody>
          <a:bodyPr/>
          <a:lstStyle>
            <a:lvl1pPr>
              <a:defRPr/>
            </a:lvl1pPr>
          </a:lstStyle>
          <a:p>
            <a:fld id="{20D66058-8582-419F-AA3B-A79C8D77E78A}" type="slidenum">
              <a:rPr lang="en-US"/>
              <a:pPr/>
              <a:t>‹#›</a:t>
            </a:fld>
            <a:endParaRPr lang="en-US"/>
          </a:p>
        </p:txBody>
      </p:sp>
      <p:sp>
        <p:nvSpPr>
          <p:cNvPr id="5" name="Date Placeholder 4"/>
          <p:cNvSpPr>
            <a:spLocks noGrp="1"/>
          </p:cNvSpPr>
          <p:nvPr>
            <p:ph type="dt" sz="half" idx="12"/>
          </p:nvPr>
        </p:nvSpPr>
        <p:spPr/>
        <p:txBody>
          <a:bodyPr/>
          <a:lstStyle>
            <a:lvl1pPr>
              <a:defRPr/>
            </a:lvl1pPr>
          </a:lstStyle>
          <a:p>
            <a:r>
              <a:rPr lang="en-US" smtClean="0"/>
              <a:t>29/01/10</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smtClean="0"/>
              <a:t>Evian workshop summary </a:t>
            </a:r>
            <a:endParaRPr lang="en-US"/>
          </a:p>
        </p:txBody>
      </p:sp>
      <p:sp>
        <p:nvSpPr>
          <p:cNvPr id="3" name="Slide Number Placeholder 2"/>
          <p:cNvSpPr>
            <a:spLocks noGrp="1"/>
          </p:cNvSpPr>
          <p:nvPr>
            <p:ph type="sldNum" sz="quarter" idx="11"/>
          </p:nvPr>
        </p:nvSpPr>
        <p:spPr/>
        <p:txBody>
          <a:bodyPr/>
          <a:lstStyle>
            <a:lvl1pPr>
              <a:defRPr/>
            </a:lvl1pPr>
          </a:lstStyle>
          <a:p>
            <a:fld id="{35627ED7-E218-4887-B885-6131837B1356}" type="slidenum">
              <a:rPr lang="en-US"/>
              <a:pPr/>
              <a:t>‹#›</a:t>
            </a:fld>
            <a:endParaRPr lang="en-US"/>
          </a:p>
        </p:txBody>
      </p:sp>
      <p:sp>
        <p:nvSpPr>
          <p:cNvPr id="4" name="Date Placeholder 3"/>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Evian workshop summary </a:t>
            </a:r>
            <a:endParaRPr lang="en-US"/>
          </a:p>
        </p:txBody>
      </p:sp>
      <p:sp>
        <p:nvSpPr>
          <p:cNvPr id="6" name="Slide Number Placeholder 5"/>
          <p:cNvSpPr>
            <a:spLocks noGrp="1"/>
          </p:cNvSpPr>
          <p:nvPr>
            <p:ph type="sldNum" sz="quarter" idx="11"/>
          </p:nvPr>
        </p:nvSpPr>
        <p:spPr/>
        <p:txBody>
          <a:bodyPr/>
          <a:lstStyle>
            <a:lvl1pPr>
              <a:defRPr/>
            </a:lvl1pPr>
          </a:lstStyle>
          <a:p>
            <a:fld id="{255E8A60-F04D-4DB5-AB5E-D47017D00F30}" type="slidenum">
              <a:rPr lang="en-US"/>
              <a:pPr/>
              <a:t>‹#›</a:t>
            </a:fld>
            <a:endParaRPr lang="en-US"/>
          </a:p>
        </p:txBody>
      </p:sp>
      <p:sp>
        <p:nvSpPr>
          <p:cNvPr id="7" name="Date Placeholder 6"/>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Evian workshop summary </a:t>
            </a:r>
            <a:endParaRPr lang="en-US"/>
          </a:p>
        </p:txBody>
      </p:sp>
      <p:sp>
        <p:nvSpPr>
          <p:cNvPr id="6" name="Slide Number Placeholder 5"/>
          <p:cNvSpPr>
            <a:spLocks noGrp="1"/>
          </p:cNvSpPr>
          <p:nvPr>
            <p:ph type="sldNum" sz="quarter" idx="11"/>
          </p:nvPr>
        </p:nvSpPr>
        <p:spPr/>
        <p:txBody>
          <a:bodyPr/>
          <a:lstStyle>
            <a:lvl1pPr>
              <a:defRPr/>
            </a:lvl1pPr>
          </a:lstStyle>
          <a:p>
            <a:fld id="{776E6735-74B0-4165-999F-8C826942DD75}" type="slidenum">
              <a:rPr lang="en-US"/>
              <a:pPr/>
              <a:t>‹#›</a:t>
            </a:fld>
            <a:endParaRPr lang="en-US"/>
          </a:p>
        </p:txBody>
      </p:sp>
      <p:sp>
        <p:nvSpPr>
          <p:cNvPr id="7" name="Date Placeholder 6"/>
          <p:cNvSpPr>
            <a:spLocks noGrp="1"/>
          </p:cNvSpPr>
          <p:nvPr>
            <p:ph type="dt" sz="half" idx="12"/>
          </p:nvPr>
        </p:nvSpPr>
        <p:spPr/>
        <p:txBody>
          <a:bodyPr/>
          <a:lstStyle>
            <a:lvl1pPr>
              <a:defRPr/>
            </a:lvl1pPr>
          </a:lstStyle>
          <a:p>
            <a:r>
              <a:rPr lang="en-US" smtClean="0"/>
              <a:t>29/01/10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632575"/>
            <a:ext cx="2895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defRPr sz="1200"/>
            </a:lvl1pPr>
          </a:lstStyle>
          <a:p>
            <a:r>
              <a:rPr lang="en-US" smtClean="0"/>
              <a:t>Evian workshop summary </a:t>
            </a:r>
            <a:endParaRPr lang="en-US"/>
          </a:p>
        </p:txBody>
      </p:sp>
      <p:sp>
        <p:nvSpPr>
          <p:cNvPr id="24579" name="Rectangle 3"/>
          <p:cNvSpPr>
            <a:spLocks noGrp="1" noChangeArrowheads="1"/>
          </p:cNvSpPr>
          <p:nvPr>
            <p:ph type="sldNum" sz="quarter" idx="4"/>
          </p:nvPr>
        </p:nvSpPr>
        <p:spPr bwMode="auto">
          <a:xfrm>
            <a:off x="6902450" y="6632575"/>
            <a:ext cx="2133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000"/>
            </a:lvl1pPr>
          </a:lstStyle>
          <a:p>
            <a:fld id="{212BBE4B-11BF-433F-B4D5-C48334632EB9}" type="slidenum">
              <a:rPr lang="en-US"/>
              <a:pPr/>
              <a:t>‹#›</a:t>
            </a:fld>
            <a:endParaRPr lang="en-US"/>
          </a:p>
        </p:txBody>
      </p:sp>
      <p:sp>
        <p:nvSpPr>
          <p:cNvPr id="24590" name="Rectangle 14"/>
          <p:cNvSpPr>
            <a:spLocks noGrp="1" noChangeArrowheads="1"/>
          </p:cNvSpPr>
          <p:nvPr>
            <p:ph type="title"/>
          </p:nvPr>
        </p:nvSpPr>
        <p:spPr bwMode="auto">
          <a:xfrm>
            <a:off x="684213" y="25400"/>
            <a:ext cx="8229600" cy="523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591"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92" name="Rectangle 16"/>
          <p:cNvSpPr>
            <a:spLocks noGrp="1" noChangeArrowheads="1"/>
          </p:cNvSpPr>
          <p:nvPr>
            <p:ph type="dt" sz="half" idx="2"/>
          </p:nvPr>
        </p:nvSpPr>
        <p:spPr bwMode="auto">
          <a:xfrm>
            <a:off x="34925" y="6616700"/>
            <a:ext cx="2133600" cy="2682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spcBef>
                <a:spcPct val="0"/>
              </a:spcBef>
              <a:defRPr sz="1200"/>
            </a:lvl1pPr>
          </a:lstStyle>
          <a:p>
            <a:r>
              <a:rPr lang="en-US" smtClean="0"/>
              <a:t>29/01/10</a:t>
            </a:r>
            <a:endParaRPr lang="en-US"/>
          </a:p>
        </p:txBody>
      </p:sp>
      <p:sp>
        <p:nvSpPr>
          <p:cNvPr id="24593" name="Line 17"/>
          <p:cNvSpPr>
            <a:spLocks noChangeShapeType="1"/>
          </p:cNvSpPr>
          <p:nvPr userDrawn="1"/>
        </p:nvSpPr>
        <p:spPr bwMode="auto">
          <a:xfrm>
            <a:off x="684213" y="620713"/>
            <a:ext cx="8280400" cy="0"/>
          </a:xfrm>
          <a:prstGeom prst="line">
            <a:avLst/>
          </a:prstGeom>
          <a:noFill/>
          <a:ln w="25400" cap="sq">
            <a:solidFill>
              <a:schemeClr val="bg2"/>
            </a:solidFill>
            <a:round/>
            <a:headEnd/>
            <a:tailEnd type="none" w="lg" len="lg"/>
          </a:ln>
          <a:effectLst/>
        </p:spPr>
        <p:txBody>
          <a:bodyPr wrap="none" anchor="ctr"/>
          <a:lstStyle/>
          <a:p>
            <a:endParaRPr lang="en-US"/>
          </a:p>
        </p:txBody>
      </p:sp>
      <p:pic>
        <p:nvPicPr>
          <p:cNvPr id="24594" name="Picture 18"/>
          <p:cNvPicPr>
            <a:picLocks noChangeAspect="1" noChangeArrowheads="1"/>
          </p:cNvPicPr>
          <p:nvPr userDrawn="1"/>
        </p:nvPicPr>
        <p:blipFill>
          <a:blip r:embed="rId17" cstate="print"/>
          <a:srcRect/>
          <a:stretch>
            <a:fillRect/>
          </a:stretch>
        </p:blipFill>
        <p:spPr bwMode="auto">
          <a:xfrm>
            <a:off x="0" y="0"/>
            <a:ext cx="654050" cy="623888"/>
          </a:xfrm>
          <a:prstGeom prst="rect">
            <a:avLst/>
          </a:prstGeom>
          <a:noFill/>
          <a:ln w="12700" cap="sq" algn="ctr">
            <a:noFill/>
            <a:miter lim="800000"/>
            <a:headEnd/>
            <a:tailEnd type="none" w="lg" len="lg"/>
          </a:ln>
          <a:effectLst/>
        </p:spPr>
      </p:pic>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p:txStyles>
    <p:titleStyle>
      <a:lvl1pPr algn="l" rtl="0" fontAlgn="base">
        <a:spcBef>
          <a:spcPct val="0"/>
        </a:spcBef>
        <a:spcAft>
          <a:spcPct val="0"/>
        </a:spcAft>
        <a:defRPr sz="3200">
          <a:solidFill>
            <a:schemeClr val="bg2"/>
          </a:solidFill>
          <a:latin typeface="+mj-lt"/>
          <a:ea typeface="+mj-ea"/>
          <a:cs typeface="+mj-cs"/>
        </a:defRPr>
      </a:lvl1pPr>
      <a:lvl2pPr algn="l" rtl="0" fontAlgn="base">
        <a:spcBef>
          <a:spcPct val="0"/>
        </a:spcBef>
        <a:spcAft>
          <a:spcPct val="0"/>
        </a:spcAft>
        <a:defRPr sz="3200">
          <a:solidFill>
            <a:schemeClr val="bg2"/>
          </a:solidFill>
          <a:latin typeface="Arial" charset="0"/>
        </a:defRPr>
      </a:lvl2pPr>
      <a:lvl3pPr algn="l" rtl="0" fontAlgn="base">
        <a:spcBef>
          <a:spcPct val="0"/>
        </a:spcBef>
        <a:spcAft>
          <a:spcPct val="0"/>
        </a:spcAft>
        <a:defRPr sz="3200">
          <a:solidFill>
            <a:schemeClr val="bg2"/>
          </a:solidFill>
          <a:latin typeface="Arial" charset="0"/>
        </a:defRPr>
      </a:lvl3pPr>
      <a:lvl4pPr algn="l" rtl="0" fontAlgn="base">
        <a:spcBef>
          <a:spcPct val="0"/>
        </a:spcBef>
        <a:spcAft>
          <a:spcPct val="0"/>
        </a:spcAft>
        <a:defRPr sz="3200">
          <a:solidFill>
            <a:schemeClr val="bg2"/>
          </a:solidFill>
          <a:latin typeface="Arial" charset="0"/>
        </a:defRPr>
      </a:lvl4pPr>
      <a:lvl5pPr algn="l" rtl="0" fontAlgn="base">
        <a:spcBef>
          <a:spcPct val="0"/>
        </a:spcBef>
        <a:spcAft>
          <a:spcPct val="0"/>
        </a:spcAft>
        <a:defRPr sz="3200">
          <a:solidFill>
            <a:schemeClr val="bg2"/>
          </a:solidFill>
          <a:latin typeface="Arial" charset="0"/>
        </a:defRPr>
      </a:lvl5pPr>
      <a:lvl6pPr marL="457200" algn="l" rtl="0" fontAlgn="base">
        <a:spcBef>
          <a:spcPct val="0"/>
        </a:spcBef>
        <a:spcAft>
          <a:spcPct val="0"/>
        </a:spcAft>
        <a:defRPr sz="3200">
          <a:solidFill>
            <a:schemeClr val="bg2"/>
          </a:solidFill>
          <a:latin typeface="Arial" charset="0"/>
        </a:defRPr>
      </a:lvl6pPr>
      <a:lvl7pPr marL="914400" algn="l" rtl="0" fontAlgn="base">
        <a:spcBef>
          <a:spcPct val="0"/>
        </a:spcBef>
        <a:spcAft>
          <a:spcPct val="0"/>
        </a:spcAft>
        <a:defRPr sz="3200">
          <a:solidFill>
            <a:schemeClr val="bg2"/>
          </a:solidFill>
          <a:latin typeface="Arial" charset="0"/>
        </a:defRPr>
      </a:lvl7pPr>
      <a:lvl8pPr marL="1371600" algn="l" rtl="0" fontAlgn="base">
        <a:spcBef>
          <a:spcPct val="0"/>
        </a:spcBef>
        <a:spcAft>
          <a:spcPct val="0"/>
        </a:spcAft>
        <a:defRPr sz="3200">
          <a:solidFill>
            <a:schemeClr val="bg2"/>
          </a:solidFill>
          <a:latin typeface="Arial" charset="0"/>
        </a:defRPr>
      </a:lvl8pPr>
      <a:lvl9pPr marL="1828800" algn="l" rtl="0" fontAlgn="base">
        <a:spcBef>
          <a:spcPct val="0"/>
        </a:spcBef>
        <a:spcAft>
          <a:spcPct val="0"/>
        </a:spcAft>
        <a:defRPr sz="3200">
          <a:solidFill>
            <a:schemeClr val="bg2"/>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6.xml"/><Relationship Id="rId2" Type="http://schemas.openxmlformats.org/officeDocument/2006/relationships/image" Target="../media/image2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1828800"/>
            <a:ext cx="6172200" cy="2209800"/>
          </a:xfrm>
        </p:spPr>
        <p:txBody>
          <a:bodyPr/>
          <a:lstStyle/>
          <a:p>
            <a:r>
              <a:rPr lang="en-US" sz="2800" dirty="0" smtClean="0"/>
              <a:t>LHC beam commissioning workshop</a:t>
            </a:r>
            <a:br>
              <a:rPr lang="en-US" sz="2800" dirty="0" smtClean="0"/>
            </a:br>
            <a:r>
              <a:rPr lang="en-US" sz="2800" dirty="0" smtClean="0"/>
              <a:t>Evian January 2010</a:t>
            </a:r>
            <a:endParaRPr lang="en-US" sz="2800" dirty="0"/>
          </a:p>
        </p:txBody>
      </p:sp>
      <p:pic>
        <p:nvPicPr>
          <p:cNvPr id="3074" name="Picture 2"/>
          <p:cNvPicPr>
            <a:picLocks noChangeAspect="1" noChangeArrowheads="1"/>
          </p:cNvPicPr>
          <p:nvPr/>
        </p:nvPicPr>
        <p:blipFill>
          <a:blip r:embed="rId2" cstate="print"/>
          <a:srcRect/>
          <a:stretch>
            <a:fillRect/>
          </a:stretch>
        </p:blipFill>
        <p:spPr bwMode="auto">
          <a:xfrm>
            <a:off x="609600" y="4953000"/>
            <a:ext cx="1453457" cy="1675924"/>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3124200" y="4953000"/>
            <a:ext cx="2165763" cy="1676400"/>
          </a:xfrm>
          <a:prstGeom prst="rect">
            <a:avLst/>
          </a:prstGeom>
          <a:noFill/>
          <a:ln w="9525">
            <a:noFill/>
            <a:miter lim="800000"/>
            <a:headEnd/>
            <a:tailEnd/>
          </a:ln>
        </p:spPr>
      </p:pic>
      <p:sp>
        <p:nvSpPr>
          <p:cNvPr id="7" name="TextBox 6"/>
          <p:cNvSpPr txBox="1"/>
          <p:nvPr/>
        </p:nvSpPr>
        <p:spPr>
          <a:xfrm>
            <a:off x="685800" y="4343400"/>
            <a:ext cx="8077200" cy="461665"/>
          </a:xfrm>
          <a:prstGeom prst="rect">
            <a:avLst/>
          </a:prstGeom>
          <a:noFill/>
        </p:spPr>
        <p:txBody>
          <a:bodyPr wrap="square" rtlCol="0">
            <a:spAutoFit/>
          </a:bodyPr>
          <a:lstStyle/>
          <a:p>
            <a:r>
              <a:rPr lang="en-US" sz="2400" dirty="0" smtClean="0"/>
              <a:t>The good, the bad, and the not very pretty</a:t>
            </a:r>
            <a:endParaRPr lang="en-US" sz="2400" dirty="0"/>
          </a:p>
        </p:txBody>
      </p:sp>
      <p:pic>
        <p:nvPicPr>
          <p:cNvPr id="6" name="Picture 2"/>
          <p:cNvPicPr>
            <a:picLocks noChangeAspect="1" noChangeArrowheads="1"/>
          </p:cNvPicPr>
          <p:nvPr/>
        </p:nvPicPr>
        <p:blipFill>
          <a:blip r:embed="rId4" cstate="print"/>
          <a:srcRect/>
          <a:stretch>
            <a:fillRect/>
          </a:stretch>
        </p:blipFill>
        <p:spPr bwMode="auto">
          <a:xfrm>
            <a:off x="6400800" y="5029200"/>
            <a:ext cx="1980575" cy="1452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kHz &amp; the hump</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5" name="Picture 4"/>
          <p:cNvPicPr>
            <a:picLocks noChangeAspect="1"/>
          </p:cNvPicPr>
          <p:nvPr/>
        </p:nvPicPr>
        <p:blipFill>
          <a:blip r:embed="rId2"/>
          <a:stretch>
            <a:fillRect/>
          </a:stretch>
        </p:blipFill>
        <p:spPr>
          <a:xfrm>
            <a:off x="838200" y="914400"/>
            <a:ext cx="7175500" cy="552522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Tune@450 GeV</a:t>
            </a:r>
            <a:endParaRPr lang="en-US" dirty="0"/>
          </a:p>
        </p:txBody>
      </p:sp>
      <p:sp>
        <p:nvSpPr>
          <p:cNvPr id="6" name="Content Placeholder 5"/>
          <p:cNvSpPr>
            <a:spLocks noGrp="1"/>
          </p:cNvSpPr>
          <p:nvPr>
            <p:ph idx="1"/>
          </p:nvPr>
        </p:nvSpPr>
        <p:spPr>
          <a:xfrm>
            <a:off x="457200" y="1066800"/>
            <a:ext cx="8229600" cy="5111750"/>
          </a:xfrm>
        </p:spPr>
        <p:txBody>
          <a:bodyPr/>
          <a:lstStyle/>
          <a:p>
            <a:r>
              <a:rPr lang="en-US" dirty="0" smtClean="0"/>
              <a:t>Residual 8 kHz confirmed to be due to the UPS</a:t>
            </a:r>
          </a:p>
          <a:p>
            <a:pPr lvl="1"/>
            <a:r>
              <a:rPr lang="en-US" dirty="0" smtClean="0"/>
              <a:t>Damper 200W driver output spectrum, UPS 'on' vs. 'off' (courtesy W. </a:t>
            </a:r>
            <a:r>
              <a:rPr lang="en-US" dirty="0" err="1" smtClean="0"/>
              <a:t>Hofle</a:t>
            </a:r>
            <a:r>
              <a:rPr lang="en-US" dirty="0" smtClean="0"/>
              <a:t>):</a:t>
            </a:r>
          </a:p>
          <a:p>
            <a:r>
              <a:rPr lang="en-US" dirty="0" smtClean="0"/>
              <a:t>The 'hump' seemed to </a:t>
            </a:r>
            <a:r>
              <a:rPr lang="en-US" dirty="0" smtClean="0"/>
              <a:t>become </a:t>
            </a:r>
            <a:r>
              <a:rPr lang="en-US" dirty="0" smtClean="0"/>
              <a:t>more apparent during commissioning:</a:t>
            </a:r>
          </a:p>
          <a:p>
            <a:pPr lvl="1"/>
            <a:r>
              <a:rPr lang="en-US" dirty="0" smtClean="0"/>
              <a:t>Predominantly seen in vertical plane</a:t>
            </a:r>
          </a:p>
          <a:p>
            <a:pPr lvl="1"/>
            <a:r>
              <a:rPr lang="en-US" dirty="0" smtClean="0"/>
              <a:t>Beam gets resonantly excited if tune in the vicinity of this frequency</a:t>
            </a:r>
          </a:p>
          <a:p>
            <a:pPr lvl="1"/>
            <a:r>
              <a:rPr lang="en-US" dirty="0" smtClean="0"/>
              <a:t>Emittance blow-up</a:t>
            </a:r>
            <a:r>
              <a:rPr lang="en-US" dirty="0" smtClean="0"/>
              <a:t> nicely </a:t>
            </a:r>
            <a:r>
              <a:rPr lang="en-US" dirty="0" smtClean="0"/>
              <a:t>seen by sync light monitor</a:t>
            </a:r>
          </a:p>
          <a:p>
            <a:r>
              <a:rPr lang="en-US" dirty="0" smtClean="0"/>
              <a:t>Amplitude seems to approximately scale with </a:t>
            </a:r>
            <a:r>
              <a:rPr lang="en-US" dirty="0" smtClean="0"/>
              <a:t>energy</a:t>
            </a:r>
          </a:p>
          <a:p>
            <a:r>
              <a:rPr lang="en-US" dirty="0" smtClean="0"/>
              <a:t>Actually a fast frequency shifting oscillation with the mean drifting slowly between 0.25...0.32 </a:t>
            </a:r>
            <a:r>
              <a:rPr lang="en-US" dirty="0" err="1" smtClean="0"/>
              <a:t>frev</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hump</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990600" y="685800"/>
            <a:ext cx="7543800" cy="5140012"/>
          </a:xfrm>
          <a:prstGeom prst="rect">
            <a:avLst/>
          </a:prstGeom>
        </p:spPr>
      </p:pic>
      <p:sp>
        <p:nvSpPr>
          <p:cNvPr id="8" name="TextBox 7"/>
          <p:cNvSpPr txBox="1"/>
          <p:nvPr/>
        </p:nvSpPr>
        <p:spPr>
          <a:xfrm>
            <a:off x="1752600" y="5943600"/>
            <a:ext cx="6553200" cy="523220"/>
          </a:xfrm>
          <a:prstGeom prst="rect">
            <a:avLst/>
          </a:prstGeom>
          <a:noFill/>
          <a:ln>
            <a:solidFill>
              <a:srgbClr val="FF0000"/>
            </a:solidFill>
          </a:ln>
        </p:spPr>
        <p:txBody>
          <a:bodyPr wrap="square" rtlCol="0">
            <a:spAutoFit/>
          </a:bodyPr>
          <a:lstStyle/>
          <a:p>
            <a:r>
              <a:rPr lang="en-US" sz="2800" dirty="0" smtClean="0">
                <a:solidFill>
                  <a:srgbClr val="FF0000"/>
                </a:solidFill>
              </a:rPr>
              <a:t>Hunting the hump – a priority for 2010</a:t>
            </a:r>
            <a:endParaRPr lang="en-US" sz="2800"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Aperture</a:t>
            </a:r>
            <a:endParaRPr lang="en-US" dirty="0"/>
          </a:p>
        </p:txBody>
      </p:sp>
      <p:sp>
        <p:nvSpPr>
          <p:cNvPr id="3" name="Content Placeholder 2"/>
          <p:cNvSpPr>
            <a:spLocks noGrp="1"/>
          </p:cNvSpPr>
          <p:nvPr>
            <p:ph idx="1"/>
          </p:nvPr>
        </p:nvSpPr>
        <p:spPr>
          <a:xfrm>
            <a:off x="457200" y="914400"/>
            <a:ext cx="8229600" cy="5111750"/>
          </a:xfrm>
        </p:spPr>
        <p:txBody>
          <a:bodyPr/>
          <a:lstStyle/>
          <a:p>
            <a:r>
              <a:rPr lang="en-US" dirty="0" smtClean="0"/>
              <a:t>Beam clearance seems to be OK, above or equal to 7.</a:t>
            </a:r>
          </a:p>
          <a:p>
            <a:r>
              <a:rPr lang="en-US" dirty="0" smtClean="0"/>
              <a:t>Some measured bottlenecks agree with model predictions using measured  functions.</a:t>
            </a:r>
          </a:p>
          <a:p>
            <a:r>
              <a:rPr lang="en-US" dirty="0" smtClean="0"/>
              <a:t>Aperture is out of budget due to the large-beating</a:t>
            </a:r>
          </a:p>
          <a:p>
            <a:pPr lvl="1"/>
            <a:r>
              <a:rPr lang="en-US" dirty="0" smtClean="0"/>
              <a:t>N1 &lt; 7 even reducing the closed orbit budget to the measured 3.2 mm peak</a:t>
            </a:r>
            <a:r>
              <a:rPr lang="en-US" dirty="0" smtClean="0"/>
              <a:t> </a:t>
            </a:r>
            <a:r>
              <a:rPr lang="en-US" dirty="0" smtClean="0"/>
              <a:t>closed orbit</a:t>
            </a:r>
            <a:endParaRPr lang="en-US" dirty="0" smtClean="0"/>
          </a:p>
          <a:p>
            <a:r>
              <a:rPr lang="en-US" dirty="0" smtClean="0">
                <a:solidFill>
                  <a:srgbClr val="FF0000"/>
                </a:solidFill>
              </a:rPr>
              <a:t>Correcting beta beating seems mandatory at 450 GeV</a:t>
            </a:r>
          </a:p>
          <a:p>
            <a:endParaRPr lang="en-US" dirty="0" smtClean="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6" name="Picture 5"/>
          <p:cNvPicPr>
            <a:picLocks noChangeAspect="1"/>
          </p:cNvPicPr>
          <p:nvPr/>
        </p:nvPicPr>
        <p:blipFill>
          <a:blip r:embed="rId2"/>
          <a:stretch>
            <a:fillRect/>
          </a:stretch>
        </p:blipFill>
        <p:spPr>
          <a:xfrm>
            <a:off x="1600200" y="3892550"/>
            <a:ext cx="5713916" cy="2965450"/>
          </a:xfrm>
          <a:prstGeom prst="rect">
            <a:avLst/>
          </a:prstGeom>
        </p:spPr>
      </p:pic>
      <p:sp>
        <p:nvSpPr>
          <p:cNvPr id="7" name="TextBox 6"/>
          <p:cNvSpPr txBox="1"/>
          <p:nvPr/>
        </p:nvSpPr>
        <p:spPr>
          <a:xfrm>
            <a:off x="5867400" y="152400"/>
            <a:ext cx="2362200" cy="400110"/>
          </a:xfrm>
          <a:prstGeom prst="rect">
            <a:avLst/>
          </a:prstGeom>
          <a:noFill/>
        </p:spPr>
        <p:txBody>
          <a:bodyPr wrap="square" rtlCol="0">
            <a:spAutoFit/>
          </a:bodyPr>
          <a:lstStyle/>
          <a:p>
            <a:r>
              <a:rPr lang="en-US" dirty="0" smtClean="0"/>
              <a:t>Rogelio </a:t>
            </a:r>
            <a:r>
              <a:rPr lang="en-US" dirty="0" err="1" smtClean="0"/>
              <a:t>Tomás</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Beta beating</a:t>
            </a:r>
            <a:endParaRPr lang="en-US" dirty="0"/>
          </a:p>
        </p:txBody>
      </p:sp>
      <p:sp>
        <p:nvSpPr>
          <p:cNvPr id="3" name="Content Placeholder 2"/>
          <p:cNvSpPr>
            <a:spLocks noGrp="1"/>
          </p:cNvSpPr>
          <p:nvPr>
            <p:ph idx="1"/>
          </p:nvPr>
        </p:nvSpPr>
        <p:spPr>
          <a:xfrm>
            <a:off x="457200" y="914400"/>
            <a:ext cx="8229600" cy="5111750"/>
          </a:xfrm>
        </p:spPr>
        <p:txBody>
          <a:bodyPr/>
          <a:lstStyle/>
          <a:p>
            <a:r>
              <a:rPr lang="en-US" dirty="0" smtClean="0">
                <a:solidFill>
                  <a:srgbClr val="FF0000"/>
                </a:solidFill>
              </a:rPr>
              <a:t>Important to get this corrected early on</a:t>
            </a:r>
          </a:p>
          <a:p>
            <a:pPr lvl="1"/>
            <a:r>
              <a:rPr lang="en-US" dirty="0" smtClean="0"/>
              <a:t>Otherwise we have to re-visit MP and other optimization afterwards.</a:t>
            </a:r>
          </a:p>
          <a:p>
            <a:r>
              <a:rPr lang="en-US" dirty="0" smtClean="0"/>
              <a:t>Beta Beating actually not that bad.</a:t>
            </a:r>
          </a:p>
          <a:p>
            <a:r>
              <a:rPr lang="en-US" dirty="0" smtClean="0"/>
              <a:t>Important to understand the sources, possible </a:t>
            </a:r>
            <a:r>
              <a:rPr lang="en-US" dirty="0" smtClean="0"/>
              <a:t>candidates include:</a:t>
            </a:r>
            <a:endParaRPr lang="en-US" dirty="0" smtClean="0"/>
          </a:p>
          <a:p>
            <a:r>
              <a:rPr lang="en-US" dirty="0" smtClean="0"/>
              <a:t>IR3 and IR7</a:t>
            </a:r>
          </a:p>
          <a:p>
            <a:pPr lvl="1"/>
            <a:r>
              <a:rPr lang="en-US" dirty="0" smtClean="0"/>
              <a:t>Q6 not pre-cycled … should be</a:t>
            </a:r>
          </a:p>
          <a:p>
            <a:pPr lvl="1"/>
            <a:r>
              <a:rPr lang="en-US" dirty="0" smtClean="0"/>
              <a:t>Can largely correct </a:t>
            </a:r>
            <a:r>
              <a:rPr lang="en-US" dirty="0" err="1" smtClean="0"/>
              <a:t>β</a:t>
            </a:r>
            <a:r>
              <a:rPr lang="en-US" dirty="0" smtClean="0"/>
              <a:t>-beat with 3% change in warm quads ????</a:t>
            </a:r>
          </a:p>
          <a:p>
            <a:r>
              <a:rPr lang="en-US" dirty="0" smtClean="0"/>
              <a:t>IR2 &amp; IR8</a:t>
            </a:r>
          </a:p>
          <a:p>
            <a:pPr lvl="1"/>
            <a:r>
              <a:rPr lang="en-US" dirty="0" smtClean="0"/>
              <a:t>50 units on Q2 (IR2) – rather large</a:t>
            </a:r>
          </a:p>
          <a:p>
            <a:pPr lvl="1"/>
            <a:r>
              <a:rPr lang="en-US" dirty="0" smtClean="0"/>
              <a:t>Is it reasonable to just tweak individual IT quads???</a:t>
            </a:r>
          </a:p>
          <a:p>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5867400" y="152400"/>
            <a:ext cx="2362200" cy="400110"/>
          </a:xfrm>
          <a:prstGeom prst="rect">
            <a:avLst/>
          </a:prstGeom>
          <a:noFill/>
        </p:spPr>
        <p:txBody>
          <a:bodyPr wrap="square" rtlCol="0">
            <a:spAutoFit/>
          </a:bodyPr>
          <a:lstStyle/>
          <a:p>
            <a:r>
              <a:rPr lang="en-US" dirty="0" smtClean="0"/>
              <a:t>Rogelio </a:t>
            </a:r>
            <a:r>
              <a:rPr lang="en-US" dirty="0" err="1" smtClean="0"/>
              <a:t>Tomás</a:t>
            </a:r>
            <a:r>
              <a:rPr lang="en-US" dirty="0" smtClean="0"/>
              <a: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Beating: 450 &amp; 1180 </a:t>
            </a:r>
            <a:r>
              <a:rPr lang="en-US" dirty="0" err="1" smtClean="0"/>
              <a:t>GeV</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pic>
        <p:nvPicPr>
          <p:cNvPr id="6" name="Picture 1" descr="https://ab-dep-op-elogbook.web.cern.ch/ab-dep-op-elogbook/elogbook/attach.php?attachId=1058391&amp;type=png&amp;fname=20091214001503.png"/>
          <p:cNvPicPr>
            <a:picLocks noChangeAspect="1" noChangeArrowheads="1"/>
          </p:cNvPicPr>
          <p:nvPr/>
        </p:nvPicPr>
        <p:blipFill>
          <a:blip r:embed="rId2" cstate="print"/>
          <a:srcRect/>
          <a:stretch>
            <a:fillRect/>
          </a:stretch>
        </p:blipFill>
        <p:spPr bwMode="auto">
          <a:xfrm>
            <a:off x="609600" y="789396"/>
            <a:ext cx="7924800" cy="5678079"/>
          </a:xfrm>
          <a:prstGeom prst="rect">
            <a:avLst/>
          </a:prstGeom>
          <a:noFill/>
        </p:spPr>
      </p:pic>
      <p:sp>
        <p:nvSpPr>
          <p:cNvPr id="7" name="Date Placeholder 6"/>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Nominal cycle: ramp</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graphicFrame>
        <p:nvGraphicFramePr>
          <p:cNvPr id="5" name="Table 4"/>
          <p:cNvGraphicFramePr>
            <a:graphicFrameLocks noGrp="1"/>
          </p:cNvGraphicFramePr>
          <p:nvPr/>
        </p:nvGraphicFramePr>
        <p:xfrm>
          <a:off x="214282" y="838200"/>
          <a:ext cx="8701118" cy="5104010"/>
        </p:xfrm>
        <a:graphic>
          <a:graphicData uri="http://schemas.openxmlformats.org/drawingml/2006/table">
            <a:tbl>
              <a:tblPr firstRow="1" bandRow="1">
                <a:tableStyleId>{5C22544A-7EE6-4342-B048-85BDC9FD1C3A}</a:tableStyleId>
              </a:tblPr>
              <a:tblGrid>
                <a:gridCol w="652584"/>
                <a:gridCol w="1422912"/>
                <a:gridCol w="957921"/>
                <a:gridCol w="1756189"/>
                <a:gridCol w="3911512"/>
              </a:tblGrid>
              <a:tr h="376222">
                <a:tc>
                  <a:txBody>
                    <a:bodyPr/>
                    <a:lstStyle/>
                    <a:p>
                      <a:pPr algn="ctr"/>
                      <a:endParaRPr lang="en-US" dirty="0"/>
                    </a:p>
                  </a:txBody>
                  <a:tcPr anchor="ctr"/>
                </a:tc>
                <a:tc>
                  <a:txBody>
                    <a:bodyPr/>
                    <a:lstStyle/>
                    <a:p>
                      <a:pPr algn="ctr"/>
                      <a:r>
                        <a:rPr lang="en-US" dirty="0" smtClean="0"/>
                        <a:t>Date</a:t>
                      </a:r>
                      <a:endParaRPr lang="en-US" dirty="0"/>
                    </a:p>
                  </a:txBody>
                  <a:tcPr anchor="ctr"/>
                </a:tc>
                <a:tc>
                  <a:txBody>
                    <a:bodyPr/>
                    <a:lstStyle/>
                    <a:p>
                      <a:pPr algn="ctr"/>
                      <a:r>
                        <a:rPr lang="en-US" dirty="0" smtClean="0"/>
                        <a:t>Beam</a:t>
                      </a:r>
                      <a:endParaRPr lang="en-US" dirty="0"/>
                    </a:p>
                  </a:txBody>
                  <a:tcPr anchor="ctr"/>
                </a:tc>
                <a:tc>
                  <a:txBody>
                    <a:bodyPr/>
                    <a:lstStyle/>
                    <a:p>
                      <a:pPr algn="ctr"/>
                      <a:r>
                        <a:rPr lang="en-US" dirty="0" smtClean="0"/>
                        <a:t>Energy [GeV]</a:t>
                      </a:r>
                      <a:endParaRPr lang="en-US" dirty="0"/>
                    </a:p>
                  </a:txBody>
                  <a:tcPr anchor="ctr"/>
                </a:tc>
                <a:tc>
                  <a:txBody>
                    <a:bodyPr/>
                    <a:lstStyle/>
                    <a:p>
                      <a:r>
                        <a:rPr lang="en-US" dirty="0" smtClean="0"/>
                        <a:t>Comment</a:t>
                      </a:r>
                      <a:endParaRPr lang="en-US" dirty="0"/>
                    </a:p>
                  </a:txBody>
                  <a:tcPr/>
                </a:tc>
              </a:tr>
              <a:tr h="541867">
                <a:tc>
                  <a:txBody>
                    <a:bodyPr/>
                    <a:lstStyle/>
                    <a:p>
                      <a:pPr algn="ctr"/>
                      <a:r>
                        <a:rPr lang="en-US" dirty="0" smtClean="0"/>
                        <a:t>1</a:t>
                      </a:r>
                      <a:endParaRPr lang="en-US" dirty="0"/>
                    </a:p>
                  </a:txBody>
                  <a:tcPr anchor="ctr"/>
                </a:tc>
                <a:tc>
                  <a:txBody>
                    <a:bodyPr/>
                    <a:lstStyle/>
                    <a:p>
                      <a:pPr algn="ctr"/>
                      <a:r>
                        <a:rPr lang="en-US" dirty="0" smtClean="0"/>
                        <a:t>24/11/09</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560</a:t>
                      </a:r>
                      <a:endParaRPr lang="en-US" dirty="0"/>
                    </a:p>
                  </a:txBody>
                  <a:tcPr anchor="ctr"/>
                </a:tc>
                <a:tc>
                  <a:txBody>
                    <a:bodyPr/>
                    <a:lstStyle/>
                    <a:p>
                      <a:r>
                        <a:rPr lang="en-US" dirty="0" smtClean="0"/>
                        <a:t>Tunes</a:t>
                      </a:r>
                      <a:endParaRPr lang="en-US" dirty="0"/>
                    </a:p>
                  </a:txBody>
                  <a:tcPr anchor="ctr"/>
                </a:tc>
              </a:tr>
              <a:tr h="541867">
                <a:tc>
                  <a:txBody>
                    <a:bodyPr/>
                    <a:lstStyle/>
                    <a:p>
                      <a:pPr algn="ctr"/>
                      <a:r>
                        <a:rPr lang="en-US" dirty="0" smtClean="0"/>
                        <a:t>2</a:t>
                      </a:r>
                      <a:endParaRPr lang="en-US" dirty="0"/>
                    </a:p>
                  </a:txBody>
                  <a:tcPr anchor="ctr"/>
                </a:tc>
                <a:tc>
                  <a:txBody>
                    <a:bodyPr/>
                    <a:lstStyle/>
                    <a:p>
                      <a:pPr algn="ctr"/>
                      <a:r>
                        <a:rPr lang="en-US" dirty="0" smtClean="0"/>
                        <a:t>29/11/09</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1043</a:t>
                      </a:r>
                      <a:endParaRPr lang="en-US" dirty="0"/>
                    </a:p>
                  </a:txBody>
                  <a:tcPr anchor="ctr"/>
                </a:tc>
                <a:tc>
                  <a:txBody>
                    <a:bodyPr/>
                    <a:lstStyle/>
                    <a:p>
                      <a:r>
                        <a:rPr lang="en-US" dirty="0" smtClean="0"/>
                        <a:t>1/3 integer</a:t>
                      </a:r>
                      <a:endParaRPr lang="en-US" dirty="0"/>
                    </a:p>
                  </a:txBody>
                  <a:tcPr anchor="ctr"/>
                </a:tc>
              </a:tr>
              <a:tr h="541867">
                <a:tc>
                  <a:txBody>
                    <a:bodyPr/>
                    <a:lstStyle/>
                    <a:p>
                      <a:pPr algn="ctr"/>
                      <a:r>
                        <a:rPr lang="en-US" dirty="0" smtClean="0"/>
                        <a:t>3</a:t>
                      </a:r>
                      <a:endParaRPr lang="en-US" dirty="0"/>
                    </a:p>
                  </a:txBody>
                  <a:tcPr anchor="ctr"/>
                </a:tc>
                <a:tc>
                  <a:txBody>
                    <a:bodyPr/>
                    <a:lstStyle/>
                    <a:p>
                      <a:pPr algn="ctr"/>
                      <a:r>
                        <a:rPr lang="en-US" dirty="0" smtClean="0"/>
                        <a:t>30/11/09</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1180</a:t>
                      </a:r>
                      <a:endParaRPr lang="en-US" dirty="0"/>
                    </a:p>
                  </a:txBody>
                  <a:tcPr anchor="ctr"/>
                </a:tc>
                <a:tc>
                  <a:txBody>
                    <a:bodyPr/>
                    <a:lstStyle/>
                    <a:p>
                      <a:r>
                        <a:rPr lang="en-US" dirty="0" smtClean="0"/>
                        <a:t>No full precycle</a:t>
                      </a:r>
                    </a:p>
                    <a:p>
                      <a:r>
                        <a:rPr lang="en-US" dirty="0" smtClean="0"/>
                        <a:t>No feedback</a:t>
                      </a:r>
                      <a:endParaRPr lang="en-US" dirty="0"/>
                    </a:p>
                  </a:txBody>
                  <a:tcPr anchor="ctr"/>
                </a:tc>
              </a:tr>
              <a:tr h="541867">
                <a:tc>
                  <a:txBody>
                    <a:bodyPr/>
                    <a:lstStyle/>
                    <a:p>
                      <a:pPr algn="ctr"/>
                      <a:r>
                        <a:rPr lang="en-US" dirty="0" smtClean="0"/>
                        <a:t>4</a:t>
                      </a:r>
                      <a:endParaRPr lang="en-US" dirty="0"/>
                    </a:p>
                  </a:txBody>
                  <a:tcPr anchor="ctr"/>
                </a:tc>
                <a:tc>
                  <a:txBody>
                    <a:bodyPr/>
                    <a:lstStyle/>
                    <a:p>
                      <a:pPr algn="ctr"/>
                      <a:r>
                        <a:rPr lang="en-US" dirty="0" smtClean="0"/>
                        <a:t>8/12/09</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1180</a:t>
                      </a:r>
                      <a:endParaRPr lang="en-US" dirty="0"/>
                    </a:p>
                  </a:txBody>
                  <a:tcPr anchor="ctr"/>
                </a:tc>
                <a:tc>
                  <a:txBody>
                    <a:bodyPr/>
                    <a:lstStyle/>
                    <a:p>
                      <a:r>
                        <a:rPr lang="en-US" dirty="0" smtClean="0"/>
                        <a:t>B1 lost after 3 minutes at top energy. Feedback on</a:t>
                      </a:r>
                      <a:r>
                        <a:rPr lang="en-US" baseline="0" dirty="0" smtClean="0"/>
                        <a:t> B2</a:t>
                      </a:r>
                      <a:endParaRPr lang="en-US" dirty="0"/>
                    </a:p>
                  </a:txBody>
                  <a:tcPr anchor="ctr"/>
                </a:tc>
              </a:tr>
              <a:tr h="541867">
                <a:tc>
                  <a:txBody>
                    <a:bodyPr/>
                    <a:lstStyle/>
                    <a:p>
                      <a:pPr algn="ctr"/>
                      <a:r>
                        <a:rPr lang="en-US" dirty="0" smtClean="0"/>
                        <a:t>5</a:t>
                      </a:r>
                      <a:endParaRPr lang="en-US" dirty="0"/>
                    </a:p>
                  </a:txBody>
                  <a:tcPr anchor="ctr"/>
                </a:tc>
                <a:tc>
                  <a:txBody>
                    <a:bodyPr/>
                    <a:lstStyle/>
                    <a:p>
                      <a:pPr algn="ctr"/>
                      <a:r>
                        <a:rPr lang="en-US" dirty="0" smtClean="0"/>
                        <a:t>13/12/09</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800</a:t>
                      </a:r>
                      <a:endParaRPr lang="en-US" dirty="0"/>
                    </a:p>
                  </a:txBody>
                  <a:tcPr anchor="ctr"/>
                </a:tc>
                <a:tc>
                  <a:txBody>
                    <a:bodyPr/>
                    <a:lstStyle/>
                    <a:p>
                      <a:r>
                        <a:rPr lang="en-US" dirty="0" smtClean="0">
                          <a:solidFill>
                            <a:srgbClr val="FF35B8"/>
                          </a:solidFill>
                        </a:rPr>
                        <a:t>Feedback on both beams</a:t>
                      </a:r>
                      <a:r>
                        <a:rPr lang="en-US" baseline="0" dirty="0" smtClean="0">
                          <a:solidFill>
                            <a:srgbClr val="FF35B8"/>
                          </a:solidFill>
                        </a:rPr>
                        <a:t> from here</a:t>
                      </a:r>
                      <a:endParaRPr lang="en-US" dirty="0" smtClean="0">
                        <a:solidFill>
                          <a:srgbClr val="FF35B8"/>
                        </a:solidFill>
                      </a:endParaRPr>
                    </a:p>
                    <a:p>
                      <a:r>
                        <a:rPr lang="en-US" dirty="0" smtClean="0">
                          <a:solidFill>
                            <a:schemeClr val="tx1"/>
                          </a:solidFill>
                        </a:rPr>
                        <a:t>Lost B2</a:t>
                      </a:r>
                      <a:r>
                        <a:rPr lang="en-US" baseline="0" dirty="0" smtClean="0">
                          <a:solidFill>
                            <a:schemeClr val="tx1"/>
                          </a:solidFill>
                        </a:rPr>
                        <a:t> – BPM interlock</a:t>
                      </a:r>
                      <a:endParaRPr lang="en-US" dirty="0">
                        <a:solidFill>
                          <a:schemeClr val="tx1"/>
                        </a:solidFill>
                      </a:endParaRPr>
                    </a:p>
                  </a:txBody>
                  <a:tcPr anchor="ctr"/>
                </a:tc>
              </a:tr>
              <a:tr h="541867">
                <a:tc>
                  <a:txBody>
                    <a:bodyPr/>
                    <a:lstStyle/>
                    <a:p>
                      <a:pPr algn="ctr"/>
                      <a:r>
                        <a:rPr lang="en-US" dirty="0" smtClean="0"/>
                        <a:t>6</a:t>
                      </a:r>
                      <a:endParaRPr lang="en-US" dirty="0"/>
                    </a:p>
                  </a:txBody>
                  <a:tcPr anchor="ctr"/>
                </a:tc>
                <a:tc>
                  <a:txBody>
                    <a:bodyPr/>
                    <a:lstStyle/>
                    <a:p>
                      <a:pPr algn="ctr"/>
                      <a:r>
                        <a:rPr lang="en-US" dirty="0" smtClean="0"/>
                        <a:t>14/12/09</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1180</a:t>
                      </a:r>
                      <a:endParaRPr lang="en-US" dirty="0"/>
                    </a:p>
                  </a:txBody>
                  <a:tcPr anchor="ctr"/>
                </a:tc>
                <a:tc>
                  <a:txBody>
                    <a:bodyPr/>
                    <a:lstStyle/>
                    <a:p>
                      <a:r>
                        <a:rPr lang="en-US" dirty="0" smtClean="0"/>
                        <a:t>1</a:t>
                      </a:r>
                      <a:r>
                        <a:rPr lang="en-US" baseline="0" dirty="0" smtClean="0"/>
                        <a:t> hour “quiet beams” – collisions in all 4 experiments</a:t>
                      </a:r>
                      <a:endParaRPr lang="en-US" dirty="0"/>
                    </a:p>
                  </a:txBody>
                  <a:tcPr anchor="ctr"/>
                </a:tc>
              </a:tr>
              <a:tr h="541867">
                <a:tc>
                  <a:txBody>
                    <a:bodyPr/>
                    <a:lstStyle/>
                    <a:p>
                      <a:pPr algn="ctr"/>
                      <a:r>
                        <a:rPr lang="en-US" dirty="0" smtClean="0"/>
                        <a:t>7</a:t>
                      </a:r>
                      <a:endParaRPr lang="en-US" dirty="0"/>
                    </a:p>
                  </a:txBody>
                  <a:tcPr anchor="ctr"/>
                </a:tc>
                <a:tc>
                  <a:txBody>
                    <a:bodyPr/>
                    <a:lstStyle/>
                    <a:p>
                      <a:pPr algn="ctr"/>
                      <a:r>
                        <a:rPr lang="en-US" dirty="0" smtClean="0"/>
                        <a:t>15/12/09</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1180</a:t>
                      </a:r>
                      <a:endParaRPr lang="en-US" dirty="0"/>
                    </a:p>
                  </a:txBody>
                  <a:tcPr anchor="ctr"/>
                </a:tc>
                <a:tc>
                  <a:txBody>
                    <a:bodyPr/>
                    <a:lstStyle/>
                    <a:p>
                      <a:r>
                        <a:rPr lang="en-US" dirty="0" smtClean="0"/>
                        <a:t>Beam lost to rogue</a:t>
                      </a:r>
                      <a:r>
                        <a:rPr lang="en-US" baseline="0" dirty="0" smtClean="0"/>
                        <a:t> RT packet</a:t>
                      </a:r>
                      <a:endParaRPr lang="en-US" dirty="0"/>
                    </a:p>
                  </a:txBody>
                  <a:tcPr anchor="ctr"/>
                </a:tc>
              </a:tr>
              <a:tr h="541867">
                <a:tc>
                  <a:txBody>
                    <a:bodyPr/>
                    <a:lstStyle/>
                    <a:p>
                      <a:pPr algn="ctr"/>
                      <a:r>
                        <a:rPr lang="en-US" dirty="0" smtClean="0"/>
                        <a:t>8</a:t>
                      </a:r>
                      <a:endParaRPr lang="en-US" dirty="0"/>
                    </a:p>
                  </a:txBody>
                  <a:tcPr anchor="ctr"/>
                </a:tc>
                <a:tc>
                  <a:txBody>
                    <a:bodyPr/>
                    <a:lstStyle/>
                    <a:p>
                      <a:pPr algn="ctr"/>
                      <a:r>
                        <a:rPr lang="en-US" dirty="0" smtClean="0"/>
                        <a:t>16/12/09</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1180</a:t>
                      </a:r>
                      <a:endParaRPr lang="en-US" dirty="0"/>
                    </a:p>
                  </a:txBody>
                  <a:tcPr anchor="ctr"/>
                </a:tc>
                <a:tc>
                  <a:txBody>
                    <a:bodyPr/>
                    <a:lstStyle/>
                    <a:p>
                      <a:r>
                        <a:rPr lang="en-US" dirty="0" smtClean="0"/>
                        <a:t>Squeeze/collisions</a:t>
                      </a:r>
                      <a:endParaRPr lang="en-US" dirty="0"/>
                    </a:p>
                  </a:txBody>
                  <a:tcPr anchor="ctr"/>
                </a:tc>
              </a:tr>
            </a:tbl>
          </a:graphicData>
        </a:graphic>
      </p:graphicFrame>
      <p:sp>
        <p:nvSpPr>
          <p:cNvPr id="7" name="Date Placeholder 6"/>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1676400" y="6019800"/>
            <a:ext cx="4876800" cy="400110"/>
          </a:xfrm>
          <a:prstGeom prst="rect">
            <a:avLst/>
          </a:prstGeom>
          <a:noFill/>
        </p:spPr>
        <p:txBody>
          <a:bodyPr wrap="square" rtlCol="0">
            <a:spAutoFit/>
          </a:bodyPr>
          <a:lstStyle/>
          <a:p>
            <a:r>
              <a:rPr lang="en-US" dirty="0" smtClean="0">
                <a:solidFill>
                  <a:srgbClr val="008000"/>
                </a:solidFill>
              </a:rPr>
              <a:t>Seriously impressive</a:t>
            </a:r>
            <a:endParaRPr lang="en-US" dirty="0">
              <a:solidFill>
                <a:srgbClr val="008000"/>
              </a:solidFill>
            </a:endParaRPr>
          </a:p>
        </p:txBody>
      </p:sp>
      <p:sp>
        <p:nvSpPr>
          <p:cNvPr id="8" name="TextBox 7"/>
          <p:cNvSpPr txBox="1"/>
          <p:nvPr/>
        </p:nvSpPr>
        <p:spPr>
          <a:xfrm>
            <a:off x="6553200" y="228600"/>
            <a:ext cx="2286000" cy="400110"/>
          </a:xfrm>
          <a:prstGeom prst="rect">
            <a:avLst/>
          </a:prstGeom>
          <a:noFill/>
        </p:spPr>
        <p:txBody>
          <a:bodyPr wrap="square" rtlCol="0">
            <a:spAutoFit/>
          </a:bodyPr>
          <a:lstStyle/>
          <a:p>
            <a:r>
              <a:rPr lang="en-US" dirty="0" smtClean="0"/>
              <a:t>Walter </a:t>
            </a:r>
            <a:r>
              <a:rPr lang="en-US" dirty="0" err="1" smtClean="0"/>
              <a:t>Venturini</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Ramp - issues</a:t>
            </a:r>
            <a:endParaRPr lang="en-US" dirty="0"/>
          </a:p>
        </p:txBody>
      </p:sp>
      <p:sp>
        <p:nvSpPr>
          <p:cNvPr id="6" name="Content Placeholder 5"/>
          <p:cNvSpPr>
            <a:spLocks noGrp="1"/>
          </p:cNvSpPr>
          <p:nvPr>
            <p:ph idx="1"/>
          </p:nvPr>
        </p:nvSpPr>
        <p:spPr>
          <a:xfrm>
            <a:off x="533400" y="2133600"/>
            <a:ext cx="8229600" cy="4038600"/>
          </a:xfrm>
        </p:spPr>
        <p:txBody>
          <a:bodyPr/>
          <a:lstStyle/>
          <a:p>
            <a:r>
              <a:rPr lang="en-US" dirty="0" smtClean="0">
                <a:solidFill>
                  <a:srgbClr val="FF0000"/>
                </a:solidFill>
              </a:rPr>
              <a:t>Tune</a:t>
            </a:r>
            <a:r>
              <a:rPr lang="en-US" dirty="0" smtClean="0">
                <a:solidFill>
                  <a:srgbClr val="FF0000"/>
                </a:solidFill>
              </a:rPr>
              <a:t> </a:t>
            </a:r>
            <a:r>
              <a:rPr lang="en-US" dirty="0" smtClean="0">
                <a:solidFill>
                  <a:srgbClr val="FF0000"/>
                </a:solidFill>
              </a:rPr>
              <a:t>evolution </a:t>
            </a:r>
            <a:r>
              <a:rPr lang="en-US" dirty="0" smtClean="0"/>
              <a:t>not</a:t>
            </a:r>
            <a:r>
              <a:rPr lang="en-US" dirty="0" smtClean="0"/>
              <a:t> understood </a:t>
            </a:r>
            <a:r>
              <a:rPr lang="en-US" dirty="0" smtClean="0"/>
              <a:t>(in particular the differences between beams)</a:t>
            </a:r>
          </a:p>
          <a:p>
            <a:r>
              <a:rPr lang="en-US" dirty="0" smtClean="0">
                <a:solidFill>
                  <a:srgbClr val="FF0000"/>
                </a:solidFill>
              </a:rPr>
              <a:t>Fidel corrections </a:t>
            </a:r>
            <a:r>
              <a:rPr lang="en-US" dirty="0" smtClean="0"/>
              <a:t>to be updated with best estimate for snapback correction</a:t>
            </a:r>
            <a:endParaRPr lang="en-US" dirty="0" smtClean="0"/>
          </a:p>
          <a:p>
            <a:r>
              <a:rPr lang="en-US" dirty="0" smtClean="0"/>
              <a:t>Orbit </a:t>
            </a:r>
            <a:r>
              <a:rPr lang="en-US" dirty="0" smtClean="0"/>
              <a:t>– need feedback (and perhaps feed-forward)</a:t>
            </a:r>
          </a:p>
          <a:p>
            <a:r>
              <a:rPr lang="en-US" dirty="0" smtClean="0"/>
              <a:t>Need on-line </a:t>
            </a:r>
            <a:r>
              <a:rPr lang="en-US" dirty="0" smtClean="0">
                <a:solidFill>
                  <a:srgbClr val="FF0000"/>
                </a:solidFill>
              </a:rPr>
              <a:t>chromaticity measurement</a:t>
            </a:r>
          </a:p>
          <a:p>
            <a:r>
              <a:rPr lang="en-US" dirty="0" smtClean="0"/>
              <a:t>Appropriate </a:t>
            </a:r>
            <a:r>
              <a:rPr lang="en-US" dirty="0" smtClean="0">
                <a:solidFill>
                  <a:srgbClr val="FF0000"/>
                </a:solidFill>
              </a:rPr>
              <a:t>incorporation</a:t>
            </a:r>
            <a:r>
              <a:rPr lang="en-US" dirty="0" smtClean="0"/>
              <a:t> of 450 GeV trims</a:t>
            </a:r>
          </a:p>
          <a:p>
            <a:r>
              <a:rPr lang="en-US" dirty="0" smtClean="0"/>
              <a:t>RF: commissioning of </a:t>
            </a:r>
            <a:r>
              <a:rPr lang="en-US" dirty="0" smtClean="0">
                <a:solidFill>
                  <a:srgbClr val="FF0000"/>
                </a:solidFill>
              </a:rPr>
              <a:t>emittance blow up</a:t>
            </a:r>
          </a:p>
          <a:p>
            <a:r>
              <a:rPr lang="en-US" dirty="0" smtClean="0"/>
              <a:t>Ramp with separation bumps</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
        <p:nvSpPr>
          <p:cNvPr id="7" name="TextBox 6"/>
          <p:cNvSpPr txBox="1"/>
          <p:nvPr/>
        </p:nvSpPr>
        <p:spPr>
          <a:xfrm>
            <a:off x="914400" y="838200"/>
            <a:ext cx="7239000" cy="1015663"/>
          </a:xfrm>
          <a:prstGeom prst="rect">
            <a:avLst/>
          </a:prstGeom>
          <a:noFill/>
          <a:ln>
            <a:solidFill>
              <a:schemeClr val="bg2">
                <a:lumMod val="40000"/>
                <a:lumOff val="60000"/>
              </a:schemeClr>
            </a:solidFill>
          </a:ln>
        </p:spPr>
        <p:txBody>
          <a:bodyPr wrap="square" rtlCol="0">
            <a:spAutoFit/>
          </a:bodyPr>
          <a:lstStyle/>
          <a:p>
            <a:r>
              <a:rPr lang="en-US" sz="2400" dirty="0" smtClean="0">
                <a:solidFill>
                  <a:srgbClr val="008000"/>
                </a:solidFill>
              </a:rPr>
              <a:t>Ramp looked  good (and reproducible)</a:t>
            </a:r>
          </a:p>
          <a:p>
            <a:r>
              <a:rPr lang="en-US" sz="2400" dirty="0" smtClean="0">
                <a:solidFill>
                  <a:srgbClr val="008000"/>
                </a:solidFill>
              </a:rPr>
              <a:t>Both tune feedback and feed-forward operational</a:t>
            </a:r>
            <a:endParaRPr lang="en-US" sz="2400" dirty="0">
              <a:solidFill>
                <a:srgbClr val="008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Ramp 7 &amp; 8 – bare tunes </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1828800" y="838200"/>
            <a:ext cx="5473700" cy="5553317"/>
          </a:xfrm>
          <a:prstGeom prst="rect">
            <a:avLst/>
          </a:prstGeom>
        </p:spPr>
      </p:pic>
      <p:sp>
        <p:nvSpPr>
          <p:cNvPr id="8" name="TextBox 7"/>
          <p:cNvSpPr txBox="1"/>
          <p:nvPr/>
        </p:nvSpPr>
        <p:spPr>
          <a:xfrm>
            <a:off x="6477000" y="6477000"/>
            <a:ext cx="2667000" cy="400110"/>
          </a:xfrm>
          <a:prstGeom prst="rect">
            <a:avLst/>
          </a:prstGeom>
          <a:noFill/>
        </p:spPr>
        <p:txBody>
          <a:bodyPr wrap="square" rtlCol="0">
            <a:spAutoFit/>
          </a:bodyPr>
          <a:lstStyle/>
          <a:p>
            <a:r>
              <a:rPr lang="en-US" dirty="0" smtClean="0"/>
              <a:t>Not understood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Squeeze</a:t>
            </a:r>
            <a:endParaRPr lang="en-US" dirty="0"/>
          </a:p>
        </p:txBody>
      </p:sp>
      <p:sp>
        <p:nvSpPr>
          <p:cNvPr id="3" name="Content Placeholder 2"/>
          <p:cNvSpPr>
            <a:spLocks noGrp="1"/>
          </p:cNvSpPr>
          <p:nvPr>
            <p:ph idx="1"/>
          </p:nvPr>
        </p:nvSpPr>
        <p:spPr>
          <a:xfrm>
            <a:off x="457200" y="914400"/>
            <a:ext cx="8229600" cy="5486400"/>
          </a:xfrm>
        </p:spPr>
        <p:txBody>
          <a:bodyPr/>
          <a:lstStyle/>
          <a:p>
            <a:r>
              <a:rPr lang="en-US" b="1" dirty="0" smtClean="0"/>
              <a:t>First beam tests of </a:t>
            </a:r>
            <a:r>
              <a:rPr lang="en-US" b="1" dirty="0" err="1" smtClean="0"/>
              <a:t>betatron</a:t>
            </a:r>
            <a:r>
              <a:rPr lang="en-US" b="1" dirty="0" smtClean="0"/>
              <a:t> squeeze were successful!</a:t>
            </a:r>
          </a:p>
          <a:p>
            <a:pPr lvl="1"/>
            <a:r>
              <a:rPr lang="en-US" dirty="0" smtClean="0"/>
              <a:t>Mechanics of the squeeze works well.</a:t>
            </a:r>
          </a:p>
          <a:p>
            <a:pPr lvl="1"/>
            <a:r>
              <a:rPr lang="en-US" dirty="0" smtClean="0"/>
              <a:t>good agreement with the expected beta values.</a:t>
            </a:r>
          </a:p>
          <a:p>
            <a:r>
              <a:rPr lang="en-US" b="1" dirty="0" smtClean="0"/>
              <a:t>Some issues were identified and are being addressed</a:t>
            </a:r>
          </a:p>
          <a:p>
            <a:pPr lvl="1"/>
            <a:r>
              <a:rPr lang="en-US" dirty="0" smtClean="0">
                <a:solidFill>
                  <a:srgbClr val="FF0000"/>
                </a:solidFill>
              </a:rPr>
              <a:t>Improve further LSA implementation (incorporation, BP handling)</a:t>
            </a:r>
          </a:p>
          <a:p>
            <a:pPr lvl="1"/>
            <a:r>
              <a:rPr lang="en-US" dirty="0" smtClean="0">
                <a:solidFill>
                  <a:srgbClr val="FF0000"/>
                </a:solidFill>
              </a:rPr>
              <a:t>New functionalities: change of optics matrices for orbit feedback;</a:t>
            </a:r>
          </a:p>
          <a:p>
            <a:pPr lvl="1"/>
            <a:r>
              <a:rPr lang="en-US" dirty="0" smtClean="0">
                <a:solidFill>
                  <a:srgbClr val="FF0000"/>
                </a:solidFill>
              </a:rPr>
              <a:t>handle stop points for critical properties (collimators).</a:t>
            </a:r>
          </a:p>
          <a:p>
            <a:r>
              <a:rPr lang="en-US" b="1" dirty="0" smtClean="0"/>
              <a:t>Feedbacks (preliminary):</a:t>
            </a:r>
          </a:p>
          <a:p>
            <a:pPr lvl="1"/>
            <a:r>
              <a:rPr lang="en-US" dirty="0" smtClean="0">
                <a:solidFill>
                  <a:srgbClr val="FF0000"/>
                </a:solidFill>
              </a:rPr>
              <a:t>Orbit feedback </a:t>
            </a:r>
            <a:r>
              <a:rPr lang="en-US" dirty="0" smtClean="0"/>
              <a:t>would be highly appreciated, as expected!</a:t>
            </a:r>
          </a:p>
          <a:p>
            <a:pPr lvl="1"/>
            <a:r>
              <a:rPr lang="en-US" dirty="0" smtClean="0"/>
              <a:t>If simulations are confirmed, tune feedback seem less critical.</a:t>
            </a:r>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6477000" y="152400"/>
            <a:ext cx="2470666" cy="400110"/>
          </a:xfrm>
          <a:prstGeom prst="rect">
            <a:avLst/>
          </a:prstGeom>
          <a:noFill/>
        </p:spPr>
        <p:txBody>
          <a:bodyPr wrap="square" rtlCol="0">
            <a:spAutoFit/>
          </a:bodyPr>
          <a:lstStyle/>
          <a:p>
            <a:r>
              <a:rPr lang="en-US" dirty="0" smtClean="0"/>
              <a:t>Stefano </a:t>
            </a:r>
            <a:r>
              <a:rPr lang="en-US" dirty="0" err="1" smtClean="0"/>
              <a:t>Redaelli</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Evian 2010</a:t>
            </a:r>
            <a:endParaRPr lang="en-US" dirty="0"/>
          </a:p>
        </p:txBody>
      </p:sp>
      <p:sp>
        <p:nvSpPr>
          <p:cNvPr id="3" name="Content Placeholder 2"/>
          <p:cNvSpPr>
            <a:spLocks noGrp="1"/>
          </p:cNvSpPr>
          <p:nvPr>
            <p:ph idx="1"/>
          </p:nvPr>
        </p:nvSpPr>
        <p:spPr/>
        <p:txBody>
          <a:bodyPr/>
          <a:lstStyle/>
          <a:p>
            <a:r>
              <a:rPr lang="en-US" dirty="0" smtClean="0"/>
              <a:t>Sessions on</a:t>
            </a:r>
          </a:p>
          <a:p>
            <a:pPr lvl="1"/>
            <a:r>
              <a:rPr lang="en-US" dirty="0" smtClean="0"/>
              <a:t>Review of 2009 LHC beam operation and models</a:t>
            </a:r>
          </a:p>
          <a:p>
            <a:pPr lvl="1"/>
            <a:r>
              <a:rPr lang="en-US" dirty="0" smtClean="0"/>
              <a:t>Beam diagnostics</a:t>
            </a:r>
          </a:p>
          <a:p>
            <a:pPr lvl="1"/>
            <a:r>
              <a:rPr lang="en-US" dirty="0" smtClean="0"/>
              <a:t>Injection &amp; Ramp &amp; Squeeze &amp; Adjust &amp; Stable beam</a:t>
            </a:r>
          </a:p>
          <a:p>
            <a:pPr lvl="1"/>
            <a:r>
              <a:rPr lang="en-US" dirty="0" smtClean="0"/>
              <a:t>Machine protection</a:t>
            </a:r>
          </a:p>
          <a:p>
            <a:pPr lvl="1"/>
            <a:r>
              <a:rPr lang="en-US" dirty="0" smtClean="0"/>
              <a:t>Controls and operational aspects: going from commissioning to operational regime</a:t>
            </a:r>
          </a:p>
          <a:p>
            <a:pPr lvl="1"/>
            <a:r>
              <a:rPr lang="en-US" dirty="0" smtClean="0"/>
              <a:t>2010 operation</a:t>
            </a:r>
          </a:p>
          <a:p>
            <a:pPr lvl="1"/>
            <a:endParaRPr lang="en-US" dirty="0" smtClean="0"/>
          </a:p>
          <a:p>
            <a:r>
              <a:rPr lang="en-US" dirty="0" smtClean="0"/>
              <a:t>Speakers ask bury Caesar not to praise him</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FIDEL</a:t>
            </a:r>
            <a:endParaRPr lang="en-US" dirty="0"/>
          </a:p>
        </p:txBody>
      </p:sp>
      <p:sp>
        <p:nvSpPr>
          <p:cNvPr id="3" name="Content Placeholder 2"/>
          <p:cNvSpPr>
            <a:spLocks noGrp="1"/>
          </p:cNvSpPr>
          <p:nvPr>
            <p:ph idx="1"/>
          </p:nvPr>
        </p:nvSpPr>
        <p:spPr>
          <a:xfrm>
            <a:off x="457200" y="990600"/>
            <a:ext cx="8229600" cy="5111750"/>
          </a:xfrm>
        </p:spPr>
        <p:txBody>
          <a:bodyPr/>
          <a:lstStyle/>
          <a:p>
            <a:r>
              <a:rPr lang="en-US" dirty="0" smtClean="0">
                <a:solidFill>
                  <a:srgbClr val="008000"/>
                </a:solidFill>
              </a:rPr>
              <a:t>The knowledge of the magnetic model of the LHC is remarkable and has been one of the key elements of a very smooth beam commissioning</a:t>
            </a:r>
          </a:p>
          <a:p>
            <a:r>
              <a:rPr lang="en-US" dirty="0" smtClean="0"/>
              <a:t>Future priorities</a:t>
            </a:r>
          </a:p>
          <a:p>
            <a:pPr lvl="1"/>
            <a:r>
              <a:rPr lang="en-US" dirty="0" smtClean="0"/>
              <a:t>Origin of beta beating</a:t>
            </a:r>
            <a:endParaRPr lang="en-US" dirty="0" smtClean="0"/>
          </a:p>
          <a:p>
            <a:pPr lvl="1"/>
            <a:r>
              <a:rPr lang="en-US" dirty="0" smtClean="0"/>
              <a:t>S</a:t>
            </a:r>
            <a:r>
              <a:rPr lang="en-US" dirty="0" smtClean="0"/>
              <a:t>pectrometers/compensators transfer functions</a:t>
            </a:r>
          </a:p>
          <a:p>
            <a:pPr lvl="1"/>
            <a:r>
              <a:rPr lang="en-US" dirty="0" smtClean="0"/>
              <a:t>Correction of the snapback at 6 kA – new equations</a:t>
            </a:r>
          </a:p>
          <a:p>
            <a:pPr lvl="1"/>
            <a:r>
              <a:rPr lang="en-US" dirty="0" smtClean="0"/>
              <a:t>Tune drift during ramp: origin?</a:t>
            </a:r>
          </a:p>
          <a:p>
            <a:pPr lvl="1"/>
            <a:r>
              <a:rPr lang="en-US" dirty="0" smtClean="0"/>
              <a:t>Better understand tune and</a:t>
            </a:r>
            <a:r>
              <a:rPr lang="en-US" dirty="0" smtClean="0"/>
              <a:t> </a:t>
            </a:r>
            <a:r>
              <a:rPr lang="en-US" dirty="0" smtClean="0"/>
              <a:t>Q’</a:t>
            </a:r>
            <a:r>
              <a:rPr lang="en-US" dirty="0" smtClean="0"/>
              <a:t> </a:t>
            </a:r>
            <a:r>
              <a:rPr lang="en-US" dirty="0" smtClean="0"/>
              <a:t>trims used at injection</a:t>
            </a:r>
          </a:p>
          <a:p>
            <a:pPr lvl="1"/>
            <a:r>
              <a:rPr lang="en-US" dirty="0" smtClean="0"/>
              <a:t>Implement hysteresis in LSA</a:t>
            </a:r>
          </a:p>
          <a:p>
            <a:pPr lvl="1"/>
            <a:r>
              <a:rPr lang="en-US" dirty="0" smtClean="0"/>
              <a:t>Continue measurements on dipoles to characterize them at 3.5 and 5 TeV precycle</a:t>
            </a:r>
          </a:p>
          <a:p>
            <a:r>
              <a:rPr lang="en-US" dirty="0" smtClean="0">
                <a:solidFill>
                  <a:srgbClr val="FF0000"/>
                </a:solidFill>
              </a:rPr>
              <a:t>Cross-check, cross-check, cross-check ...</a:t>
            </a:r>
            <a:endParaRPr lang="en-US" dirty="0">
              <a:solidFill>
                <a:srgbClr val="FF0000"/>
              </a:solidFill>
            </a:endParaRPr>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6324600" y="152400"/>
            <a:ext cx="2286000" cy="400110"/>
          </a:xfrm>
          <a:prstGeom prst="rect">
            <a:avLst/>
          </a:prstGeom>
          <a:noFill/>
        </p:spPr>
        <p:txBody>
          <a:bodyPr wrap="square" rtlCol="0">
            <a:spAutoFit/>
          </a:bodyPr>
          <a:lstStyle/>
          <a:p>
            <a:r>
              <a:rPr lang="en-US" dirty="0" err="1" smtClean="0"/>
              <a:t>Ezio</a:t>
            </a:r>
            <a:r>
              <a:rPr lang="en-US" dirty="0" smtClean="0"/>
              <a:t> </a:t>
            </a:r>
            <a:r>
              <a:rPr lang="en-US" dirty="0" err="1" smtClean="0"/>
              <a:t>Todesco</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Beam-Beam/IBS</a:t>
            </a:r>
            <a:endParaRPr lang="en-US" dirty="0"/>
          </a:p>
        </p:txBody>
      </p:sp>
      <p:sp>
        <p:nvSpPr>
          <p:cNvPr id="3" name="Content Placeholder 2"/>
          <p:cNvSpPr>
            <a:spLocks noGrp="1"/>
          </p:cNvSpPr>
          <p:nvPr>
            <p:ph idx="1"/>
          </p:nvPr>
        </p:nvSpPr>
        <p:spPr>
          <a:xfrm>
            <a:off x="381000" y="1905000"/>
            <a:ext cx="8229600" cy="3733800"/>
          </a:xfrm>
        </p:spPr>
        <p:txBody>
          <a:bodyPr/>
          <a:lstStyle/>
          <a:p>
            <a:r>
              <a:rPr lang="en-US" sz="2000" dirty="0" smtClean="0"/>
              <a:t>Working point was chosen for flattest region in the aperture. At high energy collisions bb effects are leading the dynamics and indeed it is foreseen to change the tune in collisions, to stay away from the high order resonances.</a:t>
            </a:r>
          </a:p>
          <a:p>
            <a:r>
              <a:rPr lang="en-US" sz="2000" dirty="0" smtClean="0">
                <a:solidFill>
                  <a:srgbClr val="FF0000"/>
                </a:solidFill>
              </a:rPr>
              <a:t>WP at injection was meant for separated beams!</a:t>
            </a:r>
          </a:p>
          <a:p>
            <a:r>
              <a:rPr lang="en-US" sz="2000" dirty="0" smtClean="0"/>
              <a:t>If bad lifetime is observed, it might be due to IBS!</a:t>
            </a:r>
          </a:p>
          <a:p>
            <a:r>
              <a:rPr lang="en-US" sz="2000" dirty="0" smtClean="0"/>
              <a:t>Emittance fluctuation is an important parameter, and time should be sent to correct the unbalanced beam sizes</a:t>
            </a:r>
          </a:p>
          <a:p>
            <a:r>
              <a:rPr lang="en-US" sz="2000" dirty="0" smtClean="0">
                <a:solidFill>
                  <a:srgbClr val="FF0000"/>
                </a:solidFill>
              </a:rPr>
              <a:t>Hump must be cleared as it will appear in both beams through collisions and any tune modulation will be a killer.</a:t>
            </a:r>
          </a:p>
          <a:p>
            <a:r>
              <a:rPr lang="en-US" sz="2000" dirty="0" smtClean="0"/>
              <a:t>Visible bb effects expected at injection. If emittance smaller than nominal then tune spread is worst!</a:t>
            </a:r>
          </a:p>
          <a:p>
            <a:endParaRPr lang="en-US" sz="1400"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7" name="TextBox 6"/>
          <p:cNvSpPr txBox="1"/>
          <p:nvPr/>
        </p:nvSpPr>
        <p:spPr>
          <a:xfrm>
            <a:off x="4495800" y="152400"/>
            <a:ext cx="4419600" cy="400110"/>
          </a:xfrm>
          <a:prstGeom prst="rect">
            <a:avLst/>
          </a:prstGeom>
          <a:noFill/>
        </p:spPr>
        <p:txBody>
          <a:bodyPr wrap="square" rtlCol="0">
            <a:spAutoFit/>
          </a:bodyPr>
          <a:lstStyle/>
          <a:p>
            <a:r>
              <a:rPr lang="en-US" dirty="0" smtClean="0"/>
              <a:t>Lyn Evans, Werner Herr</a:t>
            </a:r>
            <a:endParaRPr lang="en-US" dirty="0"/>
          </a:p>
        </p:txBody>
      </p:sp>
      <p:sp>
        <p:nvSpPr>
          <p:cNvPr id="8" name="TextBox 7"/>
          <p:cNvSpPr txBox="1"/>
          <p:nvPr/>
        </p:nvSpPr>
        <p:spPr>
          <a:xfrm>
            <a:off x="685800" y="1066800"/>
            <a:ext cx="7924800" cy="584776"/>
          </a:xfrm>
          <a:prstGeom prst="rect">
            <a:avLst/>
          </a:prstGeom>
          <a:noFill/>
        </p:spPr>
        <p:txBody>
          <a:bodyPr wrap="square" rtlCol="0">
            <a:spAutoFit/>
          </a:bodyPr>
          <a:lstStyle/>
          <a:p>
            <a:r>
              <a:rPr lang="en-US" sz="3200" b="1" dirty="0" smtClean="0">
                <a:solidFill>
                  <a:srgbClr val="FF0000"/>
                </a:solidFill>
              </a:rPr>
              <a:t>THE LHC IS NOT A LEPTON MACHINE!</a:t>
            </a:r>
            <a:endParaRPr lang="en-US" sz="3200" b="1" dirty="0">
              <a:solidFill>
                <a:srgbClr val="FF0000"/>
              </a:solidFill>
            </a:endParaRPr>
          </a:p>
        </p:txBody>
      </p:sp>
      <p:sp>
        <p:nvSpPr>
          <p:cNvPr id="9" name="TextBox 8"/>
          <p:cNvSpPr txBox="1"/>
          <p:nvPr/>
        </p:nvSpPr>
        <p:spPr>
          <a:xfrm>
            <a:off x="3733800" y="6172200"/>
            <a:ext cx="5105400" cy="400110"/>
          </a:xfrm>
          <a:prstGeom prst="rect">
            <a:avLst/>
          </a:prstGeom>
          <a:noFill/>
          <a:ln>
            <a:solidFill>
              <a:schemeClr val="bg2"/>
            </a:solidFill>
          </a:ln>
        </p:spPr>
        <p:txBody>
          <a:bodyPr wrap="square" rtlCol="0">
            <a:spAutoFit/>
          </a:bodyPr>
          <a:lstStyle/>
          <a:p>
            <a:r>
              <a:rPr lang="en-US" dirty="0" smtClean="0"/>
              <a:t>Beam-beam effects already clearly seen</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Machine protection</a:t>
            </a:r>
            <a:endParaRPr lang="en-US" dirty="0"/>
          </a:p>
        </p:txBody>
      </p:sp>
      <p:sp>
        <p:nvSpPr>
          <p:cNvPr id="6" name="Text Placeholder 5"/>
          <p:cNvSpPr>
            <a:spLocks noGrp="1"/>
          </p:cNvSpPr>
          <p:nvPr>
            <p:ph type="body" idx="1"/>
          </p:nvPr>
        </p:nvSpPr>
        <p:spPr/>
        <p:txBody>
          <a:bodyPr/>
          <a:lstStyle/>
          <a:p>
            <a:endParaRPr lang="en-US"/>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BIS-BIC-SMP</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a:p>
        </p:txBody>
      </p:sp>
      <p:sp>
        <p:nvSpPr>
          <p:cNvPr id="5" name="Date Placeholder 4"/>
          <p:cNvSpPr>
            <a:spLocks noGrp="1"/>
          </p:cNvSpPr>
          <p:nvPr>
            <p:ph type="dt" sz="half" idx="12"/>
          </p:nvPr>
        </p:nvSpPr>
        <p:spPr/>
        <p:txBody>
          <a:bodyPr/>
          <a:lstStyle/>
          <a:p>
            <a:r>
              <a:rPr lang="en-US" smtClean="0"/>
              <a:t>29/01/10</a:t>
            </a:r>
            <a:endParaRPr lang="en-US"/>
          </a:p>
        </p:txBody>
      </p:sp>
      <p:pic>
        <p:nvPicPr>
          <p:cNvPr id="9" name="Picture 8" descr="Screen shot 2010-01-26 at 12.57.01 PM.png"/>
          <p:cNvPicPr>
            <a:picLocks noChangeAspect="1"/>
          </p:cNvPicPr>
          <p:nvPr/>
        </p:nvPicPr>
        <p:blipFill>
          <a:blip r:embed="rId2"/>
          <a:stretch>
            <a:fillRect/>
          </a:stretch>
        </p:blipFill>
        <p:spPr>
          <a:xfrm>
            <a:off x="533400" y="838200"/>
            <a:ext cx="8382000" cy="5516552"/>
          </a:xfrm>
          <a:prstGeom prst="rect">
            <a:avLst/>
          </a:prstGeom>
        </p:spPr>
      </p:pic>
      <p:pic>
        <p:nvPicPr>
          <p:cNvPr id="10" name="Picture 9" descr="Screen shot 2010-01-26 at 12.57.30 PM.png"/>
          <p:cNvPicPr>
            <a:picLocks noChangeAspect="1"/>
          </p:cNvPicPr>
          <p:nvPr/>
        </p:nvPicPr>
        <p:blipFill>
          <a:blip r:embed="rId3"/>
          <a:stretch>
            <a:fillRect/>
          </a:stretch>
        </p:blipFill>
        <p:spPr>
          <a:xfrm>
            <a:off x="228600" y="1066800"/>
            <a:ext cx="4406900" cy="1219200"/>
          </a:xfrm>
          <a:prstGeom prst="rect">
            <a:avLst/>
          </a:prstGeom>
          <a:ln>
            <a:solidFill>
              <a:schemeClr val="accent1"/>
            </a:solidFill>
          </a:ln>
        </p:spPr>
      </p:pic>
      <p:sp>
        <p:nvSpPr>
          <p:cNvPr id="7" name="TextBox 6"/>
          <p:cNvSpPr txBox="1"/>
          <p:nvPr/>
        </p:nvSpPr>
        <p:spPr>
          <a:xfrm>
            <a:off x="5867400" y="152400"/>
            <a:ext cx="1981200" cy="400110"/>
          </a:xfrm>
          <a:prstGeom prst="rect">
            <a:avLst/>
          </a:prstGeom>
          <a:noFill/>
        </p:spPr>
        <p:txBody>
          <a:bodyPr wrap="square" rtlCol="0">
            <a:spAutoFit/>
          </a:bodyPr>
          <a:lstStyle/>
          <a:p>
            <a:r>
              <a:rPr lang="en-US" dirty="0" smtClean="0"/>
              <a:t>Dr. Todd</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Safe Machine Parameters (SMP)</a:t>
            </a:r>
            <a:endParaRPr lang="en-US" dirty="0"/>
          </a:p>
        </p:txBody>
      </p:sp>
      <p:sp>
        <p:nvSpPr>
          <p:cNvPr id="6" name="Content Placeholder 5"/>
          <p:cNvSpPr>
            <a:spLocks noGrp="1"/>
          </p:cNvSpPr>
          <p:nvPr>
            <p:ph idx="1"/>
          </p:nvPr>
        </p:nvSpPr>
        <p:spPr/>
        <p:txBody>
          <a:bodyPr/>
          <a:lstStyle/>
          <a:p>
            <a:r>
              <a:rPr lang="en-US" dirty="0" smtClean="0"/>
              <a:t>There are known limitations with the 2009 implementation</a:t>
            </a:r>
          </a:p>
          <a:p>
            <a:r>
              <a:rPr lang="en-US" dirty="0" smtClean="0">
                <a:solidFill>
                  <a:srgbClr val="FF0000"/>
                </a:solidFill>
              </a:rPr>
              <a:t>Reinforce the 2009 system for 2010 over the next 4 weeks</a:t>
            </a:r>
            <a:endParaRPr lang="en-US" dirty="0" smtClean="0">
              <a:solidFill>
                <a:srgbClr val="FF0000"/>
              </a:solidFill>
            </a:endParaRPr>
          </a:p>
          <a:p>
            <a:r>
              <a:rPr lang="en-US" dirty="0" smtClean="0"/>
              <a:t>NB: The </a:t>
            </a:r>
            <a:r>
              <a:rPr lang="en-US" dirty="0" smtClean="0"/>
              <a:t>final LHC SMP system to be ready in 2011 for nominal energy and intensity</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7" name="Picture 6" descr="Screen shot 2010-01-27 at 10.48.32 AM.png"/>
          <p:cNvPicPr>
            <a:picLocks noChangeAspect="1"/>
          </p:cNvPicPr>
          <p:nvPr/>
        </p:nvPicPr>
        <p:blipFill>
          <a:blip r:embed="rId2"/>
          <a:stretch>
            <a:fillRect/>
          </a:stretch>
        </p:blipFill>
        <p:spPr>
          <a:xfrm>
            <a:off x="609600" y="4343400"/>
            <a:ext cx="7912100" cy="1917700"/>
          </a:xfrm>
          <a:prstGeom prst="rect">
            <a:avLst/>
          </a:prstGeom>
          <a:ln>
            <a:solidFill>
              <a:schemeClr val="tx2"/>
            </a:solid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Collimation</a:t>
            </a:r>
            <a:endParaRPr lang="en-US" dirty="0"/>
          </a:p>
        </p:txBody>
      </p:sp>
      <p:sp>
        <p:nvSpPr>
          <p:cNvPr id="3" name="Content Placeholder 2"/>
          <p:cNvSpPr>
            <a:spLocks noGrp="1"/>
          </p:cNvSpPr>
          <p:nvPr>
            <p:ph idx="1"/>
          </p:nvPr>
        </p:nvSpPr>
        <p:spPr>
          <a:xfrm>
            <a:off x="357158" y="1500174"/>
            <a:ext cx="8229600" cy="4900626"/>
          </a:xfrm>
        </p:spPr>
        <p:txBody>
          <a:bodyPr/>
          <a:lstStyle/>
          <a:p>
            <a:endParaRPr lang="en-US" dirty="0" smtClean="0"/>
          </a:p>
          <a:p>
            <a:r>
              <a:rPr lang="en-US" dirty="0" smtClean="0"/>
              <a:t>Full program of beam based positioning </a:t>
            </a:r>
          </a:p>
          <a:p>
            <a:r>
              <a:rPr lang="en-US" dirty="0" smtClean="0"/>
              <a:t>System works as designed. Expected cleaning and leakage processes seen. </a:t>
            </a:r>
          </a:p>
          <a:p>
            <a:r>
              <a:rPr lang="en-US" dirty="0" smtClean="0"/>
              <a:t>Possible to verify passive protection: losses at primary collimators.</a:t>
            </a:r>
          </a:p>
          <a:p>
            <a:r>
              <a:rPr lang="en-US" dirty="0" smtClean="0"/>
              <a:t>Hierarchy established and respected in tests</a:t>
            </a:r>
          </a:p>
          <a:p>
            <a:r>
              <a:rPr lang="en-US" dirty="0" smtClean="0"/>
              <a:t>Collimation setup remained valid over 6 days, relying on orbit reproducibility and optics stability</a:t>
            </a:r>
          </a:p>
          <a:p>
            <a:r>
              <a:rPr lang="en-US" dirty="0" smtClean="0"/>
              <a:t>Even the Roman pots got a run out</a:t>
            </a:r>
            <a:endParaRPr lang="en-GB" dirty="0" smtClean="0"/>
          </a:p>
          <a:p>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TextBox 4"/>
          <p:cNvSpPr txBox="1"/>
          <p:nvPr/>
        </p:nvSpPr>
        <p:spPr>
          <a:xfrm>
            <a:off x="1219200" y="838200"/>
            <a:ext cx="6505596" cy="830997"/>
          </a:xfrm>
          <a:prstGeom prst="rect">
            <a:avLst/>
          </a:prstGeom>
          <a:noFill/>
          <a:ln>
            <a:solidFill>
              <a:schemeClr val="accent1"/>
            </a:solidFill>
          </a:ln>
        </p:spPr>
        <p:txBody>
          <a:bodyPr wrap="square" rtlCol="0">
            <a:spAutoFit/>
          </a:bodyPr>
          <a:lstStyle/>
          <a:p>
            <a:r>
              <a:rPr lang="en-US" sz="2400" dirty="0" smtClean="0">
                <a:solidFill>
                  <a:srgbClr val="008000"/>
                </a:solidFill>
              </a:rPr>
              <a:t>Excellent initial beam based commissioning</a:t>
            </a:r>
            <a:br>
              <a:rPr lang="en-US" sz="2400" dirty="0" smtClean="0">
                <a:solidFill>
                  <a:srgbClr val="008000"/>
                </a:solidFill>
              </a:rPr>
            </a:br>
            <a:r>
              <a:rPr lang="en-US" sz="2400" dirty="0" smtClean="0">
                <a:solidFill>
                  <a:srgbClr val="008000"/>
                </a:solidFill>
              </a:rPr>
              <a:t>following careful preparation and tests</a:t>
            </a:r>
            <a:endParaRPr lang="en-US" sz="2400" dirty="0">
              <a:solidFill>
                <a:srgbClr val="008000"/>
              </a:solidFill>
            </a:endParaRPr>
          </a:p>
        </p:txBody>
      </p:sp>
      <p:sp>
        <p:nvSpPr>
          <p:cNvPr id="6" name="Date Placeholder 5"/>
          <p:cNvSpPr>
            <a:spLocks noGrp="1"/>
          </p:cNvSpPr>
          <p:nvPr>
            <p:ph type="dt" sz="half" idx="12"/>
          </p:nvPr>
        </p:nvSpPr>
        <p:spPr/>
        <p:txBody>
          <a:bodyPr/>
          <a:lstStyle/>
          <a:p>
            <a:r>
              <a:rPr lang="en-US" smtClean="0"/>
              <a:t>29/01/10</a:t>
            </a:r>
            <a:endParaRPr lang="en-US" dirty="0"/>
          </a:p>
        </p:txBody>
      </p:sp>
      <p:sp>
        <p:nvSpPr>
          <p:cNvPr id="7" name="TextBox 6"/>
          <p:cNvSpPr txBox="1"/>
          <p:nvPr/>
        </p:nvSpPr>
        <p:spPr>
          <a:xfrm>
            <a:off x="5638800" y="228600"/>
            <a:ext cx="3200400" cy="400110"/>
          </a:xfrm>
          <a:prstGeom prst="rect">
            <a:avLst/>
          </a:prstGeom>
          <a:noFill/>
        </p:spPr>
        <p:txBody>
          <a:bodyPr wrap="square" rtlCol="0">
            <a:spAutoFit/>
          </a:bodyPr>
          <a:lstStyle/>
          <a:p>
            <a:r>
              <a:rPr lang="en-US" dirty="0" err="1" smtClean="0"/>
              <a:t>Chiara</a:t>
            </a:r>
            <a:r>
              <a:rPr lang="en-US" dirty="0" smtClean="0"/>
              <a:t> </a:t>
            </a:r>
            <a:r>
              <a:rPr lang="en-US" dirty="0" err="1" smtClean="0"/>
              <a:t>Bracco</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Collimation</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descr="Ramp2_CirculatingBeam_notes_v4.jpg"/>
          <p:cNvPicPr>
            <a:picLocks noChangeAspect="1"/>
          </p:cNvPicPr>
          <p:nvPr/>
        </p:nvPicPr>
        <p:blipFill>
          <a:blip r:embed="rId2" cstate="print"/>
          <a:stretch>
            <a:fillRect/>
          </a:stretch>
        </p:blipFill>
        <p:spPr>
          <a:xfrm>
            <a:off x="609600" y="838200"/>
            <a:ext cx="7772400" cy="5621911"/>
          </a:xfrm>
          <a:prstGeom prst="rect">
            <a:avLst/>
          </a:prstGeom>
        </p:spPr>
      </p:pic>
      <p:sp>
        <p:nvSpPr>
          <p:cNvPr id="8" name="TextBox 7"/>
          <p:cNvSpPr txBox="1"/>
          <p:nvPr/>
        </p:nvSpPr>
        <p:spPr>
          <a:xfrm>
            <a:off x="6400800" y="6477000"/>
            <a:ext cx="1981200" cy="400110"/>
          </a:xfrm>
          <a:prstGeom prst="rect">
            <a:avLst/>
          </a:prstGeom>
          <a:noFill/>
        </p:spPr>
        <p:txBody>
          <a:bodyPr wrap="square" rtlCol="0">
            <a:spAutoFit/>
          </a:bodyPr>
          <a:lstStyle/>
          <a:p>
            <a:r>
              <a:rPr lang="en-US" dirty="0" smtClean="0"/>
              <a:t>Ralph </a:t>
            </a:r>
            <a:r>
              <a:rPr lang="en-US" dirty="0" err="1" smtClean="0"/>
              <a:t>Assmann</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Collimation - issues</a:t>
            </a:r>
            <a:endParaRPr lang="en-US" dirty="0"/>
          </a:p>
        </p:txBody>
      </p:sp>
      <p:sp>
        <p:nvSpPr>
          <p:cNvPr id="6" name="Content Placeholder 5"/>
          <p:cNvSpPr>
            <a:spLocks noGrp="1"/>
          </p:cNvSpPr>
          <p:nvPr>
            <p:ph idx="1"/>
          </p:nvPr>
        </p:nvSpPr>
        <p:spPr>
          <a:xfrm>
            <a:off x="457200" y="914400"/>
            <a:ext cx="8229600" cy="5111750"/>
          </a:xfrm>
        </p:spPr>
        <p:txBody>
          <a:bodyPr/>
          <a:lstStyle/>
          <a:p>
            <a:r>
              <a:rPr lang="en-US" dirty="0" smtClean="0">
                <a:solidFill>
                  <a:srgbClr val="FF0000"/>
                </a:solidFill>
              </a:rPr>
              <a:t>Beam-based settings different from theoretical</a:t>
            </a:r>
            <a:r>
              <a:rPr lang="en-US" dirty="0" smtClean="0"/>
              <a:t>:</a:t>
            </a:r>
          </a:p>
          <a:p>
            <a:pPr lvl="1"/>
            <a:r>
              <a:rPr lang="en-US" dirty="0" smtClean="0"/>
              <a:t> why? Need to understand in more detail. More beam time.</a:t>
            </a:r>
          </a:p>
          <a:p>
            <a:r>
              <a:rPr lang="en-US" dirty="0" smtClean="0">
                <a:solidFill>
                  <a:srgbClr val="FF0000"/>
                </a:solidFill>
              </a:rPr>
              <a:t>Wrong sequence </a:t>
            </a:r>
            <a:r>
              <a:rPr lang="en-US" dirty="0" smtClean="0"/>
              <a:t>-&gt; collimators parking -&gt; interlocks.</a:t>
            </a:r>
          </a:p>
          <a:p>
            <a:pPr lvl="1"/>
            <a:r>
              <a:rPr lang="en-US" dirty="0" smtClean="0"/>
              <a:t>Safe but not nice. Follow logical &amp; debugged sequence is essential. Cannot set up by hand.</a:t>
            </a:r>
          </a:p>
          <a:p>
            <a:r>
              <a:rPr lang="en-US" dirty="0" smtClean="0">
                <a:solidFill>
                  <a:srgbClr val="FF0000"/>
                </a:solidFill>
              </a:rPr>
              <a:t>Abnormal losses in right dispersion suppressor of IR3</a:t>
            </a:r>
            <a:r>
              <a:rPr lang="en-US" dirty="0" smtClean="0"/>
              <a:t>:</a:t>
            </a:r>
          </a:p>
          <a:p>
            <a:pPr lvl="1"/>
            <a:r>
              <a:rPr lang="en-US" dirty="0" smtClean="0"/>
              <a:t>why? Leftover alignment error from 3-4 incident? Needs to be understood.</a:t>
            </a:r>
          </a:p>
          <a:p>
            <a:r>
              <a:rPr lang="en-US" dirty="0" smtClean="0">
                <a:solidFill>
                  <a:srgbClr val="FF0000"/>
                </a:solidFill>
              </a:rPr>
              <a:t>Power cut</a:t>
            </a:r>
            <a:r>
              <a:rPr lang="en-US" dirty="0" smtClean="0"/>
              <a:t>: all collimators could be reset by STI piquet quite fast (~2h). This is a feature, as controls is on UPS, not the high power drivers.</a:t>
            </a:r>
          </a:p>
          <a:p>
            <a:r>
              <a:rPr lang="en-US" dirty="0" smtClean="0"/>
              <a:t>Need </a:t>
            </a:r>
            <a:r>
              <a:rPr lang="en-US" dirty="0" smtClean="0">
                <a:solidFill>
                  <a:srgbClr val="FF0000"/>
                </a:solidFill>
              </a:rPr>
              <a:t>faster analysis </a:t>
            </a:r>
            <a:r>
              <a:rPr lang="en-US" dirty="0" smtClean="0"/>
              <a:t>for loss maps, collimator movements, interlocks, …</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
        <p:nvSpPr>
          <p:cNvPr id="7" name="TextBox 6"/>
          <p:cNvSpPr txBox="1"/>
          <p:nvPr/>
        </p:nvSpPr>
        <p:spPr>
          <a:xfrm>
            <a:off x="1524000" y="6172200"/>
            <a:ext cx="6705600" cy="400110"/>
          </a:xfrm>
          <a:prstGeom prst="rect">
            <a:avLst/>
          </a:prstGeom>
          <a:noFill/>
          <a:ln>
            <a:solidFill>
              <a:schemeClr val="bg2"/>
            </a:solidFill>
          </a:ln>
        </p:spPr>
        <p:txBody>
          <a:bodyPr wrap="square" rtlCol="0">
            <a:spAutoFit/>
          </a:bodyPr>
          <a:lstStyle/>
          <a:p>
            <a:r>
              <a:rPr lang="en-US" dirty="0" smtClean="0"/>
              <a:t>Plenty of time still required for further commissioning</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LHC Beam Dump System </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609600" y="990600"/>
            <a:ext cx="8134350" cy="5453366"/>
          </a:xfrm>
          <a:prstGeom prst="rect">
            <a:avLst/>
          </a:prstGeom>
        </p:spPr>
      </p:pic>
      <p:sp>
        <p:nvSpPr>
          <p:cNvPr id="8" name="TextBox 7"/>
          <p:cNvSpPr txBox="1"/>
          <p:nvPr/>
        </p:nvSpPr>
        <p:spPr>
          <a:xfrm>
            <a:off x="6324600" y="152400"/>
            <a:ext cx="2133600" cy="400110"/>
          </a:xfrm>
          <a:prstGeom prst="rect">
            <a:avLst/>
          </a:prstGeom>
          <a:noFill/>
        </p:spPr>
        <p:txBody>
          <a:bodyPr wrap="square" rtlCol="0">
            <a:spAutoFit/>
          </a:bodyPr>
          <a:lstStyle/>
          <a:p>
            <a:r>
              <a:rPr lang="en-US" dirty="0" smtClean="0"/>
              <a:t>Jan </a:t>
            </a:r>
            <a:r>
              <a:rPr lang="en-US" dirty="0" err="1" smtClean="0"/>
              <a:t>Uythoven</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LBDS – full program of beam based tests</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5" name="Picture 4"/>
          <p:cNvPicPr>
            <a:picLocks noChangeAspect="1"/>
          </p:cNvPicPr>
          <p:nvPr/>
        </p:nvPicPr>
        <p:blipFill>
          <a:blip r:embed="rId2"/>
          <a:stretch>
            <a:fillRect/>
          </a:stretch>
        </p:blipFill>
        <p:spPr>
          <a:xfrm>
            <a:off x="1219200" y="1143000"/>
            <a:ext cx="6400800" cy="4966658"/>
          </a:xfrm>
          <a:prstGeom prst="rect">
            <a:avLst/>
          </a:prstGeom>
          <a:ln w="12700">
            <a:solidFill>
              <a:schemeClr val="bg2"/>
            </a:solid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commissioning 2009</a:t>
            </a:r>
            <a:endParaRPr lang="en-GB"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5" name="TextBox 4"/>
          <p:cNvSpPr txBox="1"/>
          <p:nvPr/>
        </p:nvSpPr>
        <p:spPr>
          <a:xfrm>
            <a:off x="1143000" y="685800"/>
            <a:ext cx="7162824" cy="2123658"/>
          </a:xfrm>
          <a:prstGeom prst="rect">
            <a:avLst/>
          </a:prstGeom>
          <a:noFill/>
          <a:ln>
            <a:solidFill>
              <a:schemeClr val="accent1"/>
            </a:solidFill>
          </a:ln>
        </p:spPr>
        <p:txBody>
          <a:bodyPr wrap="square" rtlCol="0">
            <a:spAutoFit/>
          </a:bodyPr>
          <a:lstStyle/>
          <a:p>
            <a:pPr algn="l">
              <a:buFont typeface="Arial" pitchFamily="34" charset="0"/>
              <a:buChar char="•"/>
            </a:pPr>
            <a:r>
              <a:rPr lang="en-US" dirty="0" smtClean="0"/>
              <a:t> </a:t>
            </a:r>
            <a:r>
              <a:rPr lang="en-US" sz="2400" dirty="0" smtClean="0"/>
              <a:t>3 days </a:t>
            </a:r>
            <a:r>
              <a:rPr lang="en-US" sz="2400" dirty="0" smtClean="0">
                <a:sym typeface="Mathematica1"/>
              </a:rPr>
              <a:t>-</a:t>
            </a:r>
            <a:r>
              <a:rPr lang="en-US" sz="2400" dirty="0" smtClean="0"/>
              <a:t> first collisions at 450 GeV</a:t>
            </a:r>
          </a:p>
          <a:p>
            <a:pPr algn="l">
              <a:buFont typeface="Arial" pitchFamily="34" charset="0"/>
              <a:buChar char="•"/>
            </a:pPr>
            <a:r>
              <a:rPr lang="en-US" sz="2400" dirty="0" smtClean="0"/>
              <a:t> 9 days </a:t>
            </a:r>
            <a:r>
              <a:rPr lang="en-US" sz="2400" dirty="0" smtClean="0">
                <a:sym typeface="Mathematica1"/>
              </a:rPr>
              <a:t>- first </a:t>
            </a:r>
            <a:r>
              <a:rPr lang="en-US" sz="2400" dirty="0" smtClean="0"/>
              <a:t>ramp to 1.2 TeV</a:t>
            </a:r>
          </a:p>
          <a:p>
            <a:pPr algn="l">
              <a:buFont typeface="Arial" pitchFamily="34" charset="0"/>
              <a:buChar char="•"/>
            </a:pPr>
            <a:r>
              <a:rPr lang="en-US" sz="2400" dirty="0" smtClean="0"/>
              <a:t> 16 days </a:t>
            </a:r>
            <a:r>
              <a:rPr lang="en-US" sz="2400" dirty="0" smtClean="0">
                <a:sym typeface="Mathematica1"/>
              </a:rPr>
              <a:t>- </a:t>
            </a:r>
            <a:r>
              <a:rPr lang="en-US" sz="2400" dirty="0" smtClean="0"/>
              <a:t> stable beams at 450 GeV</a:t>
            </a:r>
          </a:p>
          <a:p>
            <a:pPr algn="l">
              <a:buFont typeface="Arial" pitchFamily="34" charset="0"/>
              <a:buChar char="•"/>
            </a:pPr>
            <a:r>
              <a:rPr lang="en-US" sz="2400" dirty="0" smtClean="0"/>
              <a:t> 18 days -  two beams to 1.2 GeV &amp; first collisions</a:t>
            </a:r>
            <a:endParaRPr lang="en-GB" sz="2400" dirty="0"/>
          </a:p>
        </p:txBody>
      </p:sp>
      <p:sp>
        <p:nvSpPr>
          <p:cNvPr id="6" name="Date Placeholder 5"/>
          <p:cNvSpPr>
            <a:spLocks noGrp="1"/>
          </p:cNvSpPr>
          <p:nvPr>
            <p:ph type="dt" sz="half" idx="12"/>
          </p:nvPr>
        </p:nvSpPr>
        <p:spPr/>
        <p:txBody>
          <a:bodyPr/>
          <a:lstStyle/>
          <a:p>
            <a:r>
              <a:rPr lang="en-US" smtClean="0"/>
              <a:t>29/01/10</a:t>
            </a:r>
            <a:endParaRPr lang="en-US" dirty="0"/>
          </a:p>
        </p:txBody>
      </p:sp>
      <p:sp>
        <p:nvSpPr>
          <p:cNvPr id="7" name="TextBox 6"/>
          <p:cNvSpPr txBox="1"/>
          <p:nvPr/>
        </p:nvSpPr>
        <p:spPr>
          <a:xfrm>
            <a:off x="2057400" y="3048000"/>
            <a:ext cx="4724400" cy="400110"/>
          </a:xfrm>
          <a:prstGeom prst="rect">
            <a:avLst/>
          </a:prstGeom>
          <a:noFill/>
        </p:spPr>
        <p:txBody>
          <a:bodyPr wrap="square" rtlCol="0">
            <a:spAutoFit/>
          </a:bodyPr>
          <a:lstStyle/>
          <a:p>
            <a:r>
              <a:rPr lang="en-US" dirty="0" smtClean="0">
                <a:solidFill>
                  <a:schemeClr val="bg2">
                    <a:lumMod val="60000"/>
                    <a:lumOff val="40000"/>
                  </a:schemeClr>
                </a:solidFill>
              </a:rPr>
              <a:t>General agreement that this wasn’t bad</a:t>
            </a:r>
            <a:endParaRPr lang="en-US" dirty="0">
              <a:solidFill>
                <a:schemeClr val="bg2">
                  <a:lumMod val="60000"/>
                  <a:lumOff val="40000"/>
                </a:schemeClr>
              </a:solidFill>
            </a:endParaRPr>
          </a:p>
        </p:txBody>
      </p:sp>
      <p:pic>
        <p:nvPicPr>
          <p:cNvPr id="8" name="Picture 3"/>
          <p:cNvPicPr>
            <a:picLocks noChangeAspect="1" noChangeArrowheads="1"/>
          </p:cNvPicPr>
          <p:nvPr/>
        </p:nvPicPr>
        <p:blipFill>
          <a:blip r:embed="rId2" cstate="print"/>
          <a:srcRect/>
          <a:stretch>
            <a:fillRect/>
          </a:stretch>
        </p:blipFill>
        <p:spPr bwMode="auto">
          <a:xfrm>
            <a:off x="1981200" y="3733800"/>
            <a:ext cx="4919474" cy="2673627"/>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800" dirty="0" smtClean="0"/>
              <a:t>Beam dump – are we ready for higher energies?</a:t>
            </a:r>
            <a:endParaRPr lang="en-US" sz="2800" dirty="0"/>
          </a:p>
        </p:txBody>
      </p:sp>
      <p:sp>
        <p:nvSpPr>
          <p:cNvPr id="6" name="Content Placeholder 5"/>
          <p:cNvSpPr>
            <a:spLocks noGrp="1"/>
          </p:cNvSpPr>
          <p:nvPr>
            <p:ph idx="1"/>
          </p:nvPr>
        </p:nvSpPr>
        <p:spPr>
          <a:xfrm>
            <a:off x="381000" y="838200"/>
            <a:ext cx="8229600" cy="5111750"/>
          </a:xfrm>
        </p:spPr>
        <p:txBody>
          <a:bodyPr/>
          <a:lstStyle/>
          <a:p>
            <a:r>
              <a:rPr lang="en-US" dirty="0" smtClean="0"/>
              <a:t>The beam dumping systems worked very well and the XPOC and IPOC systems caught all failures</a:t>
            </a:r>
          </a:p>
          <a:p>
            <a:pPr lvl="1"/>
            <a:r>
              <a:rPr lang="en-US" sz="2400" dirty="0" smtClean="0"/>
              <a:t>Only real failures were the Synchronous-Asynchronous dumps: solved after TSU firmware upgrade</a:t>
            </a:r>
            <a:endParaRPr lang="en-US" dirty="0" smtClean="0"/>
          </a:p>
          <a:p>
            <a:r>
              <a:rPr lang="en-US" dirty="0" smtClean="0">
                <a:solidFill>
                  <a:srgbClr val="FF0000"/>
                </a:solidFill>
              </a:rPr>
              <a:t>Many tests with beam outstanding</a:t>
            </a:r>
          </a:p>
          <a:p>
            <a:pPr lvl="1"/>
            <a:r>
              <a:rPr lang="en-US" sz="2400" dirty="0" smtClean="0"/>
              <a:t> Dump at intermediate energies</a:t>
            </a:r>
          </a:p>
          <a:p>
            <a:pPr lvl="1"/>
            <a:r>
              <a:rPr lang="en-US" sz="2400" dirty="0" smtClean="0"/>
              <a:t> Positioning of protection devices</a:t>
            </a:r>
          </a:p>
          <a:p>
            <a:pPr lvl="1"/>
            <a:r>
              <a:rPr lang="en-US" sz="2400" dirty="0" smtClean="0"/>
              <a:t> Follow commissioning procedures for increasing energy and intensity</a:t>
            </a:r>
            <a:endParaRPr lang="en-US" dirty="0" smtClean="0"/>
          </a:p>
          <a:p>
            <a:r>
              <a:rPr lang="en-US" dirty="0" smtClean="0">
                <a:solidFill>
                  <a:srgbClr val="FF0000"/>
                </a:solidFill>
              </a:rPr>
              <a:t>Need to converge to a more standard way of running </a:t>
            </a:r>
            <a:r>
              <a:rPr lang="en-US" dirty="0" smtClean="0">
                <a:solidFill>
                  <a:srgbClr val="FF0000"/>
                </a:solidFill>
              </a:rPr>
              <a:t>sequences</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Abort gap cleaning tests</a:t>
            </a:r>
            <a:endParaRPr lang="en-US" dirty="0"/>
          </a:p>
        </p:txBody>
      </p:sp>
      <p:sp>
        <p:nvSpPr>
          <p:cNvPr id="6" name="Content Placeholder 5"/>
          <p:cNvSpPr>
            <a:spLocks noGrp="1"/>
          </p:cNvSpPr>
          <p:nvPr>
            <p:ph idx="1"/>
          </p:nvPr>
        </p:nvSpPr>
        <p:spPr>
          <a:xfrm>
            <a:off x="304800" y="914400"/>
            <a:ext cx="6553200" cy="5111750"/>
          </a:xfrm>
        </p:spPr>
        <p:txBody>
          <a:bodyPr/>
          <a:lstStyle/>
          <a:p>
            <a:r>
              <a:rPr lang="en-US" dirty="0" err="1" smtClean="0"/>
              <a:t>Undulator</a:t>
            </a:r>
            <a:r>
              <a:rPr lang="en-US" dirty="0" smtClean="0"/>
              <a:t> and synchrotron light monitor successfully commissioned for beam 2</a:t>
            </a:r>
            <a:endParaRPr lang="en-US" dirty="0" smtClean="0"/>
          </a:p>
          <a:p>
            <a:r>
              <a:rPr lang="en-US" dirty="0" smtClean="0"/>
              <a:t>Beam </a:t>
            </a:r>
            <a:r>
              <a:rPr lang="en-US" dirty="0" smtClean="0"/>
              <a:t>1 remains to be commissioned</a:t>
            </a:r>
          </a:p>
          <a:p>
            <a:r>
              <a:rPr lang="en-US" dirty="0" smtClean="0">
                <a:solidFill>
                  <a:srgbClr val="008000"/>
                </a:solidFill>
              </a:rPr>
              <a:t>Abort Gap Cleaning “works” already during first tests!</a:t>
            </a:r>
          </a:p>
          <a:p>
            <a:pPr lvl="1"/>
            <a:r>
              <a:rPr lang="en-US" dirty="0" smtClean="0"/>
              <a:t>But needs to be further optimized to clean over the full 3 </a:t>
            </a:r>
            <a:r>
              <a:rPr lang="en-US" dirty="0" err="1" smtClean="0"/>
              <a:t>μs</a:t>
            </a:r>
            <a:r>
              <a:rPr lang="en-US" dirty="0" smtClean="0"/>
              <a:t> while limiting the losses outside the abort gap</a:t>
            </a:r>
          </a:p>
          <a:p>
            <a:pPr lvl="1"/>
            <a:r>
              <a:rPr lang="en-US" dirty="0" smtClean="0"/>
              <a:t>About 10 % of the beam was left in the gap</a:t>
            </a:r>
          </a:p>
          <a:p>
            <a:r>
              <a:rPr lang="en-US" dirty="0" smtClean="0"/>
              <a:t>Need to commission the </a:t>
            </a:r>
            <a:r>
              <a:rPr lang="en-US" b="1" dirty="0" smtClean="0"/>
              <a:t>Abort Gap Monitoring Interlock</a:t>
            </a:r>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7043121" y="4089400"/>
            <a:ext cx="2100879" cy="2768600"/>
          </a:xfrm>
          <a:prstGeom prst="rect">
            <a:avLst/>
          </a:prstGeom>
        </p:spPr>
      </p:pic>
      <p:sp>
        <p:nvSpPr>
          <p:cNvPr id="8" name="TextBox 7"/>
          <p:cNvSpPr txBox="1"/>
          <p:nvPr/>
        </p:nvSpPr>
        <p:spPr>
          <a:xfrm>
            <a:off x="6324600" y="152400"/>
            <a:ext cx="2133600" cy="400110"/>
          </a:xfrm>
          <a:prstGeom prst="rect">
            <a:avLst/>
          </a:prstGeom>
          <a:noFill/>
        </p:spPr>
        <p:txBody>
          <a:bodyPr wrap="square" rtlCol="0">
            <a:spAutoFit/>
          </a:bodyPr>
          <a:lstStyle/>
          <a:p>
            <a:r>
              <a:rPr lang="en-US" dirty="0" smtClean="0"/>
              <a:t>Jan </a:t>
            </a:r>
            <a:r>
              <a:rPr lang="en-US" dirty="0" err="1" smtClean="0"/>
              <a:t>Uythoven</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a:t>
            </a:r>
            <a:endParaRPr lang="en-US" dirty="0"/>
          </a:p>
        </p:txBody>
      </p:sp>
      <p:sp>
        <p:nvSpPr>
          <p:cNvPr id="3" name="Content Placeholder 2"/>
          <p:cNvSpPr>
            <a:spLocks noGrp="1"/>
          </p:cNvSpPr>
          <p:nvPr>
            <p:ph idx="1"/>
          </p:nvPr>
        </p:nvSpPr>
        <p:spPr>
          <a:xfrm>
            <a:off x="457200" y="762000"/>
            <a:ext cx="8229600" cy="5638800"/>
          </a:xfrm>
        </p:spPr>
        <p:txBody>
          <a:bodyPr/>
          <a:lstStyle/>
          <a:p>
            <a:r>
              <a:rPr lang="en-US" dirty="0" smtClean="0"/>
              <a:t>Power system:</a:t>
            </a:r>
          </a:p>
          <a:p>
            <a:pPr lvl="1"/>
            <a:r>
              <a:rPr lang="en-US" dirty="0" smtClean="0"/>
              <a:t>minor hardware problems understood and addressed</a:t>
            </a:r>
          </a:p>
          <a:p>
            <a:pPr lvl="1"/>
            <a:r>
              <a:rPr lang="en-US" dirty="0" smtClean="0">
                <a:solidFill>
                  <a:srgbClr val="FF0000"/>
                </a:solidFill>
              </a:rPr>
              <a:t>possible concern over klystron collectors – limited to around 80% of nominal power – collector design fault </a:t>
            </a:r>
          </a:p>
          <a:p>
            <a:r>
              <a:rPr lang="en-US" dirty="0" smtClean="0"/>
              <a:t>Time needed to commission variable cavity Q</a:t>
            </a:r>
          </a:p>
          <a:p>
            <a:r>
              <a:rPr lang="en-US" dirty="0" smtClean="0"/>
              <a:t>Controls &amp; software:</a:t>
            </a:r>
          </a:p>
          <a:p>
            <a:pPr lvl="1"/>
            <a:r>
              <a:rPr lang="en-US" dirty="0" smtClean="0"/>
              <a:t>major operational problems solved</a:t>
            </a:r>
          </a:p>
          <a:p>
            <a:r>
              <a:rPr lang="en-US" dirty="0" smtClean="0"/>
              <a:t>Low level &amp; </a:t>
            </a:r>
            <a:r>
              <a:rPr lang="en-US" dirty="0" err="1" smtClean="0"/>
              <a:t>synchro</a:t>
            </a:r>
            <a:r>
              <a:rPr lang="en-US" dirty="0" smtClean="0"/>
              <a:t>:</a:t>
            </a:r>
          </a:p>
          <a:p>
            <a:pPr lvl="1"/>
            <a:r>
              <a:rPr lang="en-US" dirty="0" smtClean="0"/>
              <a:t>various causes for </a:t>
            </a:r>
            <a:r>
              <a:rPr lang="en-US" dirty="0" err="1" smtClean="0"/>
              <a:t>synchronisation</a:t>
            </a:r>
            <a:r>
              <a:rPr lang="en-US" dirty="0" smtClean="0"/>
              <a:t> problems understood and resolved</a:t>
            </a:r>
          </a:p>
          <a:p>
            <a:r>
              <a:rPr lang="en-US" dirty="0" smtClean="0"/>
              <a:t>Readiness for unsafe beam:</a:t>
            </a:r>
          </a:p>
          <a:p>
            <a:pPr lvl="1"/>
            <a:r>
              <a:rPr lang="en-US" dirty="0" smtClean="0"/>
              <a:t>addition of interlocks on cavity sum, frequency and </a:t>
            </a:r>
            <a:r>
              <a:rPr lang="en-US" dirty="0" err="1" smtClean="0"/>
              <a:t>synchro</a:t>
            </a:r>
            <a:endParaRPr lang="en-US" dirty="0" smtClean="0"/>
          </a:p>
          <a:p>
            <a:r>
              <a:rPr lang="en-US" dirty="0" smtClean="0"/>
              <a:t>To do…</a:t>
            </a:r>
          </a:p>
          <a:p>
            <a:pPr lvl="1"/>
            <a:r>
              <a:rPr lang="en-US" dirty="0" smtClean="0"/>
              <a:t>Q change, 1T feedback, longitudinal feedback, emittance blowup...</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5257800" y="152400"/>
            <a:ext cx="3200400" cy="400110"/>
          </a:xfrm>
          <a:prstGeom prst="rect">
            <a:avLst/>
          </a:prstGeom>
          <a:noFill/>
        </p:spPr>
        <p:txBody>
          <a:bodyPr wrap="square" rtlCol="0">
            <a:spAutoFit/>
          </a:bodyPr>
          <a:lstStyle/>
          <a:p>
            <a:r>
              <a:rPr lang="en-US" dirty="0" smtClean="0"/>
              <a:t>Andy Butterworth</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Klystron Collector Power</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2209800" y="2514600"/>
            <a:ext cx="4880819" cy="4343400"/>
          </a:xfrm>
          <a:prstGeom prst="rect">
            <a:avLst/>
          </a:prstGeom>
        </p:spPr>
      </p:pic>
      <p:pic>
        <p:nvPicPr>
          <p:cNvPr id="8" name="Picture 7"/>
          <p:cNvPicPr>
            <a:picLocks noChangeAspect="1"/>
          </p:cNvPicPr>
          <p:nvPr/>
        </p:nvPicPr>
        <p:blipFill>
          <a:blip r:embed="rId3"/>
          <a:stretch>
            <a:fillRect/>
          </a:stretch>
        </p:blipFill>
        <p:spPr>
          <a:xfrm>
            <a:off x="685800" y="685800"/>
            <a:ext cx="7620000" cy="1999776"/>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Transverse Damper (ADT)</a:t>
            </a:r>
            <a:endParaRPr lang="en-US" dirty="0"/>
          </a:p>
        </p:txBody>
      </p:sp>
      <p:sp>
        <p:nvSpPr>
          <p:cNvPr id="3" name="Content Placeholder 2"/>
          <p:cNvSpPr>
            <a:spLocks noGrp="1"/>
          </p:cNvSpPr>
          <p:nvPr>
            <p:ph idx="1"/>
          </p:nvPr>
        </p:nvSpPr>
        <p:spPr>
          <a:xfrm>
            <a:off x="457200" y="990600"/>
            <a:ext cx="8229600" cy="5111750"/>
          </a:xfrm>
        </p:spPr>
        <p:txBody>
          <a:bodyPr/>
          <a:lstStyle/>
          <a:p>
            <a:r>
              <a:rPr lang="en-US" dirty="0" smtClean="0"/>
              <a:t>Commissioning with beam started, </a:t>
            </a:r>
            <a:r>
              <a:rPr lang="en-US" dirty="0" smtClean="0">
                <a:solidFill>
                  <a:srgbClr val="FF0000"/>
                </a:solidFill>
              </a:rPr>
              <a:t>need dedicated time 2010 for commissioning!</a:t>
            </a:r>
          </a:p>
          <a:p>
            <a:r>
              <a:rPr lang="en-US" dirty="0" smtClean="0"/>
              <a:t>Noise spectra need attention, remove ground loops by common mode chokes</a:t>
            </a:r>
          </a:p>
          <a:p>
            <a:pPr lvl="1"/>
            <a:r>
              <a:rPr lang="en-US" dirty="0" smtClean="0"/>
              <a:t>improved ground between surface and underground areas necessary ?</a:t>
            </a:r>
          </a:p>
          <a:p>
            <a:r>
              <a:rPr lang="en-US" dirty="0" smtClean="0"/>
              <a:t>Two pick-up cables (7/8”) will be replaced during the technical stop,</a:t>
            </a:r>
          </a:p>
          <a:p>
            <a:pPr lvl="1"/>
            <a:r>
              <a:rPr lang="en-US" dirty="0" smtClean="0"/>
              <a:t>performance for multi-bunch operation to be checked (residual ripple from cable)</a:t>
            </a:r>
          </a:p>
          <a:p>
            <a:r>
              <a:rPr lang="en-US" dirty="0" smtClean="0"/>
              <a:t>Abort gap cleaning promising, but pulse shape optimization required</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Beam instrumentation</a:t>
            </a:r>
            <a:endParaRPr lang="en-US" dirty="0"/>
          </a:p>
        </p:txBody>
      </p:sp>
      <p:sp>
        <p:nvSpPr>
          <p:cNvPr id="6" name="Text Placeholder 5"/>
          <p:cNvSpPr>
            <a:spLocks noGrp="1"/>
          </p:cNvSpPr>
          <p:nvPr>
            <p:ph type="body" idx="1"/>
          </p:nvPr>
        </p:nvSpPr>
        <p:spPr/>
        <p:txBody>
          <a:bodyPr/>
          <a:lstStyle/>
          <a:p>
            <a:endParaRPr lang="en-US"/>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467600" cy="609600"/>
          </a:xfrm>
        </p:spPr>
        <p:txBody>
          <a:bodyPr>
            <a:normAutofit/>
          </a:bodyPr>
          <a:lstStyle/>
          <a:p>
            <a:r>
              <a:rPr lang="en-US" dirty="0" smtClean="0"/>
              <a:t>BPM and COD polarity checks</a:t>
            </a:r>
            <a:endParaRPr lang="en-US" dirty="0"/>
          </a:p>
        </p:txBody>
      </p:sp>
      <p:sp>
        <p:nvSpPr>
          <p:cNvPr id="5" name="TextBox 4"/>
          <p:cNvSpPr txBox="1"/>
          <p:nvPr/>
        </p:nvSpPr>
        <p:spPr>
          <a:xfrm>
            <a:off x="1143000" y="3505200"/>
            <a:ext cx="3702809" cy="553998"/>
          </a:xfrm>
          <a:prstGeom prst="rect">
            <a:avLst/>
          </a:prstGeom>
          <a:noFill/>
        </p:spPr>
        <p:txBody>
          <a:bodyPr wrap="none" rtlCol="0">
            <a:spAutoFit/>
          </a:bodyPr>
          <a:lstStyle/>
          <a:p>
            <a:r>
              <a:rPr lang="en-GB" sz="3000" dirty="0" smtClean="0">
                <a:latin typeface="+mj-lt"/>
              </a:rPr>
              <a:t>CODs (without MCBX):</a:t>
            </a:r>
            <a:endParaRPr lang="en-US" sz="3000" dirty="0">
              <a:latin typeface="+mj-lt"/>
            </a:endParaRPr>
          </a:p>
        </p:txBody>
      </p:sp>
      <p:sp>
        <p:nvSpPr>
          <p:cNvPr id="9" name="TextBox 8"/>
          <p:cNvSpPr txBox="1"/>
          <p:nvPr/>
        </p:nvSpPr>
        <p:spPr>
          <a:xfrm>
            <a:off x="1066800" y="1143000"/>
            <a:ext cx="1175322" cy="553998"/>
          </a:xfrm>
          <a:prstGeom prst="rect">
            <a:avLst/>
          </a:prstGeom>
          <a:noFill/>
        </p:spPr>
        <p:txBody>
          <a:bodyPr wrap="none" rtlCol="0">
            <a:spAutoFit/>
          </a:bodyPr>
          <a:lstStyle/>
          <a:p>
            <a:r>
              <a:rPr lang="en-GB" sz="3000" dirty="0" smtClean="0"/>
              <a:t>BPMs:</a:t>
            </a:r>
            <a:endParaRPr lang="en-US" sz="3000" dirty="0"/>
          </a:p>
        </p:txBody>
      </p:sp>
      <p:sp>
        <p:nvSpPr>
          <p:cNvPr id="10" name="TextBox 9"/>
          <p:cNvSpPr txBox="1"/>
          <p:nvPr/>
        </p:nvSpPr>
        <p:spPr>
          <a:xfrm>
            <a:off x="1905000" y="5410200"/>
            <a:ext cx="6019800" cy="861774"/>
          </a:xfrm>
          <a:prstGeom prst="rect">
            <a:avLst/>
          </a:prstGeom>
          <a:solidFill>
            <a:schemeClr val="accent2">
              <a:lumMod val="40000"/>
              <a:lumOff val="60000"/>
            </a:schemeClr>
          </a:solidFill>
        </p:spPr>
        <p:txBody>
          <a:bodyPr wrap="square" rtlCol="0">
            <a:spAutoFit/>
          </a:bodyPr>
          <a:lstStyle/>
          <a:p>
            <a:r>
              <a:rPr lang="en-GB" dirty="0" smtClean="0"/>
              <a:t>Also MCBX should be systematically checked. </a:t>
            </a:r>
          </a:p>
          <a:p>
            <a:r>
              <a:rPr lang="en-GB" dirty="0" smtClean="0"/>
              <a:t>(At least one of them seemed to be inverted)</a:t>
            </a:r>
            <a:endParaRPr lang="en-US" dirty="0"/>
          </a:p>
        </p:txBody>
      </p:sp>
      <p:sp>
        <p:nvSpPr>
          <p:cNvPr id="11" name="Datumsplatzhalter 10"/>
          <p:cNvSpPr>
            <a:spLocks noGrp="1"/>
          </p:cNvSpPr>
          <p:nvPr>
            <p:ph type="dt" sz="half" idx="10"/>
          </p:nvPr>
        </p:nvSpPr>
        <p:spPr/>
        <p:txBody>
          <a:bodyPr/>
          <a:lstStyle/>
          <a:p>
            <a:r>
              <a:rPr lang="en-US" smtClean="0"/>
              <a:t>29/01/10</a:t>
            </a:r>
            <a:endParaRPr lang="en-US"/>
          </a:p>
        </p:txBody>
      </p:sp>
      <p:sp>
        <p:nvSpPr>
          <p:cNvPr id="12" name="Fußzeilenplatzhalter 11"/>
          <p:cNvSpPr>
            <a:spLocks noGrp="1"/>
          </p:cNvSpPr>
          <p:nvPr>
            <p:ph type="ftr" sz="quarter" idx="11"/>
          </p:nvPr>
        </p:nvSpPr>
        <p:spPr/>
        <p:txBody>
          <a:bodyPr/>
          <a:lstStyle/>
          <a:p>
            <a:r>
              <a:rPr lang="en-US" smtClean="0"/>
              <a:t>Evian workshop summary </a:t>
            </a:r>
            <a:endParaRPr lang="en-US" dirty="0"/>
          </a:p>
        </p:txBody>
      </p:sp>
      <p:graphicFrame>
        <p:nvGraphicFramePr>
          <p:cNvPr id="14" name="Tabelle 13"/>
          <p:cNvGraphicFramePr>
            <a:graphicFrameLocks noGrp="1"/>
          </p:cNvGraphicFramePr>
          <p:nvPr/>
        </p:nvGraphicFramePr>
        <p:xfrm>
          <a:off x="2057400" y="1371600"/>
          <a:ext cx="5334001" cy="1219200"/>
        </p:xfrm>
        <a:graphic>
          <a:graphicData uri="http://schemas.openxmlformats.org/drawingml/2006/table">
            <a:tbl>
              <a:tblPr/>
              <a:tblGrid>
                <a:gridCol w="1168029"/>
                <a:gridCol w="508371"/>
                <a:gridCol w="914400"/>
                <a:gridCol w="762000"/>
                <a:gridCol w="1066800"/>
                <a:gridCol w="914401"/>
              </a:tblGrid>
              <a:tr h="463966">
                <a:tc>
                  <a:txBody>
                    <a:bodyPr/>
                    <a:lstStyle/>
                    <a:p>
                      <a:pPr algn="r" fontAlgn="b"/>
                      <a:endParaRPr lang="de-A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r>
                        <a:rPr lang="de-AT" sz="1800" b="0" i="0" u="none" strike="noStrike" dirty="0">
                          <a:solidFill>
                            <a:srgbClr val="000000"/>
                          </a:solidFill>
                          <a:latin typeface="Calibri"/>
                        </a:rPr>
                        <a:t>total</a:t>
                      </a:r>
                    </a:p>
                  </a:txBody>
                  <a:tcPr marL="9525" marR="9525" marT="9525" marB="0" anchor="b">
                    <a:lnL>
                      <a:noFill/>
                    </a:lnL>
                    <a:lnR>
                      <a:noFill/>
                    </a:lnR>
                    <a:lnT>
                      <a:noFill/>
                    </a:lnT>
                    <a:lnB>
                      <a:noFill/>
                    </a:lnB>
                  </a:tcPr>
                </a:tc>
                <a:tc>
                  <a:txBody>
                    <a:bodyPr/>
                    <a:lstStyle/>
                    <a:p>
                      <a:pPr algn="r" rtl="0" fontAlgn="b"/>
                      <a:r>
                        <a:rPr lang="de-AT" sz="1800" b="0" i="0" u="none" strike="noStrike" dirty="0" err="1" smtClean="0">
                          <a:solidFill>
                            <a:srgbClr val="000000"/>
                          </a:solidFill>
                          <a:latin typeface="Calibri"/>
                        </a:rPr>
                        <a:t>checked</a:t>
                      </a:r>
                      <a:endParaRPr lang="de-A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rtl="0" fontAlgn="b"/>
                      <a:r>
                        <a:rPr lang="de-AT" sz="1800" b="0" i="0" u="none" strike="noStrike">
                          <a:solidFill>
                            <a:srgbClr val="000000"/>
                          </a:solidFill>
                          <a:latin typeface="Calibri"/>
                        </a:rPr>
                        <a:t>ok</a:t>
                      </a:r>
                    </a:p>
                  </a:txBody>
                  <a:tcPr marL="9525" marR="9525" marT="9525" marB="0" anchor="b">
                    <a:lnL>
                      <a:noFill/>
                    </a:lnL>
                    <a:lnR>
                      <a:noFill/>
                    </a:lnR>
                    <a:lnT>
                      <a:noFill/>
                    </a:lnT>
                    <a:lnB>
                      <a:noFill/>
                    </a:lnB>
                  </a:tcPr>
                </a:tc>
                <a:tc>
                  <a:txBody>
                    <a:bodyPr/>
                    <a:lstStyle/>
                    <a:p>
                      <a:pPr algn="r" rtl="0" fontAlgn="b"/>
                      <a:r>
                        <a:rPr lang="de-AT" sz="1800" b="0" i="0" u="none" strike="noStrike" dirty="0" smtClean="0">
                          <a:solidFill>
                            <a:srgbClr val="000000"/>
                          </a:solidFill>
                          <a:latin typeface="Calibri"/>
                        </a:rPr>
                        <a:t>%</a:t>
                      </a:r>
                      <a:r>
                        <a:rPr lang="de-AT" sz="1800" b="0" i="0" u="none" strike="noStrike" dirty="0" err="1" smtClean="0">
                          <a:solidFill>
                            <a:srgbClr val="000000"/>
                          </a:solidFill>
                          <a:latin typeface="Calibri"/>
                        </a:rPr>
                        <a:t>checked</a:t>
                      </a:r>
                      <a:endParaRPr lang="de-A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 ok</a:t>
                      </a:r>
                    </a:p>
                  </a:txBody>
                  <a:tcPr marL="9525" marR="9525" marT="9525" marB="0" anchor="b">
                    <a:lnL>
                      <a:noFill/>
                    </a:lnL>
                    <a:lnR>
                      <a:noFill/>
                    </a:lnR>
                    <a:lnT>
                      <a:noFill/>
                    </a:lnT>
                    <a:lnB>
                      <a:noFill/>
                    </a:lnB>
                  </a:tcPr>
                </a:tc>
              </a:tr>
              <a:tr h="377617">
                <a:tc>
                  <a:txBody>
                    <a:bodyPr/>
                    <a:lstStyle/>
                    <a:p>
                      <a:pPr algn="l" rtl="0" fontAlgn="b"/>
                      <a:r>
                        <a:rPr lang="de-AT" sz="1800" b="0" i="0" u="none" strike="noStrike">
                          <a:solidFill>
                            <a:srgbClr val="000000"/>
                          </a:solidFill>
                          <a:latin typeface="Calibri"/>
                        </a:rPr>
                        <a:t>Beam 1</a:t>
                      </a:r>
                    </a:p>
                  </a:txBody>
                  <a:tcPr marL="9525" marR="9525" marT="9525" marB="0" anchor="b">
                    <a:lnL>
                      <a:noFill/>
                    </a:lnL>
                    <a:lnR>
                      <a:noFill/>
                    </a:lnR>
                    <a:lnT>
                      <a:noFill/>
                    </a:lnT>
                    <a:lnB>
                      <a:noFill/>
                    </a:lnB>
                  </a:tcPr>
                </a:tc>
                <a:tc>
                  <a:txBody>
                    <a:bodyPr/>
                    <a:lstStyle/>
                    <a:p>
                      <a:pPr algn="r" fontAlgn="b"/>
                      <a:r>
                        <a:rPr lang="de-AT" sz="1800" b="0" i="0" u="none" strike="noStrike">
                          <a:solidFill>
                            <a:srgbClr val="000000"/>
                          </a:solidFill>
                          <a:latin typeface="Calibri"/>
                        </a:rPr>
                        <a:t>1076</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1076</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1050</a:t>
                      </a:r>
                    </a:p>
                  </a:txBody>
                  <a:tcPr marL="9525" marR="9525" marT="9525" marB="0" anchor="b">
                    <a:lnL>
                      <a:noFill/>
                    </a:lnL>
                    <a:lnR>
                      <a:noFill/>
                    </a:lnR>
                    <a:lnT>
                      <a:noFill/>
                    </a:lnT>
                    <a:lnB>
                      <a:noFill/>
                    </a:lnB>
                  </a:tcPr>
                </a:tc>
                <a:tc>
                  <a:txBody>
                    <a:bodyPr/>
                    <a:lstStyle/>
                    <a:p>
                      <a:pPr algn="r" fontAlgn="b"/>
                      <a:r>
                        <a:rPr lang="de-AT" sz="1800" b="1" i="0" u="none" strike="noStrike">
                          <a:solidFill>
                            <a:srgbClr val="006100"/>
                          </a:solidFill>
                          <a:latin typeface="Calibri"/>
                        </a:rPr>
                        <a:t>100,00%</a:t>
                      </a:r>
                    </a:p>
                  </a:txBody>
                  <a:tcPr marL="9525" marR="9525" marT="9525" marB="0" anchor="b">
                    <a:lnL>
                      <a:noFill/>
                    </a:lnL>
                    <a:lnR>
                      <a:noFill/>
                    </a:lnR>
                    <a:lnT>
                      <a:noFill/>
                    </a:lnT>
                    <a:lnB>
                      <a:noFill/>
                    </a:lnB>
                    <a:solidFill>
                      <a:srgbClr val="C6EFCE"/>
                    </a:solidFill>
                  </a:tcPr>
                </a:tc>
                <a:tc>
                  <a:txBody>
                    <a:bodyPr/>
                    <a:lstStyle/>
                    <a:p>
                      <a:pPr algn="r" rtl="0" fontAlgn="b"/>
                      <a:r>
                        <a:rPr lang="de-AT" sz="1800" b="1" i="0" u="none" strike="noStrike">
                          <a:solidFill>
                            <a:srgbClr val="9C6500"/>
                          </a:solidFill>
                          <a:latin typeface="Calibri"/>
                        </a:rPr>
                        <a:t>97.58%</a:t>
                      </a:r>
                    </a:p>
                  </a:txBody>
                  <a:tcPr marL="9525" marR="9525" marT="9525" marB="0" anchor="b">
                    <a:lnL>
                      <a:noFill/>
                    </a:lnL>
                    <a:lnR>
                      <a:noFill/>
                    </a:lnR>
                    <a:lnT>
                      <a:noFill/>
                    </a:lnT>
                    <a:lnB>
                      <a:noFill/>
                    </a:lnB>
                    <a:solidFill>
                      <a:srgbClr val="FFEB9C"/>
                    </a:solidFill>
                  </a:tcPr>
                </a:tc>
              </a:tr>
              <a:tr h="377617">
                <a:tc>
                  <a:txBody>
                    <a:bodyPr/>
                    <a:lstStyle/>
                    <a:p>
                      <a:pPr algn="l" rtl="0" fontAlgn="b"/>
                      <a:r>
                        <a:rPr lang="de-AT" sz="1800" b="0" i="0" u="none" strike="noStrike" dirty="0">
                          <a:solidFill>
                            <a:srgbClr val="000000"/>
                          </a:solidFill>
                          <a:latin typeface="Calibri"/>
                        </a:rPr>
                        <a:t>Beam 2</a:t>
                      </a:r>
                    </a:p>
                  </a:txBody>
                  <a:tcPr marL="9525" marR="9525" marT="9525" marB="0" anchor="b">
                    <a:lnL>
                      <a:noFill/>
                    </a:lnL>
                    <a:lnR>
                      <a:noFill/>
                    </a:lnR>
                    <a:lnT>
                      <a:noFill/>
                    </a:lnT>
                    <a:lnB>
                      <a:noFill/>
                    </a:lnB>
                  </a:tcPr>
                </a:tc>
                <a:tc>
                  <a:txBody>
                    <a:bodyPr/>
                    <a:lstStyle/>
                    <a:p>
                      <a:pPr algn="r" fontAlgn="b"/>
                      <a:r>
                        <a:rPr lang="de-AT" sz="1800" b="0" i="0" u="none" strike="noStrike" dirty="0">
                          <a:solidFill>
                            <a:srgbClr val="000000"/>
                          </a:solidFill>
                          <a:latin typeface="Calibri"/>
                        </a:rPr>
                        <a:t>1076</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1076</a:t>
                      </a:r>
                    </a:p>
                  </a:txBody>
                  <a:tcPr marL="9525" marR="9525" marT="9525" marB="0" anchor="b">
                    <a:lnL>
                      <a:noFill/>
                    </a:lnL>
                    <a:lnR>
                      <a:noFill/>
                    </a:lnR>
                    <a:lnT>
                      <a:noFill/>
                    </a:lnT>
                    <a:lnB>
                      <a:noFill/>
                    </a:lnB>
                  </a:tcPr>
                </a:tc>
                <a:tc>
                  <a:txBody>
                    <a:bodyPr/>
                    <a:lstStyle/>
                    <a:p>
                      <a:pPr algn="r" rtl="0" fontAlgn="b"/>
                      <a:r>
                        <a:rPr lang="de-AT" sz="1800" b="0" i="0" u="none" strike="noStrike">
                          <a:solidFill>
                            <a:srgbClr val="000000"/>
                          </a:solidFill>
                          <a:latin typeface="Calibri"/>
                        </a:rPr>
                        <a:t>1058</a:t>
                      </a:r>
                    </a:p>
                  </a:txBody>
                  <a:tcPr marL="9525" marR="9525" marT="9525" marB="0" anchor="b">
                    <a:lnL>
                      <a:noFill/>
                    </a:lnL>
                    <a:lnR>
                      <a:noFill/>
                    </a:lnR>
                    <a:lnT>
                      <a:noFill/>
                    </a:lnT>
                    <a:lnB>
                      <a:noFill/>
                    </a:lnB>
                  </a:tcPr>
                </a:tc>
                <a:tc>
                  <a:txBody>
                    <a:bodyPr/>
                    <a:lstStyle/>
                    <a:p>
                      <a:pPr algn="r" fontAlgn="b"/>
                      <a:r>
                        <a:rPr lang="de-AT" sz="1800" b="1" i="0" u="none" strike="noStrike" dirty="0">
                          <a:solidFill>
                            <a:srgbClr val="006100"/>
                          </a:solidFill>
                          <a:latin typeface="Calibri"/>
                        </a:rPr>
                        <a:t>100,00%</a:t>
                      </a:r>
                    </a:p>
                  </a:txBody>
                  <a:tcPr marL="9525" marR="9525" marT="9525" marB="0" anchor="b">
                    <a:lnL>
                      <a:noFill/>
                    </a:lnL>
                    <a:lnR>
                      <a:noFill/>
                    </a:lnR>
                    <a:lnT>
                      <a:noFill/>
                    </a:lnT>
                    <a:lnB>
                      <a:noFill/>
                    </a:lnB>
                    <a:solidFill>
                      <a:srgbClr val="C6EFCE"/>
                    </a:solidFill>
                  </a:tcPr>
                </a:tc>
                <a:tc>
                  <a:txBody>
                    <a:bodyPr/>
                    <a:lstStyle/>
                    <a:p>
                      <a:pPr algn="r" rtl="0" fontAlgn="b"/>
                      <a:r>
                        <a:rPr lang="de-AT" sz="1800" b="1" i="0" u="none" strike="noStrike" dirty="0">
                          <a:solidFill>
                            <a:srgbClr val="9C6500"/>
                          </a:solidFill>
                          <a:latin typeface="Calibri"/>
                        </a:rPr>
                        <a:t>98.33%</a:t>
                      </a:r>
                    </a:p>
                  </a:txBody>
                  <a:tcPr marL="9525" marR="9525" marT="9525" marB="0" anchor="b">
                    <a:lnL>
                      <a:noFill/>
                    </a:lnL>
                    <a:lnR>
                      <a:noFill/>
                    </a:lnR>
                    <a:lnT>
                      <a:noFill/>
                    </a:lnT>
                    <a:lnB>
                      <a:noFill/>
                    </a:lnB>
                    <a:solidFill>
                      <a:srgbClr val="FFEB9C"/>
                    </a:solidFill>
                  </a:tcPr>
                </a:tc>
              </a:tr>
            </a:tbl>
          </a:graphicData>
        </a:graphic>
      </p:graphicFrame>
      <p:graphicFrame>
        <p:nvGraphicFramePr>
          <p:cNvPr id="15" name="Tabelle 14"/>
          <p:cNvGraphicFramePr>
            <a:graphicFrameLocks noGrp="1"/>
          </p:cNvGraphicFramePr>
          <p:nvPr/>
        </p:nvGraphicFramePr>
        <p:xfrm>
          <a:off x="2133600" y="4038600"/>
          <a:ext cx="5334001" cy="1143000"/>
        </p:xfrm>
        <a:graphic>
          <a:graphicData uri="http://schemas.openxmlformats.org/drawingml/2006/table">
            <a:tbl>
              <a:tblPr/>
              <a:tblGrid>
                <a:gridCol w="1168029"/>
                <a:gridCol w="720285"/>
                <a:gridCol w="934424"/>
                <a:gridCol w="525614"/>
                <a:gridCol w="1071248"/>
                <a:gridCol w="914401"/>
              </a:tblGrid>
              <a:tr h="381000">
                <a:tc>
                  <a:txBody>
                    <a:bodyPr/>
                    <a:lstStyle/>
                    <a:p>
                      <a:pPr algn="r" fontAlgn="b"/>
                      <a:endParaRPr lang="de-A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de-AT" sz="1800" b="0" i="0" u="none" strike="noStrike" dirty="0">
                          <a:solidFill>
                            <a:srgbClr val="000000"/>
                          </a:solidFill>
                          <a:latin typeface="Calibri"/>
                        </a:rPr>
                        <a:t>total</a:t>
                      </a:r>
                    </a:p>
                  </a:txBody>
                  <a:tcPr marL="9525" marR="9525" marT="9525" marB="0" anchor="b">
                    <a:lnL>
                      <a:noFill/>
                    </a:lnL>
                    <a:lnR>
                      <a:noFill/>
                    </a:lnR>
                    <a:lnT>
                      <a:noFill/>
                    </a:lnT>
                    <a:lnB>
                      <a:noFill/>
                    </a:lnB>
                  </a:tcPr>
                </a:tc>
                <a:tc>
                  <a:txBody>
                    <a:bodyPr/>
                    <a:lstStyle/>
                    <a:p>
                      <a:pPr algn="r" rtl="0" fontAlgn="b"/>
                      <a:r>
                        <a:rPr lang="de-AT" sz="1800" b="0" i="0" u="none" strike="noStrike" dirty="0" err="1" smtClean="0">
                          <a:solidFill>
                            <a:srgbClr val="000000"/>
                          </a:solidFill>
                          <a:latin typeface="Calibri"/>
                        </a:rPr>
                        <a:t>checked</a:t>
                      </a:r>
                      <a:endParaRPr lang="de-A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ok</a:t>
                      </a:r>
                    </a:p>
                  </a:txBody>
                  <a:tcPr marL="9525" marR="9525" marT="9525" marB="0" anchor="b">
                    <a:lnL>
                      <a:noFill/>
                    </a:lnL>
                    <a:lnR>
                      <a:noFill/>
                    </a:lnR>
                    <a:lnT>
                      <a:noFill/>
                    </a:lnT>
                    <a:lnB>
                      <a:noFill/>
                    </a:lnB>
                  </a:tcPr>
                </a:tc>
                <a:tc>
                  <a:txBody>
                    <a:bodyPr/>
                    <a:lstStyle/>
                    <a:p>
                      <a:pPr algn="r" rtl="0" fontAlgn="b"/>
                      <a:r>
                        <a:rPr lang="de-AT" sz="1800" b="0" i="0" u="none" strike="noStrike" dirty="0" smtClean="0">
                          <a:solidFill>
                            <a:srgbClr val="000000"/>
                          </a:solidFill>
                          <a:latin typeface="Calibri"/>
                        </a:rPr>
                        <a:t>%</a:t>
                      </a:r>
                      <a:r>
                        <a:rPr lang="de-AT" sz="1800" b="0" i="0" u="none" strike="noStrike" dirty="0" err="1" smtClean="0">
                          <a:solidFill>
                            <a:srgbClr val="000000"/>
                          </a:solidFill>
                          <a:latin typeface="Calibri"/>
                        </a:rPr>
                        <a:t>checked</a:t>
                      </a:r>
                      <a:endParaRPr lang="de-A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 ok</a:t>
                      </a:r>
                    </a:p>
                  </a:txBody>
                  <a:tcPr marL="9525" marR="9525" marT="9525" marB="0" anchor="b">
                    <a:lnL>
                      <a:noFill/>
                    </a:lnL>
                    <a:lnR>
                      <a:noFill/>
                    </a:lnR>
                    <a:lnT>
                      <a:noFill/>
                    </a:lnT>
                    <a:lnB>
                      <a:noFill/>
                    </a:lnB>
                  </a:tcPr>
                </a:tc>
              </a:tr>
              <a:tr h="381000">
                <a:tc>
                  <a:txBody>
                    <a:bodyPr/>
                    <a:lstStyle/>
                    <a:p>
                      <a:pPr algn="l" rtl="0" fontAlgn="b"/>
                      <a:r>
                        <a:rPr lang="de-AT" sz="1800" b="0" i="0" u="none" strike="noStrike">
                          <a:solidFill>
                            <a:srgbClr val="000000"/>
                          </a:solidFill>
                          <a:latin typeface="Calibri"/>
                        </a:rPr>
                        <a:t>Beam 1</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508</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483</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483</a:t>
                      </a:r>
                    </a:p>
                  </a:txBody>
                  <a:tcPr marL="9525" marR="9525" marT="9525" marB="0" anchor="b">
                    <a:lnL>
                      <a:noFill/>
                    </a:lnL>
                    <a:lnR>
                      <a:noFill/>
                    </a:lnR>
                    <a:lnT>
                      <a:noFill/>
                    </a:lnT>
                    <a:lnB>
                      <a:noFill/>
                    </a:lnB>
                  </a:tcPr>
                </a:tc>
                <a:tc>
                  <a:txBody>
                    <a:bodyPr/>
                    <a:lstStyle/>
                    <a:p>
                      <a:pPr algn="r" rtl="0" fontAlgn="b"/>
                      <a:r>
                        <a:rPr lang="de-AT" sz="1800" b="1" i="0" u="none" strike="noStrike" dirty="0">
                          <a:solidFill>
                            <a:srgbClr val="9C6500"/>
                          </a:solidFill>
                          <a:latin typeface="Calibri"/>
                        </a:rPr>
                        <a:t>95,08%</a:t>
                      </a:r>
                    </a:p>
                  </a:txBody>
                  <a:tcPr marL="9525" marR="9525" marT="9525" marB="0" anchor="b">
                    <a:lnL>
                      <a:noFill/>
                    </a:lnL>
                    <a:lnR>
                      <a:noFill/>
                    </a:lnR>
                    <a:lnT>
                      <a:noFill/>
                    </a:lnT>
                    <a:lnB>
                      <a:noFill/>
                    </a:lnB>
                    <a:solidFill>
                      <a:srgbClr val="FFEB9C"/>
                    </a:solidFill>
                  </a:tcPr>
                </a:tc>
                <a:tc>
                  <a:txBody>
                    <a:bodyPr/>
                    <a:lstStyle/>
                    <a:p>
                      <a:pPr algn="r" rtl="0" fontAlgn="b"/>
                      <a:r>
                        <a:rPr lang="de-AT" sz="1800" b="1" i="0" u="none" strike="noStrike">
                          <a:solidFill>
                            <a:srgbClr val="006100"/>
                          </a:solidFill>
                          <a:latin typeface="Calibri"/>
                        </a:rPr>
                        <a:t>100,00%</a:t>
                      </a:r>
                    </a:p>
                  </a:txBody>
                  <a:tcPr marL="9525" marR="9525" marT="9525" marB="0" anchor="b">
                    <a:lnL>
                      <a:noFill/>
                    </a:lnL>
                    <a:lnR>
                      <a:noFill/>
                    </a:lnR>
                    <a:lnT>
                      <a:noFill/>
                    </a:lnT>
                    <a:lnB>
                      <a:noFill/>
                    </a:lnB>
                    <a:solidFill>
                      <a:srgbClr val="C6EFCE"/>
                    </a:solidFill>
                  </a:tcPr>
                </a:tc>
              </a:tr>
              <a:tr h="381000">
                <a:tc>
                  <a:txBody>
                    <a:bodyPr/>
                    <a:lstStyle/>
                    <a:p>
                      <a:pPr algn="l" rtl="0" fontAlgn="b"/>
                      <a:r>
                        <a:rPr lang="de-AT" sz="1800" b="0" i="0" u="none" strike="noStrike" dirty="0">
                          <a:solidFill>
                            <a:srgbClr val="000000"/>
                          </a:solidFill>
                          <a:latin typeface="Calibri"/>
                        </a:rPr>
                        <a:t>Beam 2</a:t>
                      </a:r>
                    </a:p>
                  </a:txBody>
                  <a:tcPr marL="9525" marR="9525" marT="9525" marB="0" anchor="b">
                    <a:lnL>
                      <a:noFill/>
                    </a:lnL>
                    <a:lnR>
                      <a:noFill/>
                    </a:lnR>
                    <a:lnT>
                      <a:noFill/>
                    </a:lnT>
                    <a:lnB>
                      <a:noFill/>
                    </a:lnB>
                  </a:tcPr>
                </a:tc>
                <a:tc>
                  <a:txBody>
                    <a:bodyPr/>
                    <a:lstStyle/>
                    <a:p>
                      <a:pPr algn="r" rtl="0" fontAlgn="b"/>
                      <a:r>
                        <a:rPr lang="de-AT" sz="1800" b="0" i="0" u="none" strike="noStrike">
                          <a:solidFill>
                            <a:srgbClr val="000000"/>
                          </a:solidFill>
                          <a:latin typeface="Calibri"/>
                        </a:rPr>
                        <a:t>508</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371</a:t>
                      </a:r>
                    </a:p>
                  </a:txBody>
                  <a:tcPr marL="9525" marR="9525" marT="9525" marB="0" anchor="b">
                    <a:lnL>
                      <a:noFill/>
                    </a:lnL>
                    <a:lnR>
                      <a:noFill/>
                    </a:lnR>
                    <a:lnT>
                      <a:noFill/>
                    </a:lnT>
                    <a:lnB>
                      <a:noFill/>
                    </a:lnB>
                  </a:tcPr>
                </a:tc>
                <a:tc>
                  <a:txBody>
                    <a:bodyPr/>
                    <a:lstStyle/>
                    <a:p>
                      <a:pPr algn="r" rtl="0" fontAlgn="b"/>
                      <a:r>
                        <a:rPr lang="de-AT" sz="1800" b="0" i="0" u="none" strike="noStrike" dirty="0">
                          <a:solidFill>
                            <a:srgbClr val="000000"/>
                          </a:solidFill>
                          <a:latin typeface="Calibri"/>
                        </a:rPr>
                        <a:t>371</a:t>
                      </a:r>
                    </a:p>
                  </a:txBody>
                  <a:tcPr marL="9525" marR="9525" marT="9525" marB="0" anchor="b">
                    <a:lnL>
                      <a:noFill/>
                    </a:lnL>
                    <a:lnR>
                      <a:noFill/>
                    </a:lnR>
                    <a:lnT>
                      <a:noFill/>
                    </a:lnT>
                    <a:lnB>
                      <a:noFill/>
                    </a:lnB>
                  </a:tcPr>
                </a:tc>
                <a:tc>
                  <a:txBody>
                    <a:bodyPr/>
                    <a:lstStyle/>
                    <a:p>
                      <a:pPr algn="r" rtl="0" fontAlgn="b"/>
                      <a:r>
                        <a:rPr lang="de-AT" sz="1800" b="1" i="0" u="none" strike="noStrike" dirty="0">
                          <a:solidFill>
                            <a:srgbClr val="9C6500"/>
                          </a:solidFill>
                          <a:latin typeface="Calibri"/>
                        </a:rPr>
                        <a:t>73,03%</a:t>
                      </a:r>
                    </a:p>
                  </a:txBody>
                  <a:tcPr marL="9525" marR="9525" marT="9525" marB="0" anchor="b">
                    <a:lnL>
                      <a:noFill/>
                    </a:lnL>
                    <a:lnR>
                      <a:noFill/>
                    </a:lnR>
                    <a:lnT>
                      <a:noFill/>
                    </a:lnT>
                    <a:lnB>
                      <a:noFill/>
                    </a:lnB>
                    <a:solidFill>
                      <a:srgbClr val="FFEB9C"/>
                    </a:solidFill>
                  </a:tcPr>
                </a:tc>
                <a:tc>
                  <a:txBody>
                    <a:bodyPr/>
                    <a:lstStyle/>
                    <a:p>
                      <a:pPr algn="r" rtl="0" fontAlgn="b"/>
                      <a:r>
                        <a:rPr lang="de-AT" sz="1800" b="1" i="0" u="none" strike="noStrike" dirty="0">
                          <a:solidFill>
                            <a:srgbClr val="006100"/>
                          </a:solidFill>
                          <a:latin typeface="Calibri"/>
                        </a:rPr>
                        <a:t>100,00%</a:t>
                      </a:r>
                    </a:p>
                  </a:txBody>
                  <a:tcPr marL="9525" marR="9525" marT="9525" marB="0" anchor="b">
                    <a:lnL>
                      <a:noFill/>
                    </a:lnL>
                    <a:lnR>
                      <a:noFill/>
                    </a:lnR>
                    <a:lnT>
                      <a:noFill/>
                    </a:lnT>
                    <a:lnB>
                      <a:noFill/>
                    </a:lnB>
                    <a:solidFill>
                      <a:srgbClr val="C6EFCE"/>
                    </a:solidFill>
                  </a:tcPr>
                </a:tc>
              </a:tr>
            </a:tbl>
          </a:graphicData>
        </a:graphic>
      </p:graphicFrame>
      <p:sp>
        <p:nvSpPr>
          <p:cNvPr id="17" name="TextBox 9"/>
          <p:cNvSpPr txBox="1"/>
          <p:nvPr/>
        </p:nvSpPr>
        <p:spPr>
          <a:xfrm>
            <a:off x="1905000" y="2743200"/>
            <a:ext cx="5715000" cy="400110"/>
          </a:xfrm>
          <a:prstGeom prst="rect">
            <a:avLst/>
          </a:prstGeom>
          <a:solidFill>
            <a:schemeClr val="accent2">
              <a:lumMod val="40000"/>
              <a:lumOff val="60000"/>
            </a:schemeClr>
          </a:solidFill>
        </p:spPr>
        <p:txBody>
          <a:bodyPr wrap="square" rtlCol="0">
            <a:spAutoFit/>
          </a:bodyPr>
          <a:lstStyle/>
          <a:p>
            <a:r>
              <a:rPr lang="en-GB" dirty="0" smtClean="0"/>
              <a:t>Work on all BPM issues already ongoing by BI</a:t>
            </a:r>
            <a:endParaRPr lang="en-US" dirty="0"/>
          </a:p>
        </p:txBody>
      </p:sp>
      <p:sp>
        <p:nvSpPr>
          <p:cNvPr id="16" name="TextBox 15"/>
          <p:cNvSpPr txBox="1"/>
          <p:nvPr/>
        </p:nvSpPr>
        <p:spPr>
          <a:xfrm>
            <a:off x="6172200" y="685800"/>
            <a:ext cx="2819400" cy="400110"/>
          </a:xfrm>
          <a:prstGeom prst="rect">
            <a:avLst/>
          </a:prstGeom>
          <a:noFill/>
        </p:spPr>
        <p:txBody>
          <a:bodyPr wrap="square" rtlCol="0">
            <a:spAutoFit/>
          </a:bodyPr>
          <a:lstStyle/>
          <a:p>
            <a:r>
              <a:rPr lang="en-US" dirty="0" err="1" smtClean="0"/>
              <a:t>Kajetan</a:t>
            </a:r>
            <a:r>
              <a:rPr lang="en-US" dirty="0" smtClean="0"/>
              <a:t> </a:t>
            </a:r>
            <a:r>
              <a:rPr lang="en-US" dirty="0" err="1" smtClean="0"/>
              <a:t>Fuschberger</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Orbit</a:t>
            </a:r>
            <a:endParaRPr lang="en-US" dirty="0"/>
          </a:p>
        </p:txBody>
      </p:sp>
      <p:sp>
        <p:nvSpPr>
          <p:cNvPr id="3" name="Content Placeholder 2"/>
          <p:cNvSpPr>
            <a:spLocks noGrp="1"/>
          </p:cNvSpPr>
          <p:nvPr>
            <p:ph idx="1"/>
          </p:nvPr>
        </p:nvSpPr>
        <p:spPr>
          <a:xfrm>
            <a:off x="457200" y="1371600"/>
            <a:ext cx="8229600" cy="5111750"/>
          </a:xfrm>
        </p:spPr>
        <p:txBody>
          <a:bodyPr/>
          <a:lstStyle/>
          <a:p>
            <a:r>
              <a:rPr lang="en-US" dirty="0" smtClean="0"/>
              <a:t>Very stable (V drift ~ 15µm/h)</a:t>
            </a:r>
          </a:p>
          <a:p>
            <a:pPr lvl="1"/>
            <a:r>
              <a:rPr lang="en-US" sz="1800" dirty="0" smtClean="0"/>
              <a:t>Better correction possible. </a:t>
            </a:r>
          </a:p>
          <a:p>
            <a:pPr lvl="1"/>
            <a:r>
              <a:rPr lang="en-US" sz="1800" dirty="0" smtClean="0"/>
              <a:t>Should spend some time to establish a better global correction (and avoid strong local corrections) before setting up</a:t>
            </a:r>
            <a:r>
              <a:rPr lang="en-US" sz="1800" dirty="0" smtClean="0"/>
              <a:t> collimators</a:t>
            </a:r>
            <a:r>
              <a:rPr lang="en-US" sz="1800" dirty="0" smtClean="0"/>
              <a:t>.</a:t>
            </a:r>
          </a:p>
          <a:p>
            <a:r>
              <a:rPr lang="en-US" dirty="0" smtClean="0"/>
              <a:t>Open issues:</a:t>
            </a:r>
          </a:p>
          <a:p>
            <a:pPr lvl="1"/>
            <a:r>
              <a:rPr lang="en-US" sz="1800" dirty="0" smtClean="0"/>
              <a:t>Drifts between Pt7 and Pt1 (maybe also temperature?)</a:t>
            </a:r>
          </a:p>
          <a:p>
            <a:pPr lvl="1"/>
            <a:r>
              <a:rPr lang="en-US" sz="1800" dirty="0" smtClean="0"/>
              <a:t>Vertical offsets in arcs 23,34,45. Proposal: check with aperture if orbit is centered or not.</a:t>
            </a:r>
            <a:endParaRPr lang="en-US" sz="1800" dirty="0" smtClean="0"/>
          </a:p>
          <a:p>
            <a:pPr lvl="1"/>
            <a:r>
              <a:rPr lang="en-US" sz="1800" dirty="0" smtClean="0"/>
              <a:t>Switch </a:t>
            </a:r>
            <a:r>
              <a:rPr lang="en-US" sz="1800" dirty="0" smtClean="0"/>
              <a:t>of BPM high/low sensitivity: Check resulting orbit change. When/how to switch?</a:t>
            </a:r>
          </a:p>
          <a:p>
            <a:pPr>
              <a:buNone/>
            </a:pPr>
            <a:endParaRPr lang="en-US" sz="1800" dirty="0" smtClean="0"/>
          </a:p>
          <a:p>
            <a:r>
              <a:rPr lang="en-US" dirty="0" smtClean="0"/>
              <a:t>Orbit feedback</a:t>
            </a:r>
          </a:p>
          <a:p>
            <a:pPr lvl="1"/>
            <a:r>
              <a:rPr lang="en-US" sz="1800" dirty="0" smtClean="0"/>
              <a:t>Basically operational, time needed for testing</a:t>
            </a:r>
          </a:p>
          <a:p>
            <a:pPr lvl="1"/>
            <a:r>
              <a:rPr lang="en-US" sz="1800" dirty="0" smtClean="0"/>
              <a:t>Essential for ramp and squeeze</a:t>
            </a:r>
          </a:p>
          <a:p>
            <a:endParaRPr lang="en-US" sz="2000"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BLMs</a:t>
            </a:r>
            <a:endParaRPr lang="en-US" dirty="0"/>
          </a:p>
        </p:txBody>
      </p:sp>
      <p:sp>
        <p:nvSpPr>
          <p:cNvPr id="3" name="Content Placeholder 2"/>
          <p:cNvSpPr>
            <a:spLocks noGrp="1"/>
          </p:cNvSpPr>
          <p:nvPr>
            <p:ph idx="1"/>
          </p:nvPr>
        </p:nvSpPr>
        <p:spPr>
          <a:xfrm>
            <a:off x="533400" y="990600"/>
            <a:ext cx="8229600" cy="5257800"/>
          </a:xfrm>
        </p:spPr>
        <p:txBody>
          <a:bodyPr/>
          <a:lstStyle/>
          <a:p>
            <a:r>
              <a:rPr lang="en-GB" sz="2000" dirty="0" err="1" smtClean="0">
                <a:solidFill>
                  <a:srgbClr val="008000"/>
                </a:solidFill>
              </a:rPr>
              <a:t>BLMs</a:t>
            </a:r>
            <a:r>
              <a:rPr lang="en-GB" sz="2000" dirty="0" smtClean="0">
                <a:solidFill>
                  <a:srgbClr val="008000"/>
                </a:solidFill>
              </a:rPr>
              <a:t> correctly removes the BEAM PERMIT signal if measurements are over threshold.</a:t>
            </a:r>
          </a:p>
          <a:p>
            <a:r>
              <a:rPr lang="en-GB" sz="2000" dirty="0" smtClean="0"/>
              <a:t>No reliability issues observed.</a:t>
            </a:r>
          </a:p>
          <a:p>
            <a:r>
              <a:rPr lang="en-GB" sz="2000" dirty="0" smtClean="0"/>
              <a:t>System is well understood since it has been up and running for more than a year.  </a:t>
            </a:r>
            <a:r>
              <a:rPr lang="en-GB" sz="2000" dirty="0" smtClean="0">
                <a:solidFill>
                  <a:srgbClr val="008000"/>
                </a:solidFill>
              </a:rPr>
              <a:t>VERY IMPRESSIVE</a:t>
            </a:r>
            <a:r>
              <a:rPr lang="en-GB" sz="2000" dirty="0" smtClean="0"/>
              <a:t>.</a:t>
            </a:r>
          </a:p>
          <a:p>
            <a:endParaRPr lang="en-GB" sz="2000" dirty="0" smtClean="0"/>
          </a:p>
          <a:p>
            <a:r>
              <a:rPr lang="en-GB" sz="2000" dirty="0" smtClean="0"/>
              <a:t>Some </a:t>
            </a:r>
            <a:r>
              <a:rPr lang="en-GB" sz="2000" dirty="0" smtClean="0">
                <a:solidFill>
                  <a:srgbClr val="FF0000"/>
                </a:solidFill>
              </a:rPr>
              <a:t>availability issues (false dumps) </a:t>
            </a:r>
            <a:r>
              <a:rPr lang="en-GB" sz="2000" dirty="0" smtClean="0"/>
              <a:t>at energies higher than the injection are to be expected if thresholds don’t change in some regions.</a:t>
            </a:r>
          </a:p>
          <a:p>
            <a:r>
              <a:rPr lang="en-GB" sz="2000" dirty="0" smtClean="0">
                <a:solidFill>
                  <a:srgbClr val="FF0000"/>
                </a:solidFill>
              </a:rPr>
              <a:t>Continuous monitoring </a:t>
            </a:r>
            <a:r>
              <a:rPr lang="en-GB" sz="2000" dirty="0" smtClean="0"/>
              <a:t>of noise is required.</a:t>
            </a:r>
          </a:p>
          <a:p>
            <a:r>
              <a:rPr lang="en-GB" sz="2000" dirty="0" smtClean="0">
                <a:solidFill>
                  <a:srgbClr val="FF0000"/>
                </a:solidFill>
              </a:rPr>
              <a:t>Sequencer initiated tests </a:t>
            </a:r>
            <a:r>
              <a:rPr lang="en-GB" sz="2000" dirty="0" smtClean="0"/>
              <a:t>will be enforced to be run regularly.</a:t>
            </a:r>
          </a:p>
          <a:p>
            <a:endParaRPr lang="en-GB" sz="2000" dirty="0" smtClean="0"/>
          </a:p>
          <a:p>
            <a:r>
              <a:rPr lang="en-GB" sz="2000" dirty="0" smtClean="0"/>
              <a:t>More tests to verify and adjust the threshold values are needed.</a:t>
            </a:r>
          </a:p>
          <a:p>
            <a:r>
              <a:rPr lang="en-GB" sz="2000" dirty="0" smtClean="0"/>
              <a:t>Investigation of spurious signals from the </a:t>
            </a:r>
            <a:r>
              <a:rPr lang="en-GB" sz="2000" dirty="0" err="1" smtClean="0"/>
              <a:t>SEMs</a:t>
            </a:r>
            <a:r>
              <a:rPr lang="en-GB" sz="2000" dirty="0" smtClean="0"/>
              <a:t> are ongoing and first corrections are being implemented.</a:t>
            </a:r>
          </a:p>
          <a:p>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6019800" y="152400"/>
            <a:ext cx="2438400" cy="400110"/>
          </a:xfrm>
          <a:prstGeom prst="rect">
            <a:avLst/>
          </a:prstGeom>
          <a:noFill/>
        </p:spPr>
        <p:txBody>
          <a:bodyPr wrap="square" rtlCol="0">
            <a:spAutoFit/>
          </a:bodyPr>
          <a:lstStyle/>
          <a:p>
            <a:r>
              <a:rPr lang="en-US" dirty="0" smtClean="0"/>
              <a:t>Christos </a:t>
            </a:r>
            <a:r>
              <a:rPr lang="en-US" dirty="0" err="1" smtClean="0"/>
              <a:t>Zamantzas</a:t>
            </a:r>
            <a:r>
              <a:rPr lang="en-US" dirty="0" smtClean="0"/>
              <a:t>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monitors</a:t>
            </a:r>
            <a:endParaRPr lang="en-US" dirty="0"/>
          </a:p>
        </p:txBody>
      </p:sp>
      <p:sp>
        <p:nvSpPr>
          <p:cNvPr id="3" name="Content Placeholder 2"/>
          <p:cNvSpPr>
            <a:spLocks noGrp="1"/>
          </p:cNvSpPr>
          <p:nvPr>
            <p:ph idx="1"/>
          </p:nvPr>
        </p:nvSpPr>
        <p:spPr>
          <a:xfrm>
            <a:off x="457200" y="990600"/>
            <a:ext cx="8229600" cy="2895600"/>
          </a:xfrm>
        </p:spPr>
        <p:txBody>
          <a:bodyPr/>
          <a:lstStyle/>
          <a:p>
            <a:r>
              <a:rPr lang="en-US" sz="2000" b="1" dirty="0" err="1" smtClean="0"/>
              <a:t>BTVs</a:t>
            </a:r>
            <a:r>
              <a:rPr lang="en-US" sz="2000" b="1" dirty="0" smtClean="0"/>
              <a:t> and Wire scanners </a:t>
            </a:r>
            <a:r>
              <a:rPr lang="en-US" sz="2000" dirty="0" smtClean="0"/>
              <a:t>works quite reliably – still few bugs to be </a:t>
            </a:r>
            <a:r>
              <a:rPr lang="en-US" sz="2000" dirty="0" smtClean="0"/>
              <a:t>fixed</a:t>
            </a:r>
          </a:p>
          <a:p>
            <a:r>
              <a:rPr lang="en-US" sz="2000" b="1" dirty="0" smtClean="0"/>
              <a:t>Synchrotron Light Monitors</a:t>
            </a:r>
          </a:p>
          <a:p>
            <a:pPr lvl="1"/>
            <a:r>
              <a:rPr lang="en-US" sz="1800" dirty="0" smtClean="0"/>
              <a:t>Systems worked basically as designed </a:t>
            </a:r>
            <a:r>
              <a:rPr lang="en-US" sz="1800" dirty="0" smtClean="0">
                <a:solidFill>
                  <a:srgbClr val="FF0000"/>
                </a:solidFill>
              </a:rPr>
              <a:t>- need the</a:t>
            </a:r>
            <a:r>
              <a:rPr lang="en-US" sz="1800" dirty="0" smtClean="0">
                <a:solidFill>
                  <a:srgbClr val="FF0000"/>
                </a:solidFill>
              </a:rPr>
              <a:t> other </a:t>
            </a:r>
            <a:r>
              <a:rPr lang="en-US" sz="1800" dirty="0" err="1" smtClean="0">
                <a:solidFill>
                  <a:srgbClr val="FF0000"/>
                </a:solidFill>
              </a:rPr>
              <a:t>u</a:t>
            </a:r>
            <a:r>
              <a:rPr lang="en-US" sz="1800" dirty="0" err="1" smtClean="0">
                <a:solidFill>
                  <a:srgbClr val="FF0000"/>
                </a:solidFill>
              </a:rPr>
              <a:t>ndulator</a:t>
            </a:r>
            <a:r>
              <a:rPr lang="en-US" sz="1800" dirty="0" smtClean="0">
                <a:solidFill>
                  <a:srgbClr val="FF0000"/>
                </a:solidFill>
              </a:rPr>
              <a:t> on</a:t>
            </a:r>
            <a:endParaRPr lang="en-US" sz="1800" dirty="0" smtClean="0"/>
          </a:p>
          <a:p>
            <a:pPr lvl="1"/>
            <a:r>
              <a:rPr lang="en-US" sz="1800" dirty="0" smtClean="0"/>
              <a:t>Deeper analysis of performances on going</a:t>
            </a:r>
          </a:p>
          <a:p>
            <a:pPr lvl="1"/>
            <a:r>
              <a:rPr lang="en-US" sz="1800" dirty="0" smtClean="0">
                <a:solidFill>
                  <a:srgbClr val="FF0000"/>
                </a:solidFill>
              </a:rPr>
              <a:t>Cross calibration </a:t>
            </a:r>
            <a:r>
              <a:rPr lang="en-US" sz="1800" dirty="0" smtClean="0"/>
              <a:t>with respect to Fast </a:t>
            </a:r>
            <a:r>
              <a:rPr lang="en-US" sz="1800" dirty="0" err="1" smtClean="0"/>
              <a:t>BCTs</a:t>
            </a:r>
            <a:r>
              <a:rPr lang="en-US" sz="1800" dirty="0" smtClean="0"/>
              <a:t> and Wire scanners needed</a:t>
            </a:r>
          </a:p>
          <a:p>
            <a:pPr lvl="1"/>
            <a:endParaRPr lang="en-US" sz="1800" dirty="0" smtClean="0"/>
          </a:p>
          <a:p>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Rectangle 5"/>
          <p:cNvSpPr/>
          <p:nvPr/>
        </p:nvSpPr>
        <p:spPr>
          <a:xfrm>
            <a:off x="6324600" y="152400"/>
            <a:ext cx="1966880" cy="400110"/>
          </a:xfrm>
          <a:prstGeom prst="rect">
            <a:avLst/>
          </a:prstGeom>
        </p:spPr>
        <p:txBody>
          <a:bodyPr wrap="none">
            <a:spAutoFit/>
          </a:bodyPr>
          <a:lstStyle/>
          <a:p>
            <a:r>
              <a:rPr lang="en-US" dirty="0" err="1" smtClean="0"/>
              <a:t>Thibaut</a:t>
            </a:r>
            <a:r>
              <a:rPr lang="en-US" dirty="0" smtClean="0"/>
              <a:t> </a:t>
            </a:r>
            <a:r>
              <a:rPr lang="en-US" dirty="0" err="1" smtClean="0"/>
              <a:t>Lefevre</a:t>
            </a:r>
            <a:endParaRPr lang="en-US" dirty="0"/>
          </a:p>
        </p:txBody>
      </p:sp>
      <p:pic>
        <p:nvPicPr>
          <p:cNvPr id="7" name="Picture 6"/>
          <p:cNvPicPr>
            <a:picLocks noChangeAspect="1"/>
          </p:cNvPicPr>
          <p:nvPr/>
        </p:nvPicPr>
        <p:blipFill>
          <a:blip r:embed="rId2"/>
          <a:stretch>
            <a:fillRect/>
          </a:stretch>
        </p:blipFill>
        <p:spPr>
          <a:xfrm>
            <a:off x="6477000" y="5334000"/>
            <a:ext cx="2044700" cy="1092200"/>
          </a:xfrm>
          <a:prstGeom prst="rect">
            <a:avLst/>
          </a:prstGeom>
        </p:spPr>
      </p:pic>
      <p:pic>
        <p:nvPicPr>
          <p:cNvPr id="8" name="Picture 7"/>
          <p:cNvPicPr>
            <a:picLocks noChangeAspect="1"/>
          </p:cNvPicPr>
          <p:nvPr/>
        </p:nvPicPr>
        <p:blipFill>
          <a:blip r:embed="rId3"/>
          <a:stretch>
            <a:fillRect/>
          </a:stretch>
        </p:blipFill>
        <p:spPr>
          <a:xfrm>
            <a:off x="0" y="4127500"/>
            <a:ext cx="2832100" cy="2730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a:t>
            </a:r>
            <a:endParaRPr lang="en-GB" dirty="0"/>
          </a:p>
        </p:txBody>
      </p:sp>
      <p:sp>
        <p:nvSpPr>
          <p:cNvPr id="3" name="Content Placeholder 2"/>
          <p:cNvSpPr>
            <a:spLocks noGrp="1"/>
          </p:cNvSpPr>
          <p:nvPr>
            <p:ph idx="1"/>
          </p:nvPr>
        </p:nvSpPr>
        <p:spPr>
          <a:xfrm>
            <a:off x="609600" y="1600200"/>
            <a:ext cx="8229600" cy="4572000"/>
          </a:xfrm>
        </p:spPr>
        <p:txBody>
          <a:bodyPr/>
          <a:lstStyle/>
          <a:p>
            <a:r>
              <a:rPr lang="en-US" dirty="0" smtClean="0"/>
              <a:t>Transfer lines in good shape after big effort.</a:t>
            </a:r>
          </a:p>
          <a:p>
            <a:r>
              <a:rPr lang="en-US" dirty="0" smtClean="0"/>
              <a:t>Re-phasing, synchronization &amp;  transfer &amp; capture</a:t>
            </a:r>
          </a:p>
          <a:p>
            <a:pPr lvl="1"/>
            <a:r>
              <a:rPr lang="en-US" dirty="0" smtClean="0"/>
              <a:t>Excellent – </a:t>
            </a:r>
            <a:r>
              <a:rPr lang="en-US" dirty="0" smtClean="0">
                <a:solidFill>
                  <a:srgbClr val="FF0000"/>
                </a:solidFill>
              </a:rPr>
              <a:t>some RF controls and OP procedural issues</a:t>
            </a:r>
          </a:p>
          <a:p>
            <a:r>
              <a:rPr lang="en-US" dirty="0" smtClean="0"/>
              <a:t>Injection sequencing:</a:t>
            </a:r>
          </a:p>
          <a:p>
            <a:pPr lvl="1"/>
            <a:r>
              <a:rPr lang="en-US" dirty="0" smtClean="0"/>
              <a:t>injection schemes, multi-bunch, two beams, collision scheduling</a:t>
            </a:r>
          </a:p>
          <a:p>
            <a:r>
              <a:rPr lang="en-US" dirty="0" smtClean="0"/>
              <a:t>Kicker Soft Start - now part of the process</a:t>
            </a:r>
          </a:p>
          <a:p>
            <a:r>
              <a:rPr lang="en-US" dirty="0" smtClean="0"/>
              <a:t>Injection Quality Check operational (</a:t>
            </a:r>
            <a:r>
              <a:rPr lang="en-US" dirty="0" smtClean="0">
                <a:solidFill>
                  <a:srgbClr val="FF0000"/>
                </a:solidFill>
              </a:rPr>
              <a:t>new arrival!</a:t>
            </a:r>
            <a:r>
              <a:rPr lang="en-US" dirty="0" smtClean="0"/>
              <a:t>)</a:t>
            </a:r>
          </a:p>
          <a:p>
            <a:r>
              <a:rPr lang="en-US" dirty="0" smtClean="0"/>
              <a:t>Abort gap keeper commissioned</a:t>
            </a:r>
          </a:p>
          <a:p>
            <a:r>
              <a:rPr lang="en-US" dirty="0" smtClean="0"/>
              <a:t>Full program of beam based checks</a:t>
            </a:r>
          </a:p>
          <a:p>
            <a:pPr lvl="1"/>
            <a:r>
              <a:rPr lang="en-US" dirty="0" smtClean="0"/>
              <a:t>injection protection (TDI etc), transfer line collimators, TDI positioning, aperture, kicker waveform etc.</a:t>
            </a:r>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6" name="TextBox 5"/>
          <p:cNvSpPr txBox="1"/>
          <p:nvPr/>
        </p:nvSpPr>
        <p:spPr>
          <a:xfrm>
            <a:off x="1143000" y="838200"/>
            <a:ext cx="6553200" cy="400110"/>
          </a:xfrm>
          <a:prstGeom prst="rect">
            <a:avLst/>
          </a:prstGeom>
          <a:noFill/>
          <a:ln>
            <a:solidFill>
              <a:schemeClr val="bg2">
                <a:lumMod val="60000"/>
                <a:lumOff val="40000"/>
              </a:schemeClr>
            </a:solidFill>
          </a:ln>
        </p:spPr>
        <p:txBody>
          <a:bodyPr wrap="square" rtlCol="0">
            <a:spAutoFit/>
          </a:bodyPr>
          <a:lstStyle/>
          <a:p>
            <a:r>
              <a:rPr lang="en-US" dirty="0" smtClean="0"/>
              <a:t>Complex dance of hardware, timing, RF, interlocks etc. </a:t>
            </a:r>
            <a:endParaRPr lang="en-US" dirty="0"/>
          </a:p>
        </p:txBody>
      </p:sp>
      <p:sp>
        <p:nvSpPr>
          <p:cNvPr id="7" name="Date Placeholder 6"/>
          <p:cNvSpPr>
            <a:spLocks noGrp="1"/>
          </p:cNvSpPr>
          <p:nvPr>
            <p:ph type="dt" sz="half" idx="12"/>
          </p:nvPr>
        </p:nvSpPr>
        <p:spPr/>
        <p:txBody>
          <a:bodyPr/>
          <a:lstStyle/>
          <a:p>
            <a:r>
              <a:rPr lang="en-US" smtClean="0"/>
              <a:t>29/01/10</a:t>
            </a:r>
            <a:endParaRPr lang="en-US" dirty="0"/>
          </a:p>
        </p:txBody>
      </p:sp>
      <p:sp>
        <p:nvSpPr>
          <p:cNvPr id="8" name="TextBox 7"/>
          <p:cNvSpPr txBox="1"/>
          <p:nvPr/>
        </p:nvSpPr>
        <p:spPr>
          <a:xfrm>
            <a:off x="6477000" y="152400"/>
            <a:ext cx="2362200" cy="400110"/>
          </a:xfrm>
          <a:prstGeom prst="rect">
            <a:avLst/>
          </a:prstGeom>
          <a:noFill/>
        </p:spPr>
        <p:txBody>
          <a:bodyPr wrap="square" rtlCol="0">
            <a:spAutoFit/>
          </a:bodyPr>
          <a:lstStyle/>
          <a:p>
            <a:r>
              <a:rPr lang="en-US" dirty="0" err="1" smtClean="0"/>
              <a:t>Malika</a:t>
            </a:r>
            <a:r>
              <a:rPr lang="en-US" dirty="0" smtClean="0"/>
              <a:t> </a:t>
            </a:r>
            <a:r>
              <a:rPr lang="en-US" dirty="0" err="1" smtClean="0"/>
              <a:t>Meddahi</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Synchrotron light monitor</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5" name="Picture 4"/>
          <p:cNvPicPr>
            <a:picLocks noChangeAspect="1"/>
          </p:cNvPicPr>
          <p:nvPr/>
        </p:nvPicPr>
        <p:blipFill>
          <a:blip r:embed="rId2"/>
          <a:stretch>
            <a:fillRect/>
          </a:stretch>
        </p:blipFill>
        <p:spPr>
          <a:xfrm>
            <a:off x="1600200" y="1828800"/>
            <a:ext cx="6032500" cy="4292600"/>
          </a:xfrm>
          <a:prstGeom prst="rect">
            <a:avLst/>
          </a:prstGeom>
        </p:spPr>
      </p:pic>
      <p:sp>
        <p:nvSpPr>
          <p:cNvPr id="6" name="TextBox 5"/>
          <p:cNvSpPr txBox="1"/>
          <p:nvPr/>
        </p:nvSpPr>
        <p:spPr>
          <a:xfrm>
            <a:off x="1219200" y="990600"/>
            <a:ext cx="6248400" cy="523220"/>
          </a:xfrm>
          <a:prstGeom prst="rect">
            <a:avLst/>
          </a:prstGeom>
          <a:noFill/>
          <a:ln>
            <a:solidFill>
              <a:srgbClr val="FF0000"/>
            </a:solidFill>
          </a:ln>
        </p:spPr>
        <p:txBody>
          <a:bodyPr wrap="square" rtlCol="0">
            <a:spAutoFit/>
          </a:bodyPr>
          <a:lstStyle/>
          <a:p>
            <a:r>
              <a:rPr lang="en-US" sz="2800" dirty="0" smtClean="0">
                <a:solidFill>
                  <a:srgbClr val="FF0000"/>
                </a:solidFill>
              </a:rPr>
              <a:t>Vertical emittance blow-up – beam 2</a:t>
            </a:r>
            <a:endParaRPr lang="en-US" sz="2800"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Tune</a:t>
            </a:r>
            <a:endParaRPr lang="en-US" dirty="0"/>
          </a:p>
        </p:txBody>
      </p:sp>
      <p:sp>
        <p:nvSpPr>
          <p:cNvPr id="3" name="Content Placeholder 2"/>
          <p:cNvSpPr>
            <a:spLocks noGrp="1"/>
          </p:cNvSpPr>
          <p:nvPr>
            <p:ph idx="1"/>
          </p:nvPr>
        </p:nvSpPr>
        <p:spPr/>
        <p:txBody>
          <a:bodyPr/>
          <a:lstStyle/>
          <a:p>
            <a:r>
              <a:rPr lang="en-US" dirty="0" smtClean="0"/>
              <a:t>The Base-Band-Tune (BBQ) system was work horse from LHC day one</a:t>
            </a:r>
          </a:p>
          <a:p>
            <a:pPr lvl="1"/>
            <a:r>
              <a:rPr lang="en-US" dirty="0" smtClean="0"/>
              <a:t>No hardware, minimal software and only a few beam related issues</a:t>
            </a:r>
          </a:p>
          <a:p>
            <a:pPr lvl="1"/>
            <a:r>
              <a:rPr lang="en-US" dirty="0" smtClean="0"/>
              <a:t>Most measurements were done with residual beam excitation</a:t>
            </a:r>
          </a:p>
          <a:p>
            <a:pPr lvl="1"/>
            <a:r>
              <a:rPr lang="en-US" dirty="0" smtClean="0"/>
              <a:t>Q measurements resolution in the range of 10</a:t>
            </a:r>
            <a:r>
              <a:rPr lang="en-US" baseline="30000" dirty="0" smtClean="0"/>
              <a:t>-4</a:t>
            </a:r>
            <a:r>
              <a:rPr lang="en-US" dirty="0" smtClean="0"/>
              <a:t> … 10</a:t>
            </a:r>
            <a:r>
              <a:rPr lang="en-US" baseline="30000" dirty="0" smtClean="0"/>
              <a:t>-</a:t>
            </a:r>
            <a:r>
              <a:rPr lang="en-US" baseline="30000" dirty="0" smtClean="0"/>
              <a:t>5</a:t>
            </a:r>
          </a:p>
          <a:p>
            <a:r>
              <a:rPr lang="en-US" dirty="0" smtClean="0"/>
              <a:t>PLL – partially deployed – to be fully </a:t>
            </a:r>
            <a:r>
              <a:rPr lang="en-US" dirty="0" smtClean="0"/>
              <a:t>commissioned</a:t>
            </a:r>
          </a:p>
          <a:p>
            <a:r>
              <a:rPr lang="en-US" dirty="0" smtClean="0"/>
              <a:t>Feedback operational via BBQ continuous FFT</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5562600" y="152400"/>
            <a:ext cx="3124200" cy="400110"/>
          </a:xfrm>
          <a:prstGeom prst="rect">
            <a:avLst/>
          </a:prstGeom>
          <a:noFill/>
        </p:spPr>
        <p:txBody>
          <a:bodyPr wrap="square" rtlCol="0">
            <a:spAutoFit/>
          </a:bodyPr>
          <a:lstStyle/>
          <a:p>
            <a:r>
              <a:rPr lang="en-US" dirty="0" smtClean="0"/>
              <a:t>Ralph </a:t>
            </a:r>
            <a:r>
              <a:rPr lang="en-US" dirty="0" err="1" smtClean="0"/>
              <a:t>Steinhagen</a:t>
            </a:r>
            <a:endParaRPr lang="en-US" dirty="0"/>
          </a:p>
        </p:txBody>
      </p:sp>
      <p:pic>
        <p:nvPicPr>
          <p:cNvPr id="7" name="Picture 6"/>
          <p:cNvPicPr>
            <a:picLocks noChangeAspect="1"/>
          </p:cNvPicPr>
          <p:nvPr/>
        </p:nvPicPr>
        <p:blipFill>
          <a:blip r:embed="rId2"/>
          <a:stretch>
            <a:fillRect/>
          </a:stretch>
        </p:blipFill>
        <p:spPr>
          <a:xfrm>
            <a:off x="6184900" y="4813300"/>
            <a:ext cx="2959100" cy="20447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Controls &amp; operations</a:t>
            </a:r>
            <a:endParaRPr lang="en-US" dirty="0"/>
          </a:p>
        </p:txBody>
      </p:sp>
      <p:sp>
        <p:nvSpPr>
          <p:cNvPr id="6" name="Text Placeholder 5"/>
          <p:cNvSpPr>
            <a:spLocks noGrp="1"/>
          </p:cNvSpPr>
          <p:nvPr>
            <p:ph type="body" idx="1"/>
          </p:nvPr>
        </p:nvSpPr>
        <p:spPr/>
        <p:txBody>
          <a:bodyPr/>
          <a:lstStyle/>
          <a:p>
            <a:endParaRPr lang="en-US"/>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Controls</a:t>
            </a:r>
            <a:endParaRPr lang="en-US" dirty="0"/>
          </a:p>
        </p:txBody>
      </p:sp>
      <p:sp>
        <p:nvSpPr>
          <p:cNvPr id="3" name="Content Placeholder 2"/>
          <p:cNvSpPr>
            <a:spLocks noGrp="1"/>
          </p:cNvSpPr>
          <p:nvPr>
            <p:ph idx="1"/>
          </p:nvPr>
        </p:nvSpPr>
        <p:spPr>
          <a:xfrm>
            <a:off x="533400" y="1981200"/>
            <a:ext cx="8229600" cy="2994025"/>
          </a:xfrm>
        </p:spPr>
        <p:txBody>
          <a:bodyPr/>
          <a:lstStyle/>
          <a:p>
            <a:r>
              <a:rPr lang="en-US" dirty="0" smtClean="0"/>
              <a:t> Infrastructure – disk space, consoles, …</a:t>
            </a:r>
          </a:p>
          <a:p>
            <a:r>
              <a:rPr lang="en-US" dirty="0" smtClean="0"/>
              <a:t> CMW – proxies, subscriptions, …</a:t>
            </a:r>
          </a:p>
          <a:p>
            <a:r>
              <a:rPr lang="en-US" dirty="0" smtClean="0"/>
              <a:t> FESA – front-end instabilities</a:t>
            </a:r>
          </a:p>
          <a:p>
            <a:r>
              <a:rPr lang="en-US" dirty="0" smtClean="0"/>
              <a:t> RBAC – introduction of STRICT policy</a:t>
            </a:r>
          </a:p>
          <a:p>
            <a:r>
              <a:rPr lang="en-US" dirty="0" smtClean="0"/>
              <a:t> JMS – data publishing</a:t>
            </a:r>
          </a:p>
          <a:p>
            <a:r>
              <a:rPr lang="en-US" dirty="0" smtClean="0"/>
              <a:t> BE-CO Development Process</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1066800" y="838200"/>
            <a:ext cx="6934200" cy="830997"/>
          </a:xfrm>
          <a:prstGeom prst="rect">
            <a:avLst/>
          </a:prstGeom>
          <a:noFill/>
          <a:ln>
            <a:solidFill>
              <a:srgbClr val="FF0000"/>
            </a:solidFill>
          </a:ln>
        </p:spPr>
        <p:txBody>
          <a:bodyPr wrap="square" rtlCol="0">
            <a:spAutoFit/>
          </a:bodyPr>
          <a:lstStyle/>
          <a:p>
            <a:r>
              <a:rPr lang="en-US" sz="2400" dirty="0" smtClean="0">
                <a:solidFill>
                  <a:srgbClr val="FF0000"/>
                </a:solidFill>
              </a:rPr>
              <a:t>A number of issues exposed by the hammering commissioning gave the system…</a:t>
            </a:r>
            <a:endParaRPr lang="en-US" sz="2400" dirty="0">
              <a:solidFill>
                <a:srgbClr val="FF0000"/>
              </a:solidFill>
            </a:endParaRPr>
          </a:p>
        </p:txBody>
      </p:sp>
      <p:sp>
        <p:nvSpPr>
          <p:cNvPr id="7" name="TextBox 6"/>
          <p:cNvSpPr txBox="1"/>
          <p:nvPr/>
        </p:nvSpPr>
        <p:spPr>
          <a:xfrm>
            <a:off x="1143000" y="5257800"/>
            <a:ext cx="7543800" cy="954107"/>
          </a:xfrm>
          <a:prstGeom prst="rect">
            <a:avLst/>
          </a:prstGeom>
          <a:noFill/>
          <a:ln>
            <a:solidFill>
              <a:schemeClr val="bg2"/>
            </a:solidFill>
          </a:ln>
        </p:spPr>
        <p:txBody>
          <a:bodyPr wrap="square" rtlCol="0">
            <a:spAutoFit/>
          </a:bodyPr>
          <a:lstStyle/>
          <a:p>
            <a:r>
              <a:rPr lang="en-US" sz="2800" dirty="0" smtClean="0"/>
              <a:t>Our dedicated team of professionals are working hard to resolve all these issues.</a:t>
            </a:r>
            <a:endParaRPr lang="en-US" sz="2800" dirty="0"/>
          </a:p>
        </p:txBody>
      </p:sp>
      <p:sp>
        <p:nvSpPr>
          <p:cNvPr id="8" name="TextBox 7"/>
          <p:cNvSpPr txBox="1"/>
          <p:nvPr/>
        </p:nvSpPr>
        <p:spPr>
          <a:xfrm>
            <a:off x="5943600" y="152400"/>
            <a:ext cx="2743200" cy="400110"/>
          </a:xfrm>
          <a:prstGeom prst="rect">
            <a:avLst/>
          </a:prstGeom>
          <a:noFill/>
        </p:spPr>
        <p:txBody>
          <a:bodyPr wrap="square" rtlCol="0">
            <a:spAutoFit/>
          </a:bodyPr>
          <a:lstStyle/>
          <a:p>
            <a:r>
              <a:rPr lang="en-US" dirty="0" err="1" smtClean="0"/>
              <a:t>Wojtek</a:t>
            </a:r>
            <a:r>
              <a:rPr lang="en-US" dirty="0" smtClean="0"/>
              <a:t> </a:t>
            </a:r>
            <a:r>
              <a:rPr lang="en-US" dirty="0" err="1" smtClean="0"/>
              <a:t>Sliwinski</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Weak points of operation?</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7340600" y="0"/>
            <a:ext cx="1803400" cy="1787672"/>
          </a:xfrm>
          <a:prstGeom prst="rect">
            <a:avLst/>
          </a:prstGeom>
        </p:spPr>
      </p:pic>
      <p:sp>
        <p:nvSpPr>
          <p:cNvPr id="8" name="TextBox 7"/>
          <p:cNvSpPr txBox="1"/>
          <p:nvPr/>
        </p:nvSpPr>
        <p:spPr>
          <a:xfrm>
            <a:off x="533400" y="1295400"/>
            <a:ext cx="8229600" cy="5016758"/>
          </a:xfrm>
          <a:prstGeom prst="rect">
            <a:avLst/>
          </a:prstGeom>
          <a:noFill/>
        </p:spPr>
        <p:txBody>
          <a:bodyPr wrap="square" rtlCol="0">
            <a:spAutoFit/>
          </a:bodyPr>
          <a:lstStyle/>
          <a:p>
            <a:pPr algn="l">
              <a:buFont typeface="Arial"/>
              <a:buChar char="•"/>
            </a:pPr>
            <a:r>
              <a:rPr lang="en-US" dirty="0" smtClean="0"/>
              <a:t> </a:t>
            </a:r>
            <a:r>
              <a:rPr lang="en-US" b="1" dirty="0" smtClean="0"/>
              <a:t>Frequent accidental over-injection</a:t>
            </a:r>
          </a:p>
          <a:p>
            <a:pPr algn="l">
              <a:buFont typeface="Arial"/>
              <a:buChar char="•"/>
            </a:pPr>
            <a:r>
              <a:rPr lang="en-US" b="1" dirty="0" smtClean="0"/>
              <a:t> Injection and circulate for many turns with screens IN</a:t>
            </a:r>
          </a:p>
          <a:p>
            <a:pPr algn="l">
              <a:buFont typeface="Arial"/>
              <a:buChar char="•"/>
            </a:pPr>
            <a:r>
              <a:rPr lang="en-US" b="1" dirty="0" smtClean="0"/>
              <a:t> Tacit acceptance of unofficial ‘quiet beam’ mode</a:t>
            </a:r>
          </a:p>
          <a:p>
            <a:pPr algn="l">
              <a:buFont typeface="Arial"/>
              <a:buChar char="•"/>
            </a:pPr>
            <a:r>
              <a:rPr lang="en-US" b="1" dirty="0" smtClean="0"/>
              <a:t> Playing wrong sequence at a bad time</a:t>
            </a:r>
          </a:p>
          <a:p>
            <a:pPr algn="l">
              <a:buFont typeface="Arial"/>
              <a:buChar char="•"/>
            </a:pPr>
            <a:r>
              <a:rPr lang="en-US" b="1" dirty="0" smtClean="0"/>
              <a:t> Wrong timing tables loaded for given sequence/mode</a:t>
            </a:r>
          </a:p>
          <a:p>
            <a:pPr algn="l">
              <a:buFont typeface="Arial"/>
              <a:buChar char="•"/>
            </a:pPr>
            <a:r>
              <a:rPr lang="en-US" b="1" dirty="0" smtClean="0"/>
              <a:t> Parallelism (beam 1/beam 2, and ‘parasitic) in studies</a:t>
            </a:r>
          </a:p>
          <a:p>
            <a:pPr algn="l">
              <a:buFont typeface="Arial"/>
              <a:buChar char="•"/>
            </a:pPr>
            <a:r>
              <a:rPr lang="en-US" b="1" dirty="0" smtClean="0"/>
              <a:t> (Too) easy to disable ‘required’ functionalities</a:t>
            </a:r>
          </a:p>
          <a:p>
            <a:pPr algn="l">
              <a:buFont typeface="Arial"/>
              <a:buChar char="•"/>
            </a:pPr>
            <a:r>
              <a:rPr lang="en-US" b="1" dirty="0" smtClean="0"/>
              <a:t> Collimator/protection device threshold management</a:t>
            </a:r>
          </a:p>
          <a:p>
            <a:pPr algn="l">
              <a:buFont typeface="Arial"/>
              <a:buChar char="•"/>
            </a:pPr>
            <a:r>
              <a:rPr lang="en-US" b="1" dirty="0" smtClean="0"/>
              <a:t> LBDS internal trigger latency to BIS</a:t>
            </a:r>
          </a:p>
          <a:p>
            <a:pPr algn="l">
              <a:buFont typeface="Arial"/>
              <a:buChar char="•"/>
            </a:pPr>
            <a:r>
              <a:rPr lang="en-US" b="1" dirty="0" smtClean="0"/>
              <a:t> Inputs to SMP need to be rock-solid</a:t>
            </a:r>
          </a:p>
          <a:p>
            <a:pPr algn="l">
              <a:buFont typeface="Arial"/>
              <a:buChar char="•"/>
            </a:pPr>
            <a:r>
              <a:rPr lang="en-US" b="1" dirty="0" smtClean="0"/>
              <a:t> No enforced PM analysis or systematic offline dump analysis </a:t>
            </a:r>
          </a:p>
        </p:txBody>
      </p:sp>
      <p:sp>
        <p:nvSpPr>
          <p:cNvPr id="9" name="TextBox 8"/>
          <p:cNvSpPr txBox="1"/>
          <p:nvPr/>
        </p:nvSpPr>
        <p:spPr>
          <a:xfrm>
            <a:off x="1752600" y="6457890"/>
            <a:ext cx="4800600" cy="400110"/>
          </a:xfrm>
          <a:prstGeom prst="rect">
            <a:avLst/>
          </a:prstGeom>
          <a:solidFill>
            <a:schemeClr val="bg1"/>
          </a:solidFill>
        </p:spPr>
        <p:txBody>
          <a:bodyPr wrap="square" rtlCol="0">
            <a:spAutoFit/>
          </a:bodyPr>
          <a:lstStyle/>
          <a:p>
            <a:r>
              <a:rPr lang="en-US" dirty="0" smtClean="0">
                <a:solidFill>
                  <a:srgbClr val="008000"/>
                </a:solidFill>
              </a:rPr>
              <a:t>Captain Brennan “Blackheart” Goddard</a:t>
            </a:r>
            <a:endParaRPr lang="en-US" dirty="0">
              <a:solidFill>
                <a:srgbClr val="008000"/>
              </a:solidFill>
            </a:endParaRPr>
          </a:p>
        </p:txBody>
      </p:sp>
      <p:sp>
        <p:nvSpPr>
          <p:cNvPr id="10" name="TextBox 9"/>
          <p:cNvSpPr txBox="1"/>
          <p:nvPr/>
        </p:nvSpPr>
        <p:spPr>
          <a:xfrm>
            <a:off x="304800" y="762000"/>
            <a:ext cx="5791200" cy="461665"/>
          </a:xfrm>
          <a:prstGeom prst="rect">
            <a:avLst/>
          </a:prstGeom>
          <a:noFill/>
        </p:spPr>
        <p:txBody>
          <a:bodyPr wrap="square" rtlCol="0">
            <a:spAutoFit/>
          </a:bodyPr>
          <a:lstStyle/>
          <a:p>
            <a:pPr algn="l"/>
            <a:r>
              <a:rPr lang="en-US" sz="2400" b="1" dirty="0" smtClean="0">
                <a:solidFill>
                  <a:srgbClr val="FF0000"/>
                </a:solidFill>
              </a:rPr>
              <a:t>Some important ones from a long list</a:t>
            </a:r>
            <a:endParaRPr lang="en-US" sz="2400" b="1" dirty="0">
              <a:solidFill>
                <a:srgbClr val="FF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points of operation?</a:t>
            </a:r>
            <a:endParaRPr lang="en-US" dirty="0"/>
          </a:p>
        </p:txBody>
      </p:sp>
      <p:sp>
        <p:nvSpPr>
          <p:cNvPr id="3" name="Content Placeholder 2"/>
          <p:cNvSpPr>
            <a:spLocks noGrp="1"/>
          </p:cNvSpPr>
          <p:nvPr>
            <p:ph idx="1"/>
          </p:nvPr>
        </p:nvSpPr>
        <p:spPr>
          <a:xfrm>
            <a:off x="457200" y="990600"/>
            <a:ext cx="8229600" cy="5562600"/>
          </a:xfrm>
        </p:spPr>
        <p:txBody>
          <a:bodyPr/>
          <a:lstStyle/>
          <a:p>
            <a:r>
              <a:rPr lang="en-US" b="1" dirty="0" smtClean="0"/>
              <a:t>There are many, many strong points of LHC operation – honest</a:t>
            </a:r>
          </a:p>
          <a:p>
            <a:pPr lvl="1"/>
            <a:r>
              <a:rPr lang="en-US" sz="1800" dirty="0" smtClean="0"/>
              <a:t>Expertise, motivation, dedication, preparation, communication, coordination, teamwork, experience, support, controls, ….</a:t>
            </a:r>
          </a:p>
          <a:p>
            <a:endParaRPr lang="en-US" sz="2200" dirty="0" smtClean="0"/>
          </a:p>
          <a:p>
            <a:r>
              <a:rPr lang="en-US" b="1" dirty="0" smtClean="0"/>
              <a:t>After just having learnt to walk, our baby will soon be running with scissors</a:t>
            </a:r>
            <a:br>
              <a:rPr lang="en-US" b="1" dirty="0" smtClean="0"/>
            </a:br>
            <a:endParaRPr lang="en-US" b="1" i="1" dirty="0" smtClean="0"/>
          </a:p>
          <a:p>
            <a:r>
              <a:rPr lang="en-US" b="1" i="1" dirty="0" smtClean="0">
                <a:solidFill>
                  <a:srgbClr val="FF0000"/>
                </a:solidFill>
              </a:rPr>
              <a:t>We will require much more discipline </a:t>
            </a:r>
            <a:r>
              <a:rPr lang="en-US" b="1" dirty="0" smtClean="0">
                <a:solidFill>
                  <a:srgbClr val="FF0000"/>
                </a:solidFill>
              </a:rPr>
              <a:t>when we go above safe beam limit</a:t>
            </a:r>
          </a:p>
          <a:p>
            <a:pPr lvl="1"/>
            <a:endParaRPr lang="en-US" sz="1800" dirty="0" smtClean="0"/>
          </a:p>
          <a:p>
            <a:pPr>
              <a:buNone/>
            </a:pPr>
            <a:endParaRPr lang="en-US" sz="2200" dirty="0" smtClean="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1143000" y="5867400"/>
            <a:ext cx="6324600" cy="400110"/>
          </a:xfrm>
          <a:prstGeom prst="rect">
            <a:avLst/>
          </a:prstGeom>
          <a:solidFill>
            <a:schemeClr val="bg1"/>
          </a:solidFill>
        </p:spPr>
        <p:txBody>
          <a:bodyPr wrap="square" rtlCol="0">
            <a:spAutoFit/>
          </a:bodyPr>
          <a:lstStyle/>
          <a:p>
            <a:r>
              <a:rPr lang="en-US" dirty="0" smtClean="0">
                <a:solidFill>
                  <a:srgbClr val="008000"/>
                </a:solidFill>
              </a:rPr>
              <a:t>Brennan “We are not at home to Mr. </a:t>
            </a:r>
            <a:r>
              <a:rPr lang="en-US" dirty="0" err="1" smtClean="0">
                <a:solidFill>
                  <a:srgbClr val="008000"/>
                </a:solidFill>
              </a:rPr>
              <a:t>Cockup</a:t>
            </a:r>
            <a:r>
              <a:rPr lang="en-US" dirty="0" smtClean="0">
                <a:solidFill>
                  <a:srgbClr val="008000"/>
                </a:solidFill>
              </a:rPr>
              <a:t>” Goddard</a:t>
            </a:r>
            <a:endParaRPr lang="en-US" dirty="0">
              <a:solidFill>
                <a:srgbClr val="008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Availability</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1752600" y="838200"/>
            <a:ext cx="5905500" cy="5435600"/>
          </a:xfrm>
          <a:prstGeom prst="rect">
            <a:avLst/>
          </a:prstGeom>
        </p:spPr>
      </p:pic>
      <p:sp>
        <p:nvSpPr>
          <p:cNvPr id="8" name="TextBox 7"/>
          <p:cNvSpPr txBox="1"/>
          <p:nvPr/>
        </p:nvSpPr>
        <p:spPr>
          <a:xfrm>
            <a:off x="5334000" y="152400"/>
            <a:ext cx="2667000" cy="400110"/>
          </a:xfrm>
          <a:prstGeom prst="rect">
            <a:avLst/>
          </a:prstGeom>
          <a:noFill/>
        </p:spPr>
        <p:txBody>
          <a:bodyPr wrap="square" rtlCol="0">
            <a:spAutoFit/>
          </a:bodyPr>
          <a:lstStyle/>
          <a:p>
            <a:r>
              <a:rPr lang="en-US" dirty="0" smtClean="0"/>
              <a:t>Reyes </a:t>
            </a:r>
            <a:r>
              <a:rPr lang="en-US" dirty="0" err="1" smtClean="0"/>
              <a:t>Alemany</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Unavailability</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5" name="Picture 4"/>
          <p:cNvPicPr>
            <a:picLocks noChangeAspect="1"/>
          </p:cNvPicPr>
          <p:nvPr/>
        </p:nvPicPr>
        <p:blipFill>
          <a:blip r:embed="rId2"/>
          <a:stretch>
            <a:fillRect/>
          </a:stretch>
        </p:blipFill>
        <p:spPr>
          <a:xfrm>
            <a:off x="1143000" y="914400"/>
            <a:ext cx="7207250" cy="5434121"/>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Screen shot 2010-01-28 at 2.32.17 PM.png"/>
          <p:cNvPicPr>
            <a:picLocks noChangeAspect="1"/>
          </p:cNvPicPr>
          <p:nvPr/>
        </p:nvPicPr>
        <p:blipFill>
          <a:blip r:embed="rId2"/>
          <a:stretch>
            <a:fillRect/>
          </a:stretch>
        </p:blipFill>
        <p:spPr>
          <a:xfrm>
            <a:off x="1524000" y="762000"/>
            <a:ext cx="6019800" cy="5664200"/>
          </a:xfrm>
          <a:prstGeom prst="rect">
            <a:avLst/>
          </a:prstGeom>
        </p:spPr>
      </p:pic>
      <p:sp>
        <p:nvSpPr>
          <p:cNvPr id="2" name="Title 1"/>
          <p:cNvSpPr>
            <a:spLocks noGrp="1"/>
          </p:cNvSpPr>
          <p:nvPr>
            <p:ph type="title"/>
          </p:nvPr>
        </p:nvSpPr>
        <p:spPr/>
        <p:txBody>
          <a:bodyPr/>
          <a:lstStyle/>
          <a:p>
            <a:r>
              <a:rPr lang="en-US" dirty="0" smtClean="0"/>
              <a:t>Unavailability by EIC</a:t>
            </a:r>
            <a:endParaRPr lang="en-US" dirty="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pic>
        <p:nvPicPr>
          <p:cNvPr id="6" name="Picture 5"/>
          <p:cNvPicPr>
            <a:picLocks noChangeAspect="1"/>
          </p:cNvPicPr>
          <p:nvPr/>
        </p:nvPicPr>
        <p:blipFill>
          <a:blip r:embed="rId3"/>
          <a:stretch>
            <a:fillRect/>
          </a:stretch>
        </p:blipFill>
        <p:spPr>
          <a:xfrm>
            <a:off x="2590800" y="4191000"/>
            <a:ext cx="1028700" cy="685800"/>
          </a:xfrm>
          <a:prstGeom prst="rect">
            <a:avLst/>
          </a:prstGeom>
        </p:spPr>
      </p:pic>
      <p:pic>
        <p:nvPicPr>
          <p:cNvPr id="7" name="Picture 6"/>
          <p:cNvPicPr>
            <a:picLocks noChangeAspect="1"/>
          </p:cNvPicPr>
          <p:nvPr/>
        </p:nvPicPr>
        <p:blipFill>
          <a:blip r:embed="rId3"/>
          <a:stretch>
            <a:fillRect/>
          </a:stretch>
        </p:blipFill>
        <p:spPr>
          <a:xfrm>
            <a:off x="5334000" y="2286000"/>
            <a:ext cx="1028700" cy="685800"/>
          </a:xfrm>
          <a:prstGeom prst="rect">
            <a:avLst/>
          </a:prstGeom>
        </p:spPr>
      </p:pic>
      <p:pic>
        <p:nvPicPr>
          <p:cNvPr id="8" name="Picture 7"/>
          <p:cNvPicPr>
            <a:picLocks noChangeAspect="1"/>
          </p:cNvPicPr>
          <p:nvPr/>
        </p:nvPicPr>
        <p:blipFill>
          <a:blip r:embed="rId3"/>
          <a:stretch>
            <a:fillRect/>
          </a:stretch>
        </p:blipFill>
        <p:spPr>
          <a:xfrm>
            <a:off x="4876800" y="4876800"/>
            <a:ext cx="1028700" cy="685800"/>
          </a:xfrm>
          <a:prstGeom prst="rect">
            <a:avLst/>
          </a:prstGeom>
        </p:spPr>
      </p:pic>
      <p:pic>
        <p:nvPicPr>
          <p:cNvPr id="9" name="Picture 8"/>
          <p:cNvPicPr>
            <a:picLocks noChangeAspect="1"/>
          </p:cNvPicPr>
          <p:nvPr/>
        </p:nvPicPr>
        <p:blipFill>
          <a:blip r:embed="rId4"/>
          <a:stretch>
            <a:fillRect/>
          </a:stretch>
        </p:blipFill>
        <p:spPr>
          <a:xfrm>
            <a:off x="2362200" y="2209800"/>
            <a:ext cx="965200" cy="482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accel="50000" decel="5000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accel="50000" decel="5000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accel="50000" decel="5000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slide(fromBottom)">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2010</a:t>
            </a:r>
            <a:endParaRPr lang="en-US" dirty="0"/>
          </a:p>
        </p:txBody>
      </p:sp>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8" name="TextBox 7"/>
          <p:cNvSpPr txBox="1"/>
          <p:nvPr/>
        </p:nvSpPr>
        <p:spPr>
          <a:xfrm>
            <a:off x="3124200" y="5867400"/>
            <a:ext cx="5715000" cy="584776"/>
          </a:xfrm>
          <a:prstGeom prst="rect">
            <a:avLst/>
          </a:prstGeom>
          <a:noFill/>
        </p:spPr>
        <p:txBody>
          <a:bodyPr wrap="square" rtlCol="0">
            <a:spAutoFit/>
          </a:bodyPr>
          <a:lstStyle/>
          <a:p>
            <a:r>
              <a:rPr lang="en-US" sz="1600" dirty="0" smtClean="0"/>
              <a:t>Chosen not to summarize </a:t>
            </a:r>
            <a:r>
              <a:rPr lang="en-US" sz="1600" dirty="0" err="1" smtClean="0"/>
              <a:t>Massi’s</a:t>
            </a:r>
            <a:r>
              <a:rPr lang="en-US" sz="1600" dirty="0" smtClean="0"/>
              <a:t> summary of the LPC/LBS meeting and his list of experiments’ requirements </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Injection - problems</a:t>
            </a:r>
            <a:endParaRPr lang="en-US" dirty="0"/>
          </a:p>
        </p:txBody>
      </p:sp>
      <p:sp>
        <p:nvSpPr>
          <p:cNvPr id="5" name="Content Placeholder 4"/>
          <p:cNvSpPr>
            <a:spLocks noGrp="1"/>
          </p:cNvSpPr>
          <p:nvPr>
            <p:ph idx="1"/>
          </p:nvPr>
        </p:nvSpPr>
        <p:spPr>
          <a:xfrm>
            <a:off x="457200" y="914400"/>
            <a:ext cx="8229600" cy="5111750"/>
          </a:xfrm>
        </p:spPr>
        <p:txBody>
          <a:bodyPr/>
          <a:lstStyle/>
          <a:p>
            <a:r>
              <a:rPr lang="en-US" dirty="0" smtClean="0"/>
              <a:t>Over injection</a:t>
            </a:r>
          </a:p>
          <a:p>
            <a:pPr lvl="1"/>
            <a:r>
              <a:rPr lang="en-US" dirty="0" smtClean="0"/>
              <a:t>Losses at the LHC TDI and exceeding thresholds at the MQXA</a:t>
            </a:r>
          </a:p>
          <a:p>
            <a:pPr lvl="1"/>
            <a:r>
              <a:rPr lang="en-US" dirty="0" smtClean="0"/>
              <a:t>Various solutions under examination</a:t>
            </a:r>
          </a:p>
          <a:p>
            <a:r>
              <a:rPr lang="en-US" dirty="0" smtClean="0"/>
              <a:t>TCDI set up:</a:t>
            </a:r>
          </a:p>
          <a:p>
            <a:pPr lvl="1"/>
            <a:r>
              <a:rPr lang="en-US" dirty="0" smtClean="0"/>
              <a:t>losses in the ring already close to BLM interlock limit for pilot bunch… </a:t>
            </a:r>
            <a:r>
              <a:rPr lang="en-US" dirty="0" smtClean="0">
                <a:solidFill>
                  <a:srgbClr val="FF0000"/>
                </a:solidFill>
              </a:rPr>
              <a:t>needed to scrape in the SPS</a:t>
            </a:r>
          </a:p>
          <a:p>
            <a:pPr lvl="1"/>
            <a:r>
              <a:rPr lang="en-US" dirty="0" smtClean="0">
                <a:solidFill>
                  <a:srgbClr val="FF0000"/>
                </a:solidFill>
              </a:rPr>
              <a:t>Ratio of one pilot bunch to one nominal SPS batch: 6.4e3</a:t>
            </a:r>
          </a:p>
          <a:p>
            <a:pPr lvl="1"/>
            <a:r>
              <a:rPr lang="en-US" dirty="0" smtClean="0"/>
              <a:t>BLM saturation and dump thresholds for fastest integration time scale – general issue for fast loss</a:t>
            </a:r>
          </a:p>
          <a:p>
            <a:pPr lvl="1"/>
            <a:r>
              <a:rPr lang="en-US" dirty="0" smtClean="0"/>
              <a:t>BLM crosstalk while set-up</a:t>
            </a:r>
          </a:p>
          <a:p>
            <a:r>
              <a:rPr lang="en-US" dirty="0" smtClean="0"/>
              <a:t>TDI asymmetry</a:t>
            </a:r>
          </a:p>
          <a:p>
            <a:pPr lvl="1"/>
            <a:r>
              <a:rPr lang="en-US" dirty="0" smtClean="0"/>
              <a:t>– 2mm offset in P8, to be understood, tank opening required</a:t>
            </a:r>
          </a:p>
          <a:p>
            <a:pPr lvl="1"/>
            <a:endParaRPr lang="en-US" dirty="0" smtClean="0"/>
          </a:p>
        </p:txBody>
      </p:sp>
      <p:sp>
        <p:nvSpPr>
          <p:cNvPr id="3" name="Footer Placeholder 2"/>
          <p:cNvSpPr>
            <a:spLocks noGrp="1"/>
          </p:cNvSpPr>
          <p:nvPr>
            <p:ph type="ftr" sz="quarter" idx="10"/>
          </p:nvPr>
        </p:nvSpPr>
        <p:spPr/>
        <p:txBody>
          <a:bodyPr/>
          <a:lstStyle/>
          <a:p>
            <a:r>
              <a:rPr lang="en-US" smtClean="0"/>
              <a:t>Evian workshop summary </a:t>
            </a:r>
            <a:endParaRPr lang="en-US" dirty="0"/>
          </a:p>
        </p:txBody>
      </p:sp>
      <p:sp>
        <p:nvSpPr>
          <p:cNvPr id="4" name="Date Placeholder 3"/>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1600200" y="5562600"/>
            <a:ext cx="6019800" cy="954107"/>
          </a:xfrm>
          <a:prstGeom prst="rect">
            <a:avLst/>
          </a:prstGeom>
          <a:noFill/>
          <a:ln>
            <a:solidFill>
              <a:srgbClr val="FF0000"/>
            </a:solidFill>
          </a:ln>
        </p:spPr>
        <p:txBody>
          <a:bodyPr wrap="square" rtlCol="0">
            <a:spAutoFit/>
          </a:bodyPr>
          <a:lstStyle/>
          <a:p>
            <a:r>
              <a:rPr lang="en-US" sz="2800" dirty="0" smtClean="0">
                <a:solidFill>
                  <a:srgbClr val="FF0000"/>
                </a:solidFill>
              </a:rPr>
              <a:t>Lots still to sort out</a:t>
            </a:r>
            <a:br>
              <a:rPr lang="en-US" sz="2800" dirty="0" smtClean="0">
                <a:solidFill>
                  <a:srgbClr val="FF0000"/>
                </a:solidFill>
              </a:rPr>
            </a:br>
            <a:r>
              <a:rPr lang="en-US" sz="2800" dirty="0" smtClean="0">
                <a:solidFill>
                  <a:srgbClr val="FF0000"/>
                </a:solidFill>
              </a:rPr>
              <a:t>Not yet ready for higher intensities</a:t>
            </a:r>
            <a:endParaRPr lang="en-US" sz="2800" dirty="0">
              <a:solidFill>
                <a:srgbClr val="FF0000"/>
              </a:solidFill>
            </a:endParaRPr>
          </a:p>
        </p:txBody>
      </p:sp>
      <p:sp>
        <p:nvSpPr>
          <p:cNvPr id="7" name="TextBox 6"/>
          <p:cNvSpPr txBox="1"/>
          <p:nvPr/>
        </p:nvSpPr>
        <p:spPr>
          <a:xfrm>
            <a:off x="5562600" y="152400"/>
            <a:ext cx="2819400" cy="400110"/>
          </a:xfrm>
          <a:prstGeom prst="rect">
            <a:avLst/>
          </a:prstGeom>
          <a:noFill/>
        </p:spPr>
        <p:txBody>
          <a:bodyPr wrap="square" rtlCol="0">
            <a:spAutoFit/>
          </a:bodyPr>
          <a:lstStyle/>
          <a:p>
            <a:r>
              <a:rPr lang="en-US" dirty="0" smtClean="0"/>
              <a:t>Wolfgang </a:t>
            </a:r>
            <a:r>
              <a:rPr lang="en-US" dirty="0" err="1" smtClean="0"/>
              <a:t>Bartmann</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2010</a:t>
            </a:r>
            <a:r>
              <a:rPr lang="en-US" dirty="0" smtClean="0"/>
              <a:t> </a:t>
            </a:r>
            <a:r>
              <a:rPr lang="en-US" dirty="0" smtClean="0"/>
              <a:t>– parameters</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a:p>
        </p:txBody>
      </p:sp>
      <p:sp>
        <p:nvSpPr>
          <p:cNvPr id="5" name="Date Placeholder 4"/>
          <p:cNvSpPr>
            <a:spLocks noGrp="1"/>
          </p:cNvSpPr>
          <p:nvPr>
            <p:ph type="dt" sz="half" idx="12"/>
          </p:nvPr>
        </p:nvSpPr>
        <p:spPr/>
        <p:txBody>
          <a:bodyPr/>
          <a:lstStyle/>
          <a:p>
            <a:r>
              <a:rPr lang="en-US" smtClean="0"/>
              <a:t>29/01/10</a:t>
            </a:r>
            <a:endParaRPr lang="en-US"/>
          </a:p>
        </p:txBody>
      </p:sp>
      <p:pic>
        <p:nvPicPr>
          <p:cNvPr id="9" name="Picture 8"/>
          <p:cNvPicPr>
            <a:picLocks noChangeAspect="1"/>
          </p:cNvPicPr>
          <p:nvPr/>
        </p:nvPicPr>
        <p:blipFill>
          <a:blip r:embed="rId2"/>
          <a:stretch>
            <a:fillRect/>
          </a:stretch>
        </p:blipFill>
        <p:spPr>
          <a:xfrm>
            <a:off x="323751" y="762000"/>
            <a:ext cx="8820249" cy="3886200"/>
          </a:xfrm>
          <a:prstGeom prst="rect">
            <a:avLst/>
          </a:prstGeom>
        </p:spPr>
      </p:pic>
      <p:sp>
        <p:nvSpPr>
          <p:cNvPr id="6" name="TextBox 5"/>
          <p:cNvSpPr txBox="1"/>
          <p:nvPr/>
        </p:nvSpPr>
        <p:spPr>
          <a:xfrm>
            <a:off x="5562600" y="6172200"/>
            <a:ext cx="3810000" cy="707886"/>
          </a:xfrm>
          <a:prstGeom prst="rect">
            <a:avLst/>
          </a:prstGeom>
          <a:noFill/>
        </p:spPr>
        <p:txBody>
          <a:bodyPr wrap="square" rtlCol="0">
            <a:spAutoFit/>
          </a:bodyPr>
          <a:lstStyle/>
          <a:p>
            <a:r>
              <a:rPr lang="en-US" dirty="0" smtClean="0"/>
              <a:t>Massimo </a:t>
            </a:r>
            <a:r>
              <a:rPr lang="en-US" dirty="0" err="1" smtClean="0"/>
              <a:t>Gionvannozzi</a:t>
            </a:r>
            <a:r>
              <a:rPr lang="en-US" dirty="0" smtClean="0"/>
              <a:t/>
            </a:r>
            <a:br>
              <a:rPr lang="en-US" dirty="0" smtClean="0"/>
            </a:br>
            <a:r>
              <a:rPr lang="en-US" dirty="0" smtClean="0"/>
              <a:t>Werner Herr</a:t>
            </a:r>
            <a:endParaRPr lang="en-US" dirty="0"/>
          </a:p>
        </p:txBody>
      </p:sp>
      <p:sp>
        <p:nvSpPr>
          <p:cNvPr id="7" name="Content Placeholder 5"/>
          <p:cNvSpPr txBox="1">
            <a:spLocks/>
          </p:cNvSpPr>
          <p:nvPr/>
        </p:nvSpPr>
        <p:spPr bwMode="auto">
          <a:xfrm>
            <a:off x="228600" y="4800600"/>
            <a:ext cx="82296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r>
              <a:rPr kumimoji="0" lang="en-US" sz="2400" b="0" i="0" u="none" strike="noStrike" kern="0" cap="none" spc="0" normalizeH="0" baseline="0" noProof="0" dirty="0" smtClean="0">
                <a:ln>
                  <a:noFill/>
                </a:ln>
                <a:solidFill>
                  <a:schemeClr val="bg2"/>
                </a:solidFill>
                <a:effectLst/>
                <a:uLnTx/>
                <a:uFillTx/>
                <a:latin typeface="+mn-lt"/>
                <a:ea typeface="+mn-ea"/>
                <a:cs typeface="+mn-cs"/>
              </a:rPr>
              <a:t>Bring on the crossing angle sooner rather that later and don’t waste too much time with 156 bunches per beam</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r>
              <a:rPr kumimoji="0" lang="en-US" sz="2400" b="0" i="0" u="none" strike="noStrike" kern="0" cap="none" spc="0" normalizeH="0" baseline="0" noProof="0" dirty="0" smtClean="0">
                <a:ln>
                  <a:noFill/>
                </a:ln>
                <a:solidFill>
                  <a:schemeClr val="bg2"/>
                </a:solidFill>
                <a:effectLst/>
                <a:uLnTx/>
                <a:uFillTx/>
                <a:latin typeface="+mn-lt"/>
                <a:ea typeface="+mn-ea"/>
                <a:cs typeface="+mn-cs"/>
              </a:rPr>
              <a:t>Explore higher bunch intensities early</a:t>
            </a:r>
            <a:r>
              <a:rPr kumimoji="0" lang="en-US" sz="2400" b="0" i="0" u="none" strike="noStrike" kern="0" cap="none" spc="0" normalizeH="0" baseline="0" noProof="0" dirty="0" smtClean="0">
                <a:ln>
                  <a:noFill/>
                </a:ln>
                <a:solidFill>
                  <a:schemeClr val="bg2"/>
                </a:solidFill>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r>
              <a:rPr lang="en-US" sz="2400" kern="0" dirty="0" smtClean="0">
                <a:latin typeface="+mn-lt"/>
              </a:rPr>
              <a:t>~200 pb</a:t>
            </a:r>
            <a:r>
              <a:rPr lang="en-US" sz="2400" kern="0" baseline="30000" dirty="0" smtClean="0">
                <a:latin typeface="+mn-lt"/>
              </a:rPr>
              <a:t>-1</a:t>
            </a:r>
            <a:r>
              <a:rPr lang="en-US" sz="2400" kern="0" dirty="0" smtClean="0">
                <a:latin typeface="+mn-lt"/>
              </a:rPr>
              <a:t> if things go well</a:t>
            </a:r>
            <a:endParaRPr kumimoji="0" lang="en-US" sz="2400" b="0" i="0" u="none" strike="noStrike" kern="0" cap="none" spc="0" normalizeH="0" baseline="0" noProof="0" dirty="0">
              <a:ln>
                <a:noFill/>
              </a:ln>
              <a:solidFill>
                <a:schemeClr val="bg2"/>
              </a:solidFill>
              <a:effectLst/>
              <a:uLnTx/>
              <a:uFillTx/>
              <a:latin typeface="+mn-lt"/>
              <a:ea typeface="+mn-ea"/>
              <a:cs typeface="+mn-cs"/>
            </a:endParaRPr>
          </a:p>
        </p:txBody>
      </p:sp>
      <p:sp>
        <p:nvSpPr>
          <p:cNvPr id="10" name="Rounded Rectangle 9"/>
          <p:cNvSpPr/>
          <p:nvPr/>
        </p:nvSpPr>
        <p:spPr bwMode="auto">
          <a:xfrm>
            <a:off x="228600" y="1219200"/>
            <a:ext cx="8915400" cy="838200"/>
          </a:xfrm>
          <a:prstGeom prst="roundRect">
            <a:avLst/>
          </a:prstGeom>
          <a:noFill/>
          <a:ln w="38100" cap="sq"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bg2"/>
              </a:solidFill>
              <a:effectLst/>
              <a:latin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9" name="Straight Arrow Connector 18"/>
          <p:cNvCxnSpPr>
            <a:stCxn id="7" idx="2"/>
          </p:cNvCxnSpPr>
          <p:nvPr/>
        </p:nvCxnSpPr>
        <p:spPr bwMode="auto">
          <a:xfrm rot="5400000">
            <a:off x="1839496" y="3875489"/>
            <a:ext cx="5500728" cy="35719"/>
          </a:xfrm>
          <a:prstGeom prst="straightConnector1">
            <a:avLst/>
          </a:prstGeom>
          <a:solidFill>
            <a:schemeClr val="accent1"/>
          </a:solidFill>
          <a:ln w="82550" cap="sq" cmpd="sng" algn="ctr">
            <a:solidFill>
              <a:schemeClr val="bg2"/>
            </a:solidFill>
            <a:prstDash val="solid"/>
            <a:round/>
            <a:headEnd type="none" w="med" len="med"/>
            <a:tailEnd type="arrow"/>
          </a:ln>
          <a:effectLst/>
        </p:spPr>
      </p:cxnSp>
      <p:sp>
        <p:nvSpPr>
          <p:cNvPr id="6" name="Title 5"/>
          <p:cNvSpPr>
            <a:spLocks noGrp="1"/>
          </p:cNvSpPr>
          <p:nvPr>
            <p:ph type="title"/>
          </p:nvPr>
        </p:nvSpPr>
        <p:spPr/>
        <p:txBody>
          <a:bodyPr/>
          <a:lstStyle/>
          <a:p>
            <a:r>
              <a:rPr lang="en-US" dirty="0" smtClean="0"/>
              <a:t>Beam commissioning strategy 2010</a:t>
            </a:r>
            <a:endParaRPr lang="en-GB"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7" name="Rectangle 6"/>
          <p:cNvSpPr/>
          <p:nvPr/>
        </p:nvSpPr>
        <p:spPr bwMode="auto">
          <a:xfrm>
            <a:off x="3000364" y="714356"/>
            <a:ext cx="3214710" cy="428628"/>
          </a:xfrm>
          <a:prstGeom prst="rect">
            <a:avLst/>
          </a:prstGeom>
          <a:solidFill>
            <a:srgbClr val="FFFF99"/>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000" b="0" i="0" u="none" strike="noStrike" cap="none" normalizeH="0" baseline="0" dirty="0" smtClean="0">
                <a:ln>
                  <a:noFill/>
                </a:ln>
                <a:solidFill>
                  <a:schemeClr val="bg2"/>
                </a:solidFill>
                <a:effectLst/>
                <a:latin typeface="Arial" charset="0"/>
              </a:rPr>
              <a:t>Global machine </a:t>
            </a:r>
            <a:r>
              <a:rPr lang="en-US" dirty="0" smtClean="0"/>
              <a:t>c</a:t>
            </a:r>
            <a:r>
              <a:rPr kumimoji="0" lang="en-US" sz="2000" b="0" i="0" u="none" strike="noStrike" cap="none" normalizeH="0" baseline="0" dirty="0" smtClean="0">
                <a:ln>
                  <a:noFill/>
                </a:ln>
                <a:solidFill>
                  <a:schemeClr val="bg2"/>
                </a:solidFill>
                <a:effectLst/>
                <a:latin typeface="Arial" charset="0"/>
              </a:rPr>
              <a:t>heckout</a:t>
            </a:r>
            <a:endParaRPr kumimoji="0" lang="en-GB" sz="2000" b="0" i="0" u="none" strike="noStrike" cap="none" normalizeH="0" baseline="0" dirty="0" smtClean="0">
              <a:ln>
                <a:noFill/>
              </a:ln>
              <a:solidFill>
                <a:schemeClr val="bg2"/>
              </a:solidFill>
              <a:effectLst/>
              <a:latin typeface="Arial" charset="0"/>
            </a:endParaRPr>
          </a:p>
        </p:txBody>
      </p:sp>
      <p:sp>
        <p:nvSpPr>
          <p:cNvPr id="8" name="Rectangle 7"/>
          <p:cNvSpPr/>
          <p:nvPr/>
        </p:nvSpPr>
        <p:spPr bwMode="auto">
          <a:xfrm>
            <a:off x="2285984" y="1214422"/>
            <a:ext cx="4643470" cy="500066"/>
          </a:xfrm>
          <a:prstGeom prst="rect">
            <a:avLst/>
          </a:prstGeom>
          <a:solidFill>
            <a:schemeClr val="accent2">
              <a:lumMod val="40000"/>
              <a:lumOff val="60000"/>
            </a:schemeClr>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dirty="0" smtClean="0"/>
              <a:t>450 GeV re-commissioning</a:t>
            </a:r>
            <a:endParaRPr kumimoji="0" lang="en-GB" sz="2000" b="0" i="0" u="none" strike="noStrike" cap="none" normalizeH="0" baseline="0" dirty="0" smtClean="0">
              <a:ln>
                <a:noFill/>
              </a:ln>
              <a:solidFill>
                <a:schemeClr val="bg2"/>
              </a:solidFill>
              <a:effectLst/>
              <a:latin typeface="Arial" charset="0"/>
            </a:endParaRPr>
          </a:p>
        </p:txBody>
      </p:sp>
      <p:sp>
        <p:nvSpPr>
          <p:cNvPr id="9" name="Rectangle 8"/>
          <p:cNvSpPr/>
          <p:nvPr/>
        </p:nvSpPr>
        <p:spPr bwMode="auto">
          <a:xfrm>
            <a:off x="2209800" y="4191000"/>
            <a:ext cx="4876800" cy="685800"/>
          </a:xfrm>
          <a:prstGeom prst="rect">
            <a:avLst/>
          </a:prstGeom>
          <a:solidFill>
            <a:srgbClr val="FF9999"/>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000" b="0" i="0" u="none" strike="noStrike" cap="none" normalizeH="0" baseline="0" dirty="0" smtClean="0">
                <a:ln>
                  <a:noFill/>
                </a:ln>
                <a:solidFill>
                  <a:schemeClr val="bg2"/>
                </a:solidFill>
                <a:effectLst/>
                <a:latin typeface="Arial" charset="0"/>
              </a:rPr>
              <a:t>System/beam</a:t>
            </a:r>
            <a:r>
              <a:rPr kumimoji="0" lang="en-US" sz="2000" b="0" i="0" u="none" strike="noStrike" cap="none" normalizeH="0" dirty="0" smtClean="0">
                <a:ln>
                  <a:noFill/>
                </a:ln>
                <a:solidFill>
                  <a:schemeClr val="bg2"/>
                </a:solidFill>
                <a:effectLst/>
                <a:latin typeface="Arial" charset="0"/>
              </a:rPr>
              <a:t> commissioning continued</a:t>
            </a:r>
            <a:br>
              <a:rPr kumimoji="0" lang="en-US" sz="2000" b="0" i="0" u="none" strike="noStrike" cap="none" normalizeH="0" dirty="0" smtClean="0">
                <a:ln>
                  <a:noFill/>
                </a:ln>
                <a:solidFill>
                  <a:schemeClr val="bg2"/>
                </a:solidFill>
                <a:effectLst/>
                <a:latin typeface="Arial" charset="0"/>
              </a:rPr>
            </a:br>
            <a:r>
              <a:rPr lang="en-US" dirty="0" smtClean="0"/>
              <a:t>Squeeze</a:t>
            </a:r>
            <a:endParaRPr kumimoji="0" lang="en-GB" sz="2000" b="0" i="0" u="none" strike="noStrike" cap="none" normalizeH="0" baseline="0" dirty="0" smtClean="0">
              <a:ln>
                <a:noFill/>
              </a:ln>
              <a:solidFill>
                <a:schemeClr val="bg2"/>
              </a:solidFill>
              <a:effectLst/>
              <a:latin typeface="Arial" charset="0"/>
            </a:endParaRPr>
          </a:p>
        </p:txBody>
      </p:sp>
      <p:sp>
        <p:nvSpPr>
          <p:cNvPr id="10" name="Rectangle 9"/>
          <p:cNvSpPr/>
          <p:nvPr/>
        </p:nvSpPr>
        <p:spPr bwMode="auto">
          <a:xfrm>
            <a:off x="2133600" y="2971800"/>
            <a:ext cx="4876800" cy="533400"/>
          </a:xfrm>
          <a:prstGeom prst="rect">
            <a:avLst/>
          </a:prstGeom>
          <a:solidFill>
            <a:schemeClr val="accent1"/>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GB" dirty="0" smtClean="0"/>
              <a:t>Establish stable safe beams at 3.5 TeV</a:t>
            </a:r>
            <a:endParaRPr lang="en-US" dirty="0" smtClean="0"/>
          </a:p>
        </p:txBody>
      </p:sp>
      <p:sp>
        <p:nvSpPr>
          <p:cNvPr id="11" name="Rectangle 10"/>
          <p:cNvSpPr/>
          <p:nvPr/>
        </p:nvSpPr>
        <p:spPr bwMode="auto">
          <a:xfrm>
            <a:off x="2743200" y="3657600"/>
            <a:ext cx="3657600" cy="428628"/>
          </a:xfrm>
          <a:prstGeom prst="rect">
            <a:avLst/>
          </a:prstGeom>
          <a:solidFill>
            <a:srgbClr val="CCFFCC"/>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dirty="0" smtClean="0"/>
              <a:t>Collisions at 3.5 TeV</a:t>
            </a:r>
            <a:endParaRPr kumimoji="0" lang="en-GB" sz="2000" b="0" i="0" u="none" strike="noStrike" cap="none" normalizeH="0" baseline="0" dirty="0" smtClean="0">
              <a:ln>
                <a:noFill/>
              </a:ln>
              <a:solidFill>
                <a:schemeClr val="bg2"/>
              </a:solidFill>
              <a:effectLst/>
              <a:latin typeface="Arial" charset="0"/>
            </a:endParaRPr>
          </a:p>
        </p:txBody>
      </p:sp>
      <p:sp>
        <p:nvSpPr>
          <p:cNvPr id="15" name="Rectangle 14"/>
          <p:cNvSpPr/>
          <p:nvPr/>
        </p:nvSpPr>
        <p:spPr bwMode="auto">
          <a:xfrm>
            <a:off x="2286000" y="5715000"/>
            <a:ext cx="4648200" cy="357190"/>
          </a:xfrm>
          <a:prstGeom prst="rect">
            <a:avLst/>
          </a:prstGeom>
          <a:solidFill>
            <a:srgbClr val="FF0000"/>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000" b="1" i="0" u="none" strike="noStrike" cap="none" normalizeH="0" baseline="0" dirty="0" smtClean="0">
                <a:ln>
                  <a:noFill/>
                </a:ln>
                <a:solidFill>
                  <a:schemeClr val="tx2"/>
                </a:solidFill>
                <a:effectLst/>
                <a:latin typeface="Arial" charset="0"/>
              </a:rPr>
              <a:t>Full machine</a:t>
            </a:r>
            <a:r>
              <a:rPr kumimoji="0" lang="en-US" sz="2000" b="1" i="0" u="none" strike="noStrike" cap="none" normalizeH="0" dirty="0" smtClean="0">
                <a:ln>
                  <a:noFill/>
                </a:ln>
                <a:solidFill>
                  <a:schemeClr val="tx2"/>
                </a:solidFill>
                <a:effectLst/>
                <a:latin typeface="Arial" charset="0"/>
              </a:rPr>
              <a:t> </a:t>
            </a:r>
            <a:r>
              <a:rPr lang="en-US" b="1" dirty="0" smtClean="0">
                <a:solidFill>
                  <a:schemeClr val="tx2"/>
                </a:solidFill>
              </a:rPr>
              <a:t>p</a:t>
            </a:r>
            <a:r>
              <a:rPr kumimoji="0" lang="en-US" sz="2000" b="1" i="0" u="none" strike="noStrike" cap="none" normalizeH="0" dirty="0" smtClean="0">
                <a:ln>
                  <a:noFill/>
                </a:ln>
                <a:solidFill>
                  <a:schemeClr val="tx2"/>
                </a:solidFill>
                <a:effectLst/>
                <a:latin typeface="Arial" charset="0"/>
              </a:rPr>
              <a:t>rotection qualification</a:t>
            </a:r>
            <a:endParaRPr kumimoji="0" lang="en-GB" sz="2000" b="1" i="0" u="none" strike="noStrike" cap="none" normalizeH="0" baseline="0" dirty="0" smtClean="0">
              <a:ln>
                <a:noFill/>
              </a:ln>
              <a:solidFill>
                <a:schemeClr val="tx2"/>
              </a:solidFill>
              <a:effectLst/>
              <a:latin typeface="Arial" charset="0"/>
            </a:endParaRPr>
          </a:p>
        </p:txBody>
      </p:sp>
      <p:sp>
        <p:nvSpPr>
          <p:cNvPr id="16" name="Rectangle 15"/>
          <p:cNvSpPr/>
          <p:nvPr/>
        </p:nvSpPr>
        <p:spPr bwMode="auto">
          <a:xfrm>
            <a:off x="2667000" y="5029200"/>
            <a:ext cx="3886200" cy="500066"/>
          </a:xfrm>
          <a:prstGeom prst="rect">
            <a:avLst/>
          </a:prstGeom>
          <a:solidFill>
            <a:srgbClr val="CCFFCC"/>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dirty="0" smtClean="0"/>
              <a:t>Collisions at 3.5 TeV squeezed</a:t>
            </a:r>
            <a:endParaRPr kumimoji="0" lang="en-GB" sz="2000" b="0" i="0" u="none" strike="noStrike" cap="none" normalizeH="0" baseline="0" dirty="0" smtClean="0">
              <a:ln>
                <a:noFill/>
              </a:ln>
              <a:solidFill>
                <a:schemeClr val="bg2"/>
              </a:solidFill>
              <a:effectLst/>
              <a:latin typeface="Arial" charset="0"/>
            </a:endParaRPr>
          </a:p>
        </p:txBody>
      </p:sp>
      <p:sp>
        <p:nvSpPr>
          <p:cNvPr id="17" name="Rectangle 16"/>
          <p:cNvSpPr/>
          <p:nvPr/>
        </p:nvSpPr>
        <p:spPr bwMode="auto">
          <a:xfrm>
            <a:off x="2667000" y="2438400"/>
            <a:ext cx="3786214" cy="428628"/>
          </a:xfrm>
          <a:prstGeom prst="rect">
            <a:avLst/>
          </a:prstGeom>
          <a:solidFill>
            <a:schemeClr val="accent1"/>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lang="en-US" dirty="0" smtClean="0"/>
              <a:t>R</a:t>
            </a:r>
            <a:r>
              <a:rPr kumimoji="0" lang="en-US" sz="2000" b="0" i="0" u="none" strike="noStrike" cap="none" normalizeH="0" baseline="0" dirty="0" smtClean="0">
                <a:ln>
                  <a:noFill/>
                </a:ln>
                <a:solidFill>
                  <a:schemeClr val="bg2"/>
                </a:solidFill>
                <a:effectLst/>
                <a:latin typeface="Arial" charset="0"/>
              </a:rPr>
              <a:t>amp</a:t>
            </a:r>
            <a:r>
              <a:rPr kumimoji="0" lang="en-US" sz="2000" b="0" i="0" u="none" strike="noStrike" cap="none" normalizeH="0" dirty="0" smtClean="0">
                <a:ln>
                  <a:noFill/>
                </a:ln>
                <a:solidFill>
                  <a:schemeClr val="bg2"/>
                </a:solidFill>
                <a:effectLst/>
                <a:latin typeface="Arial" charset="0"/>
              </a:rPr>
              <a:t> commissioning </a:t>
            </a:r>
            <a:endParaRPr kumimoji="0" lang="en-GB" sz="2000" b="0" i="0" u="none" strike="noStrike" cap="none" normalizeH="0" baseline="0" dirty="0" smtClean="0">
              <a:ln>
                <a:noFill/>
              </a:ln>
              <a:solidFill>
                <a:schemeClr val="bg2"/>
              </a:solidFill>
              <a:effectLst/>
              <a:latin typeface="Arial" charset="0"/>
            </a:endParaRPr>
          </a:p>
        </p:txBody>
      </p:sp>
      <p:sp>
        <p:nvSpPr>
          <p:cNvPr id="21" name="Footer Placeholder 20"/>
          <p:cNvSpPr>
            <a:spLocks noGrp="1"/>
          </p:cNvSpPr>
          <p:nvPr>
            <p:ph type="ftr" sz="quarter" idx="10"/>
          </p:nvPr>
        </p:nvSpPr>
        <p:spPr/>
        <p:txBody>
          <a:bodyPr/>
          <a:lstStyle/>
          <a:p>
            <a:r>
              <a:rPr lang="en-US" smtClean="0"/>
              <a:t>Evian workshop summary </a:t>
            </a:r>
            <a:endParaRPr lang="en-US" dirty="0"/>
          </a:p>
        </p:txBody>
      </p:sp>
      <p:sp>
        <p:nvSpPr>
          <p:cNvPr id="22" name="Rectangle 21"/>
          <p:cNvSpPr/>
          <p:nvPr/>
        </p:nvSpPr>
        <p:spPr bwMode="auto">
          <a:xfrm>
            <a:off x="2209800" y="1905000"/>
            <a:ext cx="4714908" cy="357190"/>
          </a:xfrm>
          <a:prstGeom prst="rect">
            <a:avLst/>
          </a:prstGeom>
          <a:solidFill>
            <a:schemeClr val="accent2">
              <a:lumMod val="40000"/>
              <a:lumOff val="60000"/>
            </a:schemeClr>
          </a:solidFill>
          <a:ln w="12700" cap="sq"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000" b="0" i="0" u="none" strike="noStrike" cap="none" normalizeH="0" baseline="0" dirty="0" smtClean="0">
                <a:ln>
                  <a:noFill/>
                </a:ln>
                <a:solidFill>
                  <a:schemeClr val="bg2"/>
                </a:solidFill>
                <a:effectLst/>
                <a:latin typeface="Arial" charset="0"/>
              </a:rPr>
              <a:t>Machine</a:t>
            </a:r>
            <a:r>
              <a:rPr lang="en-US" dirty="0" smtClean="0"/>
              <a:t> protection</a:t>
            </a:r>
            <a:r>
              <a:rPr lang="en-GB" dirty="0" smtClean="0"/>
              <a:t> commissioning </a:t>
            </a:r>
            <a:endParaRPr lang="en-US"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1/2</a:t>
            </a:r>
            <a:endParaRPr lang="en-GB" dirty="0"/>
          </a:p>
        </p:txBody>
      </p:sp>
      <p:sp>
        <p:nvSpPr>
          <p:cNvPr id="3" name="Content Placeholder 2"/>
          <p:cNvSpPr>
            <a:spLocks noGrp="1"/>
          </p:cNvSpPr>
          <p:nvPr>
            <p:ph idx="1"/>
          </p:nvPr>
        </p:nvSpPr>
        <p:spPr>
          <a:xfrm>
            <a:off x="457200" y="990600"/>
            <a:ext cx="8229600" cy="4648200"/>
          </a:xfrm>
        </p:spPr>
        <p:txBody>
          <a:bodyPr/>
          <a:lstStyle/>
          <a:p>
            <a:r>
              <a:rPr lang="en-US" dirty="0" smtClean="0"/>
              <a:t>A lot of hard work over the years has enable a truly impressive period of initial commissioning with beam.</a:t>
            </a:r>
          </a:p>
          <a:p>
            <a:r>
              <a:rPr lang="en-US" dirty="0" smtClean="0"/>
              <a:t>Initial indications are that the LHC:</a:t>
            </a:r>
          </a:p>
          <a:p>
            <a:pPr lvl="1"/>
            <a:r>
              <a:rPr lang="en-US" dirty="0" smtClean="0"/>
              <a:t>is reproducible;</a:t>
            </a:r>
          </a:p>
          <a:p>
            <a:pPr lvl="1"/>
            <a:r>
              <a:rPr lang="en-US" dirty="0" smtClean="0"/>
              <a:t>magnetically well understood;</a:t>
            </a:r>
          </a:p>
          <a:p>
            <a:pPr lvl="1"/>
            <a:r>
              <a:rPr lang="en-US" dirty="0" smtClean="0"/>
              <a:t>optically in good shape;</a:t>
            </a:r>
          </a:p>
          <a:p>
            <a:pPr lvl="1"/>
            <a:r>
              <a:rPr lang="en-US" dirty="0" smtClean="0"/>
              <a:t>is armed with a mighty set of instrumentation, software, and hardware systems.</a:t>
            </a:r>
          </a:p>
          <a:p>
            <a:r>
              <a:rPr lang="en-US" dirty="0" smtClean="0"/>
              <a:t>Lots still </a:t>
            </a:r>
            <a:r>
              <a:rPr lang="en-US" dirty="0" smtClean="0"/>
              <a:t>to sort </a:t>
            </a:r>
            <a:r>
              <a:rPr lang="en-US" dirty="0" smtClean="0"/>
              <a:t>out, in particular…</a:t>
            </a:r>
          </a:p>
          <a:p>
            <a:r>
              <a:rPr lang="en-US" dirty="0" smtClean="0"/>
              <a:t>O</a:t>
            </a:r>
            <a:r>
              <a:rPr lang="en-US" dirty="0" smtClean="0"/>
              <a:t>perations</a:t>
            </a:r>
            <a:r>
              <a:rPr lang="en-US" dirty="0" smtClean="0"/>
              <a:t>, controls, instrumentation</a:t>
            </a:r>
            <a:r>
              <a:rPr lang="en-US" dirty="0" smtClean="0"/>
              <a:t> </a:t>
            </a:r>
            <a:r>
              <a:rPr lang="en-US" dirty="0" smtClean="0"/>
              <a:t>etc.</a:t>
            </a:r>
            <a:r>
              <a:rPr lang="en-US" dirty="0" smtClean="0"/>
              <a:t> </a:t>
            </a:r>
            <a:r>
              <a:rPr lang="en-US" dirty="0" smtClean="0"/>
              <a:t>have the capability to unnecessarily stress the machine protection system</a:t>
            </a:r>
            <a:r>
              <a:rPr lang="en-US" dirty="0" smtClean="0"/>
              <a:t> – issues must be resolved.</a:t>
            </a:r>
          </a:p>
          <a:p>
            <a:endParaRPr lang="en-US" dirty="0" smtClean="0"/>
          </a:p>
          <a:p>
            <a:endParaRPr lang="en-US" dirty="0" smtClean="0"/>
          </a:p>
          <a:p>
            <a:endParaRPr lang="en-US" dirty="0" smtClean="0"/>
          </a:p>
          <a:p>
            <a:endParaRPr lang="en-US" dirty="0" smtClean="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dirty="0" smtClean="0"/>
              <a:t>29/01/10</a:t>
            </a:r>
            <a:endParaRPr lang="en-US" dirty="0"/>
          </a:p>
        </p:txBody>
      </p:sp>
      <p:sp>
        <p:nvSpPr>
          <p:cNvPr id="6" name="TextBox 5"/>
          <p:cNvSpPr txBox="1"/>
          <p:nvPr/>
        </p:nvSpPr>
        <p:spPr>
          <a:xfrm>
            <a:off x="2514600" y="5715000"/>
            <a:ext cx="6477000" cy="830997"/>
          </a:xfrm>
          <a:prstGeom prst="rect">
            <a:avLst/>
          </a:prstGeom>
          <a:noFill/>
          <a:ln>
            <a:solidFill>
              <a:srgbClr val="FF0000"/>
            </a:solidFill>
          </a:ln>
        </p:spPr>
        <p:txBody>
          <a:bodyPr wrap="square" rtlCol="0">
            <a:spAutoFit/>
          </a:bodyPr>
          <a:lstStyle/>
          <a:p>
            <a:r>
              <a:rPr lang="en-US" sz="2400" dirty="0" smtClean="0">
                <a:solidFill>
                  <a:srgbClr val="FF0000"/>
                </a:solidFill>
              </a:rPr>
              <a:t>Long</a:t>
            </a:r>
            <a:r>
              <a:rPr lang="en-US" sz="2400" dirty="0" smtClean="0">
                <a:solidFill>
                  <a:srgbClr val="FF0000"/>
                </a:solidFill>
              </a:rPr>
              <a:t> </a:t>
            </a:r>
            <a:r>
              <a:rPr lang="en-US" sz="2400" dirty="0" smtClean="0">
                <a:solidFill>
                  <a:srgbClr val="FF0000"/>
                </a:solidFill>
              </a:rPr>
              <a:t>way </a:t>
            </a:r>
            <a:r>
              <a:rPr lang="en-US" sz="2400" dirty="0" smtClean="0">
                <a:solidFill>
                  <a:srgbClr val="FF0000"/>
                </a:solidFill>
              </a:rPr>
              <a:t>to go before we are ready to go much beyond the safe beam limit</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2/2</a:t>
            </a:r>
            <a:endParaRPr lang="en-US" dirty="0"/>
          </a:p>
        </p:txBody>
      </p:sp>
      <p:sp>
        <p:nvSpPr>
          <p:cNvPr id="3" name="Content Placeholder 2"/>
          <p:cNvSpPr>
            <a:spLocks noGrp="1"/>
          </p:cNvSpPr>
          <p:nvPr>
            <p:ph idx="1"/>
          </p:nvPr>
        </p:nvSpPr>
        <p:spPr>
          <a:xfrm>
            <a:off x="457200" y="1066800"/>
            <a:ext cx="8382000" cy="5111750"/>
          </a:xfrm>
        </p:spPr>
        <p:txBody>
          <a:bodyPr/>
          <a:lstStyle/>
          <a:p>
            <a:r>
              <a:rPr lang="en-US" dirty="0" smtClean="0"/>
              <a:t>2010</a:t>
            </a:r>
            <a:r>
              <a:rPr lang="en-US" dirty="0" smtClean="0"/>
              <a:t> ~</a:t>
            </a:r>
            <a:r>
              <a:rPr lang="en-US" dirty="0" smtClean="0"/>
              <a:t>4 </a:t>
            </a:r>
            <a:r>
              <a:rPr lang="en-US" dirty="0" smtClean="0"/>
              <a:t>weeks to establish stable, safe beams at 3.5 TeV</a:t>
            </a:r>
          </a:p>
          <a:p>
            <a:endParaRPr lang="en-US" dirty="0" smtClean="0"/>
          </a:p>
          <a:p>
            <a:endParaRPr lang="en-US" dirty="0" smtClean="0"/>
          </a:p>
          <a:p>
            <a:r>
              <a:rPr lang="en-US" dirty="0" smtClean="0"/>
              <a:t>Extended running period around the safe beam limit</a:t>
            </a:r>
          </a:p>
          <a:p>
            <a:pPr lvl="1"/>
            <a:r>
              <a:rPr lang="en-US" dirty="0" smtClean="0"/>
              <a:t>With blocked MD periods as required</a:t>
            </a:r>
          </a:p>
          <a:p>
            <a:pPr lvl="1"/>
            <a:endParaRPr lang="en-US" dirty="0" smtClean="0"/>
          </a:p>
          <a:p>
            <a:endParaRPr lang="en-US" dirty="0" smtClean="0"/>
          </a:p>
          <a:p>
            <a:r>
              <a:rPr lang="en-US" dirty="0" smtClean="0"/>
              <a:t>Formal review process of machine protection before starting a stepwise increase in intensity</a:t>
            </a:r>
          </a:p>
          <a:p>
            <a:pPr lvl="1"/>
            <a:r>
              <a:rPr lang="en-US" dirty="0" smtClean="0"/>
              <a:t>Each step</a:t>
            </a:r>
            <a:r>
              <a:rPr lang="en-US" dirty="0" smtClean="0"/>
              <a:t> up in intensity to be followed </a:t>
            </a:r>
            <a:r>
              <a:rPr lang="en-US" dirty="0" smtClean="0"/>
              <a:t>by</a:t>
            </a:r>
            <a:r>
              <a:rPr lang="en-US" dirty="0" smtClean="0"/>
              <a:t> an extended </a:t>
            </a:r>
            <a:r>
              <a:rPr lang="en-US" dirty="0" smtClean="0"/>
              <a:t>running period</a:t>
            </a:r>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457200" y="990600"/>
            <a:ext cx="8229600" cy="5111750"/>
          </a:xfrm>
        </p:spPr>
        <p:txBody>
          <a:bodyPr/>
          <a:lstStyle/>
          <a:p>
            <a:r>
              <a:rPr lang="en-US" dirty="0" err="1" smtClean="0"/>
              <a:t>Malika</a:t>
            </a:r>
            <a:r>
              <a:rPr lang="en-US" dirty="0" smtClean="0"/>
              <a:t> </a:t>
            </a:r>
            <a:r>
              <a:rPr lang="en-US" dirty="0" err="1" smtClean="0"/>
              <a:t>Meddahi</a:t>
            </a:r>
            <a:r>
              <a:rPr lang="en-US" dirty="0" smtClean="0"/>
              <a:t> for kicking it off and pushing it through</a:t>
            </a:r>
          </a:p>
          <a:p>
            <a:r>
              <a:rPr lang="en-US" dirty="0" smtClean="0"/>
              <a:t>Sylvia </a:t>
            </a:r>
            <a:r>
              <a:rPr lang="en-US" dirty="0" err="1" smtClean="0"/>
              <a:t>Dubourg</a:t>
            </a:r>
            <a:r>
              <a:rPr lang="en-US" dirty="0" smtClean="0"/>
              <a:t> for all the logistics, </a:t>
            </a:r>
            <a:r>
              <a:rPr lang="en-US" dirty="0" err="1" smtClean="0"/>
              <a:t>indico</a:t>
            </a:r>
            <a:r>
              <a:rPr lang="en-US" dirty="0" smtClean="0"/>
              <a:t> etc. etc.</a:t>
            </a:r>
          </a:p>
          <a:p>
            <a:r>
              <a:rPr lang="en-US" dirty="0" smtClean="0"/>
              <a:t>Brennan Goddard for editing the proceedings</a:t>
            </a:r>
          </a:p>
          <a:p>
            <a:r>
              <a:rPr lang="en-US" dirty="0" smtClean="0"/>
              <a:t>Transport for getting us there (just)</a:t>
            </a:r>
          </a:p>
          <a:p>
            <a:r>
              <a:rPr lang="en-US" dirty="0" smtClean="0"/>
              <a:t>Chairman and scientific secretaries</a:t>
            </a:r>
          </a:p>
          <a:p>
            <a:r>
              <a:rPr lang="en-US" dirty="0" smtClean="0"/>
              <a:t>THE SPEAKERS! Who did an excellent job despite the short notice</a:t>
            </a:r>
          </a:p>
          <a:p>
            <a:r>
              <a:rPr lang="en-US" dirty="0" smtClean="0"/>
              <a:t>Steve for his support and his budget code.</a:t>
            </a:r>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450 GeV</a:t>
            </a:r>
            <a:endParaRPr lang="en-GB" dirty="0"/>
          </a:p>
        </p:txBody>
      </p:sp>
      <p:sp>
        <p:nvSpPr>
          <p:cNvPr id="3" name="Content Placeholder 2"/>
          <p:cNvSpPr>
            <a:spLocks noGrp="1"/>
          </p:cNvSpPr>
          <p:nvPr>
            <p:ph idx="1"/>
          </p:nvPr>
        </p:nvSpPr>
        <p:spPr>
          <a:xfrm>
            <a:off x="457200" y="1905000"/>
            <a:ext cx="8229600" cy="3071834"/>
          </a:xfrm>
        </p:spPr>
        <p:txBody>
          <a:bodyPr/>
          <a:lstStyle/>
          <a:p>
            <a:r>
              <a:rPr lang="en-US" dirty="0" smtClean="0"/>
              <a:t>Measurement and control of key beam parameters</a:t>
            </a:r>
          </a:p>
          <a:p>
            <a:pPr lvl="1"/>
            <a:r>
              <a:rPr lang="en-US" dirty="0" smtClean="0"/>
              <a:t>Orbit, tune, chromaticity, coupling, dispersion</a:t>
            </a:r>
          </a:p>
          <a:p>
            <a:pPr lvl="1"/>
            <a:r>
              <a:rPr lang="en-US" dirty="0" smtClean="0"/>
              <a:t>Beam loss</a:t>
            </a:r>
          </a:p>
          <a:p>
            <a:pPr lvl="1"/>
            <a:r>
              <a:rPr lang="en-US" dirty="0" smtClean="0"/>
              <a:t>Beam size</a:t>
            </a:r>
          </a:p>
          <a:p>
            <a:pPr lvl="1"/>
            <a:r>
              <a:rPr lang="en-US" dirty="0" smtClean="0"/>
              <a:t>Lifetime optimization: </a:t>
            </a:r>
            <a:r>
              <a:rPr lang="en-US" dirty="0" smtClean="0">
                <a:solidFill>
                  <a:srgbClr val="FF0000"/>
                </a:solidFill>
              </a:rPr>
              <a:t>tune</a:t>
            </a:r>
            <a:r>
              <a:rPr lang="en-US" dirty="0" smtClean="0"/>
              <a:t>, chromaticity, orbit</a:t>
            </a:r>
          </a:p>
          <a:p>
            <a:pPr lvl="1"/>
            <a:r>
              <a:rPr lang="en-US" dirty="0" smtClean="0"/>
              <a:t>Energy matching</a:t>
            </a:r>
          </a:p>
          <a:p>
            <a:pPr lvl="1"/>
            <a:r>
              <a:rPr lang="en-US" dirty="0" smtClean="0"/>
              <a:t>Full program of aperture checks performed covering arcs and insertions </a:t>
            </a:r>
          </a:p>
          <a:p>
            <a:pPr lvl="1">
              <a:buNone/>
            </a:pPr>
            <a:endParaRPr lang="en-GB"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TextBox 4"/>
          <p:cNvSpPr txBox="1"/>
          <p:nvPr/>
        </p:nvSpPr>
        <p:spPr>
          <a:xfrm>
            <a:off x="1066800" y="914400"/>
            <a:ext cx="7086600" cy="707886"/>
          </a:xfrm>
          <a:prstGeom prst="rect">
            <a:avLst/>
          </a:prstGeom>
          <a:noFill/>
          <a:ln>
            <a:solidFill>
              <a:schemeClr val="accent1">
                <a:lumMod val="75000"/>
              </a:schemeClr>
            </a:solidFill>
          </a:ln>
        </p:spPr>
        <p:txBody>
          <a:bodyPr wrap="square" rtlCol="0">
            <a:spAutoFit/>
          </a:bodyPr>
          <a:lstStyle/>
          <a:p>
            <a:r>
              <a:rPr lang="en-US" dirty="0" smtClean="0"/>
              <a:t>Full set of instrumentation and associated hardware and software commissioned and operational (more-or-less)</a:t>
            </a:r>
            <a:endParaRPr lang="en-US" dirty="0"/>
          </a:p>
        </p:txBody>
      </p:sp>
      <p:sp>
        <p:nvSpPr>
          <p:cNvPr id="6" name="TextBox 5"/>
          <p:cNvSpPr txBox="1"/>
          <p:nvPr/>
        </p:nvSpPr>
        <p:spPr>
          <a:xfrm>
            <a:off x="1066800" y="5257800"/>
            <a:ext cx="7620000" cy="1169551"/>
          </a:xfrm>
          <a:prstGeom prst="rect">
            <a:avLst/>
          </a:prstGeom>
          <a:noFill/>
          <a:ln>
            <a:solidFill>
              <a:schemeClr val="bg2"/>
            </a:solidFill>
          </a:ln>
        </p:spPr>
        <p:txBody>
          <a:bodyPr wrap="square" rtlCol="0">
            <a:spAutoFit/>
          </a:bodyPr>
          <a:lstStyle/>
          <a:p>
            <a:r>
              <a:rPr lang="en-US" dirty="0" smtClean="0"/>
              <a:t>Availability of hardware, instrumentation, controls &amp; software </a:t>
            </a:r>
            <a:br>
              <a:rPr lang="en-US" dirty="0" smtClean="0"/>
            </a:br>
            <a:r>
              <a:rPr lang="en-US" dirty="0" smtClean="0"/>
              <a:t>in general very impressive</a:t>
            </a:r>
          </a:p>
          <a:p>
            <a:r>
              <a:rPr lang="en-US" dirty="0" smtClean="0"/>
              <a:t>Good preparation – fast problem resolution </a:t>
            </a:r>
            <a:endParaRPr lang="en-GB" dirty="0"/>
          </a:p>
        </p:txBody>
      </p:sp>
      <p:sp>
        <p:nvSpPr>
          <p:cNvPr id="7" name="Date Placeholder 6"/>
          <p:cNvSpPr>
            <a:spLocks noGrp="1"/>
          </p:cNvSpPr>
          <p:nvPr>
            <p:ph type="dt" sz="half" idx="12"/>
          </p:nvPr>
        </p:nvSpPr>
        <p:spPr/>
        <p:txBody>
          <a:bodyPr/>
          <a:lstStyle/>
          <a:p>
            <a:r>
              <a:rPr lang="en-US" smtClean="0"/>
              <a:t>29/01/10</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450 GeV</a:t>
            </a:r>
            <a:endParaRPr lang="en-GB" dirty="0"/>
          </a:p>
        </p:txBody>
      </p:sp>
      <p:sp>
        <p:nvSpPr>
          <p:cNvPr id="3" name="Content Placeholder 2"/>
          <p:cNvSpPr>
            <a:spLocks noGrp="1"/>
          </p:cNvSpPr>
          <p:nvPr>
            <p:ph idx="1"/>
          </p:nvPr>
        </p:nvSpPr>
        <p:spPr>
          <a:xfrm>
            <a:off x="500034" y="1142984"/>
            <a:ext cx="8229600" cy="3200416"/>
          </a:xfrm>
        </p:spPr>
        <p:txBody>
          <a:bodyPr/>
          <a:lstStyle/>
          <a:p>
            <a:r>
              <a:rPr lang="en-US" dirty="0" smtClean="0"/>
              <a:t>Experiments’ magnets</a:t>
            </a:r>
          </a:p>
          <a:p>
            <a:pPr lvl="1"/>
            <a:r>
              <a:rPr lang="en-US" dirty="0" smtClean="0"/>
              <a:t>Solenoids – brought on without fuss and corrected</a:t>
            </a:r>
          </a:p>
          <a:p>
            <a:pPr lvl="1"/>
            <a:r>
              <a:rPr lang="en-US" dirty="0" smtClean="0"/>
              <a:t>Dipoles – brought on at 450 GeV – </a:t>
            </a:r>
            <a:r>
              <a:rPr lang="en-US" dirty="0" smtClean="0">
                <a:solidFill>
                  <a:srgbClr val="FF0000"/>
                </a:solidFill>
              </a:rPr>
              <a:t>issues with transfer functions</a:t>
            </a:r>
          </a:p>
          <a:p>
            <a:r>
              <a:rPr lang="en-US" dirty="0" smtClean="0"/>
              <a:t>Two beam operation both with and without bumps</a:t>
            </a:r>
          </a:p>
          <a:p>
            <a:r>
              <a:rPr lang="en-US" dirty="0" smtClean="0"/>
              <a:t>Optics checks</a:t>
            </a:r>
          </a:p>
          <a:p>
            <a:pPr lvl="1"/>
            <a:r>
              <a:rPr lang="en-US" dirty="0" smtClean="0"/>
              <a:t>beating &amp; attempted correction</a:t>
            </a:r>
          </a:p>
          <a:p>
            <a:r>
              <a:rPr lang="en-US" dirty="0" smtClean="0"/>
              <a:t>Full program of polarity checks of correctors and </a:t>
            </a:r>
            <a:r>
              <a:rPr lang="en-US" dirty="0" err="1" smtClean="0"/>
              <a:t>BPMs</a:t>
            </a:r>
            <a:endParaRPr lang="en-US" dirty="0" smtClean="0"/>
          </a:p>
          <a:p>
            <a:pPr>
              <a:buNone/>
            </a:pPr>
            <a:endParaRPr lang="en-US" dirty="0" smtClean="0"/>
          </a:p>
          <a:p>
            <a:endParaRPr lang="en-US" dirty="0" smtClean="0"/>
          </a:p>
          <a:p>
            <a:endParaRPr lang="en-US" dirty="0" smtClean="0">
              <a:solidFill>
                <a:srgbClr val="FF0000"/>
              </a:solidFill>
            </a:endParaRPr>
          </a:p>
          <a:p>
            <a:pPr lvl="1"/>
            <a:endParaRPr lang="en-US" dirty="0" smtClean="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914400" y="4724400"/>
            <a:ext cx="7391400" cy="1384995"/>
          </a:xfrm>
          <a:prstGeom prst="rect">
            <a:avLst/>
          </a:prstGeom>
          <a:noFill/>
          <a:ln>
            <a:solidFill>
              <a:srgbClr val="FF0000"/>
            </a:solidFill>
          </a:ln>
        </p:spPr>
        <p:txBody>
          <a:bodyPr wrap="square" rtlCol="0">
            <a:spAutoFit/>
          </a:bodyPr>
          <a:lstStyle/>
          <a:p>
            <a:r>
              <a:rPr lang="en-US" sz="2800" dirty="0" smtClean="0">
                <a:solidFill>
                  <a:srgbClr val="FF0000"/>
                </a:solidFill>
              </a:rPr>
              <a:t>One main issue at 450 GeV was the activity in the vertical tune spectra and associated vertical emittance blow-up</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Tune@450 GeV - issues</a:t>
            </a:r>
            <a:endParaRPr lang="en-US" dirty="0"/>
          </a:p>
        </p:txBody>
      </p:sp>
      <p:sp>
        <p:nvSpPr>
          <p:cNvPr id="3" name="Content Placeholder 2"/>
          <p:cNvSpPr>
            <a:spLocks noGrp="1"/>
          </p:cNvSpPr>
          <p:nvPr>
            <p:ph idx="1"/>
          </p:nvPr>
        </p:nvSpPr>
        <p:spPr>
          <a:xfrm>
            <a:off x="457200" y="1066800"/>
            <a:ext cx="8229600" cy="5111750"/>
          </a:xfrm>
        </p:spPr>
        <p:txBody>
          <a:bodyPr/>
          <a:lstStyle/>
          <a:p>
            <a:r>
              <a:rPr lang="en-US" dirty="0" smtClean="0"/>
              <a:t>Residual micron amplitude tune oscillations:</a:t>
            </a:r>
          </a:p>
          <a:p>
            <a:pPr lvl="1"/>
            <a:r>
              <a:rPr lang="en-US" dirty="0" smtClean="0"/>
              <a:t>PRO: beneficial for the FFT-based systems!</a:t>
            </a:r>
          </a:p>
          <a:p>
            <a:pPr lvl="1"/>
            <a:r>
              <a:rPr lang="en-US" dirty="0" smtClean="0"/>
              <a:t>CON: bad for beam life-time and Q-PLL operation</a:t>
            </a:r>
          </a:p>
          <a:p>
            <a:pPr lvl="1"/>
            <a:endParaRPr lang="en-US" dirty="0" smtClean="0"/>
          </a:p>
          <a:p>
            <a:pPr lvl="1"/>
            <a:endParaRPr lang="en-US" dirty="0" smtClean="0"/>
          </a:p>
          <a:p>
            <a:r>
              <a:rPr lang="en-US" dirty="0" smtClean="0"/>
              <a:t>8 kHz line, broad frequency “hump”, and other spectra perturbations:</a:t>
            </a:r>
          </a:p>
          <a:p>
            <a:pPr lvl="1"/>
            <a:r>
              <a:rPr lang="en-US" dirty="0" smtClean="0"/>
              <a:t>Reduction of beam life-time, emittance blow-up, …</a:t>
            </a:r>
          </a:p>
          <a:p>
            <a:pPr lvl="1"/>
            <a:r>
              <a:rPr lang="en-US" dirty="0" smtClean="0"/>
              <a:t>Potential to perturb FFT-based Q-Tracker</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sp>
        <p:nvSpPr>
          <p:cNvPr id="6" name="TextBox 5"/>
          <p:cNvSpPr txBox="1"/>
          <p:nvPr/>
        </p:nvSpPr>
        <p:spPr>
          <a:xfrm>
            <a:off x="5334000" y="5638800"/>
            <a:ext cx="2438400" cy="400110"/>
          </a:xfrm>
          <a:prstGeom prst="rect">
            <a:avLst/>
          </a:prstGeom>
          <a:noFill/>
        </p:spPr>
        <p:txBody>
          <a:bodyPr wrap="square" rtlCol="0">
            <a:spAutoFit/>
          </a:bodyPr>
          <a:lstStyle/>
          <a:p>
            <a:r>
              <a:rPr lang="en-US" dirty="0" smtClean="0"/>
              <a:t>Ralph </a:t>
            </a:r>
            <a:r>
              <a:rPr lang="en-US" dirty="0" err="1" smtClean="0"/>
              <a:t>Steinhagen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Residual tune stability</a:t>
            </a:r>
            <a:endParaRPr lang="en-US" dirty="0"/>
          </a:p>
        </p:txBody>
      </p:sp>
      <p:sp>
        <p:nvSpPr>
          <p:cNvPr id="4" name="Footer Placeholder 3"/>
          <p:cNvSpPr>
            <a:spLocks noGrp="1"/>
          </p:cNvSpPr>
          <p:nvPr>
            <p:ph type="ftr" sz="quarter" idx="10"/>
          </p:nvPr>
        </p:nvSpPr>
        <p:spPr/>
        <p:txBody>
          <a:bodyPr/>
          <a:lstStyle/>
          <a:p>
            <a:r>
              <a:rPr lang="en-US" smtClean="0"/>
              <a:t>Evian workshop summary </a:t>
            </a:r>
            <a:endParaRPr lang="en-US" dirty="0"/>
          </a:p>
        </p:txBody>
      </p:sp>
      <p:sp>
        <p:nvSpPr>
          <p:cNvPr id="5" name="Date Placeholder 4"/>
          <p:cNvSpPr>
            <a:spLocks noGrp="1"/>
          </p:cNvSpPr>
          <p:nvPr>
            <p:ph type="dt" sz="half" idx="12"/>
          </p:nvPr>
        </p:nvSpPr>
        <p:spPr/>
        <p:txBody>
          <a:bodyPr/>
          <a:lstStyle/>
          <a:p>
            <a:r>
              <a:rPr lang="en-US" smtClean="0"/>
              <a:t>29/01/10</a:t>
            </a:r>
            <a:endParaRPr lang="en-US" dirty="0"/>
          </a:p>
        </p:txBody>
      </p:sp>
      <p:pic>
        <p:nvPicPr>
          <p:cNvPr id="7" name="Picture 6"/>
          <p:cNvPicPr>
            <a:picLocks noChangeAspect="1"/>
          </p:cNvPicPr>
          <p:nvPr/>
        </p:nvPicPr>
        <p:blipFill>
          <a:blip r:embed="rId2"/>
          <a:stretch>
            <a:fillRect/>
          </a:stretch>
        </p:blipFill>
        <p:spPr>
          <a:xfrm>
            <a:off x="304800" y="838200"/>
            <a:ext cx="6889750" cy="4934437"/>
          </a:xfrm>
          <a:prstGeom prst="rect">
            <a:avLst/>
          </a:prstGeom>
        </p:spPr>
      </p:pic>
      <p:sp>
        <p:nvSpPr>
          <p:cNvPr id="8" name="TextBox 7"/>
          <p:cNvSpPr txBox="1"/>
          <p:nvPr/>
        </p:nvSpPr>
        <p:spPr>
          <a:xfrm>
            <a:off x="2286000" y="6019800"/>
            <a:ext cx="5791200" cy="400110"/>
          </a:xfrm>
          <a:prstGeom prst="rect">
            <a:avLst/>
          </a:prstGeom>
          <a:noFill/>
        </p:spPr>
        <p:txBody>
          <a:bodyPr wrap="square" rtlCol="0">
            <a:spAutoFit/>
          </a:bodyPr>
          <a:lstStyle/>
          <a:p>
            <a:r>
              <a:rPr lang="en-US" dirty="0" smtClean="0"/>
              <a:t>Possible source candidates under examination</a:t>
            </a:r>
            <a:endParaRPr lang="en-US" dirty="0"/>
          </a:p>
        </p:txBody>
      </p:sp>
    </p:spTree>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emplate>
  <TotalTime>53927</TotalTime>
  <Words>3483</Words>
  <Application>Microsoft Macintosh PowerPoint</Application>
  <PresentationFormat>On-screen Show (4:3)</PresentationFormat>
  <Paragraphs>547</Paragraphs>
  <Slides>54</Slides>
  <Notes>0</Notes>
  <HiddenSlides>0</HiddenSlides>
  <MMClips>0</MMClips>
  <ScaleCrop>false</ScaleCrop>
  <HeadingPairs>
    <vt:vector size="4" baseType="variant">
      <vt:variant>
        <vt:lpstr>Design Template</vt:lpstr>
      </vt:variant>
      <vt:variant>
        <vt:i4>1</vt:i4>
      </vt:variant>
      <vt:variant>
        <vt:lpstr>Slide Titles</vt:lpstr>
      </vt:variant>
      <vt:variant>
        <vt:i4>54</vt:i4>
      </vt:variant>
    </vt:vector>
  </HeadingPairs>
  <TitlesOfParts>
    <vt:vector size="55" baseType="lpstr">
      <vt:lpstr>Pixel</vt:lpstr>
      <vt:lpstr>LHC beam commissioning workshop Evian January 2010</vt:lpstr>
      <vt:lpstr>Evian 2010</vt:lpstr>
      <vt:lpstr>Beam commissioning 2009</vt:lpstr>
      <vt:lpstr>Injection  </vt:lpstr>
      <vt:lpstr>Injection - problems</vt:lpstr>
      <vt:lpstr>450 GeV</vt:lpstr>
      <vt:lpstr>450 GeV</vt:lpstr>
      <vt:lpstr>Tune@450 GeV - issues</vt:lpstr>
      <vt:lpstr>Residual tune stability</vt:lpstr>
      <vt:lpstr>8 kHz &amp; the hump</vt:lpstr>
      <vt:lpstr>Tune@450 GeV</vt:lpstr>
      <vt:lpstr>The hump</vt:lpstr>
      <vt:lpstr>Aperture</vt:lpstr>
      <vt:lpstr>Beta beating</vt:lpstr>
      <vt:lpstr>Beating: 450 &amp; 1180 GeV</vt:lpstr>
      <vt:lpstr>Nominal cycle: ramp</vt:lpstr>
      <vt:lpstr>Ramp - issues</vt:lpstr>
      <vt:lpstr>Ramp 7 &amp; 8 – bare tunes </vt:lpstr>
      <vt:lpstr>Squeeze</vt:lpstr>
      <vt:lpstr>FIDEL</vt:lpstr>
      <vt:lpstr>Beam-Beam/IBS</vt:lpstr>
      <vt:lpstr>Machine protection</vt:lpstr>
      <vt:lpstr>BIS-BIC-SMP</vt:lpstr>
      <vt:lpstr>Safe Machine Parameters (SMP)</vt:lpstr>
      <vt:lpstr>Collimation</vt:lpstr>
      <vt:lpstr>Collimation</vt:lpstr>
      <vt:lpstr>Collimation - issues</vt:lpstr>
      <vt:lpstr>LHC Beam Dump System </vt:lpstr>
      <vt:lpstr>LBDS – full program of beam based tests</vt:lpstr>
      <vt:lpstr>Beam dump – are we ready for higher energies?</vt:lpstr>
      <vt:lpstr>Abort gap cleaning tests</vt:lpstr>
      <vt:lpstr>RF</vt:lpstr>
      <vt:lpstr>Klystron Collector Power</vt:lpstr>
      <vt:lpstr>Transverse Damper (ADT)</vt:lpstr>
      <vt:lpstr>Beam instrumentation</vt:lpstr>
      <vt:lpstr>BPM and COD polarity checks</vt:lpstr>
      <vt:lpstr>Orbit</vt:lpstr>
      <vt:lpstr>BLMs</vt:lpstr>
      <vt:lpstr>Profile monitors</vt:lpstr>
      <vt:lpstr>Synchrotron light monitor</vt:lpstr>
      <vt:lpstr>Tune</vt:lpstr>
      <vt:lpstr>Controls &amp; operations</vt:lpstr>
      <vt:lpstr>Controls</vt:lpstr>
      <vt:lpstr>Weak points of operation?</vt:lpstr>
      <vt:lpstr>Weak points of operation?</vt:lpstr>
      <vt:lpstr>Availability</vt:lpstr>
      <vt:lpstr>Unavailability</vt:lpstr>
      <vt:lpstr>Unavailability by EIC</vt:lpstr>
      <vt:lpstr>2010</vt:lpstr>
      <vt:lpstr>2010 – parameters</vt:lpstr>
      <vt:lpstr>Beam commissioning strategy 2010</vt:lpstr>
      <vt:lpstr>Conclusions 1/2</vt:lpstr>
      <vt:lpstr>Conclusions 2/2</vt:lpstr>
      <vt:lpstr>Acknowledgements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FGC Software Design Review</dc:title>
  <dc:creator>Quentin King</dc:creator>
  <cp:lastModifiedBy>Mike Lamont</cp:lastModifiedBy>
  <cp:revision>1948</cp:revision>
  <dcterms:created xsi:type="dcterms:W3CDTF">2010-01-29T09:26:39Z</dcterms:created>
  <dcterms:modified xsi:type="dcterms:W3CDTF">2010-01-29T11:51:56Z</dcterms:modified>
</cp:coreProperties>
</file>