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Default Extension="xlsx" ContentType="application/vnd.openxmlformats-officedocument.spreadsheetml.sheet"/>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 id="2147483662" r:id="rId2"/>
  </p:sldMasterIdLst>
  <p:notesMasterIdLst>
    <p:notesMasterId r:id="rId15"/>
  </p:notesMasterIdLst>
  <p:handoutMasterIdLst>
    <p:handoutMasterId r:id="rId16"/>
  </p:handoutMasterIdLst>
  <p:sldIdLst>
    <p:sldId id="326" r:id="rId3"/>
    <p:sldId id="339" r:id="rId4"/>
    <p:sldId id="349" r:id="rId5"/>
    <p:sldId id="342" r:id="rId6"/>
    <p:sldId id="347" r:id="rId7"/>
    <p:sldId id="343" r:id="rId8"/>
    <p:sldId id="344" r:id="rId9"/>
    <p:sldId id="346" r:id="rId10"/>
    <p:sldId id="345" r:id="rId11"/>
    <p:sldId id="350" r:id="rId12"/>
    <p:sldId id="351" r:id="rId13"/>
    <p:sldId id="348" r:id="rId14"/>
  </p:sldIdLst>
  <p:sldSz cx="9144000" cy="6858000" type="screen4x3"/>
  <p:notesSz cx="6797675" cy="9874250"/>
  <p:defaultTextStyle>
    <a:defPPr>
      <a:defRPr lang="fr-FR"/>
    </a:defPPr>
    <a:lvl1pPr algn="l" rtl="0" fontAlgn="base">
      <a:spcBef>
        <a:spcPct val="0"/>
      </a:spcBef>
      <a:spcAft>
        <a:spcPct val="0"/>
      </a:spcAft>
      <a:defRPr kern="1200">
        <a:solidFill>
          <a:schemeClr val="tx1"/>
        </a:solidFill>
        <a:latin typeface="Verdana" pitchFamily="34" charset="0"/>
        <a:ea typeface="+mn-ea"/>
        <a:cs typeface="+mn-cs"/>
      </a:defRPr>
    </a:lvl1pPr>
    <a:lvl2pPr marL="457200" algn="l" rtl="0" fontAlgn="base">
      <a:spcBef>
        <a:spcPct val="0"/>
      </a:spcBef>
      <a:spcAft>
        <a:spcPct val="0"/>
      </a:spcAft>
      <a:defRPr kern="1200">
        <a:solidFill>
          <a:schemeClr val="tx1"/>
        </a:solidFill>
        <a:latin typeface="Verdana" pitchFamily="34" charset="0"/>
        <a:ea typeface="+mn-ea"/>
        <a:cs typeface="+mn-cs"/>
      </a:defRPr>
    </a:lvl2pPr>
    <a:lvl3pPr marL="914400" algn="l" rtl="0" fontAlgn="base">
      <a:spcBef>
        <a:spcPct val="0"/>
      </a:spcBef>
      <a:spcAft>
        <a:spcPct val="0"/>
      </a:spcAft>
      <a:defRPr kern="1200">
        <a:solidFill>
          <a:schemeClr val="tx1"/>
        </a:solidFill>
        <a:latin typeface="Verdana" pitchFamily="34" charset="0"/>
        <a:ea typeface="+mn-ea"/>
        <a:cs typeface="+mn-cs"/>
      </a:defRPr>
    </a:lvl3pPr>
    <a:lvl4pPr marL="1371600" algn="l" rtl="0" fontAlgn="base">
      <a:spcBef>
        <a:spcPct val="0"/>
      </a:spcBef>
      <a:spcAft>
        <a:spcPct val="0"/>
      </a:spcAft>
      <a:defRPr kern="1200">
        <a:solidFill>
          <a:schemeClr val="tx1"/>
        </a:solidFill>
        <a:latin typeface="Verdana" pitchFamily="34" charset="0"/>
        <a:ea typeface="+mn-ea"/>
        <a:cs typeface="+mn-cs"/>
      </a:defRPr>
    </a:lvl4pPr>
    <a:lvl5pPr marL="1828800" algn="l" rtl="0" fontAlgn="base">
      <a:spcBef>
        <a:spcPct val="0"/>
      </a:spcBef>
      <a:spcAft>
        <a:spcPct val="0"/>
      </a:spcAft>
      <a:defRPr kern="1200">
        <a:solidFill>
          <a:schemeClr val="tx1"/>
        </a:solidFill>
        <a:latin typeface="Verdana" pitchFamily="34" charset="0"/>
        <a:ea typeface="+mn-ea"/>
        <a:cs typeface="+mn-cs"/>
      </a:defRPr>
    </a:lvl5pPr>
    <a:lvl6pPr marL="2286000" algn="l" defTabSz="914400" rtl="0" eaLnBrk="1" latinLnBrk="0" hangingPunct="1">
      <a:defRPr kern="1200">
        <a:solidFill>
          <a:schemeClr val="tx1"/>
        </a:solidFill>
        <a:latin typeface="Verdana" pitchFamily="34" charset="0"/>
        <a:ea typeface="+mn-ea"/>
        <a:cs typeface="+mn-cs"/>
      </a:defRPr>
    </a:lvl6pPr>
    <a:lvl7pPr marL="2743200" algn="l" defTabSz="914400" rtl="0" eaLnBrk="1" latinLnBrk="0" hangingPunct="1">
      <a:defRPr kern="1200">
        <a:solidFill>
          <a:schemeClr val="tx1"/>
        </a:solidFill>
        <a:latin typeface="Verdana" pitchFamily="34" charset="0"/>
        <a:ea typeface="+mn-ea"/>
        <a:cs typeface="+mn-cs"/>
      </a:defRPr>
    </a:lvl7pPr>
    <a:lvl8pPr marL="3200400" algn="l" defTabSz="914400" rtl="0" eaLnBrk="1" latinLnBrk="0" hangingPunct="1">
      <a:defRPr kern="1200">
        <a:solidFill>
          <a:schemeClr val="tx1"/>
        </a:solidFill>
        <a:latin typeface="Verdana" pitchFamily="34" charset="0"/>
        <a:ea typeface="+mn-ea"/>
        <a:cs typeface="+mn-cs"/>
      </a:defRPr>
    </a:lvl8pPr>
    <a:lvl9pPr marL="3657600" algn="l" defTabSz="914400" rtl="0" eaLnBrk="1" latinLnBrk="0" hangingPunct="1">
      <a:defRPr kern="1200">
        <a:solidFill>
          <a:schemeClr val="tx1"/>
        </a:solidFill>
        <a:latin typeface="Verdan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009900"/>
    <a:srgbClr val="003399"/>
    <a:srgbClr val="FF6D4B"/>
    <a:srgbClr val="E4F074"/>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59" autoAdjust="0"/>
    <p:restoredTop sz="94721" autoAdjust="0"/>
  </p:normalViewPr>
  <p:slideViewPr>
    <p:cSldViewPr>
      <p:cViewPr varScale="1">
        <p:scale>
          <a:sx n="84" d="100"/>
          <a:sy n="84" d="100"/>
        </p:scale>
        <p:origin x="-510"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746" name="Rectangle 2"/>
          <p:cNvSpPr>
            <a:spLocks noGrp="1" noChangeArrowheads="1"/>
          </p:cNvSpPr>
          <p:nvPr>
            <p:ph type="hdr" sz="quarter"/>
          </p:nvPr>
        </p:nvSpPr>
        <p:spPr bwMode="auto">
          <a:xfrm>
            <a:off x="2" y="1"/>
            <a:ext cx="2945341" cy="493080"/>
          </a:xfrm>
          <a:prstGeom prst="rect">
            <a:avLst/>
          </a:prstGeom>
          <a:noFill/>
          <a:ln w="9525">
            <a:noFill/>
            <a:miter lim="800000"/>
            <a:headEnd/>
            <a:tailEnd/>
          </a:ln>
          <a:effectLst/>
        </p:spPr>
        <p:txBody>
          <a:bodyPr vert="horz" wrap="square" lIns="91267" tIns="45634" rIns="91267" bIns="45634" numCol="1" anchor="t" anchorCtr="0" compatLnSpc="1">
            <a:prstTxWarp prst="textNoShape">
              <a:avLst/>
            </a:prstTxWarp>
          </a:bodyPr>
          <a:lstStyle>
            <a:lvl1pPr>
              <a:defRPr sz="1200">
                <a:latin typeface="Arial" charset="0"/>
              </a:defRPr>
            </a:lvl1pPr>
          </a:lstStyle>
          <a:p>
            <a:pPr>
              <a:defRPr/>
            </a:pPr>
            <a:endParaRPr lang="en-US"/>
          </a:p>
        </p:txBody>
      </p:sp>
      <p:sp>
        <p:nvSpPr>
          <p:cNvPr id="31747" name="Rectangle 3"/>
          <p:cNvSpPr>
            <a:spLocks noGrp="1" noChangeArrowheads="1"/>
          </p:cNvSpPr>
          <p:nvPr>
            <p:ph type="dt" sz="quarter" idx="1"/>
          </p:nvPr>
        </p:nvSpPr>
        <p:spPr bwMode="auto">
          <a:xfrm>
            <a:off x="3850744" y="1"/>
            <a:ext cx="2945341" cy="493080"/>
          </a:xfrm>
          <a:prstGeom prst="rect">
            <a:avLst/>
          </a:prstGeom>
          <a:noFill/>
          <a:ln w="9525">
            <a:noFill/>
            <a:miter lim="800000"/>
            <a:headEnd/>
            <a:tailEnd/>
          </a:ln>
          <a:effectLst/>
        </p:spPr>
        <p:txBody>
          <a:bodyPr vert="horz" wrap="square" lIns="91267" tIns="45634" rIns="91267" bIns="45634" numCol="1" anchor="t" anchorCtr="0" compatLnSpc="1">
            <a:prstTxWarp prst="textNoShape">
              <a:avLst/>
            </a:prstTxWarp>
          </a:bodyPr>
          <a:lstStyle>
            <a:lvl1pPr algn="r">
              <a:defRPr sz="1200">
                <a:latin typeface="Arial" charset="0"/>
              </a:defRPr>
            </a:lvl1pPr>
          </a:lstStyle>
          <a:p>
            <a:pPr>
              <a:defRPr/>
            </a:pPr>
            <a:endParaRPr lang="en-US"/>
          </a:p>
        </p:txBody>
      </p:sp>
      <p:sp>
        <p:nvSpPr>
          <p:cNvPr id="31748" name="Rectangle 4"/>
          <p:cNvSpPr>
            <a:spLocks noGrp="1" noChangeArrowheads="1"/>
          </p:cNvSpPr>
          <p:nvPr>
            <p:ph type="ftr" sz="quarter" idx="2"/>
          </p:nvPr>
        </p:nvSpPr>
        <p:spPr bwMode="auto">
          <a:xfrm>
            <a:off x="2" y="9379590"/>
            <a:ext cx="2945341" cy="493080"/>
          </a:xfrm>
          <a:prstGeom prst="rect">
            <a:avLst/>
          </a:prstGeom>
          <a:noFill/>
          <a:ln w="9525">
            <a:noFill/>
            <a:miter lim="800000"/>
            <a:headEnd/>
            <a:tailEnd/>
          </a:ln>
          <a:effectLst/>
        </p:spPr>
        <p:txBody>
          <a:bodyPr vert="horz" wrap="square" lIns="91267" tIns="45634" rIns="91267" bIns="45634" numCol="1" anchor="b" anchorCtr="0" compatLnSpc="1">
            <a:prstTxWarp prst="textNoShape">
              <a:avLst/>
            </a:prstTxWarp>
          </a:bodyPr>
          <a:lstStyle>
            <a:lvl1pPr>
              <a:defRPr sz="1200">
                <a:latin typeface="Arial" charset="0"/>
              </a:defRPr>
            </a:lvl1pPr>
          </a:lstStyle>
          <a:p>
            <a:pPr>
              <a:defRPr/>
            </a:pPr>
            <a:endParaRPr lang="en-US"/>
          </a:p>
        </p:txBody>
      </p:sp>
      <p:sp>
        <p:nvSpPr>
          <p:cNvPr id="31749" name="Rectangle 5"/>
          <p:cNvSpPr>
            <a:spLocks noGrp="1" noChangeArrowheads="1"/>
          </p:cNvSpPr>
          <p:nvPr>
            <p:ph type="sldNum" sz="quarter" idx="3"/>
          </p:nvPr>
        </p:nvSpPr>
        <p:spPr bwMode="auto">
          <a:xfrm>
            <a:off x="3850744" y="9379590"/>
            <a:ext cx="2945341" cy="493080"/>
          </a:xfrm>
          <a:prstGeom prst="rect">
            <a:avLst/>
          </a:prstGeom>
          <a:noFill/>
          <a:ln w="9525">
            <a:noFill/>
            <a:miter lim="800000"/>
            <a:headEnd/>
            <a:tailEnd/>
          </a:ln>
          <a:effectLst/>
        </p:spPr>
        <p:txBody>
          <a:bodyPr vert="horz" wrap="square" lIns="91267" tIns="45634" rIns="91267" bIns="45634" numCol="1" anchor="b" anchorCtr="0" compatLnSpc="1">
            <a:prstTxWarp prst="textNoShape">
              <a:avLst/>
            </a:prstTxWarp>
          </a:bodyPr>
          <a:lstStyle>
            <a:lvl1pPr algn="r">
              <a:defRPr sz="1200">
                <a:latin typeface="Arial" charset="0"/>
              </a:defRPr>
            </a:lvl1pPr>
          </a:lstStyle>
          <a:p>
            <a:pPr>
              <a:defRPr/>
            </a:pPr>
            <a:fld id="{FA6BEE15-37A2-47CD-9FB3-37098CDC9D75}"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82" name="Rectangle 2"/>
          <p:cNvSpPr>
            <a:spLocks noGrp="1" noChangeArrowheads="1"/>
          </p:cNvSpPr>
          <p:nvPr>
            <p:ph type="hdr" sz="quarter"/>
          </p:nvPr>
        </p:nvSpPr>
        <p:spPr bwMode="auto">
          <a:xfrm>
            <a:off x="2" y="1"/>
            <a:ext cx="2945341" cy="493080"/>
          </a:xfrm>
          <a:prstGeom prst="rect">
            <a:avLst/>
          </a:prstGeom>
          <a:noFill/>
          <a:ln w="9525">
            <a:noFill/>
            <a:miter lim="800000"/>
            <a:headEnd/>
            <a:tailEnd/>
          </a:ln>
          <a:effectLst/>
        </p:spPr>
        <p:txBody>
          <a:bodyPr vert="horz" wrap="square" lIns="92354" tIns="46178" rIns="92354" bIns="46178" numCol="1" anchor="t" anchorCtr="0" compatLnSpc="1">
            <a:prstTxWarp prst="textNoShape">
              <a:avLst/>
            </a:prstTxWarp>
          </a:bodyPr>
          <a:lstStyle>
            <a:lvl1pPr defTabSz="923805">
              <a:defRPr sz="1200">
                <a:latin typeface="Arial" charset="0"/>
              </a:defRPr>
            </a:lvl1pPr>
          </a:lstStyle>
          <a:p>
            <a:pPr>
              <a:defRPr/>
            </a:pPr>
            <a:endParaRPr lang="fr-FR"/>
          </a:p>
        </p:txBody>
      </p:sp>
      <p:sp>
        <p:nvSpPr>
          <p:cNvPr id="20483" name="Rectangle 3"/>
          <p:cNvSpPr>
            <a:spLocks noGrp="1" noChangeArrowheads="1"/>
          </p:cNvSpPr>
          <p:nvPr>
            <p:ph type="dt" idx="1"/>
          </p:nvPr>
        </p:nvSpPr>
        <p:spPr bwMode="auto">
          <a:xfrm>
            <a:off x="3850744" y="1"/>
            <a:ext cx="2945341" cy="493080"/>
          </a:xfrm>
          <a:prstGeom prst="rect">
            <a:avLst/>
          </a:prstGeom>
          <a:noFill/>
          <a:ln w="9525">
            <a:noFill/>
            <a:miter lim="800000"/>
            <a:headEnd/>
            <a:tailEnd/>
          </a:ln>
          <a:effectLst/>
        </p:spPr>
        <p:txBody>
          <a:bodyPr vert="horz" wrap="square" lIns="92354" tIns="46178" rIns="92354" bIns="46178" numCol="1" anchor="t" anchorCtr="0" compatLnSpc="1">
            <a:prstTxWarp prst="textNoShape">
              <a:avLst/>
            </a:prstTxWarp>
          </a:bodyPr>
          <a:lstStyle>
            <a:lvl1pPr algn="r" defTabSz="923805">
              <a:defRPr sz="1200">
                <a:latin typeface="Arial" charset="0"/>
              </a:defRPr>
            </a:lvl1pPr>
          </a:lstStyle>
          <a:p>
            <a:pPr>
              <a:defRPr/>
            </a:pPr>
            <a:endParaRPr lang="fr-FR"/>
          </a:p>
        </p:txBody>
      </p:sp>
      <p:sp>
        <p:nvSpPr>
          <p:cNvPr id="38916" name="Rectangle 4"/>
          <p:cNvSpPr>
            <a:spLocks noGrp="1" noRot="1" noChangeAspect="1" noChangeArrowheads="1" noTextEdit="1"/>
          </p:cNvSpPr>
          <p:nvPr>
            <p:ph type="sldImg" idx="2"/>
          </p:nvPr>
        </p:nvSpPr>
        <p:spPr bwMode="auto">
          <a:xfrm>
            <a:off x="931863" y="741363"/>
            <a:ext cx="4935537" cy="3700462"/>
          </a:xfrm>
          <a:prstGeom prst="rect">
            <a:avLst/>
          </a:prstGeom>
          <a:noFill/>
          <a:ln w="9525">
            <a:solidFill>
              <a:srgbClr val="000000"/>
            </a:solidFill>
            <a:miter lim="800000"/>
            <a:headEnd/>
            <a:tailEnd/>
          </a:ln>
        </p:spPr>
      </p:sp>
      <p:sp>
        <p:nvSpPr>
          <p:cNvPr id="20485" name="Rectangle 5"/>
          <p:cNvSpPr>
            <a:spLocks noGrp="1" noChangeArrowheads="1"/>
          </p:cNvSpPr>
          <p:nvPr>
            <p:ph type="body" sz="quarter" idx="3"/>
          </p:nvPr>
        </p:nvSpPr>
        <p:spPr bwMode="auto">
          <a:xfrm>
            <a:off x="679451" y="4690585"/>
            <a:ext cx="5438776" cy="4442465"/>
          </a:xfrm>
          <a:prstGeom prst="rect">
            <a:avLst/>
          </a:prstGeom>
          <a:noFill/>
          <a:ln w="9525">
            <a:noFill/>
            <a:miter lim="800000"/>
            <a:headEnd/>
            <a:tailEnd/>
          </a:ln>
          <a:effectLst/>
        </p:spPr>
        <p:txBody>
          <a:bodyPr vert="horz" wrap="square" lIns="92354" tIns="46178" rIns="92354" bIns="46178" numCol="1" anchor="t" anchorCtr="0" compatLnSpc="1">
            <a:prstTxWarp prst="textNoShape">
              <a:avLst/>
            </a:prstTxWarp>
          </a:bodyPr>
          <a:lstStyle/>
          <a:p>
            <a:pPr lvl="0"/>
            <a:r>
              <a:rPr lang="fr-FR" noProof="0" smtClean="0"/>
              <a:t>Click to edit Master text styles</a:t>
            </a:r>
          </a:p>
          <a:p>
            <a:pPr lvl="1"/>
            <a:r>
              <a:rPr lang="fr-FR" noProof="0" smtClean="0"/>
              <a:t>Second level</a:t>
            </a:r>
          </a:p>
          <a:p>
            <a:pPr lvl="2"/>
            <a:r>
              <a:rPr lang="fr-FR" noProof="0" smtClean="0"/>
              <a:t>Third level</a:t>
            </a:r>
          </a:p>
          <a:p>
            <a:pPr lvl="3"/>
            <a:r>
              <a:rPr lang="fr-FR" noProof="0" smtClean="0"/>
              <a:t>Fourth level</a:t>
            </a:r>
          </a:p>
          <a:p>
            <a:pPr lvl="4"/>
            <a:r>
              <a:rPr lang="fr-FR" noProof="0" smtClean="0"/>
              <a:t>Fifth level</a:t>
            </a:r>
          </a:p>
        </p:txBody>
      </p:sp>
      <p:sp>
        <p:nvSpPr>
          <p:cNvPr id="20486" name="Rectangle 6"/>
          <p:cNvSpPr>
            <a:spLocks noGrp="1" noChangeArrowheads="1"/>
          </p:cNvSpPr>
          <p:nvPr>
            <p:ph type="ftr" sz="quarter" idx="4"/>
          </p:nvPr>
        </p:nvSpPr>
        <p:spPr bwMode="auto">
          <a:xfrm>
            <a:off x="2" y="9379590"/>
            <a:ext cx="2945341" cy="493080"/>
          </a:xfrm>
          <a:prstGeom prst="rect">
            <a:avLst/>
          </a:prstGeom>
          <a:noFill/>
          <a:ln w="9525">
            <a:noFill/>
            <a:miter lim="800000"/>
            <a:headEnd/>
            <a:tailEnd/>
          </a:ln>
          <a:effectLst/>
        </p:spPr>
        <p:txBody>
          <a:bodyPr vert="horz" wrap="square" lIns="92354" tIns="46178" rIns="92354" bIns="46178" numCol="1" anchor="b" anchorCtr="0" compatLnSpc="1">
            <a:prstTxWarp prst="textNoShape">
              <a:avLst/>
            </a:prstTxWarp>
          </a:bodyPr>
          <a:lstStyle>
            <a:lvl1pPr defTabSz="923805">
              <a:defRPr sz="1200">
                <a:latin typeface="Arial" charset="0"/>
              </a:defRPr>
            </a:lvl1pPr>
          </a:lstStyle>
          <a:p>
            <a:pPr>
              <a:defRPr/>
            </a:pPr>
            <a:endParaRPr lang="fr-FR"/>
          </a:p>
        </p:txBody>
      </p:sp>
      <p:sp>
        <p:nvSpPr>
          <p:cNvPr id="20487" name="Rectangle 7"/>
          <p:cNvSpPr>
            <a:spLocks noGrp="1" noChangeArrowheads="1"/>
          </p:cNvSpPr>
          <p:nvPr>
            <p:ph type="sldNum" sz="quarter" idx="5"/>
          </p:nvPr>
        </p:nvSpPr>
        <p:spPr bwMode="auto">
          <a:xfrm>
            <a:off x="3850744" y="9379590"/>
            <a:ext cx="2945341" cy="493080"/>
          </a:xfrm>
          <a:prstGeom prst="rect">
            <a:avLst/>
          </a:prstGeom>
          <a:noFill/>
          <a:ln w="9525">
            <a:noFill/>
            <a:miter lim="800000"/>
            <a:headEnd/>
            <a:tailEnd/>
          </a:ln>
          <a:effectLst/>
        </p:spPr>
        <p:txBody>
          <a:bodyPr vert="horz" wrap="square" lIns="92354" tIns="46178" rIns="92354" bIns="46178" numCol="1" anchor="b" anchorCtr="0" compatLnSpc="1">
            <a:prstTxWarp prst="textNoShape">
              <a:avLst/>
            </a:prstTxWarp>
          </a:bodyPr>
          <a:lstStyle>
            <a:lvl1pPr algn="r" defTabSz="923805">
              <a:defRPr sz="1200">
                <a:latin typeface="Arial" charset="0"/>
              </a:defRPr>
            </a:lvl1pPr>
          </a:lstStyle>
          <a:p>
            <a:pPr>
              <a:defRPr/>
            </a:pPr>
            <a:fld id="{5410237D-E741-4A22-94EB-659DC3D831CF}" type="slidenum">
              <a:rPr lang="fr-FR"/>
              <a:pPr>
                <a:defRPr/>
              </a:pPr>
              <a:t>‹#›</a:t>
            </a:fld>
            <a:endParaRPr lang="fr-FR"/>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7CD0DFE9-0076-4E37-85A2-2BF9AA8F991B}" type="slidenum">
              <a:rPr lang="fr-FR" smtClean="0"/>
              <a:pPr/>
              <a:t>1</a:t>
            </a:fld>
            <a:endParaRPr lang="fr-FR" dirty="0" smtClean="0"/>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7CD0DFE9-0076-4E37-85A2-2BF9AA8F991B}" type="slidenum">
              <a:rPr lang="fr-FR" smtClean="0"/>
              <a:pPr/>
              <a:t>4</a:t>
            </a:fld>
            <a:endParaRPr lang="fr-FR" smtClean="0"/>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7CD0DFE9-0076-4E37-85A2-2BF9AA8F991B}" type="slidenum">
              <a:rPr lang="fr-FR" smtClean="0"/>
              <a:pPr/>
              <a:t>5</a:t>
            </a:fld>
            <a:endParaRPr lang="fr-FR" dirty="0" smtClean="0"/>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59B42E8-5689-4AA1-902C-EABBF36AB1CA}" type="slidenum">
              <a:rPr lang="en-US"/>
              <a:pPr/>
              <a:t>10</a:t>
            </a:fld>
            <a:endParaRPr lang="en-US" dirty="0"/>
          </a:p>
        </p:txBody>
      </p:sp>
      <p:sp>
        <p:nvSpPr>
          <p:cNvPr id="7170" name="Rectangle 2"/>
          <p:cNvSpPr>
            <a:spLocks noGrp="1" noRot="1" noChangeAspect="1" noChangeArrowheads="1" noTextEdit="1"/>
          </p:cNvSpPr>
          <p:nvPr>
            <p:ph type="sldImg"/>
          </p:nvPr>
        </p:nvSpPr>
        <p:spPr>
          <a:ln/>
        </p:spPr>
      </p:sp>
      <p:sp>
        <p:nvSpPr>
          <p:cNvPr id="7171" name="Rectangle 3"/>
          <p:cNvSpPr>
            <a:spLocks noGrp="1" noChangeArrowheads="1"/>
          </p:cNvSpPr>
          <p:nvPr>
            <p:ph type="body" idx="1"/>
          </p:nvPr>
        </p:nvSpPr>
        <p:spPr/>
        <p:txBody>
          <a:bodyPr/>
          <a:lstStyle/>
          <a:p>
            <a:endParaRPr lang="en-US" dirty="0"/>
          </a:p>
        </p:txBody>
      </p:sp>
      <p:sp>
        <p:nvSpPr>
          <p:cNvPr id="8" name="Footer Placeholder 7"/>
          <p:cNvSpPr>
            <a:spLocks noGrp="1"/>
          </p:cNvSpPr>
          <p:nvPr>
            <p:ph type="ftr" sz="quarter" idx="10"/>
          </p:nvPr>
        </p:nvSpPr>
        <p:spPr/>
        <p:txBody>
          <a:bodyPr/>
          <a:lstStyle/>
          <a:p>
            <a:r>
              <a:rPr lang="en-US" dirty="0" smtClean="0"/>
              <a:t>John Osborne GS-SEM</a:t>
            </a:r>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AutoShape 7"/>
          <p:cNvSpPr>
            <a:spLocks noChangeArrowheads="1"/>
          </p:cNvSpPr>
          <p:nvPr/>
        </p:nvSpPr>
        <p:spPr bwMode="auto">
          <a:xfrm>
            <a:off x="685800" y="2393950"/>
            <a:ext cx="7772400" cy="109538"/>
          </a:xfrm>
          <a:custGeom>
            <a:avLst/>
            <a:gdLst>
              <a:gd name="G0" fmla="+- 618 0 0"/>
            </a:gdLst>
            <a:ahLst/>
            <a:cxnLst>
              <a:cxn ang="0">
                <a:pos x="0" y="0"/>
              </a:cxn>
              <a:cxn ang="0">
                <a:pos x="618" y="0"/>
              </a:cxn>
              <a:cxn ang="0">
                <a:pos x="618" y="1000"/>
              </a:cxn>
              <a:cxn ang="0">
                <a:pos x="0" y="1000"/>
              </a:cxn>
              <a:cxn ang="0">
                <a:pos x="0" y="0"/>
              </a:cxn>
              <a:cxn ang="0">
                <a:pos x="1000" y="0"/>
              </a:cxn>
            </a:cxnLst>
            <a:rect l="0" t="0" r="r" b="b"/>
            <a:pathLst>
              <a:path w="1000" h="1000" stroke="0">
                <a:moveTo>
                  <a:pt x="0" y="0"/>
                </a:moveTo>
                <a:lnTo>
                  <a:pt x="618" y="0"/>
                </a:lnTo>
                <a:lnTo>
                  <a:pt x="618" y="1000"/>
                </a:lnTo>
                <a:lnTo>
                  <a:pt x="0" y="1000"/>
                </a:lnTo>
                <a:close/>
              </a:path>
              <a:path w="1000" h="1000">
                <a:moveTo>
                  <a:pt x="0" y="0"/>
                </a:moveTo>
                <a:lnTo>
                  <a:pt x="1000" y="0"/>
                </a:lnTo>
              </a:path>
            </a:pathLst>
          </a:custGeom>
          <a:solidFill>
            <a:schemeClr val="accent2"/>
          </a:solidFill>
          <a:ln w="9525">
            <a:solidFill>
              <a:schemeClr val="accent2"/>
            </a:solidFill>
            <a:round/>
            <a:headEnd/>
            <a:tailEnd/>
          </a:ln>
        </p:spPr>
        <p:txBody>
          <a:bodyPr/>
          <a:lstStyle/>
          <a:p>
            <a:pPr>
              <a:defRPr/>
            </a:pPr>
            <a:endParaRPr lang="en-US" sz="2400">
              <a:latin typeface="Times New Roman" pitchFamily="18" charset="0"/>
            </a:endParaRPr>
          </a:p>
        </p:txBody>
      </p:sp>
      <p:sp>
        <p:nvSpPr>
          <p:cNvPr id="5122" name="Rectangle 2"/>
          <p:cNvSpPr>
            <a:spLocks noGrp="1" noChangeArrowheads="1"/>
          </p:cNvSpPr>
          <p:nvPr>
            <p:ph type="ctrTitle"/>
          </p:nvPr>
        </p:nvSpPr>
        <p:spPr>
          <a:xfrm>
            <a:off x="685800" y="990600"/>
            <a:ext cx="7772400" cy="1371600"/>
          </a:xfrm>
        </p:spPr>
        <p:txBody>
          <a:bodyPr/>
          <a:lstStyle>
            <a:lvl1pPr>
              <a:defRPr sz="4000"/>
            </a:lvl1pPr>
          </a:lstStyle>
          <a:p>
            <a:r>
              <a:rPr lang="fr-FR"/>
              <a:t>Click to edit Master title style</a:t>
            </a:r>
          </a:p>
        </p:txBody>
      </p:sp>
      <p:sp>
        <p:nvSpPr>
          <p:cNvPr id="5123" name="Rectangle 3"/>
          <p:cNvSpPr>
            <a:spLocks noGrp="1" noChangeArrowheads="1"/>
          </p:cNvSpPr>
          <p:nvPr>
            <p:ph type="subTitle" idx="1"/>
          </p:nvPr>
        </p:nvSpPr>
        <p:spPr>
          <a:xfrm>
            <a:off x="1447800" y="3429000"/>
            <a:ext cx="7010400" cy="1600200"/>
          </a:xfrm>
        </p:spPr>
        <p:txBody>
          <a:bodyPr/>
          <a:lstStyle>
            <a:lvl1pPr marL="0" indent="0">
              <a:buFont typeface="Wingdings" pitchFamily="2" charset="2"/>
              <a:buNone/>
              <a:defRPr sz="2800"/>
            </a:lvl1pPr>
          </a:lstStyle>
          <a:p>
            <a:r>
              <a:rPr lang="fr-FR" dirty="0"/>
              <a:t>Click to </a:t>
            </a:r>
            <a:r>
              <a:rPr lang="fr-FR" dirty="0" err="1"/>
              <a:t>edit</a:t>
            </a:r>
            <a:r>
              <a:rPr lang="fr-FR" dirty="0"/>
              <a:t> Master </a:t>
            </a:r>
            <a:r>
              <a:rPr lang="fr-FR" dirty="0" err="1"/>
              <a:t>subtitle</a:t>
            </a:r>
            <a:r>
              <a:rPr lang="fr-FR" dirty="0"/>
              <a:t> style</a:t>
            </a:r>
          </a:p>
        </p:txBody>
      </p:sp>
      <p:sp>
        <p:nvSpPr>
          <p:cNvPr id="5" name="Rectangle 4"/>
          <p:cNvSpPr>
            <a:spLocks noGrp="1" noChangeArrowheads="1"/>
          </p:cNvSpPr>
          <p:nvPr>
            <p:ph type="dt" sz="half" idx="10"/>
          </p:nvPr>
        </p:nvSpPr>
        <p:spPr>
          <a:xfrm>
            <a:off x="685800" y="6248400"/>
            <a:ext cx="1905000" cy="457200"/>
          </a:xfrm>
        </p:spPr>
        <p:txBody>
          <a:bodyPr/>
          <a:lstStyle>
            <a:lvl1pPr>
              <a:defRPr/>
            </a:lvl1pPr>
          </a:lstStyle>
          <a:p>
            <a:pPr>
              <a:defRPr/>
            </a:pPr>
            <a:r>
              <a:rPr lang="en-US"/>
              <a:t>2 February 2007</a:t>
            </a:r>
            <a:endParaRPr lang="fr-FR"/>
          </a:p>
        </p:txBody>
      </p:sp>
      <p:sp>
        <p:nvSpPr>
          <p:cNvPr id="6" name="Rectangle 5"/>
          <p:cNvSpPr>
            <a:spLocks noGrp="1" noChangeArrowheads="1"/>
          </p:cNvSpPr>
          <p:nvPr>
            <p:ph type="ftr" sz="quarter" idx="11"/>
          </p:nvPr>
        </p:nvSpPr>
        <p:spPr>
          <a:xfrm>
            <a:off x="3124200" y="6248400"/>
            <a:ext cx="2895600" cy="457200"/>
          </a:xfrm>
        </p:spPr>
        <p:txBody>
          <a:bodyPr/>
          <a:lstStyle>
            <a:lvl1pPr>
              <a:defRPr/>
            </a:lvl1pPr>
          </a:lstStyle>
          <a:p>
            <a:pPr>
              <a:defRPr/>
            </a:pPr>
            <a:r>
              <a:rPr lang="fr-FR"/>
              <a:t>Claude Hauviller &amp; Sylvain Weisz - ICC</a:t>
            </a:r>
          </a:p>
        </p:txBody>
      </p:sp>
      <p:sp>
        <p:nvSpPr>
          <p:cNvPr id="7" name="Rectangle 6"/>
          <p:cNvSpPr>
            <a:spLocks noGrp="1" noChangeArrowheads="1"/>
          </p:cNvSpPr>
          <p:nvPr>
            <p:ph type="sldNum" sz="quarter" idx="12"/>
          </p:nvPr>
        </p:nvSpPr>
        <p:spPr>
          <a:xfrm>
            <a:off x="6553200" y="6248400"/>
            <a:ext cx="1905000" cy="457200"/>
          </a:xfrm>
        </p:spPr>
        <p:txBody>
          <a:bodyPr/>
          <a:lstStyle>
            <a:lvl1pPr>
              <a:defRPr/>
            </a:lvl1pPr>
          </a:lstStyle>
          <a:p>
            <a:pPr>
              <a:defRPr/>
            </a:pPr>
            <a:fld id="{96A58593-D217-4B96-B7C2-47B287C94413}" type="slidenum">
              <a:rPr lang="fr-FR"/>
              <a:pPr>
                <a:defRPr/>
              </a:pPr>
              <a:t>‹#›</a:t>
            </a:fld>
            <a:endParaRPr lang="fr-FR"/>
          </a:p>
        </p:txBody>
      </p:sp>
    </p:spTree>
  </p:cSld>
  <p:clrMapOvr>
    <a:masterClrMapping/>
  </p:clrMapOvr>
  <p:transition spd="med"/>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dt" sz="half" idx="10"/>
          </p:nvPr>
        </p:nvSpPr>
        <p:spPr>
          <a:ln/>
        </p:spPr>
        <p:txBody>
          <a:bodyPr/>
          <a:lstStyle>
            <a:lvl1pPr>
              <a:defRPr/>
            </a:lvl1pPr>
          </a:lstStyle>
          <a:p>
            <a:pPr>
              <a:defRPr/>
            </a:pPr>
            <a:r>
              <a:rPr lang="en-US"/>
              <a:t>2 February 2007</a:t>
            </a:r>
          </a:p>
        </p:txBody>
      </p:sp>
      <p:sp>
        <p:nvSpPr>
          <p:cNvPr id="5" name="Rectangle 7"/>
          <p:cNvSpPr>
            <a:spLocks noGrp="1" noChangeArrowheads="1"/>
          </p:cNvSpPr>
          <p:nvPr>
            <p:ph type="ftr" sz="quarter" idx="11"/>
          </p:nvPr>
        </p:nvSpPr>
        <p:spPr>
          <a:ln/>
        </p:spPr>
        <p:txBody>
          <a:bodyPr/>
          <a:lstStyle>
            <a:lvl1pPr>
              <a:defRPr/>
            </a:lvl1pPr>
          </a:lstStyle>
          <a:p>
            <a:pPr>
              <a:defRPr/>
            </a:pPr>
            <a:r>
              <a:rPr lang="en-US"/>
              <a:t>Claude Hauviller &amp; Sylvain Weisz - ICC</a:t>
            </a:r>
          </a:p>
        </p:txBody>
      </p:sp>
      <p:sp>
        <p:nvSpPr>
          <p:cNvPr id="6" name="Rectangle 8"/>
          <p:cNvSpPr>
            <a:spLocks noGrp="1" noChangeArrowheads="1"/>
          </p:cNvSpPr>
          <p:nvPr>
            <p:ph type="sldNum" sz="quarter" idx="12"/>
          </p:nvPr>
        </p:nvSpPr>
        <p:spPr>
          <a:ln/>
        </p:spPr>
        <p:txBody>
          <a:bodyPr/>
          <a:lstStyle>
            <a:lvl1pPr>
              <a:defRPr/>
            </a:lvl1pPr>
          </a:lstStyle>
          <a:p>
            <a:pPr>
              <a:defRPr/>
            </a:pPr>
            <a:fld id="{3FD83500-41FC-422E-AB34-8618348A82FF}" type="slidenum">
              <a:rPr lang="en-US"/>
              <a:pPr>
                <a:defRPr/>
              </a:pPr>
              <a:t>‹#›</a:t>
            </a:fld>
            <a:endParaRPr lang="en-US"/>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73838" y="304800"/>
            <a:ext cx="2001837" cy="5715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66738" y="304800"/>
            <a:ext cx="5854700" cy="5715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dt" sz="half" idx="10"/>
          </p:nvPr>
        </p:nvSpPr>
        <p:spPr>
          <a:ln/>
        </p:spPr>
        <p:txBody>
          <a:bodyPr/>
          <a:lstStyle>
            <a:lvl1pPr>
              <a:defRPr/>
            </a:lvl1pPr>
          </a:lstStyle>
          <a:p>
            <a:pPr>
              <a:defRPr/>
            </a:pPr>
            <a:r>
              <a:rPr lang="en-US"/>
              <a:t>2 February 2007</a:t>
            </a:r>
          </a:p>
        </p:txBody>
      </p:sp>
      <p:sp>
        <p:nvSpPr>
          <p:cNvPr id="5" name="Rectangle 7"/>
          <p:cNvSpPr>
            <a:spLocks noGrp="1" noChangeArrowheads="1"/>
          </p:cNvSpPr>
          <p:nvPr>
            <p:ph type="ftr" sz="quarter" idx="11"/>
          </p:nvPr>
        </p:nvSpPr>
        <p:spPr>
          <a:ln/>
        </p:spPr>
        <p:txBody>
          <a:bodyPr/>
          <a:lstStyle>
            <a:lvl1pPr>
              <a:defRPr/>
            </a:lvl1pPr>
          </a:lstStyle>
          <a:p>
            <a:pPr>
              <a:defRPr/>
            </a:pPr>
            <a:r>
              <a:rPr lang="en-US"/>
              <a:t>Claude Hauviller &amp; Sylvain Weisz - ICC</a:t>
            </a:r>
          </a:p>
        </p:txBody>
      </p:sp>
      <p:sp>
        <p:nvSpPr>
          <p:cNvPr id="6" name="Rectangle 8"/>
          <p:cNvSpPr>
            <a:spLocks noGrp="1" noChangeArrowheads="1"/>
          </p:cNvSpPr>
          <p:nvPr>
            <p:ph type="sldNum" sz="quarter" idx="12"/>
          </p:nvPr>
        </p:nvSpPr>
        <p:spPr>
          <a:ln/>
        </p:spPr>
        <p:txBody>
          <a:bodyPr/>
          <a:lstStyle>
            <a:lvl1pPr>
              <a:defRPr/>
            </a:lvl1pPr>
          </a:lstStyle>
          <a:p>
            <a:pPr>
              <a:defRPr/>
            </a:pPr>
            <a:fld id="{3EE34C84-F600-4151-85AA-C4E461DB18E0}" type="slidenum">
              <a:rPr lang="en-US"/>
              <a:pPr>
                <a:defRPr/>
              </a:pPr>
              <a:t>‹#›</a:t>
            </a:fld>
            <a:endParaRPr lang="en-US"/>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74675" y="304800"/>
            <a:ext cx="8001000" cy="6096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566738" y="1143000"/>
            <a:ext cx="3924300" cy="4876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3438" y="1143000"/>
            <a:ext cx="3924300" cy="4876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dt" sz="half" idx="10"/>
          </p:nvPr>
        </p:nvSpPr>
        <p:spPr>
          <a:ln/>
        </p:spPr>
        <p:txBody>
          <a:bodyPr/>
          <a:lstStyle>
            <a:lvl1pPr>
              <a:defRPr/>
            </a:lvl1pPr>
          </a:lstStyle>
          <a:p>
            <a:pPr>
              <a:defRPr/>
            </a:pPr>
            <a:r>
              <a:rPr lang="en-US"/>
              <a:t>2 February 2007</a:t>
            </a:r>
          </a:p>
        </p:txBody>
      </p:sp>
      <p:sp>
        <p:nvSpPr>
          <p:cNvPr id="6" name="Rectangle 7"/>
          <p:cNvSpPr>
            <a:spLocks noGrp="1" noChangeArrowheads="1"/>
          </p:cNvSpPr>
          <p:nvPr>
            <p:ph type="ftr" sz="quarter" idx="11"/>
          </p:nvPr>
        </p:nvSpPr>
        <p:spPr>
          <a:ln/>
        </p:spPr>
        <p:txBody>
          <a:bodyPr/>
          <a:lstStyle>
            <a:lvl1pPr>
              <a:defRPr/>
            </a:lvl1pPr>
          </a:lstStyle>
          <a:p>
            <a:pPr>
              <a:defRPr/>
            </a:pPr>
            <a:r>
              <a:rPr lang="en-US"/>
              <a:t>Claude Hauviller &amp; Sylvain Weisz - ICC</a:t>
            </a:r>
          </a:p>
        </p:txBody>
      </p:sp>
      <p:sp>
        <p:nvSpPr>
          <p:cNvPr id="7" name="Rectangle 8"/>
          <p:cNvSpPr>
            <a:spLocks noGrp="1" noChangeArrowheads="1"/>
          </p:cNvSpPr>
          <p:nvPr>
            <p:ph type="sldNum" sz="quarter" idx="12"/>
          </p:nvPr>
        </p:nvSpPr>
        <p:spPr>
          <a:ln/>
        </p:spPr>
        <p:txBody>
          <a:bodyPr/>
          <a:lstStyle>
            <a:lvl1pPr>
              <a:defRPr/>
            </a:lvl1pPr>
          </a:lstStyle>
          <a:p>
            <a:pPr>
              <a:defRPr/>
            </a:pPr>
            <a:fld id="{6AEFAEBC-3C7C-4FD2-B0EF-B48AF9D52C45}" type="slidenum">
              <a:rPr lang="en-US"/>
              <a:pPr>
                <a:defRPr/>
              </a:pPr>
              <a:t>‹#›</a:t>
            </a:fld>
            <a:endParaRPr lang="en-US"/>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8320B3EE-6863-4342-AF53-C10B1B6B8ED4}" type="datetimeFigureOut">
              <a:rPr lang="en-US"/>
              <a:pPr>
                <a:defRPr/>
              </a:pPr>
              <a:t>1/26/2010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609386E-6A9F-4C50-8ECB-258BF38A73A7}" type="slidenum">
              <a:rPr lang="en-US"/>
              <a:pPr>
                <a:defRPr/>
              </a:pPr>
              <a:t>‹#›</a:t>
            </a:fld>
            <a:endParaRPr lang="en-US"/>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3E273807-8684-44BB-9DDA-1AAD6610A2E6}" type="datetimeFigureOut">
              <a:rPr lang="en-US"/>
              <a:pPr>
                <a:defRPr/>
              </a:pPr>
              <a:t>1/26/2010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C270C82-7E6E-4D8D-B6E6-142F6985DAB4}" type="slidenum">
              <a:rPr lang="en-US"/>
              <a:pPr>
                <a:defRPr/>
              </a:pPr>
              <a:t>‹#›</a:t>
            </a:fld>
            <a:endParaRPr lang="en-US"/>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1682AA2C-A064-40FC-8734-F2FBF3619F21}" type="datetimeFigureOut">
              <a:rPr lang="en-US"/>
              <a:pPr>
                <a:defRPr/>
              </a:pPr>
              <a:t>1/26/2010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26ACFDD-6175-4F27-80B9-BDD31942440D}" type="slidenum">
              <a:rPr lang="en-US"/>
              <a:pPr>
                <a:defRPr/>
              </a:pPr>
              <a:t>‹#›</a:t>
            </a:fld>
            <a:endParaRPr lang="en-US"/>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985D7E35-9A9D-4596-85B3-4F3C2DDFAE6C}" type="datetimeFigureOut">
              <a:rPr lang="en-US"/>
              <a:pPr>
                <a:defRPr/>
              </a:pPr>
              <a:t>1/26/2010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A06017A-1532-4392-A3E4-19D12AF17DF0}" type="slidenum">
              <a:rPr lang="en-US"/>
              <a:pPr>
                <a:defRPr/>
              </a:pPr>
              <a:t>‹#›</a:t>
            </a:fld>
            <a:endParaRPr lang="en-US"/>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23A1090E-DB1A-4755-9C5E-0E6F87DD431F}" type="datetimeFigureOut">
              <a:rPr lang="en-US"/>
              <a:pPr>
                <a:defRPr/>
              </a:pPr>
              <a:t>1/26/2010</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11D9B07E-C895-4A9B-BCEB-AA60D013AA54}" type="slidenum">
              <a:rPr lang="en-US"/>
              <a:pPr>
                <a:defRPr/>
              </a:pPr>
              <a:t>‹#›</a:t>
            </a:fld>
            <a:endParaRPr lang="en-US"/>
          </a:p>
        </p:txBody>
      </p:sp>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61990F5C-BA00-4E69-A4B4-C527E277201C}" type="datetimeFigureOut">
              <a:rPr lang="en-US"/>
              <a:pPr>
                <a:defRPr/>
              </a:pPr>
              <a:t>1/26/2010</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7F144DEC-A4EF-4EE4-9CA1-FDD4FA22AA90}" type="slidenum">
              <a:rPr lang="en-US"/>
              <a:pPr>
                <a:defRPr/>
              </a:pPr>
              <a:t>‹#›</a:t>
            </a:fld>
            <a:endParaRPr lang="en-US"/>
          </a:p>
        </p:txBody>
      </p:sp>
    </p:spTree>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D1932BBA-8538-4E8F-85FF-8075C77D719A}" type="datetimeFigureOut">
              <a:rPr lang="en-US"/>
              <a:pPr>
                <a:defRPr/>
              </a:pPr>
              <a:t>1/26/2010</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9299911D-31FC-4C5E-B082-D9BE6D61A497}" type="slidenum">
              <a:rPr lang="en-US"/>
              <a:pPr>
                <a:defRPr/>
              </a:pPr>
              <a:t>‹#›</a:t>
            </a:fld>
            <a:endParaRPr lang="en-US"/>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lvl1pPr>
              <a:defRPr/>
            </a:lvl1pPr>
          </a:lstStyle>
          <a:p>
            <a:pPr>
              <a:defRPr/>
            </a:pPr>
            <a:r>
              <a:rPr lang="en-US"/>
              <a:t>29 October 2009</a:t>
            </a:r>
          </a:p>
        </p:txBody>
      </p:sp>
      <p:sp>
        <p:nvSpPr>
          <p:cNvPr id="5" name="Footer Placeholder 4"/>
          <p:cNvSpPr>
            <a:spLocks noGrp="1"/>
          </p:cNvSpPr>
          <p:nvPr>
            <p:ph type="ftr" sz="quarter" idx="11"/>
          </p:nvPr>
        </p:nvSpPr>
        <p:spPr/>
        <p:txBody>
          <a:bodyPr/>
          <a:lstStyle>
            <a:lvl1pPr>
              <a:defRPr/>
            </a:lvl1pPr>
          </a:lstStyle>
          <a:p>
            <a:pPr>
              <a:defRPr/>
            </a:pPr>
            <a:r>
              <a:rPr lang="en-US"/>
              <a:t>Sylvain Weisz - BFSP</a:t>
            </a:r>
          </a:p>
        </p:txBody>
      </p:sp>
      <p:sp>
        <p:nvSpPr>
          <p:cNvPr id="6" name="Slide Number Placeholder 5"/>
          <p:cNvSpPr>
            <a:spLocks noGrp="1"/>
          </p:cNvSpPr>
          <p:nvPr>
            <p:ph type="sldNum" sz="quarter" idx="12"/>
          </p:nvPr>
        </p:nvSpPr>
        <p:spPr/>
        <p:txBody>
          <a:bodyPr/>
          <a:lstStyle>
            <a:lvl1pPr>
              <a:defRPr/>
            </a:lvl1pPr>
          </a:lstStyle>
          <a:p>
            <a:pPr>
              <a:defRPr/>
            </a:pPr>
            <a:fld id="{1819BD74-EDEC-4DD0-AD4A-37007E7AFF72}" type="slidenum">
              <a:rPr lang="en-US"/>
              <a:pPr>
                <a:defRPr/>
              </a:pPr>
              <a:t>‹#›</a:t>
            </a:fld>
            <a:endParaRPr lang="en-US"/>
          </a:p>
        </p:txBody>
      </p:sp>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238CF88E-156B-4009-9736-AD8061BC9099}" type="datetimeFigureOut">
              <a:rPr lang="en-US"/>
              <a:pPr>
                <a:defRPr/>
              </a:pPr>
              <a:t>1/26/2010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2298749-71C4-4333-BC92-FA761A669330}" type="slidenum">
              <a:rPr lang="en-US"/>
              <a:pPr>
                <a:defRPr/>
              </a:pPr>
              <a:t>‹#›</a:t>
            </a:fld>
            <a:endParaRPr lang="en-US"/>
          </a:p>
        </p:txBody>
      </p:sp>
    </p:spTree>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46EE153C-B437-4946-AE71-F07D38F41BA8}" type="datetimeFigureOut">
              <a:rPr lang="en-US"/>
              <a:pPr>
                <a:defRPr/>
              </a:pPr>
              <a:t>1/26/2010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6F813868-6CF6-4706-B143-53AB1ACCE79B}" type="slidenum">
              <a:rPr lang="en-US"/>
              <a:pPr>
                <a:defRPr/>
              </a:pPr>
              <a:t>‹#›</a:t>
            </a:fld>
            <a:endParaRPr lang="en-US"/>
          </a:p>
        </p:txBody>
      </p:sp>
    </p:spTree>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037F0B3C-46B9-44D5-B8E1-B7561E903583}" type="datetimeFigureOut">
              <a:rPr lang="en-US"/>
              <a:pPr>
                <a:defRPr/>
              </a:pPr>
              <a:t>1/26/2010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97035B5-BA27-4BAC-A9A4-A6BF4B3D8601}" type="slidenum">
              <a:rPr lang="en-US"/>
              <a:pPr>
                <a:defRPr/>
              </a:pPr>
              <a:t>‹#›</a:t>
            </a:fld>
            <a:endParaRPr lang="en-US"/>
          </a:p>
        </p:txBody>
      </p:sp>
    </p:spTree>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DF2AD8EA-DB9B-461D-9AAC-BC7AAC41B2C8}" type="datetimeFigureOut">
              <a:rPr lang="en-US"/>
              <a:pPr>
                <a:defRPr/>
              </a:pPr>
              <a:t>1/26/2010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FBEA219-3C22-4F88-9D30-8FAAC43873CA}" type="slidenum">
              <a:rPr lang="en-US"/>
              <a:pPr>
                <a:defRPr/>
              </a:pPr>
              <a:t>‹#›</a:t>
            </a:fld>
            <a:endParaRPr lang="en-US"/>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dt" sz="half" idx="10"/>
          </p:nvPr>
        </p:nvSpPr>
        <p:spPr>
          <a:ln/>
        </p:spPr>
        <p:txBody>
          <a:bodyPr/>
          <a:lstStyle>
            <a:lvl1pPr>
              <a:defRPr/>
            </a:lvl1pPr>
          </a:lstStyle>
          <a:p>
            <a:pPr>
              <a:defRPr/>
            </a:pPr>
            <a:r>
              <a:rPr lang="en-US"/>
              <a:t>2 February 2007</a:t>
            </a:r>
          </a:p>
        </p:txBody>
      </p:sp>
      <p:sp>
        <p:nvSpPr>
          <p:cNvPr id="5" name="Rectangle 7"/>
          <p:cNvSpPr>
            <a:spLocks noGrp="1" noChangeArrowheads="1"/>
          </p:cNvSpPr>
          <p:nvPr>
            <p:ph type="ftr" sz="quarter" idx="11"/>
          </p:nvPr>
        </p:nvSpPr>
        <p:spPr>
          <a:ln/>
        </p:spPr>
        <p:txBody>
          <a:bodyPr/>
          <a:lstStyle>
            <a:lvl1pPr>
              <a:defRPr/>
            </a:lvl1pPr>
          </a:lstStyle>
          <a:p>
            <a:pPr>
              <a:defRPr/>
            </a:pPr>
            <a:r>
              <a:rPr lang="en-US"/>
              <a:t>Claude Hauviller &amp; Sylvain Weisz - ICC</a:t>
            </a:r>
          </a:p>
        </p:txBody>
      </p:sp>
      <p:sp>
        <p:nvSpPr>
          <p:cNvPr id="6" name="Rectangle 8"/>
          <p:cNvSpPr>
            <a:spLocks noGrp="1" noChangeArrowheads="1"/>
          </p:cNvSpPr>
          <p:nvPr>
            <p:ph type="sldNum" sz="quarter" idx="12"/>
          </p:nvPr>
        </p:nvSpPr>
        <p:spPr>
          <a:ln/>
        </p:spPr>
        <p:txBody>
          <a:bodyPr/>
          <a:lstStyle>
            <a:lvl1pPr>
              <a:defRPr/>
            </a:lvl1pPr>
          </a:lstStyle>
          <a:p>
            <a:pPr>
              <a:defRPr/>
            </a:pPr>
            <a:fld id="{01100C5E-D52B-49CE-89EB-8EFF454A5A2D}" type="slidenum">
              <a:rPr lang="en-US"/>
              <a:pPr>
                <a:defRPr/>
              </a:pPr>
              <a:t>‹#›</a:t>
            </a:fld>
            <a:endParaRPr lang="en-US"/>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66738" y="1143000"/>
            <a:ext cx="39243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3438" y="1143000"/>
            <a:ext cx="39243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dt" sz="half" idx="10"/>
          </p:nvPr>
        </p:nvSpPr>
        <p:spPr>
          <a:ln/>
        </p:spPr>
        <p:txBody>
          <a:bodyPr/>
          <a:lstStyle>
            <a:lvl1pPr>
              <a:defRPr/>
            </a:lvl1pPr>
          </a:lstStyle>
          <a:p>
            <a:pPr>
              <a:defRPr/>
            </a:pPr>
            <a:r>
              <a:rPr lang="en-US"/>
              <a:t>2 February 2007</a:t>
            </a:r>
          </a:p>
        </p:txBody>
      </p:sp>
      <p:sp>
        <p:nvSpPr>
          <p:cNvPr id="6" name="Rectangle 7"/>
          <p:cNvSpPr>
            <a:spLocks noGrp="1" noChangeArrowheads="1"/>
          </p:cNvSpPr>
          <p:nvPr>
            <p:ph type="ftr" sz="quarter" idx="11"/>
          </p:nvPr>
        </p:nvSpPr>
        <p:spPr>
          <a:ln/>
        </p:spPr>
        <p:txBody>
          <a:bodyPr/>
          <a:lstStyle>
            <a:lvl1pPr>
              <a:defRPr/>
            </a:lvl1pPr>
          </a:lstStyle>
          <a:p>
            <a:pPr>
              <a:defRPr/>
            </a:pPr>
            <a:r>
              <a:rPr lang="en-US"/>
              <a:t>Claude Hauviller &amp; Sylvain Weisz - ICC</a:t>
            </a:r>
          </a:p>
        </p:txBody>
      </p:sp>
      <p:sp>
        <p:nvSpPr>
          <p:cNvPr id="7" name="Rectangle 8"/>
          <p:cNvSpPr>
            <a:spLocks noGrp="1" noChangeArrowheads="1"/>
          </p:cNvSpPr>
          <p:nvPr>
            <p:ph type="sldNum" sz="quarter" idx="12"/>
          </p:nvPr>
        </p:nvSpPr>
        <p:spPr>
          <a:ln/>
        </p:spPr>
        <p:txBody>
          <a:bodyPr/>
          <a:lstStyle>
            <a:lvl1pPr>
              <a:defRPr/>
            </a:lvl1pPr>
          </a:lstStyle>
          <a:p>
            <a:pPr>
              <a:defRPr/>
            </a:pPr>
            <a:fld id="{8A6934AA-084A-44AB-A746-655BB84B95E0}" type="slidenum">
              <a:rPr lang="en-US"/>
              <a:pPr>
                <a:defRPr/>
              </a:pPr>
              <a:t>‹#›</a:t>
            </a:fld>
            <a:endParaRPr lang="en-US"/>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dt" sz="half" idx="10"/>
          </p:nvPr>
        </p:nvSpPr>
        <p:spPr>
          <a:ln/>
        </p:spPr>
        <p:txBody>
          <a:bodyPr/>
          <a:lstStyle>
            <a:lvl1pPr>
              <a:defRPr/>
            </a:lvl1pPr>
          </a:lstStyle>
          <a:p>
            <a:pPr>
              <a:defRPr/>
            </a:pPr>
            <a:r>
              <a:rPr lang="en-US"/>
              <a:t>2 February 2007</a:t>
            </a:r>
          </a:p>
        </p:txBody>
      </p:sp>
      <p:sp>
        <p:nvSpPr>
          <p:cNvPr id="8" name="Rectangle 7"/>
          <p:cNvSpPr>
            <a:spLocks noGrp="1" noChangeArrowheads="1"/>
          </p:cNvSpPr>
          <p:nvPr>
            <p:ph type="ftr" sz="quarter" idx="11"/>
          </p:nvPr>
        </p:nvSpPr>
        <p:spPr>
          <a:ln/>
        </p:spPr>
        <p:txBody>
          <a:bodyPr/>
          <a:lstStyle>
            <a:lvl1pPr>
              <a:defRPr/>
            </a:lvl1pPr>
          </a:lstStyle>
          <a:p>
            <a:pPr>
              <a:defRPr/>
            </a:pPr>
            <a:r>
              <a:rPr lang="en-US"/>
              <a:t>Claude Hauviller &amp; Sylvain Weisz - ICC</a:t>
            </a:r>
          </a:p>
        </p:txBody>
      </p:sp>
      <p:sp>
        <p:nvSpPr>
          <p:cNvPr id="9" name="Rectangle 8"/>
          <p:cNvSpPr>
            <a:spLocks noGrp="1" noChangeArrowheads="1"/>
          </p:cNvSpPr>
          <p:nvPr>
            <p:ph type="sldNum" sz="quarter" idx="12"/>
          </p:nvPr>
        </p:nvSpPr>
        <p:spPr>
          <a:ln/>
        </p:spPr>
        <p:txBody>
          <a:bodyPr/>
          <a:lstStyle>
            <a:lvl1pPr>
              <a:defRPr/>
            </a:lvl1pPr>
          </a:lstStyle>
          <a:p>
            <a:pPr>
              <a:defRPr/>
            </a:pPr>
            <a:fld id="{1B81F4C4-34D4-4FDF-8FB3-C75A52301FDD}" type="slidenum">
              <a:rPr lang="en-US"/>
              <a:pPr>
                <a:defRPr/>
              </a:pPr>
              <a:t>‹#›</a:t>
            </a:fld>
            <a:endParaRPr lang="en-US"/>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
          <p:cNvSpPr>
            <a:spLocks noGrp="1" noChangeArrowheads="1"/>
          </p:cNvSpPr>
          <p:nvPr>
            <p:ph type="dt" sz="half" idx="10"/>
          </p:nvPr>
        </p:nvSpPr>
        <p:spPr>
          <a:ln/>
        </p:spPr>
        <p:txBody>
          <a:bodyPr/>
          <a:lstStyle>
            <a:lvl1pPr>
              <a:defRPr/>
            </a:lvl1pPr>
          </a:lstStyle>
          <a:p>
            <a:pPr>
              <a:defRPr/>
            </a:pPr>
            <a:r>
              <a:rPr lang="en-US"/>
              <a:t>2 February 2007</a:t>
            </a:r>
          </a:p>
        </p:txBody>
      </p:sp>
      <p:sp>
        <p:nvSpPr>
          <p:cNvPr id="4" name="Rectangle 7"/>
          <p:cNvSpPr>
            <a:spLocks noGrp="1" noChangeArrowheads="1"/>
          </p:cNvSpPr>
          <p:nvPr>
            <p:ph type="ftr" sz="quarter" idx="11"/>
          </p:nvPr>
        </p:nvSpPr>
        <p:spPr>
          <a:ln/>
        </p:spPr>
        <p:txBody>
          <a:bodyPr/>
          <a:lstStyle>
            <a:lvl1pPr>
              <a:defRPr/>
            </a:lvl1pPr>
          </a:lstStyle>
          <a:p>
            <a:pPr>
              <a:defRPr/>
            </a:pPr>
            <a:r>
              <a:rPr lang="en-US"/>
              <a:t>Claude Hauviller &amp; Sylvain Weisz - ICC</a:t>
            </a:r>
          </a:p>
        </p:txBody>
      </p:sp>
      <p:sp>
        <p:nvSpPr>
          <p:cNvPr id="5" name="Rectangle 8"/>
          <p:cNvSpPr>
            <a:spLocks noGrp="1" noChangeArrowheads="1"/>
          </p:cNvSpPr>
          <p:nvPr>
            <p:ph type="sldNum" sz="quarter" idx="12"/>
          </p:nvPr>
        </p:nvSpPr>
        <p:spPr>
          <a:ln/>
        </p:spPr>
        <p:txBody>
          <a:bodyPr/>
          <a:lstStyle>
            <a:lvl1pPr>
              <a:defRPr/>
            </a:lvl1pPr>
          </a:lstStyle>
          <a:p>
            <a:pPr>
              <a:defRPr/>
            </a:pPr>
            <a:fld id="{54AAE3E4-91F3-47A5-A7C2-EDFA32E871BC}" type="slidenum">
              <a:rPr lang="en-US"/>
              <a:pPr>
                <a:defRPr/>
              </a:pPr>
              <a:t>‹#›</a:t>
            </a:fld>
            <a:endParaRPr lang="en-US"/>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r>
              <a:rPr lang="en-US"/>
              <a:t>29 October 2009</a:t>
            </a:r>
          </a:p>
        </p:txBody>
      </p:sp>
      <p:sp>
        <p:nvSpPr>
          <p:cNvPr id="3" name="Footer Placeholder 2"/>
          <p:cNvSpPr>
            <a:spLocks noGrp="1"/>
          </p:cNvSpPr>
          <p:nvPr>
            <p:ph type="ftr" sz="quarter" idx="11"/>
          </p:nvPr>
        </p:nvSpPr>
        <p:spPr/>
        <p:txBody>
          <a:bodyPr/>
          <a:lstStyle>
            <a:lvl1pPr>
              <a:defRPr/>
            </a:lvl1pPr>
          </a:lstStyle>
          <a:p>
            <a:pPr>
              <a:defRPr/>
            </a:pPr>
            <a:r>
              <a:rPr lang="en-US"/>
              <a:t>Sylvain Weisz - BFSP</a:t>
            </a:r>
          </a:p>
        </p:txBody>
      </p:sp>
      <p:sp>
        <p:nvSpPr>
          <p:cNvPr id="4" name="Slide Number Placeholder 3"/>
          <p:cNvSpPr>
            <a:spLocks noGrp="1"/>
          </p:cNvSpPr>
          <p:nvPr>
            <p:ph type="sldNum" sz="quarter" idx="12"/>
          </p:nvPr>
        </p:nvSpPr>
        <p:spPr/>
        <p:txBody>
          <a:bodyPr/>
          <a:lstStyle>
            <a:lvl1pPr>
              <a:defRPr/>
            </a:lvl1pPr>
          </a:lstStyle>
          <a:p>
            <a:pPr>
              <a:defRPr/>
            </a:pPr>
            <a:fld id="{D3ACB193-934B-498B-A6E4-0D14D6D521DD}" type="slidenum">
              <a:rPr lang="en-US"/>
              <a:pPr>
                <a:defRPr/>
              </a:pPr>
              <a:t>‹#›</a:t>
            </a:fld>
            <a:endParaRPr lang="en-US"/>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dt" sz="half" idx="10"/>
          </p:nvPr>
        </p:nvSpPr>
        <p:spPr>
          <a:ln/>
        </p:spPr>
        <p:txBody>
          <a:bodyPr/>
          <a:lstStyle>
            <a:lvl1pPr>
              <a:defRPr/>
            </a:lvl1pPr>
          </a:lstStyle>
          <a:p>
            <a:pPr>
              <a:defRPr/>
            </a:pPr>
            <a:r>
              <a:rPr lang="en-US"/>
              <a:t>2 February 2007</a:t>
            </a:r>
          </a:p>
        </p:txBody>
      </p:sp>
      <p:sp>
        <p:nvSpPr>
          <p:cNvPr id="6" name="Rectangle 7"/>
          <p:cNvSpPr>
            <a:spLocks noGrp="1" noChangeArrowheads="1"/>
          </p:cNvSpPr>
          <p:nvPr>
            <p:ph type="ftr" sz="quarter" idx="11"/>
          </p:nvPr>
        </p:nvSpPr>
        <p:spPr>
          <a:ln/>
        </p:spPr>
        <p:txBody>
          <a:bodyPr/>
          <a:lstStyle>
            <a:lvl1pPr>
              <a:defRPr/>
            </a:lvl1pPr>
          </a:lstStyle>
          <a:p>
            <a:pPr>
              <a:defRPr/>
            </a:pPr>
            <a:r>
              <a:rPr lang="en-US"/>
              <a:t>Claude Hauviller &amp; Sylvain Weisz - ICC</a:t>
            </a:r>
          </a:p>
        </p:txBody>
      </p:sp>
      <p:sp>
        <p:nvSpPr>
          <p:cNvPr id="7" name="Rectangle 8"/>
          <p:cNvSpPr>
            <a:spLocks noGrp="1" noChangeArrowheads="1"/>
          </p:cNvSpPr>
          <p:nvPr>
            <p:ph type="sldNum" sz="quarter" idx="12"/>
          </p:nvPr>
        </p:nvSpPr>
        <p:spPr>
          <a:ln/>
        </p:spPr>
        <p:txBody>
          <a:bodyPr/>
          <a:lstStyle>
            <a:lvl1pPr>
              <a:defRPr/>
            </a:lvl1pPr>
          </a:lstStyle>
          <a:p>
            <a:pPr>
              <a:defRPr/>
            </a:pPr>
            <a:fld id="{72A78073-F00A-4C4F-B8BC-410C37D31099}" type="slidenum">
              <a:rPr lang="en-US"/>
              <a:pPr>
                <a:defRPr/>
              </a:pPr>
              <a:t>‹#›</a:t>
            </a:fld>
            <a:endParaRPr lang="en-US"/>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dt" sz="half" idx="10"/>
          </p:nvPr>
        </p:nvSpPr>
        <p:spPr>
          <a:ln/>
        </p:spPr>
        <p:txBody>
          <a:bodyPr/>
          <a:lstStyle>
            <a:lvl1pPr>
              <a:defRPr/>
            </a:lvl1pPr>
          </a:lstStyle>
          <a:p>
            <a:pPr>
              <a:defRPr/>
            </a:pPr>
            <a:r>
              <a:rPr lang="en-US"/>
              <a:t>2 February 2007</a:t>
            </a:r>
          </a:p>
        </p:txBody>
      </p:sp>
      <p:sp>
        <p:nvSpPr>
          <p:cNvPr id="6" name="Rectangle 7"/>
          <p:cNvSpPr>
            <a:spLocks noGrp="1" noChangeArrowheads="1"/>
          </p:cNvSpPr>
          <p:nvPr>
            <p:ph type="ftr" sz="quarter" idx="11"/>
          </p:nvPr>
        </p:nvSpPr>
        <p:spPr>
          <a:ln/>
        </p:spPr>
        <p:txBody>
          <a:bodyPr/>
          <a:lstStyle>
            <a:lvl1pPr>
              <a:defRPr/>
            </a:lvl1pPr>
          </a:lstStyle>
          <a:p>
            <a:pPr>
              <a:defRPr/>
            </a:pPr>
            <a:r>
              <a:rPr lang="en-US"/>
              <a:t>Claude Hauviller &amp; Sylvain Weisz - ICC</a:t>
            </a:r>
          </a:p>
        </p:txBody>
      </p:sp>
      <p:sp>
        <p:nvSpPr>
          <p:cNvPr id="7" name="Rectangle 8"/>
          <p:cNvSpPr>
            <a:spLocks noGrp="1" noChangeArrowheads="1"/>
          </p:cNvSpPr>
          <p:nvPr>
            <p:ph type="sldNum" sz="quarter" idx="12"/>
          </p:nvPr>
        </p:nvSpPr>
        <p:spPr>
          <a:ln/>
        </p:spPr>
        <p:txBody>
          <a:bodyPr/>
          <a:lstStyle>
            <a:lvl1pPr>
              <a:defRPr/>
            </a:lvl1pPr>
          </a:lstStyle>
          <a:p>
            <a:pPr>
              <a:defRPr/>
            </a:pPr>
            <a:fld id="{EEA0EF58-26C5-4B08-AF2C-6CCD3D25F627}" type="slidenum">
              <a:rPr lang="en-US"/>
              <a:pPr>
                <a:defRPr/>
              </a:pPr>
              <a:t>‹#›</a:t>
            </a:fld>
            <a:endParaRPr lang="en-US"/>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ltHorz">
          <a:fgClr>
            <a:schemeClr val="bg2"/>
          </a:fgClr>
          <a:bgClr>
            <a:schemeClr val="bg1"/>
          </a:bgClr>
        </a:patt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574675" y="304800"/>
            <a:ext cx="8001000" cy="6096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566738" y="1143000"/>
            <a:ext cx="8001000" cy="487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0" name="AutoShape 4"/>
          <p:cNvSpPr>
            <a:spLocks noChangeArrowheads="1"/>
          </p:cNvSpPr>
          <p:nvPr/>
        </p:nvSpPr>
        <p:spPr bwMode="auto">
          <a:xfrm>
            <a:off x="609600" y="990600"/>
            <a:ext cx="7958138" cy="109538"/>
          </a:xfrm>
          <a:custGeom>
            <a:avLst/>
            <a:gdLst>
              <a:gd name="G0" fmla="+- 585 0 0"/>
            </a:gdLst>
            <a:ahLst/>
            <a:cxnLst>
              <a:cxn ang="0">
                <a:pos x="0" y="0"/>
              </a:cxn>
              <a:cxn ang="0">
                <a:pos x="585" y="0"/>
              </a:cxn>
              <a:cxn ang="0">
                <a:pos x="585" y="1000"/>
              </a:cxn>
              <a:cxn ang="0">
                <a:pos x="0" y="1000"/>
              </a:cxn>
              <a:cxn ang="0">
                <a:pos x="0" y="0"/>
              </a:cxn>
              <a:cxn ang="0">
                <a:pos x="1000" y="0"/>
              </a:cxn>
            </a:cxnLst>
            <a:rect l="0" t="0" r="r" b="b"/>
            <a:pathLst>
              <a:path w="1000" h="1000" stroke="0">
                <a:moveTo>
                  <a:pt x="0" y="0"/>
                </a:moveTo>
                <a:lnTo>
                  <a:pt x="585" y="0"/>
                </a:lnTo>
                <a:lnTo>
                  <a:pt x="585" y="1000"/>
                </a:lnTo>
                <a:lnTo>
                  <a:pt x="0" y="1000"/>
                </a:lnTo>
                <a:close/>
              </a:path>
              <a:path w="1000" h="1000">
                <a:moveTo>
                  <a:pt x="0" y="0"/>
                </a:moveTo>
                <a:lnTo>
                  <a:pt x="1000" y="0"/>
                </a:lnTo>
              </a:path>
            </a:pathLst>
          </a:custGeom>
          <a:solidFill>
            <a:schemeClr val="accent2"/>
          </a:solidFill>
          <a:ln w="9525">
            <a:solidFill>
              <a:schemeClr val="accent2"/>
            </a:solidFill>
            <a:round/>
            <a:headEnd/>
            <a:tailEnd/>
          </a:ln>
        </p:spPr>
        <p:txBody>
          <a:bodyPr/>
          <a:lstStyle/>
          <a:p>
            <a:pPr>
              <a:defRPr/>
            </a:pPr>
            <a:endParaRPr lang="en-US" sz="2400">
              <a:latin typeface="Times New Roman" pitchFamily="18" charset="0"/>
            </a:endParaRPr>
          </a:p>
        </p:txBody>
      </p:sp>
      <p:sp>
        <p:nvSpPr>
          <p:cNvPr id="4101" name="Line 5"/>
          <p:cNvSpPr>
            <a:spLocks noChangeShapeType="1"/>
          </p:cNvSpPr>
          <p:nvPr/>
        </p:nvSpPr>
        <p:spPr bwMode="auto">
          <a:xfrm flipV="1">
            <a:off x="609600" y="6400800"/>
            <a:ext cx="7924800" cy="1588"/>
          </a:xfrm>
          <a:prstGeom prst="line">
            <a:avLst/>
          </a:prstGeom>
          <a:noFill/>
          <a:ln w="3175">
            <a:solidFill>
              <a:schemeClr val="accent2"/>
            </a:solidFill>
            <a:round/>
            <a:headEnd/>
            <a:tailEnd/>
          </a:ln>
          <a:effectLst/>
        </p:spPr>
        <p:txBody>
          <a:bodyPr/>
          <a:lstStyle/>
          <a:p>
            <a:pPr>
              <a:defRPr/>
            </a:pPr>
            <a:endParaRPr lang="en-US"/>
          </a:p>
        </p:txBody>
      </p:sp>
      <p:sp>
        <p:nvSpPr>
          <p:cNvPr id="4102" name="Rectangle 6"/>
          <p:cNvSpPr>
            <a:spLocks noGrp="1" noChangeArrowheads="1"/>
          </p:cNvSpPr>
          <p:nvPr>
            <p:ph type="dt" sz="half" idx="2"/>
          </p:nvPr>
        </p:nvSpPr>
        <p:spPr bwMode="auto">
          <a:xfrm>
            <a:off x="609600" y="6381750"/>
            <a:ext cx="19812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mn-lt"/>
              </a:defRPr>
            </a:lvl1pPr>
          </a:lstStyle>
          <a:p>
            <a:pPr>
              <a:defRPr/>
            </a:pPr>
            <a:r>
              <a:rPr lang="en-US"/>
              <a:t>2 February 2007</a:t>
            </a:r>
          </a:p>
        </p:txBody>
      </p:sp>
      <p:sp>
        <p:nvSpPr>
          <p:cNvPr id="4103" name="Rectangle 7"/>
          <p:cNvSpPr>
            <a:spLocks noGrp="1" noChangeArrowheads="1"/>
          </p:cNvSpPr>
          <p:nvPr>
            <p:ph type="ftr" sz="quarter" idx="3"/>
          </p:nvPr>
        </p:nvSpPr>
        <p:spPr bwMode="auto">
          <a:xfrm>
            <a:off x="3124200" y="6381750"/>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200">
                <a:latin typeface="+mn-lt"/>
              </a:defRPr>
            </a:lvl1pPr>
          </a:lstStyle>
          <a:p>
            <a:pPr>
              <a:defRPr/>
            </a:pPr>
            <a:r>
              <a:rPr lang="en-US"/>
              <a:t>Claude Hauviller &amp; Sylvain Weisz - ICC</a:t>
            </a:r>
          </a:p>
        </p:txBody>
      </p:sp>
      <p:sp>
        <p:nvSpPr>
          <p:cNvPr id="4104" name="Rectangle 8"/>
          <p:cNvSpPr>
            <a:spLocks noGrp="1" noChangeArrowheads="1"/>
          </p:cNvSpPr>
          <p:nvPr>
            <p:ph type="sldNum" sz="quarter" idx="4"/>
          </p:nvPr>
        </p:nvSpPr>
        <p:spPr bwMode="auto">
          <a:xfrm>
            <a:off x="6553200" y="6381750"/>
            <a:ext cx="19812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mn-lt"/>
              </a:defRPr>
            </a:lvl1pPr>
          </a:lstStyle>
          <a:p>
            <a:pPr>
              <a:defRPr/>
            </a:pPr>
            <a:fld id="{612A9EAF-0810-4E5B-B8C8-D27BE26B9CD5}"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49" r:id="rId1"/>
    <p:sldLayoutId id="2147483750" r:id="rId2"/>
    <p:sldLayoutId id="2147483729" r:id="rId3"/>
    <p:sldLayoutId id="2147483730" r:id="rId4"/>
    <p:sldLayoutId id="2147483731" r:id="rId5"/>
    <p:sldLayoutId id="2147483732" r:id="rId6"/>
    <p:sldLayoutId id="2147483751" r:id="rId7"/>
    <p:sldLayoutId id="2147483733" r:id="rId8"/>
    <p:sldLayoutId id="2147483734" r:id="rId9"/>
    <p:sldLayoutId id="2147483735" r:id="rId10"/>
    <p:sldLayoutId id="2147483736" r:id="rId11"/>
    <p:sldLayoutId id="2147483737" r:id="rId12"/>
  </p:sldLayoutIdLst>
  <p:transition spd="med"/>
  <p:timing>
    <p:tnLst>
      <p:par>
        <p:cTn id="1" dur="indefinite" restart="never" nodeType="tmRoot"/>
      </p:par>
    </p:tnLst>
  </p:timing>
  <p:hf hdr="0"/>
  <p:txStyles>
    <p:titleStyle>
      <a:lvl1pPr algn="l" rtl="0" eaLnBrk="0" fontAlgn="base" hangingPunct="0">
        <a:spcBef>
          <a:spcPct val="0"/>
        </a:spcBef>
        <a:spcAft>
          <a:spcPct val="0"/>
        </a:spcAft>
        <a:defRPr sz="3800">
          <a:solidFill>
            <a:schemeClr val="tx2"/>
          </a:solidFill>
          <a:latin typeface="+mj-lt"/>
          <a:ea typeface="+mj-ea"/>
          <a:cs typeface="+mj-cs"/>
        </a:defRPr>
      </a:lvl1pPr>
      <a:lvl2pPr algn="l" rtl="0" eaLnBrk="0" fontAlgn="base" hangingPunct="0">
        <a:spcBef>
          <a:spcPct val="0"/>
        </a:spcBef>
        <a:spcAft>
          <a:spcPct val="0"/>
        </a:spcAft>
        <a:defRPr sz="3800">
          <a:solidFill>
            <a:schemeClr val="tx2"/>
          </a:solidFill>
          <a:latin typeface="Times New Roman" pitchFamily="18" charset="0"/>
        </a:defRPr>
      </a:lvl2pPr>
      <a:lvl3pPr algn="l" rtl="0" eaLnBrk="0" fontAlgn="base" hangingPunct="0">
        <a:spcBef>
          <a:spcPct val="0"/>
        </a:spcBef>
        <a:spcAft>
          <a:spcPct val="0"/>
        </a:spcAft>
        <a:defRPr sz="3800">
          <a:solidFill>
            <a:schemeClr val="tx2"/>
          </a:solidFill>
          <a:latin typeface="Times New Roman" pitchFamily="18" charset="0"/>
        </a:defRPr>
      </a:lvl3pPr>
      <a:lvl4pPr algn="l" rtl="0" eaLnBrk="0" fontAlgn="base" hangingPunct="0">
        <a:spcBef>
          <a:spcPct val="0"/>
        </a:spcBef>
        <a:spcAft>
          <a:spcPct val="0"/>
        </a:spcAft>
        <a:defRPr sz="3800">
          <a:solidFill>
            <a:schemeClr val="tx2"/>
          </a:solidFill>
          <a:latin typeface="Times New Roman" pitchFamily="18" charset="0"/>
        </a:defRPr>
      </a:lvl4pPr>
      <a:lvl5pPr algn="l" rtl="0" eaLnBrk="0" fontAlgn="base" hangingPunct="0">
        <a:spcBef>
          <a:spcPct val="0"/>
        </a:spcBef>
        <a:spcAft>
          <a:spcPct val="0"/>
        </a:spcAft>
        <a:defRPr sz="3800">
          <a:solidFill>
            <a:schemeClr val="tx2"/>
          </a:solidFill>
          <a:latin typeface="Times New Roman" pitchFamily="18" charset="0"/>
        </a:defRPr>
      </a:lvl5pPr>
      <a:lvl6pPr marL="457200" algn="l" rtl="0" fontAlgn="base">
        <a:spcBef>
          <a:spcPct val="0"/>
        </a:spcBef>
        <a:spcAft>
          <a:spcPct val="0"/>
        </a:spcAft>
        <a:defRPr sz="3800">
          <a:solidFill>
            <a:schemeClr val="tx2"/>
          </a:solidFill>
          <a:latin typeface="Times New Roman" pitchFamily="18" charset="0"/>
        </a:defRPr>
      </a:lvl6pPr>
      <a:lvl7pPr marL="914400" algn="l" rtl="0" fontAlgn="base">
        <a:spcBef>
          <a:spcPct val="0"/>
        </a:spcBef>
        <a:spcAft>
          <a:spcPct val="0"/>
        </a:spcAft>
        <a:defRPr sz="3800">
          <a:solidFill>
            <a:schemeClr val="tx2"/>
          </a:solidFill>
          <a:latin typeface="Times New Roman" pitchFamily="18" charset="0"/>
        </a:defRPr>
      </a:lvl7pPr>
      <a:lvl8pPr marL="1371600" algn="l" rtl="0" fontAlgn="base">
        <a:spcBef>
          <a:spcPct val="0"/>
        </a:spcBef>
        <a:spcAft>
          <a:spcPct val="0"/>
        </a:spcAft>
        <a:defRPr sz="3800">
          <a:solidFill>
            <a:schemeClr val="tx2"/>
          </a:solidFill>
          <a:latin typeface="Times New Roman" pitchFamily="18" charset="0"/>
        </a:defRPr>
      </a:lvl8pPr>
      <a:lvl9pPr marL="1828800" algn="l" rtl="0" fontAlgn="base">
        <a:spcBef>
          <a:spcPct val="0"/>
        </a:spcBef>
        <a:spcAft>
          <a:spcPct val="0"/>
        </a:spcAft>
        <a:defRPr sz="3800">
          <a:solidFill>
            <a:schemeClr val="tx2"/>
          </a:solidFill>
          <a:latin typeface="Times New Roman" pitchFamily="18" charset="0"/>
        </a:defRPr>
      </a:lvl9pPr>
    </p:titleStyle>
    <p:bodyStyle>
      <a:lvl1pPr marL="469900" indent="-469900" algn="l" rtl="0" eaLnBrk="0" fontAlgn="base" hangingPunct="0">
        <a:spcBef>
          <a:spcPct val="20000"/>
        </a:spcBef>
        <a:spcAft>
          <a:spcPct val="0"/>
        </a:spcAft>
        <a:buClr>
          <a:schemeClr val="accent2"/>
        </a:buClr>
        <a:buFont typeface="Wingdings" pitchFamily="2" charset="2"/>
        <a:buChar char="o"/>
        <a:defRPr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sz="2600">
          <a:solidFill>
            <a:schemeClr val="tx1"/>
          </a:solidFill>
          <a:latin typeface="+mn-lt"/>
        </a:defRPr>
      </a:lvl2pPr>
      <a:lvl3pPr marL="1304925" indent="-395288" algn="l" rtl="0" eaLnBrk="0" fontAlgn="base" hangingPunct="0">
        <a:spcBef>
          <a:spcPct val="20000"/>
        </a:spcBef>
        <a:spcAft>
          <a:spcPct val="0"/>
        </a:spcAft>
        <a:buClr>
          <a:schemeClr val="accent2"/>
        </a:buClr>
        <a:buFont typeface="Wingdings" pitchFamily="2" charset="2"/>
        <a:buChar char="Ø"/>
        <a:defRPr sz="2000">
          <a:solidFill>
            <a:schemeClr val="tx1"/>
          </a:solidFill>
          <a:latin typeface="+mn-lt"/>
        </a:defRPr>
      </a:lvl3pPr>
      <a:lvl4pPr marL="1693863" indent="-387350" algn="l" rtl="0" eaLnBrk="0" fontAlgn="base" hangingPunct="0">
        <a:spcBef>
          <a:spcPct val="20000"/>
        </a:spcBef>
        <a:spcAft>
          <a:spcPct val="0"/>
        </a:spcAft>
        <a:buClr>
          <a:schemeClr val="accent2"/>
        </a:buClr>
        <a:buFont typeface="Wingdings" pitchFamily="2" charset="2"/>
        <a:buChar char="n"/>
        <a:defRPr>
          <a:solidFill>
            <a:schemeClr val="tx1"/>
          </a:solidFill>
          <a:latin typeface="+mn-lt"/>
        </a:defRPr>
      </a:lvl4pPr>
      <a:lvl5pPr marL="2093913" indent="-398463" algn="l" rtl="0" eaLnBrk="0" fontAlgn="base" hangingPunct="0">
        <a:spcBef>
          <a:spcPct val="25000"/>
        </a:spcBef>
        <a:spcAft>
          <a:spcPct val="0"/>
        </a:spcAft>
        <a:buClr>
          <a:schemeClr val="accent2"/>
        </a:buClr>
        <a:buFont typeface="Wingdings" pitchFamily="2" charset="2"/>
        <a:buChar char="§"/>
        <a:defRPr sz="1600">
          <a:solidFill>
            <a:schemeClr val="tx1"/>
          </a:solidFill>
          <a:latin typeface="+mn-lt"/>
        </a:defRPr>
      </a:lvl5pPr>
      <a:lvl6pPr marL="2551113" indent="-398463" algn="l" rtl="0" fontAlgn="base">
        <a:spcBef>
          <a:spcPct val="25000"/>
        </a:spcBef>
        <a:spcAft>
          <a:spcPct val="0"/>
        </a:spcAft>
        <a:buClr>
          <a:schemeClr val="accent2"/>
        </a:buClr>
        <a:buFont typeface="Wingdings" pitchFamily="2" charset="2"/>
        <a:buChar char="§"/>
        <a:defRPr sz="1600">
          <a:solidFill>
            <a:schemeClr val="tx1"/>
          </a:solidFill>
          <a:latin typeface="+mn-lt"/>
        </a:defRPr>
      </a:lvl6pPr>
      <a:lvl7pPr marL="3008313" indent="-398463" algn="l" rtl="0" fontAlgn="base">
        <a:spcBef>
          <a:spcPct val="25000"/>
        </a:spcBef>
        <a:spcAft>
          <a:spcPct val="0"/>
        </a:spcAft>
        <a:buClr>
          <a:schemeClr val="accent2"/>
        </a:buClr>
        <a:buFont typeface="Wingdings" pitchFamily="2" charset="2"/>
        <a:buChar char="§"/>
        <a:defRPr sz="1600">
          <a:solidFill>
            <a:schemeClr val="tx1"/>
          </a:solidFill>
          <a:latin typeface="+mn-lt"/>
        </a:defRPr>
      </a:lvl7pPr>
      <a:lvl8pPr marL="3465513" indent="-398463" algn="l" rtl="0" fontAlgn="base">
        <a:spcBef>
          <a:spcPct val="25000"/>
        </a:spcBef>
        <a:spcAft>
          <a:spcPct val="0"/>
        </a:spcAft>
        <a:buClr>
          <a:schemeClr val="accent2"/>
        </a:buClr>
        <a:buFont typeface="Wingdings" pitchFamily="2" charset="2"/>
        <a:buChar char="§"/>
        <a:defRPr sz="1600">
          <a:solidFill>
            <a:schemeClr val="tx1"/>
          </a:solidFill>
          <a:latin typeface="+mn-lt"/>
        </a:defRPr>
      </a:lvl8pPr>
      <a:lvl9pPr marL="3922713" indent="-398463" algn="l" rtl="0" fontAlgn="base">
        <a:spcBef>
          <a:spcPct val="25000"/>
        </a:spcBef>
        <a:spcAft>
          <a:spcPct val="0"/>
        </a:spcAft>
        <a:buClr>
          <a:schemeClr val="accent2"/>
        </a:buClr>
        <a:buFont typeface="Wingdings" pitchFamily="2" charset="2"/>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1"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486A10CD-2615-4919-812E-6D0894D01682}" type="datetimeFigureOut">
              <a:rPr lang="en-US"/>
              <a:pPr>
                <a:defRPr/>
              </a:pPr>
              <a:t>1/26/2010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B469948E-8455-4A83-92A1-7651D172C5DC}"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38" r:id="rId1"/>
    <p:sldLayoutId id="2147483739" r:id="rId2"/>
    <p:sldLayoutId id="2147483740" r:id="rId3"/>
    <p:sldLayoutId id="2147483741" r:id="rId4"/>
    <p:sldLayoutId id="2147483742" r:id="rId5"/>
    <p:sldLayoutId id="2147483743" r:id="rId6"/>
    <p:sldLayoutId id="2147483744" r:id="rId7"/>
    <p:sldLayoutId id="2147483745" r:id="rId8"/>
    <p:sldLayoutId id="2147483746" r:id="rId9"/>
    <p:sldLayoutId id="2147483747" r:id="rId10"/>
    <p:sldLayoutId id="2147483748" r:id="rId11"/>
  </p:sldLayoutIdLst>
  <p:transition spd="med"/>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package" Target="../embeddings/Microsoft_Office_Excel_Worksheet1.xlsx"/><Relationship Id="rId2" Type="http://schemas.openxmlformats.org/officeDocument/2006/relationships/slideLayout" Target="../slideLayouts/slideLayout7.xml"/><Relationship Id="rId1" Type="http://schemas.openxmlformats.org/officeDocument/2006/relationships/vmlDrawing" Target="../drawings/vmlDrawing1.v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Rectangle 2"/>
          <p:cNvSpPr>
            <a:spLocks noGrp="1" noChangeArrowheads="1"/>
          </p:cNvSpPr>
          <p:nvPr>
            <p:ph type="ctrTitle"/>
          </p:nvPr>
        </p:nvSpPr>
        <p:spPr>
          <a:xfrm>
            <a:off x="533400" y="457200"/>
            <a:ext cx="7772400" cy="1828800"/>
          </a:xfrm>
          <a:noFill/>
        </p:spPr>
        <p:txBody>
          <a:bodyPr/>
          <a:lstStyle/>
          <a:p>
            <a:pPr algn="ctr" eaLnBrk="1" hangingPunct="1"/>
            <a:r>
              <a:rPr lang="fr-CH" b="1" dirty="0" smtClean="0">
                <a:solidFill>
                  <a:srgbClr val="FF0000"/>
                </a:solidFill>
              </a:rPr>
              <a:t/>
            </a:r>
            <a:br>
              <a:rPr lang="fr-CH" b="1" dirty="0" smtClean="0">
                <a:solidFill>
                  <a:srgbClr val="FF0000"/>
                </a:solidFill>
              </a:rPr>
            </a:br>
            <a:r>
              <a:rPr lang="fr-CH" b="1" dirty="0" smtClean="0">
                <a:solidFill>
                  <a:srgbClr val="FF0000"/>
                </a:solidFill>
              </a:rPr>
              <a:t>Protection of underground areas and </a:t>
            </a:r>
            <a:br>
              <a:rPr lang="fr-CH" b="1" dirty="0" smtClean="0">
                <a:solidFill>
                  <a:srgbClr val="FF0000"/>
                </a:solidFill>
              </a:rPr>
            </a:br>
            <a:r>
              <a:rPr lang="fr-CH" b="1" dirty="0" smtClean="0">
                <a:solidFill>
                  <a:srgbClr val="FF0000"/>
                </a:solidFill>
              </a:rPr>
              <a:t>He release to surface</a:t>
            </a:r>
            <a:endParaRPr lang="fr-FR" b="1" dirty="0" smtClean="0">
              <a:solidFill>
                <a:srgbClr val="FF0000"/>
              </a:solidFill>
            </a:endParaRPr>
          </a:p>
        </p:txBody>
      </p:sp>
      <p:sp>
        <p:nvSpPr>
          <p:cNvPr id="16" name="Subtitle 15"/>
          <p:cNvSpPr>
            <a:spLocks noGrp="1"/>
          </p:cNvSpPr>
          <p:nvPr>
            <p:ph type="subTitle" idx="1"/>
          </p:nvPr>
        </p:nvSpPr>
        <p:spPr>
          <a:xfrm>
            <a:off x="381000" y="3429000"/>
            <a:ext cx="8305800" cy="1905000"/>
          </a:xfrm>
        </p:spPr>
        <p:txBody>
          <a:bodyPr/>
          <a:lstStyle/>
          <a:p>
            <a:pPr marL="627063" indent="-574675">
              <a:spcBef>
                <a:spcPts val="1200"/>
              </a:spcBef>
              <a:buClr>
                <a:srgbClr val="FF0000"/>
              </a:buClr>
              <a:buFont typeface="Wingdings" pitchFamily="2" charset="2"/>
              <a:buChar char="q"/>
              <a:tabLst>
                <a:tab pos="52388" algn="l"/>
              </a:tabLst>
            </a:pPr>
            <a:r>
              <a:rPr lang="en-US" dirty="0" smtClean="0"/>
              <a:t>Review of present situation;</a:t>
            </a:r>
          </a:p>
          <a:p>
            <a:pPr marL="627063" indent="-574675">
              <a:spcBef>
                <a:spcPts val="1200"/>
              </a:spcBef>
              <a:buClr>
                <a:srgbClr val="FF0000"/>
              </a:buClr>
              <a:buFont typeface="Wingdings" pitchFamily="2" charset="2"/>
              <a:buChar char="q"/>
              <a:tabLst>
                <a:tab pos="52388" algn="l"/>
              </a:tabLst>
            </a:pPr>
            <a:r>
              <a:rPr lang="en-US" dirty="0" smtClean="0"/>
              <a:t>Shortfalls of the present situation;</a:t>
            </a:r>
          </a:p>
          <a:p>
            <a:pPr marL="627063" indent="-574675">
              <a:spcBef>
                <a:spcPts val="1200"/>
              </a:spcBef>
              <a:buClr>
                <a:srgbClr val="FF0000"/>
              </a:buClr>
              <a:buFont typeface="Wingdings" pitchFamily="2" charset="2"/>
              <a:buChar char="q"/>
              <a:tabLst>
                <a:tab pos="52388" algn="l"/>
              </a:tabLst>
            </a:pPr>
            <a:r>
              <a:rPr lang="en-US" dirty="0" smtClean="0"/>
              <a:t>Strategy to consolidate/upgrade He release</a:t>
            </a:r>
            <a:r>
              <a:rPr lang="fr-CH" dirty="0" smtClean="0"/>
              <a:t>.</a:t>
            </a:r>
          </a:p>
          <a:p>
            <a:endParaRPr lang="en-US" dirty="0"/>
          </a:p>
        </p:txBody>
      </p:sp>
      <p:sp>
        <p:nvSpPr>
          <p:cNvPr id="3" name="Rectangle 4"/>
          <p:cNvSpPr>
            <a:spLocks noGrp="1" noChangeArrowheads="1"/>
          </p:cNvSpPr>
          <p:nvPr>
            <p:ph type="dt" sz="half" idx="10"/>
          </p:nvPr>
        </p:nvSpPr>
        <p:spPr/>
        <p:txBody>
          <a:bodyPr/>
          <a:lstStyle/>
          <a:p>
            <a:pPr>
              <a:defRPr/>
            </a:pPr>
            <a:r>
              <a:rPr lang="en-US" dirty="0" smtClean="0"/>
              <a:t>26 January 2010</a:t>
            </a:r>
            <a:endParaRPr lang="fr-FR" dirty="0"/>
          </a:p>
        </p:txBody>
      </p:sp>
      <p:sp>
        <p:nvSpPr>
          <p:cNvPr id="5" name="Rectangle 6"/>
          <p:cNvSpPr>
            <a:spLocks noGrp="1" noChangeArrowheads="1"/>
          </p:cNvSpPr>
          <p:nvPr>
            <p:ph type="sldNum" sz="quarter" idx="12"/>
          </p:nvPr>
        </p:nvSpPr>
        <p:spPr/>
        <p:txBody>
          <a:bodyPr/>
          <a:lstStyle/>
          <a:p>
            <a:pPr>
              <a:defRPr/>
            </a:pPr>
            <a:fld id="{CF316C16-51F9-4AE2-A333-21010F3AD0AA}" type="slidenum">
              <a:rPr lang="fr-FR"/>
              <a:pPr>
                <a:defRPr/>
              </a:pPr>
              <a:t>1</a:t>
            </a:fld>
            <a:endParaRPr lang="fr-FR" dirty="0"/>
          </a:p>
        </p:txBody>
      </p:sp>
      <p:sp>
        <p:nvSpPr>
          <p:cNvPr id="7" name="Footer Placeholder 4"/>
          <p:cNvSpPr txBox="1">
            <a:spLocks/>
          </p:cNvSpPr>
          <p:nvPr/>
        </p:nvSpPr>
        <p:spPr bwMode="auto">
          <a:xfrm>
            <a:off x="3352800" y="6248400"/>
            <a:ext cx="3124200" cy="609600"/>
          </a:xfrm>
          <a:prstGeom prst="rect">
            <a:avLst/>
          </a:prstGeom>
          <a:solidFill>
            <a:srgbClr val="FFFFFF">
              <a:alpha val="30196"/>
            </a:srgbClr>
          </a:solid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i="0" u="none" strike="noStrike" kern="1200" cap="none" spc="0" normalizeH="0" baseline="0" noProof="0" dirty="0" smtClean="0">
                <a:ln>
                  <a:noFill/>
                </a:ln>
                <a:solidFill>
                  <a:schemeClr val="tx1"/>
                </a:solidFill>
                <a:effectLst/>
                <a:uLnTx/>
                <a:uFillTx/>
                <a:latin typeface="+mn-lt"/>
                <a:ea typeface="+mn-ea"/>
                <a:cs typeface="+mn-cs"/>
              </a:rPr>
              <a:t>LHC Performance workshop – Chamonix 2010 Sylvain Weisz – DG/PRG</a:t>
            </a:r>
            <a:endParaRPr kumimoji="0" lang="en-US" sz="120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43" name="Picture 39" descr="01"/>
          <p:cNvPicPr>
            <a:picLocks noChangeAspect="1" noChangeArrowheads="1"/>
          </p:cNvPicPr>
          <p:nvPr/>
        </p:nvPicPr>
        <p:blipFill>
          <a:blip r:embed="rId3" cstate="print"/>
          <a:srcRect/>
          <a:stretch>
            <a:fillRect/>
          </a:stretch>
        </p:blipFill>
        <p:spPr bwMode="auto">
          <a:xfrm>
            <a:off x="0" y="0"/>
            <a:ext cx="9144000" cy="6750050"/>
          </a:xfrm>
          <a:prstGeom prst="rect">
            <a:avLst/>
          </a:prstGeom>
          <a:noFill/>
        </p:spPr>
      </p:pic>
      <p:sp>
        <p:nvSpPr>
          <p:cNvPr id="21525" name="Text Box 21"/>
          <p:cNvSpPr txBox="1">
            <a:spLocks noChangeArrowheads="1"/>
          </p:cNvSpPr>
          <p:nvPr/>
        </p:nvSpPr>
        <p:spPr bwMode="auto">
          <a:xfrm>
            <a:off x="0" y="0"/>
            <a:ext cx="1976823" cy="646331"/>
          </a:xfrm>
          <a:prstGeom prst="rect">
            <a:avLst/>
          </a:prstGeom>
          <a:solidFill>
            <a:schemeClr val="tx1"/>
          </a:solidFill>
          <a:ln w="9525">
            <a:noFill/>
            <a:miter lim="800000"/>
            <a:headEnd/>
            <a:tailEnd/>
          </a:ln>
          <a:effectLst/>
        </p:spPr>
        <p:txBody>
          <a:bodyPr wrap="none">
            <a:spAutoFit/>
          </a:bodyPr>
          <a:lstStyle/>
          <a:p>
            <a:r>
              <a:rPr lang="en-US" dirty="0" smtClean="0">
                <a:solidFill>
                  <a:schemeClr val="bg1"/>
                </a:solidFill>
                <a:latin typeface="ISOCTEUR" pitchFamily="49" charset="0"/>
              </a:rPr>
              <a:t>RR’s </a:t>
            </a:r>
            <a:r>
              <a:rPr lang="en-US" dirty="0">
                <a:solidFill>
                  <a:schemeClr val="bg1"/>
                </a:solidFill>
                <a:latin typeface="ISOCTEUR" pitchFamily="49" charset="0"/>
              </a:rPr>
              <a:t>+ shafts</a:t>
            </a:r>
          </a:p>
          <a:p>
            <a:r>
              <a:rPr lang="en-US" dirty="0">
                <a:solidFill>
                  <a:srgbClr val="FF0000"/>
                </a:solidFill>
                <a:latin typeface="ISOCTEUR" pitchFamily="49" charset="0"/>
              </a:rPr>
              <a:t>Point 1 &amp; 5</a:t>
            </a:r>
          </a:p>
        </p:txBody>
      </p:sp>
      <p:sp>
        <p:nvSpPr>
          <p:cNvPr id="21546" name="Text Box 42"/>
          <p:cNvSpPr txBox="1">
            <a:spLocks noChangeArrowheads="1"/>
          </p:cNvSpPr>
          <p:nvPr/>
        </p:nvSpPr>
        <p:spPr bwMode="auto">
          <a:xfrm>
            <a:off x="5378450" y="4310063"/>
            <a:ext cx="1563688" cy="304800"/>
          </a:xfrm>
          <a:prstGeom prst="rect">
            <a:avLst/>
          </a:prstGeom>
          <a:noFill/>
          <a:ln w="9525">
            <a:noFill/>
            <a:miter lim="800000"/>
            <a:headEnd/>
            <a:tailEnd/>
          </a:ln>
          <a:effectLst/>
        </p:spPr>
        <p:txBody>
          <a:bodyPr wrap="none">
            <a:spAutoFit/>
          </a:bodyPr>
          <a:lstStyle/>
          <a:p>
            <a:r>
              <a:rPr lang="en-US" sz="1400" b="1" dirty="0">
                <a:solidFill>
                  <a:schemeClr val="bg1"/>
                </a:solidFill>
                <a:latin typeface="ISOCTEUR" pitchFamily="49" charset="0"/>
              </a:rPr>
              <a:t>Existing RR</a:t>
            </a:r>
          </a:p>
        </p:txBody>
      </p:sp>
      <p:sp>
        <p:nvSpPr>
          <p:cNvPr id="21547" name="Text Box 43"/>
          <p:cNvSpPr txBox="1">
            <a:spLocks noChangeArrowheads="1"/>
          </p:cNvSpPr>
          <p:nvPr/>
        </p:nvSpPr>
        <p:spPr bwMode="auto">
          <a:xfrm>
            <a:off x="1254125" y="4789488"/>
            <a:ext cx="1691489" cy="307777"/>
          </a:xfrm>
          <a:prstGeom prst="rect">
            <a:avLst/>
          </a:prstGeom>
          <a:noFill/>
          <a:ln w="9525">
            <a:noFill/>
            <a:miter lim="800000"/>
            <a:headEnd/>
            <a:tailEnd/>
          </a:ln>
          <a:effectLst/>
        </p:spPr>
        <p:txBody>
          <a:bodyPr wrap="none">
            <a:spAutoFit/>
          </a:bodyPr>
          <a:lstStyle/>
          <a:p>
            <a:r>
              <a:rPr lang="en-US" sz="1400" b="1" dirty="0" smtClean="0">
                <a:solidFill>
                  <a:schemeClr val="bg1"/>
                </a:solidFill>
                <a:latin typeface="ISOCTEUR" pitchFamily="49" charset="0"/>
              </a:rPr>
              <a:t>New Access </a:t>
            </a:r>
            <a:r>
              <a:rPr lang="en-US" sz="1400" b="1" dirty="0">
                <a:solidFill>
                  <a:schemeClr val="bg1"/>
                </a:solidFill>
                <a:latin typeface="ISOCTEUR" pitchFamily="49" charset="0"/>
              </a:rPr>
              <a:t>∅3m</a:t>
            </a:r>
          </a:p>
        </p:txBody>
      </p:sp>
      <p:sp>
        <p:nvSpPr>
          <p:cNvPr id="21548" name="Text Box 44"/>
          <p:cNvSpPr txBox="1">
            <a:spLocks noChangeArrowheads="1"/>
          </p:cNvSpPr>
          <p:nvPr/>
        </p:nvSpPr>
        <p:spPr bwMode="auto">
          <a:xfrm>
            <a:off x="1195388" y="6159500"/>
            <a:ext cx="1691489" cy="307777"/>
          </a:xfrm>
          <a:prstGeom prst="rect">
            <a:avLst/>
          </a:prstGeom>
          <a:noFill/>
          <a:ln w="9525">
            <a:noFill/>
            <a:miter lim="800000"/>
            <a:headEnd/>
            <a:tailEnd/>
          </a:ln>
          <a:effectLst/>
        </p:spPr>
        <p:txBody>
          <a:bodyPr wrap="none">
            <a:spAutoFit/>
          </a:bodyPr>
          <a:lstStyle/>
          <a:p>
            <a:r>
              <a:rPr lang="en-US" sz="1400" b="1" dirty="0" smtClean="0">
                <a:solidFill>
                  <a:schemeClr val="bg1"/>
                </a:solidFill>
                <a:latin typeface="ISOCTEUR" pitchFamily="49" charset="0"/>
              </a:rPr>
              <a:t>New cavern </a:t>
            </a:r>
            <a:r>
              <a:rPr lang="en-US" sz="1400" b="1" dirty="0">
                <a:solidFill>
                  <a:schemeClr val="bg1"/>
                </a:solidFill>
                <a:latin typeface="ISOCTEUR" pitchFamily="49" charset="0"/>
              </a:rPr>
              <a:t>∅7m</a:t>
            </a:r>
          </a:p>
        </p:txBody>
      </p:sp>
      <p:sp>
        <p:nvSpPr>
          <p:cNvPr id="21549" name="Text Box 45"/>
          <p:cNvSpPr txBox="1">
            <a:spLocks noChangeArrowheads="1"/>
          </p:cNvSpPr>
          <p:nvPr/>
        </p:nvSpPr>
        <p:spPr bwMode="auto">
          <a:xfrm>
            <a:off x="5114925" y="1595438"/>
            <a:ext cx="1584088" cy="307777"/>
          </a:xfrm>
          <a:prstGeom prst="rect">
            <a:avLst/>
          </a:prstGeom>
          <a:noFill/>
          <a:ln w="9525">
            <a:noFill/>
            <a:miter lim="800000"/>
            <a:headEnd/>
            <a:tailEnd/>
          </a:ln>
          <a:effectLst/>
        </p:spPr>
        <p:txBody>
          <a:bodyPr wrap="none">
            <a:spAutoFit/>
          </a:bodyPr>
          <a:lstStyle/>
          <a:p>
            <a:r>
              <a:rPr lang="en-US" sz="1400" b="1" dirty="0" smtClean="0">
                <a:solidFill>
                  <a:schemeClr val="bg1"/>
                </a:solidFill>
                <a:latin typeface="ISOCTEUR" pitchFamily="49" charset="0"/>
              </a:rPr>
              <a:t>New Shaft </a:t>
            </a:r>
            <a:r>
              <a:rPr lang="en-US" sz="1400" b="1" dirty="0">
                <a:solidFill>
                  <a:schemeClr val="bg1"/>
                </a:solidFill>
                <a:latin typeface="ISOCTEUR" pitchFamily="49" charset="0"/>
              </a:rPr>
              <a:t>∅5m</a:t>
            </a:r>
          </a:p>
        </p:txBody>
      </p:sp>
      <p:sp>
        <p:nvSpPr>
          <p:cNvPr id="21550" name="Text Box 46"/>
          <p:cNvSpPr txBox="1">
            <a:spLocks noChangeArrowheads="1"/>
          </p:cNvSpPr>
          <p:nvPr/>
        </p:nvSpPr>
        <p:spPr bwMode="auto">
          <a:xfrm>
            <a:off x="2614613" y="3170238"/>
            <a:ext cx="1438275" cy="517525"/>
          </a:xfrm>
          <a:prstGeom prst="rect">
            <a:avLst/>
          </a:prstGeom>
          <a:noFill/>
          <a:ln w="9525">
            <a:noFill/>
            <a:miter lim="800000"/>
            <a:headEnd/>
            <a:tailEnd/>
          </a:ln>
          <a:effectLst/>
        </p:spPr>
        <p:txBody>
          <a:bodyPr wrap="none">
            <a:spAutoFit/>
          </a:bodyPr>
          <a:lstStyle/>
          <a:p>
            <a:r>
              <a:rPr lang="en-US" sz="1400" b="1" dirty="0">
                <a:solidFill>
                  <a:schemeClr val="bg1"/>
                </a:solidFill>
                <a:latin typeface="ISOCTEUR" pitchFamily="49" charset="0"/>
              </a:rPr>
              <a:t>Existing</a:t>
            </a:r>
          </a:p>
          <a:p>
            <a:r>
              <a:rPr lang="en-US" sz="1400" b="1" dirty="0">
                <a:solidFill>
                  <a:schemeClr val="bg1"/>
                </a:solidFill>
                <a:latin typeface="ISOCTEUR" pitchFamily="49" charset="0"/>
              </a:rPr>
              <a:t>LHC tunnel</a:t>
            </a:r>
          </a:p>
        </p:txBody>
      </p:sp>
      <p:sp>
        <p:nvSpPr>
          <p:cNvPr id="21551" name="Text Box 47"/>
          <p:cNvSpPr txBox="1">
            <a:spLocks noChangeArrowheads="1"/>
          </p:cNvSpPr>
          <p:nvPr/>
        </p:nvSpPr>
        <p:spPr bwMode="auto">
          <a:xfrm>
            <a:off x="7123113" y="4957763"/>
            <a:ext cx="1438275" cy="517525"/>
          </a:xfrm>
          <a:prstGeom prst="rect">
            <a:avLst/>
          </a:prstGeom>
          <a:noFill/>
          <a:ln w="9525">
            <a:noFill/>
            <a:miter lim="800000"/>
            <a:headEnd/>
            <a:tailEnd/>
          </a:ln>
          <a:effectLst/>
        </p:spPr>
        <p:txBody>
          <a:bodyPr wrap="none">
            <a:spAutoFit/>
          </a:bodyPr>
          <a:lstStyle/>
          <a:p>
            <a:r>
              <a:rPr lang="en-US" sz="1400" b="1" dirty="0">
                <a:solidFill>
                  <a:schemeClr val="bg1"/>
                </a:solidFill>
                <a:latin typeface="ISOCTEUR" pitchFamily="49" charset="0"/>
              </a:rPr>
              <a:t>Existing</a:t>
            </a:r>
          </a:p>
          <a:p>
            <a:r>
              <a:rPr lang="en-US" sz="1400" b="1" dirty="0">
                <a:solidFill>
                  <a:schemeClr val="bg1"/>
                </a:solidFill>
                <a:latin typeface="ISOCTEUR" pitchFamily="49" charset="0"/>
              </a:rPr>
              <a:t>LHC tunnel</a:t>
            </a:r>
          </a:p>
        </p:txBody>
      </p:sp>
      <p:sp>
        <p:nvSpPr>
          <p:cNvPr id="21552" name="Line 48"/>
          <p:cNvSpPr>
            <a:spLocks noChangeShapeType="1"/>
          </p:cNvSpPr>
          <p:nvPr/>
        </p:nvSpPr>
        <p:spPr bwMode="auto">
          <a:xfrm flipH="1">
            <a:off x="4903788" y="1876425"/>
            <a:ext cx="409575" cy="284163"/>
          </a:xfrm>
          <a:prstGeom prst="line">
            <a:avLst/>
          </a:prstGeom>
          <a:noFill/>
          <a:ln w="9525">
            <a:solidFill>
              <a:schemeClr val="bg1"/>
            </a:solidFill>
            <a:round/>
            <a:headEnd/>
            <a:tailEnd type="triangle" w="med" len="med"/>
          </a:ln>
          <a:effectLst/>
        </p:spPr>
        <p:txBody>
          <a:bodyPr/>
          <a:lstStyle/>
          <a:p>
            <a:endParaRPr lang="en-US" dirty="0"/>
          </a:p>
        </p:txBody>
      </p:sp>
      <p:sp>
        <p:nvSpPr>
          <p:cNvPr id="21553" name="Line 49"/>
          <p:cNvSpPr>
            <a:spLocks noChangeShapeType="1"/>
          </p:cNvSpPr>
          <p:nvPr/>
        </p:nvSpPr>
        <p:spPr bwMode="auto">
          <a:xfrm flipH="1">
            <a:off x="2552700" y="3641725"/>
            <a:ext cx="409575" cy="284163"/>
          </a:xfrm>
          <a:prstGeom prst="line">
            <a:avLst/>
          </a:prstGeom>
          <a:noFill/>
          <a:ln w="9525">
            <a:solidFill>
              <a:schemeClr val="bg1"/>
            </a:solidFill>
            <a:round/>
            <a:headEnd/>
            <a:tailEnd type="triangle" w="med" len="med"/>
          </a:ln>
          <a:effectLst/>
        </p:spPr>
        <p:txBody>
          <a:bodyPr/>
          <a:lstStyle/>
          <a:p>
            <a:endParaRPr lang="en-US" dirty="0"/>
          </a:p>
        </p:txBody>
      </p:sp>
      <p:sp>
        <p:nvSpPr>
          <p:cNvPr id="21554" name="Line 50"/>
          <p:cNvSpPr>
            <a:spLocks noChangeShapeType="1"/>
          </p:cNvSpPr>
          <p:nvPr/>
        </p:nvSpPr>
        <p:spPr bwMode="auto">
          <a:xfrm flipH="1">
            <a:off x="6786563" y="5508625"/>
            <a:ext cx="409575" cy="284163"/>
          </a:xfrm>
          <a:prstGeom prst="line">
            <a:avLst/>
          </a:prstGeom>
          <a:noFill/>
          <a:ln w="9525">
            <a:solidFill>
              <a:schemeClr val="bg1"/>
            </a:solidFill>
            <a:round/>
            <a:headEnd/>
            <a:tailEnd type="triangle" w="med" len="med"/>
          </a:ln>
          <a:effectLst/>
        </p:spPr>
        <p:txBody>
          <a:bodyPr/>
          <a:lstStyle/>
          <a:p>
            <a:endParaRPr lang="en-US" dirty="0"/>
          </a:p>
        </p:txBody>
      </p:sp>
      <p:sp>
        <p:nvSpPr>
          <p:cNvPr id="21555" name="Line 51"/>
          <p:cNvSpPr>
            <a:spLocks noChangeShapeType="1"/>
          </p:cNvSpPr>
          <p:nvPr/>
        </p:nvSpPr>
        <p:spPr bwMode="auto">
          <a:xfrm flipH="1">
            <a:off x="5114925" y="4633913"/>
            <a:ext cx="409575" cy="284162"/>
          </a:xfrm>
          <a:prstGeom prst="line">
            <a:avLst/>
          </a:prstGeom>
          <a:noFill/>
          <a:ln w="9525">
            <a:solidFill>
              <a:schemeClr val="bg1"/>
            </a:solidFill>
            <a:round/>
            <a:headEnd/>
            <a:tailEnd type="triangle" w="med" len="med"/>
          </a:ln>
          <a:effectLst/>
        </p:spPr>
        <p:txBody>
          <a:bodyPr/>
          <a:lstStyle/>
          <a:p>
            <a:endParaRPr lang="en-US" dirty="0"/>
          </a:p>
        </p:txBody>
      </p:sp>
      <p:sp>
        <p:nvSpPr>
          <p:cNvPr id="21556" name="Line 52"/>
          <p:cNvSpPr>
            <a:spLocks noChangeShapeType="1"/>
          </p:cNvSpPr>
          <p:nvPr/>
        </p:nvSpPr>
        <p:spPr bwMode="auto">
          <a:xfrm flipV="1">
            <a:off x="2584450" y="6005513"/>
            <a:ext cx="449263" cy="290512"/>
          </a:xfrm>
          <a:prstGeom prst="line">
            <a:avLst/>
          </a:prstGeom>
          <a:noFill/>
          <a:ln w="9525">
            <a:solidFill>
              <a:schemeClr val="bg1"/>
            </a:solidFill>
            <a:round/>
            <a:headEnd/>
            <a:tailEnd type="triangle" w="med" len="med"/>
          </a:ln>
          <a:effectLst/>
        </p:spPr>
        <p:txBody>
          <a:bodyPr/>
          <a:lstStyle/>
          <a:p>
            <a:endParaRPr lang="en-US" dirty="0"/>
          </a:p>
        </p:txBody>
      </p:sp>
      <p:sp>
        <p:nvSpPr>
          <p:cNvPr id="21557" name="Line 53"/>
          <p:cNvSpPr>
            <a:spLocks noChangeShapeType="1"/>
          </p:cNvSpPr>
          <p:nvPr/>
        </p:nvSpPr>
        <p:spPr bwMode="auto">
          <a:xfrm>
            <a:off x="2671763" y="4933950"/>
            <a:ext cx="852487" cy="387350"/>
          </a:xfrm>
          <a:prstGeom prst="line">
            <a:avLst/>
          </a:prstGeom>
          <a:noFill/>
          <a:ln w="9525">
            <a:solidFill>
              <a:schemeClr val="bg1"/>
            </a:solidFill>
            <a:round/>
            <a:headEnd/>
            <a:tailEnd type="triangle" w="med" len="med"/>
          </a:ln>
          <a:effectLst/>
        </p:spPr>
        <p:txBody>
          <a:bodyPr/>
          <a:lstStyle/>
          <a:p>
            <a:endParaRPr lang="en-US" dirty="0"/>
          </a:p>
        </p:txBody>
      </p:sp>
      <p:sp>
        <p:nvSpPr>
          <p:cNvPr id="17" name="Footer Placeholder 1"/>
          <p:cNvSpPr txBox="1">
            <a:spLocks/>
          </p:cNvSpPr>
          <p:nvPr/>
        </p:nvSpPr>
        <p:spPr bwMode="auto">
          <a:xfrm>
            <a:off x="6801394" y="304799"/>
            <a:ext cx="2342606" cy="283029"/>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smtClean="0">
                <a:ln>
                  <a:noFill/>
                </a:ln>
                <a:solidFill>
                  <a:schemeClr val="bg1"/>
                </a:solidFill>
                <a:effectLst/>
                <a:uLnTx/>
                <a:uFillTx/>
                <a:latin typeface="+mn-lt"/>
                <a:ea typeface="+mn-ea"/>
                <a:cs typeface="+mn-cs"/>
              </a:rPr>
              <a:t>John Osborne GS-SEM</a:t>
            </a:r>
            <a:endParaRPr kumimoji="0" lang="en-US" sz="1200" b="1" i="0" u="none" strike="noStrike" kern="1200" cap="none" spc="0" normalizeH="0" baseline="0" noProof="0" dirty="0">
              <a:ln>
                <a:noFill/>
              </a:ln>
              <a:solidFill>
                <a:schemeClr val="bg1"/>
              </a:solidFill>
              <a:effectLst/>
              <a:uLnTx/>
              <a:uFillTx/>
              <a:latin typeface="+mn-lt"/>
              <a:ea typeface="+mn-ea"/>
              <a:cs typeface="+mn-cs"/>
            </a:endParaRPr>
          </a:p>
        </p:txBody>
      </p:sp>
    </p:spTree>
  </p:cSld>
  <p:clrMapOvr>
    <a:masterClrMapping/>
  </p:clrMapOvr>
  <p:transition spd="med"/>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6801394" y="304799"/>
            <a:ext cx="2342606" cy="283029"/>
          </a:xfrm>
        </p:spPr>
        <p:txBody>
          <a:bodyPr/>
          <a:lstStyle/>
          <a:p>
            <a:r>
              <a:rPr lang="en-US" b="1" dirty="0" smtClean="0"/>
              <a:t>John Osborne GS-SEM</a:t>
            </a:r>
            <a:endParaRPr lang="en-US" b="1" dirty="0"/>
          </a:p>
        </p:txBody>
      </p:sp>
      <p:graphicFrame>
        <p:nvGraphicFramePr>
          <p:cNvPr id="47122" name="Object 18"/>
          <p:cNvGraphicFramePr>
            <a:graphicFrameLocks noChangeAspect="1"/>
          </p:cNvGraphicFramePr>
          <p:nvPr/>
        </p:nvGraphicFramePr>
        <p:xfrm>
          <a:off x="0" y="1202282"/>
          <a:ext cx="9139498" cy="3221672"/>
        </p:xfrm>
        <a:graphic>
          <a:graphicData uri="http://schemas.openxmlformats.org/presentationml/2006/ole">
            <p:oleObj spid="_x0000_s1026" name="Worksheet" r:id="rId3" imgW="15087519" imgH="3952809" progId="Excel.Sheet.12">
              <p:embed/>
            </p:oleObj>
          </a:graphicData>
        </a:graphic>
      </p:graphicFrame>
      <p:sp>
        <p:nvSpPr>
          <p:cNvPr id="4" name="Footer Placeholder 17"/>
          <p:cNvSpPr txBox="1">
            <a:spLocks/>
          </p:cNvSpPr>
          <p:nvPr/>
        </p:nvSpPr>
        <p:spPr bwMode="auto">
          <a:xfrm>
            <a:off x="1905000" y="5181600"/>
            <a:ext cx="5410200" cy="914400"/>
          </a:xfrm>
          <a:prstGeom prst="rect">
            <a:avLst/>
          </a:prstGeom>
          <a:noFill/>
          <a:ln w="28575">
            <a:solidFill>
              <a:schemeClr val="accent6"/>
            </a:solid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2000" dirty="0" smtClean="0">
                <a:latin typeface="+mn-lt"/>
              </a:rPr>
              <a:t>Preliminary Cost Estimate </a:t>
            </a:r>
            <a:r>
              <a:rPr lang="en-US" sz="2000" dirty="0" smtClean="0">
                <a:latin typeface="+mn-lt"/>
                <a:sym typeface="Wingdings" pitchFamily="2" charset="2"/>
              </a:rPr>
              <a:t> 37.8 MCHF</a:t>
            </a:r>
            <a:endParaRPr lang="en-US" sz="2000" dirty="0" smtClean="0">
              <a:latin typeface="+mn-lt"/>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000" b="0" i="0" u="none" strike="noStrike" kern="1200" cap="none" spc="0" normalizeH="0" baseline="0" noProof="0" dirty="0" smtClean="0">
                <a:ln>
                  <a:noFill/>
                </a:ln>
                <a:solidFill>
                  <a:schemeClr val="tx1"/>
                </a:solidFill>
                <a:effectLst/>
                <a:uLnTx/>
                <a:uFillTx/>
                <a:latin typeface="+mn-lt"/>
                <a:ea typeface="+mn-ea"/>
                <a:cs typeface="+mn-cs"/>
              </a:rPr>
              <a:t>For site</a:t>
            </a:r>
            <a:r>
              <a:rPr kumimoji="0" lang="en-US" sz="2000" b="0" i="0" u="none" strike="noStrike" kern="1200" cap="none" spc="0" normalizeH="0" noProof="0" dirty="0" smtClean="0">
                <a:ln>
                  <a:noFill/>
                </a:ln>
                <a:solidFill>
                  <a:schemeClr val="tx1"/>
                </a:solidFill>
                <a:effectLst/>
                <a:uLnTx/>
                <a:uFillTx/>
                <a:latin typeface="+mn-lt"/>
                <a:ea typeface="+mn-ea"/>
                <a:cs typeface="+mn-cs"/>
              </a:rPr>
              <a:t> preparation, 4 shafts, 4 caverns + galleries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noProof="0" dirty="0" smtClean="0">
                <a:ln>
                  <a:noFill/>
                </a:ln>
                <a:solidFill>
                  <a:schemeClr val="tx1"/>
                </a:solidFill>
                <a:effectLst/>
                <a:uLnTx/>
                <a:uFillTx/>
                <a:latin typeface="+mn-lt"/>
                <a:ea typeface="+mn-ea"/>
                <a:cs typeface="+mn-cs"/>
              </a:rPr>
              <a:t>Incl. Consultant, Drawings, Supervision &amp;</a:t>
            </a:r>
            <a:r>
              <a:rPr lang="en-US" sz="1200" baseline="0" dirty="0" smtClean="0">
                <a:latin typeface="+mn-lt"/>
              </a:rPr>
              <a:t>10%</a:t>
            </a:r>
            <a:r>
              <a:rPr lang="en-US" sz="1200" dirty="0" smtClean="0">
                <a:latin typeface="+mn-lt"/>
              </a:rPr>
              <a:t> contingency</a:t>
            </a:r>
            <a:endParaRPr kumimoji="0" lang="en-US" sz="1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pPr algn="ctr" eaLnBrk="1" hangingPunct="1"/>
            <a:r>
              <a:rPr lang="en-US" b="1" dirty="0" smtClean="0"/>
              <a:t>Summary</a:t>
            </a:r>
          </a:p>
        </p:txBody>
      </p:sp>
      <p:sp>
        <p:nvSpPr>
          <p:cNvPr id="5" name="Slide Number Placeholder 4"/>
          <p:cNvSpPr>
            <a:spLocks noGrp="1"/>
          </p:cNvSpPr>
          <p:nvPr>
            <p:ph type="sldNum" sz="quarter" idx="12"/>
          </p:nvPr>
        </p:nvSpPr>
        <p:spPr/>
        <p:txBody>
          <a:bodyPr/>
          <a:lstStyle/>
          <a:p>
            <a:pPr>
              <a:defRPr/>
            </a:pPr>
            <a:fld id="{CA0BA807-8FDA-44A3-9A9B-2460792E7470}" type="slidenum">
              <a:rPr lang="en-US"/>
              <a:pPr>
                <a:defRPr/>
              </a:pPr>
              <a:t>12</a:t>
            </a:fld>
            <a:endParaRPr lang="en-US"/>
          </a:p>
        </p:txBody>
      </p:sp>
      <p:sp>
        <p:nvSpPr>
          <p:cNvPr id="30726" name="TextBox 6"/>
          <p:cNvSpPr txBox="1">
            <a:spLocks noChangeArrowheads="1"/>
          </p:cNvSpPr>
          <p:nvPr/>
        </p:nvSpPr>
        <p:spPr bwMode="auto">
          <a:xfrm>
            <a:off x="457200" y="1143000"/>
            <a:ext cx="8305800" cy="5170646"/>
          </a:xfrm>
          <a:prstGeom prst="rect">
            <a:avLst/>
          </a:prstGeom>
          <a:noFill/>
          <a:ln w="9525">
            <a:noFill/>
            <a:miter lim="800000"/>
            <a:headEnd/>
            <a:tailEnd/>
          </a:ln>
        </p:spPr>
        <p:txBody>
          <a:bodyPr>
            <a:spAutoFit/>
          </a:bodyPr>
          <a:lstStyle/>
          <a:p>
            <a:pPr marL="404813" indent="-404813">
              <a:spcAft>
                <a:spcPts val="300"/>
              </a:spcAft>
              <a:buClr>
                <a:schemeClr val="accent6"/>
              </a:buClr>
              <a:buFont typeface="Wingdings" pitchFamily="2" charset="2"/>
              <a:buChar char="q"/>
            </a:pPr>
            <a:r>
              <a:rPr lang="en-US" sz="2000" dirty="0" smtClean="0"/>
              <a:t>Experimental </a:t>
            </a:r>
            <a:r>
              <a:rPr lang="en-US" sz="2000" dirty="0"/>
              <a:t>areas are sealed and safe with respect to </a:t>
            </a:r>
            <a:r>
              <a:rPr lang="en-US" sz="2000" dirty="0" smtClean="0"/>
              <a:t>the pressure </a:t>
            </a:r>
            <a:r>
              <a:rPr lang="en-US" sz="2000" dirty="0"/>
              <a:t>rise in case of an </a:t>
            </a:r>
            <a:r>
              <a:rPr lang="en-US" sz="2000" dirty="0" smtClean="0"/>
              <a:t>MCI event.</a:t>
            </a:r>
            <a:endParaRPr lang="en-US" sz="2000" dirty="0"/>
          </a:p>
          <a:p>
            <a:pPr marL="404813" indent="-404813">
              <a:spcAft>
                <a:spcPts val="300"/>
              </a:spcAft>
              <a:buClr>
                <a:schemeClr val="accent6"/>
              </a:buClr>
              <a:buFont typeface="Wingdings" pitchFamily="2" charset="2"/>
              <a:buChar char="q"/>
            </a:pPr>
            <a:r>
              <a:rPr lang="en-US" sz="2000" dirty="0" smtClean="0"/>
              <a:t>Ventilation </a:t>
            </a:r>
            <a:r>
              <a:rPr lang="en-US" sz="2000" dirty="0"/>
              <a:t>doors </a:t>
            </a:r>
            <a:r>
              <a:rPr lang="en-US" sz="2000" dirty="0" smtClean="0"/>
              <a:t>and partitions have </a:t>
            </a:r>
            <a:r>
              <a:rPr lang="en-US" sz="2000" dirty="0"/>
              <a:t>been modified or </a:t>
            </a:r>
            <a:r>
              <a:rPr lang="en-US" sz="2000" dirty="0" smtClean="0"/>
              <a:t>added, and some temporary removed, </a:t>
            </a:r>
            <a:r>
              <a:rPr lang="en-US" sz="2000" dirty="0"/>
              <a:t>to control </a:t>
            </a:r>
            <a:r>
              <a:rPr lang="en-US" sz="2000" dirty="0" smtClean="0"/>
              <a:t>the He </a:t>
            </a:r>
            <a:r>
              <a:rPr lang="en-US" sz="2000" dirty="0"/>
              <a:t>release to the surface through the PM </a:t>
            </a:r>
            <a:r>
              <a:rPr lang="en-US" sz="2000" dirty="0" smtClean="0"/>
              <a:t>shafts.</a:t>
            </a:r>
          </a:p>
          <a:p>
            <a:pPr marL="404813" indent="-404813">
              <a:spcAft>
                <a:spcPts val="300"/>
              </a:spcAft>
              <a:buClr>
                <a:schemeClr val="accent6"/>
              </a:buClr>
              <a:buFont typeface="Wingdings" pitchFamily="2" charset="2"/>
              <a:buChar char="q"/>
            </a:pPr>
            <a:r>
              <a:rPr lang="en-US" sz="2000" dirty="0" smtClean="0"/>
              <a:t>Stringent access restrictions </a:t>
            </a:r>
            <a:r>
              <a:rPr lang="en-US" sz="2000" dirty="0"/>
              <a:t>are in force during powering phase II </a:t>
            </a:r>
            <a:r>
              <a:rPr lang="en-US" sz="2000" dirty="0" smtClean="0"/>
              <a:t>to insure </a:t>
            </a:r>
            <a:r>
              <a:rPr lang="en-US" sz="2000" dirty="0"/>
              <a:t>personnel safety in case of </a:t>
            </a:r>
            <a:r>
              <a:rPr lang="en-US" sz="2000" dirty="0" smtClean="0"/>
              <a:t>a large </a:t>
            </a:r>
            <a:r>
              <a:rPr lang="en-US" sz="2000" dirty="0"/>
              <a:t>He </a:t>
            </a:r>
            <a:r>
              <a:rPr lang="en-US" sz="2000" dirty="0" smtClean="0"/>
              <a:t>release.</a:t>
            </a:r>
          </a:p>
          <a:p>
            <a:pPr marL="404813" indent="-404813">
              <a:spcAft>
                <a:spcPts val="300"/>
              </a:spcAft>
              <a:buClr>
                <a:schemeClr val="accent6"/>
              </a:buClr>
              <a:buFont typeface="Wingdings" pitchFamily="2" charset="2"/>
              <a:buChar char="q"/>
            </a:pPr>
            <a:r>
              <a:rPr lang="en-US" sz="2000" dirty="0" smtClean="0"/>
              <a:t>The first priority for the next long shut down is to restore the separation of the underground ventilation sectors to fulfill the RP and fire protection requirements.</a:t>
            </a:r>
          </a:p>
          <a:p>
            <a:pPr marL="404813" indent="-404813">
              <a:spcAft>
                <a:spcPts val="300"/>
              </a:spcAft>
              <a:buClr>
                <a:schemeClr val="accent6"/>
              </a:buClr>
              <a:buFont typeface="Wingdings" pitchFamily="2" charset="2"/>
              <a:buChar char="q"/>
            </a:pPr>
            <a:r>
              <a:rPr lang="en-US" sz="2000" dirty="0" smtClean="0"/>
              <a:t>Alternate paths for He release to surface will be studied and implemented to progressively improve the access conditions during powering tests. Full flexibility between LHC sectors will take several years since heavy Civil Engineering work is probably required.</a:t>
            </a:r>
            <a:endParaRPr lang="en-US" sz="2000" dirty="0"/>
          </a:p>
        </p:txBody>
      </p:sp>
      <p:sp>
        <p:nvSpPr>
          <p:cNvPr id="7" name="Rectangle 4"/>
          <p:cNvSpPr>
            <a:spLocks noGrp="1" noChangeArrowheads="1"/>
          </p:cNvSpPr>
          <p:nvPr>
            <p:ph type="dt" sz="half" idx="10"/>
          </p:nvPr>
        </p:nvSpPr>
        <p:spPr>
          <a:xfrm>
            <a:off x="685800" y="6400800"/>
            <a:ext cx="1905000" cy="457200"/>
          </a:xfrm>
        </p:spPr>
        <p:txBody>
          <a:bodyPr/>
          <a:lstStyle/>
          <a:p>
            <a:pPr>
              <a:defRPr/>
            </a:pPr>
            <a:r>
              <a:rPr lang="en-US" dirty="0" smtClean="0"/>
              <a:t>26 January 2010</a:t>
            </a:r>
            <a:endParaRPr lang="fr-FR" dirty="0"/>
          </a:p>
        </p:txBody>
      </p:sp>
      <p:sp>
        <p:nvSpPr>
          <p:cNvPr id="9" name="Footer Placeholder 4"/>
          <p:cNvSpPr txBox="1">
            <a:spLocks/>
          </p:cNvSpPr>
          <p:nvPr/>
        </p:nvSpPr>
        <p:spPr bwMode="auto">
          <a:xfrm>
            <a:off x="3352800" y="6400800"/>
            <a:ext cx="3124200" cy="609600"/>
          </a:xfrm>
          <a:prstGeom prst="rect">
            <a:avLst/>
          </a:prstGeom>
          <a:solidFill>
            <a:srgbClr val="FFFFFF">
              <a:alpha val="30196"/>
            </a:srgbClr>
          </a:solid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i="0" u="none" strike="noStrike" kern="1200" cap="none" spc="0" normalizeH="0" baseline="0" noProof="0" dirty="0" smtClean="0">
                <a:ln>
                  <a:noFill/>
                </a:ln>
                <a:solidFill>
                  <a:schemeClr val="tx1"/>
                </a:solidFill>
                <a:effectLst/>
                <a:uLnTx/>
                <a:uFillTx/>
                <a:latin typeface="+mn-lt"/>
                <a:ea typeface="+mn-ea"/>
                <a:cs typeface="+mn-cs"/>
              </a:rPr>
              <a:t>LHC Performance workshop – Chamonix 2010 Sylvain Weisz – DG/PRG</a:t>
            </a:r>
            <a:endParaRPr kumimoji="0" lang="en-US" sz="120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9"/>
          <p:cNvSpPr>
            <a:spLocks noGrp="1"/>
          </p:cNvSpPr>
          <p:nvPr>
            <p:ph type="title"/>
          </p:nvPr>
        </p:nvSpPr>
        <p:spPr>
          <a:xfrm>
            <a:off x="228600" y="304800"/>
            <a:ext cx="8575675" cy="609600"/>
          </a:xfrm>
        </p:spPr>
        <p:txBody>
          <a:bodyPr/>
          <a:lstStyle/>
          <a:p>
            <a:pPr algn="ctr" eaLnBrk="1" hangingPunct="1"/>
            <a:r>
              <a:rPr lang="fr-CH" sz="3000" b="1" dirty="0" err="1" smtClean="0"/>
              <a:t>Present</a:t>
            </a:r>
            <a:r>
              <a:rPr lang="fr-CH" sz="3000" b="1" dirty="0" smtClean="0"/>
              <a:t> situation: </a:t>
            </a:r>
            <a:r>
              <a:rPr lang="en-US" sz="3000" b="1" dirty="0" smtClean="0"/>
              <a:t>Protection of experimental areas</a:t>
            </a:r>
          </a:p>
        </p:txBody>
      </p:sp>
      <p:sp>
        <p:nvSpPr>
          <p:cNvPr id="4" name="Slide Number Placeholder 3"/>
          <p:cNvSpPr>
            <a:spLocks noGrp="1"/>
          </p:cNvSpPr>
          <p:nvPr>
            <p:ph type="sldNum" sz="quarter" idx="12"/>
          </p:nvPr>
        </p:nvSpPr>
        <p:spPr/>
        <p:txBody>
          <a:bodyPr/>
          <a:lstStyle/>
          <a:p>
            <a:pPr>
              <a:defRPr/>
            </a:pPr>
            <a:fld id="{EC994256-A970-41F5-9B9F-B4EC13B12218}" type="slidenum">
              <a:rPr lang="en-US"/>
              <a:pPr>
                <a:defRPr/>
              </a:pPr>
              <a:t>2</a:t>
            </a:fld>
            <a:endParaRPr lang="en-US"/>
          </a:p>
        </p:txBody>
      </p:sp>
      <p:sp>
        <p:nvSpPr>
          <p:cNvPr id="16390" name="TextBox 13"/>
          <p:cNvSpPr txBox="1">
            <a:spLocks noChangeArrowheads="1"/>
          </p:cNvSpPr>
          <p:nvPr/>
        </p:nvSpPr>
        <p:spPr bwMode="auto">
          <a:xfrm>
            <a:off x="0" y="1371600"/>
            <a:ext cx="9144000" cy="4547399"/>
          </a:xfrm>
          <a:prstGeom prst="rect">
            <a:avLst/>
          </a:prstGeom>
          <a:noFill/>
          <a:ln w="9525">
            <a:noFill/>
            <a:miter lim="800000"/>
            <a:headEnd/>
            <a:tailEnd/>
          </a:ln>
        </p:spPr>
        <p:txBody>
          <a:bodyPr wrap="square">
            <a:spAutoFit/>
          </a:bodyPr>
          <a:lstStyle/>
          <a:p>
            <a:pPr marL="342900" indent="-342900">
              <a:spcAft>
                <a:spcPts val="300"/>
              </a:spcAft>
              <a:buClr>
                <a:schemeClr val="accent6"/>
              </a:buClr>
              <a:buFont typeface="Wingdings" pitchFamily="2" charset="2"/>
              <a:buChar char="q"/>
            </a:pPr>
            <a:r>
              <a:rPr lang="en-US" sz="2400" dirty="0" smtClean="0"/>
              <a:t>Experimental premises at Pt 1,2,5 &amp; 6 have been sealed and are protected in case of overpressure from the tunnel</a:t>
            </a:r>
          </a:p>
          <a:p>
            <a:pPr marL="342900" indent="-342900">
              <a:spcAft>
                <a:spcPts val="600"/>
              </a:spcAft>
              <a:buClr>
                <a:schemeClr val="accent6"/>
              </a:buClr>
            </a:pPr>
            <a:r>
              <a:rPr lang="en-US" sz="2400" dirty="0" smtClean="0"/>
              <a:t>    (See Olga and Mauro’s presentations in this session) </a:t>
            </a:r>
          </a:p>
          <a:p>
            <a:pPr marL="342900" indent="-342900">
              <a:spcAft>
                <a:spcPts val="300"/>
              </a:spcAft>
              <a:buClr>
                <a:schemeClr val="accent6"/>
              </a:buClr>
              <a:buFont typeface="Wingdings" pitchFamily="2" charset="2"/>
              <a:buChar char="q"/>
            </a:pPr>
            <a:r>
              <a:rPr lang="en-US" sz="2400" dirty="0" smtClean="0"/>
              <a:t>Visits to assess the readiness for powering phase II made systematic controls of these protections, their minutes are available in:</a:t>
            </a:r>
          </a:p>
          <a:p>
            <a:pPr marL="1257300" lvl="2" indent="-342900">
              <a:buFont typeface="Wingdings" pitchFamily="2" charset="2"/>
              <a:buChar char="§"/>
            </a:pPr>
            <a:r>
              <a:rPr lang="en-US" sz="2400" dirty="0" smtClean="0"/>
              <a:t>ATLAS 	</a:t>
            </a:r>
            <a:r>
              <a:rPr lang="en-US" sz="2400" dirty="0" smtClean="0">
                <a:sym typeface="Wingdings" pitchFamily="2" charset="2"/>
              </a:rPr>
              <a:t> EDMS N° 1027686</a:t>
            </a:r>
          </a:p>
          <a:p>
            <a:pPr marL="1257300" lvl="2" indent="-342900">
              <a:buFont typeface="Wingdings" pitchFamily="2" charset="2"/>
              <a:buChar char="§"/>
            </a:pPr>
            <a:r>
              <a:rPr lang="en-US" sz="2400" dirty="0" smtClean="0">
                <a:sym typeface="Wingdings" pitchFamily="2" charset="2"/>
              </a:rPr>
              <a:t>ALICE 	 EDMS N° 1027705</a:t>
            </a:r>
          </a:p>
          <a:p>
            <a:pPr marL="1257300" lvl="2" indent="-342900">
              <a:buFont typeface="Wingdings" pitchFamily="2" charset="2"/>
              <a:buChar char="§"/>
            </a:pPr>
            <a:r>
              <a:rPr lang="en-US" sz="2400" dirty="0" smtClean="0">
                <a:sym typeface="Wingdings" pitchFamily="2" charset="2"/>
              </a:rPr>
              <a:t>CMS	 EDMS N° 1027714</a:t>
            </a:r>
          </a:p>
          <a:p>
            <a:pPr marL="1257300" lvl="2" indent="-342900">
              <a:buFont typeface="Wingdings" pitchFamily="2" charset="2"/>
              <a:buChar char="§"/>
            </a:pPr>
            <a:r>
              <a:rPr lang="en-US" sz="2400" dirty="0" err="1" smtClean="0">
                <a:sym typeface="Wingdings" pitchFamily="2" charset="2"/>
              </a:rPr>
              <a:t>LHCb</a:t>
            </a:r>
            <a:r>
              <a:rPr lang="en-US" sz="2400" dirty="0" smtClean="0">
                <a:sym typeface="Wingdings" pitchFamily="2" charset="2"/>
              </a:rPr>
              <a:t>	 EDMS N° 1027632</a:t>
            </a:r>
          </a:p>
          <a:p>
            <a:pPr marL="800100" lvl="1" indent="-342900"/>
            <a:endParaRPr lang="en-US" dirty="0">
              <a:sym typeface="Wingdings" pitchFamily="2" charset="2"/>
            </a:endParaRPr>
          </a:p>
        </p:txBody>
      </p:sp>
      <p:sp>
        <p:nvSpPr>
          <p:cNvPr id="7" name="Rectangle 4"/>
          <p:cNvSpPr>
            <a:spLocks noGrp="1" noChangeArrowheads="1"/>
          </p:cNvSpPr>
          <p:nvPr>
            <p:ph type="dt" sz="half" idx="10"/>
          </p:nvPr>
        </p:nvSpPr>
        <p:spPr>
          <a:xfrm>
            <a:off x="685800" y="6400800"/>
            <a:ext cx="1905000" cy="457200"/>
          </a:xfrm>
        </p:spPr>
        <p:txBody>
          <a:bodyPr/>
          <a:lstStyle/>
          <a:p>
            <a:pPr>
              <a:defRPr/>
            </a:pPr>
            <a:r>
              <a:rPr lang="en-US" dirty="0" smtClean="0"/>
              <a:t>26 January 2010</a:t>
            </a:r>
            <a:endParaRPr lang="fr-FR" dirty="0"/>
          </a:p>
        </p:txBody>
      </p:sp>
      <p:sp>
        <p:nvSpPr>
          <p:cNvPr id="9" name="Footer Placeholder 4"/>
          <p:cNvSpPr txBox="1">
            <a:spLocks/>
          </p:cNvSpPr>
          <p:nvPr/>
        </p:nvSpPr>
        <p:spPr bwMode="auto">
          <a:xfrm>
            <a:off x="3352800" y="6400800"/>
            <a:ext cx="3124200" cy="609600"/>
          </a:xfrm>
          <a:prstGeom prst="rect">
            <a:avLst/>
          </a:prstGeom>
          <a:solidFill>
            <a:srgbClr val="FFFFFF">
              <a:alpha val="30196"/>
            </a:srgbClr>
          </a:solid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i="0" u="none" strike="noStrike" kern="1200" cap="none" spc="0" normalizeH="0" baseline="0" noProof="0" dirty="0" smtClean="0">
                <a:ln>
                  <a:noFill/>
                </a:ln>
                <a:solidFill>
                  <a:schemeClr val="tx1"/>
                </a:solidFill>
                <a:effectLst/>
                <a:uLnTx/>
                <a:uFillTx/>
                <a:latin typeface="+mn-lt"/>
                <a:ea typeface="+mn-ea"/>
                <a:cs typeface="+mn-cs"/>
              </a:rPr>
              <a:t>LHC Performance workshop – Chamonix 2010 Sylvain Weisz – DG/PRG</a:t>
            </a:r>
            <a:endParaRPr kumimoji="0" lang="en-US" sz="1200" i="0" u="none" strike="noStrike" kern="1200" cap="none" spc="0" normalizeH="0" baseline="0" noProof="0" dirty="0">
              <a:ln>
                <a:noFill/>
              </a:ln>
              <a:solidFill>
                <a:schemeClr val="tx1"/>
              </a:solidFill>
              <a:effectLst/>
              <a:uLnTx/>
              <a:uFillTx/>
              <a:latin typeface="+mn-lt"/>
              <a:ea typeface="+mn-ea"/>
              <a:cs typeface="+mn-cs"/>
            </a:endParaRPr>
          </a:p>
        </p:txBody>
      </p:sp>
      <p:sp>
        <p:nvSpPr>
          <p:cNvPr id="8" name="TextBox 7"/>
          <p:cNvSpPr txBox="1"/>
          <p:nvPr/>
        </p:nvSpPr>
        <p:spPr>
          <a:xfrm>
            <a:off x="6324600" y="3962400"/>
            <a:ext cx="2536272" cy="2031325"/>
          </a:xfrm>
          <a:prstGeom prst="rect">
            <a:avLst/>
          </a:prstGeom>
          <a:noFill/>
        </p:spPr>
        <p:txBody>
          <a:bodyPr wrap="none" rtlCol="0">
            <a:spAutoFit/>
          </a:bodyPr>
          <a:lstStyle/>
          <a:p>
            <a:r>
              <a:rPr lang="en-US" dirty="0" smtClean="0">
                <a:solidFill>
                  <a:srgbClr val="FF0000"/>
                </a:solidFill>
              </a:rPr>
              <a:t>Crucial participation</a:t>
            </a:r>
          </a:p>
          <a:p>
            <a:r>
              <a:rPr lang="en-US" dirty="0" smtClean="0">
                <a:solidFill>
                  <a:srgbClr val="FF0000"/>
                </a:solidFill>
              </a:rPr>
              <a:t> and thanks to</a:t>
            </a:r>
          </a:p>
          <a:p>
            <a:r>
              <a:rPr lang="en-US" b="1" dirty="0" smtClean="0">
                <a:solidFill>
                  <a:srgbClr val="FF0000"/>
                </a:solidFill>
              </a:rPr>
              <a:t>Experiments,</a:t>
            </a:r>
          </a:p>
          <a:p>
            <a:r>
              <a:rPr lang="en-US" b="1" dirty="0" smtClean="0">
                <a:solidFill>
                  <a:srgbClr val="FF0000"/>
                </a:solidFill>
              </a:rPr>
              <a:t>EN/HE, EN/MEF,</a:t>
            </a:r>
          </a:p>
          <a:p>
            <a:r>
              <a:rPr lang="en-US" b="1" dirty="0" smtClean="0">
                <a:solidFill>
                  <a:srgbClr val="FF0000"/>
                </a:solidFill>
              </a:rPr>
              <a:t>GS/ASE, </a:t>
            </a:r>
          </a:p>
          <a:p>
            <a:r>
              <a:rPr lang="en-US" b="1" dirty="0" smtClean="0">
                <a:solidFill>
                  <a:srgbClr val="FF0000"/>
                </a:solidFill>
              </a:rPr>
              <a:t>DGS/GS, DGS/RP,</a:t>
            </a:r>
          </a:p>
          <a:p>
            <a:r>
              <a:rPr lang="en-US" b="1" dirty="0" smtClean="0">
                <a:solidFill>
                  <a:srgbClr val="FF0000"/>
                </a:solidFill>
              </a:rPr>
              <a:t>BE/ASR, BE/OP</a:t>
            </a:r>
            <a:endParaRPr lang="en-US" b="1" dirty="0">
              <a:solidFill>
                <a:srgbClr val="FF0000"/>
              </a:solidFill>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9"/>
          <p:cNvSpPr>
            <a:spLocks noGrp="1"/>
          </p:cNvSpPr>
          <p:nvPr>
            <p:ph type="title"/>
          </p:nvPr>
        </p:nvSpPr>
        <p:spPr/>
        <p:txBody>
          <a:bodyPr/>
          <a:lstStyle/>
          <a:p>
            <a:pPr algn="ctr" eaLnBrk="1" hangingPunct="1"/>
            <a:r>
              <a:rPr lang="fr-CH" sz="3000" b="1" dirty="0" err="1" smtClean="0"/>
              <a:t>Present</a:t>
            </a:r>
            <a:r>
              <a:rPr lang="fr-CH" sz="3000" b="1" dirty="0" smtClean="0"/>
              <a:t> situation: </a:t>
            </a:r>
            <a:r>
              <a:rPr lang="en-US" sz="3000" b="1" dirty="0" smtClean="0">
                <a:sym typeface="Wingdings" pitchFamily="2" charset="2"/>
              </a:rPr>
              <a:t>He Release to surface</a:t>
            </a:r>
            <a:endParaRPr lang="en-US" sz="3000" b="1" dirty="0" smtClean="0"/>
          </a:p>
        </p:txBody>
      </p:sp>
      <p:sp>
        <p:nvSpPr>
          <p:cNvPr id="4" name="Slide Number Placeholder 3"/>
          <p:cNvSpPr>
            <a:spLocks noGrp="1"/>
          </p:cNvSpPr>
          <p:nvPr>
            <p:ph type="sldNum" sz="quarter" idx="12"/>
          </p:nvPr>
        </p:nvSpPr>
        <p:spPr/>
        <p:txBody>
          <a:bodyPr/>
          <a:lstStyle/>
          <a:p>
            <a:pPr>
              <a:defRPr/>
            </a:pPr>
            <a:fld id="{EC994256-A970-41F5-9B9F-B4EC13B12218}" type="slidenum">
              <a:rPr lang="en-US"/>
              <a:pPr>
                <a:defRPr/>
              </a:pPr>
              <a:t>3</a:t>
            </a:fld>
            <a:endParaRPr lang="en-US"/>
          </a:p>
        </p:txBody>
      </p:sp>
      <p:sp>
        <p:nvSpPr>
          <p:cNvPr id="16390" name="TextBox 13"/>
          <p:cNvSpPr txBox="1">
            <a:spLocks noChangeArrowheads="1"/>
          </p:cNvSpPr>
          <p:nvPr/>
        </p:nvSpPr>
        <p:spPr bwMode="auto">
          <a:xfrm>
            <a:off x="304800" y="1371600"/>
            <a:ext cx="8839200" cy="4993675"/>
          </a:xfrm>
          <a:prstGeom prst="rect">
            <a:avLst/>
          </a:prstGeom>
          <a:noFill/>
          <a:ln w="9525">
            <a:noFill/>
            <a:miter lim="800000"/>
            <a:headEnd/>
            <a:tailEnd/>
          </a:ln>
        </p:spPr>
        <p:txBody>
          <a:bodyPr wrap="square">
            <a:spAutoFit/>
          </a:bodyPr>
          <a:lstStyle/>
          <a:p>
            <a:pPr marL="342900" indent="-342900">
              <a:spcAft>
                <a:spcPts val="600"/>
              </a:spcAft>
              <a:buClr>
                <a:schemeClr val="accent6"/>
              </a:buClr>
              <a:buFont typeface="Wingdings" pitchFamily="2" charset="2"/>
              <a:buChar char="q"/>
            </a:pPr>
            <a:r>
              <a:rPr lang="en-US" sz="2400" dirty="0" smtClean="0"/>
              <a:t>Ventilation doors and partitions have been modified or added to control the He release to the surface through the PM shafts, taking account of the pressure build up in case of a MCI.</a:t>
            </a:r>
            <a:endParaRPr lang="en-US" sz="2400" dirty="0" smtClean="0">
              <a:sym typeface="Wingdings" pitchFamily="2" charset="2"/>
            </a:endParaRPr>
          </a:p>
          <a:p>
            <a:pPr marL="342900" indent="-342900">
              <a:spcAft>
                <a:spcPts val="600"/>
              </a:spcAft>
              <a:buClr>
                <a:schemeClr val="accent6"/>
              </a:buClr>
              <a:buFont typeface="Wingdings" pitchFamily="2" charset="2"/>
              <a:buChar char="q"/>
            </a:pPr>
            <a:r>
              <a:rPr lang="en-US" sz="2400" dirty="0" smtClean="0">
                <a:sym typeface="Wingdings" pitchFamily="2" charset="2"/>
              </a:rPr>
              <a:t>Doors between the LHC tunnel and the UA service galleries have been temporary removed to ease the passage of large He flows.</a:t>
            </a:r>
          </a:p>
          <a:p>
            <a:pPr marL="342900" indent="-342900">
              <a:spcAft>
                <a:spcPts val="300"/>
              </a:spcAft>
              <a:buClr>
                <a:schemeClr val="accent6"/>
              </a:buClr>
              <a:buFont typeface="Wingdings" pitchFamily="2" charset="2"/>
              <a:buChar char="q"/>
            </a:pPr>
            <a:r>
              <a:rPr lang="en-US" sz="2400" dirty="0" smtClean="0">
                <a:sym typeface="Wingdings" pitchFamily="2" charset="2"/>
              </a:rPr>
              <a:t>The He release paths to surface are: </a:t>
            </a:r>
          </a:p>
          <a:p>
            <a:pPr marL="800100" lvl="2" indent="-342900">
              <a:buFont typeface="Wingdings" pitchFamily="2" charset="2"/>
              <a:buChar char="§"/>
            </a:pPr>
            <a:r>
              <a:rPr lang="en-US" sz="2400" dirty="0" smtClean="0">
                <a:sym typeface="Wingdings" pitchFamily="2" charset="2"/>
              </a:rPr>
              <a:t>RAUAULUSPMSD at points 2,4,6 &amp; 8</a:t>
            </a:r>
          </a:p>
          <a:p>
            <a:pPr marL="800100" lvl="2" indent="-342900">
              <a:buFont typeface="Wingdings" pitchFamily="2" charset="2"/>
              <a:buChar char="§"/>
            </a:pPr>
            <a:r>
              <a:rPr lang="en-US" sz="2400" dirty="0" smtClean="0">
                <a:sym typeface="Wingdings" pitchFamily="2" charset="2"/>
              </a:rPr>
              <a:t>RAULUS15PM15SD1 at point 1</a:t>
            </a:r>
          </a:p>
          <a:p>
            <a:pPr marL="457200" lvl="2"/>
            <a:r>
              <a:rPr lang="en-US" sz="2400" dirty="0" smtClean="0">
                <a:sym typeface="Wingdings" pitchFamily="2" charset="2"/>
              </a:rPr>
              <a:t>with doors acting as pressure release valves both at the UL-US interfaces and on the surface buildings.</a:t>
            </a:r>
          </a:p>
          <a:p>
            <a:pPr marL="800100" lvl="1" indent="-342900"/>
            <a:endParaRPr lang="en-US" dirty="0">
              <a:sym typeface="Wingdings" pitchFamily="2" charset="2"/>
            </a:endParaRPr>
          </a:p>
        </p:txBody>
      </p:sp>
      <p:sp>
        <p:nvSpPr>
          <p:cNvPr id="7" name="Rectangle 4"/>
          <p:cNvSpPr>
            <a:spLocks noGrp="1" noChangeArrowheads="1"/>
          </p:cNvSpPr>
          <p:nvPr>
            <p:ph type="dt" sz="half" idx="10"/>
          </p:nvPr>
        </p:nvSpPr>
        <p:spPr>
          <a:xfrm>
            <a:off x="685800" y="6400800"/>
            <a:ext cx="1905000" cy="457200"/>
          </a:xfrm>
        </p:spPr>
        <p:txBody>
          <a:bodyPr/>
          <a:lstStyle/>
          <a:p>
            <a:pPr>
              <a:defRPr/>
            </a:pPr>
            <a:r>
              <a:rPr lang="en-US" dirty="0" smtClean="0"/>
              <a:t>26 January 2010</a:t>
            </a:r>
            <a:endParaRPr lang="fr-FR" dirty="0"/>
          </a:p>
        </p:txBody>
      </p:sp>
      <p:sp>
        <p:nvSpPr>
          <p:cNvPr id="9" name="Footer Placeholder 4"/>
          <p:cNvSpPr txBox="1">
            <a:spLocks/>
          </p:cNvSpPr>
          <p:nvPr/>
        </p:nvSpPr>
        <p:spPr bwMode="auto">
          <a:xfrm>
            <a:off x="3352800" y="6400800"/>
            <a:ext cx="3124200" cy="609600"/>
          </a:xfrm>
          <a:prstGeom prst="rect">
            <a:avLst/>
          </a:prstGeom>
          <a:solidFill>
            <a:srgbClr val="FFFFFF">
              <a:alpha val="30196"/>
            </a:srgbClr>
          </a:solid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i="0" u="none" strike="noStrike" kern="1200" cap="none" spc="0" normalizeH="0" baseline="0" noProof="0" dirty="0" smtClean="0">
                <a:ln>
                  <a:noFill/>
                </a:ln>
                <a:solidFill>
                  <a:schemeClr val="tx1"/>
                </a:solidFill>
                <a:effectLst/>
                <a:uLnTx/>
                <a:uFillTx/>
                <a:latin typeface="+mn-lt"/>
                <a:ea typeface="+mn-ea"/>
                <a:cs typeface="+mn-cs"/>
              </a:rPr>
              <a:t>LHC Performance workshop – Chamonix 2010 Sylvain Weisz – DG/PRG</a:t>
            </a:r>
            <a:endParaRPr kumimoji="0" lang="en-US" sz="120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Rectangle 2"/>
          <p:cNvSpPr>
            <a:spLocks noGrp="1" noChangeArrowheads="1"/>
          </p:cNvSpPr>
          <p:nvPr>
            <p:ph type="title"/>
          </p:nvPr>
        </p:nvSpPr>
        <p:spPr>
          <a:xfrm>
            <a:off x="457200" y="304800"/>
            <a:ext cx="8118475" cy="609600"/>
          </a:xfrm>
          <a:noFill/>
        </p:spPr>
        <p:txBody>
          <a:bodyPr/>
          <a:lstStyle/>
          <a:p>
            <a:pPr lvl="0" algn="ctr" eaLnBrk="1" hangingPunct="1">
              <a:defRPr/>
            </a:pPr>
            <a:r>
              <a:rPr lang="en-US" sz="3000" b="1" dirty="0" smtClean="0"/>
              <a:t>Shortfalls of the present situation</a:t>
            </a:r>
          </a:p>
        </p:txBody>
      </p:sp>
      <p:sp>
        <p:nvSpPr>
          <p:cNvPr id="8" name="Rectangle 4"/>
          <p:cNvSpPr>
            <a:spLocks noGrp="1" noChangeArrowheads="1"/>
          </p:cNvSpPr>
          <p:nvPr>
            <p:ph type="dt" sz="half" idx="10"/>
          </p:nvPr>
        </p:nvSpPr>
        <p:spPr/>
        <p:txBody>
          <a:bodyPr/>
          <a:lstStyle/>
          <a:p>
            <a:pPr>
              <a:defRPr/>
            </a:pPr>
            <a:r>
              <a:rPr lang="en-US" dirty="0" smtClean="0"/>
              <a:t>26 January 2010</a:t>
            </a:r>
            <a:endParaRPr lang="fr-FR" dirty="0"/>
          </a:p>
        </p:txBody>
      </p:sp>
      <p:sp>
        <p:nvSpPr>
          <p:cNvPr id="5" name="Rectangle 6"/>
          <p:cNvSpPr>
            <a:spLocks noGrp="1" noChangeArrowheads="1"/>
          </p:cNvSpPr>
          <p:nvPr>
            <p:ph type="sldNum" sz="quarter" idx="12"/>
          </p:nvPr>
        </p:nvSpPr>
        <p:spPr/>
        <p:txBody>
          <a:bodyPr/>
          <a:lstStyle/>
          <a:p>
            <a:pPr>
              <a:defRPr/>
            </a:pPr>
            <a:fld id="{CF316C16-51F9-4AE2-A333-21010F3AD0AA}" type="slidenum">
              <a:rPr lang="fr-FR"/>
              <a:pPr>
                <a:defRPr/>
              </a:pPr>
              <a:t>4</a:t>
            </a:fld>
            <a:endParaRPr lang="fr-FR" dirty="0"/>
          </a:p>
        </p:txBody>
      </p:sp>
      <p:sp>
        <p:nvSpPr>
          <p:cNvPr id="9" name="Footer Placeholder 4"/>
          <p:cNvSpPr txBox="1">
            <a:spLocks/>
          </p:cNvSpPr>
          <p:nvPr/>
        </p:nvSpPr>
        <p:spPr bwMode="auto">
          <a:xfrm>
            <a:off x="3352800" y="6400800"/>
            <a:ext cx="2895600" cy="247650"/>
          </a:xfrm>
          <a:prstGeom prst="rect">
            <a:avLst/>
          </a:prstGeom>
          <a:solidFill>
            <a:srgbClr val="FFFFFF">
              <a:alpha val="30196"/>
            </a:srgbClr>
          </a:solid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i="0" u="none" strike="noStrike" kern="1200" cap="none" spc="0" normalizeH="0" baseline="0" noProof="0" dirty="0" smtClean="0">
                <a:ln>
                  <a:noFill/>
                </a:ln>
                <a:solidFill>
                  <a:schemeClr val="tx1"/>
                </a:solidFill>
                <a:effectLst/>
                <a:uLnTx/>
                <a:uFillTx/>
                <a:latin typeface="+mn-lt"/>
                <a:ea typeface="+mn-ea"/>
                <a:cs typeface="+mn-cs"/>
              </a:rPr>
              <a:t>Sylvain Weisz – DG/PRG</a:t>
            </a:r>
            <a:endParaRPr kumimoji="0" lang="en-US" sz="1200" i="0" u="none" strike="noStrike" kern="1200" cap="none" spc="0" normalizeH="0" baseline="0" noProof="0" dirty="0">
              <a:ln>
                <a:noFill/>
              </a:ln>
              <a:solidFill>
                <a:schemeClr val="tx1"/>
              </a:solidFill>
              <a:effectLst/>
              <a:uLnTx/>
              <a:uFillTx/>
              <a:latin typeface="+mn-lt"/>
              <a:ea typeface="+mn-ea"/>
              <a:cs typeface="+mn-cs"/>
            </a:endParaRPr>
          </a:p>
        </p:txBody>
      </p:sp>
      <p:grpSp>
        <p:nvGrpSpPr>
          <p:cNvPr id="7" name="Group 4"/>
          <p:cNvGrpSpPr>
            <a:grpSpLocks noChangeAspect="1"/>
          </p:cNvGrpSpPr>
          <p:nvPr/>
        </p:nvGrpSpPr>
        <p:grpSpPr bwMode="auto">
          <a:xfrm>
            <a:off x="0" y="1066800"/>
            <a:ext cx="9144000" cy="6296025"/>
            <a:chOff x="0" y="384"/>
            <a:chExt cx="5746" cy="3966"/>
          </a:xfrm>
        </p:grpSpPr>
        <p:sp>
          <p:nvSpPr>
            <p:cNvPr id="10" name="AutoShape 3"/>
            <p:cNvSpPr>
              <a:spLocks noChangeAspect="1" noChangeArrowheads="1" noTextEdit="1"/>
            </p:cNvSpPr>
            <p:nvPr/>
          </p:nvSpPr>
          <p:spPr bwMode="auto">
            <a:xfrm>
              <a:off x="0" y="384"/>
              <a:ext cx="5746" cy="3966"/>
            </a:xfrm>
            <a:prstGeom prst="rect">
              <a:avLst/>
            </a:prstGeom>
            <a:solidFill>
              <a:srgbClr val="7F7F7F">
                <a:alpha val="0"/>
              </a:srgbClr>
            </a:solidFill>
            <a:ln w="9525" cap="flat" cmpd="sng" algn="ctr">
              <a:solidFill>
                <a:srgbClr val="000000"/>
              </a:solidFill>
              <a:prstDash val="solid"/>
              <a:miter lim="800000"/>
              <a:headEnd type="none" w="med" len="med"/>
              <a:tailEnd type="none" w="med" len="med"/>
            </a:ln>
          </p:spPr>
          <p:txBody>
            <a:bodyPr vert="horz" wrap="square" lIns="91440" tIns="45720" rIns="91440" bIns="45720" numCol="1" anchor="t" anchorCtr="0" compatLnSpc="1">
              <a:prstTxWarp prst="textNoShape">
                <a:avLst/>
              </a:prstTxWarp>
            </a:bodyPr>
            <a:lstStyle/>
            <a:p>
              <a:endParaRPr lang="en-US"/>
            </a:p>
          </p:txBody>
        </p:sp>
        <p:pic>
          <p:nvPicPr>
            <p:cNvPr id="11" name="Picture 5"/>
            <p:cNvPicPr>
              <a:picLocks noChangeAspect="1" noChangeArrowheads="1"/>
            </p:cNvPicPr>
            <p:nvPr/>
          </p:nvPicPr>
          <p:blipFill>
            <a:blip r:embed="rId3" cstate="print">
              <a:duotone>
                <a:prstClr val="black"/>
                <a:schemeClr val="bg1">
                  <a:tint val="45000"/>
                  <a:satMod val="400000"/>
                </a:schemeClr>
              </a:duotone>
            </a:blip>
            <a:srcRect/>
            <a:stretch>
              <a:fillRect/>
            </a:stretch>
          </p:blipFill>
          <p:spPr bwMode="auto">
            <a:xfrm>
              <a:off x="2" y="386"/>
              <a:ext cx="5741" cy="3962"/>
            </a:xfrm>
            <a:prstGeom prst="rect">
              <a:avLst/>
            </a:prstGeom>
            <a:noFill/>
            <a:ln w="9525">
              <a:noFill/>
              <a:miter lim="800000"/>
              <a:headEnd/>
              <a:tailEnd/>
            </a:ln>
          </p:spPr>
        </p:pic>
      </p:grpSp>
      <p:sp>
        <p:nvSpPr>
          <p:cNvPr id="12" name="Rectangle 11"/>
          <p:cNvSpPr/>
          <p:nvPr/>
        </p:nvSpPr>
        <p:spPr>
          <a:xfrm>
            <a:off x="7010400" y="1143000"/>
            <a:ext cx="1981200" cy="304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0" y="1143000"/>
            <a:ext cx="1981200" cy="304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7010400" y="6591300"/>
            <a:ext cx="1981200" cy="533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0" y="7086600"/>
            <a:ext cx="1981200" cy="304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Arrow Connector 16"/>
          <p:cNvCxnSpPr/>
          <p:nvPr/>
        </p:nvCxnSpPr>
        <p:spPr>
          <a:xfrm rot="5400000" flipH="1" flipV="1">
            <a:off x="1220975" y="4602996"/>
            <a:ext cx="533400" cy="1588"/>
          </a:xfrm>
          <a:prstGeom prst="straightConnector1">
            <a:avLst/>
          </a:prstGeom>
          <a:ln w="76200">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rot="5400000" flipH="1" flipV="1">
            <a:off x="3068339" y="1303594"/>
            <a:ext cx="533400" cy="1588"/>
          </a:xfrm>
          <a:prstGeom prst="straightConnector1">
            <a:avLst/>
          </a:prstGeom>
          <a:ln w="76200">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rot="5400000" flipH="1" flipV="1">
            <a:off x="6994301" y="2097563"/>
            <a:ext cx="533400" cy="1588"/>
          </a:xfrm>
          <a:prstGeom prst="straightConnector1">
            <a:avLst/>
          </a:prstGeom>
          <a:ln w="76200">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rot="5400000" flipH="1" flipV="1">
            <a:off x="5926347" y="5142706"/>
            <a:ext cx="533400" cy="1588"/>
          </a:xfrm>
          <a:prstGeom prst="straightConnector1">
            <a:avLst/>
          </a:prstGeom>
          <a:ln w="76200">
            <a:solidFill>
              <a:srgbClr val="00B050"/>
            </a:solidFill>
            <a:tailEnd type="arrow"/>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7644759" y="5946006"/>
            <a:ext cx="1418978" cy="461665"/>
          </a:xfrm>
          <a:prstGeom prst="rect">
            <a:avLst/>
          </a:prstGeom>
          <a:noFill/>
        </p:spPr>
        <p:txBody>
          <a:bodyPr wrap="none" rtlCol="0">
            <a:spAutoFit/>
          </a:bodyPr>
          <a:lstStyle/>
          <a:p>
            <a:pPr algn="ctr"/>
            <a:r>
              <a:rPr lang="fr-CH" sz="1200" dirty="0" err="1" smtClean="0"/>
              <a:t>Shafts</a:t>
            </a:r>
            <a:r>
              <a:rPr lang="fr-CH" sz="1200" dirty="0" smtClean="0"/>
              <a:t> </a:t>
            </a:r>
            <a:r>
              <a:rPr lang="fr-CH" sz="1200" dirty="0" err="1" smtClean="0"/>
              <a:t>used</a:t>
            </a:r>
            <a:r>
              <a:rPr lang="fr-CH" sz="1200" dirty="0" smtClean="0"/>
              <a:t> for </a:t>
            </a:r>
          </a:p>
          <a:p>
            <a:pPr algn="ctr"/>
            <a:r>
              <a:rPr lang="fr-CH" sz="1200" dirty="0" smtClean="0"/>
              <a:t>He release </a:t>
            </a:r>
          </a:p>
        </p:txBody>
      </p:sp>
      <p:cxnSp>
        <p:nvCxnSpPr>
          <p:cNvPr id="22" name="Straight Arrow Connector 21"/>
          <p:cNvCxnSpPr/>
          <p:nvPr/>
        </p:nvCxnSpPr>
        <p:spPr>
          <a:xfrm rot="5400000" flipH="1" flipV="1">
            <a:off x="3462859" y="5405101"/>
            <a:ext cx="533400" cy="1588"/>
          </a:xfrm>
          <a:prstGeom prst="straightConnector1">
            <a:avLst/>
          </a:prstGeom>
          <a:ln w="76200">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rot="5400000" flipH="1" flipV="1">
            <a:off x="7201694" y="6133306"/>
            <a:ext cx="533400" cy="1588"/>
          </a:xfrm>
          <a:prstGeom prst="straightConnector1">
            <a:avLst/>
          </a:prstGeom>
          <a:ln w="76200">
            <a:solidFill>
              <a:srgbClr val="00B050"/>
            </a:solidFill>
            <a:tailEnd type="arrow"/>
          </a:ln>
        </p:spPr>
        <p:style>
          <a:lnRef idx="1">
            <a:schemeClr val="accent1"/>
          </a:lnRef>
          <a:fillRef idx="0">
            <a:schemeClr val="accent1"/>
          </a:fillRef>
          <a:effectRef idx="0">
            <a:schemeClr val="accent1"/>
          </a:effectRef>
          <a:fontRef idx="minor">
            <a:schemeClr val="tx1"/>
          </a:fontRef>
        </p:style>
      </p:cxnSp>
      <p:sp>
        <p:nvSpPr>
          <p:cNvPr id="25" name="Content Placeholder 2"/>
          <p:cNvSpPr txBox="1">
            <a:spLocks/>
          </p:cNvSpPr>
          <p:nvPr/>
        </p:nvSpPr>
        <p:spPr bwMode="auto">
          <a:xfrm>
            <a:off x="1676400" y="2438400"/>
            <a:ext cx="5486400" cy="2787316"/>
          </a:xfrm>
          <a:prstGeom prst="rect">
            <a:avLst/>
          </a:prstGeom>
          <a:solidFill>
            <a:srgbClr val="FFC000">
              <a:alpha val="50196"/>
            </a:srgbClr>
          </a:solidFill>
          <a:ln w="9525">
            <a:noFill/>
            <a:miter lim="800000"/>
            <a:headEnd/>
            <a:tailEnd/>
          </a:ln>
        </p:spPr>
        <p:txBody>
          <a:bodyPr vert="horz" wrap="square" lIns="91440" tIns="45720" rIns="91440" bIns="45720" numCol="1" anchor="t" anchorCtr="0" compatLnSpc="1">
            <a:prstTxWarp prst="textNoShape">
              <a:avLst/>
            </a:prstTxWarp>
          </a:bodyPr>
          <a:lstStyle/>
          <a:p>
            <a:pPr marL="450850" indent="-436563" eaLnBrk="0" hangingPunct="0">
              <a:spcBef>
                <a:spcPct val="20000"/>
              </a:spcBef>
              <a:buClr>
                <a:schemeClr val="accent2"/>
              </a:buClr>
              <a:buFont typeface="Wingdings" pitchFamily="2" charset="2"/>
              <a:buChar char="q"/>
            </a:pPr>
            <a:r>
              <a:rPr lang="en-US" sz="1600" kern="0" dirty="0" smtClean="0">
                <a:latin typeface="+mn-lt"/>
              </a:rPr>
              <a:t>Free flow from  tunnel straight sections (RA’s) to service galleries (UA’s)</a:t>
            </a:r>
            <a:endParaRPr kumimoji="0" lang="en-US" sz="1600" b="0" i="0" u="none" strike="noStrike" kern="0" cap="none" spc="0" normalizeH="0" baseline="0" noProof="0" dirty="0" smtClean="0">
              <a:ln>
                <a:noFill/>
              </a:ln>
              <a:solidFill>
                <a:schemeClr val="tx1"/>
              </a:solidFill>
              <a:effectLst/>
              <a:uLnTx/>
              <a:uFillTx/>
              <a:latin typeface="+mn-lt"/>
            </a:endParaRPr>
          </a:p>
          <a:p>
            <a:pPr marL="908050" marR="0" lvl="1" indent="-436563" algn="l" defTabSz="914400" rtl="0" eaLnBrk="0" fontAlgn="base" latinLnBrk="0" hangingPunct="0">
              <a:lnSpc>
                <a:spcPct val="100000"/>
              </a:lnSpc>
              <a:spcBef>
                <a:spcPct val="20000"/>
              </a:spcBef>
              <a:spcAft>
                <a:spcPct val="0"/>
              </a:spcAft>
              <a:buClr>
                <a:schemeClr val="accent2"/>
              </a:buClr>
              <a:buSzTx/>
              <a:buFont typeface="Wingdings" pitchFamily="2" charset="2"/>
              <a:buChar char="n"/>
              <a:tabLst/>
              <a:defRPr/>
            </a:pPr>
            <a:r>
              <a:rPr lang="en-US" sz="1600" kern="0" dirty="0" smtClean="0">
                <a:latin typeface="+mn-lt"/>
              </a:rPr>
              <a:t>Does not meet the confinement requirements for RP ,</a:t>
            </a:r>
          </a:p>
          <a:p>
            <a:pPr marL="908050" marR="0" lvl="1" indent="-436563" algn="l" defTabSz="914400" rtl="0" eaLnBrk="0" fontAlgn="base" latinLnBrk="0" hangingPunct="0">
              <a:lnSpc>
                <a:spcPct val="100000"/>
              </a:lnSpc>
              <a:spcBef>
                <a:spcPct val="20000"/>
              </a:spcBef>
              <a:spcAft>
                <a:spcPct val="0"/>
              </a:spcAft>
              <a:buClr>
                <a:schemeClr val="accent2"/>
              </a:buClr>
              <a:buSzTx/>
              <a:tabLst/>
              <a:defRPr/>
            </a:pPr>
            <a:r>
              <a:rPr lang="fr-CH" sz="1600" kern="0" dirty="0" smtClean="0">
                <a:latin typeface="+mn-lt"/>
              </a:rPr>
              <a:t>	</a:t>
            </a:r>
            <a:r>
              <a:rPr lang="fr-CH" sz="1600" kern="0" dirty="0" err="1" smtClean="0">
                <a:latin typeface="+mn-lt"/>
              </a:rPr>
              <a:t>fire</a:t>
            </a:r>
            <a:r>
              <a:rPr lang="fr-CH" sz="1600" kern="0" dirty="0" smtClean="0">
                <a:latin typeface="+mn-lt"/>
              </a:rPr>
              <a:t> protection and ventilation control</a:t>
            </a:r>
            <a:endParaRPr lang="en-US" sz="1600" kern="0" dirty="0" smtClean="0">
              <a:latin typeface="+mn-lt"/>
            </a:endParaRPr>
          </a:p>
          <a:p>
            <a:pPr marL="908050" marR="0" lvl="1" indent="-436563" algn="l" defTabSz="914400" rtl="0" eaLnBrk="0" fontAlgn="base" latinLnBrk="0" hangingPunct="0">
              <a:lnSpc>
                <a:spcPct val="100000"/>
              </a:lnSpc>
              <a:spcBef>
                <a:spcPct val="20000"/>
              </a:spcBef>
              <a:spcAft>
                <a:spcPct val="0"/>
              </a:spcAft>
              <a:buClr>
                <a:schemeClr val="accent2"/>
              </a:buClr>
              <a:buSzTx/>
              <a:buFont typeface="Wingdings" pitchFamily="2" charset="2"/>
              <a:buChar char="n"/>
              <a:tabLst/>
              <a:defRPr/>
            </a:pPr>
            <a:r>
              <a:rPr kumimoji="0" lang="en-US" sz="1600" b="0" i="0" u="none" strike="noStrike" kern="0" cap="none" spc="0" normalizeH="0" baseline="0" noProof="0" dirty="0" smtClean="0">
                <a:ln>
                  <a:noFill/>
                </a:ln>
                <a:solidFill>
                  <a:schemeClr val="tx1"/>
                </a:solidFill>
                <a:effectLst/>
                <a:uLnTx/>
                <a:uFillTx/>
                <a:latin typeface="+mn-lt"/>
              </a:rPr>
              <a:t>Derogation from RP valid for first</a:t>
            </a:r>
            <a:r>
              <a:rPr kumimoji="0" lang="en-US" sz="1600" b="0" i="0" u="none" strike="noStrike" kern="0" cap="none" spc="0" normalizeH="0" noProof="0" dirty="0" smtClean="0">
                <a:ln>
                  <a:noFill/>
                </a:ln>
                <a:solidFill>
                  <a:schemeClr val="tx1"/>
                </a:solidFill>
                <a:effectLst/>
                <a:uLnTx/>
                <a:uFillTx/>
                <a:latin typeface="+mn-lt"/>
              </a:rPr>
              <a:t> beam period only, with beam intensities limited to 10% of nominal </a:t>
            </a:r>
            <a:r>
              <a:rPr lang="en-US" sz="1600" kern="0" dirty="0" smtClean="0">
                <a:latin typeface="+mn-lt"/>
              </a:rPr>
              <a:t>and</a:t>
            </a:r>
            <a:r>
              <a:rPr kumimoji="0" lang="en-US" sz="1600" b="0" i="0" u="none" strike="noStrike" kern="0" cap="none" spc="0" normalizeH="0" noProof="0" dirty="0" smtClean="0">
                <a:ln>
                  <a:noFill/>
                </a:ln>
                <a:solidFill>
                  <a:schemeClr val="tx1"/>
                </a:solidFill>
                <a:effectLst/>
                <a:uLnTx/>
                <a:uFillTx/>
                <a:latin typeface="+mn-lt"/>
              </a:rPr>
              <a:t> beam energy below 5TeV </a:t>
            </a:r>
            <a:endParaRPr kumimoji="0" lang="en-US" sz="1600" b="0" i="0" u="none" strike="noStrike" kern="0" cap="none" spc="0" normalizeH="0" noProof="0" dirty="0" smtClean="0">
              <a:ln>
                <a:noFill/>
              </a:ln>
              <a:solidFill>
                <a:schemeClr val="tx1"/>
              </a:solidFill>
              <a:effectLst/>
              <a:uLnTx/>
              <a:uFillTx/>
              <a:latin typeface="+mn-lt"/>
              <a:sym typeface="Wingdings" pitchFamily="2" charset="2"/>
            </a:endParaRPr>
          </a:p>
          <a:p>
            <a:pPr marL="908050" marR="0" lvl="1" indent="-436563" algn="l" defTabSz="914400" rtl="0" eaLnBrk="0" fontAlgn="base" latinLnBrk="0" hangingPunct="0">
              <a:lnSpc>
                <a:spcPct val="100000"/>
              </a:lnSpc>
              <a:spcBef>
                <a:spcPct val="20000"/>
              </a:spcBef>
              <a:spcAft>
                <a:spcPct val="0"/>
              </a:spcAft>
              <a:buClr>
                <a:schemeClr val="accent2"/>
              </a:buClr>
              <a:buSzTx/>
              <a:tabLst/>
              <a:defRPr/>
            </a:pPr>
            <a:r>
              <a:rPr lang="en-US" sz="1600" kern="0" dirty="0" smtClean="0">
                <a:latin typeface="+mn-lt"/>
                <a:sym typeface="Wingdings" pitchFamily="2" charset="2"/>
              </a:rPr>
              <a:t>                      (See Memo </a:t>
            </a:r>
            <a:r>
              <a:rPr kumimoji="0" lang="en-US" sz="1600" b="0" i="0" u="none" strike="noStrike" kern="0" cap="none" spc="0" normalizeH="0" noProof="0" dirty="0" smtClean="0">
                <a:ln>
                  <a:noFill/>
                </a:ln>
                <a:solidFill>
                  <a:schemeClr val="tx1"/>
                </a:solidFill>
                <a:effectLst/>
                <a:uLnTx/>
                <a:uFillTx/>
                <a:latin typeface="+mn-lt"/>
                <a:sym typeface="Wingdings" pitchFamily="2" charset="2"/>
              </a:rPr>
              <a:t>EDMS N°1035364)</a:t>
            </a:r>
          </a:p>
          <a:p>
            <a:pPr marL="450850" indent="-436563" eaLnBrk="0" hangingPunct="0">
              <a:spcBef>
                <a:spcPct val="20000"/>
              </a:spcBef>
              <a:buClr>
                <a:schemeClr val="accent2"/>
              </a:buClr>
              <a:buFont typeface="Wingdings" pitchFamily="2" charset="2"/>
              <a:buChar char="q"/>
            </a:pPr>
            <a:r>
              <a:rPr lang="en-US" sz="1600" kern="0" baseline="0" dirty="0" smtClean="0">
                <a:latin typeface="+mn-lt"/>
                <a:sym typeface="Wingdings" pitchFamily="2" charset="2"/>
              </a:rPr>
              <a:t>PM shafts on the release paths implies</a:t>
            </a:r>
            <a:r>
              <a:rPr lang="en-US" sz="1600" kern="0" dirty="0" smtClean="0">
                <a:latin typeface="+mn-lt"/>
                <a:sym typeface="Wingdings" pitchFamily="2" charset="2"/>
              </a:rPr>
              <a:t> no access in adjacent sectors during powering phase II</a:t>
            </a:r>
            <a:endParaRPr kumimoji="0" lang="en-US" sz="1600" b="0" i="0" u="none" strike="noStrike" kern="0" cap="none" spc="0" normalizeH="0" baseline="0" noProof="0" dirty="0" smtClean="0">
              <a:ln>
                <a:noFill/>
              </a:ln>
              <a:solidFill>
                <a:schemeClr val="tx1"/>
              </a:solidFill>
              <a:effectLst/>
              <a:uLnTx/>
              <a:uFillTx/>
              <a:latin typeface="+mn-lt"/>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Rectangle 2"/>
          <p:cNvSpPr>
            <a:spLocks noGrp="1" noChangeArrowheads="1"/>
          </p:cNvSpPr>
          <p:nvPr>
            <p:ph type="title"/>
          </p:nvPr>
        </p:nvSpPr>
        <p:spPr>
          <a:xfrm>
            <a:off x="457200" y="304800"/>
            <a:ext cx="8118475" cy="609600"/>
          </a:xfrm>
          <a:noFill/>
        </p:spPr>
        <p:txBody>
          <a:bodyPr/>
          <a:lstStyle/>
          <a:p>
            <a:pPr algn="ctr" eaLnBrk="1" hangingPunct="1"/>
            <a:r>
              <a:rPr lang="fr-CH" sz="3000" b="1" dirty="0" smtClean="0"/>
              <a:t>Consolidation of </a:t>
            </a:r>
            <a:r>
              <a:rPr lang="fr-CH" sz="3000" b="1" dirty="0" err="1" smtClean="0"/>
              <a:t>Safety</a:t>
            </a:r>
            <a:r>
              <a:rPr lang="fr-CH" sz="3000" b="1" dirty="0" smtClean="0"/>
              <a:t> in underground areas</a:t>
            </a:r>
            <a:endParaRPr lang="fr-FR" sz="3000" b="1" dirty="0" smtClean="0">
              <a:solidFill>
                <a:srgbClr val="FF0000"/>
              </a:solidFill>
            </a:endParaRPr>
          </a:p>
        </p:txBody>
      </p:sp>
      <p:sp>
        <p:nvSpPr>
          <p:cNvPr id="8" name="Rectangle 4"/>
          <p:cNvSpPr>
            <a:spLocks noGrp="1" noChangeArrowheads="1"/>
          </p:cNvSpPr>
          <p:nvPr>
            <p:ph type="dt" sz="half" idx="10"/>
          </p:nvPr>
        </p:nvSpPr>
        <p:spPr/>
        <p:txBody>
          <a:bodyPr/>
          <a:lstStyle/>
          <a:p>
            <a:pPr>
              <a:defRPr/>
            </a:pPr>
            <a:r>
              <a:rPr lang="en-US" dirty="0" smtClean="0"/>
              <a:t>26 January 2010</a:t>
            </a:r>
            <a:endParaRPr lang="fr-FR" dirty="0"/>
          </a:p>
        </p:txBody>
      </p:sp>
      <p:sp>
        <p:nvSpPr>
          <p:cNvPr id="5" name="Rectangle 6"/>
          <p:cNvSpPr>
            <a:spLocks noGrp="1" noChangeArrowheads="1"/>
          </p:cNvSpPr>
          <p:nvPr>
            <p:ph type="sldNum" sz="quarter" idx="12"/>
          </p:nvPr>
        </p:nvSpPr>
        <p:spPr/>
        <p:txBody>
          <a:bodyPr/>
          <a:lstStyle/>
          <a:p>
            <a:pPr>
              <a:defRPr/>
            </a:pPr>
            <a:fld id="{CF316C16-51F9-4AE2-A333-21010F3AD0AA}" type="slidenum">
              <a:rPr lang="fr-FR"/>
              <a:pPr>
                <a:defRPr/>
              </a:pPr>
              <a:t>5</a:t>
            </a:fld>
            <a:endParaRPr lang="fr-FR" dirty="0"/>
          </a:p>
        </p:txBody>
      </p:sp>
      <p:sp>
        <p:nvSpPr>
          <p:cNvPr id="16" name="Subtitle 15"/>
          <p:cNvSpPr>
            <a:spLocks noGrp="1"/>
          </p:cNvSpPr>
          <p:nvPr>
            <p:ph type="subTitle" idx="4294967295"/>
          </p:nvPr>
        </p:nvSpPr>
        <p:spPr>
          <a:xfrm>
            <a:off x="-228600" y="2057400"/>
            <a:ext cx="9525000" cy="3657600"/>
          </a:xfrm>
        </p:spPr>
        <p:txBody>
          <a:bodyPr/>
          <a:lstStyle/>
          <a:p>
            <a:pPr marL="457200" indent="0">
              <a:spcBef>
                <a:spcPts val="1200"/>
              </a:spcBef>
              <a:buClr>
                <a:srgbClr val="FF0000"/>
              </a:buClr>
              <a:buNone/>
              <a:tabLst>
                <a:tab pos="52388" algn="l"/>
              </a:tabLst>
            </a:pPr>
            <a:r>
              <a:rPr lang="en-US" dirty="0" smtClean="0"/>
              <a:t>The consolidation and upgrade of the He release to surface will follow a 2 steps strategy:</a:t>
            </a:r>
          </a:p>
          <a:p>
            <a:pPr marL="914400" indent="-457200">
              <a:spcBef>
                <a:spcPts val="1200"/>
              </a:spcBef>
              <a:buClr>
                <a:srgbClr val="FF0000"/>
              </a:buClr>
              <a:buFont typeface="+mj-lt"/>
              <a:buAutoNum type="arabicParenR"/>
              <a:tabLst>
                <a:tab pos="52388" algn="l"/>
              </a:tabLst>
            </a:pPr>
            <a:r>
              <a:rPr lang="en-US" dirty="0" smtClean="0"/>
              <a:t>Fulfill RP, fire &amp; ventilation requirements concerning the separation of underground ventilation sectors;</a:t>
            </a:r>
          </a:p>
          <a:p>
            <a:pPr marL="914400" indent="-457200">
              <a:spcBef>
                <a:spcPts val="1200"/>
              </a:spcBef>
              <a:buClr>
                <a:srgbClr val="FF0000"/>
              </a:buClr>
              <a:buFont typeface="+mj-lt"/>
              <a:buAutoNum type="arabicParenR"/>
              <a:tabLst>
                <a:tab pos="52388" algn="l"/>
              </a:tabLst>
            </a:pPr>
            <a:r>
              <a:rPr lang="en-US" dirty="0" smtClean="0"/>
              <a:t>Study and implement new He release paths to remove constraints on the access matrix. </a:t>
            </a:r>
          </a:p>
          <a:p>
            <a:endParaRPr lang="en-US" dirty="0"/>
          </a:p>
        </p:txBody>
      </p:sp>
      <p:sp>
        <p:nvSpPr>
          <p:cNvPr id="7" name="Footer Placeholder 4"/>
          <p:cNvSpPr txBox="1">
            <a:spLocks/>
          </p:cNvSpPr>
          <p:nvPr/>
        </p:nvSpPr>
        <p:spPr bwMode="auto">
          <a:xfrm>
            <a:off x="3352800" y="6400800"/>
            <a:ext cx="3124200" cy="609600"/>
          </a:xfrm>
          <a:prstGeom prst="rect">
            <a:avLst/>
          </a:prstGeom>
          <a:solidFill>
            <a:srgbClr val="FFFFFF">
              <a:alpha val="30196"/>
            </a:srgbClr>
          </a:solid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i="0" u="none" strike="noStrike" kern="1200" cap="none" spc="0" normalizeH="0" baseline="0" noProof="0" dirty="0" smtClean="0">
                <a:ln>
                  <a:noFill/>
                </a:ln>
                <a:solidFill>
                  <a:schemeClr val="tx1"/>
                </a:solidFill>
                <a:effectLst/>
                <a:uLnTx/>
                <a:uFillTx/>
                <a:latin typeface="+mn-lt"/>
                <a:ea typeface="+mn-ea"/>
                <a:cs typeface="+mn-cs"/>
              </a:rPr>
              <a:t>LHC Performance workshop – Chamonix 2010 Sylvain Weisz – DG/PRG</a:t>
            </a:r>
            <a:endParaRPr kumimoji="0" lang="en-US" sz="120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8786" name="Picture 2"/>
          <p:cNvPicPr>
            <a:picLocks noChangeAspect="1" noChangeArrowheads="1"/>
          </p:cNvPicPr>
          <p:nvPr/>
        </p:nvPicPr>
        <p:blipFill>
          <a:blip r:embed="rId2" cstate="print"/>
          <a:srcRect/>
          <a:stretch>
            <a:fillRect/>
          </a:stretch>
        </p:blipFill>
        <p:spPr bwMode="auto">
          <a:xfrm>
            <a:off x="533400" y="735238"/>
            <a:ext cx="8301791" cy="6122762"/>
          </a:xfrm>
          <a:prstGeom prst="rect">
            <a:avLst/>
          </a:prstGeom>
          <a:noFill/>
          <a:ln w="9525">
            <a:noFill/>
            <a:miter lim="800000"/>
            <a:headEnd/>
            <a:tailEnd/>
          </a:ln>
        </p:spPr>
      </p:pic>
      <p:sp>
        <p:nvSpPr>
          <p:cNvPr id="6" name="TextBox 5"/>
          <p:cNvSpPr txBox="1"/>
          <p:nvPr/>
        </p:nvSpPr>
        <p:spPr>
          <a:xfrm>
            <a:off x="4114800" y="735238"/>
            <a:ext cx="4610558" cy="584775"/>
          </a:xfrm>
          <a:prstGeom prst="rect">
            <a:avLst/>
          </a:prstGeom>
          <a:noFill/>
        </p:spPr>
        <p:txBody>
          <a:bodyPr wrap="none" rtlCol="0">
            <a:spAutoFit/>
          </a:bodyPr>
          <a:lstStyle/>
          <a:p>
            <a:r>
              <a:rPr lang="fr-CH" sz="3200" b="1" dirty="0" err="1" smtClean="0">
                <a:solidFill>
                  <a:srgbClr val="FF0000"/>
                </a:solidFill>
              </a:rPr>
              <a:t>Generic</a:t>
            </a:r>
            <a:r>
              <a:rPr lang="fr-CH" sz="3200" b="1" dirty="0" smtClean="0">
                <a:solidFill>
                  <a:srgbClr val="FF0000"/>
                </a:solidFill>
              </a:rPr>
              <a:t> case – Pt 2</a:t>
            </a:r>
            <a:endParaRPr lang="en-US" sz="3200" b="1" dirty="0">
              <a:solidFill>
                <a:srgbClr val="FF0000"/>
              </a:solidFill>
            </a:endParaRPr>
          </a:p>
        </p:txBody>
      </p:sp>
      <p:sp>
        <p:nvSpPr>
          <p:cNvPr id="7" name="TextBox 6"/>
          <p:cNvSpPr txBox="1"/>
          <p:nvPr/>
        </p:nvSpPr>
        <p:spPr>
          <a:xfrm>
            <a:off x="5301916" y="2093495"/>
            <a:ext cx="3579378" cy="646331"/>
          </a:xfrm>
          <a:prstGeom prst="rect">
            <a:avLst/>
          </a:prstGeom>
          <a:noFill/>
          <a:ln w="28575">
            <a:solidFill>
              <a:schemeClr val="accent2"/>
            </a:solidFill>
          </a:ln>
        </p:spPr>
        <p:txBody>
          <a:bodyPr wrap="none" rtlCol="0">
            <a:spAutoFit/>
          </a:bodyPr>
          <a:lstStyle/>
          <a:p>
            <a:r>
              <a:rPr lang="fr-CH" dirty="0" err="1" smtClean="0"/>
              <a:t>Need</a:t>
            </a:r>
            <a:r>
              <a:rPr lang="fr-CH" dirty="0" smtClean="0"/>
              <a:t> to </a:t>
            </a:r>
            <a:r>
              <a:rPr lang="fr-CH" dirty="0" err="1" smtClean="0"/>
              <a:t>re</a:t>
            </a:r>
            <a:r>
              <a:rPr lang="fr-CH" dirty="0" smtClean="0"/>
              <a:t>-</a:t>
            </a:r>
            <a:r>
              <a:rPr lang="fr-CH" dirty="0" err="1" smtClean="0"/>
              <a:t>install</a:t>
            </a:r>
            <a:r>
              <a:rPr lang="fr-CH" dirty="0" smtClean="0"/>
              <a:t> ventilation </a:t>
            </a:r>
          </a:p>
          <a:p>
            <a:pPr algn="ctr"/>
            <a:r>
              <a:rPr lang="fr-CH" dirty="0" err="1" smtClean="0"/>
              <a:t>doors</a:t>
            </a:r>
            <a:r>
              <a:rPr lang="fr-CH" dirty="0" smtClean="0"/>
              <a:t> in UP27 and UJ27</a:t>
            </a:r>
            <a:endParaRPr lang="en-US" dirty="0"/>
          </a:p>
        </p:txBody>
      </p:sp>
      <p:cxnSp>
        <p:nvCxnSpPr>
          <p:cNvPr id="9" name="Straight Arrow Connector 8"/>
          <p:cNvCxnSpPr/>
          <p:nvPr/>
        </p:nvCxnSpPr>
        <p:spPr>
          <a:xfrm rot="10800000" flipV="1">
            <a:off x="2117558" y="2743200"/>
            <a:ext cx="3826042" cy="2090796"/>
          </a:xfrm>
          <a:prstGeom prst="straightConnector1">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rot="16200000" flipH="1">
            <a:off x="5890807" y="2795992"/>
            <a:ext cx="2030638" cy="1925053"/>
          </a:xfrm>
          <a:prstGeom prst="straightConnector1">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a:endCxn id="25" idx="1"/>
          </p:cNvCxnSpPr>
          <p:nvPr/>
        </p:nvCxnSpPr>
        <p:spPr>
          <a:xfrm rot="10800000" flipV="1">
            <a:off x="1505132" y="1828799"/>
            <a:ext cx="3371669" cy="2676333"/>
          </a:xfrm>
          <a:prstGeom prst="straightConnector1">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a:endCxn id="23" idx="1"/>
          </p:cNvCxnSpPr>
          <p:nvPr/>
        </p:nvCxnSpPr>
        <p:spPr>
          <a:xfrm rot="5400000">
            <a:off x="3505443" y="2945281"/>
            <a:ext cx="2564038" cy="331076"/>
          </a:xfrm>
          <a:prstGeom prst="straightConnector1">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sp>
        <p:nvSpPr>
          <p:cNvPr id="23" name="Right Brace 22"/>
          <p:cNvSpPr/>
          <p:nvPr/>
        </p:nvSpPr>
        <p:spPr>
          <a:xfrm rot="16200000">
            <a:off x="4457700" y="2297338"/>
            <a:ext cx="304800" cy="4495800"/>
          </a:xfrm>
          <a:prstGeom prst="rightBrace">
            <a:avLst>
              <a:gd name="adj1" fmla="val 8333"/>
              <a:gd name="adj2" fmla="val 50263"/>
            </a:avLst>
          </a:prstGeom>
          <a:ln w="38100">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Right Brace 24"/>
          <p:cNvSpPr/>
          <p:nvPr/>
        </p:nvSpPr>
        <p:spPr>
          <a:xfrm rot="16200000">
            <a:off x="1351549" y="4432943"/>
            <a:ext cx="304800" cy="449179"/>
          </a:xfrm>
          <a:prstGeom prst="rightBrace">
            <a:avLst>
              <a:gd name="adj1" fmla="val 8333"/>
              <a:gd name="adj2" fmla="val 50263"/>
            </a:avLst>
          </a:prstGeom>
          <a:ln w="38100">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8" name="TextBox 27"/>
          <p:cNvSpPr txBox="1"/>
          <p:nvPr/>
        </p:nvSpPr>
        <p:spPr>
          <a:xfrm>
            <a:off x="4572000" y="1447800"/>
            <a:ext cx="2683748" cy="369332"/>
          </a:xfrm>
          <a:prstGeom prst="rect">
            <a:avLst/>
          </a:prstGeom>
          <a:noFill/>
          <a:ln w="28575">
            <a:solidFill>
              <a:schemeClr val="accent2"/>
            </a:solidFill>
          </a:ln>
        </p:spPr>
        <p:txBody>
          <a:bodyPr wrap="none" rtlCol="0">
            <a:spAutoFit/>
          </a:bodyPr>
          <a:lstStyle/>
          <a:p>
            <a:r>
              <a:rPr lang="fr-CH" dirty="0" err="1" smtClean="0"/>
              <a:t>Need</a:t>
            </a:r>
            <a:r>
              <a:rPr lang="fr-CH" dirty="0" smtClean="0"/>
              <a:t> to </a:t>
            </a:r>
            <a:r>
              <a:rPr lang="fr-CH" dirty="0" err="1" smtClean="0"/>
              <a:t>seal</a:t>
            </a:r>
            <a:r>
              <a:rPr lang="fr-CH" dirty="0" smtClean="0"/>
              <a:t> all </a:t>
            </a:r>
            <a:r>
              <a:rPr lang="fr-CH" dirty="0" err="1" smtClean="0"/>
              <a:t>ducts</a:t>
            </a:r>
            <a:endParaRPr lang="fr-CH" dirty="0" smtClean="0"/>
          </a:p>
        </p:txBody>
      </p:sp>
      <p:sp>
        <p:nvSpPr>
          <p:cNvPr id="18" name="Rectangle 2"/>
          <p:cNvSpPr txBox="1">
            <a:spLocks noChangeArrowheads="1"/>
          </p:cNvSpPr>
          <p:nvPr/>
        </p:nvSpPr>
        <p:spPr>
          <a:xfrm>
            <a:off x="533400" y="152400"/>
            <a:ext cx="8610600" cy="914400"/>
          </a:xfrm>
          <a:prstGeom prst="rect">
            <a:avLst/>
          </a:prstGeom>
        </p:spPr>
        <p:txBody>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fr-CH" sz="3000" b="1" i="0" u="none" strike="noStrike" kern="0" cap="none" spc="0" normalizeH="0" baseline="0" noProof="0" dirty="0" err="1" smtClean="0">
                <a:ln>
                  <a:noFill/>
                </a:ln>
                <a:solidFill>
                  <a:schemeClr val="tx2"/>
                </a:solidFill>
                <a:effectLst/>
                <a:uLnTx/>
                <a:uFillTx/>
                <a:latin typeface="+mj-lt"/>
                <a:ea typeface="+mj-ea"/>
                <a:cs typeface="+mj-cs"/>
              </a:rPr>
              <a:t>Separation</a:t>
            </a:r>
            <a:r>
              <a:rPr kumimoji="0" lang="fr-CH" sz="3000" b="1" i="0" u="none" strike="noStrike" kern="0" cap="none" spc="0" normalizeH="0" baseline="0" noProof="0" dirty="0" smtClean="0">
                <a:ln>
                  <a:noFill/>
                </a:ln>
                <a:solidFill>
                  <a:schemeClr val="tx2"/>
                </a:solidFill>
                <a:effectLst/>
                <a:uLnTx/>
                <a:uFillTx/>
                <a:latin typeface="+mj-lt"/>
                <a:ea typeface="+mj-ea"/>
                <a:cs typeface="+mj-cs"/>
              </a:rPr>
              <a:t> of underground ventilation </a:t>
            </a:r>
            <a:r>
              <a:rPr kumimoji="0" lang="fr-CH" sz="3000" b="1" i="0" u="none" strike="noStrike" kern="0" cap="none" spc="0" normalizeH="0" baseline="0" noProof="0" dirty="0" err="1" smtClean="0">
                <a:ln>
                  <a:noFill/>
                </a:ln>
                <a:solidFill>
                  <a:schemeClr val="tx2"/>
                </a:solidFill>
                <a:effectLst/>
                <a:uLnTx/>
                <a:uFillTx/>
                <a:latin typeface="+mj-lt"/>
                <a:ea typeface="+mj-ea"/>
                <a:cs typeface="+mj-cs"/>
              </a:rPr>
              <a:t>sectors</a:t>
            </a:r>
            <a:endParaRPr kumimoji="0" lang="en-US" sz="3000" b="1" i="0" u="none" strike="noStrike" kern="0" cap="none" spc="0" normalizeH="0" baseline="0" noProof="0" dirty="0">
              <a:ln>
                <a:noFill/>
              </a:ln>
              <a:solidFill>
                <a:schemeClr val="tx2"/>
              </a:solidFill>
              <a:effectLst/>
              <a:uLnTx/>
              <a:uFillTx/>
              <a:latin typeface="+mj-lt"/>
              <a:ea typeface="+mj-ea"/>
              <a:cs typeface="+mj-cs"/>
            </a:endParaRPr>
          </a:p>
        </p:txBody>
      </p:sp>
      <p:sp>
        <p:nvSpPr>
          <p:cNvPr id="4" name="Slide Number Placeholder 3"/>
          <p:cNvSpPr>
            <a:spLocks noGrp="1"/>
          </p:cNvSpPr>
          <p:nvPr>
            <p:ph type="sldNum" sz="quarter" idx="12"/>
          </p:nvPr>
        </p:nvSpPr>
        <p:spPr>
          <a:xfrm>
            <a:off x="6629400" y="6381750"/>
            <a:ext cx="1981200" cy="476250"/>
          </a:xfrm>
        </p:spPr>
        <p:txBody>
          <a:bodyPr/>
          <a:lstStyle/>
          <a:p>
            <a:pPr>
              <a:defRPr/>
            </a:pPr>
            <a:fld id="{D3ACB193-934B-498B-A6E4-0D14D6D521DD}" type="slidenum">
              <a:rPr lang="en-US" smtClean="0"/>
              <a:pPr>
                <a:defRPr/>
              </a:pPr>
              <a:t>6</a:t>
            </a:fld>
            <a:endParaRPr lang="en-US" dirty="0"/>
          </a:p>
        </p:txBody>
      </p:sp>
    </p:spTree>
  </p:cSld>
  <p:clrMapOvr>
    <a:masterClrMapping/>
  </p:clrMapOvr>
  <p:transition spd="med"/>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219200"/>
            <a:ext cx="8534400" cy="5105400"/>
          </a:xfrm>
        </p:spPr>
        <p:txBody>
          <a:bodyPr/>
          <a:lstStyle/>
          <a:p>
            <a:r>
              <a:rPr lang="en-US" sz="2000" dirty="0" smtClean="0"/>
              <a:t>Sealing of all ducts:  </a:t>
            </a:r>
          </a:p>
          <a:p>
            <a:pPr>
              <a:buNone/>
            </a:pPr>
            <a:r>
              <a:rPr lang="en-US" sz="2000" dirty="0" smtClean="0"/>
              <a:t>Many options were  developed to seal the experimental caverns:</a:t>
            </a:r>
          </a:p>
          <a:p>
            <a:pPr>
              <a:buNone/>
            </a:pPr>
            <a:endParaRPr lang="en-US" sz="2000" dirty="0" smtClean="0"/>
          </a:p>
          <a:p>
            <a:endParaRPr lang="en-US" sz="2000" dirty="0" smtClean="0"/>
          </a:p>
          <a:p>
            <a:endParaRPr lang="en-US" sz="2000" dirty="0" smtClean="0"/>
          </a:p>
          <a:p>
            <a:endParaRPr lang="en-US" sz="2000" dirty="0" smtClean="0"/>
          </a:p>
          <a:p>
            <a:endParaRPr lang="en-US" sz="2000" dirty="0" smtClean="0"/>
          </a:p>
          <a:p>
            <a:pPr>
              <a:buNone/>
            </a:pPr>
            <a:endParaRPr lang="en-US" sz="2000" dirty="0" smtClean="0"/>
          </a:p>
          <a:p>
            <a:pPr marL="914400" indent="-396875">
              <a:buFont typeface="Wingdings" pitchFamily="2" charset="2"/>
              <a:buChar char="è"/>
            </a:pPr>
            <a:r>
              <a:rPr lang="en-US" sz="2000" dirty="0" smtClean="0">
                <a:sym typeface="Wingdings" pitchFamily="2" charset="2"/>
              </a:rPr>
              <a:t>Need full inventory of all ducts to be sealed</a:t>
            </a:r>
          </a:p>
          <a:p>
            <a:pPr marL="914400" indent="-396875">
              <a:buFont typeface="Wingdings" pitchFamily="2" charset="2"/>
              <a:buChar char="è"/>
            </a:pPr>
            <a:r>
              <a:rPr lang="en-US" sz="2000" dirty="0" smtClean="0">
                <a:sym typeface="Wingdings" pitchFamily="2" charset="2"/>
              </a:rPr>
              <a:t>Need to define sealing technique most adequate for each cases   (presence of cable or tubes, type of cable, need for cooling, etc…)</a:t>
            </a:r>
            <a:endParaRPr lang="en-US" sz="2000" dirty="0" smtClean="0"/>
          </a:p>
          <a:p>
            <a:r>
              <a:rPr lang="en-US" sz="2000" dirty="0" smtClean="0"/>
              <a:t>Re-installation of doors in UP’s and UJ’s:</a:t>
            </a:r>
          </a:p>
          <a:p>
            <a:pPr marL="914400" indent="-396875">
              <a:buFont typeface="Wingdings" pitchFamily="2" charset="2"/>
              <a:buChar char="è"/>
            </a:pPr>
            <a:r>
              <a:rPr lang="en-US" sz="2000" dirty="0" smtClean="0">
                <a:sym typeface="Wingdings" pitchFamily="2" charset="2"/>
              </a:rPr>
              <a:t>Doors need to act as pressure release valves (open with ~10mb overpressure) : opening mechanism and position monitoring required</a:t>
            </a:r>
          </a:p>
          <a:p>
            <a:pPr>
              <a:buNone/>
            </a:pPr>
            <a:endParaRPr lang="en-US" sz="2000" dirty="0" smtClean="0"/>
          </a:p>
        </p:txBody>
      </p:sp>
      <p:sp>
        <p:nvSpPr>
          <p:cNvPr id="6" name="Slide Number Placeholder 5"/>
          <p:cNvSpPr>
            <a:spLocks noGrp="1"/>
          </p:cNvSpPr>
          <p:nvPr>
            <p:ph type="sldNum" sz="quarter" idx="12"/>
          </p:nvPr>
        </p:nvSpPr>
        <p:spPr/>
        <p:txBody>
          <a:bodyPr/>
          <a:lstStyle/>
          <a:p>
            <a:pPr>
              <a:defRPr/>
            </a:pPr>
            <a:fld id="{1819BD74-EDEC-4DD0-AD4A-37007E7AFF72}" type="slidenum">
              <a:rPr lang="en-US" smtClean="0"/>
              <a:pPr>
                <a:defRPr/>
              </a:pPr>
              <a:t>7</a:t>
            </a:fld>
            <a:endParaRPr lang="en-US" dirty="0"/>
          </a:p>
        </p:txBody>
      </p:sp>
      <p:sp>
        <p:nvSpPr>
          <p:cNvPr id="8" name="Rectangle 2"/>
          <p:cNvSpPr>
            <a:spLocks noGrp="1" noChangeArrowheads="1"/>
          </p:cNvSpPr>
          <p:nvPr>
            <p:ph type="title"/>
          </p:nvPr>
        </p:nvSpPr>
        <p:spPr>
          <a:xfrm>
            <a:off x="533400" y="152400"/>
            <a:ext cx="8610600" cy="914400"/>
          </a:xfrm>
        </p:spPr>
        <p:txBody>
          <a:bodyPr/>
          <a:lstStyle/>
          <a:p>
            <a:pPr algn="ctr"/>
            <a:r>
              <a:rPr lang="fr-CH" sz="3000" b="1" dirty="0" err="1" smtClean="0"/>
              <a:t>Separation</a:t>
            </a:r>
            <a:r>
              <a:rPr lang="fr-CH" sz="3000" b="1" dirty="0" smtClean="0"/>
              <a:t> of underground ventilation </a:t>
            </a:r>
            <a:r>
              <a:rPr lang="fr-CH" sz="3000" b="1" dirty="0" err="1" smtClean="0"/>
              <a:t>sectors</a:t>
            </a:r>
            <a:endParaRPr lang="en-US" sz="3000" b="1" dirty="0"/>
          </a:p>
        </p:txBody>
      </p:sp>
      <p:pic>
        <p:nvPicPr>
          <p:cNvPr id="9" name="Picture 2" descr="P8030001"/>
          <p:cNvPicPr>
            <a:picLocks noChangeAspect="1" noChangeArrowheads="1"/>
          </p:cNvPicPr>
          <p:nvPr/>
        </p:nvPicPr>
        <p:blipFill>
          <a:blip r:embed="rId2" cstate="print"/>
          <a:srcRect/>
          <a:stretch>
            <a:fillRect/>
          </a:stretch>
        </p:blipFill>
        <p:spPr bwMode="auto">
          <a:xfrm>
            <a:off x="228600" y="2057400"/>
            <a:ext cx="2743200" cy="2057400"/>
          </a:xfrm>
          <a:prstGeom prst="rect">
            <a:avLst/>
          </a:prstGeom>
          <a:noFill/>
          <a:ln w="9525">
            <a:noFill/>
            <a:miter lim="800000"/>
            <a:headEnd/>
            <a:tailEnd/>
          </a:ln>
        </p:spPr>
      </p:pic>
      <p:pic>
        <p:nvPicPr>
          <p:cNvPr id="10" name="Picture 5"/>
          <p:cNvPicPr>
            <a:picLocks noChangeAspect="1" noChangeArrowheads="1"/>
          </p:cNvPicPr>
          <p:nvPr/>
        </p:nvPicPr>
        <p:blipFill>
          <a:blip r:embed="rId3" cstate="print"/>
          <a:srcRect/>
          <a:stretch>
            <a:fillRect/>
          </a:stretch>
        </p:blipFill>
        <p:spPr bwMode="auto">
          <a:xfrm>
            <a:off x="3200400" y="2057400"/>
            <a:ext cx="2747962" cy="2057400"/>
          </a:xfrm>
          <a:prstGeom prst="rect">
            <a:avLst/>
          </a:prstGeom>
          <a:noFill/>
          <a:ln w="9525">
            <a:noFill/>
            <a:miter lim="800000"/>
            <a:headEnd/>
            <a:tailEnd/>
          </a:ln>
        </p:spPr>
      </p:pic>
      <p:pic>
        <p:nvPicPr>
          <p:cNvPr id="12" name="Picture 11" descr="DSC00303.jpg"/>
          <p:cNvPicPr/>
          <p:nvPr/>
        </p:nvPicPr>
        <p:blipFill>
          <a:blip r:embed="rId4" cstate="print"/>
          <a:srcRect/>
          <a:stretch>
            <a:fillRect/>
          </a:stretch>
        </p:blipFill>
        <p:spPr bwMode="auto">
          <a:xfrm>
            <a:off x="6248400" y="2057400"/>
            <a:ext cx="2667000" cy="2057400"/>
          </a:xfrm>
          <a:prstGeom prst="rect">
            <a:avLst/>
          </a:prstGeom>
          <a:noFill/>
          <a:ln w="9525">
            <a:noFill/>
            <a:miter lim="800000"/>
            <a:headEnd/>
            <a:tailEnd/>
          </a:ln>
        </p:spPr>
      </p:pic>
      <p:sp>
        <p:nvSpPr>
          <p:cNvPr id="14" name="Rectangle 4"/>
          <p:cNvSpPr>
            <a:spLocks noGrp="1" noChangeArrowheads="1"/>
          </p:cNvSpPr>
          <p:nvPr>
            <p:ph type="dt" sz="half" idx="10"/>
          </p:nvPr>
        </p:nvSpPr>
        <p:spPr>
          <a:xfrm>
            <a:off x="685800" y="6400800"/>
            <a:ext cx="1905000" cy="457200"/>
          </a:xfrm>
        </p:spPr>
        <p:txBody>
          <a:bodyPr/>
          <a:lstStyle/>
          <a:p>
            <a:pPr>
              <a:defRPr/>
            </a:pPr>
            <a:r>
              <a:rPr lang="en-US" dirty="0" smtClean="0"/>
              <a:t>26 January 2010</a:t>
            </a:r>
            <a:endParaRPr lang="fr-FR" dirty="0"/>
          </a:p>
        </p:txBody>
      </p:sp>
      <p:sp>
        <p:nvSpPr>
          <p:cNvPr id="11" name="Footer Placeholder 4"/>
          <p:cNvSpPr txBox="1">
            <a:spLocks/>
          </p:cNvSpPr>
          <p:nvPr/>
        </p:nvSpPr>
        <p:spPr bwMode="auto">
          <a:xfrm>
            <a:off x="3352800" y="6400800"/>
            <a:ext cx="3124200" cy="609600"/>
          </a:xfrm>
          <a:prstGeom prst="rect">
            <a:avLst/>
          </a:prstGeom>
          <a:solidFill>
            <a:srgbClr val="FFFFFF">
              <a:alpha val="30196"/>
            </a:srgbClr>
          </a:solid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i="0" u="none" strike="noStrike" kern="1200" cap="none" spc="0" normalizeH="0" baseline="0" noProof="0" dirty="0" smtClean="0">
                <a:ln>
                  <a:noFill/>
                </a:ln>
                <a:solidFill>
                  <a:schemeClr val="tx1"/>
                </a:solidFill>
                <a:effectLst/>
                <a:uLnTx/>
                <a:uFillTx/>
                <a:latin typeface="+mn-lt"/>
                <a:ea typeface="+mn-ea"/>
                <a:cs typeface="+mn-cs"/>
              </a:rPr>
              <a:t>LHC Performance workshop – Chamonix 2010 Sylvain Weisz – DG/PRG</a:t>
            </a:r>
            <a:endParaRPr kumimoji="0" lang="en-US" sz="120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9"/>
          <p:cNvSpPr>
            <a:spLocks noGrp="1"/>
          </p:cNvSpPr>
          <p:nvPr>
            <p:ph type="title"/>
          </p:nvPr>
        </p:nvSpPr>
        <p:spPr/>
        <p:txBody>
          <a:bodyPr/>
          <a:lstStyle/>
          <a:p>
            <a:pPr algn="ctr" eaLnBrk="1" hangingPunct="1"/>
            <a:r>
              <a:rPr lang="fr-CH" sz="3000" b="1" dirty="0" smtClean="0"/>
              <a:t>Access </a:t>
            </a:r>
            <a:r>
              <a:rPr lang="fr-CH" sz="3000" b="1" dirty="0" err="1" smtClean="0"/>
              <a:t>matrix</a:t>
            </a:r>
            <a:r>
              <a:rPr lang="fr-CH" sz="3000" b="1" dirty="0" smtClean="0"/>
              <a:t> in LHC </a:t>
            </a:r>
            <a:endParaRPr lang="en-US" sz="3000" b="1" dirty="0" smtClean="0"/>
          </a:p>
        </p:txBody>
      </p:sp>
      <p:sp>
        <p:nvSpPr>
          <p:cNvPr id="4" name="Slide Number Placeholder 3"/>
          <p:cNvSpPr>
            <a:spLocks noGrp="1"/>
          </p:cNvSpPr>
          <p:nvPr>
            <p:ph type="sldNum" sz="quarter" idx="12"/>
          </p:nvPr>
        </p:nvSpPr>
        <p:spPr/>
        <p:txBody>
          <a:bodyPr/>
          <a:lstStyle/>
          <a:p>
            <a:pPr>
              <a:defRPr/>
            </a:pPr>
            <a:fld id="{E8A7ED08-284C-49E7-9F77-515BBEF9EB8C}" type="slidenum">
              <a:rPr lang="en-US"/>
              <a:pPr>
                <a:defRPr/>
              </a:pPr>
              <a:t>8</a:t>
            </a:fld>
            <a:endParaRPr lang="en-US"/>
          </a:p>
        </p:txBody>
      </p:sp>
      <p:sp>
        <p:nvSpPr>
          <p:cNvPr id="26630" name="TextBox 13"/>
          <p:cNvSpPr txBox="1">
            <a:spLocks noChangeArrowheads="1"/>
          </p:cNvSpPr>
          <p:nvPr/>
        </p:nvSpPr>
        <p:spPr bwMode="auto">
          <a:xfrm>
            <a:off x="0" y="1219200"/>
            <a:ext cx="9144000" cy="646331"/>
          </a:xfrm>
          <a:prstGeom prst="rect">
            <a:avLst/>
          </a:prstGeom>
          <a:noFill/>
          <a:ln w="9525">
            <a:noFill/>
            <a:miter lim="800000"/>
            <a:headEnd/>
            <a:tailEnd/>
          </a:ln>
        </p:spPr>
        <p:txBody>
          <a:bodyPr wrap="square">
            <a:spAutoFit/>
          </a:bodyPr>
          <a:lstStyle/>
          <a:p>
            <a:pPr marL="342900" indent="-342900"/>
            <a:r>
              <a:rPr lang="fr-CH" dirty="0"/>
              <a:t>    </a:t>
            </a:r>
            <a:r>
              <a:rPr lang="en-US" dirty="0"/>
              <a:t>Access </a:t>
            </a:r>
            <a:r>
              <a:rPr lang="en-US" dirty="0" smtClean="0"/>
              <a:t>restriction </a:t>
            </a:r>
            <a:r>
              <a:rPr lang="en-US" dirty="0"/>
              <a:t>in LHC </a:t>
            </a:r>
            <a:r>
              <a:rPr lang="en-US" dirty="0" smtClean="0"/>
              <a:t>will not be modified by the first set of measures</a:t>
            </a:r>
            <a:endParaRPr lang="en-US" dirty="0"/>
          </a:p>
          <a:p>
            <a:pPr marL="342900" indent="-342900"/>
            <a:r>
              <a:rPr lang="en-US" dirty="0"/>
              <a:t>   </a:t>
            </a:r>
          </a:p>
        </p:txBody>
      </p:sp>
      <p:pic>
        <p:nvPicPr>
          <p:cNvPr id="26631" name="Picture 10"/>
          <p:cNvPicPr>
            <a:picLocks noChangeAspect="1" noChangeArrowheads="1"/>
          </p:cNvPicPr>
          <p:nvPr/>
        </p:nvPicPr>
        <p:blipFill>
          <a:blip r:embed="rId2" cstate="print"/>
          <a:srcRect/>
          <a:stretch>
            <a:fillRect/>
          </a:stretch>
        </p:blipFill>
        <p:spPr bwMode="auto">
          <a:xfrm>
            <a:off x="3733800" y="1600200"/>
            <a:ext cx="5145088" cy="3844925"/>
          </a:xfrm>
          <a:prstGeom prst="rect">
            <a:avLst/>
          </a:prstGeom>
          <a:noFill/>
          <a:ln w="9525">
            <a:noFill/>
            <a:miter lim="800000"/>
            <a:headEnd/>
            <a:tailEnd/>
          </a:ln>
        </p:spPr>
      </p:pic>
      <p:sp>
        <p:nvSpPr>
          <p:cNvPr id="26632" name="TextBox 11"/>
          <p:cNvSpPr txBox="1">
            <a:spLocks noChangeArrowheads="1"/>
          </p:cNvSpPr>
          <p:nvPr/>
        </p:nvSpPr>
        <p:spPr bwMode="auto">
          <a:xfrm>
            <a:off x="0" y="1905000"/>
            <a:ext cx="3429000" cy="2586038"/>
          </a:xfrm>
          <a:prstGeom prst="rect">
            <a:avLst/>
          </a:prstGeom>
          <a:noFill/>
          <a:ln w="9525">
            <a:noFill/>
            <a:miter lim="800000"/>
            <a:headEnd/>
            <a:tailEnd/>
          </a:ln>
        </p:spPr>
        <p:txBody>
          <a:bodyPr>
            <a:spAutoFit/>
          </a:bodyPr>
          <a:lstStyle/>
          <a:p>
            <a:r>
              <a:rPr lang="en-US" dirty="0" smtClean="0"/>
              <a:t>Use of US and PM shafts to evacuate He flow condemn access to adjacent sector.</a:t>
            </a:r>
          </a:p>
          <a:p>
            <a:r>
              <a:rPr lang="en-US" dirty="0" smtClean="0"/>
              <a:t>In case of sectors linked with saloon doors (6/8), ~half of LHC is closed …</a:t>
            </a:r>
          </a:p>
          <a:p>
            <a:endParaRPr lang="en-US" dirty="0" smtClean="0"/>
          </a:p>
          <a:p>
            <a:r>
              <a:rPr lang="en-US" dirty="0" smtClean="0"/>
              <a:t>Example of restriction when powering sector 4-5 	  </a:t>
            </a:r>
            <a:r>
              <a:rPr lang="en-US" dirty="0" smtClean="0">
                <a:sym typeface="Wingdings" pitchFamily="2" charset="2"/>
              </a:rPr>
              <a:t></a:t>
            </a:r>
            <a:r>
              <a:rPr lang="en-US" dirty="0" smtClean="0"/>
              <a:t> </a:t>
            </a:r>
            <a:endParaRPr lang="en-US" dirty="0"/>
          </a:p>
        </p:txBody>
      </p:sp>
      <p:sp>
        <p:nvSpPr>
          <p:cNvPr id="10" name="TextBox 13"/>
          <p:cNvSpPr txBox="1">
            <a:spLocks noChangeArrowheads="1"/>
          </p:cNvSpPr>
          <p:nvPr/>
        </p:nvSpPr>
        <p:spPr bwMode="auto">
          <a:xfrm>
            <a:off x="228600" y="5410200"/>
            <a:ext cx="8610600" cy="954107"/>
          </a:xfrm>
          <a:prstGeom prst="rect">
            <a:avLst/>
          </a:prstGeom>
          <a:noFill/>
          <a:ln w="9525">
            <a:noFill/>
            <a:miter lim="800000"/>
            <a:headEnd/>
            <a:tailEnd/>
          </a:ln>
        </p:spPr>
        <p:txBody>
          <a:bodyPr>
            <a:spAutoFit/>
          </a:bodyPr>
          <a:lstStyle/>
          <a:p>
            <a:pPr marL="577850" indent="-577850">
              <a:tabLst>
                <a:tab pos="577850" algn="l"/>
              </a:tabLst>
            </a:pPr>
            <a:r>
              <a:rPr lang="fr-CH" dirty="0"/>
              <a:t>   </a:t>
            </a:r>
            <a:r>
              <a:rPr lang="fr-CH" sz="2000" dirty="0" smtClean="0">
                <a:solidFill>
                  <a:srgbClr val="FF0000"/>
                </a:solidFill>
                <a:sym typeface="Wingdings" pitchFamily="2" charset="2"/>
              </a:rPr>
              <a:t></a:t>
            </a:r>
            <a:r>
              <a:rPr lang="en-US" dirty="0" smtClean="0">
                <a:sym typeface="Wingdings" pitchFamily="2" charset="2"/>
              </a:rPr>
              <a:t> Need to implement alternative He release path to surface to get more access flexibility during tests</a:t>
            </a:r>
            <a:endParaRPr lang="en-US" dirty="0"/>
          </a:p>
          <a:p>
            <a:pPr marL="342900" indent="-342900"/>
            <a:r>
              <a:rPr lang="en-US" dirty="0"/>
              <a:t>   </a:t>
            </a:r>
          </a:p>
        </p:txBody>
      </p:sp>
      <p:sp>
        <p:nvSpPr>
          <p:cNvPr id="11" name="Rectangle 4"/>
          <p:cNvSpPr>
            <a:spLocks noGrp="1" noChangeArrowheads="1"/>
          </p:cNvSpPr>
          <p:nvPr>
            <p:ph type="dt" sz="half" idx="10"/>
          </p:nvPr>
        </p:nvSpPr>
        <p:spPr>
          <a:xfrm>
            <a:off x="685800" y="6400800"/>
            <a:ext cx="1905000" cy="457200"/>
          </a:xfrm>
        </p:spPr>
        <p:txBody>
          <a:bodyPr/>
          <a:lstStyle/>
          <a:p>
            <a:pPr>
              <a:defRPr/>
            </a:pPr>
            <a:r>
              <a:rPr lang="en-US" dirty="0" smtClean="0"/>
              <a:t>26 January 2010</a:t>
            </a:r>
            <a:endParaRPr lang="fr-FR" dirty="0"/>
          </a:p>
        </p:txBody>
      </p:sp>
      <p:sp>
        <p:nvSpPr>
          <p:cNvPr id="13" name="Footer Placeholder 4"/>
          <p:cNvSpPr txBox="1">
            <a:spLocks/>
          </p:cNvSpPr>
          <p:nvPr/>
        </p:nvSpPr>
        <p:spPr bwMode="auto">
          <a:xfrm>
            <a:off x="3352800" y="6400800"/>
            <a:ext cx="3124200" cy="609600"/>
          </a:xfrm>
          <a:prstGeom prst="rect">
            <a:avLst/>
          </a:prstGeom>
          <a:solidFill>
            <a:srgbClr val="FFFFFF">
              <a:alpha val="30196"/>
            </a:srgbClr>
          </a:solid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i="0" u="none" strike="noStrike" kern="1200" cap="none" spc="0" normalizeH="0" baseline="0" noProof="0" dirty="0" smtClean="0">
                <a:ln>
                  <a:noFill/>
                </a:ln>
                <a:solidFill>
                  <a:schemeClr val="tx1"/>
                </a:solidFill>
                <a:effectLst/>
                <a:uLnTx/>
                <a:uFillTx/>
                <a:latin typeface="+mn-lt"/>
                <a:ea typeface="+mn-ea"/>
                <a:cs typeface="+mn-cs"/>
              </a:rPr>
              <a:t>LHC Performance workshop – Chamonix 2010 Sylvain Weisz – DG/PRG</a:t>
            </a:r>
            <a:endParaRPr kumimoji="0" lang="en-US" sz="120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371600"/>
            <a:ext cx="8382000" cy="4572000"/>
          </a:xfrm>
        </p:spPr>
        <p:txBody>
          <a:bodyPr/>
          <a:lstStyle/>
          <a:p>
            <a:pPr>
              <a:buNone/>
            </a:pPr>
            <a:r>
              <a:rPr lang="en-US" sz="2000" dirty="0" smtClean="0"/>
              <a:t>1) Without heavy CE, could become available in the “short term”:</a:t>
            </a:r>
          </a:p>
          <a:p>
            <a:r>
              <a:rPr lang="en-US" sz="2000" dirty="0" smtClean="0"/>
              <a:t>UJ18 </a:t>
            </a:r>
            <a:r>
              <a:rPr lang="en-US" sz="2000" dirty="0" smtClean="0">
                <a:sym typeface="Wingdings" pitchFamily="2" charset="2"/>
              </a:rPr>
              <a:t> PM18</a:t>
            </a:r>
            <a:r>
              <a:rPr lang="en-US" sz="2000" dirty="0" smtClean="0"/>
              <a:t> for Sector 1-2</a:t>
            </a:r>
            <a:endParaRPr lang="en-US" sz="1600" dirty="0" smtClean="0"/>
          </a:p>
          <a:p>
            <a:r>
              <a:rPr lang="en-US" sz="2000" dirty="0" smtClean="0"/>
              <a:t>TI2 (~1.5km long, Ø 3m) </a:t>
            </a:r>
            <a:r>
              <a:rPr lang="en-US" sz="2000" dirty="0" smtClean="0">
                <a:sym typeface="Wingdings" pitchFamily="2" charset="2"/>
              </a:rPr>
              <a:t> PMI2</a:t>
            </a:r>
            <a:r>
              <a:rPr lang="en-US" sz="2000" dirty="0" smtClean="0"/>
              <a:t> for Sector 1-2</a:t>
            </a:r>
          </a:p>
          <a:p>
            <a:r>
              <a:rPr lang="en-US" sz="2000" dirty="0" smtClean="0">
                <a:sym typeface="Wingdings" pitchFamily="2" charset="2"/>
              </a:rPr>
              <a:t>UJ32  TZ32 (900m long, </a:t>
            </a:r>
            <a:r>
              <a:rPr lang="en-US" sz="2000" dirty="0" smtClean="0"/>
              <a:t>Ø 3m) </a:t>
            </a:r>
            <a:r>
              <a:rPr lang="en-US" sz="2000" dirty="0" smtClean="0">
                <a:sym typeface="Wingdings" pitchFamily="2" charset="2"/>
              </a:rPr>
              <a:t> PM32 for </a:t>
            </a:r>
            <a:r>
              <a:rPr lang="en-US" sz="2000" dirty="0" smtClean="0"/>
              <a:t>Sector 2-3 and Sector 3-4</a:t>
            </a:r>
            <a:endParaRPr lang="en-US" sz="1600" dirty="0" smtClean="0"/>
          </a:p>
          <a:p>
            <a:r>
              <a:rPr lang="en-US" sz="2000" dirty="0" smtClean="0"/>
              <a:t>RUX45 </a:t>
            </a:r>
            <a:r>
              <a:rPr lang="en-US" sz="2000" dirty="0" smtClean="0">
                <a:sym typeface="Wingdings" pitchFamily="2" charset="2"/>
              </a:rPr>
              <a:t> UX45  PX46 for </a:t>
            </a:r>
            <a:r>
              <a:rPr lang="en-US" sz="2000" dirty="0" smtClean="0"/>
              <a:t>Sector 3-4 and Sector 4-5</a:t>
            </a:r>
          </a:p>
          <a:p>
            <a:r>
              <a:rPr lang="en-US" sz="2000" dirty="0" smtClean="0"/>
              <a:t>UP56 </a:t>
            </a:r>
            <a:r>
              <a:rPr lang="en-US" sz="2000" dirty="0" smtClean="0">
                <a:sym typeface="Wingdings" pitchFamily="2" charset="2"/>
              </a:rPr>
              <a:t> UJ76  PM56 for Sector 4-5 and 5-6</a:t>
            </a:r>
            <a:endParaRPr lang="en-US" sz="2000" dirty="0" smtClean="0"/>
          </a:p>
          <a:p>
            <a:r>
              <a:rPr lang="en-US" sz="2000" dirty="0" smtClean="0"/>
              <a:t>RUX65 </a:t>
            </a:r>
            <a:r>
              <a:rPr lang="en-US" sz="2000" dirty="0" smtClean="0">
                <a:sym typeface="Wingdings" pitchFamily="2" charset="2"/>
              </a:rPr>
              <a:t> UX65  PX64 for </a:t>
            </a:r>
            <a:r>
              <a:rPr lang="en-US" sz="2000" dirty="0" smtClean="0"/>
              <a:t>Sector 5-6 and Sector 6-7</a:t>
            </a:r>
          </a:p>
          <a:p>
            <a:r>
              <a:rPr lang="en-US" sz="2000" dirty="0" smtClean="0"/>
              <a:t>RA83 </a:t>
            </a:r>
            <a:r>
              <a:rPr lang="en-US" sz="2000" dirty="0" smtClean="0">
                <a:sym typeface="Wingdings" pitchFamily="2" charset="2"/>
              </a:rPr>
              <a:t> UGC1 (access of TBM)  PX84</a:t>
            </a:r>
            <a:r>
              <a:rPr lang="en-US" sz="2000" dirty="0" smtClean="0"/>
              <a:t> for Sector 7-8</a:t>
            </a:r>
          </a:p>
          <a:p>
            <a:r>
              <a:rPr lang="en-US" sz="2000" dirty="0" smtClean="0"/>
              <a:t>TI8 (~2.5km long, Ø 3m) </a:t>
            </a:r>
            <a:r>
              <a:rPr lang="en-US" sz="2000" dirty="0" smtClean="0">
                <a:sym typeface="Wingdings" pitchFamily="2" charset="2"/>
              </a:rPr>
              <a:t> PGC8</a:t>
            </a:r>
            <a:r>
              <a:rPr lang="en-US" sz="2000" dirty="0" smtClean="0"/>
              <a:t> for Sector 8-1</a:t>
            </a:r>
          </a:p>
          <a:p>
            <a:pPr>
              <a:buNone/>
            </a:pPr>
            <a:r>
              <a:rPr lang="en-US" sz="2000" dirty="0" smtClean="0"/>
              <a:t>2) With heavy CE, could be envisaged for the long term  (</a:t>
            </a:r>
            <a:r>
              <a:rPr lang="en-US" sz="2000" dirty="0" smtClean="0">
                <a:sym typeface="Symbol"/>
              </a:rPr>
              <a:t> 3 years):</a:t>
            </a:r>
          </a:p>
          <a:p>
            <a:r>
              <a:rPr lang="en-US" sz="2000" dirty="0" smtClean="0"/>
              <a:t>Shafts close to RR13, RR17, RR53 &amp; RR57</a:t>
            </a:r>
          </a:p>
          <a:p>
            <a:r>
              <a:rPr lang="en-US" sz="2000" dirty="0" smtClean="0"/>
              <a:t>PGC2, to be emptied from rubble </a:t>
            </a:r>
          </a:p>
        </p:txBody>
      </p:sp>
      <p:sp>
        <p:nvSpPr>
          <p:cNvPr id="6" name="Slide Number Placeholder 5"/>
          <p:cNvSpPr>
            <a:spLocks noGrp="1"/>
          </p:cNvSpPr>
          <p:nvPr>
            <p:ph type="sldNum" sz="quarter" idx="12"/>
          </p:nvPr>
        </p:nvSpPr>
        <p:spPr/>
        <p:txBody>
          <a:bodyPr/>
          <a:lstStyle/>
          <a:p>
            <a:pPr>
              <a:defRPr/>
            </a:pPr>
            <a:fld id="{1819BD74-EDEC-4DD0-AD4A-37007E7AFF72}" type="slidenum">
              <a:rPr lang="en-US" smtClean="0"/>
              <a:pPr>
                <a:defRPr/>
              </a:pPr>
              <a:t>9</a:t>
            </a:fld>
            <a:endParaRPr lang="en-US" dirty="0"/>
          </a:p>
        </p:txBody>
      </p:sp>
      <p:sp>
        <p:nvSpPr>
          <p:cNvPr id="8" name="Rectangle 2"/>
          <p:cNvSpPr>
            <a:spLocks noGrp="1" noChangeArrowheads="1"/>
          </p:cNvSpPr>
          <p:nvPr>
            <p:ph type="title"/>
          </p:nvPr>
        </p:nvSpPr>
        <p:spPr>
          <a:xfrm>
            <a:off x="304800" y="228600"/>
            <a:ext cx="8534400" cy="685800"/>
          </a:xfrm>
        </p:spPr>
        <p:txBody>
          <a:bodyPr/>
          <a:lstStyle/>
          <a:p>
            <a:pPr algn="ctr"/>
            <a:r>
              <a:rPr lang="fr-CH" sz="3000" b="1" dirty="0" smtClean="0"/>
              <a:t>List of </a:t>
            </a:r>
            <a:r>
              <a:rPr lang="fr-CH" sz="3000" b="1" dirty="0" err="1" smtClean="0"/>
              <a:t>alternate</a:t>
            </a:r>
            <a:r>
              <a:rPr lang="fr-CH" sz="3000" b="1" dirty="0" smtClean="0"/>
              <a:t> He release </a:t>
            </a:r>
            <a:r>
              <a:rPr lang="fr-CH" sz="3000" b="1" dirty="0" err="1" smtClean="0"/>
              <a:t>path</a:t>
            </a:r>
            <a:r>
              <a:rPr lang="fr-CH" sz="3000" b="1" dirty="0" smtClean="0"/>
              <a:t> to </a:t>
            </a:r>
            <a:r>
              <a:rPr lang="fr-CH" sz="3000" b="1" dirty="0" err="1" smtClean="0"/>
              <a:t>consider</a:t>
            </a:r>
            <a:r>
              <a:rPr lang="fr-CH" sz="3000" b="1" dirty="0" smtClean="0"/>
              <a:t>:</a:t>
            </a:r>
            <a:endParaRPr lang="en-US" sz="3000" b="1" dirty="0"/>
          </a:p>
        </p:txBody>
      </p:sp>
      <p:sp>
        <p:nvSpPr>
          <p:cNvPr id="11" name="Rectangle 4"/>
          <p:cNvSpPr>
            <a:spLocks noGrp="1" noChangeArrowheads="1"/>
          </p:cNvSpPr>
          <p:nvPr>
            <p:ph type="dt" sz="half" idx="10"/>
          </p:nvPr>
        </p:nvSpPr>
        <p:spPr>
          <a:xfrm>
            <a:off x="685800" y="6400800"/>
            <a:ext cx="1905000" cy="457200"/>
          </a:xfrm>
        </p:spPr>
        <p:txBody>
          <a:bodyPr/>
          <a:lstStyle/>
          <a:p>
            <a:pPr>
              <a:defRPr/>
            </a:pPr>
            <a:r>
              <a:rPr lang="en-US" dirty="0" smtClean="0"/>
              <a:t>26 January 2010</a:t>
            </a:r>
            <a:endParaRPr lang="fr-FR" dirty="0"/>
          </a:p>
        </p:txBody>
      </p:sp>
      <p:sp>
        <p:nvSpPr>
          <p:cNvPr id="7" name="TextBox 6"/>
          <p:cNvSpPr txBox="1"/>
          <p:nvPr/>
        </p:nvSpPr>
        <p:spPr>
          <a:xfrm>
            <a:off x="6781800" y="1752600"/>
            <a:ext cx="2035685" cy="369332"/>
          </a:xfrm>
          <a:prstGeom prst="rect">
            <a:avLst/>
          </a:prstGeom>
          <a:noFill/>
        </p:spPr>
        <p:txBody>
          <a:bodyPr wrap="none" rtlCol="0">
            <a:spAutoFit/>
          </a:bodyPr>
          <a:lstStyle/>
          <a:p>
            <a:r>
              <a:rPr lang="fr-CH" dirty="0" err="1" smtClean="0">
                <a:solidFill>
                  <a:srgbClr val="FF0000"/>
                </a:solidFill>
              </a:rPr>
              <a:t>Cryo</a:t>
            </a:r>
            <a:r>
              <a:rPr lang="fr-CH" dirty="0" smtClean="0">
                <a:solidFill>
                  <a:srgbClr val="FF0000"/>
                </a:solidFill>
              </a:rPr>
              <a:t> </a:t>
            </a:r>
            <a:r>
              <a:rPr lang="fr-CH" dirty="0" err="1" smtClean="0">
                <a:solidFill>
                  <a:srgbClr val="FF0000"/>
                </a:solidFill>
              </a:rPr>
              <a:t>equipment</a:t>
            </a:r>
            <a:endParaRPr lang="en-US" dirty="0">
              <a:solidFill>
                <a:srgbClr val="FF0000"/>
              </a:solidFill>
            </a:endParaRPr>
          </a:p>
        </p:txBody>
      </p:sp>
      <p:sp>
        <p:nvSpPr>
          <p:cNvPr id="9" name="TextBox 8"/>
          <p:cNvSpPr txBox="1"/>
          <p:nvPr/>
        </p:nvSpPr>
        <p:spPr>
          <a:xfrm>
            <a:off x="6934200" y="2819400"/>
            <a:ext cx="1795684" cy="369332"/>
          </a:xfrm>
          <a:prstGeom prst="rect">
            <a:avLst/>
          </a:prstGeom>
          <a:noFill/>
        </p:spPr>
        <p:txBody>
          <a:bodyPr wrap="none" rtlCol="0">
            <a:spAutoFit/>
          </a:bodyPr>
          <a:lstStyle/>
          <a:p>
            <a:r>
              <a:rPr lang="fr-CH" dirty="0" smtClean="0">
                <a:solidFill>
                  <a:srgbClr val="FF0000"/>
                </a:solidFill>
              </a:rPr>
              <a:t>RF </a:t>
            </a:r>
            <a:r>
              <a:rPr lang="fr-CH" dirty="0" err="1" smtClean="0">
                <a:solidFill>
                  <a:srgbClr val="FF0000"/>
                </a:solidFill>
              </a:rPr>
              <a:t>equipment</a:t>
            </a:r>
            <a:endParaRPr lang="en-US" dirty="0">
              <a:solidFill>
                <a:srgbClr val="FF0000"/>
              </a:solidFill>
            </a:endParaRPr>
          </a:p>
        </p:txBody>
      </p:sp>
      <p:sp>
        <p:nvSpPr>
          <p:cNvPr id="10" name="TextBox 9"/>
          <p:cNvSpPr txBox="1"/>
          <p:nvPr/>
        </p:nvSpPr>
        <p:spPr>
          <a:xfrm>
            <a:off x="6858000" y="3200400"/>
            <a:ext cx="1916037" cy="369332"/>
          </a:xfrm>
          <a:prstGeom prst="rect">
            <a:avLst/>
          </a:prstGeom>
          <a:noFill/>
        </p:spPr>
        <p:txBody>
          <a:bodyPr wrap="none" rtlCol="0">
            <a:spAutoFit/>
          </a:bodyPr>
          <a:lstStyle/>
          <a:p>
            <a:r>
              <a:rPr lang="fr-CH" dirty="0" err="1" smtClean="0">
                <a:solidFill>
                  <a:srgbClr val="FF0000"/>
                </a:solidFill>
              </a:rPr>
              <a:t>Low</a:t>
            </a:r>
            <a:r>
              <a:rPr lang="fr-CH" dirty="0" smtClean="0">
                <a:solidFill>
                  <a:srgbClr val="FF0000"/>
                </a:solidFill>
              </a:rPr>
              <a:t>-</a:t>
            </a:r>
            <a:r>
              <a:rPr lang="el-GR" dirty="0" smtClean="0">
                <a:solidFill>
                  <a:srgbClr val="FF0000"/>
                </a:solidFill>
              </a:rPr>
              <a:t>β</a:t>
            </a:r>
            <a:r>
              <a:rPr lang="fr-CH" dirty="0" smtClean="0">
                <a:solidFill>
                  <a:srgbClr val="FF0000"/>
                </a:solidFill>
              </a:rPr>
              <a:t> upgrade</a:t>
            </a:r>
            <a:endParaRPr lang="en-US" dirty="0">
              <a:solidFill>
                <a:srgbClr val="FF0000"/>
              </a:solidFill>
            </a:endParaRPr>
          </a:p>
        </p:txBody>
      </p:sp>
      <p:sp>
        <p:nvSpPr>
          <p:cNvPr id="13" name="TextBox 12"/>
          <p:cNvSpPr txBox="1"/>
          <p:nvPr/>
        </p:nvSpPr>
        <p:spPr>
          <a:xfrm>
            <a:off x="7467600" y="3962400"/>
            <a:ext cx="873957" cy="369332"/>
          </a:xfrm>
          <a:prstGeom prst="rect">
            <a:avLst/>
          </a:prstGeom>
          <a:noFill/>
        </p:spPr>
        <p:txBody>
          <a:bodyPr wrap="none" rtlCol="0">
            <a:spAutoFit/>
          </a:bodyPr>
          <a:lstStyle/>
          <a:p>
            <a:r>
              <a:rPr lang="fr-CH" dirty="0" err="1" smtClean="0">
                <a:solidFill>
                  <a:srgbClr val="FF0000"/>
                </a:solidFill>
              </a:rPr>
              <a:t>LHCb</a:t>
            </a:r>
            <a:r>
              <a:rPr lang="fr-CH" dirty="0" smtClean="0">
                <a:solidFill>
                  <a:srgbClr val="FF0000"/>
                </a:solidFill>
              </a:rPr>
              <a:t> </a:t>
            </a:r>
            <a:endParaRPr lang="en-US" dirty="0">
              <a:solidFill>
                <a:srgbClr val="FF0000"/>
              </a:solidFill>
            </a:endParaRPr>
          </a:p>
        </p:txBody>
      </p:sp>
      <p:sp>
        <p:nvSpPr>
          <p:cNvPr id="14" name="Footer Placeholder 4"/>
          <p:cNvSpPr txBox="1">
            <a:spLocks/>
          </p:cNvSpPr>
          <p:nvPr/>
        </p:nvSpPr>
        <p:spPr bwMode="auto">
          <a:xfrm>
            <a:off x="3352800" y="6400800"/>
            <a:ext cx="3124200" cy="609600"/>
          </a:xfrm>
          <a:prstGeom prst="rect">
            <a:avLst/>
          </a:prstGeom>
          <a:solidFill>
            <a:srgbClr val="FFFFFF">
              <a:alpha val="30196"/>
            </a:srgbClr>
          </a:solid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i="0" u="none" strike="noStrike" kern="1200" cap="none" spc="0" normalizeH="0" baseline="0" noProof="0" dirty="0" smtClean="0">
                <a:ln>
                  <a:noFill/>
                </a:ln>
                <a:solidFill>
                  <a:schemeClr val="tx1"/>
                </a:solidFill>
                <a:effectLst/>
                <a:uLnTx/>
                <a:uFillTx/>
                <a:latin typeface="+mn-lt"/>
                <a:ea typeface="+mn-ea"/>
                <a:cs typeface="+mn-cs"/>
              </a:rPr>
              <a:t>LHC Performance workshop – Chamonix 2010 Sylvain Weisz – DG/PRG</a:t>
            </a:r>
            <a:endParaRPr kumimoji="0" lang="en-US" sz="120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500"/>
                                  </p:stCondLst>
                                  <p:childTnLst>
                                    <p:set>
                                      <p:cBhvr>
                                        <p:cTn id="9" dur="1" fill="hold">
                                          <p:stCondLst>
                                            <p:cond delay="0"/>
                                          </p:stCondLst>
                                        </p:cTn>
                                        <p:tgtEl>
                                          <p:spTgt spid="9"/>
                                        </p:tgtEl>
                                        <p:attrNameLst>
                                          <p:attrName>style.visibility</p:attrName>
                                        </p:attrNameLst>
                                      </p:cBhvr>
                                      <p:to>
                                        <p:strVal val="visible"/>
                                      </p:to>
                                    </p:set>
                                  </p:childTnLst>
                                </p:cTn>
                              </p:par>
                            </p:childTnLst>
                          </p:cTn>
                        </p:par>
                        <p:par>
                          <p:cTn id="10" fill="hold">
                            <p:stCondLst>
                              <p:cond delay="500"/>
                            </p:stCondLst>
                            <p:childTnLst>
                              <p:par>
                                <p:cTn id="11" presetID="1" presetClass="entr" presetSubtype="0" fill="hold" grpId="0" nodeType="afterEffect">
                                  <p:stCondLst>
                                    <p:cond delay="500"/>
                                  </p:stCondLst>
                                  <p:childTnLst>
                                    <p:set>
                                      <p:cBhvr>
                                        <p:cTn id="12" dur="1" fill="hold">
                                          <p:stCondLst>
                                            <p:cond delay="0"/>
                                          </p:stCondLst>
                                        </p:cTn>
                                        <p:tgtEl>
                                          <p:spTgt spid="10"/>
                                        </p:tgtEl>
                                        <p:attrNameLst>
                                          <p:attrName>style.visibility</p:attrName>
                                        </p:attrNameLst>
                                      </p:cBhvr>
                                      <p:to>
                                        <p:strVal val="visible"/>
                                      </p:to>
                                    </p:set>
                                  </p:childTnLst>
                                </p:cTn>
                              </p:par>
                            </p:childTnLst>
                          </p:cTn>
                        </p:par>
                        <p:par>
                          <p:cTn id="13" fill="hold">
                            <p:stCondLst>
                              <p:cond delay="1000"/>
                            </p:stCondLst>
                            <p:childTnLst>
                              <p:par>
                                <p:cTn id="14" presetID="1" presetClass="entr" presetSubtype="0" fill="hold" grpId="0" nodeType="afterEffect">
                                  <p:stCondLst>
                                    <p:cond delay="500"/>
                                  </p:stCondLst>
                                  <p:childTnLst>
                                    <p:set>
                                      <p:cBhvr>
                                        <p:cTn id="15"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0" grpId="0"/>
      <p:bldP spid="13" grpId="0"/>
    </p:bldLst>
  </p:timing>
</p:sld>
</file>

<file path=ppt/theme/theme1.xml><?xml version="1.0" encoding="utf-8"?>
<a:theme xmlns:a="http://schemas.openxmlformats.org/drawingml/2006/main" name="Profile">
  <a:themeElements>
    <a:clrScheme name="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fontScheme name="Profile">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rofile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Profile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Profile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Profile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Profile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Profile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Profile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Profile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Profile</Template>
  <TotalTime>32377</TotalTime>
  <Words>984</Words>
  <Application>Microsoft Office PowerPoint</Application>
  <PresentationFormat>On-screen Show (4:3)</PresentationFormat>
  <Paragraphs>137</Paragraphs>
  <Slides>12</Slides>
  <Notes>4</Notes>
  <HiddenSlides>0</HiddenSlides>
  <MMClips>0</MMClips>
  <ScaleCrop>false</ScaleCrop>
  <HeadingPairs>
    <vt:vector size="6" baseType="variant">
      <vt:variant>
        <vt:lpstr>Theme</vt:lpstr>
      </vt:variant>
      <vt:variant>
        <vt:i4>2</vt:i4>
      </vt:variant>
      <vt:variant>
        <vt:lpstr>Embedded OLE Servers</vt:lpstr>
      </vt:variant>
      <vt:variant>
        <vt:i4>1</vt:i4>
      </vt:variant>
      <vt:variant>
        <vt:lpstr>Slide Titles</vt:lpstr>
      </vt:variant>
      <vt:variant>
        <vt:i4>12</vt:i4>
      </vt:variant>
    </vt:vector>
  </HeadingPairs>
  <TitlesOfParts>
    <vt:vector size="15" baseType="lpstr">
      <vt:lpstr>Profile</vt:lpstr>
      <vt:lpstr>Custom Design</vt:lpstr>
      <vt:lpstr>Worksheet</vt:lpstr>
      <vt:lpstr> Protection of underground areas and  He release to surface</vt:lpstr>
      <vt:lpstr>Present situation: Protection of experimental areas</vt:lpstr>
      <vt:lpstr>Present situation: He Release to surface</vt:lpstr>
      <vt:lpstr>Shortfalls of the present situation</vt:lpstr>
      <vt:lpstr>Consolidation of Safety in underground areas</vt:lpstr>
      <vt:lpstr>Slide 6</vt:lpstr>
      <vt:lpstr>Separation of underground ventilation sectors</vt:lpstr>
      <vt:lpstr>Access matrix in LHC </vt:lpstr>
      <vt:lpstr>List of alternate He release path to consider:</vt:lpstr>
      <vt:lpstr>Slide 10</vt:lpstr>
      <vt:lpstr>Slide 11</vt:lpstr>
      <vt:lpstr>Summary</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Status of LHC installation</dc:title>
  <dc:creator>foraz</dc:creator>
  <cp:lastModifiedBy>sylvainw</cp:lastModifiedBy>
  <cp:revision>221</cp:revision>
  <dcterms:created xsi:type="dcterms:W3CDTF">2006-01-30T15:03:26Z</dcterms:created>
  <dcterms:modified xsi:type="dcterms:W3CDTF">2010-01-26T13:11:23Z</dcterms:modified>
</cp:coreProperties>
</file>