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27"/>
  </p:notesMasterIdLst>
  <p:handoutMasterIdLst>
    <p:handoutMasterId r:id="rId28"/>
  </p:handoutMasterIdLst>
  <p:sldIdLst>
    <p:sldId id="370" r:id="rId2"/>
    <p:sldId id="461" r:id="rId3"/>
    <p:sldId id="472" r:id="rId4"/>
    <p:sldId id="517" r:id="rId5"/>
    <p:sldId id="514" r:id="rId6"/>
    <p:sldId id="523" r:id="rId7"/>
    <p:sldId id="524" r:id="rId8"/>
    <p:sldId id="394" r:id="rId9"/>
    <p:sldId id="392" r:id="rId10"/>
    <p:sldId id="516" r:id="rId11"/>
    <p:sldId id="466" r:id="rId12"/>
    <p:sldId id="525" r:id="rId13"/>
    <p:sldId id="522" r:id="rId14"/>
    <p:sldId id="526" r:id="rId15"/>
    <p:sldId id="504" r:id="rId16"/>
    <p:sldId id="505" r:id="rId17"/>
    <p:sldId id="506" r:id="rId18"/>
    <p:sldId id="507" r:id="rId19"/>
    <p:sldId id="527" r:id="rId20"/>
    <p:sldId id="468" r:id="rId21"/>
    <p:sldId id="470" r:id="rId22"/>
    <p:sldId id="471" r:id="rId23"/>
    <p:sldId id="518" r:id="rId24"/>
    <p:sldId id="520" r:id="rId25"/>
    <p:sldId id="528" r:id="rId26"/>
  </p:sldIdLst>
  <p:sldSz cx="9144000" cy="6858000" type="overhead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CCECFF"/>
    <a:srgbClr val="009900"/>
    <a:srgbClr val="0000FF"/>
    <a:srgbClr val="FFFF99"/>
    <a:srgbClr val="FF0000"/>
    <a:srgbClr val="CCFFCC"/>
    <a:srgbClr val="3333CC"/>
    <a:srgbClr val="66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-5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defTabSz="95091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r" defTabSz="95091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defTabSz="95091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6865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r" defTabSz="950913">
              <a:defRPr sz="1200"/>
            </a:lvl1pPr>
          </a:lstStyle>
          <a:p>
            <a:pPr>
              <a:defRPr/>
            </a:pPr>
            <a:fld id="{A7531079-6357-4A01-B3DF-4588CA0EF1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defTabSz="9509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r" defTabSz="9509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defTabSz="9509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r" defTabSz="950913">
              <a:defRPr sz="1200"/>
            </a:lvl1pPr>
          </a:lstStyle>
          <a:p>
            <a:pPr>
              <a:defRPr/>
            </a:pPr>
            <a:fld id="{F3D47F82-6C53-4A72-8AAE-0DE66129F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0293F7-ECD1-4722-AD24-9CC3C9D53183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273582-EB50-4053-ACA5-66EC5403CC38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045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4" y="4562475"/>
            <a:ext cx="5362575" cy="4319588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33"/>
          <p:cNvSpPr>
            <a:spLocks noChangeArrowheads="1"/>
          </p:cNvSpPr>
          <p:nvPr userDrawn="1"/>
        </p:nvSpPr>
        <p:spPr bwMode="auto">
          <a:xfrm flipV="1">
            <a:off x="381000" y="1752600"/>
            <a:ext cx="8382000" cy="762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7346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7347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3276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</a:t>
            </a:r>
            <a:r>
              <a:rPr lang="en-US" err="1"/>
              <a:t>Ostojic</a:t>
            </a:r>
            <a:r>
              <a:rPr lang="en-US"/>
              <a:t>, LHCC, 16 Jan 2009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60F27-5FD8-4100-B054-D5421D076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696200" cy="838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2BF4-C817-4AF8-80F2-212A03A04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76200"/>
            <a:ext cx="2000250" cy="60198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84835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FE70A-16D6-4505-9AF2-09E3FE15D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ChangeArrowheads="1"/>
          </p:cNvSpPr>
          <p:nvPr userDrawn="1"/>
        </p:nvSpPr>
        <p:spPr bwMode="auto">
          <a:xfrm flipV="1">
            <a:off x="381000" y="990600"/>
            <a:ext cx="8382000" cy="7620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6962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74E3-02BA-4F45-82A4-4B2FB0F485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7C59-6674-4F18-8D30-D157460D3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696200" cy="838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18F6E-3632-4741-B7B9-0A610423D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27B07-1DF1-4E5F-A0C0-DADAA79F42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696200" cy="838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9F477-BF07-4A40-B4F5-D7023B485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12F9D-B681-46CA-B3CE-5F9269E81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E58CA-5455-4E93-A3F8-EF1DA63058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37ACC-9A54-4A35-9908-D8367BEE5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7585F8D3-0580-4149-9958-C908A3AA3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ransition>
    <p:cover dir="rd"/>
  </p:transition>
  <p:timing>
    <p:tnLst>
      <p:par>
        <p:cTn id="1" dur="indefinite" restart="never" nodeType="tmRoot"/>
      </p:par>
    </p:tnLst>
  </p:timing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</a:defRPr>
      </a:lvl5pPr>
      <a:lvl6pPr marL="457200" algn="l" defTabSz="762000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</a:defRPr>
      </a:lvl6pPr>
      <a:lvl7pPr marL="914400" algn="l" defTabSz="762000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</a:defRPr>
      </a:lvl7pPr>
      <a:lvl8pPr marL="1371600" algn="l" defTabSz="762000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</a:defRPr>
      </a:lvl8pPr>
      <a:lvl9pPr marL="1828800" algn="l" defTabSz="762000" rtl="0" fontAlgn="base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62000" y="457200"/>
            <a:ext cx="7772400" cy="12414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ts val="600"/>
              </a:spcBef>
            </a:pPr>
            <a:r>
              <a:rPr lang="en-US" dirty="0" smtClean="0"/>
              <a:t>Overview of the </a:t>
            </a:r>
            <a:br>
              <a:rPr lang="en-US" dirty="0" smtClean="0"/>
            </a:br>
            <a:r>
              <a:rPr lang="en-US" dirty="0" smtClean="0"/>
              <a:t>LHC IR Upgrade Phase-1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 defTabSz="762000">
              <a:defRPr/>
            </a:pPr>
            <a:r>
              <a:rPr lang="en-US" dirty="0" smtClean="0">
                <a:latin typeface="+mn-lt"/>
              </a:rPr>
              <a:t>R. Ostojic,  Chamonix-2010</a:t>
            </a:r>
            <a:endParaRPr lang="en-US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905000" y="2286000"/>
            <a:ext cx="6019800" cy="3429000"/>
          </a:xfrm>
          <a:prstGeom prst="rect">
            <a:avLst/>
          </a:prstGeom>
          <a:ln w="25400" cap="flat" cmpd="sng" algn="ctr">
            <a:solidFill>
              <a:schemeClr val="accent2"/>
            </a:solidFill>
            <a:prstDash val="solid"/>
            <a:miter lim="800000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914400" lvl="1" indent="-457200" defTabSz="762000">
              <a:spcBef>
                <a:spcPts val="600"/>
              </a:spcBef>
              <a:buFont typeface="Wingdings" pitchFamily="2" charset="2"/>
              <a:buAutoNum type="arabicPeriod"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Project goals and constraints</a:t>
            </a:r>
          </a:p>
          <a:p>
            <a:pPr marL="914400" lvl="1" indent="-457200" defTabSz="762000">
              <a:spcBef>
                <a:spcPts val="600"/>
              </a:spcBef>
              <a:buFont typeface="Wingdings" pitchFamily="2" charset="2"/>
              <a:buAutoNum type="arabicPeriod"/>
            </a:pPr>
            <a:r>
              <a:rPr lang="en-GB" sz="2400" kern="0" dirty="0" smtClean="0"/>
              <a:t>Milestones, collaborations, budget</a:t>
            </a:r>
          </a:p>
          <a:p>
            <a:pPr marL="914400" lvl="1" indent="-457200" defTabSz="762000">
              <a:spcBef>
                <a:spcPts val="600"/>
              </a:spcBef>
              <a:buFont typeface="Wingdings" pitchFamily="2" charset="2"/>
              <a:buAutoNum type="arabicPeriod"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Status of studies:</a:t>
            </a:r>
          </a:p>
          <a:p>
            <a:pPr marL="1371600" lvl="2" indent="-457200" defTabSz="762000"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Layout and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sLHC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optics</a:t>
            </a:r>
          </a:p>
          <a:p>
            <a:pPr marL="1371600" lvl="2" indent="-457200" defTabSz="762000"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Magnets and cryogenics</a:t>
            </a:r>
          </a:p>
          <a:p>
            <a:pPr marL="1371600" lvl="2" indent="-457200" defTabSz="762000"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Equipment integration</a:t>
            </a:r>
          </a:p>
          <a:p>
            <a:pPr marL="914400" lvl="1" indent="-457200" defTabSz="762000">
              <a:spcBef>
                <a:spcPts val="600"/>
              </a:spcBef>
              <a:buFont typeface="Wingdings" pitchFamily="2" charset="2"/>
              <a:buAutoNum type="arabicPeriod"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Conclusions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848600" cy="51816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400" dirty="0" smtClean="0"/>
              <a:t>The project was approved by Council as part of “New initiatives” with a CERN materials budget of 33 MCHF (exclusive of the available SC cable, other materials and tooling remaining from the LHC production).</a:t>
            </a:r>
          </a:p>
          <a:p>
            <a:pPr>
              <a:spcBef>
                <a:spcPts val="600"/>
              </a:spcBef>
            </a:pPr>
            <a:r>
              <a:rPr lang="en-GB" sz="2400" dirty="0" smtClean="0"/>
              <a:t>The project relies on a strong international effort and brings together all presently available expertise and resources in accelerator superconducting magnet systems. Contributions from EU, US and a special French contribution have been secured for a considerable part of new equipment.</a:t>
            </a:r>
          </a:p>
          <a:p>
            <a:pPr>
              <a:spcBef>
                <a:spcPts val="600"/>
              </a:spcBef>
            </a:pPr>
            <a:r>
              <a:rPr lang="en-GB" sz="2400" dirty="0" smtClean="0"/>
              <a:t>Nevertheless, the present MTP materials budget falls short by about 10 MCHF.</a:t>
            </a:r>
          </a:p>
          <a:p>
            <a:pPr>
              <a:spcBef>
                <a:spcPts val="600"/>
              </a:spcBef>
            </a:pPr>
            <a:endParaRPr lang="en-GB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7600" y="152400"/>
            <a:ext cx="76962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Triplet layout</a:t>
            </a:r>
          </a:p>
        </p:txBody>
      </p:sp>
      <p:pic>
        <p:nvPicPr>
          <p:cNvPr id="11267" name="Picture 91" descr="layout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162050"/>
            <a:ext cx="762000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93"/>
          <p:cNvSpPr txBox="1">
            <a:spLocks noChangeArrowheads="1"/>
          </p:cNvSpPr>
          <p:nvPr/>
        </p:nvSpPr>
        <p:spPr bwMode="auto">
          <a:xfrm>
            <a:off x="152400" y="2514600"/>
            <a:ext cx="1447800" cy="346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600" dirty="0">
                <a:latin typeface="Comic Sans MS" pitchFamily="66" charset="0"/>
              </a:rPr>
              <a:t>LHC triplet</a:t>
            </a:r>
          </a:p>
        </p:txBody>
      </p:sp>
      <p:sp>
        <p:nvSpPr>
          <p:cNvPr id="11270" name="Text Box 94"/>
          <p:cNvSpPr txBox="1">
            <a:spLocks noChangeArrowheads="1"/>
          </p:cNvSpPr>
          <p:nvPr/>
        </p:nvSpPr>
        <p:spPr bwMode="auto">
          <a:xfrm>
            <a:off x="428596" y="6143644"/>
            <a:ext cx="1676400" cy="346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600" dirty="0" smtClean="0">
                <a:latin typeface="Comic Sans MS" pitchFamily="66" charset="0"/>
              </a:rPr>
              <a:t>Phase-1  </a:t>
            </a:r>
            <a:r>
              <a:rPr lang="en-US" sz="1600" dirty="0">
                <a:latin typeface="Comic Sans MS" pitchFamily="66" charset="0"/>
              </a:rPr>
              <a:t>triplet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3" y="3286124"/>
            <a:ext cx="7786743" cy="278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943600" y="1371600"/>
            <a:ext cx="2743200" cy="214276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342900" indent="-342900" defTabSz="762000">
              <a:spcBef>
                <a:spcPct val="10000"/>
              </a:spcBef>
              <a:defRPr/>
            </a:pPr>
            <a:r>
              <a:rPr lang="en-US" dirty="0" smtClean="0">
                <a:latin typeface="Arial" charset="0"/>
              </a:rPr>
              <a:t>Issues:</a:t>
            </a: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 err="1" smtClean="0"/>
              <a:t>Quadrupole</a:t>
            </a:r>
            <a:r>
              <a:rPr lang="en-US" dirty="0" smtClean="0"/>
              <a:t> length and powering</a:t>
            </a: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 smtClean="0">
                <a:latin typeface="Arial" charset="0"/>
              </a:rPr>
              <a:t>Orbit correctors</a:t>
            </a: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 smtClean="0">
                <a:latin typeface="Arial" charset="0"/>
              </a:rPr>
              <a:t>BPMS position</a:t>
            </a: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 smtClean="0"/>
              <a:t>CP and QDXS length and </a:t>
            </a:r>
            <a:r>
              <a:rPr lang="en-US" dirty="0" smtClean="0">
                <a:latin typeface="Arial" charset="0"/>
              </a:rPr>
              <a:t>D1 position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Matching Sections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4582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00FF"/>
                </a:solidFill>
              </a:rPr>
              <a:t>Reduction of 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400" dirty="0" smtClean="0">
                <a:solidFill>
                  <a:srgbClr val="0000FF"/>
                </a:solidFill>
              </a:rPr>
              <a:t>* inevitably reduces the flexibility of the matching sections.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Improvements of the matching section are limited to repositioning of the existing magnets (and eventually modification of their beam screens).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At present, the Phase-1 Upgrade assumes that: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+mj-lt"/>
              </a:rPr>
              <a:t>the matching section magnets (D2-Q6)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remain unchanged</a:t>
            </a:r>
            <a:r>
              <a:rPr lang="en-US" sz="2000" dirty="0" smtClean="0">
                <a:latin typeface="+mj-lt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9900"/>
                </a:solidFill>
                <a:latin typeface="+mj-lt"/>
              </a:rPr>
              <a:t>TAN </a:t>
            </a:r>
            <a:r>
              <a:rPr lang="en-US" sz="2000" dirty="0" smtClean="0">
                <a:latin typeface="+mj-lt"/>
              </a:rPr>
              <a:t>vacuum chamber to be replaced.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>
                <a:latin typeface="+mj-lt"/>
              </a:rPr>
              <a:t>Protection against beam halo (</a:t>
            </a:r>
            <a:r>
              <a:rPr lang="en-GB" sz="2000" dirty="0" smtClean="0">
                <a:solidFill>
                  <a:srgbClr val="009900"/>
                </a:solidFill>
                <a:latin typeface="+mj-lt"/>
              </a:rPr>
              <a:t>tertiary collimators</a:t>
            </a:r>
            <a:r>
              <a:rPr lang="en-GB" sz="2000" dirty="0" smtClean="0">
                <a:latin typeface="+mj-lt"/>
              </a:rPr>
              <a:t>) extended to all insertion magnets (Q4-D2, Q5 and Q6).</a:t>
            </a:r>
            <a:endParaRPr lang="en-US" sz="2000" dirty="0" smtClean="0">
              <a:latin typeface="+mj-lt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latin typeface="+mj-lt"/>
              </a:rPr>
              <a:t>Interventions on warm equipment can be done in normal shutdowns.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5" name="TextBox 25"/>
          <p:cNvSpPr txBox="1">
            <a:spLocks noChangeArrowheads="1"/>
          </p:cNvSpPr>
          <p:nvPr/>
        </p:nvSpPr>
        <p:spPr bwMode="auto">
          <a:xfrm>
            <a:off x="1905000" y="4038600"/>
            <a:ext cx="7010400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If redesigned, the matching sections should be preferably optimized to satisfy also the optics and equipment requirements of “Phase-2”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The time and effort to complete these studies may delay the completion of the technical design.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Optics issues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3962400" cy="3962400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eaLnBrk="1" hangingPunct="1">
              <a:spcBef>
                <a:spcPct val="30000"/>
              </a:spcBef>
              <a:buFontTx/>
              <a:buNone/>
            </a:pPr>
            <a:r>
              <a:rPr lang="en-GB" sz="2000" i="1" u="sng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Insertions.</a:t>
            </a:r>
            <a:r>
              <a:rPr lang="en-GB" sz="2000" dirty="0" smtClean="0">
                <a:latin typeface="Arial" charset="0"/>
                <a:cs typeface="Arial" charset="0"/>
              </a:rPr>
              <a:t> The strength and aperture of the magnets are the limiting factors for reducing </a:t>
            </a:r>
            <a:r>
              <a:rPr lang="en-GB" sz="2000" dirty="0" smtClean="0">
                <a:latin typeface="Symbol" pitchFamily="18" charset="2"/>
              </a:rPr>
              <a:t>b</a:t>
            </a:r>
            <a:r>
              <a:rPr lang="en-GB" sz="2000" dirty="0" smtClean="0"/>
              <a:t>*. </a:t>
            </a:r>
            <a:endParaRPr lang="en-US" sz="2000" dirty="0" smtClean="0"/>
          </a:p>
          <a:p>
            <a:pPr marL="0" indent="0" eaLnBrk="1" hangingPunct="1">
              <a:spcBef>
                <a:spcPct val="30000"/>
              </a:spcBef>
              <a:buFontTx/>
              <a:buNone/>
            </a:pPr>
            <a:r>
              <a:rPr lang="en-US" sz="2000" i="1" u="sng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Arcs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.</a:t>
            </a:r>
            <a:r>
              <a:rPr lang="en-US" sz="2000" dirty="0" smtClean="0">
                <a:latin typeface="Arial" charset="0"/>
                <a:cs typeface="Arial" charset="0"/>
              </a:rPr>
              <a:t> Correction of aberrations requires 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re-phasing of all the arcs and insertions for </a:t>
            </a:r>
            <a:r>
              <a:rPr lang="en-US" sz="2000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000" dirty="0" smtClean="0">
                <a:solidFill>
                  <a:srgbClr val="FF0000"/>
                </a:solidFill>
              </a:rPr>
              <a:t>* &lt; 0.5 m</a:t>
            </a:r>
            <a:r>
              <a:rPr lang="en-US" sz="2000" dirty="0" smtClean="0"/>
              <a:t>. </a:t>
            </a:r>
          </a:p>
          <a:p>
            <a:pPr marL="0" indent="0" eaLnBrk="1" hangingPunct="1">
              <a:spcBef>
                <a:spcPct val="30000"/>
              </a:spcBef>
              <a:buFontTx/>
              <a:buNone/>
            </a:pPr>
            <a:r>
              <a:rPr lang="en-US" sz="2000" i="1" u="sng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Triplets</a:t>
            </a:r>
            <a:r>
              <a:rPr lang="en-US" sz="2000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.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Parasitic dispersion</a:t>
            </a:r>
            <a:r>
              <a:rPr lang="en-US" sz="2000" dirty="0" smtClean="0">
                <a:latin typeface="Arial" charset="0"/>
                <a:cs typeface="Arial" charset="0"/>
              </a:rPr>
              <a:t> in the triplets due to large crossing angle has to be controlled. </a:t>
            </a:r>
            <a:r>
              <a:rPr lang="en-US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Beam crossing schemes</a:t>
            </a:r>
            <a:r>
              <a:rPr lang="en-US" sz="2000" dirty="0" smtClean="0">
                <a:latin typeface="Arial" charset="0"/>
                <a:cs typeface="Arial" charset="0"/>
              </a:rPr>
              <a:t> in IP1 and IP5 need to be flexible.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3581400" y="5562600"/>
            <a:ext cx="4876800" cy="83099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 complete solution for the new LHC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optics has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been developed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sz="2400" baseline="30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134" y="1295400"/>
            <a:ext cx="5468466" cy="386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Magnet cooling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807720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400" dirty="0" err="1" smtClean="0">
                <a:solidFill>
                  <a:srgbClr val="0000FF"/>
                </a:solidFill>
              </a:rPr>
              <a:t>Quadrupoles</a:t>
            </a:r>
            <a:r>
              <a:rPr lang="en-GB" sz="2400" dirty="0" smtClean="0">
                <a:solidFill>
                  <a:srgbClr val="0000FF"/>
                </a:solidFill>
              </a:rPr>
              <a:t> and correctors:</a:t>
            </a:r>
          </a:p>
          <a:p>
            <a:pPr lvl="1" eaLnBrk="1" hangingPunct="1">
              <a:spcBef>
                <a:spcPts val="600"/>
              </a:spcBef>
            </a:pPr>
            <a:r>
              <a:rPr lang="en-GB" sz="2000" dirty="0" smtClean="0"/>
              <a:t>Pressurised </a:t>
            </a:r>
            <a:r>
              <a:rPr lang="en-GB" sz="2000" dirty="0" smtClean="0">
                <a:solidFill>
                  <a:srgbClr val="FF0000"/>
                </a:solidFill>
              </a:rPr>
              <a:t>static </a:t>
            </a:r>
            <a:r>
              <a:rPr lang="en-GB" sz="2000" dirty="0" err="1" smtClean="0">
                <a:solidFill>
                  <a:srgbClr val="FF0000"/>
                </a:solidFill>
              </a:rPr>
              <a:t>superfluid</a:t>
            </a:r>
            <a:r>
              <a:rPr lang="en-GB" sz="2000" dirty="0" smtClean="0">
                <a:solidFill>
                  <a:srgbClr val="FF0000"/>
                </a:solidFill>
              </a:rPr>
              <a:t> He bath at 1.3 bar</a:t>
            </a:r>
            <a:r>
              <a:rPr lang="en-GB" sz="2000" dirty="0" smtClean="0"/>
              <a:t>, cooled by two-phase flow of saturated </a:t>
            </a:r>
            <a:r>
              <a:rPr lang="en-GB" sz="2000" dirty="0" err="1" smtClean="0"/>
              <a:t>superfluid</a:t>
            </a:r>
            <a:r>
              <a:rPr lang="en-GB" sz="2000" dirty="0" smtClean="0"/>
              <a:t> helium in a bayonet heat exchanger.</a:t>
            </a:r>
          </a:p>
          <a:p>
            <a:pPr lvl="1" eaLnBrk="1" hangingPunct="1">
              <a:spcBef>
                <a:spcPct val="0"/>
              </a:spcBef>
            </a:pPr>
            <a:r>
              <a:rPr lang="en-GB" sz="2000" dirty="0" smtClean="0"/>
              <a:t>Heat exchanger dimensioned for the </a:t>
            </a:r>
            <a:r>
              <a:rPr lang="en-GB" sz="2000" dirty="0" smtClean="0">
                <a:solidFill>
                  <a:srgbClr val="FF0000"/>
                </a:solidFill>
              </a:rPr>
              <a:t>ultimate power of 500 W/1.9 K</a:t>
            </a:r>
            <a:r>
              <a:rPr lang="en-GB" sz="2000" dirty="0" smtClean="0"/>
              <a:t> and </a:t>
            </a:r>
            <a:r>
              <a:rPr lang="en-GB" sz="2000" dirty="0" smtClean="0">
                <a:solidFill>
                  <a:srgbClr val="FF0000"/>
                </a:solidFill>
              </a:rPr>
              <a:t>ultimate vapour velocity of 7 m/s</a:t>
            </a:r>
            <a:r>
              <a:rPr lang="en-GB" sz="2000" dirty="0" smtClean="0"/>
              <a:t>.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Due to the distance of the QRL (3.3 km), the temperature </a:t>
            </a:r>
            <a:r>
              <a:rPr lang="en-GB" sz="2000" dirty="0" smtClean="0"/>
              <a:t>at high heat load increases from the outlet of the refrigerator (1.776 K) to 1.97 K on the </a:t>
            </a:r>
            <a:r>
              <a:rPr lang="en-GB" sz="2000" dirty="0" smtClean="0"/>
              <a:t>outer surface of the heater exchanger.</a:t>
            </a:r>
            <a:endParaRPr lang="en-GB" sz="2000" dirty="0" smtClean="0"/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D1 dipole:</a:t>
            </a:r>
          </a:p>
          <a:p>
            <a:pPr lvl="1" eaLnBrk="1" hangingPunct="1">
              <a:spcBef>
                <a:spcPts val="600"/>
              </a:spcBef>
            </a:pPr>
            <a:r>
              <a:rPr lang="en-GB" sz="2000" dirty="0" smtClean="0"/>
              <a:t>Pressurised </a:t>
            </a:r>
            <a:r>
              <a:rPr lang="en-GB" sz="2000" dirty="0" smtClean="0">
                <a:solidFill>
                  <a:srgbClr val="FF0000"/>
                </a:solidFill>
              </a:rPr>
              <a:t>static </a:t>
            </a:r>
            <a:r>
              <a:rPr lang="en-GB" sz="2000" dirty="0" err="1" smtClean="0">
                <a:solidFill>
                  <a:srgbClr val="FF0000"/>
                </a:solidFill>
              </a:rPr>
              <a:t>superfluid</a:t>
            </a:r>
            <a:r>
              <a:rPr lang="en-GB" sz="2000" dirty="0" smtClean="0">
                <a:solidFill>
                  <a:srgbClr val="FF0000"/>
                </a:solidFill>
              </a:rPr>
              <a:t> He bath at 1.3 bar</a:t>
            </a:r>
            <a:r>
              <a:rPr lang="en-GB" sz="2000" dirty="0" smtClean="0"/>
              <a:t>, cooled by heat conduction to the triplet.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en-GB" sz="2400" dirty="0" smtClean="0">
                <a:solidFill>
                  <a:srgbClr val="0000FF"/>
                </a:solidFill>
              </a:rPr>
              <a:t>Beam screen:</a:t>
            </a:r>
          </a:p>
          <a:p>
            <a:pPr lvl="1" eaLnBrk="1" hangingPunct="1">
              <a:spcBef>
                <a:spcPts val="600"/>
              </a:spcBef>
            </a:pPr>
            <a:r>
              <a:rPr lang="en-GB" sz="2000" dirty="0" smtClean="0"/>
              <a:t>Cooled with </a:t>
            </a:r>
            <a:r>
              <a:rPr lang="en-GB" sz="2000" dirty="0" smtClean="0">
                <a:solidFill>
                  <a:srgbClr val="FF0000"/>
                </a:solidFill>
              </a:rPr>
              <a:t>supercritical helium, 5-20 K</a:t>
            </a:r>
            <a:r>
              <a:rPr lang="en-GB" sz="2000" dirty="0" smtClean="0"/>
              <a:t>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Triplet cooling scheme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0040" y="1295400"/>
            <a:ext cx="6053960" cy="4244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76200" y="2006936"/>
            <a:ext cx="2895600" cy="294606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342900" indent="-342900" defTabSz="762000">
              <a:spcBef>
                <a:spcPct val="10000"/>
              </a:spcBef>
              <a:defRPr/>
            </a:pPr>
            <a:r>
              <a:rPr lang="en-US" dirty="0" smtClean="0">
                <a:latin typeface="Arial" charset="0"/>
              </a:rPr>
              <a:t>Main features:</a:t>
            </a: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 smtClean="0"/>
              <a:t>Control and safety valves integrated in the new service module QDXS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Warm-up of the triplet independent of the arc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Warm-up of the SC link/DFX independent of the triplet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MQXC low-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 quadrupole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7800" y="1828800"/>
            <a:ext cx="3657600" cy="3962400"/>
          </a:xfrm>
          <a:noFill/>
          <a:ln w="12700">
            <a:solidFill>
              <a:schemeClr val="tx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Coil aperture	120 mm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Gradient		127 T/m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Operating temp	1.9 K</a:t>
            </a:r>
            <a:endParaRPr lang="en-US" sz="1800" dirty="0" smtClean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Current		13.8 kA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Inductance		5.2 </a:t>
            </a:r>
            <a:r>
              <a:rPr lang="en-US" sz="1800" dirty="0" err="1" smtClean="0">
                <a:latin typeface="Arial" charset="0"/>
              </a:rPr>
              <a:t>mH</a:t>
            </a:r>
            <a:r>
              <a:rPr lang="en-US" sz="1800" dirty="0" smtClean="0">
                <a:latin typeface="Arial" charset="0"/>
              </a:rPr>
              <a:t>/m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Yoke ID		260 mm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Yoke OD		550 mm</a:t>
            </a:r>
          </a:p>
          <a:p>
            <a:pPr eaLnBrk="1" hangingPunct="1">
              <a:lnSpc>
                <a:spcPct val="80000"/>
              </a:lnSpc>
            </a:pPr>
            <a:endParaRPr lang="en-US" sz="1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LHC cables 01 and 02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Enhanced cable polyimide insulation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Self-supporting collars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Single piece yoke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Welded-shell cold mass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94738"/>
            <a:ext cx="4668537" cy="4501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MCXB, MQSX correctors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4800600" y="1600200"/>
            <a:ext cx="3962400" cy="4495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Coil </a:t>
            </a:r>
            <a:r>
              <a:rPr lang="en-US" dirty="0"/>
              <a:t>aperture	</a:t>
            </a:r>
            <a:r>
              <a:rPr lang="en-US" dirty="0" smtClean="0"/>
              <a:t>140 </a:t>
            </a:r>
            <a:r>
              <a:rPr lang="en-US" dirty="0"/>
              <a:t>mm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Operating temp	1.9 K</a:t>
            </a:r>
            <a:endParaRPr lang="en-US" dirty="0" smtClean="0">
              <a:solidFill>
                <a:srgbClr val="FF0000"/>
              </a:solidFill>
            </a:endParaRP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Current		2.4 kA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Yoke OD		550 mm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 smtClean="0"/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New 4 mm cable design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Cable polyimide insulation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Self-supporting collars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Single piece yoke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Welded-shell cold mass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 smtClean="0"/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MCXB field strength	1.5 Tm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MCXB inductance</a:t>
            </a:r>
            <a:r>
              <a:rPr lang="en-US" dirty="0"/>
              <a:t>		</a:t>
            </a:r>
            <a:r>
              <a:rPr lang="en-US" dirty="0" smtClean="0"/>
              <a:t>10 </a:t>
            </a:r>
            <a:r>
              <a:rPr lang="en-US" dirty="0" err="1" smtClean="0"/>
              <a:t>mH</a:t>
            </a:r>
            <a:endParaRPr lang="en-US" dirty="0"/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 smtClean="0"/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MQSX field strength	0.65 T</a:t>
            </a:r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dirty="0" smtClean="0"/>
              <a:t>MQSX inductance		3 </a:t>
            </a:r>
            <a:r>
              <a:rPr lang="en-US" dirty="0" err="1" smtClean="0"/>
              <a:t>mH</a:t>
            </a:r>
            <a:endParaRPr lang="en-US" dirty="0"/>
          </a:p>
          <a:p>
            <a:pPr marL="342900" indent="-342900" defTabSz="7620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005600"/>
            <a:ext cx="2645058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1757" y="1186200"/>
            <a:ext cx="2595145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D1 separation dipole</a:t>
            </a:r>
          </a:p>
        </p:txBody>
      </p:sp>
      <p:sp>
        <p:nvSpPr>
          <p:cNvPr id="28677" name="Rectangle 143"/>
          <p:cNvSpPr>
            <a:spLocks noChangeArrowheads="1"/>
          </p:cNvSpPr>
          <p:nvPr/>
        </p:nvSpPr>
        <p:spPr bwMode="auto">
          <a:xfrm>
            <a:off x="370084" y="2057400"/>
            <a:ext cx="3744716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-342900" algn="ctr" defTabSz="762000" eaLnBrk="0" hangingPunct="0">
              <a:spcBef>
                <a:spcPct val="20000"/>
              </a:spcBef>
            </a:pPr>
            <a:r>
              <a:rPr lang="en-US" dirty="0" smtClean="0"/>
              <a:t>T</a:t>
            </a:r>
            <a:r>
              <a:rPr lang="en-US" dirty="0" smtClean="0"/>
              <a:t>wo </a:t>
            </a:r>
            <a:r>
              <a:rPr lang="en-GB" dirty="0" smtClean="0"/>
              <a:t>optimised</a:t>
            </a:r>
            <a:r>
              <a:rPr lang="en-US" dirty="0" smtClean="0"/>
              <a:t> </a:t>
            </a:r>
            <a:r>
              <a:rPr lang="en-US" dirty="0" smtClean="0"/>
              <a:t>BNL DX </a:t>
            </a:r>
            <a:r>
              <a:rPr lang="en-US" dirty="0" smtClean="0"/>
              <a:t>magnets assembled in one helium </a:t>
            </a:r>
            <a:r>
              <a:rPr lang="en-US" dirty="0" smtClean="0"/>
              <a:t>vessel</a:t>
            </a:r>
            <a:endParaRPr lang="en-US" dirty="0" smtClean="0"/>
          </a:p>
          <a:p>
            <a:pPr marL="342900" indent="-342900" defTabSz="762000" eaLnBrk="0" hangingPunct="0">
              <a:spcBef>
                <a:spcPct val="20000"/>
              </a:spcBef>
            </a:pPr>
            <a:endParaRPr lang="en-US" dirty="0" smtClean="0">
              <a:solidFill>
                <a:srgbClr val="FF0000"/>
              </a:solidFill>
            </a:endParaRPr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Coil </a:t>
            </a:r>
            <a:r>
              <a:rPr lang="en-US" dirty="0"/>
              <a:t>aperture	180 mm</a:t>
            </a:r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Field		4.1 T</a:t>
            </a:r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Magnetic length	7.4 m</a:t>
            </a:r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Operating </a:t>
            </a:r>
            <a:r>
              <a:rPr lang="en-US" dirty="0"/>
              <a:t>temp	</a:t>
            </a:r>
            <a:r>
              <a:rPr lang="en-US" dirty="0" smtClean="0"/>
              <a:t>1.9 K</a:t>
            </a:r>
            <a:endParaRPr lang="en-US" dirty="0">
              <a:solidFill>
                <a:srgbClr val="FF0000"/>
              </a:solidFill>
            </a:endParaRPr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Current</a:t>
            </a:r>
            <a:r>
              <a:rPr lang="en-US" dirty="0"/>
              <a:t>		</a:t>
            </a:r>
            <a:r>
              <a:rPr lang="en-US" dirty="0" smtClean="0"/>
              <a:t>6.35 </a:t>
            </a:r>
            <a:r>
              <a:rPr lang="en-US" dirty="0"/>
              <a:t>kA</a:t>
            </a:r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Inductance		98 </a:t>
            </a:r>
            <a:r>
              <a:rPr lang="en-US" dirty="0" err="1" smtClean="0"/>
              <a:t>mH</a:t>
            </a:r>
            <a:endParaRPr lang="en-US" dirty="0" smtClean="0"/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Yoke OD		620/550 mm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682" y="1752600"/>
            <a:ext cx="3826934" cy="38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Protection against particle debris</a:t>
            </a:r>
          </a:p>
        </p:txBody>
      </p:sp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381000" y="1219200"/>
            <a:ext cx="3200400" cy="41371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indent="-342900" defTabSz="762000">
              <a:spcBef>
                <a:spcPct val="2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Protection against particle debris is the single most serious issue of the upgrade.</a:t>
            </a:r>
          </a:p>
          <a:p>
            <a:pPr indent="-342900" defTabSz="762000">
              <a:spcBef>
                <a:spcPct val="20000"/>
              </a:spcBef>
              <a:defRPr/>
            </a:pPr>
            <a:endParaRPr lang="en-US" dirty="0">
              <a:solidFill>
                <a:srgbClr val="FF0000"/>
              </a:solidFill>
              <a:latin typeface="Arial" charset="0"/>
            </a:endParaRP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>
                <a:latin typeface="Arial" charset="0"/>
              </a:rPr>
              <a:t>Energy deposition in </a:t>
            </a:r>
            <a:r>
              <a:rPr lang="en-US" dirty="0" smtClean="0">
                <a:latin typeface="Arial" charset="0"/>
              </a:rPr>
              <a:t>the coils </a:t>
            </a:r>
            <a:r>
              <a:rPr lang="en-US" dirty="0">
                <a:latin typeface="Arial" charset="0"/>
              </a:rPr>
              <a:t>and magnet lifetime.</a:t>
            </a: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>
                <a:latin typeface="Arial" charset="0"/>
              </a:rPr>
              <a:t>Equipment protection </a:t>
            </a:r>
            <a:r>
              <a:rPr lang="en-US" dirty="0" smtClean="0">
                <a:latin typeface="Arial" charset="0"/>
              </a:rPr>
              <a:t>around the beamline </a:t>
            </a:r>
            <a:r>
              <a:rPr lang="en-US" dirty="0">
                <a:latin typeface="Arial" charset="0"/>
              </a:rPr>
              <a:t>(TAS, TAN).</a:t>
            </a: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>
                <a:latin typeface="Arial" charset="0"/>
              </a:rPr>
              <a:t>Protection of electronic equipment in underground areas.</a:t>
            </a:r>
          </a:p>
          <a:p>
            <a:pPr marL="342900" indent="-342900" defTabSz="762000">
              <a:spcBef>
                <a:spcPct val="10000"/>
              </a:spcBef>
              <a:buFontTx/>
              <a:buChar char="•"/>
              <a:defRPr/>
            </a:pPr>
            <a:r>
              <a:rPr lang="en-US" dirty="0">
                <a:latin typeface="Arial" charset="0"/>
              </a:rPr>
              <a:t>Maintenance and interventions …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3733800" y="5562600"/>
            <a:ext cx="5257800" cy="10668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defTabSz="762000"/>
            <a:r>
              <a:rPr lang="en-US" sz="2000" dirty="0">
                <a:latin typeface="Arial" pitchFamily="34" charset="0"/>
                <a:cs typeface="Arial" pitchFamily="34" charset="0"/>
              </a:rPr>
              <a:t>All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equipment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built for a lifetime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of 1000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fb</a:t>
            </a:r>
            <a:r>
              <a:rPr lang="en-US" sz="2000" baseline="30000" dirty="0">
                <a:latin typeface="Arial" pitchFamily="34" charset="0"/>
                <a:cs typeface="Arial" pitchFamily="34" charset="0"/>
              </a:rPr>
              <a:t>-1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,</a:t>
            </a:r>
          </a:p>
          <a:p>
            <a:pPr marL="342900" indent="-342900" algn="ctr" defTabSz="762000"/>
            <a:r>
              <a:rPr lang="en-US" sz="2000" dirty="0">
                <a:latin typeface="Arial" pitchFamily="34" charset="0"/>
                <a:cs typeface="Arial" pitchFamily="34" charset="0"/>
              </a:rPr>
              <a:t>compatible with the lifetime of ATLAS and</a:t>
            </a:r>
          </a:p>
          <a:p>
            <a:pPr marL="342900" indent="-342900" algn="ctr" defTabSz="762000"/>
            <a:r>
              <a:rPr lang="en-US" sz="2000" dirty="0">
                <a:latin typeface="Arial" pitchFamily="34" charset="0"/>
                <a:cs typeface="Arial" pitchFamily="34" charset="0"/>
              </a:rPr>
              <a:t>CMS before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their “Phase-2”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upgrade.</a:t>
            </a:r>
          </a:p>
        </p:txBody>
      </p:sp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371600"/>
            <a:ext cx="8605837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5"/>
          <p:cNvSpPr>
            <a:spLocks noChangeArrowheads="1"/>
          </p:cNvSpPr>
          <p:nvPr/>
        </p:nvSpPr>
        <p:spPr bwMode="auto">
          <a:xfrm>
            <a:off x="8224837" y="1371600"/>
            <a:ext cx="5410200" cy="3657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defTabSz="762000">
              <a:spcBef>
                <a:spcPct val="20000"/>
              </a:spcBef>
            </a:pPr>
            <a:endParaRPr lang="en-US" sz="2000" dirty="0">
              <a:latin typeface="Comic Sans MS" pitchFamily="66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024437" y="5029200"/>
            <a:ext cx="2895600" cy="307975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sz="1400" dirty="0">
                <a:latin typeface="Comic Sans MS" pitchFamily="66" charset="0"/>
              </a:rPr>
              <a:t>Average dose 1.5 MGy/100 fb</a:t>
            </a:r>
            <a:r>
              <a:rPr lang="en-US" sz="2000" baseline="30000" dirty="0">
                <a:latin typeface="Comic Sans MS" pitchFamily="66" charset="0"/>
              </a:rPr>
              <a:t>-1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795837" y="1295400"/>
            <a:ext cx="3200400" cy="6096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algn="ctr" defTabSz="762000"/>
            <a:r>
              <a:rPr lang="en-US" dirty="0" smtClean="0">
                <a:latin typeface="Comic Sans MS" pitchFamily="66" charset="0"/>
              </a:rPr>
              <a:t>Triplet shielding efficiency:</a:t>
            </a:r>
          </a:p>
          <a:p>
            <a:pPr marL="342900" indent="-342900" algn="ctr" defTabSz="762000"/>
            <a:r>
              <a:rPr lang="en-US" dirty="0" smtClean="0">
                <a:latin typeface="Comic Sans MS" pitchFamily="66" charset="0"/>
              </a:rPr>
              <a:t> Phase-1 = 2.5 LHC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sLHC projects and design studies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7788" y="1143000"/>
            <a:ext cx="652621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Oval 20"/>
          <p:cNvSpPr/>
          <p:nvPr/>
        </p:nvSpPr>
        <p:spPr>
          <a:xfrm>
            <a:off x="452438" y="3200400"/>
            <a:ext cx="2062162" cy="666750"/>
          </a:xfrm>
          <a:prstGeom prst="ellips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CMS/ATLAS Upgrade Phase-1</a:t>
            </a:r>
          </a:p>
        </p:txBody>
      </p:sp>
      <p:sp>
        <p:nvSpPr>
          <p:cNvPr id="23" name="Oval 22"/>
          <p:cNvSpPr/>
          <p:nvPr/>
        </p:nvSpPr>
        <p:spPr>
          <a:xfrm>
            <a:off x="304800" y="2819400"/>
            <a:ext cx="4876800" cy="1447800"/>
          </a:xfrm>
          <a:prstGeom prst="ellipse">
            <a:avLst/>
          </a:prstGeom>
          <a:solidFill>
            <a:srgbClr val="FFFF00">
              <a:alpha val="15000"/>
            </a:srgbClr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126" name="TextBox 25"/>
          <p:cNvSpPr txBox="1">
            <a:spLocks noChangeArrowheads="1"/>
          </p:cNvSpPr>
          <p:nvPr/>
        </p:nvSpPr>
        <p:spPr bwMode="auto">
          <a:xfrm>
            <a:off x="2971800" y="2418814"/>
            <a:ext cx="5867400" cy="36009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 smtClean="0"/>
              <a:t>Strategy based on: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/>
              <a:t>Steadily increasing operational performance of the LHC year to year;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/>
              <a:t>Preparation of long-lead time hardware for known bottlenecks;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/>
              <a:t>Coordinated shutdowns with the goal of  ensuring continuously increasing performance on a longer term.</a:t>
            </a:r>
          </a:p>
          <a:p>
            <a:endParaRPr lang="en-GB" sz="2000" dirty="0" smtClean="0"/>
          </a:p>
          <a:p>
            <a:pPr algn="ctr"/>
            <a:r>
              <a:rPr lang="en-GB" sz="2400" dirty="0" smtClean="0">
                <a:solidFill>
                  <a:srgbClr val="FF0000"/>
                </a:solidFill>
              </a:rPr>
              <a:t>“</a:t>
            </a:r>
            <a:r>
              <a:rPr lang="en-GB" sz="2400" dirty="0" err="1" smtClean="0">
                <a:solidFill>
                  <a:srgbClr val="FF0000"/>
                </a:solidFill>
              </a:rPr>
              <a:t>sLHC</a:t>
            </a:r>
            <a:r>
              <a:rPr lang="en-GB" sz="2400" dirty="0" smtClean="0">
                <a:solidFill>
                  <a:srgbClr val="FF0000"/>
                </a:solidFill>
              </a:rPr>
              <a:t> Phase-1” readiness for installation end 2014</a:t>
            </a:r>
            <a:r>
              <a:rPr lang="en-GB" sz="2400" dirty="0" smtClean="0"/>
              <a:t>.</a:t>
            </a:r>
            <a:endParaRPr lang="en-GB" sz="24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IP1L-linkrouting-2"/>
          <p:cNvPicPr>
            <a:picLocks noChangeAspect="1" noChangeArrowheads="1"/>
          </p:cNvPicPr>
          <p:nvPr/>
        </p:nvPicPr>
        <p:blipFill>
          <a:blip r:embed="rId2" cstate="print"/>
          <a:srcRect l="3999" t="5505" r="8000" b="11812"/>
          <a:stretch>
            <a:fillRect/>
          </a:stretch>
        </p:blipFill>
        <p:spPr bwMode="auto">
          <a:xfrm rot="516760">
            <a:off x="4038600" y="3940176"/>
            <a:ext cx="4876800" cy="31035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6962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Powering equipment in IR1</a:t>
            </a:r>
            <a:endParaRPr lang="en-GB" dirty="0"/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791200" y="5641975"/>
            <a:ext cx="2819400" cy="1063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/>
              <a:t>Length ~28 m</a:t>
            </a:r>
          </a:p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/>
              <a:t>3 sharp (~ 1.5 m radius) bends plus some curves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29600" y="3324248"/>
            <a:ext cx="488950" cy="2571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>
                <a:solidFill>
                  <a:srgbClr val="FF0000"/>
                </a:solidFill>
              </a:rPr>
              <a:t>DFX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4267200" y="5029200"/>
            <a:ext cx="825500" cy="2571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Link </a:t>
            </a:r>
            <a:r>
              <a:rPr lang="en-US" sz="1200" dirty="0" err="1">
                <a:solidFill>
                  <a:srgbClr val="FF0000"/>
                </a:solidFill>
              </a:rPr>
              <a:t>Cryo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4800600" y="6019800"/>
            <a:ext cx="717550" cy="6604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Service</a:t>
            </a:r>
          </a:p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Module</a:t>
            </a:r>
          </a:p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(QDXS)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6400800" y="5057001"/>
            <a:ext cx="824265" cy="27699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Link DSX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6" name="Picture 11" descr="IP1L-linkrouting"/>
          <p:cNvPicPr>
            <a:picLocks noChangeAspect="1" noChangeArrowheads="1"/>
          </p:cNvPicPr>
          <p:nvPr/>
        </p:nvPicPr>
        <p:blipFill>
          <a:blip r:embed="rId3" cstate="print"/>
          <a:srcRect l="8081" t="33363" r="12122" b="11514"/>
          <a:stretch>
            <a:fillRect/>
          </a:stretch>
        </p:blipFill>
        <p:spPr bwMode="auto">
          <a:xfrm>
            <a:off x="3441032" y="1295400"/>
            <a:ext cx="5702968" cy="2743200"/>
          </a:xfrm>
          <a:prstGeom prst="rect">
            <a:avLst/>
          </a:prstGeom>
          <a:noFill/>
        </p:spPr>
      </p:pic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7924800" y="4218801"/>
            <a:ext cx="492443" cy="27699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 smtClean="0">
                <a:solidFill>
                  <a:srgbClr val="FF0000"/>
                </a:solidFill>
              </a:rPr>
              <a:t>DFX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6200" y="1771740"/>
            <a:ext cx="3200400" cy="39432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-342900" algn="l" defTabSz="762000" rtl="0" eaLnBrk="1" fontAlgn="base" latinLnBrk="0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Split powering chosen as a compromise between volume and complexity.</a:t>
            </a:r>
          </a:p>
          <a:p>
            <a:pPr marL="342900" marR="0" lvl="0" indent="-342900" algn="l" defTabSz="762000" rtl="0" eaLnBrk="1" fontAlgn="base" latinLnBrk="0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1" indent="-342900" algn="l" defTabSz="762000" rtl="0" eaLnBrk="1" fontAlgn="base" latinLnBrk="0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Protection of the magnets ensured </a:t>
            </a: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by the energy extraction system and by the quench heaters.</a:t>
            </a:r>
          </a:p>
          <a:p>
            <a:pPr marL="0" marR="0" lvl="1" indent="-342900" algn="l" defTabSz="762000" rtl="0" eaLnBrk="1" fontAlgn="base" latinLnBrk="0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1" indent="-342900" algn="l" defTabSz="762000" rtl="0" eaLnBrk="1" fontAlgn="base" latinLnBrk="0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DFX, converters and switches located in </a:t>
            </a: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low-radiation areas</a:t>
            </a: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. DFX connected to the QDXS service module via a SC link (~30-100 m.)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7"/>
          <p:cNvGrpSpPr>
            <a:grpSpLocks/>
          </p:cNvGrpSpPr>
          <p:nvPr/>
        </p:nvGrpSpPr>
        <p:grpSpPr bwMode="auto">
          <a:xfrm rot="10800000">
            <a:off x="785786" y="4222762"/>
            <a:ext cx="4714908" cy="2328858"/>
            <a:chOff x="192" y="576"/>
            <a:chExt cx="5760" cy="2942"/>
          </a:xfrm>
        </p:grpSpPr>
        <p:pic>
          <p:nvPicPr>
            <p:cNvPr id="15" name="Picture 14" descr="IP5R-linkView4-s"/>
            <p:cNvPicPr>
              <a:picLocks noChangeAspect="1" noChangeArrowheads="1"/>
            </p:cNvPicPr>
            <p:nvPr/>
          </p:nvPicPr>
          <p:blipFill>
            <a:blip r:embed="rId2" cstate="print"/>
            <a:srcRect t="4553" b="22003"/>
            <a:stretch>
              <a:fillRect/>
            </a:stretch>
          </p:blipFill>
          <p:spPr bwMode="auto">
            <a:xfrm>
              <a:off x="192" y="576"/>
              <a:ext cx="5760" cy="2942"/>
            </a:xfrm>
            <a:prstGeom prst="rect">
              <a:avLst/>
            </a:prstGeom>
            <a:noFill/>
          </p:spPr>
        </p:pic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 rot="-1771051">
              <a:off x="672" y="1248"/>
              <a:ext cx="816" cy="1248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5472" y="2688"/>
              <a:ext cx="480" cy="81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6962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Equipment in IR5</a:t>
            </a:r>
            <a:endParaRPr lang="en-GB" dirty="0"/>
          </a:p>
        </p:txBody>
      </p:sp>
      <p:pic>
        <p:nvPicPr>
          <p:cNvPr id="6" name="Picture 12" descr="IP5R-linkView4-s"/>
          <p:cNvPicPr>
            <a:picLocks noChangeAspect="1" noChangeArrowheads="1"/>
          </p:cNvPicPr>
          <p:nvPr/>
        </p:nvPicPr>
        <p:blipFill>
          <a:blip r:embed="rId2" cstate="print"/>
          <a:srcRect l="8333" t="21329" r="80000" b="52309"/>
          <a:stretch>
            <a:fillRect/>
          </a:stretch>
        </p:blipFill>
        <p:spPr bwMode="auto">
          <a:xfrm>
            <a:off x="4286248" y="4794267"/>
            <a:ext cx="633413" cy="1035050"/>
          </a:xfrm>
          <a:prstGeom prst="rect">
            <a:avLst/>
          </a:prstGeom>
          <a:noFill/>
        </p:spPr>
      </p:pic>
      <p:pic>
        <p:nvPicPr>
          <p:cNvPr id="7" name="Picture 18" descr="IP5R-linkView4-s"/>
          <p:cNvPicPr>
            <a:picLocks noChangeAspect="1" noChangeArrowheads="1"/>
          </p:cNvPicPr>
          <p:nvPr/>
        </p:nvPicPr>
        <p:blipFill>
          <a:blip r:embed="rId2" cstate="print"/>
          <a:srcRect l="91667" t="57277" b="22003"/>
          <a:stretch>
            <a:fillRect/>
          </a:stretch>
        </p:blipFill>
        <p:spPr bwMode="auto">
          <a:xfrm>
            <a:off x="714348" y="3937011"/>
            <a:ext cx="452438" cy="814388"/>
          </a:xfrm>
          <a:prstGeom prst="rect">
            <a:avLst/>
          </a:prstGeom>
          <a:noFill/>
        </p:spPr>
      </p:pic>
      <p:pic>
        <p:nvPicPr>
          <p:cNvPr id="8" name="Picture 20" descr="IP5R-linkView1-s"/>
          <p:cNvPicPr>
            <a:picLocks noChangeAspect="1" noChangeArrowheads="1"/>
          </p:cNvPicPr>
          <p:nvPr/>
        </p:nvPicPr>
        <p:blipFill>
          <a:blip r:embed="rId3" cstate="print"/>
          <a:srcRect t="3497" r="3952" b="10820"/>
          <a:stretch>
            <a:fillRect/>
          </a:stretch>
        </p:blipFill>
        <p:spPr bwMode="auto">
          <a:xfrm>
            <a:off x="3273477" y="1508119"/>
            <a:ext cx="5299052" cy="3286148"/>
          </a:xfrm>
          <a:prstGeom prst="rect">
            <a:avLst/>
          </a:prstGeom>
          <a:noFill/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896004" y="5429264"/>
            <a:ext cx="2819400" cy="1063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dirty="0"/>
              <a:t>Length ~95 m</a:t>
            </a:r>
          </a:p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dirty="0"/>
              <a:t>One 180 degree curve plus some longer curves</a:t>
            </a: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1214414" y="4294201"/>
            <a:ext cx="488950" cy="2571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DFX</a:t>
            </a: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2428860" y="5722961"/>
            <a:ext cx="825500" cy="2571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Link </a:t>
            </a:r>
            <a:r>
              <a:rPr lang="en-US" sz="1200" dirty="0" err="1">
                <a:solidFill>
                  <a:srgbClr val="FF0000"/>
                </a:solidFill>
              </a:rPr>
              <a:t>Cryo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4895848" y="5143517"/>
            <a:ext cx="717550" cy="6604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>
                <a:solidFill>
                  <a:srgbClr val="FF0000"/>
                </a:solidFill>
              </a:rPr>
              <a:t>Service</a:t>
            </a:r>
          </a:p>
          <a:p>
            <a:pPr>
              <a:buFontTx/>
              <a:buNone/>
            </a:pPr>
            <a:r>
              <a:rPr lang="en-US" sz="1200">
                <a:solidFill>
                  <a:srgbClr val="FF0000"/>
                </a:solidFill>
              </a:rPr>
              <a:t>Module</a:t>
            </a:r>
          </a:p>
          <a:p>
            <a:pPr>
              <a:buFontTx/>
              <a:buNone/>
            </a:pPr>
            <a:r>
              <a:rPr lang="en-US" sz="1200">
                <a:solidFill>
                  <a:srgbClr val="FF0000"/>
                </a:solidFill>
              </a:rPr>
              <a:t>(QDXS)</a:t>
            </a: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4657724" y="5794383"/>
            <a:ext cx="496888" cy="2571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DSX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IP5L-linkView3-s"/>
          <p:cNvPicPr>
            <a:picLocks noChangeAspect="1" noChangeArrowheads="1"/>
          </p:cNvPicPr>
          <p:nvPr/>
        </p:nvPicPr>
        <p:blipFill>
          <a:blip r:embed="rId2" cstate="print"/>
          <a:srcRect t="20291" b="20255"/>
          <a:stretch>
            <a:fillRect/>
          </a:stretch>
        </p:blipFill>
        <p:spPr bwMode="auto">
          <a:xfrm rot="674410">
            <a:off x="4371503" y="4209671"/>
            <a:ext cx="4500818" cy="218518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6962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Equipment in IR5</a:t>
            </a:r>
          </a:p>
        </p:txBody>
      </p:sp>
      <p:pic>
        <p:nvPicPr>
          <p:cNvPr id="4" name="Picture 3" descr="22-Pt5 left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204" y="1142984"/>
            <a:ext cx="503261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72222" y="3197228"/>
            <a:ext cx="1676400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/>
              <a:t>Length ~50m</a:t>
            </a:r>
          </a:p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/>
              <a:t>5 sharp bends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8186734" y="4483112"/>
            <a:ext cx="488950" cy="2571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DFX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4400520" y="5983310"/>
            <a:ext cx="717550" cy="6604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Service</a:t>
            </a:r>
          </a:p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Module</a:t>
            </a:r>
          </a:p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(QDXS)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543660" y="4268798"/>
            <a:ext cx="496888" cy="2571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FF0000"/>
                </a:solidFill>
              </a:rPr>
              <a:t>DSX</a:t>
            </a:r>
          </a:p>
        </p:txBody>
      </p:sp>
      <p:sp>
        <p:nvSpPr>
          <p:cNvPr id="11" name="TextBox 25"/>
          <p:cNvSpPr txBox="1">
            <a:spLocks noChangeArrowheads="1"/>
          </p:cNvSpPr>
          <p:nvPr/>
        </p:nvSpPr>
        <p:spPr bwMode="auto">
          <a:xfrm>
            <a:off x="4572000" y="1371600"/>
            <a:ext cx="4343400" cy="14219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New underground areas in IR1 and IR5 would considerably ease equipment installation and maintenance.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34602"/>
            <a:ext cx="7344000" cy="5142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6962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Comparison of LHC and Phase-1 triplets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943600" y="1905000"/>
            <a:ext cx="1143000" cy="4572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5943600" y="4876800"/>
            <a:ext cx="1143000" cy="5334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5943600" y="5562600"/>
            <a:ext cx="1143000" cy="5334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In conclusion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5486400"/>
          </a:xfrm>
        </p:spPr>
        <p:txBody>
          <a:bodyPr/>
          <a:lstStyle/>
          <a:p>
            <a:pPr marL="533400" lvl="1" indent="-533400"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GB" sz="2000" dirty="0" smtClean="0"/>
              <a:t>A conceptual design for the Phase-1 Upgrade, in line with the general constraints, is at hand. The technical design, the limited R&amp;D and tooling preparations for magnet construction, are advancing.</a:t>
            </a:r>
            <a:r>
              <a:rPr lang="en-GB" sz="2000" dirty="0" smtClean="0">
                <a:solidFill>
                  <a:srgbClr val="FF0000"/>
                </a:solidFill>
              </a:rPr>
              <a:t> Due to the fact that the </a:t>
            </a:r>
            <a:r>
              <a:rPr lang="en-US" sz="2000" dirty="0" smtClean="0">
                <a:solidFill>
                  <a:srgbClr val="FF0000"/>
                </a:solidFill>
              </a:rPr>
              <a:t>LHC dipole cable is readily </a:t>
            </a:r>
            <a:r>
              <a:rPr lang="en-GB" sz="2000" dirty="0" smtClean="0">
                <a:solidFill>
                  <a:srgbClr val="FF0000"/>
                </a:solidFill>
              </a:rPr>
              <a:t>available</a:t>
            </a:r>
            <a:r>
              <a:rPr lang="en-US" sz="2000" dirty="0" smtClean="0">
                <a:solidFill>
                  <a:srgbClr val="FF0000"/>
                </a:solidFill>
              </a:rPr>
              <a:t>, the magnets and other equipment can be built, under reasonable assumptions, by the end of 2014.</a:t>
            </a:r>
          </a:p>
          <a:p>
            <a:pPr marL="533400" lvl="1" indent="-533400"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GB" sz="2000" i="1" dirty="0" smtClean="0">
                <a:solidFill>
                  <a:schemeClr val="tx2"/>
                </a:solidFill>
              </a:rPr>
              <a:t>The available resources at CERN and worldwide for the construction of the magnets and other equipment for the Phase-1 Upgrade are limited. </a:t>
            </a:r>
            <a:r>
              <a:rPr lang="en-GB" sz="2000" i="1" dirty="0" smtClean="0">
                <a:solidFill>
                  <a:srgbClr val="FF0000"/>
                </a:solidFill>
              </a:rPr>
              <a:t>The collaborations with European and US laboratories, which bring in their expertise and resources, have been formalised and are in effect.</a:t>
            </a:r>
          </a:p>
          <a:p>
            <a:pPr marL="533400" lvl="1" indent="-533400"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000" dirty="0" smtClean="0"/>
              <a:t>Separate cryogenic systems for the triplets in IR1 and IR5, together with new underground areas, if available around 2015-16, would considerably ease the installation and improve the performance of the new triplets. Such investment is necessary for further IR upgrades.</a:t>
            </a:r>
          </a:p>
          <a:p>
            <a:pPr marL="533400" lvl="1" indent="-533400"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sz="2000" dirty="0" smtClean="0"/>
              <a:t>The new triplets provide considerable flexibility for beam collisions in ATLAS and CMS insertions. Several ways are open to reach stable operation at a luminosity of 2 10</a:t>
            </a:r>
            <a:r>
              <a:rPr lang="en-US" sz="2000" baseline="30000" dirty="0" smtClean="0"/>
              <a:t>34</a:t>
            </a:r>
            <a:r>
              <a:rPr lang="en-US" sz="2000" dirty="0" smtClean="0"/>
              <a:t> cm</a:t>
            </a:r>
            <a:r>
              <a:rPr lang="en-US" sz="2000" baseline="30000" dirty="0" smtClean="0"/>
              <a:t>-2</a:t>
            </a:r>
            <a:r>
              <a:rPr lang="en-US" sz="2000" dirty="0" smtClean="0"/>
              <a:t>s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.</a:t>
            </a:r>
          </a:p>
          <a:p>
            <a:pPr marL="533400" indent="-533400" eaLnBrk="1" hangingPunct="1">
              <a:lnSpc>
                <a:spcPct val="90000"/>
              </a:lnSpc>
              <a:spcBef>
                <a:spcPct val="50000"/>
              </a:spcBef>
              <a:buNone/>
            </a:pPr>
            <a:endParaRPr lang="en-GB" sz="2000" dirty="0" smtClean="0">
              <a:solidFill>
                <a:srgbClr val="0000FF"/>
              </a:solidFill>
            </a:endParaRPr>
          </a:p>
          <a:p>
            <a:pPr marL="533400" indent="-533400" eaLnBrk="1" hangingPunct="1">
              <a:lnSpc>
                <a:spcPct val="90000"/>
              </a:lnSpc>
              <a:spcBef>
                <a:spcPct val="50000"/>
              </a:spcBef>
            </a:pPr>
            <a:endParaRPr lang="en-GB" sz="2200" dirty="0" smtClean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Acknowledgments</a:t>
            </a:r>
            <a:endParaRPr lang="en-US" dirty="0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4572000" cy="5257800"/>
          </a:xfrm>
        </p:spPr>
        <p:txBody>
          <a:bodyPr numCol="2"/>
          <a:lstStyle/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R.Assmann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M.Bajko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A.Ballarino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C.Boccard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F.Butin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F.Cerutti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R.Denz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D.Duarte</a:t>
            </a:r>
            <a:r>
              <a:rPr lang="en-GB" sz="2000" dirty="0" smtClean="0"/>
              <a:t> </a:t>
            </a:r>
            <a:r>
              <a:rPr lang="en-GB" sz="2000" dirty="0" smtClean="0"/>
              <a:t>Ramos</a:t>
            </a:r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O.Dunkel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S.Fartoukh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S.Feher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P.Fessia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B.Holzer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M.Kaducak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M.Karppinen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G.Kirby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N.Kos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H.Mainaud</a:t>
            </a:r>
            <a:r>
              <a:rPr lang="en-GB" sz="2000" dirty="0" smtClean="0"/>
              <a:t> </a:t>
            </a:r>
            <a:r>
              <a:rPr lang="en-GB" sz="2000" dirty="0" smtClean="0"/>
              <a:t>Durand</a:t>
            </a:r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S.Maridor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J.Miles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Y.Muttoni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T.Peterson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S.Plate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H.Prin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S.Roesler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S.Russenschuck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H.Thiesen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smtClean="0"/>
              <a:t>J-</a:t>
            </a:r>
            <a:r>
              <a:rPr lang="en-GB" sz="2000" dirty="0" err="1" smtClean="0"/>
              <a:t>P.Tock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A.Vande</a:t>
            </a:r>
            <a:r>
              <a:rPr lang="en-GB" sz="2000" dirty="0" smtClean="0"/>
              <a:t> Craen</a:t>
            </a:r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R.Van</a:t>
            </a:r>
            <a:r>
              <a:rPr lang="en-GB" sz="2000" dirty="0" smtClean="0"/>
              <a:t> </a:t>
            </a:r>
            <a:r>
              <a:rPr lang="en-GB" sz="2000" dirty="0" smtClean="0"/>
              <a:t>Weelderen</a:t>
            </a:r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R.Veness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B.Vullierme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S.Weisz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P.Wanderer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L.Williams</a:t>
            </a:r>
            <a:endParaRPr lang="en-GB" sz="2000" dirty="0" smtClean="0"/>
          </a:p>
          <a:p>
            <a:pPr marL="0" indent="-533400" eaLnBrk="1" hangingPunct="1">
              <a:lnSpc>
                <a:spcPct val="90000"/>
              </a:lnSpc>
              <a:spcBef>
                <a:spcPts val="0"/>
              </a:spcBef>
              <a:buNone/>
            </a:pPr>
            <a:r>
              <a:rPr lang="en-GB" sz="2000" dirty="0" err="1" smtClean="0"/>
              <a:t>K.C.Wu</a:t>
            </a:r>
            <a:endParaRPr lang="en-GB" sz="2000" dirty="0" smtClean="0"/>
          </a:p>
        </p:txBody>
      </p:sp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609600" y="1143000"/>
            <a:ext cx="8077200" cy="424732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400" i="1" dirty="0" smtClean="0">
                <a:latin typeface="+mj-lt"/>
              </a:rPr>
              <a:t>Members of </a:t>
            </a:r>
            <a:r>
              <a:rPr lang="en-GB" sz="2400" i="1" dirty="0" smtClean="0">
                <a:latin typeface="+mj-lt"/>
              </a:rPr>
              <a:t>the Technical Design </a:t>
            </a:r>
            <a:r>
              <a:rPr lang="en-GB" sz="2400" i="1" dirty="0" smtClean="0">
                <a:latin typeface="+mj-lt"/>
              </a:rPr>
              <a:t>Group</a:t>
            </a:r>
            <a:endParaRPr lang="en-GB" sz="2400" i="1" dirty="0" smtClean="0">
              <a:latin typeface="+mj-lt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The ATLAS and CMS interaction regions</a:t>
            </a:r>
          </a:p>
        </p:txBody>
      </p:sp>
      <p:pic>
        <p:nvPicPr>
          <p:cNvPr id="6147" name="Picture 3" descr="layout_ir5_herv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30350"/>
            <a:ext cx="9144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38200" y="3517900"/>
            <a:ext cx="2286000" cy="3143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>
                <a:latin typeface="Verdana" pitchFamily="34" charset="0"/>
              </a:rPr>
              <a:t>Dispersion suppressor</a:t>
            </a:r>
          </a:p>
        </p:txBody>
      </p:sp>
      <p:sp>
        <p:nvSpPr>
          <p:cNvPr id="6149" name="AutoShape 5"/>
          <p:cNvSpPr>
            <a:spLocks/>
          </p:cNvSpPr>
          <p:nvPr/>
        </p:nvSpPr>
        <p:spPr bwMode="auto">
          <a:xfrm rot="-5400000">
            <a:off x="1790700" y="1568450"/>
            <a:ext cx="304800" cy="3124200"/>
          </a:xfrm>
          <a:prstGeom prst="leftBrace">
            <a:avLst>
              <a:gd name="adj1" fmla="val 85417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505200" y="3511550"/>
            <a:ext cx="1828800" cy="3143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>
                <a:latin typeface="Verdana" pitchFamily="34" charset="0"/>
              </a:rPr>
              <a:t>Matching section</a:t>
            </a:r>
          </a:p>
        </p:txBody>
      </p:sp>
      <p:sp>
        <p:nvSpPr>
          <p:cNvPr id="6151" name="AutoShape 7"/>
          <p:cNvSpPr>
            <a:spLocks/>
          </p:cNvSpPr>
          <p:nvPr/>
        </p:nvSpPr>
        <p:spPr bwMode="auto">
          <a:xfrm rot="-5400000">
            <a:off x="4457700" y="2101850"/>
            <a:ext cx="304800" cy="2057400"/>
          </a:xfrm>
          <a:prstGeom prst="leftBrace">
            <a:avLst>
              <a:gd name="adj1" fmla="val 56250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562600" y="3511550"/>
            <a:ext cx="1981200" cy="3143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>
                <a:latin typeface="Verdana" pitchFamily="34" charset="0"/>
              </a:rPr>
              <a:t>Separation dipoles</a:t>
            </a:r>
          </a:p>
        </p:txBody>
      </p:sp>
      <p:sp>
        <p:nvSpPr>
          <p:cNvPr id="6153" name="AutoShape 9"/>
          <p:cNvSpPr>
            <a:spLocks/>
          </p:cNvSpPr>
          <p:nvPr/>
        </p:nvSpPr>
        <p:spPr bwMode="auto">
          <a:xfrm rot="-5400000">
            <a:off x="6515100" y="2178050"/>
            <a:ext cx="304800" cy="1905000"/>
          </a:xfrm>
          <a:prstGeom prst="leftBrace">
            <a:avLst>
              <a:gd name="adj1" fmla="val 52083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54" name="AutoShape 10"/>
          <p:cNvSpPr>
            <a:spLocks/>
          </p:cNvSpPr>
          <p:nvPr/>
        </p:nvSpPr>
        <p:spPr bwMode="auto">
          <a:xfrm rot="-5400000">
            <a:off x="7962900" y="2711450"/>
            <a:ext cx="304800" cy="838200"/>
          </a:xfrm>
          <a:prstGeom prst="leftBrace">
            <a:avLst>
              <a:gd name="adj1" fmla="val 22917"/>
              <a:gd name="adj2" fmla="val 50000"/>
            </a:avLst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7772400" y="3435350"/>
            <a:ext cx="685800" cy="52705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dirty="0">
                <a:latin typeface="Verdana" pitchFamily="34" charset="0"/>
              </a:rPr>
              <a:t>Final focus</a:t>
            </a:r>
          </a:p>
        </p:txBody>
      </p:sp>
      <p:sp>
        <p:nvSpPr>
          <p:cNvPr id="6156" name="Oval 15"/>
          <p:cNvSpPr>
            <a:spLocks noChangeArrowheads="1"/>
          </p:cNvSpPr>
          <p:nvPr/>
        </p:nvSpPr>
        <p:spPr bwMode="auto">
          <a:xfrm>
            <a:off x="4648200" y="1682750"/>
            <a:ext cx="4267200" cy="1295400"/>
          </a:xfrm>
          <a:prstGeom prst="ellipse">
            <a:avLst/>
          </a:prstGeom>
          <a:noFill/>
          <a:ln w="190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157" name="Rectangle 143"/>
          <p:cNvSpPr>
            <a:spLocks noChangeArrowheads="1"/>
          </p:cNvSpPr>
          <p:nvPr/>
        </p:nvSpPr>
        <p:spPr bwMode="auto">
          <a:xfrm>
            <a:off x="2209800" y="4495800"/>
            <a:ext cx="51816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defTabSz="762000" eaLnBrk="0" hangingPunct="0">
              <a:spcBef>
                <a:spcPct val="20000"/>
              </a:spcBef>
            </a:pPr>
            <a:r>
              <a:rPr lang="en-US" sz="2400" dirty="0" smtClean="0"/>
              <a:t>LHC low-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 triplet</a:t>
            </a:r>
          </a:p>
          <a:p>
            <a:pPr marL="342900" indent="-342900" defTabSz="762000" eaLnBrk="0" hangingPunct="0">
              <a:spcBef>
                <a:spcPct val="20000"/>
              </a:spcBef>
            </a:pPr>
            <a:endParaRPr lang="en-US" sz="1000" dirty="0" smtClean="0"/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Position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/>
              <a:t>	</a:t>
            </a:r>
            <a:r>
              <a:rPr lang="en-US" dirty="0" smtClean="0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rgbClr val="FF0000"/>
                </a:solidFill>
              </a:rPr>
              <a:t>* = 23 m</a:t>
            </a:r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Quad gradient</a:t>
            </a:r>
            <a:r>
              <a:rPr lang="en-US" dirty="0" smtClean="0">
                <a:solidFill>
                  <a:srgbClr val="E60000"/>
                </a:solidFill>
              </a:rPr>
              <a:t> </a:t>
            </a:r>
            <a:r>
              <a:rPr lang="en-US" dirty="0">
                <a:solidFill>
                  <a:srgbClr val="E60000"/>
                </a:solidFill>
              </a:rPr>
              <a:t>		</a:t>
            </a:r>
            <a:r>
              <a:rPr lang="en-US" dirty="0" smtClean="0">
                <a:solidFill>
                  <a:srgbClr val="E60000"/>
                </a:solidFill>
              </a:rPr>
              <a:t>205 </a:t>
            </a:r>
            <a:r>
              <a:rPr lang="en-US" dirty="0">
                <a:solidFill>
                  <a:srgbClr val="E60000"/>
                </a:solidFill>
              </a:rPr>
              <a:t>T/m</a:t>
            </a:r>
            <a:endParaRPr lang="en-US" dirty="0"/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Coil aperture		</a:t>
            </a:r>
            <a:r>
              <a:rPr lang="en-US" dirty="0" smtClean="0">
                <a:solidFill>
                  <a:srgbClr val="FF0000"/>
                </a:solidFill>
              </a:rPr>
              <a:t>70 mm</a:t>
            </a:r>
          </a:p>
          <a:p>
            <a:pPr marL="342900" indent="-342900" defTabSz="762000" eaLnBrk="0" hangingPunct="0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*, </a:t>
            </a:r>
            <a:r>
              <a:rPr lang="en-US" b="1" dirty="0" smtClean="0">
                <a:latin typeface="Script MT Bold" pitchFamily="66" charset="0"/>
              </a:rPr>
              <a:t>L</a:t>
            </a:r>
            <a:r>
              <a:rPr lang="en-US" b="1" dirty="0" smtClean="0">
                <a:solidFill>
                  <a:srgbClr val="E60000"/>
                </a:solidFill>
                <a:latin typeface="Script MT Bold" pitchFamily="66" charset="0"/>
              </a:rPr>
              <a:t>			</a:t>
            </a:r>
            <a:r>
              <a:rPr lang="en-US" dirty="0" smtClean="0">
                <a:solidFill>
                  <a:srgbClr val="E60000"/>
                </a:solidFill>
              </a:rPr>
              <a:t>55 cm, 10</a:t>
            </a:r>
            <a:r>
              <a:rPr lang="en-US" baseline="30000" dirty="0" smtClean="0">
                <a:solidFill>
                  <a:srgbClr val="E60000"/>
                </a:solidFill>
                <a:latin typeface="Times New Roman" pitchFamily="18" charset="0"/>
              </a:rPr>
              <a:t>34</a:t>
            </a:r>
            <a:r>
              <a:rPr lang="en-US" dirty="0" smtClean="0">
                <a:solidFill>
                  <a:srgbClr val="E60000"/>
                </a:solidFill>
              </a:rPr>
              <a:t>cm</a:t>
            </a:r>
            <a:r>
              <a:rPr lang="en-US" baseline="30000" dirty="0" smtClean="0">
                <a:solidFill>
                  <a:srgbClr val="E60000"/>
                </a:solidFill>
                <a:latin typeface="Times New Roman" pitchFamily="18" charset="0"/>
              </a:rPr>
              <a:t>-2</a:t>
            </a:r>
            <a:r>
              <a:rPr lang="en-US" dirty="0" smtClean="0">
                <a:solidFill>
                  <a:srgbClr val="E60000"/>
                </a:solidFill>
              </a:rPr>
              <a:t>s</a:t>
            </a:r>
            <a:r>
              <a:rPr lang="en-US" baseline="30000" dirty="0" smtClean="0">
                <a:solidFill>
                  <a:srgbClr val="E60000"/>
                </a:solidFill>
                <a:latin typeface="Times New Roman" pitchFamily="18" charset="0"/>
              </a:rPr>
              <a:t>-1</a:t>
            </a:r>
          </a:p>
          <a:p>
            <a:pPr marL="342900" indent="-342900" defTabSz="762000" eaLnBrk="0" hangingPunct="0">
              <a:spcBef>
                <a:spcPts val="0"/>
              </a:spcBef>
              <a:buFontTx/>
              <a:buChar char="•"/>
            </a:pPr>
            <a:r>
              <a:rPr lang="en-US" dirty="0" smtClean="0"/>
              <a:t>Dissipated power	</a:t>
            </a:r>
            <a:r>
              <a:rPr lang="en-US" dirty="0"/>
              <a:t>	</a:t>
            </a:r>
            <a:r>
              <a:rPr lang="en-US" dirty="0" smtClean="0">
                <a:solidFill>
                  <a:srgbClr val="E60000"/>
                </a:solidFill>
                <a:sym typeface="Symbol" pitchFamily="18" charset="2"/>
              </a:rPr>
              <a:t>180 W </a:t>
            </a:r>
            <a:r>
              <a:rPr lang="en-US" dirty="0">
                <a:solidFill>
                  <a:srgbClr val="E60000"/>
                </a:solidFill>
                <a:sym typeface="Symbol" pitchFamily="18" charset="2"/>
              </a:rPr>
              <a:t>@ 1.9 K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The low-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 triplet in IP1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3000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8077200" cy="5397302"/>
          </a:xfrm>
          <a:prstGeom prst="rect">
            <a:avLst/>
          </a:prstGeom>
          <a:noFill/>
          <a:ln w="127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1200"/>
            <a:ext cx="7696200" cy="76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LHC IR Upgrade – Phase-1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458200" cy="5410200"/>
          </a:xfrm>
          <a:solidFill>
            <a:schemeClr val="bg1"/>
          </a:solidFill>
        </p:spPr>
        <p:txBody>
          <a:bodyPr/>
          <a:lstStyle/>
          <a:p>
            <a:pPr marL="914400" lvl="1" indent="-457200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b="1" dirty="0" smtClean="0"/>
              <a:t>Goal of the Project: </a:t>
            </a:r>
          </a:p>
          <a:p>
            <a:pPr marL="914400" lvl="1" indent="-457200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sz="2000" b="1" dirty="0" smtClean="0"/>
              <a:t>	</a:t>
            </a:r>
            <a:r>
              <a:rPr lang="en-US" b="1" dirty="0" smtClean="0"/>
              <a:t>Provide more flexibility for focusing of the LHC beams in the ATLAS and CMS insertions, and enable reliable operation of the LHC at 2 10</a:t>
            </a:r>
            <a:r>
              <a:rPr lang="en-US" b="1" baseline="30000" dirty="0" smtClean="0"/>
              <a:t>34</a:t>
            </a:r>
            <a:r>
              <a:rPr lang="en-US" b="1" dirty="0" smtClean="0"/>
              <a:t> cm</a:t>
            </a:r>
            <a:r>
              <a:rPr lang="en-US" b="1" baseline="30000" dirty="0" smtClean="0"/>
              <a:t>-2</a:t>
            </a:r>
            <a:r>
              <a:rPr lang="en-US" b="1" dirty="0" smtClean="0"/>
              <a:t>s</a:t>
            </a:r>
            <a:r>
              <a:rPr lang="en-US" b="1" baseline="30000" dirty="0" smtClean="0"/>
              <a:t>-1</a:t>
            </a:r>
            <a:r>
              <a:rPr lang="en-US" b="1" dirty="0" smtClean="0"/>
              <a:t>.</a:t>
            </a:r>
          </a:p>
          <a:p>
            <a:pPr marL="914400" lvl="1" indent="-457200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</a:pPr>
            <a:endParaRPr lang="en-US" sz="1400" b="1" dirty="0" smtClean="0"/>
          </a:p>
          <a:p>
            <a:pPr marL="914400" lvl="1" indent="-457200" eaLnBrk="1" hangingPunct="1">
              <a:lnSpc>
                <a:spcPct val="90000"/>
              </a:lnSpc>
              <a:spcBef>
                <a:spcPct val="40000"/>
              </a:spcBef>
              <a:buFont typeface="Wingdings" pitchFamily="2" charset="2"/>
              <a:buNone/>
            </a:pPr>
            <a:r>
              <a:rPr lang="en-US" sz="2000" b="1" dirty="0" smtClean="0"/>
              <a:t>Scope of the Project:</a:t>
            </a:r>
          </a:p>
          <a:p>
            <a:pPr marL="1295400" lvl="2" indent="-381000" eaLnBrk="1" hangingPunct="1">
              <a:lnSpc>
                <a:spcPct val="90000"/>
              </a:lnSpc>
              <a:spcBef>
                <a:spcPct val="40000"/>
              </a:spcBef>
              <a:buFontTx/>
              <a:buAutoNum type="arabicPeriod"/>
            </a:pPr>
            <a:r>
              <a:rPr lang="en-US" sz="1800" dirty="0" smtClean="0"/>
              <a:t>Upgrade of ATLAS and CMS interaction regions. The interfaces between the LHC and the experiments </a:t>
            </a:r>
            <a:r>
              <a:rPr lang="en-US" sz="1800" dirty="0" smtClean="0">
                <a:solidFill>
                  <a:srgbClr val="FF0000"/>
                </a:solidFill>
              </a:rPr>
              <a:t>remain unchanged</a:t>
            </a:r>
            <a:r>
              <a:rPr lang="en-US" sz="1800" dirty="0" smtClean="0">
                <a:sym typeface="Symbol" pitchFamily="18" charset="2"/>
              </a:rPr>
              <a:t>.</a:t>
            </a:r>
            <a:endParaRPr lang="en-US" sz="1800" dirty="0" smtClean="0"/>
          </a:p>
          <a:p>
            <a:pPr marL="1295400" lvl="2" indent="-381000" eaLnBrk="1" hangingPunct="1">
              <a:lnSpc>
                <a:spcPct val="90000"/>
              </a:lnSpc>
              <a:spcBef>
                <a:spcPct val="40000"/>
              </a:spcBef>
              <a:buFontTx/>
              <a:buAutoNum type="arabicPeriod"/>
            </a:pPr>
            <a:r>
              <a:rPr lang="en-US" sz="1800" dirty="0" smtClean="0"/>
              <a:t>The cryogenic cooling capacity and other infrastructure in IR1 and IR5 </a:t>
            </a:r>
            <a:r>
              <a:rPr lang="en-US" sz="1800" dirty="0" smtClean="0">
                <a:solidFill>
                  <a:srgbClr val="FF0000"/>
                </a:solidFill>
              </a:rPr>
              <a:t>remain unchanged</a:t>
            </a:r>
            <a:r>
              <a:rPr lang="en-US" sz="1800" dirty="0" smtClean="0"/>
              <a:t> and will be used to the full potential.</a:t>
            </a:r>
          </a:p>
          <a:p>
            <a:pPr marL="1295400" lvl="2" indent="-381000" eaLnBrk="1" hangingPunct="1">
              <a:lnSpc>
                <a:spcPct val="90000"/>
              </a:lnSpc>
              <a:spcBef>
                <a:spcPct val="40000"/>
              </a:spcBef>
              <a:buFontTx/>
              <a:buAutoNum type="arabicPeriod"/>
            </a:pPr>
            <a:r>
              <a:rPr lang="en-US" sz="1800" dirty="0" smtClean="0"/>
              <a:t>Replace the present triplets with </a:t>
            </a:r>
            <a:r>
              <a:rPr lang="en-US" sz="1800" dirty="0" smtClean="0">
                <a:solidFill>
                  <a:srgbClr val="FF0000"/>
                </a:solidFill>
              </a:rPr>
              <a:t>wide aperture </a:t>
            </a:r>
            <a:r>
              <a:rPr lang="en-US" sz="1800" dirty="0" err="1" smtClean="0">
                <a:solidFill>
                  <a:srgbClr val="FF0000"/>
                </a:solidFill>
              </a:rPr>
              <a:t>quadrupoles</a:t>
            </a:r>
            <a:r>
              <a:rPr lang="en-US" sz="1800" dirty="0" smtClean="0"/>
              <a:t> based on the </a:t>
            </a:r>
            <a:r>
              <a:rPr lang="en-US" sz="1800" dirty="0" smtClean="0">
                <a:solidFill>
                  <a:srgbClr val="FF0000"/>
                </a:solidFill>
              </a:rPr>
              <a:t>LHC dipole (</a:t>
            </a:r>
            <a:r>
              <a:rPr lang="en-US" sz="1800" dirty="0" err="1" smtClean="0">
                <a:solidFill>
                  <a:srgbClr val="FF0000"/>
                </a:solidFill>
              </a:rPr>
              <a:t>Nb</a:t>
            </a:r>
            <a:r>
              <a:rPr lang="en-US" sz="1800" dirty="0" smtClean="0">
                <a:solidFill>
                  <a:srgbClr val="FF0000"/>
                </a:solidFill>
              </a:rPr>
              <a:t>-Ti)</a:t>
            </a:r>
            <a:r>
              <a:rPr lang="en-US" sz="1800" dirty="0" smtClean="0"/>
              <a:t> cables cooled at 1.9 K.</a:t>
            </a:r>
          </a:p>
          <a:p>
            <a:pPr marL="1295400" lvl="2" indent="-381000" eaLnBrk="1" hangingPunct="1">
              <a:lnSpc>
                <a:spcPct val="90000"/>
              </a:lnSpc>
              <a:spcBef>
                <a:spcPct val="40000"/>
              </a:spcBef>
              <a:buFontTx/>
              <a:buAutoNum type="arabicPeriod"/>
            </a:pPr>
            <a:r>
              <a:rPr lang="en-US" sz="1800" dirty="0" smtClean="0"/>
              <a:t>Upgrade the </a:t>
            </a:r>
            <a:r>
              <a:rPr lang="en-US" sz="1800" dirty="0" smtClean="0">
                <a:solidFill>
                  <a:srgbClr val="FF0000"/>
                </a:solidFill>
              </a:rPr>
              <a:t>D1 separation dipoles, TAS, TAN </a:t>
            </a:r>
            <a:r>
              <a:rPr lang="en-US" sz="1800" dirty="0" smtClean="0"/>
              <a:t>and other beam-line equipment so as to be compatible with the inner triplets.</a:t>
            </a:r>
          </a:p>
          <a:p>
            <a:pPr marL="1295400" lvl="2" indent="-381000" eaLnBrk="1" hangingPunct="1">
              <a:lnSpc>
                <a:spcPct val="90000"/>
              </a:lnSpc>
              <a:spcBef>
                <a:spcPct val="40000"/>
              </a:spcBef>
              <a:buFontTx/>
              <a:buAutoNum type="arabicPeriod"/>
            </a:pPr>
            <a:r>
              <a:rPr lang="en-US" sz="1800" dirty="0" smtClean="0"/>
              <a:t>Upgrade the LHC optics, ensure </a:t>
            </a:r>
            <a:r>
              <a:rPr lang="en-US" sz="1800" dirty="0" smtClean="0">
                <a:solidFill>
                  <a:srgbClr val="FF0000"/>
                </a:solidFill>
              </a:rPr>
              <a:t>optics flexibility and machine protection</a:t>
            </a:r>
            <a:r>
              <a:rPr lang="en-US" sz="1800" dirty="0" smtClean="0"/>
              <a:t> with appropriate layout and additional protection equipment. 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n-US" dirty="0" smtClean="0"/>
              <a:t>Constraints (1)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229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2400" u="sng" dirty="0" smtClean="0">
                <a:solidFill>
                  <a:schemeClr val="accent2"/>
                </a:solidFill>
              </a:rPr>
              <a:t>Interfaces with the experiments</a:t>
            </a:r>
            <a:r>
              <a:rPr lang="en-US" sz="2400" dirty="0" smtClean="0"/>
              <a:t>: Very tight interfaces between the triplet and the experiments; </a:t>
            </a:r>
            <a:r>
              <a:rPr lang="en-US" sz="2400" dirty="0" smtClean="0">
                <a:solidFill>
                  <a:srgbClr val="FF0000"/>
                </a:solidFill>
              </a:rPr>
              <a:t>there is no possibility of reducing L* (23m) </a:t>
            </a:r>
            <a:r>
              <a:rPr lang="en-US" sz="2400" dirty="0" smtClean="0"/>
              <a:t>in ATLAS and CMS insertions. </a:t>
            </a:r>
            <a:endParaRPr lang="en-US" sz="2400" u="sng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u="sng" dirty="0" smtClean="0">
                <a:solidFill>
                  <a:schemeClr val="accent2"/>
                </a:solidFill>
              </a:rPr>
              <a:t>Cryogenics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FF0000"/>
                </a:solidFill>
              </a:rPr>
              <a:t>Ultimate cooling capacity is 500 W@1.9K</a:t>
            </a:r>
            <a:r>
              <a:rPr lang="en-US" sz="2400" dirty="0" smtClean="0"/>
              <a:t> per triplet (design capacity of sub-cooler at triplet entry).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sz="2000" dirty="0" smtClean="0"/>
              <a:t>Operational experience will show if ultimate cooling power is available.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sz="2000" dirty="0" smtClean="0"/>
              <a:t>The triplet in 5L will have less cooling capacity (cryogenic sector feeding RF in IR4). 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sz="2000" dirty="0" smtClean="0"/>
              <a:t>Due to the distance to the cold refrigerators (3.3 km), the temperature of the </a:t>
            </a:r>
            <a:r>
              <a:rPr lang="en-US" sz="2000" dirty="0" err="1" smtClean="0"/>
              <a:t>superfluid</a:t>
            </a:r>
            <a:r>
              <a:rPr lang="en-US" sz="2000" dirty="0" smtClean="0"/>
              <a:t> bath in the triplets is close to 2 K.</a:t>
            </a:r>
          </a:p>
          <a:p>
            <a:pPr lvl="1" eaLnBrk="1" hangingPunct="1">
              <a:lnSpc>
                <a:spcPct val="90000"/>
              </a:lnSpc>
              <a:spcBef>
                <a:spcPts val="600"/>
              </a:spcBef>
            </a:pPr>
            <a:r>
              <a:rPr lang="en-US" sz="2000" dirty="0" smtClean="0"/>
              <a:t>The replacement of triplets in IR1 and IR5 requires warm-up of two adjacent sectors (in total at least four sectors of the LHC).</a:t>
            </a:r>
            <a:endParaRPr lang="en-US" sz="2000" u="sng" dirty="0" smtClean="0"/>
          </a:p>
        </p:txBody>
      </p:sp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3200400" y="2797076"/>
            <a:ext cx="571500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A local </a:t>
            </a:r>
            <a:r>
              <a:rPr lang="en-GB" sz="2400" dirty="0" err="1" smtClean="0"/>
              <a:t>cryo</a:t>
            </a:r>
            <a:r>
              <a:rPr lang="en-GB" sz="2400" dirty="0" smtClean="0"/>
              <a:t>-system for RF in IR4 should be </a:t>
            </a:r>
            <a:r>
              <a:rPr lang="en-GB" sz="2400" dirty="0" smtClean="0"/>
              <a:t>included as </a:t>
            </a:r>
            <a:r>
              <a:rPr lang="en-GB" sz="2400" dirty="0" smtClean="0"/>
              <a:t>part of LHC consolidation.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Plan for new cryogenics, dedicated to the triplets in IP1 and IP5, useful for Phase-1 triplet and later upgrades.</a:t>
            </a:r>
            <a:endParaRPr lang="en-GB" sz="2400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/>
            <a:r>
              <a:rPr lang="en-US" dirty="0" smtClean="0"/>
              <a:t>Constraints (2)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0772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2400" u="sng" dirty="0" smtClean="0">
                <a:solidFill>
                  <a:schemeClr val="accent2"/>
                </a:solidFill>
              </a:rPr>
              <a:t>LHC Optics</a:t>
            </a:r>
            <a:r>
              <a:rPr lang="en-US" sz="2400" dirty="0" smtClean="0"/>
              <a:t>: Reduction of 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* drives aberrations all around the ring. </a:t>
            </a:r>
            <a:r>
              <a:rPr lang="en-US" sz="2400" dirty="0" smtClean="0">
                <a:solidFill>
                  <a:srgbClr val="FF0000"/>
                </a:solidFill>
              </a:rPr>
              <a:t>A new optics solution for all arcs and insertions </a:t>
            </a:r>
            <a:r>
              <a:rPr lang="en-US" sz="2400" dirty="0" smtClean="0"/>
              <a:t>is necessary.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</a:pPr>
            <a:r>
              <a:rPr lang="en-US" sz="2400" u="sng" dirty="0" smtClean="0">
                <a:solidFill>
                  <a:schemeClr val="accent2"/>
                </a:solidFill>
              </a:rPr>
              <a:t>Accessibility and maintenance</a:t>
            </a:r>
            <a:r>
              <a:rPr lang="en-US" sz="2400" dirty="0" smtClean="0"/>
              <a:t>: all electronics equipment for the triplets and the DFBX should be </a:t>
            </a:r>
            <a:r>
              <a:rPr lang="en-US" sz="2400" dirty="0" smtClean="0">
                <a:solidFill>
                  <a:srgbClr val="FF0000"/>
                </a:solidFill>
              </a:rPr>
              <a:t>located in “low-radiation” areas</a:t>
            </a:r>
            <a:r>
              <a:rPr lang="en-US" sz="2400" dirty="0" smtClean="0"/>
              <a:t>. Severe space constraints around IP1 and IP5 for any new equipment.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u="sng" dirty="0" smtClean="0">
                <a:solidFill>
                  <a:schemeClr val="accent2"/>
                </a:solidFill>
              </a:rPr>
              <a:t>Tunnel transport</a:t>
            </a:r>
            <a:r>
              <a:rPr lang="en-US" sz="2400" dirty="0" smtClean="0"/>
              <a:t>: access from the surface to IR1/5 requires that the overall dimensions of the new magnets</a:t>
            </a:r>
            <a:r>
              <a:rPr lang="en-US" sz="2400" dirty="0" smtClean="0">
                <a:solidFill>
                  <a:srgbClr val="FF0000"/>
                </a:solidFill>
              </a:rPr>
              <a:t> are similar to the LHC main dipole</a:t>
            </a:r>
            <a:r>
              <a:rPr lang="en-US" sz="2400" dirty="0" smtClean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sz="2400" u="sng" dirty="0" smtClean="0">
                <a:solidFill>
                  <a:schemeClr val="accent2"/>
                </a:solidFill>
              </a:rPr>
              <a:t>Upgrade implementation</a:t>
            </a:r>
            <a:r>
              <a:rPr lang="en-US" sz="2400" dirty="0" smtClean="0"/>
              <a:t>: </a:t>
            </a:r>
            <a:r>
              <a:rPr lang="en-US" sz="2400" dirty="0" smtClean="0">
                <a:solidFill>
                  <a:srgbClr val="FF0000"/>
                </a:solidFill>
              </a:rPr>
              <a:t>Must be compatible with CERN-wide planning requiring medium-duration shutdown.</a:t>
            </a:r>
          </a:p>
        </p:txBody>
      </p:sp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3886200" y="1947208"/>
            <a:ext cx="4953000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457200"/>
            <a:r>
              <a:rPr lang="en-GB" sz="2400" dirty="0" smtClean="0"/>
              <a:t>New underground </a:t>
            </a:r>
            <a:r>
              <a:rPr lang="en-GB" sz="2400" dirty="0" smtClean="0"/>
              <a:t>areas in </a:t>
            </a:r>
            <a:r>
              <a:rPr lang="en-GB" sz="2400" dirty="0" smtClean="0"/>
              <a:t>IR1 and IR5 may be needed. </a:t>
            </a:r>
            <a:r>
              <a:rPr lang="en-GB" sz="2400" dirty="0" smtClean="0"/>
              <a:t>They </a:t>
            </a:r>
            <a:r>
              <a:rPr lang="en-GB" sz="2400" dirty="0" smtClean="0"/>
              <a:t>should cover all the requirements of consolidation and upgrade projects (including Phase-1 triplets).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7600" y="151200"/>
            <a:ext cx="7394575" cy="763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Project milestones</a:t>
            </a: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1905000" y="1676400"/>
            <a:ext cx="5410200" cy="358623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533400" indent="-533400" defTabSz="762000">
              <a:spcBef>
                <a:spcPts val="600"/>
              </a:spcBef>
            </a:pPr>
            <a:r>
              <a:rPr lang="en-US" sz="2400" b="1" dirty="0">
                <a:latin typeface="+mn-lt"/>
                <a:cs typeface="Arial" pitchFamily="34" charset="0"/>
              </a:rPr>
              <a:t>Project </a:t>
            </a:r>
            <a:r>
              <a:rPr lang="en-US" sz="2400" b="1" dirty="0" smtClean="0">
                <a:latin typeface="+mn-lt"/>
                <a:cs typeface="Arial" pitchFamily="34" charset="0"/>
              </a:rPr>
              <a:t>Start</a:t>
            </a:r>
            <a:r>
              <a:rPr lang="en-US" sz="2400" b="1" dirty="0">
                <a:latin typeface="+mn-lt"/>
                <a:cs typeface="Arial" pitchFamily="34" charset="0"/>
              </a:rPr>
              <a:t>	</a:t>
            </a:r>
            <a:r>
              <a:rPr lang="en-US" sz="2400" b="1" dirty="0" smtClean="0">
                <a:latin typeface="+mn-lt"/>
                <a:cs typeface="Arial" pitchFamily="34" charset="0"/>
              </a:rPr>
              <a:t>		Jan </a:t>
            </a:r>
            <a:r>
              <a:rPr lang="en-US" sz="2400" b="1" dirty="0">
                <a:latin typeface="+mn-lt"/>
                <a:cs typeface="Arial" pitchFamily="34" charset="0"/>
              </a:rPr>
              <a:t>2008</a:t>
            </a:r>
          </a:p>
          <a:p>
            <a:pPr marL="533400" indent="-533400" defTabSz="762000">
              <a:spcBef>
                <a:spcPts val="600"/>
              </a:spcBef>
            </a:pPr>
            <a:r>
              <a:rPr lang="en-US" sz="2400" b="1" dirty="0">
                <a:latin typeface="+mn-lt"/>
                <a:cs typeface="Arial" pitchFamily="34" charset="0"/>
              </a:rPr>
              <a:t>CD Report			</a:t>
            </a:r>
            <a:r>
              <a:rPr lang="en-US" sz="2400" b="1" dirty="0" smtClean="0">
                <a:latin typeface="+mn-lt"/>
                <a:cs typeface="Arial" pitchFamily="34" charset="0"/>
              </a:rPr>
              <a:t>	Nov </a:t>
            </a:r>
            <a:r>
              <a:rPr lang="en-US" sz="2400" b="1" dirty="0">
                <a:latin typeface="+mn-lt"/>
                <a:cs typeface="Arial" pitchFamily="34" charset="0"/>
              </a:rPr>
              <a:t>2008</a:t>
            </a:r>
          </a:p>
          <a:p>
            <a:pPr marL="533400" indent="-533400" defTabSz="762000">
              <a:spcBef>
                <a:spcPts val="600"/>
              </a:spcBef>
            </a:pPr>
            <a:r>
              <a:rPr lang="en-US" sz="2400" dirty="0" smtClean="0">
                <a:latin typeface="+mn-lt"/>
                <a:cs typeface="Arial" pitchFamily="34" charset="0"/>
              </a:rPr>
              <a:t>TD Report		</a:t>
            </a:r>
            <a:r>
              <a:rPr lang="en-US" sz="2400" dirty="0">
                <a:latin typeface="+mn-lt"/>
                <a:cs typeface="Arial" pitchFamily="34" charset="0"/>
              </a:rPr>
              <a:t>	</a:t>
            </a:r>
            <a:r>
              <a:rPr lang="en-US" sz="2400" dirty="0" smtClean="0">
                <a:latin typeface="+mn-lt"/>
                <a:cs typeface="Arial" pitchFamily="34" charset="0"/>
              </a:rPr>
              <a:t>	end 2010</a:t>
            </a:r>
            <a:endParaRPr lang="en-US" sz="24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 marL="533400" indent="-533400" defTabSz="762000">
              <a:spcBef>
                <a:spcPts val="600"/>
              </a:spcBef>
            </a:pPr>
            <a:r>
              <a:rPr lang="en-US" sz="2400" dirty="0">
                <a:latin typeface="+mn-lt"/>
                <a:cs typeface="Arial" pitchFamily="34" charset="0"/>
              </a:rPr>
              <a:t>Model </a:t>
            </a:r>
            <a:r>
              <a:rPr lang="en-US" sz="2400" dirty="0" smtClean="0">
                <a:latin typeface="+mn-lt"/>
                <a:cs typeface="Arial" pitchFamily="34" charset="0"/>
              </a:rPr>
              <a:t>magnets</a:t>
            </a:r>
            <a:r>
              <a:rPr lang="en-US" sz="2400" dirty="0">
                <a:latin typeface="+mn-lt"/>
                <a:cs typeface="Arial" pitchFamily="34" charset="0"/>
              </a:rPr>
              <a:t>		</a:t>
            </a:r>
            <a:r>
              <a:rPr lang="en-US" sz="2400" dirty="0" smtClean="0">
                <a:latin typeface="+mn-lt"/>
                <a:cs typeface="Arial" pitchFamily="34" charset="0"/>
              </a:rPr>
              <a:t>	end 2010</a:t>
            </a:r>
            <a:endParaRPr lang="en-US" sz="2400" dirty="0">
              <a:latin typeface="+mn-lt"/>
              <a:cs typeface="Arial" pitchFamily="34" charset="0"/>
            </a:endParaRPr>
          </a:p>
          <a:p>
            <a:pPr marL="533400" indent="-533400" defTabSz="762000">
              <a:spcBef>
                <a:spcPts val="600"/>
              </a:spcBef>
            </a:pPr>
            <a:r>
              <a:rPr lang="en-US" sz="2400" dirty="0">
                <a:latin typeface="+mn-lt"/>
                <a:cs typeface="Arial" pitchFamily="34" charset="0"/>
              </a:rPr>
              <a:t>Pre-series </a:t>
            </a:r>
            <a:r>
              <a:rPr lang="en-US" sz="2400" dirty="0" err="1" smtClean="0">
                <a:latin typeface="+mn-lt"/>
                <a:cs typeface="Arial" pitchFamily="34" charset="0"/>
              </a:rPr>
              <a:t>quadrupole</a:t>
            </a:r>
            <a:r>
              <a:rPr lang="en-US" sz="2400" dirty="0" smtClean="0">
                <a:latin typeface="+mn-lt"/>
                <a:cs typeface="Arial" pitchFamily="34" charset="0"/>
              </a:rPr>
              <a:t>		mid 2011</a:t>
            </a:r>
          </a:p>
          <a:p>
            <a:pPr marL="533400" indent="-533400" defTabSz="762000">
              <a:spcBef>
                <a:spcPts val="600"/>
              </a:spcBef>
            </a:pPr>
            <a:r>
              <a:rPr lang="en-US" sz="2400" dirty="0" smtClean="0">
                <a:latin typeface="+mn-lt"/>
                <a:cs typeface="Arial" pitchFamily="34" charset="0"/>
              </a:rPr>
              <a:t>Series magnets			2011-2014</a:t>
            </a:r>
            <a:endParaRPr lang="en-US" sz="2400" dirty="0">
              <a:latin typeface="+mn-lt"/>
              <a:cs typeface="Arial" pitchFamily="34" charset="0"/>
            </a:endParaRPr>
          </a:p>
          <a:p>
            <a:pPr marL="533400" indent="-533400" defTabSz="762000">
              <a:spcBef>
                <a:spcPts val="600"/>
              </a:spcBef>
            </a:pPr>
            <a:r>
              <a:rPr lang="en-US" sz="2400" dirty="0" smtClean="0">
                <a:latin typeface="+mn-lt"/>
                <a:cs typeface="Arial" pitchFamily="34" charset="0"/>
              </a:rPr>
              <a:t>Triplet string </a:t>
            </a:r>
            <a:r>
              <a:rPr lang="en-US" sz="2400" dirty="0">
                <a:latin typeface="+mn-lt"/>
                <a:cs typeface="Arial" pitchFamily="34" charset="0"/>
              </a:rPr>
              <a:t>test		</a:t>
            </a:r>
            <a:r>
              <a:rPr lang="en-US" sz="2400" dirty="0" smtClean="0">
                <a:latin typeface="+mn-lt"/>
                <a:cs typeface="Arial" pitchFamily="34" charset="0"/>
              </a:rPr>
              <a:t>	2014</a:t>
            </a:r>
          </a:p>
          <a:p>
            <a:pPr marL="533400" indent="-533400" defTabSz="762000">
              <a:spcBef>
                <a:spcPts val="600"/>
              </a:spcBef>
            </a:pPr>
            <a:r>
              <a:rPr lang="en-US" sz="2400" dirty="0" smtClean="0">
                <a:latin typeface="+mn-lt"/>
                <a:cs typeface="Arial" pitchFamily="34" charset="0"/>
              </a:rPr>
              <a:t>Readiness for installation	end 2014</a:t>
            </a:r>
            <a:endParaRPr lang="en-US" sz="2400" dirty="0">
              <a:solidFill>
                <a:srgbClr val="00B050"/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276600" y="3048000"/>
            <a:ext cx="2895600" cy="914400"/>
          </a:xfrm>
          <a:prstGeom prst="roundRect">
            <a:avLst/>
          </a:prstGeom>
          <a:solidFill>
            <a:srgbClr val="FFC0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>
                <a:solidFill>
                  <a:schemeClr val="tx1"/>
                </a:solidFill>
              </a:rPr>
              <a:t>LHC IR Upgrade Phase-1</a:t>
            </a:r>
          </a:p>
        </p:txBody>
      </p:sp>
      <p:sp>
        <p:nvSpPr>
          <p:cNvPr id="6" name="Oval 5"/>
          <p:cNvSpPr/>
          <p:nvPr/>
        </p:nvSpPr>
        <p:spPr>
          <a:xfrm>
            <a:off x="6324600" y="1295400"/>
            <a:ext cx="2438400" cy="1066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CERN</a:t>
            </a:r>
          </a:p>
        </p:txBody>
      </p:sp>
      <p:sp>
        <p:nvSpPr>
          <p:cNvPr id="8" name="Oval 7"/>
          <p:cNvSpPr/>
          <p:nvPr/>
        </p:nvSpPr>
        <p:spPr>
          <a:xfrm>
            <a:off x="152400" y="1219200"/>
            <a:ext cx="3048000" cy="1219200"/>
          </a:xfrm>
          <a:prstGeom prst="ellipse">
            <a:avLst/>
          </a:prstGeom>
          <a:solidFill>
            <a:srgbClr val="00B0F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SLHC-PP</a:t>
            </a: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(CEA, </a:t>
            </a:r>
            <a:r>
              <a:rPr lang="en-US" sz="1200" dirty="0" smtClean="0">
                <a:solidFill>
                  <a:schemeClr val="tx1"/>
                </a:solidFill>
              </a:rPr>
              <a:t>CERN, CIEMAT</a:t>
            </a:r>
            <a:r>
              <a:rPr lang="en-US" sz="1200" dirty="0">
                <a:solidFill>
                  <a:schemeClr val="tx1"/>
                </a:solidFill>
              </a:rPr>
              <a:t>, CNRS, STFC)</a:t>
            </a:r>
          </a:p>
        </p:txBody>
      </p:sp>
      <p:sp>
        <p:nvSpPr>
          <p:cNvPr id="18" name="Oval 17"/>
          <p:cNvSpPr/>
          <p:nvPr/>
        </p:nvSpPr>
        <p:spPr>
          <a:xfrm>
            <a:off x="457200" y="4419600"/>
            <a:ext cx="2362200" cy="1219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</a:rPr>
              <a:t>Special French contribution</a:t>
            </a:r>
          </a:p>
          <a:p>
            <a:pPr algn="ctr">
              <a:defRPr/>
            </a:pPr>
            <a:r>
              <a:rPr lang="en-US" sz="1600" dirty="0">
                <a:solidFill>
                  <a:srgbClr val="000000"/>
                </a:solidFill>
              </a:rPr>
              <a:t>(CEA, CNRS)</a:t>
            </a:r>
          </a:p>
        </p:txBody>
      </p:sp>
      <p:sp>
        <p:nvSpPr>
          <p:cNvPr id="20" name="Down Arrow 19"/>
          <p:cNvSpPr>
            <a:spLocks noChangeArrowheads="1"/>
          </p:cNvSpPr>
          <p:nvPr/>
        </p:nvSpPr>
        <p:spPr bwMode="auto">
          <a:xfrm rot="18647216">
            <a:off x="3128963" y="2203450"/>
            <a:ext cx="403225" cy="917575"/>
          </a:xfrm>
          <a:prstGeom prst="downArrow">
            <a:avLst>
              <a:gd name="adj1" fmla="val 50000"/>
              <a:gd name="adj2" fmla="val 105035"/>
            </a:avLst>
          </a:prstGeom>
          <a:solidFill>
            <a:schemeClr val="accent1"/>
          </a:solidFill>
          <a:ln w="25400" algn="ctr">
            <a:solidFill>
              <a:srgbClr val="00956F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Down Arrow 19"/>
          <p:cNvSpPr>
            <a:spLocks noChangeArrowheads="1"/>
          </p:cNvSpPr>
          <p:nvPr/>
        </p:nvSpPr>
        <p:spPr bwMode="auto">
          <a:xfrm rot="2578407">
            <a:off x="5821363" y="2192338"/>
            <a:ext cx="403225" cy="917575"/>
          </a:xfrm>
          <a:prstGeom prst="downArrow">
            <a:avLst>
              <a:gd name="adj1" fmla="val 50000"/>
              <a:gd name="adj2" fmla="val 105035"/>
            </a:avLst>
          </a:prstGeom>
          <a:solidFill>
            <a:schemeClr val="accent1"/>
          </a:solidFill>
          <a:ln w="25400" algn="ctr">
            <a:solidFill>
              <a:srgbClr val="00956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" name="Down Arrow 19"/>
          <p:cNvSpPr>
            <a:spLocks noChangeArrowheads="1"/>
          </p:cNvSpPr>
          <p:nvPr/>
        </p:nvSpPr>
        <p:spPr bwMode="auto">
          <a:xfrm rot="14284894">
            <a:off x="3036888" y="4003675"/>
            <a:ext cx="403225" cy="917575"/>
          </a:xfrm>
          <a:prstGeom prst="downArrow">
            <a:avLst>
              <a:gd name="adj1" fmla="val 50000"/>
              <a:gd name="adj2" fmla="val 105035"/>
            </a:avLst>
          </a:prstGeom>
          <a:solidFill>
            <a:schemeClr val="accent1"/>
          </a:solidFill>
          <a:ln w="25400" algn="ctr">
            <a:solidFill>
              <a:srgbClr val="00956F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" name="Down Arrow 19"/>
          <p:cNvSpPr>
            <a:spLocks noChangeArrowheads="1"/>
          </p:cNvSpPr>
          <p:nvPr/>
        </p:nvSpPr>
        <p:spPr bwMode="auto">
          <a:xfrm rot="7301667">
            <a:off x="5857875" y="3992563"/>
            <a:ext cx="403225" cy="917575"/>
          </a:xfrm>
          <a:prstGeom prst="downArrow">
            <a:avLst>
              <a:gd name="adj1" fmla="val 50000"/>
              <a:gd name="adj2" fmla="val 105035"/>
            </a:avLst>
          </a:prstGeom>
          <a:solidFill>
            <a:schemeClr val="accent1"/>
          </a:solidFill>
          <a:ln w="25400" algn="ctr">
            <a:solidFill>
              <a:srgbClr val="00956F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394" name="Oval 5"/>
          <p:cNvSpPr>
            <a:spLocks noChangeArrowheads="1"/>
          </p:cNvSpPr>
          <p:nvPr/>
        </p:nvSpPr>
        <p:spPr bwMode="auto">
          <a:xfrm>
            <a:off x="6400800" y="4648200"/>
            <a:ext cx="2438400" cy="1066800"/>
          </a:xfrm>
          <a:prstGeom prst="ellipse">
            <a:avLst/>
          </a:prstGeom>
          <a:solidFill>
            <a:srgbClr val="FFFF99"/>
          </a:solidFill>
          <a:ln w="25400" algn="ctr">
            <a:solidFill>
              <a:srgbClr val="00956F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US-APUL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  <a:latin typeface="Times New Roman" pitchFamily="18" charset="0"/>
              </a:rPr>
              <a:t>(BNL, Fermilab)</a:t>
            </a:r>
          </a:p>
        </p:txBody>
      </p:sp>
      <p:sp>
        <p:nvSpPr>
          <p:cNvPr id="16395" name="Text Box 25"/>
          <p:cNvSpPr txBox="1">
            <a:spLocks noChangeArrowheads="1"/>
          </p:cNvSpPr>
          <p:nvPr/>
        </p:nvSpPr>
        <p:spPr bwMode="auto">
          <a:xfrm>
            <a:off x="6248400" y="5943600"/>
            <a:ext cx="2819400" cy="64633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D1 separation </a:t>
            </a:r>
            <a:r>
              <a:rPr lang="en-US" dirty="0" smtClean="0"/>
              <a:t>dipoles</a:t>
            </a:r>
            <a:endParaRPr lang="en-US" dirty="0"/>
          </a:p>
          <a:p>
            <a:pPr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Feedboxes and SC links</a:t>
            </a:r>
            <a:endParaRPr lang="en-US" dirty="0"/>
          </a:p>
        </p:txBody>
      </p:sp>
      <p:sp>
        <p:nvSpPr>
          <p:cNvPr id="16396" name="Text Box 26"/>
          <p:cNvSpPr txBox="1">
            <a:spLocks noChangeArrowheads="1"/>
          </p:cNvSpPr>
          <p:nvPr/>
        </p:nvSpPr>
        <p:spPr bwMode="auto">
          <a:xfrm>
            <a:off x="152400" y="5791200"/>
            <a:ext cx="3200400" cy="9239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Quadrupole components</a:t>
            </a:r>
          </a:p>
          <a:p>
            <a:pPr>
              <a:buFontTx/>
              <a:buChar char="•"/>
            </a:pPr>
            <a:r>
              <a:rPr lang="en-US" dirty="0"/>
              <a:t> Cryostat components</a:t>
            </a:r>
          </a:p>
          <a:p>
            <a:pPr>
              <a:buFontTx/>
              <a:buChar char="•"/>
            </a:pPr>
            <a:r>
              <a:rPr lang="en-US" dirty="0"/>
              <a:t> Production of </a:t>
            </a:r>
            <a:r>
              <a:rPr lang="en-US" dirty="0" smtClean="0"/>
              <a:t>correctors</a:t>
            </a:r>
            <a:endParaRPr lang="en-US" dirty="0"/>
          </a:p>
        </p:txBody>
      </p:sp>
      <p:sp>
        <p:nvSpPr>
          <p:cNvPr id="16397" name="Text Box 27"/>
          <p:cNvSpPr txBox="1">
            <a:spLocks noChangeArrowheads="1"/>
          </p:cNvSpPr>
          <p:nvPr/>
        </p:nvSpPr>
        <p:spPr bwMode="auto">
          <a:xfrm>
            <a:off x="152400" y="2759075"/>
            <a:ext cx="2895600" cy="120032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anchor="t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Design </a:t>
            </a:r>
            <a:r>
              <a:rPr lang="en-US" dirty="0"/>
              <a:t>and </a:t>
            </a:r>
            <a:r>
              <a:rPr lang="en-US" dirty="0" smtClean="0"/>
              <a:t>construction of </a:t>
            </a:r>
            <a:r>
              <a:rPr lang="en-US" dirty="0" err="1" smtClean="0"/>
              <a:t>quadrupole</a:t>
            </a:r>
            <a:r>
              <a:rPr lang="en-US" dirty="0" smtClean="0"/>
              <a:t> and corrector model magnets</a:t>
            </a:r>
            <a:endParaRPr lang="en-US" dirty="0"/>
          </a:p>
          <a:p>
            <a:pPr>
              <a:buFontTx/>
              <a:buChar char="•"/>
            </a:pPr>
            <a:r>
              <a:rPr lang="en-US" dirty="0"/>
              <a:t> Design of </a:t>
            </a:r>
            <a:r>
              <a:rPr lang="en-US" dirty="0" smtClean="0"/>
              <a:t>cryostats</a:t>
            </a:r>
            <a:endParaRPr lang="en-US" dirty="0"/>
          </a:p>
        </p:txBody>
      </p:sp>
      <p:sp>
        <p:nvSpPr>
          <p:cNvPr id="16398" name="Text Box 28"/>
          <p:cNvSpPr txBox="1">
            <a:spLocks noChangeArrowheads="1"/>
          </p:cNvSpPr>
          <p:nvPr/>
        </p:nvSpPr>
        <p:spPr bwMode="auto">
          <a:xfrm>
            <a:off x="6324600" y="2590800"/>
            <a:ext cx="2743200" cy="17541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 Quadrupole production</a:t>
            </a:r>
          </a:p>
          <a:p>
            <a:pPr>
              <a:buFontTx/>
              <a:buChar char="•"/>
            </a:pPr>
            <a:r>
              <a:rPr lang="en-US" dirty="0"/>
              <a:t> Cryostating and testing</a:t>
            </a:r>
          </a:p>
          <a:p>
            <a:pPr>
              <a:buFontTx/>
              <a:buChar char="•"/>
            </a:pPr>
            <a:r>
              <a:rPr lang="en-US" dirty="0"/>
              <a:t> Power converters</a:t>
            </a:r>
          </a:p>
          <a:p>
            <a:pPr>
              <a:buFontTx/>
              <a:buChar char="•"/>
            </a:pPr>
            <a:r>
              <a:rPr lang="en-US" dirty="0"/>
              <a:t> Protection</a:t>
            </a:r>
          </a:p>
          <a:p>
            <a:pPr>
              <a:buFontTx/>
              <a:buChar char="•"/>
            </a:pPr>
            <a:r>
              <a:rPr lang="en-US" dirty="0"/>
              <a:t> String test</a:t>
            </a:r>
          </a:p>
          <a:p>
            <a:pPr>
              <a:buFontTx/>
              <a:buChar char="•"/>
            </a:pPr>
            <a:r>
              <a:rPr lang="en-US" dirty="0"/>
              <a:t> </a:t>
            </a:r>
            <a:r>
              <a:rPr lang="en-US" dirty="0" smtClean="0"/>
              <a:t>Tunnel integration</a:t>
            </a:r>
            <a:endParaRPr lang="en-US" dirty="0"/>
          </a:p>
        </p:txBody>
      </p:sp>
      <p:sp>
        <p:nvSpPr>
          <p:cNvPr id="16399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Collaborations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24412</TotalTime>
  <Words>1498</Words>
  <Application>Microsoft Office PowerPoint</Application>
  <PresentationFormat>Overhead</PresentationFormat>
  <Paragraphs>260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1_Default Design</vt:lpstr>
      <vt:lpstr>Overview of the  LHC IR Upgrade Phase-1</vt:lpstr>
      <vt:lpstr>sLHC projects and design studies</vt:lpstr>
      <vt:lpstr>The ATLAS and CMS interaction regions</vt:lpstr>
      <vt:lpstr>The low-b triplet in IP1</vt:lpstr>
      <vt:lpstr>LHC IR Upgrade – Phase-1</vt:lpstr>
      <vt:lpstr>Constraints (1)</vt:lpstr>
      <vt:lpstr>Constraints (2)</vt:lpstr>
      <vt:lpstr>Project milestones</vt:lpstr>
      <vt:lpstr>Collaborations</vt:lpstr>
      <vt:lpstr>Budget</vt:lpstr>
      <vt:lpstr>Triplet layout</vt:lpstr>
      <vt:lpstr>Matching Sections</vt:lpstr>
      <vt:lpstr>Optics issues</vt:lpstr>
      <vt:lpstr>Magnet cooling</vt:lpstr>
      <vt:lpstr>Triplet cooling scheme</vt:lpstr>
      <vt:lpstr>MQXC low-b quadrupole</vt:lpstr>
      <vt:lpstr>MCXB, MQSX correctors</vt:lpstr>
      <vt:lpstr>D1 separation dipole</vt:lpstr>
      <vt:lpstr>Protection against particle debris</vt:lpstr>
      <vt:lpstr>Powering equipment in IR1</vt:lpstr>
      <vt:lpstr>Equipment in IR5</vt:lpstr>
      <vt:lpstr>Equipment in IR5</vt:lpstr>
      <vt:lpstr>Comparison of LHC and Phase-1 triplets</vt:lpstr>
      <vt:lpstr>In conclusion</vt:lpstr>
      <vt:lpstr>Acknowledgments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ostojic</dc:creator>
  <cp:lastModifiedBy>ostojic</cp:lastModifiedBy>
  <cp:revision>769</cp:revision>
  <dcterms:created xsi:type="dcterms:W3CDTF">2003-11-24T14:29:43Z</dcterms:created>
  <dcterms:modified xsi:type="dcterms:W3CDTF">2010-01-27T16:44:10Z</dcterms:modified>
</cp:coreProperties>
</file>