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diagrams/colors1.xml" ContentType="application/vnd.openxmlformats-officedocument.drawingml.diagramColors+xml"/>
  <Default Extension="rels" ContentType="application/vnd.openxmlformats-package.relationships+xml"/>
  <Default Extension="jpeg" ContentType="image/jpeg"/>
  <Override PartName="/ppt/slides/slide10.xml" ContentType="application/vnd.openxmlformats-officedocument.presentationml.slide+xml"/>
  <Override PartName="/ppt/slideLayouts/slideLayout5.xml" ContentType="application/vnd.openxmlformats-officedocument.presentationml.slideLayout+xml"/>
  <Override PartName="/ppt/slides/slide1.xml" ContentType="application/vnd.openxmlformats-officedocument.presentationml.slide+xml"/>
  <Override PartName="/docProps/app.xml" ContentType="application/vnd.openxmlformats-officedocument.extended-properties+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diagrams/quickStyle1.xml" ContentType="application/vnd.openxmlformats-officedocument.drawingml.diagramStyle+xml"/>
  <Override PartName="/ppt/slideLayouts/slideLayout2.xml" ContentType="application/vnd.openxmlformats-officedocument.presentationml.slideLayout+xml"/>
  <Override PartName="/ppt/diagrams/layout1.xml" ContentType="application/vnd.openxmlformats-officedocument.drawingml.diagramLayout+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Default Extension="tiff" ContentType="image/tiff"/>
  <Override PartName="/ppt/slides/slide20.xml" ContentType="application/vnd.openxmlformats-officedocument.presentationml.slide+xml"/>
  <Override PartName="/ppt/diagrams/drawing1.xml" ContentType="application/vnd.ms-office.drawingml.diagramDrawing+xml"/>
  <Override PartName="/ppt/slides/slide17.xml" ContentType="application/vnd.openxmlformats-officedocument.presentationml.slide+xml"/>
  <Override PartName="/ppt/slides/slide8.xml" ContentType="application/vnd.openxmlformats-officedocument.presentationml.slide+xml"/>
  <Override PartName="/ppt/diagrams/data1.xml" ContentType="application/vnd.openxmlformats-officedocument.drawingml.diagramData+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Default Extension="wmf" ContentType="image/x-wmf"/>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8" r:id="rId2"/>
    <p:sldId id="280" r:id="rId3"/>
    <p:sldId id="259" r:id="rId4"/>
    <p:sldId id="260" r:id="rId5"/>
    <p:sldId id="262" r:id="rId6"/>
    <p:sldId id="271" r:id="rId7"/>
    <p:sldId id="272" r:id="rId8"/>
    <p:sldId id="264" r:id="rId9"/>
    <p:sldId id="265" r:id="rId10"/>
    <p:sldId id="266" r:id="rId11"/>
    <p:sldId id="269" r:id="rId12"/>
    <p:sldId id="276" r:id="rId13"/>
    <p:sldId id="267" r:id="rId14"/>
    <p:sldId id="268" r:id="rId15"/>
    <p:sldId id="275" r:id="rId16"/>
    <p:sldId id="277" r:id="rId17"/>
    <p:sldId id="263" r:id="rId18"/>
    <p:sldId id="261" r:id="rId19"/>
    <p:sldId id="270" r:id="rId20"/>
    <p:sldId id="279" r:id="rId21"/>
    <p:sldId id="273" r:id="rId22"/>
    <p:sldId id="274" r:id="rId23"/>
  </p:sldIdLst>
  <p:sldSz cx="10763250" cy="7562850"/>
  <p:notesSz cx="6858000" cy="9144000"/>
  <p:defaultTextStyle>
    <a:defPPr>
      <a:defRPr lang="en-US"/>
    </a:defPPr>
    <a:lvl1pPr marL="0" algn="l" defTabSz="491033" rtl="0" eaLnBrk="1" latinLnBrk="0" hangingPunct="1">
      <a:defRPr sz="1900" kern="1200">
        <a:solidFill>
          <a:schemeClr val="tx1"/>
        </a:solidFill>
        <a:latin typeface="+mn-lt"/>
        <a:ea typeface="+mn-ea"/>
        <a:cs typeface="+mn-cs"/>
      </a:defRPr>
    </a:lvl1pPr>
    <a:lvl2pPr marL="491033" algn="l" defTabSz="491033" rtl="0" eaLnBrk="1" latinLnBrk="0" hangingPunct="1">
      <a:defRPr sz="1900" kern="1200">
        <a:solidFill>
          <a:schemeClr val="tx1"/>
        </a:solidFill>
        <a:latin typeface="+mn-lt"/>
        <a:ea typeface="+mn-ea"/>
        <a:cs typeface="+mn-cs"/>
      </a:defRPr>
    </a:lvl2pPr>
    <a:lvl3pPr marL="982066" algn="l" defTabSz="491033" rtl="0" eaLnBrk="1" latinLnBrk="0" hangingPunct="1">
      <a:defRPr sz="1900" kern="1200">
        <a:solidFill>
          <a:schemeClr val="tx1"/>
        </a:solidFill>
        <a:latin typeface="+mn-lt"/>
        <a:ea typeface="+mn-ea"/>
        <a:cs typeface="+mn-cs"/>
      </a:defRPr>
    </a:lvl3pPr>
    <a:lvl4pPr marL="1473098" algn="l" defTabSz="491033" rtl="0" eaLnBrk="1" latinLnBrk="0" hangingPunct="1">
      <a:defRPr sz="1900" kern="1200">
        <a:solidFill>
          <a:schemeClr val="tx1"/>
        </a:solidFill>
        <a:latin typeface="+mn-lt"/>
        <a:ea typeface="+mn-ea"/>
        <a:cs typeface="+mn-cs"/>
      </a:defRPr>
    </a:lvl4pPr>
    <a:lvl5pPr marL="1964131" algn="l" defTabSz="491033" rtl="0" eaLnBrk="1" latinLnBrk="0" hangingPunct="1">
      <a:defRPr sz="1900" kern="1200">
        <a:solidFill>
          <a:schemeClr val="tx1"/>
        </a:solidFill>
        <a:latin typeface="+mn-lt"/>
        <a:ea typeface="+mn-ea"/>
        <a:cs typeface="+mn-cs"/>
      </a:defRPr>
    </a:lvl5pPr>
    <a:lvl6pPr marL="2455164" algn="l" defTabSz="491033" rtl="0" eaLnBrk="1" latinLnBrk="0" hangingPunct="1">
      <a:defRPr sz="1900" kern="1200">
        <a:solidFill>
          <a:schemeClr val="tx1"/>
        </a:solidFill>
        <a:latin typeface="+mn-lt"/>
        <a:ea typeface="+mn-ea"/>
        <a:cs typeface="+mn-cs"/>
      </a:defRPr>
    </a:lvl6pPr>
    <a:lvl7pPr marL="2946197" algn="l" defTabSz="491033" rtl="0" eaLnBrk="1" latinLnBrk="0" hangingPunct="1">
      <a:defRPr sz="1900" kern="1200">
        <a:solidFill>
          <a:schemeClr val="tx1"/>
        </a:solidFill>
        <a:latin typeface="+mn-lt"/>
        <a:ea typeface="+mn-ea"/>
        <a:cs typeface="+mn-cs"/>
      </a:defRPr>
    </a:lvl7pPr>
    <a:lvl8pPr marL="3437230" algn="l" defTabSz="491033" rtl="0" eaLnBrk="1" latinLnBrk="0" hangingPunct="1">
      <a:defRPr sz="1900" kern="1200">
        <a:solidFill>
          <a:schemeClr val="tx1"/>
        </a:solidFill>
        <a:latin typeface="+mn-lt"/>
        <a:ea typeface="+mn-ea"/>
        <a:cs typeface="+mn-cs"/>
      </a:defRPr>
    </a:lvl8pPr>
    <a:lvl9pPr marL="3928262" algn="l" defTabSz="491033" rtl="0" eaLnBrk="1" latinLnBrk="0" hangingPunct="1">
      <a:defRPr sz="1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97" d="100"/>
          <a:sy n="97" d="100"/>
        </p:scale>
        <p:origin x="-720" y="-104"/>
      </p:cViewPr>
      <p:guideLst>
        <p:guide orient="horz" pos="2381"/>
        <p:guide pos="339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7E3E60-906D-AC4F-B4F0-1CD2CD54AF9F}" type="doc">
      <dgm:prSet loTypeId="urn:microsoft.com/office/officeart/2005/8/layout/lProcess3" loCatId="process" qsTypeId="urn:microsoft.com/office/officeart/2005/8/quickstyle/simple4" qsCatId="simple" csTypeId="urn:microsoft.com/office/officeart/2005/8/colors/accent1_2" csCatId="accent1" phldr="1"/>
      <dgm:spPr/>
      <dgm:t>
        <a:bodyPr/>
        <a:lstStyle/>
        <a:p>
          <a:endParaRPr lang="en-US"/>
        </a:p>
      </dgm:t>
    </dgm:pt>
    <dgm:pt modelId="{32C3F6E7-2A76-124C-A310-8DAAA3DFD449}">
      <dgm:prSet phldrT="[Text]"/>
      <dgm:spPr/>
      <dgm:t>
        <a:bodyPr/>
        <a:lstStyle/>
        <a:p>
          <a:r>
            <a:rPr lang="en-US" dirty="0" smtClean="0"/>
            <a:t>System</a:t>
          </a:r>
          <a:endParaRPr lang="en-US" dirty="0"/>
        </a:p>
      </dgm:t>
    </dgm:pt>
    <dgm:pt modelId="{E5148FCC-C5B0-3741-B36B-A2C588BB6CCA}" type="parTrans" cxnId="{FECF818D-35B1-7542-91B4-40BCEBA890A1}">
      <dgm:prSet/>
      <dgm:spPr/>
      <dgm:t>
        <a:bodyPr/>
        <a:lstStyle/>
        <a:p>
          <a:endParaRPr lang="en-US"/>
        </a:p>
      </dgm:t>
    </dgm:pt>
    <dgm:pt modelId="{8DB3250A-5617-D64D-A844-353AD2C87A0E}" type="sibTrans" cxnId="{FECF818D-35B1-7542-91B4-40BCEBA890A1}">
      <dgm:prSet/>
      <dgm:spPr/>
      <dgm:t>
        <a:bodyPr/>
        <a:lstStyle/>
        <a:p>
          <a:endParaRPr lang="en-US"/>
        </a:p>
      </dgm:t>
    </dgm:pt>
    <dgm:pt modelId="{108F3710-AB9A-1E45-B896-75538A2418DB}">
      <dgm:prSet phldrT="[Text]"/>
      <dgm:spPr/>
      <dgm:t>
        <a:bodyPr/>
        <a:lstStyle/>
        <a:p>
          <a:r>
            <a:rPr lang="en-US" dirty="0" smtClean="0"/>
            <a:t>Phase 1</a:t>
          </a:r>
          <a:endParaRPr lang="en-US" dirty="0"/>
        </a:p>
      </dgm:t>
    </dgm:pt>
    <dgm:pt modelId="{C7E5E226-A1B5-1C45-9647-D14CA94FA82C}" type="parTrans" cxnId="{FE13CCFE-33AF-974C-97AE-C8EF1458E1A8}">
      <dgm:prSet/>
      <dgm:spPr/>
      <dgm:t>
        <a:bodyPr/>
        <a:lstStyle/>
        <a:p>
          <a:endParaRPr lang="en-US"/>
        </a:p>
      </dgm:t>
    </dgm:pt>
    <dgm:pt modelId="{7B04AFB4-ED6A-B744-8214-B712940A9652}" type="sibTrans" cxnId="{FE13CCFE-33AF-974C-97AE-C8EF1458E1A8}">
      <dgm:prSet/>
      <dgm:spPr/>
      <dgm:t>
        <a:bodyPr/>
        <a:lstStyle/>
        <a:p>
          <a:endParaRPr lang="en-US"/>
        </a:p>
      </dgm:t>
    </dgm:pt>
    <dgm:pt modelId="{E0561D04-1C16-8541-BBDF-B9BB25D2B700}">
      <dgm:prSet phldrT="[Text]"/>
      <dgm:spPr/>
      <dgm:t>
        <a:bodyPr/>
        <a:lstStyle/>
        <a:p>
          <a:r>
            <a:rPr lang="en-US" dirty="0" smtClean="0"/>
            <a:t>Phase 2</a:t>
          </a:r>
          <a:endParaRPr lang="en-US" dirty="0"/>
        </a:p>
      </dgm:t>
    </dgm:pt>
    <dgm:pt modelId="{FE44BE7C-215D-784C-A809-740C91FD2FB9}" type="parTrans" cxnId="{D84611B9-48D2-CB4F-A1CF-A865E6E4D538}">
      <dgm:prSet/>
      <dgm:spPr/>
      <dgm:t>
        <a:bodyPr/>
        <a:lstStyle/>
        <a:p>
          <a:endParaRPr lang="en-US"/>
        </a:p>
      </dgm:t>
    </dgm:pt>
    <dgm:pt modelId="{D9496E9B-CD4A-3A40-8C04-E388A0163787}" type="sibTrans" cxnId="{D84611B9-48D2-CB4F-A1CF-A865E6E4D538}">
      <dgm:prSet/>
      <dgm:spPr/>
      <dgm:t>
        <a:bodyPr/>
        <a:lstStyle/>
        <a:p>
          <a:endParaRPr lang="en-US"/>
        </a:p>
      </dgm:t>
    </dgm:pt>
    <dgm:pt modelId="{CB63170B-54E8-0546-858A-3E571B22F882}">
      <dgm:prSet phldrT="[Text]"/>
      <dgm:spPr/>
      <dgm:t>
        <a:bodyPr/>
        <a:lstStyle/>
        <a:p>
          <a:r>
            <a:rPr lang="en-US" dirty="0" smtClean="0"/>
            <a:t>Tracker</a:t>
          </a:r>
          <a:endParaRPr lang="en-US" dirty="0"/>
        </a:p>
      </dgm:t>
    </dgm:pt>
    <dgm:pt modelId="{88B6215D-B32B-5F44-9232-69EC765852ED}" type="parTrans" cxnId="{EA9CC670-7083-1448-AD0C-BA7288FB6656}">
      <dgm:prSet/>
      <dgm:spPr/>
      <dgm:t>
        <a:bodyPr/>
        <a:lstStyle/>
        <a:p>
          <a:endParaRPr lang="en-US"/>
        </a:p>
      </dgm:t>
    </dgm:pt>
    <dgm:pt modelId="{12D42C6B-A743-0A48-B817-328CBF332662}" type="sibTrans" cxnId="{EA9CC670-7083-1448-AD0C-BA7288FB6656}">
      <dgm:prSet/>
      <dgm:spPr/>
      <dgm:t>
        <a:bodyPr/>
        <a:lstStyle/>
        <a:p>
          <a:endParaRPr lang="en-US"/>
        </a:p>
      </dgm:t>
    </dgm:pt>
    <dgm:pt modelId="{61863E2B-1CF7-3746-8F91-B5A8FA2615F9}">
      <dgm:prSet phldrT="[Text]"/>
      <dgm:spPr/>
      <dgm:t>
        <a:bodyPr/>
        <a:lstStyle/>
        <a:p>
          <a:r>
            <a:rPr lang="en-US" dirty="0" smtClean="0"/>
            <a:t>FEDs?</a:t>
          </a:r>
          <a:endParaRPr lang="en-US" dirty="0"/>
        </a:p>
      </dgm:t>
    </dgm:pt>
    <dgm:pt modelId="{65C93AE9-0C06-E143-89E3-DEF8829652D0}" type="parTrans" cxnId="{0A43D6AC-69B1-7546-8E7F-CE18EB6DAF15}">
      <dgm:prSet/>
      <dgm:spPr/>
      <dgm:t>
        <a:bodyPr/>
        <a:lstStyle/>
        <a:p>
          <a:endParaRPr lang="en-US"/>
        </a:p>
      </dgm:t>
    </dgm:pt>
    <dgm:pt modelId="{5E2F925E-8312-A64E-AE66-EE84A4F16944}" type="sibTrans" cxnId="{0A43D6AC-69B1-7546-8E7F-CE18EB6DAF15}">
      <dgm:prSet/>
      <dgm:spPr/>
      <dgm:t>
        <a:bodyPr/>
        <a:lstStyle/>
        <a:p>
          <a:endParaRPr lang="en-US"/>
        </a:p>
      </dgm:t>
    </dgm:pt>
    <dgm:pt modelId="{550D4785-00D2-A642-8921-141FAF479DC4}">
      <dgm:prSet phldrT="[Text]"/>
      <dgm:spPr/>
      <dgm:t>
        <a:bodyPr/>
        <a:lstStyle/>
        <a:p>
          <a:r>
            <a:rPr lang="en-US" dirty="0" smtClean="0"/>
            <a:t>New Tracking System (incl Pixel)</a:t>
          </a:r>
          <a:endParaRPr lang="en-US" dirty="0"/>
        </a:p>
      </dgm:t>
    </dgm:pt>
    <dgm:pt modelId="{8732F1C5-A20D-4C44-B390-1EBC34C9491E}" type="parTrans" cxnId="{03C5CA60-9590-8D4E-9371-A875AC4A16AF}">
      <dgm:prSet/>
      <dgm:spPr/>
      <dgm:t>
        <a:bodyPr/>
        <a:lstStyle/>
        <a:p>
          <a:endParaRPr lang="en-US"/>
        </a:p>
      </dgm:t>
    </dgm:pt>
    <dgm:pt modelId="{382D4A87-310A-B54E-853C-EC0FE9AE8E2B}" type="sibTrans" cxnId="{03C5CA60-9590-8D4E-9371-A875AC4A16AF}">
      <dgm:prSet/>
      <dgm:spPr/>
      <dgm:t>
        <a:bodyPr/>
        <a:lstStyle/>
        <a:p>
          <a:endParaRPr lang="en-US"/>
        </a:p>
      </dgm:t>
    </dgm:pt>
    <dgm:pt modelId="{E6589D7F-93DB-A14B-A77B-1BFAC03C68E3}">
      <dgm:prSet phldrT="[Text]"/>
      <dgm:spPr/>
      <dgm:t>
        <a:bodyPr/>
        <a:lstStyle/>
        <a:p>
          <a:r>
            <a:rPr lang="en-US" dirty="0" smtClean="0"/>
            <a:t>HCAL</a:t>
          </a:r>
          <a:endParaRPr lang="en-US" dirty="0"/>
        </a:p>
      </dgm:t>
    </dgm:pt>
    <dgm:pt modelId="{D8FA4449-D973-E342-8FE0-E81FCCA98A84}" type="parTrans" cxnId="{10DC838E-CC99-4144-AB70-59C47CA772D3}">
      <dgm:prSet/>
      <dgm:spPr/>
      <dgm:t>
        <a:bodyPr/>
        <a:lstStyle/>
        <a:p>
          <a:endParaRPr lang="en-US"/>
        </a:p>
      </dgm:t>
    </dgm:pt>
    <dgm:pt modelId="{89F57B77-C72D-5947-9EB6-279DFA27FAC1}" type="sibTrans" cxnId="{10DC838E-CC99-4144-AB70-59C47CA772D3}">
      <dgm:prSet/>
      <dgm:spPr/>
      <dgm:t>
        <a:bodyPr/>
        <a:lstStyle/>
        <a:p>
          <a:endParaRPr lang="en-US"/>
        </a:p>
      </dgm:t>
    </dgm:pt>
    <dgm:pt modelId="{91DA1B10-8C8C-4E48-AD02-70929D6732B9}">
      <dgm:prSet phldrT="[Text]"/>
      <dgm:spPr/>
      <dgm:t>
        <a:bodyPr/>
        <a:lstStyle/>
        <a:p>
          <a:r>
            <a:rPr lang="en-US" dirty="0" smtClean="0"/>
            <a:t>Electronics + PD replacement </a:t>
          </a:r>
          <a:endParaRPr lang="en-US" dirty="0"/>
        </a:p>
      </dgm:t>
    </dgm:pt>
    <dgm:pt modelId="{46AB56C1-7B39-2748-BD1A-630076873186}" type="parTrans" cxnId="{56DCAE39-D58E-DF4A-9482-D917B1CC95C0}">
      <dgm:prSet/>
      <dgm:spPr/>
      <dgm:t>
        <a:bodyPr/>
        <a:lstStyle/>
        <a:p>
          <a:endParaRPr lang="en-US"/>
        </a:p>
      </dgm:t>
    </dgm:pt>
    <dgm:pt modelId="{BEF51D14-FE57-E74C-9023-656D869013A3}" type="sibTrans" cxnId="{56DCAE39-D58E-DF4A-9482-D917B1CC95C0}">
      <dgm:prSet/>
      <dgm:spPr/>
      <dgm:t>
        <a:bodyPr/>
        <a:lstStyle/>
        <a:p>
          <a:endParaRPr lang="en-US"/>
        </a:p>
      </dgm:t>
    </dgm:pt>
    <dgm:pt modelId="{2166F403-AA20-2948-BA77-EADFDBB2B137}">
      <dgm:prSet phldrT="[Text]"/>
      <dgm:spPr/>
      <dgm:t>
        <a:bodyPr/>
        <a:lstStyle/>
        <a:p>
          <a:r>
            <a:rPr lang="en-US" dirty="0" smtClean="0"/>
            <a:t>HF/HE (hadronic calorimeters)?</a:t>
          </a:r>
          <a:endParaRPr lang="en-US" dirty="0"/>
        </a:p>
      </dgm:t>
    </dgm:pt>
    <dgm:pt modelId="{92789F53-85C1-534E-9CF8-F2ECC666D437}" type="parTrans" cxnId="{A6649B4A-19E7-A747-8AFC-29DC38800929}">
      <dgm:prSet/>
      <dgm:spPr/>
      <dgm:t>
        <a:bodyPr/>
        <a:lstStyle/>
        <a:p>
          <a:endParaRPr lang="en-US"/>
        </a:p>
      </dgm:t>
    </dgm:pt>
    <dgm:pt modelId="{D0302929-4E4D-CA4D-9403-31FA951D15A6}" type="sibTrans" cxnId="{A6649B4A-19E7-A747-8AFC-29DC38800929}">
      <dgm:prSet/>
      <dgm:spPr/>
      <dgm:t>
        <a:bodyPr/>
        <a:lstStyle/>
        <a:p>
          <a:endParaRPr lang="en-US"/>
        </a:p>
      </dgm:t>
    </dgm:pt>
    <dgm:pt modelId="{7A65F631-A865-3A4A-A389-09DA172A7588}">
      <dgm:prSet phldrT="[Text]"/>
      <dgm:spPr/>
      <dgm:t>
        <a:bodyPr/>
        <a:lstStyle/>
        <a:p>
          <a:r>
            <a:rPr lang="en-US" dirty="0" smtClean="0"/>
            <a:t>Pixel</a:t>
          </a:r>
          <a:endParaRPr lang="en-US" dirty="0"/>
        </a:p>
      </dgm:t>
    </dgm:pt>
    <dgm:pt modelId="{D5CA87FF-89EA-234E-9C01-CF2B88AC8ADD}" type="parTrans" cxnId="{62364B33-7F22-1942-BC92-88BDEA901122}">
      <dgm:prSet/>
      <dgm:spPr/>
      <dgm:t>
        <a:bodyPr/>
        <a:lstStyle/>
        <a:p>
          <a:endParaRPr lang="en-US"/>
        </a:p>
      </dgm:t>
    </dgm:pt>
    <dgm:pt modelId="{D423E712-9E3D-134E-9431-5E1995019DB3}" type="sibTrans" cxnId="{62364B33-7F22-1942-BC92-88BDEA901122}">
      <dgm:prSet/>
      <dgm:spPr/>
      <dgm:t>
        <a:bodyPr/>
        <a:lstStyle/>
        <a:p>
          <a:endParaRPr lang="en-US"/>
        </a:p>
      </dgm:t>
    </dgm:pt>
    <dgm:pt modelId="{4C3C60FD-B7A0-6148-9AD1-8E299E99A2B3}">
      <dgm:prSet phldrT="[Text]"/>
      <dgm:spPr/>
      <dgm:t>
        <a:bodyPr/>
        <a:lstStyle/>
        <a:p>
          <a:r>
            <a:rPr lang="en-US" dirty="0" smtClean="0"/>
            <a:t>ECAL</a:t>
          </a:r>
          <a:endParaRPr lang="en-US" dirty="0"/>
        </a:p>
      </dgm:t>
    </dgm:pt>
    <dgm:pt modelId="{47CAD81B-CDF7-E240-94E5-65F3594FDE28}" type="parTrans" cxnId="{8A0E6C71-5A33-9048-971F-C507B7A18E29}">
      <dgm:prSet/>
      <dgm:spPr/>
      <dgm:t>
        <a:bodyPr/>
        <a:lstStyle/>
        <a:p>
          <a:endParaRPr lang="en-US"/>
        </a:p>
      </dgm:t>
    </dgm:pt>
    <dgm:pt modelId="{9A12B3DD-A9BD-044B-822A-FC2ED8726350}" type="sibTrans" cxnId="{8A0E6C71-5A33-9048-971F-C507B7A18E29}">
      <dgm:prSet/>
      <dgm:spPr/>
      <dgm:t>
        <a:bodyPr/>
        <a:lstStyle/>
        <a:p>
          <a:endParaRPr lang="en-US"/>
        </a:p>
      </dgm:t>
    </dgm:pt>
    <dgm:pt modelId="{9D913053-469D-9244-8587-0E0A757B0C04}">
      <dgm:prSet phldrT="[Text]"/>
      <dgm:spPr/>
      <dgm:t>
        <a:bodyPr/>
        <a:lstStyle/>
        <a:p>
          <a:r>
            <a:rPr lang="en-US" dirty="0" smtClean="0"/>
            <a:t>Muons</a:t>
          </a:r>
          <a:endParaRPr lang="en-US" dirty="0"/>
        </a:p>
      </dgm:t>
    </dgm:pt>
    <dgm:pt modelId="{393B586E-E94E-964D-A6E3-4D0D031849EB}" type="parTrans" cxnId="{1227EBEB-90A7-714A-8526-8D0AAC9CCD45}">
      <dgm:prSet/>
      <dgm:spPr/>
      <dgm:t>
        <a:bodyPr/>
        <a:lstStyle/>
        <a:p>
          <a:endParaRPr lang="en-US"/>
        </a:p>
      </dgm:t>
    </dgm:pt>
    <dgm:pt modelId="{77847297-A667-6E48-91EC-A1753CE0C2FA}" type="sibTrans" cxnId="{1227EBEB-90A7-714A-8526-8D0AAC9CCD45}">
      <dgm:prSet/>
      <dgm:spPr/>
      <dgm:t>
        <a:bodyPr/>
        <a:lstStyle/>
        <a:p>
          <a:endParaRPr lang="en-US"/>
        </a:p>
      </dgm:t>
    </dgm:pt>
    <dgm:pt modelId="{CE24E7CB-E1D5-0847-8D5B-8E4192E079FF}">
      <dgm:prSet phldrT="[Text]"/>
      <dgm:spPr/>
      <dgm:t>
        <a:bodyPr/>
        <a:lstStyle/>
        <a:p>
          <a:r>
            <a:rPr lang="en-US" dirty="0" smtClean="0"/>
            <a:t>Trigger</a:t>
          </a:r>
          <a:endParaRPr lang="en-US" dirty="0"/>
        </a:p>
      </dgm:t>
    </dgm:pt>
    <dgm:pt modelId="{1BB85B6C-BE66-D944-8649-ED12B5F17855}" type="parTrans" cxnId="{7A5636DD-1E0F-B847-8959-E1ABCED25D1D}">
      <dgm:prSet/>
      <dgm:spPr/>
      <dgm:t>
        <a:bodyPr/>
        <a:lstStyle/>
        <a:p>
          <a:endParaRPr lang="en-US"/>
        </a:p>
      </dgm:t>
    </dgm:pt>
    <dgm:pt modelId="{BAF0805B-E1C9-5E49-8213-F8B5AB07766E}" type="sibTrans" cxnId="{7A5636DD-1E0F-B847-8959-E1ABCED25D1D}">
      <dgm:prSet/>
      <dgm:spPr/>
      <dgm:t>
        <a:bodyPr/>
        <a:lstStyle/>
        <a:p>
          <a:endParaRPr lang="en-US"/>
        </a:p>
      </dgm:t>
    </dgm:pt>
    <dgm:pt modelId="{B5137783-CDBE-A44E-B6F9-DDA8BC3BB549}">
      <dgm:prSet phldrT="[Text]"/>
      <dgm:spPr/>
      <dgm:t>
        <a:bodyPr/>
        <a:lstStyle/>
        <a:p>
          <a:r>
            <a:rPr lang="en-US" dirty="0" smtClean="0"/>
            <a:t>New Pixel Detector </a:t>
          </a:r>
        </a:p>
        <a:p>
          <a:r>
            <a:rPr lang="en-US" dirty="0" smtClean="0"/>
            <a:t>(1 or 2 iterations?)</a:t>
          </a:r>
          <a:endParaRPr lang="en-US" dirty="0"/>
        </a:p>
      </dgm:t>
    </dgm:pt>
    <dgm:pt modelId="{C20B8641-C3E8-AC49-9A01-F8C9C0FBB855}" type="parTrans" cxnId="{259A5871-1A44-AF43-93B9-3C7D2F293A09}">
      <dgm:prSet/>
      <dgm:spPr/>
      <dgm:t>
        <a:bodyPr/>
        <a:lstStyle/>
        <a:p>
          <a:endParaRPr lang="en-US"/>
        </a:p>
      </dgm:t>
    </dgm:pt>
    <dgm:pt modelId="{904FBD1B-810E-2842-B71A-D10C75EC2140}" type="sibTrans" cxnId="{259A5871-1A44-AF43-93B9-3C7D2F293A09}">
      <dgm:prSet/>
      <dgm:spPr/>
      <dgm:t>
        <a:bodyPr/>
        <a:lstStyle/>
        <a:p>
          <a:endParaRPr lang="en-US"/>
        </a:p>
      </dgm:t>
    </dgm:pt>
    <dgm:pt modelId="{AEE59B8C-71BB-F14B-AE24-9FCC160A46B7}">
      <dgm:prSet phldrT="[Text]"/>
      <dgm:spPr/>
      <dgm:t>
        <a:bodyPr/>
        <a:lstStyle/>
        <a:p>
          <a:r>
            <a:rPr lang="en-US" dirty="0" smtClean="0"/>
            <a:t>TP (Off Detector Electronics) ?</a:t>
          </a:r>
        </a:p>
      </dgm:t>
    </dgm:pt>
    <dgm:pt modelId="{B7466251-F25E-7647-A6F1-7D170D6DD647}" type="parTrans" cxnId="{2D38070C-ACA7-1A41-9B9C-2087A4A5FE82}">
      <dgm:prSet/>
      <dgm:spPr/>
      <dgm:t>
        <a:bodyPr/>
        <a:lstStyle/>
        <a:p>
          <a:endParaRPr lang="en-US"/>
        </a:p>
      </dgm:t>
    </dgm:pt>
    <dgm:pt modelId="{E22D0EB4-95D6-C14B-9F24-FBFD02E134EB}" type="sibTrans" cxnId="{2D38070C-ACA7-1A41-9B9C-2087A4A5FE82}">
      <dgm:prSet/>
      <dgm:spPr/>
      <dgm:t>
        <a:bodyPr/>
        <a:lstStyle/>
        <a:p>
          <a:endParaRPr lang="en-US"/>
        </a:p>
      </dgm:t>
    </dgm:pt>
    <dgm:pt modelId="{601979A2-46EE-5F48-9F14-BE53661718DA}">
      <dgm:prSet phldrT="[Text]"/>
      <dgm:spPr/>
      <dgm:t>
        <a:bodyPr/>
        <a:lstStyle/>
        <a:p>
          <a:r>
            <a:rPr lang="en-US" dirty="0" smtClean="0"/>
            <a:t>EE (endcap EM calorimeter)?</a:t>
          </a:r>
        </a:p>
      </dgm:t>
    </dgm:pt>
    <dgm:pt modelId="{1405D441-7390-6D48-97B7-DF818D18D046}" type="parTrans" cxnId="{22D416B4-CF4B-3848-BCD6-6CAC5EE2B0F3}">
      <dgm:prSet/>
      <dgm:spPr/>
      <dgm:t>
        <a:bodyPr/>
        <a:lstStyle/>
        <a:p>
          <a:endParaRPr lang="en-US"/>
        </a:p>
      </dgm:t>
    </dgm:pt>
    <dgm:pt modelId="{995EF6FC-F58C-BF48-AE04-02AA93505D27}" type="sibTrans" cxnId="{22D416B4-CF4B-3848-BCD6-6CAC5EE2B0F3}">
      <dgm:prSet/>
      <dgm:spPr/>
      <dgm:t>
        <a:bodyPr/>
        <a:lstStyle/>
        <a:p>
          <a:endParaRPr lang="en-US"/>
        </a:p>
      </dgm:t>
    </dgm:pt>
    <dgm:pt modelId="{EBCB555F-2751-D34A-A543-A27A6D00EC2D}">
      <dgm:prSet phldrT="[Text]"/>
      <dgm:spPr/>
      <dgm:t>
        <a:bodyPr/>
        <a:lstStyle/>
        <a:p>
          <a:r>
            <a:rPr lang="en-US" dirty="0" smtClean="0"/>
            <a:t>HCAL/RCT/GCT to </a:t>
          </a:r>
          <a:r>
            <a:rPr lang="en-US" dirty="0" smtClean="0">
              <a:latin typeface="Symbol" charset="2"/>
              <a:cs typeface="Symbol" charset="2"/>
            </a:rPr>
            <a:t>m</a:t>
          </a:r>
          <a:r>
            <a:rPr lang="en-US" dirty="0" smtClean="0"/>
            <a:t>TCA</a:t>
          </a:r>
          <a:endParaRPr lang="en-US" dirty="0"/>
        </a:p>
      </dgm:t>
    </dgm:pt>
    <dgm:pt modelId="{D6DE5E4D-A6C0-8841-A04D-09D9C02ED503}" type="parTrans" cxnId="{0B4C568A-CA99-2A43-8D91-B614F1E0A96D}">
      <dgm:prSet/>
      <dgm:spPr/>
      <dgm:t>
        <a:bodyPr/>
        <a:lstStyle/>
        <a:p>
          <a:endParaRPr lang="en-US"/>
        </a:p>
      </dgm:t>
    </dgm:pt>
    <dgm:pt modelId="{1552857A-5707-DE4D-AD54-893A7B204AFE}" type="sibTrans" cxnId="{0B4C568A-CA99-2A43-8D91-B614F1E0A96D}">
      <dgm:prSet/>
      <dgm:spPr/>
      <dgm:t>
        <a:bodyPr/>
        <a:lstStyle/>
        <a:p>
          <a:endParaRPr lang="en-US"/>
        </a:p>
      </dgm:t>
    </dgm:pt>
    <dgm:pt modelId="{D7B293F6-F992-BE48-A168-575D86C306CA}">
      <dgm:prSet phldrT="[Text]"/>
      <dgm:spPr/>
      <dgm:t>
        <a:bodyPr/>
        <a:lstStyle/>
        <a:p>
          <a:r>
            <a:rPr lang="en-US" dirty="0" smtClean="0"/>
            <a:t>Complete replacement</a:t>
          </a:r>
          <a:endParaRPr lang="en-US" dirty="0"/>
        </a:p>
      </dgm:t>
    </dgm:pt>
    <dgm:pt modelId="{7BA9D304-D69E-EC49-A649-37CE2FC582E8}" type="parTrans" cxnId="{B90461A1-D8FC-B641-B102-DB7CAECFCA94}">
      <dgm:prSet/>
      <dgm:spPr/>
      <dgm:t>
        <a:bodyPr/>
        <a:lstStyle/>
        <a:p>
          <a:endParaRPr lang="en-US"/>
        </a:p>
      </dgm:t>
    </dgm:pt>
    <dgm:pt modelId="{52F16E5C-6D33-A44C-A27E-FD1CA4329563}" type="sibTrans" cxnId="{B90461A1-D8FC-B641-B102-DB7CAECFCA94}">
      <dgm:prSet/>
      <dgm:spPr/>
      <dgm:t>
        <a:bodyPr/>
        <a:lstStyle/>
        <a:p>
          <a:endParaRPr lang="en-US"/>
        </a:p>
      </dgm:t>
    </dgm:pt>
    <dgm:pt modelId="{450DEDA5-C70F-2246-8101-E8489054AC0A}">
      <dgm:prSet phldrT="[Text]"/>
      <dgm:spPr/>
      <dgm:t>
        <a:bodyPr/>
        <a:lstStyle/>
        <a:p>
          <a:r>
            <a:rPr lang="en-US" dirty="0" smtClean="0"/>
            <a:t>ME4/2, ME1/1 ,RPC endcap, Minicrate spares, some CSC Electronics</a:t>
          </a:r>
          <a:endParaRPr lang="en-US" dirty="0"/>
        </a:p>
      </dgm:t>
    </dgm:pt>
    <dgm:pt modelId="{B0A98877-DC34-F440-BF9A-B4BF706D3E26}" type="parTrans" cxnId="{598D2647-6235-0046-8BA5-D52F8F27F339}">
      <dgm:prSet/>
      <dgm:spPr/>
      <dgm:t>
        <a:bodyPr/>
        <a:lstStyle/>
        <a:p>
          <a:endParaRPr lang="en-US"/>
        </a:p>
      </dgm:t>
    </dgm:pt>
    <dgm:pt modelId="{BAD7D317-0ADE-C44E-9B4E-9A10D61933CD}" type="sibTrans" cxnId="{598D2647-6235-0046-8BA5-D52F8F27F339}">
      <dgm:prSet/>
      <dgm:spPr/>
      <dgm:t>
        <a:bodyPr/>
        <a:lstStyle/>
        <a:p>
          <a:endParaRPr lang="en-US"/>
        </a:p>
      </dgm:t>
    </dgm:pt>
    <dgm:pt modelId="{D1EF88B4-75E5-4646-A6BF-DE0295564DD0}">
      <dgm:prSet phldrT="[Text]"/>
      <dgm:spPr/>
      <dgm:t>
        <a:bodyPr/>
        <a:lstStyle/>
        <a:p>
          <a:r>
            <a:rPr lang="en-US" dirty="0" smtClean="0"/>
            <a:t>Electronics replacement</a:t>
          </a:r>
          <a:endParaRPr lang="en-US" dirty="0"/>
        </a:p>
      </dgm:t>
    </dgm:pt>
    <dgm:pt modelId="{CE9165EC-B17C-DD41-84BF-AF534375F499}" type="parTrans" cxnId="{9E3B5113-DC8A-A946-869F-C060BF6D922E}">
      <dgm:prSet/>
      <dgm:spPr/>
      <dgm:t>
        <a:bodyPr/>
        <a:lstStyle/>
        <a:p>
          <a:endParaRPr lang="en-US"/>
        </a:p>
      </dgm:t>
    </dgm:pt>
    <dgm:pt modelId="{346E1D65-51C1-E145-94CB-8D28297C1746}" type="sibTrans" cxnId="{9E3B5113-DC8A-A946-869F-C060BF6D922E}">
      <dgm:prSet/>
      <dgm:spPr/>
      <dgm:t>
        <a:bodyPr/>
        <a:lstStyle/>
        <a:p>
          <a:endParaRPr lang="en-US"/>
        </a:p>
      </dgm:t>
    </dgm:pt>
    <dgm:pt modelId="{E1F7DA8B-FB3E-C940-B58A-E17C585C1C8D}" type="pres">
      <dgm:prSet presAssocID="{247E3E60-906D-AC4F-B4F0-1CD2CD54AF9F}" presName="Name0" presStyleCnt="0">
        <dgm:presLayoutVars>
          <dgm:chPref val="3"/>
          <dgm:dir/>
          <dgm:animLvl val="lvl"/>
          <dgm:resizeHandles/>
        </dgm:presLayoutVars>
      </dgm:prSet>
      <dgm:spPr/>
      <dgm:t>
        <a:bodyPr/>
        <a:lstStyle/>
        <a:p>
          <a:endParaRPr lang="en-US"/>
        </a:p>
      </dgm:t>
    </dgm:pt>
    <dgm:pt modelId="{3581554C-E4E8-1C4D-A2F3-3CF2E65882F9}" type="pres">
      <dgm:prSet presAssocID="{32C3F6E7-2A76-124C-A310-8DAAA3DFD449}" presName="horFlow" presStyleCnt="0"/>
      <dgm:spPr/>
    </dgm:pt>
    <dgm:pt modelId="{0B5AE603-4C6F-E041-9369-699CDC4C1EAC}" type="pres">
      <dgm:prSet presAssocID="{32C3F6E7-2A76-124C-A310-8DAAA3DFD449}" presName="bigChev" presStyleLbl="node1" presStyleIdx="0" presStyleCnt="7"/>
      <dgm:spPr/>
      <dgm:t>
        <a:bodyPr/>
        <a:lstStyle/>
        <a:p>
          <a:endParaRPr lang="en-US"/>
        </a:p>
      </dgm:t>
    </dgm:pt>
    <dgm:pt modelId="{217DFD5F-5A74-2A42-A24C-1ACAB276D062}" type="pres">
      <dgm:prSet presAssocID="{C7E5E226-A1B5-1C45-9647-D14CA94FA82C}" presName="parTrans" presStyleCnt="0"/>
      <dgm:spPr/>
    </dgm:pt>
    <dgm:pt modelId="{5631F940-7544-4849-A886-BCA1805AF116}" type="pres">
      <dgm:prSet presAssocID="{108F3710-AB9A-1E45-B896-75538A2418DB}" presName="node" presStyleLbl="alignAccFollowNode1" presStyleIdx="0" presStyleCnt="13" custScaleX="226282">
        <dgm:presLayoutVars>
          <dgm:bulletEnabled val="1"/>
        </dgm:presLayoutVars>
      </dgm:prSet>
      <dgm:spPr/>
      <dgm:t>
        <a:bodyPr/>
        <a:lstStyle/>
        <a:p>
          <a:endParaRPr lang="en-US"/>
        </a:p>
      </dgm:t>
    </dgm:pt>
    <dgm:pt modelId="{6A712E39-B12F-9842-B5C9-5FAA3466C3CF}" type="pres">
      <dgm:prSet presAssocID="{7B04AFB4-ED6A-B744-8214-B712940A9652}" presName="sibTrans" presStyleCnt="0"/>
      <dgm:spPr/>
    </dgm:pt>
    <dgm:pt modelId="{8629A592-A400-7D40-B6E9-EDD225932FE6}" type="pres">
      <dgm:prSet presAssocID="{E0561D04-1C16-8541-BBDF-B9BB25D2B700}" presName="node" presStyleLbl="alignAccFollowNode1" presStyleIdx="1" presStyleCnt="13" custScaleX="313646">
        <dgm:presLayoutVars>
          <dgm:bulletEnabled val="1"/>
        </dgm:presLayoutVars>
      </dgm:prSet>
      <dgm:spPr/>
      <dgm:t>
        <a:bodyPr/>
        <a:lstStyle/>
        <a:p>
          <a:endParaRPr lang="en-US"/>
        </a:p>
      </dgm:t>
    </dgm:pt>
    <dgm:pt modelId="{33D60C21-8766-0A4D-A526-39FEDA43AC7D}" type="pres">
      <dgm:prSet presAssocID="{32C3F6E7-2A76-124C-A310-8DAAA3DFD449}" presName="vSp" presStyleCnt="0"/>
      <dgm:spPr/>
    </dgm:pt>
    <dgm:pt modelId="{341C7011-119C-8A49-842D-52D91C75B673}" type="pres">
      <dgm:prSet presAssocID="{7A65F631-A865-3A4A-A389-09DA172A7588}" presName="horFlow" presStyleCnt="0"/>
      <dgm:spPr/>
    </dgm:pt>
    <dgm:pt modelId="{6190D90F-4657-6845-BEAF-275AF99A8A7C}" type="pres">
      <dgm:prSet presAssocID="{7A65F631-A865-3A4A-A389-09DA172A7588}" presName="bigChev" presStyleLbl="node1" presStyleIdx="1" presStyleCnt="7"/>
      <dgm:spPr/>
      <dgm:t>
        <a:bodyPr/>
        <a:lstStyle/>
        <a:p>
          <a:endParaRPr lang="en-US"/>
        </a:p>
      </dgm:t>
    </dgm:pt>
    <dgm:pt modelId="{7F90A4B5-C618-9342-A53E-DD716096ACCD}" type="pres">
      <dgm:prSet presAssocID="{C20B8641-C3E8-AC49-9A01-F8C9C0FBB855}" presName="parTrans" presStyleCnt="0"/>
      <dgm:spPr/>
    </dgm:pt>
    <dgm:pt modelId="{338B70A2-BA25-1E4E-8994-CC922B6DD24C}" type="pres">
      <dgm:prSet presAssocID="{B5137783-CDBE-A44E-B6F9-DDA8BC3BB549}" presName="node" presStyleLbl="alignAccFollowNode1" presStyleIdx="2" presStyleCnt="13" custScaleX="226282">
        <dgm:presLayoutVars>
          <dgm:bulletEnabled val="1"/>
        </dgm:presLayoutVars>
      </dgm:prSet>
      <dgm:spPr/>
      <dgm:t>
        <a:bodyPr/>
        <a:lstStyle/>
        <a:p>
          <a:endParaRPr lang="en-US"/>
        </a:p>
      </dgm:t>
    </dgm:pt>
    <dgm:pt modelId="{7EB4486B-581F-B047-8AEB-38CC6435FBE0}" type="pres">
      <dgm:prSet presAssocID="{7A65F631-A865-3A4A-A389-09DA172A7588}" presName="vSp" presStyleCnt="0"/>
      <dgm:spPr/>
    </dgm:pt>
    <dgm:pt modelId="{291553E8-FDCC-AF4F-B432-1BF2ECC55988}" type="pres">
      <dgm:prSet presAssocID="{CB63170B-54E8-0546-858A-3E571B22F882}" presName="horFlow" presStyleCnt="0"/>
      <dgm:spPr/>
    </dgm:pt>
    <dgm:pt modelId="{A541E407-1F42-D248-A9AA-1FC0D101CFA8}" type="pres">
      <dgm:prSet presAssocID="{CB63170B-54E8-0546-858A-3E571B22F882}" presName="bigChev" presStyleLbl="node1" presStyleIdx="2" presStyleCnt="7"/>
      <dgm:spPr/>
      <dgm:t>
        <a:bodyPr/>
        <a:lstStyle/>
        <a:p>
          <a:endParaRPr lang="en-US"/>
        </a:p>
      </dgm:t>
    </dgm:pt>
    <dgm:pt modelId="{F016FBC1-F132-1D4C-8280-E0370FA2FE00}" type="pres">
      <dgm:prSet presAssocID="{65C93AE9-0C06-E143-89E3-DEF8829652D0}" presName="parTrans" presStyleCnt="0"/>
      <dgm:spPr/>
    </dgm:pt>
    <dgm:pt modelId="{5540A3FD-A13B-7A48-AF6A-D716D28B1386}" type="pres">
      <dgm:prSet presAssocID="{61863E2B-1CF7-3746-8F91-B5A8FA2615F9}" presName="node" presStyleLbl="alignAccFollowNode1" presStyleIdx="3" presStyleCnt="13" custScaleX="226282">
        <dgm:presLayoutVars>
          <dgm:bulletEnabled val="1"/>
        </dgm:presLayoutVars>
      </dgm:prSet>
      <dgm:spPr/>
      <dgm:t>
        <a:bodyPr/>
        <a:lstStyle/>
        <a:p>
          <a:endParaRPr lang="en-US"/>
        </a:p>
      </dgm:t>
    </dgm:pt>
    <dgm:pt modelId="{E7789D9C-9407-184A-99D3-13E3E2D99ACF}" type="pres">
      <dgm:prSet presAssocID="{5E2F925E-8312-A64E-AE66-EE84A4F16944}" presName="sibTrans" presStyleCnt="0"/>
      <dgm:spPr/>
    </dgm:pt>
    <dgm:pt modelId="{BC15F28D-D935-CA47-8BEA-753465EE6BF3}" type="pres">
      <dgm:prSet presAssocID="{550D4785-00D2-A642-8921-141FAF479DC4}" presName="node" presStyleLbl="alignAccFollowNode1" presStyleIdx="4" presStyleCnt="13" custScaleX="313646">
        <dgm:presLayoutVars>
          <dgm:bulletEnabled val="1"/>
        </dgm:presLayoutVars>
      </dgm:prSet>
      <dgm:spPr/>
      <dgm:t>
        <a:bodyPr/>
        <a:lstStyle/>
        <a:p>
          <a:endParaRPr lang="en-US"/>
        </a:p>
      </dgm:t>
    </dgm:pt>
    <dgm:pt modelId="{A76E7F2F-0A49-F14F-A76F-8276BD828587}" type="pres">
      <dgm:prSet presAssocID="{CB63170B-54E8-0546-858A-3E571B22F882}" presName="vSp" presStyleCnt="0"/>
      <dgm:spPr/>
    </dgm:pt>
    <dgm:pt modelId="{92E6A1C8-31AA-8745-AAA2-3D808F4A19DF}" type="pres">
      <dgm:prSet presAssocID="{E6589D7F-93DB-A14B-A77B-1BFAC03C68E3}" presName="horFlow" presStyleCnt="0"/>
      <dgm:spPr/>
    </dgm:pt>
    <dgm:pt modelId="{80DD2AC6-474C-0F4C-8831-EEFF9A93B106}" type="pres">
      <dgm:prSet presAssocID="{E6589D7F-93DB-A14B-A77B-1BFAC03C68E3}" presName="bigChev" presStyleLbl="node1" presStyleIdx="3" presStyleCnt="7"/>
      <dgm:spPr/>
      <dgm:t>
        <a:bodyPr/>
        <a:lstStyle/>
        <a:p>
          <a:endParaRPr lang="en-US"/>
        </a:p>
      </dgm:t>
    </dgm:pt>
    <dgm:pt modelId="{49BC3F4F-0D5D-B44C-8798-6D34F42EC6F6}" type="pres">
      <dgm:prSet presAssocID="{46AB56C1-7B39-2748-BD1A-630076873186}" presName="parTrans" presStyleCnt="0"/>
      <dgm:spPr/>
    </dgm:pt>
    <dgm:pt modelId="{90A786A4-588D-4F46-94EE-FEF25465E4E1}" type="pres">
      <dgm:prSet presAssocID="{91DA1B10-8C8C-4E48-AD02-70929D6732B9}" presName="node" presStyleLbl="alignAccFollowNode1" presStyleIdx="5" presStyleCnt="13" custScaleX="226282">
        <dgm:presLayoutVars>
          <dgm:bulletEnabled val="1"/>
        </dgm:presLayoutVars>
      </dgm:prSet>
      <dgm:spPr/>
      <dgm:t>
        <a:bodyPr/>
        <a:lstStyle/>
        <a:p>
          <a:endParaRPr lang="en-US"/>
        </a:p>
      </dgm:t>
    </dgm:pt>
    <dgm:pt modelId="{D11A4DEB-2639-A243-84BF-AA0FD6CAA6E4}" type="pres">
      <dgm:prSet presAssocID="{BEF51D14-FE57-E74C-9023-656D869013A3}" presName="sibTrans" presStyleCnt="0"/>
      <dgm:spPr/>
    </dgm:pt>
    <dgm:pt modelId="{C0E3A69B-248B-0A41-ACFE-85CB782430F9}" type="pres">
      <dgm:prSet presAssocID="{2166F403-AA20-2948-BA77-EADFDBB2B137}" presName="node" presStyleLbl="alignAccFollowNode1" presStyleIdx="6" presStyleCnt="13" custScaleX="313646">
        <dgm:presLayoutVars>
          <dgm:bulletEnabled val="1"/>
        </dgm:presLayoutVars>
      </dgm:prSet>
      <dgm:spPr/>
      <dgm:t>
        <a:bodyPr/>
        <a:lstStyle/>
        <a:p>
          <a:endParaRPr lang="en-US"/>
        </a:p>
      </dgm:t>
    </dgm:pt>
    <dgm:pt modelId="{C70C9EE5-4863-6447-A7B5-42A9D972BAFF}" type="pres">
      <dgm:prSet presAssocID="{E6589D7F-93DB-A14B-A77B-1BFAC03C68E3}" presName="vSp" presStyleCnt="0"/>
      <dgm:spPr/>
    </dgm:pt>
    <dgm:pt modelId="{92C768B6-7A49-7E4D-B8E4-C423CF200307}" type="pres">
      <dgm:prSet presAssocID="{4C3C60FD-B7A0-6148-9AD1-8E299E99A2B3}" presName="horFlow" presStyleCnt="0"/>
      <dgm:spPr/>
    </dgm:pt>
    <dgm:pt modelId="{2482B2C8-AC0E-4349-A5D7-278E2288CFC1}" type="pres">
      <dgm:prSet presAssocID="{4C3C60FD-B7A0-6148-9AD1-8E299E99A2B3}" presName="bigChev" presStyleLbl="node1" presStyleIdx="4" presStyleCnt="7"/>
      <dgm:spPr/>
      <dgm:t>
        <a:bodyPr/>
        <a:lstStyle/>
        <a:p>
          <a:endParaRPr lang="en-US"/>
        </a:p>
      </dgm:t>
    </dgm:pt>
    <dgm:pt modelId="{DA56BF4C-ECBB-4740-979D-F9B0FC07F2D7}" type="pres">
      <dgm:prSet presAssocID="{B7466251-F25E-7647-A6F1-7D170D6DD647}" presName="parTrans" presStyleCnt="0"/>
      <dgm:spPr/>
    </dgm:pt>
    <dgm:pt modelId="{D35C2075-011E-DB44-81F9-A19BA548052D}" type="pres">
      <dgm:prSet presAssocID="{AEE59B8C-71BB-F14B-AE24-9FCC160A46B7}" presName="node" presStyleLbl="alignAccFollowNode1" presStyleIdx="7" presStyleCnt="13" custScaleX="226282">
        <dgm:presLayoutVars>
          <dgm:bulletEnabled val="1"/>
        </dgm:presLayoutVars>
      </dgm:prSet>
      <dgm:spPr/>
      <dgm:t>
        <a:bodyPr/>
        <a:lstStyle/>
        <a:p>
          <a:endParaRPr lang="en-US"/>
        </a:p>
      </dgm:t>
    </dgm:pt>
    <dgm:pt modelId="{CAE98D02-DFF9-7F42-8CC9-8F94F2FAA010}" type="pres">
      <dgm:prSet presAssocID="{E22D0EB4-95D6-C14B-9F24-FBFD02E134EB}" presName="sibTrans" presStyleCnt="0"/>
      <dgm:spPr/>
    </dgm:pt>
    <dgm:pt modelId="{7F435853-FB60-844F-99CA-425F2F3ADAE4}" type="pres">
      <dgm:prSet presAssocID="{601979A2-46EE-5F48-9F14-BE53661718DA}" presName="node" presStyleLbl="alignAccFollowNode1" presStyleIdx="8" presStyleCnt="13" custScaleX="313646">
        <dgm:presLayoutVars>
          <dgm:bulletEnabled val="1"/>
        </dgm:presLayoutVars>
      </dgm:prSet>
      <dgm:spPr/>
      <dgm:t>
        <a:bodyPr/>
        <a:lstStyle/>
        <a:p>
          <a:endParaRPr lang="en-US"/>
        </a:p>
      </dgm:t>
    </dgm:pt>
    <dgm:pt modelId="{25281CED-67CB-1F41-9359-0D2C66C57534}" type="pres">
      <dgm:prSet presAssocID="{4C3C60FD-B7A0-6148-9AD1-8E299E99A2B3}" presName="vSp" presStyleCnt="0"/>
      <dgm:spPr/>
    </dgm:pt>
    <dgm:pt modelId="{604F922F-9E24-6643-8CCB-8D42BAD62EEA}" type="pres">
      <dgm:prSet presAssocID="{9D913053-469D-9244-8587-0E0A757B0C04}" presName="horFlow" presStyleCnt="0"/>
      <dgm:spPr/>
    </dgm:pt>
    <dgm:pt modelId="{DF1C46CF-5EAE-8746-A58F-98DD121E6CD2}" type="pres">
      <dgm:prSet presAssocID="{9D913053-469D-9244-8587-0E0A757B0C04}" presName="bigChev" presStyleLbl="node1" presStyleIdx="5" presStyleCnt="7"/>
      <dgm:spPr/>
      <dgm:t>
        <a:bodyPr/>
        <a:lstStyle/>
        <a:p>
          <a:endParaRPr lang="en-US"/>
        </a:p>
      </dgm:t>
    </dgm:pt>
    <dgm:pt modelId="{D5058A18-B930-524B-AAFC-95338C2C354E}" type="pres">
      <dgm:prSet presAssocID="{B0A98877-DC34-F440-BF9A-B4BF706D3E26}" presName="parTrans" presStyleCnt="0"/>
      <dgm:spPr/>
    </dgm:pt>
    <dgm:pt modelId="{7BF5E9CC-181A-2A47-AE95-D1D05DB4D596}" type="pres">
      <dgm:prSet presAssocID="{450DEDA5-C70F-2246-8101-E8489054AC0A}" presName="node" presStyleLbl="alignAccFollowNode1" presStyleIdx="9" presStyleCnt="13" custScaleX="226282">
        <dgm:presLayoutVars>
          <dgm:bulletEnabled val="1"/>
        </dgm:presLayoutVars>
      </dgm:prSet>
      <dgm:spPr/>
      <dgm:t>
        <a:bodyPr/>
        <a:lstStyle/>
        <a:p>
          <a:endParaRPr lang="en-US"/>
        </a:p>
      </dgm:t>
    </dgm:pt>
    <dgm:pt modelId="{D25BB0AE-6B79-8646-9259-3AF0C470A2CA}" type="pres">
      <dgm:prSet presAssocID="{BAD7D317-0ADE-C44E-9B4E-9A10D61933CD}" presName="sibTrans" presStyleCnt="0"/>
      <dgm:spPr/>
    </dgm:pt>
    <dgm:pt modelId="{95E653FB-FE54-A448-9EAA-F0ECA22C48E1}" type="pres">
      <dgm:prSet presAssocID="{D1EF88B4-75E5-4646-A6BF-DE0295564DD0}" presName="node" presStyleLbl="alignAccFollowNode1" presStyleIdx="10" presStyleCnt="13" custScaleX="313646">
        <dgm:presLayoutVars>
          <dgm:bulletEnabled val="1"/>
        </dgm:presLayoutVars>
      </dgm:prSet>
      <dgm:spPr/>
      <dgm:t>
        <a:bodyPr/>
        <a:lstStyle/>
        <a:p>
          <a:endParaRPr lang="en-US"/>
        </a:p>
      </dgm:t>
    </dgm:pt>
    <dgm:pt modelId="{037E1E7C-EB8F-FA40-8BC0-877B7BE9DBB3}" type="pres">
      <dgm:prSet presAssocID="{9D913053-469D-9244-8587-0E0A757B0C04}" presName="vSp" presStyleCnt="0"/>
      <dgm:spPr/>
    </dgm:pt>
    <dgm:pt modelId="{FAB31352-B046-F64C-A75E-1CD780CA7513}" type="pres">
      <dgm:prSet presAssocID="{CE24E7CB-E1D5-0847-8D5B-8E4192E079FF}" presName="horFlow" presStyleCnt="0"/>
      <dgm:spPr/>
    </dgm:pt>
    <dgm:pt modelId="{9CEACAE1-B7D9-E64A-81BA-FB16671A9AD8}" type="pres">
      <dgm:prSet presAssocID="{CE24E7CB-E1D5-0847-8D5B-8E4192E079FF}" presName="bigChev" presStyleLbl="node1" presStyleIdx="6" presStyleCnt="7"/>
      <dgm:spPr/>
      <dgm:t>
        <a:bodyPr/>
        <a:lstStyle/>
        <a:p>
          <a:endParaRPr lang="en-US"/>
        </a:p>
      </dgm:t>
    </dgm:pt>
    <dgm:pt modelId="{09EC2CB4-46CB-1B4D-BA04-B01DC92CF911}" type="pres">
      <dgm:prSet presAssocID="{D6DE5E4D-A6C0-8841-A04D-09D9C02ED503}" presName="parTrans" presStyleCnt="0"/>
      <dgm:spPr/>
    </dgm:pt>
    <dgm:pt modelId="{EFA17427-0A70-4044-95E1-B1ADDF2E6680}" type="pres">
      <dgm:prSet presAssocID="{EBCB555F-2751-D34A-A543-A27A6D00EC2D}" presName="node" presStyleLbl="alignAccFollowNode1" presStyleIdx="11" presStyleCnt="13" custScaleX="226282">
        <dgm:presLayoutVars>
          <dgm:bulletEnabled val="1"/>
        </dgm:presLayoutVars>
      </dgm:prSet>
      <dgm:spPr/>
      <dgm:t>
        <a:bodyPr/>
        <a:lstStyle/>
        <a:p>
          <a:endParaRPr lang="en-US"/>
        </a:p>
      </dgm:t>
    </dgm:pt>
    <dgm:pt modelId="{BDFC46B3-7A96-314A-A6B3-88754ADBFA46}" type="pres">
      <dgm:prSet presAssocID="{1552857A-5707-DE4D-AD54-893A7B204AFE}" presName="sibTrans" presStyleCnt="0"/>
      <dgm:spPr/>
    </dgm:pt>
    <dgm:pt modelId="{584E7A9E-433B-BB4B-A79E-7AE60CE78B95}" type="pres">
      <dgm:prSet presAssocID="{D7B293F6-F992-BE48-A168-575D86C306CA}" presName="node" presStyleLbl="alignAccFollowNode1" presStyleIdx="12" presStyleCnt="13" custScaleX="313646">
        <dgm:presLayoutVars>
          <dgm:bulletEnabled val="1"/>
        </dgm:presLayoutVars>
      </dgm:prSet>
      <dgm:spPr/>
      <dgm:t>
        <a:bodyPr/>
        <a:lstStyle/>
        <a:p>
          <a:endParaRPr lang="en-US"/>
        </a:p>
      </dgm:t>
    </dgm:pt>
  </dgm:ptLst>
  <dgm:cxnLst>
    <dgm:cxn modelId="{D3CF266A-553C-DD46-9F5F-F2ACD30E1D49}" type="presOf" srcId="{7A65F631-A865-3A4A-A389-09DA172A7588}" destId="{6190D90F-4657-6845-BEAF-275AF99A8A7C}" srcOrd="0" destOrd="0" presId="urn:microsoft.com/office/officeart/2005/8/layout/lProcess3"/>
    <dgm:cxn modelId="{D84611B9-48D2-CB4F-A1CF-A865E6E4D538}" srcId="{32C3F6E7-2A76-124C-A310-8DAAA3DFD449}" destId="{E0561D04-1C16-8541-BBDF-B9BB25D2B700}" srcOrd="1" destOrd="0" parTransId="{FE44BE7C-215D-784C-A809-740C91FD2FB9}" sibTransId="{D9496E9B-CD4A-3A40-8C04-E388A0163787}"/>
    <dgm:cxn modelId="{0A43D6AC-69B1-7546-8E7F-CE18EB6DAF15}" srcId="{CB63170B-54E8-0546-858A-3E571B22F882}" destId="{61863E2B-1CF7-3746-8F91-B5A8FA2615F9}" srcOrd="0" destOrd="0" parTransId="{65C93AE9-0C06-E143-89E3-DEF8829652D0}" sibTransId="{5E2F925E-8312-A64E-AE66-EE84A4F16944}"/>
    <dgm:cxn modelId="{62364B33-7F22-1942-BC92-88BDEA901122}" srcId="{247E3E60-906D-AC4F-B4F0-1CD2CD54AF9F}" destId="{7A65F631-A865-3A4A-A389-09DA172A7588}" srcOrd="1" destOrd="0" parTransId="{D5CA87FF-89EA-234E-9C01-CF2B88AC8ADD}" sibTransId="{D423E712-9E3D-134E-9431-5E1995019DB3}"/>
    <dgm:cxn modelId="{FE13CCFE-33AF-974C-97AE-C8EF1458E1A8}" srcId="{32C3F6E7-2A76-124C-A310-8DAAA3DFD449}" destId="{108F3710-AB9A-1E45-B896-75538A2418DB}" srcOrd="0" destOrd="0" parTransId="{C7E5E226-A1B5-1C45-9647-D14CA94FA82C}" sibTransId="{7B04AFB4-ED6A-B744-8214-B712940A9652}"/>
    <dgm:cxn modelId="{7A5636DD-1E0F-B847-8959-E1ABCED25D1D}" srcId="{247E3E60-906D-AC4F-B4F0-1CD2CD54AF9F}" destId="{CE24E7CB-E1D5-0847-8D5B-8E4192E079FF}" srcOrd="6" destOrd="0" parTransId="{1BB85B6C-BE66-D944-8649-ED12B5F17855}" sibTransId="{BAF0805B-E1C9-5E49-8213-F8B5AB07766E}"/>
    <dgm:cxn modelId="{E7378BBC-5B83-A849-81F7-37A2D18A9BB5}" type="presOf" srcId="{CE24E7CB-E1D5-0847-8D5B-8E4192E079FF}" destId="{9CEACAE1-B7D9-E64A-81BA-FB16671A9AD8}" srcOrd="0" destOrd="0" presId="urn:microsoft.com/office/officeart/2005/8/layout/lProcess3"/>
    <dgm:cxn modelId="{79EB827D-90E3-EF45-A8E2-9A5FE8DE4B6D}" type="presOf" srcId="{E6589D7F-93DB-A14B-A77B-1BFAC03C68E3}" destId="{80DD2AC6-474C-0F4C-8831-EEFF9A93B106}" srcOrd="0" destOrd="0" presId="urn:microsoft.com/office/officeart/2005/8/layout/lProcess3"/>
    <dgm:cxn modelId="{DB767FB9-0A63-1F48-B090-945F611166F7}" type="presOf" srcId="{601979A2-46EE-5F48-9F14-BE53661718DA}" destId="{7F435853-FB60-844F-99CA-425F2F3ADAE4}" srcOrd="0" destOrd="0" presId="urn:microsoft.com/office/officeart/2005/8/layout/lProcess3"/>
    <dgm:cxn modelId="{22D416B4-CF4B-3848-BCD6-6CAC5EE2B0F3}" srcId="{4C3C60FD-B7A0-6148-9AD1-8E299E99A2B3}" destId="{601979A2-46EE-5F48-9F14-BE53661718DA}" srcOrd="1" destOrd="0" parTransId="{1405D441-7390-6D48-97B7-DF818D18D046}" sibTransId="{995EF6FC-F58C-BF48-AE04-02AA93505D27}"/>
    <dgm:cxn modelId="{74FEF87A-4B4A-4048-92F7-E9F5E9E11AC7}" type="presOf" srcId="{E0561D04-1C16-8541-BBDF-B9BB25D2B700}" destId="{8629A592-A400-7D40-B6E9-EDD225932FE6}" srcOrd="0" destOrd="0" presId="urn:microsoft.com/office/officeart/2005/8/layout/lProcess3"/>
    <dgm:cxn modelId="{9E3B5113-DC8A-A946-869F-C060BF6D922E}" srcId="{9D913053-469D-9244-8587-0E0A757B0C04}" destId="{D1EF88B4-75E5-4646-A6BF-DE0295564DD0}" srcOrd="1" destOrd="0" parTransId="{CE9165EC-B17C-DD41-84BF-AF534375F499}" sibTransId="{346E1D65-51C1-E145-94CB-8D28297C1746}"/>
    <dgm:cxn modelId="{82F37FC2-26D1-5244-9ECC-5A29D84AF185}" type="presOf" srcId="{108F3710-AB9A-1E45-B896-75538A2418DB}" destId="{5631F940-7544-4849-A886-BCA1805AF116}" srcOrd="0" destOrd="0" presId="urn:microsoft.com/office/officeart/2005/8/layout/lProcess3"/>
    <dgm:cxn modelId="{EA9CC670-7083-1448-AD0C-BA7288FB6656}" srcId="{247E3E60-906D-AC4F-B4F0-1CD2CD54AF9F}" destId="{CB63170B-54E8-0546-858A-3E571B22F882}" srcOrd="2" destOrd="0" parTransId="{88B6215D-B32B-5F44-9232-69EC765852ED}" sibTransId="{12D42C6B-A743-0A48-B817-328CBF332662}"/>
    <dgm:cxn modelId="{03C5CA60-9590-8D4E-9371-A875AC4A16AF}" srcId="{CB63170B-54E8-0546-858A-3E571B22F882}" destId="{550D4785-00D2-A642-8921-141FAF479DC4}" srcOrd="1" destOrd="0" parTransId="{8732F1C5-A20D-4C44-B390-1EBC34C9491E}" sibTransId="{382D4A87-310A-B54E-853C-EC0FE9AE8E2B}"/>
    <dgm:cxn modelId="{1227EBEB-90A7-714A-8526-8D0AAC9CCD45}" srcId="{247E3E60-906D-AC4F-B4F0-1CD2CD54AF9F}" destId="{9D913053-469D-9244-8587-0E0A757B0C04}" srcOrd="5" destOrd="0" parTransId="{393B586E-E94E-964D-A6E3-4D0D031849EB}" sibTransId="{77847297-A667-6E48-91EC-A1753CE0C2FA}"/>
    <dgm:cxn modelId="{86FC8D40-CEC7-E14E-ACF5-E053FAEAE17C}" type="presOf" srcId="{247E3E60-906D-AC4F-B4F0-1CD2CD54AF9F}" destId="{E1F7DA8B-FB3E-C940-B58A-E17C585C1C8D}" srcOrd="0" destOrd="0" presId="urn:microsoft.com/office/officeart/2005/8/layout/lProcess3"/>
    <dgm:cxn modelId="{A64C4B80-1822-4E40-9129-F9A9751C86AF}" type="presOf" srcId="{B5137783-CDBE-A44E-B6F9-DDA8BC3BB549}" destId="{338B70A2-BA25-1E4E-8994-CC922B6DD24C}" srcOrd="0" destOrd="0" presId="urn:microsoft.com/office/officeart/2005/8/layout/lProcess3"/>
    <dgm:cxn modelId="{84C69EFB-9600-864B-9E10-F397245474C7}" type="presOf" srcId="{AEE59B8C-71BB-F14B-AE24-9FCC160A46B7}" destId="{D35C2075-011E-DB44-81F9-A19BA548052D}" srcOrd="0" destOrd="0" presId="urn:microsoft.com/office/officeart/2005/8/layout/lProcess3"/>
    <dgm:cxn modelId="{598D2647-6235-0046-8BA5-D52F8F27F339}" srcId="{9D913053-469D-9244-8587-0E0A757B0C04}" destId="{450DEDA5-C70F-2246-8101-E8489054AC0A}" srcOrd="0" destOrd="0" parTransId="{B0A98877-DC34-F440-BF9A-B4BF706D3E26}" sibTransId="{BAD7D317-0ADE-C44E-9B4E-9A10D61933CD}"/>
    <dgm:cxn modelId="{56DCAE39-D58E-DF4A-9482-D917B1CC95C0}" srcId="{E6589D7F-93DB-A14B-A77B-1BFAC03C68E3}" destId="{91DA1B10-8C8C-4E48-AD02-70929D6732B9}" srcOrd="0" destOrd="0" parTransId="{46AB56C1-7B39-2748-BD1A-630076873186}" sibTransId="{BEF51D14-FE57-E74C-9023-656D869013A3}"/>
    <dgm:cxn modelId="{5A43CCBB-9DC6-7D41-B623-DE5264DA68F0}" type="presOf" srcId="{91DA1B10-8C8C-4E48-AD02-70929D6732B9}" destId="{90A786A4-588D-4F46-94EE-FEF25465E4E1}" srcOrd="0" destOrd="0" presId="urn:microsoft.com/office/officeart/2005/8/layout/lProcess3"/>
    <dgm:cxn modelId="{01B9C32B-7672-4549-9098-54EB974DDC3F}" type="presOf" srcId="{D7B293F6-F992-BE48-A168-575D86C306CA}" destId="{584E7A9E-433B-BB4B-A79E-7AE60CE78B95}" srcOrd="0" destOrd="0" presId="urn:microsoft.com/office/officeart/2005/8/layout/lProcess3"/>
    <dgm:cxn modelId="{6DE5B2D8-8599-D94E-BC7D-6111AC8DF4D0}" type="presOf" srcId="{32C3F6E7-2A76-124C-A310-8DAAA3DFD449}" destId="{0B5AE603-4C6F-E041-9369-699CDC4C1EAC}" srcOrd="0" destOrd="0" presId="urn:microsoft.com/office/officeart/2005/8/layout/lProcess3"/>
    <dgm:cxn modelId="{E2E9BD7A-78AE-C640-B288-5C9F77F884E0}" type="presOf" srcId="{EBCB555F-2751-D34A-A543-A27A6D00EC2D}" destId="{EFA17427-0A70-4044-95E1-B1ADDF2E6680}" srcOrd="0" destOrd="0" presId="urn:microsoft.com/office/officeart/2005/8/layout/lProcess3"/>
    <dgm:cxn modelId="{62077B76-385E-D042-8B38-378FFFC19755}" type="presOf" srcId="{D1EF88B4-75E5-4646-A6BF-DE0295564DD0}" destId="{95E653FB-FE54-A448-9EAA-F0ECA22C48E1}" srcOrd="0" destOrd="0" presId="urn:microsoft.com/office/officeart/2005/8/layout/lProcess3"/>
    <dgm:cxn modelId="{EE31EE3A-3AB5-F042-A7B9-E84D1710E3F8}" type="presOf" srcId="{450DEDA5-C70F-2246-8101-E8489054AC0A}" destId="{7BF5E9CC-181A-2A47-AE95-D1D05DB4D596}" srcOrd="0" destOrd="0" presId="urn:microsoft.com/office/officeart/2005/8/layout/lProcess3"/>
    <dgm:cxn modelId="{FECF818D-35B1-7542-91B4-40BCEBA890A1}" srcId="{247E3E60-906D-AC4F-B4F0-1CD2CD54AF9F}" destId="{32C3F6E7-2A76-124C-A310-8DAAA3DFD449}" srcOrd="0" destOrd="0" parTransId="{E5148FCC-C5B0-3741-B36B-A2C588BB6CCA}" sibTransId="{8DB3250A-5617-D64D-A844-353AD2C87A0E}"/>
    <dgm:cxn modelId="{424C7A8C-2ABC-0E40-85F9-D2136F680EAA}" type="presOf" srcId="{CB63170B-54E8-0546-858A-3E571B22F882}" destId="{A541E407-1F42-D248-A9AA-1FC0D101CFA8}" srcOrd="0" destOrd="0" presId="urn:microsoft.com/office/officeart/2005/8/layout/lProcess3"/>
    <dgm:cxn modelId="{A6649B4A-19E7-A747-8AFC-29DC38800929}" srcId="{E6589D7F-93DB-A14B-A77B-1BFAC03C68E3}" destId="{2166F403-AA20-2948-BA77-EADFDBB2B137}" srcOrd="1" destOrd="0" parTransId="{92789F53-85C1-534E-9CF8-F2ECC666D437}" sibTransId="{D0302929-4E4D-CA4D-9403-31FA951D15A6}"/>
    <dgm:cxn modelId="{2D38070C-ACA7-1A41-9B9C-2087A4A5FE82}" srcId="{4C3C60FD-B7A0-6148-9AD1-8E299E99A2B3}" destId="{AEE59B8C-71BB-F14B-AE24-9FCC160A46B7}" srcOrd="0" destOrd="0" parTransId="{B7466251-F25E-7647-A6F1-7D170D6DD647}" sibTransId="{E22D0EB4-95D6-C14B-9F24-FBFD02E134EB}"/>
    <dgm:cxn modelId="{259A5871-1A44-AF43-93B9-3C7D2F293A09}" srcId="{7A65F631-A865-3A4A-A389-09DA172A7588}" destId="{B5137783-CDBE-A44E-B6F9-DDA8BC3BB549}" srcOrd="0" destOrd="0" parTransId="{C20B8641-C3E8-AC49-9A01-F8C9C0FBB855}" sibTransId="{904FBD1B-810E-2842-B71A-D10C75EC2140}"/>
    <dgm:cxn modelId="{2E181738-55D1-444C-99BC-B3495F3C306B}" type="presOf" srcId="{2166F403-AA20-2948-BA77-EADFDBB2B137}" destId="{C0E3A69B-248B-0A41-ACFE-85CB782430F9}" srcOrd="0" destOrd="0" presId="urn:microsoft.com/office/officeart/2005/8/layout/lProcess3"/>
    <dgm:cxn modelId="{0B4C568A-CA99-2A43-8D91-B614F1E0A96D}" srcId="{CE24E7CB-E1D5-0847-8D5B-8E4192E079FF}" destId="{EBCB555F-2751-D34A-A543-A27A6D00EC2D}" srcOrd="0" destOrd="0" parTransId="{D6DE5E4D-A6C0-8841-A04D-09D9C02ED503}" sibTransId="{1552857A-5707-DE4D-AD54-893A7B204AFE}"/>
    <dgm:cxn modelId="{10DC838E-CC99-4144-AB70-59C47CA772D3}" srcId="{247E3E60-906D-AC4F-B4F0-1CD2CD54AF9F}" destId="{E6589D7F-93DB-A14B-A77B-1BFAC03C68E3}" srcOrd="3" destOrd="0" parTransId="{D8FA4449-D973-E342-8FE0-E81FCCA98A84}" sibTransId="{89F57B77-C72D-5947-9EB6-279DFA27FAC1}"/>
    <dgm:cxn modelId="{5337B4E4-EC56-2F4C-8D9C-7F1F32C69C74}" type="presOf" srcId="{550D4785-00D2-A642-8921-141FAF479DC4}" destId="{BC15F28D-D935-CA47-8BEA-753465EE6BF3}" srcOrd="0" destOrd="0" presId="urn:microsoft.com/office/officeart/2005/8/layout/lProcess3"/>
    <dgm:cxn modelId="{B90461A1-D8FC-B641-B102-DB7CAECFCA94}" srcId="{CE24E7CB-E1D5-0847-8D5B-8E4192E079FF}" destId="{D7B293F6-F992-BE48-A168-575D86C306CA}" srcOrd="1" destOrd="0" parTransId="{7BA9D304-D69E-EC49-A649-37CE2FC582E8}" sibTransId="{52F16E5C-6D33-A44C-A27E-FD1CA4329563}"/>
    <dgm:cxn modelId="{5966F308-B7AE-F440-81F9-8140D9274DBE}" type="presOf" srcId="{61863E2B-1CF7-3746-8F91-B5A8FA2615F9}" destId="{5540A3FD-A13B-7A48-AF6A-D716D28B1386}" srcOrd="0" destOrd="0" presId="urn:microsoft.com/office/officeart/2005/8/layout/lProcess3"/>
    <dgm:cxn modelId="{8A0E6C71-5A33-9048-971F-C507B7A18E29}" srcId="{247E3E60-906D-AC4F-B4F0-1CD2CD54AF9F}" destId="{4C3C60FD-B7A0-6148-9AD1-8E299E99A2B3}" srcOrd="4" destOrd="0" parTransId="{47CAD81B-CDF7-E240-94E5-65F3594FDE28}" sibTransId="{9A12B3DD-A9BD-044B-822A-FC2ED8726350}"/>
    <dgm:cxn modelId="{9B8F2D0B-402D-3C49-AA9D-B040D16DBD02}" type="presOf" srcId="{9D913053-469D-9244-8587-0E0A757B0C04}" destId="{DF1C46CF-5EAE-8746-A58F-98DD121E6CD2}" srcOrd="0" destOrd="0" presId="urn:microsoft.com/office/officeart/2005/8/layout/lProcess3"/>
    <dgm:cxn modelId="{6491FE01-A11A-B941-B951-CEDD7EBF7FDA}" type="presOf" srcId="{4C3C60FD-B7A0-6148-9AD1-8E299E99A2B3}" destId="{2482B2C8-AC0E-4349-A5D7-278E2288CFC1}" srcOrd="0" destOrd="0" presId="urn:microsoft.com/office/officeart/2005/8/layout/lProcess3"/>
    <dgm:cxn modelId="{370F341C-F308-3747-AC23-41E35BBDCE47}" type="presParOf" srcId="{E1F7DA8B-FB3E-C940-B58A-E17C585C1C8D}" destId="{3581554C-E4E8-1C4D-A2F3-3CF2E65882F9}" srcOrd="0" destOrd="0" presId="urn:microsoft.com/office/officeart/2005/8/layout/lProcess3"/>
    <dgm:cxn modelId="{1F80DEAC-DE2F-644C-BB43-1AC6A666F436}" type="presParOf" srcId="{3581554C-E4E8-1C4D-A2F3-3CF2E65882F9}" destId="{0B5AE603-4C6F-E041-9369-699CDC4C1EAC}" srcOrd="0" destOrd="0" presId="urn:microsoft.com/office/officeart/2005/8/layout/lProcess3"/>
    <dgm:cxn modelId="{7E0E27E8-78BF-3047-96F2-C7E08BDB677A}" type="presParOf" srcId="{3581554C-E4E8-1C4D-A2F3-3CF2E65882F9}" destId="{217DFD5F-5A74-2A42-A24C-1ACAB276D062}" srcOrd="1" destOrd="0" presId="urn:microsoft.com/office/officeart/2005/8/layout/lProcess3"/>
    <dgm:cxn modelId="{87BC53C2-1CFB-714F-857E-AAEB9F003B1F}" type="presParOf" srcId="{3581554C-E4E8-1C4D-A2F3-3CF2E65882F9}" destId="{5631F940-7544-4849-A886-BCA1805AF116}" srcOrd="2" destOrd="0" presId="urn:microsoft.com/office/officeart/2005/8/layout/lProcess3"/>
    <dgm:cxn modelId="{DBE7F025-40DE-0B40-914C-D270DD65D02F}" type="presParOf" srcId="{3581554C-E4E8-1C4D-A2F3-3CF2E65882F9}" destId="{6A712E39-B12F-9842-B5C9-5FAA3466C3CF}" srcOrd="3" destOrd="0" presId="urn:microsoft.com/office/officeart/2005/8/layout/lProcess3"/>
    <dgm:cxn modelId="{8B9FBA2C-31DD-FB4C-A3AC-26CBF747C716}" type="presParOf" srcId="{3581554C-E4E8-1C4D-A2F3-3CF2E65882F9}" destId="{8629A592-A400-7D40-B6E9-EDD225932FE6}" srcOrd="4" destOrd="0" presId="urn:microsoft.com/office/officeart/2005/8/layout/lProcess3"/>
    <dgm:cxn modelId="{18DA0094-797D-354F-89DD-8B7FA8E2F07A}" type="presParOf" srcId="{E1F7DA8B-FB3E-C940-B58A-E17C585C1C8D}" destId="{33D60C21-8766-0A4D-A526-39FEDA43AC7D}" srcOrd="1" destOrd="0" presId="urn:microsoft.com/office/officeart/2005/8/layout/lProcess3"/>
    <dgm:cxn modelId="{48460BE2-F40B-EA45-8AF3-9AF9333B638B}" type="presParOf" srcId="{E1F7DA8B-FB3E-C940-B58A-E17C585C1C8D}" destId="{341C7011-119C-8A49-842D-52D91C75B673}" srcOrd="2" destOrd="0" presId="urn:microsoft.com/office/officeart/2005/8/layout/lProcess3"/>
    <dgm:cxn modelId="{B5FDD5AD-EDE2-9B45-9431-23F8E576FF8F}" type="presParOf" srcId="{341C7011-119C-8A49-842D-52D91C75B673}" destId="{6190D90F-4657-6845-BEAF-275AF99A8A7C}" srcOrd="0" destOrd="0" presId="urn:microsoft.com/office/officeart/2005/8/layout/lProcess3"/>
    <dgm:cxn modelId="{CA87B598-C1B1-E943-BC3F-22E5A5E1DF6F}" type="presParOf" srcId="{341C7011-119C-8A49-842D-52D91C75B673}" destId="{7F90A4B5-C618-9342-A53E-DD716096ACCD}" srcOrd="1" destOrd="0" presId="urn:microsoft.com/office/officeart/2005/8/layout/lProcess3"/>
    <dgm:cxn modelId="{6CE3D6F6-7CD9-704F-971C-CC11EED9A963}" type="presParOf" srcId="{341C7011-119C-8A49-842D-52D91C75B673}" destId="{338B70A2-BA25-1E4E-8994-CC922B6DD24C}" srcOrd="2" destOrd="0" presId="urn:microsoft.com/office/officeart/2005/8/layout/lProcess3"/>
    <dgm:cxn modelId="{E85C7D88-FDA6-4546-82BA-A23C5FDE8A05}" type="presParOf" srcId="{E1F7DA8B-FB3E-C940-B58A-E17C585C1C8D}" destId="{7EB4486B-581F-B047-8AEB-38CC6435FBE0}" srcOrd="3" destOrd="0" presId="urn:microsoft.com/office/officeart/2005/8/layout/lProcess3"/>
    <dgm:cxn modelId="{12B7591F-7A08-014C-8EE4-DA19E0716416}" type="presParOf" srcId="{E1F7DA8B-FB3E-C940-B58A-E17C585C1C8D}" destId="{291553E8-FDCC-AF4F-B432-1BF2ECC55988}" srcOrd="4" destOrd="0" presId="urn:microsoft.com/office/officeart/2005/8/layout/lProcess3"/>
    <dgm:cxn modelId="{55BA42D8-4AA7-0A42-A7E4-05D5BFD069FC}" type="presParOf" srcId="{291553E8-FDCC-AF4F-B432-1BF2ECC55988}" destId="{A541E407-1F42-D248-A9AA-1FC0D101CFA8}" srcOrd="0" destOrd="0" presId="urn:microsoft.com/office/officeart/2005/8/layout/lProcess3"/>
    <dgm:cxn modelId="{8BF79354-1FB2-1E47-9701-9BED8709DDD4}" type="presParOf" srcId="{291553E8-FDCC-AF4F-B432-1BF2ECC55988}" destId="{F016FBC1-F132-1D4C-8280-E0370FA2FE00}" srcOrd="1" destOrd="0" presId="urn:microsoft.com/office/officeart/2005/8/layout/lProcess3"/>
    <dgm:cxn modelId="{1DC62E50-A61D-BB4E-A1E4-7CB8387C2FFB}" type="presParOf" srcId="{291553E8-FDCC-AF4F-B432-1BF2ECC55988}" destId="{5540A3FD-A13B-7A48-AF6A-D716D28B1386}" srcOrd="2" destOrd="0" presId="urn:microsoft.com/office/officeart/2005/8/layout/lProcess3"/>
    <dgm:cxn modelId="{DC907332-1306-624F-8508-E8B84419C938}" type="presParOf" srcId="{291553E8-FDCC-AF4F-B432-1BF2ECC55988}" destId="{E7789D9C-9407-184A-99D3-13E3E2D99ACF}" srcOrd="3" destOrd="0" presId="urn:microsoft.com/office/officeart/2005/8/layout/lProcess3"/>
    <dgm:cxn modelId="{6C6512E7-3F3D-DB45-B4F3-0AAD0EED087A}" type="presParOf" srcId="{291553E8-FDCC-AF4F-B432-1BF2ECC55988}" destId="{BC15F28D-D935-CA47-8BEA-753465EE6BF3}" srcOrd="4" destOrd="0" presId="urn:microsoft.com/office/officeart/2005/8/layout/lProcess3"/>
    <dgm:cxn modelId="{7729AAD2-26F7-A948-998C-8C6A1B3C538E}" type="presParOf" srcId="{E1F7DA8B-FB3E-C940-B58A-E17C585C1C8D}" destId="{A76E7F2F-0A49-F14F-A76F-8276BD828587}" srcOrd="5" destOrd="0" presId="urn:microsoft.com/office/officeart/2005/8/layout/lProcess3"/>
    <dgm:cxn modelId="{2647ACD6-8613-9744-8DB0-0D2D9B415E23}" type="presParOf" srcId="{E1F7DA8B-FB3E-C940-B58A-E17C585C1C8D}" destId="{92E6A1C8-31AA-8745-AAA2-3D808F4A19DF}" srcOrd="6" destOrd="0" presId="urn:microsoft.com/office/officeart/2005/8/layout/lProcess3"/>
    <dgm:cxn modelId="{4AB871D4-81CE-3A47-8FDB-594138D85DC8}" type="presParOf" srcId="{92E6A1C8-31AA-8745-AAA2-3D808F4A19DF}" destId="{80DD2AC6-474C-0F4C-8831-EEFF9A93B106}" srcOrd="0" destOrd="0" presId="urn:microsoft.com/office/officeart/2005/8/layout/lProcess3"/>
    <dgm:cxn modelId="{A71FC5FC-BCA8-D847-91FA-AC8FA1B4663B}" type="presParOf" srcId="{92E6A1C8-31AA-8745-AAA2-3D808F4A19DF}" destId="{49BC3F4F-0D5D-B44C-8798-6D34F42EC6F6}" srcOrd="1" destOrd="0" presId="urn:microsoft.com/office/officeart/2005/8/layout/lProcess3"/>
    <dgm:cxn modelId="{A2AB8527-5AA1-F94B-A744-DB664EF2CB25}" type="presParOf" srcId="{92E6A1C8-31AA-8745-AAA2-3D808F4A19DF}" destId="{90A786A4-588D-4F46-94EE-FEF25465E4E1}" srcOrd="2" destOrd="0" presId="urn:microsoft.com/office/officeart/2005/8/layout/lProcess3"/>
    <dgm:cxn modelId="{3D49E326-00A0-7C42-8718-C4310751AB0C}" type="presParOf" srcId="{92E6A1C8-31AA-8745-AAA2-3D808F4A19DF}" destId="{D11A4DEB-2639-A243-84BF-AA0FD6CAA6E4}" srcOrd="3" destOrd="0" presId="urn:microsoft.com/office/officeart/2005/8/layout/lProcess3"/>
    <dgm:cxn modelId="{F0F27B71-30FE-B341-B647-934C14F99B56}" type="presParOf" srcId="{92E6A1C8-31AA-8745-AAA2-3D808F4A19DF}" destId="{C0E3A69B-248B-0A41-ACFE-85CB782430F9}" srcOrd="4" destOrd="0" presId="urn:microsoft.com/office/officeart/2005/8/layout/lProcess3"/>
    <dgm:cxn modelId="{865E7F32-D421-3541-81F7-C29DC36CC673}" type="presParOf" srcId="{E1F7DA8B-FB3E-C940-B58A-E17C585C1C8D}" destId="{C70C9EE5-4863-6447-A7B5-42A9D972BAFF}" srcOrd="7" destOrd="0" presId="urn:microsoft.com/office/officeart/2005/8/layout/lProcess3"/>
    <dgm:cxn modelId="{6C775CE5-3D72-6940-83F2-C51B2FFD8A89}" type="presParOf" srcId="{E1F7DA8B-FB3E-C940-B58A-E17C585C1C8D}" destId="{92C768B6-7A49-7E4D-B8E4-C423CF200307}" srcOrd="8" destOrd="0" presId="urn:microsoft.com/office/officeart/2005/8/layout/lProcess3"/>
    <dgm:cxn modelId="{00638DB8-ED03-7E4C-A65D-2CC7C27B67A4}" type="presParOf" srcId="{92C768B6-7A49-7E4D-B8E4-C423CF200307}" destId="{2482B2C8-AC0E-4349-A5D7-278E2288CFC1}" srcOrd="0" destOrd="0" presId="urn:microsoft.com/office/officeart/2005/8/layout/lProcess3"/>
    <dgm:cxn modelId="{88899228-07CC-4446-87B0-16D30CD3AF59}" type="presParOf" srcId="{92C768B6-7A49-7E4D-B8E4-C423CF200307}" destId="{DA56BF4C-ECBB-4740-979D-F9B0FC07F2D7}" srcOrd="1" destOrd="0" presId="urn:microsoft.com/office/officeart/2005/8/layout/lProcess3"/>
    <dgm:cxn modelId="{26BA0B0F-9DFA-7846-8B8E-B07124981F2C}" type="presParOf" srcId="{92C768B6-7A49-7E4D-B8E4-C423CF200307}" destId="{D35C2075-011E-DB44-81F9-A19BA548052D}" srcOrd="2" destOrd="0" presId="urn:microsoft.com/office/officeart/2005/8/layout/lProcess3"/>
    <dgm:cxn modelId="{1262B9DA-8AB7-D54D-B883-402008A73F20}" type="presParOf" srcId="{92C768B6-7A49-7E4D-B8E4-C423CF200307}" destId="{CAE98D02-DFF9-7F42-8CC9-8F94F2FAA010}" srcOrd="3" destOrd="0" presId="urn:microsoft.com/office/officeart/2005/8/layout/lProcess3"/>
    <dgm:cxn modelId="{9C6C9217-CCBB-B64C-B910-95793B7F13C7}" type="presParOf" srcId="{92C768B6-7A49-7E4D-B8E4-C423CF200307}" destId="{7F435853-FB60-844F-99CA-425F2F3ADAE4}" srcOrd="4" destOrd="0" presId="urn:microsoft.com/office/officeart/2005/8/layout/lProcess3"/>
    <dgm:cxn modelId="{4FDF93B6-4851-7B42-BF74-376678E7EE65}" type="presParOf" srcId="{E1F7DA8B-FB3E-C940-B58A-E17C585C1C8D}" destId="{25281CED-67CB-1F41-9359-0D2C66C57534}" srcOrd="9" destOrd="0" presId="urn:microsoft.com/office/officeart/2005/8/layout/lProcess3"/>
    <dgm:cxn modelId="{18DB9EE8-0F2C-0C48-A7E3-350EE4B4BE4D}" type="presParOf" srcId="{E1F7DA8B-FB3E-C940-B58A-E17C585C1C8D}" destId="{604F922F-9E24-6643-8CCB-8D42BAD62EEA}" srcOrd="10" destOrd="0" presId="urn:microsoft.com/office/officeart/2005/8/layout/lProcess3"/>
    <dgm:cxn modelId="{780B2854-58A5-894D-BDAB-B907CA000479}" type="presParOf" srcId="{604F922F-9E24-6643-8CCB-8D42BAD62EEA}" destId="{DF1C46CF-5EAE-8746-A58F-98DD121E6CD2}" srcOrd="0" destOrd="0" presId="urn:microsoft.com/office/officeart/2005/8/layout/lProcess3"/>
    <dgm:cxn modelId="{1C388E51-656B-6141-AEA3-3DA20D594A24}" type="presParOf" srcId="{604F922F-9E24-6643-8CCB-8D42BAD62EEA}" destId="{D5058A18-B930-524B-AAFC-95338C2C354E}" srcOrd="1" destOrd="0" presId="urn:microsoft.com/office/officeart/2005/8/layout/lProcess3"/>
    <dgm:cxn modelId="{992796CD-6330-3C4A-9D9B-5451886D5086}" type="presParOf" srcId="{604F922F-9E24-6643-8CCB-8D42BAD62EEA}" destId="{7BF5E9CC-181A-2A47-AE95-D1D05DB4D596}" srcOrd="2" destOrd="0" presId="urn:microsoft.com/office/officeart/2005/8/layout/lProcess3"/>
    <dgm:cxn modelId="{34F47AA8-BF6F-C241-AC19-AFAAE0AABC4C}" type="presParOf" srcId="{604F922F-9E24-6643-8CCB-8D42BAD62EEA}" destId="{D25BB0AE-6B79-8646-9259-3AF0C470A2CA}" srcOrd="3" destOrd="0" presId="urn:microsoft.com/office/officeart/2005/8/layout/lProcess3"/>
    <dgm:cxn modelId="{FAB80A81-D04D-1A43-AF90-AD8B78A48384}" type="presParOf" srcId="{604F922F-9E24-6643-8CCB-8D42BAD62EEA}" destId="{95E653FB-FE54-A448-9EAA-F0ECA22C48E1}" srcOrd="4" destOrd="0" presId="urn:microsoft.com/office/officeart/2005/8/layout/lProcess3"/>
    <dgm:cxn modelId="{2C9607E5-2DCE-FB47-8851-D83CA87502CF}" type="presParOf" srcId="{E1F7DA8B-FB3E-C940-B58A-E17C585C1C8D}" destId="{037E1E7C-EB8F-FA40-8BC0-877B7BE9DBB3}" srcOrd="11" destOrd="0" presId="urn:microsoft.com/office/officeart/2005/8/layout/lProcess3"/>
    <dgm:cxn modelId="{E9DD47C7-B543-1442-A5D0-3ED205AC9CCC}" type="presParOf" srcId="{E1F7DA8B-FB3E-C940-B58A-E17C585C1C8D}" destId="{FAB31352-B046-F64C-A75E-1CD780CA7513}" srcOrd="12" destOrd="0" presId="urn:microsoft.com/office/officeart/2005/8/layout/lProcess3"/>
    <dgm:cxn modelId="{66F0EB65-AD91-4E4D-83CC-4000C8435AFF}" type="presParOf" srcId="{FAB31352-B046-F64C-A75E-1CD780CA7513}" destId="{9CEACAE1-B7D9-E64A-81BA-FB16671A9AD8}" srcOrd="0" destOrd="0" presId="urn:microsoft.com/office/officeart/2005/8/layout/lProcess3"/>
    <dgm:cxn modelId="{2B3AB47A-0005-E042-93D2-1AD2D5AF20EA}" type="presParOf" srcId="{FAB31352-B046-F64C-A75E-1CD780CA7513}" destId="{09EC2CB4-46CB-1B4D-BA04-B01DC92CF911}" srcOrd="1" destOrd="0" presId="urn:microsoft.com/office/officeart/2005/8/layout/lProcess3"/>
    <dgm:cxn modelId="{1EAC2ECA-7040-A146-AA59-4D9EBDF56C2D}" type="presParOf" srcId="{FAB31352-B046-F64C-A75E-1CD780CA7513}" destId="{EFA17427-0A70-4044-95E1-B1ADDF2E6680}" srcOrd="2" destOrd="0" presId="urn:microsoft.com/office/officeart/2005/8/layout/lProcess3"/>
    <dgm:cxn modelId="{48140D4D-1B17-F442-9883-3145555E640B}" type="presParOf" srcId="{FAB31352-B046-F64C-A75E-1CD780CA7513}" destId="{BDFC46B3-7A96-314A-A6B3-88754ADBFA46}" srcOrd="3" destOrd="0" presId="urn:microsoft.com/office/officeart/2005/8/layout/lProcess3"/>
    <dgm:cxn modelId="{12E9E6B7-AF15-D24D-8136-91D2BF6A06FD}" type="presParOf" srcId="{FAB31352-B046-F64C-A75E-1CD780CA7513}" destId="{584E7A9E-433B-BB4B-A79E-7AE60CE78B95}" srcOrd="4" destOrd="0" presId="urn:microsoft.com/office/officeart/2005/8/layout/l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5AE603-4C6F-E041-9369-699CDC4C1EAC}">
      <dsp:nvSpPr>
        <dsp:cNvPr id="0" name=""/>
        <dsp:cNvSpPr/>
      </dsp:nvSpPr>
      <dsp:spPr>
        <a:xfrm>
          <a:off x="299596" y="401"/>
          <a:ext cx="1735889" cy="69435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System</a:t>
          </a:r>
          <a:endParaRPr lang="en-US" sz="2700" kern="1200" dirty="0"/>
        </a:p>
      </dsp:txBody>
      <dsp:txXfrm>
        <a:off x="299596" y="401"/>
        <a:ext cx="1735889" cy="694355"/>
      </dsp:txXfrm>
    </dsp:sp>
    <dsp:sp modelId="{5631F940-7544-4849-A886-BCA1805AF116}">
      <dsp:nvSpPr>
        <dsp:cNvPr id="0" name=""/>
        <dsp:cNvSpPr/>
      </dsp:nvSpPr>
      <dsp:spPr>
        <a:xfrm>
          <a:off x="1809820" y="59421"/>
          <a:ext cx="3260244"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Phase 1</a:t>
          </a:r>
          <a:endParaRPr lang="en-US" sz="1300" kern="1200" dirty="0"/>
        </a:p>
      </dsp:txBody>
      <dsp:txXfrm>
        <a:off x="1809820" y="59421"/>
        <a:ext cx="3260244" cy="576315"/>
      </dsp:txXfrm>
    </dsp:sp>
    <dsp:sp modelId="{8629A592-A400-7D40-B6E9-EDD225932FE6}">
      <dsp:nvSpPr>
        <dsp:cNvPr id="0" name=""/>
        <dsp:cNvSpPr/>
      </dsp:nvSpPr>
      <dsp:spPr>
        <a:xfrm>
          <a:off x="4868354" y="59421"/>
          <a:ext cx="4518975"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Phase 2</a:t>
          </a:r>
          <a:endParaRPr lang="en-US" sz="1300" kern="1200" dirty="0"/>
        </a:p>
      </dsp:txBody>
      <dsp:txXfrm>
        <a:off x="4868354" y="59421"/>
        <a:ext cx="4518975" cy="576315"/>
      </dsp:txXfrm>
    </dsp:sp>
    <dsp:sp modelId="{6190D90F-4657-6845-BEAF-275AF99A8A7C}">
      <dsp:nvSpPr>
        <dsp:cNvPr id="0" name=""/>
        <dsp:cNvSpPr/>
      </dsp:nvSpPr>
      <dsp:spPr>
        <a:xfrm>
          <a:off x="299596" y="791966"/>
          <a:ext cx="1735889" cy="69435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Pixel</a:t>
          </a:r>
          <a:endParaRPr lang="en-US" sz="2700" kern="1200" dirty="0"/>
        </a:p>
      </dsp:txBody>
      <dsp:txXfrm>
        <a:off x="299596" y="791966"/>
        <a:ext cx="1735889" cy="694355"/>
      </dsp:txXfrm>
    </dsp:sp>
    <dsp:sp modelId="{338B70A2-BA25-1E4E-8994-CC922B6DD24C}">
      <dsp:nvSpPr>
        <dsp:cNvPr id="0" name=""/>
        <dsp:cNvSpPr/>
      </dsp:nvSpPr>
      <dsp:spPr>
        <a:xfrm>
          <a:off x="1809820" y="850987"/>
          <a:ext cx="3260244"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New Pixel Detector </a:t>
          </a:r>
        </a:p>
        <a:p>
          <a:pPr lvl="0" algn="ctr" defTabSz="577850">
            <a:lnSpc>
              <a:spcPct val="90000"/>
            </a:lnSpc>
            <a:spcBef>
              <a:spcPct val="0"/>
            </a:spcBef>
            <a:spcAft>
              <a:spcPct val="35000"/>
            </a:spcAft>
          </a:pPr>
          <a:r>
            <a:rPr lang="en-US" sz="1300" kern="1200" dirty="0" smtClean="0"/>
            <a:t>(1 or 2 iterations?)</a:t>
          </a:r>
          <a:endParaRPr lang="en-US" sz="1300" kern="1200" dirty="0"/>
        </a:p>
      </dsp:txBody>
      <dsp:txXfrm>
        <a:off x="1809820" y="850987"/>
        <a:ext cx="3260244" cy="576315"/>
      </dsp:txXfrm>
    </dsp:sp>
    <dsp:sp modelId="{A541E407-1F42-D248-A9AA-1FC0D101CFA8}">
      <dsp:nvSpPr>
        <dsp:cNvPr id="0" name=""/>
        <dsp:cNvSpPr/>
      </dsp:nvSpPr>
      <dsp:spPr>
        <a:xfrm>
          <a:off x="299596" y="1583532"/>
          <a:ext cx="1735889" cy="69435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Tracker</a:t>
          </a:r>
          <a:endParaRPr lang="en-US" sz="2700" kern="1200" dirty="0"/>
        </a:p>
      </dsp:txBody>
      <dsp:txXfrm>
        <a:off x="299596" y="1583532"/>
        <a:ext cx="1735889" cy="694355"/>
      </dsp:txXfrm>
    </dsp:sp>
    <dsp:sp modelId="{5540A3FD-A13B-7A48-AF6A-D716D28B1386}">
      <dsp:nvSpPr>
        <dsp:cNvPr id="0" name=""/>
        <dsp:cNvSpPr/>
      </dsp:nvSpPr>
      <dsp:spPr>
        <a:xfrm>
          <a:off x="1809820" y="1642552"/>
          <a:ext cx="3260244"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FEDs?</a:t>
          </a:r>
          <a:endParaRPr lang="en-US" sz="1300" kern="1200" dirty="0"/>
        </a:p>
      </dsp:txBody>
      <dsp:txXfrm>
        <a:off x="1809820" y="1642552"/>
        <a:ext cx="3260244" cy="576315"/>
      </dsp:txXfrm>
    </dsp:sp>
    <dsp:sp modelId="{BC15F28D-D935-CA47-8BEA-753465EE6BF3}">
      <dsp:nvSpPr>
        <dsp:cNvPr id="0" name=""/>
        <dsp:cNvSpPr/>
      </dsp:nvSpPr>
      <dsp:spPr>
        <a:xfrm>
          <a:off x="4868354" y="1642552"/>
          <a:ext cx="4518975"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New Tracking System (incl Pixel)</a:t>
          </a:r>
          <a:endParaRPr lang="en-US" sz="1300" kern="1200" dirty="0"/>
        </a:p>
      </dsp:txBody>
      <dsp:txXfrm>
        <a:off x="4868354" y="1642552"/>
        <a:ext cx="4518975" cy="576315"/>
      </dsp:txXfrm>
    </dsp:sp>
    <dsp:sp modelId="{80DD2AC6-474C-0F4C-8831-EEFF9A93B106}">
      <dsp:nvSpPr>
        <dsp:cNvPr id="0" name=""/>
        <dsp:cNvSpPr/>
      </dsp:nvSpPr>
      <dsp:spPr>
        <a:xfrm>
          <a:off x="299596" y="2375098"/>
          <a:ext cx="1735889" cy="69435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HCAL</a:t>
          </a:r>
          <a:endParaRPr lang="en-US" sz="2700" kern="1200" dirty="0"/>
        </a:p>
      </dsp:txBody>
      <dsp:txXfrm>
        <a:off x="299596" y="2375098"/>
        <a:ext cx="1735889" cy="694355"/>
      </dsp:txXfrm>
    </dsp:sp>
    <dsp:sp modelId="{90A786A4-588D-4F46-94EE-FEF25465E4E1}">
      <dsp:nvSpPr>
        <dsp:cNvPr id="0" name=""/>
        <dsp:cNvSpPr/>
      </dsp:nvSpPr>
      <dsp:spPr>
        <a:xfrm>
          <a:off x="1809820" y="2434118"/>
          <a:ext cx="3260244"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Electronics + PD replacement </a:t>
          </a:r>
          <a:endParaRPr lang="en-US" sz="1300" kern="1200" dirty="0"/>
        </a:p>
      </dsp:txBody>
      <dsp:txXfrm>
        <a:off x="1809820" y="2434118"/>
        <a:ext cx="3260244" cy="576315"/>
      </dsp:txXfrm>
    </dsp:sp>
    <dsp:sp modelId="{C0E3A69B-248B-0A41-ACFE-85CB782430F9}">
      <dsp:nvSpPr>
        <dsp:cNvPr id="0" name=""/>
        <dsp:cNvSpPr/>
      </dsp:nvSpPr>
      <dsp:spPr>
        <a:xfrm>
          <a:off x="4868354" y="2434118"/>
          <a:ext cx="4518975"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HF/HE (hadronic calorimeters)?</a:t>
          </a:r>
          <a:endParaRPr lang="en-US" sz="1300" kern="1200" dirty="0"/>
        </a:p>
      </dsp:txBody>
      <dsp:txXfrm>
        <a:off x="4868354" y="2434118"/>
        <a:ext cx="4518975" cy="576315"/>
      </dsp:txXfrm>
    </dsp:sp>
    <dsp:sp modelId="{2482B2C8-AC0E-4349-A5D7-278E2288CFC1}">
      <dsp:nvSpPr>
        <dsp:cNvPr id="0" name=""/>
        <dsp:cNvSpPr/>
      </dsp:nvSpPr>
      <dsp:spPr>
        <a:xfrm>
          <a:off x="299596" y="3166663"/>
          <a:ext cx="1735889" cy="69435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ECAL</a:t>
          </a:r>
          <a:endParaRPr lang="en-US" sz="2700" kern="1200" dirty="0"/>
        </a:p>
      </dsp:txBody>
      <dsp:txXfrm>
        <a:off x="299596" y="3166663"/>
        <a:ext cx="1735889" cy="694355"/>
      </dsp:txXfrm>
    </dsp:sp>
    <dsp:sp modelId="{D35C2075-011E-DB44-81F9-A19BA548052D}">
      <dsp:nvSpPr>
        <dsp:cNvPr id="0" name=""/>
        <dsp:cNvSpPr/>
      </dsp:nvSpPr>
      <dsp:spPr>
        <a:xfrm>
          <a:off x="1809820" y="3225683"/>
          <a:ext cx="3260244"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TP (Off Detector Electronics) ?</a:t>
          </a:r>
        </a:p>
      </dsp:txBody>
      <dsp:txXfrm>
        <a:off x="1809820" y="3225683"/>
        <a:ext cx="3260244" cy="576315"/>
      </dsp:txXfrm>
    </dsp:sp>
    <dsp:sp modelId="{7F435853-FB60-844F-99CA-425F2F3ADAE4}">
      <dsp:nvSpPr>
        <dsp:cNvPr id="0" name=""/>
        <dsp:cNvSpPr/>
      </dsp:nvSpPr>
      <dsp:spPr>
        <a:xfrm>
          <a:off x="4868354" y="3225683"/>
          <a:ext cx="4518975"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EE (endcap EM calorimeter)?</a:t>
          </a:r>
        </a:p>
      </dsp:txBody>
      <dsp:txXfrm>
        <a:off x="4868354" y="3225683"/>
        <a:ext cx="4518975" cy="576315"/>
      </dsp:txXfrm>
    </dsp:sp>
    <dsp:sp modelId="{DF1C46CF-5EAE-8746-A58F-98DD121E6CD2}">
      <dsp:nvSpPr>
        <dsp:cNvPr id="0" name=""/>
        <dsp:cNvSpPr/>
      </dsp:nvSpPr>
      <dsp:spPr>
        <a:xfrm>
          <a:off x="299596" y="3958229"/>
          <a:ext cx="1735889" cy="69435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Muons</a:t>
          </a:r>
          <a:endParaRPr lang="en-US" sz="2700" kern="1200" dirty="0"/>
        </a:p>
      </dsp:txBody>
      <dsp:txXfrm>
        <a:off x="299596" y="3958229"/>
        <a:ext cx="1735889" cy="694355"/>
      </dsp:txXfrm>
    </dsp:sp>
    <dsp:sp modelId="{7BF5E9CC-181A-2A47-AE95-D1D05DB4D596}">
      <dsp:nvSpPr>
        <dsp:cNvPr id="0" name=""/>
        <dsp:cNvSpPr/>
      </dsp:nvSpPr>
      <dsp:spPr>
        <a:xfrm>
          <a:off x="1809820" y="4017249"/>
          <a:ext cx="3260244"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ME4/2, ME1/1 ,RPC endcap, Minicrate spares, some CSC Electronics</a:t>
          </a:r>
          <a:endParaRPr lang="en-US" sz="1300" kern="1200" dirty="0"/>
        </a:p>
      </dsp:txBody>
      <dsp:txXfrm>
        <a:off x="1809820" y="4017249"/>
        <a:ext cx="3260244" cy="576315"/>
      </dsp:txXfrm>
    </dsp:sp>
    <dsp:sp modelId="{95E653FB-FE54-A448-9EAA-F0ECA22C48E1}">
      <dsp:nvSpPr>
        <dsp:cNvPr id="0" name=""/>
        <dsp:cNvSpPr/>
      </dsp:nvSpPr>
      <dsp:spPr>
        <a:xfrm>
          <a:off x="4868354" y="4017249"/>
          <a:ext cx="4518975"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Electronics replacement</a:t>
          </a:r>
          <a:endParaRPr lang="en-US" sz="1300" kern="1200" dirty="0"/>
        </a:p>
      </dsp:txBody>
      <dsp:txXfrm>
        <a:off x="4868354" y="4017249"/>
        <a:ext cx="4518975" cy="576315"/>
      </dsp:txXfrm>
    </dsp:sp>
    <dsp:sp modelId="{9CEACAE1-B7D9-E64A-81BA-FB16671A9AD8}">
      <dsp:nvSpPr>
        <dsp:cNvPr id="0" name=""/>
        <dsp:cNvSpPr/>
      </dsp:nvSpPr>
      <dsp:spPr>
        <a:xfrm>
          <a:off x="299596" y="4749795"/>
          <a:ext cx="1735889" cy="694355"/>
        </a:xfrm>
        <a:prstGeom prst="chevron">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17145" rIns="0" bIns="17145" numCol="1" spcCol="1270" anchor="ctr" anchorCtr="0">
          <a:noAutofit/>
        </a:bodyPr>
        <a:lstStyle/>
        <a:p>
          <a:pPr lvl="0" algn="ctr" defTabSz="1200150">
            <a:lnSpc>
              <a:spcPct val="90000"/>
            </a:lnSpc>
            <a:spcBef>
              <a:spcPct val="0"/>
            </a:spcBef>
            <a:spcAft>
              <a:spcPct val="35000"/>
            </a:spcAft>
          </a:pPr>
          <a:r>
            <a:rPr lang="en-US" sz="2700" kern="1200" dirty="0" smtClean="0"/>
            <a:t>Trigger</a:t>
          </a:r>
          <a:endParaRPr lang="en-US" sz="2700" kern="1200" dirty="0"/>
        </a:p>
      </dsp:txBody>
      <dsp:txXfrm>
        <a:off x="299596" y="4749795"/>
        <a:ext cx="1735889" cy="694355"/>
      </dsp:txXfrm>
    </dsp:sp>
    <dsp:sp modelId="{EFA17427-0A70-4044-95E1-B1ADDF2E6680}">
      <dsp:nvSpPr>
        <dsp:cNvPr id="0" name=""/>
        <dsp:cNvSpPr/>
      </dsp:nvSpPr>
      <dsp:spPr>
        <a:xfrm>
          <a:off x="1809820" y="4808815"/>
          <a:ext cx="3260244"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HCAL/RCT/GCT to </a:t>
          </a:r>
          <a:r>
            <a:rPr lang="en-US" sz="1300" kern="1200" dirty="0" smtClean="0">
              <a:latin typeface="Symbol" charset="2"/>
              <a:cs typeface="Symbol" charset="2"/>
            </a:rPr>
            <a:t>m</a:t>
          </a:r>
          <a:r>
            <a:rPr lang="en-US" sz="1300" kern="1200" dirty="0" smtClean="0"/>
            <a:t>TCA</a:t>
          </a:r>
          <a:endParaRPr lang="en-US" sz="1300" kern="1200" dirty="0"/>
        </a:p>
      </dsp:txBody>
      <dsp:txXfrm>
        <a:off x="1809820" y="4808815"/>
        <a:ext cx="3260244" cy="576315"/>
      </dsp:txXfrm>
    </dsp:sp>
    <dsp:sp modelId="{584E7A9E-433B-BB4B-A79E-7AE60CE78B95}">
      <dsp:nvSpPr>
        <dsp:cNvPr id="0" name=""/>
        <dsp:cNvSpPr/>
      </dsp:nvSpPr>
      <dsp:spPr>
        <a:xfrm>
          <a:off x="4868354" y="4808815"/>
          <a:ext cx="4518975" cy="576315"/>
        </a:xfrm>
        <a:prstGeom prst="chevron">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6510" tIns="8255" rIns="0" bIns="8255" numCol="1" spcCol="1270" anchor="ctr" anchorCtr="0">
          <a:noAutofit/>
        </a:bodyPr>
        <a:lstStyle/>
        <a:p>
          <a:pPr lvl="0" algn="ctr" defTabSz="577850">
            <a:lnSpc>
              <a:spcPct val="90000"/>
            </a:lnSpc>
            <a:spcBef>
              <a:spcPct val="0"/>
            </a:spcBef>
            <a:spcAft>
              <a:spcPct val="35000"/>
            </a:spcAft>
          </a:pPr>
          <a:r>
            <a:rPr lang="en-US" sz="1300" kern="1200" dirty="0" smtClean="0"/>
            <a:t>Complete replacement</a:t>
          </a:r>
          <a:endParaRPr lang="en-US" sz="1300" kern="1200" dirty="0"/>
        </a:p>
      </dsp:txBody>
      <dsp:txXfrm>
        <a:off x="4868354" y="4808815"/>
        <a:ext cx="4518975" cy="576315"/>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7245" y="2349387"/>
            <a:ext cx="9148763" cy="1621111"/>
          </a:xfrm>
        </p:spPr>
        <p:txBody>
          <a:bodyPr/>
          <a:lstStyle/>
          <a:p>
            <a:r>
              <a:rPr lang="en-US" smtClean="0"/>
              <a:t>Click to edit Master title style</a:t>
            </a:r>
            <a:endParaRPr lang="en-US"/>
          </a:p>
        </p:txBody>
      </p:sp>
      <p:sp>
        <p:nvSpPr>
          <p:cNvPr id="3" name="Subtitle 2"/>
          <p:cNvSpPr>
            <a:spLocks noGrp="1"/>
          </p:cNvSpPr>
          <p:nvPr>
            <p:ph type="subTitle" idx="1"/>
          </p:nvPr>
        </p:nvSpPr>
        <p:spPr>
          <a:xfrm>
            <a:off x="1614489" y="4285616"/>
            <a:ext cx="7534275" cy="1932728"/>
          </a:xfrm>
        </p:spPr>
        <p:txBody>
          <a:bodyPr/>
          <a:lstStyle>
            <a:lvl1pPr marL="0" indent="0" algn="ctr">
              <a:buNone/>
              <a:defRPr>
                <a:solidFill>
                  <a:schemeClr val="tx1">
                    <a:tint val="75000"/>
                  </a:schemeClr>
                </a:solidFill>
              </a:defRPr>
            </a:lvl1pPr>
            <a:lvl2pPr marL="491033" indent="0" algn="ctr">
              <a:buNone/>
              <a:defRPr>
                <a:solidFill>
                  <a:schemeClr val="tx1">
                    <a:tint val="75000"/>
                  </a:schemeClr>
                </a:solidFill>
              </a:defRPr>
            </a:lvl2pPr>
            <a:lvl3pPr marL="982066" indent="0" algn="ctr">
              <a:buNone/>
              <a:defRPr>
                <a:solidFill>
                  <a:schemeClr val="tx1">
                    <a:tint val="75000"/>
                  </a:schemeClr>
                </a:solidFill>
              </a:defRPr>
            </a:lvl3pPr>
            <a:lvl4pPr marL="1473098" indent="0" algn="ctr">
              <a:buNone/>
              <a:defRPr>
                <a:solidFill>
                  <a:schemeClr val="tx1">
                    <a:tint val="75000"/>
                  </a:schemeClr>
                </a:solidFill>
              </a:defRPr>
            </a:lvl4pPr>
            <a:lvl5pPr marL="1964131" indent="0" algn="ctr">
              <a:buNone/>
              <a:defRPr>
                <a:solidFill>
                  <a:schemeClr val="tx1">
                    <a:tint val="75000"/>
                  </a:schemeClr>
                </a:solidFill>
              </a:defRPr>
            </a:lvl5pPr>
            <a:lvl6pPr marL="2455164" indent="0" algn="ctr">
              <a:buNone/>
              <a:defRPr>
                <a:solidFill>
                  <a:schemeClr val="tx1">
                    <a:tint val="75000"/>
                  </a:schemeClr>
                </a:solidFill>
              </a:defRPr>
            </a:lvl6pPr>
            <a:lvl7pPr marL="2946197" indent="0" algn="ctr">
              <a:buNone/>
              <a:defRPr>
                <a:solidFill>
                  <a:schemeClr val="tx1">
                    <a:tint val="75000"/>
                  </a:schemeClr>
                </a:solidFill>
              </a:defRPr>
            </a:lvl7pPr>
            <a:lvl8pPr marL="3437230" indent="0" algn="ctr">
              <a:buNone/>
              <a:defRPr>
                <a:solidFill>
                  <a:schemeClr val="tx1">
                    <a:tint val="75000"/>
                  </a:schemeClr>
                </a:solidFill>
              </a:defRPr>
            </a:lvl8pPr>
            <a:lvl9pPr marL="392826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03358" y="302867"/>
            <a:ext cx="2421731" cy="645293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8165" y="302867"/>
            <a:ext cx="7085806" cy="64529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0224" y="4859833"/>
            <a:ext cx="9148763" cy="1502066"/>
          </a:xfrm>
        </p:spPr>
        <p:txBody>
          <a:bodyPr anchor="t"/>
          <a:lstStyle>
            <a:lvl1pPr algn="l">
              <a:defRPr sz="4300" b="1" cap="all"/>
            </a:lvl1pPr>
          </a:lstStyle>
          <a:p>
            <a:r>
              <a:rPr lang="en-US" smtClean="0"/>
              <a:t>Click to edit Master title style</a:t>
            </a:r>
            <a:endParaRPr lang="en-US"/>
          </a:p>
        </p:txBody>
      </p:sp>
      <p:sp>
        <p:nvSpPr>
          <p:cNvPr id="3" name="Text Placeholder 2"/>
          <p:cNvSpPr>
            <a:spLocks noGrp="1"/>
          </p:cNvSpPr>
          <p:nvPr>
            <p:ph type="body" idx="1"/>
          </p:nvPr>
        </p:nvSpPr>
        <p:spPr>
          <a:xfrm>
            <a:off x="850224" y="3205459"/>
            <a:ext cx="9148763" cy="1654373"/>
          </a:xfrm>
        </p:spPr>
        <p:txBody>
          <a:bodyPr anchor="b"/>
          <a:lstStyle>
            <a:lvl1pPr marL="0" indent="0">
              <a:buNone/>
              <a:defRPr sz="2100">
                <a:solidFill>
                  <a:schemeClr val="tx1">
                    <a:tint val="75000"/>
                  </a:schemeClr>
                </a:solidFill>
              </a:defRPr>
            </a:lvl1pPr>
            <a:lvl2pPr marL="491033" indent="0">
              <a:buNone/>
              <a:defRPr sz="1900">
                <a:solidFill>
                  <a:schemeClr val="tx1">
                    <a:tint val="75000"/>
                  </a:schemeClr>
                </a:solidFill>
              </a:defRPr>
            </a:lvl2pPr>
            <a:lvl3pPr marL="982066" indent="0">
              <a:buNone/>
              <a:defRPr sz="1700">
                <a:solidFill>
                  <a:schemeClr val="tx1">
                    <a:tint val="75000"/>
                  </a:schemeClr>
                </a:solidFill>
              </a:defRPr>
            </a:lvl3pPr>
            <a:lvl4pPr marL="1473098" indent="0">
              <a:buNone/>
              <a:defRPr sz="1500">
                <a:solidFill>
                  <a:schemeClr val="tx1">
                    <a:tint val="75000"/>
                  </a:schemeClr>
                </a:solidFill>
              </a:defRPr>
            </a:lvl4pPr>
            <a:lvl5pPr marL="1964131" indent="0">
              <a:buNone/>
              <a:defRPr sz="1500">
                <a:solidFill>
                  <a:schemeClr val="tx1">
                    <a:tint val="75000"/>
                  </a:schemeClr>
                </a:solidFill>
              </a:defRPr>
            </a:lvl5pPr>
            <a:lvl6pPr marL="2455164" indent="0">
              <a:buNone/>
              <a:defRPr sz="1500">
                <a:solidFill>
                  <a:schemeClr val="tx1">
                    <a:tint val="75000"/>
                  </a:schemeClr>
                </a:solidFill>
              </a:defRPr>
            </a:lvl6pPr>
            <a:lvl7pPr marL="2946197" indent="0">
              <a:buNone/>
              <a:defRPr sz="1500">
                <a:solidFill>
                  <a:schemeClr val="tx1">
                    <a:tint val="75000"/>
                  </a:schemeClr>
                </a:solidFill>
              </a:defRPr>
            </a:lvl7pPr>
            <a:lvl8pPr marL="3437230" indent="0">
              <a:buNone/>
              <a:defRPr sz="1500">
                <a:solidFill>
                  <a:schemeClr val="tx1">
                    <a:tint val="75000"/>
                  </a:schemeClr>
                </a:solidFill>
              </a:defRPr>
            </a:lvl8pPr>
            <a:lvl9pPr marL="3928262" indent="0">
              <a:buNone/>
              <a:defRPr sz="1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38164" y="1764668"/>
            <a:ext cx="4753768" cy="4991130"/>
          </a:xfrm>
        </p:spPr>
        <p:txBody>
          <a:bodyPr/>
          <a:lstStyle>
            <a:lvl1pPr>
              <a:defRPr sz="3000"/>
            </a:lvl1pPr>
            <a:lvl2pPr>
              <a:defRPr sz="26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471319" y="1764668"/>
            <a:ext cx="4753768" cy="4991130"/>
          </a:xfrm>
        </p:spPr>
        <p:txBody>
          <a:bodyPr/>
          <a:lstStyle>
            <a:lvl1pPr>
              <a:defRPr sz="3000"/>
            </a:lvl1pPr>
            <a:lvl2pPr>
              <a:defRPr sz="2600"/>
            </a:lvl2pPr>
            <a:lvl3pPr>
              <a:defRPr sz="21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38163" y="1692891"/>
            <a:ext cx="4755637" cy="705515"/>
          </a:xfrm>
        </p:spPr>
        <p:txBody>
          <a:bodyPr anchor="b"/>
          <a:lstStyle>
            <a:lvl1pPr marL="0" indent="0">
              <a:buNone/>
              <a:defRPr sz="2600" b="1"/>
            </a:lvl1pPr>
            <a:lvl2pPr marL="491033" indent="0">
              <a:buNone/>
              <a:defRPr sz="2100" b="1"/>
            </a:lvl2pPr>
            <a:lvl3pPr marL="982066" indent="0">
              <a:buNone/>
              <a:defRPr sz="1900" b="1"/>
            </a:lvl3pPr>
            <a:lvl4pPr marL="1473098" indent="0">
              <a:buNone/>
              <a:defRPr sz="1700" b="1"/>
            </a:lvl4pPr>
            <a:lvl5pPr marL="1964131" indent="0">
              <a:buNone/>
              <a:defRPr sz="1700" b="1"/>
            </a:lvl5pPr>
            <a:lvl6pPr marL="2455164" indent="0">
              <a:buNone/>
              <a:defRPr sz="1700" b="1"/>
            </a:lvl6pPr>
            <a:lvl7pPr marL="2946197" indent="0">
              <a:buNone/>
              <a:defRPr sz="1700" b="1"/>
            </a:lvl7pPr>
            <a:lvl8pPr marL="3437230" indent="0">
              <a:buNone/>
              <a:defRPr sz="1700" b="1"/>
            </a:lvl8pPr>
            <a:lvl9pPr marL="3928262" indent="0">
              <a:buNone/>
              <a:defRPr sz="1700" b="1"/>
            </a:lvl9pPr>
          </a:lstStyle>
          <a:p>
            <a:pPr lvl="0"/>
            <a:r>
              <a:rPr lang="en-US" smtClean="0"/>
              <a:t>Click to edit Master text styles</a:t>
            </a:r>
          </a:p>
        </p:txBody>
      </p:sp>
      <p:sp>
        <p:nvSpPr>
          <p:cNvPr id="4" name="Content Placeholder 3"/>
          <p:cNvSpPr>
            <a:spLocks noGrp="1"/>
          </p:cNvSpPr>
          <p:nvPr>
            <p:ph sz="half" idx="2"/>
          </p:nvPr>
        </p:nvSpPr>
        <p:spPr>
          <a:xfrm>
            <a:off x="538163" y="2398405"/>
            <a:ext cx="4755637" cy="4357392"/>
          </a:xfrm>
        </p:spPr>
        <p:txBody>
          <a:bodyPr/>
          <a:lstStyle>
            <a:lvl1pPr>
              <a:defRPr sz="26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467583" y="1692891"/>
            <a:ext cx="4757507" cy="705515"/>
          </a:xfrm>
        </p:spPr>
        <p:txBody>
          <a:bodyPr anchor="b"/>
          <a:lstStyle>
            <a:lvl1pPr marL="0" indent="0">
              <a:buNone/>
              <a:defRPr sz="2600" b="1"/>
            </a:lvl1pPr>
            <a:lvl2pPr marL="491033" indent="0">
              <a:buNone/>
              <a:defRPr sz="2100" b="1"/>
            </a:lvl2pPr>
            <a:lvl3pPr marL="982066" indent="0">
              <a:buNone/>
              <a:defRPr sz="1900" b="1"/>
            </a:lvl3pPr>
            <a:lvl4pPr marL="1473098" indent="0">
              <a:buNone/>
              <a:defRPr sz="1700" b="1"/>
            </a:lvl4pPr>
            <a:lvl5pPr marL="1964131" indent="0">
              <a:buNone/>
              <a:defRPr sz="1700" b="1"/>
            </a:lvl5pPr>
            <a:lvl6pPr marL="2455164" indent="0">
              <a:buNone/>
              <a:defRPr sz="1700" b="1"/>
            </a:lvl6pPr>
            <a:lvl7pPr marL="2946197" indent="0">
              <a:buNone/>
              <a:defRPr sz="1700" b="1"/>
            </a:lvl7pPr>
            <a:lvl8pPr marL="3437230" indent="0">
              <a:buNone/>
              <a:defRPr sz="1700" b="1"/>
            </a:lvl8pPr>
            <a:lvl9pPr marL="3928262"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5467583" y="2398405"/>
            <a:ext cx="4757507" cy="4357392"/>
          </a:xfrm>
        </p:spPr>
        <p:txBody>
          <a:bodyPr/>
          <a:lstStyle>
            <a:lvl1pPr>
              <a:defRPr sz="26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8164" y="301114"/>
            <a:ext cx="3541035" cy="1281483"/>
          </a:xfrm>
        </p:spPr>
        <p:txBody>
          <a:bodyPr anchor="b"/>
          <a:lstStyle>
            <a:lvl1pPr algn="l">
              <a:defRPr sz="2100" b="1"/>
            </a:lvl1pPr>
          </a:lstStyle>
          <a:p>
            <a:r>
              <a:rPr lang="en-US" smtClean="0"/>
              <a:t>Click to edit Master title style</a:t>
            </a:r>
            <a:endParaRPr lang="en-US"/>
          </a:p>
        </p:txBody>
      </p:sp>
      <p:sp>
        <p:nvSpPr>
          <p:cNvPr id="3" name="Content Placeholder 2"/>
          <p:cNvSpPr>
            <a:spLocks noGrp="1"/>
          </p:cNvSpPr>
          <p:nvPr>
            <p:ph idx="1"/>
          </p:nvPr>
        </p:nvSpPr>
        <p:spPr>
          <a:xfrm>
            <a:off x="4208135" y="301116"/>
            <a:ext cx="6016955" cy="6454683"/>
          </a:xfrm>
        </p:spPr>
        <p:txBody>
          <a:bodyPr/>
          <a:lstStyle>
            <a:lvl1pPr>
              <a:defRPr sz="3400"/>
            </a:lvl1pPr>
            <a:lvl2pPr>
              <a:defRPr sz="3000"/>
            </a:lvl2pPr>
            <a:lvl3pPr>
              <a:defRPr sz="26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38164" y="1582599"/>
            <a:ext cx="3541035" cy="5173200"/>
          </a:xfrm>
        </p:spPr>
        <p:txBody>
          <a:bodyPr/>
          <a:lstStyle>
            <a:lvl1pPr marL="0" indent="0">
              <a:buNone/>
              <a:defRPr sz="1500"/>
            </a:lvl1pPr>
            <a:lvl2pPr marL="491033" indent="0">
              <a:buNone/>
              <a:defRPr sz="1300"/>
            </a:lvl2pPr>
            <a:lvl3pPr marL="982066" indent="0">
              <a:buNone/>
              <a:defRPr sz="1100"/>
            </a:lvl3pPr>
            <a:lvl4pPr marL="1473098" indent="0">
              <a:buNone/>
              <a:defRPr sz="1000"/>
            </a:lvl4pPr>
            <a:lvl5pPr marL="1964131" indent="0">
              <a:buNone/>
              <a:defRPr sz="1000"/>
            </a:lvl5pPr>
            <a:lvl6pPr marL="2455164" indent="0">
              <a:buNone/>
              <a:defRPr sz="1000"/>
            </a:lvl6pPr>
            <a:lvl7pPr marL="2946197" indent="0">
              <a:buNone/>
              <a:defRPr sz="1000"/>
            </a:lvl7pPr>
            <a:lvl8pPr marL="3437230" indent="0">
              <a:buNone/>
              <a:defRPr sz="1000"/>
            </a:lvl8pPr>
            <a:lvl9pPr marL="3928262"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09673" y="5293994"/>
            <a:ext cx="6457950" cy="624987"/>
          </a:xfrm>
        </p:spPr>
        <p:txBody>
          <a:bodyPr anchor="b"/>
          <a:lstStyle>
            <a:lvl1pPr algn="l">
              <a:defRPr sz="2100" b="1"/>
            </a:lvl1pPr>
          </a:lstStyle>
          <a:p>
            <a:r>
              <a:rPr lang="en-US" smtClean="0"/>
              <a:t>Click to edit Master title style</a:t>
            </a:r>
            <a:endParaRPr lang="en-US"/>
          </a:p>
        </p:txBody>
      </p:sp>
      <p:sp>
        <p:nvSpPr>
          <p:cNvPr id="3" name="Picture Placeholder 2"/>
          <p:cNvSpPr>
            <a:spLocks noGrp="1"/>
          </p:cNvSpPr>
          <p:nvPr>
            <p:ph type="pic" idx="1"/>
          </p:nvPr>
        </p:nvSpPr>
        <p:spPr>
          <a:xfrm>
            <a:off x="2109673" y="675755"/>
            <a:ext cx="6457950" cy="4537710"/>
          </a:xfrm>
        </p:spPr>
        <p:txBody>
          <a:bodyPr/>
          <a:lstStyle>
            <a:lvl1pPr marL="0" indent="0">
              <a:buNone/>
              <a:defRPr sz="3400"/>
            </a:lvl1pPr>
            <a:lvl2pPr marL="491033" indent="0">
              <a:buNone/>
              <a:defRPr sz="3000"/>
            </a:lvl2pPr>
            <a:lvl3pPr marL="982066" indent="0">
              <a:buNone/>
              <a:defRPr sz="2600"/>
            </a:lvl3pPr>
            <a:lvl4pPr marL="1473098" indent="0">
              <a:buNone/>
              <a:defRPr sz="2100"/>
            </a:lvl4pPr>
            <a:lvl5pPr marL="1964131" indent="0">
              <a:buNone/>
              <a:defRPr sz="2100"/>
            </a:lvl5pPr>
            <a:lvl6pPr marL="2455164" indent="0">
              <a:buNone/>
              <a:defRPr sz="2100"/>
            </a:lvl6pPr>
            <a:lvl7pPr marL="2946197" indent="0">
              <a:buNone/>
              <a:defRPr sz="2100"/>
            </a:lvl7pPr>
            <a:lvl8pPr marL="3437230" indent="0">
              <a:buNone/>
              <a:defRPr sz="2100"/>
            </a:lvl8pPr>
            <a:lvl9pPr marL="3928262" indent="0">
              <a:buNone/>
              <a:defRPr sz="2100"/>
            </a:lvl9pPr>
          </a:lstStyle>
          <a:p>
            <a:endParaRPr lang="en-US" dirty="0"/>
          </a:p>
        </p:txBody>
      </p:sp>
      <p:sp>
        <p:nvSpPr>
          <p:cNvPr id="4" name="Text Placeholder 3"/>
          <p:cNvSpPr>
            <a:spLocks noGrp="1"/>
          </p:cNvSpPr>
          <p:nvPr>
            <p:ph type="body" sz="half" idx="2"/>
          </p:nvPr>
        </p:nvSpPr>
        <p:spPr>
          <a:xfrm>
            <a:off x="2109673" y="5918981"/>
            <a:ext cx="6457950" cy="887584"/>
          </a:xfrm>
        </p:spPr>
        <p:txBody>
          <a:bodyPr/>
          <a:lstStyle>
            <a:lvl1pPr marL="0" indent="0">
              <a:buNone/>
              <a:defRPr sz="1500"/>
            </a:lvl1pPr>
            <a:lvl2pPr marL="491033" indent="0">
              <a:buNone/>
              <a:defRPr sz="1300"/>
            </a:lvl2pPr>
            <a:lvl3pPr marL="982066" indent="0">
              <a:buNone/>
              <a:defRPr sz="1100"/>
            </a:lvl3pPr>
            <a:lvl4pPr marL="1473098" indent="0">
              <a:buNone/>
              <a:defRPr sz="1000"/>
            </a:lvl4pPr>
            <a:lvl5pPr marL="1964131" indent="0">
              <a:buNone/>
              <a:defRPr sz="1000"/>
            </a:lvl5pPr>
            <a:lvl6pPr marL="2455164" indent="0">
              <a:buNone/>
              <a:defRPr sz="1000"/>
            </a:lvl6pPr>
            <a:lvl7pPr marL="2946197" indent="0">
              <a:buNone/>
              <a:defRPr sz="1000"/>
            </a:lvl7pPr>
            <a:lvl8pPr marL="3437230" indent="0">
              <a:buNone/>
              <a:defRPr sz="1000"/>
            </a:lvl8pPr>
            <a:lvl9pPr marL="3928262"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60BC3F-32BB-7048-A0E6-270CA51F6AD0}" type="datetimeFigureOut">
              <a:rPr lang="en-US" smtClean="0"/>
              <a:pPr/>
              <a:t>1/29/10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729F50-F3C8-1048-B155-1374139D7F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8163" y="302866"/>
            <a:ext cx="9686926" cy="1260475"/>
          </a:xfrm>
          <a:prstGeom prst="rect">
            <a:avLst/>
          </a:prstGeom>
        </p:spPr>
        <p:txBody>
          <a:bodyPr vert="horz" lIns="98207" tIns="49103" rIns="98207" bIns="49103"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38163" y="1764668"/>
            <a:ext cx="9686926" cy="4991130"/>
          </a:xfrm>
          <a:prstGeom prst="rect">
            <a:avLst/>
          </a:prstGeom>
        </p:spPr>
        <p:txBody>
          <a:bodyPr vert="horz" lIns="98207" tIns="49103" rIns="98207" bIns="4910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38164" y="7009643"/>
            <a:ext cx="2511425" cy="402653"/>
          </a:xfrm>
          <a:prstGeom prst="rect">
            <a:avLst/>
          </a:prstGeom>
        </p:spPr>
        <p:txBody>
          <a:bodyPr vert="horz" lIns="98207" tIns="49103" rIns="98207" bIns="49103" rtlCol="0" anchor="ctr"/>
          <a:lstStyle>
            <a:lvl1pPr algn="l">
              <a:defRPr sz="1300">
                <a:solidFill>
                  <a:schemeClr val="tx1">
                    <a:tint val="75000"/>
                  </a:schemeClr>
                </a:solidFill>
              </a:defRPr>
            </a:lvl1pPr>
          </a:lstStyle>
          <a:p>
            <a:fld id="{A560BC3F-32BB-7048-A0E6-270CA51F6AD0}" type="datetimeFigureOut">
              <a:rPr lang="en-US" smtClean="0"/>
              <a:pPr/>
              <a:t>1/29/10</a:t>
            </a:fld>
            <a:endParaRPr lang="en-US" dirty="0"/>
          </a:p>
        </p:txBody>
      </p:sp>
      <p:sp>
        <p:nvSpPr>
          <p:cNvPr id="5" name="Footer Placeholder 4"/>
          <p:cNvSpPr>
            <a:spLocks noGrp="1"/>
          </p:cNvSpPr>
          <p:nvPr>
            <p:ph type="ftr" sz="quarter" idx="3"/>
          </p:nvPr>
        </p:nvSpPr>
        <p:spPr>
          <a:xfrm>
            <a:off x="3677444" y="7009643"/>
            <a:ext cx="3408362" cy="402653"/>
          </a:xfrm>
          <a:prstGeom prst="rect">
            <a:avLst/>
          </a:prstGeom>
        </p:spPr>
        <p:txBody>
          <a:bodyPr vert="horz" lIns="98207" tIns="49103" rIns="98207" bIns="49103" rtlCol="0" anchor="ctr"/>
          <a:lstStyle>
            <a:lvl1pPr algn="ctr">
              <a:defRPr sz="13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713663" y="7009643"/>
            <a:ext cx="2511425" cy="402653"/>
          </a:xfrm>
          <a:prstGeom prst="rect">
            <a:avLst/>
          </a:prstGeom>
        </p:spPr>
        <p:txBody>
          <a:bodyPr vert="horz" lIns="98207" tIns="49103" rIns="98207" bIns="49103" rtlCol="0" anchor="ctr"/>
          <a:lstStyle>
            <a:lvl1pPr algn="r">
              <a:defRPr sz="1300">
                <a:solidFill>
                  <a:schemeClr val="tx1">
                    <a:tint val="75000"/>
                  </a:schemeClr>
                </a:solidFill>
              </a:defRPr>
            </a:lvl1pPr>
          </a:lstStyle>
          <a:p>
            <a:fld id="{5D729F50-F3C8-1048-B155-1374139D7FB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91033" rtl="0" eaLnBrk="1" latinLnBrk="0" hangingPunct="1">
        <a:spcBef>
          <a:spcPct val="0"/>
        </a:spcBef>
        <a:buNone/>
        <a:defRPr sz="4700" kern="1200">
          <a:solidFill>
            <a:schemeClr val="tx1"/>
          </a:solidFill>
          <a:latin typeface="+mj-lt"/>
          <a:ea typeface="+mj-ea"/>
          <a:cs typeface="+mj-cs"/>
        </a:defRPr>
      </a:lvl1pPr>
    </p:titleStyle>
    <p:bodyStyle>
      <a:lvl1pPr marL="368275" indent="-368275" algn="l" defTabSz="491033" rtl="0" eaLnBrk="1" latinLnBrk="0" hangingPunct="1">
        <a:spcBef>
          <a:spcPct val="20000"/>
        </a:spcBef>
        <a:buFont typeface="Arial"/>
        <a:buChar char="•"/>
        <a:defRPr sz="3400" kern="1200">
          <a:solidFill>
            <a:schemeClr val="tx1"/>
          </a:solidFill>
          <a:latin typeface="+mn-lt"/>
          <a:ea typeface="+mn-ea"/>
          <a:cs typeface="+mn-cs"/>
        </a:defRPr>
      </a:lvl1pPr>
      <a:lvl2pPr marL="797928" indent="-306896" algn="l" defTabSz="491033" rtl="0" eaLnBrk="1" latinLnBrk="0" hangingPunct="1">
        <a:spcBef>
          <a:spcPct val="20000"/>
        </a:spcBef>
        <a:buFont typeface="Arial"/>
        <a:buChar char="–"/>
        <a:defRPr sz="3000" kern="1200">
          <a:solidFill>
            <a:schemeClr val="tx1"/>
          </a:solidFill>
          <a:latin typeface="+mn-lt"/>
          <a:ea typeface="+mn-ea"/>
          <a:cs typeface="+mn-cs"/>
        </a:defRPr>
      </a:lvl2pPr>
      <a:lvl3pPr marL="1227582" indent="-245516" algn="l" defTabSz="491033" rtl="0" eaLnBrk="1" latinLnBrk="0" hangingPunct="1">
        <a:spcBef>
          <a:spcPct val="20000"/>
        </a:spcBef>
        <a:buFont typeface="Arial"/>
        <a:buChar char="•"/>
        <a:defRPr sz="2600" kern="1200">
          <a:solidFill>
            <a:schemeClr val="tx1"/>
          </a:solidFill>
          <a:latin typeface="+mn-lt"/>
          <a:ea typeface="+mn-ea"/>
          <a:cs typeface="+mn-cs"/>
        </a:defRPr>
      </a:lvl3pPr>
      <a:lvl4pPr marL="1718615" indent="-245516" algn="l" defTabSz="491033" rtl="0" eaLnBrk="1" latinLnBrk="0" hangingPunct="1">
        <a:spcBef>
          <a:spcPct val="20000"/>
        </a:spcBef>
        <a:buFont typeface="Arial"/>
        <a:buChar char="–"/>
        <a:defRPr sz="2100" kern="1200">
          <a:solidFill>
            <a:schemeClr val="tx1"/>
          </a:solidFill>
          <a:latin typeface="+mn-lt"/>
          <a:ea typeface="+mn-ea"/>
          <a:cs typeface="+mn-cs"/>
        </a:defRPr>
      </a:lvl4pPr>
      <a:lvl5pPr marL="2209648" indent="-245516" algn="l" defTabSz="491033" rtl="0" eaLnBrk="1" latinLnBrk="0" hangingPunct="1">
        <a:spcBef>
          <a:spcPct val="20000"/>
        </a:spcBef>
        <a:buFont typeface="Arial"/>
        <a:buChar char="»"/>
        <a:defRPr sz="2100" kern="1200">
          <a:solidFill>
            <a:schemeClr val="tx1"/>
          </a:solidFill>
          <a:latin typeface="+mn-lt"/>
          <a:ea typeface="+mn-ea"/>
          <a:cs typeface="+mn-cs"/>
        </a:defRPr>
      </a:lvl5pPr>
      <a:lvl6pPr marL="2700680" indent="-245516" algn="l" defTabSz="491033" rtl="0" eaLnBrk="1" latinLnBrk="0" hangingPunct="1">
        <a:spcBef>
          <a:spcPct val="20000"/>
        </a:spcBef>
        <a:buFont typeface="Arial"/>
        <a:buChar char="•"/>
        <a:defRPr sz="2100" kern="1200">
          <a:solidFill>
            <a:schemeClr val="tx1"/>
          </a:solidFill>
          <a:latin typeface="+mn-lt"/>
          <a:ea typeface="+mn-ea"/>
          <a:cs typeface="+mn-cs"/>
        </a:defRPr>
      </a:lvl6pPr>
      <a:lvl7pPr marL="3191713" indent="-245516" algn="l" defTabSz="491033" rtl="0" eaLnBrk="1" latinLnBrk="0" hangingPunct="1">
        <a:spcBef>
          <a:spcPct val="20000"/>
        </a:spcBef>
        <a:buFont typeface="Arial"/>
        <a:buChar char="•"/>
        <a:defRPr sz="2100" kern="1200">
          <a:solidFill>
            <a:schemeClr val="tx1"/>
          </a:solidFill>
          <a:latin typeface="+mn-lt"/>
          <a:ea typeface="+mn-ea"/>
          <a:cs typeface="+mn-cs"/>
        </a:defRPr>
      </a:lvl7pPr>
      <a:lvl8pPr marL="3682746" indent="-245516" algn="l" defTabSz="491033" rtl="0" eaLnBrk="1" latinLnBrk="0" hangingPunct="1">
        <a:spcBef>
          <a:spcPct val="20000"/>
        </a:spcBef>
        <a:buFont typeface="Arial"/>
        <a:buChar char="•"/>
        <a:defRPr sz="2100" kern="1200">
          <a:solidFill>
            <a:schemeClr val="tx1"/>
          </a:solidFill>
          <a:latin typeface="+mn-lt"/>
          <a:ea typeface="+mn-ea"/>
          <a:cs typeface="+mn-cs"/>
        </a:defRPr>
      </a:lvl8pPr>
      <a:lvl9pPr marL="4173779" indent="-245516" algn="l" defTabSz="491033" rtl="0" eaLnBrk="1" latinLnBrk="0" hangingPunct="1">
        <a:spcBef>
          <a:spcPct val="20000"/>
        </a:spcBef>
        <a:buFont typeface="Arial"/>
        <a:buChar char="•"/>
        <a:defRPr sz="2100" kern="1200">
          <a:solidFill>
            <a:schemeClr val="tx1"/>
          </a:solidFill>
          <a:latin typeface="+mn-lt"/>
          <a:ea typeface="+mn-ea"/>
          <a:cs typeface="+mn-cs"/>
        </a:defRPr>
      </a:lvl9pPr>
    </p:bodyStyle>
    <p:otherStyle>
      <a:defPPr>
        <a:defRPr lang="en-US"/>
      </a:defPPr>
      <a:lvl1pPr marL="0" algn="l" defTabSz="491033" rtl="0" eaLnBrk="1" latinLnBrk="0" hangingPunct="1">
        <a:defRPr sz="1900" kern="1200">
          <a:solidFill>
            <a:schemeClr val="tx1"/>
          </a:solidFill>
          <a:latin typeface="+mn-lt"/>
          <a:ea typeface="+mn-ea"/>
          <a:cs typeface="+mn-cs"/>
        </a:defRPr>
      </a:lvl1pPr>
      <a:lvl2pPr marL="491033" algn="l" defTabSz="491033" rtl="0" eaLnBrk="1" latinLnBrk="0" hangingPunct="1">
        <a:defRPr sz="1900" kern="1200">
          <a:solidFill>
            <a:schemeClr val="tx1"/>
          </a:solidFill>
          <a:latin typeface="+mn-lt"/>
          <a:ea typeface="+mn-ea"/>
          <a:cs typeface="+mn-cs"/>
        </a:defRPr>
      </a:lvl2pPr>
      <a:lvl3pPr marL="982066" algn="l" defTabSz="491033" rtl="0" eaLnBrk="1" latinLnBrk="0" hangingPunct="1">
        <a:defRPr sz="1900" kern="1200">
          <a:solidFill>
            <a:schemeClr val="tx1"/>
          </a:solidFill>
          <a:latin typeface="+mn-lt"/>
          <a:ea typeface="+mn-ea"/>
          <a:cs typeface="+mn-cs"/>
        </a:defRPr>
      </a:lvl3pPr>
      <a:lvl4pPr marL="1473098" algn="l" defTabSz="491033" rtl="0" eaLnBrk="1" latinLnBrk="0" hangingPunct="1">
        <a:defRPr sz="1900" kern="1200">
          <a:solidFill>
            <a:schemeClr val="tx1"/>
          </a:solidFill>
          <a:latin typeface="+mn-lt"/>
          <a:ea typeface="+mn-ea"/>
          <a:cs typeface="+mn-cs"/>
        </a:defRPr>
      </a:lvl4pPr>
      <a:lvl5pPr marL="1964131" algn="l" defTabSz="491033" rtl="0" eaLnBrk="1" latinLnBrk="0" hangingPunct="1">
        <a:defRPr sz="1900" kern="1200">
          <a:solidFill>
            <a:schemeClr val="tx1"/>
          </a:solidFill>
          <a:latin typeface="+mn-lt"/>
          <a:ea typeface="+mn-ea"/>
          <a:cs typeface="+mn-cs"/>
        </a:defRPr>
      </a:lvl5pPr>
      <a:lvl6pPr marL="2455164" algn="l" defTabSz="491033" rtl="0" eaLnBrk="1" latinLnBrk="0" hangingPunct="1">
        <a:defRPr sz="1900" kern="1200">
          <a:solidFill>
            <a:schemeClr val="tx1"/>
          </a:solidFill>
          <a:latin typeface="+mn-lt"/>
          <a:ea typeface="+mn-ea"/>
          <a:cs typeface="+mn-cs"/>
        </a:defRPr>
      </a:lvl6pPr>
      <a:lvl7pPr marL="2946197" algn="l" defTabSz="491033" rtl="0" eaLnBrk="1" latinLnBrk="0" hangingPunct="1">
        <a:defRPr sz="1900" kern="1200">
          <a:solidFill>
            <a:schemeClr val="tx1"/>
          </a:solidFill>
          <a:latin typeface="+mn-lt"/>
          <a:ea typeface="+mn-ea"/>
          <a:cs typeface="+mn-cs"/>
        </a:defRPr>
      </a:lvl7pPr>
      <a:lvl8pPr marL="3437230" algn="l" defTabSz="491033" rtl="0" eaLnBrk="1" latinLnBrk="0" hangingPunct="1">
        <a:defRPr sz="1900" kern="1200">
          <a:solidFill>
            <a:schemeClr val="tx1"/>
          </a:solidFill>
          <a:latin typeface="+mn-lt"/>
          <a:ea typeface="+mn-ea"/>
          <a:cs typeface="+mn-cs"/>
        </a:defRPr>
      </a:lvl8pPr>
      <a:lvl9pPr marL="3928262" algn="l" defTabSz="491033"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4" y="1563341"/>
            <a:ext cx="9912476" cy="1260475"/>
          </a:xfrm>
        </p:spPr>
        <p:txBody>
          <a:bodyPr>
            <a:noAutofit/>
          </a:bodyPr>
          <a:lstStyle/>
          <a:p>
            <a:r>
              <a:rPr lang="en-US" sz="5200" b="1" i="1" dirty="0" smtClean="0"/>
              <a:t>What do the experiments want?</a:t>
            </a:r>
            <a:endParaRPr lang="en-US" sz="5200" b="1" i="1" dirty="0"/>
          </a:p>
        </p:txBody>
      </p:sp>
      <p:sp>
        <p:nvSpPr>
          <p:cNvPr id="3" name="Content Placeholder 2"/>
          <p:cNvSpPr>
            <a:spLocks noGrp="1"/>
          </p:cNvSpPr>
          <p:nvPr>
            <p:ph idx="1"/>
          </p:nvPr>
        </p:nvSpPr>
        <p:spPr>
          <a:xfrm>
            <a:off x="1844233" y="4031775"/>
            <a:ext cx="8606407" cy="2120609"/>
          </a:xfrm>
        </p:spPr>
        <p:txBody>
          <a:bodyPr>
            <a:normAutofit/>
          </a:bodyPr>
          <a:lstStyle/>
          <a:p>
            <a:pPr>
              <a:buNone/>
            </a:pPr>
            <a:r>
              <a:rPr lang="en-US" dirty="0" smtClean="0"/>
              <a:t>  prepared by    									      				</a:t>
            </a:r>
            <a:r>
              <a:rPr lang="en-US" sz="2100" i="1" dirty="0" smtClean="0"/>
              <a:t>N. Hessey, J. Nash, M.Nessi, </a:t>
            </a:r>
            <a:r>
              <a:rPr lang="en-US" sz="2100" i="1" dirty="0" err="1" smtClean="0"/>
              <a:t>W.Rieger</a:t>
            </a:r>
            <a:r>
              <a:rPr lang="en-US" sz="2100" i="1" dirty="0" smtClean="0"/>
              <a:t>, W. Witzeling</a:t>
            </a:r>
          </a:p>
          <a:p>
            <a:pPr>
              <a:buNone/>
            </a:pPr>
            <a:endParaRPr lang="en-US" i="1" dirty="0" smtClean="0"/>
          </a:p>
          <a:p>
            <a:pPr>
              <a:buNone/>
            </a:pPr>
            <a:endParaRPr lang="en-US" dirty="0"/>
          </a:p>
        </p:txBody>
      </p:sp>
      <p:sp>
        <p:nvSpPr>
          <p:cNvPr id="4" name="Content Placeholder 2"/>
          <p:cNvSpPr txBox="1">
            <a:spLocks/>
          </p:cNvSpPr>
          <p:nvPr/>
        </p:nvSpPr>
        <p:spPr>
          <a:xfrm>
            <a:off x="1103748" y="6414192"/>
            <a:ext cx="8885838" cy="968669"/>
          </a:xfrm>
          <a:prstGeom prst="rect">
            <a:avLst/>
          </a:prstGeom>
        </p:spPr>
        <p:txBody>
          <a:bodyPr vert="horz" lIns="98207" tIns="49103" rIns="98207" bIns="49103" rtlCol="0">
            <a:normAutofit fontScale="92500"/>
          </a:bodyPr>
          <a:lstStyle/>
          <a:p>
            <a:pPr marL="368275" indent="-368275">
              <a:spcBef>
                <a:spcPct val="20000"/>
              </a:spcBef>
            </a:pPr>
            <a:r>
              <a:rPr lang="en-US" sz="3400" dirty="0" smtClean="0"/>
              <a:t>  </a:t>
            </a:r>
            <a:r>
              <a:rPr lang="en-US" sz="2600" dirty="0" smtClean="0"/>
              <a:t>LHC Performance Workshop, Session 9 - Chamonix 2010</a:t>
            </a:r>
            <a:r>
              <a:rPr lang="en-US" sz="3400" i="1" dirty="0" smtClean="0"/>
              <a:t>			</a:t>
            </a:r>
          </a:p>
          <a:p>
            <a:pPr marL="368275" indent="-368275">
              <a:spcBef>
                <a:spcPct val="20000"/>
              </a:spcBef>
              <a:defRPr/>
            </a:pPr>
            <a:endParaRPr lang="en-US" sz="3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68138"/>
            <a:ext cx="9686926" cy="495636"/>
          </a:xfrm>
        </p:spPr>
        <p:txBody>
          <a:bodyPr>
            <a:noAutofit/>
          </a:bodyPr>
          <a:lstStyle/>
          <a:p>
            <a:r>
              <a:rPr lang="en-US" sz="3900" b="1" i="1" dirty="0" smtClean="0"/>
              <a:t>ATLAS LAr  forward calorimeters</a:t>
            </a:r>
          </a:p>
        </p:txBody>
      </p:sp>
      <p:sp>
        <p:nvSpPr>
          <p:cNvPr id="5" name="Rectangle 4"/>
          <p:cNvSpPr/>
          <p:nvPr/>
        </p:nvSpPr>
        <p:spPr>
          <a:xfrm>
            <a:off x="0" y="4149586"/>
            <a:ext cx="10763250" cy="2838376"/>
          </a:xfrm>
          <a:prstGeom prst="rect">
            <a:avLst/>
          </a:prstGeom>
        </p:spPr>
        <p:txBody>
          <a:bodyPr wrap="square" lIns="98207" tIns="49103" rIns="98207" bIns="49103">
            <a:spAutoFit/>
          </a:bodyPr>
          <a:lstStyle/>
          <a:p>
            <a:endParaRPr lang="en-US" sz="2600" dirty="0" smtClean="0"/>
          </a:p>
          <a:p>
            <a:r>
              <a:rPr lang="en-US" sz="2600" dirty="0" smtClean="0"/>
              <a:t>Two options:</a:t>
            </a:r>
          </a:p>
          <a:p>
            <a:endParaRPr lang="en-US" sz="2100" i="1" dirty="0" smtClean="0"/>
          </a:p>
          <a:p>
            <a:r>
              <a:rPr lang="en-US" sz="2100" i="1" dirty="0" smtClean="0"/>
              <a:t>• new cold FCal1 with smaller gaps: 250 μm → 100 μm : this will require a major 			shutdown of ~ 15 months (2020 ?)</a:t>
            </a:r>
          </a:p>
          <a:p>
            <a:endParaRPr lang="en-US" sz="2100" i="1" dirty="0" smtClean="0"/>
          </a:p>
          <a:p>
            <a:r>
              <a:rPr lang="en-US" sz="2100" i="1" dirty="0" smtClean="0"/>
              <a:t>• new warm Mini-Fcal in front of current FCAL : this can be ready in phase I and will 			need a  8-9 months shutdown for installation</a:t>
            </a:r>
          </a:p>
        </p:txBody>
      </p:sp>
      <p:pic>
        <p:nvPicPr>
          <p:cNvPr id="6" name="Picture 5"/>
          <p:cNvPicPr>
            <a:picLocks noChangeAspect="1"/>
          </p:cNvPicPr>
          <p:nvPr/>
        </p:nvPicPr>
        <p:blipFill>
          <a:blip r:embed="rId2"/>
          <a:stretch>
            <a:fillRect/>
          </a:stretch>
        </p:blipFill>
        <p:spPr>
          <a:xfrm>
            <a:off x="6293827" y="791301"/>
            <a:ext cx="4271978" cy="3057214"/>
          </a:xfrm>
          <a:prstGeom prst="rect">
            <a:avLst/>
          </a:prstGeom>
        </p:spPr>
      </p:pic>
      <p:pic>
        <p:nvPicPr>
          <p:cNvPr id="7" name="Picture 6"/>
          <p:cNvPicPr>
            <a:picLocks noChangeAspect="1"/>
          </p:cNvPicPr>
          <p:nvPr/>
        </p:nvPicPr>
        <p:blipFill>
          <a:blip r:embed="rId3"/>
          <a:stretch>
            <a:fillRect/>
          </a:stretch>
        </p:blipFill>
        <p:spPr>
          <a:xfrm>
            <a:off x="740487" y="791299"/>
            <a:ext cx="3964548" cy="2929301"/>
          </a:xfrm>
          <a:prstGeom prst="rect">
            <a:avLst/>
          </a:prstGeom>
        </p:spPr>
      </p:pic>
      <p:cxnSp>
        <p:nvCxnSpPr>
          <p:cNvPr id="9" name="Straight Arrow Connector 8"/>
          <p:cNvCxnSpPr/>
          <p:nvPr/>
        </p:nvCxnSpPr>
        <p:spPr>
          <a:xfrm rot="5400000" flipH="1" flipV="1">
            <a:off x="2181511" y="4101943"/>
            <a:ext cx="2133699" cy="26545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5400000" flipH="1" flipV="1">
            <a:off x="5277083" y="3163532"/>
            <a:ext cx="4136495" cy="210301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40488" y="3466044"/>
            <a:ext cx="2053802" cy="253053"/>
          </a:xfrm>
          <a:prstGeom prst="rect">
            <a:avLst/>
          </a:prstGeom>
          <a:noFill/>
        </p:spPr>
        <p:txBody>
          <a:bodyPr wrap="square" lIns="98207" tIns="49103" rIns="98207" bIns="49103" rtlCol="0">
            <a:spAutoFit/>
          </a:bodyPr>
          <a:lstStyle/>
          <a:p>
            <a:r>
              <a:rPr lang="en-US" sz="1000" dirty="0" smtClean="0">
                <a:solidFill>
                  <a:srgbClr val="FF0000"/>
                </a:solidFill>
              </a:rPr>
              <a:t>LAr read out rod </a:t>
            </a:r>
            <a:endParaRPr lang="en-US" sz="1000" dirty="0">
              <a:solidFill>
                <a:srgbClr val="FF0000"/>
              </a:solidFill>
            </a:endParaRPr>
          </a:p>
        </p:txBody>
      </p:sp>
      <p:sp>
        <p:nvSpPr>
          <p:cNvPr id="13" name="TextBox 12"/>
          <p:cNvSpPr txBox="1"/>
          <p:nvPr/>
        </p:nvSpPr>
        <p:spPr>
          <a:xfrm>
            <a:off x="6293825" y="3549722"/>
            <a:ext cx="2053802" cy="253053"/>
          </a:xfrm>
          <a:prstGeom prst="rect">
            <a:avLst/>
          </a:prstGeom>
          <a:noFill/>
        </p:spPr>
        <p:txBody>
          <a:bodyPr wrap="square" lIns="98207" tIns="49103" rIns="98207" bIns="49103" rtlCol="0">
            <a:spAutoFit/>
          </a:bodyPr>
          <a:lstStyle/>
          <a:p>
            <a:r>
              <a:rPr lang="en-US" sz="1000" dirty="0" smtClean="0"/>
              <a:t>LAr end cap calorimeter</a:t>
            </a:r>
            <a:endParaRPr lang="en-US" sz="10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68138"/>
            <a:ext cx="9686926" cy="495636"/>
          </a:xfrm>
        </p:spPr>
        <p:txBody>
          <a:bodyPr>
            <a:noAutofit/>
          </a:bodyPr>
          <a:lstStyle/>
          <a:p>
            <a:r>
              <a:rPr lang="en-US" sz="3900" b="1" i="1" dirty="0" smtClean="0"/>
              <a:t>ATLAS innermost PIXEL layer (</a:t>
            </a:r>
            <a:r>
              <a:rPr lang="en-US" sz="3900" b="1" i="1" dirty="0" err="1" smtClean="0"/>
              <a:t>b</a:t>
            </a:r>
            <a:r>
              <a:rPr lang="en-US" sz="3900" b="1" i="1" dirty="0" smtClean="0"/>
              <a:t>-layer)</a:t>
            </a:r>
          </a:p>
        </p:txBody>
      </p:sp>
      <p:sp>
        <p:nvSpPr>
          <p:cNvPr id="3" name="TextBox 4"/>
          <p:cNvSpPr txBox="1">
            <a:spLocks noChangeArrowheads="1"/>
          </p:cNvSpPr>
          <p:nvPr/>
        </p:nvSpPr>
        <p:spPr bwMode="auto">
          <a:xfrm>
            <a:off x="109412" y="733054"/>
            <a:ext cx="9996305" cy="2363514"/>
          </a:xfrm>
          <a:prstGeom prst="rect">
            <a:avLst/>
          </a:prstGeom>
          <a:noFill/>
          <a:ln w="9525">
            <a:noFill/>
            <a:miter lim="800000"/>
            <a:headEnd/>
            <a:tailEnd/>
          </a:ln>
        </p:spPr>
        <p:txBody>
          <a:bodyPr wrap="square" lIns="100377" tIns="50188" rIns="100377" bIns="50188">
            <a:prstTxWarp prst="textNoShape">
              <a:avLst/>
            </a:prstTxWarp>
            <a:spAutoFit/>
          </a:bodyPr>
          <a:lstStyle/>
          <a:p>
            <a:pPr>
              <a:buClr>
                <a:srgbClr val="FF0000"/>
              </a:buClr>
              <a:buSzPct val="130000"/>
            </a:pPr>
            <a:endParaRPr lang="en-US" sz="2100" dirty="0" smtClean="0"/>
          </a:p>
          <a:p>
            <a:pPr>
              <a:buClr>
                <a:srgbClr val="FF0000"/>
              </a:buClr>
              <a:buSzPct val="130000"/>
              <a:buFont typeface="Wingdings" charset="2"/>
              <a:buChar char="ü"/>
            </a:pPr>
            <a:r>
              <a:rPr lang="en-US" sz="2100" dirty="0"/>
              <a:t> Present Pixel detector, in particular</a:t>
            </a:r>
            <a:r>
              <a:rPr lang="en-US" sz="2100" dirty="0" smtClean="0"/>
              <a:t> the innermost layer (out of 3) will </a:t>
            </a:r>
            <a:r>
              <a:rPr lang="en-US" sz="2100" dirty="0"/>
              <a:t>become</a:t>
            </a:r>
            <a:r>
              <a:rPr lang="en-US" sz="2100" dirty="0" smtClean="0"/>
              <a:t> 						inefficient (</a:t>
            </a:r>
            <a:r>
              <a:rPr lang="en-US" sz="2100" b="1" i="1" dirty="0" smtClean="0"/>
              <a:t>100-300 fb</a:t>
            </a:r>
            <a:r>
              <a:rPr lang="en-US" sz="2100" b="1" i="1" baseline="30000" dirty="0" smtClean="0"/>
              <a:t>-1</a:t>
            </a:r>
            <a:r>
              <a:rPr lang="en-US" sz="2100" b="1" i="1" dirty="0" smtClean="0"/>
              <a:t>,  L ~2-3 10</a:t>
            </a:r>
            <a:r>
              <a:rPr lang="en-US" sz="2100" b="1" i="1" baseline="30000" dirty="0" smtClean="0"/>
              <a:t>34</a:t>
            </a:r>
            <a:r>
              <a:rPr lang="en-US" sz="2100" b="1" i="1" dirty="0" smtClean="0"/>
              <a:t> cm</a:t>
            </a:r>
            <a:r>
              <a:rPr lang="en-US" sz="2100" b="1" i="1" baseline="30000" dirty="0" smtClean="0"/>
              <a:t>-2 </a:t>
            </a:r>
            <a:r>
              <a:rPr lang="en-US" sz="2100" b="1" i="1" dirty="0" smtClean="0"/>
              <a:t>s</a:t>
            </a:r>
            <a:r>
              <a:rPr lang="en-US" sz="2100" b="1" i="1" baseline="30000" dirty="0" smtClean="0"/>
              <a:t>-1</a:t>
            </a:r>
            <a:r>
              <a:rPr lang="en-US" sz="2100" b="1" i="1" dirty="0" smtClean="0"/>
              <a:t>)</a:t>
            </a:r>
          </a:p>
          <a:p>
            <a:pPr>
              <a:buClr>
                <a:srgbClr val="FF0000"/>
              </a:buClr>
              <a:buSzPct val="130000"/>
              <a:buFont typeface="Wingdings" charset="2"/>
              <a:buChar char="ü"/>
            </a:pPr>
            <a:endParaRPr lang="en-US" sz="2100" dirty="0"/>
          </a:p>
          <a:p>
            <a:pPr>
              <a:buClr>
                <a:srgbClr val="FF0000"/>
              </a:buClr>
              <a:buSzPct val="130000"/>
              <a:buFont typeface="Wingdings" charset="2"/>
              <a:buChar char="ü"/>
            </a:pPr>
            <a:r>
              <a:rPr lang="en-US" sz="2100" dirty="0" smtClean="0"/>
              <a:t> ATLAS has officially approved this project. TDR &amp; MOU expected soon</a:t>
            </a:r>
          </a:p>
          <a:p>
            <a:pPr>
              <a:buClr>
                <a:srgbClr val="FF0000"/>
              </a:buClr>
              <a:buSzPct val="130000"/>
              <a:buFont typeface="Wingdings" charset="2"/>
              <a:buChar char="ü"/>
            </a:pPr>
            <a:endParaRPr lang="en-US" sz="2100" dirty="0" smtClean="0"/>
          </a:p>
          <a:p>
            <a:pPr>
              <a:buClr>
                <a:srgbClr val="FF0000"/>
              </a:buClr>
              <a:buSzPct val="130000"/>
              <a:buFont typeface="Wingdings" charset="2"/>
              <a:buChar char="ü"/>
            </a:pPr>
            <a:r>
              <a:rPr lang="en-US" sz="2100" dirty="0" smtClean="0"/>
              <a:t> Ready for 2014</a:t>
            </a:r>
            <a:endParaRPr lang="en-US" sz="2100" dirty="0"/>
          </a:p>
        </p:txBody>
      </p:sp>
      <p:pic>
        <p:nvPicPr>
          <p:cNvPr id="4" name="Picture 2" descr="U:\Documents\Upgrade\B layer\stave models\IBL Model Pics\IBL Turbine - IST.png"/>
          <p:cNvPicPr>
            <a:picLocks noChangeAspect="1" noChangeArrowheads="1"/>
          </p:cNvPicPr>
          <p:nvPr/>
        </p:nvPicPr>
        <p:blipFill>
          <a:blip r:embed="rId2"/>
          <a:srcRect/>
          <a:stretch>
            <a:fillRect/>
          </a:stretch>
        </p:blipFill>
        <p:spPr bwMode="auto">
          <a:xfrm>
            <a:off x="2717600" y="3034612"/>
            <a:ext cx="3871780" cy="3721903"/>
          </a:xfrm>
          <a:prstGeom prst="rect">
            <a:avLst/>
          </a:prstGeom>
          <a:noFill/>
          <a:ln w="9525">
            <a:noFill/>
            <a:miter lim="800000"/>
            <a:headEnd/>
            <a:tailEnd/>
          </a:ln>
        </p:spPr>
      </p:pic>
      <p:sp>
        <p:nvSpPr>
          <p:cNvPr id="5" name="TextBox 8"/>
          <p:cNvSpPr txBox="1">
            <a:spLocks noChangeArrowheads="1"/>
          </p:cNvSpPr>
          <p:nvPr/>
        </p:nvSpPr>
        <p:spPr bwMode="auto">
          <a:xfrm>
            <a:off x="6086722" y="3274451"/>
            <a:ext cx="2139570" cy="393744"/>
          </a:xfrm>
          <a:prstGeom prst="rect">
            <a:avLst/>
          </a:prstGeom>
          <a:noFill/>
          <a:ln w="9525">
            <a:noFill/>
            <a:miter lim="800000"/>
            <a:headEnd/>
            <a:tailEnd/>
          </a:ln>
        </p:spPr>
        <p:txBody>
          <a:bodyPr lIns="100377" tIns="50188" rIns="100377" bIns="50188">
            <a:prstTxWarp prst="textNoShape">
              <a:avLst/>
            </a:prstTxWarp>
            <a:spAutoFit/>
          </a:bodyPr>
          <a:lstStyle/>
          <a:p>
            <a:r>
              <a:rPr lang="en-US" dirty="0"/>
              <a:t>Existing </a:t>
            </a:r>
            <a:r>
              <a:rPr lang="en-US" dirty="0" err="1"/>
              <a:t>b</a:t>
            </a:r>
            <a:r>
              <a:rPr lang="en-US" dirty="0"/>
              <a:t>-layer</a:t>
            </a:r>
          </a:p>
        </p:txBody>
      </p:sp>
      <p:sp>
        <p:nvSpPr>
          <p:cNvPr id="6" name="TextBox 9"/>
          <p:cNvSpPr txBox="1">
            <a:spLocks noChangeArrowheads="1"/>
          </p:cNvSpPr>
          <p:nvPr/>
        </p:nvSpPr>
        <p:spPr bwMode="auto">
          <a:xfrm>
            <a:off x="6398782" y="3901188"/>
            <a:ext cx="1640647" cy="393744"/>
          </a:xfrm>
          <a:prstGeom prst="rect">
            <a:avLst/>
          </a:prstGeom>
          <a:noFill/>
          <a:ln w="9525">
            <a:noFill/>
            <a:miter lim="800000"/>
            <a:headEnd/>
            <a:tailEnd/>
          </a:ln>
        </p:spPr>
        <p:txBody>
          <a:bodyPr lIns="100377" tIns="50188" rIns="100377" bIns="50188">
            <a:prstTxWarp prst="textNoShape">
              <a:avLst/>
            </a:prstTxWarp>
            <a:spAutoFit/>
          </a:bodyPr>
          <a:lstStyle/>
          <a:p>
            <a:r>
              <a:rPr lang="en-US" dirty="0"/>
              <a:t>New </a:t>
            </a:r>
            <a:r>
              <a:rPr lang="en-US" dirty="0" err="1"/>
              <a:t>b</a:t>
            </a:r>
            <a:r>
              <a:rPr lang="en-US" dirty="0"/>
              <a:t>-layer</a:t>
            </a:r>
          </a:p>
        </p:txBody>
      </p:sp>
      <p:cxnSp>
        <p:nvCxnSpPr>
          <p:cNvPr id="7" name="Straight Arrow Connector 6"/>
          <p:cNvCxnSpPr/>
          <p:nvPr/>
        </p:nvCxnSpPr>
        <p:spPr bwMode="auto">
          <a:xfrm rot="10800000" flipV="1">
            <a:off x="5902347" y="3647797"/>
            <a:ext cx="496038" cy="268694"/>
          </a:xfrm>
          <a:prstGeom prst="straightConnector1">
            <a:avLst/>
          </a:prstGeom>
          <a:gradFill rotWithShape="0">
            <a:gsLst>
              <a:gs pos="0">
                <a:srgbClr val="FFECF5">
                  <a:alpha val="98000"/>
                </a:srgbClr>
              </a:gs>
              <a:gs pos="50000">
                <a:srgbClr val="FFECF5">
                  <a:gamma/>
                  <a:tint val="78431"/>
                  <a:invGamma/>
                  <a:alpha val="75000"/>
                </a:srgbClr>
              </a:gs>
              <a:gs pos="100000">
                <a:srgbClr val="FFECF5">
                  <a:alpha val="98000"/>
                </a:srgbClr>
              </a:gs>
            </a:gsLst>
            <a:lin ang="5400000" scaled="1"/>
          </a:gradFill>
          <a:ln w="28575" cap="flat" cmpd="sng" algn="ctr">
            <a:solidFill>
              <a:srgbClr val="0000FF"/>
            </a:solidFill>
            <a:prstDash val="solid"/>
            <a:round/>
            <a:headEnd type="none" w="med" len="med"/>
            <a:tailEnd type="arrow" w="med" len="med"/>
          </a:ln>
          <a:effectLst/>
        </p:spPr>
      </p:cxnSp>
      <p:cxnSp>
        <p:nvCxnSpPr>
          <p:cNvPr id="8" name="Straight Arrow Connector 7"/>
          <p:cNvCxnSpPr/>
          <p:nvPr/>
        </p:nvCxnSpPr>
        <p:spPr bwMode="auto">
          <a:xfrm rot="10800000" flipV="1">
            <a:off x="5421398" y="4272555"/>
            <a:ext cx="1485187" cy="187118"/>
          </a:xfrm>
          <a:prstGeom prst="straightConnector1">
            <a:avLst/>
          </a:prstGeom>
          <a:gradFill rotWithShape="0">
            <a:gsLst>
              <a:gs pos="0">
                <a:srgbClr val="FFECF5">
                  <a:alpha val="98000"/>
                </a:srgbClr>
              </a:gs>
              <a:gs pos="50000">
                <a:srgbClr val="FFECF5">
                  <a:gamma/>
                  <a:tint val="78431"/>
                  <a:invGamma/>
                  <a:alpha val="75000"/>
                </a:srgbClr>
              </a:gs>
              <a:gs pos="100000">
                <a:srgbClr val="FFECF5">
                  <a:alpha val="98000"/>
                </a:srgbClr>
              </a:gs>
            </a:gsLst>
            <a:lin ang="5400000" scaled="1"/>
          </a:gradFill>
          <a:ln w="28575" cap="flat" cmpd="sng" algn="ctr">
            <a:solidFill>
              <a:srgbClr val="0000FF"/>
            </a:solidFill>
            <a:prstDash val="solid"/>
            <a:round/>
            <a:headEnd type="none" w="med" len="med"/>
            <a:tailEnd type="arrow" w="med" len="med"/>
          </a:ln>
          <a:effectLst/>
        </p:spPr>
      </p:cxnSp>
      <p:pic>
        <p:nvPicPr>
          <p:cNvPr id="9" name="Picture 4" descr="DSC04854"/>
          <p:cNvPicPr>
            <a:picLocks noChangeAspect="1" noChangeArrowheads="1"/>
          </p:cNvPicPr>
          <p:nvPr/>
        </p:nvPicPr>
        <p:blipFill>
          <a:blip r:embed="rId3"/>
          <a:srcRect/>
          <a:stretch>
            <a:fillRect/>
          </a:stretch>
        </p:blipFill>
        <p:spPr bwMode="auto">
          <a:xfrm>
            <a:off x="7636192" y="5039119"/>
            <a:ext cx="2382490" cy="1717397"/>
          </a:xfrm>
          <a:prstGeom prst="rect">
            <a:avLst/>
          </a:prstGeom>
          <a:noFill/>
          <a:ln w="38100" cmpd="dbl">
            <a:solidFill>
              <a:srgbClr val="000000"/>
            </a:solidFill>
            <a:miter lim="800000"/>
            <a:headEnd/>
            <a:tailEnd/>
          </a:ln>
        </p:spPr>
      </p:pic>
      <p:sp>
        <p:nvSpPr>
          <p:cNvPr id="10" name="Rectangle 15"/>
          <p:cNvSpPr>
            <a:spLocks noChangeArrowheads="1"/>
          </p:cNvSpPr>
          <p:nvPr/>
        </p:nvSpPr>
        <p:spPr bwMode="auto">
          <a:xfrm>
            <a:off x="818245" y="6756515"/>
            <a:ext cx="8578640" cy="686132"/>
          </a:xfrm>
          <a:prstGeom prst="rect">
            <a:avLst/>
          </a:prstGeom>
          <a:noFill/>
          <a:ln w="9525">
            <a:noFill/>
            <a:miter lim="800000"/>
            <a:headEnd/>
            <a:tailEnd/>
          </a:ln>
        </p:spPr>
        <p:txBody>
          <a:bodyPr wrap="square" lIns="100377" tIns="50188" rIns="100377" bIns="50188">
            <a:prstTxWarp prst="textNoShape">
              <a:avLst/>
            </a:prstTxWarp>
            <a:spAutoFit/>
          </a:bodyPr>
          <a:lstStyle/>
          <a:p>
            <a:pPr algn="ctr"/>
            <a:r>
              <a:rPr lang="it-IT" dirty="0" err="1"/>
              <a:t>Add</a:t>
            </a:r>
            <a:r>
              <a:rPr lang="it-IT" dirty="0" smtClean="0"/>
              <a:t> a </a:t>
            </a:r>
            <a:r>
              <a:rPr lang="it-IT" dirty="0" err="1" smtClean="0"/>
              <a:t>new</a:t>
            </a:r>
            <a:r>
              <a:rPr lang="it-IT" dirty="0" smtClean="0"/>
              <a:t> </a:t>
            </a:r>
            <a:r>
              <a:rPr lang="it-IT" dirty="0" err="1"/>
              <a:t>b-layer</a:t>
            </a:r>
            <a:r>
              <a:rPr lang="it-IT" dirty="0"/>
              <a:t> </a:t>
            </a:r>
            <a:r>
              <a:rPr lang="it-IT" dirty="0" err="1"/>
              <a:t>around</a:t>
            </a:r>
            <a:r>
              <a:rPr lang="it-IT" dirty="0"/>
              <a:t> a </a:t>
            </a:r>
            <a:r>
              <a:rPr lang="it-IT" dirty="0" err="1"/>
              <a:t>smaller</a:t>
            </a:r>
            <a:r>
              <a:rPr lang="it-IT" dirty="0"/>
              <a:t> </a:t>
            </a:r>
            <a:r>
              <a:rPr lang="it-IT" dirty="0" err="1"/>
              <a:t>beam</a:t>
            </a:r>
            <a:r>
              <a:rPr lang="it-IT" dirty="0"/>
              <a:t> </a:t>
            </a:r>
            <a:r>
              <a:rPr lang="it-IT" dirty="0" smtClean="0"/>
              <a:t>pipe (in </a:t>
            </a:r>
            <a:r>
              <a:rPr lang="it-IT" dirty="0" err="1" smtClean="0"/>
              <a:t>radius</a:t>
            </a:r>
            <a:r>
              <a:rPr lang="it-IT" dirty="0" smtClean="0"/>
              <a:t>), </a:t>
            </a:r>
            <a:r>
              <a:rPr lang="it-IT" dirty="0" err="1"/>
              <a:t>stave</a:t>
            </a:r>
            <a:r>
              <a:rPr lang="it-IT" dirty="0"/>
              <a:t> </a:t>
            </a:r>
            <a:r>
              <a:rPr lang="it-IT" dirty="0" err="1"/>
              <a:t>structure</a:t>
            </a:r>
            <a:r>
              <a:rPr lang="it-IT" dirty="0"/>
              <a:t>, 160 MHz </a:t>
            </a:r>
            <a:r>
              <a:rPr lang="it-IT" dirty="0" err="1"/>
              <a:t>readout</a:t>
            </a:r>
            <a:r>
              <a:rPr lang="it-IT" dirty="0"/>
              <a:t>, CO</a:t>
            </a:r>
            <a:r>
              <a:rPr lang="it-IT" baseline="-25000" dirty="0"/>
              <a:t>2</a:t>
            </a:r>
            <a:r>
              <a:rPr lang="it-IT" dirty="0"/>
              <a:t> </a:t>
            </a:r>
            <a:r>
              <a:rPr lang="it-IT" dirty="0" err="1"/>
              <a:t>cooling</a:t>
            </a:r>
            <a:endParaRPr lang="en-US" dirty="0"/>
          </a:p>
        </p:txBody>
      </p:sp>
      <p:sp>
        <p:nvSpPr>
          <p:cNvPr id="11" name="Rectangle 17"/>
          <p:cNvSpPr>
            <a:spLocks noChangeArrowheads="1"/>
          </p:cNvSpPr>
          <p:nvPr/>
        </p:nvSpPr>
        <p:spPr bwMode="auto">
          <a:xfrm>
            <a:off x="4203153" y="4629464"/>
            <a:ext cx="804367" cy="362966"/>
          </a:xfrm>
          <a:prstGeom prst="rect">
            <a:avLst/>
          </a:prstGeom>
          <a:noFill/>
          <a:ln w="9525">
            <a:noFill/>
            <a:miter lim="800000"/>
            <a:headEnd/>
            <a:tailEnd/>
          </a:ln>
        </p:spPr>
        <p:txBody>
          <a:bodyPr wrap="none" lIns="100377" tIns="50188" rIns="100377" bIns="50188">
            <a:prstTxWarp prst="textNoShape">
              <a:avLst/>
            </a:prstTxWarp>
            <a:spAutoFit/>
          </a:bodyPr>
          <a:lstStyle/>
          <a:p>
            <a:r>
              <a:rPr lang="en-US" sz="1700" dirty="0">
                <a:solidFill>
                  <a:srgbClr val="000090"/>
                </a:solidFill>
                <a:latin typeface="Tahoma" charset="0"/>
              </a:rPr>
              <a:t>ATLAS</a:t>
            </a:r>
            <a:endParaRPr lang="en-US" sz="1700" dirty="0">
              <a:latin typeface="Tahoma"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68138"/>
            <a:ext cx="9686926" cy="495636"/>
          </a:xfrm>
        </p:spPr>
        <p:txBody>
          <a:bodyPr>
            <a:noAutofit/>
          </a:bodyPr>
          <a:lstStyle/>
          <a:p>
            <a:r>
              <a:rPr lang="en-US" sz="3900" b="1" i="1" dirty="0" smtClean="0"/>
              <a:t>CMS low-mass PIXEL detector</a:t>
            </a:r>
          </a:p>
        </p:txBody>
      </p:sp>
      <p:pic>
        <p:nvPicPr>
          <p:cNvPr id="3" name="Picture 3" descr="4layer_radii_front_view"/>
          <p:cNvPicPr>
            <a:picLocks noChangeAspect="1" noChangeArrowheads="1"/>
          </p:cNvPicPr>
          <p:nvPr/>
        </p:nvPicPr>
        <p:blipFill>
          <a:blip r:embed="rId2"/>
          <a:srcRect/>
          <a:stretch>
            <a:fillRect/>
          </a:stretch>
        </p:blipFill>
        <p:spPr bwMode="auto">
          <a:xfrm>
            <a:off x="-41907" y="3733027"/>
            <a:ext cx="6199546" cy="3829823"/>
          </a:xfrm>
          <a:prstGeom prst="rect">
            <a:avLst/>
          </a:prstGeom>
          <a:noFill/>
          <a:ln w="9525">
            <a:noFill/>
            <a:miter lim="800000"/>
            <a:headEnd/>
            <a:tailEnd/>
          </a:ln>
        </p:spPr>
      </p:pic>
      <p:sp>
        <p:nvSpPr>
          <p:cNvPr id="5" name="Content Placeholder 2"/>
          <p:cNvSpPr>
            <a:spLocks noGrp="1"/>
          </p:cNvSpPr>
          <p:nvPr>
            <p:ph sz="quarter" idx="1"/>
          </p:nvPr>
        </p:nvSpPr>
        <p:spPr>
          <a:xfrm>
            <a:off x="-41894" y="958804"/>
            <a:ext cx="5337072" cy="2774223"/>
          </a:xfrm>
        </p:spPr>
        <p:txBody>
          <a:bodyPr/>
          <a:lstStyle/>
          <a:p>
            <a:pPr eaLnBrk="1" hangingPunct="1"/>
            <a:r>
              <a:rPr lang="en-US" sz="2600" dirty="0">
                <a:ea typeface="ＭＳ Ｐゴシック" charset="-128"/>
                <a:cs typeface="ＭＳ Ｐゴシック" charset="-128"/>
              </a:rPr>
              <a:t>Radiation damage due to integrated </a:t>
            </a:r>
            <a:r>
              <a:rPr lang="en-US" sz="2600" dirty="0" smtClean="0">
                <a:ea typeface="ＭＳ Ｐゴシック" charset="-128"/>
                <a:cs typeface="ＭＳ Ｐゴシック" charset="-128"/>
              </a:rPr>
              <a:t>luminosity</a:t>
            </a:r>
          </a:p>
          <a:p>
            <a:pPr marL="438179" lvl="1" indent="-192663"/>
            <a:r>
              <a:rPr lang="en-US" sz="2100" dirty="0" smtClean="0">
                <a:sym typeface="Symbol" charset="2"/>
              </a:rPr>
              <a:t>Today sensors </a:t>
            </a:r>
            <a:r>
              <a:rPr lang="en-US" sz="2100" dirty="0">
                <a:sym typeface="Symbol" charset="2"/>
              </a:rPr>
              <a:t>designed to survive 610</a:t>
            </a:r>
            <a:r>
              <a:rPr lang="en-US" sz="2100" baseline="30000" dirty="0">
                <a:sym typeface="Symbol" charset="2"/>
              </a:rPr>
              <a:t>14</a:t>
            </a:r>
            <a:r>
              <a:rPr lang="en-US" sz="2100" dirty="0">
                <a:sym typeface="Symbol" charset="2"/>
              </a:rPr>
              <a:t>n</a:t>
            </a:r>
            <a:r>
              <a:rPr lang="en-US" sz="2100" baseline="-25000" dirty="0">
                <a:sym typeface="Symbol" charset="2"/>
              </a:rPr>
              <a:t>eq</a:t>
            </a:r>
            <a:r>
              <a:rPr lang="en-US" sz="2100" dirty="0">
                <a:sym typeface="Symbol" charset="2"/>
              </a:rPr>
              <a:t>/cm</a:t>
            </a:r>
            <a:r>
              <a:rPr lang="en-US" sz="2100" baseline="30000" dirty="0">
                <a:sym typeface="Symbol" charset="2"/>
              </a:rPr>
              <a:t>2 </a:t>
            </a:r>
            <a:r>
              <a:rPr lang="en-US" sz="2100" dirty="0">
                <a:sym typeface="Symbol" charset="2"/>
              </a:rPr>
              <a:t>(</a:t>
            </a:r>
            <a:r>
              <a:rPr lang="en-US" sz="2100" dirty="0" err="1">
                <a:sym typeface="Symbol" charset="2"/>
              </a:rPr>
              <a:t></a:t>
            </a:r>
            <a:r>
              <a:rPr lang="en-US" sz="2100" dirty="0">
                <a:sym typeface="Symbol" charset="2"/>
              </a:rPr>
              <a:t> 300 fb</a:t>
            </a:r>
            <a:r>
              <a:rPr lang="en-US" sz="2100" baseline="30000" dirty="0">
                <a:sym typeface="Symbol" charset="2"/>
              </a:rPr>
              <a:t>-1</a:t>
            </a:r>
            <a:r>
              <a:rPr lang="en-US" sz="2100" dirty="0">
                <a:sym typeface="Symbol" charset="2"/>
              </a:rPr>
              <a:t> </a:t>
            </a:r>
            <a:r>
              <a:rPr lang="en-US" sz="2100" dirty="0" smtClean="0">
                <a:sym typeface="Symbol" charset="2"/>
              </a:rPr>
              <a:t>) </a:t>
            </a:r>
            <a:endParaRPr lang="en-US" sz="2100" dirty="0">
              <a:sym typeface="Symbol" charset="2"/>
            </a:endParaRPr>
          </a:p>
          <a:p>
            <a:pPr marL="438179" lvl="1" indent="-192663"/>
            <a:r>
              <a:rPr lang="en-US" sz="2100" dirty="0" err="1">
                <a:sym typeface="Symbol" charset="2"/>
              </a:rPr>
              <a:t>n-on-n</a:t>
            </a:r>
            <a:r>
              <a:rPr lang="en-US" sz="2100" dirty="0">
                <a:sym typeface="Symbol" charset="2"/>
              </a:rPr>
              <a:t> sensors </a:t>
            </a:r>
            <a:r>
              <a:rPr lang="en-US" sz="2100" dirty="0">
                <a:sym typeface="Wingdings" charset="2"/>
              </a:rPr>
              <a:t>degrade gradually at large </a:t>
            </a:r>
            <a:r>
              <a:rPr lang="en-US" sz="2100" dirty="0" err="1">
                <a:sym typeface="Wingdings" charset="2"/>
              </a:rPr>
              <a:t>fluences</a:t>
            </a:r>
            <a:r>
              <a:rPr lang="en-US" sz="2100" dirty="0">
                <a:sym typeface="Wingdings" charset="2"/>
              </a:rPr>
              <a:t> </a:t>
            </a:r>
          </a:p>
          <a:p>
            <a:pPr marL="438179" lvl="1" indent="-192663"/>
            <a:endParaRPr lang="en-US" sz="2000" dirty="0">
              <a:sym typeface="Symbol" charset="2"/>
            </a:endParaRPr>
          </a:p>
          <a:p>
            <a:pPr marL="929212" lvl="2" indent="-192663"/>
            <a:endParaRPr lang="en-US" sz="2400" dirty="0">
              <a:ea typeface="ＭＳ Ｐゴシック" charset="-128"/>
              <a:sym typeface="Symbol" charset="2"/>
            </a:endParaRPr>
          </a:p>
          <a:p>
            <a:pPr marL="929212" lvl="2" indent="-192663">
              <a:buNone/>
            </a:pPr>
            <a:endParaRPr lang="en-US" sz="2400" dirty="0">
              <a:ea typeface="ＭＳ Ｐゴシック" charset="-128"/>
              <a:sym typeface="Symbol" charset="2"/>
            </a:endParaRPr>
          </a:p>
          <a:p>
            <a:pPr marL="929212" lvl="2" indent="-192663"/>
            <a:endParaRPr lang="en-US" sz="2400" dirty="0">
              <a:ea typeface="ＭＳ Ｐゴシック" charset="-128"/>
            </a:endParaRPr>
          </a:p>
        </p:txBody>
      </p:sp>
      <p:pic>
        <p:nvPicPr>
          <p:cNvPr id="6" name="Picture 86"/>
          <p:cNvPicPr>
            <a:picLocks noChangeAspect="1" noChangeArrowheads="1"/>
          </p:cNvPicPr>
          <p:nvPr/>
        </p:nvPicPr>
        <p:blipFill>
          <a:blip r:embed="rId3"/>
          <a:srcRect/>
          <a:stretch>
            <a:fillRect/>
          </a:stretch>
        </p:blipFill>
        <p:spPr bwMode="auto">
          <a:xfrm>
            <a:off x="5645697" y="629225"/>
            <a:ext cx="3395148" cy="3103804"/>
          </a:xfrm>
          <a:prstGeom prst="rect">
            <a:avLst/>
          </a:prstGeom>
          <a:noFill/>
          <a:ln w="12700">
            <a:noFill/>
            <a:miter lim="800000"/>
            <a:headEnd/>
            <a:tailEnd/>
          </a:ln>
        </p:spPr>
      </p:pic>
      <p:sp>
        <p:nvSpPr>
          <p:cNvPr id="7" name="TextBox 6"/>
          <p:cNvSpPr txBox="1"/>
          <p:nvPr/>
        </p:nvSpPr>
        <p:spPr>
          <a:xfrm>
            <a:off x="6241472" y="4581563"/>
            <a:ext cx="4465893" cy="2438267"/>
          </a:xfrm>
          <a:prstGeom prst="rect">
            <a:avLst/>
          </a:prstGeom>
        </p:spPr>
        <p:style>
          <a:lnRef idx="1">
            <a:schemeClr val="accent4"/>
          </a:lnRef>
          <a:fillRef idx="2">
            <a:schemeClr val="accent4"/>
          </a:fillRef>
          <a:effectRef idx="1">
            <a:schemeClr val="accent4"/>
          </a:effectRef>
          <a:fontRef idx="minor">
            <a:schemeClr val="dk1"/>
          </a:fontRef>
        </p:style>
        <p:txBody>
          <a:bodyPr wrap="square" lIns="98207" tIns="49103" rIns="98207" bIns="49103">
            <a:spAutoFit/>
          </a:bodyPr>
          <a:lstStyle/>
          <a:p>
            <a:pPr>
              <a:defRPr/>
            </a:pPr>
            <a:r>
              <a:rPr lang="en-US" dirty="0"/>
              <a:t>New design adds a fourth pixel layer, is capable of higher rate running, and total material is substantially reduced from current 3 layer Pixel detector.  In addition inner layer modules can be replaced during </a:t>
            </a:r>
            <a:r>
              <a:rPr lang="en-US" dirty="0" smtClean="0"/>
              <a:t>shutdown  </a:t>
            </a:r>
          </a:p>
          <a:p>
            <a:pPr>
              <a:defRPr/>
            </a:pPr>
            <a:endParaRPr lang="en-US" dirty="0" smtClean="0"/>
          </a:p>
          <a:p>
            <a:pPr>
              <a:defRPr/>
            </a:pPr>
            <a:r>
              <a:rPr lang="en-US" dirty="0" smtClean="0"/>
              <a:t>Aim to be ready by 2014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68138"/>
            <a:ext cx="9686926" cy="495636"/>
          </a:xfrm>
        </p:spPr>
        <p:txBody>
          <a:bodyPr>
            <a:noAutofit/>
          </a:bodyPr>
          <a:lstStyle/>
          <a:p>
            <a:r>
              <a:rPr lang="en-US" sz="3900" b="1" i="1" dirty="0" smtClean="0"/>
              <a:t>CMS Inner Detector (1)</a:t>
            </a:r>
          </a:p>
        </p:txBody>
      </p:sp>
      <p:sp>
        <p:nvSpPr>
          <p:cNvPr id="3" name="Content Placeholder 2"/>
          <p:cNvSpPr>
            <a:spLocks noGrp="1"/>
          </p:cNvSpPr>
          <p:nvPr>
            <p:ph idx="1"/>
          </p:nvPr>
        </p:nvSpPr>
        <p:spPr>
          <a:xfrm>
            <a:off x="6777487" y="997004"/>
            <a:ext cx="3677444" cy="6150067"/>
          </a:xfrm>
        </p:spPr>
        <p:txBody>
          <a:bodyPr>
            <a:normAutofit fontScale="70000" lnSpcReduction="20000"/>
          </a:bodyPr>
          <a:lstStyle/>
          <a:p>
            <a:pPr lvl="1">
              <a:buFont typeface="Wingdings 3" charset="2"/>
              <a:buNone/>
              <a:defRPr/>
            </a:pPr>
            <a:r>
              <a:rPr lang="en-US" dirty="0" smtClean="0"/>
              <a:t>Studying several potential layouts for a new outer tracker</a:t>
            </a:r>
          </a:p>
          <a:p>
            <a:pPr lvl="1">
              <a:buFont typeface="Wingdings 3" charset="2"/>
              <a:buNone/>
              <a:defRPr/>
            </a:pPr>
            <a:endParaRPr lang="en-US" dirty="0" smtClean="0"/>
          </a:p>
          <a:p>
            <a:pPr lvl="1">
              <a:buFont typeface="Wingdings 3" charset="2"/>
              <a:buNone/>
              <a:defRPr/>
            </a:pPr>
            <a:r>
              <a:rPr lang="en-US" dirty="0" smtClean="0"/>
              <a:t>Want to increase granularity as well as minimize material in future tracker</a:t>
            </a:r>
          </a:p>
          <a:p>
            <a:pPr lvl="1">
              <a:buFont typeface="Wingdings 3" charset="2"/>
              <a:buNone/>
              <a:defRPr/>
            </a:pPr>
            <a:endParaRPr lang="en-US" dirty="0" smtClean="0"/>
          </a:p>
          <a:p>
            <a:pPr lvl="1">
              <a:buFont typeface="Wingdings 3" charset="2"/>
              <a:buNone/>
              <a:defRPr/>
            </a:pPr>
            <a:r>
              <a:rPr lang="en-US" dirty="0" smtClean="0"/>
              <a:t>Need to understand how many triggering layers (in red at left), and where they need to be located in order to provide adequate triggering capability</a:t>
            </a:r>
          </a:p>
          <a:p>
            <a:pPr lvl="1">
              <a:buFont typeface="Wingdings 3" charset="2"/>
              <a:buNone/>
              <a:defRPr/>
            </a:pPr>
            <a:endParaRPr lang="en-US" dirty="0" smtClean="0"/>
          </a:p>
          <a:p>
            <a:pPr lvl="1">
              <a:buFont typeface="Wingdings 3" charset="2"/>
              <a:buNone/>
              <a:defRPr/>
            </a:pPr>
            <a:r>
              <a:rPr lang="en-US" dirty="0" smtClean="0"/>
              <a:t>No final decision on layout of tracker until final requirements determined</a:t>
            </a:r>
          </a:p>
        </p:txBody>
      </p:sp>
      <p:sp>
        <p:nvSpPr>
          <p:cNvPr id="4" name="Slide Number Placeholder 3"/>
          <p:cNvSpPr>
            <a:spLocks noGrp="1"/>
          </p:cNvSpPr>
          <p:nvPr>
            <p:ph type="sldNum" sz="quarter" idx="12"/>
          </p:nvPr>
        </p:nvSpPr>
        <p:spPr bwMode="auto">
          <a:xfrm>
            <a:off x="721287" y="7009643"/>
            <a:ext cx="2332038" cy="402653"/>
          </a:xfrm>
          <a:noFill/>
          <a:ln>
            <a:miter lim="800000"/>
            <a:headEnd/>
            <a:tailEnd/>
          </a:ln>
        </p:spPr>
        <p:txBody>
          <a:bodyPr/>
          <a:lstStyle/>
          <a:p>
            <a:fld id="{D548B8AF-E3E2-C749-8C0A-FA41442BD425}" type="slidenum">
              <a:rPr lang="en-US" smtClean="0"/>
              <a:pPr/>
              <a:t>13</a:t>
            </a:fld>
            <a:endParaRPr lang="en-US" smtClean="0"/>
          </a:p>
        </p:txBody>
      </p:sp>
      <p:pic>
        <p:nvPicPr>
          <p:cNvPr id="5" name="Content Placeholder 3" descr="allpt.png"/>
          <p:cNvPicPr>
            <a:picLocks noChangeAspect="1"/>
          </p:cNvPicPr>
          <p:nvPr/>
        </p:nvPicPr>
        <p:blipFill>
          <a:blip r:embed="rId2"/>
          <a:srcRect l="10527" t="42857" r="5257" b="12857"/>
          <a:stretch>
            <a:fillRect/>
          </a:stretch>
        </p:blipFill>
        <p:spPr bwMode="auto">
          <a:xfrm>
            <a:off x="1" y="4072036"/>
            <a:ext cx="6777485" cy="3238720"/>
          </a:xfrm>
          <a:prstGeom prst="rect">
            <a:avLst/>
          </a:prstGeom>
          <a:noFill/>
          <a:ln w="9525">
            <a:noFill/>
            <a:miter lim="800000"/>
            <a:headEnd/>
            <a:tailEnd/>
          </a:ln>
        </p:spPr>
      </p:pic>
      <p:pic>
        <p:nvPicPr>
          <p:cNvPr id="6" name="Content Placeholder 3" descr="Layout_baseline.png"/>
          <p:cNvPicPr>
            <a:picLocks noChangeAspect="1"/>
          </p:cNvPicPr>
          <p:nvPr/>
        </p:nvPicPr>
        <p:blipFill>
          <a:blip r:embed="rId3"/>
          <a:srcRect l="9821" t="42857" r="4279" b="12857"/>
          <a:stretch>
            <a:fillRect/>
          </a:stretch>
        </p:blipFill>
        <p:spPr bwMode="auto">
          <a:xfrm>
            <a:off x="1" y="859577"/>
            <a:ext cx="6777485" cy="31739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68138"/>
            <a:ext cx="9686926" cy="495636"/>
          </a:xfrm>
        </p:spPr>
        <p:txBody>
          <a:bodyPr>
            <a:noAutofit/>
          </a:bodyPr>
          <a:lstStyle/>
          <a:p>
            <a:r>
              <a:rPr lang="en-US" sz="3900" b="1" i="1" dirty="0" smtClean="0"/>
              <a:t>ATLAS Inner Detector (1)</a:t>
            </a:r>
          </a:p>
        </p:txBody>
      </p:sp>
      <p:pic>
        <p:nvPicPr>
          <p:cNvPr id="3" name="Picture 2"/>
          <p:cNvPicPr>
            <a:picLocks noChangeAspect="1" noChangeArrowheads="1"/>
          </p:cNvPicPr>
          <p:nvPr/>
        </p:nvPicPr>
        <p:blipFill>
          <a:blip r:embed="rId2"/>
          <a:srcRect/>
          <a:stretch>
            <a:fillRect/>
          </a:stretch>
        </p:blipFill>
        <p:spPr bwMode="auto">
          <a:xfrm>
            <a:off x="1076982" y="844337"/>
            <a:ext cx="9148109" cy="5700992"/>
          </a:xfrm>
          <a:prstGeom prst="rect">
            <a:avLst/>
          </a:prstGeom>
          <a:noFill/>
          <a:ln w="9525">
            <a:noFill/>
            <a:round/>
            <a:headEnd/>
            <a:tailEnd/>
          </a:ln>
          <a:effectLst/>
        </p:spPr>
      </p:pic>
      <p:sp>
        <p:nvSpPr>
          <p:cNvPr id="4" name="Text Box 3"/>
          <p:cNvSpPr txBox="1">
            <a:spLocks noChangeArrowheads="1"/>
          </p:cNvSpPr>
          <p:nvPr/>
        </p:nvSpPr>
        <p:spPr bwMode="auto">
          <a:xfrm>
            <a:off x="6522203" y="5183711"/>
            <a:ext cx="4310907" cy="2027264"/>
          </a:xfrm>
          <a:prstGeom prst="rect">
            <a:avLst/>
          </a:prstGeom>
          <a:solidFill>
            <a:srgbClr val="FFFFCC"/>
          </a:solidFill>
          <a:ln w="9525">
            <a:noFill/>
            <a:round/>
            <a:headEnd/>
            <a:tailEnd/>
          </a:ln>
          <a:effectLst/>
        </p:spPr>
        <p:txBody>
          <a:bodyPr lIns="0" tIns="0" rIns="0" bIns="0">
            <a:prstTxWarp prst="textNoShape">
              <a:avLst/>
            </a:prstTxWarp>
          </a:bodyPr>
          <a:lstStyle/>
          <a:p>
            <a:pPr marL="115938">
              <a:tabLst>
                <a:tab pos="777469" algn="l"/>
                <a:tab pos="1554937" algn="l"/>
                <a:tab pos="2332406" algn="l"/>
                <a:tab pos="3109874" algn="l"/>
                <a:tab pos="3887343" algn="l"/>
              </a:tabLst>
            </a:pPr>
            <a:r>
              <a:rPr lang="en-US" sz="1700" dirty="0">
                <a:solidFill>
                  <a:srgbClr val="000080"/>
                </a:solidFill>
                <a:ea typeface="msmincho" charset="0"/>
                <a:cs typeface="msmincho" charset="0"/>
              </a:rPr>
              <a:t>4 layers of pixels</a:t>
            </a:r>
          </a:p>
          <a:p>
            <a:pPr marL="115938">
              <a:tabLst>
                <a:tab pos="777469" algn="l"/>
                <a:tab pos="1554937" algn="l"/>
                <a:tab pos="2332406" algn="l"/>
                <a:tab pos="3109874" algn="l"/>
                <a:tab pos="3887343" algn="l"/>
              </a:tabLst>
            </a:pPr>
            <a:r>
              <a:rPr lang="en-US" sz="1700" dirty="0">
                <a:solidFill>
                  <a:srgbClr val="000080"/>
                </a:solidFill>
                <a:ea typeface="msmincho" charset="0"/>
                <a:cs typeface="msmincho" charset="0"/>
              </a:rPr>
              <a:t>3 double-layers of short strips</a:t>
            </a:r>
          </a:p>
          <a:p>
            <a:pPr marL="115938">
              <a:tabLst>
                <a:tab pos="777469" algn="l"/>
                <a:tab pos="1554937" algn="l"/>
                <a:tab pos="2332406" algn="l"/>
                <a:tab pos="3109874" algn="l"/>
                <a:tab pos="3887343" algn="l"/>
              </a:tabLst>
            </a:pPr>
            <a:r>
              <a:rPr lang="en-US" sz="1700" dirty="0">
                <a:solidFill>
                  <a:srgbClr val="000080"/>
                </a:solidFill>
                <a:ea typeface="msmincho" charset="0"/>
                <a:cs typeface="msmincho" charset="0"/>
              </a:rPr>
              <a:t>2 double-layers of long strips</a:t>
            </a:r>
          </a:p>
          <a:p>
            <a:pPr marL="115938">
              <a:tabLst>
                <a:tab pos="777469" algn="l"/>
                <a:tab pos="1554937" algn="l"/>
                <a:tab pos="2332406" algn="l"/>
                <a:tab pos="3109874" algn="l"/>
                <a:tab pos="3887343" algn="l"/>
              </a:tabLst>
            </a:pPr>
            <a:r>
              <a:rPr lang="en-US" sz="1700" dirty="0">
                <a:solidFill>
                  <a:srgbClr val="000080"/>
                </a:solidFill>
                <a:ea typeface="msmincho" charset="0"/>
                <a:cs typeface="msmincho" charset="0"/>
              </a:rPr>
              <a:t>Approx. 400 Million pixels (</a:t>
            </a:r>
            <a:r>
              <a:rPr lang="en-US" sz="1300" dirty="0" err="1">
                <a:solidFill>
                  <a:srgbClr val="000080"/>
                </a:solidFill>
                <a:ea typeface="msmincho" charset="0"/>
                <a:cs typeface="msmincho" charset="0"/>
              </a:rPr>
              <a:t>cf</a:t>
            </a:r>
            <a:r>
              <a:rPr lang="en-US" sz="1300" dirty="0">
                <a:solidFill>
                  <a:srgbClr val="000080"/>
                </a:solidFill>
                <a:ea typeface="msmincho" charset="0"/>
                <a:cs typeface="msmincho" charset="0"/>
              </a:rPr>
              <a:t> 80 Million now</a:t>
            </a:r>
            <a:r>
              <a:rPr lang="en-US" sz="1700" dirty="0">
                <a:solidFill>
                  <a:srgbClr val="000080"/>
                </a:solidFill>
                <a:ea typeface="msmincho" charset="0"/>
                <a:cs typeface="msmincho" charset="0"/>
              </a:rPr>
              <a:t>)‏</a:t>
            </a:r>
          </a:p>
          <a:p>
            <a:pPr marL="115938">
              <a:tabLst>
                <a:tab pos="777469" algn="l"/>
                <a:tab pos="1554937" algn="l"/>
                <a:tab pos="2332406" algn="l"/>
                <a:tab pos="3109874" algn="l"/>
                <a:tab pos="3887343" algn="l"/>
              </a:tabLst>
            </a:pPr>
            <a:r>
              <a:rPr lang="en-US" sz="1700" dirty="0">
                <a:solidFill>
                  <a:srgbClr val="000080"/>
                </a:solidFill>
                <a:ea typeface="msmincho" charset="0"/>
                <a:cs typeface="msmincho" charset="0"/>
              </a:rPr>
              <a:t>Approx. 45 Million strips (</a:t>
            </a:r>
            <a:r>
              <a:rPr lang="en-US" sz="1300" dirty="0" err="1">
                <a:solidFill>
                  <a:srgbClr val="000080"/>
                </a:solidFill>
                <a:ea typeface="msmincho" charset="0"/>
                <a:cs typeface="msmincho" charset="0"/>
              </a:rPr>
              <a:t>cf</a:t>
            </a:r>
            <a:r>
              <a:rPr lang="en-US" sz="1300" dirty="0">
                <a:solidFill>
                  <a:srgbClr val="000080"/>
                </a:solidFill>
                <a:ea typeface="msmincho" charset="0"/>
                <a:cs typeface="msmincho" charset="0"/>
              </a:rPr>
              <a:t> 6.3 Million now</a:t>
            </a:r>
            <a:r>
              <a:rPr lang="en-US" sz="1700" dirty="0">
                <a:solidFill>
                  <a:srgbClr val="000080"/>
                </a:solidFill>
                <a:ea typeface="msmincho" charset="0"/>
                <a:cs typeface="msmincho" charset="0"/>
              </a:rPr>
              <a:t>)‏</a:t>
            </a:r>
          </a:p>
        </p:txBody>
      </p:sp>
      <p:pic>
        <p:nvPicPr>
          <p:cNvPr id="5" name="Picture 2"/>
          <p:cNvPicPr>
            <a:picLocks noChangeAspect="1" noChangeArrowheads="1"/>
          </p:cNvPicPr>
          <p:nvPr/>
        </p:nvPicPr>
        <p:blipFill>
          <a:blip r:embed="rId3"/>
          <a:srcRect/>
          <a:stretch>
            <a:fillRect/>
          </a:stretch>
        </p:blipFill>
        <p:spPr bwMode="auto">
          <a:xfrm>
            <a:off x="2347205" y="5806940"/>
            <a:ext cx="2850174" cy="1847709"/>
          </a:xfrm>
          <a:prstGeom prst="rect">
            <a:avLst/>
          </a:prstGeom>
          <a:noFill/>
          <a:ln w="9360">
            <a:noFill/>
            <a:miter lim="800000"/>
            <a:headEnd/>
            <a:tailEnd/>
          </a:ln>
          <a:effectLst/>
        </p:spPr>
      </p:pic>
      <p:sp>
        <p:nvSpPr>
          <p:cNvPr id="6" name="Text Box 4"/>
          <p:cNvSpPr txBox="1">
            <a:spLocks noChangeArrowheads="1"/>
          </p:cNvSpPr>
          <p:nvPr/>
        </p:nvSpPr>
        <p:spPr bwMode="auto">
          <a:xfrm>
            <a:off x="-47563" y="5806940"/>
            <a:ext cx="2408739" cy="175591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lIns="0" tIns="0" rIns="0" bIns="0">
            <a:prstTxWarp prst="textNoShape">
              <a:avLst/>
            </a:prstTxWarp>
          </a:bodyPr>
          <a:lstStyle/>
          <a:p>
            <a:pPr marL="115938">
              <a:tabLst>
                <a:tab pos="777469" algn="l"/>
                <a:tab pos="1554937" algn="l"/>
                <a:tab pos="2332406" algn="l"/>
                <a:tab pos="3109874" algn="l"/>
                <a:tab pos="3887343" algn="l"/>
                <a:tab pos="4664812" algn="l"/>
              </a:tabLst>
            </a:pPr>
            <a:r>
              <a:rPr lang="en-US" sz="1700" dirty="0">
                <a:solidFill>
                  <a:srgbClr val="000080"/>
                </a:solidFill>
                <a:ea typeface="msmincho" charset="0"/>
                <a:cs typeface="msmincho" charset="0"/>
              </a:rPr>
              <a:t>Prototype strip sensors (ATLAS07), read-out chips (</a:t>
            </a:r>
            <a:r>
              <a:rPr lang="en-US" sz="1700" dirty="0" err="1">
                <a:solidFill>
                  <a:srgbClr val="000080"/>
                </a:solidFill>
                <a:ea typeface="msmincho" charset="0"/>
                <a:cs typeface="msmincho" charset="0"/>
              </a:rPr>
              <a:t>ABCNext</a:t>
            </a:r>
            <a:r>
              <a:rPr lang="en-US" sz="1700" dirty="0">
                <a:solidFill>
                  <a:srgbClr val="000080"/>
                </a:solidFill>
                <a:ea typeface="msmincho" charset="0"/>
                <a:cs typeface="msmincho" charset="0"/>
              </a:rPr>
              <a:t>) and hybrids built into modules with excellent performance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68138"/>
            <a:ext cx="9686926" cy="495636"/>
          </a:xfrm>
        </p:spPr>
        <p:txBody>
          <a:bodyPr>
            <a:noAutofit/>
          </a:bodyPr>
          <a:lstStyle/>
          <a:p>
            <a:r>
              <a:rPr lang="en-US" sz="3900" b="1" i="1" dirty="0" smtClean="0"/>
              <a:t>ATLAS Inner Detector (2)</a:t>
            </a:r>
          </a:p>
        </p:txBody>
      </p:sp>
      <p:pic>
        <p:nvPicPr>
          <p:cNvPr id="3" name="Picture 2"/>
          <p:cNvPicPr>
            <a:picLocks noChangeAspect="1" noChangeArrowheads="1"/>
          </p:cNvPicPr>
          <p:nvPr/>
        </p:nvPicPr>
        <p:blipFill>
          <a:blip r:embed="rId2"/>
          <a:srcRect/>
          <a:stretch>
            <a:fillRect/>
          </a:stretch>
        </p:blipFill>
        <p:spPr bwMode="auto">
          <a:xfrm>
            <a:off x="-139490" y="855544"/>
            <a:ext cx="5098851" cy="3082611"/>
          </a:xfrm>
          <a:prstGeom prst="rect">
            <a:avLst/>
          </a:prstGeom>
          <a:noFill/>
          <a:ln w="9525">
            <a:noFill/>
            <a:round/>
            <a:headEnd/>
            <a:tailEnd/>
          </a:ln>
          <a:effectLst/>
        </p:spPr>
      </p:pic>
      <p:sp>
        <p:nvSpPr>
          <p:cNvPr id="4" name="Text Box 3"/>
          <p:cNvSpPr txBox="1">
            <a:spLocks noChangeArrowheads="1"/>
          </p:cNvSpPr>
          <p:nvPr/>
        </p:nvSpPr>
        <p:spPr bwMode="auto">
          <a:xfrm>
            <a:off x="5350771" y="1131148"/>
            <a:ext cx="5265729" cy="2612407"/>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0" tIns="0" rIns="0" bIns="0">
            <a:prstTxWarp prst="textNoShape">
              <a:avLst/>
            </a:prstTxWarp>
          </a:bodyPr>
          <a:lstStyle/>
          <a:p>
            <a:pPr marL="115938">
              <a:tabLst>
                <a:tab pos="777469" algn="l"/>
                <a:tab pos="1554937" algn="l"/>
                <a:tab pos="2332406" algn="l"/>
                <a:tab pos="3109874" algn="l"/>
                <a:tab pos="3887343" algn="l"/>
                <a:tab pos="4664812" algn="l"/>
                <a:tab pos="5442280" algn="l"/>
              </a:tabLst>
            </a:pPr>
            <a:r>
              <a:rPr lang="en-US" sz="1700" dirty="0">
                <a:solidFill>
                  <a:srgbClr val="000080"/>
                </a:solidFill>
                <a:ea typeface="msmincho" charset="0"/>
                <a:cs typeface="msmincho" charset="0"/>
              </a:rPr>
              <a:t>Very high track </a:t>
            </a:r>
            <a:r>
              <a:rPr lang="en-US" sz="1700" dirty="0" smtClean="0">
                <a:solidFill>
                  <a:srgbClr val="000080"/>
                </a:solidFill>
                <a:ea typeface="msmincho" charset="0"/>
                <a:cs typeface="msmincho" charset="0"/>
              </a:rPr>
              <a:t>density</a:t>
            </a:r>
          </a:p>
          <a:p>
            <a:pPr marL="115938">
              <a:tabLst>
                <a:tab pos="777469" algn="l"/>
                <a:tab pos="1554937" algn="l"/>
                <a:tab pos="2332406" algn="l"/>
                <a:tab pos="3109874" algn="l"/>
                <a:tab pos="3887343" algn="l"/>
                <a:tab pos="4664812" algn="l"/>
                <a:tab pos="5442280" algn="l"/>
              </a:tabLst>
            </a:pPr>
            <a:endParaRPr lang="en-US" sz="1700" dirty="0" smtClean="0">
              <a:solidFill>
                <a:srgbClr val="000080"/>
              </a:solidFill>
              <a:ea typeface="msmincho" charset="0"/>
              <a:cs typeface="msmincho" charset="0"/>
            </a:endParaRPr>
          </a:p>
          <a:p>
            <a:pPr marL="115938">
              <a:tabLst>
                <a:tab pos="777469" algn="l"/>
                <a:tab pos="1554937" algn="l"/>
                <a:tab pos="2332406" algn="l"/>
                <a:tab pos="3109874" algn="l"/>
                <a:tab pos="3887343" algn="l"/>
                <a:tab pos="4664812" algn="l"/>
                <a:tab pos="5442280" algn="l"/>
              </a:tabLst>
            </a:pPr>
            <a:r>
              <a:rPr lang="en-US" sz="1700" dirty="0">
                <a:solidFill>
                  <a:srgbClr val="000080"/>
                </a:solidFill>
                <a:ea typeface="msmincho" charset="0"/>
                <a:cs typeface="msmincho" charset="0"/>
              </a:rPr>
              <a:t>Picture shows hits in inner tracker from one bunch crossing with </a:t>
            </a:r>
            <a:r>
              <a:rPr lang="en-US" sz="1700" b="1" dirty="0">
                <a:solidFill>
                  <a:srgbClr val="000090"/>
                </a:solidFill>
                <a:ea typeface="msmincho" charset="0"/>
                <a:cs typeface="msmincho" charset="0"/>
              </a:rPr>
              <a:t>400</a:t>
            </a:r>
            <a:r>
              <a:rPr lang="en-US" sz="1700" b="1" dirty="0" smtClean="0">
                <a:solidFill>
                  <a:srgbClr val="000090"/>
                </a:solidFill>
                <a:ea typeface="msmincho" charset="0"/>
                <a:cs typeface="msmincho" charset="0"/>
              </a:rPr>
              <a:t> pile up events</a:t>
            </a:r>
            <a:r>
              <a:rPr lang="en-US" sz="1700" dirty="0">
                <a:solidFill>
                  <a:srgbClr val="000080"/>
                </a:solidFill>
                <a:ea typeface="msmincho" charset="0"/>
                <a:cs typeface="msmincho" charset="0"/>
              </a:rPr>
              <a:t>; only tracks in forward half of detector were generated.</a:t>
            </a:r>
            <a:r>
              <a:rPr lang="en-US" sz="1700" dirty="0" smtClean="0">
                <a:solidFill>
                  <a:srgbClr val="000080"/>
                </a:solidFill>
                <a:ea typeface="msmincho" charset="0"/>
                <a:cs typeface="msmincho" charset="0"/>
              </a:rPr>
              <a:t> </a:t>
            </a:r>
          </a:p>
          <a:p>
            <a:pPr marL="115938">
              <a:tabLst>
                <a:tab pos="777469" algn="l"/>
                <a:tab pos="1554937" algn="l"/>
                <a:tab pos="2332406" algn="l"/>
                <a:tab pos="3109874" algn="l"/>
                <a:tab pos="3887343" algn="l"/>
                <a:tab pos="4664812" algn="l"/>
                <a:tab pos="5442280" algn="l"/>
              </a:tabLst>
            </a:pPr>
            <a:endParaRPr lang="en-US" sz="1700" dirty="0" smtClean="0">
              <a:solidFill>
                <a:srgbClr val="000080"/>
              </a:solidFill>
              <a:ea typeface="msmincho" charset="0"/>
              <a:cs typeface="msmincho" charset="0"/>
            </a:endParaRPr>
          </a:p>
          <a:p>
            <a:pPr marL="115938">
              <a:tabLst>
                <a:tab pos="777469" algn="l"/>
                <a:tab pos="1554937" algn="l"/>
                <a:tab pos="2332406" algn="l"/>
                <a:tab pos="3109874" algn="l"/>
                <a:tab pos="3887343" algn="l"/>
                <a:tab pos="4664812" algn="l"/>
                <a:tab pos="5442280" algn="l"/>
              </a:tabLst>
            </a:pPr>
            <a:r>
              <a:rPr lang="en-US" sz="1700" dirty="0">
                <a:solidFill>
                  <a:srgbClr val="000080"/>
                </a:solidFill>
                <a:ea typeface="msmincho" charset="0"/>
                <a:cs typeface="msmincho" charset="0"/>
              </a:rPr>
              <a:t>The inner tracker gets about </a:t>
            </a:r>
            <a:r>
              <a:rPr lang="en-US" sz="1700" b="1" dirty="0">
                <a:solidFill>
                  <a:srgbClr val="000080"/>
                </a:solidFill>
                <a:ea typeface="msmincho" charset="0"/>
                <a:cs typeface="msmincho" charset="0"/>
              </a:rPr>
              <a:t>15,000 tracks </a:t>
            </a:r>
            <a:r>
              <a:rPr lang="en-US" sz="1700" dirty="0">
                <a:solidFill>
                  <a:srgbClr val="000080"/>
                </a:solidFill>
                <a:ea typeface="msmincho" charset="0"/>
                <a:cs typeface="msmincho" charset="0"/>
              </a:rPr>
              <a:t>per bunch crossing (and a similar number of photons which can produce </a:t>
            </a:r>
            <a:r>
              <a:rPr lang="en-US" sz="1700" dirty="0" err="1">
                <a:solidFill>
                  <a:srgbClr val="000080"/>
                </a:solidFill>
                <a:ea typeface="msmincho" charset="0"/>
                <a:cs typeface="msmincho" charset="0"/>
              </a:rPr>
              <a:t>e</a:t>
            </a:r>
            <a:r>
              <a:rPr lang="en-US" sz="1700" baseline="33000" dirty="0" err="1">
                <a:solidFill>
                  <a:srgbClr val="000080"/>
                </a:solidFill>
                <a:ea typeface="msmincho" charset="0"/>
                <a:cs typeface="msmincho" charset="0"/>
              </a:rPr>
              <a:t>+</a:t>
            </a:r>
            <a:r>
              <a:rPr lang="en-US" sz="1700" dirty="0" err="1">
                <a:solidFill>
                  <a:srgbClr val="000080"/>
                </a:solidFill>
                <a:ea typeface="msmincho" charset="0"/>
                <a:cs typeface="msmincho" charset="0"/>
              </a:rPr>
              <a:t>e</a:t>
            </a:r>
            <a:r>
              <a:rPr lang="en-US" sz="1700" baseline="33000" dirty="0">
                <a:solidFill>
                  <a:srgbClr val="000080"/>
                </a:solidFill>
                <a:ea typeface="msmincho" charset="0"/>
                <a:cs typeface="msmincho" charset="0"/>
              </a:rPr>
              <a:t>-</a:t>
            </a:r>
            <a:r>
              <a:rPr lang="en-US" sz="1700" dirty="0">
                <a:solidFill>
                  <a:srgbClr val="000080"/>
                </a:solidFill>
                <a:ea typeface="msmincho" charset="0"/>
                <a:cs typeface="msmincho" charset="0"/>
              </a:rPr>
              <a:t> pairs)‏</a:t>
            </a:r>
          </a:p>
        </p:txBody>
      </p:sp>
      <p:sp>
        <p:nvSpPr>
          <p:cNvPr id="5" name="Text Box 4"/>
          <p:cNvSpPr txBox="1">
            <a:spLocks noChangeArrowheads="1"/>
          </p:cNvSpPr>
          <p:nvPr/>
        </p:nvSpPr>
        <p:spPr bwMode="auto">
          <a:xfrm>
            <a:off x="306774" y="4336387"/>
            <a:ext cx="4389387" cy="3224714"/>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0" tIns="0" rIns="0" bIns="0">
            <a:prstTxWarp prst="textNoShape">
              <a:avLst/>
            </a:prstTxWarp>
          </a:bodyPr>
          <a:lstStyle/>
          <a:p>
            <a:pPr marL="115938">
              <a:tabLst>
                <a:tab pos="777469" algn="l"/>
                <a:tab pos="1554937" algn="l"/>
                <a:tab pos="2332406" algn="l"/>
                <a:tab pos="3109874" algn="l"/>
                <a:tab pos="3887343" algn="l"/>
              </a:tabLst>
            </a:pPr>
            <a:r>
              <a:rPr lang="en-US" sz="1700" dirty="0">
                <a:solidFill>
                  <a:srgbClr val="000080"/>
                </a:solidFill>
                <a:ea typeface="msmincho" charset="0"/>
                <a:cs typeface="msmincho" charset="0"/>
              </a:rPr>
              <a:t>The challenge is to find all the tracks, without also finding many fake tracks from random combinations of hits.</a:t>
            </a:r>
          </a:p>
          <a:p>
            <a:pPr marL="115938">
              <a:tabLst>
                <a:tab pos="777469" algn="l"/>
                <a:tab pos="1554937" algn="l"/>
                <a:tab pos="2332406" algn="l"/>
                <a:tab pos="3109874" algn="l"/>
                <a:tab pos="3887343" algn="l"/>
              </a:tabLst>
            </a:pPr>
            <a:endParaRPr lang="en-US" sz="1700" dirty="0">
              <a:solidFill>
                <a:srgbClr val="000080"/>
              </a:solidFill>
              <a:ea typeface="msmincho" charset="0"/>
              <a:cs typeface="msmincho" charset="0"/>
            </a:endParaRPr>
          </a:p>
          <a:p>
            <a:pPr marL="115938">
              <a:tabLst>
                <a:tab pos="777469" algn="l"/>
                <a:tab pos="1554937" algn="l"/>
                <a:tab pos="2332406" algn="l"/>
                <a:tab pos="3109874" algn="l"/>
                <a:tab pos="3887343" algn="l"/>
              </a:tabLst>
            </a:pPr>
            <a:r>
              <a:rPr lang="en-US" sz="1700" dirty="0">
                <a:solidFill>
                  <a:srgbClr val="000080"/>
                </a:solidFill>
                <a:ea typeface="msmincho" charset="0"/>
                <a:cs typeface="msmincho" charset="0"/>
              </a:rPr>
              <a:t>Work in progress; we can cope with 400 events, but it requires a tight cut of at least 11 hits on a track (yellow line) to control the fake rate. Then the number of tracks found follows the black dotted line of actual number generated, but with some inefficiency. </a:t>
            </a:r>
          </a:p>
        </p:txBody>
      </p:sp>
      <p:pic>
        <p:nvPicPr>
          <p:cNvPr id="6" name="Picture 5"/>
          <p:cNvPicPr>
            <a:picLocks noChangeAspect="1" noChangeArrowheads="1"/>
          </p:cNvPicPr>
          <p:nvPr/>
        </p:nvPicPr>
        <p:blipFill>
          <a:blip r:embed="rId3"/>
          <a:srcRect/>
          <a:stretch>
            <a:fillRect/>
          </a:stretch>
        </p:blipFill>
        <p:spPr bwMode="auto">
          <a:xfrm>
            <a:off x="4959362" y="4099747"/>
            <a:ext cx="5657137" cy="3476571"/>
          </a:xfrm>
          <a:prstGeom prst="rect">
            <a:avLst/>
          </a:prstGeom>
          <a:solidFill>
            <a:srgbClr val="FFFFFF"/>
          </a:solidFill>
          <a:ln w="9525">
            <a:noFill/>
            <a:round/>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68138"/>
            <a:ext cx="9686926" cy="495636"/>
          </a:xfrm>
        </p:spPr>
        <p:txBody>
          <a:bodyPr>
            <a:noAutofit/>
          </a:bodyPr>
          <a:lstStyle/>
          <a:p>
            <a:r>
              <a:rPr lang="en-US" sz="3900" b="1" i="1" dirty="0" smtClean="0"/>
              <a:t>LVL1 trigger considerations</a:t>
            </a:r>
          </a:p>
        </p:txBody>
      </p:sp>
      <p:sp>
        <p:nvSpPr>
          <p:cNvPr id="3" name="Text Box 2"/>
          <p:cNvSpPr txBox="1">
            <a:spLocks noChangeArrowheads="1"/>
          </p:cNvSpPr>
          <p:nvPr/>
        </p:nvSpPr>
        <p:spPr bwMode="auto">
          <a:xfrm>
            <a:off x="321344" y="811592"/>
            <a:ext cx="10213123" cy="6558179"/>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lIns="0" tIns="0" rIns="0" bIns="0">
            <a:prstTxWarp prst="textNoShape">
              <a:avLst/>
            </a:prstTxWarp>
          </a:bodyPr>
          <a:lstStyle/>
          <a:p>
            <a:pPr marL="115938">
              <a:tabLst>
                <a:tab pos="777469" algn="l"/>
                <a:tab pos="1554937" algn="l"/>
                <a:tab pos="2332406" algn="l"/>
                <a:tab pos="3109874" algn="l"/>
                <a:tab pos="3887343" algn="l"/>
                <a:tab pos="4664812" algn="l"/>
              </a:tabLst>
            </a:pPr>
            <a:r>
              <a:rPr lang="en-US" sz="2100" dirty="0">
                <a:solidFill>
                  <a:srgbClr val="000080"/>
                </a:solidFill>
                <a:ea typeface="msmincho" charset="0"/>
                <a:cs typeface="msmincho" charset="0"/>
              </a:rPr>
              <a:t>We need to keep the stored event rate roughly the same as now</a:t>
            </a:r>
            <a:r>
              <a:rPr lang="en-US" sz="2100" dirty="0" smtClean="0">
                <a:solidFill>
                  <a:srgbClr val="000080"/>
                </a:solidFill>
                <a:ea typeface="msmincho" charset="0"/>
                <a:cs typeface="msmincho" charset="0"/>
              </a:rPr>
              <a:t> : </a:t>
            </a:r>
            <a:r>
              <a:rPr lang="en-US" sz="2100" dirty="0">
                <a:solidFill>
                  <a:srgbClr val="000080"/>
                </a:solidFill>
                <a:ea typeface="msmincho" charset="0"/>
                <a:cs typeface="msmincho" charset="0"/>
              </a:rPr>
              <a:t>~200 events per bunch crossing. The events are much bigger at high luminosity, so this is quite a challenge.</a:t>
            </a:r>
          </a:p>
          <a:p>
            <a:pPr marL="115938">
              <a:tabLst>
                <a:tab pos="777469" algn="l"/>
                <a:tab pos="1554937" algn="l"/>
                <a:tab pos="2332406" algn="l"/>
                <a:tab pos="3109874" algn="l"/>
                <a:tab pos="3887343" algn="l"/>
                <a:tab pos="4664812" algn="l"/>
              </a:tabLst>
            </a:pPr>
            <a:endParaRPr lang="en-US" sz="2100" dirty="0">
              <a:solidFill>
                <a:srgbClr val="000080"/>
              </a:solidFill>
              <a:ea typeface="msmincho" charset="0"/>
              <a:cs typeface="msmincho" charset="0"/>
            </a:endParaRPr>
          </a:p>
          <a:p>
            <a:pPr marL="115938">
              <a:tabLst>
                <a:tab pos="777469" algn="l"/>
                <a:tab pos="1554937" algn="l"/>
                <a:tab pos="2332406" algn="l"/>
                <a:tab pos="3109874" algn="l"/>
                <a:tab pos="3887343" algn="l"/>
                <a:tab pos="4664812" algn="l"/>
              </a:tabLst>
            </a:pPr>
            <a:r>
              <a:rPr lang="en-US" sz="2100" dirty="0">
                <a:solidFill>
                  <a:srgbClr val="000080"/>
                </a:solidFill>
                <a:ea typeface="msmincho" charset="0"/>
                <a:cs typeface="msmincho" charset="0"/>
              </a:rPr>
              <a:t>It means </a:t>
            </a:r>
            <a:r>
              <a:rPr lang="en-US" sz="2100" dirty="0" smtClean="0">
                <a:solidFill>
                  <a:srgbClr val="000080"/>
                </a:solidFill>
                <a:ea typeface="msmincho" charset="0"/>
                <a:cs typeface="msmincho" charset="0"/>
              </a:rPr>
              <a:t>rejecting 10 </a:t>
            </a:r>
            <a:r>
              <a:rPr lang="en-US" sz="2100" dirty="0">
                <a:solidFill>
                  <a:srgbClr val="000080"/>
                </a:solidFill>
                <a:ea typeface="msmincho" charset="0"/>
                <a:cs typeface="msmincho" charset="0"/>
              </a:rPr>
              <a:t>to 20 times as many events as now, each of which is about 10 times as big.</a:t>
            </a:r>
          </a:p>
          <a:p>
            <a:pPr marL="115938">
              <a:tabLst>
                <a:tab pos="777469" algn="l"/>
                <a:tab pos="1554937" algn="l"/>
                <a:tab pos="2332406" algn="l"/>
                <a:tab pos="3109874" algn="l"/>
                <a:tab pos="3887343" algn="l"/>
                <a:tab pos="4664812" algn="l"/>
              </a:tabLst>
            </a:pPr>
            <a:endParaRPr lang="en-US" sz="2100" dirty="0">
              <a:solidFill>
                <a:srgbClr val="000080"/>
              </a:solidFill>
              <a:ea typeface="msmincho" charset="0"/>
              <a:cs typeface="msmincho" charset="0"/>
            </a:endParaRPr>
          </a:p>
          <a:p>
            <a:pPr marL="115938">
              <a:tabLst>
                <a:tab pos="777469" algn="l"/>
                <a:tab pos="1554937" algn="l"/>
                <a:tab pos="2332406" algn="l"/>
                <a:tab pos="3109874" algn="l"/>
                <a:tab pos="3887343" algn="l"/>
                <a:tab pos="4664812" algn="l"/>
              </a:tabLst>
            </a:pPr>
            <a:r>
              <a:rPr lang="en-US" sz="2100" dirty="0">
                <a:solidFill>
                  <a:srgbClr val="000080"/>
                </a:solidFill>
                <a:ea typeface="msmincho" charset="0"/>
                <a:cs typeface="msmincho" charset="0"/>
              </a:rPr>
              <a:t>To meet this challenge, we can increase the latency at level-1 and move some of what is done in software at</a:t>
            </a:r>
            <a:r>
              <a:rPr lang="en-US" sz="2100" dirty="0" smtClean="0">
                <a:solidFill>
                  <a:srgbClr val="000080"/>
                </a:solidFill>
                <a:ea typeface="msmincho" charset="0"/>
                <a:cs typeface="msmincho" charset="0"/>
              </a:rPr>
              <a:t> high level, </a:t>
            </a:r>
            <a:r>
              <a:rPr lang="en-US" sz="2100" dirty="0">
                <a:solidFill>
                  <a:srgbClr val="000080"/>
                </a:solidFill>
                <a:ea typeface="msmincho" charset="0"/>
                <a:cs typeface="msmincho" charset="0"/>
              </a:rPr>
              <a:t>such as combining trigger objects, into</a:t>
            </a:r>
            <a:r>
              <a:rPr lang="en-US" sz="2100" dirty="0" smtClean="0">
                <a:solidFill>
                  <a:srgbClr val="000080"/>
                </a:solidFill>
                <a:ea typeface="msmincho" charset="0"/>
                <a:cs typeface="msmincho" charset="0"/>
              </a:rPr>
              <a:t> LVL1.</a:t>
            </a:r>
          </a:p>
          <a:p>
            <a:pPr marL="115938">
              <a:tabLst>
                <a:tab pos="777469" algn="l"/>
                <a:tab pos="1554937" algn="l"/>
                <a:tab pos="2332406" algn="l"/>
                <a:tab pos="3109874" algn="l"/>
                <a:tab pos="3887343" algn="l"/>
                <a:tab pos="4664812" algn="l"/>
              </a:tabLst>
            </a:pPr>
            <a:endParaRPr lang="en-US" sz="2100" dirty="0">
              <a:solidFill>
                <a:srgbClr val="000080"/>
              </a:solidFill>
              <a:ea typeface="msmincho" charset="0"/>
              <a:cs typeface="msmincho" charset="0"/>
            </a:endParaRPr>
          </a:p>
          <a:p>
            <a:pPr marL="115938">
              <a:tabLst>
                <a:tab pos="777469" algn="l"/>
                <a:tab pos="1554937" algn="l"/>
                <a:tab pos="2332406" algn="l"/>
                <a:tab pos="3109874" algn="l"/>
                <a:tab pos="3887343" algn="l"/>
                <a:tab pos="4664812" algn="l"/>
              </a:tabLst>
            </a:pPr>
            <a:r>
              <a:rPr lang="en-US" sz="2100" dirty="0">
                <a:solidFill>
                  <a:srgbClr val="000080"/>
                </a:solidFill>
                <a:ea typeface="msmincho" charset="0"/>
                <a:cs typeface="msmincho" charset="0"/>
              </a:rPr>
              <a:t>We consider introducing new elements at</a:t>
            </a:r>
            <a:r>
              <a:rPr lang="en-US" sz="2100" dirty="0" smtClean="0">
                <a:solidFill>
                  <a:srgbClr val="000080"/>
                </a:solidFill>
                <a:ea typeface="msmincho" charset="0"/>
                <a:cs typeface="msmincho" charset="0"/>
              </a:rPr>
              <a:t> LVL1, </a:t>
            </a:r>
            <a:r>
              <a:rPr lang="en-US" sz="2100" dirty="0">
                <a:solidFill>
                  <a:srgbClr val="000080"/>
                </a:solidFill>
                <a:ea typeface="msmincho" charset="0"/>
                <a:cs typeface="msmincho" charset="0"/>
              </a:rPr>
              <a:t>including a track-trigger.</a:t>
            </a:r>
          </a:p>
          <a:p>
            <a:pPr marL="115938">
              <a:tabLst>
                <a:tab pos="777469" algn="l"/>
                <a:tab pos="1554937" algn="l"/>
                <a:tab pos="2332406" algn="l"/>
                <a:tab pos="3109874" algn="l"/>
                <a:tab pos="3887343" algn="l"/>
                <a:tab pos="4664812" algn="l"/>
              </a:tabLst>
            </a:pPr>
            <a:endParaRPr lang="en-US" sz="2100" dirty="0">
              <a:solidFill>
                <a:srgbClr val="000080"/>
              </a:solidFill>
              <a:ea typeface="msmincho" charset="0"/>
              <a:cs typeface="msmincho" charset="0"/>
            </a:endParaRPr>
          </a:p>
          <a:p>
            <a:pPr marL="115938">
              <a:tabLst>
                <a:tab pos="777469" algn="l"/>
                <a:tab pos="1554937" algn="l"/>
                <a:tab pos="2332406" algn="l"/>
                <a:tab pos="3109874" algn="l"/>
                <a:tab pos="3887343" algn="l"/>
                <a:tab pos="4664812" algn="l"/>
              </a:tabLst>
            </a:pPr>
            <a:r>
              <a:rPr lang="en-US" sz="2100" dirty="0">
                <a:solidFill>
                  <a:srgbClr val="000080"/>
                </a:solidFill>
                <a:ea typeface="msmincho" charset="0"/>
                <a:cs typeface="msmincho" charset="0"/>
              </a:rPr>
              <a:t>Full granularity of the calorimeters at trigger level will allow better </a:t>
            </a:r>
            <a:r>
              <a:rPr lang="en-US" sz="2100" dirty="0" smtClean="0">
                <a:solidFill>
                  <a:srgbClr val="000080"/>
                </a:solidFill>
                <a:ea typeface="msmincho" charset="0"/>
                <a:cs typeface="msmincho" charset="0"/>
              </a:rPr>
              <a:t>particle id.</a:t>
            </a:r>
          </a:p>
          <a:p>
            <a:pPr marL="115938">
              <a:tabLst>
                <a:tab pos="777469" algn="l"/>
                <a:tab pos="1554937" algn="l"/>
                <a:tab pos="2332406" algn="l"/>
                <a:tab pos="3109874" algn="l"/>
                <a:tab pos="3887343" algn="l"/>
                <a:tab pos="4664812" algn="l"/>
              </a:tabLst>
            </a:pPr>
            <a:endParaRPr lang="en-US" sz="2100" dirty="0">
              <a:solidFill>
                <a:srgbClr val="000080"/>
              </a:solidFill>
              <a:ea typeface="msmincho" charset="0"/>
              <a:cs typeface="msmincho" charset="0"/>
            </a:endParaRPr>
          </a:p>
          <a:p>
            <a:pPr marL="115938">
              <a:tabLst>
                <a:tab pos="777469" algn="l"/>
                <a:tab pos="1554937" algn="l"/>
                <a:tab pos="2332406" algn="l"/>
                <a:tab pos="3109874" algn="l"/>
                <a:tab pos="3887343" algn="l"/>
                <a:tab pos="4664812" algn="l"/>
              </a:tabLst>
            </a:pPr>
            <a:r>
              <a:rPr lang="en-US" sz="2100" dirty="0">
                <a:solidFill>
                  <a:srgbClr val="000080"/>
                </a:solidFill>
                <a:ea typeface="msmincho" charset="0"/>
                <a:cs typeface="msmincho" charset="0"/>
              </a:rPr>
              <a:t>The </a:t>
            </a:r>
            <a:r>
              <a:rPr lang="en-US" sz="2100" dirty="0" err="1">
                <a:solidFill>
                  <a:srgbClr val="000080"/>
                </a:solidFill>
                <a:ea typeface="msmincho" charset="0"/>
                <a:cs typeface="msmincho" charset="0"/>
              </a:rPr>
              <a:t>muon</a:t>
            </a:r>
            <a:r>
              <a:rPr lang="en-US" sz="2100" dirty="0">
                <a:solidFill>
                  <a:srgbClr val="000080"/>
                </a:solidFill>
                <a:ea typeface="msmincho" charset="0"/>
                <a:cs typeface="msmincho" charset="0"/>
              </a:rPr>
              <a:t> trigger needs better resolution to allow higher momentum thresholds to reduce the </a:t>
            </a:r>
            <a:r>
              <a:rPr lang="en-US" sz="2100" dirty="0" err="1">
                <a:solidFill>
                  <a:srgbClr val="000080"/>
                </a:solidFill>
                <a:ea typeface="msmincho" charset="0"/>
                <a:cs typeface="msmincho" charset="0"/>
              </a:rPr>
              <a:t>muon</a:t>
            </a:r>
            <a:r>
              <a:rPr lang="en-US" sz="2100" dirty="0">
                <a:solidFill>
                  <a:srgbClr val="000080"/>
                </a:solidFill>
                <a:ea typeface="msmincho" charset="0"/>
                <a:cs typeface="msmincho" charset="0"/>
              </a:rPr>
              <a:t> trigger rate. Adding some new chambers can achieve this.</a:t>
            </a:r>
          </a:p>
          <a:p>
            <a:pPr marL="115938">
              <a:tabLst>
                <a:tab pos="777469" algn="l"/>
                <a:tab pos="1554937" algn="l"/>
                <a:tab pos="2332406" algn="l"/>
                <a:tab pos="3109874" algn="l"/>
                <a:tab pos="3887343" algn="l"/>
                <a:tab pos="4664812" algn="l"/>
              </a:tabLst>
            </a:pPr>
            <a:endParaRPr lang="en-US" sz="2100" dirty="0">
              <a:solidFill>
                <a:srgbClr val="000080"/>
              </a:solidFill>
              <a:ea typeface="msmincho" charset="0"/>
              <a:cs typeface="msmincho" charset="0"/>
            </a:endParaRPr>
          </a:p>
          <a:p>
            <a:pPr marL="115938">
              <a:tabLst>
                <a:tab pos="777469" algn="l"/>
                <a:tab pos="1554937" algn="l"/>
                <a:tab pos="2332406" algn="l"/>
                <a:tab pos="3109874" algn="l"/>
                <a:tab pos="3887343" algn="l"/>
                <a:tab pos="4664812" algn="l"/>
              </a:tabLst>
            </a:pPr>
            <a:r>
              <a:rPr lang="en-US" sz="2100" dirty="0">
                <a:solidFill>
                  <a:srgbClr val="000080"/>
                </a:solidFill>
                <a:ea typeface="msmincho" charset="0"/>
                <a:cs typeface="msmincho" charset="0"/>
              </a:rPr>
              <a:t>It is not known how the very important forward calorimeter trigger will perform at these</a:t>
            </a:r>
            <a:r>
              <a:rPr lang="en-US" sz="2100" dirty="0" smtClean="0">
                <a:solidFill>
                  <a:srgbClr val="000080"/>
                </a:solidFill>
                <a:ea typeface="msmincho" charset="0"/>
                <a:cs typeface="msmincho" charset="0"/>
              </a:rPr>
              <a:t> </a:t>
            </a:r>
            <a:r>
              <a:rPr lang="en-US" sz="2100" dirty="0" err="1" smtClean="0">
                <a:solidFill>
                  <a:srgbClr val="000080"/>
                </a:solidFill>
                <a:ea typeface="msmincho" charset="0"/>
                <a:cs typeface="msmincho" charset="0"/>
              </a:rPr>
              <a:t>sLHC</a:t>
            </a:r>
            <a:r>
              <a:rPr lang="en-US" sz="2100" dirty="0" smtClean="0">
                <a:solidFill>
                  <a:srgbClr val="000080"/>
                </a:solidFill>
                <a:ea typeface="msmincho" charset="0"/>
                <a:cs typeface="msmincho" charset="0"/>
              </a:rPr>
              <a:t> high </a:t>
            </a:r>
            <a:r>
              <a:rPr lang="en-US" sz="2100" dirty="0">
                <a:solidFill>
                  <a:srgbClr val="000080"/>
                </a:solidFill>
                <a:ea typeface="msmincho" charset="0"/>
                <a:cs typeface="msmincho" charset="0"/>
              </a:rPr>
              <a:t>rates. </a:t>
            </a:r>
          </a:p>
          <a:p>
            <a:pPr marL="115938">
              <a:tabLst>
                <a:tab pos="777469" algn="l"/>
                <a:tab pos="1554937" algn="l"/>
                <a:tab pos="2332406" algn="l"/>
                <a:tab pos="3109874" algn="l"/>
                <a:tab pos="3887343" algn="l"/>
                <a:tab pos="4664812" algn="l"/>
              </a:tabLst>
            </a:pPr>
            <a:endParaRPr lang="en-US" sz="1700" dirty="0">
              <a:solidFill>
                <a:srgbClr val="000080"/>
              </a:solidFill>
              <a:ea typeface="msmincho" charset="0"/>
              <a:cs typeface="msmincho"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2"/>
            <a:ext cx="9686926" cy="641419"/>
          </a:xfrm>
        </p:spPr>
        <p:txBody>
          <a:bodyPr>
            <a:noAutofit/>
          </a:bodyPr>
          <a:lstStyle/>
          <a:p>
            <a:r>
              <a:rPr lang="en-US" sz="3900" b="1" i="1" dirty="0" smtClean="0"/>
              <a:t>Detectors limitations</a:t>
            </a:r>
            <a:endParaRPr lang="en-US" sz="3900" b="1" i="1" dirty="0"/>
          </a:p>
        </p:txBody>
      </p:sp>
      <p:sp>
        <p:nvSpPr>
          <p:cNvPr id="3" name="Content Placeholder 2"/>
          <p:cNvSpPr>
            <a:spLocks noGrp="1"/>
          </p:cNvSpPr>
          <p:nvPr>
            <p:ph idx="1"/>
          </p:nvPr>
        </p:nvSpPr>
        <p:spPr>
          <a:xfrm>
            <a:off x="307375" y="1213792"/>
            <a:ext cx="10143266" cy="5542005"/>
          </a:xfrm>
        </p:spPr>
        <p:txBody>
          <a:bodyPr>
            <a:normAutofit fontScale="92500"/>
          </a:bodyPr>
          <a:lstStyle/>
          <a:p>
            <a:r>
              <a:rPr lang="en-US" sz="2100" dirty="0" smtClean="0"/>
              <a:t>In general some detector components will need to be replaced, upgraded or just consolidated. A large fraction of the front-end electronics and trigger electronics will need to be upgraded before going to sLHC Luminosity</a:t>
            </a:r>
          </a:p>
          <a:p>
            <a:endParaRPr lang="en-US" sz="2100" dirty="0" smtClean="0"/>
          </a:p>
          <a:p>
            <a:r>
              <a:rPr lang="en-US" sz="2100" dirty="0" smtClean="0"/>
              <a:t>In the early half of the last decade, some detector components necessary to run at  nominal Luminosity have been staged and need now to be restored</a:t>
            </a:r>
          </a:p>
          <a:p>
            <a:endParaRPr lang="en-US" sz="2100" dirty="0" smtClean="0"/>
          </a:p>
          <a:p>
            <a:r>
              <a:rPr lang="en-US" sz="2400" dirty="0" smtClean="0"/>
              <a:t>we do not yet know how the various detector components will react once we stress them by operation nearer to design rates.  Special corrective interventions and consolidation </a:t>
            </a:r>
            <a:r>
              <a:rPr lang="en-US" sz="2400" dirty="0" err="1" smtClean="0"/>
              <a:t>programmes</a:t>
            </a:r>
            <a:r>
              <a:rPr lang="en-US" sz="2400" dirty="0" smtClean="0"/>
              <a:t> may prove to be </a:t>
            </a:r>
            <a:r>
              <a:rPr lang="en-US" sz="2400" dirty="0" smtClean="0"/>
              <a:t>necessary</a:t>
            </a:r>
          </a:p>
          <a:p>
            <a:endParaRPr lang="en-US" sz="2100" dirty="0" smtClean="0"/>
          </a:p>
          <a:p>
            <a:pPr>
              <a:buNone/>
            </a:pPr>
            <a:r>
              <a:rPr lang="en-US" sz="2600" b="1" i="1" dirty="0" smtClean="0">
                <a:solidFill>
                  <a:srgbClr val="FFFF00"/>
                </a:solidFill>
              </a:rPr>
              <a:t>The experiments feel now it is very important to have a basic scenario for all what concerns beam periods and shutdown periods over the next 5-6 years, at least until the LINAC 4 is installed and is operational. Actions on the detectors need to be anticipated with enough time for preparation.</a:t>
            </a:r>
          </a:p>
          <a:p>
            <a:pPr lvl="3"/>
            <a:endParaRPr lang="en-US" sz="1700" dirty="0" smtClean="0">
              <a:solidFill>
                <a:srgbClr val="FFFF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302866"/>
            <a:ext cx="9686926" cy="705079"/>
          </a:xfrm>
        </p:spPr>
        <p:txBody>
          <a:bodyPr>
            <a:normAutofit fontScale="90000"/>
          </a:bodyPr>
          <a:lstStyle/>
          <a:p>
            <a:pPr algn="l"/>
            <a:r>
              <a:rPr lang="en-US" dirty="0" smtClean="0"/>
              <a:t>Detector Activities</a:t>
            </a:r>
            <a:endParaRPr lang="en-US" dirty="0"/>
          </a:p>
        </p:txBody>
      </p:sp>
      <p:cxnSp>
        <p:nvCxnSpPr>
          <p:cNvPr id="8" name="Straight Arrow Connector 7"/>
          <p:cNvCxnSpPr/>
          <p:nvPr/>
        </p:nvCxnSpPr>
        <p:spPr>
          <a:xfrm>
            <a:off x="247241" y="6982460"/>
            <a:ext cx="9864684" cy="903"/>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5400000" flipH="1" flipV="1">
            <a:off x="-1709051" y="2909158"/>
            <a:ext cx="8259939" cy="322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2712636" y="7069086"/>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4545607" y="7060413"/>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5400000">
            <a:off x="5920336" y="7116212"/>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rot="5400000">
            <a:off x="6378580" y="7087110"/>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rot="5400000">
            <a:off x="6836821" y="7084941"/>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5400000">
            <a:off x="7295065" y="7084155"/>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rot="5400000">
            <a:off x="7753306" y="7087343"/>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8211549" y="7091913"/>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5400000">
            <a:off x="8669793" y="7089746"/>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rot="5400000">
            <a:off x="9128038" y="7087577"/>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rot="5400000">
            <a:off x="9586279" y="7090444"/>
            <a:ext cx="114103" cy="221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10800000">
            <a:off x="5076351" y="6726463"/>
            <a:ext cx="458245" cy="1406"/>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10800000" flipV="1">
            <a:off x="5534592" y="6592121"/>
            <a:ext cx="441688" cy="146401"/>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rot="10800000" flipV="1">
            <a:off x="5992838" y="6297908"/>
            <a:ext cx="441688" cy="29280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rot="10800000" flipV="1">
            <a:off x="6441243" y="6009944"/>
            <a:ext cx="441688" cy="29280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rot="10800000" flipV="1">
            <a:off x="6889653" y="5721977"/>
            <a:ext cx="441688" cy="29280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rot="10800000" flipV="1">
            <a:off x="7338062" y="5434012"/>
            <a:ext cx="441688" cy="29280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rot="10800000" flipV="1">
            <a:off x="7786472" y="5434014"/>
            <a:ext cx="939267" cy="4833"/>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3" name="Group 187"/>
          <p:cNvGrpSpPr/>
          <p:nvPr/>
        </p:nvGrpSpPr>
        <p:grpSpPr>
          <a:xfrm>
            <a:off x="2770794" y="6714404"/>
            <a:ext cx="2346502" cy="268961"/>
            <a:chOff x="2443316" y="6196274"/>
            <a:chExt cx="1218775" cy="284887"/>
          </a:xfrm>
        </p:grpSpPr>
        <p:cxnSp>
          <p:nvCxnSpPr>
            <p:cNvPr id="76" name="Straight Connector 75"/>
            <p:cNvCxnSpPr/>
            <p:nvPr/>
          </p:nvCxnSpPr>
          <p:spPr>
            <a:xfrm rot="10800000" flipV="1">
              <a:off x="3413928" y="6196274"/>
              <a:ext cx="248163" cy="9292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rot="10800000" flipV="1">
              <a:off x="3186586" y="6287587"/>
              <a:ext cx="248163" cy="9292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rot="10800000" flipV="1">
              <a:off x="2950268" y="6368640"/>
              <a:ext cx="248188" cy="3124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rot="10800000" flipV="1">
              <a:off x="2443316" y="6398094"/>
              <a:ext cx="495080" cy="83067"/>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cxnSp>
        <p:nvCxnSpPr>
          <p:cNvPr id="88" name="Straight Connector 87"/>
          <p:cNvCxnSpPr/>
          <p:nvPr/>
        </p:nvCxnSpPr>
        <p:spPr>
          <a:xfrm rot="10800000" flipV="1">
            <a:off x="8725744" y="5246821"/>
            <a:ext cx="441685" cy="18777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nvGrpSpPr>
          <p:cNvPr id="4" name="Group 144"/>
          <p:cNvGrpSpPr/>
          <p:nvPr/>
        </p:nvGrpSpPr>
        <p:grpSpPr>
          <a:xfrm>
            <a:off x="9186197" y="-2071217"/>
            <a:ext cx="3115548" cy="7262473"/>
            <a:chOff x="5289562" y="2825105"/>
            <a:chExt cx="1600034" cy="2743130"/>
          </a:xfrm>
        </p:grpSpPr>
        <p:cxnSp>
          <p:nvCxnSpPr>
            <p:cNvPr id="90" name="Straight Connector 89"/>
            <p:cNvCxnSpPr/>
            <p:nvPr/>
          </p:nvCxnSpPr>
          <p:spPr>
            <a:xfrm rot="5400000">
              <a:off x="5220663" y="5300666"/>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rot="5400000">
              <a:off x="5419735" y="4950948"/>
              <a:ext cx="336470" cy="199478"/>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rot="5400000">
              <a:off x="5627064" y="4602038"/>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rot="5400000">
              <a:off x="5826542" y="4252723"/>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rot="5400000">
              <a:off x="6026019" y="3903409"/>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rot="5400000">
              <a:off x="6224689" y="3566941"/>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rot="5400000">
              <a:off x="6423358" y="3230473"/>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rot="5400000">
              <a:off x="6622028" y="2894004"/>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cxnSp>
        <p:nvCxnSpPr>
          <p:cNvPr id="149" name="Straight Connector 148"/>
          <p:cNvCxnSpPr/>
          <p:nvPr/>
        </p:nvCxnSpPr>
        <p:spPr>
          <a:xfrm rot="10800000" flipV="1">
            <a:off x="1717732" y="6769078"/>
            <a:ext cx="701575" cy="90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rot="10800000">
            <a:off x="1186184" y="5264836"/>
            <a:ext cx="1219523" cy="247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rot="10800000" flipV="1">
            <a:off x="1192815" y="3470382"/>
            <a:ext cx="1229722" cy="90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rot="10800000" flipV="1">
            <a:off x="1175986" y="1677932"/>
            <a:ext cx="1229722" cy="90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4" name="Straight Connector 153"/>
          <p:cNvCxnSpPr/>
          <p:nvPr/>
        </p:nvCxnSpPr>
        <p:spPr>
          <a:xfrm rot="10800000" flipV="1">
            <a:off x="1192815" y="-116724"/>
            <a:ext cx="1229722" cy="90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4582010" y="6932344"/>
            <a:ext cx="2289004" cy="391553"/>
          </a:xfrm>
          <a:prstGeom prst="rect">
            <a:avLst/>
          </a:prstGeom>
          <a:noFill/>
        </p:spPr>
        <p:txBody>
          <a:bodyPr wrap="square" lIns="98207" tIns="49103" rIns="98207" bIns="49103" rtlCol="0">
            <a:spAutoFit/>
          </a:bodyPr>
          <a:lstStyle/>
          <a:p>
            <a:r>
              <a:rPr lang="en-US" dirty="0" smtClean="0"/>
              <a:t>L= 1 * 10</a:t>
            </a:r>
            <a:r>
              <a:rPr lang="en-US" baseline="30000" dirty="0" smtClean="0"/>
              <a:t>34</a:t>
            </a:r>
            <a:endParaRPr lang="en-US" baseline="30000" dirty="0"/>
          </a:p>
        </p:txBody>
      </p:sp>
      <p:sp>
        <p:nvSpPr>
          <p:cNvPr id="54" name="TextBox 53"/>
          <p:cNvSpPr txBox="1"/>
          <p:nvPr/>
        </p:nvSpPr>
        <p:spPr>
          <a:xfrm>
            <a:off x="6878423" y="5982906"/>
            <a:ext cx="2289004" cy="391553"/>
          </a:xfrm>
          <a:prstGeom prst="rect">
            <a:avLst/>
          </a:prstGeom>
          <a:noFill/>
        </p:spPr>
        <p:txBody>
          <a:bodyPr wrap="square" lIns="98207" tIns="49103" rIns="98207" bIns="49103" rtlCol="0">
            <a:spAutoFit/>
          </a:bodyPr>
          <a:lstStyle/>
          <a:p>
            <a:r>
              <a:rPr lang="en-US" dirty="0" smtClean="0"/>
              <a:t>L= 2 * 10</a:t>
            </a:r>
            <a:r>
              <a:rPr lang="en-US" baseline="30000" dirty="0" smtClean="0"/>
              <a:t>34</a:t>
            </a:r>
            <a:endParaRPr lang="en-US" baseline="30000" dirty="0"/>
          </a:p>
        </p:txBody>
      </p:sp>
      <p:sp>
        <p:nvSpPr>
          <p:cNvPr id="56" name="TextBox 55"/>
          <p:cNvSpPr txBox="1"/>
          <p:nvPr/>
        </p:nvSpPr>
        <p:spPr>
          <a:xfrm>
            <a:off x="9263060" y="1242185"/>
            <a:ext cx="2866192" cy="391553"/>
          </a:xfrm>
          <a:prstGeom prst="rect">
            <a:avLst/>
          </a:prstGeom>
          <a:noFill/>
        </p:spPr>
        <p:txBody>
          <a:bodyPr wrap="square" lIns="98207" tIns="49103" rIns="98207" bIns="49103" rtlCol="0">
            <a:spAutoFit/>
          </a:bodyPr>
          <a:lstStyle/>
          <a:p>
            <a:r>
              <a:rPr lang="en-US" dirty="0" smtClean="0"/>
              <a:t>L= 4-5 * 10</a:t>
            </a:r>
            <a:r>
              <a:rPr lang="en-US" baseline="30000" dirty="0" smtClean="0"/>
              <a:t>34</a:t>
            </a:r>
            <a:endParaRPr lang="en-US" baseline="30000" dirty="0"/>
          </a:p>
        </p:txBody>
      </p:sp>
      <p:sp>
        <p:nvSpPr>
          <p:cNvPr id="60" name="TextBox 59"/>
          <p:cNvSpPr txBox="1"/>
          <p:nvPr/>
        </p:nvSpPr>
        <p:spPr>
          <a:xfrm>
            <a:off x="52356" y="5191255"/>
            <a:ext cx="2866192" cy="391553"/>
          </a:xfrm>
          <a:prstGeom prst="rect">
            <a:avLst/>
          </a:prstGeom>
          <a:noFill/>
          <a:ln>
            <a:noFill/>
          </a:ln>
        </p:spPr>
        <p:txBody>
          <a:bodyPr wrap="square" lIns="98207" tIns="49103" rIns="98207" bIns="49103" rtlCol="0">
            <a:spAutoFit/>
          </a:bodyPr>
          <a:lstStyle/>
          <a:p>
            <a:r>
              <a:rPr lang="en-US" dirty="0" smtClean="0">
                <a:solidFill>
                  <a:srgbClr val="FFFF00"/>
                </a:solidFill>
              </a:rPr>
              <a:t>~ 600 fb</a:t>
            </a:r>
            <a:r>
              <a:rPr lang="en-US" baseline="30000" dirty="0" smtClean="0">
                <a:solidFill>
                  <a:srgbClr val="FFFF00"/>
                </a:solidFill>
              </a:rPr>
              <a:t>-1</a:t>
            </a:r>
            <a:endParaRPr lang="en-US" baseline="30000" dirty="0">
              <a:solidFill>
                <a:srgbClr val="FFFF00"/>
              </a:solidFill>
            </a:endParaRPr>
          </a:p>
        </p:txBody>
      </p:sp>
      <p:sp>
        <p:nvSpPr>
          <p:cNvPr id="62" name="TextBox 61"/>
          <p:cNvSpPr txBox="1"/>
          <p:nvPr/>
        </p:nvSpPr>
        <p:spPr>
          <a:xfrm>
            <a:off x="4" y="6415468"/>
            <a:ext cx="2866192" cy="391553"/>
          </a:xfrm>
          <a:prstGeom prst="rect">
            <a:avLst/>
          </a:prstGeom>
          <a:noFill/>
          <a:ln>
            <a:noFill/>
          </a:ln>
        </p:spPr>
        <p:txBody>
          <a:bodyPr wrap="square" lIns="98207" tIns="49103" rIns="98207" bIns="49103" rtlCol="0">
            <a:spAutoFit/>
          </a:bodyPr>
          <a:lstStyle/>
          <a:p>
            <a:r>
              <a:rPr lang="en-US" dirty="0" smtClean="0">
                <a:solidFill>
                  <a:srgbClr val="FFFF00"/>
                </a:solidFill>
              </a:rPr>
              <a:t>~ 100 fb</a:t>
            </a:r>
            <a:r>
              <a:rPr lang="en-US" baseline="30000" dirty="0" smtClean="0">
                <a:solidFill>
                  <a:srgbClr val="FFFF00"/>
                </a:solidFill>
              </a:rPr>
              <a:t>-1</a:t>
            </a:r>
            <a:endParaRPr lang="en-US" baseline="30000" dirty="0">
              <a:solidFill>
                <a:srgbClr val="FFFF00"/>
              </a:solidFill>
            </a:endParaRPr>
          </a:p>
        </p:txBody>
      </p:sp>
      <p:cxnSp>
        <p:nvCxnSpPr>
          <p:cNvPr id="64" name="Straight Connector 63"/>
          <p:cNvCxnSpPr/>
          <p:nvPr/>
        </p:nvCxnSpPr>
        <p:spPr>
          <a:xfrm rot="5400000">
            <a:off x="5361153" y="3551117"/>
            <a:ext cx="4863569" cy="9"/>
          </a:xfrm>
          <a:prstGeom prst="line">
            <a:avLst/>
          </a:prstGeom>
          <a:ln w="25400" cap="flat" cmpd="sng" algn="ctr">
            <a:solidFill>
              <a:srgbClr val="FFFFFF"/>
            </a:solidFill>
            <a:prstDash val="dot"/>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p:nvPr/>
        </p:nvCxnSpPr>
        <p:spPr>
          <a:xfrm flipV="1">
            <a:off x="7809250" y="1492001"/>
            <a:ext cx="916486" cy="1"/>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7753100" y="915690"/>
            <a:ext cx="2866192" cy="391553"/>
          </a:xfrm>
          <a:prstGeom prst="rect">
            <a:avLst/>
          </a:prstGeom>
          <a:noFill/>
        </p:spPr>
        <p:txBody>
          <a:bodyPr wrap="square" lIns="98207" tIns="49103" rIns="98207" bIns="49103" rtlCol="0">
            <a:spAutoFit/>
          </a:bodyPr>
          <a:lstStyle/>
          <a:p>
            <a:r>
              <a:rPr lang="en-US" dirty="0" smtClean="0"/>
              <a:t>Phase 2</a:t>
            </a:r>
            <a:endParaRPr lang="en-US" baseline="30000" dirty="0"/>
          </a:p>
        </p:txBody>
      </p:sp>
      <p:cxnSp>
        <p:nvCxnSpPr>
          <p:cNvPr id="82" name="Straight Arrow Connector 81"/>
          <p:cNvCxnSpPr/>
          <p:nvPr/>
        </p:nvCxnSpPr>
        <p:spPr>
          <a:xfrm flipH="1" flipV="1">
            <a:off x="6894980" y="1814164"/>
            <a:ext cx="916486" cy="1"/>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a:off x="6223256" y="1795639"/>
            <a:ext cx="2075509" cy="391553"/>
          </a:xfrm>
          <a:prstGeom prst="rect">
            <a:avLst/>
          </a:prstGeom>
          <a:noFill/>
        </p:spPr>
        <p:txBody>
          <a:bodyPr wrap="square" lIns="98207" tIns="49103" rIns="98207" bIns="49103" rtlCol="0">
            <a:spAutoFit/>
          </a:bodyPr>
          <a:lstStyle/>
          <a:p>
            <a:r>
              <a:rPr lang="en-US" dirty="0" smtClean="0"/>
              <a:t>Phase 1</a:t>
            </a:r>
            <a:endParaRPr lang="en-US" baseline="30000" dirty="0"/>
          </a:p>
        </p:txBody>
      </p:sp>
      <p:cxnSp>
        <p:nvCxnSpPr>
          <p:cNvPr id="65" name="Straight Connector 64"/>
          <p:cNvCxnSpPr/>
          <p:nvPr/>
        </p:nvCxnSpPr>
        <p:spPr>
          <a:xfrm rot="5400000">
            <a:off x="4115071" y="7065418"/>
            <a:ext cx="114107" cy="18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rot="5400000">
            <a:off x="3661979" y="7058424"/>
            <a:ext cx="114107" cy="18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rot="5400000">
            <a:off x="3208887" y="7051429"/>
            <a:ext cx="114107" cy="18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sp>
        <p:nvSpPr>
          <p:cNvPr id="85" name="Oval Callout 84"/>
          <p:cNvSpPr/>
          <p:nvPr/>
        </p:nvSpPr>
        <p:spPr>
          <a:xfrm>
            <a:off x="1034995" y="4884260"/>
            <a:ext cx="3470252" cy="1854260"/>
          </a:xfrm>
          <a:prstGeom prst="wedgeEllipseCallout">
            <a:avLst>
              <a:gd name="adj1" fmla="val 45917"/>
              <a:gd name="adj2" fmla="val 55392"/>
            </a:avLst>
          </a:prstGeom>
        </p:spPr>
        <p:style>
          <a:lnRef idx="1">
            <a:schemeClr val="accent2"/>
          </a:lnRef>
          <a:fillRef idx="2">
            <a:schemeClr val="accent2"/>
          </a:fillRef>
          <a:effectRef idx="1">
            <a:schemeClr val="accent2"/>
          </a:effectRef>
          <a:fontRef idx="minor">
            <a:schemeClr val="dk1"/>
          </a:fontRef>
        </p:style>
        <p:txBody>
          <a:bodyPr lIns="98207" tIns="49103" rIns="98207" bIns="49103" rtlCol="0" anchor="ctr"/>
          <a:lstStyle/>
          <a:p>
            <a:pPr algn="ctr"/>
            <a:endParaRPr lang="en-US" dirty="0"/>
          </a:p>
        </p:txBody>
      </p:sp>
      <p:sp>
        <p:nvSpPr>
          <p:cNvPr id="86" name="Oval Callout 85"/>
          <p:cNvSpPr/>
          <p:nvPr/>
        </p:nvSpPr>
        <p:spPr>
          <a:xfrm>
            <a:off x="1192814" y="2202929"/>
            <a:ext cx="3389196" cy="1675430"/>
          </a:xfrm>
          <a:prstGeom prst="wedgeEllipseCallout">
            <a:avLst>
              <a:gd name="adj1" fmla="val 74778"/>
              <a:gd name="adj2" fmla="val 216013"/>
            </a:avLst>
          </a:prstGeom>
        </p:spPr>
        <p:style>
          <a:lnRef idx="1">
            <a:schemeClr val="accent3"/>
          </a:lnRef>
          <a:fillRef idx="2">
            <a:schemeClr val="accent3"/>
          </a:fillRef>
          <a:effectRef idx="1">
            <a:schemeClr val="accent3"/>
          </a:effectRef>
          <a:fontRef idx="minor">
            <a:schemeClr val="dk1"/>
          </a:fontRef>
        </p:style>
        <p:txBody>
          <a:bodyPr lIns="98207" tIns="49103" rIns="98207" bIns="49103" rtlCol="0" anchor="ctr"/>
          <a:lstStyle/>
          <a:p>
            <a:pPr algn="ctr"/>
            <a:endParaRPr lang="en-US" dirty="0"/>
          </a:p>
        </p:txBody>
      </p:sp>
      <p:sp>
        <p:nvSpPr>
          <p:cNvPr id="87" name="TextBox 86"/>
          <p:cNvSpPr txBox="1"/>
          <p:nvPr/>
        </p:nvSpPr>
        <p:spPr>
          <a:xfrm>
            <a:off x="1342137" y="5085232"/>
            <a:ext cx="3080181" cy="1407215"/>
          </a:xfrm>
          <a:prstGeom prst="rect">
            <a:avLst/>
          </a:prstGeom>
          <a:noFill/>
        </p:spPr>
        <p:txBody>
          <a:bodyPr wrap="square" lIns="98207" tIns="49103" rIns="98207" bIns="49103" rtlCol="0">
            <a:spAutoFit/>
          </a:bodyPr>
          <a:lstStyle/>
          <a:p>
            <a:pPr algn="ctr"/>
            <a:r>
              <a:rPr lang="en-US" sz="1700" i="1" dirty="0" smtClean="0">
                <a:solidFill>
                  <a:srgbClr val="FF0000"/>
                </a:solidFill>
              </a:rPr>
              <a:t>New forward beam pipes</a:t>
            </a:r>
          </a:p>
          <a:p>
            <a:pPr algn="ctr"/>
            <a:r>
              <a:rPr lang="en-US" sz="1700" i="1" dirty="0" smtClean="0">
                <a:solidFill>
                  <a:srgbClr val="FF0000"/>
                </a:solidFill>
              </a:rPr>
              <a:t>Consolidate infrastructure</a:t>
            </a:r>
          </a:p>
          <a:p>
            <a:pPr algn="ctr"/>
            <a:r>
              <a:rPr lang="en-US" sz="1700" i="1" dirty="0" smtClean="0">
                <a:solidFill>
                  <a:srgbClr val="FF0000"/>
                </a:solidFill>
              </a:rPr>
              <a:t>Solve single points of failure</a:t>
            </a:r>
          </a:p>
          <a:p>
            <a:pPr algn="ctr"/>
            <a:r>
              <a:rPr lang="en-US" sz="1700" i="1" dirty="0" smtClean="0">
                <a:solidFill>
                  <a:srgbClr val="FF0000"/>
                </a:solidFill>
              </a:rPr>
              <a:t>Fix detectors problems</a:t>
            </a:r>
          </a:p>
          <a:p>
            <a:pPr algn="ctr"/>
            <a:r>
              <a:rPr lang="en-US" sz="1700" i="1" dirty="0" smtClean="0">
                <a:solidFill>
                  <a:srgbClr val="FF0000"/>
                </a:solidFill>
              </a:rPr>
              <a:t>Restore nominal design</a:t>
            </a:r>
            <a:endParaRPr lang="en-US" sz="1700" i="1" dirty="0">
              <a:solidFill>
                <a:srgbClr val="FF0000"/>
              </a:solidFill>
            </a:endParaRPr>
          </a:p>
        </p:txBody>
      </p:sp>
      <p:sp>
        <p:nvSpPr>
          <p:cNvPr id="89" name="TextBox 88"/>
          <p:cNvSpPr txBox="1"/>
          <p:nvPr/>
        </p:nvSpPr>
        <p:spPr>
          <a:xfrm>
            <a:off x="1121243" y="2376414"/>
            <a:ext cx="3470252" cy="1145605"/>
          </a:xfrm>
          <a:prstGeom prst="rect">
            <a:avLst/>
          </a:prstGeom>
          <a:noFill/>
        </p:spPr>
        <p:txBody>
          <a:bodyPr wrap="square" lIns="98207" tIns="49103" rIns="98207" bIns="49103" rtlCol="0">
            <a:spAutoFit/>
          </a:bodyPr>
          <a:lstStyle/>
          <a:p>
            <a:pPr algn="ctr"/>
            <a:r>
              <a:rPr lang="en-US" sz="1700" i="1" dirty="0" smtClean="0">
                <a:solidFill>
                  <a:srgbClr val="0000FF"/>
                </a:solidFill>
              </a:rPr>
              <a:t>ATLAS installs 4</a:t>
            </a:r>
            <a:r>
              <a:rPr lang="en-US" sz="1700" i="1" baseline="30000" dirty="0" smtClean="0">
                <a:solidFill>
                  <a:srgbClr val="0000FF"/>
                </a:solidFill>
              </a:rPr>
              <a:t>th</a:t>
            </a:r>
            <a:r>
              <a:rPr lang="en-US" sz="1700" i="1" dirty="0" smtClean="0">
                <a:solidFill>
                  <a:srgbClr val="0000FF"/>
                </a:solidFill>
              </a:rPr>
              <a:t> Pixel layer</a:t>
            </a:r>
          </a:p>
          <a:p>
            <a:pPr algn="ctr"/>
            <a:r>
              <a:rPr lang="en-US" sz="1700" i="1" dirty="0" smtClean="0">
                <a:solidFill>
                  <a:srgbClr val="0000FF"/>
                </a:solidFill>
              </a:rPr>
              <a:t>CMS new low mass Pixel ?</a:t>
            </a:r>
          </a:p>
          <a:p>
            <a:pPr algn="ctr"/>
            <a:r>
              <a:rPr lang="en-US" sz="1700" i="1" dirty="0" smtClean="0">
                <a:solidFill>
                  <a:srgbClr val="0000FF"/>
                </a:solidFill>
              </a:rPr>
              <a:t>Modification of the TAS regions?</a:t>
            </a:r>
          </a:p>
          <a:p>
            <a:pPr algn="ctr"/>
            <a:r>
              <a:rPr lang="en-US" sz="1700" i="1" dirty="0" smtClean="0">
                <a:solidFill>
                  <a:srgbClr val="0000FF"/>
                </a:solidFill>
              </a:rPr>
              <a:t>Install new shielding elements</a:t>
            </a:r>
          </a:p>
        </p:txBody>
      </p:sp>
      <p:sp>
        <p:nvSpPr>
          <p:cNvPr id="91" name="Oval Callout 90"/>
          <p:cNvSpPr/>
          <p:nvPr/>
        </p:nvSpPr>
        <p:spPr>
          <a:xfrm>
            <a:off x="4224661" y="3040644"/>
            <a:ext cx="2961865" cy="1675430"/>
          </a:xfrm>
          <a:prstGeom prst="wedgeEllipseCallout">
            <a:avLst>
              <a:gd name="adj1" fmla="val 35466"/>
              <a:gd name="adj2" fmla="val 123584"/>
            </a:avLst>
          </a:prstGeom>
        </p:spPr>
        <p:style>
          <a:lnRef idx="2">
            <a:schemeClr val="accent2"/>
          </a:lnRef>
          <a:fillRef idx="1">
            <a:schemeClr val="lt1"/>
          </a:fillRef>
          <a:effectRef idx="0">
            <a:schemeClr val="accent2"/>
          </a:effectRef>
          <a:fontRef idx="minor">
            <a:schemeClr val="dk1"/>
          </a:fontRef>
        </p:style>
        <p:txBody>
          <a:bodyPr lIns="98207" tIns="49103" rIns="98207" bIns="49103" rtlCol="0" anchor="ctr"/>
          <a:lstStyle/>
          <a:p>
            <a:pPr algn="ctr"/>
            <a:endParaRPr lang="en-US" dirty="0"/>
          </a:p>
        </p:txBody>
      </p:sp>
      <p:sp>
        <p:nvSpPr>
          <p:cNvPr id="97" name="TextBox 96"/>
          <p:cNvSpPr txBox="1"/>
          <p:nvPr/>
        </p:nvSpPr>
        <p:spPr>
          <a:xfrm>
            <a:off x="4124040" y="3319753"/>
            <a:ext cx="3200755" cy="883995"/>
          </a:xfrm>
          <a:prstGeom prst="rect">
            <a:avLst/>
          </a:prstGeom>
          <a:noFill/>
        </p:spPr>
        <p:txBody>
          <a:bodyPr wrap="square" lIns="98207" tIns="49103" rIns="98207" bIns="49103" rtlCol="0">
            <a:spAutoFit/>
          </a:bodyPr>
          <a:lstStyle/>
          <a:p>
            <a:pPr algn="ctr"/>
            <a:r>
              <a:rPr lang="en-US" sz="1700" i="1" dirty="0" smtClean="0">
                <a:solidFill>
                  <a:srgbClr val="000090"/>
                </a:solidFill>
              </a:rPr>
              <a:t>ATLAS new warm FCAl</a:t>
            </a:r>
          </a:p>
          <a:p>
            <a:pPr algn="ctr"/>
            <a:r>
              <a:rPr lang="en-US" sz="1700" i="1" dirty="0" smtClean="0">
                <a:solidFill>
                  <a:srgbClr val="000090"/>
                </a:solidFill>
              </a:rPr>
              <a:t>ATLAS new  muon forward det. </a:t>
            </a:r>
          </a:p>
          <a:p>
            <a:pPr algn="ctr"/>
            <a:r>
              <a:rPr lang="en-US" sz="1700" i="1" dirty="0" smtClean="0">
                <a:solidFill>
                  <a:srgbClr val="000090"/>
                </a:solidFill>
              </a:rPr>
              <a:t>……..</a:t>
            </a:r>
          </a:p>
        </p:txBody>
      </p:sp>
      <p:sp>
        <p:nvSpPr>
          <p:cNvPr id="101" name="Oval Callout 100"/>
          <p:cNvSpPr/>
          <p:nvPr/>
        </p:nvSpPr>
        <p:spPr>
          <a:xfrm>
            <a:off x="7657426" y="1644320"/>
            <a:ext cx="2961865" cy="1675430"/>
          </a:xfrm>
          <a:prstGeom prst="wedgeEllipseCallout">
            <a:avLst>
              <a:gd name="adj1" fmla="val -36363"/>
              <a:gd name="adj2" fmla="val 176630"/>
            </a:avLst>
          </a:prstGeom>
        </p:spPr>
        <p:style>
          <a:lnRef idx="1">
            <a:schemeClr val="accent3"/>
          </a:lnRef>
          <a:fillRef idx="3">
            <a:schemeClr val="accent3"/>
          </a:fillRef>
          <a:effectRef idx="2">
            <a:schemeClr val="accent3"/>
          </a:effectRef>
          <a:fontRef idx="minor">
            <a:schemeClr val="lt1"/>
          </a:fontRef>
        </p:style>
        <p:txBody>
          <a:bodyPr lIns="98207" tIns="49103" rIns="98207" bIns="49103" rtlCol="0" anchor="ctr"/>
          <a:lstStyle/>
          <a:p>
            <a:pPr algn="ctr"/>
            <a:endParaRPr lang="en-US" dirty="0"/>
          </a:p>
        </p:txBody>
      </p:sp>
      <p:sp>
        <p:nvSpPr>
          <p:cNvPr id="102" name="TextBox 101"/>
          <p:cNvSpPr txBox="1"/>
          <p:nvPr/>
        </p:nvSpPr>
        <p:spPr>
          <a:xfrm>
            <a:off x="7468223" y="1797017"/>
            <a:ext cx="3366087" cy="1145605"/>
          </a:xfrm>
          <a:prstGeom prst="rect">
            <a:avLst/>
          </a:prstGeom>
          <a:noFill/>
        </p:spPr>
        <p:txBody>
          <a:bodyPr wrap="square" lIns="98207" tIns="49103" rIns="98207" bIns="49103" rtlCol="0">
            <a:spAutoFit/>
          </a:bodyPr>
          <a:lstStyle/>
          <a:p>
            <a:pPr algn="ctr"/>
            <a:r>
              <a:rPr lang="en-US" sz="1700" i="1" dirty="0" smtClean="0">
                <a:solidFill>
                  <a:schemeClr val="bg1"/>
                </a:solidFill>
              </a:rPr>
              <a:t> new Inner Detectors</a:t>
            </a:r>
          </a:p>
          <a:p>
            <a:pPr algn="ctr"/>
            <a:r>
              <a:rPr lang="en-US" sz="1700" i="1" dirty="0" smtClean="0">
                <a:solidFill>
                  <a:schemeClr val="bg1"/>
                </a:solidFill>
              </a:rPr>
              <a:t>ATLAS open endcap LAr? </a:t>
            </a:r>
          </a:p>
          <a:p>
            <a:pPr algn="ctr"/>
            <a:r>
              <a:rPr lang="en-US" sz="1700" i="1" dirty="0" smtClean="0">
                <a:solidFill>
                  <a:schemeClr val="bg1"/>
                </a:solidFill>
              </a:rPr>
              <a:t>Upgrade front end electronics</a:t>
            </a:r>
          </a:p>
          <a:p>
            <a:pPr algn="ctr"/>
            <a:r>
              <a:rPr lang="en-US" sz="1700" i="1" dirty="0" smtClean="0">
                <a:solidFill>
                  <a:schemeClr val="bg1"/>
                </a:solidFill>
              </a:rPr>
              <a:t>and upgrade triggers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26185"/>
            <a:ext cx="9686926" cy="471247"/>
          </a:xfrm>
        </p:spPr>
        <p:txBody>
          <a:bodyPr>
            <a:noAutofit/>
          </a:bodyPr>
          <a:lstStyle/>
          <a:p>
            <a:r>
              <a:rPr lang="en-US" sz="3900" b="1" i="1" dirty="0" smtClean="0"/>
              <a:t>LHCb upgrade strategy</a:t>
            </a:r>
            <a:endParaRPr lang="en-US" sz="3900" b="1" i="1" dirty="0"/>
          </a:p>
        </p:txBody>
      </p:sp>
      <p:sp>
        <p:nvSpPr>
          <p:cNvPr id="4" name="Content Placeholder 2"/>
          <p:cNvSpPr>
            <a:spLocks noGrp="1"/>
          </p:cNvSpPr>
          <p:nvPr>
            <p:ph idx="1"/>
          </p:nvPr>
        </p:nvSpPr>
        <p:spPr>
          <a:xfrm>
            <a:off x="336317" y="903223"/>
            <a:ext cx="10006530" cy="6204744"/>
          </a:xfrm>
        </p:spPr>
        <p:txBody>
          <a:bodyPr>
            <a:normAutofit fontScale="92500" lnSpcReduction="20000"/>
          </a:bodyPr>
          <a:lstStyle/>
          <a:p>
            <a:r>
              <a:rPr lang="en-US" sz="2800" dirty="0" smtClean="0"/>
              <a:t>Strategy</a:t>
            </a:r>
          </a:p>
          <a:p>
            <a:pPr lvl="1">
              <a:buFont typeface="Lucida Grande"/>
              <a:buChar char="-"/>
            </a:pPr>
            <a:r>
              <a:rPr lang="en-US" sz="2300" dirty="0" smtClean="0"/>
              <a:t>First collect  ~10 fb</a:t>
            </a:r>
            <a:r>
              <a:rPr lang="en-US" sz="2300" baseline="30000" dirty="0" smtClean="0"/>
              <a:t>-1</a:t>
            </a:r>
            <a:endParaRPr lang="en-US" sz="2300" baseline="30000" dirty="0" smtClean="0">
              <a:solidFill>
                <a:srgbClr val="7F7F7F"/>
              </a:solidFill>
            </a:endParaRPr>
          </a:p>
          <a:p>
            <a:pPr lvl="1">
              <a:buFont typeface="Lucida Grande"/>
              <a:buChar char="-"/>
            </a:pPr>
            <a:r>
              <a:rPr lang="en-US" sz="2300" dirty="0" smtClean="0"/>
              <a:t>Upgrade LHCb to 40MHz read-out (requires ~8-10 month shutdown)</a:t>
            </a:r>
          </a:p>
          <a:p>
            <a:pPr lvl="1">
              <a:buFont typeface="Lucida Grande"/>
              <a:buChar char="-"/>
            </a:pPr>
            <a:r>
              <a:rPr lang="en-US" sz="2300" dirty="0" smtClean="0"/>
              <a:t>Then collect ~100 fb</a:t>
            </a:r>
            <a:r>
              <a:rPr lang="en-US" sz="2300" baseline="30000" dirty="0" smtClean="0"/>
              <a:t>-1</a:t>
            </a:r>
          </a:p>
          <a:p>
            <a:pPr lvl="1">
              <a:buFont typeface="Lucida Grande"/>
              <a:buChar char="-"/>
            </a:pPr>
            <a:endParaRPr lang="en-US" sz="2100" dirty="0" smtClean="0"/>
          </a:p>
          <a:p>
            <a:r>
              <a:rPr lang="en-US" sz="2600" dirty="0" smtClean="0"/>
              <a:t>This requires running LHC at a Luminosity of 5*10</a:t>
            </a:r>
            <a:r>
              <a:rPr lang="en-US" sz="2600" baseline="30000" dirty="0" smtClean="0"/>
              <a:t>33 </a:t>
            </a:r>
            <a:r>
              <a:rPr lang="en-US" sz="2600" dirty="0" smtClean="0"/>
              <a:t>at Point 8</a:t>
            </a:r>
          </a:p>
          <a:p>
            <a:pPr lvl="1">
              <a:buNone/>
            </a:pPr>
            <a:endParaRPr lang="en-US" sz="1100" dirty="0" smtClean="0"/>
          </a:p>
          <a:p>
            <a:pPr>
              <a:buNone/>
            </a:pPr>
            <a:endParaRPr lang="en-US" sz="900" dirty="0" smtClean="0"/>
          </a:p>
          <a:p>
            <a:pPr>
              <a:buClr>
                <a:srgbClr val="FF0000"/>
              </a:buClr>
              <a:buFont typeface="Wingdings" charset="2"/>
              <a:buChar char="è"/>
            </a:pPr>
            <a:r>
              <a:rPr lang="en-US" sz="2800" dirty="0" smtClean="0"/>
              <a:t>LHC and sLHC operation schemes must be designed to allow </a:t>
            </a:r>
          </a:p>
          <a:p>
            <a:pPr>
              <a:buNone/>
            </a:pPr>
            <a:r>
              <a:rPr lang="en-US" sz="2800" dirty="0" smtClean="0"/>
              <a:t>	running of LHCb after 2020 with L=5*10</a:t>
            </a:r>
            <a:r>
              <a:rPr lang="en-US" sz="2800" baseline="30000" dirty="0" smtClean="0"/>
              <a:t>33 </a:t>
            </a:r>
            <a:endParaRPr lang="en-US" sz="2800" dirty="0" smtClean="0"/>
          </a:p>
          <a:p>
            <a:pPr>
              <a:buNone/>
            </a:pPr>
            <a:endParaRPr lang="en-US" sz="2300" dirty="0" smtClean="0"/>
          </a:p>
          <a:p>
            <a:pPr marL="676876" lvl="1" indent="-288141">
              <a:buNone/>
            </a:pPr>
            <a:endParaRPr lang="en-US" sz="2300" dirty="0" smtClean="0"/>
          </a:p>
          <a:p>
            <a:pPr marL="676876" lvl="1" indent="-288141">
              <a:buNone/>
            </a:pPr>
            <a:r>
              <a:rPr lang="en-US" sz="2300" dirty="0" smtClean="0"/>
              <a:t>Need to ensure full compatibility with LHCb requirements in IP8, in particular:</a:t>
            </a:r>
          </a:p>
          <a:p>
            <a:pPr marL="676876" lvl="1" indent="-288141">
              <a:buNone/>
            </a:pPr>
            <a:endParaRPr lang="en-US" sz="2300" dirty="0" smtClean="0"/>
          </a:p>
          <a:p>
            <a:pPr marL="676876" lvl="1" indent="-288141">
              <a:buFont typeface="Lucida Grande"/>
              <a:buChar char="-"/>
            </a:pPr>
            <a:r>
              <a:rPr lang="en-US" sz="2300" dirty="0" smtClean="0"/>
              <a:t>Compatibility of triplets in IP8 with higher luminosity (at present no TAS in P8)</a:t>
            </a:r>
          </a:p>
          <a:p>
            <a:pPr marL="676876" lvl="1" indent="-288141">
              <a:buFont typeface="Lucida Grande"/>
              <a:buChar char="-"/>
            </a:pPr>
            <a:r>
              <a:rPr lang="en-US" sz="2300" dirty="0" smtClean="0"/>
              <a:t>Optics and crossing scheme (displaced collision point, de-focussed beams)</a:t>
            </a:r>
          </a:p>
          <a:p>
            <a:pPr marL="676876" lvl="1" indent="-288141">
              <a:buFont typeface="Lucida Grande"/>
              <a:buChar char="-"/>
            </a:pPr>
            <a:r>
              <a:rPr lang="en-US" sz="2300" dirty="0" smtClean="0"/>
              <a:t>R2E of electronics in UX85, US85… </a:t>
            </a:r>
          </a:p>
          <a:p>
            <a:pPr marL="676876" lvl="1" indent="-288141">
              <a:buFont typeface="Lucida Grande"/>
              <a:buChar char="-"/>
            </a:pPr>
            <a:r>
              <a:rPr lang="en-US" sz="2300" dirty="0" smtClean="0"/>
              <a:t>Coordination of the Phase-1 shutdown/upgrade activities such to include LHCb upgrade</a:t>
            </a:r>
          </a:p>
          <a:p>
            <a:pPr lvl="1">
              <a:buFont typeface="Lucida Grande"/>
              <a:buChar char="-"/>
            </a:pPr>
            <a:endParaRPr lang="en-US" sz="2100" dirty="0" smtClean="0"/>
          </a:p>
          <a:p>
            <a:pPr lvl="1">
              <a:buNone/>
            </a:pPr>
            <a:endParaRPr lang="en-US" sz="2100" dirty="0" smtClean="0">
              <a:solidFill>
                <a:srgbClr val="7F7F7F"/>
              </a:solidFill>
            </a:endParaRPr>
          </a:p>
          <a:p>
            <a:pPr lvl="1"/>
            <a:endParaRPr lang="en-US" sz="2100" dirty="0" smtClean="0"/>
          </a:p>
        </p:txBody>
      </p:sp>
      <p:sp>
        <p:nvSpPr>
          <p:cNvPr id="5" name="Oval 4"/>
          <p:cNvSpPr/>
          <p:nvPr/>
        </p:nvSpPr>
        <p:spPr>
          <a:xfrm>
            <a:off x="2" y="3010745"/>
            <a:ext cx="10342845" cy="1348288"/>
          </a:xfrm>
          <a:prstGeom prst="ellipse">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8207" tIns="49103" rIns="98207" bIns="49103" rtlCol="0" anchor="ctr"/>
          <a:lstStyle/>
          <a:p>
            <a:pPr algn="ctr"/>
            <a:endParaRPr lang="en-US" dirty="0"/>
          </a:p>
        </p:txBody>
      </p:sp>
      <p:sp>
        <p:nvSpPr>
          <p:cNvPr id="6" name="TextBox 5"/>
          <p:cNvSpPr txBox="1"/>
          <p:nvPr/>
        </p:nvSpPr>
        <p:spPr>
          <a:xfrm>
            <a:off x="8625620" y="2316963"/>
            <a:ext cx="2137630" cy="683941"/>
          </a:xfrm>
          <a:prstGeom prst="rect">
            <a:avLst/>
          </a:prstGeom>
        </p:spPr>
        <p:style>
          <a:lnRef idx="1">
            <a:schemeClr val="accent2"/>
          </a:lnRef>
          <a:fillRef idx="3">
            <a:schemeClr val="accent2"/>
          </a:fillRef>
          <a:effectRef idx="2">
            <a:schemeClr val="accent2"/>
          </a:effectRef>
          <a:fontRef idx="minor">
            <a:schemeClr val="lt1"/>
          </a:fontRef>
        </p:style>
        <p:txBody>
          <a:bodyPr wrap="square" lIns="98207" tIns="49103" rIns="98207" bIns="49103" rtlCol="0">
            <a:spAutoFit/>
          </a:bodyPr>
          <a:lstStyle/>
          <a:p>
            <a:r>
              <a:rPr lang="en-US" dirty="0" smtClean="0"/>
              <a:t>This needs to be clarified a.s.a.p.</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62281" y="2"/>
            <a:ext cx="9686926" cy="890132"/>
          </a:xfrm>
        </p:spPr>
        <p:txBody>
          <a:bodyPr>
            <a:normAutofit/>
          </a:bodyPr>
          <a:lstStyle/>
          <a:p>
            <a:r>
              <a:rPr lang="en-US" sz="3900" b="1" i="1" dirty="0" err="1" smtClean="0"/>
              <a:t>sLHC</a:t>
            </a:r>
            <a:r>
              <a:rPr lang="en-US" sz="3900" b="1" i="1" dirty="0" smtClean="0"/>
              <a:t> as a luminosity upgrade</a:t>
            </a:r>
            <a:endParaRPr lang="en-US" sz="3900" b="1" i="1" dirty="0"/>
          </a:p>
        </p:txBody>
      </p:sp>
      <p:sp>
        <p:nvSpPr>
          <p:cNvPr id="5" name="Rectangle 29"/>
          <p:cNvSpPr>
            <a:spLocks noChangeArrowheads="1"/>
          </p:cNvSpPr>
          <p:nvPr/>
        </p:nvSpPr>
        <p:spPr bwMode="auto">
          <a:xfrm>
            <a:off x="-728937" y="3342669"/>
            <a:ext cx="12772017" cy="4597232"/>
          </a:xfrm>
          <a:prstGeom prst="rect">
            <a:avLst/>
          </a:prstGeom>
          <a:solidFill>
            <a:schemeClr val="bg1">
              <a:alpha val="98038"/>
            </a:schemeClr>
          </a:solidFill>
          <a:ln w="9525">
            <a:noFill/>
            <a:round/>
            <a:headEnd/>
            <a:tailEnd/>
          </a:ln>
        </p:spPr>
        <p:txBody>
          <a:bodyPr wrap="none" lIns="100377" tIns="50188" rIns="100377" bIns="50188" anchor="ctr">
            <a:prstTxWarp prst="textNoShape">
              <a:avLst/>
            </a:prstTxWarp>
          </a:bodyPr>
          <a:lstStyle/>
          <a:p>
            <a:pPr algn="ctr" eaLnBrk="0" hangingPunct="0"/>
            <a:endParaRPr lang="en-US"/>
          </a:p>
        </p:txBody>
      </p:sp>
      <p:sp>
        <p:nvSpPr>
          <p:cNvPr id="6" name="Line 51"/>
          <p:cNvSpPr>
            <a:spLocks noChangeShapeType="1"/>
          </p:cNvSpPr>
          <p:nvPr/>
        </p:nvSpPr>
        <p:spPr bwMode="auto">
          <a:xfrm flipH="1">
            <a:off x="3559547" y="5256138"/>
            <a:ext cx="906281" cy="1253472"/>
          </a:xfrm>
          <a:prstGeom prst="line">
            <a:avLst/>
          </a:prstGeom>
          <a:noFill/>
          <a:ln w="19050">
            <a:solidFill>
              <a:srgbClr val="99FF99"/>
            </a:solidFill>
            <a:round/>
            <a:headEnd/>
            <a:tailEnd/>
          </a:ln>
        </p:spPr>
        <p:txBody>
          <a:bodyPr lIns="98796" tIns="51374" rIns="98796" bIns="51374" anchor="ctr">
            <a:prstTxWarp prst="textNoShape">
              <a:avLst/>
            </a:prstTxWarp>
            <a:spAutoFit/>
          </a:bodyPr>
          <a:lstStyle/>
          <a:p>
            <a:endParaRPr lang="en-US"/>
          </a:p>
        </p:txBody>
      </p:sp>
      <p:sp>
        <p:nvSpPr>
          <p:cNvPr id="7" name="Line 52"/>
          <p:cNvSpPr>
            <a:spLocks noChangeShapeType="1"/>
          </p:cNvSpPr>
          <p:nvPr/>
        </p:nvSpPr>
        <p:spPr bwMode="auto">
          <a:xfrm flipH="1">
            <a:off x="3617474" y="5256139"/>
            <a:ext cx="848353" cy="1633365"/>
          </a:xfrm>
          <a:prstGeom prst="line">
            <a:avLst/>
          </a:prstGeom>
          <a:noFill/>
          <a:ln w="19050">
            <a:solidFill>
              <a:srgbClr val="99FF99"/>
            </a:solidFill>
            <a:round/>
            <a:headEnd/>
            <a:tailEnd/>
          </a:ln>
        </p:spPr>
        <p:txBody>
          <a:bodyPr lIns="98796" tIns="51374" rIns="98796" bIns="51374" anchor="ctr">
            <a:prstTxWarp prst="textNoShape">
              <a:avLst/>
            </a:prstTxWarp>
            <a:spAutoFit/>
          </a:bodyPr>
          <a:lstStyle/>
          <a:p>
            <a:endParaRPr lang="en-US"/>
          </a:p>
        </p:txBody>
      </p:sp>
      <p:sp>
        <p:nvSpPr>
          <p:cNvPr id="8" name="Line 53"/>
          <p:cNvSpPr>
            <a:spLocks noChangeShapeType="1"/>
          </p:cNvSpPr>
          <p:nvPr/>
        </p:nvSpPr>
        <p:spPr bwMode="auto">
          <a:xfrm flipH="1" flipV="1">
            <a:off x="3219460" y="3950147"/>
            <a:ext cx="1246371" cy="1251722"/>
          </a:xfrm>
          <a:prstGeom prst="line">
            <a:avLst/>
          </a:prstGeom>
          <a:noFill/>
          <a:ln w="19050">
            <a:solidFill>
              <a:srgbClr val="99FF99"/>
            </a:solidFill>
            <a:round/>
            <a:headEnd/>
            <a:tailEnd/>
          </a:ln>
        </p:spPr>
        <p:txBody>
          <a:bodyPr lIns="98796" tIns="51374" rIns="98796" bIns="51374" anchor="ctr">
            <a:prstTxWarp prst="textNoShape">
              <a:avLst/>
            </a:prstTxWarp>
            <a:spAutoFit/>
          </a:bodyPr>
          <a:lstStyle/>
          <a:p>
            <a:endParaRPr lang="en-US"/>
          </a:p>
        </p:txBody>
      </p:sp>
      <p:pic>
        <p:nvPicPr>
          <p:cNvPr id="9" name="Picture 32" descr="dd00942_[1]"/>
          <p:cNvPicPr>
            <a:picLocks noChangeAspect="1" noChangeArrowheads="1"/>
          </p:cNvPicPr>
          <p:nvPr/>
        </p:nvPicPr>
        <p:blipFill>
          <a:blip r:embed="rId2"/>
          <a:srcRect/>
          <a:stretch>
            <a:fillRect/>
          </a:stretch>
        </p:blipFill>
        <p:spPr bwMode="auto">
          <a:xfrm>
            <a:off x="4011753" y="4806219"/>
            <a:ext cx="1076325" cy="705515"/>
          </a:xfrm>
          <a:prstGeom prst="rect">
            <a:avLst/>
          </a:prstGeom>
          <a:noFill/>
          <a:ln w="9525">
            <a:noFill/>
            <a:miter lim="800000"/>
            <a:headEnd/>
            <a:tailEnd/>
          </a:ln>
        </p:spPr>
      </p:pic>
      <p:sp>
        <p:nvSpPr>
          <p:cNvPr id="10" name="Line 33"/>
          <p:cNvSpPr>
            <a:spLocks noChangeShapeType="1"/>
          </p:cNvSpPr>
          <p:nvPr/>
        </p:nvSpPr>
        <p:spPr bwMode="auto">
          <a:xfrm>
            <a:off x="562283" y="5527489"/>
            <a:ext cx="1752766" cy="0"/>
          </a:xfrm>
          <a:prstGeom prst="line">
            <a:avLst/>
          </a:prstGeom>
          <a:noFill/>
          <a:ln w="38100">
            <a:solidFill>
              <a:srgbClr val="FF4B4B"/>
            </a:solidFill>
            <a:round/>
            <a:headEnd/>
            <a:tailEnd type="triangle" w="lg" len="lg"/>
          </a:ln>
        </p:spPr>
        <p:txBody>
          <a:bodyPr lIns="98796" tIns="51374" rIns="98796" bIns="51374" anchor="ctr">
            <a:prstTxWarp prst="textNoShape">
              <a:avLst/>
            </a:prstTxWarp>
            <a:spAutoFit/>
          </a:bodyPr>
          <a:lstStyle/>
          <a:p>
            <a:endParaRPr lang="en-US"/>
          </a:p>
        </p:txBody>
      </p:sp>
      <p:sp>
        <p:nvSpPr>
          <p:cNvPr id="11" name="Line 34"/>
          <p:cNvSpPr>
            <a:spLocks noChangeShapeType="1"/>
          </p:cNvSpPr>
          <p:nvPr/>
        </p:nvSpPr>
        <p:spPr bwMode="auto">
          <a:xfrm flipH="1">
            <a:off x="7293050" y="5527489"/>
            <a:ext cx="1696707" cy="0"/>
          </a:xfrm>
          <a:prstGeom prst="line">
            <a:avLst/>
          </a:prstGeom>
          <a:noFill/>
          <a:ln w="38100">
            <a:solidFill>
              <a:srgbClr val="FF4B4B"/>
            </a:solidFill>
            <a:round/>
            <a:headEnd/>
            <a:tailEnd type="triangle" w="lg" len="lg"/>
          </a:ln>
        </p:spPr>
        <p:txBody>
          <a:bodyPr lIns="98796" tIns="51374" rIns="98796" bIns="51374" anchor="ctr">
            <a:prstTxWarp prst="textNoShape">
              <a:avLst/>
            </a:prstTxWarp>
            <a:spAutoFit/>
          </a:bodyPr>
          <a:lstStyle/>
          <a:p>
            <a:endParaRPr lang="en-US"/>
          </a:p>
        </p:txBody>
      </p:sp>
      <p:sp>
        <p:nvSpPr>
          <p:cNvPr id="12" name="Oval 35"/>
          <p:cNvSpPr>
            <a:spLocks noChangeArrowheads="1"/>
          </p:cNvSpPr>
          <p:nvPr/>
        </p:nvSpPr>
        <p:spPr bwMode="auto">
          <a:xfrm>
            <a:off x="6586578" y="5250717"/>
            <a:ext cx="280565" cy="557047"/>
          </a:xfrm>
          <a:prstGeom prst="ellipse">
            <a:avLst/>
          </a:prstGeom>
          <a:solidFill>
            <a:srgbClr val="FF4B4B"/>
          </a:solidFill>
          <a:ln w="3175">
            <a:solidFill>
              <a:srgbClr val="FF0000"/>
            </a:solidFill>
            <a:round/>
            <a:headEnd/>
            <a:tailEnd/>
          </a:ln>
          <a:effectLst>
            <a:outerShdw blurRad="63500" dist="38099" dir="2700000" algn="ctr" rotWithShape="0">
              <a:schemeClr val="folHlink">
                <a:alpha val="50000"/>
              </a:schemeClr>
            </a:outerShdw>
          </a:effectLst>
        </p:spPr>
        <p:txBody>
          <a:bodyPr wrap="none" lIns="98796" tIns="51374" rIns="98796" bIns="51374" anchor="ctr">
            <a:prstTxWarp prst="textNoShape">
              <a:avLst/>
            </a:prstTxWarp>
            <a:spAutoFit/>
          </a:bodyPr>
          <a:lstStyle/>
          <a:p>
            <a:pPr algn="ctr" eaLnBrk="0" hangingPunct="0">
              <a:defRPr/>
            </a:pPr>
            <a:endParaRPr lang="en-US"/>
          </a:p>
        </p:txBody>
      </p:sp>
      <p:sp>
        <p:nvSpPr>
          <p:cNvPr id="13" name="Oval 36"/>
          <p:cNvSpPr>
            <a:spLocks noChangeArrowheads="1"/>
          </p:cNvSpPr>
          <p:nvPr/>
        </p:nvSpPr>
        <p:spPr bwMode="auto">
          <a:xfrm>
            <a:off x="2740957" y="5250717"/>
            <a:ext cx="280565" cy="557047"/>
          </a:xfrm>
          <a:prstGeom prst="ellipse">
            <a:avLst/>
          </a:prstGeom>
          <a:solidFill>
            <a:srgbClr val="FF4B4B"/>
          </a:solidFill>
          <a:ln w="3175">
            <a:solidFill>
              <a:srgbClr val="FF0000"/>
            </a:solidFill>
            <a:round/>
            <a:headEnd/>
            <a:tailEnd/>
          </a:ln>
          <a:effectLst>
            <a:outerShdw blurRad="63500" dist="38099" dir="2700000" algn="ctr" rotWithShape="0">
              <a:schemeClr val="folHlink">
                <a:alpha val="50000"/>
              </a:schemeClr>
            </a:outerShdw>
          </a:effectLst>
        </p:spPr>
        <p:txBody>
          <a:bodyPr wrap="none" lIns="98796" tIns="51374" rIns="98796" bIns="51374" anchor="ctr">
            <a:prstTxWarp prst="textNoShape">
              <a:avLst/>
            </a:prstTxWarp>
            <a:spAutoFit/>
          </a:bodyPr>
          <a:lstStyle/>
          <a:p>
            <a:pPr algn="ctr" eaLnBrk="0" hangingPunct="0">
              <a:defRPr/>
            </a:pPr>
            <a:endParaRPr lang="en-US"/>
          </a:p>
        </p:txBody>
      </p:sp>
      <p:sp>
        <p:nvSpPr>
          <p:cNvPr id="14" name="Line 37"/>
          <p:cNvSpPr>
            <a:spLocks noChangeShapeType="1"/>
          </p:cNvSpPr>
          <p:nvPr/>
        </p:nvSpPr>
        <p:spPr bwMode="auto">
          <a:xfrm>
            <a:off x="3333444" y="5201868"/>
            <a:ext cx="1132384" cy="0"/>
          </a:xfrm>
          <a:prstGeom prst="line">
            <a:avLst/>
          </a:prstGeom>
          <a:noFill/>
          <a:ln w="25400">
            <a:solidFill>
              <a:srgbClr val="FF4B4B"/>
            </a:solidFill>
            <a:round/>
            <a:headEnd/>
            <a:tailEnd type="triangle" w="lg" len="lg"/>
          </a:ln>
        </p:spPr>
        <p:txBody>
          <a:bodyPr lIns="98796" tIns="51374" rIns="98796" bIns="51374" anchor="ctr">
            <a:prstTxWarp prst="textNoShape">
              <a:avLst/>
            </a:prstTxWarp>
            <a:spAutoFit/>
          </a:bodyPr>
          <a:lstStyle/>
          <a:p>
            <a:endParaRPr lang="en-US"/>
          </a:p>
        </p:txBody>
      </p:sp>
      <p:sp>
        <p:nvSpPr>
          <p:cNvPr id="15" name="Line 38"/>
          <p:cNvSpPr>
            <a:spLocks noChangeShapeType="1"/>
          </p:cNvSpPr>
          <p:nvPr/>
        </p:nvSpPr>
        <p:spPr bwMode="auto">
          <a:xfrm>
            <a:off x="3447432" y="5527489"/>
            <a:ext cx="790427" cy="0"/>
          </a:xfrm>
          <a:prstGeom prst="line">
            <a:avLst/>
          </a:prstGeom>
          <a:noFill/>
          <a:ln w="25400">
            <a:solidFill>
              <a:srgbClr val="FF4B4B"/>
            </a:solidFill>
            <a:round/>
            <a:headEnd/>
            <a:tailEnd type="triangle" w="lg" len="lg"/>
          </a:ln>
        </p:spPr>
        <p:txBody>
          <a:bodyPr lIns="98796" tIns="51374" rIns="98796" bIns="51374" anchor="ctr">
            <a:prstTxWarp prst="textNoShape">
              <a:avLst/>
            </a:prstTxWarp>
            <a:spAutoFit/>
          </a:bodyPr>
          <a:lstStyle/>
          <a:p>
            <a:endParaRPr lang="en-US"/>
          </a:p>
        </p:txBody>
      </p:sp>
      <p:sp>
        <p:nvSpPr>
          <p:cNvPr id="16" name="Line 39"/>
          <p:cNvSpPr>
            <a:spLocks noChangeShapeType="1"/>
          </p:cNvSpPr>
          <p:nvPr/>
        </p:nvSpPr>
        <p:spPr bwMode="auto">
          <a:xfrm>
            <a:off x="3333444" y="5854861"/>
            <a:ext cx="622250" cy="0"/>
          </a:xfrm>
          <a:prstGeom prst="line">
            <a:avLst/>
          </a:prstGeom>
          <a:noFill/>
          <a:ln w="25400">
            <a:solidFill>
              <a:srgbClr val="FF4B4B"/>
            </a:solidFill>
            <a:round/>
            <a:headEnd/>
            <a:tailEnd type="triangle" w="lg" len="lg"/>
          </a:ln>
        </p:spPr>
        <p:txBody>
          <a:bodyPr lIns="98796" tIns="51374" rIns="98796" bIns="51374" anchor="ctr">
            <a:prstTxWarp prst="textNoShape">
              <a:avLst/>
            </a:prstTxWarp>
            <a:spAutoFit/>
          </a:bodyPr>
          <a:lstStyle/>
          <a:p>
            <a:endParaRPr lang="en-US"/>
          </a:p>
        </p:txBody>
      </p:sp>
      <p:sp>
        <p:nvSpPr>
          <p:cNvPr id="17" name="Line 40"/>
          <p:cNvSpPr>
            <a:spLocks noChangeShapeType="1"/>
          </p:cNvSpPr>
          <p:nvPr/>
        </p:nvSpPr>
        <p:spPr bwMode="auto">
          <a:xfrm flipH="1">
            <a:off x="4465827" y="5201868"/>
            <a:ext cx="1808823" cy="0"/>
          </a:xfrm>
          <a:prstGeom prst="line">
            <a:avLst/>
          </a:prstGeom>
          <a:noFill/>
          <a:ln w="25400">
            <a:solidFill>
              <a:srgbClr val="FF4B4B"/>
            </a:solidFill>
            <a:round/>
            <a:headEnd/>
            <a:tailEnd type="triangle" w="lg" len="lg"/>
          </a:ln>
        </p:spPr>
        <p:txBody>
          <a:bodyPr lIns="98796" tIns="51374" rIns="98796" bIns="51374" anchor="ctr">
            <a:prstTxWarp prst="textNoShape">
              <a:avLst/>
            </a:prstTxWarp>
            <a:spAutoFit/>
          </a:bodyPr>
          <a:lstStyle/>
          <a:p>
            <a:endParaRPr lang="en-US"/>
          </a:p>
        </p:txBody>
      </p:sp>
      <p:sp>
        <p:nvSpPr>
          <p:cNvPr id="18" name="Line 41"/>
          <p:cNvSpPr>
            <a:spLocks noChangeShapeType="1"/>
          </p:cNvSpPr>
          <p:nvPr/>
        </p:nvSpPr>
        <p:spPr bwMode="auto">
          <a:xfrm flipH="1">
            <a:off x="5822448" y="5527489"/>
            <a:ext cx="338220" cy="0"/>
          </a:xfrm>
          <a:prstGeom prst="line">
            <a:avLst/>
          </a:prstGeom>
          <a:noFill/>
          <a:ln w="25400">
            <a:solidFill>
              <a:srgbClr val="FF4B4B"/>
            </a:solidFill>
            <a:round/>
            <a:headEnd/>
            <a:tailEnd type="triangle" w="lg" len="lg"/>
          </a:ln>
        </p:spPr>
        <p:txBody>
          <a:bodyPr lIns="98796" tIns="51374" rIns="98796" bIns="51374" anchor="ctr">
            <a:prstTxWarp prst="textNoShape">
              <a:avLst/>
            </a:prstTxWarp>
            <a:spAutoFit/>
          </a:bodyPr>
          <a:lstStyle/>
          <a:p>
            <a:endParaRPr lang="en-US"/>
          </a:p>
        </p:txBody>
      </p:sp>
      <p:sp>
        <p:nvSpPr>
          <p:cNvPr id="19" name="Line 42"/>
          <p:cNvSpPr>
            <a:spLocks noChangeShapeType="1"/>
          </p:cNvSpPr>
          <p:nvPr/>
        </p:nvSpPr>
        <p:spPr bwMode="auto">
          <a:xfrm flipH="1">
            <a:off x="5708462" y="5854861"/>
            <a:ext cx="566192" cy="0"/>
          </a:xfrm>
          <a:prstGeom prst="line">
            <a:avLst/>
          </a:prstGeom>
          <a:noFill/>
          <a:ln w="25400">
            <a:solidFill>
              <a:srgbClr val="FF4B4B"/>
            </a:solidFill>
            <a:round/>
            <a:headEnd/>
            <a:tailEnd type="triangle" w="lg" len="lg"/>
          </a:ln>
        </p:spPr>
        <p:txBody>
          <a:bodyPr lIns="98796" tIns="51374" rIns="98796" bIns="51374" anchor="ctr">
            <a:prstTxWarp prst="textNoShape">
              <a:avLst/>
            </a:prstTxWarp>
            <a:spAutoFit/>
          </a:bodyPr>
          <a:lstStyle/>
          <a:p>
            <a:endParaRPr lang="en-US"/>
          </a:p>
        </p:txBody>
      </p:sp>
      <p:sp>
        <p:nvSpPr>
          <p:cNvPr id="20" name="Text Box 43"/>
          <p:cNvSpPr txBox="1">
            <a:spLocks noChangeArrowheads="1"/>
          </p:cNvSpPr>
          <p:nvPr/>
        </p:nvSpPr>
        <p:spPr bwMode="auto">
          <a:xfrm>
            <a:off x="3417786" y="4711685"/>
            <a:ext cx="578766" cy="396139"/>
          </a:xfrm>
          <a:prstGeom prst="rect">
            <a:avLst/>
          </a:prstGeom>
          <a:noFill/>
          <a:ln w="3175">
            <a:noFill/>
            <a:miter lim="800000"/>
            <a:headEnd/>
            <a:tailEnd/>
          </a:ln>
        </p:spPr>
        <p:txBody>
          <a:bodyPr wrap="none" lIns="98796" tIns="51374" rIns="98796" bIns="51374">
            <a:prstTxWarp prst="textNoShape">
              <a:avLst/>
            </a:prstTxWarp>
            <a:spAutoFit/>
          </a:bodyPr>
          <a:lstStyle/>
          <a:p>
            <a:pPr algn="ctr" eaLnBrk="0" hangingPunct="0"/>
            <a:r>
              <a:rPr lang="en-GB" i="1">
                <a:solidFill>
                  <a:srgbClr val="FF8989"/>
                </a:solidFill>
              </a:rPr>
              <a:t>x</a:t>
            </a:r>
            <a:r>
              <a:rPr lang="en-GB" baseline="-25000">
                <a:solidFill>
                  <a:srgbClr val="FF8989"/>
                </a:solidFill>
              </a:rPr>
              <a:t>1</a:t>
            </a:r>
            <a:r>
              <a:rPr lang="en-GB" i="1">
                <a:solidFill>
                  <a:srgbClr val="FF8989"/>
                </a:solidFill>
              </a:rPr>
              <a:t>p</a:t>
            </a:r>
          </a:p>
        </p:txBody>
      </p:sp>
      <p:sp>
        <p:nvSpPr>
          <p:cNvPr id="21" name="Text Box 44"/>
          <p:cNvSpPr txBox="1">
            <a:spLocks noChangeArrowheads="1"/>
          </p:cNvSpPr>
          <p:nvPr/>
        </p:nvSpPr>
        <p:spPr bwMode="auto">
          <a:xfrm>
            <a:off x="5214462" y="4711685"/>
            <a:ext cx="578766" cy="396139"/>
          </a:xfrm>
          <a:prstGeom prst="rect">
            <a:avLst/>
          </a:prstGeom>
          <a:noFill/>
          <a:ln w="3175">
            <a:noFill/>
            <a:miter lim="800000"/>
            <a:headEnd/>
            <a:tailEnd/>
          </a:ln>
        </p:spPr>
        <p:txBody>
          <a:bodyPr wrap="none" lIns="98796" tIns="51374" rIns="98796" bIns="51374">
            <a:prstTxWarp prst="textNoShape">
              <a:avLst/>
            </a:prstTxWarp>
            <a:spAutoFit/>
          </a:bodyPr>
          <a:lstStyle/>
          <a:p>
            <a:pPr algn="ctr" eaLnBrk="0" hangingPunct="0"/>
            <a:r>
              <a:rPr lang="en-GB" i="1">
                <a:solidFill>
                  <a:srgbClr val="FF8989"/>
                </a:solidFill>
              </a:rPr>
              <a:t>x</a:t>
            </a:r>
            <a:r>
              <a:rPr lang="en-GB" baseline="-25000">
                <a:solidFill>
                  <a:srgbClr val="FF8989"/>
                </a:solidFill>
              </a:rPr>
              <a:t>2</a:t>
            </a:r>
            <a:r>
              <a:rPr lang="en-GB" i="1">
                <a:solidFill>
                  <a:srgbClr val="FF8989"/>
                </a:solidFill>
              </a:rPr>
              <a:t>p</a:t>
            </a:r>
          </a:p>
        </p:txBody>
      </p:sp>
      <p:sp>
        <p:nvSpPr>
          <p:cNvPr id="22" name="Text Box 45"/>
          <p:cNvSpPr txBox="1">
            <a:spLocks noChangeArrowheads="1"/>
          </p:cNvSpPr>
          <p:nvPr/>
        </p:nvSpPr>
        <p:spPr bwMode="auto">
          <a:xfrm>
            <a:off x="4727385" y="4000916"/>
            <a:ext cx="1659437" cy="396139"/>
          </a:xfrm>
          <a:prstGeom prst="rect">
            <a:avLst/>
          </a:prstGeom>
          <a:noFill/>
          <a:ln w="3175">
            <a:noFill/>
            <a:miter lim="800000"/>
            <a:headEnd/>
            <a:tailEnd/>
          </a:ln>
        </p:spPr>
        <p:txBody>
          <a:bodyPr wrap="none" lIns="98796" tIns="51374" rIns="98796" bIns="51374">
            <a:prstTxWarp prst="textNoShape">
              <a:avLst/>
            </a:prstTxWarp>
            <a:spAutoFit/>
          </a:bodyPr>
          <a:lstStyle/>
          <a:p>
            <a:pPr algn="ctr" eaLnBrk="0" hangingPunct="0"/>
            <a:r>
              <a:rPr lang="en-GB">
                <a:solidFill>
                  <a:srgbClr val="FFE85B"/>
                </a:solidFill>
                <a:sym typeface="Symbol" charset="2"/>
              </a:rPr>
              <a:t>(</a:t>
            </a:r>
            <a:r>
              <a:rPr lang="en-GB" i="1">
                <a:solidFill>
                  <a:srgbClr val="FFE85B"/>
                </a:solidFill>
                <a:sym typeface="Symbol" charset="2"/>
              </a:rPr>
              <a:t>sx</a:t>
            </a:r>
            <a:r>
              <a:rPr lang="en-GB" i="1" baseline="-25000">
                <a:solidFill>
                  <a:srgbClr val="FFE85B"/>
                </a:solidFill>
                <a:sym typeface="Symbol" charset="2"/>
              </a:rPr>
              <a:t>1</a:t>
            </a:r>
            <a:r>
              <a:rPr lang="en-GB" i="1">
                <a:solidFill>
                  <a:srgbClr val="FFE85B"/>
                </a:solidFill>
                <a:sym typeface="Symbol" charset="2"/>
              </a:rPr>
              <a:t>x</a:t>
            </a:r>
            <a:r>
              <a:rPr lang="en-GB" i="1" baseline="-25000">
                <a:solidFill>
                  <a:srgbClr val="FFE85B"/>
                </a:solidFill>
                <a:sym typeface="Symbol" charset="2"/>
              </a:rPr>
              <a:t>2</a:t>
            </a:r>
            <a:r>
              <a:rPr lang="en-GB">
                <a:solidFill>
                  <a:srgbClr val="FFE85B"/>
                </a:solidFill>
                <a:sym typeface="Symbol" charset="2"/>
              </a:rPr>
              <a:t>) = (</a:t>
            </a:r>
            <a:r>
              <a:rPr lang="en-GB" i="1">
                <a:solidFill>
                  <a:srgbClr val="FFE85B"/>
                </a:solidFill>
                <a:sym typeface="Symbol" charset="2"/>
              </a:rPr>
              <a:t>sx</a:t>
            </a:r>
            <a:r>
              <a:rPr lang="en-GB">
                <a:solidFill>
                  <a:srgbClr val="FFE85B"/>
                </a:solidFill>
                <a:sym typeface="Symbol" charset="2"/>
              </a:rPr>
              <a:t>)</a:t>
            </a:r>
          </a:p>
        </p:txBody>
      </p:sp>
      <p:sp>
        <p:nvSpPr>
          <p:cNvPr id="23" name="Line 46"/>
          <p:cNvSpPr>
            <a:spLocks noChangeShapeType="1"/>
          </p:cNvSpPr>
          <p:nvPr/>
        </p:nvSpPr>
        <p:spPr bwMode="auto">
          <a:xfrm flipH="1">
            <a:off x="4690061" y="4548870"/>
            <a:ext cx="1018398" cy="379894"/>
          </a:xfrm>
          <a:prstGeom prst="line">
            <a:avLst/>
          </a:prstGeom>
          <a:noFill/>
          <a:ln w="12700">
            <a:solidFill>
              <a:srgbClr val="FFE85B"/>
            </a:solidFill>
            <a:round/>
            <a:headEnd/>
            <a:tailEnd type="triangle" w="med" len="med"/>
          </a:ln>
        </p:spPr>
        <p:txBody>
          <a:bodyPr lIns="98796" tIns="51374" rIns="98796" bIns="51374" anchor="ctr">
            <a:prstTxWarp prst="textNoShape">
              <a:avLst/>
            </a:prstTxWarp>
            <a:spAutoFit/>
          </a:bodyPr>
          <a:lstStyle/>
          <a:p>
            <a:endParaRPr lang="en-US"/>
          </a:p>
        </p:txBody>
      </p:sp>
      <p:sp>
        <p:nvSpPr>
          <p:cNvPr id="24" name="Text Box 47"/>
          <p:cNvSpPr txBox="1">
            <a:spLocks noChangeArrowheads="1"/>
          </p:cNvSpPr>
          <p:nvPr/>
        </p:nvSpPr>
        <p:spPr bwMode="auto">
          <a:xfrm>
            <a:off x="9382239" y="5364679"/>
            <a:ext cx="1315362" cy="334584"/>
          </a:xfrm>
          <a:prstGeom prst="rect">
            <a:avLst/>
          </a:prstGeom>
          <a:noFill/>
          <a:ln w="3175">
            <a:noFill/>
            <a:miter lim="800000"/>
            <a:headEnd/>
            <a:tailEnd/>
          </a:ln>
        </p:spPr>
        <p:txBody>
          <a:bodyPr wrap="none" lIns="98796" tIns="51374" rIns="98796" bIns="51374">
            <a:prstTxWarp prst="textNoShape">
              <a:avLst/>
            </a:prstTxWarp>
            <a:spAutoFit/>
          </a:bodyPr>
          <a:lstStyle/>
          <a:p>
            <a:pPr algn="ctr" eaLnBrk="0" hangingPunct="0"/>
            <a:r>
              <a:rPr lang="en-GB" sz="1500" b="1" dirty="0">
                <a:solidFill>
                  <a:srgbClr val="FF4B4B"/>
                </a:solidFill>
              </a:rPr>
              <a:t>proton beams</a:t>
            </a:r>
          </a:p>
        </p:txBody>
      </p:sp>
      <p:sp>
        <p:nvSpPr>
          <p:cNvPr id="25" name="Text Box 48"/>
          <p:cNvSpPr txBox="1">
            <a:spLocks noChangeArrowheads="1"/>
          </p:cNvSpPr>
          <p:nvPr/>
        </p:nvSpPr>
        <p:spPr bwMode="auto">
          <a:xfrm>
            <a:off x="7362228" y="4820223"/>
            <a:ext cx="743635" cy="334584"/>
          </a:xfrm>
          <a:prstGeom prst="rect">
            <a:avLst/>
          </a:prstGeom>
          <a:noFill/>
          <a:ln w="3175">
            <a:noFill/>
            <a:miter lim="800000"/>
            <a:headEnd/>
            <a:tailEnd/>
          </a:ln>
        </p:spPr>
        <p:txBody>
          <a:bodyPr wrap="none" lIns="98796" tIns="51374" rIns="98796" bIns="51374">
            <a:prstTxWarp prst="textNoShape">
              <a:avLst/>
            </a:prstTxWarp>
            <a:spAutoFit/>
          </a:bodyPr>
          <a:lstStyle/>
          <a:p>
            <a:pPr algn="ctr" eaLnBrk="0" hangingPunct="0"/>
            <a:r>
              <a:rPr lang="en-GB" sz="1500" b="1" dirty="0">
                <a:solidFill>
                  <a:srgbClr val="FF4B4B"/>
                </a:solidFill>
              </a:rPr>
              <a:t>proton </a:t>
            </a:r>
          </a:p>
        </p:txBody>
      </p:sp>
      <p:sp>
        <p:nvSpPr>
          <p:cNvPr id="26" name="Text Box 49"/>
          <p:cNvSpPr txBox="1">
            <a:spLocks noChangeArrowheads="1"/>
          </p:cNvSpPr>
          <p:nvPr/>
        </p:nvSpPr>
        <p:spPr bwMode="auto">
          <a:xfrm>
            <a:off x="1616222" y="4820223"/>
            <a:ext cx="743635" cy="334584"/>
          </a:xfrm>
          <a:prstGeom prst="rect">
            <a:avLst/>
          </a:prstGeom>
          <a:noFill/>
          <a:ln w="3175">
            <a:noFill/>
            <a:miter lim="800000"/>
            <a:headEnd/>
            <a:tailEnd/>
          </a:ln>
        </p:spPr>
        <p:txBody>
          <a:bodyPr wrap="none" lIns="98796" tIns="51374" rIns="98796" bIns="51374">
            <a:prstTxWarp prst="textNoShape">
              <a:avLst/>
            </a:prstTxWarp>
            <a:spAutoFit/>
          </a:bodyPr>
          <a:lstStyle/>
          <a:p>
            <a:pPr algn="ctr" eaLnBrk="0" hangingPunct="0"/>
            <a:r>
              <a:rPr lang="en-GB" sz="1500" b="1" dirty="0">
                <a:solidFill>
                  <a:srgbClr val="FF4B4B"/>
                </a:solidFill>
              </a:rPr>
              <a:t>proton </a:t>
            </a:r>
          </a:p>
        </p:txBody>
      </p:sp>
      <p:sp>
        <p:nvSpPr>
          <p:cNvPr id="27" name="Text Box 54"/>
          <p:cNvSpPr txBox="1">
            <a:spLocks noChangeArrowheads="1"/>
          </p:cNvSpPr>
          <p:nvPr/>
        </p:nvSpPr>
        <p:spPr bwMode="auto">
          <a:xfrm>
            <a:off x="7186143" y="4221499"/>
            <a:ext cx="2396356" cy="334584"/>
          </a:xfrm>
          <a:prstGeom prst="rect">
            <a:avLst/>
          </a:prstGeom>
          <a:noFill/>
          <a:ln w="3175">
            <a:noFill/>
            <a:miter lim="800000"/>
            <a:headEnd/>
            <a:tailEnd/>
          </a:ln>
        </p:spPr>
        <p:txBody>
          <a:bodyPr wrap="none" lIns="98796" tIns="51374" rIns="98796" bIns="51374">
            <a:prstTxWarp prst="textNoShape">
              <a:avLst/>
            </a:prstTxWarp>
            <a:spAutoFit/>
          </a:bodyPr>
          <a:lstStyle/>
          <a:p>
            <a:pPr algn="ctr" eaLnBrk="0" hangingPunct="0"/>
            <a:r>
              <a:rPr lang="en-GB" sz="1500" dirty="0">
                <a:solidFill>
                  <a:srgbClr val="FFE85B"/>
                </a:solidFill>
              </a:rPr>
              <a:t>[ “Hard scattering partons” ]</a:t>
            </a:r>
          </a:p>
        </p:txBody>
      </p:sp>
      <p:sp>
        <p:nvSpPr>
          <p:cNvPr id="28" name="TextBox 27"/>
          <p:cNvSpPr txBox="1"/>
          <p:nvPr/>
        </p:nvSpPr>
        <p:spPr>
          <a:xfrm>
            <a:off x="48418" y="890135"/>
            <a:ext cx="8427477" cy="899384"/>
          </a:xfrm>
          <a:prstGeom prst="rect">
            <a:avLst/>
          </a:prstGeom>
          <a:noFill/>
        </p:spPr>
        <p:txBody>
          <a:bodyPr wrap="square" lIns="98207" tIns="49103" rIns="98207" bIns="49103" rtlCol="0">
            <a:spAutoFit/>
          </a:bodyPr>
          <a:lstStyle/>
          <a:p>
            <a:r>
              <a:rPr lang="en-US" sz="2600" dirty="0" smtClean="0"/>
              <a:t>The physics potential will be better tuned once the LHC reaches its discovery phase</a:t>
            </a:r>
            <a:endParaRPr lang="en-US" sz="2600" dirty="0"/>
          </a:p>
        </p:txBody>
      </p:sp>
      <p:sp>
        <p:nvSpPr>
          <p:cNvPr id="29" name="TextBox 28"/>
          <p:cNvSpPr txBox="1"/>
          <p:nvPr/>
        </p:nvSpPr>
        <p:spPr>
          <a:xfrm>
            <a:off x="4237856" y="1655021"/>
            <a:ext cx="6639206" cy="1699603"/>
          </a:xfrm>
          <a:prstGeom prst="rect">
            <a:avLst/>
          </a:prstGeom>
          <a:noFill/>
        </p:spPr>
        <p:txBody>
          <a:bodyPr wrap="square" lIns="98207" tIns="49103" rIns="98207" bIns="49103" rtlCol="0">
            <a:spAutoFit/>
          </a:bodyPr>
          <a:lstStyle/>
          <a:p>
            <a:r>
              <a:rPr lang="en-US" sz="2600" dirty="0" smtClean="0"/>
              <a:t>Today’s forecast is that the requirements on the detectors will remain the same or will even increase. The detector environment will become more complex</a:t>
            </a:r>
            <a:endParaRPr lang="en-US" sz="2600" dirty="0"/>
          </a:p>
        </p:txBody>
      </p:sp>
      <p:sp>
        <p:nvSpPr>
          <p:cNvPr id="30" name="Curved Up Arrow 29"/>
          <p:cNvSpPr/>
          <p:nvPr/>
        </p:nvSpPr>
        <p:spPr>
          <a:xfrm>
            <a:off x="2017935" y="2006438"/>
            <a:ext cx="2161995" cy="600601"/>
          </a:xfrm>
          <a:prstGeom prst="curvedUp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98207" tIns="49103" rIns="98207" bIns="49103"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Title 1"/>
          <p:cNvSpPr>
            <a:spLocks noGrp="1"/>
          </p:cNvSpPr>
          <p:nvPr>
            <p:ph type="title"/>
          </p:nvPr>
        </p:nvSpPr>
        <p:spPr>
          <a:xfrm>
            <a:off x="538163" y="26262"/>
            <a:ext cx="9686926" cy="470927"/>
          </a:xfrm>
        </p:spPr>
        <p:txBody>
          <a:bodyPr>
            <a:normAutofit fontScale="90000"/>
          </a:bodyPr>
          <a:lstStyle/>
          <a:p>
            <a:r>
              <a:rPr lang="en-US" sz="3900" b="1" i="1" dirty="0" smtClean="0"/>
              <a:t>ALICE upgrade strategy (&gt;2017)</a:t>
            </a:r>
          </a:p>
        </p:txBody>
      </p:sp>
      <p:sp>
        <p:nvSpPr>
          <p:cNvPr id="31746" name="Rectangle 1"/>
          <p:cNvSpPr>
            <a:spLocks noChangeArrowheads="1"/>
          </p:cNvSpPr>
          <p:nvPr/>
        </p:nvSpPr>
        <p:spPr bwMode="auto">
          <a:xfrm>
            <a:off x="89694" y="1312990"/>
            <a:ext cx="10905831" cy="4915868"/>
          </a:xfrm>
          <a:prstGeom prst="rect">
            <a:avLst/>
          </a:prstGeom>
          <a:noFill/>
          <a:ln w="9525">
            <a:noFill/>
            <a:miter lim="800000"/>
            <a:headEnd/>
            <a:tailEnd/>
          </a:ln>
        </p:spPr>
        <p:txBody>
          <a:bodyPr wrap="square" lIns="98207" tIns="49103" rIns="98207" bIns="49103" anchor="ctr">
            <a:spAutoFit/>
          </a:bodyPr>
          <a:lstStyle/>
          <a:p>
            <a:pPr eaLnBrk="0" hangingPunct="0"/>
            <a:endParaRPr lang="en-US" b="1" dirty="0"/>
          </a:p>
          <a:p>
            <a:r>
              <a:rPr lang="en-US" b="1" i="1" dirty="0"/>
              <a:t>For the ‘Phase II’ operation one assumes the typical scheme of a yearly Ion run together with a (short) period of </a:t>
            </a:r>
            <a:r>
              <a:rPr lang="en-US" b="1" i="1" dirty="0" err="1"/>
              <a:t>p+p</a:t>
            </a:r>
            <a:r>
              <a:rPr lang="en-US" b="1" i="1" dirty="0"/>
              <a:t> running </a:t>
            </a:r>
            <a:r>
              <a:rPr lang="en-US" b="1" i="1" dirty="0" smtClean="0"/>
              <a:t>(data </a:t>
            </a:r>
            <a:r>
              <a:rPr lang="en-US" b="1" i="1" dirty="0" err="1" smtClean="0"/>
              <a:t>comparison+detector</a:t>
            </a:r>
            <a:r>
              <a:rPr lang="en-US" b="1" i="1" dirty="0" smtClean="0"/>
              <a:t> startup</a:t>
            </a:r>
            <a:r>
              <a:rPr lang="en-US" b="1" i="1" dirty="0"/>
              <a:t>) . </a:t>
            </a:r>
          </a:p>
          <a:p>
            <a:r>
              <a:rPr lang="en-US" b="1" i="1" dirty="0"/>
              <a:t>For pp, the luminosity has to stay below few 10</a:t>
            </a:r>
            <a:r>
              <a:rPr lang="en-US" b="1" i="1" baseline="30000" dirty="0"/>
              <a:t>31</a:t>
            </a:r>
            <a:r>
              <a:rPr lang="en-US" b="1" i="1" dirty="0"/>
              <a:t> (displaced beams and/or short dedicated low </a:t>
            </a:r>
            <a:r>
              <a:rPr lang="en-US" b="1" i="1" dirty="0" err="1"/>
              <a:t>Lum</a:t>
            </a:r>
            <a:r>
              <a:rPr lang="en-US" b="1" i="1" dirty="0"/>
              <a:t> runs).</a:t>
            </a:r>
          </a:p>
          <a:p>
            <a:pPr eaLnBrk="0" hangingPunct="0"/>
            <a:endParaRPr lang="en-US" sz="2600" b="1" dirty="0">
              <a:latin typeface="Calibri" pitchFamily="34" charset="0"/>
              <a:ea typeface="Calibri" pitchFamily="34" charset="0"/>
              <a:cs typeface="Arial" charset="0"/>
            </a:endParaRPr>
          </a:p>
          <a:p>
            <a:pPr eaLnBrk="0" hangingPunct="0"/>
            <a:r>
              <a:rPr lang="en-US" sz="2600" b="1" dirty="0">
                <a:latin typeface="Calibri" pitchFamily="34" charset="0"/>
                <a:ea typeface="Calibri" pitchFamily="34" charset="0"/>
                <a:cs typeface="Arial" charset="0"/>
              </a:rPr>
              <a:t>Detector upgrades:</a:t>
            </a:r>
          </a:p>
          <a:p>
            <a:pPr eaLnBrk="0" hangingPunct="0"/>
            <a:r>
              <a:rPr lang="en-US" sz="2100" b="1" dirty="0">
                <a:latin typeface="Calibri" pitchFamily="34" charset="0"/>
                <a:ea typeface="Calibri" pitchFamily="34" charset="0"/>
                <a:cs typeface="Arial" charset="0"/>
              </a:rPr>
              <a:t>- 2nd generation vertex detector (using a smaller </a:t>
            </a:r>
            <a:r>
              <a:rPr lang="en-US" sz="2100" b="1" dirty="0" smtClean="0">
                <a:latin typeface="Calibri" pitchFamily="34" charset="0"/>
                <a:ea typeface="Calibri" pitchFamily="34" charset="0"/>
                <a:cs typeface="Arial" charset="0"/>
              </a:rPr>
              <a:t>beam pipe</a:t>
            </a:r>
            <a:r>
              <a:rPr lang="en-US" sz="2100" b="1" dirty="0">
                <a:latin typeface="Calibri" pitchFamily="34" charset="0"/>
                <a:ea typeface="Calibri" pitchFamily="34" charset="0"/>
                <a:cs typeface="Arial" charset="0"/>
              </a:rPr>
              <a:t>)</a:t>
            </a:r>
          </a:p>
          <a:p>
            <a:pPr eaLnBrk="0" hangingPunct="0"/>
            <a:r>
              <a:rPr lang="en-US" sz="2100" b="1" dirty="0">
                <a:latin typeface="Calibri" pitchFamily="34" charset="0"/>
                <a:ea typeface="Calibri" pitchFamily="34" charset="0"/>
                <a:cs typeface="Arial" charset="0"/>
              </a:rPr>
              <a:t>- Detectors for forward physics (in particular, forward </a:t>
            </a:r>
            <a:r>
              <a:rPr lang="en-US" sz="2100" b="1" dirty="0" err="1">
                <a:latin typeface="Calibri" pitchFamily="34" charset="0"/>
                <a:ea typeface="Calibri" pitchFamily="34" charset="0"/>
                <a:cs typeface="Arial" charset="0"/>
              </a:rPr>
              <a:t>calorimetry</a:t>
            </a:r>
            <a:r>
              <a:rPr lang="en-US" sz="2100" b="1" dirty="0">
                <a:latin typeface="Calibri" pitchFamily="34" charset="0"/>
                <a:ea typeface="Calibri" pitchFamily="34" charset="0"/>
                <a:cs typeface="Arial" charset="0"/>
              </a:rPr>
              <a:t>)</a:t>
            </a:r>
          </a:p>
          <a:p>
            <a:pPr eaLnBrk="0" hangingPunct="0"/>
            <a:r>
              <a:rPr lang="en-US" sz="2100" b="1" dirty="0">
                <a:latin typeface="Calibri" pitchFamily="34" charset="0"/>
                <a:ea typeface="Calibri" pitchFamily="34" charset="0"/>
                <a:cs typeface="Arial" charset="0"/>
              </a:rPr>
              <a:t>- Particle ID for </a:t>
            </a:r>
            <a:r>
              <a:rPr lang="en-US" sz="2100" b="1" dirty="0" err="1">
                <a:latin typeface="Calibri" pitchFamily="34" charset="0"/>
                <a:ea typeface="Calibri" pitchFamily="34" charset="0"/>
                <a:cs typeface="Arial" charset="0"/>
              </a:rPr>
              <a:t>p</a:t>
            </a:r>
            <a:r>
              <a:rPr lang="en-US" sz="2100" b="1" baseline="-25000" dirty="0" err="1">
                <a:latin typeface="Calibri" pitchFamily="34" charset="0"/>
                <a:ea typeface="Calibri" pitchFamily="34" charset="0"/>
                <a:cs typeface="Arial" charset="0"/>
              </a:rPr>
              <a:t>T</a:t>
            </a:r>
            <a:r>
              <a:rPr lang="en-US" sz="2100" b="1" dirty="0">
                <a:latin typeface="Calibri" pitchFamily="34" charset="0"/>
                <a:ea typeface="Calibri" pitchFamily="34" charset="0"/>
                <a:cs typeface="Arial" charset="0"/>
              </a:rPr>
              <a:t>  5 – 20 GeV</a:t>
            </a:r>
          </a:p>
          <a:p>
            <a:pPr eaLnBrk="0" hangingPunct="0"/>
            <a:r>
              <a:rPr lang="en-US" sz="2100" b="1" dirty="0">
                <a:latin typeface="Calibri" pitchFamily="34" charset="0"/>
                <a:ea typeface="Calibri" pitchFamily="34" charset="0"/>
                <a:cs typeface="Arial" charset="0"/>
              </a:rPr>
              <a:t>- Increased rate capability of TPC (faster gas, increased R/O speed)</a:t>
            </a:r>
            <a:endParaRPr lang="en-US" sz="2100" b="1" dirty="0">
              <a:latin typeface="Calibri" pitchFamily="34" charset="0"/>
              <a:cs typeface="Arial" charset="0"/>
            </a:endParaRPr>
          </a:p>
          <a:p>
            <a:pPr eaLnBrk="0" hangingPunct="0"/>
            <a:r>
              <a:rPr lang="en-US" sz="2100" b="1" dirty="0">
                <a:latin typeface="Calibri" pitchFamily="34" charset="0"/>
              </a:rPr>
              <a:t>- Upgraded DAQ &amp; HLT</a:t>
            </a:r>
            <a:endParaRPr lang="en-US" sz="2100" b="1" dirty="0">
              <a:latin typeface="Calibri" pitchFamily="34" charset="0"/>
              <a:cs typeface="Arial" charset="0"/>
            </a:endParaRPr>
          </a:p>
          <a:p>
            <a:pPr eaLnBrk="0" hangingPunct="0"/>
            <a:endParaRPr lang="en-US" sz="1700" b="1" dirty="0">
              <a:latin typeface="Calibri" pitchFamily="34" charset="0"/>
            </a:endParaRPr>
          </a:p>
          <a:p>
            <a:pPr eaLnBrk="0" hangingPunct="0"/>
            <a:r>
              <a:rPr lang="en-US" sz="2100" b="1" dirty="0">
                <a:latin typeface="Calibri" pitchFamily="34" charset="0"/>
              </a:rPr>
              <a:t>LHC upgrade:</a:t>
            </a:r>
          </a:p>
          <a:p>
            <a:pPr eaLnBrk="0" hangingPunct="0"/>
            <a:r>
              <a:rPr lang="en-US" sz="2100" b="1" dirty="0">
                <a:latin typeface="Calibri" pitchFamily="34" charset="0"/>
              </a:rPr>
              <a:t>- increase </a:t>
            </a:r>
            <a:r>
              <a:rPr lang="en-US" sz="2100" b="1" dirty="0" err="1">
                <a:latin typeface="Calibri" pitchFamily="34" charset="0"/>
              </a:rPr>
              <a:t>PbPb</a:t>
            </a:r>
            <a:r>
              <a:rPr lang="en-US" sz="2100" b="1" dirty="0">
                <a:latin typeface="Calibri" pitchFamily="34" charset="0"/>
              </a:rPr>
              <a:t> by factor five to 5*10</a:t>
            </a:r>
            <a:r>
              <a:rPr lang="en-US" sz="2100" b="1" baseline="30000" dirty="0">
                <a:latin typeface="Calibri" pitchFamily="34" charset="0"/>
              </a:rPr>
              <a:t>27</a:t>
            </a:r>
            <a:r>
              <a:rPr lang="en-US" sz="2100" b="1" dirty="0">
                <a:latin typeface="Calibri" pitchFamily="34" charset="0"/>
              </a:rPr>
              <a:t> (still compatible with TPC operation)</a:t>
            </a:r>
            <a:endParaRPr lang="en-US" sz="2100" b="1" dirty="0">
              <a:latin typeface="Calibri" pitchFamily="34" charset="0"/>
              <a:cs typeface="Arial" charset="0"/>
            </a:endParaRPr>
          </a:p>
          <a:p>
            <a:pPr eaLnBrk="0" hangingPunct="0"/>
            <a:endParaRPr lang="en-US" sz="2100" dirty="0">
              <a:latin typeface="Calibri" pitchFamily="34" charset="0"/>
            </a:endParaRPr>
          </a:p>
        </p:txBody>
      </p:sp>
      <p:sp>
        <p:nvSpPr>
          <p:cNvPr id="31748" name="Rectangle 4"/>
          <p:cNvSpPr>
            <a:spLocks noChangeArrowheads="1"/>
          </p:cNvSpPr>
          <p:nvPr/>
        </p:nvSpPr>
        <p:spPr bwMode="auto">
          <a:xfrm>
            <a:off x="538165" y="6433676"/>
            <a:ext cx="9490719" cy="683941"/>
          </a:xfrm>
          <a:prstGeom prst="rect">
            <a:avLst/>
          </a:prstGeom>
          <a:noFill/>
          <a:ln w="9525">
            <a:noFill/>
            <a:miter lim="800000"/>
            <a:headEnd/>
            <a:tailEnd/>
          </a:ln>
          <a:effectLst/>
        </p:spPr>
        <p:txBody>
          <a:bodyPr lIns="98207" tIns="49103" rIns="98207" bIns="49103">
            <a:spAutoFit/>
          </a:bodyPr>
          <a:lstStyle/>
          <a:p>
            <a:pPr defTabSz="982066"/>
            <a:r>
              <a:rPr lang="en-US" dirty="0"/>
              <a:t>LHC and </a:t>
            </a:r>
            <a:r>
              <a:rPr lang="en-US" dirty="0" err="1"/>
              <a:t>sLHC</a:t>
            </a:r>
            <a:r>
              <a:rPr lang="en-US" dirty="0"/>
              <a:t> operation schemes must be designed to allow heavy ion operation and short periods (few weeks/year) of pp with L&lt;5*10</a:t>
            </a:r>
            <a:r>
              <a:rPr lang="en-US" baseline="30000" dirty="0"/>
              <a:t>31</a:t>
            </a:r>
            <a:r>
              <a:rPr lang="en-US" dirty="0"/>
              <a:t> in IP2  </a:t>
            </a:r>
          </a:p>
        </p:txBody>
      </p:sp>
      <p:sp>
        <p:nvSpPr>
          <p:cNvPr id="5" name="Oval 4"/>
          <p:cNvSpPr/>
          <p:nvPr/>
        </p:nvSpPr>
        <p:spPr>
          <a:xfrm>
            <a:off x="2" y="6214844"/>
            <a:ext cx="10342811" cy="1348008"/>
          </a:xfrm>
          <a:prstGeom prst="ellipse">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lIns="98207" tIns="49103" rIns="98207" bIns="49103" anchor="ctr"/>
          <a:lstStyle/>
          <a:p>
            <a:pPr algn="ctr">
              <a:defRPr/>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1"/>
            <a:ext cx="9686926" cy="665809"/>
          </a:xfrm>
        </p:spPr>
        <p:txBody>
          <a:bodyPr>
            <a:normAutofit fontScale="90000"/>
          </a:bodyPr>
          <a:lstStyle/>
          <a:p>
            <a:r>
              <a:rPr lang="en-US" sz="3900" b="1" i="1" dirty="0" smtClean="0"/>
              <a:t>Summary (1)</a:t>
            </a:r>
            <a:endParaRPr lang="en-US" sz="3900" b="1" i="1" dirty="0"/>
          </a:p>
        </p:txBody>
      </p:sp>
      <p:sp>
        <p:nvSpPr>
          <p:cNvPr id="3" name="Content Placeholder 2"/>
          <p:cNvSpPr>
            <a:spLocks noGrp="1"/>
          </p:cNvSpPr>
          <p:nvPr>
            <p:ph idx="1"/>
          </p:nvPr>
        </p:nvSpPr>
        <p:spPr>
          <a:xfrm>
            <a:off x="237517" y="837773"/>
            <a:ext cx="10296953" cy="6531999"/>
          </a:xfrm>
        </p:spPr>
        <p:txBody>
          <a:bodyPr>
            <a:noAutofit/>
          </a:bodyPr>
          <a:lstStyle/>
          <a:p>
            <a:r>
              <a:rPr lang="en-US" sz="2600" dirty="0" smtClean="0"/>
              <a:t>The experiments urgently need a plan for shutdowns over the next 5-6 years (LINAC 4) to organize the first stage of upgrade work</a:t>
            </a:r>
          </a:p>
          <a:p>
            <a:endParaRPr lang="en-US" sz="2600" dirty="0" smtClean="0"/>
          </a:p>
          <a:p>
            <a:r>
              <a:rPr lang="en-US" sz="2600" dirty="0" smtClean="0"/>
              <a:t>We need a credible programme of long-term LHC operation  in order to be able to justify</a:t>
            </a:r>
            <a:r>
              <a:rPr lang="en-US" sz="2600" dirty="0" smtClean="0"/>
              <a:t> planning and resources for </a:t>
            </a:r>
            <a:r>
              <a:rPr lang="en-US" sz="2600" dirty="0" smtClean="0"/>
              <a:t>the phase II upgrades</a:t>
            </a:r>
          </a:p>
          <a:p>
            <a:endParaRPr lang="en-US" sz="2600" dirty="0" smtClean="0"/>
          </a:p>
          <a:p>
            <a:r>
              <a:rPr lang="en-US" sz="2600" dirty="0" smtClean="0"/>
              <a:t>Preparing new trackers is a 10 year programme.  They are very challenging, and we have to push ahead with the R&amp;D now in order to be able to consider building these devices.  Signals that this is not going to happen will be deadly.</a:t>
            </a:r>
          </a:p>
          <a:p>
            <a:endParaRPr lang="en-US" sz="2600" dirty="0" smtClean="0"/>
          </a:p>
          <a:p>
            <a:pPr marL="368275" lvl="1" indent="-368275">
              <a:buFont typeface="Arial"/>
              <a:buChar char="•"/>
            </a:pPr>
            <a:r>
              <a:rPr lang="en-US" sz="2600" dirty="0" smtClean="0"/>
              <a:t>We should not be planning that the LHC will reach its end of life </a:t>
            </a:r>
            <a:r>
              <a:rPr lang="en-US" sz="2600" dirty="0" smtClean="0"/>
              <a:t> 			(</a:t>
            </a:r>
            <a:r>
              <a:rPr lang="en-US" sz="2600" dirty="0" smtClean="0"/>
              <a:t>~ 2030) with a few 100 fb</a:t>
            </a:r>
            <a:r>
              <a:rPr lang="en-US" sz="2600" baseline="30000" dirty="0" smtClean="0"/>
              <a:t>-1</a:t>
            </a:r>
            <a:r>
              <a:rPr lang="en-US" sz="2600" dirty="0" smtClean="0"/>
              <a:t>/year</a:t>
            </a:r>
          </a:p>
          <a:p>
            <a:endParaRPr lang="en-US" sz="2600" dirty="0" smtClean="0"/>
          </a:p>
          <a:p>
            <a:endParaRPr lang="en-US" sz="2600" dirty="0" smtClean="0"/>
          </a:p>
          <a:p>
            <a:endParaRPr lang="en-US" sz="2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1"/>
            <a:ext cx="9686926" cy="665809"/>
          </a:xfrm>
        </p:spPr>
        <p:txBody>
          <a:bodyPr>
            <a:normAutofit fontScale="90000"/>
          </a:bodyPr>
          <a:lstStyle/>
          <a:p>
            <a:r>
              <a:rPr lang="en-US" sz="3900" b="1" i="1" dirty="0" smtClean="0"/>
              <a:t>Summary (2)</a:t>
            </a:r>
            <a:endParaRPr lang="en-US" sz="3900" b="1" i="1" dirty="0"/>
          </a:p>
        </p:txBody>
      </p:sp>
      <p:sp>
        <p:nvSpPr>
          <p:cNvPr id="3" name="Content Placeholder 2"/>
          <p:cNvSpPr>
            <a:spLocks noGrp="1"/>
          </p:cNvSpPr>
          <p:nvPr>
            <p:ph idx="1"/>
          </p:nvPr>
        </p:nvSpPr>
        <p:spPr>
          <a:xfrm>
            <a:off x="237517" y="837773"/>
            <a:ext cx="10296953" cy="6531999"/>
          </a:xfrm>
        </p:spPr>
        <p:txBody>
          <a:bodyPr>
            <a:noAutofit/>
          </a:bodyPr>
          <a:lstStyle/>
          <a:p>
            <a:r>
              <a:rPr lang="en-US" sz="2600" dirty="0" smtClean="0"/>
              <a:t>Today the experiments have not yet demonstrated to be able to run efficiently, with an upgraded detector, at a peak Luminosity of 10</a:t>
            </a:r>
            <a:r>
              <a:rPr lang="en-US" sz="2600" baseline="30000" dirty="0" smtClean="0"/>
              <a:t>35</a:t>
            </a:r>
            <a:r>
              <a:rPr lang="en-US" sz="2600" dirty="0" smtClean="0"/>
              <a:t> cm</a:t>
            </a:r>
            <a:r>
              <a:rPr lang="en-US" sz="2600" baseline="30000" dirty="0" smtClean="0"/>
              <a:t>-2</a:t>
            </a:r>
            <a:r>
              <a:rPr lang="en-US" sz="2600" dirty="0" smtClean="0"/>
              <a:t> s</a:t>
            </a:r>
            <a:r>
              <a:rPr lang="en-US" sz="2600" baseline="30000" dirty="0" smtClean="0"/>
              <a:t>-1</a:t>
            </a:r>
            <a:r>
              <a:rPr lang="en-US" sz="2600" dirty="0" smtClean="0"/>
              <a:t>. Occupancy and Track density are still major concerns. Any solution which will allow to minimize pileup while reaching the goal of 3000 fb</a:t>
            </a:r>
            <a:r>
              <a:rPr lang="en-US" sz="2600" baseline="30000" dirty="0" smtClean="0"/>
              <a:t>-1</a:t>
            </a:r>
            <a:r>
              <a:rPr lang="en-US" sz="2600" dirty="0" smtClean="0"/>
              <a:t> is strongly preferred (see luminosity leveling)</a:t>
            </a:r>
          </a:p>
          <a:p>
            <a:endParaRPr lang="en-US" sz="2600" dirty="0" smtClean="0"/>
          </a:p>
          <a:p>
            <a:r>
              <a:rPr lang="en-US" sz="2600" dirty="0" smtClean="0"/>
              <a:t>The compatibility between running CMS and ATLAS at sLHC and at the same time colliding at point 2 and 8 should be urgently clarified</a:t>
            </a:r>
          </a:p>
          <a:p>
            <a:pPr>
              <a:buNone/>
            </a:pPr>
            <a:endParaRPr lang="en-US" sz="2600" dirty="0" smtClean="0"/>
          </a:p>
          <a:p>
            <a:pPr marL="368275" lvl="1" indent="-368275">
              <a:buFont typeface="Arial"/>
              <a:buChar char="•"/>
            </a:pPr>
            <a:r>
              <a:rPr lang="en-US" sz="2600" dirty="0" smtClean="0"/>
              <a:t>All plans to modify, upgrade the interface regions between experiment and machine (TAS, triplets, …) need a new and a proper level of organization and visibility</a:t>
            </a:r>
          </a:p>
          <a:p>
            <a:endParaRPr lang="en-US" sz="2600" dirty="0" smtClean="0"/>
          </a:p>
          <a:p>
            <a:endParaRPr lang="en-US" sz="2600" dirty="0" smtClean="0"/>
          </a:p>
          <a:p>
            <a:endParaRPr lang="en-US" sz="2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755435"/>
            <a:ext cx="9686926" cy="1260475"/>
          </a:xfrm>
        </p:spPr>
        <p:txBody>
          <a:bodyPr>
            <a:normAutofit/>
          </a:bodyPr>
          <a:lstStyle/>
          <a:p>
            <a:r>
              <a:rPr lang="en-US" sz="6400" b="1" i="1" dirty="0" smtClean="0"/>
              <a:t>3000 fb</a:t>
            </a:r>
            <a:r>
              <a:rPr lang="en-US" sz="6400" b="1" i="1" baseline="30000" dirty="0" smtClean="0"/>
              <a:t>-1</a:t>
            </a:r>
            <a:r>
              <a:rPr lang="en-US" sz="6400" b="1" i="1" dirty="0" smtClean="0"/>
              <a:t> on tape</a:t>
            </a:r>
            <a:endParaRPr lang="en-US" sz="6400" b="1" i="1" dirty="0"/>
          </a:p>
        </p:txBody>
      </p:sp>
      <p:sp>
        <p:nvSpPr>
          <p:cNvPr id="4" name="TextBox 3"/>
          <p:cNvSpPr txBox="1"/>
          <p:nvPr/>
        </p:nvSpPr>
        <p:spPr>
          <a:xfrm>
            <a:off x="6941554" y="1812264"/>
            <a:ext cx="3821698" cy="422330"/>
          </a:xfrm>
          <a:prstGeom prst="rect">
            <a:avLst/>
          </a:prstGeom>
          <a:noFill/>
        </p:spPr>
        <p:txBody>
          <a:bodyPr wrap="square" lIns="98207" tIns="49103" rIns="98207" bIns="49103" rtlCol="0">
            <a:spAutoFit/>
          </a:bodyPr>
          <a:lstStyle/>
          <a:p>
            <a:r>
              <a:rPr lang="en-US" b="1" dirty="0" smtClean="0">
                <a:solidFill>
                  <a:srgbClr val="FF0000"/>
                </a:solidFill>
              </a:rPr>
              <a:t>  </a:t>
            </a:r>
            <a:r>
              <a:rPr lang="en-US" sz="2100" b="1" dirty="0" smtClean="0">
                <a:solidFill>
                  <a:srgbClr val="FF0000"/>
                </a:solidFill>
              </a:rPr>
              <a:t>/ experiment (ATLAS, CMS)</a:t>
            </a:r>
            <a:endParaRPr lang="en-US" sz="2100" b="1" dirty="0">
              <a:solidFill>
                <a:srgbClr val="FF0000"/>
              </a:solidFill>
            </a:endParaRPr>
          </a:p>
        </p:txBody>
      </p:sp>
      <p:sp>
        <p:nvSpPr>
          <p:cNvPr id="6" name="Title 1"/>
          <p:cNvSpPr txBox="1">
            <a:spLocks/>
          </p:cNvSpPr>
          <p:nvPr/>
        </p:nvSpPr>
        <p:spPr>
          <a:xfrm>
            <a:off x="382224" y="2756095"/>
            <a:ext cx="9686926" cy="1260475"/>
          </a:xfrm>
          <a:prstGeom prst="rect">
            <a:avLst/>
          </a:prstGeom>
        </p:spPr>
        <p:txBody>
          <a:bodyPr vert="horz" lIns="98207" tIns="49103" rIns="98207" bIns="49103" rtlCol="0" anchor="ctr">
            <a:normAutofit/>
          </a:bodyPr>
          <a:lstStyle/>
          <a:p>
            <a:pPr algn="ctr">
              <a:spcBef>
                <a:spcPct val="0"/>
              </a:spcBef>
              <a:defRPr/>
            </a:pPr>
            <a:r>
              <a:rPr lang="en-US" sz="6400" b="1" i="1" dirty="0" smtClean="0">
                <a:latin typeface="+mj-lt"/>
                <a:ea typeface="+mj-ea"/>
                <a:cs typeface="+mj-cs"/>
              </a:rPr>
              <a:t>   100 fb</a:t>
            </a:r>
            <a:r>
              <a:rPr lang="en-US" sz="6400" b="1" i="1" baseline="30000" dirty="0" smtClean="0">
                <a:latin typeface="+mj-lt"/>
                <a:ea typeface="+mj-ea"/>
                <a:cs typeface="+mj-cs"/>
              </a:rPr>
              <a:t>-1</a:t>
            </a:r>
            <a:r>
              <a:rPr lang="en-US" sz="6400" b="1" i="1" dirty="0" smtClean="0">
                <a:latin typeface="+mj-lt"/>
                <a:ea typeface="+mj-ea"/>
                <a:cs typeface="+mj-cs"/>
              </a:rPr>
              <a:t> on tape</a:t>
            </a:r>
            <a:endParaRPr lang="en-US" sz="6400" b="1" i="1" dirty="0">
              <a:latin typeface="+mj-lt"/>
              <a:ea typeface="+mj-ea"/>
              <a:cs typeface="+mj-cs"/>
            </a:endParaRPr>
          </a:p>
        </p:txBody>
      </p:sp>
      <p:sp>
        <p:nvSpPr>
          <p:cNvPr id="7" name="TextBox 6"/>
          <p:cNvSpPr txBox="1"/>
          <p:nvPr/>
        </p:nvSpPr>
        <p:spPr>
          <a:xfrm>
            <a:off x="6941552" y="3852194"/>
            <a:ext cx="3665758" cy="422330"/>
          </a:xfrm>
          <a:prstGeom prst="rect">
            <a:avLst/>
          </a:prstGeom>
          <a:noFill/>
        </p:spPr>
        <p:txBody>
          <a:bodyPr wrap="square" lIns="98207" tIns="49103" rIns="98207" bIns="49103" rtlCol="0">
            <a:spAutoFit/>
          </a:bodyPr>
          <a:lstStyle/>
          <a:p>
            <a:r>
              <a:rPr lang="en-US" sz="2100" b="1" dirty="0" smtClean="0">
                <a:solidFill>
                  <a:srgbClr val="FF0000"/>
                </a:solidFill>
              </a:rPr>
              <a:t>  / LHCb</a:t>
            </a:r>
            <a:endParaRPr lang="en-US" sz="2100" b="1" dirty="0">
              <a:solidFill>
                <a:srgbClr val="FF0000"/>
              </a:solidFill>
            </a:endParaRPr>
          </a:p>
        </p:txBody>
      </p:sp>
      <p:sp>
        <p:nvSpPr>
          <p:cNvPr id="8" name="Title 1"/>
          <p:cNvSpPr txBox="1">
            <a:spLocks/>
          </p:cNvSpPr>
          <p:nvPr/>
        </p:nvSpPr>
        <p:spPr>
          <a:xfrm>
            <a:off x="2" y="6073843"/>
            <a:ext cx="10607310" cy="1260475"/>
          </a:xfrm>
          <a:prstGeom prst="rect">
            <a:avLst/>
          </a:prstGeom>
        </p:spPr>
        <p:txBody>
          <a:bodyPr vert="horz" lIns="98207" tIns="49103" rIns="98207" bIns="49103" rtlCol="0" anchor="ctr">
            <a:normAutofit fontScale="77500" lnSpcReduction="20000"/>
          </a:bodyPr>
          <a:lstStyle/>
          <a:p>
            <a:pPr lvl="0" algn="ctr">
              <a:spcBef>
                <a:spcPct val="0"/>
              </a:spcBef>
              <a:defRPr/>
            </a:pPr>
            <a:r>
              <a:rPr lang="en-US" sz="6400" b="1" i="1" dirty="0" smtClean="0">
                <a:latin typeface="+mj-lt"/>
                <a:ea typeface="+mj-ea"/>
                <a:cs typeface="+mj-cs"/>
              </a:rPr>
              <a:t>  </a:t>
            </a:r>
            <a:r>
              <a:rPr lang="en-US" sz="6400" dirty="0" smtClean="0"/>
              <a:t>a programme which lasts out to </a:t>
            </a:r>
            <a:r>
              <a:rPr lang="en-US" sz="6400" b="1" i="1" dirty="0" smtClean="0">
                <a:latin typeface="+mj-lt"/>
                <a:ea typeface="+mj-ea"/>
                <a:cs typeface="+mj-cs"/>
              </a:rPr>
              <a:t>2030 !</a:t>
            </a:r>
            <a:endParaRPr lang="en-US" sz="6400" b="1" i="1" dirty="0">
              <a:latin typeface="+mj-lt"/>
              <a:ea typeface="+mj-ea"/>
              <a:cs typeface="+mj-cs"/>
            </a:endParaRPr>
          </a:p>
        </p:txBody>
      </p:sp>
      <p:sp>
        <p:nvSpPr>
          <p:cNvPr id="9" name="Title 1"/>
          <p:cNvSpPr txBox="1">
            <a:spLocks/>
          </p:cNvSpPr>
          <p:nvPr/>
        </p:nvSpPr>
        <p:spPr>
          <a:xfrm>
            <a:off x="1118232" y="4552152"/>
            <a:ext cx="9686926" cy="1260475"/>
          </a:xfrm>
          <a:prstGeom prst="rect">
            <a:avLst/>
          </a:prstGeom>
        </p:spPr>
        <p:txBody>
          <a:bodyPr lIns="98207" tIns="49103" rIns="98207" bIns="49103" anchor="ctr">
            <a:normAutofit/>
          </a:bodyPr>
          <a:lstStyle/>
          <a:p>
            <a:pPr algn="ctr"/>
            <a:r>
              <a:rPr lang="en-US" sz="6400" b="1" i="1" dirty="0">
                <a:latin typeface="Calibri" pitchFamily="34" charset="0"/>
              </a:rPr>
              <a:t>   10 nb</a:t>
            </a:r>
            <a:r>
              <a:rPr lang="en-US" sz="6400" b="1" i="1" baseline="30000" dirty="0">
                <a:latin typeface="Calibri" pitchFamily="34" charset="0"/>
              </a:rPr>
              <a:t>-1</a:t>
            </a:r>
            <a:r>
              <a:rPr lang="en-US" sz="6400" b="1" i="1" dirty="0">
                <a:latin typeface="Calibri" pitchFamily="34" charset="0"/>
              </a:rPr>
              <a:t> </a:t>
            </a:r>
            <a:r>
              <a:rPr lang="en-US" sz="6400" b="1" i="1" dirty="0" err="1" smtClean="0">
                <a:latin typeface="Calibri" pitchFamily="34" charset="0"/>
              </a:rPr>
              <a:t>PbPb</a:t>
            </a:r>
            <a:r>
              <a:rPr lang="en-US" sz="6400" b="1" i="1" dirty="0" smtClean="0">
                <a:latin typeface="Calibri" pitchFamily="34" charset="0"/>
              </a:rPr>
              <a:t> </a:t>
            </a:r>
            <a:r>
              <a:rPr lang="en-US" sz="2200" b="1" i="1" dirty="0" smtClean="0">
                <a:latin typeface="Calibri" pitchFamily="34" charset="0"/>
              </a:rPr>
              <a:t>(+</a:t>
            </a:r>
            <a:r>
              <a:rPr lang="en-US" sz="2200" b="1" i="1" dirty="0" err="1" smtClean="0">
                <a:latin typeface="Calibri" pitchFamily="34" charset="0"/>
              </a:rPr>
              <a:t>pA</a:t>
            </a:r>
            <a:r>
              <a:rPr lang="en-US" sz="2200" b="1" i="1" dirty="0" smtClean="0">
                <a:latin typeface="Calibri" pitchFamily="34" charset="0"/>
              </a:rPr>
              <a:t>, light ions)</a:t>
            </a:r>
            <a:r>
              <a:rPr lang="en-US" sz="6400" b="1" i="1" dirty="0" smtClean="0">
                <a:latin typeface="Calibri" pitchFamily="34" charset="0"/>
              </a:rPr>
              <a:t> </a:t>
            </a:r>
            <a:r>
              <a:rPr lang="en-US" sz="3000" b="1" i="1" dirty="0" smtClean="0">
                <a:latin typeface="Calibri" pitchFamily="34" charset="0"/>
              </a:rPr>
              <a:t>                     </a:t>
            </a:r>
            <a:endParaRPr lang="en-US" sz="3000" b="1" i="1" dirty="0">
              <a:latin typeface="Calibri" pitchFamily="34" charset="0"/>
            </a:endParaRPr>
          </a:p>
        </p:txBody>
      </p:sp>
      <p:sp>
        <p:nvSpPr>
          <p:cNvPr id="10" name="TextBox 6"/>
          <p:cNvSpPr txBox="1">
            <a:spLocks noChangeArrowheads="1"/>
          </p:cNvSpPr>
          <p:nvPr/>
        </p:nvSpPr>
        <p:spPr bwMode="auto">
          <a:xfrm>
            <a:off x="6941925" y="5668639"/>
            <a:ext cx="3666232" cy="422330"/>
          </a:xfrm>
          <a:prstGeom prst="rect">
            <a:avLst/>
          </a:prstGeom>
          <a:noFill/>
          <a:ln w="9525">
            <a:noFill/>
            <a:miter lim="800000"/>
            <a:headEnd/>
            <a:tailEnd/>
          </a:ln>
        </p:spPr>
        <p:txBody>
          <a:bodyPr lIns="98207" tIns="49103" rIns="98207" bIns="49103">
            <a:spAutoFit/>
          </a:bodyPr>
          <a:lstStyle/>
          <a:p>
            <a:r>
              <a:rPr lang="en-US" sz="2100" b="1" dirty="0">
                <a:solidFill>
                  <a:srgbClr val="FF0000"/>
                </a:solidFill>
                <a:latin typeface="Calibri" pitchFamily="34" charset="0"/>
              </a:rPr>
              <a:t>  / Alice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302866"/>
            <a:ext cx="9686926" cy="705079"/>
          </a:xfrm>
        </p:spPr>
        <p:txBody>
          <a:bodyPr>
            <a:normAutofit fontScale="90000"/>
          </a:bodyPr>
          <a:lstStyle/>
          <a:p>
            <a:pPr algn="l"/>
            <a:r>
              <a:rPr lang="en-US" dirty="0" smtClean="0"/>
              <a:t>Luminosity evolution ?</a:t>
            </a:r>
            <a:endParaRPr lang="en-US" dirty="0"/>
          </a:p>
        </p:txBody>
      </p:sp>
      <p:cxnSp>
        <p:nvCxnSpPr>
          <p:cNvPr id="8" name="Straight Arrow Connector 7"/>
          <p:cNvCxnSpPr/>
          <p:nvPr/>
        </p:nvCxnSpPr>
        <p:spPr>
          <a:xfrm>
            <a:off x="2645328" y="7145748"/>
            <a:ext cx="6523965" cy="637"/>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rot="5400000" flipH="1" flipV="1">
            <a:off x="-274162" y="4226713"/>
            <a:ext cx="5837519" cy="213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rot="5400000">
            <a:off x="2834934" y="7185651"/>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rot="5400000">
            <a:off x="3137989" y="7184118"/>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a:off x="3441047" y="7182587"/>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5400000">
            <a:off x="3744105" y="7181054"/>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rot="5400000">
            <a:off x="4047159" y="7179521"/>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rot="5400000">
            <a:off x="4350218" y="7222022"/>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rot="5400000">
            <a:off x="4653275" y="7220489"/>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rot="5400000">
            <a:off x="4956332" y="7218955"/>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rot="5400000">
            <a:off x="5259390" y="7217422"/>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rot="5400000">
            <a:off x="5562445" y="7215890"/>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5400000">
            <a:off x="5865501" y="7219119"/>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rot="5400000">
            <a:off x="6168559" y="7217588"/>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rot="5400000">
            <a:off x="6471615" y="7220817"/>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rot="5400000">
            <a:off x="6774672" y="7219285"/>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rot="5400000">
            <a:off x="7077731" y="7217752"/>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rot="5400000">
            <a:off x="7380786" y="7181711"/>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rot="5400000">
            <a:off x="7683843" y="7180178"/>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rot="5400000">
            <a:off x="7986902" y="7183408"/>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rot="5400000">
            <a:off x="8289957" y="7186638"/>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rot="5400000">
            <a:off x="8571116" y="7194630"/>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rot="5400000">
            <a:off x="8852274" y="7197860"/>
            <a:ext cx="80640" cy="1465"/>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61" name="Straight Connector 60"/>
          <p:cNvCxnSpPr/>
          <p:nvPr/>
        </p:nvCxnSpPr>
        <p:spPr>
          <a:xfrm rot="10800000">
            <a:off x="4400754" y="6933946"/>
            <a:ext cx="303059" cy="994"/>
          </a:xfrm>
          <a:prstGeom prst="line">
            <a:avLst/>
          </a:prstGeom>
          <a:ln w="28575"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rot="10800000" flipV="1">
            <a:off x="4703813" y="6829484"/>
            <a:ext cx="292108" cy="10346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rot="10800000" flipV="1">
            <a:off x="5006871" y="6621555"/>
            <a:ext cx="292108" cy="20693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rot="10800000" flipV="1">
            <a:off x="5303423" y="6418044"/>
            <a:ext cx="292108" cy="20693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rot="10800000" flipV="1">
            <a:off x="5599975" y="6214529"/>
            <a:ext cx="292108" cy="20693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rot="10800000" flipV="1">
            <a:off x="5896529" y="6011017"/>
            <a:ext cx="292108" cy="20693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rot="10800000" flipV="1">
            <a:off x="6193081" y="6011025"/>
            <a:ext cx="621179" cy="3414"/>
          </a:xfrm>
          <a:prstGeom prst="line">
            <a:avLst/>
          </a:prstGeom>
          <a:ln w="381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nvGrpSpPr>
          <p:cNvPr id="3" name="Group 187"/>
          <p:cNvGrpSpPr/>
          <p:nvPr/>
        </p:nvGrpSpPr>
        <p:grpSpPr>
          <a:xfrm>
            <a:off x="2955206" y="6934939"/>
            <a:ext cx="1434600" cy="190081"/>
            <a:chOff x="2443316" y="6196274"/>
            <a:chExt cx="1218775" cy="284887"/>
          </a:xfrm>
        </p:grpSpPr>
        <p:cxnSp>
          <p:nvCxnSpPr>
            <p:cNvPr id="76" name="Straight Connector 75"/>
            <p:cNvCxnSpPr/>
            <p:nvPr/>
          </p:nvCxnSpPr>
          <p:spPr>
            <a:xfrm rot="10800000" flipV="1">
              <a:off x="3413928" y="6196274"/>
              <a:ext cx="248163" cy="9292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rot="10800000" flipV="1">
              <a:off x="3186586" y="6287587"/>
              <a:ext cx="248163" cy="92923"/>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rot="10800000" flipV="1">
              <a:off x="2950268" y="6368640"/>
              <a:ext cx="248188" cy="31246"/>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rot="10800000" flipV="1">
              <a:off x="2443316" y="6398094"/>
              <a:ext cx="495080" cy="83067"/>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cxnSp>
        <p:nvCxnSpPr>
          <p:cNvPr id="88" name="Straight Connector 87"/>
          <p:cNvCxnSpPr/>
          <p:nvPr/>
        </p:nvCxnSpPr>
        <p:spPr>
          <a:xfrm rot="10800000" flipV="1">
            <a:off x="6814264" y="5878727"/>
            <a:ext cx="292106" cy="132701"/>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nvGrpSpPr>
          <p:cNvPr id="4" name="Group 144"/>
          <p:cNvGrpSpPr/>
          <p:nvPr/>
        </p:nvGrpSpPr>
        <p:grpSpPr>
          <a:xfrm>
            <a:off x="7118786" y="706875"/>
            <a:ext cx="2060454" cy="5132583"/>
            <a:chOff x="5289562" y="2825105"/>
            <a:chExt cx="1600034" cy="2743130"/>
          </a:xfrm>
        </p:grpSpPr>
        <p:cxnSp>
          <p:nvCxnSpPr>
            <p:cNvPr id="90" name="Straight Connector 89"/>
            <p:cNvCxnSpPr/>
            <p:nvPr/>
          </p:nvCxnSpPr>
          <p:spPr>
            <a:xfrm rot="5400000">
              <a:off x="5220663" y="5300666"/>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2" name="Straight Connector 91"/>
            <p:cNvCxnSpPr/>
            <p:nvPr/>
          </p:nvCxnSpPr>
          <p:spPr>
            <a:xfrm rot="5400000">
              <a:off x="5419735" y="4950948"/>
              <a:ext cx="336470" cy="199478"/>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3" name="Straight Connector 92"/>
            <p:cNvCxnSpPr/>
            <p:nvPr/>
          </p:nvCxnSpPr>
          <p:spPr>
            <a:xfrm rot="5400000">
              <a:off x="5627064" y="4602038"/>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4" name="Straight Connector 93"/>
            <p:cNvCxnSpPr/>
            <p:nvPr/>
          </p:nvCxnSpPr>
          <p:spPr>
            <a:xfrm rot="5400000">
              <a:off x="5826542" y="4252723"/>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rot="5400000">
              <a:off x="6026019" y="3903409"/>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8" name="Straight Connector 97"/>
            <p:cNvCxnSpPr/>
            <p:nvPr/>
          </p:nvCxnSpPr>
          <p:spPr>
            <a:xfrm rot="5400000">
              <a:off x="6224689" y="3566941"/>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99" name="Straight Connector 98"/>
            <p:cNvCxnSpPr/>
            <p:nvPr/>
          </p:nvCxnSpPr>
          <p:spPr>
            <a:xfrm rot="5400000">
              <a:off x="6423358" y="3230473"/>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rot="5400000">
              <a:off x="6622028" y="2894004"/>
              <a:ext cx="336468" cy="198669"/>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cxnSp>
        <p:nvCxnSpPr>
          <p:cNvPr id="149" name="Straight Connector 148"/>
          <p:cNvCxnSpPr/>
          <p:nvPr/>
        </p:nvCxnSpPr>
        <p:spPr>
          <a:xfrm rot="10800000" flipV="1">
            <a:off x="2179547" y="6954546"/>
            <a:ext cx="463984" cy="6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rot="10800000">
            <a:off x="1828012" y="5891457"/>
            <a:ext cx="806525" cy="175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2" name="Straight Connector 151"/>
          <p:cNvCxnSpPr/>
          <p:nvPr/>
        </p:nvCxnSpPr>
        <p:spPr>
          <a:xfrm rot="10800000" flipV="1">
            <a:off x="1832396" y="4623270"/>
            <a:ext cx="813271" cy="6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3" name="Straight Connector 152"/>
          <p:cNvCxnSpPr/>
          <p:nvPr/>
        </p:nvCxnSpPr>
        <p:spPr>
          <a:xfrm rot="10800000" flipV="1">
            <a:off x="1821267" y="3356498"/>
            <a:ext cx="813271" cy="6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4" name="Straight Connector 153"/>
          <p:cNvCxnSpPr/>
          <p:nvPr/>
        </p:nvCxnSpPr>
        <p:spPr>
          <a:xfrm rot="10800000" flipV="1">
            <a:off x="1832396" y="2088168"/>
            <a:ext cx="813271" cy="639"/>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2955206" y="6662306"/>
            <a:ext cx="1513822" cy="391553"/>
          </a:xfrm>
          <a:prstGeom prst="rect">
            <a:avLst/>
          </a:prstGeom>
          <a:noFill/>
        </p:spPr>
        <p:txBody>
          <a:bodyPr wrap="square" lIns="98207" tIns="49103" rIns="98207" bIns="49103" rtlCol="0">
            <a:spAutoFit/>
          </a:bodyPr>
          <a:lstStyle/>
          <a:p>
            <a:r>
              <a:rPr lang="en-US" dirty="0" smtClean="0"/>
              <a:t>L= 1 * 10</a:t>
            </a:r>
            <a:r>
              <a:rPr lang="en-US" baseline="30000" dirty="0" smtClean="0"/>
              <a:t>34</a:t>
            </a:r>
            <a:endParaRPr lang="en-US" baseline="30000" dirty="0"/>
          </a:p>
        </p:txBody>
      </p:sp>
      <p:sp>
        <p:nvSpPr>
          <p:cNvPr id="54" name="TextBox 53"/>
          <p:cNvSpPr txBox="1"/>
          <p:nvPr/>
        </p:nvSpPr>
        <p:spPr>
          <a:xfrm>
            <a:off x="5431726" y="6255015"/>
            <a:ext cx="1687060" cy="391553"/>
          </a:xfrm>
          <a:prstGeom prst="rect">
            <a:avLst/>
          </a:prstGeom>
          <a:noFill/>
        </p:spPr>
        <p:txBody>
          <a:bodyPr wrap="square" lIns="98207" tIns="49103" rIns="98207" bIns="49103" rtlCol="0">
            <a:spAutoFit/>
          </a:bodyPr>
          <a:lstStyle/>
          <a:p>
            <a:r>
              <a:rPr lang="en-US" dirty="0" smtClean="0"/>
              <a:t>L= 2 * 10</a:t>
            </a:r>
            <a:r>
              <a:rPr lang="en-US" baseline="30000" dirty="0" smtClean="0"/>
              <a:t>34 </a:t>
            </a:r>
            <a:r>
              <a:rPr lang="en-US" dirty="0" smtClean="0"/>
              <a:t>?</a:t>
            </a:r>
            <a:endParaRPr lang="en-US" baseline="30000" dirty="0"/>
          </a:p>
        </p:txBody>
      </p:sp>
      <p:sp>
        <p:nvSpPr>
          <p:cNvPr id="56" name="TextBox 55"/>
          <p:cNvSpPr txBox="1"/>
          <p:nvPr/>
        </p:nvSpPr>
        <p:spPr>
          <a:xfrm>
            <a:off x="8329546" y="2817803"/>
            <a:ext cx="1895544" cy="391553"/>
          </a:xfrm>
          <a:prstGeom prst="rect">
            <a:avLst/>
          </a:prstGeom>
          <a:noFill/>
        </p:spPr>
        <p:txBody>
          <a:bodyPr wrap="square" lIns="98207" tIns="49103" rIns="98207" bIns="49103" rtlCol="0">
            <a:spAutoFit/>
          </a:bodyPr>
          <a:lstStyle/>
          <a:p>
            <a:r>
              <a:rPr lang="en-US" dirty="0" smtClean="0"/>
              <a:t>L= 4-5 * 10</a:t>
            </a:r>
            <a:r>
              <a:rPr lang="en-US" baseline="30000" dirty="0" smtClean="0"/>
              <a:t>34</a:t>
            </a:r>
            <a:r>
              <a:rPr lang="en-US" dirty="0" smtClean="0"/>
              <a:t> ?</a:t>
            </a:r>
            <a:endParaRPr lang="en-US" baseline="30000" dirty="0"/>
          </a:p>
        </p:txBody>
      </p:sp>
      <p:sp>
        <p:nvSpPr>
          <p:cNvPr id="58" name="TextBox 57"/>
          <p:cNvSpPr txBox="1"/>
          <p:nvPr/>
        </p:nvSpPr>
        <p:spPr>
          <a:xfrm>
            <a:off x="8422327" y="7176304"/>
            <a:ext cx="1513822" cy="391553"/>
          </a:xfrm>
          <a:prstGeom prst="rect">
            <a:avLst/>
          </a:prstGeom>
          <a:noFill/>
        </p:spPr>
        <p:txBody>
          <a:bodyPr wrap="square" lIns="98207" tIns="49103" rIns="98207" bIns="49103" rtlCol="0">
            <a:spAutoFit/>
          </a:bodyPr>
          <a:lstStyle/>
          <a:p>
            <a:r>
              <a:rPr lang="en-US" dirty="0" smtClean="0"/>
              <a:t>Years ~20</a:t>
            </a:r>
            <a:endParaRPr lang="en-US" baseline="30000" dirty="0"/>
          </a:p>
        </p:txBody>
      </p:sp>
      <p:sp>
        <p:nvSpPr>
          <p:cNvPr id="59" name="TextBox 58"/>
          <p:cNvSpPr txBox="1"/>
          <p:nvPr/>
        </p:nvSpPr>
        <p:spPr>
          <a:xfrm>
            <a:off x="8867708" y="302866"/>
            <a:ext cx="1895544" cy="391553"/>
          </a:xfrm>
          <a:prstGeom prst="rect">
            <a:avLst/>
          </a:prstGeom>
          <a:noFill/>
          <a:ln>
            <a:noFill/>
          </a:ln>
        </p:spPr>
        <p:txBody>
          <a:bodyPr wrap="square" lIns="98207" tIns="49103" rIns="98207" bIns="49103" rtlCol="0">
            <a:spAutoFit/>
          </a:bodyPr>
          <a:lstStyle/>
          <a:p>
            <a:r>
              <a:rPr lang="en-US" dirty="0" smtClean="0">
                <a:solidFill>
                  <a:srgbClr val="FFFF00"/>
                </a:solidFill>
              </a:rPr>
              <a:t>~ 3000 fb</a:t>
            </a:r>
            <a:r>
              <a:rPr lang="en-US" baseline="30000" dirty="0" smtClean="0">
                <a:solidFill>
                  <a:srgbClr val="FFFF00"/>
                </a:solidFill>
              </a:rPr>
              <a:t>-1</a:t>
            </a:r>
            <a:endParaRPr lang="en-US" baseline="30000" dirty="0">
              <a:solidFill>
                <a:srgbClr val="FFFF00"/>
              </a:solidFill>
            </a:endParaRPr>
          </a:p>
        </p:txBody>
      </p:sp>
      <p:sp>
        <p:nvSpPr>
          <p:cNvPr id="60" name="TextBox 59"/>
          <p:cNvSpPr txBox="1"/>
          <p:nvPr/>
        </p:nvSpPr>
        <p:spPr>
          <a:xfrm>
            <a:off x="412415" y="5721536"/>
            <a:ext cx="1895544" cy="391553"/>
          </a:xfrm>
          <a:prstGeom prst="rect">
            <a:avLst/>
          </a:prstGeom>
          <a:noFill/>
          <a:ln>
            <a:noFill/>
          </a:ln>
        </p:spPr>
        <p:txBody>
          <a:bodyPr wrap="square" lIns="98207" tIns="49103" rIns="98207" bIns="49103" rtlCol="0">
            <a:spAutoFit/>
          </a:bodyPr>
          <a:lstStyle/>
          <a:p>
            <a:r>
              <a:rPr lang="en-US" dirty="0" smtClean="0">
                <a:solidFill>
                  <a:srgbClr val="FFFF00"/>
                </a:solidFill>
              </a:rPr>
              <a:t>~ 600 fb</a:t>
            </a:r>
            <a:r>
              <a:rPr lang="en-US" baseline="30000" dirty="0" smtClean="0">
                <a:solidFill>
                  <a:srgbClr val="FFFF00"/>
                </a:solidFill>
              </a:rPr>
              <a:t>-1</a:t>
            </a:r>
            <a:endParaRPr lang="en-US" baseline="30000" dirty="0">
              <a:solidFill>
                <a:srgbClr val="FFFF00"/>
              </a:solidFill>
            </a:endParaRPr>
          </a:p>
        </p:txBody>
      </p:sp>
      <p:sp>
        <p:nvSpPr>
          <p:cNvPr id="62" name="TextBox 61"/>
          <p:cNvSpPr txBox="1"/>
          <p:nvPr/>
        </p:nvSpPr>
        <p:spPr>
          <a:xfrm>
            <a:off x="1043535" y="6704640"/>
            <a:ext cx="1895544" cy="391553"/>
          </a:xfrm>
          <a:prstGeom prst="rect">
            <a:avLst/>
          </a:prstGeom>
          <a:noFill/>
          <a:ln>
            <a:noFill/>
          </a:ln>
        </p:spPr>
        <p:txBody>
          <a:bodyPr wrap="square" lIns="98207" tIns="49103" rIns="98207" bIns="49103" rtlCol="0">
            <a:spAutoFit/>
          </a:bodyPr>
          <a:lstStyle/>
          <a:p>
            <a:r>
              <a:rPr lang="en-US" dirty="0" smtClean="0">
                <a:solidFill>
                  <a:srgbClr val="FFFF00"/>
                </a:solidFill>
              </a:rPr>
              <a:t>~ 100 fb</a:t>
            </a:r>
            <a:r>
              <a:rPr lang="en-US" baseline="30000" dirty="0" smtClean="0">
                <a:solidFill>
                  <a:srgbClr val="FFFF00"/>
                </a:solidFill>
              </a:rPr>
              <a:t>-1</a:t>
            </a:r>
            <a:endParaRPr lang="en-US" baseline="30000" dirty="0">
              <a:solidFill>
                <a:srgbClr val="FFFF00"/>
              </a:solidFill>
            </a:endParaRPr>
          </a:p>
        </p:txBody>
      </p:sp>
      <p:cxnSp>
        <p:nvCxnSpPr>
          <p:cNvPr id="64" name="Straight Connector 63"/>
          <p:cNvCxnSpPr/>
          <p:nvPr/>
        </p:nvCxnSpPr>
        <p:spPr>
          <a:xfrm rot="5400000">
            <a:off x="4456063" y="4536349"/>
            <a:ext cx="3437215" cy="1869"/>
          </a:xfrm>
          <a:prstGeom prst="line">
            <a:avLst/>
          </a:prstGeom>
          <a:ln w="25400" cap="flat" cmpd="sng" algn="ctr">
            <a:solidFill>
              <a:srgbClr val="FFFFFF"/>
            </a:solidFill>
            <a:prstDash val="dot"/>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71" name="Straight Arrow Connector 70"/>
          <p:cNvCxnSpPr/>
          <p:nvPr/>
        </p:nvCxnSpPr>
        <p:spPr>
          <a:xfrm flipV="1">
            <a:off x="6166230" y="3225097"/>
            <a:ext cx="606115" cy="1"/>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81" name="TextBox 80"/>
          <p:cNvSpPr txBox="1"/>
          <p:nvPr/>
        </p:nvSpPr>
        <p:spPr>
          <a:xfrm>
            <a:off x="6171012" y="2817802"/>
            <a:ext cx="1895544" cy="391553"/>
          </a:xfrm>
          <a:prstGeom prst="rect">
            <a:avLst/>
          </a:prstGeom>
          <a:noFill/>
        </p:spPr>
        <p:txBody>
          <a:bodyPr wrap="square" lIns="98207" tIns="49103" rIns="98207" bIns="49103" rtlCol="0">
            <a:spAutoFit/>
          </a:bodyPr>
          <a:lstStyle/>
          <a:p>
            <a:r>
              <a:rPr lang="en-US" dirty="0" smtClean="0"/>
              <a:t>Phase 2</a:t>
            </a:r>
            <a:endParaRPr lang="en-US" baseline="30000" dirty="0"/>
          </a:p>
        </p:txBody>
      </p:sp>
      <p:cxnSp>
        <p:nvCxnSpPr>
          <p:cNvPr id="82" name="Straight Arrow Connector 81"/>
          <p:cNvCxnSpPr/>
          <p:nvPr/>
        </p:nvCxnSpPr>
        <p:spPr>
          <a:xfrm flipH="1" flipV="1">
            <a:off x="5533637" y="3452776"/>
            <a:ext cx="606115" cy="1"/>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83" name="TextBox 82"/>
          <p:cNvSpPr txBox="1"/>
          <p:nvPr/>
        </p:nvSpPr>
        <p:spPr>
          <a:xfrm>
            <a:off x="5103370" y="3439683"/>
            <a:ext cx="1372629" cy="391553"/>
          </a:xfrm>
          <a:prstGeom prst="rect">
            <a:avLst/>
          </a:prstGeom>
          <a:noFill/>
        </p:spPr>
        <p:txBody>
          <a:bodyPr wrap="square" lIns="98207" tIns="49103" rIns="98207" bIns="49103" rtlCol="0">
            <a:spAutoFit/>
          </a:bodyPr>
          <a:lstStyle/>
          <a:p>
            <a:r>
              <a:rPr lang="en-US" dirty="0" smtClean="0"/>
              <a:t>Phase 1</a:t>
            </a:r>
            <a:endParaRPr lang="en-US" baseline="30000" dirty="0"/>
          </a:p>
        </p:txBody>
      </p:sp>
      <p:sp>
        <p:nvSpPr>
          <p:cNvPr id="85" name="TextBox 84"/>
          <p:cNvSpPr txBox="1"/>
          <p:nvPr/>
        </p:nvSpPr>
        <p:spPr>
          <a:xfrm rot="16200000">
            <a:off x="4008910" y="6158923"/>
            <a:ext cx="1106649" cy="391553"/>
          </a:xfrm>
          <a:prstGeom prst="rect">
            <a:avLst/>
          </a:prstGeom>
          <a:noFill/>
          <a:ln>
            <a:noFill/>
          </a:ln>
        </p:spPr>
        <p:txBody>
          <a:bodyPr wrap="square" lIns="98207" tIns="49103" rIns="98207" bIns="49103" rtlCol="0">
            <a:spAutoFit/>
          </a:bodyPr>
          <a:lstStyle/>
          <a:p>
            <a:r>
              <a:rPr lang="en-US" b="1" dirty="0" smtClean="0">
                <a:solidFill>
                  <a:srgbClr val="FF0000"/>
                </a:solidFill>
              </a:rPr>
              <a:t>LINAC  4</a:t>
            </a:r>
            <a:endParaRPr lang="en-US" b="1" baseline="30000"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3"/>
            <a:ext cx="9686926" cy="602148"/>
          </a:xfrm>
        </p:spPr>
        <p:txBody>
          <a:bodyPr>
            <a:noAutofit/>
          </a:bodyPr>
          <a:lstStyle/>
          <a:p>
            <a:r>
              <a:rPr lang="en-US" sz="3900" b="1" i="1" dirty="0" smtClean="0"/>
              <a:t>Detector limitations</a:t>
            </a:r>
            <a:endParaRPr lang="en-US" sz="3900" b="1" i="1" dirty="0"/>
          </a:p>
        </p:txBody>
      </p:sp>
      <p:sp>
        <p:nvSpPr>
          <p:cNvPr id="3" name="Content Placeholder 2"/>
          <p:cNvSpPr>
            <a:spLocks noGrp="1"/>
          </p:cNvSpPr>
          <p:nvPr>
            <p:ph idx="1"/>
          </p:nvPr>
        </p:nvSpPr>
        <p:spPr>
          <a:xfrm>
            <a:off x="307375" y="1213793"/>
            <a:ext cx="10143266" cy="5998896"/>
          </a:xfrm>
        </p:spPr>
        <p:txBody>
          <a:bodyPr>
            <a:normAutofit fontScale="92500" lnSpcReduction="10000"/>
          </a:bodyPr>
          <a:lstStyle/>
          <a:p>
            <a:r>
              <a:rPr lang="en-US" sz="2600" dirty="0" smtClean="0"/>
              <a:t>Some detectors will age at a given integrated Luminosity (different case by case)</a:t>
            </a:r>
          </a:p>
          <a:p>
            <a:pPr lvl="3"/>
            <a:endParaRPr lang="en-US" dirty="0" smtClean="0"/>
          </a:p>
          <a:p>
            <a:pPr lvl="3"/>
            <a:r>
              <a:rPr lang="en-US" dirty="0" smtClean="0"/>
              <a:t> ATLAS  b-layer PIXEL   ~ L</a:t>
            </a:r>
            <a:r>
              <a:rPr lang="en-US" baseline="-25000" dirty="0" smtClean="0"/>
              <a:t>int</a:t>
            </a:r>
            <a:r>
              <a:rPr lang="en-US" dirty="0" smtClean="0"/>
              <a:t> = 200-300 fb</a:t>
            </a:r>
            <a:r>
              <a:rPr lang="en-US" baseline="30000" dirty="0" smtClean="0"/>
              <a:t>-1</a:t>
            </a:r>
          </a:p>
          <a:p>
            <a:pPr lvl="3"/>
            <a:r>
              <a:rPr lang="en-US" dirty="0" smtClean="0"/>
              <a:t> ATLAS  Silicon Tracker (SCT + PIXEL)   ~ L</a:t>
            </a:r>
            <a:r>
              <a:rPr lang="en-US" baseline="-25000" dirty="0" smtClean="0"/>
              <a:t>int</a:t>
            </a:r>
            <a:r>
              <a:rPr lang="en-US" dirty="0" smtClean="0"/>
              <a:t> = 600-700 fb</a:t>
            </a:r>
            <a:r>
              <a:rPr lang="en-US" baseline="30000" dirty="0" smtClean="0"/>
              <a:t>-1</a:t>
            </a:r>
          </a:p>
          <a:p>
            <a:pPr lvl="3"/>
            <a:r>
              <a:rPr lang="en-US" baseline="30000" dirty="0" smtClean="0"/>
              <a:t> </a:t>
            </a:r>
            <a:r>
              <a:rPr lang="en-US" dirty="0" smtClean="0"/>
              <a:t>ATLAS  LAr Hadron Calorimeter FE Electronics   ~ L</a:t>
            </a:r>
            <a:r>
              <a:rPr lang="en-US" baseline="-25000" dirty="0" smtClean="0"/>
              <a:t>int</a:t>
            </a:r>
            <a:r>
              <a:rPr lang="en-US" dirty="0" smtClean="0"/>
              <a:t> = 1000 fb</a:t>
            </a:r>
            <a:r>
              <a:rPr lang="en-US" baseline="30000" dirty="0" smtClean="0"/>
              <a:t>-1</a:t>
            </a:r>
          </a:p>
          <a:p>
            <a:pPr lvl="3"/>
            <a:r>
              <a:rPr lang="en-US" dirty="0" smtClean="0"/>
              <a:t> CMS PIXEL ~ L</a:t>
            </a:r>
            <a:r>
              <a:rPr lang="en-US" baseline="-25000" dirty="0" smtClean="0"/>
              <a:t>int</a:t>
            </a:r>
            <a:r>
              <a:rPr lang="en-US" dirty="0" smtClean="0"/>
              <a:t> = 300 fb</a:t>
            </a:r>
            <a:r>
              <a:rPr lang="en-US" baseline="30000" dirty="0" smtClean="0"/>
              <a:t>-1</a:t>
            </a:r>
          </a:p>
          <a:p>
            <a:pPr lvl="3"/>
            <a:r>
              <a:rPr lang="en-US" dirty="0" smtClean="0"/>
              <a:t> CMS Silicon Tracker    ~ L</a:t>
            </a:r>
            <a:r>
              <a:rPr lang="en-US" baseline="-25000" dirty="0" smtClean="0"/>
              <a:t>int</a:t>
            </a:r>
            <a:r>
              <a:rPr lang="en-US" dirty="0" smtClean="0"/>
              <a:t> = 600-700 fb</a:t>
            </a:r>
            <a:r>
              <a:rPr lang="en-US" baseline="30000" dirty="0" smtClean="0"/>
              <a:t>-1</a:t>
            </a:r>
            <a:endParaRPr lang="en-US" dirty="0" smtClean="0"/>
          </a:p>
          <a:p>
            <a:pPr lvl="3"/>
            <a:r>
              <a:rPr lang="en-US" dirty="0" smtClean="0"/>
              <a:t> ….</a:t>
            </a:r>
          </a:p>
          <a:p>
            <a:endParaRPr lang="en-US" sz="2100" dirty="0" smtClean="0"/>
          </a:p>
          <a:p>
            <a:r>
              <a:rPr lang="en-US" sz="2600" dirty="0" smtClean="0"/>
              <a:t>Some detectors will become inefficient or problematic at a given peak Luminosity</a:t>
            </a:r>
          </a:p>
          <a:p>
            <a:endParaRPr lang="en-US" sz="1700" dirty="0" smtClean="0"/>
          </a:p>
          <a:p>
            <a:pPr lvl="3"/>
            <a:r>
              <a:rPr lang="en-US" dirty="0" smtClean="0"/>
              <a:t> ATLAS  TRT  (transition radiation tracker)  		~ L = 2-3 10</a:t>
            </a:r>
            <a:r>
              <a:rPr lang="en-US" baseline="30000" dirty="0" smtClean="0"/>
              <a:t>34</a:t>
            </a:r>
          </a:p>
          <a:p>
            <a:pPr lvl="3"/>
            <a:r>
              <a:rPr lang="en-US" dirty="0" smtClean="0"/>
              <a:t> ATLAS  FCAL (forward calorimeters)          		~ L = 2-3 10</a:t>
            </a:r>
            <a:r>
              <a:rPr lang="en-US" baseline="30000" dirty="0" smtClean="0"/>
              <a:t>34</a:t>
            </a:r>
          </a:p>
          <a:p>
            <a:pPr lvl="3"/>
            <a:r>
              <a:rPr lang="en-US" dirty="0" smtClean="0"/>
              <a:t> ATLAS  SS external beam pipes (activation)	~ L = 1 10</a:t>
            </a:r>
            <a:r>
              <a:rPr lang="en-US" baseline="30000" dirty="0" smtClean="0"/>
              <a:t>34</a:t>
            </a:r>
            <a:endParaRPr lang="en-US" dirty="0" smtClean="0"/>
          </a:p>
          <a:p>
            <a:pPr lvl="3"/>
            <a:r>
              <a:rPr lang="en-US" dirty="0" smtClean="0"/>
              <a:t> ATLAS&amp;CMS Silicon trackers				~ L = 2-3 10</a:t>
            </a:r>
            <a:r>
              <a:rPr lang="en-US" baseline="30000" dirty="0" smtClean="0"/>
              <a:t>34</a:t>
            </a:r>
          </a:p>
          <a:p>
            <a:pPr lvl="3"/>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2"/>
            <a:ext cx="9686926" cy="641419"/>
          </a:xfrm>
        </p:spPr>
        <p:txBody>
          <a:bodyPr>
            <a:noAutofit/>
          </a:bodyPr>
          <a:lstStyle/>
          <a:p>
            <a:r>
              <a:rPr lang="en-US" sz="3900" b="1" i="1" dirty="0" smtClean="0"/>
              <a:t>ATLAS and CMS strategy</a:t>
            </a:r>
            <a:endParaRPr lang="en-US" sz="3900" b="1" i="1" dirty="0"/>
          </a:p>
        </p:txBody>
      </p:sp>
      <p:sp>
        <p:nvSpPr>
          <p:cNvPr id="3" name="Content Placeholder 2"/>
          <p:cNvSpPr>
            <a:spLocks noGrp="1"/>
          </p:cNvSpPr>
          <p:nvPr>
            <p:ph idx="1"/>
          </p:nvPr>
        </p:nvSpPr>
        <p:spPr>
          <a:xfrm>
            <a:off x="307375" y="1213792"/>
            <a:ext cx="10143266" cy="5542005"/>
          </a:xfrm>
        </p:spPr>
        <p:txBody>
          <a:bodyPr>
            <a:normAutofit/>
          </a:bodyPr>
          <a:lstStyle/>
          <a:p>
            <a:r>
              <a:rPr lang="en-US" sz="2100" dirty="0" smtClean="0"/>
              <a:t>Use efficiently the next 4-5 years shutdowns to fix problems, consolidate infrastructure, anticipate issues related to rate effects at nominal Luminosity and restore the original full detector layout (un-staging)</a:t>
            </a:r>
          </a:p>
          <a:p>
            <a:endParaRPr lang="en-US" sz="2100" dirty="0" smtClean="0"/>
          </a:p>
          <a:p>
            <a:r>
              <a:rPr lang="en-US" sz="2100" dirty="0" smtClean="0"/>
              <a:t>Make efficient use of the long shutdown (9 months</a:t>
            </a:r>
            <a:r>
              <a:rPr lang="en-US" sz="2100" dirty="0" smtClean="0"/>
              <a:t>? </a:t>
            </a:r>
            <a:r>
              <a:rPr lang="en-US" sz="2100" dirty="0" smtClean="0"/>
              <a:t>foreseen in </a:t>
            </a:r>
            <a:r>
              <a:rPr lang="en-US" sz="2100" dirty="0" smtClean="0"/>
              <a:t>2015) </a:t>
            </a:r>
            <a:r>
              <a:rPr lang="en-US" sz="2100" dirty="0" smtClean="0"/>
              <a:t>for the LINAC 4 installation. ATLAS, for example, is making plans to insert a 4</a:t>
            </a:r>
            <a:r>
              <a:rPr lang="en-US" sz="2100" baseline="30000" dirty="0" smtClean="0"/>
              <a:t>th</a:t>
            </a:r>
            <a:r>
              <a:rPr lang="en-US" sz="2100" dirty="0" smtClean="0"/>
              <a:t> Pixel layer around the beam pipe</a:t>
            </a:r>
          </a:p>
          <a:p>
            <a:endParaRPr lang="en-US" sz="2100" dirty="0" smtClean="0"/>
          </a:p>
          <a:p>
            <a:r>
              <a:rPr lang="en-US" sz="2100" dirty="0" smtClean="0"/>
              <a:t>Anticipate all possible upgrade activities towards sLHC that can be factorized out of the main sLHC detector upgrade plans. Make use of all shutdowns before 2020 for installation …. If not we will need later a very long shutdown!</a:t>
            </a:r>
          </a:p>
          <a:p>
            <a:endParaRPr lang="en-US" sz="2100" dirty="0" smtClean="0"/>
          </a:p>
          <a:p>
            <a:r>
              <a:rPr lang="en-US" sz="2100" dirty="0" smtClean="0"/>
              <a:t>Request a long shutdown (&gt;18 months), just after ~600-700 fb</a:t>
            </a:r>
            <a:r>
              <a:rPr lang="en-US" sz="2100" baseline="30000" dirty="0" smtClean="0"/>
              <a:t>-1</a:t>
            </a:r>
            <a:r>
              <a:rPr lang="en-US" sz="2100" dirty="0" smtClean="0"/>
              <a:t> of good data have been collected, to install the new Inner Detectors of ATLAS and CMS (plan today for end 2020 ?)</a:t>
            </a:r>
          </a:p>
          <a:p>
            <a:endParaRPr lang="en-US" sz="2100" dirty="0" smtClean="0"/>
          </a:p>
          <a:p>
            <a:pPr>
              <a:buNone/>
            </a:pPr>
            <a:endParaRPr lang="en-US" sz="21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1797"/>
            <a:ext cx="9686926" cy="705079"/>
          </a:xfrm>
        </p:spPr>
        <p:txBody>
          <a:bodyPr>
            <a:noAutofit/>
          </a:bodyPr>
          <a:lstStyle/>
          <a:p>
            <a:r>
              <a:rPr lang="en-US" sz="3900" b="1" i="1" dirty="0" smtClean="0"/>
              <a:t>CMS upgrade overview</a:t>
            </a:r>
            <a:endParaRPr lang="en-US" sz="3900" b="1" i="1" dirty="0"/>
          </a:p>
        </p:txBody>
      </p:sp>
      <p:graphicFrame>
        <p:nvGraphicFramePr>
          <p:cNvPr id="4" name="Content Placeholder 6"/>
          <p:cNvGraphicFramePr>
            <a:graphicFrameLocks noGrp="1"/>
          </p:cNvGraphicFramePr>
          <p:nvPr>
            <p:ph sz="quarter" idx="1"/>
          </p:nvPr>
        </p:nvGraphicFramePr>
        <p:xfrm>
          <a:off x="538163" y="1344510"/>
          <a:ext cx="9686926" cy="5444552"/>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7432809" y="706875"/>
            <a:ext cx="3330443" cy="391553"/>
          </a:xfrm>
          <a:prstGeom prst="rect">
            <a:avLst/>
          </a:prstGeom>
          <a:noFill/>
        </p:spPr>
        <p:txBody>
          <a:bodyPr wrap="square" lIns="98207" tIns="49103" rIns="98207" bIns="49103" rtlCol="0">
            <a:spAutoFit/>
          </a:bodyPr>
          <a:lstStyle/>
          <a:p>
            <a:r>
              <a:rPr lang="en-US" i="1" dirty="0" smtClean="0">
                <a:solidFill>
                  <a:srgbClr val="FF0000"/>
                </a:solidFill>
              </a:rPr>
              <a:t>Similar picture for ATLAS !</a:t>
            </a:r>
            <a:endParaRPr lang="en-US" i="1"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81227"/>
            <a:ext cx="9686926" cy="547997"/>
          </a:xfrm>
        </p:spPr>
        <p:txBody>
          <a:bodyPr>
            <a:noAutofit/>
          </a:bodyPr>
          <a:lstStyle/>
          <a:p>
            <a:r>
              <a:rPr lang="en-US" sz="3900" b="1" i="1" dirty="0" smtClean="0"/>
              <a:t>A few examples</a:t>
            </a:r>
            <a:endParaRPr lang="en-US" sz="3900" b="1" i="1" dirty="0"/>
          </a:p>
        </p:txBody>
      </p:sp>
      <p:sp>
        <p:nvSpPr>
          <p:cNvPr id="3" name="Content Placeholder 2"/>
          <p:cNvSpPr>
            <a:spLocks noGrp="1"/>
          </p:cNvSpPr>
          <p:nvPr>
            <p:ph idx="1"/>
          </p:nvPr>
        </p:nvSpPr>
        <p:spPr>
          <a:xfrm>
            <a:off x="538163" y="1764668"/>
            <a:ext cx="9686926" cy="3117971"/>
          </a:xfrm>
        </p:spPr>
        <p:txBody>
          <a:bodyPr>
            <a:normAutofit/>
          </a:bodyPr>
          <a:lstStyle/>
          <a:p>
            <a:r>
              <a:rPr lang="en-US" sz="3000" dirty="0" smtClean="0"/>
              <a:t>ATLAS LAr  forward calorimeters</a:t>
            </a:r>
          </a:p>
          <a:p>
            <a:r>
              <a:rPr lang="en-US" sz="3000" dirty="0" smtClean="0"/>
              <a:t>ATLAS innermost Pixel layer</a:t>
            </a:r>
          </a:p>
          <a:p>
            <a:r>
              <a:rPr lang="en-US" sz="3000" dirty="0" smtClean="0"/>
              <a:t>CMS low-mass Pixel detector</a:t>
            </a:r>
          </a:p>
          <a:p>
            <a:r>
              <a:rPr lang="en-US" sz="3000" dirty="0" smtClean="0"/>
              <a:t>CMS and ATLAS inner detectors</a:t>
            </a:r>
          </a:p>
          <a:p>
            <a:r>
              <a:rPr lang="en-US" sz="3000" dirty="0" smtClean="0"/>
              <a:t>First level trigger considerations</a:t>
            </a:r>
          </a:p>
          <a:p>
            <a:endParaRPr lang="en-US" sz="3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8163" y="68138"/>
            <a:ext cx="9686926" cy="495636"/>
          </a:xfrm>
        </p:spPr>
        <p:txBody>
          <a:bodyPr>
            <a:noAutofit/>
          </a:bodyPr>
          <a:lstStyle/>
          <a:p>
            <a:r>
              <a:rPr lang="en-US" sz="3900" b="1" i="1" dirty="0" smtClean="0"/>
              <a:t>ATLAS LAr  forward calorimeters</a:t>
            </a:r>
          </a:p>
        </p:txBody>
      </p:sp>
      <p:pic>
        <p:nvPicPr>
          <p:cNvPr id="4" name="Picture 3" descr="1.tiff"/>
          <p:cNvPicPr>
            <a:picLocks noChangeAspect="1"/>
          </p:cNvPicPr>
          <p:nvPr/>
        </p:nvPicPr>
        <p:blipFill>
          <a:blip r:embed="rId2"/>
          <a:stretch>
            <a:fillRect/>
          </a:stretch>
        </p:blipFill>
        <p:spPr>
          <a:xfrm>
            <a:off x="-1" y="861407"/>
            <a:ext cx="10763251" cy="3949489"/>
          </a:xfrm>
          <a:prstGeom prst="rect">
            <a:avLst/>
          </a:prstGeom>
        </p:spPr>
      </p:pic>
      <p:sp>
        <p:nvSpPr>
          <p:cNvPr id="5" name="Rectangle 4"/>
          <p:cNvSpPr/>
          <p:nvPr/>
        </p:nvSpPr>
        <p:spPr>
          <a:xfrm>
            <a:off x="0" y="5068195"/>
            <a:ext cx="10763250" cy="1961213"/>
          </a:xfrm>
          <a:prstGeom prst="rect">
            <a:avLst/>
          </a:prstGeom>
        </p:spPr>
        <p:txBody>
          <a:bodyPr wrap="square" lIns="98207" tIns="49103" rIns="98207" bIns="49103">
            <a:spAutoFit/>
          </a:bodyPr>
          <a:lstStyle/>
          <a:p>
            <a:r>
              <a:rPr lang="en-US" sz="2600" dirty="0" smtClean="0"/>
              <a:t>Currently FCal1 will work properly up to peak luminosities of </a:t>
            </a:r>
            <a:r>
              <a:rPr lang="en-US" sz="2100" dirty="0" smtClean="0"/>
              <a:t>1*10</a:t>
            </a:r>
            <a:r>
              <a:rPr lang="en-US" sz="2100" baseline="30000" dirty="0" smtClean="0"/>
              <a:t>34</a:t>
            </a:r>
            <a:r>
              <a:rPr lang="en-US" sz="2100" dirty="0" smtClean="0"/>
              <a:t>cm</a:t>
            </a:r>
            <a:r>
              <a:rPr lang="en-US" sz="2100" baseline="30000" dirty="0" smtClean="0"/>
              <a:t>-2</a:t>
            </a:r>
            <a:r>
              <a:rPr lang="en-US" sz="2100" dirty="0" smtClean="0"/>
              <a:t>s</a:t>
            </a:r>
            <a:r>
              <a:rPr lang="en-US" sz="2100" baseline="30000" dirty="0" smtClean="0"/>
              <a:t>-1</a:t>
            </a:r>
          </a:p>
          <a:p>
            <a:endParaRPr lang="en-US" dirty="0" smtClean="0"/>
          </a:p>
          <a:p>
            <a:r>
              <a:rPr lang="en-US" dirty="0" smtClean="0"/>
              <a:t>• The FCal1 will however not work efficiently above 2-3*10</a:t>
            </a:r>
            <a:r>
              <a:rPr lang="en-US" baseline="30000" dirty="0" smtClean="0"/>
              <a:t>34</a:t>
            </a:r>
            <a:r>
              <a:rPr lang="en-US" dirty="0" smtClean="0"/>
              <a:t>cm</a:t>
            </a:r>
            <a:r>
              <a:rPr lang="en-US" baseline="30000" dirty="0" smtClean="0"/>
              <a:t>-2</a:t>
            </a:r>
            <a:r>
              <a:rPr lang="en-US" dirty="0" smtClean="0"/>
              <a:t>s</a:t>
            </a:r>
            <a:r>
              <a:rPr lang="en-US" baseline="30000" dirty="0" smtClean="0"/>
              <a:t>-1</a:t>
            </a:r>
            <a:r>
              <a:rPr lang="en-US" dirty="0" smtClean="0"/>
              <a:t>	</a:t>
            </a:r>
          </a:p>
          <a:p>
            <a:r>
              <a:rPr lang="en-US" dirty="0" smtClean="0"/>
              <a:t> 			- positive Ar ions build-up leads to field distortion and to signal loss</a:t>
            </a:r>
          </a:p>
          <a:p>
            <a:r>
              <a:rPr lang="en-US" dirty="0" smtClean="0"/>
              <a:t>                           - high HV currents lead to voltage drop</a:t>
            </a:r>
          </a:p>
          <a:p>
            <a:r>
              <a:rPr lang="en-US" dirty="0" smtClean="0"/>
              <a:t>                           - heating of Ar and boiling (only at very high luminosities)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7741</TotalTime>
  <Words>2302</Words>
  <Application>Microsoft Macintosh PowerPoint</Application>
  <PresentationFormat>Custom</PresentationFormat>
  <Paragraphs>244</Paragraphs>
  <Slides>22</Slides>
  <Notes>0</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Office Theme</vt:lpstr>
      <vt:lpstr>What do the experiments want?</vt:lpstr>
      <vt:lpstr>sLHC as a luminosity upgrade</vt:lpstr>
      <vt:lpstr>3000 fb-1 on tape</vt:lpstr>
      <vt:lpstr>Luminosity evolution ?</vt:lpstr>
      <vt:lpstr>Detector limitations</vt:lpstr>
      <vt:lpstr>ATLAS and CMS strategy</vt:lpstr>
      <vt:lpstr>CMS upgrade overview</vt:lpstr>
      <vt:lpstr>A few examples</vt:lpstr>
      <vt:lpstr>ATLAS LAr  forward calorimeters</vt:lpstr>
      <vt:lpstr>ATLAS LAr  forward calorimeters</vt:lpstr>
      <vt:lpstr>ATLAS innermost PIXEL layer (b-layer)</vt:lpstr>
      <vt:lpstr>CMS low-mass PIXEL detector</vt:lpstr>
      <vt:lpstr>CMS Inner Detector (1)</vt:lpstr>
      <vt:lpstr>ATLAS Inner Detector (1)</vt:lpstr>
      <vt:lpstr>ATLAS Inner Detector (2)</vt:lpstr>
      <vt:lpstr>LVL1 trigger considerations</vt:lpstr>
      <vt:lpstr>Detectors limitations</vt:lpstr>
      <vt:lpstr>Detector Activities</vt:lpstr>
      <vt:lpstr>LHCb upgrade strategy</vt:lpstr>
      <vt:lpstr>ALICE upgrade strategy (&gt;2017)</vt:lpstr>
      <vt:lpstr>Summary (1)</vt:lpstr>
      <vt:lpstr>Summary (2)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Detector status</dc:title>
  <dc:creator>Marzio Nessi</dc:creator>
  <cp:lastModifiedBy>Marzio Nessi</cp:lastModifiedBy>
  <cp:revision>47</cp:revision>
  <cp:lastPrinted>2010-01-28T08:24:08Z</cp:lastPrinted>
  <dcterms:created xsi:type="dcterms:W3CDTF">2010-01-29T04:56:17Z</dcterms:created>
  <dcterms:modified xsi:type="dcterms:W3CDTF">2010-01-29T06:57:38Z</dcterms:modified>
</cp:coreProperties>
</file>