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theme/theme10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972" r:id="rId2"/>
    <p:sldMasterId id="2147483974" r:id="rId3"/>
    <p:sldMasterId id="2147483976" r:id="rId4"/>
    <p:sldMasterId id="2147483978" r:id="rId5"/>
    <p:sldMasterId id="2147483990" r:id="rId6"/>
    <p:sldMasterId id="2147484002" r:id="rId7"/>
    <p:sldMasterId id="2147484014" r:id="rId8"/>
    <p:sldMasterId id="2147484026" r:id="rId9"/>
    <p:sldMasterId id="2147484051" r:id="rId10"/>
    <p:sldMasterId id="2147484064" r:id="rId11"/>
    <p:sldMasterId id="2147484077" r:id="rId12"/>
    <p:sldMasterId id="2147484532" r:id="rId13"/>
    <p:sldMasterId id="2147484544" r:id="rId14"/>
  </p:sldMasterIdLst>
  <p:notesMasterIdLst>
    <p:notesMasterId r:id="rId32"/>
  </p:notesMasterIdLst>
  <p:handoutMasterIdLst>
    <p:handoutMasterId r:id="rId33"/>
  </p:handoutMasterIdLst>
  <p:sldIdLst>
    <p:sldId id="287" r:id="rId15"/>
    <p:sldId id="284" r:id="rId16"/>
    <p:sldId id="285" r:id="rId17"/>
    <p:sldId id="286" r:id="rId18"/>
    <p:sldId id="277" r:id="rId19"/>
    <p:sldId id="278" r:id="rId20"/>
    <p:sldId id="279" r:id="rId21"/>
    <p:sldId id="263" r:id="rId22"/>
    <p:sldId id="266" r:id="rId23"/>
    <p:sldId id="273" r:id="rId24"/>
    <p:sldId id="274" r:id="rId25"/>
    <p:sldId id="275" r:id="rId26"/>
    <p:sldId id="276" r:id="rId27"/>
    <p:sldId id="280" r:id="rId28"/>
    <p:sldId id="281" r:id="rId29"/>
    <p:sldId id="282" r:id="rId30"/>
    <p:sldId id="288" r:id="rId3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07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07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07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07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07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07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07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07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FFD7"/>
    <a:srgbClr val="0000FF"/>
    <a:srgbClr val="000000"/>
    <a:srgbClr val="C3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7" charset="0"/>
              </a:defRPr>
            </a:lvl1pPr>
          </a:lstStyle>
          <a:p>
            <a:pPr>
              <a:defRPr/>
            </a:pPr>
            <a:fld id="{87FF9F2A-27DE-48CA-8039-7542CA2AB569}" type="datetime1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7" charset="0"/>
              </a:defRPr>
            </a:lvl1pPr>
          </a:lstStyle>
          <a:p>
            <a:pPr>
              <a:defRPr/>
            </a:pPr>
            <a:fld id="{A217732D-2B49-42F0-AA9E-B57E84A4C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7" charset="0"/>
              </a:defRPr>
            </a:lvl1pPr>
          </a:lstStyle>
          <a:p>
            <a:pPr>
              <a:defRPr/>
            </a:pPr>
            <a:fld id="{52BA941B-7A05-4471-A333-660842CF076F}" type="datetime1">
              <a:rPr lang="en-US"/>
              <a:pPr>
                <a:defRPr/>
              </a:pPr>
              <a:t>12/15/2009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7" charset="0"/>
              </a:defRPr>
            </a:lvl1pPr>
          </a:lstStyle>
          <a:p>
            <a:pPr>
              <a:defRPr/>
            </a:pPr>
            <a:fld id="{E162FDE5-D13D-4075-8103-B18F07457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59" charset="-128"/>
        <a:cs typeface="ＭＳ Ｐゴシック" pitchFamily="5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5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5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5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5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-107" charset="-128"/>
            </a:endParaRPr>
          </a:p>
        </p:txBody>
      </p:sp>
      <p:sp>
        <p:nvSpPr>
          <p:cNvPr id="150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168BB70-288D-42A1-A829-168737B4DE33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/>
              <a:t>2</a:t>
            </a:fld>
            <a:endParaRPr 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1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-107" charset="-128"/>
            </a:endParaRPr>
          </a:p>
        </p:txBody>
      </p:sp>
      <p:sp>
        <p:nvSpPr>
          <p:cNvPr id="151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2E628C-42DE-4013-9A20-2F4BEAF6F443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/>
              <a:t>3</a:t>
            </a:fld>
            <a:endParaRPr 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-107" charset="-128"/>
            </a:endParaRPr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139D83-B5F3-4E75-893D-30B3F7F690A3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/>
              <a:t>4</a:t>
            </a:fld>
            <a:endParaRPr 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5800" y="2895600"/>
            <a:ext cx="7772400" cy="76200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rgbClr val="FFFF99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Mikulec - CMS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7229D-D72F-4A02-B71C-F996B8A03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51D2A25-AB45-4BF5-858C-983A65E1AB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26DB51D-7469-40BC-9722-26051CE569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FCBDAD90-EEB2-49A8-8FC7-14104666DB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E9DF644-7BCC-48FE-8A9A-C8820402BD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986AC71-FB11-4B87-922B-0E2D1D5EE2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43000"/>
            <a:ext cx="8229600" cy="2490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3786188"/>
            <a:ext cx="8229600" cy="249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CAF5D5F6-9596-45D1-8F01-898FA434D1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A55C2F35-9589-43EF-B57F-B22792DD52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CDA32E65-3E1F-40A7-9026-3CF3CE74A7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292FFC9-BFAF-4B88-8463-395036140B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Mikulec - CMS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FEBE9-3D7B-4BCD-8CC1-3022CD3B8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24782760-78BC-46F6-9759-7C5A7CC40C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5F37DB04-08CF-4942-BAB8-242A44F80D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A0D63610-2E91-4A55-8D6D-563B5BE4A8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E0837A94-2375-46D8-9656-1CB93E5F7D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1ECA1D65-1CAC-4F8F-BE46-F992E84E77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AB0F1BFC-6102-40A3-893C-EBD72CCD77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8F489E73-D2AD-4FC4-BA61-5192262B07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801859F5-7A77-448D-AAB9-6572A0B66C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8822A980-6CEF-4D62-BBCB-2859A63231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FFFDA94F-1AD0-4F47-98C3-96DD8C2F34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CF10C9D2-5EB4-4FE7-B543-4491CE9AA8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16D65169-D948-49DD-936F-B9FF877EF7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9688E99A-9C6B-4578-8FAF-D0AAD1E84D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1DDF7647-7160-4B78-B9B0-F88E3DC7D3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71386A4C-A0C7-4059-98AC-F64310D702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ED273D5F-FAD3-42EE-AD42-2097426607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4359CCD2-6556-443A-9538-4185A60433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36E78FCB-737D-4EC9-BA3F-AE95C88092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500438" y="571500"/>
            <a:ext cx="21605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defTabSz="914400" fontAlgn="auto">
              <a:spcBef>
                <a:spcPct val="300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r>
              <a:rPr lang="en-GB" b="1" dirty="0">
                <a:solidFill>
                  <a:srgbClr val="0000FF"/>
                </a:solidFill>
                <a:latin typeface="Arial" charset="0"/>
                <a:ea typeface="+mn-ea"/>
                <a:sym typeface="Monotype Sorts" pitchFamily="2" charset="2"/>
              </a:rPr>
              <a:t>Olivier Callot</a:t>
            </a:r>
            <a:r>
              <a:rPr lang="en-GB" b="1" u="sng" dirty="0">
                <a:solidFill>
                  <a:srgbClr val="0000FF"/>
                </a:solidFill>
                <a:latin typeface="Arial" charset="0"/>
                <a:ea typeface="+mn-ea"/>
                <a:sym typeface="Monotype Sorts" pitchFamily="2" charset="2"/>
              </a:rPr>
              <a:t> </a:t>
            </a:r>
          </a:p>
        </p:txBody>
      </p:sp>
      <p:pic>
        <p:nvPicPr>
          <p:cNvPr id="5" name="Picture 6" descr="LAL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1000125"/>
            <a:ext cx="1028700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395288" y="1628775"/>
            <a:ext cx="83058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Comic Sans MS"/>
              <a:ea typeface="+mn-ea"/>
            </a:endParaRPr>
          </a:p>
        </p:txBody>
      </p:sp>
      <p:pic>
        <p:nvPicPr>
          <p:cNvPr id="7" name="Picture 9" descr="LHC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1000"/>
            <a:ext cx="1743075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logo_in2p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857250"/>
            <a:ext cx="792162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logo_upsu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25" y="1214438"/>
            <a:ext cx="86360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7" descr="logo cnrs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29563" y="71438"/>
            <a:ext cx="785812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9" descr="CERNlogosm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29438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916113"/>
            <a:ext cx="8305800" cy="1524000"/>
          </a:xfrm>
          <a:ln w="76200" cmpd="sng"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16338"/>
            <a:ext cx="6400800" cy="2608262"/>
          </a:xfrm>
        </p:spPr>
        <p:txBody>
          <a:bodyPr/>
          <a:lstStyle>
            <a:lvl1pPr marL="0" indent="193675">
              <a:buFont typeface="Wingdings" pitchFamily="2" charset="2"/>
              <a:buChar char="n"/>
              <a:defRPr u="none">
                <a:solidFill>
                  <a:schemeClr val="tx1"/>
                </a:solidFill>
              </a:defRPr>
            </a:lvl1pPr>
            <a:lvl2pPr marL="384175" lvl="1" indent="184150">
              <a:defRPr/>
            </a:lvl2pPr>
            <a:lvl3pPr marL="758825" lvl="2" indent="193675">
              <a:buFont typeface="Wingdings" pitchFamily="2" charset="2"/>
              <a:buNone/>
              <a:defRPr/>
            </a:lvl3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6459CF2-2CFB-48B4-8F01-AFE340B4E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CAC8FA49-0E86-42C7-9CDA-0D21AA946B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A27D3B0-13D3-4FDE-9C0A-0D6A190169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5ED1A49-8B31-4CD8-AA48-B3106E456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Mikulec - CMS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3FBEE-90F7-4B90-AD57-E8C4C2E359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FDAB09CE-0EB7-478F-B11B-E06C7E2E33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8CDD1067-6D41-4B55-B766-0D5E30B8E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4D74699-E2D6-47E9-987C-B880758C6F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5C9E89B-F05F-43E2-A426-AD62046DED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C0F9B02C-C592-4779-9703-E6E9EF448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DC0557C-3BAE-49B6-86E3-24AC9A6414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500438" y="571500"/>
            <a:ext cx="21605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defTabSz="914400" fontAlgn="auto">
              <a:spcBef>
                <a:spcPct val="300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r>
              <a:rPr lang="en-GB" b="1" dirty="0">
                <a:solidFill>
                  <a:srgbClr val="0000FF"/>
                </a:solidFill>
                <a:latin typeface="Arial" charset="0"/>
                <a:ea typeface="+mn-ea"/>
                <a:sym typeface="Monotype Sorts" pitchFamily="2" charset="2"/>
              </a:rPr>
              <a:t>Olivier Callot</a:t>
            </a:r>
            <a:r>
              <a:rPr lang="en-GB" b="1" u="sng" dirty="0">
                <a:solidFill>
                  <a:srgbClr val="0000FF"/>
                </a:solidFill>
                <a:latin typeface="Arial" charset="0"/>
                <a:ea typeface="+mn-ea"/>
                <a:sym typeface="Monotype Sorts" pitchFamily="2" charset="2"/>
              </a:rPr>
              <a:t> </a:t>
            </a:r>
          </a:p>
        </p:txBody>
      </p:sp>
      <p:pic>
        <p:nvPicPr>
          <p:cNvPr id="5" name="Picture 6" descr="LAL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1000125"/>
            <a:ext cx="1028700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395288" y="1628775"/>
            <a:ext cx="83058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Comic Sans MS"/>
              <a:ea typeface="+mn-ea"/>
            </a:endParaRPr>
          </a:p>
        </p:txBody>
      </p:sp>
      <p:pic>
        <p:nvPicPr>
          <p:cNvPr id="7" name="Picture 9" descr="LHC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1000"/>
            <a:ext cx="1743075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logo_in2p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857250"/>
            <a:ext cx="792162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logo_upsu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25" y="1214438"/>
            <a:ext cx="86360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7" descr="logo cnrs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29563" y="71438"/>
            <a:ext cx="785812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9" descr="CERNlogosm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29438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916113"/>
            <a:ext cx="8305800" cy="1524000"/>
          </a:xfrm>
          <a:ln w="76200" cmpd="sng"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16338"/>
            <a:ext cx="6400800" cy="2608262"/>
          </a:xfrm>
        </p:spPr>
        <p:txBody>
          <a:bodyPr/>
          <a:lstStyle>
            <a:lvl1pPr marL="0" indent="193675">
              <a:buFont typeface="Wingdings" pitchFamily="2" charset="2"/>
              <a:buChar char="n"/>
              <a:defRPr u="none">
                <a:solidFill>
                  <a:schemeClr val="tx1"/>
                </a:solidFill>
              </a:defRPr>
            </a:lvl1pPr>
            <a:lvl2pPr marL="384175" lvl="1" indent="184150">
              <a:defRPr/>
            </a:lvl2pPr>
            <a:lvl3pPr marL="758825" lvl="2" indent="193675">
              <a:buFont typeface="Wingdings" pitchFamily="2" charset="2"/>
              <a:buNone/>
              <a:defRPr/>
            </a:lvl3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C16E8090-5E9E-4DD9-A2B3-11F8D0C65E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C4B3FA2-80DD-4EBD-BEF1-89C1822EF9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E9EE37E-E16B-47D2-AC81-E421D5882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Mikulec - CMS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89FCD-AE53-450F-9A14-C73ACEA0E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8B6B5CD8-D689-45A6-BA93-6D64097695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9506BEC-1028-4575-9F30-24336D0B6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C74DAFA-6526-4403-8A2A-03CFD1254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B980BE9-6EC0-4A90-BCB1-5D231B819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0FD3B18-5F6C-4FB8-86A2-A8909A188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8E61CD45-83FF-4855-B8AC-D759AAE6D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0E82039-8733-4856-8355-0B540AC5CF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500438" y="571500"/>
            <a:ext cx="21605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defTabSz="914400" fontAlgn="auto">
              <a:spcBef>
                <a:spcPct val="300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Wingdings" pitchFamily="2" charset="2"/>
              <a:buNone/>
              <a:defRPr/>
            </a:pPr>
            <a:r>
              <a:rPr lang="en-GB" b="1" dirty="0">
                <a:solidFill>
                  <a:srgbClr val="0000FF"/>
                </a:solidFill>
                <a:latin typeface="Arial" charset="0"/>
                <a:ea typeface="+mn-ea"/>
                <a:sym typeface="Monotype Sorts" pitchFamily="2" charset="2"/>
              </a:rPr>
              <a:t>Olivier Callot</a:t>
            </a:r>
            <a:r>
              <a:rPr lang="en-GB" b="1" u="sng" dirty="0">
                <a:solidFill>
                  <a:srgbClr val="0000FF"/>
                </a:solidFill>
                <a:latin typeface="Arial" charset="0"/>
                <a:ea typeface="+mn-ea"/>
                <a:sym typeface="Monotype Sorts" pitchFamily="2" charset="2"/>
              </a:rPr>
              <a:t> </a:t>
            </a:r>
          </a:p>
        </p:txBody>
      </p:sp>
      <p:pic>
        <p:nvPicPr>
          <p:cNvPr id="5" name="Picture 6" descr="LAL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1000125"/>
            <a:ext cx="1028700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395288" y="1628775"/>
            <a:ext cx="83058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Comic Sans MS"/>
              <a:ea typeface="+mn-ea"/>
            </a:endParaRPr>
          </a:p>
        </p:txBody>
      </p:sp>
      <p:pic>
        <p:nvPicPr>
          <p:cNvPr id="7" name="Picture 9" descr="LHC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1000"/>
            <a:ext cx="1743075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logo_in2p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857250"/>
            <a:ext cx="792162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logo_upsu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25" y="1214438"/>
            <a:ext cx="86360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7" descr="logo cnrs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29563" y="71438"/>
            <a:ext cx="785812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9" descr="CERNlogosm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29438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916113"/>
            <a:ext cx="8305800" cy="1524000"/>
          </a:xfrm>
          <a:ln w="76200" cmpd="sng"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16338"/>
            <a:ext cx="6400800" cy="2608262"/>
          </a:xfrm>
        </p:spPr>
        <p:txBody>
          <a:bodyPr/>
          <a:lstStyle>
            <a:lvl1pPr marL="0" indent="193675">
              <a:buFont typeface="Wingdings" pitchFamily="2" charset="2"/>
              <a:buChar char="n"/>
              <a:defRPr u="none">
                <a:solidFill>
                  <a:schemeClr val="tx1"/>
                </a:solidFill>
              </a:defRPr>
            </a:lvl1pPr>
            <a:lvl2pPr marL="384175" lvl="1" indent="184150">
              <a:defRPr/>
            </a:lvl2pPr>
            <a:lvl3pPr marL="758825" lvl="2" indent="193675">
              <a:buFont typeface="Wingdings" pitchFamily="2" charset="2"/>
              <a:buNone/>
              <a:defRPr/>
            </a:lvl3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5E9361A-E470-4163-9988-4F3CEA0B1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169C1AB-B2A3-45BF-8850-4B70F1C20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Mikulec - CMS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EA0A0-478A-43D4-85DF-E64C4E5691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0478C84-7CCD-401A-96AC-58417D267E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A3AD4A7-FB53-4D48-994D-4DCD554F07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7F4E431-0064-41FB-9E5A-85A4FCC1F2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2AA7BA2-2E4B-45A1-A3E6-8E6EC9E915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654A909-9ADF-46E5-A5B9-7802EE0D5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B8A7A32-F7FC-4711-A137-BB2AEDC467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3F3D42B-EF8D-439A-906B-E0725421C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8459F8FE-DBE2-4F57-87F3-A5E0FB77CF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1200" u="sng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E1E4E93-5C54-4ABE-AEDC-3B3DC411E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C:\Users\federico.CERN\AppData\Local\Microsoft\Windows\Temporary Internet Files\Content.Outlook\U7V2X3WP\LogoALICE-DEF.png"/>
          <p:cNvPicPr>
            <a:picLocks noChangeAspect="1" noChangeArrowheads="1"/>
          </p:cNvPicPr>
          <p:nvPr userDrawn="1"/>
        </p:nvPicPr>
        <p:blipFill>
          <a:blip r:embed="rId2"/>
          <a:srcRect b="10814"/>
          <a:stretch>
            <a:fillRect/>
          </a:stretch>
        </p:blipFill>
        <p:spPr bwMode="auto">
          <a:xfrm>
            <a:off x="7785100" y="0"/>
            <a:ext cx="1358900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03B915-A097-4747-8DD8-AB7B4D075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Mikulec - CMS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54C80-2A7E-40A9-9E60-753C854BE3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005C4D9-5E9A-45DE-B2D0-92CAF1E9EE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7F15C7E-7D80-4765-97D9-2B9FFC70C8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DAC0DFA-CFD1-4B1C-88DA-35185DA9A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64FFC38-DBA7-4212-ABCD-BF07A10C83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7B7C42-5E89-4557-848B-57054785FF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36CCEE2-703E-4288-A29E-435552231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1DF7A4B-5326-4044-8049-33563ABB87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B62371-1457-4E0F-949E-1C297D991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B23DA35-DDE0-46EB-B232-EB25A8516C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1200" u="sng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33255BF-26C5-46B7-8063-49B03859F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Mikulec - CMS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158BA-3A91-46DA-AA9F-B69D5459C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C:\Users\federico.CERN\AppData\Local\Microsoft\Windows\Temporary Internet Files\Content.Outlook\U7V2X3WP\LogoALICE-DEF.png"/>
          <p:cNvPicPr>
            <a:picLocks noChangeAspect="1" noChangeArrowheads="1"/>
          </p:cNvPicPr>
          <p:nvPr userDrawn="1"/>
        </p:nvPicPr>
        <p:blipFill>
          <a:blip r:embed="rId2"/>
          <a:srcRect b="10814"/>
          <a:stretch>
            <a:fillRect/>
          </a:stretch>
        </p:blipFill>
        <p:spPr bwMode="auto">
          <a:xfrm>
            <a:off x="7785100" y="0"/>
            <a:ext cx="1358900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68E3100-EC66-441C-82F2-F0A180B80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13C388E-0D1E-4749-A35C-9EDAEF9571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2178510-79F6-4308-88A7-816EF53BE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9B59D4E-95BC-432C-BC03-F73C7093A8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695E1E7-71CB-4A83-A0A4-EA3143D5B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5BCA3D9-D9F7-4FCF-8E3D-82E96901A5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41A3A5B-397A-40D4-BB67-5A78C94CB3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A0BAA20-E961-4C1D-BB8D-761B31D6C4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82348E5-1D1B-4C7C-836F-6F754BD905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u="sng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52A6CF6-7C63-4BA5-B6B5-D40770797F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Mikulec - CMS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D447-0117-46DA-AE88-77B9F14FE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F3FA5DC-64AE-4D69-812D-E281304981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FC13E8B-8A6A-460D-9AC1-6A8BD73768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693C7194-2C7D-4A40-B6CA-F03D04355C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C8D28467-E2FC-4047-AB17-B5BC500491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4BCC6F9-0D13-4BB3-8E69-9682D24DBD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40D115A-8051-435B-8ECD-0E7D421EC0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978B3988-1CDC-4A73-BDDD-1547F2E891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9DD245A-1D85-4F0D-AB3D-77070DF0FF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F31F39A-FBF2-403C-8161-8789A2E6D2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54EE395-1DC6-4A62-908D-A776FA4B2B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Mikulec - CMS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3D3A2-BF76-41C3-8C92-D97FA16CA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9949268-812F-4B54-81BF-64E4F69A81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43000"/>
            <a:ext cx="8229600" cy="2490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3786188"/>
            <a:ext cx="8229600" cy="249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874C59F4-7617-491D-B789-4E5E6626B7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C3C57576-8699-41FD-A81D-ECD21FFCCE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B35ECB3-5251-4800-85C3-5AA9DA5BDC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DD9D02A-12F5-400E-8F3C-46A7A2398D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59B9916-2A09-4C3D-A590-4161B4B8F5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8DD84095-4752-4CE2-8C73-CA663B1467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FC2C771-0597-4AFC-9504-757C08CBB5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7BE7E920-D2BC-4D06-B4BA-E6BBE645E4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Mikulec - CMS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F1F20-1B8C-44FE-85CE-3D03C2E91B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8C6161F-74CC-4292-9416-DF0166BDA2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A2E14CF-5A80-438C-ABCE-1D8CC7DE43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6FFF40C-0042-4566-93AA-8B50D30D91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43000"/>
            <a:ext cx="8229600" cy="2490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3786188"/>
            <a:ext cx="8229600" cy="2492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4CAEC93-1249-4FF6-9F1E-844E8AF6E3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757AADE-24E5-4385-BD71-2B217B98A3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706E1609-BA31-4EB7-9D29-DA2C9D2605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E335CEC-7593-4DA1-9EC3-66C4E00EFC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7678C56-FAD2-4D60-B4A8-03A0A2FCC2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5371544-9F33-46DF-B708-EFE87157DE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3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152400" y="1066800"/>
            <a:ext cx="8839200" cy="76200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rgbClr val="FFFF99">
                  <a:alpha val="14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304800"/>
            <a:ext cx="8137525" cy="68580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20000"/>
                </a:schemeClr>
              </a:gs>
              <a:gs pos="100000">
                <a:schemeClr val="bg2">
                  <a:alpha val="20000"/>
                </a:schemeClr>
              </a:gs>
              <a:gs pos="50000">
                <a:schemeClr val="accent1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95400"/>
            <a:ext cx="8839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53200"/>
            <a:ext cx="441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I. Mikulec - CMS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5532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A1FE01C7-8955-4857-881E-27AD33917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6" descr="CMSLogo.gif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8750" y="298450"/>
            <a:ext cx="69850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24" r:id="rId1"/>
    <p:sldLayoutId id="2147484911" r:id="rId2"/>
    <p:sldLayoutId id="2147484912" r:id="rId3"/>
    <p:sldLayoutId id="2147484913" r:id="rId4"/>
    <p:sldLayoutId id="2147484914" r:id="rId5"/>
    <p:sldLayoutId id="2147484915" r:id="rId6"/>
    <p:sldLayoutId id="2147484916" r:id="rId7"/>
    <p:sldLayoutId id="2147484917" r:id="rId8"/>
    <p:sldLayoutId id="2147484918" r:id="rId9"/>
    <p:sldLayoutId id="2147484919" r:id="rId10"/>
    <p:sldLayoutId id="214748492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80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80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80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80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8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8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8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8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 b="1">
          <a:solidFill>
            <a:schemeClr val="tx1"/>
          </a:solidFill>
          <a:latin typeface="+mn-lt"/>
          <a:ea typeface="ＭＳ Ｐゴシック" pitchFamily="-112" charset="-128"/>
          <a:cs typeface="Arial Unicode MS" pitchFamily="-107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b="1">
          <a:solidFill>
            <a:schemeClr val="tx1"/>
          </a:solidFill>
          <a:latin typeface="+mn-lt"/>
          <a:ea typeface="ＭＳ Ｐゴシック" pitchFamily="80" charset="-128"/>
          <a:cs typeface="Arial Unicode MS" pitchFamily="-107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 b="1">
          <a:solidFill>
            <a:schemeClr val="tx1"/>
          </a:solidFill>
          <a:latin typeface="+mn-lt"/>
          <a:ea typeface="ＭＳ Ｐゴシック" pitchFamily="80" charset="-128"/>
          <a:cs typeface="Arial Unicode MS" pitchFamily="-107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 b="1">
          <a:solidFill>
            <a:schemeClr val="tx1"/>
          </a:solidFill>
          <a:latin typeface="+mn-lt"/>
          <a:ea typeface="ＭＳ Ｐゴシック" pitchFamily="80" charset="-128"/>
          <a:cs typeface="Arial Unicode MS" pitchFamily="-107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80" charset="2"/>
        <a:buChar char="§"/>
        <a:defRPr sz="2000" b="1">
          <a:solidFill>
            <a:schemeClr val="tx1"/>
          </a:solidFill>
          <a:latin typeface="+mn-lt"/>
          <a:ea typeface="ＭＳ Ｐゴシック" pitchFamily="80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80" charset="2"/>
        <a:buChar char="§"/>
        <a:defRPr sz="2000" b="1">
          <a:solidFill>
            <a:schemeClr val="tx1"/>
          </a:solidFill>
          <a:latin typeface="+mn-lt"/>
          <a:ea typeface="ＭＳ Ｐゴシック" pitchFamily="80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80" charset="2"/>
        <a:buChar char="§"/>
        <a:defRPr sz="2000" b="1">
          <a:solidFill>
            <a:schemeClr val="tx1"/>
          </a:solidFill>
          <a:latin typeface="+mn-lt"/>
          <a:ea typeface="ＭＳ Ｐゴシック" pitchFamily="80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80" charset="2"/>
        <a:buChar char="§"/>
        <a:defRPr sz="2000" b="1">
          <a:solidFill>
            <a:schemeClr val="tx1"/>
          </a:solidFill>
          <a:latin typeface="+mn-lt"/>
          <a:ea typeface="ＭＳ Ｐゴシック" pitchFamily="8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9127AD4-0F02-47B6-9034-AAA4C3F035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80" r:id="rId1"/>
    <p:sldLayoutId id="2147484981" r:id="rId2"/>
    <p:sldLayoutId id="2147484982" r:id="rId3"/>
    <p:sldLayoutId id="2147484983" r:id="rId4"/>
    <p:sldLayoutId id="2147484984" r:id="rId5"/>
    <p:sldLayoutId id="2147484985" r:id="rId6"/>
    <p:sldLayoutId id="2147484986" r:id="rId7"/>
    <p:sldLayoutId id="2147484987" r:id="rId8"/>
    <p:sldLayoutId id="2147484988" r:id="rId9"/>
    <p:sldLayoutId id="2147484989" r:id="rId10"/>
    <p:sldLayoutId id="2147484990" r:id="rId11"/>
    <p:sldLayoutId id="214748499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1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-11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3C2BF6F-CD33-47D4-B883-93FE2EC47E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92" r:id="rId1"/>
    <p:sldLayoutId id="2147484993" r:id="rId2"/>
    <p:sldLayoutId id="2147484994" r:id="rId3"/>
    <p:sldLayoutId id="2147484995" r:id="rId4"/>
    <p:sldLayoutId id="2147484996" r:id="rId5"/>
    <p:sldLayoutId id="2147484997" r:id="rId6"/>
    <p:sldLayoutId id="2147484998" r:id="rId7"/>
    <p:sldLayoutId id="2147484999" r:id="rId8"/>
    <p:sldLayoutId id="2147485000" r:id="rId9"/>
    <p:sldLayoutId id="2147485001" r:id="rId10"/>
    <p:sldLayoutId id="2147485002" r:id="rId11"/>
    <p:sldLayoutId id="214748500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1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-11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59870FE-7097-43ED-9121-EAE7BFCB12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04" r:id="rId1"/>
    <p:sldLayoutId id="2147485005" r:id="rId2"/>
    <p:sldLayoutId id="2147485006" r:id="rId3"/>
    <p:sldLayoutId id="2147485007" r:id="rId4"/>
    <p:sldLayoutId id="2147485008" r:id="rId5"/>
    <p:sldLayoutId id="2147485009" r:id="rId6"/>
    <p:sldLayoutId id="2147485010" r:id="rId7"/>
    <p:sldLayoutId id="2147485011" r:id="rId8"/>
    <p:sldLayoutId id="2147485012" r:id="rId9"/>
    <p:sldLayoutId id="2147485013" r:id="rId10"/>
    <p:sldLayoutId id="2147485014" r:id="rId11"/>
    <p:sldLayoutId id="214748501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1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pitchFamily="-11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9B0825E-0977-4928-BBD7-F2B28476C8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3319" name="Picture 7" descr="banner-bleu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016" r:id="rId1"/>
    <p:sldLayoutId id="2147485017" r:id="rId2"/>
    <p:sldLayoutId id="2147485018" r:id="rId3"/>
    <p:sldLayoutId id="2147485019" r:id="rId4"/>
    <p:sldLayoutId id="2147485020" r:id="rId5"/>
    <p:sldLayoutId id="2147485021" r:id="rId6"/>
    <p:sldLayoutId id="2147485022" r:id="rId7"/>
    <p:sldLayoutId id="2147485023" r:id="rId8"/>
    <p:sldLayoutId id="2147485024" r:id="rId9"/>
    <p:sldLayoutId id="2147485025" r:id="rId10"/>
    <p:sldLayoutId id="2147485026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ED4D5D3-64D4-4142-AADF-BDF3429367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4343" name="Picture 7" descr="banner-bleu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027" r:id="rId1"/>
    <p:sldLayoutId id="2147485028" r:id="rId2"/>
    <p:sldLayoutId id="2147485029" r:id="rId3"/>
    <p:sldLayoutId id="2147485030" r:id="rId4"/>
    <p:sldLayoutId id="2147485031" r:id="rId5"/>
    <p:sldLayoutId id="2147485032" r:id="rId6"/>
    <p:sldLayoutId id="2147485033" r:id="rId7"/>
    <p:sldLayoutId id="2147485034" r:id="rId8"/>
    <p:sldLayoutId id="2147485035" r:id="rId9"/>
    <p:sldLayoutId id="2147485036" r:id="rId10"/>
    <p:sldLayoutId id="2147485037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534400" y="6529388"/>
            <a:ext cx="609600" cy="3286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2057400" y="6529388"/>
            <a:ext cx="6477000" cy="3286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529388"/>
            <a:ext cx="2438400" cy="32861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2706" name="Rectangle 2"/>
          <p:cNvSpPr>
            <a:spLocks noChangeArrowheads="1"/>
          </p:cNvSpPr>
          <p:nvPr userDrawn="1"/>
        </p:nvSpPr>
        <p:spPr bwMode="auto">
          <a:xfrm>
            <a:off x="7086600" y="6546850"/>
            <a:ext cx="1905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defTabSz="914400">
              <a:defRPr/>
            </a:pPr>
            <a:fld id="{FC672DFB-2473-4500-86B7-17FFBB74DEA9}" type="slidenum">
              <a:rPr lang="en-US" sz="1400" b="1">
                <a:solidFill>
                  <a:srgbClr val="777777"/>
                </a:solidFill>
                <a:latin typeface="Arial"/>
                <a:ea typeface="+mn-ea"/>
              </a:rPr>
              <a:pPr algn="r" defTabSz="914400">
                <a:defRPr/>
              </a:pPr>
              <a:t>‹#›</a:t>
            </a:fld>
            <a:endParaRPr lang="en-US" sz="1400" b="1">
              <a:solidFill>
                <a:srgbClr val="777777"/>
              </a:solidFill>
              <a:latin typeface="Arial"/>
              <a:ea typeface="+mn-ea"/>
            </a:endParaRP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152400" y="6543675"/>
            <a:ext cx="3263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defTabSz="914400">
              <a:defRPr/>
            </a:pPr>
            <a:r>
              <a:rPr lang="en-GB" sz="1200" dirty="0">
                <a:solidFill>
                  <a:prstClr val="white"/>
                </a:solidFill>
                <a:latin typeface="Arial"/>
                <a:ea typeface="+mn-ea"/>
              </a:rPr>
              <a:t>CERN </a:t>
            </a:r>
            <a:r>
              <a:rPr lang="en-GB" sz="1200" dirty="0">
                <a:solidFill>
                  <a:prstClr val="white"/>
                </a:solidFill>
                <a:latin typeface="Arial"/>
                <a:ea typeface="Arial" charset="0"/>
                <a:cs typeface="Arial" charset="0"/>
              </a:rPr>
              <a:t>– Nov 25, 200</a:t>
            </a:r>
            <a:r>
              <a:rPr lang="en-GB" sz="1200" dirty="0">
                <a:solidFill>
                  <a:prstClr val="white"/>
                </a:solidFill>
                <a:latin typeface="Arial"/>
                <a:ea typeface="+mn-ea"/>
              </a:rPr>
              <a:t>9</a:t>
            </a:r>
          </a:p>
        </p:txBody>
      </p:sp>
      <p:sp>
        <p:nvSpPr>
          <p:cNvPr id="72708" name="Rectangle 4"/>
          <p:cNvSpPr>
            <a:spLocks noChangeArrowheads="1"/>
          </p:cNvSpPr>
          <p:nvPr userDrawn="1"/>
        </p:nvSpPr>
        <p:spPr bwMode="auto">
          <a:xfrm>
            <a:off x="2819400" y="6551613"/>
            <a:ext cx="50292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ctr" defTabSz="914400">
              <a:defRPr/>
            </a:pPr>
            <a:r>
              <a:rPr lang="en-GB" sz="1200" dirty="0">
                <a:solidFill>
                  <a:srgbClr val="FFFFFF"/>
                </a:solidFill>
                <a:latin typeface="Arial"/>
                <a:ea typeface="+mn-ea"/>
              </a:rPr>
              <a:t>ATLAS – Second beam time and first collisions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1" r:id="rId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534400" y="6529388"/>
            <a:ext cx="609600" cy="3286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2057400" y="6529388"/>
            <a:ext cx="6477000" cy="3286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529388"/>
            <a:ext cx="2438400" cy="32861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2706" name="Rectangle 2"/>
          <p:cNvSpPr>
            <a:spLocks noChangeArrowheads="1"/>
          </p:cNvSpPr>
          <p:nvPr userDrawn="1"/>
        </p:nvSpPr>
        <p:spPr bwMode="auto">
          <a:xfrm>
            <a:off x="7086600" y="6546850"/>
            <a:ext cx="1905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defTabSz="914400">
              <a:defRPr/>
            </a:pPr>
            <a:fld id="{8D970E2F-BBE5-4726-BB3D-FC4B96E50824}" type="slidenum">
              <a:rPr lang="en-US" sz="1400" b="1">
                <a:solidFill>
                  <a:srgbClr val="777777"/>
                </a:solidFill>
                <a:latin typeface="Arial"/>
                <a:ea typeface="+mn-ea"/>
              </a:rPr>
              <a:pPr algn="r" defTabSz="914400">
                <a:defRPr/>
              </a:pPr>
              <a:t>‹#›</a:t>
            </a:fld>
            <a:endParaRPr lang="en-US" sz="1400" b="1">
              <a:solidFill>
                <a:srgbClr val="777777"/>
              </a:solidFill>
              <a:latin typeface="Arial"/>
              <a:ea typeface="+mn-ea"/>
            </a:endParaRP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152400" y="6543675"/>
            <a:ext cx="3263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defTabSz="914400">
              <a:defRPr/>
            </a:pPr>
            <a:r>
              <a:rPr lang="en-GB" sz="1200" dirty="0">
                <a:solidFill>
                  <a:prstClr val="white"/>
                </a:solidFill>
                <a:latin typeface="Arial"/>
                <a:ea typeface="+mn-ea"/>
              </a:rPr>
              <a:t>CERN </a:t>
            </a:r>
            <a:r>
              <a:rPr lang="en-GB" sz="1200" dirty="0">
                <a:solidFill>
                  <a:prstClr val="white"/>
                </a:solidFill>
                <a:latin typeface="Arial"/>
                <a:ea typeface="Arial" charset="0"/>
                <a:cs typeface="Arial" charset="0"/>
              </a:rPr>
              <a:t>– Nov 26, 200</a:t>
            </a:r>
            <a:r>
              <a:rPr lang="en-GB" sz="1200" dirty="0">
                <a:solidFill>
                  <a:prstClr val="white"/>
                </a:solidFill>
                <a:latin typeface="Arial"/>
                <a:ea typeface="+mn-ea"/>
              </a:rPr>
              <a:t>9</a:t>
            </a:r>
          </a:p>
        </p:txBody>
      </p:sp>
      <p:sp>
        <p:nvSpPr>
          <p:cNvPr id="72708" name="Rectangle 4"/>
          <p:cNvSpPr>
            <a:spLocks noChangeArrowheads="1"/>
          </p:cNvSpPr>
          <p:nvPr userDrawn="1"/>
        </p:nvSpPr>
        <p:spPr bwMode="auto">
          <a:xfrm>
            <a:off x="2819400" y="6551613"/>
            <a:ext cx="50292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ctr" defTabSz="914400">
              <a:defRPr/>
            </a:pPr>
            <a:r>
              <a:rPr lang="en-GB" sz="1200" dirty="0">
                <a:solidFill>
                  <a:srgbClr val="FFFFFF"/>
                </a:solidFill>
                <a:latin typeface="Arial"/>
                <a:ea typeface="+mn-ea"/>
              </a:rPr>
              <a:t>ATLAS – Beams and first collisions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2" r:id="rId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534400" y="6529388"/>
            <a:ext cx="609600" cy="3286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2057400" y="6529388"/>
            <a:ext cx="6477000" cy="3286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529388"/>
            <a:ext cx="2438400" cy="32861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72706" name="Rectangle 2"/>
          <p:cNvSpPr>
            <a:spLocks noChangeArrowheads="1"/>
          </p:cNvSpPr>
          <p:nvPr userDrawn="1"/>
        </p:nvSpPr>
        <p:spPr bwMode="auto">
          <a:xfrm>
            <a:off x="7086600" y="6546850"/>
            <a:ext cx="1905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defTabSz="914400">
              <a:defRPr/>
            </a:pPr>
            <a:fld id="{B2A7829F-3469-4081-957D-439F13C81C82}" type="slidenum">
              <a:rPr lang="en-US" sz="1400" b="1">
                <a:solidFill>
                  <a:srgbClr val="777777"/>
                </a:solidFill>
                <a:latin typeface="Arial"/>
                <a:ea typeface="+mn-ea"/>
              </a:rPr>
              <a:pPr algn="r" defTabSz="914400">
                <a:defRPr/>
              </a:pPr>
              <a:t>‹#›</a:t>
            </a:fld>
            <a:endParaRPr lang="en-US" sz="1400" b="1">
              <a:solidFill>
                <a:srgbClr val="777777"/>
              </a:solidFill>
              <a:latin typeface="Arial"/>
              <a:ea typeface="+mn-ea"/>
            </a:endParaRP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152400" y="6543675"/>
            <a:ext cx="3263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defTabSz="914400">
              <a:defRPr/>
            </a:pPr>
            <a:r>
              <a:rPr lang="en-GB" sz="1200" dirty="0">
                <a:solidFill>
                  <a:prstClr val="white"/>
                </a:solidFill>
                <a:latin typeface="Arial"/>
                <a:ea typeface="+mn-ea"/>
              </a:rPr>
              <a:t>CERN </a:t>
            </a:r>
            <a:r>
              <a:rPr lang="en-GB" sz="1200" dirty="0">
                <a:solidFill>
                  <a:prstClr val="white"/>
                </a:solidFill>
                <a:latin typeface="Arial"/>
                <a:ea typeface="Arial" charset="0"/>
                <a:cs typeface="Arial" charset="0"/>
              </a:rPr>
              <a:t>– Nov 26, 200</a:t>
            </a:r>
            <a:r>
              <a:rPr lang="en-GB" sz="1200" dirty="0">
                <a:solidFill>
                  <a:prstClr val="white"/>
                </a:solidFill>
                <a:latin typeface="Arial"/>
                <a:ea typeface="+mn-ea"/>
              </a:rPr>
              <a:t>9</a:t>
            </a:r>
          </a:p>
        </p:txBody>
      </p:sp>
      <p:sp>
        <p:nvSpPr>
          <p:cNvPr id="72708" name="Rectangle 4"/>
          <p:cNvSpPr>
            <a:spLocks noChangeArrowheads="1"/>
          </p:cNvSpPr>
          <p:nvPr userDrawn="1"/>
        </p:nvSpPr>
        <p:spPr bwMode="auto">
          <a:xfrm>
            <a:off x="2819400" y="6551613"/>
            <a:ext cx="50292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ctr" defTabSz="914400">
              <a:defRPr/>
            </a:pPr>
            <a:r>
              <a:rPr lang="en-GB" sz="1200" dirty="0">
                <a:solidFill>
                  <a:srgbClr val="FFFFFF"/>
                </a:solidFill>
                <a:latin typeface="Arial"/>
                <a:ea typeface="+mn-ea"/>
              </a:rPr>
              <a:t>ATLAS – Beams and first collisions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3" r:id="rId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15063" y="6643688"/>
            <a:ext cx="13620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19191"/>
                </a:solidFill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7800" y="6643688"/>
            <a:ext cx="47672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19191"/>
                </a:solidFill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6294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19191"/>
                </a:solidFill>
              </a:defRPr>
            </a:lvl1pPr>
          </a:lstStyle>
          <a:p>
            <a:pPr>
              <a:defRPr/>
            </a:pPr>
            <a:fld id="{7D8F3751-B064-4413-BE55-C50BDF0735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685800"/>
          </a:xfrm>
          <a:prstGeom prst="rect">
            <a:avLst/>
          </a:prstGeom>
          <a:solidFill>
            <a:srgbClr val="CCFFFF"/>
          </a:solidFill>
          <a:ln w="38100" cmpd="dbl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First Level</a:t>
            </a:r>
          </a:p>
          <a:p>
            <a:pPr lvl="1"/>
            <a:r>
              <a:rPr lang="en-GB" smtClean="0"/>
              <a:t>Normal</a:t>
            </a:r>
          </a:p>
          <a:p>
            <a:pPr lvl="2"/>
            <a:r>
              <a:rPr lang="en-GB" smtClean="0"/>
              <a:t>Another level</a:t>
            </a:r>
          </a:p>
          <a:p>
            <a:pPr lvl="3"/>
            <a:r>
              <a:rPr lang="en-GB" smtClean="0"/>
              <a:t>Indented</a:t>
            </a:r>
          </a:p>
          <a:p>
            <a:pPr lvl="4"/>
            <a:r>
              <a:rPr lang="en-GB" smtClean="0"/>
              <a:t>More ?</a:t>
            </a:r>
          </a:p>
        </p:txBody>
      </p:sp>
      <p:pic>
        <p:nvPicPr>
          <p:cNvPr id="5127" name="Picture 7" descr="LHCb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457950"/>
            <a:ext cx="53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500063" y="6643688"/>
            <a:ext cx="70723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Comic Sans MS"/>
              <a:ea typeface="+mn-ea"/>
            </a:endParaRPr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8534400" y="6629400"/>
            <a:ext cx="6096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Comic Sans MS"/>
              <a:ea typeface="+mn-ea"/>
            </a:endParaRPr>
          </a:p>
        </p:txBody>
      </p:sp>
      <p:pic>
        <p:nvPicPr>
          <p:cNvPr id="5130" name="Picture 10" descr="LAL_logo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924800" y="6519863"/>
            <a:ext cx="609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533400" y="6629400"/>
            <a:ext cx="99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ctr" defTabSz="9144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>
                <a:solidFill>
                  <a:srgbClr val="919191"/>
                </a:solidFill>
                <a:latin typeface="Arial" charset="0"/>
                <a:ea typeface="+mn-ea"/>
              </a:rPr>
              <a:t>Olivier Callot</a:t>
            </a:r>
          </a:p>
        </p:txBody>
      </p:sp>
      <p:pic>
        <p:nvPicPr>
          <p:cNvPr id="5132" name="Picture 11" descr="CERNlogosm.gif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72375" y="6500813"/>
            <a:ext cx="3571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25" r:id="rId1"/>
    <p:sldLayoutId id="2147484926" r:id="rId2"/>
    <p:sldLayoutId id="2147484927" r:id="rId3"/>
    <p:sldLayoutId id="2147484928" r:id="rId4"/>
    <p:sldLayoutId id="2147484929" r:id="rId5"/>
    <p:sldLayoutId id="2147484930" r:id="rId6"/>
    <p:sldLayoutId id="2147484931" r:id="rId7"/>
    <p:sldLayoutId id="2147484932" r:id="rId8"/>
    <p:sldLayoutId id="2147484933" r:id="rId9"/>
    <p:sldLayoutId id="2147484934" r:id="rId10"/>
    <p:sldLayoutId id="2147484935" r:id="rId11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187325" indent="-1873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 b="1" u="sng">
          <a:solidFill>
            <a:schemeClr val="tx2"/>
          </a:solidFill>
          <a:latin typeface="+mn-lt"/>
          <a:ea typeface="+mn-ea"/>
          <a:cs typeface="+mn-cs"/>
        </a:defRPr>
      </a:lvl1pPr>
      <a:lvl2pPr marL="565150" indent="-1873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Arial" charset="0"/>
        </a:defRPr>
      </a:lvl2pPr>
      <a:lvl3pPr marL="946150" indent="-190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>
          <a:solidFill>
            <a:schemeClr val="tx1"/>
          </a:solidFill>
          <a:latin typeface="Arial" charset="0"/>
        </a:defRPr>
      </a:lvl3pPr>
      <a:lvl4pPr marL="132873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è"/>
        <a:defRPr sz="1600">
          <a:solidFill>
            <a:schemeClr val="tx1"/>
          </a:solidFill>
          <a:latin typeface="Arial" charset="0"/>
        </a:defRPr>
      </a:lvl4pPr>
      <a:lvl5pPr marL="1717675" indent="-1984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Symbol" pitchFamily="18" charset="2"/>
        <a:buChar char="·"/>
        <a:defRPr sz="1400">
          <a:solidFill>
            <a:schemeClr val="tx1"/>
          </a:solidFill>
          <a:latin typeface="Arial" charset="0"/>
        </a:defRPr>
      </a:lvl5pPr>
      <a:lvl6pPr marL="2174875" indent="-19843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Symbol" pitchFamily="18" charset="2"/>
        <a:buChar char="·"/>
        <a:defRPr sz="1400">
          <a:solidFill>
            <a:schemeClr val="tx1"/>
          </a:solidFill>
          <a:latin typeface="Arial" charset="0"/>
        </a:defRPr>
      </a:lvl6pPr>
      <a:lvl7pPr marL="2632075" indent="-19843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Symbol" pitchFamily="18" charset="2"/>
        <a:buChar char="·"/>
        <a:defRPr sz="1400">
          <a:solidFill>
            <a:schemeClr val="tx1"/>
          </a:solidFill>
          <a:latin typeface="Arial" charset="0"/>
        </a:defRPr>
      </a:lvl7pPr>
      <a:lvl8pPr marL="3089275" indent="-19843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Symbol" pitchFamily="18" charset="2"/>
        <a:buChar char="·"/>
        <a:defRPr sz="1400">
          <a:solidFill>
            <a:schemeClr val="tx1"/>
          </a:solidFill>
          <a:latin typeface="Arial" charset="0"/>
        </a:defRPr>
      </a:lvl8pPr>
      <a:lvl9pPr marL="3546475" indent="-19843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Symbol" pitchFamily="18" charset="2"/>
        <a:buChar char="·"/>
        <a:defRPr sz="14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15063" y="6643688"/>
            <a:ext cx="13620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19191"/>
                </a:solidFill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7800" y="6643688"/>
            <a:ext cx="47672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19191"/>
                </a:solidFill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6294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19191"/>
                </a:solidFill>
              </a:defRPr>
            </a:lvl1pPr>
          </a:lstStyle>
          <a:p>
            <a:pPr>
              <a:defRPr/>
            </a:pPr>
            <a:fld id="{F5EE232A-F665-4791-9B3E-09679F4501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685800"/>
          </a:xfrm>
          <a:prstGeom prst="rect">
            <a:avLst/>
          </a:prstGeom>
          <a:solidFill>
            <a:srgbClr val="CCFFFF"/>
          </a:solidFill>
          <a:ln w="38100" cmpd="dbl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First Level</a:t>
            </a:r>
          </a:p>
          <a:p>
            <a:pPr lvl="1"/>
            <a:r>
              <a:rPr lang="en-GB" smtClean="0"/>
              <a:t>Normal</a:t>
            </a:r>
          </a:p>
          <a:p>
            <a:pPr lvl="2"/>
            <a:r>
              <a:rPr lang="en-GB" smtClean="0"/>
              <a:t>Another level</a:t>
            </a:r>
          </a:p>
          <a:p>
            <a:pPr lvl="3"/>
            <a:r>
              <a:rPr lang="en-GB" smtClean="0"/>
              <a:t>Indented</a:t>
            </a:r>
          </a:p>
          <a:p>
            <a:pPr lvl="4"/>
            <a:r>
              <a:rPr lang="en-GB" smtClean="0"/>
              <a:t>More ?</a:t>
            </a:r>
          </a:p>
        </p:txBody>
      </p:sp>
      <p:pic>
        <p:nvPicPr>
          <p:cNvPr id="6151" name="Picture 7" descr="LHCb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457950"/>
            <a:ext cx="53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500063" y="6643688"/>
            <a:ext cx="70723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Comic Sans MS"/>
              <a:ea typeface="+mn-ea"/>
            </a:endParaRPr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8534400" y="6629400"/>
            <a:ext cx="6096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Comic Sans MS"/>
              <a:ea typeface="+mn-ea"/>
            </a:endParaRPr>
          </a:p>
        </p:txBody>
      </p:sp>
      <p:pic>
        <p:nvPicPr>
          <p:cNvPr id="6154" name="Picture 10" descr="LAL_logo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924800" y="6519863"/>
            <a:ext cx="609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533400" y="6629400"/>
            <a:ext cx="99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ctr" defTabSz="9144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>
                <a:solidFill>
                  <a:srgbClr val="919191"/>
                </a:solidFill>
                <a:latin typeface="Arial" charset="0"/>
                <a:ea typeface="+mn-ea"/>
              </a:rPr>
              <a:t>Olivier Callot</a:t>
            </a:r>
          </a:p>
        </p:txBody>
      </p:sp>
      <p:pic>
        <p:nvPicPr>
          <p:cNvPr id="6156" name="Picture 11" descr="CERNlogosm.gif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72375" y="6500813"/>
            <a:ext cx="3571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36" r:id="rId1"/>
    <p:sldLayoutId id="2147484937" r:id="rId2"/>
    <p:sldLayoutId id="2147484938" r:id="rId3"/>
    <p:sldLayoutId id="2147484939" r:id="rId4"/>
    <p:sldLayoutId id="2147484940" r:id="rId5"/>
    <p:sldLayoutId id="2147484941" r:id="rId6"/>
    <p:sldLayoutId id="2147484942" r:id="rId7"/>
    <p:sldLayoutId id="2147484943" r:id="rId8"/>
    <p:sldLayoutId id="2147484944" r:id="rId9"/>
    <p:sldLayoutId id="2147484945" r:id="rId10"/>
    <p:sldLayoutId id="2147484946" r:id="rId11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187325" indent="-1873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 b="1" u="sng">
          <a:solidFill>
            <a:schemeClr val="tx2"/>
          </a:solidFill>
          <a:latin typeface="+mn-lt"/>
          <a:ea typeface="+mn-ea"/>
          <a:cs typeface="+mn-cs"/>
        </a:defRPr>
      </a:lvl1pPr>
      <a:lvl2pPr marL="565150" indent="-1873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Arial" charset="0"/>
        </a:defRPr>
      </a:lvl2pPr>
      <a:lvl3pPr marL="946150" indent="-190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>
          <a:solidFill>
            <a:schemeClr val="tx1"/>
          </a:solidFill>
          <a:latin typeface="Arial" charset="0"/>
        </a:defRPr>
      </a:lvl3pPr>
      <a:lvl4pPr marL="132873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è"/>
        <a:defRPr sz="1600">
          <a:solidFill>
            <a:schemeClr val="tx1"/>
          </a:solidFill>
          <a:latin typeface="Arial" charset="0"/>
        </a:defRPr>
      </a:lvl4pPr>
      <a:lvl5pPr marL="1717675" indent="-1984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Symbol" pitchFamily="18" charset="2"/>
        <a:buChar char="·"/>
        <a:defRPr sz="1400">
          <a:solidFill>
            <a:schemeClr val="tx1"/>
          </a:solidFill>
          <a:latin typeface="Arial" charset="0"/>
        </a:defRPr>
      </a:lvl5pPr>
      <a:lvl6pPr marL="2174875" indent="-19843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Symbol" pitchFamily="18" charset="2"/>
        <a:buChar char="·"/>
        <a:defRPr sz="1400">
          <a:solidFill>
            <a:schemeClr val="tx1"/>
          </a:solidFill>
          <a:latin typeface="Arial" charset="0"/>
        </a:defRPr>
      </a:lvl6pPr>
      <a:lvl7pPr marL="2632075" indent="-19843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Symbol" pitchFamily="18" charset="2"/>
        <a:buChar char="·"/>
        <a:defRPr sz="1400">
          <a:solidFill>
            <a:schemeClr val="tx1"/>
          </a:solidFill>
          <a:latin typeface="Arial" charset="0"/>
        </a:defRPr>
      </a:lvl7pPr>
      <a:lvl8pPr marL="3089275" indent="-19843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Symbol" pitchFamily="18" charset="2"/>
        <a:buChar char="·"/>
        <a:defRPr sz="1400">
          <a:solidFill>
            <a:schemeClr val="tx1"/>
          </a:solidFill>
          <a:latin typeface="Arial" charset="0"/>
        </a:defRPr>
      </a:lvl8pPr>
      <a:lvl9pPr marL="3546475" indent="-19843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Symbol" pitchFamily="18" charset="2"/>
        <a:buChar char="·"/>
        <a:defRPr sz="14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15063" y="6643688"/>
            <a:ext cx="13620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19191"/>
                </a:solidFill>
              </a:defRPr>
            </a:lvl1pPr>
          </a:lstStyle>
          <a:p>
            <a:pPr>
              <a:defRPr/>
            </a:pPr>
            <a:r>
              <a:rPr lang="en-US"/>
              <a:t>26 November 2009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7800" y="6643688"/>
            <a:ext cx="47672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919191"/>
                </a:solidFill>
              </a:defRPr>
            </a:lvl1pPr>
          </a:lstStyle>
          <a:p>
            <a:pPr>
              <a:defRPr/>
            </a:pPr>
            <a:r>
              <a:rPr lang="en-US"/>
              <a:t>Last week at LHCb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6294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19191"/>
                </a:solidFill>
              </a:defRPr>
            </a:lvl1pPr>
          </a:lstStyle>
          <a:p>
            <a:pPr>
              <a:defRPr/>
            </a:pPr>
            <a:fld id="{2EF97E55-44AF-4B9F-A765-6D237A9064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685800"/>
          </a:xfrm>
          <a:prstGeom prst="rect">
            <a:avLst/>
          </a:prstGeom>
          <a:solidFill>
            <a:srgbClr val="CCFFFF"/>
          </a:solidFill>
          <a:ln w="38100" cmpd="dbl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First Level</a:t>
            </a:r>
          </a:p>
          <a:p>
            <a:pPr lvl="1"/>
            <a:r>
              <a:rPr lang="en-GB" smtClean="0"/>
              <a:t>Normal</a:t>
            </a:r>
          </a:p>
          <a:p>
            <a:pPr lvl="2"/>
            <a:r>
              <a:rPr lang="en-GB" smtClean="0"/>
              <a:t>Another level</a:t>
            </a:r>
          </a:p>
          <a:p>
            <a:pPr lvl="3"/>
            <a:r>
              <a:rPr lang="en-GB" smtClean="0"/>
              <a:t>Indented</a:t>
            </a:r>
          </a:p>
          <a:p>
            <a:pPr lvl="4"/>
            <a:r>
              <a:rPr lang="en-GB" smtClean="0"/>
              <a:t>More ?</a:t>
            </a:r>
          </a:p>
        </p:txBody>
      </p:sp>
      <p:pic>
        <p:nvPicPr>
          <p:cNvPr id="7175" name="Picture 7" descr="LHCb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457950"/>
            <a:ext cx="53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500063" y="6643688"/>
            <a:ext cx="7072312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Comic Sans MS"/>
              <a:ea typeface="+mn-ea"/>
            </a:endParaRPr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8534400" y="6629400"/>
            <a:ext cx="6096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Comic Sans MS"/>
              <a:ea typeface="+mn-ea"/>
            </a:endParaRPr>
          </a:p>
        </p:txBody>
      </p:sp>
      <p:pic>
        <p:nvPicPr>
          <p:cNvPr id="7178" name="Picture 10" descr="LAL_logo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924800" y="6519863"/>
            <a:ext cx="609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533400" y="6629400"/>
            <a:ext cx="99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ctr" defTabSz="9144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>
                <a:solidFill>
                  <a:srgbClr val="919191"/>
                </a:solidFill>
                <a:latin typeface="Arial" charset="0"/>
                <a:ea typeface="+mn-ea"/>
              </a:rPr>
              <a:t>Olivier Callot</a:t>
            </a:r>
          </a:p>
        </p:txBody>
      </p:sp>
      <p:pic>
        <p:nvPicPr>
          <p:cNvPr id="7180" name="Picture 11" descr="CERNlogosm.gif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72375" y="6500813"/>
            <a:ext cx="3571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47" r:id="rId1"/>
    <p:sldLayoutId id="2147484948" r:id="rId2"/>
    <p:sldLayoutId id="2147484949" r:id="rId3"/>
    <p:sldLayoutId id="2147484950" r:id="rId4"/>
    <p:sldLayoutId id="2147484951" r:id="rId5"/>
    <p:sldLayoutId id="2147484952" r:id="rId6"/>
    <p:sldLayoutId id="2147484953" r:id="rId7"/>
    <p:sldLayoutId id="2147484954" r:id="rId8"/>
    <p:sldLayoutId id="2147484955" r:id="rId9"/>
    <p:sldLayoutId id="2147484956" r:id="rId10"/>
    <p:sldLayoutId id="2147484957" r:id="rId11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187325" indent="-1873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 b="1" u="sng">
          <a:solidFill>
            <a:schemeClr val="tx2"/>
          </a:solidFill>
          <a:latin typeface="+mn-lt"/>
          <a:ea typeface="+mn-ea"/>
          <a:cs typeface="+mn-cs"/>
        </a:defRPr>
      </a:lvl1pPr>
      <a:lvl2pPr marL="565150" indent="-1873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Arial" charset="0"/>
        </a:defRPr>
      </a:lvl2pPr>
      <a:lvl3pPr marL="946150" indent="-190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>
          <a:solidFill>
            <a:schemeClr val="tx1"/>
          </a:solidFill>
          <a:latin typeface="Arial" charset="0"/>
        </a:defRPr>
      </a:lvl3pPr>
      <a:lvl4pPr marL="132873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è"/>
        <a:defRPr sz="1600">
          <a:solidFill>
            <a:schemeClr val="tx1"/>
          </a:solidFill>
          <a:latin typeface="Arial" charset="0"/>
        </a:defRPr>
      </a:lvl4pPr>
      <a:lvl5pPr marL="1717675" indent="-1984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Symbol" pitchFamily="18" charset="2"/>
        <a:buChar char="·"/>
        <a:defRPr sz="1400">
          <a:solidFill>
            <a:schemeClr val="tx1"/>
          </a:solidFill>
          <a:latin typeface="Arial" charset="0"/>
        </a:defRPr>
      </a:lvl5pPr>
      <a:lvl6pPr marL="2174875" indent="-19843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Symbol" pitchFamily="18" charset="2"/>
        <a:buChar char="·"/>
        <a:defRPr sz="1400">
          <a:solidFill>
            <a:schemeClr val="tx1"/>
          </a:solidFill>
          <a:latin typeface="Arial" charset="0"/>
        </a:defRPr>
      </a:lvl6pPr>
      <a:lvl7pPr marL="2632075" indent="-19843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Symbol" pitchFamily="18" charset="2"/>
        <a:buChar char="·"/>
        <a:defRPr sz="1400">
          <a:solidFill>
            <a:schemeClr val="tx1"/>
          </a:solidFill>
          <a:latin typeface="Arial" charset="0"/>
        </a:defRPr>
      </a:lvl7pPr>
      <a:lvl8pPr marL="3089275" indent="-19843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Symbol" pitchFamily="18" charset="2"/>
        <a:buChar char="·"/>
        <a:defRPr sz="1400">
          <a:solidFill>
            <a:schemeClr val="tx1"/>
          </a:solidFill>
          <a:latin typeface="Arial" charset="0"/>
        </a:defRPr>
      </a:lvl8pPr>
      <a:lvl9pPr marL="3546475" indent="-19843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Symbol" pitchFamily="18" charset="2"/>
        <a:buChar char="·"/>
        <a:defRPr sz="14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0" y="6643688"/>
            <a:ext cx="5214938" cy="2143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EFAC9"/>
                </a:solidFill>
                <a:latin typeface="Constantia" pitchFamily="18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786813" y="6572250"/>
            <a:ext cx="357187" cy="28575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000">
                <a:solidFill>
                  <a:srgbClr val="FEFAC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34F9C89-A1BD-4807-904A-ED29420F5B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958" r:id="rId1"/>
    <p:sldLayoutId id="2147484959" r:id="rId2"/>
    <p:sldLayoutId id="2147484960" r:id="rId3"/>
    <p:sldLayoutId id="2147484961" r:id="rId4"/>
    <p:sldLayoutId id="2147484962" r:id="rId5"/>
    <p:sldLayoutId id="2147484963" r:id="rId6"/>
    <p:sldLayoutId id="2147484964" r:id="rId7"/>
    <p:sldLayoutId id="2147484965" r:id="rId8"/>
    <p:sldLayoutId id="2147484966" r:id="rId9"/>
    <p:sldLayoutId id="2147484967" r:id="rId10"/>
    <p:sldLayoutId id="214748496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0" y="6643688"/>
            <a:ext cx="5214938" cy="2143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EFAC9"/>
                </a:solidFill>
                <a:latin typeface="Constantia" pitchFamily="18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it-IT"/>
              <a:t>Federico Antinori - LHC - 26 November 2009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786813" y="6572250"/>
            <a:ext cx="357187" cy="28575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000">
                <a:solidFill>
                  <a:srgbClr val="FEFAC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7BFD6FE-69BD-4507-81F6-CBA68E1406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969" r:id="rId1"/>
    <p:sldLayoutId id="2147484970" r:id="rId2"/>
    <p:sldLayoutId id="2147484971" r:id="rId3"/>
    <p:sldLayoutId id="2147484972" r:id="rId4"/>
    <p:sldLayoutId id="2147484973" r:id="rId5"/>
    <p:sldLayoutId id="2147484974" r:id="rId6"/>
    <p:sldLayoutId id="2147484975" r:id="rId7"/>
    <p:sldLayoutId id="2147484976" r:id="rId8"/>
    <p:sldLayoutId id="2147484977" r:id="rId9"/>
    <p:sldLayoutId id="2147484978" r:id="rId10"/>
    <p:sldLayoutId id="214748497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3225" y="2144713"/>
            <a:ext cx="8229600" cy="1828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CH" sz="4600" dirty="0" smtClean="0"/>
              <a:t> </a:t>
            </a:r>
            <a:br>
              <a:rPr lang="de-CH" sz="4600" dirty="0" smtClean="0"/>
            </a:br>
            <a:r>
              <a:rPr lang="en-US" sz="4900" dirty="0" smtClean="0">
                <a:solidFill>
                  <a:srgbClr val="C00000"/>
                </a:solidFill>
              </a:rPr>
              <a:t>the LHC is back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3100" dirty="0"/>
          </a:p>
        </p:txBody>
      </p:sp>
      <p:sp>
        <p:nvSpPr>
          <p:cNvPr id="132099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604544B-471E-4D02-A66C-F69FD5D06BD0}" type="slidenum">
              <a:rPr lang="en-US" altLang="en-US" smtClean="0">
                <a:solidFill>
                  <a:srgbClr val="898989"/>
                </a:solidFill>
              </a:rPr>
              <a:pPr/>
              <a:t>1</a:t>
            </a:fld>
            <a:endParaRPr lang="en-US" alt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ea typeface="ＭＳ Ｐゴシック" pitchFamily="-107" charset="-128"/>
              </a:rPr>
              <a:t>First Di-photon Distribution in CMS</a:t>
            </a:r>
          </a:p>
        </p:txBody>
      </p:sp>
      <p:sp>
        <p:nvSpPr>
          <p:cNvPr id="14131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I. Mikulec - CMS</a:t>
            </a:r>
          </a:p>
        </p:txBody>
      </p:sp>
      <p:sp>
        <p:nvSpPr>
          <p:cNvPr id="1413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6CDA199-618E-4790-B970-4AAB8CFA26C0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41317" name="TextBox 3"/>
          <p:cNvSpPr txBox="1">
            <a:spLocks noChangeArrowheads="1"/>
          </p:cNvSpPr>
          <p:nvPr/>
        </p:nvSpPr>
        <p:spPr bwMode="auto">
          <a:xfrm>
            <a:off x="304800" y="5802313"/>
            <a:ext cx="4267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Analysis 1: based on E</a:t>
            </a:r>
            <a:r>
              <a:rPr lang="en-US" b="1" baseline="-25000"/>
              <a:t>T</a:t>
            </a:r>
            <a:r>
              <a:rPr lang="en-US" b="1"/>
              <a:t> selections (tighter cuts in black)</a:t>
            </a:r>
          </a:p>
        </p:txBody>
      </p:sp>
      <p:sp>
        <p:nvSpPr>
          <p:cNvPr id="141318" name="TextBox 4"/>
          <p:cNvSpPr txBox="1">
            <a:spLocks noChangeArrowheads="1"/>
          </p:cNvSpPr>
          <p:nvPr/>
        </p:nvSpPr>
        <p:spPr bwMode="auto">
          <a:xfrm>
            <a:off x="4572000" y="5791200"/>
            <a:ext cx="403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Analysis 2: based on E selections</a:t>
            </a:r>
          </a:p>
        </p:txBody>
      </p:sp>
      <p:pic>
        <p:nvPicPr>
          <p:cNvPr id="141319" name="Picture 6" descr="Screen shot 2009-11-25 at 3.44.02 PM.png"/>
          <p:cNvPicPr>
            <a:picLocks noChangeAspect="1"/>
          </p:cNvPicPr>
          <p:nvPr/>
        </p:nvPicPr>
        <p:blipFill>
          <a:blip r:embed="rId2"/>
          <a:srcRect l="4491" t="8736" r="7185"/>
          <a:stretch>
            <a:fillRect/>
          </a:stretch>
        </p:blipFill>
        <p:spPr bwMode="auto">
          <a:xfrm>
            <a:off x="4343400" y="1676400"/>
            <a:ext cx="480060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20" name="TextBox 8"/>
          <p:cNvSpPr txBox="1">
            <a:spLocks noChangeArrowheads="1"/>
          </p:cNvSpPr>
          <p:nvPr/>
        </p:nvSpPr>
        <p:spPr bwMode="auto">
          <a:xfrm rot="-5400000">
            <a:off x="3752851" y="2386012"/>
            <a:ext cx="2362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/>
              <a:t>Events/25 MeV/c</a:t>
            </a:r>
            <a:r>
              <a:rPr lang="en-US" sz="1400" baseline="30000"/>
              <a:t>2</a:t>
            </a:r>
            <a:endParaRPr lang="en-US" sz="1400"/>
          </a:p>
        </p:txBody>
      </p:sp>
      <p:pic>
        <p:nvPicPr>
          <p:cNvPr id="141321" name="Picture 27" descr="masspi0_EB_fit_final"/>
          <p:cNvPicPr>
            <a:picLocks noChangeAspect="1" noChangeArrowheads="1"/>
          </p:cNvPicPr>
          <p:nvPr/>
        </p:nvPicPr>
        <p:blipFill>
          <a:blip r:embed="rId3"/>
          <a:srcRect l="1250" t="6573" r="8749"/>
          <a:stretch>
            <a:fillRect/>
          </a:stretch>
        </p:blipFill>
        <p:spPr bwMode="auto">
          <a:xfrm>
            <a:off x="185738" y="1473200"/>
            <a:ext cx="400685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22" name="TextBox 28"/>
          <p:cNvSpPr txBox="1">
            <a:spLocks noChangeArrowheads="1"/>
          </p:cNvSpPr>
          <p:nvPr/>
        </p:nvSpPr>
        <p:spPr bwMode="auto">
          <a:xfrm>
            <a:off x="590550" y="1689100"/>
            <a:ext cx="22145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CMS 2009 preliminary</a:t>
            </a:r>
          </a:p>
        </p:txBody>
      </p:sp>
      <p:sp>
        <p:nvSpPr>
          <p:cNvPr id="141323" name="Rectangle 32"/>
          <p:cNvSpPr>
            <a:spLocks noChangeArrowheads="1"/>
          </p:cNvSpPr>
          <p:nvPr/>
        </p:nvSpPr>
        <p:spPr bwMode="auto">
          <a:xfrm>
            <a:off x="396875" y="5432425"/>
            <a:ext cx="8747125" cy="1093788"/>
          </a:xfrm>
          <a:prstGeom prst="rect">
            <a:avLst/>
          </a:prstGeom>
          <a:solidFill>
            <a:srgbClr val="FFFFD7"/>
          </a:soli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marL="180975" indent="-180975">
              <a:lnSpc>
                <a:spcPct val="90000"/>
              </a:lnSpc>
              <a:buFont typeface="Arial" pitchFamily="34" charset="0"/>
              <a:buChar char="•"/>
            </a:pPr>
            <a:r>
              <a:rPr lang="en-US" b="1"/>
              <a:t>M(</a:t>
            </a:r>
            <a:r>
              <a:rPr lang="en-US" b="1">
                <a:latin typeface="Symbol" pitchFamily="18" charset="2"/>
              </a:rPr>
              <a:t>p</a:t>
            </a:r>
            <a:r>
              <a:rPr lang="en-US" b="1" baseline="30000"/>
              <a:t>0</a:t>
            </a:r>
            <a:r>
              <a:rPr lang="en-US" b="1"/>
              <a:t>) is lower in both data and MC </a:t>
            </a:r>
          </a:p>
          <a:p>
            <a:pPr marL="180975" indent="-180975">
              <a:lnSpc>
                <a:spcPct val="90000"/>
              </a:lnSpc>
              <a:buFont typeface="Arial" pitchFamily="34" charset="0"/>
              <a:buChar char="•"/>
            </a:pPr>
            <a:r>
              <a:rPr lang="en-US" b="1"/>
              <a:t>Mostly due to the readout threshold (100 MeV/Crystal).</a:t>
            </a:r>
          </a:p>
          <a:p>
            <a:pPr marL="180975" indent="-180975">
              <a:lnSpc>
                <a:spcPct val="90000"/>
              </a:lnSpc>
              <a:buFont typeface="Arial" pitchFamily="34" charset="0"/>
              <a:buChar char="•"/>
            </a:pPr>
            <a:r>
              <a:rPr lang="en-US" b="1"/>
              <a:t>Conversions: part of the energy is deposited upstream of ECAL.</a:t>
            </a:r>
          </a:p>
          <a:p>
            <a:pPr marL="180975" indent="-180975">
              <a:lnSpc>
                <a:spcPct val="90000"/>
              </a:lnSpc>
              <a:buFont typeface="Arial" pitchFamily="34" charset="0"/>
              <a:buChar char="•"/>
            </a:pPr>
            <a:r>
              <a:rPr lang="en-US" b="1"/>
              <a:t>Event timing is consistent</a:t>
            </a:r>
          </a:p>
        </p:txBody>
      </p:sp>
      <p:sp>
        <p:nvSpPr>
          <p:cNvPr id="17" name="Footer Placeholder 3"/>
          <p:cNvSpPr txBox="1">
            <a:spLocks/>
          </p:cNvSpPr>
          <p:nvPr/>
        </p:nvSpPr>
        <p:spPr bwMode="auto">
          <a:xfrm>
            <a:off x="1600200" y="1250950"/>
            <a:ext cx="2424113" cy="496888"/>
          </a:xfrm>
          <a:prstGeom prst="rect">
            <a:avLst/>
          </a:prstGeom>
          <a:ln w="25400" cap="flat" cmpd="sng" algn="ctr">
            <a:solidFill>
              <a:schemeClr val="accent4"/>
            </a:solidFill>
            <a:prstDash val="solid"/>
            <a:miter lim="800000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1400" b="1">
                <a:solidFill>
                  <a:schemeClr val="tx2"/>
                </a:solidFill>
                <a:ea typeface="ＭＳ Ｐゴシック" pitchFamily="-107" charset="-128"/>
              </a:rPr>
              <a:t>CMS 2009 Preliminary</a:t>
            </a:r>
          </a:p>
          <a:p>
            <a:pPr algn="ctr" eaLnBrk="0" hangingPunct="0">
              <a:defRPr/>
            </a:pPr>
            <a:r>
              <a:rPr lang="en-US" sz="1400" b="1">
                <a:solidFill>
                  <a:schemeClr val="tx2"/>
                </a:solidFill>
                <a:ea typeface="ＭＳ Ｐゴシック" pitchFamily="-107" charset="-128"/>
              </a:rPr>
              <a:t>Uncorrected Distribution</a:t>
            </a:r>
          </a:p>
          <a:p>
            <a:pPr algn="ctr" eaLnBrk="0" hangingPunct="0">
              <a:defRPr/>
            </a:pPr>
            <a:endParaRPr lang="en-US" sz="1400">
              <a:solidFill>
                <a:schemeClr val="tx2"/>
              </a:solidFill>
              <a:ea typeface="ＭＳ Ｐゴシック" pitchFamily="-107" charset="-128"/>
            </a:endParaRPr>
          </a:p>
        </p:txBody>
      </p:sp>
      <p:sp>
        <p:nvSpPr>
          <p:cNvPr id="141325" name="TextBox 15"/>
          <p:cNvSpPr txBox="1">
            <a:spLocks noChangeArrowheads="1"/>
          </p:cNvSpPr>
          <p:nvPr/>
        </p:nvSpPr>
        <p:spPr bwMode="auto">
          <a:xfrm>
            <a:off x="0" y="1100138"/>
            <a:ext cx="1479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Evening Fill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"/>
            <a:ext cx="9144000" cy="629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316163"/>
            <a:ext cx="4860925" cy="329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3" name="Picture 2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1550" y="2473325"/>
            <a:ext cx="3944938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91600" cy="60960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Tracking 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(challenging w/o Pixel, limited SCT and solenoid field off!)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838200"/>
            <a:ext cx="891540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76200" dist="20000" dir="5400000" rotWithShape="0">
              <a:srgbClr val="000000">
                <a:alpha val="16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36638"/>
            <a:ext cx="8594725" cy="94456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Without solenoid field no separation of tracks by </a:t>
            </a:r>
            <a:r>
              <a:rPr lang="en-US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momenta</a:t>
            </a:r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/>
              <a:cs typeface="Trebuchet MS"/>
            </a:endParaRPr>
          </a:p>
          <a:p>
            <a:pPr>
              <a:spcBef>
                <a:spcPts val="1032"/>
              </a:spcBef>
              <a:defRPr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cs typeface="Trebuchet MS"/>
              </a:rPr>
              <a:t>Fit impact parameter in a “silver-plated” sample with SCT &gt;= 20 V and number of SCT hits &gt;= 6 (46 events)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95600" y="2767013"/>
            <a:ext cx="1531938" cy="738187"/>
          </a:xfrm>
          <a:prstGeom prst="rect">
            <a:avLst/>
          </a:prstGeom>
          <a:solidFill>
            <a:srgbClr val="FFFFFF"/>
          </a:solidFill>
          <a:effectLst>
            <a:outerShdw blurRad="152400" dist="38100" dir="2700000">
              <a:srgbClr val="000000">
                <a:alpha val="21000"/>
              </a:srgb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rgbClr val="FF0000"/>
                </a:solidFill>
                <a:latin typeface="Arial"/>
                <a:ea typeface="+mn-ea"/>
              </a:rPr>
              <a:t>The impact point is well centred in ATLAS!</a:t>
            </a:r>
          </a:p>
        </p:txBody>
      </p:sp>
      <p:sp>
        <p:nvSpPr>
          <p:cNvPr id="15" name="TextBox 14"/>
          <p:cNvSpPr txBox="1"/>
          <p:nvPr/>
        </p:nvSpPr>
        <p:spPr>
          <a:xfrm flipH="1">
            <a:off x="6523038" y="3743325"/>
            <a:ext cx="14017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400" dirty="0">
              <a:solidFill>
                <a:srgbClr val="0000FF"/>
              </a:solidFill>
              <a:latin typeface="Arial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rgbClr val="0000FF"/>
                </a:solidFill>
                <a:latin typeface="Arial"/>
                <a:ea typeface="+mn-ea"/>
              </a:rPr>
              <a:t>SCT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60963" y="2378075"/>
            <a:ext cx="39624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prstClr val="black"/>
                </a:solidFill>
                <a:latin typeface="Arial"/>
                <a:ea typeface="+mn-ea"/>
              </a:rPr>
              <a:t>Scatter plot of hits on tracks (barrel, 46 events)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426075" y="3276600"/>
            <a:ext cx="530225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rgbClr val="FF0000"/>
                </a:solidFill>
                <a:latin typeface="Arial"/>
                <a:ea typeface="+mn-ea"/>
              </a:rPr>
              <a:t>TRT</a:t>
            </a:r>
            <a:endParaRPr lang="en-GB" dirty="0">
              <a:solidFill>
                <a:prstClr val="black"/>
              </a:solidFill>
              <a:latin typeface="Arial"/>
              <a:ea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99438" y="5834063"/>
            <a:ext cx="441325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>
                <a:solidFill>
                  <a:prstClr val="black"/>
                </a:solidFill>
                <a:latin typeface="Arial"/>
                <a:ea typeface="+mn-ea"/>
              </a:rPr>
              <a:t>mm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00600" y="2633663"/>
            <a:ext cx="441325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b="1" dirty="0">
                <a:solidFill>
                  <a:prstClr val="black"/>
                </a:solidFill>
                <a:latin typeface="Arial"/>
                <a:ea typeface="+mn-ea"/>
              </a:rPr>
              <a:t>mm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85800" y="2730500"/>
            <a:ext cx="1489075" cy="276225"/>
          </a:xfrm>
          <a:prstGeom prst="rect">
            <a:avLst/>
          </a:prstGeom>
          <a:solidFill>
            <a:srgbClr val="FFFFFF"/>
          </a:solidFill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i="1" dirty="0">
                <a:solidFill>
                  <a:prstClr val="black"/>
                </a:solidFill>
                <a:latin typeface="Arial"/>
                <a:ea typeface="+mn-ea"/>
              </a:rPr>
              <a:t>ATLAS preliminary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969125" y="2730500"/>
            <a:ext cx="148907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i="1" dirty="0">
                <a:solidFill>
                  <a:prstClr val="black"/>
                </a:solidFill>
                <a:latin typeface="Arial"/>
                <a:ea typeface="+mn-ea"/>
              </a:rPr>
              <a:t>ATLAS preliminary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8" descr="vp1_3dcocktail_run140541_evt416712_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107363" cy="599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124200" y="0"/>
            <a:ext cx="350361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dirty="0">
                <a:solidFill>
                  <a:srgbClr val="FFFFFF"/>
                </a:solidFill>
                <a:latin typeface="Trebuchet MS"/>
                <a:ea typeface="+mn-ea"/>
                <a:cs typeface="Trebuchet MS"/>
              </a:rPr>
              <a:t>A </a:t>
            </a:r>
            <a:r>
              <a:rPr lang="en-GB" sz="3200" dirty="0" err="1">
                <a:solidFill>
                  <a:srgbClr val="FFFFFF"/>
                </a:solidFill>
                <a:latin typeface="Trebuchet MS"/>
                <a:ea typeface="+mn-ea"/>
                <a:cs typeface="Trebuchet MS"/>
              </a:rPr>
              <a:t>di</a:t>
            </a:r>
            <a:r>
              <a:rPr lang="en-GB" sz="3200" dirty="0">
                <a:solidFill>
                  <a:srgbClr val="FFFFFF"/>
                </a:solidFill>
                <a:latin typeface="Trebuchet MS"/>
                <a:ea typeface="+mn-ea"/>
                <a:cs typeface="Trebuchet MS"/>
              </a:rPr>
              <a:t>-jet candidate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49713" y="4492625"/>
            <a:ext cx="4724400" cy="1908175"/>
          </a:xfrm>
          <a:prstGeom prst="rect">
            <a:avLst/>
          </a:prstGeom>
          <a:solidFill>
            <a:schemeClr val="tx1">
              <a:alpha val="57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white"/>
                </a:solidFill>
                <a:latin typeface="Trebuchet MS"/>
                <a:ea typeface="+mn-ea"/>
                <a:cs typeface="Trebuchet MS"/>
              </a:rPr>
              <a:t>Two jets back-to-back in </a:t>
            </a:r>
            <a:r>
              <a:rPr lang="en-US" dirty="0" err="1">
                <a:solidFill>
                  <a:prstClr val="white"/>
                </a:solidFill>
                <a:latin typeface="Symbol" charset="2"/>
                <a:ea typeface="+mn-ea"/>
                <a:cs typeface="Symbol" charset="2"/>
              </a:rPr>
              <a:t>f</a:t>
            </a:r>
            <a:r>
              <a:rPr lang="en-US" dirty="0">
                <a:solidFill>
                  <a:prstClr val="white"/>
                </a:solidFill>
                <a:latin typeface="Symbol" charset="2"/>
                <a:ea typeface="+mn-ea"/>
                <a:cs typeface="Symbol" charset="2"/>
              </a:rPr>
              <a:t>,</a:t>
            </a:r>
            <a:r>
              <a:rPr lang="en-US" dirty="0">
                <a:solidFill>
                  <a:prstClr val="white"/>
                </a:solidFill>
                <a:latin typeface="Trebuchet MS"/>
                <a:ea typeface="+mn-ea"/>
                <a:cs typeface="Trebuchet MS"/>
              </a:rPr>
              <a:t> both with (</a:t>
            </a:r>
            <a:r>
              <a:rPr lang="en-US" dirty="0" err="1">
                <a:solidFill>
                  <a:prstClr val="white"/>
                </a:solidFill>
                <a:latin typeface="Trebuchet MS"/>
                <a:ea typeface="+mn-ea"/>
                <a:cs typeface="Trebuchet MS"/>
              </a:rPr>
              <a:t>uncalibrated</a:t>
            </a:r>
            <a:r>
              <a:rPr lang="en-US" dirty="0">
                <a:solidFill>
                  <a:prstClr val="white"/>
                </a:solidFill>
                <a:latin typeface="Trebuchet MS"/>
                <a:ea typeface="+mn-ea"/>
                <a:cs typeface="Trebuchet MS"/>
              </a:rPr>
              <a:t>) </a:t>
            </a:r>
            <a:r>
              <a:rPr lang="en-US" i="1" dirty="0">
                <a:solidFill>
                  <a:prstClr val="white"/>
                </a:solidFill>
                <a:latin typeface="Trebuchet MS"/>
                <a:ea typeface="+mn-ea"/>
                <a:cs typeface="Trebuchet MS"/>
              </a:rPr>
              <a:t>E</a:t>
            </a:r>
            <a:r>
              <a:rPr lang="en-US" i="1" baseline="-25000" dirty="0">
                <a:solidFill>
                  <a:prstClr val="white"/>
                </a:solidFill>
                <a:latin typeface="Trebuchet MS"/>
                <a:ea typeface="+mn-ea"/>
                <a:cs typeface="Trebuchet MS"/>
              </a:rPr>
              <a:t>T</a:t>
            </a:r>
            <a:r>
              <a:rPr lang="en-US" dirty="0">
                <a:solidFill>
                  <a:prstClr val="white"/>
                </a:solidFill>
                <a:latin typeface="Trebuchet MS"/>
                <a:ea typeface="+mn-ea"/>
                <a:cs typeface="Trebuchet MS"/>
              </a:rPr>
              <a:t> ~ 10 GeV,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prstClr val="white"/>
                </a:solidFill>
                <a:latin typeface="Symbol" charset="2"/>
                <a:ea typeface="+mn-ea"/>
                <a:cs typeface="Symbol" charset="2"/>
              </a:rPr>
              <a:t>h</a:t>
            </a:r>
            <a:r>
              <a:rPr lang="en-US" dirty="0">
                <a:solidFill>
                  <a:prstClr val="white"/>
                </a:solidFill>
                <a:latin typeface="Trebuchet MS"/>
                <a:ea typeface="+mn-ea"/>
                <a:cs typeface="Trebuchet MS"/>
              </a:rPr>
              <a:t> of </a:t>
            </a:r>
            <a:r>
              <a:rPr lang="en-US" dirty="0">
                <a:solidFill>
                  <a:prstClr val="white"/>
                </a:solidFill>
                <a:latin typeface="Symbol" charset="2"/>
                <a:ea typeface="+mn-ea"/>
                <a:cs typeface="Symbol" charset="2"/>
              </a:rPr>
              <a:t>-</a:t>
            </a:r>
            <a:r>
              <a:rPr lang="en-US" dirty="0">
                <a:solidFill>
                  <a:prstClr val="white"/>
                </a:solidFill>
                <a:latin typeface="Trebuchet MS"/>
                <a:ea typeface="+mn-ea"/>
                <a:cs typeface="Trebuchet MS"/>
              </a:rPr>
              <a:t>1.3 and </a:t>
            </a:r>
            <a:r>
              <a:rPr lang="en-US" dirty="0">
                <a:solidFill>
                  <a:prstClr val="white"/>
                </a:solidFill>
                <a:latin typeface="Symbol" charset="2"/>
                <a:ea typeface="+mn-ea"/>
                <a:cs typeface="Symbol" charset="2"/>
              </a:rPr>
              <a:t>-</a:t>
            </a:r>
            <a:r>
              <a:rPr lang="en-US" dirty="0">
                <a:solidFill>
                  <a:prstClr val="white"/>
                </a:solidFill>
                <a:latin typeface="Trebuchet MS"/>
                <a:ea typeface="+mn-ea"/>
                <a:cs typeface="Trebuchet MS"/>
              </a:rPr>
              <a:t>2.5,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white"/>
                </a:solidFill>
                <a:latin typeface="Trebuchet MS"/>
                <a:ea typeface="+mn-ea"/>
                <a:cs typeface="Trebuchet MS"/>
              </a:rPr>
              <a:t>~ no missing </a:t>
            </a:r>
            <a:r>
              <a:rPr lang="en-US" i="1" dirty="0">
                <a:solidFill>
                  <a:prstClr val="white"/>
                </a:solidFill>
                <a:latin typeface="Trebuchet MS"/>
                <a:ea typeface="+mn-ea"/>
                <a:cs typeface="Trebuchet MS"/>
              </a:rPr>
              <a:t>E</a:t>
            </a:r>
            <a:r>
              <a:rPr lang="en-US" i="1" baseline="-25000" dirty="0">
                <a:solidFill>
                  <a:prstClr val="white"/>
                </a:solidFill>
                <a:latin typeface="Trebuchet MS"/>
                <a:ea typeface="+mn-ea"/>
                <a:cs typeface="Trebuchet MS"/>
              </a:rPr>
              <a:t>T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white"/>
                </a:solidFill>
                <a:latin typeface="Trebuchet MS"/>
                <a:ea typeface="+mn-ea"/>
                <a:cs typeface="Trebuchet MS"/>
              </a:rPr>
              <a:t>Triggered by MBTS A/B in time, several hits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white"/>
                </a:solidFill>
                <a:latin typeface="Trebuchet MS"/>
                <a:ea typeface="+mn-ea"/>
                <a:cs typeface="Trebuchet MS"/>
              </a:rPr>
              <a:t>Also triggered by L1Calo EM3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934325" y="3429000"/>
            <a:ext cx="1209675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Trebuchet MS"/>
                <a:ea typeface="+mn-ea"/>
                <a:cs typeface="Trebuchet MS"/>
              </a:rPr>
              <a:t>Run 140541 Event 416712</a:t>
            </a:r>
          </a:p>
        </p:txBody>
      </p:sp>
      <p:pic>
        <p:nvPicPr>
          <p:cNvPr id="144390" name="Picture 9" descr="JiveXML_140541_416712-RZ-LegoPlot-FZ-DiJet.png"/>
          <p:cNvPicPr>
            <a:picLocks noChangeAspect="1"/>
          </p:cNvPicPr>
          <p:nvPr/>
        </p:nvPicPr>
        <p:blipFill>
          <a:blip r:embed="rId3"/>
          <a:srcRect l="66667" t="49951"/>
          <a:stretch>
            <a:fillRect/>
          </a:stretch>
        </p:blipFill>
        <p:spPr bwMode="auto">
          <a:xfrm>
            <a:off x="7162800" y="0"/>
            <a:ext cx="1981200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7162800" y="4325938"/>
            <a:ext cx="1489075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prstClr val="black"/>
                </a:solidFill>
                <a:latin typeface="Arial"/>
                <a:ea typeface="+mn-ea"/>
              </a:rPr>
              <a:t>ATLAS preliminary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 high multiplicity event…</a:t>
            </a:r>
            <a:endParaRPr lang="en-GB"/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3D5622-6D09-45BD-93B3-94ACF8F88CC4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45413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smtClean="0"/>
              <a:t>Federico Antinori - LHC - 26 November 2009</a:t>
            </a:r>
            <a:endParaRPr lang="en-US" smtClean="0"/>
          </a:p>
        </p:txBody>
      </p:sp>
      <p:pic>
        <p:nvPicPr>
          <p:cNvPr id="1454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363" y="1857375"/>
            <a:ext cx="5053012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4135438"/>
            <a:ext cx="3340100" cy="257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0" y="1476375"/>
            <a:ext cx="3286125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smtClean="0"/>
              <a:t>Calculated in Offline from tracklets in Silicon Pixel Detector: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Vertex distributions (offline)</a:t>
            </a:r>
            <a:endParaRPr lang="en-GB"/>
          </a:p>
        </p:txBody>
      </p:sp>
      <p:sp>
        <p:nvSpPr>
          <p:cNvPr id="146436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1062C23-9F39-4BFB-AA0A-5CCED56081A0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46437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smtClean="0"/>
              <a:t>Federico Antinori - LHC - 26 November 2009</a:t>
            </a:r>
            <a:endParaRPr lang="en-US" smtClean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1071563" y="6143625"/>
            <a:ext cx="19002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defTabSz="914400" eaLnBrk="0" hangingPunct="0">
              <a:spcBef>
                <a:spcPts val="600"/>
              </a:spcBef>
              <a:buClr>
                <a:srgbClr val="F3A447"/>
              </a:buClr>
              <a:buSzPct val="85000"/>
              <a:buFont typeface="Wingdings 2" pitchFamily="18" charset="2"/>
              <a:buNone/>
              <a:defRPr/>
            </a:pPr>
            <a:r>
              <a:rPr lang="en-GB" sz="2000">
                <a:solidFill>
                  <a:prstClr val="white"/>
                </a:solidFill>
                <a:latin typeface="Symbol" pitchFamily="18" charset="2"/>
                <a:ea typeface="+mn-ea"/>
                <a:cs typeface="Arial" charset="0"/>
              </a:rPr>
              <a:t>s</a:t>
            </a:r>
            <a:r>
              <a:rPr lang="en-GB" sz="2000" baseline="-25000">
                <a:solidFill>
                  <a:prstClr val="white"/>
                </a:solidFill>
                <a:latin typeface="Constantia" pitchFamily="18" charset="0"/>
                <a:ea typeface="+mn-ea"/>
                <a:cs typeface="Arial" charset="0"/>
              </a:rPr>
              <a:t>x</a:t>
            </a:r>
            <a:r>
              <a:rPr lang="en-GB" sz="2000">
                <a:solidFill>
                  <a:prstClr val="white"/>
                </a:solidFill>
                <a:latin typeface="Constantia" pitchFamily="18" charset="0"/>
                <a:ea typeface="+mn-ea"/>
                <a:cs typeface="Arial" charset="0"/>
              </a:rPr>
              <a:t> ~ 475 µm</a:t>
            </a:r>
          </a:p>
        </p:txBody>
      </p:sp>
      <p:pic>
        <p:nvPicPr>
          <p:cNvPr id="146439" name="Picture 2" descr="C:\Users\federico\AppData\Local\Microsoft\Windows\Temporary Internet Files\Content.Outlook\RJHDAWL7\vertex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2000250"/>
            <a:ext cx="6027738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3314700" y="6143625"/>
            <a:ext cx="190023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defTabSz="914400" eaLnBrk="0" hangingPunct="0">
              <a:spcBef>
                <a:spcPts val="600"/>
              </a:spcBef>
              <a:buClr>
                <a:srgbClr val="F3A447"/>
              </a:buClr>
              <a:buSzPct val="85000"/>
              <a:buFont typeface="Wingdings 2" pitchFamily="18" charset="2"/>
              <a:buNone/>
              <a:defRPr/>
            </a:pPr>
            <a:r>
              <a:rPr lang="en-GB" sz="2000">
                <a:solidFill>
                  <a:prstClr val="white"/>
                </a:solidFill>
                <a:latin typeface="Symbol" pitchFamily="18" charset="2"/>
                <a:ea typeface="+mn-ea"/>
                <a:cs typeface="Arial" charset="0"/>
              </a:rPr>
              <a:t>s</a:t>
            </a:r>
            <a:r>
              <a:rPr lang="en-GB" sz="2000" baseline="-25000">
                <a:solidFill>
                  <a:prstClr val="white"/>
                </a:solidFill>
                <a:latin typeface="Constantia" pitchFamily="18" charset="0"/>
                <a:ea typeface="+mn-ea"/>
                <a:cs typeface="Arial" charset="0"/>
              </a:rPr>
              <a:t>y</a:t>
            </a:r>
            <a:r>
              <a:rPr lang="en-GB" sz="2000">
                <a:solidFill>
                  <a:prstClr val="white"/>
                </a:solidFill>
                <a:latin typeface="Constantia" pitchFamily="18" charset="0"/>
                <a:ea typeface="+mn-ea"/>
                <a:cs typeface="Arial" charset="0"/>
              </a:rPr>
              <a:t> ~ 475 µm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5386388" y="6143625"/>
            <a:ext cx="19002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defTabSz="914400" eaLnBrk="0" hangingPunct="0">
              <a:spcBef>
                <a:spcPts val="600"/>
              </a:spcBef>
              <a:buClr>
                <a:srgbClr val="F3A447"/>
              </a:buClr>
              <a:buSzPct val="85000"/>
              <a:buFont typeface="Wingdings 2" pitchFamily="18" charset="2"/>
              <a:buNone/>
              <a:defRPr/>
            </a:pPr>
            <a:r>
              <a:rPr lang="en-GB" sz="2000" dirty="0" err="1">
                <a:solidFill>
                  <a:prstClr val="white"/>
                </a:solidFill>
                <a:latin typeface="Symbol" pitchFamily="18" charset="2"/>
                <a:ea typeface="+mn-ea"/>
                <a:cs typeface="Arial" charset="0"/>
              </a:rPr>
              <a:t>s</a:t>
            </a:r>
            <a:r>
              <a:rPr lang="en-GB" sz="2000" baseline="-25000" dirty="0" err="1">
                <a:solidFill>
                  <a:prstClr val="white"/>
                </a:solidFill>
                <a:latin typeface="Constantia"/>
                <a:ea typeface="+mn-ea"/>
                <a:cs typeface="Arial" charset="0"/>
              </a:rPr>
              <a:t>z</a:t>
            </a:r>
            <a:r>
              <a:rPr lang="en-GB" sz="2000" dirty="0">
                <a:solidFill>
                  <a:prstClr val="white"/>
                </a:solidFill>
                <a:latin typeface="Constantia"/>
                <a:ea typeface="+mn-ea"/>
                <a:cs typeface="Arial" charset="0"/>
              </a:rPr>
              <a:t> ~ 4.2 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66D3A-198F-42BE-8AF1-7BD96F89B824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47459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it-IT" smtClean="0"/>
              <a:t>Federico Antinori - LHC - 26 November 2009</a:t>
            </a:r>
            <a:endParaRPr lang="en-US" smtClean="0"/>
          </a:p>
        </p:txBody>
      </p:sp>
      <p:pic>
        <p:nvPicPr>
          <p:cNvPr id="147460" name="Picture 2" descr="E:\LHC_restart_1st_week\figure2_ALIC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050" y="1611313"/>
            <a:ext cx="6321425" cy="454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61" name="TextBox 4"/>
          <p:cNvSpPr txBox="1">
            <a:spLocks noChangeArrowheads="1"/>
          </p:cNvSpPr>
          <p:nvPr/>
        </p:nvSpPr>
        <p:spPr bwMode="auto">
          <a:xfrm>
            <a:off x="3395663" y="1176338"/>
            <a:ext cx="31861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Pseudorapidity distribution</a:t>
            </a:r>
          </a:p>
        </p:txBody>
      </p:sp>
      <p:sp>
        <p:nvSpPr>
          <p:cNvPr id="147462" name="TextBox 5"/>
          <p:cNvSpPr txBox="1">
            <a:spLocks noChangeArrowheads="1"/>
          </p:cNvSpPr>
          <p:nvPr/>
        </p:nvSpPr>
        <p:spPr bwMode="auto">
          <a:xfrm rot="-741489">
            <a:off x="968375" y="609600"/>
            <a:ext cx="3660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First publication, accepted by EPJ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535113"/>
            <a:ext cx="8229600" cy="20034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CH" sz="4600" dirty="0" smtClean="0"/>
              <a:t> </a:t>
            </a:r>
            <a:br>
              <a:rPr lang="de-CH" sz="4600" dirty="0" smtClean="0"/>
            </a:br>
            <a:r>
              <a:rPr lang="de-CH" sz="4600" dirty="0" smtClean="0"/>
              <a:t/>
            </a:r>
            <a:br>
              <a:rPr lang="de-CH" sz="4600" dirty="0" smtClean="0"/>
            </a:br>
            <a:r>
              <a:rPr lang="en-US" sz="4800" dirty="0" smtClean="0">
                <a:solidFill>
                  <a:srgbClr val="C00000"/>
                </a:solidFill>
              </a:rPr>
              <a:t>LHC physics is starting now</a:t>
            </a:r>
            <a:br>
              <a:rPr lang="en-US" sz="4800" dirty="0" smtClean="0">
                <a:solidFill>
                  <a:srgbClr val="C00000"/>
                </a:solidFill>
              </a:rPr>
            </a:br>
            <a:r>
              <a:rPr lang="en-US" sz="4800" dirty="0" smtClean="0">
                <a:solidFill>
                  <a:srgbClr val="C00000"/>
                </a:solidFill>
              </a:rPr>
              <a:t/>
            </a:r>
            <a:br>
              <a:rPr lang="en-US" sz="4800" dirty="0" smtClean="0">
                <a:solidFill>
                  <a:srgbClr val="C00000"/>
                </a:solidFill>
              </a:rPr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3100" dirty="0"/>
          </a:p>
        </p:txBody>
      </p:sp>
      <p:sp>
        <p:nvSpPr>
          <p:cNvPr id="148483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C5CE7E9-1090-45A5-A4E2-264F6D38C700}" type="slidenum">
              <a:rPr lang="en-US" altLang="en-US" smtClean="0">
                <a:solidFill>
                  <a:srgbClr val="898989"/>
                </a:solidFill>
              </a:rPr>
              <a:pPr/>
              <a:t>17</a:t>
            </a:fld>
            <a:endParaRPr lang="en-US" altLang="en-US" smtClean="0">
              <a:solidFill>
                <a:srgbClr val="898989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44513" y="2873375"/>
            <a:ext cx="8229600" cy="2940050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/>
          <a:p>
            <a:pPr algn="ctr" defTabSz="914400" fontAlgn="auto">
              <a:spcAft>
                <a:spcPts val="0"/>
              </a:spcAft>
              <a:defRPr/>
            </a:pPr>
            <a:r>
              <a:rPr lang="de-CH" sz="4600" dirty="0">
                <a:latin typeface="+mj-lt"/>
                <a:ea typeface="+mj-ea"/>
                <a:cs typeface="+mj-cs"/>
              </a:rPr>
              <a:t> </a:t>
            </a:r>
            <a:r>
              <a:rPr lang="en-US" sz="48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8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r>
              <a:rPr lang="en-US" sz="48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8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r>
              <a:rPr lang="en-US" sz="48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PS started 50 </a:t>
            </a:r>
            <a:r>
              <a:rPr lang="en-US" sz="480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years ago. </a:t>
            </a:r>
            <a:r>
              <a:rPr lang="en-US" sz="48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. .</a:t>
            </a:r>
            <a:r>
              <a:rPr lang="en-US" sz="4000" dirty="0">
                <a:latin typeface="+mj-lt"/>
                <a:ea typeface="+mj-ea"/>
                <a:cs typeface="+mj-cs"/>
              </a:rPr>
              <a:t/>
            </a:r>
            <a:br>
              <a:rPr lang="en-US" sz="4000" dirty="0">
                <a:latin typeface="+mj-lt"/>
                <a:ea typeface="+mj-ea"/>
                <a:cs typeface="+mj-cs"/>
              </a:rPr>
            </a:br>
            <a:r>
              <a:rPr lang="en-US" sz="4000" dirty="0">
                <a:latin typeface="+mj-lt"/>
                <a:ea typeface="+mj-ea"/>
                <a:cs typeface="+mj-cs"/>
              </a:rPr>
              <a:t/>
            </a:r>
            <a:br>
              <a:rPr lang="en-US" sz="4000" dirty="0">
                <a:latin typeface="+mj-lt"/>
                <a:ea typeface="+mj-ea"/>
                <a:cs typeface="+mj-cs"/>
              </a:rPr>
            </a:br>
            <a:endParaRPr lang="en-US" sz="31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None/>
              <a:defRPr/>
            </a:pPr>
            <a:r>
              <a:rPr lang="en-US" sz="4400" dirty="0" smtClean="0"/>
              <a:t>18:30 Beam 1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19.00 beam through CMS (23, 34, 45)</a:t>
            </a:r>
          </a:p>
          <a:p>
            <a:pPr lvl="2">
              <a:defRPr/>
            </a:pPr>
            <a:r>
              <a:rPr lang="en-US" dirty="0" smtClean="0"/>
              <a:t>beam1 through to IP6 19.55 Starting again injection of Beam1</a:t>
            </a:r>
          </a:p>
          <a:p>
            <a:pPr lvl="2">
              <a:defRPr/>
            </a:pPr>
            <a:r>
              <a:rPr lang="en-US" dirty="0" smtClean="0">
                <a:sym typeface="Wingdings"/>
              </a:rPr>
              <a:t>corrected beam to IP6, 7, 8, 1</a:t>
            </a:r>
          </a:p>
          <a:p>
            <a:pPr lvl="1">
              <a:defRPr/>
            </a:pPr>
            <a:r>
              <a:rPr lang="en-US" dirty="0" smtClean="0"/>
              <a:t>20.40 </a:t>
            </a:r>
            <a:r>
              <a:rPr lang="en-US" dirty="0" smtClean="0">
                <a:solidFill>
                  <a:srgbClr val="FF0000"/>
                </a:solidFill>
              </a:rPr>
              <a:t>Beam 1 makes 2 turns</a:t>
            </a:r>
          </a:p>
          <a:p>
            <a:pPr lvl="2">
              <a:defRPr/>
            </a:pPr>
            <a:r>
              <a:rPr lang="en-US" dirty="0" smtClean="0"/>
              <a:t>Working on tune measurement, orbit, dump and RF</a:t>
            </a:r>
          </a:p>
          <a:p>
            <a:pPr lvl="2">
              <a:defRPr/>
            </a:pPr>
            <a:r>
              <a:rPr lang="en-US" dirty="0" smtClean="0"/>
              <a:t>Beam makes several hundred turns (not captured)</a:t>
            </a:r>
          </a:p>
          <a:p>
            <a:pPr lvl="3">
              <a:defRPr/>
            </a:pPr>
            <a:r>
              <a:rPr lang="en-US" dirty="0" smtClean="0"/>
              <a:t>Integers 64 59, fractional around .3 (</a:t>
            </a:r>
            <a:r>
              <a:rPr lang="en-US" dirty="0" err="1" smtClean="0"/>
              <a:t>Qv</a:t>
            </a:r>
            <a:r>
              <a:rPr lang="en-US" dirty="0" smtClean="0"/>
              <a:t> trimmed up .1)</a:t>
            </a:r>
          </a:p>
          <a:p>
            <a:pPr lvl="1">
              <a:defRPr/>
            </a:pPr>
            <a:r>
              <a:rPr lang="en-US" dirty="0" smtClean="0"/>
              <a:t> 20.50 Beam 1 on beam dump at point 6</a:t>
            </a:r>
          </a:p>
          <a:p>
            <a:pPr lvl="1">
              <a:defRPr/>
            </a:pPr>
            <a:r>
              <a:rPr lang="en-US" dirty="0" smtClean="0"/>
              <a:t> 21.50 Beam 1 </a:t>
            </a:r>
            <a:r>
              <a:rPr lang="en-US" dirty="0" smtClean="0">
                <a:solidFill>
                  <a:srgbClr val="FF0000"/>
                </a:solidFill>
              </a:rPr>
              <a:t>captured</a:t>
            </a:r>
            <a:endParaRPr lang="en-US" dirty="0" smtClean="0"/>
          </a:p>
          <a:p>
            <a:pPr>
              <a:buFontTx/>
              <a:buNone/>
              <a:defRPr/>
            </a:pPr>
            <a:r>
              <a:rPr lang="en-US" sz="4400" dirty="0" smtClean="0"/>
              <a:t>22:15  Beam2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23.10 Start threading Beam2</a:t>
            </a:r>
          </a:p>
          <a:p>
            <a:pPr lvl="2">
              <a:defRPr/>
            </a:pPr>
            <a:r>
              <a:rPr lang="en-US" dirty="0" smtClean="0"/>
              <a:t>Round to 7 6 5 2 1</a:t>
            </a:r>
          </a:p>
          <a:p>
            <a:pPr lvl="1">
              <a:defRPr/>
            </a:pPr>
            <a:r>
              <a:rPr lang="en-US" dirty="0" smtClean="0"/>
              <a:t>23.40 </a:t>
            </a:r>
            <a:r>
              <a:rPr lang="en-US" dirty="0" smtClean="0">
                <a:solidFill>
                  <a:srgbClr val="FF0000"/>
                </a:solidFill>
              </a:rPr>
              <a:t>First Turn Beam2</a:t>
            </a:r>
          </a:p>
          <a:p>
            <a:pPr lvl="2">
              <a:defRPr/>
            </a:pPr>
            <a:r>
              <a:rPr lang="en-US" dirty="0" smtClean="0"/>
              <a:t>Working on tune measurement, orbit, dump and RF</a:t>
            </a:r>
          </a:p>
          <a:p>
            <a:pPr lvl="2">
              <a:defRPr/>
            </a:pPr>
            <a:r>
              <a:rPr lang="en-US" dirty="0" smtClean="0"/>
              <a:t>Beam makes several hundred turns (not captured)</a:t>
            </a:r>
          </a:p>
          <a:p>
            <a:pPr lvl="3">
              <a:defRPr/>
            </a:pPr>
            <a:r>
              <a:rPr lang="en-US" dirty="0" smtClean="0"/>
              <a:t>Integers 64 59, fractional around .3 (</a:t>
            </a:r>
            <a:r>
              <a:rPr lang="en-US" dirty="0" err="1" smtClean="0"/>
              <a:t>Qv</a:t>
            </a:r>
            <a:r>
              <a:rPr lang="en-US" dirty="0" smtClean="0"/>
              <a:t> trimmed up .05)</a:t>
            </a:r>
          </a:p>
          <a:p>
            <a:pPr lvl="1">
              <a:defRPr/>
            </a:pPr>
            <a:r>
              <a:rPr lang="en-US" dirty="0" smtClean="0"/>
              <a:t>24.10 Beam 2 </a:t>
            </a:r>
            <a:r>
              <a:rPr lang="en-US" dirty="0" smtClean="0">
                <a:solidFill>
                  <a:srgbClr val="FF0000"/>
                </a:solidFill>
              </a:rPr>
              <a:t>captured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33123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noFill/>
        </p:spPr>
        <p:txBody>
          <a:bodyPr/>
          <a:lstStyle/>
          <a:p>
            <a:fld id="{B23D565B-BF82-4BE5-B491-22C1056B9A7F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3124" name="Title 5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500063"/>
          </a:xfrm>
        </p:spPr>
        <p:txBody>
          <a:bodyPr/>
          <a:lstStyle/>
          <a:p>
            <a:r>
              <a:rPr lang="en-US" sz="4000" smtClean="0">
                <a:ea typeface="ＭＳ Ｐゴシック" pitchFamily="-107" charset="-128"/>
              </a:rPr>
              <a:t>Friday November 20</a:t>
            </a:r>
          </a:p>
        </p:txBody>
      </p:sp>
      <p:pic>
        <p:nvPicPr>
          <p:cNvPr id="133125" name="Picture 6" descr="Picture 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688" y="2357438"/>
            <a:ext cx="2608262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26" name="TextBox 6"/>
          <p:cNvSpPr txBox="1">
            <a:spLocks noChangeArrowheads="1"/>
          </p:cNvSpPr>
          <p:nvPr/>
        </p:nvSpPr>
        <p:spPr bwMode="auto">
          <a:xfrm>
            <a:off x="4786313" y="2071688"/>
            <a:ext cx="4357687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US">
                <a:solidFill>
                  <a:srgbClr val="000000"/>
                </a:solidFill>
              </a:rPr>
              <a:t>2h10 for 27km: 12.5km/h average speed</a:t>
            </a:r>
          </a:p>
        </p:txBody>
      </p:sp>
      <p:sp>
        <p:nvSpPr>
          <p:cNvPr id="133127" name="TextBox 7"/>
          <p:cNvSpPr txBox="1">
            <a:spLocks noChangeArrowheads="1"/>
          </p:cNvSpPr>
          <p:nvPr/>
        </p:nvSpPr>
        <p:spPr bwMode="auto">
          <a:xfrm>
            <a:off x="4286250" y="4857750"/>
            <a:ext cx="2286000" cy="3079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US" sz="1400">
                <a:solidFill>
                  <a:srgbClr val="000000"/>
                </a:solidFill>
              </a:rPr>
              <a:t>1h25 for 27km: a bit faster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TextBox 4"/>
          <p:cNvSpPr txBox="1">
            <a:spLocks noChangeArrowheads="1"/>
          </p:cNvSpPr>
          <p:nvPr/>
        </p:nvSpPr>
        <p:spPr bwMode="auto">
          <a:xfrm>
            <a:off x="785813" y="142875"/>
            <a:ext cx="5432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2400">
                <a:solidFill>
                  <a:srgbClr val="000000"/>
                </a:solidFill>
              </a:rPr>
              <a:t>Friday: 8:15pm:    Beam 1 First 2 turns</a:t>
            </a:r>
          </a:p>
        </p:txBody>
      </p:sp>
      <p:sp>
        <p:nvSpPr>
          <p:cNvPr id="134147" name="Footer Placeholder 2"/>
          <p:cNvSpPr>
            <a:spLocks noGrp="1"/>
          </p:cNvSpPr>
          <p:nvPr>
            <p:ph type="ftr" sz="quarter" idx="4294967295"/>
          </p:nvPr>
        </p:nvSpPr>
        <p:spPr bwMode="auto">
          <a:xfrm>
            <a:off x="2786063" y="6143625"/>
            <a:ext cx="4162425" cy="2524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defTabSz="914400"/>
            <a:r>
              <a:rPr lang="en-US" sz="1400">
                <a:solidFill>
                  <a:srgbClr val="000000"/>
                </a:solidFill>
              </a:rPr>
              <a:t>First circulating Beam in LHC in 2009</a:t>
            </a:r>
          </a:p>
        </p:txBody>
      </p:sp>
      <p:pic>
        <p:nvPicPr>
          <p:cNvPr id="134148" name="Picture 8" descr="circulating beam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571500"/>
            <a:ext cx="807243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435975" cy="5791200"/>
          </a:xfrm>
        </p:spPr>
        <p:txBody>
          <a:bodyPr/>
          <a:lstStyle/>
          <a:p>
            <a:pPr lvl="1">
              <a:buFontTx/>
              <a:buNone/>
            </a:pPr>
            <a:endParaRPr lang="en-GB" b="1" smtClean="0">
              <a:ea typeface="ＭＳ Ｐゴシック" pitchFamily="-107" charset="-128"/>
            </a:endParaRPr>
          </a:p>
          <a:p>
            <a:r>
              <a:rPr lang="en-GB" sz="2600" b="1" smtClean="0">
                <a:solidFill>
                  <a:srgbClr val="00B050"/>
                </a:solidFill>
                <a:ea typeface="ＭＳ Ｐゴシック" pitchFamily="-107" charset="-128"/>
              </a:rPr>
              <a:t>Recorded collision events in ATLAS and CMS</a:t>
            </a:r>
          </a:p>
          <a:p>
            <a:pPr lvl="1"/>
            <a:endParaRPr lang="en-US" smtClean="0">
              <a:ea typeface="ＭＳ Ｐゴシック" pitchFamily="-107" charset="-128"/>
            </a:endParaRPr>
          </a:p>
          <a:p>
            <a:r>
              <a:rPr lang="en-US" sz="1800" smtClean="0">
                <a:ea typeface="ＭＳ Ｐゴシック" pitchFamily="-107" charset="-128"/>
              </a:rPr>
              <a:t>From 16:00</a:t>
            </a:r>
          </a:p>
          <a:p>
            <a:pPr lvl="1"/>
            <a:r>
              <a:rPr lang="en-US" sz="1800" smtClean="0">
                <a:ea typeface="ＭＳ Ｐゴシック" pitchFamily="-107" charset="-128"/>
              </a:rPr>
              <a:t>Two beams in LHC at buckets 1 and 8911</a:t>
            </a:r>
          </a:p>
          <a:p>
            <a:pPr lvl="1"/>
            <a:r>
              <a:rPr lang="en-US" sz="1800" b="1" smtClean="0">
                <a:ea typeface="ＭＳ Ｐゴシック" pitchFamily="-107" charset="-128"/>
              </a:rPr>
              <a:t>Quiet beams for ALICE</a:t>
            </a:r>
          </a:p>
          <a:p>
            <a:pPr lvl="1"/>
            <a:r>
              <a:rPr lang="en-US" sz="1800" smtClean="0">
                <a:ea typeface="ＭＳ Ｐゴシック" pitchFamily="-107" charset="-128"/>
              </a:rPr>
              <a:t>Then 2 beams in LHC at buckets 1 and 26701</a:t>
            </a:r>
          </a:p>
          <a:p>
            <a:pPr lvl="1"/>
            <a:r>
              <a:rPr lang="en-US" sz="1800" b="1" smtClean="0">
                <a:ea typeface="ＭＳ Ｐゴシック" pitchFamily="-107" charset="-128"/>
              </a:rPr>
              <a:t>Quiet beams for LHCb</a:t>
            </a:r>
            <a:endParaRPr lang="en-US" b="1" smtClean="0">
              <a:ea typeface="ＭＳ Ｐゴシック" pitchFamily="-107" charset="-128"/>
            </a:endParaRPr>
          </a:p>
          <a:p>
            <a:r>
              <a:rPr lang="en-GB" sz="2600" b="1" smtClean="0">
                <a:solidFill>
                  <a:srgbClr val="00B050"/>
                </a:solidFill>
                <a:ea typeface="ＭＳ Ｐゴシック" pitchFamily="-107" charset="-128"/>
              </a:rPr>
              <a:t>Recorded collision events in ALICE and LHCb</a:t>
            </a:r>
          </a:p>
          <a:p>
            <a:endParaRPr lang="en-GB" sz="2600" b="1" smtClean="0">
              <a:solidFill>
                <a:srgbClr val="00B050"/>
              </a:solidFill>
              <a:ea typeface="ＭＳ Ｐゴシック" pitchFamily="-107" charset="-128"/>
            </a:endParaRPr>
          </a:p>
          <a:p>
            <a:pPr>
              <a:buFontTx/>
              <a:buNone/>
            </a:pPr>
            <a:endParaRPr lang="en-GB" sz="2600" b="1" smtClean="0">
              <a:solidFill>
                <a:srgbClr val="00B050"/>
              </a:solidFill>
              <a:ea typeface="ＭＳ Ｐゴシック" pitchFamily="-107" charset="-128"/>
            </a:endParaRPr>
          </a:p>
          <a:p>
            <a:endParaRPr lang="en-GB" sz="2600" b="1" smtClean="0">
              <a:solidFill>
                <a:srgbClr val="00B050"/>
              </a:solidFill>
              <a:ea typeface="ＭＳ Ｐゴシック" pitchFamily="-107" charset="-128"/>
            </a:endParaRPr>
          </a:p>
          <a:p>
            <a:r>
              <a:rPr lang="en-GB" sz="2600" b="1" smtClean="0">
                <a:solidFill>
                  <a:srgbClr val="00B050"/>
                </a:solidFill>
                <a:ea typeface="ＭＳ Ｐゴシック" pitchFamily="-107" charset="-128"/>
              </a:rPr>
              <a:t>Both beams at 1.18 TeV</a:t>
            </a:r>
          </a:p>
          <a:p>
            <a:pPr>
              <a:buFontTx/>
              <a:buNone/>
            </a:pPr>
            <a:endParaRPr lang="en-US" b="1" smtClean="0">
              <a:ea typeface="ＭＳ Ｐゴシック" pitchFamily="-107" charset="-128"/>
            </a:endParaRPr>
          </a:p>
        </p:txBody>
      </p:sp>
      <p:sp>
        <p:nvSpPr>
          <p:cNvPr id="13517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noFill/>
        </p:spPr>
        <p:txBody>
          <a:bodyPr/>
          <a:lstStyle/>
          <a:p>
            <a:fld id="{3FFF7FE1-3379-47D0-94EC-B1BF49B5FF06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5172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r>
              <a:rPr lang="en-US" sz="4000" smtClean="0">
                <a:ea typeface="ＭＳ Ｐゴシック" pitchFamily="-107" charset="-128"/>
              </a:rPr>
              <a:t>Monday, 23</a:t>
            </a:r>
            <a:r>
              <a:rPr lang="en-US" sz="4000" baseline="30000" smtClean="0">
                <a:ea typeface="ＭＳ Ｐゴシック" pitchFamily="-107" charset="-128"/>
              </a:rPr>
              <a:t>rd</a:t>
            </a:r>
            <a:r>
              <a:rPr lang="en-US" sz="4000" smtClean="0">
                <a:ea typeface="ＭＳ Ｐゴシック" pitchFamily="-107" charset="-128"/>
              </a:rPr>
              <a:t> afternoon</a:t>
            </a:r>
          </a:p>
        </p:txBody>
      </p:sp>
      <p:sp>
        <p:nvSpPr>
          <p:cNvPr id="5" name="Title 5"/>
          <p:cNvSpPr txBox="1">
            <a:spLocks/>
          </p:cNvSpPr>
          <p:nvPr/>
        </p:nvSpPr>
        <p:spPr bwMode="auto">
          <a:xfrm>
            <a:off x="522288" y="5032375"/>
            <a:ext cx="82296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 eaLnBrk="0" hangingPunct="0">
              <a:defRPr/>
            </a:pPr>
            <a:r>
              <a:rPr lang="en-US" sz="4000" kern="0" dirty="0">
                <a:solidFill>
                  <a:schemeClr val="tx2"/>
                </a:solidFill>
                <a:latin typeface="+mj-lt"/>
                <a:cs typeface="+mj-cs"/>
              </a:rPr>
              <a:t>Monday, 30</a:t>
            </a:r>
            <a:r>
              <a:rPr lang="en-US" sz="4000" kern="0" baseline="30000" dirty="0">
                <a:solidFill>
                  <a:schemeClr val="tx2"/>
                </a:solidFill>
                <a:latin typeface="+mj-lt"/>
                <a:cs typeface="+mj-cs"/>
              </a:rPr>
              <a:t>th</a:t>
            </a:r>
            <a:r>
              <a:rPr lang="en-US" sz="4000" kern="0" dirty="0">
                <a:solidFill>
                  <a:schemeClr val="tx2"/>
                </a:solidFill>
                <a:latin typeface="+mj-lt"/>
                <a:cs typeface="+mj-cs"/>
              </a:rPr>
              <a:t> at 0:42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Content Placeholder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757862"/>
          </a:xfrm>
        </p:spPr>
        <p:txBody>
          <a:bodyPr/>
          <a:lstStyle/>
          <a:p>
            <a:pPr eaLnBrk="1" hangingPunct="1"/>
            <a:r>
              <a:rPr lang="en-GB" smtClean="0"/>
              <a:t>Events have nice vertices (extrapolating OT tracks)</a:t>
            </a:r>
            <a:endParaRPr lang="en-US" smtClean="0"/>
          </a:p>
        </p:txBody>
      </p:sp>
      <p:sp>
        <p:nvSpPr>
          <p:cNvPr id="13619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26 November 2009</a:t>
            </a:r>
          </a:p>
        </p:txBody>
      </p:sp>
      <p:sp>
        <p:nvSpPr>
          <p:cNvPr id="13619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Last week at LHCb</a:t>
            </a:r>
          </a:p>
        </p:txBody>
      </p:sp>
      <p:sp>
        <p:nvSpPr>
          <p:cNvPr id="13619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124F49-5A8A-45FF-AFB9-3C5FF324148F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136198" name="Picture 7" descr="ppColNov23_09_27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9144000" cy="525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Content Placeholder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900737"/>
          </a:xfrm>
        </p:spPr>
        <p:txBody>
          <a:bodyPr/>
          <a:lstStyle/>
          <a:p>
            <a:pPr eaLnBrk="1" hangingPunct="1"/>
            <a:r>
              <a:rPr lang="el-GR" smtClean="0"/>
              <a:t>π</a:t>
            </a:r>
            <a:r>
              <a:rPr lang="en-GB" u="none" baseline="30000" smtClean="0"/>
              <a:t>0</a:t>
            </a:r>
            <a:r>
              <a:rPr lang="en-GB" smtClean="0"/>
              <a:t> have been reconstructed in the calorimeter</a:t>
            </a:r>
            <a:endParaRPr lang="en-US" smtClean="0"/>
          </a:p>
        </p:txBody>
      </p:sp>
      <p:sp>
        <p:nvSpPr>
          <p:cNvPr id="13721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26 November 2009</a:t>
            </a:r>
          </a:p>
        </p:txBody>
      </p:sp>
      <p:sp>
        <p:nvSpPr>
          <p:cNvPr id="13722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Last week at LHCb</a:t>
            </a:r>
          </a:p>
        </p:txBody>
      </p:sp>
      <p:sp>
        <p:nvSpPr>
          <p:cNvPr id="13722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0C9F7D-BFEF-4440-A9AF-FF66D731CE28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137222" name="Picture 6" descr="pi0-loose-fit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338263"/>
            <a:ext cx="7500938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Towards collisions</a:t>
            </a:r>
            <a:endParaRPr lang="en-US" dirty="0"/>
          </a:p>
        </p:txBody>
      </p:sp>
      <p:sp>
        <p:nvSpPr>
          <p:cNvPr id="138243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Monday 23 November afternoon was fantastic</a:t>
            </a:r>
          </a:p>
          <a:p>
            <a:pPr lvl="1" eaLnBrk="1" hangingPunct="1"/>
            <a:r>
              <a:rPr lang="en-GB" smtClean="0">
                <a:latin typeface="Arial" pitchFamily="34" charset="0"/>
              </a:rPr>
              <a:t>First some “quiet” beam while beams were colliding in Atlas and CMS, then when colliding in Alice</a:t>
            </a:r>
          </a:p>
          <a:p>
            <a:pPr lvl="1" eaLnBrk="1" hangingPunct="1"/>
            <a:r>
              <a:rPr lang="en-GB" smtClean="0">
                <a:latin typeface="Arial" pitchFamily="34" charset="0"/>
              </a:rPr>
              <a:t>The RICH got its first rings due to beam-induced particles</a:t>
            </a:r>
            <a:endParaRPr lang="en-US" smtClean="0">
              <a:latin typeface="Arial" pitchFamily="34" charset="0"/>
            </a:endParaRPr>
          </a:p>
        </p:txBody>
      </p:sp>
      <p:sp>
        <p:nvSpPr>
          <p:cNvPr id="13824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26 November 2009</a:t>
            </a:r>
          </a:p>
        </p:txBody>
      </p:sp>
      <p:sp>
        <p:nvSpPr>
          <p:cNvPr id="13824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Last week at LHCb</a:t>
            </a:r>
          </a:p>
        </p:txBody>
      </p:sp>
      <p:sp>
        <p:nvSpPr>
          <p:cNvPr id="1382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38D899-858A-4EE9-BC37-248D11637A72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138247" name="Picture 7" descr="rich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2857500"/>
            <a:ext cx="4643438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8"/>
          <p:cNvPicPr>
            <a:picLocks noChangeAspect="1"/>
          </p:cNvPicPr>
          <p:nvPr/>
        </p:nvPicPr>
        <p:blipFill>
          <a:blip r:embed="rId2"/>
          <a:srcRect l="15723" t="11641"/>
          <a:stretch>
            <a:fillRect/>
          </a:stretch>
        </p:blipFill>
        <p:spPr bwMode="auto">
          <a:xfrm>
            <a:off x="909638" y="1190625"/>
            <a:ext cx="680402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ea typeface="ＭＳ Ｐゴシック" pitchFamily="-107" charset="-128"/>
              </a:rPr>
              <a:t>An event from the Evening Fill</a:t>
            </a:r>
          </a:p>
        </p:txBody>
      </p:sp>
      <p:sp>
        <p:nvSpPr>
          <p:cNvPr id="13926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I. Mikulec - CMS</a:t>
            </a:r>
          </a:p>
        </p:txBody>
      </p:sp>
      <p:sp>
        <p:nvSpPr>
          <p:cNvPr id="1392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B75F4C7-3C95-4BAF-ADC6-184B7BC805CF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9270" name="TextBox 6"/>
          <p:cNvSpPr txBox="1">
            <a:spLocks noChangeArrowheads="1"/>
          </p:cNvSpPr>
          <p:nvPr/>
        </p:nvSpPr>
        <p:spPr bwMode="auto">
          <a:xfrm>
            <a:off x="1462088" y="1193800"/>
            <a:ext cx="20701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A"/>
                </a:solidFill>
              </a:rPr>
              <a:t>Mon 23 Nov 19:21</a:t>
            </a:r>
          </a:p>
        </p:txBody>
      </p:sp>
      <p:sp>
        <p:nvSpPr>
          <p:cNvPr id="139271" name="TextBox 7"/>
          <p:cNvSpPr txBox="1">
            <a:spLocks noChangeArrowheads="1"/>
          </p:cNvSpPr>
          <p:nvPr/>
        </p:nvSpPr>
        <p:spPr bwMode="auto">
          <a:xfrm>
            <a:off x="1158875" y="6107113"/>
            <a:ext cx="2825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First candidate collision</a:t>
            </a:r>
          </a:p>
        </p:txBody>
      </p:sp>
      <p:sp>
        <p:nvSpPr>
          <p:cNvPr id="139272" name="TextBox 7"/>
          <p:cNvSpPr txBox="1">
            <a:spLocks noChangeArrowheads="1"/>
          </p:cNvSpPr>
          <p:nvPr/>
        </p:nvSpPr>
        <p:spPr bwMode="auto">
          <a:xfrm>
            <a:off x="4291013" y="1176338"/>
            <a:ext cx="28035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FA"/>
                </a:solidFill>
              </a:rPr>
              <a:t>Run 122314 Evt 1514552</a:t>
            </a:r>
          </a:p>
        </p:txBody>
      </p:sp>
      <p:pic>
        <p:nvPicPr>
          <p:cNvPr id="139273" name="Picture 8" descr="CMS_Logo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0" y="1271588"/>
            <a:ext cx="962025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ea typeface="ＭＳ Ｐゴシック" pitchFamily="-107" charset="-128"/>
              </a:rPr>
              <a:t>Reconstructed vertices using TOB</a:t>
            </a:r>
          </a:p>
        </p:txBody>
      </p:sp>
      <p:sp>
        <p:nvSpPr>
          <p:cNvPr id="14029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I. Mikulec - CMS</a:t>
            </a:r>
          </a:p>
        </p:txBody>
      </p:sp>
      <p:sp>
        <p:nvSpPr>
          <p:cNvPr id="14029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8437929-C24A-43EF-B82C-88CDB47FC6A7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140293" name="Picture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38575" y="1644650"/>
            <a:ext cx="5097463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386513" y="4187825"/>
            <a:ext cx="2571750" cy="369888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410109"/>
                </a:solidFill>
                <a:latin typeface="Arial" charset="0"/>
              </a:rPr>
              <a:t>Mean z = -1.1 ± 0.9 cm</a:t>
            </a:r>
          </a:p>
        </p:txBody>
      </p:sp>
      <p:pic>
        <p:nvPicPr>
          <p:cNvPr id="140295" name="Picture 1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138" y="1819275"/>
            <a:ext cx="3554412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14325" y="5235575"/>
            <a:ext cx="3297238" cy="70802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>
                <a:solidFill>
                  <a:srgbClr val="410109"/>
                </a:solidFill>
                <a:latin typeface="Arial" charset="0"/>
              </a:rPr>
              <a:t>All tracks with &gt; 6 hits</a:t>
            </a:r>
          </a:p>
          <a:p>
            <a:pPr>
              <a:defRPr/>
            </a:pPr>
            <a:r>
              <a:rPr lang="en-US" sz="2000" b="1">
                <a:solidFill>
                  <a:srgbClr val="410109"/>
                </a:solidFill>
                <a:latin typeface="Arial" charset="0"/>
              </a:rPr>
              <a:t>and </a:t>
            </a:r>
            <a:r>
              <a:rPr lang="en-US" sz="2000" b="1">
                <a:solidFill>
                  <a:srgbClr val="410109"/>
                </a:solidFill>
                <a:latin typeface="Symbol" pitchFamily="-107" charset="2"/>
              </a:rPr>
              <a:t>c</a:t>
            </a:r>
            <a:r>
              <a:rPr lang="en-US" sz="2000" b="1" baseline="30000">
                <a:solidFill>
                  <a:srgbClr val="410109"/>
                </a:solidFill>
                <a:latin typeface="Arial" charset="0"/>
              </a:rPr>
              <a:t>2</a:t>
            </a:r>
            <a:r>
              <a:rPr lang="en-US" sz="2000" b="1">
                <a:solidFill>
                  <a:srgbClr val="410109"/>
                </a:solidFill>
                <a:latin typeface="Arial" charset="0"/>
              </a:rPr>
              <a:t> &lt; 10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44988" y="6148388"/>
            <a:ext cx="3502025" cy="40005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>
                <a:solidFill>
                  <a:srgbClr val="410109"/>
                </a:solidFill>
                <a:latin typeface="Arial" charset="0"/>
              </a:rPr>
              <a:t>Clean vertices (≥ 3 tracks)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 bwMode="auto">
          <a:xfrm>
            <a:off x="2906713" y="1228725"/>
            <a:ext cx="2424112" cy="496888"/>
          </a:xfrm>
          <a:prstGeom prst="rect">
            <a:avLst/>
          </a:prstGeom>
          <a:ln w="25400" cap="flat" cmpd="sng" algn="ctr">
            <a:solidFill>
              <a:schemeClr val="accent4"/>
            </a:solidFill>
            <a:prstDash val="solid"/>
            <a:miter lim="800000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1400" b="1">
                <a:solidFill>
                  <a:schemeClr val="tx2"/>
                </a:solidFill>
                <a:ea typeface="ＭＳ Ｐゴシック" pitchFamily="-107" charset="-128"/>
              </a:rPr>
              <a:t>CMS 2009 Preliminary</a:t>
            </a:r>
          </a:p>
          <a:p>
            <a:pPr algn="ctr" eaLnBrk="0" hangingPunct="0">
              <a:defRPr/>
            </a:pPr>
            <a:r>
              <a:rPr lang="en-US" sz="1400" b="1">
                <a:solidFill>
                  <a:schemeClr val="tx2"/>
                </a:solidFill>
                <a:ea typeface="ＭＳ Ｐゴシック" pitchFamily="-107" charset="-128"/>
              </a:rPr>
              <a:t>Uncorrected Distributions</a:t>
            </a:r>
          </a:p>
          <a:p>
            <a:pPr algn="ctr" eaLnBrk="0" hangingPunct="0">
              <a:defRPr/>
            </a:pPr>
            <a:endParaRPr lang="en-US" sz="1400">
              <a:solidFill>
                <a:schemeClr val="tx2"/>
              </a:solidFill>
              <a:ea typeface="ＭＳ Ｐゴシック" pitchFamily="-107" charset="-128"/>
            </a:endParaRPr>
          </a:p>
        </p:txBody>
      </p:sp>
      <p:sp>
        <p:nvSpPr>
          <p:cNvPr id="140299" name="TextBox 10"/>
          <p:cNvSpPr txBox="1">
            <a:spLocks noChangeArrowheads="1"/>
          </p:cNvSpPr>
          <p:nvPr/>
        </p:nvSpPr>
        <p:spPr bwMode="auto">
          <a:xfrm>
            <a:off x="442913" y="1349375"/>
            <a:ext cx="1479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Evening Fill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theme/_rels/them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mikulec_v2">
  <a:themeElements>
    <a:clrScheme name="">
      <a:dk1>
        <a:srgbClr val="4E020C"/>
      </a:dk1>
      <a:lt1>
        <a:srgbClr val="FFFFD9"/>
      </a:lt1>
      <a:dk2>
        <a:srgbClr val="AB3B41"/>
      </a:dk2>
      <a:lt2>
        <a:srgbClr val="777777"/>
      </a:lt2>
      <a:accent1>
        <a:srgbClr val="FFFFF7"/>
      </a:accent1>
      <a:accent2>
        <a:srgbClr val="7205C1"/>
      </a:accent2>
      <a:accent3>
        <a:srgbClr val="FFFFE9"/>
      </a:accent3>
      <a:accent4>
        <a:srgbClr val="410109"/>
      </a:accent4>
      <a:accent5>
        <a:srgbClr val="FFFFFA"/>
      </a:accent5>
      <a:accent6>
        <a:srgbClr val="6704AF"/>
      </a:accent6>
      <a:hlink>
        <a:srgbClr val="F90564"/>
      </a:hlink>
      <a:folHlink>
        <a:srgbClr val="FF9900"/>
      </a:folHlink>
    </a:clrScheme>
    <a:fontScheme name="1_Blank Presentation">
      <a:majorFont>
        <a:latin typeface="Arial"/>
        <a:ea typeface=""/>
        <a:cs typeface="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8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80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LHCb">
  <a:themeElements>
    <a:clrScheme name="LHCb 8">
      <a:dk1>
        <a:srgbClr val="000000"/>
      </a:dk1>
      <a:lt1>
        <a:srgbClr val="FFFFFF"/>
      </a:lt1>
      <a:dk2>
        <a:srgbClr val="0000FF"/>
      </a:dk2>
      <a:lt2>
        <a:srgbClr val="919191"/>
      </a:lt2>
      <a:accent1>
        <a:srgbClr val="FF9900"/>
      </a:accent1>
      <a:accent2>
        <a:srgbClr val="00AE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009D00"/>
      </a:accent6>
      <a:hlink>
        <a:srgbClr val="FC0128"/>
      </a:hlink>
      <a:folHlink>
        <a:srgbClr val="0033CC"/>
      </a:folHlink>
    </a:clrScheme>
    <a:fontScheme name="LHCb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HCb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8">
        <a:dk1>
          <a:srgbClr val="000000"/>
        </a:dk1>
        <a:lt1>
          <a:srgbClr val="FFFFFF"/>
        </a:lt1>
        <a:dk2>
          <a:srgbClr val="0000FF"/>
        </a:dk2>
        <a:lt2>
          <a:srgbClr val="919191"/>
        </a:lt2>
        <a:accent1>
          <a:srgbClr val="FF9900"/>
        </a:accent1>
        <a:accent2>
          <a:srgbClr val="00AE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009D00"/>
        </a:accent6>
        <a:hlink>
          <a:srgbClr val="FC0128"/>
        </a:hlink>
        <a:folHlink>
          <a:srgbClr val="0033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LHCb">
  <a:themeElements>
    <a:clrScheme name="LHCb 8">
      <a:dk1>
        <a:srgbClr val="000000"/>
      </a:dk1>
      <a:lt1>
        <a:srgbClr val="FFFFFF"/>
      </a:lt1>
      <a:dk2>
        <a:srgbClr val="0000FF"/>
      </a:dk2>
      <a:lt2>
        <a:srgbClr val="919191"/>
      </a:lt2>
      <a:accent1>
        <a:srgbClr val="FF9900"/>
      </a:accent1>
      <a:accent2>
        <a:srgbClr val="00AE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009D00"/>
      </a:accent6>
      <a:hlink>
        <a:srgbClr val="FC0128"/>
      </a:hlink>
      <a:folHlink>
        <a:srgbClr val="0033CC"/>
      </a:folHlink>
    </a:clrScheme>
    <a:fontScheme name="LHCb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HCb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8">
        <a:dk1>
          <a:srgbClr val="000000"/>
        </a:dk1>
        <a:lt1>
          <a:srgbClr val="FFFFFF"/>
        </a:lt1>
        <a:dk2>
          <a:srgbClr val="0000FF"/>
        </a:dk2>
        <a:lt2>
          <a:srgbClr val="919191"/>
        </a:lt2>
        <a:accent1>
          <a:srgbClr val="FF9900"/>
        </a:accent1>
        <a:accent2>
          <a:srgbClr val="00AE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009D00"/>
        </a:accent6>
        <a:hlink>
          <a:srgbClr val="FC0128"/>
        </a:hlink>
        <a:folHlink>
          <a:srgbClr val="0033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LHCb">
  <a:themeElements>
    <a:clrScheme name="LHCb 8">
      <a:dk1>
        <a:srgbClr val="000000"/>
      </a:dk1>
      <a:lt1>
        <a:srgbClr val="FFFFFF"/>
      </a:lt1>
      <a:dk2>
        <a:srgbClr val="0000FF"/>
      </a:dk2>
      <a:lt2>
        <a:srgbClr val="919191"/>
      </a:lt2>
      <a:accent1>
        <a:srgbClr val="FF9900"/>
      </a:accent1>
      <a:accent2>
        <a:srgbClr val="00AE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009D00"/>
      </a:accent6>
      <a:hlink>
        <a:srgbClr val="FC0128"/>
      </a:hlink>
      <a:folHlink>
        <a:srgbClr val="0033CC"/>
      </a:folHlink>
    </a:clrScheme>
    <a:fontScheme name="LHCb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HCb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 8">
        <a:dk1>
          <a:srgbClr val="000000"/>
        </a:dk1>
        <a:lt1>
          <a:srgbClr val="FFFFFF"/>
        </a:lt1>
        <a:dk2>
          <a:srgbClr val="0000FF"/>
        </a:dk2>
        <a:lt2>
          <a:srgbClr val="919191"/>
        </a:lt2>
        <a:accent1>
          <a:srgbClr val="FF9900"/>
        </a:accent1>
        <a:accent2>
          <a:srgbClr val="00AE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009D00"/>
        </a:accent6>
        <a:hlink>
          <a:srgbClr val="FC0128"/>
        </a:hlink>
        <a:folHlink>
          <a:srgbClr val="0033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mikulec_v2.thmx</Template>
  <TotalTime>11027</TotalTime>
  <Words>660</Words>
  <Application>Microsoft Office PowerPoint</Application>
  <PresentationFormat>On-screen Show (4:3)</PresentationFormat>
  <Paragraphs>127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17</vt:i4>
      </vt:variant>
    </vt:vector>
  </HeadingPairs>
  <TitlesOfParts>
    <vt:vector size="42" baseType="lpstr">
      <vt:lpstr>Arial</vt:lpstr>
      <vt:lpstr>ＭＳ Ｐゴシック</vt:lpstr>
      <vt:lpstr>Arial Unicode MS</vt:lpstr>
      <vt:lpstr>Wingdings</vt:lpstr>
      <vt:lpstr>Calibri</vt:lpstr>
      <vt:lpstr>Comic Sans MS</vt:lpstr>
      <vt:lpstr>Symbol</vt:lpstr>
      <vt:lpstr>Constantia</vt:lpstr>
      <vt:lpstr>Wingdings 2</vt:lpstr>
      <vt:lpstr>Monotype Sorts</vt:lpstr>
      <vt:lpstr>Trebuchet MS</vt:lpstr>
      <vt:lpstr>mikulec_v2</vt:lpstr>
      <vt:lpstr>2_Default Design</vt:lpstr>
      <vt:lpstr>1_Default Design</vt:lpstr>
      <vt:lpstr>3_Default Design</vt:lpstr>
      <vt:lpstr>LHCb</vt:lpstr>
      <vt:lpstr>1_LHCb</vt:lpstr>
      <vt:lpstr>2_LHCb</vt:lpstr>
      <vt:lpstr>Paper</vt:lpstr>
      <vt:lpstr>1_Paper</vt:lpstr>
      <vt:lpstr>4_Default Design</vt:lpstr>
      <vt:lpstr>5_Default Design</vt:lpstr>
      <vt:lpstr>6_Default Design</vt:lpstr>
      <vt:lpstr>Office Theme</vt:lpstr>
      <vt:lpstr>1_Office Theme</vt:lpstr>
      <vt:lpstr>  the LHC is back  </vt:lpstr>
      <vt:lpstr>Friday November 20</vt:lpstr>
      <vt:lpstr>Slide 3</vt:lpstr>
      <vt:lpstr>Monday, 23rd afternoon</vt:lpstr>
      <vt:lpstr>Slide 5</vt:lpstr>
      <vt:lpstr>Slide 6</vt:lpstr>
      <vt:lpstr>Towards collisions</vt:lpstr>
      <vt:lpstr>An event from the Evening Fill</vt:lpstr>
      <vt:lpstr>Reconstructed vertices using TOB</vt:lpstr>
      <vt:lpstr>First Di-photon Distribution in CMS</vt:lpstr>
      <vt:lpstr>Slide 11</vt:lpstr>
      <vt:lpstr>Tracking (challenging w/o Pixel, limited SCT and solenoid field off!)</vt:lpstr>
      <vt:lpstr>Slide 13</vt:lpstr>
      <vt:lpstr>A high multiplicity event…</vt:lpstr>
      <vt:lpstr>Vertex distributions (offline)</vt:lpstr>
      <vt:lpstr>Slide 16</vt:lpstr>
      <vt:lpstr>   LHC physics is starting now   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Trigger studies with beam data</dc:title>
  <dc:creator>Ivan Mikulec</dc:creator>
  <cp:lastModifiedBy>aloersch</cp:lastModifiedBy>
  <cp:revision>141</cp:revision>
  <cp:lastPrinted>2009-07-28T06:44:26Z</cp:lastPrinted>
  <dcterms:created xsi:type="dcterms:W3CDTF">2009-11-26T14:32:04Z</dcterms:created>
  <dcterms:modified xsi:type="dcterms:W3CDTF">2009-12-15T14:45:05Z</dcterms:modified>
</cp:coreProperties>
</file>