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648" r:id="rId1"/>
  </p:sldMasterIdLst>
  <p:notesMasterIdLst>
    <p:notesMasterId r:id="rId33"/>
  </p:notesMasterIdLst>
  <p:sldIdLst>
    <p:sldId id="256" r:id="rId2"/>
    <p:sldId id="412" r:id="rId3"/>
    <p:sldId id="474" r:id="rId4"/>
    <p:sldId id="467" r:id="rId5"/>
    <p:sldId id="325" r:id="rId6"/>
    <p:sldId id="409" r:id="rId7"/>
    <p:sldId id="450" r:id="rId8"/>
    <p:sldId id="470" r:id="rId9"/>
    <p:sldId id="464" r:id="rId10"/>
    <p:sldId id="463" r:id="rId11"/>
    <p:sldId id="462" r:id="rId12"/>
    <p:sldId id="449" r:id="rId13"/>
    <p:sldId id="466" r:id="rId14"/>
    <p:sldId id="438" r:id="rId15"/>
    <p:sldId id="448" r:id="rId16"/>
    <p:sldId id="432" r:id="rId17"/>
    <p:sldId id="435" r:id="rId18"/>
    <p:sldId id="483" r:id="rId19"/>
    <p:sldId id="433" r:id="rId20"/>
    <p:sldId id="434" r:id="rId21"/>
    <p:sldId id="486" r:id="rId22"/>
    <p:sldId id="320" r:id="rId23"/>
    <p:sldId id="403" r:id="rId24"/>
    <p:sldId id="484" r:id="rId25"/>
    <p:sldId id="416" r:id="rId26"/>
    <p:sldId id="417" r:id="rId27"/>
    <p:sldId id="422" r:id="rId28"/>
    <p:sldId id="406" r:id="rId29"/>
    <p:sldId id="472" r:id="rId30"/>
    <p:sldId id="444" r:id="rId31"/>
    <p:sldId id="342" r:id="rId32"/>
  </p:sldIdLst>
  <p:sldSz cx="13004800" cy="9753600"/>
  <p:notesSz cx="7315200" cy="9601200"/>
  <p:embeddedFontLst>
    <p:embeddedFont>
      <p:font typeface="Lucida Calligraphy" pitchFamily="66" charset="0"/>
      <p:regular r:id="rId34"/>
    </p:embeddedFont>
    <p:embeddedFont>
      <p:font typeface="Calibri" pitchFamily="34" charset="0"/>
      <p:regular r:id="rId35"/>
      <p:bold r:id="rId36"/>
      <p:italic r:id="rId37"/>
      <p:boldItalic r:id="rId38"/>
    </p:embeddedFont>
    <p:embeddedFont>
      <p:font typeface="Comic Sans MS" pitchFamily="66" charset="0"/>
      <p:regular r:id="rId39"/>
      <p:bold r:id="rId40"/>
    </p:embeddedFont>
    <p:embeddedFont>
      <p:font typeface="Arial Rounded MT Bold" pitchFamily="34" charset="0"/>
      <p:regular r:id="rId41"/>
    </p:embeddedFont>
    <p:embeddedFont>
      <p:font typeface="MS PGothic" pitchFamily="34" charset="-128"/>
      <p:regular r:id="rId42"/>
    </p:embeddedFont>
    <p:embeddedFont>
      <p:font typeface="Wingdings 3" pitchFamily="18" charset="2"/>
      <p:regular r:id="rId4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200" kern="1200">
        <a:solidFill>
          <a:srgbClr xmlns:mc="http://schemas.openxmlformats.org/markup-compatibility/2006" xmlns:a14="http://schemas.microsoft.com/office/drawing/2010/main" val="FFFFFF" mc:Ignorable=""/>
        </a:solidFill>
        <a:latin typeface="Chalkboard"/>
        <a:ea typeface="ヒラギノ角ゴ ProN W3"/>
        <a:cs typeface="ヒラギノ角ゴ ProN W3"/>
        <a:sym typeface="Chalkboard"/>
      </a:defRPr>
    </a:lvl1pPr>
    <a:lvl2pPr marL="457200" algn="l" rtl="0" fontAlgn="base">
      <a:spcBef>
        <a:spcPct val="0"/>
      </a:spcBef>
      <a:spcAft>
        <a:spcPct val="0"/>
      </a:spcAft>
      <a:defRPr sz="4200" kern="1200">
        <a:solidFill>
          <a:srgbClr xmlns:mc="http://schemas.openxmlformats.org/markup-compatibility/2006" xmlns:a14="http://schemas.microsoft.com/office/drawing/2010/main" val="FFFFFF" mc:Ignorable=""/>
        </a:solidFill>
        <a:latin typeface="Chalkboard"/>
        <a:ea typeface="ヒラギノ角ゴ ProN W3"/>
        <a:cs typeface="ヒラギノ角ゴ ProN W3"/>
        <a:sym typeface="Chalkboard"/>
      </a:defRPr>
    </a:lvl2pPr>
    <a:lvl3pPr marL="914400" algn="l" rtl="0" fontAlgn="base">
      <a:spcBef>
        <a:spcPct val="0"/>
      </a:spcBef>
      <a:spcAft>
        <a:spcPct val="0"/>
      </a:spcAft>
      <a:defRPr sz="4200" kern="1200">
        <a:solidFill>
          <a:srgbClr xmlns:mc="http://schemas.openxmlformats.org/markup-compatibility/2006" xmlns:a14="http://schemas.microsoft.com/office/drawing/2010/main" val="FFFFFF" mc:Ignorable=""/>
        </a:solidFill>
        <a:latin typeface="Chalkboard"/>
        <a:ea typeface="ヒラギノ角ゴ ProN W3"/>
        <a:cs typeface="ヒラギノ角ゴ ProN W3"/>
        <a:sym typeface="Chalkboard"/>
      </a:defRPr>
    </a:lvl3pPr>
    <a:lvl4pPr marL="1371600" algn="l" rtl="0" fontAlgn="base">
      <a:spcBef>
        <a:spcPct val="0"/>
      </a:spcBef>
      <a:spcAft>
        <a:spcPct val="0"/>
      </a:spcAft>
      <a:defRPr sz="4200" kern="1200">
        <a:solidFill>
          <a:srgbClr xmlns:mc="http://schemas.openxmlformats.org/markup-compatibility/2006" xmlns:a14="http://schemas.microsoft.com/office/drawing/2010/main" val="FFFFFF" mc:Ignorable=""/>
        </a:solidFill>
        <a:latin typeface="Chalkboard"/>
        <a:ea typeface="ヒラギノ角ゴ ProN W3"/>
        <a:cs typeface="ヒラギノ角ゴ ProN W3"/>
        <a:sym typeface="Chalkboard"/>
      </a:defRPr>
    </a:lvl4pPr>
    <a:lvl5pPr marL="1828800" algn="l" rtl="0" fontAlgn="base">
      <a:spcBef>
        <a:spcPct val="0"/>
      </a:spcBef>
      <a:spcAft>
        <a:spcPct val="0"/>
      </a:spcAft>
      <a:defRPr sz="4200" kern="1200">
        <a:solidFill>
          <a:srgbClr xmlns:mc="http://schemas.openxmlformats.org/markup-compatibility/2006" xmlns:a14="http://schemas.microsoft.com/office/drawing/2010/main" val="FFFFFF" mc:Ignorable=""/>
        </a:solidFill>
        <a:latin typeface="Chalkboard"/>
        <a:ea typeface="ヒラギノ角ゴ ProN W3"/>
        <a:cs typeface="ヒラギノ角ゴ ProN W3"/>
        <a:sym typeface="Chalkboard"/>
      </a:defRPr>
    </a:lvl5pPr>
    <a:lvl6pPr marL="2286000" algn="l" defTabSz="914400" rtl="0" eaLnBrk="1" latinLnBrk="0" hangingPunct="1">
      <a:defRPr sz="4200" kern="1200">
        <a:solidFill>
          <a:srgbClr xmlns:mc="http://schemas.openxmlformats.org/markup-compatibility/2006" xmlns:a14="http://schemas.microsoft.com/office/drawing/2010/main" val="FFFFFF" mc:Ignorable=""/>
        </a:solidFill>
        <a:latin typeface="Chalkboard"/>
        <a:ea typeface="ヒラギノ角ゴ ProN W3"/>
        <a:cs typeface="ヒラギノ角ゴ ProN W3"/>
        <a:sym typeface="Chalkboard"/>
      </a:defRPr>
    </a:lvl6pPr>
    <a:lvl7pPr marL="2743200" algn="l" defTabSz="914400" rtl="0" eaLnBrk="1" latinLnBrk="0" hangingPunct="1">
      <a:defRPr sz="4200" kern="1200">
        <a:solidFill>
          <a:srgbClr xmlns:mc="http://schemas.openxmlformats.org/markup-compatibility/2006" xmlns:a14="http://schemas.microsoft.com/office/drawing/2010/main" val="FFFFFF" mc:Ignorable=""/>
        </a:solidFill>
        <a:latin typeface="Chalkboard"/>
        <a:ea typeface="ヒラギノ角ゴ ProN W3"/>
        <a:cs typeface="ヒラギノ角ゴ ProN W3"/>
        <a:sym typeface="Chalkboard"/>
      </a:defRPr>
    </a:lvl7pPr>
    <a:lvl8pPr marL="3200400" algn="l" defTabSz="914400" rtl="0" eaLnBrk="1" latinLnBrk="0" hangingPunct="1">
      <a:defRPr sz="4200" kern="1200">
        <a:solidFill>
          <a:srgbClr xmlns:mc="http://schemas.openxmlformats.org/markup-compatibility/2006" xmlns:a14="http://schemas.microsoft.com/office/drawing/2010/main" val="FFFFFF" mc:Ignorable=""/>
        </a:solidFill>
        <a:latin typeface="Chalkboard"/>
        <a:ea typeface="ヒラギノ角ゴ ProN W3"/>
        <a:cs typeface="ヒラギノ角ゴ ProN W3"/>
        <a:sym typeface="Chalkboard"/>
      </a:defRPr>
    </a:lvl8pPr>
    <a:lvl9pPr marL="3657600" algn="l" defTabSz="914400" rtl="0" eaLnBrk="1" latinLnBrk="0" hangingPunct="1">
      <a:defRPr sz="4200" kern="1200">
        <a:solidFill>
          <a:srgbClr xmlns:mc="http://schemas.openxmlformats.org/markup-compatibility/2006" xmlns:a14="http://schemas.microsoft.com/office/drawing/2010/main" val="FFFFFF" mc:Ignorable=""/>
        </a:solidFill>
        <a:latin typeface="Chalkboard"/>
        <a:ea typeface="ヒラギノ角ゴ ProN W3"/>
        <a:cs typeface="ヒラギノ角ゴ ProN W3"/>
        <a:sym typeface="Chalkboard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CC3300" mc:Ignorable=""/>
    <a:srgbClr xmlns:mc="http://schemas.openxmlformats.org/markup-compatibility/2006" xmlns:a14="http://schemas.microsoft.com/office/drawing/2010/main" val="0033CC" mc:Ignorable=""/>
    <a:srgbClr xmlns:mc="http://schemas.openxmlformats.org/markup-compatibility/2006" xmlns:a14="http://schemas.microsoft.com/office/drawing/2010/main" val="009900" mc:Ignorable=""/>
    <a:srgbClr xmlns:mc="http://schemas.openxmlformats.org/markup-compatibility/2006" xmlns:a14="http://schemas.microsoft.com/office/drawing/2010/main" val="B2B2B2" mc:Ignorable=""/>
    <a:srgbClr xmlns:mc="http://schemas.openxmlformats.org/markup-compatibility/2006" xmlns:a14="http://schemas.microsoft.com/office/drawing/2010/main" val="FFFF00" mc:Ignorable=""/>
    <a:srgbClr xmlns:mc="http://schemas.openxmlformats.org/markup-compatibility/2006" xmlns:a14="http://schemas.microsoft.com/office/drawing/2010/main" val="00FF00" mc:Ignorable=""/>
    <a:srgbClr xmlns:mc="http://schemas.openxmlformats.org/markup-compatibility/2006" xmlns:a14="http://schemas.microsoft.com/office/drawing/2010/main" val="FF99FF" mc:Ignorable=""/>
    <a:srgbClr xmlns:mc="http://schemas.openxmlformats.org/markup-compatibility/2006" xmlns:a14="http://schemas.microsoft.com/office/drawing/2010/main" val="990033" mc:Ignorable=""/>
    <a:srgbClr xmlns:mc="http://schemas.openxmlformats.org/markup-compatibility/2006" xmlns:a14="http://schemas.microsoft.com/office/drawing/2010/main" val="990099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0" autoAdjust="0"/>
    <p:restoredTop sz="98974" autoAdjust="0"/>
  </p:normalViewPr>
  <p:slideViewPr>
    <p:cSldViewPr snapToGrid="0">
      <p:cViewPr>
        <p:scale>
          <a:sx n="66" d="100"/>
          <a:sy n="66" d="100"/>
        </p:scale>
        <p:origin x="-198" y="-7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omic Sans MS" pitchFamily="-65" charset="0"/>
                <a:ea typeface="ヒラギノ角ゴ ProN W3" pitchFamily="-65" charset="-128"/>
                <a:cs typeface="+mn-cs"/>
                <a:sym typeface="Chalkboard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omic Sans MS" pitchFamily="-65" charset="0"/>
                <a:ea typeface="ヒラギノ角ゴ ProN W3" pitchFamily="-65" charset="-128"/>
                <a:cs typeface="+mn-cs"/>
                <a:sym typeface="Chalkboard" pitchFamily="-65" charset="0"/>
              </a:defRPr>
            </a:lvl1pPr>
          </a:lstStyle>
          <a:p>
            <a:pPr>
              <a:defRPr/>
            </a:pPr>
            <a:fld id="{2A24855C-DFF7-402D-BBC1-F443D7118BCD}" type="datetime1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6661" tIns="48331" rIns="96661" bIns="48331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omic Sans MS" pitchFamily="-65" charset="0"/>
                <a:ea typeface="ヒラギノ角ゴ ProN W3" pitchFamily="-65" charset="-128"/>
                <a:cs typeface="+mn-cs"/>
                <a:sym typeface="Chalkboard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omic Sans MS" pitchFamily="-65" charset="0"/>
                <a:ea typeface="ヒラギノ角ゴ ProN W3" pitchFamily="-65" charset="-128"/>
                <a:cs typeface="+mn-cs"/>
                <a:sym typeface="Chalkboard" pitchFamily="-65" charset="0"/>
              </a:defRPr>
            </a:lvl1pPr>
          </a:lstStyle>
          <a:p>
            <a:pPr>
              <a:defRPr/>
            </a:pPr>
            <a:fld id="{9F90450E-D1A6-46F1-8E78-CF3748068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94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D8F9632A-9D26-4BA0-ADE7-446A2958A8BC}" type="slidenum">
              <a:rPr lang="en-US" sz="1300" smtClean="0">
                <a:latin typeface="Comic Sans MS" pitchFamily="66" charset="0"/>
              </a:rPr>
              <a:pPr eaLnBrk="1" hangingPunct="1"/>
              <a:t>1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E8DEBE-4BF3-45E6-ADFA-A66F9704BC1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6679A34C-22A5-45A3-A586-BCC928B460D0}" type="slidenum">
              <a:rPr lang="en-US" sz="1300" smtClean="0">
                <a:latin typeface="Comic Sans MS" pitchFamily="66" charset="0"/>
              </a:rPr>
              <a:pPr eaLnBrk="1" hangingPunct="1"/>
              <a:t>22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3A7F9ED0-496B-44B9-8F98-BA4260092623}" type="slidenum">
              <a:rPr lang="en-US" sz="1300" smtClean="0">
                <a:latin typeface="Comic Sans MS" pitchFamily="66" charset="0"/>
              </a:rPr>
              <a:pPr eaLnBrk="1" hangingPunct="1"/>
              <a:t>23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5A4619-23B5-469D-A28A-71D089B94BD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F2A3A7-5FF1-4540-A1A1-3F00196628E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2FC0D0-CF98-4834-B7BF-5FE69672C0A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144BB939-38B7-4E05-ACE7-2AA398EACC4F}" type="slidenum">
              <a:rPr lang="en-US" sz="1300" smtClean="0">
                <a:latin typeface="Comic Sans MS" pitchFamily="66" charset="0"/>
              </a:rPr>
              <a:pPr eaLnBrk="1" hangingPunct="1"/>
              <a:t>28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DB3F6DB3-5AE4-40F1-9377-1FF58B687CBB}" type="slidenum">
              <a:rPr lang="en-US" sz="1300" smtClean="0">
                <a:latin typeface="Comic Sans MS" pitchFamily="66" charset="0"/>
              </a:rPr>
              <a:pPr eaLnBrk="1" hangingPunct="1"/>
              <a:t>30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A318EAAC-2E9E-46A6-A8B9-01FAE634DD09}" type="slidenum">
              <a:rPr lang="en-US" sz="1300" smtClean="0">
                <a:latin typeface="Comic Sans MS" pitchFamily="66" charset="0"/>
              </a:rPr>
              <a:pPr eaLnBrk="1" hangingPunct="1"/>
              <a:t>31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6C16FF-D216-4713-A904-F54A50B63A3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D8AEC2-CBFB-4585-97D4-3983686578A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54360F50-6F60-4530-8810-31915ED50784}" type="slidenum">
              <a:rPr lang="en-US" sz="1300" smtClean="0">
                <a:latin typeface="Comic Sans MS" pitchFamily="66" charset="0"/>
              </a:rPr>
              <a:pPr eaLnBrk="1" hangingPunct="1"/>
              <a:t>5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FDC7DAFA-926F-4FAC-A4E6-53A2CBB68FF8}" type="slidenum">
              <a:rPr lang="en-US" sz="1300" smtClean="0">
                <a:latin typeface="Comic Sans MS" pitchFamily="66" charset="0"/>
              </a:rPr>
              <a:pPr eaLnBrk="1" hangingPunct="1"/>
              <a:t>11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9728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63650" y="722313"/>
            <a:ext cx="4802188" cy="3600450"/>
          </a:xfrm>
          <a:solidFill>
            <a:srgbClr xmlns:mc="http://schemas.openxmlformats.org/markup-compatibility/2006" xmlns:a14="http://schemas.microsoft.com/office/drawing/2010/main" val="FFFFFF" mc:Ignorable=""/>
          </a:solidFill>
          <a:ln w="9525" cap="flat"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 type="none" w="med" len="med"/>
            <a:tailEnd type="none" w="med" len="med"/>
          </a:ln>
        </p:spPr>
      </p:sp>
      <p:sp>
        <p:nvSpPr>
          <p:cNvPr id="43011" name="Rectangle 9728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2475"/>
            <a:ext cx="5365750" cy="4316413"/>
          </a:xfrm>
          <a:solidFill>
            <a:srgbClr xmlns:mc="http://schemas.openxmlformats.org/markup-compatibility/2006" xmlns:a14="http://schemas.microsoft.com/office/drawing/2010/main" val="FFFFFF" mc:Ignorable=""/>
          </a:solidFill>
          <a:ln cap="flat" algn="ctr"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 type="none" w="med" len="med"/>
            <a:tailEnd type="none" w="med" len="med"/>
          </a:ln>
        </p:spPr>
        <p:txBody>
          <a:bodyPr lIns="95137" tIns="47570" rIns="95137" bIns="4757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30A8F150-E854-4757-B1DB-4088F3FF08ED}" type="slidenum">
              <a:rPr lang="en-US" sz="1300" smtClean="0">
                <a:latin typeface="Comic Sans MS" pitchFamily="66" charset="0"/>
              </a:rPr>
              <a:pPr eaLnBrk="1" hangingPunct="1"/>
              <a:t>15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F8B74085-D4F2-404B-8B0D-D14D0F8665AC}" type="slidenum">
              <a:rPr lang="en-US" sz="1300" smtClean="0">
                <a:latin typeface="Comic Sans MS" pitchFamily="66" charset="0"/>
              </a:rPr>
              <a:pPr eaLnBrk="1" hangingPunct="1"/>
              <a:t>16</a:t>
            </a:fld>
            <a:endParaRPr lang="en-US" sz="1300" smtClean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2165ED-3E4C-46F0-A9A4-E862690096C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9800" y="2209800"/>
            <a:ext cx="11055350" cy="2090737"/>
          </a:xfrm>
        </p:spPr>
        <p:txBody>
          <a:bodyPr/>
          <a:lstStyle>
            <a:lvl1pPr algn="ctr">
              <a:defRPr sz="6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6600" y="4800600"/>
            <a:ext cx="9102725" cy="2492375"/>
          </a:xfrm>
        </p:spPr>
        <p:txBody>
          <a:bodyPr/>
          <a:lstStyle>
            <a:lvl1pPr marL="0" indent="0" algn="ctr">
              <a:buNone/>
              <a:defRPr>
                <a:latin typeface="Comic Sans MS" pitchFamily="66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0634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65400"/>
            <a:ext cx="2616200" cy="4102100"/>
          </a:xfrm>
        </p:spPr>
        <p:txBody>
          <a:bodyPr vert="eaVert"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65400"/>
            <a:ext cx="7696200" cy="4102100"/>
          </a:xfrm>
        </p:spPr>
        <p:txBody>
          <a:bodyPr vert="eaVert"/>
          <a:lstStyle>
            <a:lvl1pPr>
              <a:defRPr>
                <a:latin typeface="Comic Sans MS" pitchFamily="66" charset="0"/>
              </a:defRPr>
            </a:lvl1pPr>
            <a:lvl2pPr>
              <a:defRPr>
                <a:latin typeface="Comic Sans MS" pitchFamily="66" charset="0"/>
              </a:defRPr>
            </a:lvl2pPr>
            <a:lvl3pPr>
              <a:defRPr>
                <a:latin typeface="Comic Sans MS" pitchFamily="66" charset="0"/>
              </a:defRPr>
            </a:lvl3pPr>
            <a:lvl4pPr>
              <a:defRPr>
                <a:latin typeface="Comic Sans MS" pitchFamily="66" charset="0"/>
              </a:defRPr>
            </a:lvl4pPr>
            <a:lvl5pPr>
              <a:defRPr>
                <a:latin typeface="Comic Sans MS" pitchFamily="66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94877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  <a:lvl2pPr>
              <a:defRPr>
                <a:latin typeface="Comic Sans MS" pitchFamily="66" charset="0"/>
              </a:defRPr>
            </a:lvl2pPr>
            <a:lvl3pPr>
              <a:defRPr>
                <a:latin typeface="Comic Sans MS" pitchFamily="66" charset="0"/>
              </a:defRPr>
            </a:lvl3pPr>
            <a:lvl4pPr>
              <a:defRPr>
                <a:latin typeface="Comic Sans MS" pitchFamily="66" charset="0"/>
              </a:defRPr>
            </a:lvl4pPr>
            <a:lvl5pPr>
              <a:defRPr>
                <a:latin typeface="Comic Sans MS" pitchFamily="66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 Fourth level</a:t>
            </a:r>
          </a:p>
          <a:p>
            <a:pPr lvl="4"/>
            <a:r>
              <a:rPr lang="en-US" dirty="0" smtClean="0"/>
              <a:t> 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1391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600200"/>
            <a:ext cx="5156200" cy="6934200"/>
          </a:xfrm>
        </p:spPr>
        <p:txBody>
          <a:bodyPr/>
          <a:lstStyle>
            <a:lvl1pPr>
              <a:defRPr sz="2800">
                <a:latin typeface="Comic Sans MS" pitchFamily="66" charset="0"/>
              </a:defRPr>
            </a:lvl1pPr>
            <a:lvl2pPr>
              <a:defRPr sz="2400">
                <a:latin typeface="Comic Sans MS" pitchFamily="66" charset="0"/>
              </a:defRPr>
            </a:lvl2pPr>
            <a:lvl3pPr>
              <a:defRPr sz="2000">
                <a:latin typeface="Comic Sans MS" pitchFamily="66" charset="0"/>
              </a:defRPr>
            </a:lvl3pPr>
            <a:lvl4pPr>
              <a:defRPr sz="1800">
                <a:latin typeface="Comic Sans MS" pitchFamily="66" charset="0"/>
              </a:defRPr>
            </a:lvl4pPr>
            <a:lvl5pPr>
              <a:defRPr sz="18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00200"/>
            <a:ext cx="5156200" cy="7010400"/>
          </a:xfrm>
        </p:spPr>
        <p:txBody>
          <a:bodyPr/>
          <a:lstStyle>
            <a:lvl1pPr>
              <a:defRPr sz="2800">
                <a:latin typeface="Comic Sans MS" pitchFamily="66" charset="0"/>
              </a:defRPr>
            </a:lvl1pPr>
            <a:lvl2pPr>
              <a:defRPr sz="2400">
                <a:latin typeface="Comic Sans MS" pitchFamily="66" charset="0"/>
              </a:defRPr>
            </a:lvl2pPr>
            <a:lvl3pPr>
              <a:defRPr sz="2000">
                <a:latin typeface="Comic Sans MS" pitchFamily="66" charset="0"/>
              </a:defRPr>
            </a:lvl3pPr>
            <a:lvl4pPr>
              <a:defRPr sz="1800">
                <a:latin typeface="Comic Sans MS" pitchFamily="66" charset="0"/>
              </a:defRPr>
            </a:lvl4pPr>
            <a:lvl5pPr>
              <a:defRPr sz="18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312400" y="8991600"/>
            <a:ext cx="914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pitchFamily="-65" charset="0"/>
                <a:ea typeface="ヒラギノ角ゴ ProN W3" pitchFamily="-65" charset="-128"/>
                <a:cs typeface="+mn-cs"/>
                <a:sym typeface="Chalkboard" pitchFamily="-65" charset="0"/>
              </a:defRPr>
            </a:lvl1pPr>
          </a:lstStyle>
          <a:p>
            <a:pPr>
              <a:defRPr/>
            </a:pPr>
            <a:fld id="{53306894-BBCD-4DA8-86ED-2B42DB316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006600" y="8991600"/>
            <a:ext cx="8135938" cy="4857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pitchFamily="-65" charset="0"/>
                <a:ea typeface="ヒラギノ角ゴ ProN W3" pitchFamily="-65" charset="-128"/>
                <a:cs typeface="+mn-cs"/>
                <a:sym typeface="Chalkboard" pitchFamily="-65" charset="0"/>
              </a:defRPr>
            </a:lvl1pPr>
          </a:lstStyle>
          <a:p>
            <a:pPr>
              <a:defRPr/>
            </a:pPr>
            <a:r>
              <a:rPr lang="de-DE"/>
              <a:t>David Hitlin                 Fermilab                 Nov. 19, 2008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80871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1676400"/>
            <a:ext cx="5745163" cy="987496"/>
          </a:xfrm>
        </p:spPr>
        <p:txBody>
          <a:bodyPr anchor="b"/>
          <a:lstStyle>
            <a:lvl1pPr marL="0" indent="0">
              <a:buNone/>
              <a:defRPr sz="2400" b="1">
                <a:latin typeface="Comic Sans MS" pitchFamily="66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7" y="2586036"/>
            <a:ext cx="5745163" cy="6100763"/>
          </a:xfrm>
        </p:spPr>
        <p:txBody>
          <a:bodyPr/>
          <a:lstStyle>
            <a:lvl1pPr>
              <a:defRPr sz="2400">
                <a:latin typeface="Comic Sans MS" pitchFamily="66" charset="0"/>
              </a:defRPr>
            </a:lvl1pPr>
            <a:lvl2pPr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600">
                <a:latin typeface="Comic Sans MS" pitchFamily="66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78600" y="1676400"/>
            <a:ext cx="5748337" cy="987496"/>
          </a:xfrm>
        </p:spPr>
        <p:txBody>
          <a:bodyPr anchor="b"/>
          <a:lstStyle>
            <a:lvl1pPr marL="0" indent="0">
              <a:buNone/>
              <a:defRPr sz="2400" b="1">
                <a:latin typeface="Comic Sans MS" pitchFamily="66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78600" y="2586036"/>
            <a:ext cx="5748337" cy="6100763"/>
          </a:xfrm>
        </p:spPr>
        <p:txBody>
          <a:bodyPr/>
          <a:lstStyle>
            <a:lvl1pPr>
              <a:defRPr sz="2400">
                <a:latin typeface="Comic Sans MS" pitchFamily="66" charset="0"/>
              </a:defRPr>
            </a:lvl1pPr>
            <a:lvl2pPr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600">
                <a:latin typeface="Comic Sans MS" pitchFamily="66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67360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0020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41806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9"/>
            <a:ext cx="4278313" cy="601662"/>
          </a:xfrm>
        </p:spPr>
        <p:txBody>
          <a:bodyPr/>
          <a:lstStyle>
            <a:lvl1pPr algn="l">
              <a:defRPr sz="2000" b="1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>
                <a:latin typeface="Comic Sans MS" pitchFamily="66" charset="0"/>
              </a:defRPr>
            </a:lvl1pPr>
            <a:lvl2pPr>
              <a:defRPr sz="2800">
                <a:latin typeface="Comic Sans MS" pitchFamily="66" charset="0"/>
              </a:defRPr>
            </a:lvl2pPr>
            <a:lvl3pPr>
              <a:defRPr sz="2400">
                <a:latin typeface="Comic Sans MS" pitchFamily="66" charset="0"/>
              </a:defRPr>
            </a:lvl3pPr>
            <a:lvl4pPr>
              <a:defRPr sz="2000">
                <a:latin typeface="Comic Sans MS" pitchFamily="66" charset="0"/>
              </a:defRPr>
            </a:lvl4pPr>
            <a:lvl5pPr>
              <a:defRPr sz="2000">
                <a:latin typeface="Comic Sans MS" pitchFamily="66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 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1295401"/>
            <a:ext cx="4278313" cy="7416800"/>
          </a:xfrm>
        </p:spPr>
        <p:txBody>
          <a:bodyPr/>
          <a:lstStyle>
            <a:lvl1pPr marL="0" indent="0">
              <a:buNone/>
              <a:defRPr sz="1400">
                <a:latin typeface="Comic Sans MS" pitchFamily="66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614742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>
                <a:latin typeface="Comic Sans MS" pitchFamily="66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>
                <a:latin typeface="Comic Sans MS" pitchFamily="66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931776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mic Sans MS" pitchFamily="66" charset="0"/>
              </a:defRPr>
            </a:lvl1pPr>
            <a:lvl2pPr>
              <a:defRPr>
                <a:latin typeface="Comic Sans MS" pitchFamily="66" charset="0"/>
              </a:defRPr>
            </a:lvl2pPr>
            <a:lvl3pPr>
              <a:defRPr>
                <a:latin typeface="Comic Sans MS" pitchFamily="66" charset="0"/>
              </a:defRPr>
            </a:lvl3pPr>
            <a:lvl4pPr>
              <a:defRPr>
                <a:latin typeface="Comic Sans MS" pitchFamily="66" charset="0"/>
              </a:defRPr>
            </a:lvl4pPr>
            <a:lvl5pPr>
              <a:defRPr>
                <a:latin typeface="Comic Sans MS" pitchFamily="66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1989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447800"/>
            <a:ext cx="11430000" cy="7315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halkboard"/>
              </a:rPr>
              <a:t> Click to edit Master text styles</a:t>
            </a:r>
          </a:p>
          <a:p>
            <a:pPr lvl="1"/>
            <a:r>
              <a:rPr lang="en-US" dirty="0" smtClean="0">
                <a:sym typeface="Chalkboard"/>
              </a:rPr>
              <a:t> Second level</a:t>
            </a:r>
          </a:p>
          <a:p>
            <a:pPr lvl="2"/>
            <a:r>
              <a:rPr lang="en-US" dirty="0" smtClean="0">
                <a:sym typeface="Chalkboard"/>
              </a:rPr>
              <a:t> Third level</a:t>
            </a:r>
          </a:p>
          <a:p>
            <a:pPr lvl="3"/>
            <a:r>
              <a:rPr lang="en-US" dirty="0" smtClean="0">
                <a:sym typeface="Chalkboard"/>
              </a:rPr>
              <a:t>  Fourth level</a:t>
            </a:r>
          </a:p>
          <a:p>
            <a:pPr lvl="4"/>
            <a:r>
              <a:rPr lang="en-US" dirty="0" smtClean="0">
                <a:sym typeface="Chalkboard"/>
              </a:rPr>
              <a:t>  Fifth level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1200" y="381000"/>
            <a:ext cx="114300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halkboard"/>
              </a:rPr>
              <a:t>Click to edit Master title style</a:t>
            </a:r>
          </a:p>
        </p:txBody>
      </p:sp>
      <p:sp>
        <p:nvSpPr>
          <p:cNvPr id="8" name="Wave 7"/>
          <p:cNvSpPr/>
          <p:nvPr userDrawn="1"/>
        </p:nvSpPr>
        <p:spPr bwMode="auto">
          <a:xfrm>
            <a:off x="11651343" y="8686800"/>
            <a:ext cx="1143000" cy="1066800"/>
          </a:xfrm>
          <a:prstGeom prst="wave">
            <a:avLst>
              <a:gd name="adj1" fmla="val 0"/>
              <a:gd name="adj2" fmla="val 0"/>
            </a:avLst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txBody>
          <a:bodyPr/>
          <a:lstStyle/>
          <a:p>
            <a:pPr algn="ctr">
              <a:defRPr/>
            </a:pPr>
            <a:endParaRPr lang="en-US">
              <a:latin typeface="Comic Sans MS" pitchFamily="-65" charset="0"/>
              <a:ea typeface="ヒラギノ角ゴ ProN W3" pitchFamily="-65" charset="-128"/>
              <a:cs typeface="+mn-cs"/>
              <a:sym typeface="Chalkboard" pitchFamily="-65" charset="0"/>
            </a:endParaRPr>
          </a:p>
        </p:txBody>
      </p:sp>
      <p:sp>
        <p:nvSpPr>
          <p:cNvPr id="9" name="Wave 8"/>
          <p:cNvSpPr/>
          <p:nvPr userDrawn="1"/>
        </p:nvSpPr>
        <p:spPr bwMode="auto">
          <a:xfrm>
            <a:off x="290400" y="8686800"/>
            <a:ext cx="1219200" cy="1066800"/>
          </a:xfrm>
          <a:prstGeom prst="wave">
            <a:avLst>
              <a:gd name="adj1" fmla="val 0"/>
              <a:gd name="adj2" fmla="val 0"/>
            </a:avLst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txBody>
          <a:bodyPr/>
          <a:lstStyle/>
          <a:p>
            <a:pPr algn="ctr">
              <a:defRPr/>
            </a:pPr>
            <a:endParaRPr lang="en-US">
              <a:latin typeface="Comic Sans MS" pitchFamily="-65" charset="0"/>
              <a:ea typeface="ヒラギノ角ゴ ProN W3" pitchFamily="-65" charset="-128"/>
              <a:cs typeface="+mn-cs"/>
              <a:sym typeface="Chalkboard" pitchFamily="-65" charset="0"/>
            </a:endParaRPr>
          </a:p>
        </p:txBody>
      </p:sp>
      <p:sp>
        <p:nvSpPr>
          <p:cNvPr id="12" name="Wave 11"/>
          <p:cNvSpPr/>
          <p:nvPr userDrawn="1"/>
        </p:nvSpPr>
        <p:spPr bwMode="auto">
          <a:xfrm>
            <a:off x="1469571" y="8998856"/>
            <a:ext cx="10185401" cy="754743"/>
          </a:xfrm>
          <a:prstGeom prst="wave">
            <a:avLst>
              <a:gd name="adj1" fmla="val 0"/>
              <a:gd name="adj2" fmla="val 0"/>
            </a:avLst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27000" h="127000"/>
          </a:sp3d>
        </p:spPr>
        <p:txBody>
          <a:bodyPr/>
          <a:lstStyle/>
          <a:p>
            <a:pPr algn="ctr">
              <a:defRPr/>
            </a:pPr>
            <a:endParaRPr lang="en-US">
              <a:latin typeface="Comic Sans MS" pitchFamily="-65" charset="0"/>
              <a:ea typeface="ヒラギノ角ゴ ProN W3" pitchFamily="-65" charset="-128"/>
              <a:cs typeface="+mn-cs"/>
              <a:sym typeface="Chalkboard" pitchFamily="-65" charset="0"/>
            </a:endParaRPr>
          </a:p>
        </p:txBody>
      </p:sp>
      <p:sp>
        <p:nvSpPr>
          <p:cNvPr id="1037" name="Footer Placeholder 6"/>
          <p:cNvSpPr txBox="1">
            <a:spLocks/>
          </p:cNvSpPr>
          <p:nvPr userDrawn="1"/>
        </p:nvSpPr>
        <p:spPr bwMode="auto">
          <a:xfrm>
            <a:off x="2112963" y="9148763"/>
            <a:ext cx="83947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400">
                <a:solidFill>
                  <a:schemeClr val="bg1"/>
                </a:solidFill>
                <a:latin typeface="Arial" pitchFamily="34" charset="0"/>
              </a:rPr>
              <a:t>David Hitlin      Aspen Winter Conference        Jan. 22, 2010 </a:t>
            </a:r>
          </a:p>
        </p:txBody>
      </p:sp>
      <p:sp>
        <p:nvSpPr>
          <p:cNvPr id="1038" name="Slide Number Placeholder 5"/>
          <p:cNvSpPr txBox="1">
            <a:spLocks/>
          </p:cNvSpPr>
          <p:nvPr userDrawn="1"/>
        </p:nvSpPr>
        <p:spPr bwMode="auto">
          <a:xfrm>
            <a:off x="10736263" y="91821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fld id="{E8C4A521-6D28-4C4F-9969-E7590BB1D941}" type="slidenum">
              <a:rPr lang="en-US" sz="2400">
                <a:solidFill>
                  <a:schemeClr val="bg1"/>
                </a:solidFill>
                <a:latin typeface="Comic Sans MS" pitchFamily="66" charset="0"/>
              </a:rPr>
              <a:pPr eaLnBrk="1" hangingPunct="1"/>
              <a:t>‹#›</a:t>
            </a:fld>
            <a:endParaRPr lang="en-US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39" name="Picture 18" descr="citlogo_large.gif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8782050"/>
            <a:ext cx="9048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4" descr="SuperB_new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800" y="8815388"/>
            <a:ext cx="1020763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998" r:id="rId1"/>
    <p:sldLayoutId id="2147486999" r:id="rId2"/>
    <p:sldLayoutId id="2147487007" r:id="rId3"/>
    <p:sldLayoutId id="2147487000" r:id="rId4"/>
    <p:sldLayoutId id="2147487001" r:id="rId5"/>
    <p:sldLayoutId id="2147487002" r:id="rId6"/>
    <p:sldLayoutId id="2147487003" r:id="rId7"/>
    <p:sldLayoutId id="2147487004" r:id="rId8"/>
    <p:sldLayoutId id="2147487005" r:id="rId9"/>
    <p:sldLayoutId id="2147487006" r:id="rId10"/>
  </p:sldLayoutIdLst>
  <p:transition xmlns:p14="http://schemas.microsoft.com/office/powerpoint/2010/main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xmlns:mc="http://schemas.openxmlformats.org/markup-compatibility/2006" xmlns:a14="http://schemas.microsoft.com/office/drawing/2010/main" val="FFFF00" mc:Ignorable="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Comic Sans MS" pitchFamily="66" charset="0"/>
          <a:ea typeface="+mj-ea"/>
          <a:cs typeface="+mj-cs"/>
          <a:sym typeface="Chalkboard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xmlns:mc="http://schemas.openxmlformats.org/markup-compatibility/2006" xmlns:a14="http://schemas.microsoft.com/office/drawing/2010/main" val="FFFF00" mc:Ignorable=""/>
          </a:solidFill>
          <a:latin typeface="Comic Sans MS" pitchFamily="66" charset="0"/>
          <a:ea typeface="ヒラギノ角ゴ ProN W3" charset="0"/>
          <a:cs typeface="ヒラギノ角ゴ ProN W3" charset="0"/>
          <a:sym typeface="Chalkboard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xmlns:mc="http://schemas.openxmlformats.org/markup-compatibility/2006" xmlns:a14="http://schemas.microsoft.com/office/drawing/2010/main" val="FFFF00" mc:Ignorable=""/>
          </a:solidFill>
          <a:latin typeface="Comic Sans MS" pitchFamily="66" charset="0"/>
          <a:ea typeface="ヒラギノ角ゴ ProN W3" charset="0"/>
          <a:cs typeface="ヒラギノ角ゴ ProN W3" charset="0"/>
          <a:sym typeface="Chalkboard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xmlns:mc="http://schemas.openxmlformats.org/markup-compatibility/2006" xmlns:a14="http://schemas.microsoft.com/office/drawing/2010/main" val="FFFF00" mc:Ignorable=""/>
          </a:solidFill>
          <a:latin typeface="Comic Sans MS" pitchFamily="66" charset="0"/>
          <a:ea typeface="ヒラギノ角ゴ ProN W3" charset="0"/>
          <a:cs typeface="ヒラギノ角ゴ ProN W3" charset="0"/>
          <a:sym typeface="Chalkboard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xmlns:mc="http://schemas.openxmlformats.org/markup-compatibility/2006" xmlns:a14="http://schemas.microsoft.com/office/drawing/2010/main" val="FFFF00" mc:Ignorable=""/>
          </a:solidFill>
          <a:latin typeface="Comic Sans MS" pitchFamily="66" charset="0"/>
          <a:ea typeface="ヒラギノ角ゴ ProN W3" charset="0"/>
          <a:cs typeface="ヒラギノ角ゴ ProN W3" charset="0"/>
          <a:sym typeface="Chalkboard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xmlns:mc="http://schemas.openxmlformats.org/markup-compatibility/2006" xmlns:a14="http://schemas.microsoft.com/office/drawing/2010/main" val="FFFF00" mc:Ignorable=""/>
        </a:buClr>
        <a:buSzPct val="90000"/>
        <a:buFont typeface="Wingdings" pitchFamily="2" charset="2"/>
        <a:buChar char="Ø"/>
        <a:defRPr sz="28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Comic Sans MS" pitchFamily="66" charset="0"/>
          <a:ea typeface="+mn-ea"/>
          <a:cs typeface="+mn-cs"/>
          <a:sym typeface="Chalkboard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xmlns:mc="http://schemas.openxmlformats.org/markup-compatibility/2006" xmlns:a14="http://schemas.microsoft.com/office/drawing/2010/main" val="FFFF00" mc:Ignorable=""/>
        </a:buClr>
        <a:buSzPct val="90000"/>
        <a:buFont typeface="Wingdings" pitchFamily="2" charset="2"/>
        <a:buChar char="Ø"/>
        <a:defRPr sz="24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Comic Sans MS" pitchFamily="66" charset="0"/>
          <a:ea typeface="+mn-ea"/>
          <a:cs typeface="+mn-cs"/>
          <a:sym typeface="Chalkboard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xmlns:mc="http://schemas.openxmlformats.org/markup-compatibility/2006" xmlns:a14="http://schemas.microsoft.com/office/drawing/2010/main" val="FFFF00" mc:Ignorable=""/>
        </a:buClr>
        <a:buSzPct val="90000"/>
        <a:buFont typeface="Wingdings" pitchFamily="2" charset="2"/>
        <a:buChar char="Ø"/>
        <a:defRPr sz="24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Comic Sans MS" pitchFamily="66" charset="0"/>
          <a:ea typeface="+mn-ea"/>
          <a:cs typeface="+mn-cs"/>
          <a:sym typeface="Chalkboard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lr>
          <a:srgbClr xmlns:mc="http://schemas.openxmlformats.org/markup-compatibility/2006" xmlns:a14="http://schemas.microsoft.com/office/drawing/2010/main" val="FFFF00" mc:Ignorable=""/>
        </a:buClr>
        <a:buSzPct val="90000"/>
        <a:buFont typeface="Wingdings" pitchFamily="2" charset="2"/>
        <a:buChar char="Ø"/>
        <a:defRPr sz="24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Comic Sans MS" pitchFamily="66" charset="0"/>
          <a:ea typeface="+mn-ea"/>
          <a:cs typeface="+mn-cs"/>
          <a:sym typeface="Chalkboard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lr>
          <a:srgbClr xmlns:mc="http://schemas.openxmlformats.org/markup-compatibility/2006" xmlns:a14="http://schemas.microsoft.com/office/drawing/2010/main" val="FFFF00" mc:Ignorable=""/>
        </a:buClr>
        <a:buSzPct val="90000"/>
        <a:buFont typeface="Wingdings" pitchFamily="2" charset="2"/>
        <a:buChar char="Ø"/>
        <a:defRPr sz="2400">
          <a:solidFill>
            <a:schemeClr val="tx1"/>
          </a:soli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Comic Sans MS" pitchFamily="66" charset="0"/>
          <a:ea typeface="+mn-ea"/>
          <a:cs typeface="+mn-cs"/>
          <a:sym typeface="Chalkboard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.bin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28.png"/><Relationship Id="rId10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6.png"/><Relationship Id="rId3" Type="http://schemas.openxmlformats.org/officeDocument/2006/relationships/tags" Target="../tags/tag2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tags" Target="../tags/tag1.xml"/><Relationship Id="rId16" Type="http://schemas.openxmlformats.org/officeDocument/2006/relationships/image" Target="../media/image39.png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10.xml"/><Relationship Id="rId11" Type="http://schemas.openxmlformats.org/officeDocument/2006/relationships/image" Target="../media/image34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38.png"/><Relationship Id="rId10" Type="http://schemas.openxmlformats.org/officeDocument/2006/relationships/image" Target="../media/image33.wmf"/><Relationship Id="rId4" Type="http://schemas.openxmlformats.org/officeDocument/2006/relationships/tags" Target="../tags/tag3.xml"/><Relationship Id="rId9" Type="http://schemas.openxmlformats.org/officeDocument/2006/relationships/oleObject" Target="../embeddings/oleObject6.bin"/><Relationship Id="rId1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43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44.wmf"/><Relationship Id="rId4" Type="http://schemas.openxmlformats.org/officeDocument/2006/relationships/oleObject" Target="../embeddings/oleObject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49.wmf"/><Relationship Id="rId4" Type="http://schemas.openxmlformats.org/officeDocument/2006/relationships/image" Target="../media/image48.png"/><Relationship Id="rId9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oleObject" Target="../embeddings/oleObject13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3.png"/><Relationship Id="rId12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9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62.png"/><Relationship Id="rId11" Type="http://schemas.openxmlformats.org/officeDocument/2006/relationships/image" Target="../media/image65.png"/><Relationship Id="rId5" Type="http://schemas.openxmlformats.org/officeDocument/2006/relationships/image" Target="../media/image61.png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64.png"/><Relationship Id="rId4" Type="http://schemas.openxmlformats.org/officeDocument/2006/relationships/image" Target="../media/image60.png"/><Relationship Id="rId9" Type="http://schemas.openxmlformats.org/officeDocument/2006/relationships/image" Target="../media/image57.wmf"/><Relationship Id="rId14" Type="http://schemas.openxmlformats.org/officeDocument/2006/relationships/image" Target="../media/image58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67.wmf"/><Relationship Id="rId4" Type="http://schemas.openxmlformats.org/officeDocument/2006/relationships/oleObject" Target="../embeddings/oleObject1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74.emf"/><Relationship Id="rId4" Type="http://schemas.openxmlformats.org/officeDocument/2006/relationships/oleObject" Target="../embeddings/oleObject17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76.wmf"/><Relationship Id="rId4" Type="http://schemas.openxmlformats.org/officeDocument/2006/relationships/oleObject" Target="../embeddings/oleObject18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1419225" y="3027363"/>
            <a:ext cx="10464800" cy="2133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7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7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Super </a:t>
            </a:r>
            <a:r>
              <a:rPr lang="en-US" sz="7200" i="1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6600" dirty="0" smtClean="0"/>
              <a:t>Factories:</a:t>
            </a:r>
            <a:br>
              <a:rPr lang="en-US" sz="6600" dirty="0" smtClean="0"/>
            </a:br>
            <a:r>
              <a:rPr lang="en-US" sz="6600" dirty="0" smtClean="0"/>
              <a:t>Motivation and Realization</a:t>
            </a:r>
            <a:endParaRPr lang="en-US" dirty="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idx="1"/>
          </p:nvPr>
        </p:nvSpPr>
        <p:spPr>
          <a:xfrm>
            <a:off x="1473200" y="5905500"/>
            <a:ext cx="10464800" cy="22733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David Hitlin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Aspen Winter Conference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January 22, 2010</a:t>
            </a: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2103438" y="9128125"/>
            <a:ext cx="9128125" cy="427038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25400" algn="ctr">
            <a:noFill/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920" y="167640"/>
            <a:ext cx="11430000" cy="68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Super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/>
              <a:t> Factory parameter lists</a:t>
            </a:r>
            <a:endParaRPr lang="en-US" dirty="0"/>
          </a:p>
        </p:txBody>
      </p:sp>
      <p:sp>
        <p:nvSpPr>
          <p:cNvPr id="9221" name="Right Arrow 5"/>
          <p:cNvSpPr>
            <a:spLocks noChangeArrowheads="1"/>
          </p:cNvSpPr>
          <p:nvPr/>
        </p:nvSpPr>
        <p:spPr bwMode="auto">
          <a:xfrm flipH="1">
            <a:off x="11561759" y="1543051"/>
            <a:ext cx="720725" cy="334963"/>
          </a:xfrm>
          <a:prstGeom prst="rightArrow">
            <a:avLst>
              <a:gd name="adj1" fmla="val 50000"/>
              <a:gd name="adj2" fmla="val 49857"/>
            </a:avLst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9222" name="Right Arrow 6"/>
          <p:cNvSpPr>
            <a:spLocks noChangeArrowheads="1"/>
          </p:cNvSpPr>
          <p:nvPr/>
        </p:nvSpPr>
        <p:spPr bwMode="auto">
          <a:xfrm flipH="1">
            <a:off x="11561761" y="2074546"/>
            <a:ext cx="720725" cy="334963"/>
          </a:xfrm>
          <a:prstGeom prst="rightArrow">
            <a:avLst>
              <a:gd name="adj1" fmla="val 50000"/>
              <a:gd name="adj2" fmla="val 49857"/>
            </a:avLst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9223" name="Right Arrow 7"/>
          <p:cNvSpPr>
            <a:spLocks noChangeArrowheads="1"/>
          </p:cNvSpPr>
          <p:nvPr/>
        </p:nvSpPr>
        <p:spPr bwMode="auto">
          <a:xfrm flipH="1">
            <a:off x="11561760" y="2471103"/>
            <a:ext cx="720725" cy="334962"/>
          </a:xfrm>
          <a:prstGeom prst="rightArrow">
            <a:avLst>
              <a:gd name="adj1" fmla="val 50000"/>
              <a:gd name="adj2" fmla="val 49857"/>
            </a:avLst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9224" name="Right Arrow 8"/>
          <p:cNvSpPr>
            <a:spLocks noChangeArrowheads="1"/>
          </p:cNvSpPr>
          <p:nvPr/>
        </p:nvSpPr>
        <p:spPr bwMode="auto">
          <a:xfrm flipH="1">
            <a:off x="11668440" y="7125653"/>
            <a:ext cx="720725" cy="333375"/>
          </a:xfrm>
          <a:prstGeom prst="rightArrow">
            <a:avLst>
              <a:gd name="adj1" fmla="val 50000"/>
              <a:gd name="adj2" fmla="val 50094"/>
            </a:avLst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9225" name="Right Arrow 9"/>
          <p:cNvSpPr>
            <a:spLocks noChangeArrowheads="1"/>
          </p:cNvSpPr>
          <p:nvPr/>
        </p:nvSpPr>
        <p:spPr bwMode="auto">
          <a:xfrm flipH="1">
            <a:off x="11668441" y="7574280"/>
            <a:ext cx="720725" cy="333375"/>
          </a:xfrm>
          <a:prstGeom prst="rightArrow">
            <a:avLst>
              <a:gd name="adj1" fmla="val 50000"/>
              <a:gd name="adj2" fmla="val 50094"/>
            </a:avLst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9226" name="Right Arrow 10"/>
          <p:cNvSpPr>
            <a:spLocks noChangeArrowheads="1"/>
          </p:cNvSpPr>
          <p:nvPr/>
        </p:nvSpPr>
        <p:spPr bwMode="auto">
          <a:xfrm flipH="1">
            <a:off x="11586841" y="5965190"/>
            <a:ext cx="720725" cy="333375"/>
          </a:xfrm>
          <a:prstGeom prst="rightArrow">
            <a:avLst>
              <a:gd name="adj1" fmla="val 50000"/>
              <a:gd name="adj2" fmla="val 50094"/>
            </a:avLst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3672997"/>
              </p:ext>
            </p:extLst>
          </p:nvPr>
        </p:nvGraphicFramePr>
        <p:xfrm>
          <a:off x="802321" y="886143"/>
          <a:ext cx="10759440" cy="783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9545"/>
                <a:gridCol w="1384300"/>
                <a:gridCol w="2146300"/>
                <a:gridCol w="2247900"/>
                <a:gridCol w="227139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LER/HER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Super</a:t>
                      </a:r>
                      <a:r>
                        <a:rPr lang="en-US" sz="2000" i="1" smtClean="0"/>
                        <a:t>B</a:t>
                      </a:r>
                    </a:p>
                    <a:p>
                      <a:pPr algn="ctr"/>
                      <a:r>
                        <a:rPr lang="en-US" sz="2000" dirty="0" smtClean="0"/>
                        <a:t>LNF Site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SuperKEKB</a:t>
                      </a:r>
                      <a:r>
                        <a:rPr lang="en-US" sz="2000" dirty="0" smtClean="0"/>
                        <a:t/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High Current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SuperKEKB</a:t>
                      </a:r>
                      <a:r>
                        <a:rPr lang="en-US" sz="2000" dirty="0" smtClean="0"/>
                        <a:t/>
                      </a:r>
                      <a:br>
                        <a:rPr lang="en-US" sz="2000" dirty="0" smtClean="0"/>
                      </a:br>
                      <a:r>
                        <a:rPr lang="en-US" sz="2000" dirty="0" err="1" smtClean="0"/>
                        <a:t>Nanobeam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+/</a:t>
                      </a:r>
                      <a:r>
                        <a:rPr lang="en-US" sz="20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GeV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4/7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3.5/8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4/7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Luminosity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cm</a:t>
                      </a:r>
                      <a:r>
                        <a:rPr lang="en-US" sz="2000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2000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lang="en-US" sz="2000" baseline="30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x 10</a:t>
                      </a:r>
                      <a:r>
                        <a:rPr lang="en-US" sz="2000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en-US" sz="2000" baseline="30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5.3 x 10</a:t>
                      </a:r>
                      <a:r>
                        <a:rPr lang="en-US" sz="2000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x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2000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en-US" sz="2000" baseline="300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+/</a:t>
                      </a:r>
                      <a:r>
                        <a:rPr lang="en-US" sz="20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2.7/2.7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9.4/4.1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3.6/2.6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Polarized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electrons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particles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 10</a:t>
                      </a:r>
                      <a:r>
                        <a:rPr lang="en-US" sz="2000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2000" baseline="30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4.5/4.5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12/5.3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9.2/6.7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bunches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Collision geometry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Crab waist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Crab crossing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Not determined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i="1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q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/2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mrad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41.3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b</a:t>
                      </a:r>
                      <a:r>
                        <a:rPr lang="en-US" sz="2000" baseline="-25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35/20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200/200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32/25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b</a:t>
                      </a:r>
                      <a:r>
                        <a:rPr lang="en-US" sz="2000" baseline="-25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0.21/0.37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3/6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0.27/0.42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e</a:t>
                      </a:r>
                      <a:r>
                        <a:rPr lang="en-US" sz="2000" baseline="-25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000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2.8/1.6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24/18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3.2/1.7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e</a:t>
                      </a:r>
                      <a:r>
                        <a:rPr lang="en-US" sz="2000" baseline="-25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000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pm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7/4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240/90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12.8/8.2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</a:t>
                      </a:r>
                      <a:r>
                        <a:rPr lang="en-US" sz="2000" baseline="-25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000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9.9/5.7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69/60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10.1/6.5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</a:t>
                      </a:r>
                      <a:r>
                        <a:rPr lang="en-US" sz="2000" baseline="-25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000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38/38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850/730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59/59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</a:t>
                      </a:r>
                      <a:r>
                        <a:rPr lang="en-US" sz="2000" baseline="-25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lang="en-US" sz="2000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5/5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5/3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6/5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x</a:t>
                      </a:r>
                      <a:r>
                        <a:rPr lang="en-US" sz="2000" baseline="-25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000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tune shift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0.094/0.095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0.30/0.51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0.09/0.09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RF wall plug power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MW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Circumference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1400</a:t>
                      </a:r>
                      <a:endParaRPr lang="en-US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3016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ight Arrow 10"/>
          <p:cNvSpPr>
            <a:spLocks noChangeArrowheads="1"/>
          </p:cNvSpPr>
          <p:nvPr/>
        </p:nvSpPr>
        <p:spPr bwMode="auto">
          <a:xfrm flipH="1">
            <a:off x="11586841" y="5218430"/>
            <a:ext cx="720725" cy="333375"/>
          </a:xfrm>
          <a:prstGeom prst="rightArrow">
            <a:avLst>
              <a:gd name="adj1" fmla="val 50000"/>
              <a:gd name="adj2" fmla="val 50094"/>
            </a:avLst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NoCra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1136650"/>
            <a:ext cx="6570663" cy="344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5" descr="SuperCra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4495800"/>
            <a:ext cx="6570663" cy="344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Rectangle 6"/>
          <p:cNvSpPr>
            <a:spLocks noGrp="1" noChangeArrowheads="1"/>
          </p:cNvSpPr>
          <p:nvPr>
            <p:ph type="title"/>
          </p:nvPr>
        </p:nvSpPr>
        <p:spPr>
          <a:xfrm>
            <a:off x="330200" y="0"/>
            <a:ext cx="11704638" cy="75565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it-IT" sz="4400" smtClean="0"/>
              <a:t>Crabbed waist beam distribution at the IP</a:t>
            </a:r>
            <a:endParaRPr lang="en-US" sz="2000" smtClean="0"/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10134600" y="3448050"/>
            <a:ext cx="2627313" cy="86995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 eaLnBrk="1" hangingPunct="1"/>
            <a:r>
              <a:rPr lang="it-IT" sz="2400">
                <a:solidFill>
                  <a:schemeClr val="bg1"/>
                </a:solidFill>
                <a:latin typeface="Comic Sans MS" pitchFamily="66" charset="0"/>
              </a:rPr>
              <a:t>Crab sextupoles</a:t>
            </a:r>
          </a:p>
          <a:p>
            <a:pPr algn="ctr" eaLnBrk="1" hangingPunct="1"/>
            <a:r>
              <a:rPr lang="it-IT" sz="2400">
                <a:solidFill>
                  <a:schemeClr val="bg1"/>
                </a:solidFill>
                <a:latin typeface="Comic Sans MS" pitchFamily="66" charset="0"/>
              </a:rPr>
              <a:t> OFF</a:t>
            </a:r>
            <a:endParaRPr lang="en-US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0156825" y="6799263"/>
            <a:ext cx="2651125" cy="86995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 eaLnBrk="1" hangingPunct="1"/>
            <a:r>
              <a:rPr lang="it-IT" sz="2400">
                <a:solidFill>
                  <a:schemeClr val="bg1"/>
                </a:solidFill>
                <a:latin typeface="Comic Sans MS" pitchFamily="66" charset="0"/>
              </a:rPr>
              <a:t>Crab sextupoles</a:t>
            </a:r>
          </a:p>
          <a:p>
            <a:pPr algn="ctr" eaLnBrk="1" hangingPunct="1"/>
            <a:r>
              <a:rPr lang="it-IT" sz="2400">
                <a:solidFill>
                  <a:schemeClr val="bg1"/>
                </a:solidFill>
                <a:latin typeface="Comic Sans MS" pitchFamily="66" charset="0"/>
              </a:rPr>
              <a:t> ON</a:t>
            </a:r>
            <a:endParaRPr lang="en-US" sz="24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247" name="Text Box 9"/>
          <p:cNvSpPr txBox="1">
            <a:spLocks noChangeArrowheads="1"/>
          </p:cNvSpPr>
          <p:nvPr/>
        </p:nvSpPr>
        <p:spPr bwMode="auto">
          <a:xfrm>
            <a:off x="9947275" y="2728913"/>
            <a:ext cx="26352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endParaRPr lang="en-US">
              <a:latin typeface="Comic Sans MS" pitchFamily="66" charset="0"/>
            </a:endParaRPr>
          </a:p>
        </p:txBody>
      </p:sp>
      <p:sp>
        <p:nvSpPr>
          <p:cNvPr id="10248" name="Text Box 12"/>
          <p:cNvSpPr txBox="1">
            <a:spLocks noChangeArrowheads="1"/>
          </p:cNvSpPr>
          <p:nvPr/>
        </p:nvSpPr>
        <p:spPr bwMode="auto">
          <a:xfrm>
            <a:off x="6197600" y="3429000"/>
            <a:ext cx="3635375" cy="86995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altLang="ja-JP" sz="2400">
                <a:solidFill>
                  <a:schemeClr val="bg1"/>
                </a:solidFill>
                <a:latin typeface="Comic Sans MS" pitchFamily="66" charset="0"/>
                <a:ea typeface="MS PGothic" pitchFamily="34" charset="-128"/>
              </a:rPr>
              <a:t>waist line is orthogonal </a:t>
            </a:r>
          </a:p>
          <a:p>
            <a:pPr eaLnBrk="1" hangingPunct="1"/>
            <a:r>
              <a:rPr lang="en-US" altLang="ja-JP" sz="2400">
                <a:solidFill>
                  <a:schemeClr val="bg1"/>
                </a:solidFill>
                <a:latin typeface="Comic Sans MS" pitchFamily="66" charset="0"/>
                <a:ea typeface="MS PGothic" pitchFamily="34" charset="-128"/>
              </a:rPr>
              <a:t>to the axis of  bunch</a:t>
            </a:r>
            <a:endParaRPr lang="en-US" sz="24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249" name="Text Box 13"/>
          <p:cNvSpPr txBox="1">
            <a:spLocks noChangeArrowheads="1"/>
          </p:cNvSpPr>
          <p:nvPr/>
        </p:nvSpPr>
        <p:spPr bwMode="auto">
          <a:xfrm>
            <a:off x="6426200" y="6781800"/>
            <a:ext cx="3038475" cy="86995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altLang="ja-JP" sz="2400">
                <a:solidFill>
                  <a:schemeClr val="bg1"/>
                </a:solidFill>
                <a:latin typeface="Comic Sans MS" pitchFamily="66" charset="0"/>
                <a:ea typeface="MS PGothic" pitchFamily="34" charset="-128"/>
              </a:rPr>
              <a:t>waist moves to the </a:t>
            </a:r>
          </a:p>
          <a:p>
            <a:pPr eaLnBrk="1" hangingPunct="1"/>
            <a:r>
              <a:rPr lang="en-US" altLang="ja-JP" sz="2400">
                <a:solidFill>
                  <a:schemeClr val="bg1"/>
                </a:solidFill>
                <a:latin typeface="Comic Sans MS" pitchFamily="66" charset="0"/>
                <a:ea typeface="MS PGothic" pitchFamily="34" charset="-128"/>
              </a:rPr>
              <a:t>axis of other beam</a:t>
            </a:r>
            <a:endParaRPr lang="en-US" sz="24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250" name="Rectangle 14"/>
          <p:cNvSpPr>
            <a:spLocks noChangeArrowheads="1"/>
          </p:cNvSpPr>
          <p:nvPr/>
        </p:nvSpPr>
        <p:spPr bwMode="auto">
          <a:xfrm>
            <a:off x="2159000" y="7924800"/>
            <a:ext cx="9269413" cy="86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 anchor="ctr">
            <a:spAutoFit/>
          </a:bodyPr>
          <a:lstStyle/>
          <a:p>
            <a:pPr algn="ctr"/>
            <a:r>
              <a:rPr lang="en-US" altLang="ja-JP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  <a:ea typeface="MS PGothic" pitchFamily="34" charset="-128"/>
              </a:rPr>
              <a:t>All particles from both beams collide in the minimum </a:t>
            </a:r>
            <a:r>
              <a:rPr lang="en-US" altLang="ja-JP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Symbol" pitchFamily="18" charset="2"/>
                <a:ea typeface="MS PGothic" pitchFamily="34" charset="-128"/>
              </a:rPr>
              <a:t>b</a:t>
            </a:r>
            <a:r>
              <a:rPr lang="en-US" altLang="ja-JP" sz="2400" baseline="-250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  <a:ea typeface="MS PGothic" pitchFamily="34" charset="-128"/>
              </a:rPr>
              <a:t>y</a:t>
            </a:r>
            <a:r>
              <a:rPr lang="en-US" altLang="ja-JP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  <a:ea typeface="MS PGothic" pitchFamily="34" charset="-128"/>
              </a:rPr>
              <a:t> region, </a:t>
            </a:r>
          </a:p>
          <a:p>
            <a:pPr algn="ctr"/>
            <a:r>
              <a:rPr lang="en-US" altLang="ja-JP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  <a:ea typeface="MS PGothic" pitchFamily="34" charset="-128"/>
              </a:rPr>
              <a:t>with a net luminosity gain</a:t>
            </a:r>
          </a:p>
        </p:txBody>
      </p:sp>
      <p:sp>
        <p:nvSpPr>
          <p:cNvPr id="10251" name="Text Box 15"/>
          <p:cNvSpPr txBox="1">
            <a:spLocks noChangeArrowheads="1"/>
          </p:cNvSpPr>
          <p:nvPr/>
        </p:nvSpPr>
        <p:spPr bwMode="auto">
          <a:xfrm>
            <a:off x="11455400" y="8153400"/>
            <a:ext cx="1263650" cy="40798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 eaLnBrk="1" hangingPunct="1"/>
            <a:r>
              <a:rPr lang="it-IT" sz="1800">
                <a:solidFill>
                  <a:schemeClr val="bg1"/>
                </a:solidFill>
                <a:latin typeface="Comic Sans MS" pitchFamily="66" charset="0"/>
              </a:rPr>
              <a:t>E. Paoloni</a:t>
            </a:r>
            <a:endParaRPr lang="en-US" sz="180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940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99" t="1810"/>
          <a:stretch>
            <a:fillRect/>
          </a:stretch>
        </p:blipFill>
        <p:spPr bwMode="auto">
          <a:xfrm>
            <a:off x="3016250" y="1135063"/>
            <a:ext cx="6608763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1874520"/>
            <a:ext cx="13004800" cy="4881899"/>
          </a:xfrm>
          <a:prstGeom prst="rect">
            <a:avLst/>
          </a:prstGeom>
          <a:solidFill>
            <a:schemeClr val="tx1"/>
          </a:solidFill>
          <a:ln w="254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/>
              <a:latin typeface="Chalkboard" charset="0"/>
              <a:ea typeface="ヒラギノ角ゴ ProN W3" charset="0"/>
              <a:cs typeface="ヒラギノ角ゴ ProN W3" charset="0"/>
              <a:sym typeface="Chalkboard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7235" y="6756419"/>
            <a:ext cx="6480175" cy="1239837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New SVT with pixel Layer 0</a:t>
            </a:r>
          </a:p>
          <a:p>
            <a:pPr>
              <a:defRPr/>
            </a:pPr>
            <a:r>
              <a:rPr lang="en-US" sz="2000" dirty="0" smtClean="0"/>
              <a:t>New DCH</a:t>
            </a:r>
          </a:p>
          <a:p>
            <a:pPr>
              <a:defRPr/>
            </a:pPr>
            <a:r>
              <a:rPr lang="en-US" sz="2000" dirty="0" smtClean="0"/>
              <a:t>Smaller DIRC SOB</a:t>
            </a:r>
          </a:p>
          <a:p>
            <a:pPr>
              <a:defRPr/>
            </a:pPr>
            <a:r>
              <a:rPr lang="en-US" sz="2400" dirty="0"/>
              <a:t>P</a:t>
            </a:r>
            <a:r>
              <a:rPr lang="en-US" sz="2000" dirty="0"/>
              <a:t>ossible forward PID</a:t>
            </a:r>
          </a:p>
          <a:p>
            <a:pPr>
              <a:defRPr/>
            </a:pPr>
            <a:r>
              <a:rPr lang="en-US" sz="2000" dirty="0"/>
              <a:t>New EMC forward &amp; rear </a:t>
            </a:r>
            <a:r>
              <a:rPr lang="en-US" sz="2000" dirty="0" err="1"/>
              <a:t>endcap</a:t>
            </a:r>
            <a:r>
              <a:rPr lang="en-US" sz="2000" dirty="0"/>
              <a:t> calorimeters</a:t>
            </a:r>
          </a:p>
          <a:p>
            <a:pPr>
              <a:defRPr/>
            </a:pPr>
            <a:r>
              <a:rPr lang="en-US" sz="2000" dirty="0"/>
              <a:t>Improved </a:t>
            </a:r>
            <a:r>
              <a:rPr lang="en-US" sz="2000" dirty="0" err="1"/>
              <a:t>muon</a:t>
            </a:r>
            <a:r>
              <a:rPr lang="en-US" sz="2000" dirty="0"/>
              <a:t> ID</a:t>
            </a:r>
          </a:p>
          <a:p>
            <a:pPr>
              <a:defRPr/>
            </a:pPr>
            <a:endParaRPr lang="en-US" sz="2000" dirty="0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lum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5388"/>
            <a:ext cx="6710477" cy="4626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018" y="259080"/>
            <a:ext cx="12504102" cy="1368425"/>
          </a:xfrm>
          <a:noFill/>
        </p:spPr>
        <p:txBody>
          <a:bodyPr/>
          <a:lstStyle/>
          <a:p>
            <a:pPr>
              <a:defRPr/>
            </a:pPr>
            <a:r>
              <a:rPr lang="en-US" sz="3600" dirty="0" smtClean="0"/>
              <a:t>The Super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3600" dirty="0" smtClean="0"/>
              <a:t>and Belle II detectors are upgrades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AR </a:t>
            </a:r>
            <a:r>
              <a:rPr lang="en-US" sz="3600" dirty="0" smtClean="0">
                <a:cs typeface="Times New Roman" pitchFamily="18" charset="0"/>
              </a:rPr>
              <a:t>and Belle </a:t>
            </a:r>
            <a:r>
              <a:rPr lang="en-US" dirty="0" smtClean="0">
                <a:cs typeface="Times New Roman" pitchFamily="18" charset="0"/>
              </a:rPr>
              <a:t>– </a:t>
            </a:r>
            <a:r>
              <a:rPr lang="en-US" sz="2400" dirty="0" smtClean="0">
                <a:cs typeface="Times New Roman" pitchFamily="18" charset="0"/>
              </a:rPr>
              <a:t>must deal with substantial luminosity-related backgrounds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0" y="2003217"/>
            <a:ext cx="1499128" cy="646331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endParaRPr lang="en-US" sz="3200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0" y="5765819"/>
            <a:ext cx="1574470" cy="707886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Times New Roman" pitchFamily="18" charset="0"/>
                <a:cs typeface="Times New Roman" pitchFamily="18" charset="0"/>
              </a:rPr>
              <a:t>Super</a:t>
            </a:r>
            <a:r>
              <a:rPr lang="en-US" sz="40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3600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718" y="1924428"/>
            <a:ext cx="6316082" cy="472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360" y="243840"/>
            <a:ext cx="11430000" cy="685800"/>
          </a:xfrm>
        </p:spPr>
        <p:txBody>
          <a:bodyPr/>
          <a:lstStyle/>
          <a:p>
            <a:r>
              <a:rPr lang="en-US" dirty="0" smtClean="0"/>
              <a:t>Luminosity integration rate</a:t>
            </a:r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66" y="1490543"/>
            <a:ext cx="6236954" cy="4712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78" y="1485730"/>
            <a:ext cx="6539051" cy="471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92567" y="6359341"/>
            <a:ext cx="2515432" cy="156966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SuperKEKB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/>
            </a:r>
            <a:b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</a:b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50/</a:t>
            </a:r>
            <a:r>
              <a:rPr lang="en-US" sz="2400" dirty="0" err="1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ab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 in year 11</a:t>
            </a:r>
          </a:p>
          <a:p>
            <a:pPr algn="ctr"/>
            <a:r>
              <a:rPr lang="en-US" sz="24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i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ncluding 3 year</a:t>
            </a:r>
          </a:p>
          <a:p>
            <a:pPr algn="ctr"/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construction</a:t>
            </a:r>
            <a:endParaRPr lang="en-US" sz="2400" dirty="0">
              <a:solidFill>
                <a:srgbClr xmlns:mc="http://schemas.openxmlformats.org/markup-compatibility/2006" xmlns:a14="http://schemas.microsoft.com/office/drawing/2010/main" val="FF0000" mc:Ignorable="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4311" y="6359341"/>
            <a:ext cx="3223959" cy="126188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Super</a:t>
            </a:r>
            <a:r>
              <a:rPr lang="en-US" sz="2800" i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algn="ctr"/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50/</a:t>
            </a:r>
            <a:r>
              <a:rPr lang="en-US" sz="2400" dirty="0" err="1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ab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 in year 6</a:t>
            </a:r>
          </a:p>
          <a:p>
            <a:pPr algn="ctr"/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+ 5 year construction</a:t>
            </a:r>
            <a:endParaRPr lang="en-US" sz="2400" dirty="0">
              <a:solidFill>
                <a:srgbClr xmlns:mc="http://schemas.openxmlformats.org/markup-compatibility/2006" xmlns:a14="http://schemas.microsoft.com/office/drawing/2010/main" val="FF0000" mc:Ignorable=""/>
              </a:solidFill>
              <a:latin typeface="Comic Sans MS" pitchFamily="66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1026795" y="4721424"/>
            <a:ext cx="914400" cy="914400"/>
          </a:xfrm>
          <a:prstGeom prst="lin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922395" y="3721299"/>
            <a:ext cx="0" cy="790575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54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190671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6081"/>
          <p:cNvSpPr>
            <a:spLocks noChangeArrowheads="1"/>
          </p:cNvSpPr>
          <p:nvPr/>
        </p:nvSpPr>
        <p:spPr bwMode="auto">
          <a:xfrm>
            <a:off x="3695700" y="1009650"/>
            <a:ext cx="2414588" cy="7202488"/>
          </a:xfrm>
          <a:prstGeom prst="rect">
            <a:avLst/>
          </a:prstGeom>
          <a:gradFill rotWithShape="1">
            <a:gsLst>
              <a:gs pos="0">
                <a:srgbClr xmlns:mc="http://schemas.openxmlformats.org/markup-compatibility/2006" xmlns:a14="http://schemas.microsoft.com/office/drawing/2010/main" val="C0C0C0" mc:Ignorable=""/>
              </a:gs>
              <a:gs pos="50000">
                <a:srgbClr xmlns:mc="http://schemas.openxmlformats.org/markup-compatibility/2006" xmlns:a14="http://schemas.microsoft.com/office/drawing/2010/main" val="595959" mc:Ignorable=""/>
              </a:gs>
              <a:gs pos="100000">
                <a:srgbClr xmlns:mc="http://schemas.openxmlformats.org/markup-compatibility/2006" xmlns:a14="http://schemas.microsoft.com/office/drawing/2010/main" val="C0C0C0" mc:Ignorable=""/>
              </a:gs>
            </a:gsLst>
            <a:lin ang="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30046" tIns="65023" rIns="130046" bIns="65023" anchor="ctr"/>
          <a:lstStyle/>
          <a:p>
            <a:pPr eaLnBrk="0" hangingPunct="0"/>
            <a:endParaRPr lang="en-US" sz="2600">
              <a:latin typeface="Comic Sans MS" pitchFamily="66" charset="0"/>
            </a:endParaRPr>
          </a:p>
        </p:txBody>
      </p:sp>
      <p:sp>
        <p:nvSpPr>
          <p:cNvPr id="33795" name="Shape 96258"/>
          <p:cNvSpPr>
            <a:spLocks noGrp="1" noChangeArrowheads="1"/>
          </p:cNvSpPr>
          <p:nvPr>
            <p:ph type="title" idx="4294967295"/>
          </p:nvPr>
        </p:nvSpPr>
        <p:spPr>
          <a:xfrm>
            <a:off x="269875" y="306388"/>
            <a:ext cx="12734925" cy="563562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Many SM extensions yield measurable effects in flavor physics</a:t>
            </a:r>
            <a:endParaRPr lang="en-US" sz="3200" b="1" dirty="0" smtClean="0"/>
          </a:p>
        </p:txBody>
      </p:sp>
      <p:sp>
        <p:nvSpPr>
          <p:cNvPr id="14340" name="Cloud Callout 46083"/>
          <p:cNvSpPr>
            <a:spLocks noChangeArrowheads="1"/>
          </p:cNvSpPr>
          <p:nvPr/>
        </p:nvSpPr>
        <p:spPr bwMode="auto">
          <a:xfrm>
            <a:off x="828675" y="1352550"/>
            <a:ext cx="3235325" cy="1528763"/>
          </a:xfrm>
          <a:prstGeom prst="cloudCallout">
            <a:avLst>
              <a:gd name="adj1" fmla="val -22366"/>
              <a:gd name="adj2" fmla="val 28583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30046" tIns="65023" rIns="130046" bIns="65023" anchor="ctr"/>
          <a:lstStyle/>
          <a:p>
            <a:pPr algn="ctr" eaLnBrk="0" hangingPunct="0"/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41" name="Cloud Callout 46084"/>
          <p:cNvSpPr>
            <a:spLocks noChangeArrowheads="1"/>
          </p:cNvSpPr>
          <p:nvPr/>
        </p:nvSpPr>
        <p:spPr bwMode="auto">
          <a:xfrm>
            <a:off x="728663" y="3300413"/>
            <a:ext cx="3235325" cy="1528762"/>
          </a:xfrm>
          <a:prstGeom prst="cloudCallout">
            <a:avLst>
              <a:gd name="adj1" fmla="val 2755"/>
              <a:gd name="adj2" fmla="val 31685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30046" tIns="65023" rIns="130046" bIns="65023" anchor="ctr"/>
          <a:lstStyle/>
          <a:p>
            <a:pPr algn="ctr" eaLnBrk="0" hangingPunct="0"/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42" name="Cloud Callout 46085"/>
          <p:cNvSpPr>
            <a:spLocks noChangeArrowheads="1"/>
          </p:cNvSpPr>
          <p:nvPr/>
        </p:nvSpPr>
        <p:spPr bwMode="auto">
          <a:xfrm>
            <a:off x="839788" y="5459413"/>
            <a:ext cx="3235325" cy="1935162"/>
          </a:xfrm>
          <a:prstGeom prst="cloudCallout">
            <a:avLst>
              <a:gd name="adj1" fmla="val -11269"/>
              <a:gd name="adj2" fmla="val -16937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30046" tIns="65023" rIns="130046" bIns="65023" anchor="ctr"/>
          <a:lstStyle/>
          <a:p>
            <a:pPr algn="ctr" eaLnBrk="0" hangingPunct="0"/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43" name="TextBox 46086"/>
          <p:cNvSpPr txBox="1">
            <a:spLocks noChangeArrowheads="1"/>
          </p:cNvSpPr>
          <p:nvPr/>
        </p:nvSpPr>
        <p:spPr bwMode="auto">
          <a:xfrm>
            <a:off x="1198563" y="3527425"/>
            <a:ext cx="2174875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Extra dim w/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SM on brane</a:t>
            </a:r>
          </a:p>
        </p:txBody>
      </p:sp>
      <p:sp>
        <p:nvSpPr>
          <p:cNvPr id="14344" name="TextBox 46087"/>
          <p:cNvSpPr txBox="1">
            <a:spLocks noChangeArrowheads="1"/>
          </p:cNvSpPr>
          <p:nvPr/>
        </p:nvSpPr>
        <p:spPr bwMode="auto">
          <a:xfrm>
            <a:off x="1158875" y="5743575"/>
            <a:ext cx="2538413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Supersoft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SUSY breaking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Dirac gauginos</a:t>
            </a:r>
          </a:p>
        </p:txBody>
      </p:sp>
      <p:sp>
        <p:nvSpPr>
          <p:cNvPr id="14345" name="TextBox 46088"/>
          <p:cNvSpPr txBox="1">
            <a:spLocks noChangeArrowheads="1"/>
          </p:cNvSpPr>
          <p:nvPr/>
        </p:nvSpPr>
        <p:spPr bwMode="auto">
          <a:xfrm>
            <a:off x="415925" y="7910513"/>
            <a:ext cx="12155488" cy="53181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SM-like flavor physics                             Observable effects of New Physics</a:t>
            </a:r>
          </a:p>
        </p:txBody>
      </p:sp>
      <p:sp>
        <p:nvSpPr>
          <p:cNvPr id="14346" name="Cloud Callout 46089"/>
          <p:cNvSpPr>
            <a:spLocks noChangeArrowheads="1"/>
          </p:cNvSpPr>
          <p:nvPr/>
        </p:nvSpPr>
        <p:spPr bwMode="auto">
          <a:xfrm>
            <a:off x="4183063" y="5562600"/>
            <a:ext cx="2617787" cy="1966913"/>
          </a:xfrm>
          <a:prstGeom prst="cloudCallout">
            <a:avLst>
              <a:gd name="adj1" fmla="val -147500"/>
              <a:gd name="adj2" fmla="val -171583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30046" tIns="65023" rIns="130046" bIns="65023" anchor="ctr"/>
          <a:lstStyle/>
          <a:p>
            <a:pPr algn="ctr" eaLnBrk="0" hangingPunct="0"/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47" name="TextBox 46090"/>
          <p:cNvSpPr txBox="1">
            <a:spLocks noChangeArrowheads="1"/>
          </p:cNvSpPr>
          <p:nvPr/>
        </p:nvSpPr>
        <p:spPr bwMode="auto">
          <a:xfrm>
            <a:off x="4752975" y="5838825"/>
            <a:ext cx="1503363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MSSM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MFV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low tan</a:t>
            </a: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Symbol" pitchFamily="18" charset="2"/>
                <a:sym typeface="Symbol" pitchFamily="18" charset="2"/>
              </a:rPr>
              <a:t></a:t>
            </a:r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48" name="Cloud Callout 46091"/>
          <p:cNvSpPr>
            <a:spLocks noChangeArrowheads="1"/>
          </p:cNvSpPr>
          <p:nvPr/>
        </p:nvSpPr>
        <p:spPr bwMode="auto">
          <a:xfrm>
            <a:off x="5875338" y="1482725"/>
            <a:ext cx="4454525" cy="1154113"/>
          </a:xfrm>
          <a:prstGeom prst="cloudCallout">
            <a:avLst>
              <a:gd name="adj1" fmla="val -27495"/>
              <a:gd name="adj2" fmla="val 38065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30046" tIns="65023" rIns="130046" bIns="65023" anchor="ctr"/>
          <a:lstStyle/>
          <a:p>
            <a:pPr algn="ctr" eaLnBrk="0" hangingPunct="0"/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49" name="TextBox 46092"/>
          <p:cNvSpPr txBox="1">
            <a:spLocks noChangeArrowheads="1"/>
          </p:cNvSpPr>
          <p:nvPr/>
        </p:nvSpPr>
        <p:spPr bwMode="auto">
          <a:xfrm>
            <a:off x="6545263" y="1790700"/>
            <a:ext cx="3268662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Generic  Little Higgs</a:t>
            </a:r>
          </a:p>
        </p:txBody>
      </p:sp>
      <p:sp>
        <p:nvSpPr>
          <p:cNvPr id="14350" name="Cloud Callout 46093"/>
          <p:cNvSpPr>
            <a:spLocks noChangeArrowheads="1"/>
          </p:cNvSpPr>
          <p:nvPr/>
        </p:nvSpPr>
        <p:spPr bwMode="auto">
          <a:xfrm>
            <a:off x="6005513" y="3348038"/>
            <a:ext cx="6129337" cy="1154112"/>
          </a:xfrm>
          <a:prstGeom prst="cloudCallout">
            <a:avLst>
              <a:gd name="adj1" fmla="val -1713"/>
              <a:gd name="adj2" fmla="val -55282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30046" tIns="65023" rIns="130046" bIns="65023" anchor="ctr"/>
          <a:lstStyle/>
          <a:p>
            <a:pPr algn="ctr" eaLnBrk="0" hangingPunct="0"/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51" name="TextBox 46094"/>
          <p:cNvSpPr txBox="1">
            <a:spLocks noChangeArrowheads="1"/>
          </p:cNvSpPr>
          <p:nvPr/>
        </p:nvSpPr>
        <p:spPr bwMode="auto">
          <a:xfrm>
            <a:off x="6608763" y="3589338"/>
            <a:ext cx="497363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Generic  extra dim w SM in bulk</a:t>
            </a:r>
          </a:p>
        </p:txBody>
      </p:sp>
      <p:sp>
        <p:nvSpPr>
          <p:cNvPr id="14352" name="Cloud Callout 46095"/>
          <p:cNvSpPr>
            <a:spLocks noChangeArrowheads="1"/>
          </p:cNvSpPr>
          <p:nvPr/>
        </p:nvSpPr>
        <p:spPr bwMode="auto">
          <a:xfrm>
            <a:off x="9661525" y="5240338"/>
            <a:ext cx="2520950" cy="1154112"/>
          </a:xfrm>
          <a:prstGeom prst="cloudCallout">
            <a:avLst>
              <a:gd name="adj1" fmla="val -491"/>
              <a:gd name="adj2" fmla="val 17708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30046" tIns="65023" rIns="130046" bIns="65023" anchor="ctr"/>
          <a:lstStyle/>
          <a:p>
            <a:pPr algn="ctr" eaLnBrk="0" hangingPunct="0"/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53" name="TextBox 46096"/>
          <p:cNvSpPr txBox="1">
            <a:spLocks noChangeArrowheads="1"/>
          </p:cNvSpPr>
          <p:nvPr/>
        </p:nvSpPr>
        <p:spPr bwMode="auto">
          <a:xfrm>
            <a:off x="9872663" y="5500688"/>
            <a:ext cx="20923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SUSY GUTs</a:t>
            </a:r>
          </a:p>
        </p:txBody>
      </p:sp>
      <p:sp>
        <p:nvSpPr>
          <p:cNvPr id="14354" name="Cloud Callout 46097"/>
          <p:cNvSpPr>
            <a:spLocks noChangeArrowheads="1"/>
          </p:cNvSpPr>
          <p:nvPr/>
        </p:nvSpPr>
        <p:spPr bwMode="auto">
          <a:xfrm>
            <a:off x="9453563" y="6405563"/>
            <a:ext cx="2927350" cy="1154112"/>
          </a:xfrm>
          <a:prstGeom prst="cloudCallout">
            <a:avLst>
              <a:gd name="adj1" fmla="val 24324"/>
              <a:gd name="adj2" fmla="val -41389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30046" tIns="65023" rIns="130046" bIns="65023" anchor="ctr"/>
          <a:lstStyle/>
          <a:p>
            <a:pPr algn="ctr" eaLnBrk="0" hangingPunct="0"/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55" name="TextBox 46098"/>
          <p:cNvSpPr txBox="1">
            <a:spLocks noChangeArrowheads="1"/>
          </p:cNvSpPr>
          <p:nvPr/>
        </p:nvSpPr>
        <p:spPr bwMode="auto">
          <a:xfrm>
            <a:off x="9645650" y="6667500"/>
            <a:ext cx="2538413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Effective SUSY</a:t>
            </a:r>
          </a:p>
        </p:txBody>
      </p:sp>
      <p:sp>
        <p:nvSpPr>
          <p:cNvPr id="14356" name="Cloud Callout 46099"/>
          <p:cNvSpPr>
            <a:spLocks noChangeArrowheads="1"/>
          </p:cNvSpPr>
          <p:nvPr/>
        </p:nvSpPr>
        <p:spPr bwMode="auto">
          <a:xfrm>
            <a:off x="6891338" y="5518150"/>
            <a:ext cx="2616200" cy="1966913"/>
          </a:xfrm>
          <a:prstGeom prst="cloudCallout">
            <a:avLst>
              <a:gd name="adj1" fmla="val -283389"/>
              <a:gd name="adj2" fmla="val -30384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30046" tIns="65023" rIns="130046" bIns="65023" anchor="ctr"/>
          <a:lstStyle/>
          <a:p>
            <a:pPr algn="ctr" eaLnBrk="0" hangingPunct="0"/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57" name="TextBox 46100"/>
          <p:cNvSpPr txBox="1">
            <a:spLocks noChangeArrowheads="1"/>
          </p:cNvSpPr>
          <p:nvPr/>
        </p:nvSpPr>
        <p:spPr bwMode="auto">
          <a:xfrm>
            <a:off x="7261225" y="5797550"/>
            <a:ext cx="1744663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MSSM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MFV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large tan</a:t>
            </a: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Symbol" pitchFamily="18" charset="2"/>
                <a:sym typeface="Symbol" pitchFamily="18" charset="2"/>
              </a:rPr>
              <a:t></a:t>
            </a:r>
            <a:endParaRPr lang="en-US" sz="2600">
              <a:solidFill>
                <a:srgbClr xmlns:mc="http://schemas.openxmlformats.org/markup-compatibility/2006" xmlns:a14="http://schemas.microsoft.com/office/drawing/2010/main" val="CC0000" mc:Ignorable=""/>
              </a:solidFill>
              <a:latin typeface="Comic Sans MS" pitchFamily="66" charset="0"/>
            </a:endParaRPr>
          </a:p>
        </p:txBody>
      </p:sp>
      <p:sp>
        <p:nvSpPr>
          <p:cNvPr id="14358" name="TextBox 46101"/>
          <p:cNvSpPr txBox="1">
            <a:spLocks noChangeArrowheads="1"/>
          </p:cNvSpPr>
          <p:nvPr/>
        </p:nvSpPr>
        <p:spPr bwMode="auto">
          <a:xfrm>
            <a:off x="9358313" y="8407400"/>
            <a:ext cx="19748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00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after G. Hiller</a:t>
            </a:r>
          </a:p>
        </p:txBody>
      </p:sp>
      <p:sp>
        <p:nvSpPr>
          <p:cNvPr id="14359" name="TextBox 46102"/>
          <p:cNvSpPr txBox="1">
            <a:spLocks noChangeArrowheads="1"/>
          </p:cNvSpPr>
          <p:nvPr/>
        </p:nvSpPr>
        <p:spPr bwMode="auto">
          <a:xfrm>
            <a:off x="1217613" y="1577975"/>
            <a:ext cx="2339975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/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Little Higgs w/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C0000" mc:Ignorable=""/>
                </a:solidFill>
                <a:latin typeface="Arial" pitchFamily="34" charset="0"/>
                <a:cs typeface="Arial" pitchFamily="34" charset="0"/>
              </a:rPr>
              <a:t>MFV UV fix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6"/>
          <p:cNvSpPr>
            <a:spLocks noChangeArrowheads="1"/>
          </p:cNvSpPr>
          <p:nvPr/>
        </p:nvSpPr>
        <p:spPr bwMode="auto">
          <a:xfrm>
            <a:off x="0" y="1430338"/>
            <a:ext cx="11122025" cy="7215187"/>
          </a:xfrm>
          <a:prstGeom prst="rect">
            <a:avLst/>
          </a:prstGeom>
          <a:solidFill>
            <a:schemeClr val="tx1"/>
          </a:solid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>
          <a:xfrm>
            <a:off x="325438" y="0"/>
            <a:ext cx="9474200" cy="846138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Lepton Flavor Violation in </a:t>
            </a:r>
            <a:r>
              <a:rPr lang="en-US" sz="3600" i="1" dirty="0" smtClean="0">
                <a:latin typeface="Symbol" pitchFamily="18" charset="2"/>
              </a:rPr>
              <a:t>t</a:t>
            </a:r>
            <a:r>
              <a:rPr lang="en-US" sz="3600" dirty="0" smtClean="0"/>
              <a:t> decays</a:t>
            </a:r>
          </a:p>
        </p:txBody>
      </p:sp>
      <p:sp>
        <p:nvSpPr>
          <p:cNvPr id="45060" name="TextBox 6"/>
          <p:cNvSpPr txBox="1">
            <a:spLocks noChangeArrowheads="1"/>
          </p:cNvSpPr>
          <p:nvPr/>
        </p:nvSpPr>
        <p:spPr bwMode="auto">
          <a:xfrm>
            <a:off x="330200" y="727075"/>
            <a:ext cx="126746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Super </a:t>
            </a:r>
            <a:r>
              <a:rPr lang="en-US" sz="3200" i="1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 Factory sensitivity directly confronts New Physics models</a:t>
            </a:r>
          </a:p>
        </p:txBody>
      </p:sp>
      <p:sp>
        <p:nvSpPr>
          <p:cNvPr id="15365" name="TextBox 14"/>
          <p:cNvSpPr txBox="1">
            <a:spLocks noChangeArrowheads="1"/>
          </p:cNvSpPr>
          <p:nvPr/>
        </p:nvSpPr>
        <p:spPr bwMode="auto">
          <a:xfrm>
            <a:off x="10453688" y="3306763"/>
            <a:ext cx="2100262" cy="15160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 eaLnBrk="1" hangingPunct="1"/>
            <a:r>
              <a:rPr lang="en-US" sz="2800">
                <a:solidFill>
                  <a:schemeClr val="bg1"/>
                </a:solidFill>
                <a:latin typeface="Comic Sans MS" pitchFamily="66" charset="0"/>
              </a:rPr>
              <a:t>Super</a:t>
            </a:r>
            <a:r>
              <a:rPr lang="en-US" sz="3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n-US" sz="2800" i="1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n-US" sz="2800">
                <a:solidFill>
                  <a:schemeClr val="bg1"/>
                </a:solidFill>
                <a:latin typeface="Comic Sans MS" pitchFamily="66" charset="0"/>
              </a:rPr>
              <a:t>sensitivity</a:t>
            </a:r>
          </a:p>
          <a:p>
            <a:pPr algn="ctr" eaLnBrk="1" hangingPunct="1"/>
            <a:r>
              <a:rPr lang="en-US" sz="2800">
                <a:solidFill>
                  <a:schemeClr val="bg1"/>
                </a:solidFill>
                <a:latin typeface="Comic Sans MS" pitchFamily="66" charset="0"/>
              </a:rPr>
              <a:t>For 75 ab</a:t>
            </a:r>
            <a:r>
              <a:rPr lang="en-US" sz="2800" baseline="30000">
                <a:solidFill>
                  <a:schemeClr val="bg1"/>
                </a:solidFill>
                <a:latin typeface="Comic Sans MS" pitchFamily="66" charset="0"/>
              </a:rPr>
              <a:t>-1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9650" y="4819650"/>
            <a:ext cx="3105150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Box 10"/>
          <p:cNvSpPr txBox="1">
            <a:spLocks noChangeArrowheads="1"/>
          </p:cNvSpPr>
          <p:nvPr/>
        </p:nvSpPr>
        <p:spPr bwMode="auto">
          <a:xfrm>
            <a:off x="1468438" y="8462963"/>
            <a:ext cx="9104312" cy="5222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8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We expect to see LFV events, not just improve limits</a:t>
            </a:r>
          </a:p>
        </p:txBody>
      </p:sp>
      <p:cxnSp>
        <p:nvCxnSpPr>
          <p:cNvPr id="15368" name="Straight Connector 12"/>
          <p:cNvCxnSpPr>
            <a:cxnSpLocks noChangeShapeType="1"/>
          </p:cNvCxnSpPr>
          <p:nvPr/>
        </p:nvCxnSpPr>
        <p:spPr bwMode="auto">
          <a:xfrm flipV="1">
            <a:off x="1447800" y="6465888"/>
            <a:ext cx="201613" cy="0"/>
          </a:xfrm>
          <a:prstGeom prst="line">
            <a:avLst/>
          </a:prstGeom>
          <a:noFill/>
          <a:ln w="53975">
            <a:solidFill>
              <a:srgbClr xmlns:mc="http://schemas.openxmlformats.org/markup-compatibility/2006" xmlns:a14="http://schemas.microsoft.com/office/drawing/2010/main" val="FF0000" mc:Ignorable=""/>
            </a:solidFill>
            <a:prstDash val="lgDashDot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9" name="Straight Connector 19"/>
          <p:cNvCxnSpPr>
            <a:cxnSpLocks noChangeShapeType="1"/>
          </p:cNvCxnSpPr>
          <p:nvPr/>
        </p:nvCxnSpPr>
        <p:spPr bwMode="auto">
          <a:xfrm>
            <a:off x="5689600" y="7605713"/>
            <a:ext cx="244475" cy="4762"/>
          </a:xfrm>
          <a:prstGeom prst="line">
            <a:avLst/>
          </a:prstGeom>
          <a:noFill/>
          <a:ln w="53975">
            <a:solidFill>
              <a:srgbClr xmlns:mc="http://schemas.openxmlformats.org/markup-compatibility/2006" xmlns:a14="http://schemas.microsoft.com/office/drawing/2010/main" val="FF0000" mc:Ignorable=""/>
            </a:solidFill>
            <a:prstDash val="lgDashDot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0" name="Straight Arrow Connector 22"/>
          <p:cNvCxnSpPr>
            <a:cxnSpLocks noChangeShapeType="1"/>
          </p:cNvCxnSpPr>
          <p:nvPr/>
        </p:nvCxnSpPr>
        <p:spPr bwMode="auto">
          <a:xfrm flipV="1">
            <a:off x="5953125" y="6534150"/>
            <a:ext cx="4089400" cy="1095375"/>
          </a:xfrm>
          <a:prstGeom prst="straightConnector1">
            <a:avLst/>
          </a:prstGeom>
          <a:noFill/>
          <a:ln w="44450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1" name="Oval 17"/>
          <p:cNvSpPr>
            <a:spLocks noChangeArrowheads="1"/>
          </p:cNvSpPr>
          <p:nvPr/>
        </p:nvSpPr>
        <p:spPr bwMode="auto">
          <a:xfrm>
            <a:off x="1458913" y="8039100"/>
            <a:ext cx="209550" cy="481013"/>
          </a:xfrm>
          <a:prstGeom prst="ellipse">
            <a:avLst/>
          </a:prstGeom>
          <a:noFill/>
          <a:ln w="25400" algn="ctr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5372" name="Oval 21"/>
          <p:cNvSpPr>
            <a:spLocks noChangeArrowheads="1"/>
          </p:cNvSpPr>
          <p:nvPr/>
        </p:nvSpPr>
        <p:spPr bwMode="auto">
          <a:xfrm>
            <a:off x="5648325" y="7900988"/>
            <a:ext cx="276225" cy="581025"/>
          </a:xfrm>
          <a:prstGeom prst="ellipse">
            <a:avLst/>
          </a:prstGeom>
          <a:noFill/>
          <a:ln w="25400" algn="ctr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5373" name="Rectangle 23"/>
          <p:cNvSpPr>
            <a:spLocks noChangeArrowheads="1"/>
          </p:cNvSpPr>
          <p:nvPr/>
        </p:nvSpPr>
        <p:spPr bwMode="auto">
          <a:xfrm>
            <a:off x="9977438" y="5334000"/>
            <a:ext cx="2792412" cy="392113"/>
          </a:xfrm>
          <a:prstGeom prst="rect">
            <a:avLst/>
          </a:prstGeom>
          <a:noFill/>
          <a:ln w="25400" algn="ctr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5374" name="Rectangle 24"/>
          <p:cNvSpPr>
            <a:spLocks noChangeArrowheads="1"/>
          </p:cNvSpPr>
          <p:nvPr/>
        </p:nvSpPr>
        <p:spPr bwMode="auto">
          <a:xfrm>
            <a:off x="9982200" y="6008688"/>
            <a:ext cx="2790825" cy="708025"/>
          </a:xfrm>
          <a:prstGeom prst="rect">
            <a:avLst/>
          </a:prstGeom>
          <a:noFill/>
          <a:ln w="25400" algn="ctr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5375" name="Rectangle 30"/>
          <p:cNvSpPr>
            <a:spLocks noChangeArrowheads="1"/>
          </p:cNvSpPr>
          <p:nvPr/>
        </p:nvSpPr>
        <p:spPr bwMode="auto">
          <a:xfrm>
            <a:off x="1304925" y="5199063"/>
            <a:ext cx="336550" cy="695325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5376" name="Rectangle 34"/>
          <p:cNvSpPr>
            <a:spLocks noChangeArrowheads="1"/>
          </p:cNvSpPr>
          <p:nvPr/>
        </p:nvSpPr>
        <p:spPr bwMode="auto">
          <a:xfrm>
            <a:off x="5186363" y="6038850"/>
            <a:ext cx="1062037" cy="446088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cxnSp>
        <p:nvCxnSpPr>
          <p:cNvPr id="15377" name="Straight Arrow Connector 36"/>
          <p:cNvCxnSpPr>
            <a:cxnSpLocks noChangeShapeType="1"/>
          </p:cNvCxnSpPr>
          <p:nvPr/>
        </p:nvCxnSpPr>
        <p:spPr bwMode="auto">
          <a:xfrm rot="5400000" flipH="1" flipV="1">
            <a:off x="804863" y="7253288"/>
            <a:ext cx="1533525" cy="9525"/>
          </a:xfrm>
          <a:prstGeom prst="straightConnector1">
            <a:avLst/>
          </a:prstGeom>
          <a:noFill/>
          <a:ln w="25400" algn="ctr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8" name="Straight Arrow Connector 37"/>
          <p:cNvCxnSpPr>
            <a:cxnSpLocks noChangeShapeType="1"/>
            <a:stCxn id="15372" idx="0"/>
          </p:cNvCxnSpPr>
          <p:nvPr/>
        </p:nvCxnSpPr>
        <p:spPr bwMode="auto">
          <a:xfrm rot="5400000" flipH="1" flipV="1">
            <a:off x="5653087" y="7762876"/>
            <a:ext cx="271463" cy="4762"/>
          </a:xfrm>
          <a:prstGeom prst="straightConnector1">
            <a:avLst/>
          </a:prstGeom>
          <a:noFill/>
          <a:ln w="25400" algn="ctr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9" name="Straight Arrow Connector 25"/>
          <p:cNvCxnSpPr>
            <a:cxnSpLocks noChangeShapeType="1"/>
            <a:endCxn id="15373" idx="1"/>
          </p:cNvCxnSpPr>
          <p:nvPr/>
        </p:nvCxnSpPr>
        <p:spPr bwMode="auto">
          <a:xfrm flipV="1">
            <a:off x="1662113" y="5529263"/>
            <a:ext cx="8315325" cy="933450"/>
          </a:xfrm>
          <a:prstGeom prst="straightConnector1">
            <a:avLst/>
          </a:prstGeom>
          <a:noFill/>
          <a:ln w="50800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80" name="Picture 45" descr="TauLFV_UL_2009002_crop.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471613"/>
            <a:ext cx="10574337" cy="741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1" name="Rectangle 46"/>
          <p:cNvSpPr>
            <a:spLocks noChangeArrowheads="1"/>
          </p:cNvSpPr>
          <p:nvPr/>
        </p:nvSpPr>
        <p:spPr bwMode="auto">
          <a:xfrm>
            <a:off x="9858375" y="3141663"/>
            <a:ext cx="1235075" cy="2825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919913" y="701675"/>
            <a:ext cx="6084887" cy="3189288"/>
            <a:chOff x="6297614" y="1395413"/>
            <a:chExt cx="6085113" cy="3189514"/>
          </a:xfrm>
        </p:grpSpPr>
        <p:pic>
          <p:nvPicPr>
            <p:cNvPr id="15383" name="Picture 31" descr="tayfeynma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/>
            <a:stretch>
              <a:fillRect/>
            </a:stretch>
          </p:blipFill>
          <p:spPr bwMode="auto">
            <a:xfrm>
              <a:off x="6299200" y="2852964"/>
              <a:ext cx="6083527" cy="173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4" name="Picture 32" descr="tayfeynma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07"/>
            <a:stretch>
              <a:fillRect/>
            </a:stretch>
          </p:blipFill>
          <p:spPr bwMode="auto">
            <a:xfrm>
              <a:off x="6297614" y="1395413"/>
              <a:ext cx="6083072" cy="173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0" t="18808" r="23253" b="54756"/>
          <a:stretch>
            <a:fillRect/>
          </a:stretch>
        </p:blipFill>
        <p:spPr bwMode="auto">
          <a:xfrm>
            <a:off x="0" y="5083175"/>
            <a:ext cx="5888038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>
          <a:xfrm>
            <a:off x="479425" y="0"/>
            <a:ext cx="9474200" cy="846138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Lepton Flavor Violation in </a:t>
            </a:r>
            <a:r>
              <a:rPr lang="en-US" sz="3600" i="1" dirty="0" smtClean="0">
                <a:latin typeface="Symbol" pitchFamily="18" charset="2"/>
              </a:rPr>
              <a:t>t</a:t>
            </a:r>
            <a:r>
              <a:rPr lang="en-US" sz="3600" dirty="0" smtClean="0"/>
              <a:t> decays</a:t>
            </a:r>
          </a:p>
        </p:txBody>
      </p:sp>
      <p:pic>
        <p:nvPicPr>
          <p:cNvPr id="16388" name="Picture 6" descr="lfv_mu_egamma_vs_tau_mu_gamma_susy_seesaw_herre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1619250"/>
            <a:ext cx="5118100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607050" y="8156575"/>
            <a:ext cx="7261225" cy="369888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 err="1">
                <a:solidFill>
                  <a:schemeClr val="tx1">
                    <a:lumMod val="95000"/>
                  </a:schemeClr>
                </a:solidFill>
                <a:latin typeface="Comic Sans MS" pitchFamily="66" charset="0"/>
              </a:rPr>
              <a:t>Antusch</a:t>
            </a:r>
            <a:r>
              <a:rPr lang="en-US" sz="1800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</a:rPr>
              <a:t>, </a:t>
            </a:r>
            <a:r>
              <a:rPr lang="en-US" sz="1800" dirty="0" err="1">
                <a:solidFill>
                  <a:schemeClr val="tx1">
                    <a:lumMod val="95000"/>
                  </a:schemeClr>
                </a:solidFill>
                <a:latin typeface="Comic Sans MS" pitchFamily="66" charset="0"/>
              </a:rPr>
              <a:t>Arganda</a:t>
            </a:r>
            <a:r>
              <a:rPr lang="en-US" sz="1800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</a:rPr>
              <a:t>, </a:t>
            </a:r>
            <a:r>
              <a:rPr lang="en-US" sz="1800" dirty="0" err="1">
                <a:solidFill>
                  <a:schemeClr val="tx1">
                    <a:lumMod val="95000"/>
                  </a:schemeClr>
                </a:solidFill>
                <a:latin typeface="Comic Sans MS" pitchFamily="66" charset="0"/>
              </a:rPr>
              <a:t>Herrero</a:t>
            </a:r>
            <a:r>
              <a:rPr lang="en-US" sz="1800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</a:rPr>
              <a:t>, Teixeira,  </a:t>
            </a:r>
            <a:r>
              <a:rPr lang="en-US" sz="1800" dirty="0">
                <a:latin typeface="Comic Sans MS" pitchFamily="66" charset="0"/>
              </a:rPr>
              <a:t>JHEP 0611:090,2006</a:t>
            </a:r>
            <a:endParaRPr lang="en-US" sz="1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219075" y="1030288"/>
            <a:ext cx="11430000" cy="73152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400" dirty="0" smtClean="0"/>
              <a:t>Impact of </a:t>
            </a:r>
            <a:r>
              <a:rPr lang="en-US" sz="2400" i="1" dirty="0" smtClean="0">
                <a:latin typeface="Symbol" pitchFamily="18" charset="2"/>
              </a:rPr>
              <a:t>q</a:t>
            </a:r>
            <a:r>
              <a:rPr lang="en-US" sz="2400" baseline="-25000" dirty="0" smtClean="0"/>
              <a:t>13 </a:t>
            </a:r>
            <a:r>
              <a:rPr lang="en-US" sz="2400" dirty="0" smtClean="0"/>
              <a:t> in a SUSY seesaw model</a:t>
            </a:r>
            <a:endParaRPr lang="en-US" sz="2400" baseline="-25000" dirty="0"/>
          </a:p>
        </p:txBody>
      </p:sp>
      <p:sp>
        <p:nvSpPr>
          <p:cNvPr id="16391" name="Text Box 17"/>
          <p:cNvSpPr txBox="1">
            <a:spLocks noChangeArrowheads="1"/>
          </p:cNvSpPr>
          <p:nvPr/>
        </p:nvSpPr>
        <p:spPr bwMode="auto">
          <a:xfrm rot="10800000">
            <a:off x="-1588" y="6086475"/>
            <a:ext cx="354013" cy="19224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0" tIns="0" rIns="0" bIns="0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>
                <a:solidFill>
                  <a:schemeClr val="bg1"/>
                </a:solidFill>
                <a:latin typeface="Arial" pitchFamily="34" charset="0"/>
              </a:rPr>
              <a:t>10</a:t>
            </a:r>
            <a:r>
              <a:rPr lang="en-US" sz="2300" baseline="30000">
                <a:solidFill>
                  <a:schemeClr val="bg1"/>
                </a:solidFill>
                <a:latin typeface="Arial" pitchFamily="34" charset="0"/>
              </a:rPr>
              <a:t>7</a:t>
            </a:r>
            <a:r>
              <a:rPr lang="en-US" sz="2300">
                <a:solidFill>
                  <a:schemeClr val="bg1"/>
                </a:solidFill>
                <a:latin typeface="Arial" pitchFamily="34" charset="0"/>
              </a:rPr>
              <a:t> BR (</a:t>
            </a:r>
            <a:r>
              <a:rPr lang="en-US" sz="2300">
                <a:solidFill>
                  <a:schemeClr val="bg1"/>
                </a:solidFill>
                <a:latin typeface="Symbol" pitchFamily="18" charset="2"/>
              </a:rPr>
              <a:t>t</a:t>
            </a:r>
            <a:r>
              <a:rPr lang="en-US" sz="23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en-US" sz="2300">
                <a:solidFill>
                  <a:schemeClr val="bg1"/>
                </a:solidFill>
                <a:latin typeface="Symbol" pitchFamily="18" charset="2"/>
                <a:sym typeface="Wingdings" pitchFamily="2" charset="2"/>
              </a:rPr>
              <a:t>mg)</a:t>
            </a:r>
            <a:endParaRPr lang="fr-FR" sz="23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6392" name="Text Box 18"/>
          <p:cNvSpPr txBox="1">
            <a:spLocks noChangeArrowheads="1"/>
          </p:cNvSpPr>
          <p:nvPr/>
        </p:nvSpPr>
        <p:spPr bwMode="auto">
          <a:xfrm rot="-5400000">
            <a:off x="5177632" y="8339931"/>
            <a:ext cx="615950" cy="6492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>
                <a:solidFill>
                  <a:schemeClr val="bg1"/>
                </a:solidFill>
                <a:latin typeface="Arial" pitchFamily="34" charset="0"/>
              </a:rPr>
              <a:t>M</a:t>
            </a:r>
            <a:r>
              <a:rPr lang="en-US" sz="2300" baseline="-25000">
                <a:solidFill>
                  <a:schemeClr val="bg1"/>
                </a:solidFill>
                <a:latin typeface="Arial" pitchFamily="34" charset="0"/>
              </a:rPr>
              <a:t>1/2</a:t>
            </a:r>
            <a:endParaRPr lang="fr-FR" sz="2300" baseline="-250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6393" name="Line 20"/>
          <p:cNvSpPr>
            <a:spLocks noChangeShapeType="1"/>
          </p:cNvSpPr>
          <p:nvPr/>
        </p:nvSpPr>
        <p:spPr bwMode="auto">
          <a:xfrm>
            <a:off x="735013" y="7239000"/>
            <a:ext cx="5326062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902200" y="7100888"/>
            <a:ext cx="992188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046" tIns="65023" rIns="130046" bIns="65023">
            <a:spAutoFit/>
          </a:bodyPr>
          <a:lstStyle/>
          <a:p>
            <a:pPr>
              <a:defRPr/>
            </a:pPr>
            <a:r>
              <a:rPr lang="en-US" sz="17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SuperB</a:t>
            </a:r>
            <a:endParaRPr lang="fr-FR" sz="17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6395" name="Text Box 22"/>
          <p:cNvSpPr txBox="1">
            <a:spLocks noChangeArrowheads="1"/>
          </p:cNvSpPr>
          <p:nvPr/>
        </p:nvSpPr>
        <p:spPr bwMode="auto">
          <a:xfrm>
            <a:off x="2816225" y="5800725"/>
            <a:ext cx="217805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/>
              <a:t>SO(10) MSSM</a:t>
            </a:r>
            <a:endParaRPr lang="fr-FR" sz="2300"/>
          </a:p>
        </p:txBody>
      </p:sp>
      <p:sp>
        <p:nvSpPr>
          <p:cNvPr id="16396" name="Text Box 26"/>
          <p:cNvSpPr txBox="1">
            <a:spLocks noChangeArrowheads="1"/>
          </p:cNvSpPr>
          <p:nvPr/>
        </p:nvSpPr>
        <p:spPr bwMode="auto">
          <a:xfrm>
            <a:off x="2613025" y="6721475"/>
            <a:ext cx="2490788" cy="485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 b="1">
                <a:solidFill>
                  <a:srgbClr xmlns:mc="http://schemas.openxmlformats.org/markup-compatibility/2006" xmlns:a14="http://schemas.microsoft.com/office/drawing/2010/main" val="00FF00" mc:Ignorable=""/>
                </a:solidFill>
              </a:rPr>
              <a:t>LFV from PMNS</a:t>
            </a:r>
            <a:endParaRPr lang="fr-FR" sz="2300" b="1">
              <a:solidFill>
                <a:srgbClr xmlns:mc="http://schemas.openxmlformats.org/markup-compatibility/2006" xmlns:a14="http://schemas.microsoft.com/office/drawing/2010/main" val="00FF00" mc:Ignorable=""/>
              </a:solidFill>
            </a:endParaRPr>
          </a:p>
        </p:txBody>
      </p:sp>
      <p:sp>
        <p:nvSpPr>
          <p:cNvPr id="16397" name="Text Box 27"/>
          <p:cNvSpPr txBox="1">
            <a:spLocks noChangeArrowheads="1"/>
          </p:cNvSpPr>
          <p:nvPr/>
        </p:nvSpPr>
        <p:spPr bwMode="auto">
          <a:xfrm>
            <a:off x="2714625" y="8256588"/>
            <a:ext cx="2308225" cy="485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 b="1">
                <a:solidFill>
                  <a:srgbClr xmlns:mc="http://schemas.openxmlformats.org/markup-compatibility/2006" xmlns:a14="http://schemas.microsoft.com/office/drawing/2010/main" val="FF3300" mc:Ignorable=""/>
                </a:solidFill>
              </a:rPr>
              <a:t>LFV from CKM</a:t>
            </a:r>
            <a:endParaRPr lang="fr-FR" sz="2300" b="1">
              <a:solidFill>
                <a:srgbClr xmlns:mc="http://schemas.openxmlformats.org/markup-compatibility/2006" xmlns:a14="http://schemas.microsoft.com/office/drawing/2010/main" val="FF3300" mc:Ignorable=""/>
              </a:solidFill>
            </a:endParaRPr>
          </a:p>
        </p:txBody>
      </p:sp>
      <p:sp>
        <p:nvSpPr>
          <p:cNvPr id="16398" name="Text Box 35"/>
          <p:cNvSpPr txBox="1">
            <a:spLocks noChangeArrowheads="1"/>
          </p:cNvSpPr>
          <p:nvPr/>
        </p:nvSpPr>
        <p:spPr bwMode="auto">
          <a:xfrm>
            <a:off x="6116638" y="4994275"/>
            <a:ext cx="65547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xmlns:mc="http://schemas.openxmlformats.org/markup-compatibility/2006" val="000000" mc:Ignorable="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algn="ctr" eaLnBrk="1" hangingPunct="1"/>
            <a:r>
              <a:rPr lang="fr-FR" sz="2400">
                <a:latin typeface="Comic Sans MS" pitchFamily="66" charset="0"/>
              </a:rPr>
              <a:t>Discrimination between SUSY and LHT </a:t>
            </a:r>
          </a:p>
        </p:txBody>
      </p:sp>
      <p:pic>
        <p:nvPicPr>
          <p:cNvPr id="16399" name="Picture 3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4" t="15369" r="12131"/>
          <a:stretch>
            <a:fillRect/>
          </a:stretch>
        </p:blipFill>
        <p:spPr bwMode="auto">
          <a:xfrm>
            <a:off x="5937250" y="5491163"/>
            <a:ext cx="7067550" cy="2654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0" name="Text Box 37"/>
          <p:cNvSpPr txBox="1">
            <a:spLocks noChangeArrowheads="1"/>
          </p:cNvSpPr>
          <p:nvPr/>
        </p:nvSpPr>
        <p:spPr bwMode="auto">
          <a:xfrm>
            <a:off x="5980113" y="8451850"/>
            <a:ext cx="58372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1800">
                <a:latin typeface="Comic Sans MS" pitchFamily="66" charset="0"/>
                <a:cs typeface="Times New Roman" pitchFamily="18" charset="0"/>
              </a:rPr>
              <a:t>The ratio</a:t>
            </a:r>
            <a:r>
              <a:rPr lang="fr-FR" sz="1800">
                <a:latin typeface="Symbol" pitchFamily="18" charset="2"/>
                <a:cs typeface="Times New Roman" pitchFamily="18" charset="0"/>
              </a:rPr>
              <a:t> t</a:t>
            </a:r>
            <a:r>
              <a:rPr lang="fr-FR" sz="180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→ lll / </a:t>
            </a:r>
            <a:r>
              <a:rPr lang="fr-FR" sz="1800">
                <a:latin typeface="Symbol" pitchFamily="18" charset="2"/>
                <a:cs typeface="Times New Roman" pitchFamily="18" charset="0"/>
                <a:sym typeface="Wingdings" pitchFamily="2" charset="2"/>
              </a:rPr>
              <a:t>t</a:t>
            </a:r>
            <a:r>
              <a:rPr lang="fr-FR" sz="180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→</a:t>
            </a:r>
            <a:r>
              <a:rPr lang="fr-FR" sz="1800">
                <a:latin typeface="Symbol" pitchFamily="18" charset="2"/>
                <a:cs typeface="Times New Roman" pitchFamily="18" charset="0"/>
                <a:sym typeface="Wingdings" pitchFamily="2" charset="2"/>
              </a:rPr>
              <a:t> mg</a:t>
            </a:r>
            <a:r>
              <a:rPr lang="fr-FR" sz="180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is not suppressed in LHT </a:t>
            </a:r>
            <a:br>
              <a:rPr lang="fr-FR" sz="1800">
                <a:latin typeface="Comic Sans MS" pitchFamily="66" charset="0"/>
                <a:cs typeface="Times New Roman" pitchFamily="18" charset="0"/>
                <a:sym typeface="Wingdings" pitchFamily="2" charset="2"/>
              </a:rPr>
            </a:br>
            <a:r>
              <a:rPr lang="fr-FR" sz="180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by a</a:t>
            </a:r>
            <a:r>
              <a:rPr lang="fr-FR" sz="1800" baseline="-2500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fr-FR" sz="1800"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as in MSSM</a:t>
            </a:r>
            <a:endParaRPr lang="fr-FR" sz="180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640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25" y="1641475"/>
            <a:ext cx="4930775" cy="335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6365875" y="906463"/>
            <a:ext cx="621823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Lepton sector constraints in an </a:t>
            </a:r>
            <a:b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SU(3)-flavored MSSM</a:t>
            </a: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6403" name="TextBox 4"/>
          <p:cNvSpPr txBox="1">
            <a:spLocks noChangeArrowheads="1"/>
          </p:cNvSpPr>
          <p:nvPr/>
        </p:nvSpPr>
        <p:spPr bwMode="auto">
          <a:xfrm>
            <a:off x="11890375" y="1857375"/>
            <a:ext cx="397986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Calibbi,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Jones 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Perez, 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Masiero, 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Park, 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Porod &amp; 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Vives 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arXiv 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0907.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4069v2</a:t>
            </a:r>
          </a:p>
        </p:txBody>
      </p:sp>
      <p:pic>
        <p:nvPicPr>
          <p:cNvPr id="1640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613" y="4810125"/>
            <a:ext cx="13239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5" name="TextBox 6"/>
          <p:cNvSpPr txBox="1">
            <a:spLocks noChangeArrowheads="1"/>
          </p:cNvSpPr>
          <p:nvPr/>
        </p:nvSpPr>
        <p:spPr bwMode="auto">
          <a:xfrm>
            <a:off x="10915650" y="2784475"/>
            <a:ext cx="771525" cy="6461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2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Lightest </a:t>
            </a:r>
            <a:br>
              <a:rPr lang="en-US" sz="12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2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slepton mass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24150" y="5175250"/>
            <a:ext cx="19304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SO(10) GUT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6"/>
          <p:cNvSpPr txBox="1">
            <a:spLocks noChangeArrowheads="1"/>
          </p:cNvSpPr>
          <p:nvPr/>
        </p:nvSpPr>
        <p:spPr bwMode="auto">
          <a:xfrm>
            <a:off x="428625" y="4724174"/>
            <a:ext cx="6148387" cy="213201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60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Comic Sans MS" pitchFamily="66" charset="0"/>
              </a:rPr>
              <a:t>A longitudinally polarized electron beam, producing polarized </a:t>
            </a:r>
            <a:r>
              <a:rPr lang="en-US" sz="2600" i="1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Symbol" pitchFamily="18" charset="2"/>
              </a:rPr>
              <a:t>t</a:t>
            </a:r>
            <a:r>
              <a:rPr lang="en-US" sz="260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Comic Sans MS" pitchFamily="66" charset="0"/>
              </a:rPr>
              <a:t>’s,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Comic Sans MS" pitchFamily="66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Comic Sans MS" pitchFamily="66" charset="0"/>
              </a:rPr>
              <a:t>can determinate the chiral </a:t>
            </a:r>
            <a:br>
              <a:rPr lang="en-US" sz="260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Comic Sans MS" pitchFamily="66" charset="0"/>
              </a:rPr>
            </a:br>
            <a:r>
              <a:rPr lang="en-US" sz="260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latin typeface="Comic Sans MS" pitchFamily="66" charset="0"/>
              </a:rPr>
              <a:t>structure of lepton flavor-violating interactions</a:t>
            </a:r>
          </a:p>
        </p:txBody>
      </p:sp>
      <p:sp>
        <p:nvSpPr>
          <p:cNvPr id="8212" name="Rectangle 32"/>
          <p:cNvSpPr>
            <a:spLocks noChangeArrowheads="1"/>
          </p:cNvSpPr>
          <p:nvPr/>
        </p:nvSpPr>
        <p:spPr bwMode="auto">
          <a:xfrm>
            <a:off x="428625" y="0"/>
            <a:ext cx="12017375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6705" tIns="58352" rIns="116705" bIns="58352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Polarized </a:t>
            </a:r>
            <a:r>
              <a:rPr lang="en-US" sz="4600" i="1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ymbol" pitchFamily="18" charset="2"/>
              </a:rPr>
              <a:t>t</a:t>
            </a:r>
            <a:r>
              <a:rPr lang="en-US" sz="3600" i="1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’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s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 can probe the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chiral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 structure of LFV</a:t>
            </a:r>
            <a:br>
              <a:rPr lang="en-US" sz="36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6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  in a model-independent manner</a:t>
            </a:r>
          </a:p>
        </p:txBody>
      </p:sp>
      <p:sp>
        <p:nvSpPr>
          <p:cNvPr id="17412" name="Rectangle 34"/>
          <p:cNvSpPr>
            <a:spLocks noChangeArrowheads="1"/>
          </p:cNvSpPr>
          <p:nvPr/>
        </p:nvSpPr>
        <p:spPr bwMode="auto">
          <a:xfrm>
            <a:off x="6743926" y="4724174"/>
            <a:ext cx="5970587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16705" tIns="58352" rIns="116705" bIns="58352">
            <a:spAutoFit/>
          </a:bodyPr>
          <a:lstStyle/>
          <a:p>
            <a:r>
              <a:rPr lang="en-US" sz="2000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Dassinger</a:t>
            </a:r>
            <a: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, </a:t>
            </a:r>
            <a:r>
              <a:rPr lang="en-US" sz="2000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Feldmann</a:t>
            </a:r>
            <a: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, </a:t>
            </a:r>
            <a:r>
              <a:rPr lang="en-US" sz="2000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Mannel</a:t>
            </a:r>
            <a: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, and </a:t>
            </a:r>
            <a:r>
              <a:rPr lang="en-US" sz="2000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Turczyk</a:t>
            </a:r>
            <a: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/>
            </a:r>
            <a:b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</a:br>
            <a: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JHEP 0710:039,2007;</a:t>
            </a:r>
          </a:p>
          <a:p>
            <a:endParaRPr lang="en-US" sz="20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latin typeface="Comic Sans MS" pitchFamily="66" charset="0"/>
            </a:endParaRPr>
          </a:p>
          <a:p>
            <a: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[See also  </a:t>
            </a:r>
            <a:r>
              <a:rPr lang="en-US" sz="2000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Matsuzaki</a:t>
            </a:r>
            <a: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  and </a:t>
            </a:r>
            <a:r>
              <a:rPr lang="en-US" sz="2000" dirty="0" err="1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Sanda</a:t>
            </a:r>
            <a: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/>
            </a:r>
            <a:b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</a:br>
            <a:r>
              <a:rPr lang="en-US" sz="2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Phys.Rev.D77:073003,2008 ]</a:t>
            </a:r>
          </a:p>
          <a:p>
            <a:endParaRPr lang="en-US" sz="2000" dirty="0">
              <a:latin typeface="Comic Sans MS" pitchFamily="66" charset="0"/>
            </a:endParaRPr>
          </a:p>
        </p:txBody>
      </p:sp>
      <p:grpSp>
        <p:nvGrpSpPr>
          <p:cNvPr id="17413" name="Group 57"/>
          <p:cNvGrpSpPr>
            <a:grpSpLocks/>
          </p:cNvGrpSpPr>
          <p:nvPr/>
        </p:nvGrpSpPr>
        <p:grpSpPr bwMode="auto">
          <a:xfrm>
            <a:off x="619124" y="1504724"/>
            <a:ext cx="11106150" cy="3043237"/>
            <a:chOff x="618978" y="2026497"/>
            <a:chExt cx="11105662" cy="3043445"/>
          </a:xfrm>
        </p:grpSpPr>
        <p:pic>
          <p:nvPicPr>
            <p:cNvPr id="17420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978" y="2026497"/>
              <a:ext cx="1799403" cy="458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1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658"/>
            <a:stretch>
              <a:fillRect/>
            </a:stretch>
          </p:blipFill>
          <p:spPr bwMode="auto">
            <a:xfrm>
              <a:off x="9746415" y="2026497"/>
              <a:ext cx="1978225" cy="422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2" name="Picture 1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5237" y="2026497"/>
              <a:ext cx="7336909" cy="3043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7423" name="Object 45"/>
            <p:cNvGraphicFramePr>
              <a:graphicFrameLocks noChangeAspect="1"/>
            </p:cNvGraphicFramePr>
            <p:nvPr/>
          </p:nvGraphicFramePr>
          <p:xfrm>
            <a:off x="4756633" y="2205929"/>
            <a:ext cx="576263" cy="720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7" name="Equation" r:id="rId7" imgW="203200" imgH="254000" progId="Equation.DSMT4">
                    <p:embed/>
                  </p:oleObj>
                </mc:Choice>
                <mc:Fallback>
                  <p:oleObj name="Equation" r:id="rId7" imgW="203200" imgH="254000" progId="Equation.DSMT4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6633" y="2205929"/>
                          <a:ext cx="576263" cy="720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24" name="Object 46"/>
            <p:cNvGraphicFramePr>
              <a:graphicFrameLocks noChangeAspect="1"/>
            </p:cNvGraphicFramePr>
            <p:nvPr/>
          </p:nvGraphicFramePr>
          <p:xfrm>
            <a:off x="8746363" y="2234032"/>
            <a:ext cx="576262" cy="720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8" name="Equation" r:id="rId9" imgW="203200" imgH="254000" progId="Equation.DSMT4">
                    <p:embed/>
                  </p:oleObj>
                </mc:Choice>
                <mc:Fallback>
                  <p:oleObj name="Equation" r:id="rId9" imgW="203200" imgH="254000" progId="Equation.DSMT4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46363" y="2234032"/>
                          <a:ext cx="576262" cy="720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3025774" y="1611086"/>
            <a:ext cx="6496050" cy="2390775"/>
            <a:chOff x="6835433" y="3887079"/>
            <a:chExt cx="6496050" cy="2390775"/>
          </a:xfrm>
        </p:grpSpPr>
        <p:grpSp>
          <p:nvGrpSpPr>
            <p:cNvPr id="17415" name="Group 52"/>
            <p:cNvGrpSpPr>
              <a:grpSpLocks/>
            </p:cNvGrpSpPr>
            <p:nvPr/>
          </p:nvGrpSpPr>
          <p:grpSpPr bwMode="auto">
            <a:xfrm>
              <a:off x="6835433" y="3887079"/>
              <a:ext cx="6496050" cy="2390775"/>
              <a:chOff x="2038350" y="2114550"/>
              <a:chExt cx="6496050" cy="2390775"/>
            </a:xfrm>
          </p:grpSpPr>
          <p:pic>
            <p:nvPicPr>
              <p:cNvPr id="17418" name="Picture 20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960" t="1717" r="781" b="17270"/>
              <a:stretch>
                <a:fillRect/>
              </a:stretch>
            </p:blipFill>
            <p:spPr bwMode="auto">
              <a:xfrm>
                <a:off x="6143625" y="2114550"/>
                <a:ext cx="2390775" cy="2381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19" name="Picture 20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568" t="2655" r="56432" b="16978"/>
              <a:stretch>
                <a:fillRect/>
              </a:stretch>
            </p:blipFill>
            <p:spPr bwMode="auto">
              <a:xfrm>
                <a:off x="2038350" y="2143125"/>
                <a:ext cx="2371725" cy="2362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aphicFrame>
          <p:nvGraphicFramePr>
            <p:cNvPr id="17416" name="Object 6"/>
            <p:cNvGraphicFramePr>
              <a:graphicFrameLocks noChangeAspect="1"/>
            </p:cNvGraphicFramePr>
            <p:nvPr/>
          </p:nvGraphicFramePr>
          <p:xfrm>
            <a:off x="12515508" y="3950579"/>
            <a:ext cx="576263" cy="720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9" name="Equation" r:id="rId11" imgW="203200" imgH="254000" progId="Equation.DSMT4">
                    <p:embed/>
                  </p:oleObj>
                </mc:Choice>
                <mc:Fallback>
                  <p:oleObj name="Equation" r:id="rId11" imgW="203200" imgH="254000" progId="Equation.DSMT4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15508" y="3950579"/>
                          <a:ext cx="576263" cy="720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7" name="Object 5"/>
            <p:cNvGraphicFramePr>
              <a:graphicFrameLocks noChangeAspect="1"/>
            </p:cNvGraphicFramePr>
            <p:nvPr/>
          </p:nvGraphicFramePr>
          <p:xfrm>
            <a:off x="8400708" y="3969629"/>
            <a:ext cx="576263" cy="720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40" name="Equation" r:id="rId12" imgW="203200" imgH="254000" progId="Equation.DSMT4">
                    <p:embed/>
                  </p:oleObj>
                </mc:Choice>
                <mc:Fallback>
                  <p:oleObj name="Equation" r:id="rId12" imgW="203200" imgH="25400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00708" y="3969629"/>
                          <a:ext cx="576263" cy="720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extBox 1"/>
          <p:cNvSpPr txBox="1"/>
          <p:nvPr/>
        </p:nvSpPr>
        <p:spPr>
          <a:xfrm>
            <a:off x="1857829" y="6966857"/>
            <a:ext cx="82413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Also: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Reduction in backgrounds for rare </a:t>
            </a:r>
            <a:r>
              <a:rPr lang="en-US" sz="2400" i="1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decays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Measurement of </a:t>
            </a:r>
            <a:r>
              <a:rPr lang="en-US" sz="2400" i="1" dirty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anamolous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magnetic moment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Search for </a:t>
            </a:r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or </a:t>
            </a:r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violation in </a:t>
            </a:r>
            <a:r>
              <a:rPr lang="en-US" sz="2400" i="1" dirty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production and decay</a:t>
            </a:r>
            <a:endParaRPr lang="en-US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suppression with polarized </a:t>
            </a:r>
            <a:r>
              <a:rPr lang="en-US" i="1" dirty="0" smtClean="0">
                <a:latin typeface="Symbol" pitchFamily="18" charset="2"/>
              </a:rPr>
              <a:t>t</a:t>
            </a:r>
            <a:r>
              <a:rPr lang="en-US" dirty="0" smtClean="0"/>
              <a:t>’s</a:t>
            </a:r>
            <a:endParaRPr lang="en-US" dirty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" t="40416" r="1882" b="1839"/>
          <a:stretch/>
        </p:blipFill>
        <p:spPr bwMode="auto">
          <a:xfrm>
            <a:off x="428047" y="2423886"/>
            <a:ext cx="12083268" cy="4760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6281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5"/>
          <p:cNvSpPr>
            <a:spLocks noChangeArrowheads="1"/>
          </p:cNvSpPr>
          <p:nvPr/>
        </p:nvSpPr>
        <p:spPr bwMode="auto">
          <a:xfrm>
            <a:off x="223838" y="5808663"/>
            <a:ext cx="1519237" cy="28924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8435" name="Rectangle 13"/>
          <p:cNvSpPr>
            <a:spLocks noChangeArrowheads="1"/>
          </p:cNvSpPr>
          <p:nvPr/>
        </p:nvSpPr>
        <p:spPr bwMode="auto">
          <a:xfrm>
            <a:off x="1736725" y="5810250"/>
            <a:ext cx="11034713" cy="28908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5126" name="Title 1"/>
          <p:cNvSpPr>
            <a:spLocks noGrp="1"/>
          </p:cNvSpPr>
          <p:nvPr>
            <p:ph type="title"/>
          </p:nvPr>
        </p:nvSpPr>
        <p:spPr>
          <a:xfrm>
            <a:off x="588963" y="176213"/>
            <a:ext cx="11430000" cy="68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        mixing is now well-established and large</a:t>
            </a:r>
          </a:p>
        </p:txBody>
      </p:sp>
      <p:sp>
        <p:nvSpPr>
          <p:cNvPr id="61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  <p:graphicFrame>
        <p:nvGraphicFramePr>
          <p:cNvPr id="4" name="Group 51"/>
          <p:cNvGraphicFramePr>
            <a:graphicFrameLocks noGrp="1"/>
          </p:cNvGraphicFramePr>
          <p:nvPr/>
        </p:nvGraphicFramePr>
        <p:xfrm>
          <a:off x="642938" y="947738"/>
          <a:ext cx="11010900" cy="4389434"/>
        </p:xfrm>
        <a:graphic>
          <a:graphicData uri="http://schemas.openxmlformats.org/drawingml/2006/table">
            <a:tbl>
              <a:tblPr/>
              <a:tblGrid>
                <a:gridCol w="5265232"/>
                <a:gridCol w="4201133"/>
                <a:gridCol w="1544535"/>
              </a:tblGrid>
              <a:tr h="3657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 K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decay time analysis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BABAR: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PRL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98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211802 (2007)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3.9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FF0000" mc:Ignorable=""/>
                        </a:solidFill>
                        <a:effectLst/>
                        <a:latin typeface="Times New Roman" pitchFamily="18" charset="0"/>
                        <a:ea typeface="Osaka" pitchFamily="-128" charset="-128"/>
                        <a:cs typeface="Times New Roman" pitchFamily="18" charset="0"/>
                      </a:endParaRP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40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 K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K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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</a:t>
                      </a:r>
                      <a:r>
                        <a:rPr kumimoji="0" 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vs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K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lifetime difference analysis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Belle:  PRL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98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211803 (2007)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3.2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57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 K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s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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time dependent amplitude analysis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FF" mc:Ignorable=""/>
                        </a:solidFill>
                        <a:effectLst/>
                        <a:latin typeface="Times New Roman" pitchFamily="18" charset="0"/>
                        <a:ea typeface="Osaka" pitchFamily="-128" charset="-128"/>
                        <a:cs typeface="Times New Roman" pitchFamily="18" charset="0"/>
                      </a:endParaRP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Belle: PRL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99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131803 (2007)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2.2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FF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57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 K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decay time analysis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CDF: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PRL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100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, 121802 (2008)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3.8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660066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40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 K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K 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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</a:t>
                      </a:r>
                      <a:r>
                        <a:rPr kumimoji="0" 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vs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K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lifetime difference analysis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BABAR: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PRD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78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, 011105 R (2008)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FF0000" mc:Ignorable=""/>
                        </a:solidFill>
                        <a:effectLst/>
                        <a:latin typeface="Times New Roman" pitchFamily="18" charset="0"/>
                        <a:ea typeface="Osaka" pitchFamily="-128" charset="-128"/>
                        <a:cs typeface="Times New Roman" pitchFamily="18" charset="0"/>
                      </a:endParaRP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3.0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57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 K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0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time dependent amplitude analysis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FF0000" mc:Ignorable=""/>
                        </a:solidFill>
                        <a:effectLst/>
                        <a:latin typeface="Times New Roman" pitchFamily="18" charset="0"/>
                        <a:ea typeface="Osaka" pitchFamily="-128" charset="-128"/>
                        <a:cs typeface="Times New Roman" pitchFamily="18" charset="0"/>
                      </a:endParaRP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BABAR: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arXiv:0807, 4544 (2008)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3.1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4012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 K 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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 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relative strong phase using quantum-correlated measurements in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e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e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-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 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8000" mc:Ignorable=""/>
                        </a:solidFill>
                        <a:effectLst/>
                        <a:latin typeface="Times New Roman" pitchFamily="18" charset="0"/>
                        <a:ea typeface="Osaka" pitchFamily="-128" charset="-128"/>
                        <a:cs typeface="Times New Roman" pitchFamily="18" charset="0"/>
                      </a:endParaRP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CLEO-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c: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8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PRD 78, 012001, (2008)</a:t>
                      </a:r>
                    </a:p>
                  </a:txBody>
                  <a:tcPr marL="91436" marR="91436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Osaka" pitchFamily="-128" charset="-128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4012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K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-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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and K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K</a:t>
                      </a:r>
                      <a:r>
                        <a:rPr kumimoji="0" lang="en-US" sz="18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lifetime ratios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BABAR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: EPS 2009</a:t>
                      </a: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4.1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FF0000" mc:Ignorable="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Osaka" pitchFamily="-128" charset="-128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91436" marR="91436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65786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</a:rPr>
                        <a:t>Significance of all mixing results (HFAG Preliminary– EPS2009):</a:t>
                      </a:r>
                    </a:p>
                  </a:txBody>
                  <a:tcPr marL="91436" marR="91436"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10.2</a:t>
                      </a: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  <a:ea typeface="Osaka" pitchFamily="-128" charset="-128"/>
                          <a:cs typeface="Times New Roman" pitchFamily="18" charset="0"/>
                          <a:sym typeface="Symbol" pitchFamily="18" charset="2"/>
                        </a:rPr>
                        <a:t>s</a:t>
                      </a:r>
                    </a:p>
                  </a:txBody>
                  <a:tcPr marL="91436" marR="91436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480" name="Object 2"/>
          <p:cNvGraphicFramePr>
            <a:graphicFrameLocks noChangeAspect="1"/>
          </p:cNvGraphicFramePr>
          <p:nvPr/>
        </p:nvGraphicFramePr>
        <p:xfrm>
          <a:off x="3875088" y="3979863"/>
          <a:ext cx="63341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8" name="Equation" r:id="rId7" imgW="393529" imgH="190417" progId="Equation.DSMT4">
                  <p:embed/>
                </p:oleObj>
              </mc:Choice>
              <mc:Fallback>
                <p:oleObj name="Equation" r:id="rId7" imgW="393529" imgH="190417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5088" y="3979863"/>
                        <a:ext cx="633412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81" name="Object 3"/>
          <p:cNvGraphicFramePr>
            <a:graphicFrameLocks noChangeAspect="1"/>
          </p:cNvGraphicFramePr>
          <p:nvPr/>
        </p:nvGraphicFramePr>
        <p:xfrm>
          <a:off x="712788" y="157163"/>
          <a:ext cx="1276350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9" name="Equation" r:id="rId9" imgW="393529" imgH="190417" progId="Equation.DSMT4">
                  <p:embed/>
                </p:oleObj>
              </mc:Choice>
              <mc:Fallback>
                <p:oleObj name="Equation" r:id="rId9" imgW="393529" imgH="19041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788" y="157163"/>
                        <a:ext cx="1276350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482" name="Straight Connector 10"/>
          <p:cNvCxnSpPr>
            <a:cxnSpLocks noChangeShapeType="1"/>
          </p:cNvCxnSpPr>
          <p:nvPr/>
        </p:nvCxnSpPr>
        <p:spPr bwMode="auto">
          <a:xfrm rot="5400000" flipH="1" flipV="1">
            <a:off x="1800226" y="7123112"/>
            <a:ext cx="2228850" cy="9525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83" name="Straight Connector 11"/>
          <p:cNvCxnSpPr>
            <a:cxnSpLocks noChangeShapeType="1"/>
          </p:cNvCxnSpPr>
          <p:nvPr/>
        </p:nvCxnSpPr>
        <p:spPr bwMode="auto">
          <a:xfrm rot="5400000" flipH="1" flipV="1">
            <a:off x="4933951" y="7123112"/>
            <a:ext cx="2228850" cy="9525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84" name="Straight Connector 12"/>
          <p:cNvCxnSpPr>
            <a:cxnSpLocks noChangeShapeType="1"/>
          </p:cNvCxnSpPr>
          <p:nvPr/>
        </p:nvCxnSpPr>
        <p:spPr bwMode="auto">
          <a:xfrm>
            <a:off x="4910138" y="7127875"/>
            <a:ext cx="2276475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85" name="Right Arrow 15"/>
          <p:cNvSpPr>
            <a:spLocks noChangeArrowheads="1"/>
          </p:cNvSpPr>
          <p:nvPr/>
        </p:nvSpPr>
        <p:spPr bwMode="auto">
          <a:xfrm>
            <a:off x="8405813" y="7443788"/>
            <a:ext cx="876300" cy="284162"/>
          </a:xfrm>
          <a:prstGeom prst="rightArrow">
            <a:avLst>
              <a:gd name="adj1" fmla="val 50000"/>
              <a:gd name="adj2" fmla="val 49955"/>
            </a:avLst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8813" y="5362575"/>
            <a:ext cx="10818812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This raises the exciting possibility of searching for </a:t>
            </a:r>
            <a:r>
              <a:rPr lang="en-US" sz="2800" i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ea typeface="ヒラギノ角ゴ ProN W3" pitchFamily="-65" charset="-128"/>
                <a:cs typeface="Times New Roman" pitchFamily="18" charset="0"/>
                <a:sym typeface="Chalkboard" pitchFamily="-65" charset="0"/>
              </a:rPr>
              <a:t>CP </a:t>
            </a:r>
            <a:r>
              <a:rPr lang="en-US" sz="28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violation</a:t>
            </a:r>
          </a:p>
        </p:txBody>
      </p:sp>
      <p:sp>
        <p:nvSpPr>
          <p:cNvPr id="18487" name="TextBox 18"/>
          <p:cNvSpPr txBox="1">
            <a:spLocks noChangeArrowheads="1"/>
          </p:cNvSpPr>
          <p:nvPr/>
        </p:nvSpPr>
        <p:spPr bwMode="auto">
          <a:xfrm>
            <a:off x="8042275" y="6764338"/>
            <a:ext cx="168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Super </a:t>
            </a:r>
            <a:r>
              <a:rPr lang="en-US" sz="18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Factory</a:t>
            </a:r>
          </a:p>
          <a:p>
            <a:pPr eaLnBrk="1" hangingPunct="1"/>
            <a:r>
              <a:rPr lang="en-US" sz="1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@ 75 ab</a:t>
            </a:r>
            <a:r>
              <a:rPr lang="en-US" sz="1800" baseline="30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</a:t>
            </a:r>
          </a:p>
        </p:txBody>
      </p:sp>
      <p:pic>
        <p:nvPicPr>
          <p:cNvPr id="18488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5851525"/>
            <a:ext cx="3022600" cy="28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9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388" y="5853113"/>
            <a:ext cx="3011487" cy="283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0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538" y="5848350"/>
            <a:ext cx="2976562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1" name="Picture 15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7708900"/>
            <a:ext cx="1187450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2" name="Picture 5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6170613"/>
            <a:ext cx="971550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3" name="Picture 6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6878638"/>
            <a:ext cx="755650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94" name="TextBox 26"/>
          <p:cNvSpPr txBox="1">
            <a:spLocks noChangeArrowheads="1"/>
          </p:cNvSpPr>
          <p:nvPr/>
        </p:nvSpPr>
        <p:spPr bwMode="auto">
          <a:xfrm>
            <a:off x="2828925" y="74247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8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18495" name="TextBox 26"/>
          <p:cNvSpPr txBox="1">
            <a:spLocks noChangeArrowheads="1"/>
          </p:cNvSpPr>
          <p:nvPr/>
        </p:nvSpPr>
        <p:spPr bwMode="auto">
          <a:xfrm>
            <a:off x="6262688" y="7053263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8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18496" name="Oval 23"/>
          <p:cNvSpPr>
            <a:spLocks noChangeArrowheads="1"/>
          </p:cNvSpPr>
          <p:nvPr/>
        </p:nvSpPr>
        <p:spPr bwMode="auto">
          <a:xfrm>
            <a:off x="10302875" y="4914900"/>
            <a:ext cx="1192213" cy="522288"/>
          </a:xfrm>
          <a:prstGeom prst="ellipse">
            <a:avLst/>
          </a:prstGeom>
          <a:noFill/>
          <a:ln w="25400" algn="ctr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8497" name="Line 12"/>
          <p:cNvSpPr>
            <a:spLocks noChangeShapeType="1"/>
          </p:cNvSpPr>
          <p:nvPr/>
        </p:nvSpPr>
        <p:spPr bwMode="auto">
          <a:xfrm flipV="1">
            <a:off x="6486525" y="6134100"/>
            <a:ext cx="3505200" cy="909638"/>
          </a:xfrm>
          <a:prstGeom prst="line">
            <a:avLst/>
          </a:prstGeom>
          <a:noFill/>
          <a:ln w="19050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18498" name="Line 13"/>
          <p:cNvSpPr>
            <a:spLocks noChangeShapeType="1"/>
          </p:cNvSpPr>
          <p:nvPr/>
        </p:nvSpPr>
        <p:spPr bwMode="auto">
          <a:xfrm>
            <a:off x="6486525" y="7472363"/>
            <a:ext cx="3524250" cy="871537"/>
          </a:xfrm>
          <a:prstGeom prst="line">
            <a:avLst/>
          </a:prstGeom>
          <a:noFill/>
          <a:ln w="19050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18499" name="Rectangle 30"/>
          <p:cNvSpPr>
            <a:spLocks noChangeArrowheads="1"/>
          </p:cNvSpPr>
          <p:nvPr/>
        </p:nvSpPr>
        <p:spPr bwMode="auto">
          <a:xfrm>
            <a:off x="6034088" y="7038975"/>
            <a:ext cx="457200" cy="438150"/>
          </a:xfrm>
          <a:prstGeom prst="rect">
            <a:avLst/>
          </a:prstGeom>
          <a:noFill/>
          <a:ln w="19050" algn="ctr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388" y="913764"/>
            <a:ext cx="6414452" cy="452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itle 1"/>
          <p:cNvSpPr>
            <a:spLocks noGrp="1"/>
          </p:cNvSpPr>
          <p:nvPr>
            <p:ph type="title"/>
          </p:nvPr>
        </p:nvSpPr>
        <p:spPr>
          <a:xfrm>
            <a:off x="401638" y="171450"/>
            <a:ext cx="11430000" cy="755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CKM Fitter results as of Beauty 2009</a:t>
            </a:r>
          </a:p>
        </p:txBody>
      </p:sp>
      <p:grpSp>
        <p:nvGrpSpPr>
          <p:cNvPr id="4099" name="Group 12"/>
          <p:cNvGrpSpPr>
            <a:grpSpLocks/>
          </p:cNvGrpSpPr>
          <p:nvPr/>
        </p:nvGrpSpPr>
        <p:grpSpPr bwMode="auto">
          <a:xfrm>
            <a:off x="530225" y="1570038"/>
            <a:ext cx="7131050" cy="1658937"/>
            <a:chOff x="690777" y="1569566"/>
            <a:chExt cx="7130407" cy="1660139"/>
          </a:xfrm>
        </p:grpSpPr>
        <p:pic>
          <p:nvPicPr>
            <p:cNvPr id="4106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266" b="59195"/>
            <a:stretch>
              <a:fillRect/>
            </a:stretch>
          </p:blipFill>
          <p:spPr bwMode="auto">
            <a:xfrm>
              <a:off x="690777" y="1569566"/>
              <a:ext cx="4227513" cy="165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7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03" b="59195"/>
            <a:stretch>
              <a:fillRect/>
            </a:stretch>
          </p:blipFill>
          <p:spPr bwMode="auto">
            <a:xfrm>
              <a:off x="4919234" y="1573942"/>
              <a:ext cx="2901950" cy="165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509588" y="1077913"/>
            <a:ext cx="12057062" cy="7232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The </a:t>
            </a:r>
            <a:r>
              <a:rPr lang="en-US" sz="2800" i="1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ea typeface="ヒラギノ角ゴ ProN W3" pitchFamily="-65" charset="-128"/>
                <a:cs typeface="Times New Roman" pitchFamily="18" charset="0"/>
                <a:sym typeface="Chalkboard" pitchFamily="-65" charset="0"/>
              </a:rPr>
              <a:t>B</a:t>
            </a:r>
            <a:r>
              <a:rPr lang="en-US" sz="2400" i="1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ea typeface="ヒラギノ角ゴ ProN W3" pitchFamily="-65" charset="-128"/>
                <a:cs typeface="Times New Roman" pitchFamily="18" charset="0"/>
                <a:sym typeface="Chalkboard" pitchFamily="-65" charset="0"/>
              </a:rPr>
              <a:t>A</a:t>
            </a:r>
            <a:r>
              <a:rPr lang="en-US" sz="2800" i="1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ea typeface="ヒラギノ角ゴ ProN W3" pitchFamily="-65" charset="-128"/>
                <a:cs typeface="Times New Roman" pitchFamily="18" charset="0"/>
                <a:sym typeface="Chalkboard" pitchFamily="-65" charset="0"/>
              </a:rPr>
              <a:t>B</a:t>
            </a:r>
            <a:r>
              <a:rPr lang="en-US" sz="2400" i="1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ea typeface="ヒラギノ角ゴ ProN W3" pitchFamily="-65" charset="-128"/>
                <a:cs typeface="Times New Roman" pitchFamily="18" charset="0"/>
                <a:sym typeface="Chalkboard" pitchFamily="-65" charset="0"/>
              </a:rPr>
              <a:t>AR</a:t>
            </a: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and Belle </a:t>
            </a:r>
            <a:r>
              <a:rPr lang="en-US" sz="2800" i="1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ea typeface="ヒラギノ角ゴ ProN W3" pitchFamily="-65" charset="-128"/>
                <a:cs typeface="Times New Roman" pitchFamily="18" charset="0"/>
                <a:sym typeface="Chalkboard" pitchFamily="-65" charset="0"/>
              </a:rPr>
              <a:t>CP </a:t>
            </a: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asymmetry measurements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 </a:t>
            </a:r>
          </a:p>
          <a:p>
            <a:pPr>
              <a:defRPr/>
            </a:pPr>
            <a:endParaRPr lang="en-US" sz="28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  <a:p>
            <a:pPr>
              <a:defRPr/>
            </a:pPr>
            <a:endParaRPr lang="en-US" sz="28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  <a:p>
            <a:pPr>
              <a:defRPr/>
            </a:pPr>
            <a:endParaRPr lang="en-US" sz="28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together with improved precision in other</a:t>
            </a:r>
            <a:b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</a:b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measurements</a:t>
            </a:r>
          </a:p>
          <a:p>
            <a:pPr>
              <a:defRPr/>
            </a:pPr>
            <a:endParaRPr lang="en-US" sz="2400" dirty="0"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  <a:p>
            <a:pPr>
              <a:defRPr/>
            </a:pPr>
            <a:endParaRPr lang="en-US" sz="2400" dirty="0"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  <a:p>
            <a:pPr>
              <a:defRPr/>
            </a:pPr>
            <a:endParaRPr lang="en-US" sz="2400" dirty="0"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  <a:p>
            <a:pPr>
              <a:defRPr/>
            </a:pPr>
            <a:endParaRPr lang="en-US" sz="2400" dirty="0"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  <a:p>
            <a:pPr>
              <a:defRPr/>
            </a:pPr>
            <a:endParaRPr lang="en-US" sz="2400" dirty="0"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have produced a set of highly </a:t>
            </a:r>
            <a:b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</a:br>
            <a:r>
              <a:rPr lang="en-US" sz="2800" dirty="0" err="1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overconstrained</a:t>
            </a: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 tests, which </a:t>
            </a:r>
            <a:b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</a:br>
            <a:r>
              <a:rPr lang="en-US" sz="2800" i="1" dirty="0" err="1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grosso</a:t>
            </a:r>
            <a:r>
              <a:rPr lang="en-US" sz="2800" i="1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 </a:t>
            </a:r>
            <a:r>
              <a:rPr lang="en-US" sz="2800" i="1" dirty="0" err="1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modo</a:t>
            </a:r>
            <a:r>
              <a:rPr lang="en-US" sz="28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, are well-satisfied</a:t>
            </a:r>
          </a:p>
          <a:p>
            <a:pPr>
              <a:defRPr/>
            </a:pPr>
            <a:endParaRPr lang="en-US" sz="8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  <a:p>
            <a:pPr>
              <a:defRPr/>
            </a:pPr>
            <a:r>
              <a:rPr lang="en-US" sz="28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A closer look, however, reveals some 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issues, which warrant more</a:t>
            </a:r>
          </a:p>
          <a:p>
            <a:pPr>
              <a:defRPr/>
            </a:pPr>
            <a:r>
              <a:rPr lang="en-US" sz="28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p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  <a:ea typeface="ヒラギノ角ゴ ProN W3" pitchFamily="-65" charset="-128"/>
                <a:cs typeface="+mn-cs"/>
                <a:sym typeface="Chalkboard" pitchFamily="-65" charset="0"/>
              </a:rPr>
              <a:t>recise measurements, but which I will not discuss further</a:t>
            </a:r>
            <a:endParaRPr lang="en-US" sz="28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Comic Sans MS" pitchFamily="66" charset="0"/>
              <a:ea typeface="ヒラギノ角ゴ ProN W3" pitchFamily="-65" charset="-128"/>
              <a:cs typeface="+mn-cs"/>
              <a:sym typeface="Chalkboard" pitchFamily="-65" charset="0"/>
            </a:endParaRPr>
          </a:p>
        </p:txBody>
      </p:sp>
      <p:pic>
        <p:nvPicPr>
          <p:cNvPr id="410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72" r="2551"/>
          <a:stretch>
            <a:fillRect/>
          </a:stretch>
        </p:blipFill>
        <p:spPr bwMode="auto">
          <a:xfrm>
            <a:off x="484188" y="4178300"/>
            <a:ext cx="6897687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507" y="2176130"/>
            <a:ext cx="5239293" cy="4913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en-US" dirty="0" smtClean="0"/>
              <a:t> violation in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/>
              <a:t>=2 mixing in an LHT model</a:t>
            </a:r>
            <a:endParaRPr lang="en-US" dirty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1716088"/>
            <a:ext cx="10315575" cy="615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661150" y="2516188"/>
            <a:ext cx="128588" cy="4786312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8" name="Rounded Rectangular Callout 7"/>
          <p:cNvSpPr>
            <a:spLocks noChangeArrowheads="1"/>
          </p:cNvSpPr>
          <p:nvPr/>
        </p:nvSpPr>
        <p:spPr bwMode="auto">
          <a:xfrm>
            <a:off x="8081963" y="1211263"/>
            <a:ext cx="2185987" cy="1384300"/>
          </a:xfrm>
          <a:prstGeom prst="wedgeRoundRectCallout">
            <a:avLst>
              <a:gd name="adj1" fmla="val -111667"/>
              <a:gd name="adj2" fmla="val 58745"/>
              <a:gd name="adj3" fmla="val 16667"/>
            </a:avLst>
          </a:prstGeom>
          <a:blipFill dpi="0" rotWithShape="0">
            <a:blip r:embed="rId4"/>
            <a:srcRect/>
            <a:tile tx="0" ty="0" sx="100000" sy="100000" flip="none" algn="tl"/>
          </a:blip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2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q/p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from</a:t>
            </a:r>
          </a:p>
          <a:p>
            <a:pPr algn="ctr"/>
            <a:r>
              <a:rPr lang="en-US" sz="24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i="1" dirty="0" err="1">
                <a:solidFill>
                  <a:schemeClr val="bg1"/>
                </a:solidFill>
                <a:latin typeface="Symbol" pitchFamily="18" charset="2"/>
                <a:cs typeface="Arial" pitchFamily="34" charset="0"/>
              </a:rPr>
              <a:t>p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i="1" dirty="0" err="1">
                <a:solidFill>
                  <a:schemeClr val="bg1"/>
                </a:solidFill>
                <a:latin typeface="Symbol" pitchFamily="18" charset="2"/>
                <a:cs typeface="Arial" pitchFamily="34" charset="0"/>
              </a:rPr>
              <a:t>pp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..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75 ab</a:t>
            </a:r>
            <a:r>
              <a:rPr lang="en-US" sz="24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</a:t>
            </a:r>
          </a:p>
        </p:txBody>
      </p:sp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47"/>
          <a:stretch>
            <a:fillRect/>
          </a:stretch>
        </p:blipFill>
        <p:spPr bwMode="auto">
          <a:xfrm>
            <a:off x="3489325" y="7993063"/>
            <a:ext cx="7345363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ight Arrow 11"/>
          <p:cNvSpPr>
            <a:spLocks noChangeArrowheads="1"/>
          </p:cNvSpPr>
          <p:nvPr/>
        </p:nvSpPr>
        <p:spPr bwMode="auto">
          <a:xfrm rot="10800000">
            <a:off x="3421063" y="5476875"/>
            <a:ext cx="4751387" cy="209550"/>
          </a:xfrm>
          <a:prstGeom prst="rightArrow">
            <a:avLst>
              <a:gd name="adj1" fmla="val 50000"/>
              <a:gd name="adj2" fmla="val 49862"/>
            </a:avLst>
          </a:prstGeom>
          <a:solidFill>
            <a:srgbClr xmlns:mc="http://schemas.openxmlformats.org/markup-compatibility/2006" xmlns:a14="http://schemas.microsoft.com/office/drawing/2010/main" val="009900" mc:Ignorable="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>
              <a:solidFill>
                <a:srgbClr xmlns:mc="http://schemas.openxmlformats.org/markup-compatibility/2006" xmlns:a14="http://schemas.microsoft.com/office/drawing/2010/main" val="009900" mc:Ignorable=""/>
              </a:solidFill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3075" y="3055938"/>
            <a:ext cx="2817813" cy="1782762"/>
            <a:chOff x="473075" y="3055938"/>
            <a:chExt cx="2817813" cy="1782762"/>
          </a:xfrm>
        </p:grpSpPr>
        <p:sp>
          <p:nvSpPr>
            <p:cNvPr id="13" name="Rounded Rectangular Callout 12"/>
            <p:cNvSpPr>
              <a:spLocks noChangeArrowheads="1"/>
            </p:cNvSpPr>
            <p:nvPr/>
          </p:nvSpPr>
          <p:spPr bwMode="auto">
            <a:xfrm>
              <a:off x="473075" y="3055938"/>
              <a:ext cx="2817813" cy="1782762"/>
            </a:xfrm>
            <a:prstGeom prst="wedgeRoundRectCallout">
              <a:avLst>
                <a:gd name="adj1" fmla="val 48347"/>
                <a:gd name="adj2" fmla="val 96148"/>
                <a:gd name="adj3" fmla="val 16667"/>
              </a:avLst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algn="ctr">
              <a:solidFill>
                <a:srgbClr xmlns:mc="http://schemas.openxmlformats.org/markup-compatibility/2006" xmlns:a14="http://schemas.microsoft.com/office/drawing/2010/main" val="FFFFFF" mc:Ignorable="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 baseline="300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1946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07313599"/>
                </p:ext>
              </p:extLst>
            </p:nvPr>
          </p:nvGraphicFramePr>
          <p:xfrm>
            <a:off x="673100" y="3205163"/>
            <a:ext cx="2290763" cy="1576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21" name="Equation" r:id="rId6" imgW="1346200" imgH="927100" progId="Equation.DSMT4">
                    <p:embed/>
                  </p:oleObj>
                </mc:Choice>
                <mc:Fallback>
                  <p:oleObj name="Equation" r:id="rId6" imgW="1346200" imgH="927100" progId="Equation.DSMT4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100" y="3205163"/>
                          <a:ext cx="2290763" cy="15763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 mc:Ignorable="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 mc:Ignorable="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466" name="TextBox 14"/>
          <p:cNvSpPr txBox="1">
            <a:spLocks noChangeArrowheads="1"/>
          </p:cNvSpPr>
          <p:nvPr/>
        </p:nvSpPr>
        <p:spPr bwMode="auto">
          <a:xfrm>
            <a:off x="8559800" y="6388100"/>
            <a:ext cx="35702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  <a:latin typeface="Comic Sans MS" pitchFamily="66" charset="0"/>
              </a:rPr>
              <a:t>LHT model</a:t>
            </a:r>
          </a:p>
          <a:p>
            <a:pPr eaLnBrk="1" hangingPunct="1"/>
            <a:r>
              <a:rPr lang="en-US" sz="1800">
                <a:solidFill>
                  <a:schemeClr val="bg1"/>
                </a:solidFill>
                <a:latin typeface="Comic Sans MS" pitchFamily="66" charset="0"/>
              </a:rPr>
              <a:t>Little Higgs w T parity</a:t>
            </a:r>
          </a:p>
          <a:p>
            <a:pPr eaLnBrk="1" hangingPunct="1"/>
            <a:r>
              <a:rPr lang="en-US" sz="1800">
                <a:solidFill>
                  <a:schemeClr val="bg1"/>
                </a:solidFill>
                <a:latin typeface="Comic Sans MS" pitchFamily="66" charset="0"/>
              </a:rPr>
              <a:t>Bigi, Blanke, Buras &amp; Recksiegel</a:t>
            </a:r>
          </a:p>
          <a:p>
            <a:pPr eaLnBrk="1" hangingPunct="1"/>
            <a:r>
              <a:rPr lang="en-US" sz="1800">
                <a:solidFill>
                  <a:schemeClr val="bg1"/>
                </a:solidFill>
                <a:latin typeface="Comic Sans MS" pitchFamily="66" charset="0"/>
              </a:rPr>
              <a:t>arXiv:0904.1545v3 [hep-ph]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20107" y="8882098"/>
            <a:ext cx="3034453" cy="677333"/>
          </a:xfrm>
          <a:prstGeom prst="rect">
            <a:avLst/>
          </a:prstGeom>
        </p:spPr>
        <p:txBody>
          <a:bodyPr lIns="130046" tIns="65023" rIns="130046" bIns="65023"/>
          <a:lstStyle>
            <a:lvl1pPr eaLnBrk="0" hangingPunct="0">
              <a:defRPr sz="3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51206400" indent="-51206400" eaLnBrk="0" hangingPunct="0">
              <a:defRPr sz="3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3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3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3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65023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0046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95069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60091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6E03A319-1966-456E-8DDC-BFE823B388DB}" type="slidenum">
              <a:rPr lang="fr-FR" sz="2000">
                <a:latin typeface="Arial" charset="0"/>
              </a:rPr>
              <a:pPr eaLnBrk="1" hangingPunct="1"/>
              <a:t>21</a:t>
            </a:fld>
            <a:endParaRPr lang="fr-FR" sz="2000">
              <a:latin typeface="Arial" charset="0"/>
            </a:endParaRPr>
          </a:p>
        </p:txBody>
      </p:sp>
      <p:grpSp>
        <p:nvGrpSpPr>
          <p:cNvPr id="25605" name="Group 23"/>
          <p:cNvGrpSpPr>
            <a:grpSpLocks/>
          </p:cNvGrpSpPr>
          <p:nvPr/>
        </p:nvGrpSpPr>
        <p:grpSpPr bwMode="auto">
          <a:xfrm>
            <a:off x="968588" y="2253262"/>
            <a:ext cx="11092462" cy="4876800"/>
            <a:chOff x="408" y="1467"/>
            <a:chExt cx="4913" cy="2160"/>
          </a:xfrm>
        </p:grpSpPr>
        <p:grpSp>
          <p:nvGrpSpPr>
            <p:cNvPr id="25620" name="Group 22"/>
            <p:cNvGrpSpPr>
              <a:grpSpLocks/>
            </p:cNvGrpSpPr>
            <p:nvPr/>
          </p:nvGrpSpPr>
          <p:grpSpPr bwMode="auto">
            <a:xfrm>
              <a:off x="408" y="1467"/>
              <a:ext cx="4913" cy="2160"/>
              <a:chOff x="149" y="1147"/>
              <a:chExt cx="5352" cy="2471"/>
            </a:xfrm>
          </p:grpSpPr>
          <p:pic>
            <p:nvPicPr>
              <p:cNvPr id="25621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" y="1147"/>
                <a:ext cx="5352" cy="2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622" name="Rectangle 5"/>
              <p:cNvSpPr>
                <a:spLocks noChangeArrowheads="1"/>
              </p:cNvSpPr>
              <p:nvPr/>
            </p:nvSpPr>
            <p:spPr bwMode="auto">
              <a:xfrm>
                <a:off x="457" y="3311"/>
                <a:ext cx="2130" cy="38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FFFF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GB">
                  <a:latin typeface="Arial" charset="0"/>
                </a:endParaRPr>
              </a:p>
            </p:txBody>
          </p:sp>
          <p:sp>
            <p:nvSpPr>
              <p:cNvPr id="25623" name="Text Box 6"/>
              <p:cNvSpPr txBox="1">
                <a:spLocks noChangeArrowheads="1"/>
              </p:cNvSpPr>
              <p:nvPr/>
            </p:nvSpPr>
            <p:spPr bwMode="auto">
              <a:xfrm>
                <a:off x="538" y="1232"/>
                <a:ext cx="68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algn="l"/>
                <a:r>
                  <a:rPr lang="en-GB" sz="2600" b="1">
                    <a:latin typeface="Arial" charset="0"/>
                  </a:rPr>
                  <a:t>2HDM-II</a:t>
                </a:r>
                <a:endParaRPr lang="en-US" sz="2600" b="1">
                  <a:latin typeface="Arial" charset="0"/>
                </a:endParaRPr>
              </a:p>
            </p:txBody>
          </p:sp>
          <p:sp>
            <p:nvSpPr>
              <p:cNvPr id="25624" name="Text Box 7"/>
              <p:cNvSpPr txBox="1">
                <a:spLocks noChangeArrowheads="1"/>
              </p:cNvSpPr>
              <p:nvPr/>
            </p:nvSpPr>
            <p:spPr bwMode="auto">
              <a:xfrm>
                <a:off x="3342" y="1220"/>
                <a:ext cx="57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algn="l"/>
                <a:r>
                  <a:rPr lang="en-GB" sz="2600" b="1">
                    <a:latin typeface="Arial" charset="0"/>
                  </a:rPr>
                  <a:t>MSSM</a:t>
                </a:r>
                <a:endParaRPr lang="en-US" sz="2600" b="1">
                  <a:latin typeface="Arial" charset="0"/>
                </a:endParaRPr>
              </a:p>
            </p:txBody>
          </p:sp>
          <p:sp>
            <p:nvSpPr>
              <p:cNvPr id="25625" name="Rectangle 8"/>
              <p:cNvSpPr>
                <a:spLocks noChangeArrowheads="1"/>
              </p:cNvSpPr>
              <p:nvPr/>
            </p:nvSpPr>
            <p:spPr bwMode="auto">
              <a:xfrm>
                <a:off x="576" y="1546"/>
                <a:ext cx="101" cy="92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00FF00" mc:Ignorable="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eaLnBrk="0" hangingPunct="0"/>
                <a:endParaRPr lang="en-GB">
                  <a:latin typeface="Arial" charset="0"/>
                </a:endParaRPr>
              </a:p>
            </p:txBody>
          </p:sp>
          <p:sp>
            <p:nvSpPr>
              <p:cNvPr id="25626" name="Rectangle 9"/>
              <p:cNvSpPr>
                <a:spLocks noChangeArrowheads="1"/>
              </p:cNvSpPr>
              <p:nvPr/>
            </p:nvSpPr>
            <p:spPr bwMode="auto">
              <a:xfrm>
                <a:off x="583" y="1679"/>
                <a:ext cx="101" cy="92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FF0000" mc:Ignorable="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eaLnBrk="0" hangingPunct="0"/>
                <a:endParaRPr lang="en-GB">
                  <a:latin typeface="Arial" charset="0"/>
                </a:endParaRPr>
              </a:p>
            </p:txBody>
          </p:sp>
          <p:sp>
            <p:nvSpPr>
              <p:cNvPr id="25627" name="Rectangle 10"/>
              <p:cNvSpPr>
                <a:spLocks noChangeArrowheads="1"/>
              </p:cNvSpPr>
              <p:nvPr/>
            </p:nvSpPr>
            <p:spPr bwMode="auto">
              <a:xfrm>
                <a:off x="581" y="1803"/>
                <a:ext cx="101" cy="92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FFFF00" mc:Ignorable="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eaLnBrk="0" hangingPunct="0"/>
                <a:endParaRPr lang="en-GB">
                  <a:latin typeface="Arial" charset="0"/>
                </a:endParaRPr>
              </a:p>
            </p:txBody>
          </p:sp>
          <p:sp>
            <p:nvSpPr>
              <p:cNvPr id="25628" name="Text Box 11"/>
              <p:cNvSpPr txBox="1">
                <a:spLocks noChangeArrowheads="1"/>
              </p:cNvSpPr>
              <p:nvPr/>
            </p:nvSpPr>
            <p:spPr bwMode="auto">
              <a:xfrm>
                <a:off x="683" y="1492"/>
                <a:ext cx="1042" cy="5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algn="l"/>
                <a:r>
                  <a:rPr lang="en-GB" sz="2000" b="1">
                    <a:latin typeface="Arial" charset="0"/>
                  </a:rPr>
                  <a:t>75ab</a:t>
                </a:r>
                <a:r>
                  <a:rPr lang="en-GB" sz="2000" b="1" baseline="30000">
                    <a:latin typeface="Arial" charset="0"/>
                  </a:rPr>
                  <a:t>-1</a:t>
                </a:r>
              </a:p>
              <a:p>
                <a:pPr algn="l"/>
                <a:r>
                  <a:rPr lang="en-GB" sz="2000" b="1">
                    <a:latin typeface="Arial" charset="0"/>
                  </a:rPr>
                  <a:t>2ab</a:t>
                </a:r>
                <a:r>
                  <a:rPr lang="en-GB" sz="2000" b="1" baseline="30000">
                    <a:latin typeface="Arial" charset="0"/>
                  </a:rPr>
                  <a:t>-1</a:t>
                </a:r>
              </a:p>
              <a:p>
                <a:pPr algn="l"/>
                <a:r>
                  <a:rPr lang="en-GB" sz="2000" b="1">
                    <a:latin typeface="Arial" charset="0"/>
                  </a:rPr>
                  <a:t>LEP </a:t>
                </a:r>
                <a:r>
                  <a:rPr lang="en-GB" sz="1700" b="1">
                    <a:latin typeface="Arial" charset="0"/>
                  </a:rPr>
                  <a:t>m</a:t>
                </a:r>
                <a:r>
                  <a:rPr lang="en-GB" sz="1700" b="1" baseline="-25000">
                    <a:latin typeface="Arial" charset="0"/>
                  </a:rPr>
                  <a:t>H</a:t>
                </a:r>
                <a:r>
                  <a:rPr lang="en-GB" sz="1700" b="1">
                    <a:latin typeface="Arial" charset="0"/>
                  </a:rPr>
                  <a:t>&gt;79.3 GeV</a:t>
                </a:r>
                <a:endParaRPr lang="en-US" sz="1700" b="1">
                  <a:latin typeface="Arial" charset="0"/>
                </a:endParaRPr>
              </a:p>
            </p:txBody>
          </p:sp>
          <p:sp>
            <p:nvSpPr>
              <p:cNvPr id="25629" name="Text Box 14"/>
              <p:cNvSpPr txBox="1">
                <a:spLocks noChangeArrowheads="1"/>
              </p:cNvSpPr>
              <p:nvPr/>
            </p:nvSpPr>
            <p:spPr bwMode="auto">
              <a:xfrm>
                <a:off x="3453" y="1425"/>
                <a:ext cx="8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algn="l"/>
                <a:endParaRPr lang="en-GB" sz="2600">
                  <a:latin typeface="Arial" charset="0"/>
                  <a:sym typeface="Symbol" pitchFamily="18" charset="2"/>
                </a:endParaRPr>
              </a:p>
            </p:txBody>
          </p:sp>
          <p:sp>
            <p:nvSpPr>
              <p:cNvPr id="25630" name="Rectangle 15"/>
              <p:cNvSpPr>
                <a:spLocks noChangeArrowheads="1"/>
              </p:cNvSpPr>
              <p:nvPr/>
            </p:nvSpPr>
            <p:spPr bwMode="auto">
              <a:xfrm>
                <a:off x="3299" y="3309"/>
                <a:ext cx="2130" cy="38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FFFF00" mc:Ignorable="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l" eaLnBrk="0" hangingPunct="0"/>
                <a:endParaRPr lang="en-GB">
                  <a:latin typeface="Arial" charset="0"/>
                </a:endParaRPr>
              </a:p>
            </p:txBody>
          </p:sp>
          <p:sp>
            <p:nvSpPr>
              <p:cNvPr id="25631" name="Text Box 16"/>
              <p:cNvSpPr txBox="1">
                <a:spLocks noChangeArrowheads="1"/>
              </p:cNvSpPr>
              <p:nvPr/>
            </p:nvSpPr>
            <p:spPr bwMode="auto">
              <a:xfrm rot="19148592">
                <a:off x="1654" y="1886"/>
                <a:ext cx="887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algn="l"/>
                <a:r>
                  <a:rPr lang="en-GB" sz="1700">
                    <a:latin typeface="Arial" charset="0"/>
                  </a:rPr>
                  <a:t>SuperB excludes</a:t>
                </a:r>
                <a:endParaRPr lang="en-US" sz="1700">
                  <a:latin typeface="Arial" charset="0"/>
                </a:endParaRPr>
              </a:p>
            </p:txBody>
          </p:sp>
          <p:sp>
            <p:nvSpPr>
              <p:cNvPr id="25632" name="Text Box 17"/>
              <p:cNvSpPr txBox="1">
                <a:spLocks noChangeArrowheads="1"/>
              </p:cNvSpPr>
              <p:nvPr/>
            </p:nvSpPr>
            <p:spPr bwMode="auto">
              <a:xfrm rot="19148592">
                <a:off x="4432" y="1844"/>
                <a:ext cx="887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algn="l"/>
                <a:r>
                  <a:rPr lang="en-GB" sz="1700">
                    <a:latin typeface="Arial" charset="0"/>
                  </a:rPr>
                  <a:t>SuperB excludes</a:t>
                </a:r>
                <a:endParaRPr lang="en-US" sz="1700">
                  <a:latin typeface="Arial" charset="0"/>
                </a:endParaRPr>
              </a:p>
            </p:txBody>
          </p:sp>
          <p:sp>
            <p:nvSpPr>
              <p:cNvPr id="25633" name="Text Box 18"/>
              <p:cNvSpPr txBox="1">
                <a:spLocks noChangeArrowheads="1"/>
              </p:cNvSpPr>
              <p:nvPr/>
            </p:nvSpPr>
            <p:spPr bwMode="auto">
              <a:xfrm rot="20577956">
                <a:off x="1634" y="2787"/>
                <a:ext cx="986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algn="l"/>
                <a:r>
                  <a:rPr lang="en-GB" sz="1700">
                    <a:latin typeface="Arial" charset="0"/>
                  </a:rPr>
                  <a:t>B-factories exclude</a:t>
                </a:r>
                <a:endParaRPr lang="en-US" sz="1700">
                  <a:latin typeface="Arial" charset="0"/>
                </a:endParaRPr>
              </a:p>
            </p:txBody>
          </p:sp>
          <p:sp>
            <p:nvSpPr>
              <p:cNvPr id="25634" name="Text Box 19"/>
              <p:cNvSpPr txBox="1">
                <a:spLocks noChangeArrowheads="1"/>
              </p:cNvSpPr>
              <p:nvPr/>
            </p:nvSpPr>
            <p:spPr bwMode="auto">
              <a:xfrm rot="20577956">
                <a:off x="4410" y="2783"/>
                <a:ext cx="986" cy="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MS PGothic" pitchFamily="34" charset="-128"/>
                  </a:defRPr>
                </a:lvl9pPr>
              </a:lstStyle>
              <a:p>
                <a:pPr algn="l"/>
                <a:r>
                  <a:rPr lang="en-GB" sz="1700">
                    <a:latin typeface="Arial" charset="0"/>
                  </a:rPr>
                  <a:t>B-factories exclude</a:t>
                </a:r>
                <a:endParaRPr lang="en-US" sz="1700">
                  <a:latin typeface="Arial" charset="0"/>
                </a:endParaRPr>
              </a:p>
            </p:txBody>
          </p:sp>
        </p:grpSp>
        <p:graphicFrame>
          <p:nvGraphicFramePr>
            <p:cNvPr id="25602" name="Object 2"/>
            <p:cNvGraphicFramePr>
              <a:graphicFrameLocks noChangeAspect="1"/>
            </p:cNvGraphicFramePr>
            <p:nvPr/>
          </p:nvGraphicFramePr>
          <p:xfrm>
            <a:off x="1542" y="1514"/>
            <a:ext cx="973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898" name="Equation" r:id="rId4" imgW="1346040" imgH="507960" progId="Equation.DSMT4">
                    <p:embed/>
                  </p:oleObj>
                </mc:Choice>
                <mc:Fallback>
                  <p:oleObj name="Equation" r:id="rId4" imgW="1346040" imgH="5079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2" y="1514"/>
                          <a:ext cx="973" cy="3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 mc:Ignorable="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 mc:Ignorable="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 mc:Ignorable="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603" name="Object 3"/>
            <p:cNvGraphicFramePr>
              <a:graphicFrameLocks noChangeAspect="1"/>
            </p:cNvGraphicFramePr>
            <p:nvPr/>
          </p:nvGraphicFramePr>
          <p:xfrm>
            <a:off x="4014" y="1515"/>
            <a:ext cx="1107" cy="4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899" name="Equation" r:id="rId6" imgW="1650960" imgH="736560" progId="Equation.DSMT4">
                    <p:embed/>
                  </p:oleObj>
                </mc:Choice>
                <mc:Fallback>
                  <p:oleObj name="Equation" r:id="rId6" imgW="1650960" imgH="7365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14" y="1515"/>
                          <a:ext cx="1107" cy="4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 mc:Ignorable="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 mc:Ignorable="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 mc:Ignorable="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606" name="TextBox 27"/>
          <p:cNvSpPr txBox="1">
            <a:spLocks noChangeArrowheads="1"/>
          </p:cNvSpPr>
          <p:nvPr/>
        </p:nvSpPr>
        <p:spPr bwMode="auto">
          <a:xfrm>
            <a:off x="1228231" y="1639147"/>
            <a:ext cx="5589411" cy="439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/>
            <a:r>
              <a:rPr lang="en-GB" sz="2000" dirty="0">
                <a:latin typeface="Arial" charset="0"/>
              </a:rPr>
              <a:t>(Assuming SM branching fraction is measured)</a:t>
            </a:r>
          </a:p>
        </p:txBody>
      </p:sp>
      <p:sp>
        <p:nvSpPr>
          <p:cNvPr id="25607" name="Freeform 28"/>
          <p:cNvSpPr>
            <a:spLocks noChangeArrowheads="1"/>
          </p:cNvSpPr>
          <p:nvPr/>
        </p:nvSpPr>
        <p:spPr bwMode="auto">
          <a:xfrm>
            <a:off x="1591734" y="5468338"/>
            <a:ext cx="3784036" cy="839893"/>
          </a:xfrm>
          <a:custGeom>
            <a:avLst/>
            <a:gdLst>
              <a:gd name="T0" fmla="*/ 0 w 3092450"/>
              <a:gd name="T1" fmla="*/ 5486 h 795867"/>
              <a:gd name="T2" fmla="*/ 60592 w 3092450"/>
              <a:gd name="T3" fmla="*/ 5820 h 795867"/>
              <a:gd name="T4" fmla="*/ 256998 w 3092450"/>
              <a:gd name="T5" fmla="*/ 4532 h 795867"/>
              <a:gd name="T6" fmla="*/ 508772 w 3092450"/>
              <a:gd name="T7" fmla="*/ 0 h 795867"/>
              <a:gd name="T8" fmla="*/ 0 60000 65536"/>
              <a:gd name="T9" fmla="*/ 0 60000 65536"/>
              <a:gd name="T10" fmla="*/ 0 60000 65536"/>
              <a:gd name="T11" fmla="*/ 0 60000 65536"/>
              <a:gd name="T12" fmla="*/ 0 w 3092450"/>
              <a:gd name="T13" fmla="*/ 0 h 795867"/>
              <a:gd name="T14" fmla="*/ 3092450 w 3092450"/>
              <a:gd name="T15" fmla="*/ 795867 h 7958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92450" h="795867">
                <a:moveTo>
                  <a:pt x="0" y="730250"/>
                </a:moveTo>
                <a:cubicBezTo>
                  <a:pt x="53975" y="763058"/>
                  <a:pt x="107950" y="795867"/>
                  <a:pt x="368300" y="774700"/>
                </a:cubicBezTo>
                <a:cubicBezTo>
                  <a:pt x="628650" y="753533"/>
                  <a:pt x="1108075" y="732367"/>
                  <a:pt x="1562100" y="603250"/>
                </a:cubicBezTo>
                <a:cubicBezTo>
                  <a:pt x="2016125" y="474133"/>
                  <a:pt x="2837392" y="99483"/>
                  <a:pt x="3092450" y="0"/>
                </a:cubicBezTo>
              </a:path>
            </a:pathLst>
          </a:cu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lIns="130046" tIns="65023" rIns="130046" bIns="65023"/>
          <a:lstStyle/>
          <a:p>
            <a:pPr algn="l" eaLnBrk="0" hangingPunct="0"/>
            <a:endParaRPr lang="en-GB">
              <a:latin typeface="Arial" charset="0"/>
            </a:endParaRPr>
          </a:p>
        </p:txBody>
      </p:sp>
      <p:cxnSp>
        <p:nvCxnSpPr>
          <p:cNvPr id="25608" name="Straight Connector 31"/>
          <p:cNvCxnSpPr>
            <a:cxnSpLocks noChangeShapeType="1"/>
          </p:cNvCxnSpPr>
          <p:nvPr/>
        </p:nvCxnSpPr>
        <p:spPr bwMode="auto">
          <a:xfrm>
            <a:off x="1878472" y="3984979"/>
            <a:ext cx="239324" cy="2257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9" name="TextBox 32"/>
          <p:cNvSpPr txBox="1">
            <a:spLocks noChangeArrowheads="1"/>
          </p:cNvSpPr>
          <p:nvPr/>
        </p:nvSpPr>
        <p:spPr bwMode="auto">
          <a:xfrm>
            <a:off x="2070383" y="3745654"/>
            <a:ext cx="1893078" cy="439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/>
            <a:r>
              <a:rPr lang="en-GB" sz="2000" b="1">
                <a:latin typeface="Arial" charset="0"/>
              </a:rPr>
              <a:t>ATLAS 30fb</a:t>
            </a:r>
            <a:r>
              <a:rPr lang="en-GB" sz="2000" b="1" baseline="30000">
                <a:latin typeface="Arial" charset="0"/>
              </a:rPr>
              <a:t>−1</a:t>
            </a:r>
          </a:p>
        </p:txBody>
      </p:sp>
      <p:sp>
        <p:nvSpPr>
          <p:cNvPr id="25610" name="TextBox 33"/>
          <p:cNvSpPr txBox="1">
            <a:spLocks noChangeArrowheads="1"/>
          </p:cNvSpPr>
          <p:nvPr/>
        </p:nvSpPr>
        <p:spPr bwMode="auto">
          <a:xfrm>
            <a:off x="3793067" y="5931183"/>
            <a:ext cx="1507332" cy="37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/>
            <a:r>
              <a:rPr lang="en-GB" sz="1600">
                <a:latin typeface="Arial" charset="0"/>
              </a:rPr>
              <a:t>ATLAS 30fb</a:t>
            </a:r>
            <a:r>
              <a:rPr lang="en-GB" sz="1600" baseline="30000">
                <a:latin typeface="Arial" charset="0"/>
              </a:rPr>
              <a:t>−1</a:t>
            </a:r>
          </a:p>
        </p:txBody>
      </p:sp>
      <p:sp>
        <p:nvSpPr>
          <p:cNvPr id="25611" name="Freeform 49"/>
          <p:cNvSpPr>
            <a:spLocks noChangeArrowheads="1"/>
          </p:cNvSpPr>
          <p:nvPr/>
        </p:nvSpPr>
        <p:spPr bwMode="auto">
          <a:xfrm>
            <a:off x="7500338" y="5626382"/>
            <a:ext cx="2745458" cy="749582"/>
          </a:xfrm>
          <a:custGeom>
            <a:avLst/>
            <a:gdLst>
              <a:gd name="T0" fmla="*/ 0 w 1930400"/>
              <a:gd name="T1" fmla="*/ 497026 h 526344"/>
              <a:gd name="T2" fmla="*/ 355600 w 1930400"/>
              <a:gd name="T3" fmla="*/ 514165 h 526344"/>
              <a:gd name="T4" fmla="*/ 762000 w 1930400"/>
              <a:gd name="T5" fmla="*/ 385624 h 526344"/>
              <a:gd name="T6" fmla="*/ 1151466 w 1930400"/>
              <a:gd name="T7" fmla="*/ 222804 h 526344"/>
              <a:gd name="T8" fmla="*/ 1532466 w 1930400"/>
              <a:gd name="T9" fmla="*/ 85694 h 526344"/>
              <a:gd name="T10" fmla="*/ 1930400 w 1930400"/>
              <a:gd name="T11" fmla="*/ 0 h 5263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30400"/>
              <a:gd name="T19" fmla="*/ 0 h 526344"/>
              <a:gd name="T20" fmla="*/ 1930400 w 1930400"/>
              <a:gd name="T21" fmla="*/ 526344 h 5263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30400" h="526344">
                <a:moveTo>
                  <a:pt x="0" y="491066"/>
                </a:moveTo>
                <a:cubicBezTo>
                  <a:pt x="114300" y="508705"/>
                  <a:pt x="228600" y="526344"/>
                  <a:pt x="355600" y="508000"/>
                </a:cubicBezTo>
                <a:cubicBezTo>
                  <a:pt x="482600" y="489656"/>
                  <a:pt x="629356" y="428978"/>
                  <a:pt x="762000" y="381000"/>
                </a:cubicBezTo>
                <a:cubicBezTo>
                  <a:pt x="894644" y="333022"/>
                  <a:pt x="1023055" y="269522"/>
                  <a:pt x="1151466" y="220133"/>
                </a:cubicBezTo>
                <a:cubicBezTo>
                  <a:pt x="1279877" y="170744"/>
                  <a:pt x="1402644" y="121355"/>
                  <a:pt x="1532466" y="84666"/>
                </a:cubicBezTo>
                <a:cubicBezTo>
                  <a:pt x="1662288" y="47977"/>
                  <a:pt x="1930400" y="0"/>
                  <a:pt x="1930400" y="0"/>
                </a:cubicBezTo>
              </a:path>
            </a:pathLst>
          </a:custGeom>
          <a:noFill/>
          <a:ln w="76200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lIns="130046" tIns="65023" rIns="130046" bIns="65023"/>
          <a:lstStyle/>
          <a:p>
            <a:pPr algn="l" eaLnBrk="0" hangingPunct="0"/>
            <a:endParaRPr lang="en-GB">
              <a:latin typeface="Arial" charset="0"/>
            </a:endParaRPr>
          </a:p>
        </p:txBody>
      </p:sp>
      <p:sp>
        <p:nvSpPr>
          <p:cNvPr id="25612" name="TextBox 33"/>
          <p:cNvSpPr txBox="1">
            <a:spLocks noChangeArrowheads="1"/>
          </p:cNvSpPr>
          <p:nvPr/>
        </p:nvSpPr>
        <p:spPr bwMode="auto">
          <a:xfrm>
            <a:off x="8416996" y="5978595"/>
            <a:ext cx="1507332" cy="37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/>
            <a:r>
              <a:rPr lang="en-GB" sz="1600">
                <a:latin typeface="Arial" charset="0"/>
              </a:rPr>
              <a:t>ATLAS 30fb</a:t>
            </a:r>
            <a:r>
              <a:rPr lang="en-GB" sz="1600" baseline="30000">
                <a:latin typeface="Arial" charset="0"/>
              </a:rPr>
              <a:t>−1</a:t>
            </a:r>
          </a:p>
        </p:txBody>
      </p:sp>
      <p:sp>
        <p:nvSpPr>
          <p:cNvPr id="25613" name="Oval 31"/>
          <p:cNvSpPr>
            <a:spLocks noChangeArrowheads="1"/>
          </p:cNvSpPr>
          <p:nvPr/>
        </p:nvSpPr>
        <p:spPr bwMode="auto">
          <a:xfrm>
            <a:off x="1104054" y="5834099"/>
            <a:ext cx="1228231" cy="1025031"/>
          </a:xfrm>
          <a:prstGeom prst="ellipse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wrap="none" lIns="130046" tIns="65023" rIns="130046" bIns="65023" anchor="ctr"/>
          <a:lstStyle/>
          <a:p>
            <a:endParaRPr lang="en-US"/>
          </a:p>
        </p:txBody>
      </p:sp>
      <p:sp>
        <p:nvSpPr>
          <p:cNvPr id="25614" name="Text Box 32"/>
          <p:cNvSpPr txBox="1">
            <a:spLocks noChangeArrowheads="1"/>
          </p:cNvSpPr>
          <p:nvPr/>
        </p:nvSpPr>
        <p:spPr bwMode="auto">
          <a:xfrm>
            <a:off x="960037" y="4762000"/>
            <a:ext cx="1787088" cy="839202"/>
          </a:xfrm>
          <a:prstGeom prst="rect">
            <a:avLst/>
          </a:prstGeom>
          <a:noFill/>
          <a:ln>
            <a:noFill/>
          </a:ln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/>
            <a:r>
              <a:rPr lang="en-US" sz="23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Excluded by </a:t>
            </a:r>
          </a:p>
          <a:p>
            <a:pPr algn="l" eaLnBrk="1" hangingPunct="1"/>
            <a:r>
              <a:rPr lang="en-US" sz="23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Br(b</a:t>
            </a:r>
            <a:r>
              <a:rPr lang="en-US" sz="23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sym typeface="Wingdings" pitchFamily="2" charset="2"/>
              </a:rPr>
              <a:t> s </a:t>
            </a:r>
            <a:r>
              <a:rPr lang="en-US" sz="23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Symbol" pitchFamily="18" charset="2"/>
                <a:sym typeface="Wingdings" pitchFamily="2" charset="2"/>
              </a:rPr>
              <a:t>g</a:t>
            </a:r>
            <a:r>
              <a:rPr lang="en-US" sz="2300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sym typeface="Wingdings" pitchFamily="2" charset="2"/>
              </a:rPr>
              <a:t>)</a:t>
            </a:r>
            <a:endParaRPr lang="en-US" sz="2300" i="1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sp>
        <p:nvSpPr>
          <p:cNvPr id="25615" name="Text Box 34"/>
          <p:cNvSpPr txBox="1">
            <a:spLocks noChangeArrowheads="1"/>
          </p:cNvSpPr>
          <p:nvPr/>
        </p:nvSpPr>
        <p:spPr bwMode="auto">
          <a:xfrm>
            <a:off x="456070" y="247127"/>
            <a:ext cx="5574984" cy="62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/>
            <a:r>
              <a:rPr lang="en-US" sz="32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Projecting </a:t>
            </a:r>
            <a:r>
              <a:rPr lang="en-US" sz="3200" i="1" dirty="0" err="1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cs typeface="Times New Roman" pitchFamily="18" charset="0"/>
              </a:rPr>
              <a:t>B</a:t>
            </a:r>
            <a:r>
              <a:rPr lang="en-US" sz="3200" dirty="0" err="1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  <a:sym typeface="Symbol"/>
              </a:rPr>
              <a:t></a:t>
            </a:r>
            <a:r>
              <a:rPr lang="en-US" sz="3200" i="1" dirty="0" err="1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Symbol" pitchFamily="18" charset="2"/>
              </a:rPr>
              <a:t>tn</a:t>
            </a:r>
            <a:r>
              <a:rPr lang="en-US" sz="32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 to </a:t>
            </a:r>
            <a:r>
              <a:rPr lang="en-US" sz="32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Super</a:t>
            </a:r>
            <a:r>
              <a:rPr lang="en-US" sz="3200" i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cs typeface="Times New Roman" pitchFamily="18" charset="0"/>
              </a:rPr>
              <a:t>B</a:t>
            </a:r>
            <a:r>
              <a:rPr lang="en-US" sz="32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5616" name="Text Box 35"/>
          <p:cNvSpPr txBox="1">
            <a:spLocks noChangeArrowheads="1"/>
          </p:cNvSpPr>
          <p:nvPr/>
        </p:nvSpPr>
        <p:spPr bwMode="auto">
          <a:xfrm>
            <a:off x="2406791" y="7130063"/>
            <a:ext cx="9220662" cy="531426"/>
          </a:xfrm>
          <a:prstGeom prst="rect">
            <a:avLst/>
          </a:prstGeom>
          <a:noFill/>
          <a:ln>
            <a:noFill/>
          </a:ln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/>
            <a:r>
              <a:rPr lang="en-US" sz="2600" dirty="0"/>
              <a:t>Super</a:t>
            </a:r>
            <a:r>
              <a:rPr lang="en-US" sz="2600" i="1" dirty="0"/>
              <a:t>B</a:t>
            </a:r>
            <a:r>
              <a:rPr lang="en-US" sz="2600" dirty="0"/>
              <a:t> will </a:t>
            </a:r>
            <a:r>
              <a:rPr lang="en-US" sz="2600" dirty="0" smtClean="0"/>
              <a:t>substantially extend </a:t>
            </a:r>
            <a:r>
              <a:rPr lang="en-US" sz="2600" dirty="0"/>
              <a:t>the search </a:t>
            </a:r>
            <a:r>
              <a:rPr lang="en-US" sz="2600" dirty="0" smtClean="0"/>
              <a:t>for </a:t>
            </a:r>
            <a:r>
              <a:rPr lang="en-US" sz="2600" dirty="0"/>
              <a:t>NP in </a:t>
            </a:r>
            <a:r>
              <a:rPr lang="en-US" sz="2600" dirty="0" smtClean="0"/>
              <a:t>these </a:t>
            </a:r>
            <a:r>
              <a:rPr lang="en-US" sz="2600" dirty="0"/>
              <a:t>models</a:t>
            </a:r>
          </a:p>
        </p:txBody>
      </p:sp>
      <p:sp>
        <p:nvSpPr>
          <p:cNvPr id="25619" name="Text Box 38"/>
          <p:cNvSpPr txBox="1">
            <a:spLocks noChangeArrowheads="1"/>
          </p:cNvSpPr>
          <p:nvPr/>
        </p:nvSpPr>
        <p:spPr bwMode="auto">
          <a:xfrm>
            <a:off x="8919059" y="8247986"/>
            <a:ext cx="2202522" cy="485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/>
            <a:r>
              <a:rPr lang="en-US" sz="2300" i="1" dirty="0"/>
              <a:t>Marco </a:t>
            </a:r>
            <a:r>
              <a:rPr lang="en-US" sz="2300" i="1" dirty="0" err="1"/>
              <a:t>Ciuchini</a:t>
            </a:r>
            <a:r>
              <a:rPr lang="en-US" sz="23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42302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9" t="33250" r="66133" b="64413"/>
          <a:stretch>
            <a:fillRect/>
          </a:stretch>
        </p:blipFill>
        <p:spPr bwMode="auto">
          <a:xfrm>
            <a:off x="5480050" y="6100763"/>
            <a:ext cx="18415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68" t="48190" r="17105" b="37888"/>
          <a:stretch>
            <a:fillRect/>
          </a:stretch>
        </p:blipFill>
        <p:spPr bwMode="auto">
          <a:xfrm>
            <a:off x="7426325" y="6554788"/>
            <a:ext cx="3892550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16"/>
          <p:cNvSpPr txBox="1">
            <a:spLocks noChangeArrowheads="1"/>
          </p:cNvSpPr>
          <p:nvPr/>
        </p:nvSpPr>
        <p:spPr bwMode="auto">
          <a:xfrm>
            <a:off x="5440363" y="5487988"/>
            <a:ext cx="7532687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046" tIns="65023" rIns="130046" bIns="65023"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Many channels can show effects in the range </a:t>
            </a:r>
            <a:r>
              <a:rPr lang="en-US" sz="20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2000" i="1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~(0.01-0.04</a:t>
            </a:r>
            <a:r>
              <a:rPr lang="en-US" sz="20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Arial" pitchFamily="34" charset="0"/>
              </a:rPr>
              <a:t>)</a:t>
            </a:r>
            <a:endParaRPr lang="fr-FR" sz="20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606" name="Rectangle 17"/>
          <p:cNvSpPr>
            <a:spLocks noChangeArrowheads="1"/>
          </p:cNvSpPr>
          <p:nvPr/>
        </p:nvSpPr>
        <p:spPr bwMode="auto">
          <a:xfrm>
            <a:off x="5375275" y="5394325"/>
            <a:ext cx="7272338" cy="398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 anchor="ctr"/>
          <a:lstStyle/>
          <a:p>
            <a:endParaRPr lang="en-US">
              <a:latin typeface="Comic Sans MS" pitchFamily="66" charset="0"/>
            </a:endParaRPr>
          </a:p>
        </p:txBody>
      </p:sp>
      <p:sp>
        <p:nvSpPr>
          <p:cNvPr id="4104" name="Rectangle 18"/>
          <p:cNvSpPr>
            <a:spLocks noChangeArrowheads="1"/>
          </p:cNvSpPr>
          <p:nvPr/>
        </p:nvSpPr>
        <p:spPr bwMode="auto">
          <a:xfrm>
            <a:off x="142875" y="128588"/>
            <a:ext cx="10452100" cy="7778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 lIns="130046" tIns="65023" rIns="130046" bIns="65023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New Physics in </a:t>
            </a:r>
            <a:r>
              <a:rPr lang="en-GB" i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en-GB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GB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:     </a:t>
            </a:r>
            <a:r>
              <a:rPr lang="en-GB" sz="28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sin2</a:t>
            </a:r>
            <a:r>
              <a:rPr lang="en-GB" sz="2800" b="1" i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ymbol" pitchFamily="18" charset="2"/>
              </a:rPr>
              <a:t>b</a:t>
            </a:r>
            <a:r>
              <a:rPr lang="en-GB" sz="28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 from </a:t>
            </a:r>
            <a:r>
              <a:rPr lang="en-GB" sz="2800" b="1" i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s</a:t>
            </a:r>
            <a:r>
              <a:rPr lang="en-GB" sz="2800" b="1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 Penguins…</a:t>
            </a:r>
            <a:endParaRPr lang="fr-FR" sz="2800" b="1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5608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9" t="48190" r="69968" b="37888"/>
          <a:stretch>
            <a:fillRect/>
          </a:stretch>
        </p:blipFill>
        <p:spPr bwMode="auto">
          <a:xfrm>
            <a:off x="5786438" y="6554788"/>
            <a:ext cx="1433512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86" t="33250" r="17105" b="64040"/>
          <a:stretch>
            <a:fillRect/>
          </a:stretch>
        </p:blipFill>
        <p:spPr bwMode="auto">
          <a:xfrm>
            <a:off x="7310438" y="6097588"/>
            <a:ext cx="419893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Rectangle 22"/>
          <p:cNvSpPr>
            <a:spLocks noChangeArrowheads="1"/>
          </p:cNvSpPr>
          <p:nvPr/>
        </p:nvSpPr>
        <p:spPr bwMode="auto">
          <a:xfrm>
            <a:off x="9575800" y="6134100"/>
            <a:ext cx="1844675" cy="3079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 anchor="ctr"/>
          <a:lstStyle/>
          <a:p>
            <a:endParaRPr lang="en-US">
              <a:latin typeface="Comic Sans MS" pitchFamily="66" charset="0"/>
            </a:endParaRPr>
          </a:p>
        </p:txBody>
      </p:sp>
      <p:sp>
        <p:nvSpPr>
          <p:cNvPr id="25611" name="Text Box 23"/>
          <p:cNvSpPr txBox="1">
            <a:spLocks noChangeArrowheads="1"/>
          </p:cNvSpPr>
          <p:nvPr/>
        </p:nvSpPr>
        <p:spPr bwMode="auto">
          <a:xfrm>
            <a:off x="9780588" y="6089650"/>
            <a:ext cx="17192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7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Super</a:t>
            </a:r>
            <a:r>
              <a:rPr lang="en-US" sz="17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    </a:t>
            </a:r>
            <a:r>
              <a:rPr lang="en-US" sz="17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75 ab</a:t>
            </a:r>
            <a:r>
              <a:rPr lang="en-US" sz="1700" baseline="30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fr-FR" sz="1700" baseline="30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2" name="Text Box 24"/>
          <p:cNvSpPr txBox="1">
            <a:spLocks noChangeArrowheads="1"/>
          </p:cNvSpPr>
          <p:nvPr/>
        </p:nvSpPr>
        <p:spPr bwMode="auto">
          <a:xfrm>
            <a:off x="9417050" y="8645525"/>
            <a:ext cx="15652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400" i="1">
                <a:latin typeface="Arial" pitchFamily="34" charset="0"/>
              </a:rPr>
              <a:t>(*) theory limited</a:t>
            </a:r>
            <a:endParaRPr lang="fr-FR" sz="1400" i="1">
              <a:latin typeface="Arial" pitchFamily="34" charset="0"/>
            </a:endParaRPr>
          </a:p>
        </p:txBody>
      </p:sp>
      <p:sp>
        <p:nvSpPr>
          <p:cNvPr id="25613" name="Text Box 25"/>
          <p:cNvSpPr txBox="1">
            <a:spLocks noChangeArrowheads="1"/>
          </p:cNvSpPr>
          <p:nvPr/>
        </p:nvSpPr>
        <p:spPr bwMode="auto">
          <a:xfrm>
            <a:off x="904875" y="6657975"/>
            <a:ext cx="41116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5614" name="Text Box 26"/>
          <p:cNvSpPr txBox="1">
            <a:spLocks noChangeArrowheads="1"/>
          </p:cNvSpPr>
          <p:nvPr/>
        </p:nvSpPr>
        <p:spPr bwMode="auto">
          <a:xfrm>
            <a:off x="4211638" y="6657975"/>
            <a:ext cx="4095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5615" name="Text Box 27"/>
          <p:cNvSpPr txBox="1">
            <a:spLocks noChangeArrowheads="1"/>
          </p:cNvSpPr>
          <p:nvPr/>
        </p:nvSpPr>
        <p:spPr bwMode="auto">
          <a:xfrm>
            <a:off x="4268788" y="5722938"/>
            <a:ext cx="369887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 i="1">
                <a:latin typeface="Times New Roman" pitchFamily="18" charset="0"/>
                <a:cs typeface="Times New Roman" pitchFamily="18" charset="0"/>
              </a:rPr>
              <a:t>s</a:t>
            </a:r>
          </a:p>
        </p:txBody>
      </p:sp>
      <p:sp>
        <p:nvSpPr>
          <p:cNvPr id="25616" name="Line 28"/>
          <p:cNvSpPr>
            <a:spLocks noChangeShapeType="1"/>
          </p:cNvSpPr>
          <p:nvPr/>
        </p:nvSpPr>
        <p:spPr bwMode="auto">
          <a:xfrm>
            <a:off x="1276350" y="6003925"/>
            <a:ext cx="10556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17" name="Line 29"/>
          <p:cNvSpPr>
            <a:spLocks noChangeShapeType="1"/>
          </p:cNvSpPr>
          <p:nvPr/>
        </p:nvSpPr>
        <p:spPr bwMode="auto">
          <a:xfrm>
            <a:off x="3167063" y="6003925"/>
            <a:ext cx="1055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18" name="Line 30"/>
          <p:cNvSpPr>
            <a:spLocks noChangeShapeType="1"/>
          </p:cNvSpPr>
          <p:nvPr/>
        </p:nvSpPr>
        <p:spPr bwMode="auto">
          <a:xfrm>
            <a:off x="2332038" y="6003925"/>
            <a:ext cx="835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19" name="Text Box 31"/>
          <p:cNvSpPr txBox="1">
            <a:spLocks noChangeArrowheads="1"/>
          </p:cNvSpPr>
          <p:nvPr/>
        </p:nvSpPr>
        <p:spPr bwMode="auto">
          <a:xfrm>
            <a:off x="890588" y="5754688"/>
            <a:ext cx="41116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25620" name="Line 32"/>
          <p:cNvSpPr>
            <a:spLocks noChangeShapeType="1"/>
          </p:cNvSpPr>
          <p:nvPr/>
        </p:nvSpPr>
        <p:spPr bwMode="auto">
          <a:xfrm>
            <a:off x="1068388" y="6737350"/>
            <a:ext cx="134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21" name="Text Box 33"/>
          <p:cNvSpPr txBox="1">
            <a:spLocks noChangeArrowheads="1"/>
          </p:cNvSpPr>
          <p:nvPr/>
        </p:nvSpPr>
        <p:spPr bwMode="auto">
          <a:xfrm>
            <a:off x="4171950" y="5734050"/>
            <a:ext cx="7159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endParaRPr lang="en-US" sz="23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22" name="Line 34"/>
          <p:cNvSpPr>
            <a:spLocks noChangeShapeType="1"/>
          </p:cNvSpPr>
          <p:nvPr/>
        </p:nvSpPr>
        <p:spPr bwMode="auto">
          <a:xfrm>
            <a:off x="4373563" y="6770688"/>
            <a:ext cx="133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23" name="Text Box 35"/>
          <p:cNvSpPr txBox="1">
            <a:spLocks noChangeArrowheads="1"/>
          </p:cNvSpPr>
          <p:nvPr/>
        </p:nvSpPr>
        <p:spPr bwMode="auto">
          <a:xfrm>
            <a:off x="2562225" y="5260975"/>
            <a:ext cx="5619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 i="1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300" i="1" baseline="5000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5624" name="Text Box 36"/>
          <p:cNvSpPr txBox="1">
            <a:spLocks noChangeArrowheads="1"/>
          </p:cNvSpPr>
          <p:nvPr/>
        </p:nvSpPr>
        <p:spPr bwMode="auto">
          <a:xfrm>
            <a:off x="258763" y="6207125"/>
            <a:ext cx="620712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0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42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baseline="-2500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5625" name="Line 37"/>
          <p:cNvSpPr>
            <a:spLocks noChangeShapeType="1"/>
          </p:cNvSpPr>
          <p:nvPr/>
        </p:nvSpPr>
        <p:spPr bwMode="auto">
          <a:xfrm>
            <a:off x="349250" y="6229350"/>
            <a:ext cx="176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26" name="Line 38"/>
          <p:cNvSpPr>
            <a:spLocks noChangeShapeType="1"/>
          </p:cNvSpPr>
          <p:nvPr/>
        </p:nvSpPr>
        <p:spPr bwMode="auto">
          <a:xfrm>
            <a:off x="1328738" y="6886575"/>
            <a:ext cx="2941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27" name="Line 39"/>
          <p:cNvSpPr>
            <a:spLocks noChangeShapeType="1"/>
          </p:cNvSpPr>
          <p:nvPr/>
        </p:nvSpPr>
        <p:spPr bwMode="auto">
          <a:xfrm flipV="1">
            <a:off x="3738563" y="6303963"/>
            <a:ext cx="355600" cy="168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28" name="Line 40"/>
          <p:cNvSpPr>
            <a:spLocks noChangeShapeType="1"/>
          </p:cNvSpPr>
          <p:nvPr/>
        </p:nvSpPr>
        <p:spPr bwMode="auto">
          <a:xfrm>
            <a:off x="3738563" y="6472238"/>
            <a:ext cx="355600" cy="165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29" name="Arc 41"/>
          <p:cNvSpPr>
            <a:spLocks/>
          </p:cNvSpPr>
          <p:nvPr/>
        </p:nvSpPr>
        <p:spPr bwMode="auto">
          <a:xfrm flipH="1">
            <a:off x="2308225" y="5640388"/>
            <a:ext cx="879475" cy="498475"/>
          </a:xfrm>
          <a:custGeom>
            <a:avLst/>
            <a:gdLst>
              <a:gd name="T0" fmla="*/ 0 w 41730"/>
              <a:gd name="T1" fmla="*/ 2147483647 h 21600"/>
              <a:gd name="T2" fmla="*/ 2147483647 w 41730"/>
              <a:gd name="T3" fmla="*/ 2147483647 h 21600"/>
              <a:gd name="T4" fmla="*/ 2147483647 w 41730"/>
              <a:gd name="T5" fmla="*/ 2147483647 h 21600"/>
              <a:gd name="T6" fmla="*/ 0 60000 65536"/>
              <a:gd name="T7" fmla="*/ 0 60000 65536"/>
              <a:gd name="T8" fmla="*/ 0 60000 65536"/>
              <a:gd name="T9" fmla="*/ 0 w 41730"/>
              <a:gd name="T10" fmla="*/ 0 h 21600"/>
              <a:gd name="T11" fmla="*/ 41730 w 4173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730" h="21600" fill="none" extrusionOk="0">
                <a:moveTo>
                  <a:pt x="0" y="15666"/>
                </a:moveTo>
                <a:cubicBezTo>
                  <a:pt x="2649" y="6393"/>
                  <a:pt x="11125" y="-1"/>
                  <a:pt x="20769" y="0"/>
                </a:cubicBezTo>
                <a:cubicBezTo>
                  <a:pt x="30690" y="0"/>
                  <a:pt x="39335" y="6758"/>
                  <a:pt x="41730" y="16386"/>
                </a:cubicBezTo>
              </a:path>
              <a:path w="41730" h="21600" stroke="0" extrusionOk="0">
                <a:moveTo>
                  <a:pt x="0" y="15666"/>
                </a:moveTo>
                <a:cubicBezTo>
                  <a:pt x="2649" y="6393"/>
                  <a:pt x="11125" y="-1"/>
                  <a:pt x="20769" y="0"/>
                </a:cubicBezTo>
                <a:cubicBezTo>
                  <a:pt x="30690" y="0"/>
                  <a:pt x="39335" y="6758"/>
                  <a:pt x="41730" y="16386"/>
                </a:cubicBezTo>
                <a:lnTo>
                  <a:pt x="20769" y="21600"/>
                </a:lnTo>
                <a:lnTo>
                  <a:pt x="0" y="15666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wrap="none" lIns="130046" tIns="65023" rIns="130046" bIns="65023" anchor="ctr"/>
          <a:lstStyle/>
          <a:p>
            <a:endParaRPr lang="en-US"/>
          </a:p>
        </p:txBody>
      </p:sp>
      <p:sp>
        <p:nvSpPr>
          <p:cNvPr id="25630" name="Text Box 42"/>
          <p:cNvSpPr txBox="1">
            <a:spLocks noChangeArrowheads="1"/>
          </p:cNvSpPr>
          <p:nvPr/>
        </p:nvSpPr>
        <p:spPr bwMode="auto">
          <a:xfrm>
            <a:off x="2647950" y="5957888"/>
            <a:ext cx="344488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300" i="1"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  <p:sp>
        <p:nvSpPr>
          <p:cNvPr id="25631" name="Text Box 43"/>
          <p:cNvSpPr txBox="1">
            <a:spLocks noChangeArrowheads="1"/>
          </p:cNvSpPr>
          <p:nvPr/>
        </p:nvSpPr>
        <p:spPr bwMode="auto">
          <a:xfrm>
            <a:off x="4268788" y="6054725"/>
            <a:ext cx="369887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 i="1">
                <a:latin typeface="Times New Roman" pitchFamily="18" charset="0"/>
                <a:cs typeface="Times New Roman" pitchFamily="18" charset="0"/>
              </a:rPr>
              <a:t>s</a:t>
            </a:r>
          </a:p>
        </p:txBody>
      </p:sp>
      <p:sp>
        <p:nvSpPr>
          <p:cNvPr id="25632" name="Text Box 44"/>
          <p:cNvSpPr txBox="1">
            <a:spLocks noChangeArrowheads="1"/>
          </p:cNvSpPr>
          <p:nvPr/>
        </p:nvSpPr>
        <p:spPr bwMode="auto">
          <a:xfrm>
            <a:off x="4265613" y="6356350"/>
            <a:ext cx="36512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2300" i="1">
                <a:latin typeface="Times New Roman" pitchFamily="18" charset="0"/>
                <a:cs typeface="Times New Roman" pitchFamily="18" charset="0"/>
              </a:rPr>
              <a:t>s</a:t>
            </a:r>
          </a:p>
        </p:txBody>
      </p:sp>
      <p:sp>
        <p:nvSpPr>
          <p:cNvPr id="25633" name="Line 45"/>
          <p:cNvSpPr>
            <a:spLocks noChangeShapeType="1"/>
          </p:cNvSpPr>
          <p:nvPr/>
        </p:nvSpPr>
        <p:spPr bwMode="auto">
          <a:xfrm>
            <a:off x="4381500" y="6226175"/>
            <a:ext cx="134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34" name="Text Box 46"/>
          <p:cNvSpPr txBox="1">
            <a:spLocks noChangeArrowheads="1"/>
          </p:cNvSpPr>
          <p:nvPr/>
        </p:nvSpPr>
        <p:spPr bwMode="auto">
          <a:xfrm>
            <a:off x="4787900" y="5870575"/>
            <a:ext cx="4175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300" i="1">
                <a:latin typeface="Symbol" pitchFamily="18" charset="2"/>
                <a:cs typeface="Times New Roman" pitchFamily="18" charset="0"/>
              </a:rPr>
              <a:t>f</a:t>
            </a:r>
          </a:p>
        </p:txBody>
      </p:sp>
      <p:sp>
        <p:nvSpPr>
          <p:cNvPr id="25635" name="Text Box 47"/>
          <p:cNvSpPr txBox="1">
            <a:spLocks noChangeArrowheads="1"/>
          </p:cNvSpPr>
          <p:nvPr/>
        </p:nvSpPr>
        <p:spPr bwMode="auto">
          <a:xfrm>
            <a:off x="4837113" y="6657975"/>
            <a:ext cx="5699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300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fr-FR" sz="2300" baseline="3000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pic>
        <p:nvPicPr>
          <p:cNvPr id="25636" name="Picture 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8" t="-2217"/>
          <a:stretch>
            <a:fillRect/>
          </a:stretch>
        </p:blipFill>
        <p:spPr bwMode="auto">
          <a:xfrm>
            <a:off x="4613275" y="973138"/>
            <a:ext cx="788035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37" name="Line 77"/>
          <p:cNvSpPr>
            <a:spLocks noChangeShapeType="1"/>
          </p:cNvSpPr>
          <p:nvPr/>
        </p:nvSpPr>
        <p:spPr bwMode="auto">
          <a:xfrm>
            <a:off x="1069975" y="8089900"/>
            <a:ext cx="3144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25638" name="Arc 78"/>
          <p:cNvSpPr>
            <a:spLocks/>
          </p:cNvSpPr>
          <p:nvPr/>
        </p:nvSpPr>
        <p:spPr bwMode="auto">
          <a:xfrm flipH="1">
            <a:off x="2058988" y="7572375"/>
            <a:ext cx="1277937" cy="660400"/>
          </a:xfrm>
          <a:custGeom>
            <a:avLst/>
            <a:gdLst>
              <a:gd name="T0" fmla="*/ 0 w 41730"/>
              <a:gd name="T1" fmla="*/ 2147483647 h 21600"/>
              <a:gd name="T2" fmla="*/ 2147483647 w 41730"/>
              <a:gd name="T3" fmla="*/ 2147483647 h 21600"/>
              <a:gd name="T4" fmla="*/ 2147483647 w 41730"/>
              <a:gd name="T5" fmla="*/ 2147483647 h 21600"/>
              <a:gd name="T6" fmla="*/ 0 60000 65536"/>
              <a:gd name="T7" fmla="*/ 0 60000 65536"/>
              <a:gd name="T8" fmla="*/ 0 60000 65536"/>
              <a:gd name="T9" fmla="*/ 0 w 41730"/>
              <a:gd name="T10" fmla="*/ 0 h 21600"/>
              <a:gd name="T11" fmla="*/ 41730 w 4173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730" h="21600" fill="none" extrusionOk="0">
                <a:moveTo>
                  <a:pt x="0" y="15666"/>
                </a:moveTo>
                <a:cubicBezTo>
                  <a:pt x="2649" y="6393"/>
                  <a:pt x="11125" y="-1"/>
                  <a:pt x="20769" y="0"/>
                </a:cubicBezTo>
                <a:cubicBezTo>
                  <a:pt x="30690" y="0"/>
                  <a:pt x="39335" y="6758"/>
                  <a:pt x="41730" y="16386"/>
                </a:cubicBezTo>
              </a:path>
              <a:path w="41730" h="21600" stroke="0" extrusionOk="0">
                <a:moveTo>
                  <a:pt x="0" y="15666"/>
                </a:moveTo>
                <a:cubicBezTo>
                  <a:pt x="2649" y="6393"/>
                  <a:pt x="11125" y="-1"/>
                  <a:pt x="20769" y="0"/>
                </a:cubicBezTo>
                <a:cubicBezTo>
                  <a:pt x="30690" y="0"/>
                  <a:pt x="39335" y="6758"/>
                  <a:pt x="41730" y="16386"/>
                </a:cubicBezTo>
                <a:lnTo>
                  <a:pt x="20769" y="21600"/>
                </a:lnTo>
                <a:lnTo>
                  <a:pt x="0" y="15666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wrap="none" lIns="130046" tIns="65023" rIns="130046" bIns="65023" anchor="ctr"/>
          <a:lstStyle/>
          <a:p>
            <a:endParaRPr lang="en-US"/>
          </a:p>
        </p:txBody>
      </p:sp>
      <p:sp>
        <p:nvSpPr>
          <p:cNvPr id="25639" name="Text Box 79"/>
          <p:cNvSpPr txBox="1">
            <a:spLocks noChangeArrowheads="1"/>
          </p:cNvSpPr>
          <p:nvPr/>
        </p:nvSpPr>
        <p:spPr bwMode="auto">
          <a:xfrm>
            <a:off x="2568575" y="7145338"/>
            <a:ext cx="3873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7964" tIns="58983" rIns="117964" bIns="58983">
            <a:spAutoFit/>
          </a:bodyPr>
          <a:lstStyle>
            <a:lvl1pPr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100" i="1">
                <a:latin typeface="Arial" pitchFamily="34" charset="0"/>
                <a:cs typeface="Arial" pitchFamily="34" charset="0"/>
              </a:rPr>
              <a:t>g</a:t>
            </a:r>
          </a:p>
        </p:txBody>
      </p:sp>
      <p:sp>
        <p:nvSpPr>
          <p:cNvPr id="25640" name="Text Box 80"/>
          <p:cNvSpPr txBox="1">
            <a:spLocks noChangeArrowheads="1"/>
          </p:cNvSpPr>
          <p:nvPr/>
        </p:nvSpPr>
        <p:spPr bwMode="auto">
          <a:xfrm>
            <a:off x="3803650" y="7591425"/>
            <a:ext cx="3698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7964" tIns="58983" rIns="117964" bIns="58983">
            <a:spAutoFit/>
          </a:bodyPr>
          <a:lstStyle>
            <a:lvl1pPr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100" i="1">
                <a:latin typeface="Arial" pitchFamily="34" charset="0"/>
                <a:cs typeface="Arial" pitchFamily="34" charset="0"/>
              </a:rPr>
              <a:t>s</a:t>
            </a:r>
          </a:p>
        </p:txBody>
      </p:sp>
      <p:sp>
        <p:nvSpPr>
          <p:cNvPr id="25641" name="Text Box 81"/>
          <p:cNvSpPr txBox="1">
            <a:spLocks noChangeArrowheads="1"/>
          </p:cNvSpPr>
          <p:nvPr/>
        </p:nvSpPr>
        <p:spPr bwMode="auto">
          <a:xfrm>
            <a:off x="1298575" y="7589838"/>
            <a:ext cx="398463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7964" tIns="58983" rIns="117964" bIns="58983">
            <a:spAutoFit/>
          </a:bodyPr>
          <a:lstStyle>
            <a:lvl1pPr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100" i="1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5642" name="Text Box 82"/>
          <p:cNvSpPr txBox="1">
            <a:spLocks noChangeArrowheads="1"/>
          </p:cNvSpPr>
          <p:nvPr/>
        </p:nvSpPr>
        <p:spPr bwMode="auto">
          <a:xfrm>
            <a:off x="2209800" y="7715250"/>
            <a:ext cx="398463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7964" tIns="58983" rIns="117964" bIns="58983">
            <a:spAutoFit/>
          </a:bodyPr>
          <a:lstStyle>
            <a:lvl1pPr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100" i="1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5643" name="Text Box 83"/>
          <p:cNvSpPr txBox="1">
            <a:spLocks noChangeArrowheads="1"/>
          </p:cNvSpPr>
          <p:nvPr/>
        </p:nvSpPr>
        <p:spPr bwMode="auto">
          <a:xfrm>
            <a:off x="2851150" y="7735888"/>
            <a:ext cx="3730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7964" tIns="58983" rIns="117964" bIns="58983">
            <a:spAutoFit/>
          </a:bodyPr>
          <a:lstStyle>
            <a:lvl1pPr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100" i="1">
                <a:latin typeface="Arial" pitchFamily="34" charset="0"/>
                <a:cs typeface="Arial" pitchFamily="34" charset="0"/>
              </a:rPr>
              <a:t>s</a:t>
            </a:r>
          </a:p>
        </p:txBody>
      </p:sp>
      <p:sp>
        <p:nvSpPr>
          <p:cNvPr id="25644" name="Text Box 84"/>
          <p:cNvSpPr txBox="1">
            <a:spLocks noChangeArrowheads="1"/>
          </p:cNvSpPr>
          <p:nvPr/>
        </p:nvSpPr>
        <p:spPr bwMode="auto">
          <a:xfrm>
            <a:off x="2551113" y="6981825"/>
            <a:ext cx="39528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7964" tIns="58983" rIns="117964" bIns="58983">
            <a:spAutoFit/>
          </a:bodyPr>
          <a:lstStyle>
            <a:lvl1pPr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100"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5645" name="Text Box 85"/>
          <p:cNvSpPr txBox="1">
            <a:spLocks noChangeArrowheads="1"/>
          </p:cNvSpPr>
          <p:nvPr/>
        </p:nvSpPr>
        <p:spPr bwMode="auto">
          <a:xfrm>
            <a:off x="2230438" y="7586663"/>
            <a:ext cx="39528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7964" tIns="58983" rIns="117964" bIns="58983">
            <a:spAutoFit/>
          </a:bodyPr>
          <a:lstStyle>
            <a:lvl1pPr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100"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5646" name="Text Box 86"/>
          <p:cNvSpPr txBox="1">
            <a:spLocks noChangeArrowheads="1"/>
          </p:cNvSpPr>
          <p:nvPr/>
        </p:nvSpPr>
        <p:spPr bwMode="auto">
          <a:xfrm>
            <a:off x="2854325" y="7621588"/>
            <a:ext cx="395288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17964" tIns="58983" rIns="117964" bIns="58983">
            <a:spAutoFit/>
          </a:bodyPr>
          <a:lstStyle>
            <a:lvl1pPr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defTabSz="1177925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defTabSz="1177925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fr-FR" sz="2100">
                <a:latin typeface="Arial" pitchFamily="34" charset="0"/>
                <a:cs typeface="Arial" pitchFamily="34" charset="0"/>
              </a:rPr>
              <a:t>~</a:t>
            </a:r>
          </a:p>
        </p:txBody>
      </p:sp>
      <p:graphicFrame>
        <p:nvGraphicFramePr>
          <p:cNvPr id="25647" name="Object 2"/>
          <p:cNvGraphicFramePr>
            <a:graphicFrameLocks noChangeAspect="1"/>
          </p:cNvGraphicFramePr>
          <p:nvPr/>
        </p:nvGraphicFramePr>
        <p:xfrm>
          <a:off x="2325688" y="8186738"/>
          <a:ext cx="952500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7" name="Equation" r:id="rId6" imgW="533169" imgH="291973" progId="Equation.DSMT4">
                  <p:embed/>
                </p:oleObj>
              </mc:Choice>
              <mc:Fallback>
                <p:oleObj name="Equation" r:id="rId6" imgW="533169" imgH="291973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688" y="8186738"/>
                        <a:ext cx="952500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66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48" name="TextBox 44"/>
          <p:cNvSpPr txBox="1">
            <a:spLocks noChangeArrowheads="1"/>
          </p:cNvSpPr>
          <p:nvPr/>
        </p:nvSpPr>
        <p:spPr bwMode="auto">
          <a:xfrm>
            <a:off x="2541588" y="7904163"/>
            <a:ext cx="350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800">
                <a:latin typeface="Comic Sans MS" pitchFamily="66" charset="0"/>
              </a:rPr>
              <a:t>X</a:t>
            </a:r>
          </a:p>
        </p:txBody>
      </p:sp>
      <p:cxnSp>
        <p:nvCxnSpPr>
          <p:cNvPr id="25649" name="Straight Connector 71"/>
          <p:cNvCxnSpPr>
            <a:cxnSpLocks noChangeShapeType="1"/>
          </p:cNvCxnSpPr>
          <p:nvPr/>
        </p:nvCxnSpPr>
        <p:spPr bwMode="auto">
          <a:xfrm>
            <a:off x="5124450" y="3057525"/>
            <a:ext cx="7038975" cy="9525"/>
          </a:xfrm>
          <a:prstGeom prst="line">
            <a:avLst/>
          </a:prstGeom>
          <a:noFill/>
          <a:ln w="25400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56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998538"/>
            <a:ext cx="3646488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Rectangle 15"/>
          <p:cNvSpPr>
            <a:spLocks noChangeArrowheads="1"/>
          </p:cNvSpPr>
          <p:nvPr/>
        </p:nvSpPr>
        <p:spPr bwMode="auto">
          <a:xfrm>
            <a:off x="106363" y="1054100"/>
            <a:ext cx="12749212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46" tIns="65023" rIns="130046" bIns="65023" anchor="ctr"/>
          <a:lstStyle/>
          <a:p>
            <a:endParaRPr lang="en-US" sz="1800" i="1" dirty="0">
              <a:solidFill>
                <a:schemeClr val="bg1"/>
              </a:solidFill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52" name="Line 27"/>
          <p:cNvSpPr>
            <a:spLocks noChangeShapeType="1"/>
          </p:cNvSpPr>
          <p:nvPr/>
        </p:nvSpPr>
        <p:spPr bwMode="auto">
          <a:xfrm>
            <a:off x="3776663" y="1781175"/>
            <a:ext cx="104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28"/>
          <p:cNvSpPr>
            <a:spLocks noChangeShapeType="1"/>
          </p:cNvSpPr>
          <p:nvPr/>
        </p:nvSpPr>
        <p:spPr bwMode="auto">
          <a:xfrm>
            <a:off x="3878263" y="1770062"/>
            <a:ext cx="0" cy="2082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29"/>
          <p:cNvSpPr>
            <a:spLocks noChangeShapeType="1"/>
          </p:cNvSpPr>
          <p:nvPr/>
        </p:nvSpPr>
        <p:spPr bwMode="auto">
          <a:xfrm>
            <a:off x="3778251" y="3843337"/>
            <a:ext cx="104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30"/>
          <p:cNvSpPr>
            <a:spLocks noChangeShapeType="1"/>
          </p:cNvSpPr>
          <p:nvPr/>
        </p:nvSpPr>
        <p:spPr bwMode="auto">
          <a:xfrm>
            <a:off x="3781426" y="3913187"/>
            <a:ext cx="106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31"/>
          <p:cNvSpPr>
            <a:spLocks noChangeShapeType="1"/>
          </p:cNvSpPr>
          <p:nvPr/>
        </p:nvSpPr>
        <p:spPr bwMode="auto">
          <a:xfrm>
            <a:off x="3878263" y="3906837"/>
            <a:ext cx="0" cy="6429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32"/>
          <p:cNvSpPr>
            <a:spLocks noChangeShapeType="1"/>
          </p:cNvSpPr>
          <p:nvPr/>
        </p:nvSpPr>
        <p:spPr bwMode="auto">
          <a:xfrm>
            <a:off x="3776663" y="4538662"/>
            <a:ext cx="104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647700" y="1065758"/>
            <a:ext cx="3621088" cy="4195217"/>
            <a:chOff x="2911791" y="1747034"/>
            <a:chExt cx="3621088" cy="4195217"/>
          </a:xfrm>
        </p:grpSpPr>
        <p:pic>
          <p:nvPicPr>
            <p:cNvPr id="66" name="Picture 2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1791" y="1747034"/>
              <a:ext cx="3621088" cy="4106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Rectangle 66"/>
            <p:cNvSpPr/>
            <p:nvPr/>
          </p:nvSpPr>
          <p:spPr>
            <a:xfrm>
              <a:off x="3870643" y="5572919"/>
              <a:ext cx="1606978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lvl="0"/>
              <a:r>
                <a:rPr lang="en-US" sz="1800" dirty="0">
                  <a:solidFill>
                    <a:srgbClr xmlns:mc="http://schemas.openxmlformats.org/markup-compatibility/2006" xmlns:a14="http://schemas.microsoft.com/office/drawing/2010/main" val="000000" mc:Ignorable=""/>
                  </a:solidFill>
                  <a:latin typeface="Times New Roman" pitchFamily="18" charset="0"/>
                  <a:cs typeface="Times New Roman" pitchFamily="18" charset="0"/>
                </a:rPr>
                <a:t>sin2</a:t>
              </a:r>
              <a:r>
                <a:rPr lang="en-US" sz="1800" i="1" dirty="0">
                  <a:solidFill>
                    <a:srgbClr xmlns:mc="http://schemas.openxmlformats.org/markup-compatibility/2006" xmlns:a14="http://schemas.microsoft.com/office/drawing/2010/main" val="000000" mc:Ignorable=""/>
                  </a:solidFill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800" baseline="-25000" dirty="0">
                  <a:solidFill>
                    <a:srgbClr xmlns:mc="http://schemas.openxmlformats.org/markup-compatibility/2006" xmlns:a14="http://schemas.microsoft.com/office/drawing/2010/main" val="000000" mc:Ignorable=""/>
                  </a:solidFill>
                  <a:latin typeface="Times New Roman" pitchFamily="18" charset="0"/>
                  <a:cs typeface="Times New Roman" pitchFamily="18" charset="0"/>
                </a:rPr>
                <a:t>eff</a:t>
              </a:r>
              <a:r>
                <a:rPr lang="en-US" sz="1800" dirty="0">
                  <a:solidFill>
                    <a:srgbClr xmlns:mc="http://schemas.openxmlformats.org/markup-compatibility/2006" xmlns:a14="http://schemas.microsoft.com/office/drawing/2010/main" val="000000" mc:Ignorable=""/>
                  </a:solidFill>
                  <a:latin typeface="Times New Roman" pitchFamily="18" charset="0"/>
                  <a:cs typeface="Times New Roman" pitchFamily="18" charset="0"/>
                </a:rPr>
                <a:t> – sin2</a:t>
              </a:r>
              <a:r>
                <a:rPr lang="en-US" sz="1800" i="1" dirty="0">
                  <a:solidFill>
                    <a:srgbClr xmlns:mc="http://schemas.openxmlformats.org/markup-compatibility/2006" xmlns:a14="http://schemas.microsoft.com/office/drawing/2010/main" val="000000" mc:Ignorable=""/>
                  </a:solidFill>
                  <a:latin typeface="Symbol" pitchFamily="18" charset="2"/>
                  <a:cs typeface="Times New Roman" pitchFamily="18" charset="0"/>
                </a:rPr>
                <a:t>b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312608" y="1764164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75 ab</a:t>
              </a:r>
              <a:r>
                <a:rPr lang="en-US" sz="1800" baseline="30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en-US" sz="18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33"/>
            <p:cNvSpPr txBox="1">
              <a:spLocks noChangeArrowheads="1"/>
            </p:cNvSpPr>
            <p:nvPr/>
          </p:nvSpPr>
          <p:spPr bwMode="auto">
            <a:xfrm rot="5400000">
              <a:off x="4720002" y="3610022"/>
              <a:ext cx="32608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GB" sz="1400" dirty="0" err="1" smtClean="0">
                  <a:solidFill>
                    <a:schemeClr val="bg1"/>
                  </a:solidFill>
                  <a:latin typeface="Arial" charset="0"/>
                </a:rPr>
                <a:t>b</a:t>
              </a:r>
              <a:r>
                <a:rPr lang="en-GB" sz="1400" dirty="0" err="1" smtClean="0">
                  <a:solidFill>
                    <a:schemeClr val="bg1"/>
                  </a:solidFill>
                  <a:latin typeface="Arial" charset="0"/>
                  <a:sym typeface="Symbol" pitchFamily="18" charset="2"/>
                </a:rPr>
                <a:t></a:t>
              </a:r>
              <a:r>
                <a:rPr lang="en-GB" sz="1400" dirty="0" err="1">
                  <a:solidFill>
                    <a:schemeClr val="bg1"/>
                  </a:solidFill>
                  <a:latin typeface="Arial" charset="0"/>
                  <a:sym typeface="Symbol" pitchFamily="18" charset="2"/>
                </a:rPr>
                <a:t>s</a:t>
              </a:r>
              <a:r>
                <a:rPr lang="en-GB" sz="1400" dirty="0">
                  <a:solidFill>
                    <a:schemeClr val="bg1"/>
                  </a:solidFill>
                  <a:latin typeface="Arial" charset="0"/>
                  <a:sym typeface="Symbol" pitchFamily="18" charset="2"/>
                </a:rPr>
                <a:t> penguin processes                </a:t>
              </a:r>
              <a:r>
                <a:rPr lang="en-GB" sz="1400" dirty="0" err="1">
                  <a:solidFill>
                    <a:schemeClr val="bg1"/>
                  </a:solidFill>
                  <a:latin typeface="Arial" charset="0"/>
                  <a:sym typeface="Symbol" pitchFamily="18" charset="2"/>
                </a:rPr>
                <a:t>bd</a:t>
              </a:r>
              <a:endParaRPr lang="en-GB" sz="1400" dirty="0">
                <a:solidFill>
                  <a:schemeClr val="bg1"/>
                </a:solidFill>
                <a:latin typeface="Arial" charset="0"/>
                <a:sym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630238" y="0"/>
            <a:ext cx="11430000" cy="893763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>
                <a:ea typeface="MS PGothic" pitchFamily="34" charset="-128"/>
              </a:rPr>
              <a:t>Precision of “sin2</a:t>
            </a:r>
            <a:r>
              <a:rPr lang="en-US" altLang="ja-JP" dirty="0" smtClean="0">
                <a:latin typeface="Symbol" pitchFamily="18" charset="2"/>
                <a:ea typeface="MS PGothic" pitchFamily="34" charset="-128"/>
              </a:rPr>
              <a:t>b</a:t>
            </a:r>
            <a:r>
              <a:rPr lang="en-US" altLang="ja-JP" dirty="0" smtClean="0">
                <a:ea typeface="MS PGothic" pitchFamily="34" charset="-128"/>
              </a:rPr>
              <a:t>” measurement in </a:t>
            </a:r>
            <a:r>
              <a:rPr lang="en-US" altLang="ja-JP" i="1" dirty="0" smtClean="0">
                <a:latin typeface="Times New Roman" pitchFamily="18" charset="0"/>
                <a:ea typeface="MS PGothic" pitchFamily="34" charset="-128"/>
              </a:rPr>
              <a:t>B</a:t>
            </a:r>
            <a:r>
              <a:rPr lang="en-US" altLang="ja-JP" dirty="0" smtClean="0">
                <a:ea typeface="MS PGothic" pitchFamily="34" charset="-128"/>
              </a:rPr>
              <a:t> </a:t>
            </a:r>
            <a:r>
              <a:rPr lang="en-US" altLang="ja-JP" dirty="0" smtClean="0">
                <a:latin typeface="Wingdings 3" pitchFamily="18" charset="2"/>
                <a:ea typeface="MS PGothic" pitchFamily="34" charset="-128"/>
              </a:rPr>
              <a:t>g</a:t>
            </a:r>
            <a:r>
              <a:rPr lang="en-US" altLang="ja-JP" dirty="0" smtClean="0">
                <a:ea typeface="MS PGothic" pitchFamily="34" charset="-128"/>
              </a:rPr>
              <a:t> </a:t>
            </a:r>
            <a:r>
              <a:rPr lang="en-US" altLang="ja-JP" i="1" dirty="0" smtClean="0">
                <a:latin typeface="Symbol" pitchFamily="18" charset="2"/>
                <a:ea typeface="MS PGothic" pitchFamily="34" charset="-128"/>
              </a:rPr>
              <a:t>f</a:t>
            </a:r>
            <a:r>
              <a:rPr lang="en-US" altLang="ja-JP" i="1" dirty="0" smtClean="0">
                <a:latin typeface="Times New Roman" pitchFamily="18" charset="0"/>
                <a:ea typeface="MS PGothic" pitchFamily="34" charset="-128"/>
              </a:rPr>
              <a:t>K</a:t>
            </a:r>
            <a:r>
              <a:rPr lang="en-US" altLang="ja-JP" baseline="30000" dirty="0" smtClean="0">
                <a:latin typeface="Times New Roman" pitchFamily="18" charset="0"/>
                <a:ea typeface="MS PGothic" pitchFamily="34" charset="-128"/>
              </a:rPr>
              <a:t>0</a:t>
            </a:r>
            <a:r>
              <a:rPr lang="en-US" altLang="ja-JP" dirty="0" smtClean="0">
                <a:ea typeface="MS PGothic" pitchFamily="34" charset="-128"/>
              </a:rPr>
              <a:t> </a:t>
            </a:r>
            <a:endParaRPr lang="en-US" dirty="0" smtClean="0"/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4459288"/>
            <a:ext cx="4122737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1571625" y="5194300"/>
            <a:ext cx="14986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altLang="ja-JP" sz="4000" i="1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rPr>
              <a:t>J/</a:t>
            </a:r>
            <a:r>
              <a:rPr lang="en-US" altLang="ja-JP" sz="4000" i="1">
                <a:solidFill>
                  <a:schemeClr val="bg1"/>
                </a:solidFill>
                <a:latin typeface="Symbol" pitchFamily="18" charset="2"/>
                <a:ea typeface="MS PGothic" pitchFamily="34" charset="-128"/>
                <a:sym typeface="Symbol" pitchFamily="18" charset="2"/>
              </a:rPr>
              <a:t>y</a:t>
            </a:r>
            <a:r>
              <a:rPr lang="en-US" altLang="ja-JP" sz="4000" i="1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  <a:sym typeface="Symbol" pitchFamily="18" charset="2"/>
              </a:rPr>
              <a:t>K</a:t>
            </a:r>
            <a:r>
              <a:rPr lang="en-US" altLang="ja-JP" sz="4000" baseline="300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  <a:sym typeface="Symbol" pitchFamily="18" charset="2"/>
              </a:rPr>
              <a:t>0</a:t>
            </a:r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3048000" y="7105650"/>
            <a:ext cx="1042988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32" tIns="65016" rIns="130032" bIns="65016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altLang="ja-JP" sz="4000" i="1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latin typeface="Symbol" pitchFamily="18" charset="2"/>
                <a:ea typeface="MS PGothic" pitchFamily="34" charset="-128"/>
                <a:sym typeface="Symbol" pitchFamily="18" charset="2"/>
              </a:rPr>
              <a:t>f</a:t>
            </a:r>
            <a:r>
              <a:rPr lang="en-US" altLang="ja-JP" sz="4000" i="1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latin typeface="Times New Roman" pitchFamily="18" charset="0"/>
                <a:ea typeface="MS PGothic" pitchFamily="34" charset="-128"/>
                <a:sym typeface="Symbol" pitchFamily="18" charset="2"/>
              </a:rPr>
              <a:t>K</a:t>
            </a:r>
            <a:r>
              <a:rPr lang="en-US" altLang="ja-JP" sz="4000" baseline="3000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latin typeface="Times New Roman" pitchFamily="18" charset="0"/>
                <a:ea typeface="MS PGothic" pitchFamily="34" charset="-128"/>
                <a:sym typeface="Symbol" pitchFamily="18" charset="2"/>
              </a:rPr>
              <a:t>0</a:t>
            </a:r>
          </a:p>
        </p:txBody>
      </p:sp>
      <p:pic>
        <p:nvPicPr>
          <p:cNvPr id="26630" name="Picture 22" descr="delta_log_50ab-1_loi_500gev_5sigm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9"/>
          <a:stretch>
            <a:fillRect/>
          </a:stretch>
        </p:blipFill>
        <p:spPr bwMode="auto">
          <a:xfrm>
            <a:off x="6140450" y="1633538"/>
            <a:ext cx="6450013" cy="588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6631" name="Object 35"/>
          <p:cNvGraphicFramePr>
            <a:graphicFrameLocks noChangeAspect="1"/>
          </p:cNvGraphicFramePr>
          <p:nvPr/>
        </p:nvGraphicFramePr>
        <p:xfrm>
          <a:off x="5518150" y="7681913"/>
          <a:ext cx="6262688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9" name="Equation" r:id="rId6" imgW="2755900" imgH="457200" progId="Equation.DSMT4">
                  <p:embed/>
                </p:oleObj>
              </mc:Choice>
              <mc:Fallback>
                <p:oleObj name="Equation" r:id="rId6" imgW="2755900" imgH="457200" progId="Equation.DSMT4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8150" y="7681913"/>
                        <a:ext cx="6262688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3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0" t="21919" b="29289"/>
          <a:stretch>
            <a:fillRect/>
          </a:stretch>
        </p:blipFill>
        <p:spPr bwMode="auto">
          <a:xfrm>
            <a:off x="723900" y="1154113"/>
            <a:ext cx="420052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633" name="Straight Arrow Connector 9"/>
          <p:cNvCxnSpPr>
            <a:cxnSpLocks noChangeShapeType="1"/>
            <a:stCxn id="26629" idx="0"/>
          </p:cNvCxnSpPr>
          <p:nvPr/>
        </p:nvCxnSpPr>
        <p:spPr bwMode="auto">
          <a:xfrm rot="16200000" flipV="1">
            <a:off x="3089276" y="6624637"/>
            <a:ext cx="946150" cy="15875"/>
          </a:xfrm>
          <a:prstGeom prst="straightConnector1">
            <a:avLst/>
          </a:prstGeom>
          <a:noFill/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4" name="Straight Arrow Connector 11"/>
          <p:cNvCxnSpPr>
            <a:cxnSpLocks noChangeShapeType="1"/>
          </p:cNvCxnSpPr>
          <p:nvPr/>
        </p:nvCxnSpPr>
        <p:spPr bwMode="auto">
          <a:xfrm>
            <a:off x="3019425" y="5607050"/>
            <a:ext cx="431800" cy="34925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5" name="Straight Arrow Connector 13"/>
          <p:cNvCxnSpPr>
            <a:cxnSpLocks noChangeShapeType="1"/>
          </p:cNvCxnSpPr>
          <p:nvPr/>
        </p:nvCxnSpPr>
        <p:spPr bwMode="auto">
          <a:xfrm rot="16200000" flipV="1">
            <a:off x="3119438" y="6794500"/>
            <a:ext cx="1104900" cy="69850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004" y="1338943"/>
            <a:ext cx="11430000" cy="6858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dirty="0"/>
              <a:t>Determination of SUSY mass insertion parameter (</a:t>
            </a:r>
            <a:r>
              <a:rPr lang="en-US" sz="3200" dirty="0">
                <a:latin typeface="Symbol" pitchFamily="18" charset="2"/>
              </a:rPr>
              <a:t>d</a:t>
            </a:r>
            <a:r>
              <a:rPr lang="en-US" sz="3200" baseline="-25000" dirty="0"/>
              <a:t>13</a:t>
            </a:r>
            <a:r>
              <a:rPr lang="en-US" sz="3200" dirty="0"/>
              <a:t>)</a:t>
            </a:r>
            <a:r>
              <a:rPr lang="en-US" sz="3200" baseline="-25000" dirty="0"/>
              <a:t>LL</a:t>
            </a:r>
            <a:r>
              <a:rPr lang="en-US" sz="3200" dirty="0"/>
              <a:t> </a:t>
            </a:r>
            <a:br>
              <a:rPr lang="en-US" sz="3200" dirty="0"/>
            </a:br>
            <a:r>
              <a:rPr lang="en-US" sz="3200" dirty="0"/>
              <a:t> with   10 ab</a:t>
            </a:r>
            <a:r>
              <a:rPr lang="en-US" sz="3200" baseline="30000" dirty="0"/>
              <a:t>-1 </a:t>
            </a:r>
            <a:r>
              <a:rPr lang="en-US" sz="3200" dirty="0"/>
              <a:t>and 75  ab</a:t>
            </a:r>
            <a:r>
              <a:rPr lang="en-US" sz="3200" baseline="30000" dirty="0"/>
              <a:t>-1</a:t>
            </a:r>
            <a:r>
              <a:rPr lang="en-US" baseline="30000" dirty="0"/>
              <a:t/>
            </a:r>
            <a:br>
              <a:rPr lang="en-US" baseline="30000" dirty="0"/>
            </a:b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794" y="1870981"/>
            <a:ext cx="8616677" cy="437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007906" y="2279196"/>
            <a:ext cx="827087" cy="3667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/>
            <a:r>
              <a:rPr lang="en-US" sz="1800" dirty="0">
                <a:solidFill>
                  <a:schemeClr val="bg1"/>
                </a:solidFill>
                <a:latin typeface="Arial" charset="0"/>
              </a:rPr>
              <a:t>75ab</a:t>
            </a:r>
            <a:r>
              <a:rPr lang="en-US" sz="1800" baseline="30000" dirty="0">
                <a:solidFill>
                  <a:schemeClr val="bg1"/>
                </a:solidFill>
                <a:latin typeface="Arial" charset="0"/>
              </a:rPr>
              <a:t>-1</a:t>
            </a:r>
            <a:endParaRPr lang="fr-FR" sz="1800" baseline="30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67478" y="2279197"/>
            <a:ext cx="827088" cy="3667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/>
            <a:r>
              <a:rPr lang="en-US" sz="1800" dirty="0">
                <a:solidFill>
                  <a:schemeClr val="bg1"/>
                </a:solidFill>
                <a:latin typeface="Arial" charset="0"/>
              </a:rPr>
              <a:t>10ab</a:t>
            </a:r>
            <a:r>
              <a:rPr lang="en-US" sz="1800" baseline="30000" dirty="0">
                <a:solidFill>
                  <a:schemeClr val="bg1"/>
                </a:solidFill>
                <a:latin typeface="Arial" charset="0"/>
              </a:rPr>
              <a:t>-1</a:t>
            </a:r>
            <a:endParaRPr lang="fr-FR" sz="1800" baseline="30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8436089" y="3768609"/>
            <a:ext cx="144463" cy="122237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3300" mc:Ignorable="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4261642" y="3676423"/>
            <a:ext cx="144463" cy="122237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3300" mc:Ignorable="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965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6"/>
          <p:cNvSpPr>
            <a:spLocks noChangeArrowheads="1"/>
          </p:cNvSpPr>
          <p:nvPr/>
        </p:nvSpPr>
        <p:spPr bwMode="auto">
          <a:xfrm>
            <a:off x="1816100" y="977900"/>
            <a:ext cx="8686800" cy="18796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6148" name="Title 1"/>
          <p:cNvSpPr>
            <a:spLocks noGrp="1"/>
          </p:cNvSpPr>
          <p:nvPr>
            <p:ph type="title"/>
          </p:nvPr>
        </p:nvSpPr>
        <p:spPr>
          <a:xfrm>
            <a:off x="642938" y="260350"/>
            <a:ext cx="11430000" cy="68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Kinematic distributions in </a:t>
            </a:r>
          </a:p>
        </p:txBody>
      </p:sp>
      <p:grpSp>
        <p:nvGrpSpPr>
          <p:cNvPr id="27652" name="Group 43"/>
          <p:cNvGrpSpPr>
            <a:grpSpLocks/>
          </p:cNvGrpSpPr>
          <p:nvPr/>
        </p:nvGrpSpPr>
        <p:grpSpPr bwMode="auto">
          <a:xfrm>
            <a:off x="1003300" y="2720975"/>
            <a:ext cx="10922000" cy="5203825"/>
            <a:chOff x="711200" y="1487488"/>
            <a:chExt cx="11941175" cy="6259512"/>
          </a:xfrm>
        </p:grpSpPr>
        <p:grpSp>
          <p:nvGrpSpPr>
            <p:cNvPr id="27659" name="Group 39"/>
            <p:cNvGrpSpPr>
              <a:grpSpLocks/>
            </p:cNvGrpSpPr>
            <p:nvPr/>
          </p:nvGrpSpPr>
          <p:grpSpPr bwMode="auto">
            <a:xfrm>
              <a:off x="711200" y="1498600"/>
              <a:ext cx="11912600" cy="6248400"/>
              <a:chOff x="711200" y="1498600"/>
              <a:chExt cx="11912600" cy="6248400"/>
            </a:xfrm>
          </p:grpSpPr>
          <p:sp>
            <p:nvSpPr>
              <p:cNvPr id="27663" name="Rectangle 38"/>
              <p:cNvSpPr>
                <a:spLocks noChangeArrowheads="1"/>
              </p:cNvSpPr>
              <p:nvPr/>
            </p:nvSpPr>
            <p:spPr bwMode="auto">
              <a:xfrm>
                <a:off x="711200" y="1498600"/>
                <a:ext cx="11912600" cy="6248400"/>
              </a:xfrm>
              <a:prstGeom prst="rect">
                <a:avLst/>
              </a:prstGeom>
              <a:solidFill>
                <a:schemeClr val="tx1"/>
              </a:solidFill>
              <a:ln w="25400" algn="ctr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>
                  <a:latin typeface="Comic Sans MS" pitchFamily="66" charset="0"/>
                </a:endParaRPr>
              </a:p>
            </p:txBody>
          </p:sp>
          <p:pic>
            <p:nvPicPr>
              <p:cNvPr id="27664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21"/>
              <a:stretch>
                <a:fillRect/>
              </a:stretch>
            </p:blipFill>
            <p:spPr bwMode="auto">
              <a:xfrm>
                <a:off x="6527800" y="1570038"/>
                <a:ext cx="5969001" cy="541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65" name="Picture 24" descr="sllpict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1136" y="1714499"/>
                <a:ext cx="5638884" cy="5802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66" name="Picture 25" descr="sllpict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3835" t="90483" r="2269"/>
              <a:stretch>
                <a:fillRect/>
              </a:stretch>
            </p:blipFill>
            <p:spPr bwMode="auto">
              <a:xfrm>
                <a:off x="6324600" y="6985001"/>
                <a:ext cx="6181725" cy="552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67" name="Rectangle 26"/>
              <p:cNvSpPr>
                <a:spLocks noChangeArrowheads="1"/>
              </p:cNvSpPr>
              <p:nvPr/>
            </p:nvSpPr>
            <p:spPr bwMode="auto">
              <a:xfrm>
                <a:off x="6824663" y="6946900"/>
                <a:ext cx="433388" cy="14763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/>
                <a:endParaRPr lang="en-US">
                  <a:latin typeface="Comic Sans MS" pitchFamily="66" charset="0"/>
                </a:endParaRPr>
              </a:p>
            </p:txBody>
          </p:sp>
          <p:sp>
            <p:nvSpPr>
              <p:cNvPr id="27668" name="Oval 27"/>
              <p:cNvSpPr>
                <a:spLocks noChangeArrowheads="1"/>
              </p:cNvSpPr>
              <p:nvPr/>
            </p:nvSpPr>
            <p:spPr bwMode="auto">
              <a:xfrm>
                <a:off x="7119937" y="6892131"/>
                <a:ext cx="157163" cy="185738"/>
              </a:xfrm>
              <a:prstGeom prst="ellipse">
                <a:avLst/>
              </a:prstGeom>
              <a:solidFill>
                <a:schemeClr val="tx1"/>
              </a:solidFill>
              <a:ln w="25400" algn="ctr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>
                  <a:latin typeface="Comic Sans MS" pitchFamily="66" charset="0"/>
                </a:endParaRPr>
              </a:p>
            </p:txBody>
          </p:sp>
          <p:sp>
            <p:nvSpPr>
              <p:cNvPr id="27669" name="TextBox 29"/>
              <p:cNvSpPr txBox="1">
                <a:spLocks noChangeArrowheads="1"/>
              </p:cNvSpPr>
              <p:nvPr/>
            </p:nvSpPr>
            <p:spPr bwMode="auto">
              <a:xfrm>
                <a:off x="7103270" y="6120608"/>
                <a:ext cx="164306" cy="30777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>
                <a:spAutoFit/>
              </a:bodyPr>
              <a:lstStyle>
                <a:lvl1pPr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1pPr>
                <a:lvl2pPr marL="742950" indent="-28575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2pPr>
                <a:lvl3pPr marL="11430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3pPr>
                <a:lvl4pPr marL="16002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4pPr>
                <a:lvl5pPr marL="20574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9pPr>
              </a:lstStyle>
              <a:p>
                <a:pPr eaLnBrk="1" hangingPunct="1"/>
                <a:r>
                  <a:rPr lang="en-US" sz="1400" b="1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 0</a:t>
                </a:r>
              </a:p>
            </p:txBody>
          </p:sp>
          <p:sp>
            <p:nvSpPr>
              <p:cNvPr id="27670" name="TextBox 30"/>
              <p:cNvSpPr txBox="1">
                <a:spLocks noChangeArrowheads="1"/>
              </p:cNvSpPr>
              <p:nvPr/>
            </p:nvSpPr>
            <p:spPr bwMode="auto">
              <a:xfrm>
                <a:off x="6927058" y="5260977"/>
                <a:ext cx="342900" cy="30777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>
                <a:spAutoFit/>
              </a:bodyPr>
              <a:lstStyle>
                <a:lvl1pPr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1pPr>
                <a:lvl2pPr marL="742950" indent="-28575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2pPr>
                <a:lvl3pPr marL="11430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3pPr>
                <a:lvl4pPr marL="16002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4pPr>
                <a:lvl5pPr marL="20574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9pPr>
              </a:lstStyle>
              <a:p>
                <a:pPr eaLnBrk="1" hangingPunct="1"/>
                <a:r>
                  <a:rPr lang="en-US" sz="1400" b="1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 0.5</a:t>
                </a:r>
              </a:p>
            </p:txBody>
          </p:sp>
          <p:sp>
            <p:nvSpPr>
              <p:cNvPr id="27671" name="TextBox 31"/>
              <p:cNvSpPr txBox="1">
                <a:spLocks noChangeArrowheads="1"/>
              </p:cNvSpPr>
              <p:nvPr/>
            </p:nvSpPr>
            <p:spPr bwMode="auto">
              <a:xfrm>
                <a:off x="6919913" y="2777332"/>
                <a:ext cx="342900" cy="30777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>
                <a:spAutoFit/>
              </a:bodyPr>
              <a:lstStyle>
                <a:lvl1pPr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1pPr>
                <a:lvl2pPr marL="742950" indent="-28575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2pPr>
                <a:lvl3pPr marL="11430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3pPr>
                <a:lvl4pPr marL="16002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4pPr>
                <a:lvl5pPr marL="20574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9pPr>
              </a:lstStyle>
              <a:p>
                <a:pPr eaLnBrk="1" hangingPunct="1"/>
                <a:r>
                  <a:rPr lang="en-US" sz="1400" b="1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 0.5</a:t>
                </a:r>
              </a:p>
            </p:txBody>
          </p:sp>
          <p:sp>
            <p:nvSpPr>
              <p:cNvPr id="27672" name="TextBox 32"/>
              <p:cNvSpPr txBox="1">
                <a:spLocks noChangeArrowheads="1"/>
              </p:cNvSpPr>
              <p:nvPr/>
            </p:nvSpPr>
            <p:spPr bwMode="auto">
              <a:xfrm>
                <a:off x="6900863" y="1879598"/>
                <a:ext cx="342900" cy="30777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>
                <a:spAutoFit/>
              </a:bodyPr>
              <a:lstStyle>
                <a:lvl1pPr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1pPr>
                <a:lvl2pPr marL="742950" indent="-28575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2pPr>
                <a:lvl3pPr marL="11430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3pPr>
                <a:lvl4pPr marL="16002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4pPr>
                <a:lvl5pPr marL="20574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9pPr>
              </a:lstStyle>
              <a:p>
                <a:pPr algn="r" eaLnBrk="1" hangingPunct="1"/>
                <a:r>
                  <a:rPr lang="en-US" sz="1400" b="1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  1</a:t>
                </a:r>
              </a:p>
            </p:txBody>
          </p:sp>
          <p:sp>
            <p:nvSpPr>
              <p:cNvPr id="27673" name="TextBox 33"/>
              <p:cNvSpPr txBox="1">
                <a:spLocks noChangeArrowheads="1"/>
              </p:cNvSpPr>
              <p:nvPr/>
            </p:nvSpPr>
            <p:spPr bwMode="auto">
              <a:xfrm>
                <a:off x="6919913" y="3710782"/>
                <a:ext cx="342900" cy="30777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>
                <a:spAutoFit/>
              </a:bodyPr>
              <a:lstStyle>
                <a:lvl1pPr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1pPr>
                <a:lvl2pPr marL="742950" indent="-28575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2pPr>
                <a:lvl3pPr marL="11430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3pPr>
                <a:lvl4pPr marL="16002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4pPr>
                <a:lvl5pPr marL="20574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9pPr>
              </a:lstStyle>
              <a:p>
                <a:pPr algn="r" eaLnBrk="1" hangingPunct="1"/>
                <a:r>
                  <a:rPr lang="en-US" sz="1400" b="1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 0</a:t>
                </a:r>
              </a:p>
            </p:txBody>
          </p:sp>
          <p:sp>
            <p:nvSpPr>
              <p:cNvPr id="27674" name="TextBox 34"/>
              <p:cNvSpPr txBox="1">
                <a:spLocks noChangeArrowheads="1"/>
              </p:cNvSpPr>
              <p:nvPr/>
            </p:nvSpPr>
            <p:spPr bwMode="auto">
              <a:xfrm>
                <a:off x="6907213" y="4391022"/>
                <a:ext cx="342900" cy="30777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>
                <a:spAutoFit/>
              </a:bodyPr>
              <a:lstStyle>
                <a:lvl1pPr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1pPr>
                <a:lvl2pPr marL="742950" indent="-28575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2pPr>
                <a:lvl3pPr marL="11430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3pPr>
                <a:lvl4pPr marL="16002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4pPr>
                <a:lvl5pPr marL="20574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9pPr>
              </a:lstStyle>
              <a:p>
                <a:pPr algn="r" eaLnBrk="1" hangingPunct="1"/>
                <a:r>
                  <a:rPr lang="en-US" sz="1400" b="1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  1</a:t>
                </a:r>
              </a:p>
            </p:txBody>
          </p:sp>
          <p:sp>
            <p:nvSpPr>
              <p:cNvPr id="27675" name="TextBox 35"/>
              <p:cNvSpPr txBox="1">
                <a:spLocks noChangeArrowheads="1"/>
              </p:cNvSpPr>
              <p:nvPr/>
            </p:nvSpPr>
            <p:spPr bwMode="auto">
              <a:xfrm rot="-5400000">
                <a:off x="6534150" y="2982120"/>
                <a:ext cx="476250" cy="36933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>
                <a:spAutoFit/>
              </a:bodyPr>
              <a:lstStyle>
                <a:lvl1pPr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1pPr>
                <a:lvl2pPr marL="742950" indent="-28575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2pPr>
                <a:lvl3pPr marL="11430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3pPr>
                <a:lvl4pPr marL="16002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4pPr>
                <a:lvl5pPr marL="20574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9pPr>
              </a:lstStyle>
              <a:p>
                <a:pPr algn="ctr" eaLnBrk="1" hangingPunct="1"/>
                <a:r>
                  <a:rPr lang="en-US" sz="1800" b="1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F</a:t>
                </a:r>
                <a:r>
                  <a:rPr lang="en-US" sz="1800" b="1" baseline="-25000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L</a:t>
                </a:r>
                <a:r>
                  <a:rPr lang="en-US" sz="1400" b="1" baseline="-25000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    </a:t>
                </a:r>
              </a:p>
            </p:txBody>
          </p:sp>
          <p:sp>
            <p:nvSpPr>
              <p:cNvPr id="27676" name="TextBox 36"/>
              <p:cNvSpPr txBox="1">
                <a:spLocks noChangeArrowheads="1"/>
              </p:cNvSpPr>
              <p:nvPr/>
            </p:nvSpPr>
            <p:spPr bwMode="auto">
              <a:xfrm rot="-5400000">
                <a:off x="6462056" y="5486539"/>
                <a:ext cx="620437" cy="36933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>
                <a:spAutoFit/>
              </a:bodyPr>
              <a:lstStyle>
                <a:lvl1pPr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1pPr>
                <a:lvl2pPr marL="742950" indent="-28575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2pPr>
                <a:lvl3pPr marL="11430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3pPr>
                <a:lvl4pPr marL="16002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4pPr>
                <a:lvl5pPr marL="2057400" indent="-228600" eaLnBrk="0" hangingPunct="0"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latin typeface="Chalkboard"/>
                    <a:ea typeface="ヒラギノ角ゴ ProN W3"/>
                    <a:cs typeface="ヒラギノ角ゴ ProN W3"/>
                    <a:sym typeface="Chalkboard"/>
                  </a:defRPr>
                </a:lvl9pPr>
              </a:lstStyle>
              <a:p>
                <a:pPr algn="ctr" eaLnBrk="1" hangingPunct="1"/>
                <a:r>
                  <a:rPr lang="en-US" sz="1800" b="1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  A</a:t>
                </a:r>
                <a:r>
                  <a:rPr lang="en-US" sz="1800" b="1" baseline="-25000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FB</a:t>
                </a:r>
                <a:r>
                  <a:rPr lang="en-US" sz="1400" b="1" baseline="-25000">
                    <a:solidFill>
                      <a:schemeClr val="bg1"/>
                    </a:solidFill>
                    <a:latin typeface="Arial Rounded MT Bold" pitchFamily="34" charset="0"/>
                    <a:cs typeface="Arial" pitchFamily="34" charset="0"/>
                  </a:rPr>
                  <a:t>    </a:t>
                </a:r>
              </a:p>
            </p:txBody>
          </p:sp>
        </p:grpSp>
        <p:sp>
          <p:nvSpPr>
            <p:cNvPr id="27660" name="TextBox 40"/>
            <p:cNvSpPr txBox="1">
              <a:spLocks noChangeArrowheads="1"/>
            </p:cNvSpPr>
            <p:nvPr/>
          </p:nvSpPr>
          <p:spPr bwMode="auto">
            <a:xfrm>
              <a:off x="7525823" y="4493012"/>
              <a:ext cx="99738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20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latin typeface="Chalkboard"/>
                  <a:ea typeface="ヒラギノ角ゴ ProN W3"/>
                  <a:cs typeface="ヒラギノ角ゴ ProN W3"/>
                  <a:sym typeface="Chalkboard"/>
                </a:defRPr>
              </a:lvl1pPr>
              <a:lvl2pPr marL="742950" indent="-285750" eaLnBrk="0" hangingPunct="0">
                <a:defRPr sz="420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latin typeface="Chalkboard"/>
                  <a:ea typeface="ヒラギノ角ゴ ProN W3"/>
                  <a:cs typeface="ヒラギノ角ゴ ProN W3"/>
                  <a:sym typeface="Chalkboard"/>
                </a:defRPr>
              </a:lvl2pPr>
              <a:lvl3pPr marL="1143000" indent="-228600" eaLnBrk="0" hangingPunct="0">
                <a:defRPr sz="420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latin typeface="Chalkboard"/>
                  <a:ea typeface="ヒラギノ角ゴ ProN W3"/>
                  <a:cs typeface="ヒラギノ角ゴ ProN W3"/>
                  <a:sym typeface="Chalkboard"/>
                </a:defRPr>
              </a:lvl3pPr>
              <a:lvl4pPr marL="1600200" indent="-228600" eaLnBrk="0" hangingPunct="0">
                <a:defRPr sz="420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latin typeface="Chalkboard"/>
                  <a:ea typeface="ヒラギノ角ゴ ProN W3"/>
                  <a:cs typeface="ヒラギノ角ゴ ProN W3"/>
                  <a:sym typeface="Chalkboard"/>
                </a:defRPr>
              </a:lvl4pPr>
              <a:lvl5pPr marL="2057400" indent="-228600" eaLnBrk="0" hangingPunct="0">
                <a:defRPr sz="420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latin typeface="Chalkboard"/>
                  <a:ea typeface="ヒラギノ角ゴ ProN W3"/>
                  <a:cs typeface="ヒラギノ角ゴ ProN W3"/>
                  <a:sym typeface="Chalkboard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latin typeface="Chalkboard"/>
                  <a:ea typeface="ヒラギノ角ゴ ProN W3"/>
                  <a:cs typeface="ヒラギノ角ゴ ProN W3"/>
                  <a:sym typeface="Chalkboard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latin typeface="Chalkboard"/>
                  <a:ea typeface="ヒラギノ角ゴ ProN W3"/>
                  <a:cs typeface="ヒラギノ角ゴ ProN W3"/>
                  <a:sym typeface="Chalkboard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latin typeface="Chalkboard"/>
                  <a:ea typeface="ヒラギノ角ゴ ProN W3"/>
                  <a:cs typeface="ヒラギノ角ゴ ProN W3"/>
                  <a:sym typeface="Chalkboard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latin typeface="Chalkboard"/>
                  <a:ea typeface="ヒラギノ角ゴ ProN W3"/>
                  <a:cs typeface="ヒラギノ角ゴ ProN W3"/>
                  <a:sym typeface="Chalkboard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xmlns:mc="http://schemas.openxmlformats.org/markup-compatibility/2006" xmlns:a14="http://schemas.microsoft.com/office/drawing/2010/main" val="FF0000" mc:Ignorable=""/>
                  </a:solidFill>
                  <a:latin typeface="Times New Roman" pitchFamily="18" charset="0"/>
                  <a:cs typeface="Times New Roman" pitchFamily="18" charset="0"/>
                </a:rPr>
                <a:t>SM</a:t>
              </a:r>
            </a:p>
            <a:p>
              <a:pPr eaLnBrk="1" hangingPunct="1"/>
              <a:r>
                <a:rPr lang="en-US" sz="1400" i="1">
                  <a:solidFill>
                    <a:srgbClr xmlns:mc="http://schemas.openxmlformats.org/markup-compatibility/2006" xmlns:a14="http://schemas.microsoft.com/office/drawing/2010/main" val="0070C0" mc:Ignorable="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400" baseline="-25000">
                  <a:solidFill>
                    <a:srgbClr xmlns:mc="http://schemas.openxmlformats.org/markup-compatibility/2006" xmlns:a14="http://schemas.microsoft.com/office/drawing/2010/main" val="0070C0" mc:Ignorable="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en-US" sz="1400">
                  <a:solidFill>
                    <a:srgbClr xmlns:mc="http://schemas.openxmlformats.org/markup-compatibility/2006" xmlns:a14="http://schemas.microsoft.com/office/drawing/2010/main" val="0070C0" mc:Ignorable="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US" sz="1400" b="1">
                  <a:solidFill>
                    <a:srgbClr xmlns:mc="http://schemas.openxmlformats.org/markup-compatibility/2006" xmlns:a14="http://schemas.microsoft.com/office/drawing/2010/main" val="0070C0" mc:Ignorable=""/>
                  </a:solidFill>
                  <a:latin typeface="Times New Roman" pitchFamily="18" charset="0"/>
                  <a:cs typeface="Times New Roman" pitchFamily="18" charset="0"/>
                </a:rPr>
                <a:t>– </a:t>
              </a:r>
              <a:r>
                <a:rPr lang="en-US" sz="1400" i="1">
                  <a:solidFill>
                    <a:srgbClr xmlns:mc="http://schemas.openxmlformats.org/markup-compatibility/2006" xmlns:a14="http://schemas.microsoft.com/office/drawing/2010/main" val="0070C0" mc:Ignorable="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400" baseline="-25000">
                  <a:solidFill>
                    <a:srgbClr xmlns:mc="http://schemas.openxmlformats.org/markup-compatibility/2006" xmlns:a14="http://schemas.microsoft.com/office/drawing/2010/main" val="0070C0" mc:Ignorable="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en-US" sz="1400" baseline="30000">
                  <a:solidFill>
                    <a:srgbClr xmlns:mc="http://schemas.openxmlformats.org/markup-compatibility/2006" xmlns:a14="http://schemas.microsoft.com/office/drawing/2010/main" val="0070C0" mc:Ignorable=""/>
                  </a:solidFill>
                  <a:latin typeface="Times New Roman" pitchFamily="18" charset="0"/>
                  <a:cs typeface="Times New Roman" pitchFamily="18" charset="0"/>
                </a:rPr>
                <a:t>SM</a:t>
              </a:r>
            </a:p>
          </p:txBody>
        </p:sp>
        <p:pic>
          <p:nvPicPr>
            <p:cNvPr id="27661" name="Picture 41" descr="BABAR_transparent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458" y="1499159"/>
              <a:ext cx="835083" cy="1243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2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9825" y="1487488"/>
              <a:ext cx="1352550" cy="1038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7653" name="Object 7"/>
          <p:cNvGraphicFramePr>
            <a:graphicFrameLocks noChangeAspect="1"/>
          </p:cNvGraphicFramePr>
          <p:nvPr/>
        </p:nvGraphicFramePr>
        <p:xfrm>
          <a:off x="6756400" y="274638"/>
          <a:ext cx="2813050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36" name="Equation" r:id="rId8" imgW="850531" imgH="203112" progId="Equation.DSMT4">
                  <p:embed/>
                </p:oleObj>
              </mc:Choice>
              <mc:Fallback>
                <p:oleObj name="Equation" r:id="rId8" imgW="850531" imgH="203112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6400" y="274638"/>
                        <a:ext cx="2813050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5" t="82069" r="34172" b="7735"/>
          <a:stretch>
            <a:fillRect/>
          </a:stretch>
        </p:blipFill>
        <p:spPr bwMode="auto">
          <a:xfrm>
            <a:off x="3233738" y="7939088"/>
            <a:ext cx="6116637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1016000"/>
            <a:ext cx="4179888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2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400" y="1141413"/>
            <a:ext cx="4470400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7657" name="Object 3"/>
          <p:cNvGraphicFramePr>
            <a:graphicFrameLocks noChangeAspect="1"/>
          </p:cNvGraphicFramePr>
          <p:nvPr/>
        </p:nvGraphicFramePr>
        <p:xfrm>
          <a:off x="4870450" y="29051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37" name="Equation" r:id="rId13" imgW="114102" imgH="177492" progId="Equation.DSMT4">
                  <p:embed/>
                </p:oleObj>
              </mc:Choice>
              <mc:Fallback>
                <p:oleObj name="Equation" r:id="rId13" imgW="114102" imgH="177492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0450" y="29051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8" name="Object 4"/>
          <p:cNvGraphicFramePr>
            <a:graphicFrameLocks noChangeAspect="1"/>
          </p:cNvGraphicFramePr>
          <p:nvPr/>
        </p:nvGraphicFramePr>
        <p:xfrm>
          <a:off x="4870450" y="29051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38" name="Equation" r:id="rId15" imgW="114102" imgH="177492" progId="Equation.DSMT4">
                  <p:embed/>
                </p:oleObj>
              </mc:Choice>
              <mc:Fallback>
                <p:oleObj name="Equation" r:id="rId15" imgW="114102" imgH="17749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0450" y="29051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ChangeArrowheads="1"/>
          </p:cNvSpPr>
          <p:nvPr/>
        </p:nvSpPr>
        <p:spPr bwMode="auto">
          <a:xfrm>
            <a:off x="1941513" y="2771775"/>
            <a:ext cx="9429750" cy="3446463"/>
          </a:xfrm>
          <a:prstGeom prst="rect">
            <a:avLst/>
          </a:prstGeom>
          <a:solidFill>
            <a:schemeClr val="tx1"/>
          </a:solidFill>
          <a:ln w="25400" algn="ctr">
            <a:solidFill>
              <a:srgbClr xmlns:mc="http://schemas.openxmlformats.org/markup-compatibility/2006" xmlns:a14="http://schemas.microsoft.com/office/drawing/2010/main" val="FFFFFF" mc:Ignorable="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71475"/>
            <a:ext cx="1096168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Much more data is required for a definitive result</a:t>
            </a: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468313" y="1316038"/>
            <a:ext cx="12623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sz="2400">
                <a:latin typeface="Comic Sans MS" pitchFamily="66" charset="0"/>
              </a:rPr>
              <a:t> </a:t>
            </a:r>
            <a:r>
              <a:rPr lang="en-US" sz="240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Can be pursued with exclusive                        or inclusive                     reconstruction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2400">
              <a:solidFill>
                <a:srgbClr xmlns:mc="http://schemas.openxmlformats.org/markup-compatibility/2006" xmlns:a14="http://schemas.microsoft.com/office/drawing/2010/main" val="FFFF00" mc:Ignorable=""/>
              </a:solidFill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240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  A measure of the relative merits is the precision in determination of the zero</a:t>
            </a:r>
            <a:endParaRPr lang="en-US" sz="2400">
              <a:latin typeface="Comic Sans MS" pitchFamily="66" charset="0"/>
            </a:endParaRPr>
          </a:p>
        </p:txBody>
      </p:sp>
      <p:graphicFrame>
        <p:nvGraphicFramePr>
          <p:cNvPr id="28677" name="Object 7"/>
          <p:cNvGraphicFramePr>
            <a:graphicFrameLocks noChangeAspect="1"/>
          </p:cNvGraphicFramePr>
          <p:nvPr/>
        </p:nvGraphicFramePr>
        <p:xfrm>
          <a:off x="5160963" y="1274763"/>
          <a:ext cx="193516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9" name="Equation" r:id="rId4" imgW="812447" imgH="203112" progId="Equation.DSMT4">
                  <p:embed/>
                </p:oleObj>
              </mc:Choice>
              <mc:Fallback>
                <p:oleObj name="Equation" r:id="rId4" imgW="812447" imgH="203112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0963" y="1274763"/>
                        <a:ext cx="1935162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429985"/>
              </p:ext>
            </p:extLst>
          </p:nvPr>
        </p:nvGraphicFramePr>
        <p:xfrm>
          <a:off x="8963025" y="1316038"/>
          <a:ext cx="16605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90" name="Equation" r:id="rId6" imgW="698500" imgH="241300" progId="Equation.DSMT4">
                  <p:embed/>
                </p:oleObj>
              </mc:Choice>
              <mc:Fallback>
                <p:oleObj name="Equation" r:id="rId6" imgW="698500" imgH="241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63025" y="1316038"/>
                        <a:ext cx="1660525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67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03" b="48586"/>
          <a:stretch>
            <a:fillRect/>
          </a:stretch>
        </p:blipFill>
        <p:spPr bwMode="auto">
          <a:xfrm>
            <a:off x="2092325" y="3098800"/>
            <a:ext cx="9147175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Box 8"/>
          <p:cNvSpPr txBox="1">
            <a:spLocks noChangeArrowheads="1"/>
          </p:cNvSpPr>
          <p:nvPr/>
        </p:nvSpPr>
        <p:spPr bwMode="auto">
          <a:xfrm>
            <a:off x="3719513" y="2809875"/>
            <a:ext cx="59229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Exclusive                                                                      Inclusive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27863" y="6345238"/>
            <a:ext cx="5734050" cy="1938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Theory error: ~5%</a:t>
            </a:r>
          </a:p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Huber, Hurth, </a:t>
            </a:r>
            <a:r>
              <a:rPr lang="en-US" sz="2400" dirty="0" err="1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Lunghi</a:t>
            </a:r>
            <a:endParaRPr lang="en-US" sz="24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arxiv:0712.3009</a:t>
            </a:r>
          </a:p>
          <a:p>
            <a:pPr>
              <a:defRPr/>
            </a:pPr>
            <a:endParaRPr lang="en-US" sz="24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Experimental error (Super </a:t>
            </a:r>
            <a:r>
              <a:rPr lang="en-US" sz="2400" i="1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Factory):  4-6%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9888" y="6345238"/>
            <a:ext cx="5300662" cy="1938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Theory error: 9% + </a:t>
            </a: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Lucida Calligraphy" pitchFamily="66" charset="0"/>
                <a:cs typeface="Times New Roman" pitchFamily="18" charset="0"/>
              </a:rPr>
              <a:t>O</a:t>
            </a: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L</a:t>
            </a: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i="1" dirty="0" err="1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i="1" baseline="-25000" dirty="0" err="1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uncertainty</a:t>
            </a:r>
          </a:p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err="1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Egede</a:t>
            </a: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Hurth, </a:t>
            </a:r>
            <a:r>
              <a:rPr lang="en-US" sz="2400" dirty="0" err="1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Matias</a:t>
            </a: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Ramon, Reece</a:t>
            </a:r>
          </a:p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arxiv:0807.2589</a:t>
            </a:r>
          </a:p>
          <a:p>
            <a:pPr>
              <a:defRPr/>
            </a:pPr>
            <a:endParaRPr lang="en-US" sz="24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Experimental error (SHLC):  2.1%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0"/>
            <a:ext cx="11677650" cy="865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98" b="12202"/>
          <a:stretch>
            <a:fillRect/>
          </a:stretch>
        </p:blipFill>
        <p:spPr bwMode="auto">
          <a:xfrm rot="-2003293">
            <a:off x="6011863" y="590550"/>
            <a:ext cx="13176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04" b="-3824"/>
          <a:stretch>
            <a:fillRect/>
          </a:stretch>
        </p:blipFill>
        <p:spPr bwMode="auto">
          <a:xfrm rot="-1913027">
            <a:off x="6985000" y="603250"/>
            <a:ext cx="2363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08" b="-3271"/>
          <a:stretch>
            <a:fillRect/>
          </a:stretch>
        </p:blipFill>
        <p:spPr bwMode="auto">
          <a:xfrm rot="-1843884">
            <a:off x="9653588" y="425450"/>
            <a:ext cx="1743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smtClean="0"/>
              <a:t>A Super </a:t>
            </a:r>
            <a:r>
              <a:rPr lang="en-US" i="1" smtClean="0">
                <a:latin typeface="Times New Roman" pitchFamily="18" charset="0"/>
              </a:rPr>
              <a:t>B</a:t>
            </a:r>
            <a:r>
              <a:rPr lang="en-US" sz="3600" smtClean="0"/>
              <a:t> Factory is a DNA chip for New Physics</a:t>
            </a:r>
          </a:p>
        </p:txBody>
      </p:sp>
      <p:graphicFrame>
        <p:nvGraphicFramePr>
          <p:cNvPr id="30723" name="Object 5"/>
          <p:cNvGraphicFramePr>
            <a:graphicFrameLocks noChangeAspect="1"/>
          </p:cNvGraphicFramePr>
          <p:nvPr/>
        </p:nvGraphicFramePr>
        <p:xfrm>
          <a:off x="936625" y="1741488"/>
          <a:ext cx="11225213" cy="640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7" name="CorelDRAW" r:id="rId4" imgW="9296640" imgH="5462280" progId="CorelDraw.Graphic.12">
                  <p:embed/>
                </p:oleObj>
              </mc:Choice>
              <mc:Fallback>
                <p:oleObj name="CorelDRAW" r:id="rId4" imgW="9296640" imgH="5462280" progId="CorelDraw.Graphic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6625" y="1741488"/>
                        <a:ext cx="11225213" cy="640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800" y="243840"/>
            <a:ext cx="11430000" cy="685800"/>
          </a:xfrm>
        </p:spPr>
        <p:txBody>
          <a:bodyPr/>
          <a:lstStyle/>
          <a:p>
            <a:r>
              <a:rPr lang="en-US" dirty="0" smtClean="0"/>
              <a:t>Approval status of the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240" y="960120"/>
            <a:ext cx="11430000" cy="7315200"/>
          </a:xfrm>
        </p:spPr>
        <p:txBody>
          <a:bodyPr/>
          <a:lstStyle/>
          <a:p>
            <a:r>
              <a:rPr lang="en-US" dirty="0" smtClean="0"/>
              <a:t>Super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INFN provided R&amp;D funds in FY09</a:t>
            </a:r>
          </a:p>
          <a:p>
            <a:pPr lvl="1"/>
            <a:r>
              <a:rPr lang="en-US" dirty="0" smtClean="0"/>
              <a:t> The project has been recommended for funding by the Ministry of </a:t>
            </a:r>
            <a:br>
              <a:rPr lang="en-US" dirty="0" smtClean="0"/>
            </a:br>
            <a:r>
              <a:rPr lang="en-US" dirty="0" smtClean="0"/>
              <a:t> Science and Education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A decision on project approval by the Economics Ministry is anticipated</a:t>
            </a:r>
            <a:br>
              <a:rPr lang="en-US" dirty="0" smtClean="0"/>
            </a:br>
            <a:r>
              <a:rPr lang="en-US" dirty="0" smtClean="0"/>
              <a:t> within the next few months</a:t>
            </a:r>
          </a:p>
          <a:p>
            <a:pPr marL="457200" lvl="1" indent="0">
              <a:buNone/>
            </a:pPr>
            <a:endParaRPr lang="en-US" sz="1100" dirty="0"/>
          </a:p>
          <a:p>
            <a:r>
              <a:rPr lang="en-US" dirty="0" err="1" smtClean="0"/>
              <a:t>SuperKEKB</a:t>
            </a:r>
            <a:endParaRPr lang="en-US" dirty="0" smtClean="0"/>
          </a:p>
          <a:p>
            <a:pPr lvl="1"/>
            <a:r>
              <a:rPr lang="en-US" dirty="0" smtClean="0"/>
              <a:t>The new government has been re-examining all large research projects</a:t>
            </a:r>
          </a:p>
          <a:p>
            <a:pPr lvl="1"/>
            <a:r>
              <a:rPr lang="en-US" dirty="0" smtClean="0"/>
              <a:t>Funding has been provided for the Damping Ring in FY10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MEXT is seeking full approval of the project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198822" y="5120640"/>
            <a:ext cx="4705014" cy="3814466"/>
            <a:chOff x="5913120" y="5425440"/>
            <a:chExt cx="4251960" cy="3442106"/>
          </a:xfrm>
        </p:grpSpPr>
        <p:pic>
          <p:nvPicPr>
            <p:cNvPr id="3686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25" t="14532" r="9587" b="10356"/>
            <a:stretch/>
          </p:blipFill>
          <p:spPr bwMode="auto">
            <a:xfrm>
              <a:off x="5913120" y="5425440"/>
              <a:ext cx="4251960" cy="34421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218152" y="8305801"/>
              <a:ext cx="3619709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    It’s Big Louie.  He says forget about the horses –   </a:t>
              </a:r>
              <a:br>
                <a:rPr lang="en-US" sz="12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en-US" sz="1200" b="1" i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he’s putting 10G’s on SuperB</a:t>
              </a:r>
              <a:endParaRPr lang="en-US" sz="1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05594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642938" y="708025"/>
            <a:ext cx="11430000" cy="1298575"/>
          </a:xfrm>
        </p:spPr>
        <p:txBody>
          <a:bodyPr/>
          <a:lstStyle/>
          <a:p>
            <a:pPr marL="342900" indent="-342900">
              <a:defRPr/>
            </a:pPr>
            <a:r>
              <a:rPr lang="en-US" sz="3600" dirty="0" smtClean="0"/>
              <a:t>Does the agreement of the </a:t>
            </a:r>
            <a:r>
              <a:rPr lang="en-US" sz="3600" dirty="0" err="1" smtClean="0"/>
              <a:t>overconstrained</a:t>
            </a:r>
            <a:r>
              <a:rPr lang="en-US" sz="3600" dirty="0" smtClean="0"/>
              <a:t> tests stand up to detailed scrutiny 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3796" name="Content Placeholder 2"/>
          <p:cNvSpPr>
            <a:spLocks noGrp="1"/>
          </p:cNvSpPr>
          <p:nvPr>
            <p:ph idx="1"/>
          </p:nvPr>
        </p:nvSpPr>
        <p:spPr>
          <a:xfrm>
            <a:off x="352425" y="1497013"/>
            <a:ext cx="12293600" cy="7315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There is actually some tension, </a:t>
            </a:r>
            <a:br>
              <a:rPr lang="en-US" dirty="0" smtClean="0"/>
            </a:br>
            <a:r>
              <a:rPr lang="en-US" dirty="0" smtClean="0"/>
              <a:t> and there are enough constraints </a:t>
            </a:r>
            <a:br>
              <a:rPr lang="en-US" dirty="0" smtClean="0"/>
            </a:br>
            <a:r>
              <a:rPr lang="en-US" dirty="0" smtClean="0"/>
              <a:t> to explore these issues</a:t>
            </a:r>
            <a:endParaRPr lang="en-US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>
              <a:defRPr/>
            </a:pP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Caveats:</a:t>
            </a:r>
          </a:p>
          <a:p>
            <a:pPr lvl="2">
              <a:defRPr/>
            </a:pP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 There may be Standard Model </a:t>
            </a:r>
            <a:b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 explanations for some effects</a:t>
            </a:r>
          </a:p>
          <a:p>
            <a:pPr lvl="2">
              <a:defRPr/>
            </a:pP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  All issues are at the &lt;3</a:t>
            </a: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  <a:latin typeface="Symbol" pitchFamily="18" charset="2"/>
              </a:rPr>
              <a:t>s</a:t>
            </a: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 level</a:t>
            </a:r>
          </a:p>
          <a:p>
            <a:pPr lvl="1">
              <a:buFont typeface="Wingdings" pitchFamily="2" charset="2"/>
              <a:buNone/>
              <a:defRPr/>
            </a:pPr>
            <a:endParaRPr lang="en-US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>
              <a:defRPr/>
            </a:pPr>
            <a:r>
              <a:rPr lang="en-US" sz="2800" dirty="0" smtClean="0"/>
              <a:t>Inclusive and exclusive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ub</a:t>
            </a:r>
            <a:r>
              <a:rPr lang="en-US" sz="2800" dirty="0" smtClean="0"/>
              <a:t> determinations are not in good agreement </a:t>
            </a:r>
          </a:p>
          <a:p>
            <a:pPr lvl="2">
              <a:defRPr/>
            </a:pPr>
            <a:r>
              <a:rPr lang="en-US" sz="2800" dirty="0" smtClean="0"/>
              <a:t> There are also issues with inclusive/exclusive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cb</a:t>
            </a:r>
            <a:endParaRPr lang="en-US" sz="2800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>
              <a:defRPr/>
            </a:pP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The </a:t>
            </a: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  <a:latin typeface="Lucida Calligraphy" pitchFamily="66" charset="0"/>
              </a:rPr>
              <a:t>B</a:t>
            </a: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b="1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800" i="1" dirty="0" err="1" smtClean="0">
                <a:solidFill>
                  <a:schemeClr val="tx1">
                    <a:lumMod val="95000"/>
                  </a:schemeClr>
                </a:solidFill>
                <a:latin typeface="Symbol" pitchFamily="18" charset="2"/>
              </a:rPr>
              <a:t>tn</a:t>
            </a: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conflict in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i="1" baseline="-25000" dirty="0" err="1">
                <a:latin typeface="Times New Roman" pitchFamily="18" charset="0"/>
                <a:cs typeface="Times New Roman" pitchFamily="18" charset="0"/>
              </a:rPr>
              <a:t>ub</a:t>
            </a:r>
            <a:endParaRPr lang="en-US" sz="2800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>
              <a:defRPr/>
            </a:pP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</a:t>
            </a:r>
            <a:r>
              <a:rPr lang="en-US" sz="2800" dirty="0" smtClean="0"/>
              <a:t>The agreement of the fitted, </a:t>
            </a:r>
            <a:r>
              <a:rPr lang="en-US" sz="2800" i="1" dirty="0" smtClean="0"/>
              <a:t>i.e., </a:t>
            </a:r>
            <a:r>
              <a:rPr lang="en-US" sz="2800" dirty="0" smtClean="0"/>
              <a:t>SM-predicted, value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sin 2</a:t>
            </a:r>
            <a:r>
              <a:rPr lang="en-US" sz="2800" i="1" dirty="0" smtClean="0">
                <a:latin typeface="Symbol" pitchFamily="18" charset="2"/>
              </a:rPr>
              <a:t>b</a:t>
            </a:r>
            <a:r>
              <a:rPr lang="en-US" sz="2800" b="1" dirty="0" smtClean="0"/>
              <a:t> </a:t>
            </a:r>
            <a:r>
              <a:rPr lang="en-US" sz="2800" i="1" dirty="0" err="1" smtClean="0"/>
              <a:t>vs</a:t>
            </a:r>
            <a:r>
              <a:rPr lang="en-US" sz="2800" dirty="0" smtClean="0"/>
              <a:t> the directly measured value using tree decays and loop decays is not perfect</a:t>
            </a:r>
          </a:p>
          <a:p>
            <a:pPr lvl="1">
              <a:defRPr/>
            </a:pPr>
            <a:r>
              <a:rPr lang="en-US" sz="2800" dirty="0" smtClean="0"/>
              <a:t> The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el-GR" sz="2800" i="1" dirty="0" smtClean="0">
                <a:latin typeface="Times New Roman" pitchFamily="18" charset="0"/>
                <a:cs typeface="Times New Roman" pitchFamily="18" charset="0"/>
              </a:rPr>
              <a:t>ψϕ</a:t>
            </a:r>
            <a:r>
              <a:rPr lang="en-US" sz="2800" b="1" dirty="0" smtClean="0"/>
              <a:t> </a:t>
            </a:r>
            <a:r>
              <a:rPr lang="en-US" sz="2800" dirty="0" smtClean="0"/>
              <a:t>phase</a:t>
            </a:r>
          </a:p>
          <a:p>
            <a:pPr lvl="1">
              <a:defRPr/>
            </a:pPr>
            <a:r>
              <a:rPr lang="en-US" sz="2800" dirty="0" smtClean="0"/>
              <a:t> The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i="1" dirty="0" err="1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sz="2800" dirty="0" smtClean="0"/>
              <a:t> problem</a:t>
            </a:r>
          </a:p>
          <a:p>
            <a:pPr lvl="1">
              <a:defRPr/>
            </a:pPr>
            <a:endParaRPr lang="en-US" dirty="0" smtClean="0">
              <a:solidFill>
                <a:srgbClr xmlns:mc="http://schemas.openxmlformats.org/markup-compatibility/2006" xmlns:a14="http://schemas.microsoft.com/office/drawing/2010/main" val="FFFF00" mc:Ignorable=""/>
              </a:solidFill>
            </a:endParaRPr>
          </a:p>
          <a:p>
            <a:pPr lvl="1">
              <a:defRPr/>
            </a:pPr>
            <a:endParaRPr lang="en-US" dirty="0" smtClean="0">
              <a:solidFill>
                <a:srgbClr xmlns:mc="http://schemas.openxmlformats.org/markup-compatibility/2006" xmlns:a14="http://schemas.microsoft.com/office/drawing/2010/main" val="FFFF00" mc:Ignorable="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915150" y="1413328"/>
            <a:ext cx="6089650" cy="3303588"/>
            <a:chOff x="6305550" y="6217557"/>
            <a:chExt cx="6089650" cy="3303588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5550" y="6217557"/>
              <a:ext cx="6089650" cy="3303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6855307" y="6321754"/>
              <a:ext cx="21162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Comic Sans MS" pitchFamily="66" charset="0"/>
                </a:rPr>
                <a:t>Lunghi</a:t>
              </a:r>
              <a:r>
                <a:rPr lang="en-US" sz="2000" dirty="0">
                  <a:solidFill>
                    <a:schemeClr val="bg1"/>
                  </a:solidFill>
                  <a:latin typeface="Comic Sans MS" pitchFamily="66" charset="0"/>
                </a:rPr>
                <a:t> and </a:t>
              </a:r>
              <a:r>
                <a:rPr lang="en-US" sz="2000" dirty="0" err="1">
                  <a:solidFill>
                    <a:schemeClr val="bg1"/>
                  </a:solidFill>
                  <a:latin typeface="Comic Sans MS" pitchFamily="66" charset="0"/>
                </a:rPr>
                <a:t>Soni</a:t>
              </a:r>
              <a:r>
                <a:rPr lang="en-US" sz="2000" dirty="0">
                  <a:solidFill>
                    <a:schemeClr val="bg1"/>
                  </a:solidFill>
                  <a:latin typeface="Comic Sans MS" pitchFamily="66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27161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hape 3"/>
          <p:cNvSpPr txBox="1">
            <a:spLocks/>
          </p:cNvSpPr>
          <p:nvPr/>
        </p:nvSpPr>
        <p:spPr bwMode="auto">
          <a:xfrm>
            <a:off x="484188" y="860425"/>
            <a:ext cx="12520612" cy="813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lIns="130046" tIns="65023" rIns="130046" bIns="65023"/>
          <a:lstStyle>
            <a:lvl1pPr marL="487363" indent="-487363" defTabSz="-197294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944563" indent="-487363" defTabSz="-197294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401763" indent="-487363" defTabSz="-197294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defTabSz="-197294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defTabSz="-197294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defTabSz="-1972945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defTabSz="-1972945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defTabSz="-1972945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defTabSz="-1972945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dirty="0">
                <a:latin typeface="Comic Sans MS" pitchFamily="66" charset="0"/>
              </a:rPr>
              <a:t>A new generation of flavor physics experiments will play a vital role in understanding new physics found at LHC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dirty="0">
                <a:latin typeface="Comic Sans MS" pitchFamily="66" charset="0"/>
              </a:rPr>
              <a:t>A full set of constraints requires studies of EDMs, (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800" dirty="0">
                <a:latin typeface="Comic Sans MS" pitchFamily="66" charset="0"/>
              </a:rPr>
              <a:t>)</a:t>
            </a:r>
            <a:r>
              <a:rPr lang="en-US" sz="2800" i="1" baseline="-25000" dirty="0">
                <a:latin typeface="Symbol" pitchFamily="18" charset="2"/>
              </a:rPr>
              <a:t>m</a:t>
            </a:r>
            <a:r>
              <a:rPr lang="en-US" sz="2800" dirty="0">
                <a:latin typeface="Comic Sans MS" pitchFamily="66" charset="0"/>
              </a:rPr>
              <a:t>, </a:t>
            </a:r>
            <a:br>
              <a:rPr lang="en-US" sz="2800" dirty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rare </a:t>
            </a:r>
            <a:r>
              <a:rPr lang="en-US" sz="2800" i="1" dirty="0">
                <a:latin typeface="Symbol" pitchFamily="18" charset="2"/>
              </a:rPr>
              <a:t>m</a:t>
            </a:r>
            <a:r>
              <a:rPr lang="en-US" sz="2800" dirty="0">
                <a:latin typeface="Comic Sans MS" pitchFamily="66" charset="0"/>
              </a:rPr>
              <a:t> and </a:t>
            </a:r>
            <a:r>
              <a:rPr lang="en-US" sz="2800" i="1" dirty="0">
                <a:latin typeface="Symbol" pitchFamily="18" charset="2"/>
              </a:rPr>
              <a:t>t</a:t>
            </a:r>
            <a:r>
              <a:rPr lang="en-US" sz="2800" dirty="0">
                <a:latin typeface="Comic Sans MS" pitchFamily="66" charset="0"/>
              </a:rPr>
              <a:t> decays, </a:t>
            </a:r>
            <a:r>
              <a:rPr lang="en-US" sz="2800" i="1" dirty="0">
                <a:latin typeface="Symbol" pitchFamily="18" charset="2"/>
              </a:rPr>
              <a:t>m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>
                <a:latin typeface="Comic Sans MS" pitchFamily="66" charset="0"/>
              </a:rPr>
              <a:t> conversion and rare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K, D </a:t>
            </a:r>
            <a:r>
              <a:rPr lang="en-US" sz="2800" dirty="0">
                <a:latin typeface="Comic Sans MS" pitchFamily="66" charset="0"/>
              </a:rPr>
              <a:t>and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>
                <a:latin typeface="Comic Sans MS" pitchFamily="66" charset="0"/>
              </a:rPr>
              <a:t> decays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dirty="0">
                <a:latin typeface="Comic Sans MS" pitchFamily="66" charset="0"/>
              </a:rPr>
              <a:t>High statistics (50-75 ab</a:t>
            </a:r>
            <a:r>
              <a:rPr lang="en-US" sz="2800" baseline="30000" dirty="0">
                <a:latin typeface="Comic Sans MS" pitchFamily="66" charset="0"/>
              </a:rPr>
              <a:t>-1 </a:t>
            </a:r>
            <a:r>
              <a:rPr lang="en-US" sz="2800" dirty="0">
                <a:latin typeface="Comic Sans MS" pitchFamily="66" charset="0"/>
              </a:rPr>
              <a:t>) data samples at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i="1" baseline="30000" dirty="0" err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i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>
                <a:latin typeface="Comic Sans MS" pitchFamily="66" charset="0"/>
              </a:rPr>
              <a:t> Super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>
                <a:latin typeface="Comic Sans MS" pitchFamily="66" charset="0"/>
              </a:rPr>
              <a:t> Factories </a:t>
            </a:r>
            <a:r>
              <a:rPr lang="en-US" sz="2800" dirty="0" smtClean="0">
                <a:latin typeface="Comic Sans MS" pitchFamily="66" charset="0"/>
              </a:rPr>
              <a:t>are a crucial component of such studies, providing </a:t>
            </a:r>
            <a:r>
              <a:rPr lang="en-US" sz="2800" dirty="0">
                <a:latin typeface="Comic Sans MS" pitchFamily="66" charset="0"/>
              </a:rPr>
              <a:t>both 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Discovery potential </a:t>
            </a:r>
          </a:p>
          <a:p>
            <a:pPr lvl="2"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Charged </a:t>
            </a:r>
            <a:r>
              <a:rPr lang="en-US" sz="2800" dirty="0">
                <a:latin typeface="Comic Sans MS" pitchFamily="66" charset="0"/>
              </a:rPr>
              <a:t>lepton flavor </a:t>
            </a:r>
            <a:r>
              <a:rPr lang="en-US" sz="2800" dirty="0" smtClean="0">
                <a:latin typeface="Comic Sans MS" pitchFamily="66" charset="0"/>
              </a:rPr>
              <a:t>violation in </a:t>
            </a:r>
            <a:r>
              <a:rPr lang="en-US" sz="2800" i="1" dirty="0">
                <a:latin typeface="Symbol" pitchFamily="18" charset="2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 decays</a:t>
            </a:r>
          </a:p>
          <a:p>
            <a:pPr lvl="2"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New sources of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en-US" sz="2800" dirty="0" smtClean="0">
                <a:latin typeface="Comic Sans MS" pitchFamily="66" charset="0"/>
              </a:rPr>
              <a:t> violation in the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Comic Sans MS" pitchFamily="66" charset="0"/>
              </a:rPr>
              <a:t> meson system</a:t>
            </a:r>
            <a:endParaRPr lang="en-US" sz="2800" dirty="0">
              <a:latin typeface="Comic Sans MS" pitchFamily="66" charset="0"/>
            </a:endParaRPr>
          </a:p>
          <a:p>
            <a:pPr lvl="2"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CPV</a:t>
            </a:r>
            <a:r>
              <a:rPr lang="en-US" sz="2800" dirty="0">
                <a:latin typeface="Comic Sans MS" pitchFamily="66" charset="0"/>
              </a:rPr>
              <a:t> in         mixing, and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A DNA chip</a:t>
            </a:r>
            <a:r>
              <a:rPr lang="en-US" sz="2800" dirty="0">
                <a:latin typeface="Comic Sans MS" pitchFamily="66" charset="0"/>
              </a:rPr>
              <a:t> to discriminate between model of New Physics </a:t>
            </a:r>
          </a:p>
          <a:p>
            <a:pPr lvl="2"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dirty="0">
                <a:latin typeface="Comic Sans MS" pitchFamily="66" charset="0"/>
              </a:rPr>
              <a:t>The achievable levels of sensitivity in rare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b, c </a:t>
            </a:r>
            <a:r>
              <a:rPr lang="en-US" sz="2800" dirty="0">
                <a:latin typeface="Comic Sans MS" pitchFamily="66" charset="0"/>
              </a:rPr>
              <a:t>and </a:t>
            </a:r>
            <a:r>
              <a:rPr lang="en-US" sz="2800" i="1" dirty="0">
                <a:latin typeface="Symbol" pitchFamily="18" charset="2"/>
                <a:sym typeface="Symbol" pitchFamily="18" charset="2"/>
              </a:rPr>
              <a:t></a:t>
            </a:r>
            <a:r>
              <a:rPr lang="en-US" sz="2800" dirty="0">
                <a:latin typeface="Comic Sans MS" pitchFamily="66" charset="0"/>
              </a:rPr>
              <a:t> decays</a:t>
            </a:r>
            <a:br>
              <a:rPr lang="en-US" sz="2800" dirty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 provide substantial coverage in the parameter space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xmlns:mc="http://schemas.openxmlformats.org/markup-compatibility/2006" xmlns:a14="http://schemas.microsoft.com/office/drawing/2010/main" val="FFFF00" mc:Ignorable=""/>
              </a:buClr>
              <a:buSzPct val="90000"/>
              <a:buFont typeface="Wingdings" pitchFamily="2" charset="2"/>
              <a:buChar char="Ø"/>
            </a:pPr>
            <a:r>
              <a:rPr lang="en-US" sz="2800" dirty="0">
                <a:latin typeface="Comic Sans MS" pitchFamily="66" charset="0"/>
              </a:rPr>
              <a:t>The </a:t>
            </a:r>
            <a:r>
              <a:rPr lang="en-US" sz="2800" dirty="0" smtClean="0">
                <a:latin typeface="Comic Sans MS" pitchFamily="66" charset="0"/>
              </a:rPr>
              <a:t>Super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Comic Sans MS" pitchFamily="66" charset="0"/>
              </a:rPr>
              <a:t> Factory programs, </a:t>
            </a:r>
            <a:r>
              <a:rPr lang="en-US" sz="2800" dirty="0">
                <a:latin typeface="Comic Sans MS" pitchFamily="66" charset="0"/>
              </a:rPr>
              <a:t>of course, </a:t>
            </a:r>
            <a:r>
              <a:rPr lang="en-US" sz="2800" dirty="0" smtClean="0">
                <a:latin typeface="Comic Sans MS" pitchFamily="66" charset="0"/>
              </a:rPr>
              <a:t>overlap </a:t>
            </a:r>
            <a:r>
              <a:rPr lang="en-US" sz="2800" dirty="0">
                <a:latin typeface="Comic Sans MS" pitchFamily="66" charset="0"/>
              </a:rPr>
              <a:t>with the programs of LHC flavor experiments such as </a:t>
            </a:r>
            <a:r>
              <a:rPr lang="en-US" sz="2800" dirty="0" err="1">
                <a:latin typeface="Comic Sans MS" pitchFamily="66" charset="0"/>
              </a:rPr>
              <a:t>LHC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>
                <a:latin typeface="Comic Sans MS" pitchFamily="66" charset="0"/>
              </a:rPr>
              <a:t>, but the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i="1" baseline="30000" dirty="0" err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i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>
                <a:latin typeface="Comic Sans MS" pitchFamily="66" charset="0"/>
              </a:rPr>
              <a:t> environment makes possible a substantial number of unique and important physics measurements in areas sensitive to New Physics</a:t>
            </a:r>
          </a:p>
        </p:txBody>
      </p:sp>
      <p:sp>
        <p:nvSpPr>
          <p:cNvPr id="11268" name="Title 3"/>
          <p:cNvSpPr txBox="1">
            <a:spLocks/>
          </p:cNvSpPr>
          <p:nvPr/>
        </p:nvSpPr>
        <p:spPr bwMode="auto">
          <a:xfrm>
            <a:off x="361950" y="187325"/>
            <a:ext cx="11704638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46" tIns="65023" rIns="130046" bIns="65023" anchor="ctr"/>
          <a:lstStyle/>
          <a:p>
            <a:pPr marL="487363" indent="-487363" defTabSz="-19729450">
              <a:defRPr/>
            </a:pPr>
            <a:r>
              <a:rPr lang="en-US" sz="4000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mic Sans MS" pitchFamily="66" charset="0"/>
              </a:rPr>
              <a:t>Conclusions</a:t>
            </a:r>
          </a:p>
        </p:txBody>
      </p:sp>
      <p:graphicFrame>
        <p:nvGraphicFramePr>
          <p:cNvPr id="3174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453514"/>
              </p:ext>
            </p:extLst>
          </p:nvPr>
        </p:nvGraphicFramePr>
        <p:xfrm>
          <a:off x="3083878" y="4864735"/>
          <a:ext cx="103505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2" name="Equation" r:id="rId4" imgW="393529" imgH="190417" progId="Equation.DSMT4">
                  <p:embed/>
                </p:oleObj>
              </mc:Choice>
              <mc:Fallback>
                <p:oleObj name="Equation" r:id="rId4" imgW="393529" imgH="190417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3878" y="4864735"/>
                        <a:ext cx="1035050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702" y="208005"/>
            <a:ext cx="11430000" cy="685800"/>
          </a:xfrm>
        </p:spPr>
        <p:txBody>
          <a:bodyPr/>
          <a:lstStyle/>
          <a:p>
            <a:r>
              <a:rPr lang="en-US" dirty="0" smtClean="0"/>
              <a:t>Motivation beyond the </a:t>
            </a:r>
            <a:r>
              <a:rPr lang="en-US" dirty="0" err="1" smtClean="0"/>
              <a:t>Unitarity</a:t>
            </a:r>
            <a:r>
              <a:rPr lang="en-US" dirty="0" smtClean="0"/>
              <a:t>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692" y="1195959"/>
            <a:ext cx="11869351" cy="7315200"/>
          </a:xfrm>
        </p:spPr>
        <p:txBody>
          <a:bodyPr/>
          <a:lstStyle/>
          <a:p>
            <a:r>
              <a:rPr lang="en-US" sz="2400" dirty="0" smtClean="0"/>
              <a:t>High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LHC physics and precision flavor physics are complementary</a:t>
            </a:r>
          </a:p>
          <a:p>
            <a:r>
              <a:rPr lang="en-US" sz="2400" dirty="0"/>
              <a:t>The consistency of all measurements of flavor-changing neutral current (FCNC) </a:t>
            </a:r>
            <a:r>
              <a:rPr lang="en-US" sz="2400" dirty="0" smtClean="0"/>
              <a:t>processes with </a:t>
            </a:r>
            <a:r>
              <a:rPr lang="en-US" sz="2400" dirty="0"/>
              <a:t>the </a:t>
            </a:r>
            <a:r>
              <a:rPr lang="en-US" sz="2400" dirty="0" smtClean="0"/>
              <a:t>Standard Model </a:t>
            </a:r>
            <a:r>
              <a:rPr lang="en-US" sz="2400" dirty="0"/>
              <a:t>predictions requires that the flavor structure of new physics at </a:t>
            </a:r>
            <a:r>
              <a:rPr lang="en-US" sz="2400" dirty="0" err="1" smtClean="0"/>
              <a:t>theTeV</a:t>
            </a:r>
            <a:r>
              <a:rPr lang="en-US" sz="2400" dirty="0" smtClean="0"/>
              <a:t> </a:t>
            </a:r>
            <a:r>
              <a:rPr lang="en-US" sz="2400" dirty="0"/>
              <a:t>scale is highly </a:t>
            </a:r>
            <a:r>
              <a:rPr lang="en-US" sz="2400" dirty="0" smtClean="0"/>
              <a:t>nontrivial</a:t>
            </a:r>
          </a:p>
          <a:p>
            <a:pPr lvl="1"/>
            <a:r>
              <a:rPr lang="en-US" dirty="0" smtClean="0"/>
              <a:t>The extreme case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is minimal flavor violation (MFV):</a:t>
            </a:r>
          </a:p>
          <a:p>
            <a:pPr lvl="2"/>
            <a:r>
              <a:rPr lang="en-US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In MFV the only source of flavor violation, even for new particles, are the Yukawa matrices of the Standard Model</a:t>
            </a:r>
          </a:p>
          <a:p>
            <a:pPr lvl="2"/>
            <a:r>
              <a:rPr lang="en-US" dirty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</a:t>
            </a:r>
            <a:r>
              <a:rPr lang="en-US" dirty="0" smtClean="0"/>
              <a:t>Some </a:t>
            </a:r>
            <a:r>
              <a:rPr lang="en-US" dirty="0" smtClean="0"/>
              <a:t>people are sure this is the answer, in which case searches for New Physics effects in high precision heavy flavor experiments would be futile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Are there non-MFV effects in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b,c</a:t>
            </a:r>
            <a:r>
              <a:rPr lang="en-US" sz="2400" dirty="0" smtClean="0"/>
              <a:t> and </a:t>
            </a:r>
            <a:r>
              <a:rPr lang="en-US" sz="2400" i="1" dirty="0" smtClean="0">
                <a:latin typeface="Symbol" pitchFamily="18" charset="2"/>
              </a:rPr>
              <a:t>t</a:t>
            </a:r>
            <a:r>
              <a:rPr lang="en-US" sz="2400" dirty="0" smtClean="0"/>
              <a:t> decays?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What experimental sensitivity is required to see such effects?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A Super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/>
              <a:t> Factory (better, Super Flavor Factory) has this sensitivity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The pattern of observed effects provides unique information on New Physics</a:t>
            </a:r>
          </a:p>
          <a:p>
            <a:pPr lvl="1"/>
            <a:r>
              <a:rPr lang="en-US" sz="2000" dirty="0"/>
              <a:t> </a:t>
            </a:r>
            <a:r>
              <a:rPr lang="en-US" dirty="0" smtClean="0"/>
              <a:t>Patterns can distinguish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SUSY and specific modes of symmetry breaking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Extra Dimension models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Little Higgs (LHT) models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75808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0" y="211138"/>
            <a:ext cx="13004800" cy="68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What is a Super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/>
              <a:t> Factory and why do we need one?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41350" y="841375"/>
            <a:ext cx="12363450" cy="7986713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The motivation to continue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/>
              <a:t> flavor physics studies with a Super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/>
              <a:t> factory beyond the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2400" dirty="0" smtClean="0"/>
              <a:t>/Belle/(</a:t>
            </a:r>
            <a:r>
              <a:rPr lang="en-US" sz="2400" dirty="0" err="1" smtClean="0"/>
              <a:t>LHC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cs typeface="Times New Roman" pitchFamily="18" charset="0"/>
              </a:rPr>
              <a:t>)</a:t>
            </a:r>
            <a:r>
              <a:rPr lang="en-US" sz="2400" dirty="0" smtClean="0"/>
              <a:t> era lies in its ability to make measurements </a:t>
            </a:r>
            <a:br>
              <a:rPr lang="en-US" sz="2400" dirty="0" smtClean="0"/>
            </a:br>
            <a:r>
              <a:rPr lang="en-US" sz="2400" dirty="0" smtClean="0"/>
              <a:t>in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b, c </a:t>
            </a:r>
            <a:r>
              <a:rPr lang="en-US" sz="2400" dirty="0"/>
              <a:t>and </a:t>
            </a:r>
            <a:r>
              <a:rPr lang="en-US" sz="2400" i="1" dirty="0">
                <a:latin typeface="Symbol" pitchFamily="18" charset="2"/>
              </a:rPr>
              <a:t>t</a:t>
            </a:r>
            <a:r>
              <a:rPr lang="en-US" sz="2400" dirty="0"/>
              <a:t> </a:t>
            </a:r>
            <a:r>
              <a:rPr lang="en-US" sz="2400" dirty="0" smtClean="0"/>
              <a:t>decay that have sensitivity to physics beyond the Standard Model</a:t>
            </a:r>
          </a:p>
          <a:p>
            <a:pPr>
              <a:defRPr/>
            </a:pPr>
            <a:r>
              <a:rPr lang="en-US" sz="2400" dirty="0" smtClean="0"/>
              <a:t>A data sample of 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50-75 ab</a:t>
            </a:r>
            <a:r>
              <a:rPr lang="en-US" sz="2400" baseline="300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-1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</a:t>
            </a:r>
            <a:r>
              <a:rPr lang="en-US" sz="2400" dirty="0" smtClean="0"/>
              <a:t>is required to provide this sensitivity </a:t>
            </a:r>
          </a:p>
          <a:p>
            <a:pPr lvl="1">
              <a:defRPr/>
            </a:pPr>
            <a:r>
              <a:rPr lang="en-US" sz="2800" dirty="0" smtClean="0"/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+Belle total sample is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&lt;2 ab</a:t>
            </a:r>
            <a:r>
              <a:rPr lang="en-US" baseline="300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-1</a:t>
            </a:r>
          </a:p>
          <a:p>
            <a:pPr lvl="1">
              <a:defRPr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</a:t>
            </a:r>
            <a:r>
              <a:rPr lang="en-US" dirty="0" smtClean="0"/>
              <a:t>A luminosity in the range of 10</a:t>
            </a:r>
            <a:r>
              <a:rPr lang="en-US" baseline="30000" dirty="0" smtClean="0"/>
              <a:t>36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is required to integrate a sample </a:t>
            </a:r>
            <a:br>
              <a:rPr lang="en-US" dirty="0" smtClean="0"/>
            </a:br>
            <a:r>
              <a:rPr lang="en-US" dirty="0" smtClean="0"/>
              <a:t> of this size in a reasonable time: 10</a:t>
            </a:r>
            <a:r>
              <a:rPr lang="en-US" baseline="30000" dirty="0" smtClean="0"/>
              <a:t>36 </a:t>
            </a:r>
            <a:r>
              <a:rPr lang="en-US" dirty="0" smtClean="0">
                <a:sym typeface="Symbol"/>
              </a:rPr>
              <a:t> </a:t>
            </a:r>
            <a:r>
              <a:rPr lang="en-US" dirty="0" smtClean="0"/>
              <a:t>15 ab</a:t>
            </a:r>
            <a:r>
              <a:rPr lang="en-US" baseline="30000" dirty="0" smtClean="0"/>
              <a:t>-1</a:t>
            </a:r>
            <a:r>
              <a:rPr lang="en-US" dirty="0" smtClean="0"/>
              <a:t>/Snowmass Year</a:t>
            </a:r>
          </a:p>
          <a:p>
            <a:pPr>
              <a:defRPr/>
            </a:pPr>
            <a:r>
              <a:rPr lang="en-US" dirty="0" smtClean="0"/>
              <a:t> The are two proposed Super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/>
              <a:t> Factories</a:t>
            </a:r>
          </a:p>
          <a:p>
            <a:pPr lvl="1">
              <a:defRPr/>
            </a:pPr>
            <a:r>
              <a:rPr lang="en-US" dirty="0" smtClean="0"/>
              <a:t>Super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/>
              <a:t> at LNF or on the campus of Rome II </a:t>
            </a:r>
            <a:r>
              <a:rPr lang="en-US" dirty="0" err="1" smtClean="0"/>
              <a:t>Univ</a:t>
            </a:r>
            <a:r>
              <a:rPr lang="en-US" dirty="0" smtClean="0"/>
              <a:t> (Tor </a:t>
            </a:r>
            <a:r>
              <a:rPr lang="en-US" dirty="0" err="1" smtClean="0"/>
              <a:t>Vergata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err="1" smtClean="0"/>
              <a:t>SuperKEKB</a:t>
            </a:r>
            <a:r>
              <a:rPr lang="en-US" dirty="0" smtClean="0"/>
              <a:t> at KEK</a:t>
            </a:r>
          </a:p>
          <a:p>
            <a:pPr lvl="1">
              <a:defRPr/>
            </a:pPr>
            <a:r>
              <a:rPr lang="en-US" dirty="0" smtClean="0"/>
              <a:t> These machines use a novel design to produce high luminosity with currents</a:t>
            </a:r>
            <a:br>
              <a:rPr lang="en-US" dirty="0" smtClean="0"/>
            </a:br>
            <a:r>
              <a:rPr lang="en-US" dirty="0" smtClean="0"/>
              <a:t> comparable to those in the current generation of colliders</a:t>
            </a:r>
            <a:endParaRPr lang="en-US" dirty="0" smtClean="0">
              <a:solidFill>
                <a:srgbClr xmlns:mc="http://schemas.openxmlformats.org/markup-compatibility/2006" xmlns:a14="http://schemas.microsoft.com/office/drawing/2010/main" val="FFFF00" mc:Ignorable=""/>
              </a:solidFill>
            </a:endParaRPr>
          </a:p>
          <a:p>
            <a:pPr lvl="2">
              <a:defRPr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Asymmetric energy rings ( ~4x7 </a:t>
            </a:r>
            <a:r>
              <a:rPr lang="en-US" dirty="0" err="1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GeV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) with very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C000" mc:Ignorable=""/>
                </a:solidFill>
              </a:rPr>
              <a:t>low </a:t>
            </a:r>
            <a:r>
              <a:rPr lang="en-US" dirty="0" err="1" smtClean="0">
                <a:solidFill>
                  <a:srgbClr xmlns:mc="http://schemas.openxmlformats.org/markup-compatibility/2006" xmlns:a14="http://schemas.microsoft.com/office/drawing/2010/main" val="FFC000" mc:Ignorable=""/>
                </a:solidFill>
              </a:rPr>
              <a:t>emittance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, similar to those developed for the ILC damping rings and high brightness light sources</a:t>
            </a:r>
          </a:p>
          <a:p>
            <a:pPr lvl="3">
              <a:defRPr/>
            </a:pP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cs typeface="Times New Roman" pitchFamily="18" charset="0"/>
              </a:rPr>
              <a:t> N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ew type of final focus – a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C000" mc:Ignorable=""/>
                </a:solidFill>
              </a:rPr>
              <a:t> “crabbed waist” </a:t>
            </a:r>
          </a:p>
          <a:p>
            <a:pPr lvl="3">
              <a:defRPr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C000" mc:Ignorable=""/>
                </a:solidFill>
              </a:rPr>
              <a:t>Longitudinally polarized (~80%)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LER beam </a:t>
            </a:r>
          </a:p>
          <a:p>
            <a:pPr lvl="3">
              <a:defRPr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Luminosity of ~10</a:t>
            </a:r>
            <a:r>
              <a:rPr lang="en-US" baseline="300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35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in the 4 </a:t>
            </a:r>
            <a:r>
              <a:rPr lang="en-US" dirty="0" err="1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GeV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 region</a:t>
            </a:r>
            <a:endParaRPr lang="en-US" dirty="0" smtClean="0"/>
          </a:p>
          <a:p>
            <a:pPr>
              <a:defRPr/>
            </a:pPr>
            <a:r>
              <a:rPr lang="en-US" sz="2400" dirty="0" smtClean="0"/>
              <a:t>  </a:t>
            </a:r>
            <a:r>
              <a:rPr lang="en-US" dirty="0" smtClean="0"/>
              <a:t>Design of an appropriate detector as an upgrade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dirty="0" smtClean="0"/>
              <a:t> is a fairly</a:t>
            </a:r>
            <a:br>
              <a:rPr lang="en-US" dirty="0" smtClean="0"/>
            </a:br>
            <a:r>
              <a:rPr lang="en-US" dirty="0" smtClean="0"/>
              <a:t>  straightforward  problem</a:t>
            </a:r>
          </a:p>
          <a:p>
            <a:pPr lvl="1">
              <a:defRPr/>
            </a:pPr>
            <a:r>
              <a:rPr lang="en-US" dirty="0" smtClean="0"/>
              <a:t> Luminosity-related backgrounds present the biggest issues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52400" y="6278880"/>
            <a:ext cx="12054840" cy="1234440"/>
          </a:xfrm>
          <a:prstGeom prst="rect">
            <a:avLst/>
          </a:prstGeom>
          <a:noFill/>
          <a:ln w="254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/>
              <a:latin typeface="Chalkboard" charset="0"/>
              <a:ea typeface="ヒラギノ角ゴ ProN W3" charset="0"/>
              <a:cs typeface="ヒラギノ角ゴ ProN W3" charset="0"/>
              <a:sym typeface="Chalkboard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326713"/>
            <a:ext cx="160653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Super</a:t>
            </a:r>
            <a:r>
              <a:rPr lang="en-US" sz="3600" i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/>
            </a:r>
            <a:br>
              <a:rPr lang="en-US" sz="32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</a:br>
            <a:r>
              <a:rPr lang="en-US" sz="32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Comic Sans MS" pitchFamily="66" charset="0"/>
              </a:rPr>
              <a:t>only</a:t>
            </a:r>
            <a:endParaRPr lang="en-US" sz="3200" dirty="0">
              <a:solidFill>
                <a:srgbClr xmlns:mc="http://schemas.openxmlformats.org/markup-compatibility/2006" xmlns:a14="http://schemas.microsoft.com/office/drawing/2010/main" val="FF0000" mc:Ignorable="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538" y="282575"/>
            <a:ext cx="11430000" cy="68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What’s the killer app?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985838"/>
            <a:ext cx="12557125" cy="7315200"/>
          </a:xfrm>
        </p:spPr>
        <p:txBody>
          <a:bodyPr/>
          <a:lstStyle/>
          <a:p>
            <a:pPr lvl="1">
              <a:defRPr/>
            </a:pPr>
            <a:r>
              <a:rPr lang="en-US" dirty="0" smtClean="0"/>
              <a:t> </a:t>
            </a:r>
            <a:r>
              <a:rPr lang="en-US" sz="2800" dirty="0" smtClean="0"/>
              <a:t>Is it the ability to discover lepton flavor-violating </a:t>
            </a:r>
            <a:r>
              <a:rPr lang="en-US" sz="3200" i="1" dirty="0" smtClean="0">
                <a:latin typeface="Symbol" pitchFamily="18" charset="2"/>
              </a:rPr>
              <a:t>t</a:t>
            </a:r>
            <a:r>
              <a:rPr lang="en-US" sz="2800" dirty="0" smtClean="0"/>
              <a:t> decays and determine the </a:t>
            </a:r>
            <a:r>
              <a:rPr lang="en-US" sz="2800" dirty="0" err="1" smtClean="0"/>
              <a:t>chirality</a:t>
            </a:r>
            <a:r>
              <a:rPr lang="en-US" sz="2800" dirty="0" smtClean="0"/>
              <a:t> of the LFV coupling ?</a:t>
            </a:r>
          </a:p>
          <a:p>
            <a:pPr lvl="2">
              <a:defRPr/>
            </a:pPr>
            <a:r>
              <a:rPr lang="en-US" sz="2800" dirty="0" smtClean="0"/>
              <a:t> Neutrino oscillations demonstrate the existence of </a:t>
            </a:r>
            <a:br>
              <a:rPr lang="en-US" sz="2800" dirty="0" smtClean="0"/>
            </a:br>
            <a:r>
              <a:rPr lang="en-US" sz="2800" dirty="0" smtClean="0"/>
              <a:t> neutral LFV couplings</a:t>
            </a:r>
          </a:p>
          <a:p>
            <a:pPr lvl="2">
              <a:defRPr/>
            </a:pPr>
            <a:r>
              <a:rPr lang="en-US" sz="2800" dirty="0" smtClean="0"/>
              <a:t> Charged LFV are very small in the Standard Model, but measureable at </a:t>
            </a:r>
            <a:r>
              <a:rPr lang="en-US" sz="2800" dirty="0" err="1" smtClean="0"/>
              <a:t>Super</a:t>
            </a:r>
            <a:r>
              <a:rPr lang="en-US" sz="320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2800" dirty="0" smtClean="0"/>
          </a:p>
          <a:p>
            <a:pPr lvl="1">
              <a:defRPr/>
            </a:pPr>
            <a:r>
              <a:rPr lang="en-US" sz="2800" dirty="0" smtClean="0"/>
              <a:t> Is it the unique sensitivity to new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en-US" sz="2800" dirty="0" smtClean="0"/>
              <a:t> phases beyond CKM in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2800" dirty="0" smtClean="0"/>
              <a:t>   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 smtClean="0"/>
              <a:t> and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dirty="0" smtClean="0"/>
              <a:t> </a:t>
            </a:r>
            <a:r>
              <a:rPr lang="en-US" sz="2800" dirty="0" smtClean="0"/>
              <a:t>decay through studies of direct and indirect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CP</a:t>
            </a:r>
            <a:br>
              <a:rPr lang="en-US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/>
              <a:t> asymmetries?</a:t>
            </a:r>
          </a:p>
          <a:p>
            <a:pPr lvl="1">
              <a:defRPr/>
            </a:pPr>
            <a:r>
              <a:rPr lang="en-US" sz="2800" dirty="0" smtClean="0"/>
              <a:t> Is it the sensitivity to the existence of a fourth quark generation ?</a:t>
            </a:r>
          </a:p>
          <a:p>
            <a:pPr lvl="1">
              <a:defRPr/>
            </a:pPr>
            <a:r>
              <a:rPr lang="en-US" sz="2800" dirty="0" smtClean="0"/>
              <a:t> Is it the sensitivity to right-handed currents ?</a:t>
            </a:r>
          </a:p>
          <a:p>
            <a:pPr lvl="1">
              <a:defRPr/>
            </a:pPr>
            <a:r>
              <a:rPr lang="en-US" sz="2800" dirty="0" smtClean="0"/>
              <a:t> Is it the sensitive tests of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CPT</a:t>
            </a:r>
            <a:r>
              <a:rPr lang="en-US" sz="2800" dirty="0" smtClean="0"/>
              <a:t> invariance at the highest available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b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cs typeface="Times New Roman" pitchFamily="18" charset="0"/>
              </a:rPr>
              <a:t>made possible by exploiting quantum coherence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/>
              <a:t>?</a:t>
            </a:r>
            <a:endParaRPr lang="en-US" sz="28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defRPr/>
            </a:pPr>
            <a:r>
              <a:rPr lang="en-US" sz="2800" dirty="0" smtClean="0"/>
              <a:t> Is it the whole panoply of measurements and the pattern of effects uncovered that can serve as a “DNA chip” for New Physics found at LHC ?</a:t>
            </a:r>
          </a:p>
          <a:p>
            <a:pPr lvl="1">
              <a:defRPr/>
            </a:pPr>
            <a:endParaRPr lang="en-US" sz="28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Two locations are under study for Super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3139439"/>
            <a:ext cx="6555400" cy="469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Oval 13"/>
          <p:cNvSpPr>
            <a:spLocks noChangeArrowheads="1"/>
          </p:cNvSpPr>
          <p:nvPr/>
        </p:nvSpPr>
        <p:spPr bwMode="auto">
          <a:xfrm>
            <a:off x="3137219" y="3011805"/>
            <a:ext cx="2745422" cy="669131"/>
          </a:xfrm>
          <a:prstGeom prst="ellipse">
            <a:avLst/>
          </a:prstGeom>
          <a:noFill/>
          <a:ln w="25400" algn="ctr">
            <a:solidFill>
              <a:srgbClr xmlns:mc="http://schemas.openxmlformats.org/markup-compatibility/2006" xmlns:a14="http://schemas.microsoft.com/office/drawing/2010/main" val="FF0000" mc:Ignorable="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/>
          <a:lstStyle/>
          <a:p>
            <a:pPr algn="ctr"/>
            <a:endParaRPr lang="en-US"/>
          </a:p>
        </p:txBody>
      </p:sp>
      <p:pic>
        <p:nvPicPr>
          <p:cNvPr id="5" name="Immagine 3" descr="SUPERB-SPARX03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019" y="3136266"/>
            <a:ext cx="7022782" cy="4681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metto 3 5"/>
          <p:cNvSpPr>
            <a:spLocks noChangeArrowheads="1"/>
          </p:cNvSpPr>
          <p:nvPr/>
        </p:nvSpPr>
        <p:spPr bwMode="auto">
          <a:xfrm>
            <a:off x="9078913" y="7740968"/>
            <a:ext cx="1690688" cy="601663"/>
          </a:xfrm>
          <a:prstGeom prst="wedgeEllipseCallout">
            <a:avLst>
              <a:gd name="adj1" fmla="val -97486"/>
              <a:gd name="adj2" fmla="val -184741"/>
            </a:avLst>
          </a:prstGeom>
          <a:gradFill rotWithShape="1">
            <a:gsLst>
              <a:gs pos="0">
                <a:srgbClr xmlns:mc="http://schemas.openxmlformats.org/markup-compatibility/2006" xmlns:a14="http://schemas.microsoft.com/office/drawing/2010/main" val="9BC1FF" mc:Ignorable=""/>
              </a:gs>
              <a:gs pos="100000">
                <a:srgbClr xmlns:mc="http://schemas.openxmlformats.org/markup-compatibility/2006" xmlns:a14="http://schemas.microsoft.com/office/drawing/2010/main" val="3F80CD" mc:Ignorable=""/>
              </a:gs>
            </a:gsLst>
            <a:lin ang="5400000"/>
          </a:gradFill>
          <a:ln w="9525">
            <a:solidFill>
              <a:srgbClr xmlns:mc="http://schemas.openxmlformats.org/markup-compatibility/2006" xmlns:a14="http://schemas.microsoft.com/office/drawing/2010/main" val="4A7EBB" mc:Ignorable=""/>
            </a:solidFill>
            <a:miter lim="800000"/>
            <a:headEnd/>
            <a:tailEnd/>
          </a:ln>
          <a:effectLst>
            <a:outerShdw dist="23000" dir="5400000" rotWithShape="0">
              <a:srgbClr xmlns:mc="http://schemas.openxmlformats.org/markup-compatibility/2006" xmlns:a14="http://schemas.microsoft.com/office/drawing/2010/main" val="808080" mc:Ignorable="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800" dirty="0">
                <a:latin typeface="Calibri" pitchFamily="34" charset="0"/>
              </a:rPr>
              <a:t>SPARX</a:t>
            </a:r>
          </a:p>
        </p:txBody>
      </p:sp>
      <p:sp>
        <p:nvSpPr>
          <p:cNvPr id="7" name="Fumetto 3 7"/>
          <p:cNvSpPr>
            <a:spLocks noChangeArrowheads="1"/>
          </p:cNvSpPr>
          <p:nvPr/>
        </p:nvSpPr>
        <p:spPr bwMode="auto">
          <a:xfrm>
            <a:off x="6660198" y="3386932"/>
            <a:ext cx="2898775" cy="690562"/>
          </a:xfrm>
          <a:prstGeom prst="wedgeEllipseCallout">
            <a:avLst>
              <a:gd name="adj1" fmla="val 35308"/>
              <a:gd name="adj2" fmla="val 192900"/>
            </a:avLst>
          </a:prstGeom>
          <a:gradFill rotWithShape="1">
            <a:gsLst>
              <a:gs pos="0">
                <a:srgbClr xmlns:mc="http://schemas.openxmlformats.org/markup-compatibility/2006" xmlns:a14="http://schemas.microsoft.com/office/drawing/2010/main" val="9BC1FF" mc:Ignorable=""/>
              </a:gs>
              <a:gs pos="100000">
                <a:srgbClr xmlns:mc="http://schemas.openxmlformats.org/markup-compatibility/2006" xmlns:a14="http://schemas.microsoft.com/office/drawing/2010/main" val="3F80CD" mc:Ignorable=""/>
              </a:gs>
            </a:gsLst>
            <a:lin ang="5400000"/>
          </a:gradFill>
          <a:ln w="9525">
            <a:solidFill>
              <a:srgbClr xmlns:mc="http://schemas.openxmlformats.org/markup-compatibility/2006" xmlns:a14="http://schemas.microsoft.com/office/drawing/2010/main" val="4A7EBB" mc:Ignorable=""/>
            </a:solidFill>
            <a:miter lim="800000"/>
            <a:headEnd/>
            <a:tailEnd/>
          </a:ln>
          <a:effectLst>
            <a:outerShdw dist="23000" dir="5400000" rotWithShape="0">
              <a:srgbClr xmlns:mc="http://schemas.openxmlformats.org/markup-compatibility/2006" xmlns:a14="http://schemas.microsoft.com/office/drawing/2010/main" val="808080" mc:Ignorable="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800" dirty="0">
                <a:latin typeface="Calibri" pitchFamily="34" charset="0"/>
              </a:rPr>
              <a:t>Collider Hall</a:t>
            </a:r>
          </a:p>
        </p:txBody>
      </p:sp>
      <p:sp>
        <p:nvSpPr>
          <p:cNvPr id="8" name="Fumetto 3 8"/>
          <p:cNvSpPr>
            <a:spLocks noChangeArrowheads="1"/>
          </p:cNvSpPr>
          <p:nvPr/>
        </p:nvSpPr>
        <p:spPr bwMode="auto">
          <a:xfrm>
            <a:off x="6213475" y="5666106"/>
            <a:ext cx="2865438" cy="931862"/>
          </a:xfrm>
          <a:prstGeom prst="wedgeEllipseCallout">
            <a:avLst>
              <a:gd name="adj1" fmla="val 83353"/>
              <a:gd name="adj2" fmla="val -106057"/>
            </a:avLst>
          </a:prstGeom>
          <a:gradFill rotWithShape="1">
            <a:gsLst>
              <a:gs pos="0">
                <a:srgbClr xmlns:mc="http://schemas.openxmlformats.org/markup-compatibility/2006" xmlns:a14="http://schemas.microsoft.com/office/drawing/2010/main" val="9BC1FF" mc:Ignorable=""/>
              </a:gs>
              <a:gs pos="100000">
                <a:srgbClr xmlns:mc="http://schemas.openxmlformats.org/markup-compatibility/2006" xmlns:a14="http://schemas.microsoft.com/office/drawing/2010/main" val="3F80CD" mc:Ignorable=""/>
              </a:gs>
            </a:gsLst>
            <a:lin ang="5400000"/>
          </a:gradFill>
          <a:ln w="9525">
            <a:solidFill>
              <a:srgbClr xmlns:mc="http://schemas.openxmlformats.org/markup-compatibility/2006" xmlns:a14="http://schemas.microsoft.com/office/drawing/2010/main" val="4A7EBB" mc:Ignorable=""/>
            </a:solidFill>
            <a:miter lim="800000"/>
            <a:headEnd/>
            <a:tailEnd/>
          </a:ln>
          <a:effectLst>
            <a:outerShdw dist="23000" dir="5400000" rotWithShape="0">
              <a:srgbClr xmlns:mc="http://schemas.openxmlformats.org/markup-compatibility/2006" xmlns:a14="http://schemas.microsoft.com/office/drawing/2010/main" val="808080" mc:Ignorable="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800" dirty="0">
                <a:latin typeface="Calibri" pitchFamily="34" charset="0"/>
              </a:rPr>
              <a:t>SuperB LINAC</a:t>
            </a:r>
          </a:p>
        </p:txBody>
      </p:sp>
      <p:sp>
        <p:nvSpPr>
          <p:cNvPr id="9" name="Rettangolo 9"/>
          <p:cNvSpPr>
            <a:spLocks noChangeArrowheads="1"/>
          </p:cNvSpPr>
          <p:nvPr/>
        </p:nvSpPr>
        <p:spPr bwMode="auto">
          <a:xfrm>
            <a:off x="10313988" y="3732213"/>
            <a:ext cx="1143000" cy="1143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0000" mc:Ignorable="">
              <a:alpha val="18823"/>
            </a:srgbClr>
          </a:solidFill>
          <a:ln w="9525">
            <a:solidFill>
              <a:srgbClr xmlns:mc="http://schemas.openxmlformats.org/markup-compatibility/2006" xmlns:a14="http://schemas.microsoft.com/office/drawing/2010/main" val="4A7EBB" mc:Ignorable=""/>
            </a:solidFill>
            <a:miter lim="800000"/>
            <a:headEnd/>
            <a:tailEnd/>
          </a:ln>
          <a:effectLst>
            <a:outerShdw dist="23000" dir="5400000" rotWithShape="0">
              <a:srgbClr xmlns:mc="http://schemas.openxmlformats.org/markup-compatibility/2006" xmlns:a14="http://schemas.microsoft.com/office/drawing/2010/main" val="808080" mc:Ignorable="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10" name="Fumetto 3 10"/>
          <p:cNvSpPr>
            <a:spLocks noChangeArrowheads="1"/>
          </p:cNvSpPr>
          <p:nvPr/>
        </p:nvSpPr>
        <p:spPr bwMode="auto">
          <a:xfrm>
            <a:off x="10438607" y="2058194"/>
            <a:ext cx="2036762" cy="982662"/>
          </a:xfrm>
          <a:prstGeom prst="wedgeEllipseCallout">
            <a:avLst>
              <a:gd name="adj1" fmla="val -27676"/>
              <a:gd name="adj2" fmla="val 118760"/>
            </a:avLst>
          </a:prstGeom>
          <a:gradFill rotWithShape="1">
            <a:gsLst>
              <a:gs pos="0">
                <a:srgbClr xmlns:mc="http://schemas.openxmlformats.org/markup-compatibility/2006" xmlns:a14="http://schemas.microsoft.com/office/drawing/2010/main" val="9BC1FF" mc:Ignorable=""/>
              </a:gs>
              <a:gs pos="100000">
                <a:srgbClr xmlns:mc="http://schemas.openxmlformats.org/markup-compatibility/2006" xmlns:a14="http://schemas.microsoft.com/office/drawing/2010/main" val="3F80CD" mc:Ignorable=""/>
              </a:gs>
            </a:gsLst>
            <a:lin ang="5400000"/>
          </a:gradFill>
          <a:ln w="9525">
            <a:solidFill>
              <a:srgbClr xmlns:mc="http://schemas.openxmlformats.org/markup-compatibility/2006" xmlns:a14="http://schemas.microsoft.com/office/drawing/2010/main" val="4A7EBB" mc:Ignorable=""/>
            </a:solidFill>
            <a:miter lim="800000"/>
            <a:headEnd/>
            <a:tailEnd/>
          </a:ln>
          <a:effectLst>
            <a:outerShdw dist="23000" dir="5400000" rotWithShape="0">
              <a:srgbClr xmlns:mc="http://schemas.openxmlformats.org/markup-compatibility/2006" xmlns:a14="http://schemas.microsoft.com/office/drawing/2010/main" val="808080" mc:Ignorable="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800">
                <a:latin typeface="Calibri" pitchFamily="34" charset="0"/>
              </a:rPr>
              <a:t>Roman Villa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10177463" y="5342940"/>
            <a:ext cx="16850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1pPr>
            <a:lvl2pPr marL="742950" indent="-28575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2pPr>
            <a:lvl3pPr marL="11430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3pPr>
            <a:lvl4pPr marL="16002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4pPr>
            <a:lvl5pPr marL="2057400" indent="-228600" eaLnBrk="0" hangingPunct="0"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Chalkboard"/>
                <a:ea typeface="ヒラギノ角ゴ ProN W3"/>
                <a:cs typeface="ヒラギノ角ゴ ProN W3"/>
                <a:sym typeface="Chalkboard"/>
              </a:defRPr>
            </a:lvl9pPr>
          </a:lstStyle>
          <a:p>
            <a:pPr eaLnBrk="1" hangingPunct="1"/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" pitchFamily="34" charset="0"/>
                <a:cs typeface="Arial" pitchFamily="34" charset="0"/>
              </a:rPr>
              <a:t>Circumference</a:t>
            </a:r>
            <a:br>
              <a:rPr lang="en-US" sz="18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" pitchFamily="34" charset="0"/>
                <a:cs typeface="Arial" pitchFamily="34" charset="0"/>
              </a:rPr>
              <a:t>1.8 km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01125" y="2390447"/>
            <a:ext cx="1789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LNF+ENEA</a:t>
            </a:r>
            <a:endParaRPr lang="en-US" sz="24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96758" y="2449174"/>
            <a:ext cx="1933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Tor </a:t>
            </a:r>
            <a:r>
              <a:rPr lang="en-US" sz="2400" dirty="0" err="1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  <a:latin typeface="Comic Sans MS" pitchFamily="66" charset="0"/>
              </a:rPr>
              <a:t>Vergata</a:t>
            </a:r>
            <a:endParaRPr lang="en-US" sz="2400" dirty="0">
              <a:solidFill>
                <a:srgbClr xmlns:mc="http://schemas.openxmlformats.org/markup-compatibility/2006" xmlns:a14="http://schemas.microsoft.com/office/drawing/2010/main" val="FFFF00" mc:Ignorable="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0" y="0"/>
            <a:ext cx="12978539" cy="977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2269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chronology of design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880" y="1224280"/>
            <a:ext cx="12070522" cy="73152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2001</a:t>
            </a:r>
            <a:r>
              <a:rPr lang="en-US" sz="2400" dirty="0" smtClean="0"/>
              <a:t>: Initial efforts </a:t>
            </a:r>
            <a:r>
              <a:rPr lang="en-US" sz="2400" dirty="0"/>
              <a:t>at </a:t>
            </a:r>
            <a:r>
              <a:rPr lang="en-US" sz="2400" dirty="0" smtClean="0"/>
              <a:t>SLAC to design a collider at ~10</a:t>
            </a:r>
            <a:r>
              <a:rPr lang="en-US" sz="2400" baseline="30000" dirty="0" smtClean="0"/>
              <a:t>36</a:t>
            </a:r>
            <a:r>
              <a:rPr lang="en-US" sz="2400" dirty="0" smtClean="0"/>
              <a:t>   </a:t>
            </a:r>
          </a:p>
          <a:p>
            <a:pPr lvl="1"/>
            <a:r>
              <a:rPr lang="en-US" dirty="0" smtClean="0"/>
              <a:t>Based on PEP-II with more bunches, higher currents, </a:t>
            </a:r>
            <a:br>
              <a:rPr lang="en-US" dirty="0" smtClean="0"/>
            </a:br>
            <a:r>
              <a:rPr lang="en-US" dirty="0" smtClean="0"/>
              <a:t> higher beam-beam tune shifts</a:t>
            </a:r>
            <a:endParaRPr lang="en-US" sz="2000" dirty="0" smtClean="0"/>
          </a:p>
          <a:p>
            <a:pPr lvl="2"/>
            <a:r>
              <a:rPr lang="en-US" dirty="0" smtClean="0"/>
              <a:t> wall-plug power very high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detector backgrounds very difficult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Similar effort to upgrade KEKB began soon thereafter</a:t>
            </a:r>
          </a:p>
          <a:p>
            <a:r>
              <a:rPr lang="en-US" dirty="0"/>
              <a:t> </a:t>
            </a:r>
            <a:r>
              <a:rPr lang="en-US" sz="2400" dirty="0" smtClean="0"/>
              <a:t>Explore alternative ideas (INFN </a:t>
            </a:r>
            <a:r>
              <a:rPr lang="en-US" sz="2400" dirty="0" err="1" smtClean="0"/>
              <a:t>Frascati</a:t>
            </a:r>
            <a:r>
              <a:rPr lang="en-US" sz="2400" dirty="0" smtClean="0"/>
              <a:t>, SLAC, BINP, ….)</a:t>
            </a:r>
          </a:p>
          <a:p>
            <a:pPr lvl="1"/>
            <a:r>
              <a:rPr lang="en-US" sz="1600" dirty="0" smtClean="0"/>
              <a:t>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2005</a:t>
            </a:r>
            <a:r>
              <a:rPr lang="en-US" dirty="0" smtClean="0"/>
              <a:t>: Colliding </a:t>
            </a:r>
            <a:r>
              <a:rPr lang="en-US" dirty="0" err="1" smtClean="0"/>
              <a:t>linacs</a:t>
            </a:r>
            <a:r>
              <a:rPr lang="en-US" dirty="0" smtClean="0"/>
              <a:t>: lower backgrounds, but high power </a:t>
            </a:r>
            <a:br>
              <a:rPr lang="en-US" dirty="0" smtClean="0"/>
            </a:br>
            <a:r>
              <a:rPr lang="en-US" dirty="0" smtClean="0"/>
              <a:t> and large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E</a:t>
            </a:r>
            <a:r>
              <a:rPr lang="en-US" baseline="-25000" dirty="0" smtClean="0"/>
              <a:t>CM</a:t>
            </a:r>
          </a:p>
          <a:p>
            <a:pPr lvl="1"/>
            <a:r>
              <a:rPr lang="en-US" baseline="-25000" dirty="0"/>
              <a:t> </a:t>
            </a:r>
            <a:r>
              <a:rPr lang="en-US" baseline="-25000" dirty="0" smtClean="0"/>
              <a:t>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2006</a:t>
            </a:r>
            <a:r>
              <a:rPr lang="en-US" dirty="0" smtClean="0"/>
              <a:t>: Low </a:t>
            </a:r>
            <a:r>
              <a:rPr lang="en-US" dirty="0" err="1" smtClean="0"/>
              <a:t>emittance</a:t>
            </a:r>
            <a:r>
              <a:rPr lang="en-US" dirty="0" smtClean="0"/>
              <a:t> rings (à la ILC), crab </a:t>
            </a:r>
            <a:r>
              <a:rPr lang="en-US" dirty="0" smtClean="0"/>
              <a:t>waist, using PEP-II components</a:t>
            </a:r>
            <a:endParaRPr lang="en-US" dirty="0" smtClean="0"/>
          </a:p>
          <a:p>
            <a:pPr lvl="1"/>
            <a:r>
              <a:rPr lang="en-US" dirty="0"/>
              <a:t>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2008/9</a:t>
            </a:r>
            <a:r>
              <a:rPr lang="en-US" dirty="0" smtClean="0"/>
              <a:t> Crab waist successfully implemented at DA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dirty="0" smtClean="0"/>
              <a:t>NE</a:t>
            </a:r>
          </a:p>
          <a:p>
            <a:pPr lvl="1"/>
            <a:r>
              <a:rPr lang="en-US" dirty="0"/>
              <a:t>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2009</a:t>
            </a:r>
            <a:r>
              <a:rPr lang="en-US" dirty="0" smtClean="0"/>
              <a:t>: Low </a:t>
            </a:r>
            <a:r>
              <a:rPr lang="en-US" dirty="0" err="1" smtClean="0"/>
              <a:t>emittance</a:t>
            </a:r>
            <a:r>
              <a:rPr lang="en-US" dirty="0" smtClean="0"/>
              <a:t> concept adopted at KEK</a:t>
            </a:r>
          </a:p>
          <a:p>
            <a:r>
              <a:rPr lang="en-US" dirty="0"/>
              <a:t> 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2010</a:t>
            </a:r>
            <a:r>
              <a:rPr lang="en-US" sz="2400" dirty="0" smtClean="0"/>
              <a:t>: Both Italian and Japanese projects await approval</a:t>
            </a:r>
          </a:p>
          <a:p>
            <a:endParaRPr lang="en-US" sz="2400" dirty="0"/>
          </a:p>
          <a:p>
            <a:r>
              <a:rPr lang="en-US" sz="2400" dirty="0" smtClean="0"/>
              <a:t>Technical issues</a:t>
            </a:r>
          </a:p>
          <a:p>
            <a:pPr lvl="1"/>
            <a:r>
              <a:rPr lang="en-US" sz="2000" dirty="0" smtClean="0"/>
              <a:t>Dynamic aperture</a:t>
            </a:r>
          </a:p>
          <a:p>
            <a:pPr lvl="1"/>
            <a:r>
              <a:rPr lang="en-US" sz="2000" dirty="0" smtClean="0"/>
              <a:t>Luminosity lifetime</a:t>
            </a:r>
          </a:p>
          <a:p>
            <a:pPr lvl="1"/>
            <a:r>
              <a:rPr lang="en-US" sz="2000" dirty="0" smtClean="0"/>
              <a:t>Seismic stability of the collision point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control at the level on latest synchrotron light sources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More sophisticated RF system feedback  control systems</a:t>
            </a:r>
          </a:p>
          <a:p>
            <a:pPr lvl="1"/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64521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dcolumn}% Align table columns on decimal point&#10;\usepackage{bm}% bold math&#10;\usepackage{multirow}&#10;\input pubboard/babarsym&#10;\input note1706/note1706symbols&#10;\begin{document}&#10;\[&#10;\G = \frac{\Gi + \Gii}{2}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MAGNIFICATION" val="2000"/>
  <p:tag name="ORIGWIDTH" val="55"/>
  <p:tag name="PICTUREFILESIZE" val="148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dcolumn}% Align table columns on decimal point&#10;\usepackage{bm}% bold math&#10;\usepackage{multirow}&#10;\input pubboard/babarsym&#10;\input note1706/note1706symbols&#10;\begin{document}&#10;\[&#10; x = \frac{\DM}{\G}\,,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MAGNIFICATION" val="1700"/>
  <p:tag name="ORIGWIDTH" val="45"/>
  <p:tag name="PICTUREFILESIZE" val="204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dcolumn}% Align table columns on decimal point&#10;\usepackage{bm}% bold math&#10;\usepackage{multirow}&#10;\input pubboard/babarsym&#10;\input note1706/note1706symbols&#10;\begin{document}&#10;\[&#10;y = \frac{\DG}{2\G}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MAGNIFICATION" val="2000"/>
  <p:tag name="ORIGWIDTH" val="35"/>
  <p:tag name="PICTUREFILESIZE" val="173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xmlns:mc="http://schemas.openxmlformats.org/markup-compatibility/2006" xmlns:a14="http://schemas.microsoft.com/office/drawing/2010/main" val="80808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00000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AAAAAA" mc:Ignorable=""/>
      </a:accent3>
      <a:accent4>
        <a:srgbClr xmlns:mc="http://schemas.openxmlformats.org/markup-compatibility/2006" xmlns:a14="http://schemas.microsoft.com/office/drawing/2010/main" val="DADADA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Title &amp; Subtitle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xmlns:mc="http://schemas.openxmlformats.org/markup-compatibility/2006" xmlns:a14="http://schemas.microsoft.com/office/drawing/2010/main" val="FFFFFF" mc:Ignorable="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xmlns:mc="http://schemas.openxmlformats.org/markup-compatibility/2006" xmlns:a14="http://schemas.microsoft.com/office/drawing/2010/main" val="FFFFFF" mc:Ignorable="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xmlns:mc="http://schemas.openxmlformats.org/markup-compatibility/2006" xmlns:a14="http://schemas.microsoft.com/office/drawing/2010/main" val="FFFFFF" mc:Ignorable="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xmlns:mc="http://schemas.openxmlformats.org/markup-compatibility/2006" xmlns:a14="http://schemas.microsoft.com/office/drawing/2010/main" val="FFFFFF" mc:Ignorable="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dirty="0">
            <a:solidFill>
              <a:schemeClr val="tx1"/>
            </a:solidFill>
            <a:latin typeface="Comic Sans MS" pitchFamily="66" charset="0"/>
          </a:defRPr>
        </a:defPPr>
      </a:lstStyle>
    </a:txDef>
  </a:objectDefaults>
  <a:extraClrSchemeLst>
    <a:extraClrScheme>
      <a:clrScheme name="Title &amp; Subtitle 1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BBE0E3" mc:Ignorable=""/>
        </a:accent1>
        <a:accent2>
          <a:srgbClr xmlns:mc="http://schemas.openxmlformats.org/markup-compatibility/2006" xmlns:a14="http://schemas.microsoft.com/office/drawing/2010/main" val="33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DAEDEF" mc:Ignorable=""/>
        </a:accent5>
        <a:accent6>
          <a:srgbClr xmlns:mc="http://schemas.openxmlformats.org/markup-compatibility/2006" xmlns:a14="http://schemas.microsoft.com/office/drawing/2010/main" val="2D2D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99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31160</TotalTime>
  <Pages>0</Pages>
  <Words>1388</Words>
  <Characters>0</Characters>
  <Application>Microsoft Office PowerPoint</Application>
  <PresentationFormat>Custom</PresentationFormat>
  <Lines>0</Lines>
  <Paragraphs>429</Paragraphs>
  <Slides>31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48" baseType="lpstr">
      <vt:lpstr>Arial</vt:lpstr>
      <vt:lpstr>Lucida Calligraphy</vt:lpstr>
      <vt:lpstr>Calibri</vt:lpstr>
      <vt:lpstr>ヒラギノ角ゴ ProN W3</vt:lpstr>
      <vt:lpstr>Comic Sans MS</vt:lpstr>
      <vt:lpstr>Arial Rounded MT Bold</vt:lpstr>
      <vt:lpstr>Osaka</vt:lpstr>
      <vt:lpstr>MS PGothic</vt:lpstr>
      <vt:lpstr>Chalkboard</vt:lpstr>
      <vt:lpstr>Wingdings</vt:lpstr>
      <vt:lpstr>Wingdings 3</vt:lpstr>
      <vt:lpstr>Symbol</vt:lpstr>
      <vt:lpstr>Times New Roman</vt:lpstr>
      <vt:lpstr>Title &amp; Subtitle</vt:lpstr>
      <vt:lpstr>Equation</vt:lpstr>
      <vt:lpstr>CorelDRAW</vt:lpstr>
      <vt:lpstr>MathType 5.0 Equation</vt:lpstr>
      <vt:lpstr>   Super B Factories: Motivation and Realization</vt:lpstr>
      <vt:lpstr>CKM Fitter results as of Beauty 2009</vt:lpstr>
      <vt:lpstr>Does the agreement of the overconstrained tests stand up to detailed scrutiny ? </vt:lpstr>
      <vt:lpstr>Motivation beyond the Unitarity Triangle</vt:lpstr>
      <vt:lpstr> What is a Super B Factory and why do we need one?</vt:lpstr>
      <vt:lpstr>What’s the killer app?</vt:lpstr>
      <vt:lpstr>Two locations are under study for SuperB </vt:lpstr>
      <vt:lpstr>PowerPoint Presentation</vt:lpstr>
      <vt:lpstr>Brief chronology of design evolution</vt:lpstr>
      <vt:lpstr>Super B Factory parameter lists</vt:lpstr>
      <vt:lpstr>Crabbed waist beam distribution at the IP</vt:lpstr>
      <vt:lpstr>The SuperB and Belle II detectors are upgrades of BABAR and Belle – must deal with substantial luminosity-related backgrounds</vt:lpstr>
      <vt:lpstr>Luminosity integration rate</vt:lpstr>
      <vt:lpstr>Many SM extensions yield measurable effects in flavor physics</vt:lpstr>
      <vt:lpstr>Lepton Flavor Violation in t decays</vt:lpstr>
      <vt:lpstr>Lepton Flavor Violation in t decays</vt:lpstr>
      <vt:lpstr>PowerPoint Presentation</vt:lpstr>
      <vt:lpstr>Background suppression with polarized t’s</vt:lpstr>
      <vt:lpstr>         mixing is now well-established and large</vt:lpstr>
      <vt:lpstr>CP violation in DC=2 mixing in an LHT model</vt:lpstr>
      <vt:lpstr>PowerPoint Presentation</vt:lpstr>
      <vt:lpstr>PowerPoint Presentation</vt:lpstr>
      <vt:lpstr>Precision of “sin2b” measurement in B g fK0 </vt:lpstr>
      <vt:lpstr>Determination of SUSY mass insertion parameter (d13)LL   with   10 ab-1 and 75  ab-1 </vt:lpstr>
      <vt:lpstr>Kinematic distributions in </vt:lpstr>
      <vt:lpstr>PowerPoint Presentation</vt:lpstr>
      <vt:lpstr>PowerPoint Presentation</vt:lpstr>
      <vt:lpstr>A Super B Factory is a DNA chip for New Physics</vt:lpstr>
      <vt:lpstr>Approval status of the projects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SuperB Detector Confronts New Physics</dc:title>
  <dc:creator>David Hitlin</dc:creator>
  <cp:lastModifiedBy>hitlin</cp:lastModifiedBy>
  <cp:revision>608</cp:revision>
  <dcterms:created xsi:type="dcterms:W3CDTF">2008-12-11T13:12:03Z</dcterms:created>
  <dcterms:modified xsi:type="dcterms:W3CDTF">2010-01-22T17:32:59Z</dcterms:modified>
</cp:coreProperties>
</file>