
<file path=[Content_Types].xml><?xml version="1.0" encoding="utf-8"?>
<Types xmlns="http://schemas.openxmlformats.org/package/2006/content-types">
  <Override PartName="/ppt/slides/slide18.xml" ContentType="application/vnd.openxmlformats-officedocument.presentationml.slide+xml"/>
  <Override PartName="/ppt/slides/slide9.xml" ContentType="application/vnd.openxmlformats-officedocument.presentationml.slide+xml"/>
  <Override PartName="/ppt/slides/slide14.xml" ContentType="application/vnd.openxmlformats-officedocument.presentationml.slide+xml"/>
  <Default Extension="rels" ContentType="application/vnd.openxmlformats-package.relationships+xml"/>
  <Override PartName="/ppt/slides/slide5.xml" ContentType="application/vnd.openxmlformats-officedocument.presentationml.slide+xml"/>
  <Override PartName="/ppt/slides/slide10.xml" ContentType="application/vnd.openxmlformats-officedocument.presentationml.slide+xml"/>
  <Override PartName="/ppt/slideLayouts/slideLayout5.xml" ContentType="application/vnd.openxmlformats-officedocument.presentationml.slideLayout+xml"/>
  <Default Extension="jpeg" ContentType="image/jpeg"/>
  <Override PartName="/ppt/slides/slide1.xml" ContentType="application/vnd.openxmlformats-officedocument.presentationml.slide+xml"/>
  <Override PartName="/ppt/slides/slide26.xml" ContentType="application/vnd.openxmlformats-officedocument.presentationml.slide+xml"/>
  <Override PartName="/ppt/slideMasters/slideMaster2.xml" ContentType="application/vnd.openxmlformats-officedocument.presentationml.slideMaster+xml"/>
  <Override PartName="/docProps/app.xml" ContentType="application/vnd.openxmlformats-officedocument.extended-properties+xml"/>
  <Override PartName="/ppt/theme/theme2.xml" ContentType="application/vnd.openxmlformats-officedocument.theme+xml"/>
  <Override PartName="/ppt/slideLayouts/slideLayout1.xml" ContentType="application/vnd.openxmlformats-officedocument.presentationml.slideLayout+xml"/>
  <Override PartName="/ppt/slides/slide22.xml" ContentType="application/vnd.openxmlformats-officedocument.presentationml.slide+xml"/>
  <Override PartName="/ppt/slides/slide30.xml" ContentType="application/vnd.openxmlformats-officedocument.presentationml.slide+xml"/>
  <Default Extension="xml" ContentType="application/xml"/>
  <Override PartName="/ppt/slides/slide19.xml" ContentType="application/vnd.openxmlformats-officedocument.presentationml.slide+xml"/>
  <Override PartName="/ppt/tableStyles.xml" ContentType="application/vnd.openxmlformats-officedocument.presentationml.tableStyles+xml"/>
  <Override PartName="/ppt/slides/slide15.xml" ContentType="application/vnd.openxmlformats-officedocument.presentationml.slide+xml"/>
  <Override PartName="/ppt/slides/slide6.xml" ContentType="application/vnd.openxmlformats-officedocument.presentationml.slide+xml"/>
  <Override PartName="/docProps/core.xml" ContentType="application/vnd.openxmlformats-package.core-properties+xml"/>
  <Override PartName="/ppt/slides/slide11.xml" ContentType="application/vnd.openxmlformats-officedocument.presentationml.slide+xml"/>
  <Override PartName="/ppt/slides/slide27.xml" ContentType="application/vnd.openxmlformats-officedocument.presentationml.slide+xml"/>
  <Override PartName="/ppt/slides/slide2.xml" ContentType="application/vnd.openxmlformats-officedocument.presentationml.slide+xml"/>
  <Override PartName="/ppt/slideMasters/slideMaster3.xml" ContentType="application/vnd.openxmlformats-officedocument.presentationml.slideMaster+xml"/>
  <Override PartName="/ppt/theme/theme3.xml" ContentType="application/vnd.openxmlformats-officedocument.theme+xml"/>
  <Override PartName="/ppt/slideLayouts/slideLayout2.xml" ContentType="application/vnd.openxmlformats-officedocument.presentationml.slideLayout+xml"/>
  <Default Extension="png" ContentType="image/png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16.xml" ContentType="application/vnd.openxmlformats-officedocument.presentationml.slide+xml"/>
  <Override PartName="/ppt/slides/slide7.xml" ContentType="application/vnd.openxmlformats-officedocument.presentationml.slide+xml"/>
  <Override PartName="/ppt/presentation.xml" ContentType="application/vnd.openxmlformats-officedocument.presentationml.presentation.main+xml"/>
  <Override PartName="/ppt/slides/slide12.xml" ContentType="application/vnd.openxmlformats-officedocument.presentationml.slide+xml"/>
  <Override PartName="/ppt/slides/slide3.xml" ContentType="application/vnd.openxmlformats-officedocument.presentationml.slide+xml"/>
  <Override PartName="/ppt/slides/slide28.xml" ContentType="application/vnd.openxmlformats-officedocument.presentationml.slide+xml"/>
  <Override PartName="/ppt/slideMasters/slideMaster4.xml" ContentType="application/vnd.openxmlformats-officedocument.presentationml.slideMaster+xml"/>
  <Override PartName="/ppt/theme/theme4.xml" ContentType="application/vnd.openxmlformats-officedocument.theme+xml"/>
  <Override PartName="/ppt/slideLayouts/slideLayout3.xml" ContentType="application/vnd.openxmlformats-officedocument.presentationml.slideLayout+xml"/>
  <Override PartName="/ppt/slides/slide24.xml" ContentType="application/vnd.openxmlformats-officedocument.presentationml.slide+xml"/>
  <Override PartName="/ppt/slides/slide32.xml" ContentType="application/vnd.openxmlformats-officedocument.presentationml.slide+xml"/>
  <Override PartName="/ppt/slides/slide20.xml" ContentType="application/vnd.openxmlformats-officedocument.presentationml.slide+xml"/>
  <Override PartName="/ppt/slides/slide1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slides/slide13.xml" ContentType="application/vnd.openxmlformats-officedocument.presentationml.slide+xml"/>
  <Override PartName="/ppt/slides/slide4.xml" ContentType="application/vnd.openxmlformats-officedocument.presentationml.slide+xml"/>
  <Override PartName="/ppt/slides/slide29.xml" ContentType="application/vnd.openxmlformats-officedocument.presentationml.slide+xml"/>
  <Override PartName="/ppt/slideMasters/slideMaster5.xml" ContentType="application/vnd.openxmlformats-officedocument.presentationml.slideMaster+xml"/>
  <Override PartName="/ppt/theme/theme5.xml" ContentType="application/vnd.openxmlformats-officedocument.theme+xml"/>
  <Override PartName="/ppt/slideLayouts/slideLayout4.xml" ContentType="application/vnd.openxmlformats-officedocument.presentationml.slideLayout+xml"/>
  <Override PartName="/ppt/slides/slide25.xml" ContentType="application/vnd.openxmlformats-officedocument.presentationml.slide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s/slide21.xml" ContentType="application/vnd.openxmlformats-officedocument.presentationml.slide+xml"/>
  <Default Extension="bin" ContentType="application/vnd.openxmlformats-officedocument.presentationml.printerSettings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60" r:id="rId1"/>
    <p:sldMasterId id="2147483662" r:id="rId2"/>
    <p:sldMasterId id="2147483666" r:id="rId3"/>
    <p:sldMasterId id="2147483668" r:id="rId4"/>
    <p:sldMasterId id="2147483670" r:id="rId5"/>
  </p:sldMasterIdLst>
  <p:sldIdLst>
    <p:sldId id="257" r:id="rId6"/>
    <p:sldId id="286" r:id="rId7"/>
    <p:sldId id="259" r:id="rId8"/>
    <p:sldId id="287" r:id="rId9"/>
    <p:sldId id="260" r:id="rId10"/>
    <p:sldId id="262" r:id="rId11"/>
    <p:sldId id="295" r:id="rId12"/>
    <p:sldId id="267" r:id="rId13"/>
    <p:sldId id="261" r:id="rId14"/>
    <p:sldId id="296" r:id="rId15"/>
    <p:sldId id="300" r:id="rId16"/>
    <p:sldId id="263" r:id="rId17"/>
    <p:sldId id="288" r:id="rId18"/>
    <p:sldId id="266" r:id="rId19"/>
    <p:sldId id="275" r:id="rId20"/>
    <p:sldId id="271" r:id="rId21"/>
    <p:sldId id="278" r:id="rId22"/>
    <p:sldId id="279" r:id="rId23"/>
    <p:sldId id="272" r:id="rId24"/>
    <p:sldId id="277" r:id="rId25"/>
    <p:sldId id="269" r:id="rId26"/>
    <p:sldId id="273" r:id="rId27"/>
    <p:sldId id="297" r:id="rId28"/>
    <p:sldId id="281" r:id="rId29"/>
    <p:sldId id="298" r:id="rId30"/>
    <p:sldId id="283" r:id="rId31"/>
    <p:sldId id="294" r:id="rId32"/>
    <p:sldId id="274" r:id="rId33"/>
    <p:sldId id="280" r:id="rId34"/>
    <p:sldId id="285" r:id="rId35"/>
    <p:sldId id="301" r:id="rId36"/>
    <p:sldId id="299" r:id="rId37"/>
  </p:sldIdLst>
  <p:sldSz cx="9144000" cy="6858000" type="overhead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prnPr/>
  <p:clrMru>
    <a:srgbClr val="F79646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06799F8-075E-4A3A-A7F6-7FBC6576F1A4}" styleName="Themed Style 2 - Accent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horzBarState="maximized">
    <p:restoredLeft sz="15620"/>
    <p:restoredTop sz="94660"/>
  </p:normalViewPr>
  <p:slideViewPr>
    <p:cSldViewPr snapToObjects="1">
      <p:cViewPr varScale="1">
        <p:scale>
          <a:sx n="125" d="100"/>
          <a:sy n="125" d="100"/>
        </p:scale>
        <p:origin x="-34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5.xml"/><Relationship Id="rId21" Type="http://schemas.openxmlformats.org/officeDocument/2006/relationships/slide" Target="slides/slide16.xml"/><Relationship Id="rId22" Type="http://schemas.openxmlformats.org/officeDocument/2006/relationships/slide" Target="slides/slide17.xml"/><Relationship Id="rId23" Type="http://schemas.openxmlformats.org/officeDocument/2006/relationships/slide" Target="slides/slide18.xml"/><Relationship Id="rId24" Type="http://schemas.openxmlformats.org/officeDocument/2006/relationships/slide" Target="slides/slide19.xml"/><Relationship Id="rId25" Type="http://schemas.openxmlformats.org/officeDocument/2006/relationships/slide" Target="slides/slide20.xml"/><Relationship Id="rId26" Type="http://schemas.openxmlformats.org/officeDocument/2006/relationships/slide" Target="slides/slide21.xml"/><Relationship Id="rId27" Type="http://schemas.openxmlformats.org/officeDocument/2006/relationships/slide" Target="slides/slide22.xml"/><Relationship Id="rId28" Type="http://schemas.openxmlformats.org/officeDocument/2006/relationships/slide" Target="slides/slide23.xml"/><Relationship Id="rId29" Type="http://schemas.openxmlformats.org/officeDocument/2006/relationships/slide" Target="slides/slide24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Master" Target="slideMasters/slideMaster4.xml"/><Relationship Id="rId5" Type="http://schemas.openxmlformats.org/officeDocument/2006/relationships/slideMaster" Target="slideMasters/slideMaster5.xml"/><Relationship Id="rId30" Type="http://schemas.openxmlformats.org/officeDocument/2006/relationships/slide" Target="slides/slide25.xml"/><Relationship Id="rId31" Type="http://schemas.openxmlformats.org/officeDocument/2006/relationships/slide" Target="slides/slide26.xml"/><Relationship Id="rId32" Type="http://schemas.openxmlformats.org/officeDocument/2006/relationships/slide" Target="slides/slide27.xml"/><Relationship Id="rId9" Type="http://schemas.openxmlformats.org/officeDocument/2006/relationships/slide" Target="slides/slide4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33" Type="http://schemas.openxmlformats.org/officeDocument/2006/relationships/slide" Target="slides/slide28.xml"/><Relationship Id="rId34" Type="http://schemas.openxmlformats.org/officeDocument/2006/relationships/slide" Target="slides/slide29.xml"/><Relationship Id="rId35" Type="http://schemas.openxmlformats.org/officeDocument/2006/relationships/slide" Target="slides/slide30.xml"/><Relationship Id="rId36" Type="http://schemas.openxmlformats.org/officeDocument/2006/relationships/slide" Target="slides/slide31.xml"/><Relationship Id="rId10" Type="http://schemas.openxmlformats.org/officeDocument/2006/relationships/slide" Target="slides/slide5.xml"/><Relationship Id="rId11" Type="http://schemas.openxmlformats.org/officeDocument/2006/relationships/slide" Target="slides/slide6.xml"/><Relationship Id="rId12" Type="http://schemas.openxmlformats.org/officeDocument/2006/relationships/slide" Target="slides/slide7.xml"/><Relationship Id="rId13" Type="http://schemas.openxmlformats.org/officeDocument/2006/relationships/slide" Target="slides/slide8.xml"/><Relationship Id="rId14" Type="http://schemas.openxmlformats.org/officeDocument/2006/relationships/slide" Target="slides/slide9.xml"/><Relationship Id="rId15" Type="http://schemas.openxmlformats.org/officeDocument/2006/relationships/slide" Target="slides/slide10.xml"/><Relationship Id="rId16" Type="http://schemas.openxmlformats.org/officeDocument/2006/relationships/slide" Target="slides/slide11.xml"/><Relationship Id="rId17" Type="http://schemas.openxmlformats.org/officeDocument/2006/relationships/slide" Target="slides/slide12.xml"/><Relationship Id="rId18" Type="http://schemas.openxmlformats.org/officeDocument/2006/relationships/slide" Target="slides/slide13.xml"/><Relationship Id="rId19" Type="http://schemas.openxmlformats.org/officeDocument/2006/relationships/slide" Target="slides/slide14.xml"/><Relationship Id="rId37" Type="http://schemas.openxmlformats.org/officeDocument/2006/relationships/slide" Target="slides/slide32.xml"/><Relationship Id="rId38" Type="http://schemas.openxmlformats.org/officeDocument/2006/relationships/printerSettings" Target="printerSettings/printerSettings1.bin"/><Relationship Id="rId39" Type="http://schemas.openxmlformats.org/officeDocument/2006/relationships/presProps" Target="presProps.xml"/><Relationship Id="rId40" Type="http://schemas.openxmlformats.org/officeDocument/2006/relationships/viewProps" Target="viewProps.xml"/><Relationship Id="rId41" Type="http://schemas.openxmlformats.org/officeDocument/2006/relationships/theme" Target="theme/theme1.xml"/><Relationship Id="rId4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spd="slow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spd="slow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spd="slow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spd="slow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spd="slow">
    <p:fade/>
  </p:transition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theme" Target="../theme/theme4.xml"/></Relationships>
</file>

<file path=ppt/slideMasters/_rels/slideMaster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theme" Target="../theme/theme5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8534400" y="6529388"/>
            <a:ext cx="609600" cy="32861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endParaRPr lang="en-US" sz="1200">
              <a:solidFill>
                <a:srgbClr val="FFFFFF"/>
              </a:solidFill>
            </a:endParaRPr>
          </a:p>
        </p:txBody>
      </p:sp>
      <p:sp>
        <p:nvSpPr>
          <p:cNvPr id="7" name="Rectangle 6"/>
          <p:cNvSpPr/>
          <p:nvPr userDrawn="1"/>
        </p:nvSpPr>
        <p:spPr>
          <a:xfrm>
            <a:off x="2057400" y="6529388"/>
            <a:ext cx="6477000" cy="328612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endParaRPr lang="en-US" sz="1200">
              <a:solidFill>
                <a:srgbClr val="FFFFFF"/>
              </a:solidFill>
            </a:endParaRPr>
          </a:p>
        </p:txBody>
      </p:sp>
      <p:sp>
        <p:nvSpPr>
          <p:cNvPr id="6" name="Rectangle 5"/>
          <p:cNvSpPr/>
          <p:nvPr userDrawn="1"/>
        </p:nvSpPr>
        <p:spPr>
          <a:xfrm>
            <a:off x="0" y="6529388"/>
            <a:ext cx="2438400" cy="328612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endParaRPr lang="en-US" sz="1200">
              <a:solidFill>
                <a:srgbClr val="FFFFFF"/>
              </a:solidFill>
            </a:endParaRPr>
          </a:p>
        </p:txBody>
      </p:sp>
      <p:sp>
        <p:nvSpPr>
          <p:cNvPr id="72706" name="Rectangle 2"/>
          <p:cNvSpPr>
            <a:spLocks noChangeArrowheads="1"/>
          </p:cNvSpPr>
          <p:nvPr userDrawn="1"/>
        </p:nvSpPr>
        <p:spPr bwMode="auto">
          <a:xfrm>
            <a:off x="7086600" y="6546852"/>
            <a:ext cx="1905000" cy="30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pPr algn="r" defTabSz="914400" fontAlgn="base">
              <a:spcBef>
                <a:spcPct val="0"/>
              </a:spcBef>
              <a:spcAft>
                <a:spcPct val="0"/>
              </a:spcAft>
            </a:pPr>
            <a:fld id="{8EF284A7-6A12-814D-B674-B7A966820339}" type="slidenum">
              <a:rPr lang="en-US" sz="1400" b="1">
                <a:solidFill>
                  <a:srgbClr val="777777"/>
                </a:solidFill>
              </a:rPr>
              <a:pPr algn="r" defTabSz="91440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1400" b="1">
              <a:solidFill>
                <a:srgbClr val="777777"/>
              </a:solidFill>
            </a:endParaRPr>
          </a:p>
        </p:txBody>
      </p:sp>
      <p:sp>
        <p:nvSpPr>
          <p:cNvPr id="72707" name="Rectangle 3"/>
          <p:cNvSpPr>
            <a:spLocks noChangeArrowheads="1"/>
          </p:cNvSpPr>
          <p:nvPr/>
        </p:nvSpPr>
        <p:spPr bwMode="auto">
          <a:xfrm>
            <a:off x="152400" y="6543675"/>
            <a:ext cx="32639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GB" sz="1200" dirty="0" smtClean="0">
                <a:solidFill>
                  <a:prstClr val="white"/>
                </a:solidFill>
              </a:rPr>
              <a:t>CERN </a:t>
            </a:r>
            <a:r>
              <a:rPr lang="en-GB" sz="1200" dirty="0" smtClean="0">
                <a:solidFill>
                  <a:prstClr val="white"/>
                </a:solidFill>
                <a:ea typeface="Arial" charset="0"/>
                <a:cs typeface="Arial" charset="0"/>
              </a:rPr>
              <a:t>– Nov </a:t>
            </a:r>
            <a:r>
              <a:rPr lang="en-GB" sz="1200" dirty="0" smtClean="0">
                <a:solidFill>
                  <a:prstClr val="white"/>
                </a:solidFill>
                <a:ea typeface="Arial" charset="0"/>
                <a:cs typeface="Arial" charset="0"/>
              </a:rPr>
              <a:t>26, </a:t>
            </a:r>
            <a:r>
              <a:rPr lang="en-GB" sz="1200" dirty="0" smtClean="0">
                <a:solidFill>
                  <a:prstClr val="white"/>
                </a:solidFill>
                <a:ea typeface="Arial" charset="0"/>
                <a:cs typeface="Arial" charset="0"/>
              </a:rPr>
              <a:t>200</a:t>
            </a:r>
            <a:r>
              <a:rPr lang="en-GB" sz="1200" dirty="0">
                <a:solidFill>
                  <a:prstClr val="white"/>
                </a:solidFill>
                <a:ea typeface="+mn-ea"/>
                <a:cs typeface="+mn-cs"/>
              </a:rPr>
              <a:t>9</a:t>
            </a:r>
            <a:endParaRPr lang="en-GB" sz="1200" dirty="0">
              <a:solidFill>
                <a:prstClr val="white"/>
              </a:solidFill>
            </a:endParaRPr>
          </a:p>
        </p:txBody>
      </p:sp>
      <p:sp>
        <p:nvSpPr>
          <p:cNvPr id="72708" name="Rectangle 4"/>
          <p:cNvSpPr>
            <a:spLocks noChangeArrowheads="1"/>
          </p:cNvSpPr>
          <p:nvPr userDrawn="1"/>
        </p:nvSpPr>
        <p:spPr bwMode="auto">
          <a:xfrm>
            <a:off x="2819400" y="6551613"/>
            <a:ext cx="5029200" cy="207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pPr marL="609600" indent="-609600"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GB" sz="1200" dirty="0" smtClean="0">
                <a:solidFill>
                  <a:srgbClr val="FFFFFF"/>
                </a:solidFill>
              </a:rPr>
              <a:t>ATLAS – </a:t>
            </a:r>
            <a:r>
              <a:rPr lang="en-GB" sz="1200" dirty="0" smtClean="0">
                <a:solidFill>
                  <a:srgbClr val="FFFFFF"/>
                </a:solidFill>
              </a:rPr>
              <a:t>Beams </a:t>
            </a:r>
            <a:r>
              <a:rPr lang="en-GB" sz="1200" dirty="0" smtClean="0">
                <a:solidFill>
                  <a:srgbClr val="FFFFFF"/>
                </a:solidFill>
              </a:rPr>
              <a:t>and first collisions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ransition spd="slow">
    <p:fade/>
  </p:transition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ＭＳ Ｐゴシック" charset="-128"/>
          <a:cs typeface="ＭＳ Ｐゴシック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65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65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65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65" charset="0"/>
          <a:ea typeface="ＭＳ Ｐゴシック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65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65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65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65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ＭＳ Ｐゴシック" pitchFamily="-65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pitchFamily="-65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pitchFamily="-65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65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65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65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65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65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8534400" y="6529388"/>
            <a:ext cx="609600" cy="32861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endParaRPr lang="en-US" sz="1200">
              <a:solidFill>
                <a:srgbClr val="FFFFFF"/>
              </a:solidFill>
            </a:endParaRPr>
          </a:p>
        </p:txBody>
      </p:sp>
      <p:sp>
        <p:nvSpPr>
          <p:cNvPr id="7" name="Rectangle 6"/>
          <p:cNvSpPr/>
          <p:nvPr userDrawn="1"/>
        </p:nvSpPr>
        <p:spPr>
          <a:xfrm>
            <a:off x="2057400" y="6529388"/>
            <a:ext cx="6477000" cy="328612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endParaRPr lang="en-US" sz="1200">
              <a:solidFill>
                <a:srgbClr val="FFFFFF"/>
              </a:solidFill>
            </a:endParaRPr>
          </a:p>
        </p:txBody>
      </p:sp>
      <p:sp>
        <p:nvSpPr>
          <p:cNvPr id="6" name="Rectangle 5"/>
          <p:cNvSpPr/>
          <p:nvPr userDrawn="1"/>
        </p:nvSpPr>
        <p:spPr>
          <a:xfrm>
            <a:off x="0" y="6529388"/>
            <a:ext cx="2438400" cy="328612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endParaRPr lang="en-US" sz="1200">
              <a:solidFill>
                <a:srgbClr val="FFFFFF"/>
              </a:solidFill>
            </a:endParaRPr>
          </a:p>
        </p:txBody>
      </p:sp>
      <p:sp>
        <p:nvSpPr>
          <p:cNvPr id="72706" name="Rectangle 2"/>
          <p:cNvSpPr>
            <a:spLocks noChangeArrowheads="1"/>
          </p:cNvSpPr>
          <p:nvPr userDrawn="1"/>
        </p:nvSpPr>
        <p:spPr bwMode="auto">
          <a:xfrm>
            <a:off x="7086600" y="6546852"/>
            <a:ext cx="1905000" cy="30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pPr algn="r" defTabSz="914400" fontAlgn="base">
              <a:spcBef>
                <a:spcPct val="0"/>
              </a:spcBef>
              <a:spcAft>
                <a:spcPct val="0"/>
              </a:spcAft>
            </a:pPr>
            <a:fld id="{8EF284A7-6A12-814D-B674-B7A966820339}" type="slidenum">
              <a:rPr lang="en-US" sz="1400" b="1">
                <a:solidFill>
                  <a:srgbClr val="777777"/>
                </a:solidFill>
              </a:rPr>
              <a:pPr algn="r" defTabSz="91440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1400" b="1">
              <a:solidFill>
                <a:srgbClr val="777777"/>
              </a:solidFill>
            </a:endParaRPr>
          </a:p>
        </p:txBody>
      </p:sp>
      <p:sp>
        <p:nvSpPr>
          <p:cNvPr id="72707" name="Rectangle 3"/>
          <p:cNvSpPr>
            <a:spLocks noChangeArrowheads="1"/>
          </p:cNvSpPr>
          <p:nvPr/>
        </p:nvSpPr>
        <p:spPr bwMode="auto">
          <a:xfrm>
            <a:off x="152400" y="6543675"/>
            <a:ext cx="32639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GB" sz="1200" dirty="0" smtClean="0">
                <a:solidFill>
                  <a:prstClr val="white"/>
                </a:solidFill>
              </a:rPr>
              <a:t>CERN </a:t>
            </a:r>
            <a:r>
              <a:rPr lang="en-GB" sz="1200" dirty="0" smtClean="0">
                <a:solidFill>
                  <a:prstClr val="white"/>
                </a:solidFill>
                <a:ea typeface="Arial" charset="0"/>
                <a:cs typeface="Arial" charset="0"/>
              </a:rPr>
              <a:t>– Nov 25, 200</a:t>
            </a:r>
            <a:r>
              <a:rPr lang="en-GB" sz="1200" dirty="0">
                <a:solidFill>
                  <a:prstClr val="white"/>
                </a:solidFill>
              </a:rPr>
              <a:t>9</a:t>
            </a:r>
          </a:p>
        </p:txBody>
      </p:sp>
      <p:sp>
        <p:nvSpPr>
          <p:cNvPr id="72708" name="Rectangle 4"/>
          <p:cNvSpPr>
            <a:spLocks noChangeArrowheads="1"/>
          </p:cNvSpPr>
          <p:nvPr userDrawn="1"/>
        </p:nvSpPr>
        <p:spPr bwMode="auto">
          <a:xfrm>
            <a:off x="2819400" y="6551613"/>
            <a:ext cx="5029200" cy="207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pPr marL="609600" indent="-609600"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GB" sz="1200" dirty="0" smtClean="0">
                <a:solidFill>
                  <a:srgbClr val="FFFFFF"/>
                </a:solidFill>
              </a:rPr>
              <a:t>ATLAS – Second beam time and first collisions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</p:sldLayoutIdLst>
  <p:transition spd="slow">
    <p:fade/>
  </p:transition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ＭＳ Ｐゴシック" charset="-128"/>
          <a:cs typeface="ＭＳ Ｐゴシック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65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65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65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65" charset="0"/>
          <a:ea typeface="ＭＳ Ｐゴシック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65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65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65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65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ＭＳ Ｐゴシック" pitchFamily="-65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pitchFamily="-65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pitchFamily="-65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65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65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65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65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65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8534400" y="6529388"/>
            <a:ext cx="609600" cy="32861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endParaRPr lang="en-US" sz="1200">
              <a:solidFill>
                <a:srgbClr val="FFFFFF"/>
              </a:solidFill>
            </a:endParaRPr>
          </a:p>
        </p:txBody>
      </p:sp>
      <p:sp>
        <p:nvSpPr>
          <p:cNvPr id="7" name="Rectangle 6"/>
          <p:cNvSpPr/>
          <p:nvPr userDrawn="1"/>
        </p:nvSpPr>
        <p:spPr>
          <a:xfrm>
            <a:off x="2057400" y="6529388"/>
            <a:ext cx="6477000" cy="328612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endParaRPr lang="en-US" sz="1200">
              <a:solidFill>
                <a:srgbClr val="FFFFFF"/>
              </a:solidFill>
            </a:endParaRPr>
          </a:p>
        </p:txBody>
      </p:sp>
      <p:sp>
        <p:nvSpPr>
          <p:cNvPr id="6" name="Rectangle 5"/>
          <p:cNvSpPr/>
          <p:nvPr userDrawn="1"/>
        </p:nvSpPr>
        <p:spPr>
          <a:xfrm>
            <a:off x="0" y="6529388"/>
            <a:ext cx="2438400" cy="328612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endParaRPr lang="en-US" sz="1200">
              <a:solidFill>
                <a:srgbClr val="FFFFFF"/>
              </a:solidFill>
            </a:endParaRPr>
          </a:p>
        </p:txBody>
      </p:sp>
      <p:sp>
        <p:nvSpPr>
          <p:cNvPr id="72706" name="Rectangle 2"/>
          <p:cNvSpPr>
            <a:spLocks noChangeArrowheads="1"/>
          </p:cNvSpPr>
          <p:nvPr userDrawn="1"/>
        </p:nvSpPr>
        <p:spPr bwMode="auto">
          <a:xfrm>
            <a:off x="7086600" y="6546852"/>
            <a:ext cx="1905000" cy="30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pPr algn="r" defTabSz="914400" fontAlgn="base">
              <a:spcBef>
                <a:spcPct val="0"/>
              </a:spcBef>
              <a:spcAft>
                <a:spcPct val="0"/>
              </a:spcAft>
            </a:pPr>
            <a:fld id="{8EF284A7-6A12-814D-B674-B7A966820339}" type="slidenum">
              <a:rPr lang="en-US" sz="1400" b="1">
                <a:solidFill>
                  <a:srgbClr val="777777"/>
                </a:solidFill>
              </a:rPr>
              <a:pPr algn="r" defTabSz="91440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1400" b="1">
              <a:solidFill>
                <a:srgbClr val="777777"/>
              </a:solidFill>
            </a:endParaRPr>
          </a:p>
        </p:txBody>
      </p:sp>
      <p:sp>
        <p:nvSpPr>
          <p:cNvPr id="72707" name="Rectangle 3"/>
          <p:cNvSpPr>
            <a:spLocks noChangeArrowheads="1"/>
          </p:cNvSpPr>
          <p:nvPr/>
        </p:nvSpPr>
        <p:spPr bwMode="auto">
          <a:xfrm>
            <a:off x="152400" y="6543675"/>
            <a:ext cx="32639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GB" sz="1200" dirty="0" smtClean="0">
                <a:solidFill>
                  <a:prstClr val="white"/>
                </a:solidFill>
              </a:rPr>
              <a:t>CERN </a:t>
            </a:r>
            <a:r>
              <a:rPr lang="en-GB" sz="1200" dirty="0" smtClean="0">
                <a:solidFill>
                  <a:prstClr val="white"/>
                </a:solidFill>
                <a:ea typeface="Arial" charset="0"/>
                <a:cs typeface="Arial" charset="0"/>
              </a:rPr>
              <a:t>– Nov 25, 200</a:t>
            </a:r>
            <a:r>
              <a:rPr lang="en-GB" sz="1200" dirty="0">
                <a:solidFill>
                  <a:prstClr val="white"/>
                </a:solidFill>
              </a:rPr>
              <a:t>9</a:t>
            </a:r>
          </a:p>
        </p:txBody>
      </p:sp>
      <p:sp>
        <p:nvSpPr>
          <p:cNvPr id="72708" name="Rectangle 4"/>
          <p:cNvSpPr>
            <a:spLocks noChangeArrowheads="1"/>
          </p:cNvSpPr>
          <p:nvPr userDrawn="1"/>
        </p:nvSpPr>
        <p:spPr bwMode="auto">
          <a:xfrm>
            <a:off x="2819400" y="6551613"/>
            <a:ext cx="5029200" cy="207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pPr marL="609600" indent="-609600"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GB" sz="1200" dirty="0" smtClean="0">
                <a:solidFill>
                  <a:srgbClr val="FFFFFF"/>
                </a:solidFill>
              </a:rPr>
              <a:t>ATLAS – Beam and first collisions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</p:sldLayoutIdLst>
  <p:transition spd="slow">
    <p:fade/>
  </p:transition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ＭＳ Ｐゴシック" charset="-128"/>
          <a:cs typeface="ＭＳ Ｐゴシック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65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65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65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65" charset="0"/>
          <a:ea typeface="ＭＳ Ｐゴシック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65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65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65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65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ＭＳ Ｐゴシック" pitchFamily="-65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pitchFamily="-65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pitchFamily="-65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65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65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65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65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65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8534400" y="6529388"/>
            <a:ext cx="609600" cy="32861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endParaRPr lang="en-US" sz="1200">
              <a:solidFill>
                <a:srgbClr val="FFFFFF"/>
              </a:solidFill>
            </a:endParaRPr>
          </a:p>
        </p:txBody>
      </p:sp>
      <p:sp>
        <p:nvSpPr>
          <p:cNvPr id="7" name="Rectangle 6"/>
          <p:cNvSpPr/>
          <p:nvPr userDrawn="1"/>
        </p:nvSpPr>
        <p:spPr>
          <a:xfrm>
            <a:off x="2057400" y="6529388"/>
            <a:ext cx="6477000" cy="328612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endParaRPr lang="en-US" sz="1200">
              <a:solidFill>
                <a:srgbClr val="FFFFFF"/>
              </a:solidFill>
            </a:endParaRPr>
          </a:p>
        </p:txBody>
      </p:sp>
      <p:sp>
        <p:nvSpPr>
          <p:cNvPr id="6" name="Rectangle 5"/>
          <p:cNvSpPr/>
          <p:nvPr userDrawn="1"/>
        </p:nvSpPr>
        <p:spPr>
          <a:xfrm>
            <a:off x="0" y="6529388"/>
            <a:ext cx="2438400" cy="328612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endParaRPr lang="en-US" sz="1200">
              <a:solidFill>
                <a:srgbClr val="FFFFFF"/>
              </a:solidFill>
            </a:endParaRPr>
          </a:p>
        </p:txBody>
      </p:sp>
      <p:sp>
        <p:nvSpPr>
          <p:cNvPr id="72706" name="Rectangle 2"/>
          <p:cNvSpPr>
            <a:spLocks noChangeArrowheads="1"/>
          </p:cNvSpPr>
          <p:nvPr userDrawn="1"/>
        </p:nvSpPr>
        <p:spPr bwMode="auto">
          <a:xfrm>
            <a:off x="7086600" y="6546852"/>
            <a:ext cx="1905000" cy="30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pPr algn="r" defTabSz="914400" fontAlgn="base">
              <a:spcBef>
                <a:spcPct val="0"/>
              </a:spcBef>
              <a:spcAft>
                <a:spcPct val="0"/>
              </a:spcAft>
            </a:pPr>
            <a:fld id="{8EF284A7-6A12-814D-B674-B7A966820339}" type="slidenum">
              <a:rPr lang="en-US" sz="1400" b="1">
                <a:solidFill>
                  <a:srgbClr val="777777"/>
                </a:solidFill>
              </a:rPr>
              <a:pPr algn="r" defTabSz="91440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1400" b="1">
              <a:solidFill>
                <a:srgbClr val="777777"/>
              </a:solidFill>
            </a:endParaRPr>
          </a:p>
        </p:txBody>
      </p:sp>
      <p:sp>
        <p:nvSpPr>
          <p:cNvPr id="72707" name="Rectangle 3"/>
          <p:cNvSpPr>
            <a:spLocks noChangeArrowheads="1"/>
          </p:cNvSpPr>
          <p:nvPr/>
        </p:nvSpPr>
        <p:spPr bwMode="auto">
          <a:xfrm>
            <a:off x="152400" y="6543675"/>
            <a:ext cx="32639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GB" sz="1200" dirty="0" smtClean="0">
                <a:solidFill>
                  <a:prstClr val="white"/>
                </a:solidFill>
              </a:rPr>
              <a:t>CERN </a:t>
            </a:r>
            <a:r>
              <a:rPr lang="en-GB" sz="1200" dirty="0" smtClean="0">
                <a:solidFill>
                  <a:prstClr val="white"/>
                </a:solidFill>
                <a:ea typeface="Arial" charset="0"/>
                <a:cs typeface="Arial" charset="0"/>
              </a:rPr>
              <a:t>– Nov 25, 200</a:t>
            </a:r>
            <a:r>
              <a:rPr lang="en-GB" sz="1200" dirty="0">
                <a:solidFill>
                  <a:prstClr val="white"/>
                </a:solidFill>
              </a:rPr>
              <a:t>9</a:t>
            </a:r>
          </a:p>
        </p:txBody>
      </p:sp>
      <p:sp>
        <p:nvSpPr>
          <p:cNvPr id="72708" name="Rectangle 4"/>
          <p:cNvSpPr>
            <a:spLocks noChangeArrowheads="1"/>
          </p:cNvSpPr>
          <p:nvPr userDrawn="1"/>
        </p:nvSpPr>
        <p:spPr bwMode="auto">
          <a:xfrm>
            <a:off x="2819400" y="6551613"/>
            <a:ext cx="5029200" cy="207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pPr marL="609600" indent="-609600"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GB" sz="1200" dirty="0" smtClean="0">
                <a:solidFill>
                  <a:srgbClr val="FFFFFF"/>
                </a:solidFill>
              </a:rPr>
              <a:t>ATLAS – Beam and first collisions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</p:sldLayoutIdLst>
  <p:transition spd="slow">
    <p:fade/>
  </p:transition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ＭＳ Ｐゴシック" charset="-128"/>
          <a:cs typeface="ＭＳ Ｐゴシック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65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65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65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65" charset="0"/>
          <a:ea typeface="ＭＳ Ｐゴシック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65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65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65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65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ＭＳ Ｐゴシック" pitchFamily="-65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pitchFamily="-65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pitchFamily="-65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65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65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65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65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65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8534400" y="6529388"/>
            <a:ext cx="609600" cy="32861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endParaRPr lang="en-US" sz="1200">
              <a:solidFill>
                <a:srgbClr val="FFFFFF"/>
              </a:solidFill>
            </a:endParaRPr>
          </a:p>
        </p:txBody>
      </p:sp>
      <p:sp>
        <p:nvSpPr>
          <p:cNvPr id="7" name="Rectangle 6"/>
          <p:cNvSpPr/>
          <p:nvPr userDrawn="1"/>
        </p:nvSpPr>
        <p:spPr>
          <a:xfrm>
            <a:off x="2057400" y="6529388"/>
            <a:ext cx="6477000" cy="328612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endParaRPr lang="en-US" sz="1200">
              <a:solidFill>
                <a:srgbClr val="FFFFFF"/>
              </a:solidFill>
            </a:endParaRPr>
          </a:p>
        </p:txBody>
      </p:sp>
      <p:sp>
        <p:nvSpPr>
          <p:cNvPr id="6" name="Rectangle 5"/>
          <p:cNvSpPr/>
          <p:nvPr userDrawn="1"/>
        </p:nvSpPr>
        <p:spPr>
          <a:xfrm>
            <a:off x="0" y="6529388"/>
            <a:ext cx="2438400" cy="328612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endParaRPr lang="en-US" sz="1200">
              <a:solidFill>
                <a:srgbClr val="FFFFFF"/>
              </a:solidFill>
            </a:endParaRPr>
          </a:p>
        </p:txBody>
      </p:sp>
      <p:sp>
        <p:nvSpPr>
          <p:cNvPr id="72706" name="Rectangle 2"/>
          <p:cNvSpPr>
            <a:spLocks noChangeArrowheads="1"/>
          </p:cNvSpPr>
          <p:nvPr userDrawn="1"/>
        </p:nvSpPr>
        <p:spPr bwMode="auto">
          <a:xfrm>
            <a:off x="7086600" y="6546852"/>
            <a:ext cx="1905000" cy="30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pPr algn="r" defTabSz="914400" fontAlgn="base">
              <a:spcBef>
                <a:spcPct val="0"/>
              </a:spcBef>
              <a:spcAft>
                <a:spcPct val="0"/>
              </a:spcAft>
            </a:pPr>
            <a:fld id="{8EF284A7-6A12-814D-B674-B7A966820339}" type="slidenum">
              <a:rPr lang="en-US" sz="1400" b="1">
                <a:solidFill>
                  <a:srgbClr val="777777"/>
                </a:solidFill>
              </a:rPr>
              <a:pPr algn="r" defTabSz="91440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1400" b="1">
              <a:solidFill>
                <a:srgbClr val="777777"/>
              </a:solidFill>
            </a:endParaRPr>
          </a:p>
        </p:txBody>
      </p:sp>
      <p:sp>
        <p:nvSpPr>
          <p:cNvPr id="72707" name="Rectangle 3"/>
          <p:cNvSpPr>
            <a:spLocks noChangeArrowheads="1"/>
          </p:cNvSpPr>
          <p:nvPr/>
        </p:nvSpPr>
        <p:spPr bwMode="auto">
          <a:xfrm>
            <a:off x="152400" y="6543675"/>
            <a:ext cx="32639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GB" sz="1200" dirty="0" smtClean="0">
                <a:solidFill>
                  <a:prstClr val="white"/>
                </a:solidFill>
              </a:rPr>
              <a:t>CERN </a:t>
            </a:r>
            <a:r>
              <a:rPr lang="en-GB" sz="1200" dirty="0" smtClean="0">
                <a:solidFill>
                  <a:prstClr val="white"/>
                </a:solidFill>
                <a:ea typeface="Arial" charset="0"/>
                <a:cs typeface="Arial" charset="0"/>
              </a:rPr>
              <a:t>– Nov 26, 200</a:t>
            </a:r>
            <a:r>
              <a:rPr lang="en-GB" sz="1200" dirty="0">
                <a:solidFill>
                  <a:prstClr val="white"/>
                </a:solidFill>
              </a:rPr>
              <a:t>9</a:t>
            </a:r>
          </a:p>
        </p:txBody>
      </p:sp>
      <p:sp>
        <p:nvSpPr>
          <p:cNvPr id="72708" name="Rectangle 4"/>
          <p:cNvSpPr>
            <a:spLocks noChangeArrowheads="1"/>
          </p:cNvSpPr>
          <p:nvPr userDrawn="1"/>
        </p:nvSpPr>
        <p:spPr bwMode="auto">
          <a:xfrm>
            <a:off x="2819400" y="6551613"/>
            <a:ext cx="5029200" cy="207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pPr marL="609600" indent="-609600"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GB" sz="1200" dirty="0" smtClean="0">
                <a:solidFill>
                  <a:srgbClr val="FFFFFF"/>
                </a:solidFill>
              </a:rPr>
              <a:t>ATLAS – Beams and first collisions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</p:sldLayoutIdLst>
  <p:transition spd="slow">
    <p:fade/>
  </p:transition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ＭＳ Ｐゴシック" charset="-128"/>
          <a:cs typeface="ＭＳ Ｐゴシック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65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65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65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65" charset="0"/>
          <a:ea typeface="ＭＳ Ｐゴシック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65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65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65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65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ＭＳ Ｐゴシック" pitchFamily="-65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pitchFamily="-65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pitchFamily="-65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65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65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65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65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65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8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4" Type="http://schemas.openxmlformats.org/officeDocument/2006/relationships/image" Target="../media/image22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0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3.png"/><Relationship Id="rId3" Type="http://schemas.openxmlformats.org/officeDocument/2006/relationships/image" Target="../media/image24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7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5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7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4" Type="http://schemas.openxmlformats.org/officeDocument/2006/relationships/image" Target="../media/image28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6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9.png"/><Relationship Id="rId3" Type="http://schemas.openxmlformats.org/officeDocument/2006/relationships/image" Target="../media/image30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2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3.png"/><Relationship Id="rId3" Type="http://schemas.openxmlformats.org/officeDocument/2006/relationships/image" Target="../media/image34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5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6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7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8.png"/><Relationship Id="rId3" Type="http://schemas.openxmlformats.org/officeDocument/2006/relationships/image" Target="../media/image39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0.png"/><Relationship Id="rId3" Type="http://schemas.openxmlformats.org/officeDocument/2006/relationships/image" Target="../media/image41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4" Type="http://schemas.openxmlformats.org/officeDocument/2006/relationships/image" Target="../media/image44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2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45.jpe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46.png"/><Relationship Id="rId3" Type="http://schemas.openxmlformats.org/officeDocument/2006/relationships/image" Target="../media/image47.pn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48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4" Type="http://schemas.openxmlformats.org/officeDocument/2006/relationships/image" Target="../media/image15.png"/><Relationship Id="rId5" Type="http://schemas.openxmlformats.org/officeDocument/2006/relationships/image" Target="../media/image16.png"/><Relationship Id="rId6" Type="http://schemas.openxmlformats.org/officeDocument/2006/relationships/image" Target="../media/image17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18" descr="photo20.jpg"/>
          <p:cNvPicPr>
            <a:picLocks noChangeAspect="1"/>
          </p:cNvPicPr>
          <p:nvPr/>
        </p:nvPicPr>
        <p:blipFill>
          <a:blip r:embed="rId2">
            <a:lum bright="12000" contrast="12000"/>
          </a:blip>
          <a:srcRect t="33732" b="23790"/>
          <a:stretch>
            <a:fillRect/>
          </a:stretch>
        </p:blipFill>
        <p:spPr bwMode="auto">
          <a:xfrm>
            <a:off x="0" y="0"/>
            <a:ext cx="9144000" cy="25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5400000">
              <a:srgbClr val="000000">
                <a:alpha val="10000"/>
              </a:srgbClr>
            </a:outerShdw>
          </a:effectLst>
        </p:spPr>
      </p:pic>
      <p:sp>
        <p:nvSpPr>
          <p:cNvPr id="14340" name="Rectangle 3"/>
          <p:cNvSpPr>
            <a:spLocks noChangeArrowheads="1"/>
          </p:cNvSpPr>
          <p:nvPr/>
        </p:nvSpPr>
        <p:spPr bwMode="auto">
          <a:xfrm>
            <a:off x="0" y="4800600"/>
            <a:ext cx="9144000" cy="723275"/>
          </a:xfrm>
          <a:prstGeom prst="rect">
            <a:avLst/>
          </a:prstGeom>
          <a:solidFill>
            <a:schemeClr val="bg1">
              <a:alpha val="76862"/>
            </a:schemeClr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GB" dirty="0">
                <a:solidFill>
                  <a:srgbClr val="262626"/>
                </a:solidFill>
                <a:latin typeface="Calibri" charset="0"/>
                <a:ea typeface="Arial" charset="0"/>
                <a:cs typeface="Arial" charset="0"/>
              </a:rPr>
              <a:t>Andreas Hoecker (CERN</a:t>
            </a:r>
            <a:r>
              <a:rPr lang="en-GB" dirty="0" smtClean="0">
                <a:solidFill>
                  <a:srgbClr val="262626"/>
                </a:solidFill>
                <a:latin typeface="Calibri" charset="0"/>
                <a:ea typeface="Arial" charset="0"/>
                <a:cs typeface="Arial" charset="0"/>
              </a:rPr>
              <a:t>) </a:t>
            </a:r>
            <a:r>
              <a:rPr lang="en-GB" b="1" dirty="0" smtClean="0">
                <a:solidFill>
                  <a:srgbClr val="FF0000"/>
                </a:solidFill>
                <a:latin typeface="Calibri" charset="0"/>
                <a:ea typeface="Arial" charset="0"/>
                <a:cs typeface="Arial" charset="0"/>
              </a:rPr>
              <a:t>on behalf of the ATLAS Collaboration</a:t>
            </a:r>
          </a:p>
          <a:p>
            <a:pPr algn="ctr" defTabSz="914400" fontAlgn="base">
              <a:spcBef>
                <a:spcPts val="600"/>
              </a:spcBef>
              <a:spcAft>
                <a:spcPct val="0"/>
              </a:spcAft>
            </a:pPr>
            <a:r>
              <a:rPr lang="en-GB" dirty="0" smtClean="0">
                <a:solidFill>
                  <a:srgbClr val="262626"/>
                </a:solidFill>
                <a:latin typeface="Calibri" charset="0"/>
                <a:ea typeface="Arial" charset="0"/>
                <a:cs typeface="Arial" charset="0"/>
              </a:rPr>
              <a:t>CERN seminar “LHC, week 1”, Nov 26, 2009</a:t>
            </a:r>
            <a:endParaRPr lang="en-GB" dirty="0">
              <a:solidFill>
                <a:srgbClr val="262626"/>
              </a:solidFill>
              <a:latin typeface="Calibri" charset="0"/>
              <a:ea typeface="Arial" charset="0"/>
              <a:cs typeface="Arial" charset="0"/>
            </a:endParaRPr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0" y="3048000"/>
            <a:ext cx="9144000" cy="13388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defTabSz="914400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4000" b="1" dirty="0">
                <a:solidFill>
                  <a:srgbClr val="262626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rebuchet MS"/>
                <a:ea typeface="Calibri" charset="0"/>
                <a:cs typeface="Trebuchet MS"/>
              </a:rPr>
              <a:t>ATLAS</a:t>
            </a:r>
            <a:endParaRPr lang="en-US" sz="4000" b="1" dirty="0" smtClean="0">
              <a:solidFill>
                <a:srgbClr val="262626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Trebuchet MS"/>
              <a:ea typeface="Calibri" charset="0"/>
              <a:cs typeface="Trebuchet MS"/>
            </a:endParaRPr>
          </a:p>
          <a:p>
            <a:pPr algn="ctr" defTabSz="914400" fontAlgn="base">
              <a:spcBef>
                <a:spcPts val="600"/>
              </a:spcBef>
              <a:spcAft>
                <a:spcPct val="0"/>
              </a:spcAft>
            </a:pPr>
            <a:r>
              <a:rPr lang="en-US" sz="3200" dirty="0" smtClean="0">
                <a:solidFill>
                  <a:srgbClr val="262626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rebuchet MS"/>
                <a:ea typeface="Calibri" charset="0"/>
                <a:cs typeface="Trebuchet MS"/>
              </a:rPr>
              <a:t>Beams </a:t>
            </a:r>
            <a:r>
              <a:rPr lang="en-US" sz="3200" dirty="0" smtClean="0">
                <a:solidFill>
                  <a:srgbClr val="262626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rebuchet MS"/>
                <a:ea typeface="Calibri" charset="0"/>
                <a:cs typeface="Trebuchet MS"/>
              </a:rPr>
              <a:t>and first collisions</a:t>
            </a:r>
            <a:endParaRPr lang="en-US" sz="3600" dirty="0">
              <a:solidFill>
                <a:srgbClr val="262626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Trebuchet MS"/>
              <a:ea typeface="Calibri" charset="0"/>
              <a:cs typeface="Trebuchet MS"/>
            </a:endParaRPr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1905000"/>
            <a:ext cx="685800" cy="685800"/>
          </a:xfrm>
          <a:prstGeom prst="rect">
            <a:avLst/>
          </a:prstGeom>
          <a:noFill/>
          <a:ln w="12700" cap="flat">
            <a:noFill/>
            <a:miter lim="800000"/>
            <a:headEnd/>
            <a:tailEnd/>
          </a:ln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4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8299725" y="1574800"/>
            <a:ext cx="597448" cy="1016000"/>
          </a:xfrm>
          <a:prstGeom prst="rect">
            <a:avLst/>
          </a:prstGeom>
          <a:noFill/>
          <a:ln w="12700" cap="flat">
            <a:noFill/>
            <a:miter lim="800000"/>
            <a:headEnd/>
            <a:tailEnd/>
          </a:ln>
          <a:effectLst>
            <a:outerShdw blurRad="127000" dist="76199" dir="2700000" algn="ctr" rotWithShape="0">
              <a:schemeClr val="bg2">
                <a:alpha val="75000"/>
              </a:schemeClr>
            </a:outerShdw>
          </a:effectLst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152400" y="304800"/>
            <a:ext cx="8991601" cy="609600"/>
          </a:xfrm>
        </p:spPr>
        <p:txBody>
          <a:bodyPr>
            <a:noAutofit/>
          </a:bodyPr>
          <a:lstStyle/>
          <a:p>
            <a:pPr algn="l"/>
            <a:r>
              <a:rPr lang="en-US" sz="24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rebuchet MS"/>
                <a:cs typeface="Trebuchet MS"/>
              </a:rPr>
              <a:t>Indeed … why do it again ?	</a:t>
            </a:r>
            <a:r>
              <a:rPr lang="en-US" sz="2400" i="1" dirty="0" smtClean="0">
                <a:solidFill>
                  <a:srgbClr val="FF0000"/>
                </a:solidFill>
                <a:latin typeface="Trebuchet MS"/>
                <a:cs typeface="Trebuchet MS"/>
              </a:rPr>
              <a:t> 	</a:t>
            </a:r>
            <a:r>
              <a:rPr lang="en-GB" sz="2400" i="1" dirty="0" smtClean="0">
                <a:solidFill>
                  <a:srgbClr val="FF0000"/>
                </a:solidFill>
                <a:latin typeface="Trebuchet MS"/>
                <a:cs typeface="Trebuchet MS"/>
              </a:rPr>
              <a:t>Timing and beam-abort tests!</a:t>
            </a:r>
            <a:r>
              <a:rPr lang="en-GB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rebuchet MS"/>
                <a:cs typeface="Trebuchet MS"/>
              </a:rPr>
              <a:t/>
            </a:r>
            <a:br>
              <a:rPr lang="en-GB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rebuchet MS"/>
                <a:cs typeface="Trebuchet MS"/>
              </a:rPr>
            </a:br>
            <a:endParaRPr lang="en-US" sz="2400" dirty="0" smtClean="0">
              <a:solidFill>
                <a:schemeClr val="tx2">
                  <a:lumMod val="60000"/>
                  <a:lumOff val="40000"/>
                </a:schemeClr>
              </a:solidFill>
              <a:latin typeface="Trebuchet MS"/>
              <a:cs typeface="Trebuchet MS"/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228600" y="838200"/>
            <a:ext cx="8915400" cy="1588"/>
          </a:xfrm>
          <a:prstGeom prst="line">
            <a:avLst/>
          </a:prstGeom>
          <a:ln>
            <a:solidFill>
              <a:schemeClr val="tx2">
                <a:lumMod val="60000"/>
                <a:lumOff val="40000"/>
              </a:schemeClr>
            </a:solidFill>
          </a:ln>
          <a:effectLst>
            <a:outerShdw blurRad="76200" dist="20000" dir="5400000" rotWithShape="0">
              <a:srgbClr val="000000">
                <a:alpha val="16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Rectangle 28"/>
          <p:cNvSpPr/>
          <p:nvPr/>
        </p:nvSpPr>
        <p:spPr>
          <a:xfrm>
            <a:off x="0" y="1828800"/>
            <a:ext cx="9144001" cy="3276600"/>
          </a:xfrm>
          <a:prstGeom prst="rect">
            <a:avLst/>
          </a:prstGeom>
          <a:solidFill>
            <a:srgbClr val="FFFFFF"/>
          </a:solidFill>
          <a:ln>
            <a:noFill/>
          </a:ln>
          <a:effectLst>
            <a:outerShdw blurRad="203200" dist="23000" dir="5400000" rotWithShape="0">
              <a:srgbClr val="000000">
                <a:alpha val="22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22" name="Group 21"/>
          <p:cNvGrpSpPr/>
          <p:nvPr/>
        </p:nvGrpSpPr>
        <p:grpSpPr>
          <a:xfrm>
            <a:off x="701675" y="1882914"/>
            <a:ext cx="8289925" cy="2993886"/>
            <a:chOff x="609601" y="3178314"/>
            <a:chExt cx="8289925" cy="2993886"/>
          </a:xfrm>
        </p:grpSpPr>
        <p:pic>
          <p:nvPicPr>
            <p:cNvPr id="23" name="Picture 9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614364" y="3975100"/>
              <a:ext cx="6896100" cy="219710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</p:pic>
        <p:sp>
          <p:nvSpPr>
            <p:cNvPr id="24" name="Rectangle 14"/>
            <p:cNvSpPr>
              <a:spLocks/>
            </p:cNvSpPr>
            <p:nvPr/>
          </p:nvSpPr>
          <p:spPr bwMode="auto">
            <a:xfrm>
              <a:off x="7680326" y="5270500"/>
              <a:ext cx="777874" cy="457200"/>
            </a:xfrm>
            <a:prstGeom prst="rect">
              <a:avLst/>
            </a:prstGeom>
            <a:noFill/>
            <a:ln w="12700">
              <a:noFill/>
              <a:miter lim="800000"/>
              <a:headEnd type="none" w="med" len="med"/>
              <a:tailEnd type="none" w="med" len="med"/>
            </a:ln>
          </p:spPr>
          <p:txBody>
            <a:bodyPr lIns="0" tIns="0" rIns="0" bIns="0" anchor="ctr">
              <a:prstTxWarp prst="textNoShape">
                <a:avLst/>
              </a:prstTxWarp>
            </a:bodyPr>
            <a:lstStyle/>
            <a:p>
              <a:r>
                <a:rPr lang="en-US" sz="1400" dirty="0">
                  <a:solidFill>
                    <a:srgbClr val="FF0000"/>
                  </a:solidFill>
                  <a:ea typeface="Gill Sans" charset="0"/>
                  <a:cs typeface="Gill Sans" charset="0"/>
                </a:rPr>
                <a:t>LUCID A</a:t>
              </a:r>
            </a:p>
          </p:txBody>
        </p:sp>
        <p:sp>
          <p:nvSpPr>
            <p:cNvPr id="25" name="Rectangle 15"/>
            <p:cNvSpPr>
              <a:spLocks/>
            </p:cNvSpPr>
            <p:nvPr/>
          </p:nvSpPr>
          <p:spPr bwMode="auto">
            <a:xfrm>
              <a:off x="7680326" y="5575300"/>
              <a:ext cx="930274" cy="457200"/>
            </a:xfrm>
            <a:prstGeom prst="rect">
              <a:avLst/>
            </a:prstGeom>
            <a:noFill/>
            <a:ln w="12700">
              <a:noFill/>
              <a:miter lim="800000"/>
              <a:headEnd type="none" w="med" len="med"/>
              <a:tailEnd type="none" w="med" len="med"/>
            </a:ln>
          </p:spPr>
          <p:txBody>
            <a:bodyPr lIns="0" tIns="0" rIns="0" bIns="0" anchor="ctr">
              <a:prstTxWarp prst="textNoShape">
                <a:avLst/>
              </a:prstTxWarp>
            </a:bodyPr>
            <a:lstStyle/>
            <a:p>
              <a:r>
                <a:rPr lang="en-US" sz="1400" dirty="0">
                  <a:solidFill>
                    <a:srgbClr val="0000CC"/>
                  </a:solidFill>
                  <a:ea typeface="Gill Sans" charset="0"/>
                  <a:cs typeface="Gill Sans" charset="0"/>
                </a:rPr>
                <a:t>LUCID C</a:t>
              </a:r>
            </a:p>
          </p:txBody>
        </p:sp>
        <p:sp>
          <p:nvSpPr>
            <p:cNvPr id="26" name="Rectangle 16"/>
            <p:cNvSpPr>
              <a:spLocks/>
            </p:cNvSpPr>
            <p:nvPr/>
          </p:nvSpPr>
          <p:spPr bwMode="auto">
            <a:xfrm>
              <a:off x="7680326" y="4965700"/>
              <a:ext cx="1219200" cy="457200"/>
            </a:xfrm>
            <a:prstGeom prst="rect">
              <a:avLst/>
            </a:prstGeom>
            <a:noFill/>
            <a:ln w="12700">
              <a:noFill/>
              <a:miter lim="800000"/>
              <a:headEnd type="none" w="med" len="med"/>
              <a:tailEnd type="none" w="med" len="med"/>
            </a:ln>
          </p:spPr>
          <p:txBody>
            <a:bodyPr lIns="0" tIns="0" rIns="0" bIns="0" anchor="ctr">
              <a:prstTxWarp prst="textNoShape">
                <a:avLst/>
              </a:prstTxWarp>
            </a:bodyPr>
            <a:lstStyle/>
            <a:p>
              <a:r>
                <a:rPr lang="en-US" sz="1400" dirty="0">
                  <a:solidFill>
                    <a:srgbClr val="007A0E"/>
                  </a:solidFill>
                  <a:ea typeface="Gill Sans" charset="0"/>
                  <a:cs typeface="Gill Sans" charset="0"/>
                </a:rPr>
                <a:t>ZDC A</a:t>
              </a:r>
            </a:p>
          </p:txBody>
        </p:sp>
        <p:sp>
          <p:nvSpPr>
            <p:cNvPr id="27" name="Rectangle 17"/>
            <p:cNvSpPr>
              <a:spLocks/>
            </p:cNvSpPr>
            <p:nvPr/>
          </p:nvSpPr>
          <p:spPr bwMode="auto">
            <a:xfrm>
              <a:off x="7680326" y="4660900"/>
              <a:ext cx="930274" cy="457200"/>
            </a:xfrm>
            <a:prstGeom prst="rect">
              <a:avLst/>
            </a:prstGeom>
            <a:noFill/>
            <a:ln w="12700">
              <a:noFill/>
              <a:miter lim="800000"/>
              <a:headEnd type="none" w="med" len="med"/>
              <a:tailEnd type="none" w="med" len="med"/>
            </a:ln>
          </p:spPr>
          <p:txBody>
            <a:bodyPr lIns="0" tIns="0" rIns="0" bIns="0" anchor="ctr">
              <a:prstTxWarp prst="textNoShape">
                <a:avLst/>
              </a:prstTxWarp>
            </a:bodyPr>
            <a:lstStyle/>
            <a:p>
              <a:r>
                <a:rPr lang="en-US" sz="1400" dirty="0">
                  <a:solidFill>
                    <a:srgbClr val="00E3DE"/>
                  </a:solidFill>
                  <a:ea typeface="Gill Sans" charset="0"/>
                  <a:cs typeface="Gill Sans" charset="0"/>
                </a:rPr>
                <a:t>ZDC C</a:t>
              </a: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609601" y="3178314"/>
              <a:ext cx="7070726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000" dirty="0" smtClean="0">
                  <a:latin typeface="Trebuchet MS"/>
                  <a:cs typeface="Trebuchet MS"/>
                </a:rPr>
                <a:t>Beam splash events also measured by ATLAS</a:t>
              </a:r>
              <a:r>
                <a:rPr lang="en-GB" sz="2000" dirty="0" smtClean="0">
                  <a:latin typeface="Trebuchet MS"/>
                  <a:cs typeface="Trebuchet MS"/>
                </a:rPr>
                <a:t> very forward detectors (LUCID </a:t>
              </a:r>
              <a:r>
                <a:rPr lang="en-GB" sz="2000" i="1" dirty="0" err="1" smtClean="0">
                  <a:latin typeface="Trebuchet MS"/>
                  <a:cs typeface="Trebuchet MS"/>
                </a:rPr>
                <a:t>z</a:t>
              </a:r>
              <a:r>
                <a:rPr lang="en-GB" sz="2000" i="1" dirty="0" smtClean="0">
                  <a:latin typeface="Trebuchet MS"/>
                  <a:cs typeface="Trebuchet MS"/>
                </a:rPr>
                <a:t> </a:t>
              </a:r>
              <a:r>
                <a:rPr lang="en-GB" sz="2000" dirty="0" smtClean="0">
                  <a:latin typeface="Trebuchet MS"/>
                  <a:cs typeface="Trebuchet MS"/>
                </a:rPr>
                <a:t>= ±17 </a:t>
              </a:r>
              <a:r>
                <a:rPr lang="en-GB" sz="2000" dirty="0" err="1" smtClean="0">
                  <a:latin typeface="Trebuchet MS"/>
                  <a:cs typeface="Trebuchet MS"/>
                </a:rPr>
                <a:t>m</a:t>
              </a:r>
              <a:r>
                <a:rPr lang="en-GB" sz="2000" dirty="0" smtClean="0">
                  <a:latin typeface="Trebuchet MS"/>
                  <a:cs typeface="Trebuchet MS"/>
                </a:rPr>
                <a:t> and ZDC </a:t>
              </a:r>
              <a:r>
                <a:rPr lang="en-GB" sz="2000" i="1" dirty="0" err="1" smtClean="0">
                  <a:latin typeface="Trebuchet MS"/>
                  <a:cs typeface="Trebuchet MS"/>
                </a:rPr>
                <a:t>z</a:t>
              </a:r>
              <a:r>
                <a:rPr lang="en-GB" sz="2000" dirty="0" smtClean="0">
                  <a:latin typeface="Trebuchet MS"/>
                  <a:cs typeface="Trebuchet MS"/>
                </a:rPr>
                <a:t> = ±140 </a:t>
              </a:r>
              <a:r>
                <a:rPr lang="en-GB" sz="2000" dirty="0" err="1" smtClean="0">
                  <a:latin typeface="Trebuchet MS"/>
                  <a:cs typeface="Trebuchet MS"/>
                </a:rPr>
                <a:t>m</a:t>
              </a:r>
              <a:r>
                <a:rPr lang="en-GB" sz="2000" dirty="0" smtClean="0">
                  <a:latin typeface="Trebuchet MS"/>
                  <a:cs typeface="Trebuchet MS"/>
                </a:rPr>
                <a:t>)</a:t>
              </a:r>
              <a:endParaRPr lang="en-GB" sz="2000" dirty="0">
                <a:latin typeface="Trebuchet MS"/>
                <a:cs typeface="Trebuchet MS"/>
              </a:endParaRPr>
            </a:p>
          </p:txBody>
        </p:sp>
      </p:grp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3276600"/>
            <a:ext cx="9144000" cy="3276600"/>
          </a:xfrm>
          <a:prstGeom prst="rect">
            <a:avLst/>
          </a:prstGeom>
          <a:solidFill>
            <a:schemeClr val="bg1">
              <a:alpha val="77000"/>
            </a:schemeClr>
          </a:solidFill>
          <a:ln w="3175">
            <a:noFill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endParaRPr lang="en-US" sz="1200">
              <a:solidFill>
                <a:srgbClr val="262626"/>
              </a:solidFill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152400" y="304800"/>
            <a:ext cx="8991601" cy="609600"/>
          </a:xfrm>
        </p:spPr>
        <p:txBody>
          <a:bodyPr>
            <a:noAutofit/>
          </a:bodyPr>
          <a:lstStyle/>
          <a:p>
            <a:pPr algn="l"/>
            <a:r>
              <a:rPr lang="en-US" sz="24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rebuchet MS"/>
                <a:cs typeface="Trebuchet MS"/>
              </a:rPr>
              <a:t>Indeed … why do it again ?	</a:t>
            </a:r>
            <a:r>
              <a:rPr lang="en-US" sz="2400" i="1" dirty="0" smtClean="0">
                <a:solidFill>
                  <a:srgbClr val="FF0000"/>
                </a:solidFill>
                <a:latin typeface="Trebuchet MS"/>
                <a:cs typeface="Trebuchet MS"/>
              </a:rPr>
              <a:t> 	</a:t>
            </a:r>
            <a:r>
              <a:rPr lang="en-GB" sz="2400" i="1" dirty="0" smtClean="0">
                <a:solidFill>
                  <a:srgbClr val="FF0000"/>
                </a:solidFill>
                <a:latin typeface="Trebuchet MS"/>
                <a:cs typeface="Trebuchet MS"/>
              </a:rPr>
              <a:t>Timing and beam-abort tests!</a:t>
            </a:r>
            <a:r>
              <a:rPr lang="en-GB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rebuchet MS"/>
                <a:cs typeface="Trebuchet MS"/>
              </a:rPr>
              <a:t/>
            </a:r>
            <a:br>
              <a:rPr lang="en-GB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rebuchet MS"/>
                <a:cs typeface="Trebuchet MS"/>
              </a:rPr>
            </a:br>
            <a:endParaRPr lang="en-US" sz="2400" dirty="0" smtClean="0">
              <a:solidFill>
                <a:schemeClr val="tx2">
                  <a:lumMod val="60000"/>
                  <a:lumOff val="40000"/>
                </a:schemeClr>
              </a:solidFill>
              <a:latin typeface="Trebuchet MS"/>
              <a:cs typeface="Trebuchet MS"/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228600" y="838200"/>
            <a:ext cx="8915400" cy="1588"/>
          </a:xfrm>
          <a:prstGeom prst="line">
            <a:avLst/>
          </a:prstGeom>
          <a:ln>
            <a:solidFill>
              <a:schemeClr val="tx2">
                <a:lumMod val="60000"/>
                <a:lumOff val="40000"/>
              </a:schemeClr>
            </a:solidFill>
          </a:ln>
          <a:effectLst>
            <a:outerShdw blurRad="76200" dist="20000" dir="5400000" rotWithShape="0">
              <a:srgbClr val="000000">
                <a:alpha val="16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9"/>
          <p:cNvSpPr txBox="1">
            <a:spLocks noChangeArrowheads="1"/>
          </p:cNvSpPr>
          <p:nvPr/>
        </p:nvSpPr>
        <p:spPr bwMode="auto">
          <a:xfrm rot="16200000">
            <a:off x="1633405" y="4835871"/>
            <a:ext cx="971816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GB" sz="1200" dirty="0" err="1">
                <a:solidFill>
                  <a:srgbClr val="FF0000"/>
                </a:solidFill>
              </a:rPr>
              <a:t>Δt</a:t>
            </a:r>
            <a:r>
              <a:rPr lang="en-GB" sz="1200" dirty="0">
                <a:solidFill>
                  <a:srgbClr val="FF0000"/>
                </a:solidFill>
              </a:rPr>
              <a:t> = 47 sec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5715000" y="4419598"/>
            <a:ext cx="3276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>
                <a:solidFill>
                  <a:srgbClr val="FF0000"/>
                </a:solidFill>
              </a:rPr>
              <a:t>Thank you LHC – we’ve taken them all !</a:t>
            </a:r>
            <a:endParaRPr lang="en-GB" sz="2400" dirty="0">
              <a:solidFill>
                <a:srgbClr val="FF0000"/>
              </a:solidFill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-1" y="1447798"/>
            <a:ext cx="9144001" cy="971817"/>
          </a:xfrm>
          <a:prstGeom prst="rect">
            <a:avLst/>
          </a:prstGeom>
          <a:solidFill>
            <a:srgbClr val="FFFFFF"/>
          </a:solidFill>
          <a:ln>
            <a:noFill/>
          </a:ln>
          <a:effectLst>
            <a:outerShdw blurRad="203200" dist="23000" dir="5400000" rotWithShape="0">
              <a:srgbClr val="000000">
                <a:alpha val="22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Rectangle 35"/>
          <p:cNvSpPr/>
          <p:nvPr/>
        </p:nvSpPr>
        <p:spPr>
          <a:xfrm>
            <a:off x="0" y="2655141"/>
            <a:ext cx="9144001" cy="3288459"/>
          </a:xfrm>
          <a:prstGeom prst="rect">
            <a:avLst/>
          </a:prstGeom>
          <a:solidFill>
            <a:srgbClr val="FFFFFF"/>
          </a:solidFill>
          <a:ln>
            <a:noFill/>
          </a:ln>
          <a:effectLst>
            <a:outerShdw blurRad="203200" dist="23000" dir="5400000" rotWithShape="0">
              <a:srgbClr val="000000">
                <a:alpha val="22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5" name="Picture 1"/>
          <p:cNvPicPr>
            <a:picLocks noChangeAspect="1" noChangeArrowheads="1"/>
          </p:cNvPicPr>
          <p:nvPr/>
        </p:nvPicPr>
        <p:blipFill>
          <a:blip r:embed="rId2"/>
          <a:srcRect t="50035"/>
          <a:stretch>
            <a:fillRect/>
          </a:stretch>
        </p:blipFill>
        <p:spPr bwMode="auto">
          <a:xfrm>
            <a:off x="1676400" y="2743198"/>
            <a:ext cx="5857108" cy="315277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31" name="Rectangle 30"/>
          <p:cNvSpPr/>
          <p:nvPr/>
        </p:nvSpPr>
        <p:spPr>
          <a:xfrm>
            <a:off x="381000" y="1564769"/>
            <a:ext cx="832167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914400" eaLnBrk="0" fontAlgn="base" hangingPunct="0">
              <a:spcBef>
                <a:spcPct val="20000"/>
              </a:spcBef>
              <a:spcAft>
                <a:spcPct val="0"/>
              </a:spcAft>
            </a:pPr>
            <a:r>
              <a:rPr lang="en-GB" sz="2000" kern="0" dirty="0" smtClean="0">
                <a:solidFill>
                  <a:srgbClr val="FF0000"/>
                </a:solidFill>
                <a:latin typeface="Trebuchet MS"/>
                <a:ea typeface="ＭＳ Ｐゴシック" charset="-128"/>
                <a:cs typeface="Trebuchet MS"/>
              </a:rPr>
              <a:t>Beam abort</a:t>
            </a:r>
            <a:r>
              <a:rPr lang="en-GB" sz="2000" kern="0" dirty="0" smtClean="0">
                <a:solidFill>
                  <a:srgbClr val="FF0000"/>
                </a:solidFill>
                <a:latin typeface="Trebuchet MS"/>
                <a:ea typeface="ＭＳ Ｐゴシック" charset="-128"/>
                <a:cs typeface="Trebuchet MS"/>
              </a:rPr>
              <a:t> test using dedicated diamond Beam Condition Monitors  was </a:t>
            </a:r>
            <a:r>
              <a:rPr lang="en-GB" sz="2000" kern="0" dirty="0" smtClean="0">
                <a:solidFill>
                  <a:srgbClr val="FF0000"/>
                </a:solidFill>
                <a:latin typeface="Trebuchet MS"/>
                <a:ea typeface="ＭＳ Ｐゴシック" charset="-128"/>
                <a:cs typeface="Trebuchet MS"/>
              </a:rPr>
              <a:t>successfully conducted on Sun, 22 Nov at 6:</a:t>
            </a:r>
            <a:r>
              <a:rPr lang="en-GB" sz="2000" kern="0" dirty="0" smtClean="0">
                <a:solidFill>
                  <a:srgbClr val="FF0000"/>
                </a:solidFill>
                <a:latin typeface="Trebuchet MS"/>
                <a:ea typeface="ＭＳ Ｐゴシック" charset="-128"/>
                <a:cs typeface="Trebuchet MS"/>
              </a:rPr>
              <a:t>34, and no fake abort!</a:t>
            </a:r>
            <a:endParaRPr lang="en-GB" sz="2000" kern="0" dirty="0" smtClean="0">
              <a:solidFill>
                <a:srgbClr val="FF0000"/>
              </a:solidFill>
              <a:latin typeface="Trebuchet MS"/>
              <a:ea typeface="ＭＳ Ｐゴシック" charset="-128"/>
              <a:cs typeface="Trebuchet MS"/>
            </a:endParaRPr>
          </a:p>
        </p:txBody>
      </p:sp>
      <p:sp>
        <p:nvSpPr>
          <p:cNvPr id="32" name="Rectangle 7"/>
          <p:cNvSpPr>
            <a:spLocks/>
          </p:cNvSpPr>
          <p:nvPr/>
        </p:nvSpPr>
        <p:spPr bwMode="auto">
          <a:xfrm>
            <a:off x="2463800" y="2603498"/>
            <a:ext cx="2794000" cy="1663700"/>
          </a:xfrm>
          <a:prstGeom prst="rect">
            <a:avLst/>
          </a:prstGeom>
          <a:noFill/>
          <a:ln w="12700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 anchor="ctr">
            <a:prstTxWarp prst="textNoShape">
              <a:avLst/>
            </a:prstTxWarp>
          </a:bodyPr>
          <a:lstStyle/>
          <a:p>
            <a:r>
              <a:rPr lang="en-US" sz="1600" dirty="0" smtClean="0">
                <a:solidFill>
                  <a:schemeClr val="tx1"/>
                </a:solidFill>
                <a:ea typeface="Gill Sans" charset="0"/>
                <a:cs typeface="Gill Sans" charset="0"/>
              </a:rPr>
              <a:t>Lowered </a:t>
            </a:r>
            <a:r>
              <a:rPr lang="en-US" sz="1600" dirty="0">
                <a:solidFill>
                  <a:schemeClr val="tx1"/>
                </a:solidFill>
                <a:ea typeface="Gill Sans" charset="0"/>
                <a:cs typeface="Gill Sans" charset="0"/>
              </a:rPr>
              <a:t>threshold:</a:t>
            </a:r>
          </a:p>
          <a:p>
            <a:r>
              <a:rPr lang="en-US" sz="1600" dirty="0">
                <a:solidFill>
                  <a:schemeClr val="tx1"/>
                </a:solidFill>
                <a:ea typeface="Gill Sans" charset="0"/>
                <a:cs typeface="Gill Sans" charset="0"/>
              </a:rPr>
              <a:t>~2-2.5 </a:t>
            </a:r>
            <a:r>
              <a:rPr lang="en-US" sz="1600" dirty="0" err="1">
                <a:solidFill>
                  <a:schemeClr val="tx1"/>
                </a:solidFill>
                <a:ea typeface="Gill Sans" charset="0"/>
                <a:cs typeface="Gill Sans" charset="0"/>
              </a:rPr>
              <a:t>MIPs</a:t>
            </a:r>
            <a:endParaRPr lang="en-US" sz="1600" dirty="0">
              <a:solidFill>
                <a:schemeClr val="tx1"/>
              </a:solidFill>
              <a:ea typeface="Gill Sans" charset="0"/>
              <a:cs typeface="Gill Sans" charset="0"/>
            </a:endParaRPr>
          </a:p>
        </p:txBody>
      </p:sp>
      <p:sp>
        <p:nvSpPr>
          <p:cNvPr id="33" name="Rectangle 9"/>
          <p:cNvSpPr>
            <a:spLocks/>
          </p:cNvSpPr>
          <p:nvPr/>
        </p:nvSpPr>
        <p:spPr bwMode="auto">
          <a:xfrm>
            <a:off x="5562600" y="2971798"/>
            <a:ext cx="1955800" cy="723900"/>
          </a:xfrm>
          <a:prstGeom prst="rect">
            <a:avLst/>
          </a:prstGeom>
          <a:noFill/>
          <a:ln w="12700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 anchor="ctr">
            <a:prstTxWarp prst="textNoShape">
              <a:avLst/>
            </a:prstTxWarp>
          </a:bodyPr>
          <a:lstStyle/>
          <a:p>
            <a:r>
              <a:rPr lang="en-US" dirty="0">
                <a:solidFill>
                  <a:srgbClr val="FF0000"/>
                </a:solidFill>
                <a:ea typeface="Gill Sans" charset="0"/>
                <a:cs typeface="Gill Sans" charset="0"/>
              </a:rPr>
              <a:t>6:34:30</a:t>
            </a:r>
          </a:p>
        </p:txBody>
      </p:sp>
      <p:sp>
        <p:nvSpPr>
          <p:cNvPr id="34" name="Oval 12"/>
          <p:cNvSpPr>
            <a:spLocks/>
          </p:cNvSpPr>
          <p:nvPr/>
        </p:nvSpPr>
        <p:spPr bwMode="auto">
          <a:xfrm>
            <a:off x="4786650" y="3144158"/>
            <a:ext cx="838200" cy="2570840"/>
          </a:xfrm>
          <a:prstGeom prst="ellipse">
            <a:avLst/>
          </a:prstGeom>
          <a:noFill/>
          <a:ln w="25400">
            <a:solidFill>
              <a:srgbClr val="FF271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endParaRPr lang="en-GB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152400" y="304800"/>
            <a:ext cx="8991601" cy="609600"/>
          </a:xfrm>
        </p:spPr>
        <p:txBody>
          <a:bodyPr>
            <a:noAutofit/>
          </a:bodyPr>
          <a:lstStyle/>
          <a:p>
            <a:pPr algn="l"/>
            <a:r>
              <a:rPr lang="en-US" sz="24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rebuchet MS"/>
                <a:cs typeface="Trebuchet MS"/>
              </a:rPr>
              <a:t>Timing studies with beam-splash events (Inner</a:t>
            </a:r>
            <a:r>
              <a:rPr lang="en-US" sz="24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rebuchet MS"/>
                <a:cs typeface="Trebuchet MS"/>
              </a:rPr>
              <a:t> Detector</a:t>
            </a:r>
            <a:r>
              <a:rPr lang="en-US" sz="24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rebuchet MS"/>
                <a:cs typeface="Trebuchet MS"/>
              </a:rPr>
              <a:t>)</a:t>
            </a:r>
            <a:r>
              <a:rPr lang="en-GB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rebuchet MS"/>
                <a:cs typeface="Trebuchet MS"/>
              </a:rPr>
              <a:t/>
            </a:r>
            <a:br>
              <a:rPr lang="en-GB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rebuchet MS"/>
                <a:cs typeface="Trebuchet MS"/>
              </a:rPr>
            </a:br>
            <a:endParaRPr lang="en-US" sz="2400" dirty="0" smtClean="0">
              <a:solidFill>
                <a:schemeClr val="tx2">
                  <a:lumMod val="60000"/>
                  <a:lumOff val="40000"/>
                </a:schemeClr>
              </a:solidFill>
              <a:latin typeface="Trebuchet MS"/>
              <a:cs typeface="Trebuchet MS"/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228600" y="838200"/>
            <a:ext cx="8915400" cy="1588"/>
          </a:xfrm>
          <a:prstGeom prst="line">
            <a:avLst/>
          </a:prstGeom>
          <a:ln>
            <a:solidFill>
              <a:schemeClr val="tx2">
                <a:lumMod val="60000"/>
                <a:lumOff val="40000"/>
              </a:schemeClr>
            </a:solidFill>
          </a:ln>
          <a:effectLst>
            <a:outerShdw blurRad="76200" dist="20000" dir="5400000" rotWithShape="0">
              <a:srgbClr val="000000">
                <a:alpha val="16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228600" y="1036639"/>
            <a:ext cx="8586616" cy="5135563"/>
          </a:xfrm>
        </p:spPr>
        <p:txBody>
          <a:bodyPr>
            <a:noAutofit/>
          </a:bodyPr>
          <a:lstStyle/>
          <a:p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rebuchet MS"/>
                <a:cs typeface="Trebuchet MS"/>
              </a:rPr>
              <a:t>Inner tracking systems: </a:t>
            </a:r>
          </a:p>
          <a:p>
            <a:pPr lvl="1">
              <a:spcBef>
                <a:spcPts val="1224"/>
              </a:spcBef>
            </a:pPr>
            <a:r>
              <a:rPr 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rebuchet MS"/>
                <a:cs typeface="Trebuchet MS"/>
              </a:rPr>
              <a:t>SCT already well timed-in from cosmics and known cable </a:t>
            </a:r>
            <a:r>
              <a:rPr 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rebuchet MS"/>
                <a:cs typeface="Trebuchet MS"/>
              </a:rPr>
              <a:t>lengths (better than 2 ns)</a:t>
            </a:r>
          </a:p>
          <a:p>
            <a:pPr lvl="1">
              <a:spcBef>
                <a:spcPts val="1224"/>
              </a:spcBef>
            </a:pPr>
            <a:r>
              <a:rPr 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rebuchet MS"/>
                <a:cs typeface="Trebuchet MS"/>
              </a:rPr>
              <a:t>TRT boards timed-in to better than 2 ns</a:t>
            </a:r>
          </a:p>
          <a:p>
            <a:pPr lvl="1">
              <a:spcBef>
                <a:spcPts val="1224"/>
              </a:spcBef>
            </a:pPr>
            <a:endParaRPr lang="en-US" sz="1400" dirty="0" smtClean="0">
              <a:solidFill>
                <a:schemeClr val="tx1">
                  <a:lumMod val="75000"/>
                  <a:lumOff val="25000"/>
                </a:schemeClr>
              </a:solidFill>
              <a:latin typeface="Trebuchet MS"/>
              <a:cs typeface="Trebuchet MS"/>
            </a:endParaRPr>
          </a:p>
        </p:txBody>
      </p:sp>
      <p:pic>
        <p:nvPicPr>
          <p:cNvPr id="17" name="Picture 2"/>
          <p:cNvPicPr>
            <a:picLocks noChangeAspect="1" noChangeArrowheads="1"/>
          </p:cNvPicPr>
          <p:nvPr/>
        </p:nvPicPr>
        <p:blipFill>
          <a:blip r:embed="rId2"/>
          <a:srcRect t="7158"/>
          <a:stretch>
            <a:fillRect/>
          </a:stretch>
        </p:blipFill>
        <p:spPr bwMode="auto">
          <a:xfrm>
            <a:off x="4993991" y="3089064"/>
            <a:ext cx="3997610" cy="3159336"/>
          </a:xfrm>
          <a:prstGeom prst="rect">
            <a:avLst/>
          </a:prstGeom>
          <a:noFill/>
          <a:ln w="12700" cap="flat">
            <a:noFill/>
            <a:miter lim="800000"/>
            <a:headEnd/>
            <a:tailEnd/>
          </a:ln>
        </p:spPr>
      </p:pic>
      <p:sp>
        <p:nvSpPr>
          <p:cNvPr id="22" name="TextBox 21"/>
          <p:cNvSpPr txBox="1"/>
          <p:nvPr/>
        </p:nvSpPr>
        <p:spPr>
          <a:xfrm>
            <a:off x="5257802" y="2514600"/>
            <a:ext cx="37337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latin typeface="Trebuchet MS"/>
                <a:cs typeface="Trebuchet MS"/>
              </a:rPr>
              <a:t>TRT Barrel: plot made with collision timing </a:t>
            </a:r>
            <a:r>
              <a:rPr lang="en-US" sz="1400" dirty="0" err="1" smtClean="0">
                <a:latin typeface="Trebuchet MS"/>
                <a:cs typeface="Trebuchet MS"/>
                <a:sym typeface="Wingdings"/>
              </a:rPr>
              <a:t></a:t>
            </a:r>
            <a:r>
              <a:rPr lang="en-US" sz="1400" dirty="0" smtClean="0">
                <a:latin typeface="Trebuchet MS"/>
                <a:cs typeface="Trebuchet MS"/>
                <a:sym typeface="Wingdings"/>
              </a:rPr>
              <a:t> sensitive to </a:t>
            </a:r>
            <a:r>
              <a:rPr lang="en-US" sz="1400" dirty="0" err="1" smtClean="0">
                <a:latin typeface="Trebuchet MS"/>
                <a:ea typeface="Gill Sans" charset="0"/>
                <a:cs typeface="Trebuchet MS"/>
              </a:rPr>
              <a:t>ToF</a:t>
            </a:r>
            <a:r>
              <a:rPr lang="en-US" sz="1400" dirty="0" smtClean="0">
                <a:latin typeface="Trebuchet MS"/>
                <a:ea typeface="Gill Sans" charset="0"/>
                <a:cs typeface="Trebuchet MS"/>
              </a:rPr>
              <a:t> effect on Inner Boards !</a:t>
            </a:r>
            <a:endParaRPr lang="en-GB" sz="1400" dirty="0">
              <a:latin typeface="Trebuchet MS"/>
              <a:cs typeface="Trebuchet MS"/>
            </a:endParaRPr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" y="3117531"/>
            <a:ext cx="4267200" cy="2836231"/>
          </a:xfrm>
          <a:prstGeom prst="rect">
            <a:avLst/>
          </a:prstGeom>
        </p:spPr>
      </p:pic>
      <p:sp>
        <p:nvSpPr>
          <p:cNvPr id="24" name="TextBox 23"/>
          <p:cNvSpPr txBox="1"/>
          <p:nvPr/>
        </p:nvSpPr>
        <p:spPr>
          <a:xfrm>
            <a:off x="1066801" y="2514600"/>
            <a:ext cx="35813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Trebuchet MS"/>
                <a:cs typeface="Trebuchet MS"/>
              </a:rPr>
              <a:t>Beam-1 arriving from A-side: timing as collisions for C-side, but wrong for A-side</a:t>
            </a:r>
            <a:endParaRPr lang="en-GB" sz="1400" dirty="0">
              <a:latin typeface="Trebuchet MS"/>
              <a:cs typeface="Trebuchet MS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1219200" y="4443642"/>
            <a:ext cx="1066800" cy="519518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Rectangle 26"/>
          <p:cNvSpPr/>
          <p:nvPr/>
        </p:nvSpPr>
        <p:spPr>
          <a:xfrm>
            <a:off x="3560579" y="4506108"/>
            <a:ext cx="1066800" cy="519518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TextBox 27"/>
          <p:cNvSpPr txBox="1"/>
          <p:nvPr/>
        </p:nvSpPr>
        <p:spPr>
          <a:xfrm>
            <a:off x="1219201" y="4734560"/>
            <a:ext cx="9060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i="1" dirty="0" smtClean="0">
                <a:solidFill>
                  <a:srgbClr val="FF0000"/>
                </a:solidFill>
              </a:rPr>
              <a:t>C-side</a:t>
            </a:r>
            <a:endParaRPr lang="en-GB" i="1" dirty="0">
              <a:solidFill>
                <a:srgbClr val="FF0000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3742106" y="4734560"/>
            <a:ext cx="8953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i="1" dirty="0" smtClean="0">
                <a:solidFill>
                  <a:srgbClr val="FF0000"/>
                </a:solidFill>
              </a:rPr>
              <a:t>A-side</a:t>
            </a:r>
            <a:endParaRPr lang="en-GB" i="1" dirty="0">
              <a:solidFill>
                <a:srgbClr val="FF0000"/>
              </a:solidFill>
            </a:endParaRPr>
          </a:p>
        </p:txBody>
      </p:sp>
      <p:pic>
        <p:nvPicPr>
          <p:cNvPr id="25" name="Picture 2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19200" y="3331726"/>
            <a:ext cx="1543244" cy="1360324"/>
          </a:xfrm>
          <a:prstGeom prst="rect">
            <a:avLst/>
          </a:prstGeom>
        </p:spPr>
      </p:pic>
      <p:sp>
        <p:nvSpPr>
          <p:cNvPr id="14" name="Left Brace 13"/>
          <p:cNvSpPr/>
          <p:nvPr/>
        </p:nvSpPr>
        <p:spPr>
          <a:xfrm>
            <a:off x="381000" y="3117531"/>
            <a:ext cx="228600" cy="2455229"/>
          </a:xfrm>
          <a:prstGeom prst="leftBrace">
            <a:avLst/>
          </a:prstGeom>
          <a:ln w="12700" cap="flat" cmpd="sng" algn="ctr">
            <a:solidFill>
              <a:srgbClr val="4F81BD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TextBox 15"/>
          <p:cNvSpPr txBox="1"/>
          <p:nvPr/>
        </p:nvSpPr>
        <p:spPr>
          <a:xfrm rot="16200000">
            <a:off x="-248359" y="4043119"/>
            <a:ext cx="90609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15 ns</a:t>
            </a:r>
            <a:endParaRPr lang="en-GB" sz="14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005833" y="5209401"/>
            <a:ext cx="164236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i="1" dirty="0" smtClean="0"/>
              <a:t>ATLAS preliminary</a:t>
            </a:r>
            <a:endParaRPr lang="en-GB" sz="1200" i="1" dirty="0"/>
          </a:p>
        </p:txBody>
      </p:sp>
      <p:sp>
        <p:nvSpPr>
          <p:cNvPr id="19" name="TextBox 18"/>
          <p:cNvSpPr txBox="1"/>
          <p:nvPr/>
        </p:nvSpPr>
        <p:spPr>
          <a:xfrm>
            <a:off x="5791200" y="5438001"/>
            <a:ext cx="164236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i="1" dirty="0" smtClean="0"/>
              <a:t>ATLAS preliminary</a:t>
            </a:r>
            <a:endParaRPr lang="en-GB" sz="1200" i="1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152400" y="304800"/>
            <a:ext cx="8991601" cy="609600"/>
          </a:xfrm>
        </p:spPr>
        <p:txBody>
          <a:bodyPr>
            <a:noAutofit/>
          </a:bodyPr>
          <a:lstStyle/>
          <a:p>
            <a:pPr algn="l"/>
            <a:r>
              <a:rPr lang="en-US" sz="24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rebuchet MS"/>
                <a:cs typeface="Trebuchet MS"/>
              </a:rPr>
              <a:t>Timing studies with beam-splash events (Calorimeter &amp; Muons)</a:t>
            </a:r>
          </a:p>
        </p:txBody>
      </p:sp>
      <p:cxnSp>
        <p:nvCxnSpPr>
          <p:cNvPr id="9" name="Straight Connector 8"/>
          <p:cNvCxnSpPr/>
          <p:nvPr/>
        </p:nvCxnSpPr>
        <p:spPr>
          <a:xfrm>
            <a:off x="228600" y="838200"/>
            <a:ext cx="8915400" cy="1588"/>
          </a:xfrm>
          <a:prstGeom prst="line">
            <a:avLst/>
          </a:prstGeom>
          <a:ln>
            <a:solidFill>
              <a:schemeClr val="tx2">
                <a:lumMod val="60000"/>
                <a:lumOff val="40000"/>
              </a:schemeClr>
            </a:solidFill>
          </a:ln>
          <a:effectLst>
            <a:outerShdw blurRad="76200" dist="20000" dir="5400000" rotWithShape="0">
              <a:srgbClr val="000000">
                <a:alpha val="16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Rectangle 25"/>
          <p:cNvSpPr/>
          <p:nvPr/>
        </p:nvSpPr>
        <p:spPr>
          <a:xfrm>
            <a:off x="1066800" y="4433482"/>
            <a:ext cx="1066800" cy="519518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Rectangle 26"/>
          <p:cNvSpPr/>
          <p:nvPr/>
        </p:nvSpPr>
        <p:spPr>
          <a:xfrm>
            <a:off x="3408179" y="4495948"/>
            <a:ext cx="1066800" cy="519518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5" name="Picture 4" descr="TOF_2678_UsingSplashCorrection.pdf"/>
          <p:cNvPicPr>
            <a:picLocks noChangeAspect="1"/>
          </p:cNvPicPr>
          <p:nvPr/>
        </p:nvPicPr>
        <p:blipFill>
          <a:blip r:embed="rId2"/>
          <a:srcRect r="9058" b="5638"/>
          <a:stretch>
            <a:fillRect/>
          </a:stretch>
        </p:blipFill>
        <p:spPr bwMode="auto">
          <a:xfrm rot="16200000">
            <a:off x="5601002" y="1931131"/>
            <a:ext cx="2596704" cy="41975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Rectangle 17"/>
          <p:cNvSpPr/>
          <p:nvPr/>
        </p:nvSpPr>
        <p:spPr>
          <a:xfrm>
            <a:off x="5105400" y="1284238"/>
            <a:ext cx="4114800" cy="11541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 smtClean="0">
                <a:latin typeface="Trebuchet MS"/>
                <a:cs typeface="Trebuchet MS"/>
              </a:rPr>
              <a:t>MDT Timing:</a:t>
            </a:r>
          </a:p>
          <a:p>
            <a:pPr>
              <a:spcBef>
                <a:spcPts val="600"/>
              </a:spcBef>
            </a:pPr>
            <a:r>
              <a:rPr lang="en-US" sz="1600" dirty="0" smtClean="0">
                <a:latin typeface="Trebuchet MS"/>
                <a:cs typeface="Trebuchet MS"/>
              </a:rPr>
              <a:t>Synchronize all chambers at a given </a:t>
            </a:r>
            <a:r>
              <a:rPr lang="en-US" sz="1600" i="1" dirty="0" err="1" smtClean="0">
                <a:latin typeface="Trebuchet MS"/>
                <a:cs typeface="Trebuchet MS"/>
              </a:rPr>
              <a:t>z</a:t>
            </a:r>
            <a:r>
              <a:rPr lang="en-US" sz="1600" i="1" dirty="0" smtClean="0">
                <a:latin typeface="Trebuchet MS"/>
                <a:cs typeface="Trebuchet MS"/>
              </a:rPr>
              <a:t> </a:t>
            </a:r>
            <a:r>
              <a:rPr lang="en-US" sz="1600" dirty="0" smtClean="0">
                <a:latin typeface="Trebuchet MS"/>
                <a:cs typeface="Trebuchet MS"/>
              </a:rPr>
              <a:t>using the synchronous front of splash particles and the very large particle flux</a:t>
            </a:r>
            <a:endParaRPr lang="en-GB" sz="1600" i="1" dirty="0">
              <a:latin typeface="Trebuchet MS"/>
              <a:cs typeface="Trebuchet MS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533400" y="1284238"/>
            <a:ext cx="4114800" cy="11541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 smtClean="0">
                <a:latin typeface="Trebuchet MS"/>
                <a:cs typeface="Trebuchet MS"/>
              </a:rPr>
              <a:t>LAr Timing:</a:t>
            </a:r>
          </a:p>
          <a:p>
            <a:pPr>
              <a:spcBef>
                <a:spcPts val="600"/>
              </a:spcBef>
            </a:pPr>
            <a:r>
              <a:rPr lang="en-US" sz="1600" dirty="0" smtClean="0">
                <a:latin typeface="Trebuchet MS"/>
                <a:cs typeface="Trebuchet MS"/>
              </a:rPr>
              <a:t>After 2008 beam-splash data taking and analysis of many millions of cosmics events, timing good within a few ns</a:t>
            </a:r>
            <a:endParaRPr lang="en-GB" sz="1600" i="1" dirty="0">
              <a:latin typeface="Trebuchet MS"/>
              <a:cs typeface="Trebuchet MS"/>
            </a:endParaRPr>
          </a:p>
        </p:txBody>
      </p:sp>
      <p:pic>
        <p:nvPicPr>
          <p:cNvPr id="14" name="Picture 5"/>
          <p:cNvPicPr>
            <a:picLocks noChangeAspect="1" noChangeArrowheads="1"/>
          </p:cNvPicPr>
          <p:nvPr/>
        </p:nvPicPr>
        <p:blipFill>
          <a:blip r:embed="rId3"/>
          <a:srcRect l="4224" t="18054" r="51233" b="45358"/>
          <a:stretch>
            <a:fillRect/>
          </a:stretch>
        </p:blipFill>
        <p:spPr bwMode="auto">
          <a:xfrm>
            <a:off x="304800" y="2699485"/>
            <a:ext cx="4191000" cy="2691347"/>
          </a:xfrm>
          <a:prstGeom prst="rect">
            <a:avLst/>
          </a:prstGeom>
          <a:noFill/>
          <a:ln w="12700" cap="flat">
            <a:noFill/>
            <a:round/>
            <a:headEnd/>
            <a:tailEnd/>
          </a:ln>
        </p:spPr>
      </p:pic>
      <p:sp>
        <p:nvSpPr>
          <p:cNvPr id="17" name="TextBox 16"/>
          <p:cNvSpPr txBox="1"/>
          <p:nvPr/>
        </p:nvSpPr>
        <p:spPr>
          <a:xfrm>
            <a:off x="3749040" y="5103227"/>
            <a:ext cx="3742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ns</a:t>
            </a:r>
            <a:endParaRPr lang="en-GB" sz="1400" dirty="0"/>
          </a:p>
        </p:txBody>
      </p:sp>
      <p:sp>
        <p:nvSpPr>
          <p:cNvPr id="19" name="TextBox 18"/>
          <p:cNvSpPr txBox="1"/>
          <p:nvPr/>
        </p:nvSpPr>
        <p:spPr>
          <a:xfrm>
            <a:off x="783035" y="2858869"/>
            <a:ext cx="119816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EM barrel</a:t>
            </a:r>
            <a:endParaRPr lang="en-GB" sz="1600" dirty="0"/>
          </a:p>
        </p:txBody>
      </p:sp>
      <p:sp>
        <p:nvSpPr>
          <p:cNvPr id="16" name="TextBox 15"/>
          <p:cNvSpPr txBox="1"/>
          <p:nvPr/>
        </p:nvSpPr>
        <p:spPr>
          <a:xfrm>
            <a:off x="0" y="2858869"/>
            <a:ext cx="9144000" cy="1121082"/>
          </a:xfrm>
          <a:prstGeom prst="rect">
            <a:avLst/>
          </a:prstGeom>
          <a:solidFill>
            <a:srgbClr val="FFFFFF"/>
          </a:solidFill>
        </p:spPr>
        <p:txBody>
          <a:bodyPr wrap="square" tIns="234000" bIns="327600" rtlCol="0">
            <a:spAutoFit/>
          </a:bodyPr>
          <a:lstStyle/>
          <a:p>
            <a:pPr algn="ctr"/>
            <a:r>
              <a:rPr lang="en-GB" sz="3600" b="1" dirty="0" smtClean="0">
                <a:solidFill>
                  <a:srgbClr val="FF0000"/>
                </a:solidFill>
                <a:latin typeface="Trebuchet MS"/>
                <a:cs typeface="Trebuchet MS"/>
              </a:rPr>
              <a:t>ATLAS now well timed in for collisions</a:t>
            </a:r>
            <a:endParaRPr lang="en-GB" sz="3600" b="1" dirty="0">
              <a:solidFill>
                <a:srgbClr val="FF0000"/>
              </a:solidFill>
              <a:latin typeface="Trebuchet MS"/>
              <a:cs typeface="Trebuchet MS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762001" y="4491335"/>
            <a:ext cx="10667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i="1" dirty="0" smtClean="0"/>
              <a:t>ATLAS preliminary</a:t>
            </a:r>
            <a:endParaRPr lang="en-GB" sz="1200" i="1" dirty="0"/>
          </a:p>
        </p:txBody>
      </p:sp>
      <p:sp>
        <p:nvSpPr>
          <p:cNvPr id="23" name="TextBox 22"/>
          <p:cNvSpPr txBox="1"/>
          <p:nvPr/>
        </p:nvSpPr>
        <p:spPr>
          <a:xfrm>
            <a:off x="6629400" y="4648200"/>
            <a:ext cx="2057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i="1" dirty="0" smtClean="0"/>
              <a:t>ATLAS preliminary</a:t>
            </a:r>
            <a:endParaRPr lang="en-GB" sz="1200" i="1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accent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duotone>
              <a:schemeClr val="accent2">
                <a:shade val="45000"/>
                <a:satMod val="135000"/>
              </a:schemeClr>
              <a:prstClr val="white"/>
            </a:duotone>
          </a:blip>
          <a:srcRect b="3952"/>
          <a:stretch>
            <a:fillRect/>
          </a:stretch>
        </p:blipFill>
        <p:spPr>
          <a:xfrm>
            <a:off x="0" y="228600"/>
            <a:ext cx="9144000" cy="6049008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0" y="3276602"/>
            <a:ext cx="9144000" cy="1849931"/>
          </a:xfrm>
          <a:prstGeom prst="rect">
            <a:avLst/>
          </a:prstGeom>
          <a:solidFill>
            <a:schemeClr val="bg1">
              <a:alpha val="91000"/>
            </a:schemeClr>
          </a:solidFill>
        </p:spPr>
        <p:txBody>
          <a:bodyPr wrap="square" bIns="140400" rtlCol="0">
            <a:spAutoFit/>
          </a:bodyPr>
          <a:lstStyle/>
          <a:p>
            <a:pPr algn="ctr"/>
            <a:r>
              <a:rPr lang="en-GB" sz="3600" dirty="0" smtClean="0">
                <a:latin typeface="Trebuchet MS"/>
                <a:cs typeface="Trebuchet MS"/>
              </a:rPr>
              <a:t>Single beam, two beams,                               two synchronised beams,                      </a:t>
            </a:r>
            <a:r>
              <a:rPr lang="en-GB" sz="3600" i="1" dirty="0" smtClean="0">
                <a:latin typeface="Trebuchet MS"/>
                <a:cs typeface="Trebuchet MS"/>
              </a:rPr>
              <a:t>colliding </a:t>
            </a:r>
            <a:r>
              <a:rPr lang="en-GB" sz="3600" dirty="0" smtClean="0">
                <a:latin typeface="Trebuchet MS"/>
                <a:cs typeface="Trebuchet MS"/>
              </a:rPr>
              <a:t>beams, </a:t>
            </a:r>
            <a:r>
              <a:rPr lang="en-GB" sz="3600" b="1" i="1" dirty="0" smtClean="0">
                <a:solidFill>
                  <a:srgbClr val="FF0000"/>
                </a:solidFill>
                <a:latin typeface="Trebuchet MS"/>
                <a:cs typeface="Trebuchet MS"/>
              </a:rPr>
              <a:t>c</a:t>
            </a:r>
            <a:r>
              <a:rPr lang="en-GB" sz="3600" b="1" i="1" dirty="0" smtClean="0">
                <a:solidFill>
                  <a:srgbClr val="008000"/>
                </a:solidFill>
                <a:latin typeface="Trebuchet MS"/>
                <a:cs typeface="Trebuchet MS"/>
              </a:rPr>
              <a:t>o</a:t>
            </a:r>
            <a:r>
              <a:rPr lang="en-GB" sz="3600" b="1" i="1" dirty="0" smtClean="0">
                <a:solidFill>
                  <a:srgbClr val="0000FF"/>
                </a:solidFill>
                <a:latin typeface="Trebuchet MS"/>
                <a:cs typeface="Trebuchet MS"/>
              </a:rPr>
              <a:t>l</a:t>
            </a:r>
            <a:r>
              <a:rPr lang="en-GB" sz="3600" b="1" i="1" dirty="0" smtClean="0">
                <a:solidFill>
                  <a:schemeClr val="accent6">
                    <a:lumMod val="75000"/>
                  </a:schemeClr>
                </a:solidFill>
                <a:latin typeface="Trebuchet MS"/>
                <a:cs typeface="Trebuchet MS"/>
              </a:rPr>
              <a:t>l</a:t>
            </a:r>
            <a:r>
              <a:rPr lang="en-GB" sz="3600" b="1" i="1" dirty="0" smtClean="0">
                <a:solidFill>
                  <a:srgbClr val="660066"/>
                </a:solidFill>
                <a:latin typeface="Trebuchet MS"/>
                <a:cs typeface="Trebuchet MS"/>
              </a:rPr>
              <a:t>i</a:t>
            </a:r>
            <a:r>
              <a:rPr lang="en-GB" sz="3600" b="1" i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rebuchet MS"/>
                <a:cs typeface="Trebuchet MS"/>
              </a:rPr>
              <a:t>s</a:t>
            </a:r>
            <a:r>
              <a:rPr lang="en-GB" sz="3600" b="1" i="1" dirty="0" smtClean="0">
                <a:solidFill>
                  <a:srgbClr val="FF0000"/>
                </a:solidFill>
                <a:latin typeface="Trebuchet MS"/>
                <a:cs typeface="Trebuchet MS"/>
              </a:rPr>
              <a:t>i</a:t>
            </a:r>
            <a:r>
              <a:rPr lang="en-GB" sz="3600" b="1" i="1" dirty="0" smtClean="0">
                <a:solidFill>
                  <a:srgbClr val="660066"/>
                </a:solidFill>
                <a:latin typeface="Trebuchet MS"/>
                <a:cs typeface="Trebuchet MS"/>
              </a:rPr>
              <a:t>o</a:t>
            </a:r>
            <a:r>
              <a:rPr lang="en-GB" sz="3600" b="1" i="1" dirty="0" smtClean="0">
                <a:solidFill>
                  <a:schemeClr val="accent6">
                    <a:lumMod val="75000"/>
                  </a:schemeClr>
                </a:solidFill>
                <a:latin typeface="Trebuchet MS"/>
                <a:cs typeface="Trebuchet MS"/>
              </a:rPr>
              <a:t>n</a:t>
            </a:r>
            <a:r>
              <a:rPr lang="en-GB" sz="3600" b="1" i="1" dirty="0" smtClean="0">
                <a:solidFill>
                  <a:schemeClr val="accent3">
                    <a:lumMod val="50000"/>
                  </a:schemeClr>
                </a:solidFill>
                <a:latin typeface="Trebuchet MS"/>
                <a:cs typeface="Trebuchet MS"/>
              </a:rPr>
              <a:t>s</a:t>
            </a:r>
            <a:r>
              <a:rPr lang="en-GB" sz="3600" b="1" i="1" dirty="0" smtClean="0">
                <a:latin typeface="Trebuchet MS"/>
                <a:cs typeface="Trebuchet MS"/>
              </a:rPr>
              <a:t>  </a:t>
            </a:r>
            <a:r>
              <a:rPr lang="en-GB" sz="3600" dirty="0" smtClean="0">
                <a:latin typeface="Trebuchet MS"/>
                <a:cs typeface="Trebuchet MS"/>
              </a:rPr>
              <a:t>?</a:t>
            </a:r>
            <a:endParaRPr lang="en-GB" sz="3600" dirty="0">
              <a:latin typeface="Trebuchet MS"/>
              <a:cs typeface="Trebuchet MS"/>
            </a:endParaRPr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rcRect t="522"/>
          <a:stretch>
            <a:fillRect/>
          </a:stretch>
        </p:blipFill>
        <p:spPr>
          <a:xfrm>
            <a:off x="1" y="260266"/>
            <a:ext cx="9121140" cy="6037664"/>
          </a:xfrm>
          <a:prstGeom prst="rect">
            <a:avLst/>
          </a:prstGeom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rcRect b="3952"/>
          <a:stretch>
            <a:fillRect/>
          </a:stretch>
        </p:blipFill>
        <p:spPr>
          <a:xfrm>
            <a:off x="0" y="228600"/>
            <a:ext cx="9144000" cy="6049008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2144735"/>
            <a:ext cx="9144000" cy="1665265"/>
          </a:xfrm>
          <a:prstGeom prst="rect">
            <a:avLst/>
          </a:prstGeom>
          <a:solidFill>
            <a:schemeClr val="tx1">
              <a:lumMod val="95000"/>
              <a:lumOff val="5000"/>
              <a:alpha val="76000"/>
            </a:schemeClr>
          </a:solidFill>
        </p:spPr>
        <p:txBody>
          <a:bodyPr wrap="square" bIns="140400" rtlCol="0">
            <a:spAutoFit/>
          </a:bodyPr>
          <a:lstStyle/>
          <a:p>
            <a:pPr algn="ctr"/>
            <a:r>
              <a:rPr lang="en-GB" sz="3200" dirty="0" smtClean="0">
                <a:solidFill>
                  <a:schemeClr val="bg1"/>
                </a:solidFill>
                <a:latin typeface="Trebuchet MS"/>
                <a:cs typeface="Trebuchet MS"/>
              </a:rPr>
              <a:t>We were lucky – shortly after colliding beams were announced, at 14:</a:t>
            </a:r>
            <a:r>
              <a:rPr lang="en-GB" sz="3200" dirty="0" smtClean="0">
                <a:solidFill>
                  <a:schemeClr val="bg1"/>
                </a:solidFill>
                <a:latin typeface="Trebuchet MS"/>
                <a:cs typeface="Trebuchet MS"/>
              </a:rPr>
              <a:t>22 </a:t>
            </a:r>
            <a:r>
              <a:rPr lang="en-GB" sz="3200" dirty="0" smtClean="0">
                <a:solidFill>
                  <a:schemeClr val="bg1"/>
                </a:solidFill>
                <a:latin typeface="Trebuchet MS"/>
                <a:cs typeface="Trebuchet MS"/>
              </a:rPr>
              <a:t>an interesting              event appeared on our screens</a:t>
            </a:r>
            <a:endParaRPr lang="en-GB" sz="3200" dirty="0">
              <a:solidFill>
                <a:schemeClr val="bg1"/>
              </a:solidFill>
              <a:latin typeface="Trebuchet MS"/>
              <a:cs typeface="Trebuchet MS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4"/>
          <p:cNvPicPr>
            <a:picLocks noChangeAspect="1" noChangeArrowheads="1"/>
          </p:cNvPicPr>
          <p:nvPr/>
        </p:nvPicPr>
        <p:blipFill>
          <a:blip r:embed="rId2"/>
          <a:srcRect l="42848" t="54951" r="3120" b="2441"/>
          <a:stretch>
            <a:fillRect/>
          </a:stretch>
        </p:blipFill>
        <p:spPr bwMode="auto">
          <a:xfrm>
            <a:off x="4574733" y="3728720"/>
            <a:ext cx="4468431" cy="2748280"/>
          </a:xfrm>
          <a:prstGeom prst="rect">
            <a:avLst/>
          </a:prstGeom>
          <a:noFill/>
          <a:ln w="12700" cap="flat">
            <a:noFill/>
            <a:round/>
            <a:headEnd/>
            <a:tailEnd/>
          </a:ln>
        </p:spPr>
      </p:pic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152400" y="304800"/>
            <a:ext cx="8991601" cy="609600"/>
          </a:xfrm>
        </p:spPr>
        <p:txBody>
          <a:bodyPr>
            <a:noAutofit/>
          </a:bodyPr>
          <a:lstStyle/>
          <a:p>
            <a:pPr algn="l"/>
            <a:r>
              <a:rPr lang="en-US" sz="24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rebuchet MS"/>
                <a:cs typeface="Trebuchet MS"/>
              </a:rPr>
              <a:t>Two beams in the machine, how to detect a collision event? </a:t>
            </a:r>
          </a:p>
        </p:txBody>
      </p:sp>
      <p:cxnSp>
        <p:nvCxnSpPr>
          <p:cNvPr id="9" name="Straight Connector 8"/>
          <p:cNvCxnSpPr/>
          <p:nvPr/>
        </p:nvCxnSpPr>
        <p:spPr>
          <a:xfrm>
            <a:off x="228600" y="838200"/>
            <a:ext cx="8915400" cy="1588"/>
          </a:xfrm>
          <a:prstGeom prst="line">
            <a:avLst/>
          </a:prstGeom>
          <a:ln>
            <a:solidFill>
              <a:schemeClr val="tx2">
                <a:lumMod val="60000"/>
                <a:lumOff val="40000"/>
              </a:schemeClr>
            </a:solidFill>
          </a:ln>
          <a:effectLst>
            <a:outerShdw blurRad="76200" dist="20000" dir="5400000" rotWithShape="0">
              <a:srgbClr val="000000">
                <a:alpha val="16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228600" y="1036639"/>
            <a:ext cx="8586616" cy="5135563"/>
          </a:xfrm>
        </p:spPr>
        <p:txBody>
          <a:bodyPr>
            <a:noAutofit/>
          </a:bodyPr>
          <a:lstStyle/>
          <a:p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rebuchet MS"/>
                <a:cs typeface="Trebuchet MS"/>
              </a:rPr>
              <a:t>T</a:t>
            </a:r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rebuchet MS"/>
                <a:cs typeface="Trebuchet MS"/>
              </a:rPr>
              <a:t>rigger synchronized with </a:t>
            </a:r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rebuchet MS"/>
                <a:cs typeface="Trebuchet MS"/>
              </a:rPr>
              <a:t>beam pickup </a:t>
            </a:r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rebuchet MS"/>
                <a:cs typeface="Trebuchet MS"/>
              </a:rPr>
              <a:t>signals (suppresses cosmics)</a:t>
            </a:r>
          </a:p>
          <a:p>
            <a:pPr>
              <a:spcBef>
                <a:spcPts val="1200"/>
              </a:spcBef>
            </a:pPr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rebuchet MS"/>
                <a:cs typeface="Trebuchet MS"/>
              </a:rPr>
              <a:t>Separation of beam-related backgrounds and collisions via timing measurements on </a:t>
            </a:r>
            <a:r>
              <a:rPr lang="en-US" sz="2000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rebuchet MS"/>
                <a:cs typeface="Trebuchet MS"/>
              </a:rPr>
              <a:t>A</a:t>
            </a:r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rebuchet MS"/>
                <a:cs typeface="Trebuchet MS"/>
              </a:rPr>
              <a:t> and </a:t>
            </a:r>
            <a:r>
              <a:rPr lang="en-US" sz="2000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rebuchet MS"/>
                <a:cs typeface="Trebuchet MS"/>
              </a:rPr>
              <a:t>C</a:t>
            </a:r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rebuchet MS"/>
                <a:cs typeface="Trebuchet MS"/>
              </a:rPr>
              <a:t> sides of ATLAS (</a:t>
            </a:r>
            <a:r>
              <a:rPr lang="en-US" sz="20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Trebuchet MS"/>
                <a:cs typeface="Trebuchet MS"/>
              </a:rPr>
              <a:t>ToF</a:t>
            </a:r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rebuchet MS"/>
                <a:cs typeface="Trebuchet MS"/>
              </a:rPr>
              <a:t>)</a:t>
            </a:r>
          </a:p>
          <a:p>
            <a:pPr lvl="1">
              <a:spcBef>
                <a:spcPts val="1224"/>
              </a:spcBef>
            </a:pPr>
            <a:r>
              <a:rPr 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rebuchet MS"/>
                <a:cs typeface="Trebuchet MS"/>
              </a:rPr>
              <a:t>Use minimum bias scintillators (MBTS) in forward regions</a:t>
            </a:r>
          </a:p>
          <a:p>
            <a:pPr lvl="1">
              <a:spcBef>
                <a:spcPts val="24"/>
              </a:spcBef>
              <a:buNone/>
            </a:pPr>
            <a:r>
              <a:rPr 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rebuchet MS"/>
                <a:cs typeface="Trebuchet MS"/>
              </a:rPr>
              <a:t>	(use also multiplicity)</a:t>
            </a:r>
          </a:p>
          <a:p>
            <a:pPr lvl="1">
              <a:spcBef>
                <a:spcPts val="624"/>
              </a:spcBef>
            </a:pPr>
            <a:r>
              <a:rPr 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rebuchet MS"/>
                <a:cs typeface="Trebuchet MS"/>
              </a:rPr>
              <a:t>Use precise Liquid-argon endcap calorimeter timing</a:t>
            </a:r>
          </a:p>
        </p:txBody>
      </p:sp>
      <p:pic>
        <p:nvPicPr>
          <p:cNvPr id="14" name="Picture 6"/>
          <p:cNvPicPr>
            <a:picLocks noChangeAspect="1" noChangeArrowheads="1"/>
          </p:cNvPicPr>
          <p:nvPr/>
        </p:nvPicPr>
        <p:blipFill>
          <a:blip r:embed="rId3"/>
          <a:srcRect l="51210" t="274" r="29163" b="71732"/>
          <a:stretch>
            <a:fillRect/>
          </a:stretch>
        </p:blipFill>
        <p:spPr bwMode="auto">
          <a:xfrm>
            <a:off x="6818723" y="2037082"/>
            <a:ext cx="1563277" cy="1577499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4"/>
          <a:srcRect b="14542"/>
          <a:stretch>
            <a:fillRect/>
          </a:stretch>
        </p:blipFill>
        <p:spPr>
          <a:xfrm>
            <a:off x="-12032" y="3552732"/>
            <a:ext cx="4838032" cy="2772549"/>
          </a:xfrm>
          <a:prstGeom prst="rect">
            <a:avLst/>
          </a:prstGeom>
          <a:effectLst/>
        </p:spPr>
      </p:pic>
      <p:sp>
        <p:nvSpPr>
          <p:cNvPr id="19" name="Rectangle 18"/>
          <p:cNvSpPr/>
          <p:nvPr/>
        </p:nvSpPr>
        <p:spPr>
          <a:xfrm>
            <a:off x="4572000" y="3256280"/>
            <a:ext cx="1983932" cy="519518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TextBox 19"/>
          <p:cNvSpPr txBox="1"/>
          <p:nvPr/>
        </p:nvSpPr>
        <p:spPr>
          <a:xfrm>
            <a:off x="866698" y="3502225"/>
            <a:ext cx="324810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latin typeface=""/>
                <a:cs typeface=""/>
              </a:rPr>
              <a:t>MBTS: </a:t>
            </a:r>
            <a:r>
              <a:rPr lang="en-GB" sz="1400" dirty="0" err="1" smtClean="0">
                <a:latin typeface="Symbol" charset="2"/>
                <a:cs typeface="Symbol" charset="2"/>
              </a:rPr>
              <a:t>D</a:t>
            </a:r>
            <a:r>
              <a:rPr lang="en-GB" sz="1400" dirty="0" err="1" smtClean="0">
                <a:latin typeface="Trebuchet MS"/>
                <a:cs typeface="Trebuchet MS"/>
              </a:rPr>
              <a:t>t(</a:t>
            </a:r>
            <a:r>
              <a:rPr lang="en-GB" sz="1400" i="1" dirty="0" err="1" smtClean="0">
                <a:latin typeface="Trebuchet MS"/>
                <a:cs typeface="Trebuchet MS"/>
              </a:rPr>
              <a:t>A</a:t>
            </a:r>
            <a:r>
              <a:rPr lang="en-GB" sz="1400" dirty="0" smtClean="0">
                <a:latin typeface="Trebuchet MS"/>
                <a:cs typeface="Trebuchet MS"/>
              </a:rPr>
              <a:t> – </a:t>
            </a:r>
            <a:r>
              <a:rPr lang="en-GB" sz="1400" i="1" dirty="0" smtClean="0">
                <a:latin typeface="Trebuchet MS"/>
                <a:cs typeface="Trebuchet MS"/>
              </a:rPr>
              <a:t>C</a:t>
            </a:r>
            <a:r>
              <a:rPr lang="en-GB" sz="1400" dirty="0" smtClean="0">
                <a:latin typeface="Trebuchet MS"/>
                <a:cs typeface="Trebuchet MS"/>
              </a:rPr>
              <a:t>) </a:t>
            </a:r>
            <a:endParaRPr lang="en-GB" sz="1400" dirty="0">
              <a:latin typeface=""/>
              <a:cs typeface="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4981498" y="3283803"/>
            <a:ext cx="157443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latin typeface=""/>
                <a:cs typeface=""/>
              </a:rPr>
              <a:t>LAr calorimeter: </a:t>
            </a:r>
            <a:r>
              <a:rPr lang="en-GB" sz="1400" dirty="0" err="1" smtClean="0">
                <a:latin typeface="Symbol" charset="2"/>
                <a:cs typeface="Symbol" charset="2"/>
              </a:rPr>
              <a:t>D</a:t>
            </a:r>
            <a:r>
              <a:rPr lang="en-GB" sz="1400" dirty="0" err="1" smtClean="0">
                <a:latin typeface="Trebuchet MS"/>
                <a:cs typeface="Trebuchet MS"/>
              </a:rPr>
              <a:t>t(</a:t>
            </a:r>
            <a:r>
              <a:rPr lang="en-GB" sz="1400" i="1" dirty="0" err="1" smtClean="0">
                <a:latin typeface="Trebuchet MS"/>
                <a:cs typeface="Trebuchet MS"/>
              </a:rPr>
              <a:t>A</a:t>
            </a:r>
            <a:r>
              <a:rPr lang="en-GB" sz="1400" dirty="0" smtClean="0">
                <a:latin typeface="Trebuchet MS"/>
                <a:cs typeface="Trebuchet MS"/>
              </a:rPr>
              <a:t> – </a:t>
            </a:r>
            <a:r>
              <a:rPr lang="en-GB" sz="1400" i="1" dirty="0" smtClean="0">
                <a:latin typeface="Trebuchet MS"/>
                <a:cs typeface="Trebuchet MS"/>
              </a:rPr>
              <a:t>C</a:t>
            </a:r>
            <a:r>
              <a:rPr lang="en-GB" sz="1400" dirty="0" smtClean="0">
                <a:latin typeface="Trebuchet MS"/>
                <a:cs typeface="Trebuchet MS"/>
              </a:rPr>
              <a:t>) </a:t>
            </a:r>
            <a:endParaRPr lang="en-GB" sz="1400" dirty="0">
              <a:latin typeface=""/>
              <a:cs typeface=""/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7239001" y="3668438"/>
            <a:ext cx="1776175" cy="756077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TextBox 29"/>
          <p:cNvSpPr txBox="1"/>
          <p:nvPr/>
        </p:nvSpPr>
        <p:spPr>
          <a:xfrm>
            <a:off x="7308481" y="3810002"/>
            <a:ext cx="1582488" cy="461665"/>
          </a:xfrm>
          <a:prstGeom prst="rect">
            <a:avLst/>
          </a:prstGeom>
          <a:solidFill>
            <a:srgbClr val="FFFFFF"/>
          </a:solidFill>
          <a:effectLst>
            <a:outerShdw blurRad="50800" dist="38100" dir="2700000">
              <a:srgbClr val="000000">
                <a:alpha val="19000"/>
              </a:srgbClr>
            </a:outerShdw>
          </a:effectLst>
        </p:spPr>
        <p:txBody>
          <a:bodyPr wrap="none" rtlCol="0">
            <a:spAutoFit/>
          </a:bodyPr>
          <a:lstStyle/>
          <a:p>
            <a:pPr defTabSz="84138"/>
            <a:r>
              <a:rPr lang="en-GB" sz="1200" dirty="0" smtClean="0"/>
              <a:t>Mean: 		1.1 ± 0.1 ns</a:t>
            </a:r>
          </a:p>
          <a:p>
            <a:pPr defTabSz="84138"/>
            <a:r>
              <a:rPr lang="en-GB" sz="1200" dirty="0" smtClean="0"/>
              <a:t>Sigma: 	1.5 ± 0.1 ns</a:t>
            </a:r>
            <a:endParaRPr lang="en-GB" sz="1200" dirty="0"/>
          </a:p>
        </p:txBody>
      </p:sp>
      <p:sp>
        <p:nvSpPr>
          <p:cNvPr id="13" name="Rectangle 12"/>
          <p:cNvSpPr/>
          <p:nvPr/>
        </p:nvSpPr>
        <p:spPr>
          <a:xfrm>
            <a:off x="3058160" y="3997679"/>
            <a:ext cx="1281112" cy="40601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TextBox 16"/>
          <p:cNvSpPr txBox="1"/>
          <p:nvPr/>
        </p:nvSpPr>
        <p:spPr>
          <a:xfrm>
            <a:off x="3007198" y="3902335"/>
            <a:ext cx="105280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two beams</a:t>
            </a:r>
            <a:endParaRPr lang="en-GB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670572" y="4776013"/>
            <a:ext cx="82522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err="1" smtClean="0">
                <a:latin typeface="Symbol" charset="2"/>
                <a:cs typeface="Symbol" charset="2"/>
              </a:rPr>
              <a:t>D</a:t>
            </a:r>
            <a:r>
              <a:rPr lang="en-GB" sz="1400" dirty="0" err="1" smtClean="0">
                <a:latin typeface="Trebuchet MS"/>
                <a:cs typeface="Trebuchet MS"/>
              </a:rPr>
              <a:t>z</a:t>
            </a:r>
            <a:r>
              <a:rPr lang="en-GB" sz="1400" dirty="0" smtClean="0">
                <a:latin typeface="Trebuchet MS"/>
                <a:cs typeface="Trebuchet MS"/>
              </a:rPr>
              <a:t> ~ 7m </a:t>
            </a:r>
            <a:endParaRPr lang="en-GB" sz="1400" dirty="0">
              <a:latin typeface="Symbol" charset="2"/>
              <a:cs typeface="Symbol" charset="2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4267200" y="6169223"/>
            <a:ext cx="35543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>
                <a:latin typeface="Trebuchet MS"/>
                <a:cs typeface="Trebuchet MS"/>
              </a:rPr>
              <a:t>ns </a:t>
            </a:r>
            <a:endParaRPr lang="en-GB" sz="1400" dirty="0">
              <a:latin typeface="Symbol" charset="2"/>
              <a:cs typeface="Symbol" charset="2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5257800" y="5268557"/>
            <a:ext cx="914400" cy="451729"/>
          </a:xfrm>
          <a:prstGeom prst="rect">
            <a:avLst/>
          </a:prstGeom>
          <a:solidFill>
            <a:srgbClr val="FFFFFF"/>
          </a:solidFill>
        </p:spPr>
        <p:txBody>
          <a:bodyPr wrap="square" tIns="93600" bIns="140400" rtlCol="0">
            <a:spAutoFit/>
          </a:bodyPr>
          <a:lstStyle/>
          <a:p>
            <a:r>
              <a:rPr lang="en-GB" sz="1400" dirty="0" err="1" smtClean="0">
                <a:latin typeface="Symbol" charset="2"/>
                <a:cs typeface="Symbol" charset="2"/>
              </a:rPr>
              <a:t>D</a:t>
            </a:r>
            <a:r>
              <a:rPr lang="en-GB" sz="1400" dirty="0" err="1" smtClean="0">
                <a:latin typeface="Trebuchet MS"/>
                <a:cs typeface="Trebuchet MS"/>
              </a:rPr>
              <a:t>z</a:t>
            </a:r>
            <a:r>
              <a:rPr lang="en-GB" sz="1400" dirty="0" smtClean="0">
                <a:latin typeface="Trebuchet MS"/>
                <a:cs typeface="Trebuchet MS"/>
              </a:rPr>
              <a:t> ~ 9m  </a:t>
            </a:r>
            <a:endParaRPr lang="en-GB" sz="1400" dirty="0">
              <a:latin typeface="Symbol" charset="2"/>
              <a:cs typeface="Symbol" charset="2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167775" y="3533003"/>
            <a:ext cx="170902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i="1" dirty="0" smtClean="0"/>
              <a:t>ATLAS preliminary</a:t>
            </a:r>
            <a:endParaRPr lang="en-GB" sz="1200" i="1" dirty="0"/>
          </a:p>
        </p:txBody>
      </p:sp>
      <p:sp>
        <p:nvSpPr>
          <p:cNvPr id="25" name="TextBox 24"/>
          <p:cNvSpPr txBox="1"/>
          <p:nvPr/>
        </p:nvSpPr>
        <p:spPr>
          <a:xfrm>
            <a:off x="5181600" y="3886200"/>
            <a:ext cx="1066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i="1" dirty="0" smtClean="0"/>
              <a:t>ATLAS preliminary</a:t>
            </a:r>
            <a:endParaRPr lang="en-GB" sz="1200" i="1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152400" y="304800"/>
            <a:ext cx="8991601" cy="609600"/>
          </a:xfrm>
        </p:spPr>
        <p:txBody>
          <a:bodyPr>
            <a:noAutofit/>
          </a:bodyPr>
          <a:lstStyle/>
          <a:p>
            <a:pPr algn="l"/>
            <a:r>
              <a:rPr lang="en-US" sz="24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rebuchet MS"/>
                <a:cs typeface="Trebuchet MS"/>
              </a:rPr>
              <a:t>Two beams in the machine, how to detect a collision event? </a:t>
            </a:r>
          </a:p>
        </p:txBody>
      </p:sp>
      <p:cxnSp>
        <p:nvCxnSpPr>
          <p:cNvPr id="9" name="Straight Connector 8"/>
          <p:cNvCxnSpPr/>
          <p:nvPr/>
        </p:nvCxnSpPr>
        <p:spPr>
          <a:xfrm>
            <a:off x="228600" y="838200"/>
            <a:ext cx="8915400" cy="1588"/>
          </a:xfrm>
          <a:prstGeom prst="line">
            <a:avLst/>
          </a:prstGeom>
          <a:ln>
            <a:solidFill>
              <a:schemeClr val="tx2">
                <a:lumMod val="60000"/>
                <a:lumOff val="40000"/>
              </a:schemeClr>
            </a:solidFill>
          </a:ln>
          <a:effectLst>
            <a:outerShdw blurRad="76200" dist="20000" dir="5400000" rotWithShape="0">
              <a:srgbClr val="000000">
                <a:alpha val="16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228600" y="1036639"/>
            <a:ext cx="8586616" cy="5135563"/>
          </a:xfrm>
        </p:spPr>
        <p:txBody>
          <a:bodyPr>
            <a:noAutofit/>
          </a:bodyPr>
          <a:lstStyle/>
          <a:p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rebuchet MS"/>
                <a:cs typeface="Trebuchet MS"/>
              </a:rPr>
              <a:t>Can also use TRT timing</a:t>
            </a:r>
          </a:p>
          <a:p>
            <a:pPr lvl="1">
              <a:spcBef>
                <a:spcPts val="1224"/>
              </a:spcBef>
            </a:pPr>
            <a:endParaRPr lang="en-US" sz="1400" dirty="0" smtClean="0">
              <a:solidFill>
                <a:schemeClr val="tx1">
                  <a:lumMod val="75000"/>
                  <a:lumOff val="25000"/>
                </a:schemeClr>
              </a:solidFill>
              <a:latin typeface="Trebuchet MS"/>
              <a:cs typeface="Trebuchet MS"/>
            </a:endParaRPr>
          </a:p>
        </p:txBody>
      </p:sp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2"/>
          <a:srcRect l="389" r="10506"/>
          <a:stretch>
            <a:fillRect/>
          </a:stretch>
        </p:blipFill>
        <p:spPr bwMode="auto">
          <a:xfrm>
            <a:off x="4038600" y="1066800"/>
            <a:ext cx="4495800" cy="2584360"/>
          </a:xfrm>
          <a:prstGeom prst="rect">
            <a:avLst/>
          </a:prstGeom>
          <a:noFill/>
          <a:ln w="12700" cap="flat">
            <a:noFill/>
            <a:prstDash val="solid"/>
            <a:miter lim="800000"/>
            <a:headEnd/>
            <a:tailEnd/>
          </a:ln>
        </p:spPr>
      </p:pic>
      <p:pic>
        <p:nvPicPr>
          <p:cNvPr id="11" name="Picture 4"/>
          <p:cNvPicPr>
            <a:picLocks noChangeAspect="1" noChangeArrowheads="1"/>
          </p:cNvPicPr>
          <p:nvPr/>
        </p:nvPicPr>
        <p:blipFill>
          <a:blip r:embed="rId3"/>
          <a:srcRect l="809" r="10152"/>
          <a:stretch>
            <a:fillRect/>
          </a:stretch>
        </p:blipFill>
        <p:spPr bwMode="auto">
          <a:xfrm>
            <a:off x="4059421" y="3776662"/>
            <a:ext cx="4500451" cy="2590800"/>
          </a:xfrm>
          <a:prstGeom prst="rect">
            <a:avLst/>
          </a:prstGeom>
          <a:noFill/>
          <a:ln w="12700" cap="flat">
            <a:noFill/>
            <a:prstDash val="solid"/>
            <a:miter lim="800000"/>
            <a:headEnd/>
            <a:tailEnd/>
          </a:ln>
        </p:spPr>
      </p:pic>
      <p:sp>
        <p:nvSpPr>
          <p:cNvPr id="12" name="TextBox 11"/>
          <p:cNvSpPr txBox="1"/>
          <p:nvPr/>
        </p:nvSpPr>
        <p:spPr>
          <a:xfrm>
            <a:off x="638098" y="2521059"/>
            <a:ext cx="3248102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600" dirty="0" smtClean="0">
                <a:latin typeface=""/>
                <a:cs typeface=""/>
              </a:rPr>
              <a:t>A beam-related background event coming from beam-1 (A-side)</a:t>
            </a:r>
          </a:p>
          <a:p>
            <a:pPr algn="r">
              <a:spcBef>
                <a:spcPts val="600"/>
              </a:spcBef>
            </a:pPr>
            <a:r>
              <a:rPr lang="en-US" sz="1600" dirty="0" err="1" smtClean="0">
                <a:latin typeface=""/>
                <a:cs typeface=""/>
                <a:sym typeface="Wingdings"/>
              </a:rPr>
              <a:t></a:t>
            </a:r>
            <a:r>
              <a:rPr lang="en-US" sz="1600" dirty="0" smtClean="0">
                <a:latin typeface=""/>
                <a:cs typeface=""/>
                <a:sym typeface="Wingdings"/>
              </a:rPr>
              <a:t> timing is “wrong” for A-side</a:t>
            </a:r>
            <a:endParaRPr lang="en-GB" sz="1600" dirty="0">
              <a:latin typeface=""/>
              <a:cs typeface="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28600" y="5511224"/>
            <a:ext cx="3629103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600" dirty="0" smtClean="0">
                <a:latin typeface=""/>
                <a:cs typeface=""/>
              </a:rPr>
              <a:t>A collision event</a:t>
            </a:r>
          </a:p>
          <a:p>
            <a:pPr algn="r"/>
            <a:r>
              <a:rPr lang="en-US" sz="1600" dirty="0" err="1" smtClean="0">
                <a:latin typeface=""/>
                <a:cs typeface=""/>
                <a:sym typeface="Wingdings"/>
              </a:rPr>
              <a:t></a:t>
            </a:r>
            <a:r>
              <a:rPr lang="en-US" sz="1600" dirty="0" smtClean="0">
                <a:latin typeface=""/>
                <a:cs typeface=""/>
                <a:sym typeface="Wingdings"/>
              </a:rPr>
              <a:t> timing is collision-like on both sides</a:t>
            </a:r>
            <a:endParaRPr lang="en-GB" sz="1600" dirty="0">
              <a:latin typeface=""/>
              <a:cs typeface=""/>
            </a:endParaRPr>
          </a:p>
        </p:txBody>
      </p:sp>
      <p:cxnSp>
        <p:nvCxnSpPr>
          <p:cNvPr id="15" name="Straight Arrow Connector 14"/>
          <p:cNvCxnSpPr/>
          <p:nvPr/>
        </p:nvCxnSpPr>
        <p:spPr>
          <a:xfrm rot="10800000">
            <a:off x="8458200" y="2133600"/>
            <a:ext cx="433216" cy="158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8402320" y="1752600"/>
            <a:ext cx="63377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>
                <a:solidFill>
                  <a:srgbClr val="FF0000"/>
                </a:solidFill>
              </a:rPr>
              <a:t>beam</a:t>
            </a:r>
            <a:endParaRPr lang="en-GB" sz="1400" dirty="0">
              <a:solidFill>
                <a:srgbClr val="FF00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648200" y="1292423"/>
            <a:ext cx="1905000" cy="307777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r>
              <a:rPr lang="en-GB" sz="1400" i="1" dirty="0" smtClean="0">
                <a:solidFill>
                  <a:srgbClr val="FF0000"/>
                </a:solidFill>
              </a:rPr>
              <a:t>C-side</a:t>
            </a:r>
            <a:endParaRPr lang="en-GB" sz="1400" i="1" dirty="0">
              <a:solidFill>
                <a:srgbClr val="FF000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7482613" y="1295400"/>
            <a:ext cx="74698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i="1" dirty="0" smtClean="0">
                <a:solidFill>
                  <a:srgbClr val="FF0000"/>
                </a:solidFill>
              </a:rPr>
              <a:t>A-side</a:t>
            </a:r>
            <a:endParaRPr lang="en-GB" sz="1400" i="1" dirty="0">
              <a:solidFill>
                <a:srgbClr val="FF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698687" y="2923401"/>
            <a:ext cx="170902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i="1" dirty="0" smtClean="0"/>
              <a:t>ATLAS preliminary</a:t>
            </a:r>
            <a:endParaRPr lang="en-GB" sz="1200" i="1" dirty="0"/>
          </a:p>
        </p:txBody>
      </p:sp>
      <p:sp>
        <p:nvSpPr>
          <p:cNvPr id="17" name="TextBox 16"/>
          <p:cNvSpPr txBox="1"/>
          <p:nvPr/>
        </p:nvSpPr>
        <p:spPr>
          <a:xfrm>
            <a:off x="5715000" y="5666601"/>
            <a:ext cx="170902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i="1" dirty="0" smtClean="0"/>
              <a:t>ATLAS preliminary</a:t>
            </a:r>
            <a:endParaRPr lang="en-GB" sz="1200" i="1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6200"/>
            <a:ext cx="9144000" cy="6297930"/>
          </a:xfrm>
          <a:prstGeom prst="rect">
            <a:avLst/>
          </a:prstGeom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rcRect t="5593"/>
          <a:stretch>
            <a:fillRect/>
          </a:stretch>
        </p:blipFill>
        <p:spPr>
          <a:xfrm>
            <a:off x="20820" y="3291840"/>
            <a:ext cx="9123180" cy="323721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820" y="762000"/>
            <a:ext cx="8970780" cy="1143000"/>
          </a:xfrm>
        </p:spPr>
        <p:txBody>
          <a:bodyPr/>
          <a:lstStyle/>
          <a:p>
            <a:r>
              <a:rPr lang="en-GB" sz="3200" dirty="0" smtClean="0">
                <a:solidFill>
                  <a:schemeClr val="bg1"/>
                </a:solidFill>
              </a:rPr>
              <a:t>Big thanks to the machine team for a spectacular performance,</a:t>
            </a:r>
            <a:r>
              <a:rPr lang="en-GB" sz="3200" dirty="0" smtClean="0">
                <a:solidFill>
                  <a:schemeClr val="bg1"/>
                </a:solidFill>
              </a:rPr>
              <a:t> and the excellent </a:t>
            </a:r>
            <a:r>
              <a:rPr lang="en-GB" sz="3200" dirty="0" smtClean="0">
                <a:solidFill>
                  <a:schemeClr val="bg1"/>
                </a:solidFill>
              </a:rPr>
              <a:t>communication between ATLAS and CCC</a:t>
            </a:r>
            <a:endParaRPr lang="en-GB" sz="32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rcRect t="8974"/>
          <a:stretch>
            <a:fillRect/>
          </a:stretch>
        </p:blipFill>
        <p:spPr>
          <a:xfrm>
            <a:off x="0" y="152402"/>
            <a:ext cx="9144000" cy="6242585"/>
          </a:xfrm>
          <a:prstGeom prst="rect">
            <a:avLst/>
          </a:prstGeom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685800" y="2819400"/>
            <a:ext cx="8458200" cy="2819400"/>
          </a:xfrm>
          <a:prstGeom prst="rect">
            <a:avLst/>
          </a:prstGeom>
          <a:solidFill>
            <a:srgbClr val="0D0D0D"/>
          </a:solidFill>
          <a:effectLst>
            <a:outerShdw blurRad="50800" dist="38100" dir="5400000">
              <a:srgbClr val="000000">
                <a:alpha val="43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152400" y="304800"/>
            <a:ext cx="8991601" cy="609600"/>
          </a:xfrm>
        </p:spPr>
        <p:txBody>
          <a:bodyPr>
            <a:noAutofit/>
          </a:bodyPr>
          <a:lstStyle/>
          <a:p>
            <a:pPr algn="l"/>
            <a:r>
              <a:rPr lang="en-US" sz="24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rebuchet MS"/>
                <a:cs typeface="Trebuchet MS"/>
              </a:rPr>
              <a:t>Can we prove that our background separation works?</a:t>
            </a:r>
          </a:p>
        </p:txBody>
      </p:sp>
      <p:cxnSp>
        <p:nvCxnSpPr>
          <p:cNvPr id="9" name="Straight Connector 8"/>
          <p:cNvCxnSpPr/>
          <p:nvPr/>
        </p:nvCxnSpPr>
        <p:spPr>
          <a:xfrm>
            <a:off x="228600" y="838200"/>
            <a:ext cx="8915400" cy="1588"/>
          </a:xfrm>
          <a:prstGeom prst="line">
            <a:avLst/>
          </a:prstGeom>
          <a:ln>
            <a:solidFill>
              <a:schemeClr val="tx2">
                <a:lumMod val="60000"/>
                <a:lumOff val="40000"/>
              </a:schemeClr>
            </a:solidFill>
          </a:ln>
          <a:effectLst>
            <a:outerShdw blurRad="76200" dist="20000" dir="5400000" rotWithShape="0">
              <a:srgbClr val="000000">
                <a:alpha val="16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228599" y="1036639"/>
            <a:ext cx="8915401" cy="5135563"/>
          </a:xfrm>
        </p:spPr>
        <p:txBody>
          <a:bodyPr>
            <a:noAutofit/>
          </a:bodyPr>
          <a:lstStyle/>
          <a:p>
            <a:pPr>
              <a:spcBef>
                <a:spcPts val="1080"/>
              </a:spcBef>
            </a:pPr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rebuchet MS"/>
                <a:cs typeface="Trebuchet MS"/>
              </a:rPr>
              <a:t>The ATLAS beam pickups showed a phase inconsistency of 900 </a:t>
            </a:r>
            <a:r>
              <a:rPr lang="en-US" sz="20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Trebuchet MS"/>
                <a:cs typeface="Trebuchet MS"/>
              </a:rPr>
              <a:t>ps</a:t>
            </a:r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rebuchet MS"/>
                <a:cs typeface="Trebuchet MS"/>
              </a:rPr>
              <a:t>     causing the primary vertex to be shifted by </a:t>
            </a:r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Symbol" charset="2"/>
                <a:cs typeface="Symbol" charset="2"/>
              </a:rPr>
              <a:t>-</a:t>
            </a:r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rebuchet MS"/>
                <a:cs typeface="Trebuchet MS"/>
              </a:rPr>
              <a:t>13.5 cm in </a:t>
            </a:r>
            <a:r>
              <a:rPr lang="en-US" sz="2000" i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Trebuchet MS"/>
                <a:cs typeface="Trebuchet MS"/>
              </a:rPr>
              <a:t>z</a:t>
            </a:r>
            <a:endParaRPr lang="en-US" sz="1400" dirty="0" smtClean="0">
              <a:solidFill>
                <a:schemeClr val="tx1">
                  <a:lumMod val="75000"/>
                  <a:lumOff val="25000"/>
                </a:schemeClr>
              </a:solidFill>
              <a:latin typeface="Trebuchet MS"/>
              <a:cs typeface="Trebuchet MS"/>
            </a:endParaRPr>
          </a:p>
          <a:p>
            <a:pPr>
              <a:spcBef>
                <a:spcPts val="1224"/>
              </a:spcBef>
            </a:pPr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rebuchet MS"/>
                <a:cs typeface="Trebuchet MS"/>
              </a:rPr>
              <a:t>Based on this information, at around 14:50, the LHC operators performed an RF cogging to correct the </a:t>
            </a:r>
            <a:r>
              <a:rPr lang="en-US" sz="2000" i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Trebuchet MS"/>
                <a:cs typeface="Trebuchet MS"/>
              </a:rPr>
              <a:t>z</a:t>
            </a:r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rebuchet MS"/>
                <a:cs typeface="Trebuchet MS"/>
              </a:rPr>
              <a:t> positioning of the beam spot at</a:t>
            </a:r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rebuchet MS"/>
                <a:cs typeface="Trebuchet MS"/>
              </a:rPr>
              <a:t> IP1</a:t>
            </a:r>
            <a:endParaRPr lang="en-US" sz="2000" dirty="0" smtClean="0">
              <a:solidFill>
                <a:schemeClr val="tx1">
                  <a:lumMod val="75000"/>
                  <a:lumOff val="25000"/>
                </a:schemeClr>
              </a:solidFill>
              <a:latin typeface="Trebuchet MS"/>
              <a:cs typeface="Trebuchet MS"/>
            </a:endParaRPr>
          </a:p>
        </p:txBody>
      </p:sp>
      <p:pic>
        <p:nvPicPr>
          <p:cNvPr id="6" name="Picture 4" descr="2beams_adjusted.tiff"/>
          <p:cNvPicPr>
            <a:picLocks noChangeAspect="1"/>
          </p:cNvPicPr>
          <p:nvPr/>
        </p:nvPicPr>
        <p:blipFill>
          <a:blip r:embed="rId2"/>
          <a:srcRect t="18401" r="43254" b="33090"/>
          <a:stretch>
            <a:fillRect/>
          </a:stretch>
        </p:blipFill>
        <p:spPr bwMode="auto">
          <a:xfrm>
            <a:off x="5029201" y="3059424"/>
            <a:ext cx="3082473" cy="20474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5" descr="2beams.tiff"/>
          <p:cNvPicPr>
            <a:picLocks noChangeAspect="1"/>
          </p:cNvPicPr>
          <p:nvPr/>
        </p:nvPicPr>
        <p:blipFill>
          <a:blip r:embed="rId3"/>
          <a:srcRect t="8705" r="13934" b="33041"/>
          <a:stretch>
            <a:fillRect/>
          </a:stretch>
        </p:blipFill>
        <p:spPr bwMode="auto">
          <a:xfrm>
            <a:off x="810318" y="3048000"/>
            <a:ext cx="3910630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/>
        </p:nvSpPr>
        <p:spPr>
          <a:xfrm>
            <a:off x="3276600" y="2819402"/>
            <a:ext cx="1721900" cy="307777"/>
          </a:xfrm>
          <a:prstGeom prst="rect">
            <a:avLst/>
          </a:prstGeom>
          <a:solidFill>
            <a:srgbClr val="0D0D0D"/>
          </a:solidFill>
        </p:spPr>
        <p:txBody>
          <a:bodyPr wrap="none" rtlCol="0">
            <a:spAutoFit/>
          </a:bodyPr>
          <a:lstStyle/>
          <a:p>
            <a:r>
              <a:rPr lang="en-GB" sz="1400" i="1" dirty="0" smtClean="0">
                <a:solidFill>
                  <a:srgbClr val="FFFFFF"/>
                </a:solidFill>
              </a:rPr>
              <a:t>Before RF cogging</a:t>
            </a:r>
            <a:endParaRPr lang="en-GB" sz="1400" i="1" dirty="0">
              <a:solidFill>
                <a:srgbClr val="FFFFFF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177044" y="2819400"/>
            <a:ext cx="2867672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i="1" dirty="0" smtClean="0">
                <a:solidFill>
                  <a:srgbClr val="FFFFFF"/>
                </a:solidFill>
              </a:rPr>
              <a:t>After RF cogging</a:t>
            </a:r>
          </a:p>
          <a:p>
            <a:r>
              <a:rPr lang="en-GB" sz="1400" i="1" dirty="0" smtClean="0">
                <a:solidFill>
                  <a:srgbClr val="FFFFFF"/>
                </a:solidFill>
              </a:rPr>
              <a:t>Applied shift of 900 </a:t>
            </a:r>
            <a:r>
              <a:rPr lang="en-GB" sz="1400" i="1" dirty="0" err="1" smtClean="0">
                <a:solidFill>
                  <a:srgbClr val="FFFFFF"/>
                </a:solidFill>
              </a:rPr>
              <a:t>ps</a:t>
            </a:r>
            <a:endParaRPr lang="en-GB" sz="1400" i="1" dirty="0" smtClean="0">
              <a:solidFill>
                <a:srgbClr val="FFFFFF"/>
              </a:solidFill>
            </a:endParaRPr>
          </a:p>
          <a:p>
            <a:r>
              <a:rPr lang="en-GB" sz="1400" i="1" dirty="0" smtClean="0">
                <a:solidFill>
                  <a:srgbClr val="FFFFFF"/>
                </a:solidFill>
              </a:rPr>
              <a:t>providing vertex shift of +13.5 cm </a:t>
            </a:r>
            <a:endParaRPr lang="en-GB" sz="1400" i="1" dirty="0">
              <a:solidFill>
                <a:srgbClr val="FFFFFF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09600" y="5681246"/>
            <a:ext cx="368612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Beam pickup scope shots, beam 1 &amp; 2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5652140" y="5681246"/>
            <a:ext cx="349186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600" dirty="0" smtClean="0"/>
              <a:t>Bunches stable within 20 </a:t>
            </a:r>
            <a:r>
              <a:rPr lang="en-US" sz="1600" dirty="0" err="1" smtClean="0"/>
              <a:t>ps</a:t>
            </a:r>
            <a:r>
              <a:rPr lang="en-US" sz="1600" dirty="0" smtClean="0"/>
              <a:t> (RMS) !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152400" y="304800"/>
            <a:ext cx="8991601" cy="609600"/>
          </a:xfrm>
        </p:spPr>
        <p:txBody>
          <a:bodyPr>
            <a:noAutofit/>
          </a:bodyPr>
          <a:lstStyle/>
          <a:p>
            <a:pPr algn="l"/>
            <a:r>
              <a:rPr lang="en-US" sz="24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rebuchet MS"/>
                <a:cs typeface="Trebuchet MS"/>
              </a:rPr>
              <a:t>Can we prove that our background separation works?</a:t>
            </a:r>
          </a:p>
        </p:txBody>
      </p:sp>
      <p:cxnSp>
        <p:nvCxnSpPr>
          <p:cNvPr id="9" name="Straight Connector 8"/>
          <p:cNvCxnSpPr/>
          <p:nvPr/>
        </p:nvCxnSpPr>
        <p:spPr>
          <a:xfrm>
            <a:off x="228600" y="838200"/>
            <a:ext cx="8915400" cy="1588"/>
          </a:xfrm>
          <a:prstGeom prst="line">
            <a:avLst/>
          </a:prstGeom>
          <a:ln>
            <a:solidFill>
              <a:schemeClr val="tx2">
                <a:lumMod val="60000"/>
                <a:lumOff val="40000"/>
              </a:schemeClr>
            </a:solidFill>
          </a:ln>
          <a:effectLst>
            <a:outerShdw blurRad="76200" dist="20000" dir="5400000" rotWithShape="0">
              <a:srgbClr val="000000">
                <a:alpha val="16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228600" y="1036639"/>
            <a:ext cx="8915400" cy="5135563"/>
          </a:xfrm>
        </p:spPr>
        <p:txBody>
          <a:bodyPr>
            <a:noAutofit/>
          </a:bodyPr>
          <a:lstStyle/>
          <a:p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rebuchet MS"/>
                <a:cs typeface="Trebuchet MS"/>
              </a:rPr>
              <a:t>ATLAS has taken data before and after the RF cogging</a:t>
            </a:r>
          </a:p>
          <a:p>
            <a:pPr>
              <a:spcBef>
                <a:spcPts val="1080"/>
              </a:spcBef>
            </a:pPr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rebuchet MS"/>
                <a:cs typeface="Trebuchet MS"/>
              </a:rPr>
              <a:t>Must observe shift in </a:t>
            </a:r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rebuchet MS"/>
                <a:cs typeface="Trebuchet MS"/>
              </a:rPr>
              <a:t>z</a:t>
            </a:r>
            <a:r>
              <a:rPr lang="en-US" sz="2000" baseline="-25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rebuchet MS"/>
                <a:cs typeface="Trebuchet MS"/>
              </a:rPr>
              <a:t>0</a:t>
            </a:r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rebuchet MS"/>
                <a:cs typeface="Trebuchet MS"/>
              </a:rPr>
              <a:t> </a:t>
            </a:r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rebuchet MS"/>
                <a:cs typeface="Trebuchet MS"/>
              </a:rPr>
              <a:t>of tracks if indeed we select collision events!</a:t>
            </a:r>
            <a:endParaRPr lang="en-US" sz="1600" dirty="0" smtClean="0">
              <a:solidFill>
                <a:schemeClr val="tx1">
                  <a:lumMod val="75000"/>
                  <a:lumOff val="25000"/>
                </a:schemeClr>
              </a:solidFill>
              <a:latin typeface="Trebuchet MS"/>
              <a:cs typeface="Trebuchet MS"/>
            </a:endParaRPr>
          </a:p>
          <a:p>
            <a:pPr lvl="1">
              <a:spcBef>
                <a:spcPts val="1224"/>
              </a:spcBef>
            </a:pPr>
            <a:endParaRPr lang="en-US" sz="1400" dirty="0" smtClean="0">
              <a:solidFill>
                <a:schemeClr val="tx1">
                  <a:lumMod val="75000"/>
                  <a:lumOff val="25000"/>
                </a:schemeClr>
              </a:solidFill>
              <a:latin typeface="Trebuchet MS"/>
              <a:cs typeface="Trebuchet MS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005466" y="2173815"/>
            <a:ext cx="1524000" cy="28007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Track </a:t>
            </a:r>
            <a:r>
              <a:rPr lang="en-US" sz="1600" i="1" dirty="0" smtClean="0"/>
              <a:t>z</a:t>
            </a:r>
            <a:r>
              <a:rPr lang="en-US" sz="1600" baseline="-25000" dirty="0" smtClean="0"/>
              <a:t>0</a:t>
            </a:r>
            <a:r>
              <a:rPr lang="en-US" sz="1600" dirty="0" smtClean="0"/>
              <a:t> distribution </a:t>
            </a:r>
            <a:r>
              <a:rPr lang="en-US" sz="1600" dirty="0" smtClean="0"/>
              <a:t>of collision candidate events taken </a:t>
            </a:r>
            <a:r>
              <a:rPr lang="en-US" sz="1600" b="1" dirty="0" smtClean="0">
                <a:solidFill>
                  <a:srgbClr val="FF0000"/>
                </a:solidFill>
              </a:rPr>
              <a:t>before </a:t>
            </a:r>
            <a:r>
              <a:rPr lang="en-US" sz="1600" dirty="0" smtClean="0"/>
              <a:t>and </a:t>
            </a:r>
            <a:r>
              <a:rPr lang="en-US" sz="1600" b="1" dirty="0" smtClean="0">
                <a:solidFill>
                  <a:srgbClr val="3366FF"/>
                </a:solidFill>
              </a:rPr>
              <a:t>after </a:t>
            </a:r>
            <a:r>
              <a:rPr lang="en-US" sz="1600" dirty="0" smtClean="0"/>
              <a:t>RF cogging</a:t>
            </a:r>
          </a:p>
          <a:p>
            <a:endParaRPr lang="en-US" sz="1600" dirty="0" smtClean="0"/>
          </a:p>
          <a:p>
            <a:r>
              <a:rPr lang="en-US" sz="1600" b="1" dirty="0" smtClean="0"/>
              <a:t>Observed shift: +12 cm</a:t>
            </a: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00" y="1981200"/>
            <a:ext cx="6343650" cy="4307417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1914524" y="2422735"/>
            <a:ext cx="2752725" cy="246221"/>
          </a:xfrm>
          <a:prstGeom prst="rect">
            <a:avLst/>
          </a:prstGeom>
          <a:solidFill>
            <a:srgbClr val="FFFFFF"/>
          </a:solidFill>
        </p:spPr>
        <p:txBody>
          <a:bodyPr wrap="square" tIns="0" bIns="0" rtlCol="0">
            <a:spAutoFit/>
          </a:bodyPr>
          <a:lstStyle/>
          <a:p>
            <a:r>
              <a:rPr lang="en-GB" sz="1600" i="1" dirty="0" smtClean="0"/>
              <a:t> </a:t>
            </a:r>
            <a:endParaRPr lang="en-GB" sz="1600" i="1" dirty="0"/>
          </a:p>
        </p:txBody>
      </p:sp>
      <p:sp>
        <p:nvSpPr>
          <p:cNvPr id="11" name="TextBox 10"/>
          <p:cNvSpPr txBox="1"/>
          <p:nvPr/>
        </p:nvSpPr>
        <p:spPr>
          <a:xfrm>
            <a:off x="1859280" y="2360882"/>
            <a:ext cx="230505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i="1" dirty="0" smtClean="0"/>
              <a:t>ATLAS preliminary</a:t>
            </a:r>
            <a:endParaRPr lang="en-GB" sz="1600" i="1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1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JiveXML_140541_184417-RZ-LegoPlot-YX-2009-11-26-13-13-43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28600"/>
            <a:ext cx="9144000" cy="6096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943600" y="3635276"/>
            <a:ext cx="32766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600" dirty="0" smtClean="0">
                <a:solidFill>
                  <a:schemeClr val="bg1"/>
                </a:solidFill>
              </a:rPr>
              <a:t>Looking at properties of collision events</a:t>
            </a:r>
            <a:endParaRPr lang="en-GB" sz="3600" dirty="0">
              <a:solidFill>
                <a:schemeClr val="bg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0" y="228600"/>
            <a:ext cx="121037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i="1" dirty="0" smtClean="0">
                <a:solidFill>
                  <a:schemeClr val="bg1">
                    <a:lumMod val="95000"/>
                  </a:schemeClr>
                </a:solidFill>
                <a:latin typeface="Trebuchet MS"/>
                <a:cs typeface="Trebuchet MS"/>
              </a:rPr>
              <a:t>Run 140541 Event</a:t>
            </a:r>
            <a:r>
              <a:rPr lang="en-US" sz="1200" i="1" dirty="0" smtClean="0">
                <a:solidFill>
                  <a:schemeClr val="bg1">
                    <a:lumMod val="95000"/>
                  </a:schemeClr>
                </a:solidFill>
                <a:latin typeface="Trebuchet MS"/>
                <a:cs typeface="Trebuchet MS"/>
              </a:rPr>
              <a:t> 184417</a:t>
            </a:r>
            <a:endParaRPr lang="en-US" sz="1200" i="1" dirty="0">
              <a:solidFill>
                <a:schemeClr val="bg1">
                  <a:lumMod val="95000"/>
                </a:schemeClr>
              </a:solidFill>
              <a:latin typeface="Trebuchet MS"/>
              <a:cs typeface="Trebuchet MS"/>
            </a:endParaRPr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9200" y="1905000"/>
            <a:ext cx="6477000" cy="4155763"/>
          </a:xfrm>
          <a:prstGeom prst="rect">
            <a:avLst/>
          </a:prstGeom>
        </p:spPr>
      </p:pic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152400" y="304800"/>
            <a:ext cx="8991601" cy="609600"/>
          </a:xfrm>
        </p:spPr>
        <p:txBody>
          <a:bodyPr>
            <a:noAutofit/>
          </a:bodyPr>
          <a:lstStyle/>
          <a:p>
            <a:pPr algn="l"/>
            <a:r>
              <a:rPr lang="en-US" sz="24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rebuchet MS"/>
                <a:cs typeface="Trebuchet MS"/>
              </a:rPr>
              <a:t>Properties of collision events</a:t>
            </a:r>
          </a:p>
        </p:txBody>
      </p:sp>
      <p:cxnSp>
        <p:nvCxnSpPr>
          <p:cNvPr id="9" name="Straight Connector 8"/>
          <p:cNvCxnSpPr/>
          <p:nvPr/>
        </p:nvCxnSpPr>
        <p:spPr>
          <a:xfrm>
            <a:off x="228600" y="838200"/>
            <a:ext cx="8915400" cy="1588"/>
          </a:xfrm>
          <a:prstGeom prst="line">
            <a:avLst/>
          </a:prstGeom>
          <a:ln>
            <a:solidFill>
              <a:schemeClr val="tx2">
                <a:lumMod val="60000"/>
                <a:lumOff val="40000"/>
              </a:schemeClr>
            </a:solidFill>
          </a:ln>
          <a:effectLst>
            <a:outerShdw blurRad="76200" dist="20000" dir="5400000" rotWithShape="0">
              <a:srgbClr val="000000">
                <a:alpha val="16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228600" y="1036639"/>
            <a:ext cx="8686800" cy="944563"/>
          </a:xfrm>
        </p:spPr>
        <p:txBody>
          <a:bodyPr>
            <a:noAutofit/>
          </a:bodyPr>
          <a:lstStyle/>
          <a:p>
            <a:pPr>
              <a:spcBef>
                <a:spcPts val="2280"/>
              </a:spcBef>
            </a:pPr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rebuchet MS"/>
                <a:cs typeface="Trebuchet MS"/>
              </a:rPr>
              <a:t>Sum of calorimeter transverse energy</a:t>
            </a:r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rebuchet MS"/>
                <a:cs typeface="Trebuchet MS"/>
              </a:rPr>
              <a:t> compared </a:t>
            </a:r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rebuchet MS"/>
                <a:cs typeface="Trebuchet MS"/>
              </a:rPr>
              <a:t>to random </a:t>
            </a:r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rebuchet MS"/>
                <a:cs typeface="Trebuchet MS"/>
              </a:rPr>
              <a:t>events</a:t>
            </a:r>
          </a:p>
          <a:p>
            <a:pPr lvl="1">
              <a:spcBef>
                <a:spcPts val="1224"/>
              </a:spcBef>
            </a:pPr>
            <a:endParaRPr lang="en-US" sz="1400" dirty="0" smtClean="0">
              <a:solidFill>
                <a:schemeClr val="tx1">
                  <a:lumMod val="75000"/>
                  <a:lumOff val="25000"/>
                </a:schemeClr>
              </a:solidFill>
              <a:latin typeface="Trebuchet MS"/>
              <a:cs typeface="Trebuchet MS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2438400" y="2704987"/>
            <a:ext cx="61387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>
                <a:solidFill>
                  <a:srgbClr val="FF0000"/>
                </a:solidFill>
              </a:rPr>
              <a:t>noise</a:t>
            </a:r>
            <a:endParaRPr lang="en-GB" sz="1400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828800" y="1912210"/>
            <a:ext cx="348870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/>
              <a:t>Total energy in calorimeters </a:t>
            </a:r>
            <a:r>
              <a:rPr lang="en-GB" sz="1200" dirty="0" smtClean="0"/>
              <a:t>(clusters)</a:t>
            </a:r>
            <a:endParaRPr lang="en-GB" sz="1200" dirty="0"/>
          </a:p>
        </p:txBody>
      </p:sp>
      <p:sp>
        <p:nvSpPr>
          <p:cNvPr id="12" name="TextBox 11"/>
          <p:cNvSpPr txBox="1"/>
          <p:nvPr/>
        </p:nvSpPr>
        <p:spPr>
          <a:xfrm>
            <a:off x="4552950" y="2403164"/>
            <a:ext cx="23050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i="1" dirty="0" smtClean="0"/>
              <a:t>ATLAS preliminary</a:t>
            </a:r>
            <a:endParaRPr lang="en-GB" sz="1200" i="1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152400" y="304800"/>
            <a:ext cx="8991601" cy="609600"/>
          </a:xfrm>
        </p:spPr>
        <p:txBody>
          <a:bodyPr>
            <a:noAutofit/>
          </a:bodyPr>
          <a:lstStyle/>
          <a:p>
            <a:pPr algn="l"/>
            <a:r>
              <a:rPr lang="en-US" sz="24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rebuchet MS"/>
                <a:cs typeface="Trebuchet MS"/>
              </a:rPr>
              <a:t>Properties of collision events</a:t>
            </a:r>
          </a:p>
        </p:txBody>
      </p:sp>
      <p:cxnSp>
        <p:nvCxnSpPr>
          <p:cNvPr id="9" name="Straight Connector 8"/>
          <p:cNvCxnSpPr/>
          <p:nvPr/>
        </p:nvCxnSpPr>
        <p:spPr>
          <a:xfrm>
            <a:off x="228600" y="838200"/>
            <a:ext cx="8915400" cy="1588"/>
          </a:xfrm>
          <a:prstGeom prst="line">
            <a:avLst/>
          </a:prstGeom>
          <a:ln>
            <a:solidFill>
              <a:schemeClr val="tx2">
                <a:lumMod val="60000"/>
                <a:lumOff val="40000"/>
              </a:schemeClr>
            </a:solidFill>
          </a:ln>
          <a:effectLst>
            <a:outerShdw blurRad="76200" dist="20000" dir="5400000" rotWithShape="0">
              <a:srgbClr val="000000">
                <a:alpha val="16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228600" y="1036639"/>
            <a:ext cx="8686800" cy="944563"/>
          </a:xfrm>
        </p:spPr>
        <p:txBody>
          <a:bodyPr>
            <a:noAutofit/>
          </a:bodyPr>
          <a:lstStyle/>
          <a:p>
            <a:pPr>
              <a:spcBef>
                <a:spcPts val="2280"/>
              </a:spcBef>
            </a:pPr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rebuchet MS"/>
                <a:cs typeface="Trebuchet MS"/>
              </a:rPr>
              <a:t>Missing transverse energy components compared to 900 GeV minimum bias Monte Carlo </a:t>
            </a:r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rebuchet MS"/>
                <a:cs typeface="Trebuchet MS"/>
              </a:rPr>
              <a:t>(</a:t>
            </a:r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rebuchet MS"/>
                <a:cs typeface="Trebuchet MS"/>
              </a:rPr>
              <a:t>solenoid </a:t>
            </a:r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rebuchet MS"/>
                <a:cs typeface="Trebuchet MS"/>
              </a:rPr>
              <a:t>field </a:t>
            </a:r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rebuchet MS"/>
                <a:cs typeface="Trebuchet MS"/>
              </a:rPr>
              <a:t>ON)</a:t>
            </a:r>
          </a:p>
          <a:p>
            <a:pPr lvl="1">
              <a:spcBef>
                <a:spcPts val="1224"/>
              </a:spcBef>
            </a:pPr>
            <a:endParaRPr lang="en-US" sz="1400" dirty="0" smtClean="0">
              <a:solidFill>
                <a:schemeClr val="tx1">
                  <a:lumMod val="75000"/>
                  <a:lumOff val="25000"/>
                </a:schemeClr>
              </a:solidFill>
              <a:latin typeface="Trebuchet MS"/>
              <a:cs typeface="Trebuchet MS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2514600" y="2892623"/>
            <a:ext cx="61387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>
                <a:solidFill>
                  <a:srgbClr val="FF0000"/>
                </a:solidFill>
              </a:rPr>
              <a:t>noise</a:t>
            </a:r>
            <a:endParaRPr lang="en-GB" sz="1400" dirty="0">
              <a:solidFill>
                <a:srgbClr val="FF0000"/>
              </a:solidFill>
            </a:endParaRPr>
          </a:p>
        </p:txBody>
      </p:sp>
      <p:grpSp>
        <p:nvGrpSpPr>
          <p:cNvPr id="10" name="Group 15"/>
          <p:cNvGrpSpPr/>
          <p:nvPr/>
        </p:nvGrpSpPr>
        <p:grpSpPr>
          <a:xfrm>
            <a:off x="381000" y="2286000"/>
            <a:ext cx="8382000" cy="3276600"/>
            <a:chOff x="304800" y="1752600"/>
            <a:chExt cx="8382000" cy="3276600"/>
          </a:xfrm>
        </p:grpSpPr>
        <p:sp>
          <p:nvSpPr>
            <p:cNvPr id="12" name="Rectangle 11"/>
            <p:cNvSpPr/>
            <p:nvPr/>
          </p:nvSpPr>
          <p:spPr>
            <a:xfrm>
              <a:off x="304800" y="1752600"/>
              <a:ext cx="8382000" cy="3276600"/>
            </a:xfrm>
            <a:prstGeom prst="rect">
              <a:avLst/>
            </a:prstGeom>
            <a:solidFill>
              <a:schemeClr val="bg1"/>
            </a:solidFill>
            <a:effectLst>
              <a:outerShdw blurRad="203200" dist="23000" dir="5400000" rotWithShape="0">
                <a:srgbClr val="000000">
                  <a:alpha val="21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pic>
          <p:nvPicPr>
            <p:cNvPr id="13" name="Picture 6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586109" y="2094296"/>
              <a:ext cx="3757291" cy="26301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4" name="Picture 7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495800" y="2056511"/>
              <a:ext cx="3873715" cy="266788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1" name="TextBox 10"/>
          <p:cNvSpPr txBox="1"/>
          <p:nvPr/>
        </p:nvSpPr>
        <p:spPr>
          <a:xfrm>
            <a:off x="895350" y="2466201"/>
            <a:ext cx="23050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i="1" dirty="0" smtClean="0"/>
              <a:t>ATLAS preliminary</a:t>
            </a:r>
            <a:endParaRPr lang="en-GB" sz="1200" i="1" dirty="0"/>
          </a:p>
        </p:txBody>
      </p:sp>
      <p:sp>
        <p:nvSpPr>
          <p:cNvPr id="15" name="TextBox 14"/>
          <p:cNvSpPr txBox="1"/>
          <p:nvPr/>
        </p:nvSpPr>
        <p:spPr>
          <a:xfrm>
            <a:off x="4876800" y="2466201"/>
            <a:ext cx="23050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i="1" dirty="0" smtClean="0"/>
              <a:t>ATLAS preliminary</a:t>
            </a:r>
            <a:endParaRPr lang="en-GB" sz="1200" i="1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Picture 2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1" y="2316480"/>
            <a:ext cx="4860746" cy="3296368"/>
          </a:xfrm>
          <a:prstGeom prst="rect">
            <a:avLst/>
          </a:prstGeom>
        </p:spPr>
      </p:pic>
      <p:pic>
        <p:nvPicPr>
          <p:cNvPr id="28" name="Picture 2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81700" y="2472956"/>
            <a:ext cx="3945420" cy="3887937"/>
          </a:xfrm>
          <a:prstGeom prst="rect">
            <a:avLst/>
          </a:prstGeom>
        </p:spPr>
      </p:pic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152400" y="304800"/>
            <a:ext cx="8991601" cy="609600"/>
          </a:xfrm>
        </p:spPr>
        <p:txBody>
          <a:bodyPr>
            <a:noAutofit/>
          </a:bodyPr>
          <a:lstStyle/>
          <a:p>
            <a:pPr algn="l"/>
            <a:r>
              <a:rPr lang="en-US" sz="24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rebuchet MS"/>
                <a:cs typeface="Trebuchet MS"/>
              </a:rPr>
              <a:t>Tracking</a:t>
            </a:r>
            <a:r>
              <a:rPr lang="en-US" sz="24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rebuchet MS"/>
                <a:cs typeface="Trebuchet MS"/>
              </a:rPr>
              <a:t> </a:t>
            </a:r>
            <a:r>
              <a:rPr lang="en-US" sz="18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rebuchet MS"/>
                <a:cs typeface="Trebuchet MS"/>
              </a:rPr>
              <a:t>(</a:t>
            </a:r>
            <a:r>
              <a:rPr lang="en-US" sz="18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rebuchet MS"/>
                <a:cs typeface="Trebuchet MS"/>
              </a:rPr>
              <a:t>challenging </a:t>
            </a:r>
            <a:r>
              <a:rPr lang="en-US" sz="18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rebuchet MS"/>
                <a:cs typeface="Trebuchet MS"/>
              </a:rPr>
              <a:t>w/o Pixel, limited SCT and</a:t>
            </a:r>
            <a:r>
              <a:rPr lang="en-US" sz="18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rebuchet MS"/>
                <a:cs typeface="Trebuchet MS"/>
              </a:rPr>
              <a:t> solenoid field off!)</a:t>
            </a:r>
            <a:endParaRPr lang="en-US" sz="1800" dirty="0" smtClean="0">
              <a:solidFill>
                <a:schemeClr val="tx2">
                  <a:lumMod val="60000"/>
                  <a:lumOff val="40000"/>
                </a:schemeClr>
              </a:solidFill>
              <a:latin typeface="Trebuchet MS"/>
              <a:cs typeface="Trebuchet MS"/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228600" y="838200"/>
            <a:ext cx="8915400" cy="1588"/>
          </a:xfrm>
          <a:prstGeom prst="line">
            <a:avLst/>
          </a:prstGeom>
          <a:ln>
            <a:solidFill>
              <a:schemeClr val="tx2">
                <a:lumMod val="60000"/>
                <a:lumOff val="40000"/>
              </a:schemeClr>
            </a:solidFill>
          </a:ln>
          <a:effectLst>
            <a:outerShdw blurRad="76200" dist="20000" dir="5400000" rotWithShape="0">
              <a:srgbClr val="000000">
                <a:alpha val="16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228600" y="1036639"/>
            <a:ext cx="8594546" cy="944563"/>
          </a:xfrm>
        </p:spPr>
        <p:txBody>
          <a:bodyPr>
            <a:noAutofit/>
          </a:bodyPr>
          <a:lstStyle/>
          <a:p>
            <a:r>
              <a:rPr lang="en-US" sz="1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rebuchet MS"/>
                <a:cs typeface="Trebuchet MS"/>
              </a:rPr>
              <a:t>Without solenoid field no separation of tracks by </a:t>
            </a:r>
            <a:r>
              <a:rPr lang="en-US" sz="18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Trebuchet MS"/>
                <a:cs typeface="Trebuchet MS"/>
              </a:rPr>
              <a:t>momenta</a:t>
            </a:r>
            <a:endParaRPr lang="en-US" sz="1800" dirty="0" smtClean="0">
              <a:solidFill>
                <a:schemeClr val="tx1">
                  <a:lumMod val="75000"/>
                  <a:lumOff val="25000"/>
                </a:schemeClr>
              </a:solidFill>
              <a:latin typeface="Trebuchet MS"/>
              <a:cs typeface="Trebuchet MS"/>
            </a:endParaRPr>
          </a:p>
          <a:p>
            <a:pPr>
              <a:spcBef>
                <a:spcPts val="1032"/>
              </a:spcBef>
            </a:pPr>
            <a:r>
              <a:rPr lang="en-US" sz="1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rebuchet MS"/>
                <a:cs typeface="Trebuchet MS"/>
              </a:rPr>
              <a:t>Fit </a:t>
            </a:r>
            <a:r>
              <a:rPr lang="en-US" sz="1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rebuchet MS"/>
                <a:cs typeface="Trebuchet MS"/>
              </a:rPr>
              <a:t>impact parameter in a “</a:t>
            </a:r>
            <a:r>
              <a:rPr lang="en-US" sz="1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rebuchet MS"/>
                <a:cs typeface="Trebuchet MS"/>
              </a:rPr>
              <a:t>silver-plated” </a:t>
            </a:r>
            <a:r>
              <a:rPr lang="en-US" sz="1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rebuchet MS"/>
                <a:cs typeface="Trebuchet MS"/>
              </a:rPr>
              <a:t>sample with SCT &gt;= 20 V and number of SCT hits &gt;= 6 (46 events)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2895600" y="2766536"/>
            <a:ext cx="1532458" cy="738664"/>
          </a:xfrm>
          <a:prstGeom prst="rect">
            <a:avLst/>
          </a:prstGeom>
          <a:solidFill>
            <a:srgbClr val="FFFFFF"/>
          </a:solidFill>
          <a:effectLst>
            <a:outerShdw blurRad="152400" dist="38100" dir="2700000">
              <a:srgbClr val="000000">
                <a:alpha val="21000"/>
              </a:srgbClr>
            </a:outerShdw>
          </a:effectLst>
        </p:spPr>
        <p:txBody>
          <a:bodyPr wrap="square" rtlCol="0">
            <a:spAutoFit/>
          </a:bodyPr>
          <a:lstStyle/>
          <a:p>
            <a:r>
              <a:rPr lang="en-GB" sz="1400" dirty="0" smtClean="0">
                <a:solidFill>
                  <a:srgbClr val="FF0000"/>
                </a:solidFill>
              </a:rPr>
              <a:t>The impact point</a:t>
            </a:r>
            <a:r>
              <a:rPr lang="en-GB" sz="1400" dirty="0" smtClean="0">
                <a:solidFill>
                  <a:srgbClr val="FF0000"/>
                </a:solidFill>
              </a:rPr>
              <a:t> is well </a:t>
            </a:r>
            <a:r>
              <a:rPr lang="en-GB" sz="1400" dirty="0" smtClean="0">
                <a:solidFill>
                  <a:srgbClr val="FF0000"/>
                </a:solidFill>
              </a:rPr>
              <a:t>centred in ATLAS!</a:t>
            </a:r>
            <a:endParaRPr lang="en-GB" sz="1400" dirty="0">
              <a:solidFill>
                <a:srgbClr val="FF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 flipH="1">
            <a:off x="6522719" y="3743980"/>
            <a:ext cx="140208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sz="1400" dirty="0" smtClean="0">
              <a:solidFill>
                <a:srgbClr val="0000FF"/>
              </a:solidFill>
            </a:endParaRPr>
          </a:p>
          <a:p>
            <a:r>
              <a:rPr lang="en-GB" sz="1400" dirty="0" smtClean="0">
                <a:solidFill>
                  <a:srgbClr val="0000FF"/>
                </a:solidFill>
              </a:rPr>
              <a:t>SCT</a:t>
            </a:r>
            <a:endParaRPr lang="en-GB" sz="1400" dirty="0">
              <a:solidFill>
                <a:srgbClr val="0000FF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160780" y="2377440"/>
            <a:ext cx="396239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Scatter plot of hits on tracks </a:t>
            </a:r>
            <a:r>
              <a:rPr lang="en-GB" sz="1200" dirty="0" smtClean="0"/>
              <a:t>(barrel, 46 events)</a:t>
            </a:r>
            <a:endParaRPr lang="en-GB" sz="1200" dirty="0"/>
          </a:p>
        </p:txBody>
      </p:sp>
      <p:sp>
        <p:nvSpPr>
          <p:cNvPr id="23" name="Rectangle 22"/>
          <p:cNvSpPr/>
          <p:nvPr/>
        </p:nvSpPr>
        <p:spPr>
          <a:xfrm>
            <a:off x="5425439" y="3276600"/>
            <a:ext cx="53041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400" dirty="0" smtClean="0">
                <a:solidFill>
                  <a:srgbClr val="FF0000"/>
                </a:solidFill>
              </a:rPr>
              <a:t>TRT</a:t>
            </a:r>
            <a:endParaRPr lang="en-GB" dirty="0"/>
          </a:p>
        </p:txBody>
      </p:sp>
      <p:sp>
        <p:nvSpPr>
          <p:cNvPr id="24" name="TextBox 23"/>
          <p:cNvSpPr txBox="1"/>
          <p:nvPr/>
        </p:nvSpPr>
        <p:spPr>
          <a:xfrm>
            <a:off x="8199934" y="5834390"/>
            <a:ext cx="44114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b="1" dirty="0" smtClean="0"/>
              <a:t>mm</a:t>
            </a:r>
            <a:endParaRPr lang="en-GB" sz="1100" b="1" dirty="0"/>
          </a:p>
        </p:txBody>
      </p:sp>
      <p:sp>
        <p:nvSpPr>
          <p:cNvPr id="25" name="TextBox 24"/>
          <p:cNvSpPr txBox="1"/>
          <p:nvPr/>
        </p:nvSpPr>
        <p:spPr>
          <a:xfrm>
            <a:off x="4800600" y="2633990"/>
            <a:ext cx="44114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b="1" dirty="0" smtClean="0"/>
              <a:t>mm</a:t>
            </a:r>
            <a:endParaRPr lang="en-GB" sz="1100" b="1" dirty="0"/>
          </a:p>
        </p:txBody>
      </p:sp>
      <p:sp>
        <p:nvSpPr>
          <p:cNvPr id="26" name="TextBox 25"/>
          <p:cNvSpPr txBox="1"/>
          <p:nvPr/>
        </p:nvSpPr>
        <p:spPr>
          <a:xfrm>
            <a:off x="685800" y="2730361"/>
            <a:ext cx="1488440" cy="276999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 algn="r"/>
            <a:r>
              <a:rPr lang="en-GB" sz="1200" i="1" dirty="0" smtClean="0"/>
              <a:t>ATLAS preliminary</a:t>
            </a:r>
            <a:endParaRPr lang="en-GB" sz="1200" i="1" dirty="0"/>
          </a:p>
        </p:txBody>
      </p:sp>
      <p:sp>
        <p:nvSpPr>
          <p:cNvPr id="27" name="TextBox 26"/>
          <p:cNvSpPr txBox="1"/>
          <p:nvPr/>
        </p:nvSpPr>
        <p:spPr>
          <a:xfrm>
            <a:off x="6969760" y="2730361"/>
            <a:ext cx="14884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i="1" dirty="0" smtClean="0"/>
              <a:t>ATLAS preliminary</a:t>
            </a:r>
            <a:endParaRPr lang="en-GB" sz="1200" i="1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vp1_3dcocktail_run140541_evt416712_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8106914" cy="5992923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124200" y="0"/>
            <a:ext cx="3504084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dirty="0" smtClean="0">
                <a:solidFill>
                  <a:srgbClr val="FFFFFF"/>
                </a:solidFill>
                <a:latin typeface="Trebuchet MS"/>
                <a:cs typeface="Trebuchet MS"/>
              </a:rPr>
              <a:t>A </a:t>
            </a:r>
            <a:r>
              <a:rPr lang="en-GB" sz="3200" dirty="0" err="1" smtClean="0">
                <a:solidFill>
                  <a:srgbClr val="FFFFFF"/>
                </a:solidFill>
                <a:latin typeface="Trebuchet MS"/>
                <a:cs typeface="Trebuchet MS"/>
              </a:rPr>
              <a:t>di</a:t>
            </a:r>
            <a:r>
              <a:rPr lang="en-GB" sz="3200" dirty="0" smtClean="0">
                <a:solidFill>
                  <a:srgbClr val="FFFFFF"/>
                </a:solidFill>
                <a:latin typeface="Trebuchet MS"/>
                <a:cs typeface="Trebuchet MS"/>
              </a:rPr>
              <a:t>-jet candidate</a:t>
            </a:r>
            <a:endParaRPr lang="en-GB" sz="3200" dirty="0">
              <a:solidFill>
                <a:srgbClr val="FFFFFF"/>
              </a:solidFill>
              <a:latin typeface="Trebuchet MS"/>
              <a:cs typeface="Trebuchet MS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52401" y="4492585"/>
            <a:ext cx="4724399" cy="1908215"/>
          </a:xfrm>
          <a:prstGeom prst="rect">
            <a:avLst/>
          </a:prstGeom>
          <a:solidFill>
            <a:schemeClr val="tx1">
              <a:alpha val="57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Trebuchet MS"/>
                <a:cs typeface="Trebuchet MS"/>
              </a:rPr>
              <a:t>Two jets </a:t>
            </a:r>
            <a:r>
              <a:rPr lang="en-US" dirty="0" smtClean="0">
                <a:solidFill>
                  <a:schemeClr val="bg1"/>
                </a:solidFill>
                <a:latin typeface="Trebuchet MS"/>
                <a:cs typeface="Trebuchet MS"/>
              </a:rPr>
              <a:t>back</a:t>
            </a:r>
            <a:r>
              <a:rPr lang="en-US" dirty="0" smtClean="0">
                <a:solidFill>
                  <a:schemeClr val="bg1"/>
                </a:solidFill>
                <a:latin typeface="Trebuchet MS"/>
                <a:cs typeface="Trebuchet MS"/>
              </a:rPr>
              <a:t>-to-back in </a:t>
            </a:r>
            <a:r>
              <a:rPr lang="en-US" dirty="0" err="1" smtClean="0">
                <a:solidFill>
                  <a:schemeClr val="bg1"/>
                </a:solidFill>
                <a:latin typeface="Symbol" charset="2"/>
                <a:cs typeface="Symbol" charset="2"/>
              </a:rPr>
              <a:t>f</a:t>
            </a:r>
            <a:r>
              <a:rPr lang="en-US" dirty="0" smtClean="0">
                <a:solidFill>
                  <a:schemeClr val="bg1"/>
                </a:solidFill>
                <a:latin typeface="Symbol" charset="2"/>
                <a:cs typeface="Symbol" charset="2"/>
              </a:rPr>
              <a:t>,</a:t>
            </a:r>
            <a:r>
              <a:rPr lang="en-US" dirty="0" smtClean="0">
                <a:solidFill>
                  <a:schemeClr val="bg1"/>
                </a:solidFill>
                <a:latin typeface="Trebuchet MS"/>
                <a:cs typeface="Trebuchet MS"/>
              </a:rPr>
              <a:t> both with (</a:t>
            </a:r>
            <a:r>
              <a:rPr lang="en-US" dirty="0" err="1" smtClean="0">
                <a:solidFill>
                  <a:schemeClr val="bg1"/>
                </a:solidFill>
                <a:latin typeface="Trebuchet MS"/>
                <a:cs typeface="Trebuchet MS"/>
              </a:rPr>
              <a:t>uncalibrated</a:t>
            </a:r>
            <a:r>
              <a:rPr lang="en-US" dirty="0" smtClean="0">
                <a:solidFill>
                  <a:schemeClr val="bg1"/>
                </a:solidFill>
                <a:latin typeface="Trebuchet MS"/>
                <a:cs typeface="Trebuchet MS"/>
              </a:rPr>
              <a:t>) </a:t>
            </a:r>
            <a:r>
              <a:rPr lang="en-US" i="1" dirty="0" smtClean="0">
                <a:solidFill>
                  <a:schemeClr val="bg1"/>
                </a:solidFill>
                <a:latin typeface="Trebuchet MS"/>
                <a:cs typeface="Trebuchet MS"/>
              </a:rPr>
              <a:t>E</a:t>
            </a:r>
            <a:r>
              <a:rPr lang="en-US" i="1" baseline="-25000" dirty="0" smtClean="0">
                <a:solidFill>
                  <a:schemeClr val="bg1"/>
                </a:solidFill>
                <a:latin typeface="Trebuchet MS"/>
                <a:cs typeface="Trebuchet MS"/>
              </a:rPr>
              <a:t>T</a:t>
            </a:r>
            <a:r>
              <a:rPr lang="en-US" dirty="0" smtClean="0">
                <a:solidFill>
                  <a:schemeClr val="bg1"/>
                </a:solidFill>
                <a:latin typeface="Trebuchet MS"/>
                <a:cs typeface="Trebuchet MS"/>
              </a:rPr>
              <a:t> ~ 10 </a:t>
            </a:r>
            <a:r>
              <a:rPr lang="en-US" dirty="0" smtClean="0">
                <a:solidFill>
                  <a:schemeClr val="bg1"/>
                </a:solidFill>
                <a:latin typeface="Trebuchet MS"/>
                <a:cs typeface="Trebuchet MS"/>
              </a:rPr>
              <a:t>GeV, </a:t>
            </a:r>
          </a:p>
          <a:p>
            <a:r>
              <a:rPr lang="en-US" dirty="0" err="1" smtClean="0">
                <a:solidFill>
                  <a:schemeClr val="bg1"/>
                </a:solidFill>
                <a:latin typeface="Symbol" charset="2"/>
                <a:cs typeface="Symbol" charset="2"/>
              </a:rPr>
              <a:t>h</a:t>
            </a:r>
            <a:r>
              <a:rPr lang="en-US" dirty="0" smtClean="0">
                <a:solidFill>
                  <a:schemeClr val="bg1"/>
                </a:solidFill>
                <a:latin typeface="Trebuchet MS"/>
                <a:cs typeface="Trebuchet MS"/>
              </a:rPr>
              <a:t> of </a:t>
            </a:r>
            <a:r>
              <a:rPr lang="en-US" dirty="0" smtClean="0">
                <a:solidFill>
                  <a:schemeClr val="bg1"/>
                </a:solidFill>
                <a:latin typeface="Symbol" charset="2"/>
                <a:cs typeface="Symbol" charset="2"/>
              </a:rPr>
              <a:t>-</a:t>
            </a:r>
            <a:r>
              <a:rPr lang="en-US" dirty="0" smtClean="0">
                <a:solidFill>
                  <a:schemeClr val="bg1"/>
                </a:solidFill>
                <a:latin typeface="Trebuchet MS"/>
                <a:cs typeface="Trebuchet MS"/>
              </a:rPr>
              <a:t>1.3 and </a:t>
            </a:r>
            <a:r>
              <a:rPr lang="en-US" dirty="0" smtClean="0">
                <a:solidFill>
                  <a:schemeClr val="bg1"/>
                </a:solidFill>
                <a:latin typeface="Symbol" charset="2"/>
                <a:cs typeface="Symbol" charset="2"/>
              </a:rPr>
              <a:t>-</a:t>
            </a:r>
            <a:r>
              <a:rPr lang="en-US" dirty="0" smtClean="0">
                <a:solidFill>
                  <a:schemeClr val="bg1"/>
                </a:solidFill>
                <a:latin typeface="Trebuchet MS"/>
                <a:cs typeface="Trebuchet MS"/>
              </a:rPr>
              <a:t>2.5,</a:t>
            </a:r>
            <a:endParaRPr lang="en-US" dirty="0" smtClean="0">
              <a:solidFill>
                <a:schemeClr val="bg1"/>
              </a:solidFill>
              <a:latin typeface="Trebuchet MS"/>
              <a:cs typeface="Trebuchet MS"/>
            </a:endParaRPr>
          </a:p>
          <a:p>
            <a:r>
              <a:rPr lang="en-US" dirty="0" smtClean="0">
                <a:solidFill>
                  <a:schemeClr val="bg1"/>
                </a:solidFill>
                <a:latin typeface="Trebuchet MS"/>
                <a:cs typeface="Trebuchet MS"/>
              </a:rPr>
              <a:t>~ no missing </a:t>
            </a:r>
            <a:r>
              <a:rPr lang="en-US" i="1" dirty="0" smtClean="0">
                <a:solidFill>
                  <a:schemeClr val="bg1"/>
                </a:solidFill>
                <a:latin typeface="Trebuchet MS"/>
                <a:cs typeface="Trebuchet MS"/>
              </a:rPr>
              <a:t>E</a:t>
            </a:r>
            <a:r>
              <a:rPr lang="en-US" i="1" baseline="-25000" dirty="0" smtClean="0">
                <a:solidFill>
                  <a:schemeClr val="bg1"/>
                </a:solidFill>
                <a:latin typeface="Trebuchet MS"/>
                <a:cs typeface="Trebuchet MS"/>
              </a:rPr>
              <a:t>T</a:t>
            </a:r>
          </a:p>
          <a:p>
            <a:pPr>
              <a:spcBef>
                <a:spcPts val="1200"/>
              </a:spcBef>
            </a:pPr>
            <a:r>
              <a:rPr lang="en-US" dirty="0" smtClean="0">
                <a:solidFill>
                  <a:schemeClr val="bg1"/>
                </a:solidFill>
                <a:latin typeface="Trebuchet MS"/>
                <a:cs typeface="Trebuchet MS"/>
              </a:rPr>
              <a:t>Triggered </a:t>
            </a:r>
            <a:r>
              <a:rPr lang="en-US" dirty="0" smtClean="0">
                <a:solidFill>
                  <a:schemeClr val="bg1"/>
                </a:solidFill>
                <a:latin typeface="Trebuchet MS"/>
                <a:cs typeface="Trebuchet MS"/>
              </a:rPr>
              <a:t>by MBTS A/B in time, several hits</a:t>
            </a:r>
          </a:p>
          <a:p>
            <a:r>
              <a:rPr lang="en-US" dirty="0" smtClean="0">
                <a:solidFill>
                  <a:schemeClr val="bg1"/>
                </a:solidFill>
                <a:latin typeface="Trebuchet MS"/>
                <a:cs typeface="Trebuchet MS"/>
              </a:rPr>
              <a:t>Also triggered by L1Calo EM3</a:t>
            </a:r>
          </a:p>
        </p:txBody>
      </p:sp>
      <p:sp>
        <p:nvSpPr>
          <p:cNvPr id="11" name="Rectangle 10"/>
          <p:cNvSpPr/>
          <p:nvPr/>
        </p:nvSpPr>
        <p:spPr>
          <a:xfrm>
            <a:off x="7933629" y="3429000"/>
            <a:ext cx="121037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i="1" dirty="0" smtClean="0">
                <a:solidFill>
                  <a:schemeClr val="bg1">
                    <a:lumMod val="50000"/>
                  </a:schemeClr>
                </a:solidFill>
                <a:latin typeface="Trebuchet MS"/>
                <a:cs typeface="Trebuchet MS"/>
              </a:rPr>
              <a:t>Run 140541 Event 416712</a:t>
            </a:r>
            <a:endParaRPr lang="en-US" sz="1200" i="1" dirty="0">
              <a:solidFill>
                <a:schemeClr val="bg1">
                  <a:lumMod val="50000"/>
                </a:schemeClr>
              </a:solidFill>
              <a:latin typeface="Trebuchet MS"/>
              <a:cs typeface="Trebuchet MS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rcRect r="7791"/>
          <a:stretch>
            <a:fillRect/>
          </a:stretch>
        </p:blipFill>
        <p:spPr>
          <a:xfrm>
            <a:off x="5013960" y="4191000"/>
            <a:ext cx="3977640" cy="2209800"/>
          </a:xfrm>
          <a:prstGeom prst="rect">
            <a:avLst/>
          </a:prstGeom>
          <a:effectLst>
            <a:outerShdw blurRad="228600" dist="38100" dir="2700000">
              <a:srgbClr val="000000">
                <a:alpha val="62000"/>
              </a:srgbClr>
            </a:outerShdw>
          </a:effectLst>
        </p:spPr>
      </p:pic>
      <p:sp>
        <p:nvSpPr>
          <p:cNvPr id="13" name="TextBox 12"/>
          <p:cNvSpPr txBox="1"/>
          <p:nvPr/>
        </p:nvSpPr>
        <p:spPr>
          <a:xfrm>
            <a:off x="6172200" y="5572780"/>
            <a:ext cx="236189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solidFill>
                  <a:srgbClr val="FF0000"/>
                </a:solidFill>
              </a:rPr>
              <a:t>Verify</a:t>
            </a:r>
            <a:r>
              <a:rPr lang="en-GB" sz="1400" dirty="0" smtClean="0">
                <a:solidFill>
                  <a:srgbClr val="FF0000"/>
                </a:solidFill>
              </a:rPr>
              <a:t> that TRT timing consistent with </a:t>
            </a:r>
            <a:r>
              <a:rPr lang="en-GB" sz="1400" dirty="0" smtClean="0">
                <a:solidFill>
                  <a:srgbClr val="FF0000"/>
                </a:solidFill>
              </a:rPr>
              <a:t>collision</a:t>
            </a:r>
            <a:endParaRPr lang="en-GB" sz="1400" dirty="0">
              <a:solidFill>
                <a:srgbClr val="FF0000"/>
              </a:solidFill>
            </a:endParaRPr>
          </a:p>
        </p:txBody>
      </p:sp>
      <p:pic>
        <p:nvPicPr>
          <p:cNvPr id="10" name="Picture 9" descr="JiveXML_140541_416712-RZ-LegoPlot-FZ-DiJet.png"/>
          <p:cNvPicPr>
            <a:picLocks noChangeAspect="1"/>
          </p:cNvPicPr>
          <p:nvPr/>
        </p:nvPicPr>
        <p:blipFill>
          <a:blip r:embed="rId4"/>
          <a:srcRect l="66667" t="49951"/>
          <a:stretch>
            <a:fillRect/>
          </a:stretch>
        </p:blipFill>
        <p:spPr>
          <a:xfrm>
            <a:off x="7162801" y="1"/>
            <a:ext cx="1981199" cy="1983134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7162800" y="4325779"/>
            <a:ext cx="148844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000" i="1" dirty="0" smtClean="0"/>
              <a:t>ATLAS preliminary</a:t>
            </a:r>
            <a:endParaRPr lang="en-GB" sz="1000" i="1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3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152400" y="304800"/>
            <a:ext cx="8991601" cy="609600"/>
          </a:xfrm>
        </p:spPr>
        <p:txBody>
          <a:bodyPr>
            <a:noAutofit/>
          </a:bodyPr>
          <a:lstStyle/>
          <a:p>
            <a:pPr algn="l"/>
            <a:r>
              <a:rPr lang="en-US" sz="24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rebuchet MS"/>
                <a:cs typeface="Trebuchet MS"/>
              </a:rPr>
              <a:t>How much luminosity did we collect? Naïve estimate</a:t>
            </a:r>
          </a:p>
        </p:txBody>
      </p:sp>
      <p:cxnSp>
        <p:nvCxnSpPr>
          <p:cNvPr id="9" name="Straight Connector 8"/>
          <p:cNvCxnSpPr/>
          <p:nvPr/>
        </p:nvCxnSpPr>
        <p:spPr>
          <a:xfrm>
            <a:off x="228600" y="838200"/>
            <a:ext cx="8915400" cy="1588"/>
          </a:xfrm>
          <a:prstGeom prst="line">
            <a:avLst/>
          </a:prstGeom>
          <a:ln>
            <a:solidFill>
              <a:schemeClr val="tx2">
                <a:lumMod val="60000"/>
                <a:lumOff val="40000"/>
              </a:schemeClr>
            </a:solidFill>
          </a:ln>
          <a:effectLst>
            <a:outerShdw blurRad="76200" dist="20000" dir="5400000" rotWithShape="0">
              <a:srgbClr val="000000">
                <a:alpha val="16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228600" y="1036639"/>
            <a:ext cx="8915400" cy="5135563"/>
          </a:xfrm>
        </p:spPr>
        <p:txBody>
          <a:bodyPr>
            <a:noAutofit/>
          </a:bodyPr>
          <a:lstStyle/>
          <a:p>
            <a:r>
              <a:rPr lang="en-US" sz="1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rebuchet MS"/>
                <a:cs typeface="Trebuchet MS"/>
              </a:rPr>
              <a:t>With a tight calorimeter-based timing selection, cross-checked by the MBTS and TRT </a:t>
            </a:r>
            <a:r>
              <a:rPr lang="en-US" sz="18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Trebuchet MS"/>
                <a:cs typeface="Trebuchet MS"/>
              </a:rPr>
              <a:t>ToF</a:t>
            </a:r>
            <a:r>
              <a:rPr lang="en-US" sz="1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rebuchet MS"/>
                <a:cs typeface="Trebuchet MS"/>
              </a:rPr>
              <a:t> </a:t>
            </a:r>
            <a:r>
              <a:rPr lang="en-US" sz="1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rebuchet MS"/>
                <a:cs typeface="Trebuchet MS"/>
              </a:rPr>
              <a:t>measurements, </a:t>
            </a:r>
            <a:r>
              <a:rPr lang="en-US" sz="1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rebuchet MS"/>
                <a:cs typeface="Trebuchet MS"/>
              </a:rPr>
              <a:t>we have identified 197 golden collision candidates from run 140541 of Nov 23</a:t>
            </a:r>
          </a:p>
          <a:p>
            <a:r>
              <a:rPr lang="en-US" sz="1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rebuchet MS"/>
                <a:cs typeface="Trebuchet MS"/>
              </a:rPr>
              <a:t>We separate this sample into 2 parts (afternoon=A, evening=B) of different    beam </a:t>
            </a:r>
            <a:r>
              <a:rPr lang="en-US" sz="1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rebuchet MS"/>
                <a:cs typeface="Trebuchet MS"/>
              </a:rPr>
              <a:t>conditions</a:t>
            </a:r>
          </a:p>
          <a:p>
            <a:pPr>
              <a:spcBef>
                <a:spcPts val="1080"/>
              </a:spcBef>
            </a:pPr>
            <a:r>
              <a:rPr lang="en-US" sz="1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rebuchet MS"/>
                <a:cs typeface="Trebuchet MS"/>
              </a:rPr>
              <a:t>From </a:t>
            </a:r>
            <a:r>
              <a:rPr lang="en-US" sz="1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rebuchet MS"/>
                <a:cs typeface="Trebuchet MS"/>
              </a:rPr>
              <a:t>Monte Carlo </a:t>
            </a:r>
            <a:r>
              <a:rPr lang="en-US" sz="1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rebuchet MS"/>
                <a:cs typeface="Trebuchet MS"/>
              </a:rPr>
              <a:t>(</a:t>
            </a:r>
            <a:r>
              <a:rPr lang="en-US" sz="1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rebuchet MS"/>
                <a:cs typeface="Trebuchet MS"/>
              </a:rPr>
              <a:t>solenoid </a:t>
            </a:r>
            <a:r>
              <a:rPr lang="en-US" sz="1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rebuchet MS"/>
                <a:cs typeface="Trebuchet MS"/>
              </a:rPr>
              <a:t>field </a:t>
            </a:r>
            <a:r>
              <a:rPr lang="en-US" sz="1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rebuchet MS"/>
                <a:cs typeface="Trebuchet MS"/>
              </a:rPr>
              <a:t>on) we find that the selection </a:t>
            </a:r>
            <a:r>
              <a:rPr lang="en-US" sz="1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rebuchet MS"/>
                <a:cs typeface="Trebuchet MS"/>
              </a:rPr>
              <a:t>efficiency, </a:t>
            </a:r>
            <a:r>
              <a:rPr lang="en-US" sz="1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rebuchet MS"/>
                <a:cs typeface="Trebuchet MS"/>
              </a:rPr>
              <a:t>including </a:t>
            </a:r>
            <a:r>
              <a:rPr lang="en-US" sz="1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rebuchet MS"/>
                <a:cs typeface="Trebuchet MS"/>
              </a:rPr>
              <a:t>trigger, </a:t>
            </a:r>
            <a:r>
              <a:rPr lang="en-US" sz="1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rebuchet MS"/>
                <a:cs typeface="Trebuchet MS"/>
              </a:rPr>
              <a:t>for inelastic and diffractive minimum bias events is about</a:t>
            </a:r>
            <a:r>
              <a:rPr lang="en-US" sz="1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rebuchet MS"/>
                <a:cs typeface="Trebuchet MS"/>
              </a:rPr>
              <a:t> 70%</a:t>
            </a:r>
            <a:endParaRPr lang="en-US" sz="1800" dirty="0" smtClean="0">
              <a:solidFill>
                <a:schemeClr val="tx1">
                  <a:lumMod val="75000"/>
                  <a:lumOff val="25000"/>
                </a:schemeClr>
              </a:solidFill>
              <a:latin typeface="Trebuchet MS"/>
              <a:cs typeface="Trebuchet MS"/>
            </a:endParaRPr>
          </a:p>
          <a:p>
            <a:pPr>
              <a:spcBef>
                <a:spcPts val="1080"/>
              </a:spcBef>
            </a:pPr>
            <a:r>
              <a:rPr lang="en-US" sz="1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rebuchet MS"/>
                <a:cs typeface="Trebuchet MS"/>
              </a:rPr>
              <a:t>Using as total minimum bias cross section of 58 </a:t>
            </a:r>
            <a:r>
              <a:rPr lang="en-US" sz="18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Trebuchet MS"/>
                <a:cs typeface="Trebuchet MS"/>
              </a:rPr>
              <a:t>mb</a:t>
            </a:r>
            <a:r>
              <a:rPr lang="en-US" sz="1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rebuchet MS"/>
                <a:cs typeface="Trebuchet MS"/>
              </a:rPr>
              <a:t> </a:t>
            </a:r>
            <a:r>
              <a:rPr 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rebuchet MS"/>
                <a:cs typeface="Trebuchet MS"/>
              </a:rPr>
              <a:t>(40 </a:t>
            </a:r>
            <a:r>
              <a:rPr lang="en-US" sz="14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Trebuchet MS"/>
                <a:cs typeface="Trebuchet MS"/>
              </a:rPr>
              <a:t>mb</a:t>
            </a:r>
            <a:r>
              <a:rPr 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rebuchet MS"/>
                <a:cs typeface="Trebuchet MS"/>
              </a:rPr>
              <a:t> inelastic, 12/6 </a:t>
            </a:r>
            <a:r>
              <a:rPr lang="en-US" sz="14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Trebuchet MS"/>
                <a:cs typeface="Trebuchet MS"/>
              </a:rPr>
              <a:t>mb</a:t>
            </a:r>
            <a:r>
              <a:rPr 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rebuchet MS"/>
                <a:cs typeface="Trebuchet MS"/>
              </a:rPr>
              <a:t> SD/DD</a:t>
            </a:r>
            <a:r>
              <a:rPr lang="en-US" sz="1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rebuchet MS"/>
                <a:cs typeface="Trebuchet MS"/>
              </a:rPr>
              <a:t>):</a:t>
            </a:r>
            <a:endParaRPr lang="en-US" sz="1400" dirty="0" smtClean="0">
              <a:solidFill>
                <a:schemeClr val="tx1">
                  <a:lumMod val="75000"/>
                  <a:lumOff val="25000"/>
                </a:schemeClr>
              </a:solidFill>
              <a:latin typeface="Trebuchet MS"/>
              <a:cs typeface="Trebuchet MS"/>
            </a:endParaRPr>
          </a:p>
          <a:p>
            <a:pPr>
              <a:spcBef>
                <a:spcPts val="1080"/>
              </a:spcBef>
            </a:pPr>
            <a:endParaRPr lang="en-US" sz="1800" dirty="0" smtClean="0">
              <a:solidFill>
                <a:schemeClr val="tx1">
                  <a:lumMod val="75000"/>
                  <a:lumOff val="25000"/>
                </a:schemeClr>
              </a:solidFill>
              <a:latin typeface="Trebuchet MS"/>
              <a:cs typeface="Trebuchet MS"/>
            </a:endParaRPr>
          </a:p>
        </p:txBody>
      </p:sp>
      <p:graphicFrame>
        <p:nvGraphicFramePr>
          <p:cNvPr id="12" name="Table 11"/>
          <p:cNvGraphicFramePr>
            <a:graphicFrameLocks noGrp="1"/>
          </p:cNvGraphicFramePr>
          <p:nvPr/>
        </p:nvGraphicFramePr>
        <p:xfrm>
          <a:off x="685800" y="4003041"/>
          <a:ext cx="8000999" cy="1330959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1371600"/>
                <a:gridCol w="1142124"/>
                <a:gridCol w="1026948"/>
                <a:gridCol w="1026948"/>
                <a:gridCol w="1946603"/>
                <a:gridCol w="1486776"/>
              </a:tblGrid>
              <a:tr h="589279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latin typeface="Trebuchet MS"/>
                          <a:cs typeface="Trebuchet MS"/>
                        </a:rPr>
                        <a:t>Sample</a:t>
                      </a:r>
                      <a:endParaRPr lang="en-GB" sz="1600" dirty="0">
                        <a:latin typeface="Trebuchet MS"/>
                        <a:cs typeface="Trebuchet M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latin typeface="Trebuchet MS"/>
                          <a:cs typeface="Trebuchet MS"/>
                        </a:rPr>
                        <a:t>Number of events</a:t>
                      </a:r>
                      <a:endParaRPr lang="en-GB" sz="1600" dirty="0">
                        <a:latin typeface="Trebuchet MS"/>
                        <a:cs typeface="Trebuchet MS"/>
                      </a:endParaRPr>
                    </a:p>
                  </a:txBody>
                  <a:tcPr>
                    <a:solidFill>
                      <a:srgbClr val="F7964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latin typeface="Trebuchet MS"/>
                          <a:cs typeface="Trebuchet MS"/>
                        </a:rPr>
                        <a:t>DAQ duration</a:t>
                      </a:r>
                      <a:endParaRPr lang="en-GB" sz="1600" dirty="0">
                        <a:latin typeface="Trebuchet MS"/>
                        <a:cs typeface="Trebuchet MS"/>
                      </a:endParaRPr>
                    </a:p>
                  </a:txBody>
                  <a:tcPr>
                    <a:solidFill>
                      <a:srgbClr val="F7964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latin typeface="Trebuchet MS"/>
                          <a:cs typeface="Trebuchet MS"/>
                        </a:rPr>
                        <a:t>Average rate</a:t>
                      </a:r>
                      <a:endParaRPr lang="en-GB" sz="1600" dirty="0">
                        <a:latin typeface="Trebuchet MS"/>
                        <a:cs typeface="Trebuchet MS"/>
                      </a:endParaRPr>
                    </a:p>
                  </a:txBody>
                  <a:tcPr>
                    <a:solidFill>
                      <a:srgbClr val="F7964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latin typeface="Trebuchet MS"/>
                          <a:cs typeface="Trebuchet MS"/>
                        </a:rPr>
                        <a:t>Average</a:t>
                      </a:r>
                      <a:r>
                        <a:rPr lang="en-GB" sz="1600" baseline="0" dirty="0" smtClean="0">
                          <a:latin typeface="Trebuchet MS"/>
                          <a:cs typeface="Trebuchet MS"/>
                        </a:rPr>
                        <a:t> i</a:t>
                      </a:r>
                      <a:r>
                        <a:rPr lang="en-GB" sz="1600" dirty="0" smtClean="0">
                          <a:latin typeface="Trebuchet MS"/>
                          <a:cs typeface="Trebuchet MS"/>
                        </a:rPr>
                        <a:t>nst. luminosity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latin typeface="Trebuchet MS"/>
                          <a:cs typeface="Trebuchet MS"/>
                        </a:rPr>
                        <a:t>Integrated luminosity</a:t>
                      </a:r>
                      <a:endParaRPr lang="en-GB" sz="1600" dirty="0">
                        <a:latin typeface="Trebuchet MS"/>
                        <a:cs typeface="Trebuchet MS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 smtClean="0">
                          <a:solidFill>
                            <a:schemeClr val="bg1"/>
                          </a:solidFill>
                          <a:latin typeface="Trebuchet MS"/>
                          <a:cs typeface="Trebuchet MS"/>
                        </a:rPr>
                        <a:t>A</a:t>
                      </a:r>
                      <a:endParaRPr lang="en-GB" sz="1600" b="1" dirty="0">
                        <a:solidFill>
                          <a:schemeClr val="bg1"/>
                        </a:solidFill>
                        <a:latin typeface="Trebuchet MS"/>
                        <a:cs typeface="Trebuchet MS"/>
                      </a:endParaRPr>
                    </a:p>
                  </a:txBody>
                  <a:tcPr>
                    <a:solidFill>
                      <a:srgbClr val="F7964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latin typeface="Trebuchet MS"/>
                          <a:cs typeface="Trebuchet MS"/>
                        </a:rPr>
                        <a:t>61</a:t>
                      </a:r>
                      <a:endParaRPr lang="en-GB" sz="1600" dirty="0">
                        <a:latin typeface="Trebuchet MS"/>
                        <a:cs typeface="Trebuchet M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latin typeface="Trebuchet MS"/>
                          <a:cs typeface="Trebuchet MS"/>
                        </a:rPr>
                        <a:t>54 </a:t>
                      </a:r>
                      <a:r>
                        <a:rPr lang="en-GB" sz="1600" dirty="0" err="1" smtClean="0">
                          <a:latin typeface="Trebuchet MS"/>
                          <a:cs typeface="Trebuchet MS"/>
                        </a:rPr>
                        <a:t>mins</a:t>
                      </a:r>
                      <a:endParaRPr lang="en-GB" sz="1600" dirty="0">
                        <a:latin typeface="Trebuchet MS"/>
                        <a:cs typeface="Trebuchet M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latin typeface="Trebuchet MS"/>
                          <a:cs typeface="Trebuchet MS"/>
                        </a:rPr>
                        <a:t>0.03 Hz</a:t>
                      </a:r>
                      <a:endParaRPr lang="en-GB" sz="1600" dirty="0">
                        <a:latin typeface="Trebuchet MS"/>
                        <a:cs typeface="Trebuchet M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Trebuchet MS"/>
                          <a:cs typeface="Trebuchet MS"/>
                        </a:rPr>
                        <a:t>0.5 × </a:t>
                      </a:r>
                      <a:r>
                        <a:rPr lang="en-US" sz="1600" dirty="0" smtClean="0">
                          <a:latin typeface="Trebuchet MS"/>
                          <a:cs typeface="Trebuchet MS"/>
                        </a:rPr>
                        <a:t>10</a:t>
                      </a:r>
                      <a:r>
                        <a:rPr lang="en-US" sz="1600" baseline="30000" dirty="0" smtClean="0">
                          <a:latin typeface="Trebuchet MS"/>
                          <a:cs typeface="Trebuchet MS"/>
                        </a:rPr>
                        <a:t>24</a:t>
                      </a:r>
                      <a:r>
                        <a:rPr lang="en-US" sz="1600" baseline="0" dirty="0" smtClean="0">
                          <a:latin typeface="Trebuchet MS"/>
                          <a:cs typeface="Trebuchet MS"/>
                        </a:rPr>
                        <a:t> cm</a:t>
                      </a:r>
                      <a:r>
                        <a:rPr lang="en-US" sz="1600" baseline="30000" dirty="0" smtClean="0">
                          <a:latin typeface="Symbol" charset="2"/>
                          <a:cs typeface="Symbol" charset="2"/>
                        </a:rPr>
                        <a:t>-</a:t>
                      </a:r>
                      <a:r>
                        <a:rPr lang="en-US" sz="1600" baseline="30000" dirty="0" smtClean="0">
                          <a:latin typeface="Trebuchet MS"/>
                          <a:cs typeface="Trebuchet MS"/>
                        </a:rPr>
                        <a:t>2</a:t>
                      </a:r>
                      <a:r>
                        <a:rPr lang="en-US" sz="1600" baseline="0" dirty="0" smtClean="0">
                          <a:latin typeface="Trebuchet MS"/>
                          <a:cs typeface="Trebuchet MS"/>
                        </a:rPr>
                        <a:t> s</a:t>
                      </a:r>
                      <a:r>
                        <a:rPr lang="en-US" sz="1600" baseline="30000" dirty="0" smtClean="0">
                          <a:latin typeface="Symbol" charset="2"/>
                          <a:cs typeface="Symbol" charset="2"/>
                        </a:rPr>
                        <a:t>-</a:t>
                      </a:r>
                      <a:r>
                        <a:rPr lang="en-US" sz="1600" baseline="30000" dirty="0" smtClean="0">
                          <a:latin typeface="Trebuchet MS"/>
                          <a:cs typeface="Trebuchet MS"/>
                        </a:rPr>
                        <a:t>1</a:t>
                      </a:r>
                      <a:endParaRPr lang="en-GB" sz="1600" dirty="0">
                        <a:latin typeface="Trebuchet MS"/>
                        <a:cs typeface="Trebuchet M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latin typeface="Trebuchet MS"/>
                          <a:cs typeface="Trebuchet MS"/>
                        </a:rPr>
                        <a:t>1.5 </a:t>
                      </a:r>
                      <a:r>
                        <a:rPr lang="en-GB" sz="1600" dirty="0" smtClean="0">
                          <a:latin typeface="Trebuchet MS"/>
                          <a:cs typeface="Trebuchet MS"/>
                        </a:rPr>
                        <a:t>mb</a:t>
                      </a:r>
                      <a:r>
                        <a:rPr lang="en-GB" sz="1600" baseline="30000" dirty="0" smtClean="0">
                          <a:latin typeface="Symbol" charset="2"/>
                          <a:cs typeface="Symbol" charset="2"/>
                        </a:rPr>
                        <a:t>-</a:t>
                      </a:r>
                      <a:r>
                        <a:rPr lang="en-GB" sz="1600" baseline="30000" dirty="0" smtClean="0">
                          <a:latin typeface="Trebuchet MS"/>
                          <a:cs typeface="Trebuchet MS"/>
                        </a:rPr>
                        <a:t>1</a:t>
                      </a:r>
                      <a:endParaRPr lang="en-GB" sz="1600" baseline="30000" dirty="0">
                        <a:latin typeface="Trebuchet MS"/>
                        <a:cs typeface="Trebuchet MS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 smtClean="0">
                          <a:solidFill>
                            <a:schemeClr val="bg1"/>
                          </a:solidFill>
                          <a:latin typeface="Trebuchet MS"/>
                          <a:cs typeface="Trebuchet MS"/>
                        </a:rPr>
                        <a:t>B</a:t>
                      </a:r>
                      <a:endParaRPr lang="en-GB" sz="1600" b="1" dirty="0">
                        <a:solidFill>
                          <a:schemeClr val="bg1"/>
                        </a:solidFill>
                        <a:latin typeface="Trebuchet MS"/>
                        <a:cs typeface="Trebuchet MS"/>
                      </a:endParaRPr>
                    </a:p>
                  </a:txBody>
                  <a:tcPr>
                    <a:solidFill>
                      <a:srgbClr val="F7964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latin typeface="Trebuchet MS"/>
                          <a:cs typeface="Trebuchet MS"/>
                        </a:rPr>
                        <a:t>136</a:t>
                      </a:r>
                      <a:endParaRPr lang="en-GB" sz="1600" dirty="0">
                        <a:latin typeface="Trebuchet MS"/>
                        <a:cs typeface="Trebuchet M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latin typeface="Trebuchet MS"/>
                          <a:cs typeface="Trebuchet MS"/>
                        </a:rPr>
                        <a:t>46 </a:t>
                      </a:r>
                      <a:r>
                        <a:rPr lang="en-GB" sz="1600" dirty="0" err="1" smtClean="0">
                          <a:latin typeface="Trebuchet MS"/>
                          <a:cs typeface="Trebuchet MS"/>
                        </a:rPr>
                        <a:t>mins</a:t>
                      </a:r>
                      <a:endParaRPr lang="en-GB" sz="1600" dirty="0">
                        <a:latin typeface="Trebuchet MS"/>
                        <a:cs typeface="Trebuchet M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latin typeface="Trebuchet MS"/>
                          <a:cs typeface="Trebuchet MS"/>
                        </a:rPr>
                        <a:t>0.07 Hz</a:t>
                      </a:r>
                      <a:endParaRPr lang="en-GB" sz="1600" dirty="0">
                        <a:latin typeface="Trebuchet MS"/>
                        <a:cs typeface="Trebuchet M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Trebuchet MS"/>
                          <a:cs typeface="Trebuchet MS"/>
                        </a:rPr>
                        <a:t>1.2 × 10</a:t>
                      </a:r>
                      <a:r>
                        <a:rPr lang="en-US" sz="1600" baseline="30000" dirty="0" smtClean="0">
                          <a:latin typeface="Trebuchet MS"/>
                          <a:cs typeface="Trebuchet MS"/>
                        </a:rPr>
                        <a:t>24</a:t>
                      </a:r>
                      <a:r>
                        <a:rPr lang="en-US" sz="1600" baseline="0" dirty="0" smtClean="0">
                          <a:latin typeface="Trebuchet MS"/>
                          <a:cs typeface="Trebuchet MS"/>
                        </a:rPr>
                        <a:t> cm</a:t>
                      </a:r>
                      <a:r>
                        <a:rPr lang="en-US" sz="1600" baseline="30000" dirty="0" smtClean="0">
                          <a:latin typeface="Symbol" charset="2"/>
                          <a:cs typeface="Symbol" charset="2"/>
                        </a:rPr>
                        <a:t>-</a:t>
                      </a:r>
                      <a:r>
                        <a:rPr lang="en-US" sz="1600" baseline="30000" dirty="0" smtClean="0">
                          <a:latin typeface="Trebuchet MS"/>
                          <a:cs typeface="Trebuchet MS"/>
                        </a:rPr>
                        <a:t>2</a:t>
                      </a:r>
                      <a:r>
                        <a:rPr lang="en-US" sz="1600" baseline="0" dirty="0" smtClean="0">
                          <a:latin typeface="Trebuchet MS"/>
                          <a:cs typeface="Trebuchet MS"/>
                        </a:rPr>
                        <a:t> s</a:t>
                      </a:r>
                      <a:r>
                        <a:rPr lang="en-US" sz="1600" baseline="30000" dirty="0" smtClean="0">
                          <a:latin typeface="Symbol" charset="2"/>
                          <a:cs typeface="Symbol" charset="2"/>
                        </a:rPr>
                        <a:t>-</a:t>
                      </a:r>
                      <a:r>
                        <a:rPr lang="en-US" sz="1600" baseline="30000" dirty="0" smtClean="0">
                          <a:latin typeface="Trebuchet MS"/>
                          <a:cs typeface="Trebuchet MS"/>
                        </a:rPr>
                        <a:t>1</a:t>
                      </a:r>
                      <a:endParaRPr lang="en-GB" sz="1600" dirty="0">
                        <a:latin typeface="Trebuchet MS"/>
                        <a:cs typeface="Trebuchet M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latin typeface="Trebuchet MS"/>
                          <a:cs typeface="Trebuchet MS"/>
                        </a:rPr>
                        <a:t>3.4 </a:t>
                      </a:r>
                      <a:r>
                        <a:rPr lang="en-GB" sz="1600" dirty="0" smtClean="0">
                          <a:latin typeface="Trebuchet MS"/>
                          <a:cs typeface="Trebuchet MS"/>
                        </a:rPr>
                        <a:t>mb</a:t>
                      </a:r>
                      <a:r>
                        <a:rPr lang="en-GB" sz="1600" baseline="30000" dirty="0" smtClean="0">
                          <a:latin typeface="Symbol" charset="2"/>
                          <a:cs typeface="Symbol" charset="2"/>
                        </a:rPr>
                        <a:t>-</a:t>
                      </a:r>
                      <a:r>
                        <a:rPr lang="en-GB" sz="1600" baseline="30000" dirty="0" smtClean="0">
                          <a:latin typeface="Trebuchet MS"/>
                          <a:cs typeface="Trebuchet MS"/>
                        </a:rPr>
                        <a:t>1</a:t>
                      </a:r>
                      <a:endParaRPr lang="en-GB" sz="1600" dirty="0">
                        <a:latin typeface="Trebuchet MS"/>
                        <a:cs typeface="Trebuchet MS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1820824" y="5570359"/>
            <a:ext cx="59515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2563" indent="-182563">
              <a:buFont typeface="Arial"/>
              <a:buChar char="•"/>
            </a:pPr>
            <a:r>
              <a:rPr lang="en-US" sz="1200" dirty="0" smtClean="0"/>
              <a:t>Assuming that </a:t>
            </a:r>
            <a:r>
              <a:rPr lang="en-US" sz="1200" dirty="0" err="1" smtClean="0">
                <a:latin typeface="Symbol" charset="2"/>
                <a:cs typeface="Symbol" charset="2"/>
              </a:rPr>
              <a:t>e</a:t>
            </a:r>
            <a:r>
              <a:rPr lang="en-US" sz="1200" dirty="0" smtClean="0"/>
              <a:t>=0% for SD and DD </a:t>
            </a:r>
            <a:r>
              <a:rPr lang="en-US" sz="1200" dirty="0" err="1" smtClean="0">
                <a:sym typeface="Wingdings"/>
              </a:rPr>
              <a:t></a:t>
            </a:r>
            <a:r>
              <a:rPr lang="en-US" sz="1200" dirty="0" smtClean="0">
                <a:sym typeface="Wingdings"/>
              </a:rPr>
              <a:t> </a:t>
            </a:r>
            <a:r>
              <a:rPr lang="en-US" sz="1200" dirty="0" smtClean="0"/>
              <a:t>increases luminosity by 10%</a:t>
            </a:r>
          </a:p>
          <a:p>
            <a:pPr marL="182563" indent="-182563">
              <a:buFont typeface="Arial"/>
              <a:buChar char="•"/>
            </a:pPr>
            <a:r>
              <a:rPr lang="en-US" sz="1200" dirty="0" smtClean="0"/>
              <a:t>change inelastic cross section to 34 </a:t>
            </a:r>
            <a:r>
              <a:rPr lang="en-US" sz="1200" dirty="0" err="1" smtClean="0"/>
              <a:t>mb</a:t>
            </a:r>
            <a:r>
              <a:rPr lang="en-US" sz="1200" dirty="0" smtClean="0"/>
              <a:t> </a:t>
            </a:r>
            <a:r>
              <a:rPr lang="en-US" sz="1200" dirty="0" err="1" smtClean="0">
                <a:sym typeface="Wingdings"/>
              </a:rPr>
              <a:t></a:t>
            </a:r>
            <a:r>
              <a:rPr lang="en-US" sz="1200" dirty="0" smtClean="0">
                <a:sym typeface="Wingdings"/>
              </a:rPr>
              <a:t> </a:t>
            </a:r>
            <a:r>
              <a:rPr lang="en-US" sz="1200" dirty="0" smtClean="0"/>
              <a:t>increases luminosity by 15% </a:t>
            </a:r>
            <a:endParaRPr lang="en-GB" sz="1200" dirty="0"/>
          </a:p>
        </p:txBody>
      </p:sp>
      <p:sp>
        <p:nvSpPr>
          <p:cNvPr id="15" name="TextBox 14"/>
          <p:cNvSpPr txBox="1"/>
          <p:nvPr/>
        </p:nvSpPr>
        <p:spPr>
          <a:xfrm>
            <a:off x="601624" y="5562600"/>
            <a:ext cx="595157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2563" indent="-182563"/>
            <a:r>
              <a:rPr lang="en-US" sz="1200" dirty="0" smtClean="0"/>
              <a:t>Cross checks:</a:t>
            </a:r>
            <a:endParaRPr lang="en-GB" sz="1200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tx1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152400" y="304800"/>
            <a:ext cx="8991601" cy="609600"/>
          </a:xfrm>
        </p:spPr>
        <p:txBody>
          <a:bodyPr>
            <a:noAutofit/>
          </a:bodyPr>
          <a:lstStyle/>
          <a:p>
            <a:pPr algn="l"/>
            <a:r>
              <a:rPr lang="en-US" sz="2400" dirty="0" smtClean="0">
                <a:solidFill>
                  <a:schemeClr val="bg1"/>
                </a:solidFill>
                <a:latin typeface="Trebuchet MS"/>
                <a:cs typeface="Trebuchet MS"/>
              </a:rPr>
              <a:t>Final words …</a:t>
            </a:r>
          </a:p>
        </p:txBody>
      </p:sp>
      <p:cxnSp>
        <p:nvCxnSpPr>
          <p:cNvPr id="9" name="Straight Connector 8"/>
          <p:cNvCxnSpPr/>
          <p:nvPr/>
        </p:nvCxnSpPr>
        <p:spPr>
          <a:xfrm>
            <a:off x="228600" y="838200"/>
            <a:ext cx="8915400" cy="1588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  <a:effectLst>
            <a:outerShdw blurRad="76200" dist="20000" dir="5400000" rotWithShape="0">
              <a:srgbClr val="000000">
                <a:alpha val="16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990600" y="1295402"/>
            <a:ext cx="7239001" cy="3992563"/>
          </a:xfrm>
        </p:spPr>
        <p:txBody>
          <a:bodyPr>
            <a:noAutofit/>
          </a:bodyPr>
          <a:lstStyle/>
          <a:p>
            <a:pPr marL="0" indent="0">
              <a:spcBef>
                <a:spcPts val="2400"/>
              </a:spcBef>
              <a:buNone/>
            </a:pPr>
            <a:r>
              <a:rPr lang="en-US" sz="2000" dirty="0" smtClean="0">
                <a:solidFill>
                  <a:schemeClr val="bg1"/>
                </a:solidFill>
                <a:latin typeface="Trebuchet MS"/>
                <a:cs typeface="Trebuchet MS"/>
              </a:rPr>
              <a:t>ATLAS welcomes the beams – experiment and collaboration are ready for physics!</a:t>
            </a:r>
          </a:p>
          <a:p>
            <a:pPr marL="0" indent="0">
              <a:spcBef>
                <a:spcPts val="2400"/>
              </a:spcBef>
              <a:buNone/>
            </a:pPr>
            <a:r>
              <a:rPr lang="en-US" sz="2000" dirty="0" smtClean="0">
                <a:solidFill>
                  <a:schemeClr val="bg1"/>
                </a:solidFill>
                <a:latin typeface="Trebuchet MS"/>
                <a:cs typeface="Trebuchet MS"/>
              </a:rPr>
              <a:t>What I did not mention: the data acquisition system, prompt reconstruction and the worldwide data distribution worked smoothly with collision and the huge beam splash events.</a:t>
            </a:r>
          </a:p>
          <a:p>
            <a:pPr marL="0" indent="0">
              <a:spcBef>
                <a:spcPts val="2400"/>
              </a:spcBef>
              <a:buNone/>
            </a:pPr>
            <a:r>
              <a:rPr lang="en-US" sz="2000" dirty="0" smtClean="0">
                <a:solidFill>
                  <a:schemeClr val="bg1"/>
                </a:solidFill>
                <a:latin typeface="Trebuchet MS"/>
                <a:cs typeface="Trebuchet MS"/>
              </a:rPr>
              <a:t>First collisions at 900 GeV have been recorded, and were a phase transition for ATLAS.</a:t>
            </a:r>
            <a:endParaRPr lang="en-US" sz="2000" dirty="0" smtClean="0">
              <a:solidFill>
                <a:schemeClr val="bg1"/>
              </a:solidFill>
              <a:latin typeface="Trebuchet MS"/>
              <a:cs typeface="Trebuchet MS"/>
            </a:endParaRPr>
          </a:p>
          <a:p>
            <a:pPr marL="0" indent="0">
              <a:spcBef>
                <a:spcPts val="2400"/>
              </a:spcBef>
              <a:buNone/>
            </a:pPr>
            <a:r>
              <a:rPr lang="en-US" sz="2000" dirty="0" smtClean="0">
                <a:solidFill>
                  <a:schemeClr val="bg1"/>
                </a:solidFill>
                <a:latin typeface="Trebuchet MS"/>
                <a:cs typeface="Trebuchet MS"/>
              </a:rPr>
              <a:t>We are l</a:t>
            </a:r>
            <a:r>
              <a:rPr lang="en-US" sz="2000" dirty="0" smtClean="0">
                <a:solidFill>
                  <a:schemeClr val="bg1"/>
                </a:solidFill>
                <a:latin typeface="Trebuchet MS"/>
                <a:cs typeface="Trebuchet MS"/>
              </a:rPr>
              <a:t>ooking forward to lots more data, with the solenoid field on. </a:t>
            </a:r>
          </a:p>
          <a:p>
            <a:pPr marL="0" indent="0">
              <a:spcBef>
                <a:spcPts val="2400"/>
              </a:spcBef>
              <a:buNone/>
            </a:pPr>
            <a:r>
              <a:rPr lang="en-US" sz="2000" i="1" dirty="0" smtClean="0">
                <a:solidFill>
                  <a:schemeClr val="bg1"/>
                </a:solidFill>
                <a:latin typeface="Trebuchet MS"/>
                <a:cs typeface="Trebuchet MS"/>
              </a:rPr>
              <a:t>Again, thanks to the LHC team for a spectacular restart !</a:t>
            </a:r>
            <a:endParaRPr lang="en-US" sz="1400" i="1" dirty="0" smtClean="0">
              <a:solidFill>
                <a:schemeClr val="bg1"/>
              </a:solidFill>
              <a:latin typeface="Trebuchet MS"/>
              <a:cs typeface="Trebuchet MS"/>
            </a:endParaRPr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3276600"/>
            <a:ext cx="9144000" cy="3276600"/>
          </a:xfrm>
          <a:prstGeom prst="rect">
            <a:avLst/>
          </a:prstGeom>
          <a:solidFill>
            <a:schemeClr val="bg1">
              <a:alpha val="77000"/>
            </a:schemeClr>
          </a:solidFill>
          <a:ln w="3175">
            <a:noFill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endParaRPr lang="en-US" sz="1200">
              <a:solidFill>
                <a:srgbClr val="262626"/>
              </a:solidFill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152400" y="304800"/>
            <a:ext cx="8482185" cy="609600"/>
          </a:xfrm>
        </p:spPr>
        <p:txBody>
          <a:bodyPr>
            <a:noAutofit/>
          </a:bodyPr>
          <a:lstStyle/>
          <a:p>
            <a:pPr algn="l"/>
            <a:r>
              <a:rPr lang="en-US" sz="24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rebuchet MS"/>
                <a:cs typeface="Trebuchet MS"/>
              </a:rPr>
              <a:t>Nov 20 – 23: beam history from ATLAS perspective</a:t>
            </a:r>
          </a:p>
        </p:txBody>
      </p:sp>
      <p:cxnSp>
        <p:nvCxnSpPr>
          <p:cNvPr id="9" name="Straight Connector 8"/>
          <p:cNvCxnSpPr/>
          <p:nvPr/>
        </p:nvCxnSpPr>
        <p:spPr>
          <a:xfrm>
            <a:off x="228600" y="838200"/>
            <a:ext cx="8915400" cy="1588"/>
          </a:xfrm>
          <a:prstGeom prst="line">
            <a:avLst/>
          </a:prstGeom>
          <a:ln>
            <a:solidFill>
              <a:schemeClr val="tx2">
                <a:lumMod val="60000"/>
                <a:lumOff val="40000"/>
              </a:schemeClr>
            </a:solidFill>
          </a:ln>
          <a:effectLst>
            <a:outerShdw blurRad="76200" dist="20000" dir="5400000" rotWithShape="0">
              <a:srgbClr val="000000">
                <a:alpha val="16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304800" y="1066800"/>
            <a:ext cx="5943600" cy="4267200"/>
          </a:xfrm>
        </p:spPr>
        <p:txBody>
          <a:bodyPr>
            <a:noAutofit/>
          </a:bodyPr>
          <a:lstStyle/>
          <a:p>
            <a:pPr>
              <a:spcBef>
                <a:spcPts val="600"/>
              </a:spcBef>
              <a:buNone/>
            </a:pPr>
            <a:r>
              <a:rPr lang="en-US" sz="1600" dirty="0" smtClean="0">
                <a:solidFill>
                  <a:srgbClr val="404040"/>
                </a:solidFill>
                <a:latin typeface="Trebuchet MS"/>
                <a:cs typeface="Trebuchet MS"/>
              </a:rPr>
              <a:t>Friday, November 20:</a:t>
            </a:r>
          </a:p>
          <a:p>
            <a:pPr>
              <a:spcBef>
                <a:spcPts val="600"/>
              </a:spcBef>
              <a:buNone/>
            </a:pPr>
            <a:r>
              <a:rPr lang="en-US" sz="1400" dirty="0" smtClean="0">
                <a:solidFill>
                  <a:srgbClr val="404040"/>
                </a:solidFill>
                <a:latin typeface="Trebuchet MS"/>
                <a:cs typeface="Trebuchet MS"/>
              </a:rPr>
              <a:t>~ 20:30h:</a:t>
            </a:r>
            <a:r>
              <a:rPr lang="en-US" sz="1400" dirty="0" smtClean="0">
                <a:solidFill>
                  <a:srgbClr val="404040"/>
                </a:solidFill>
                <a:latin typeface="Trebuchet MS"/>
                <a:cs typeface="Trebuchet MS"/>
              </a:rPr>
              <a:t> beam</a:t>
            </a:r>
            <a:r>
              <a:rPr lang="en-US" sz="1400" dirty="0" smtClean="0">
                <a:solidFill>
                  <a:srgbClr val="404040"/>
                </a:solidFill>
                <a:latin typeface="Trebuchet MS"/>
                <a:cs typeface="Trebuchet MS"/>
              </a:rPr>
              <a:t>-1 threading </a:t>
            </a:r>
            <a:r>
              <a:rPr lang="en-US" sz="1400" dirty="0" err="1" smtClean="0">
                <a:solidFill>
                  <a:srgbClr val="404040"/>
                </a:solidFill>
                <a:latin typeface="Trebuchet MS"/>
                <a:cs typeface="Trebuchet MS"/>
                <a:sym typeface="Wingdings"/>
              </a:rPr>
              <a:t></a:t>
            </a:r>
            <a:r>
              <a:rPr lang="en-US" sz="1400" dirty="0" smtClean="0">
                <a:solidFill>
                  <a:srgbClr val="404040"/>
                </a:solidFill>
                <a:latin typeface="Trebuchet MS"/>
                <a:cs typeface="Trebuchet MS"/>
                <a:sym typeface="Wingdings"/>
              </a:rPr>
              <a:t> </a:t>
            </a:r>
            <a:r>
              <a:rPr lang="en-US" sz="1400" dirty="0" smtClean="0">
                <a:solidFill>
                  <a:srgbClr val="404040"/>
                </a:solidFill>
                <a:latin typeface="Trebuchet MS"/>
                <a:cs typeface="Trebuchet MS"/>
              </a:rPr>
              <a:t>6 beam splashes to ATLAS</a:t>
            </a:r>
          </a:p>
          <a:p>
            <a:pPr>
              <a:spcBef>
                <a:spcPts val="600"/>
              </a:spcBef>
              <a:buNone/>
            </a:pPr>
            <a:r>
              <a:rPr lang="en-US" sz="1400" dirty="0" smtClean="0">
                <a:solidFill>
                  <a:srgbClr val="404040"/>
                </a:solidFill>
                <a:latin typeface="Trebuchet MS"/>
                <a:cs typeface="Trebuchet MS"/>
              </a:rPr>
              <a:t>~ </a:t>
            </a:r>
            <a:r>
              <a:rPr lang="en-US" sz="1400" dirty="0" smtClean="0">
                <a:solidFill>
                  <a:srgbClr val="404040"/>
                </a:solidFill>
                <a:latin typeface="Trebuchet MS"/>
                <a:cs typeface="Trebuchet MS"/>
              </a:rPr>
              <a:t>22:30h</a:t>
            </a:r>
            <a:r>
              <a:rPr lang="en-US" sz="1400" dirty="0" smtClean="0">
                <a:solidFill>
                  <a:srgbClr val="404040"/>
                </a:solidFill>
                <a:latin typeface="Trebuchet MS"/>
                <a:cs typeface="Trebuchet MS"/>
              </a:rPr>
              <a:t>:</a:t>
            </a:r>
            <a:r>
              <a:rPr lang="en-US" sz="1400" dirty="0" smtClean="0">
                <a:solidFill>
                  <a:srgbClr val="404040"/>
                </a:solidFill>
                <a:latin typeface="Trebuchet MS"/>
                <a:cs typeface="Trebuchet MS"/>
              </a:rPr>
              <a:t> beam</a:t>
            </a:r>
            <a:r>
              <a:rPr lang="en-US" sz="1400" dirty="0" smtClean="0">
                <a:solidFill>
                  <a:srgbClr val="404040"/>
                </a:solidFill>
                <a:latin typeface="Trebuchet MS"/>
                <a:cs typeface="Trebuchet MS"/>
              </a:rPr>
              <a:t>-2 threading </a:t>
            </a:r>
            <a:r>
              <a:rPr lang="en-US" sz="1400" dirty="0" err="1" smtClean="0">
                <a:solidFill>
                  <a:srgbClr val="404040"/>
                </a:solidFill>
                <a:latin typeface="Trebuchet MS"/>
                <a:cs typeface="Trebuchet MS"/>
                <a:sym typeface="Wingdings"/>
              </a:rPr>
              <a:t></a:t>
            </a:r>
            <a:r>
              <a:rPr lang="en-US" sz="1400" dirty="0" smtClean="0">
                <a:solidFill>
                  <a:srgbClr val="404040"/>
                </a:solidFill>
                <a:latin typeface="Trebuchet MS"/>
                <a:cs typeface="Trebuchet MS"/>
                <a:sym typeface="Wingdings"/>
              </a:rPr>
              <a:t> 7 </a:t>
            </a:r>
            <a:r>
              <a:rPr lang="en-US" sz="1400" dirty="0" smtClean="0">
                <a:solidFill>
                  <a:srgbClr val="404040"/>
                </a:solidFill>
                <a:latin typeface="Trebuchet MS"/>
                <a:cs typeface="Trebuchet MS"/>
              </a:rPr>
              <a:t>beam splashes to ATLAS</a:t>
            </a:r>
          </a:p>
          <a:p>
            <a:pPr>
              <a:spcBef>
                <a:spcPts val="1200"/>
              </a:spcBef>
              <a:buNone/>
            </a:pPr>
            <a:r>
              <a:rPr lang="en-US" sz="1600" dirty="0" smtClean="0">
                <a:solidFill>
                  <a:srgbClr val="404040"/>
                </a:solidFill>
                <a:latin typeface="Trebuchet MS"/>
                <a:cs typeface="Trebuchet MS"/>
              </a:rPr>
              <a:t>Saturday, 21 November:</a:t>
            </a:r>
          </a:p>
          <a:p>
            <a:pPr>
              <a:spcBef>
                <a:spcPts val="600"/>
              </a:spcBef>
              <a:buNone/>
            </a:pPr>
            <a:r>
              <a:rPr lang="en-US" sz="1400" dirty="0" smtClean="0">
                <a:solidFill>
                  <a:srgbClr val="404040"/>
                </a:solidFill>
                <a:latin typeface="Trebuchet MS"/>
                <a:cs typeface="Trebuchet MS"/>
              </a:rPr>
              <a:t>~ 1h: beam-2 splashes to ATLAS </a:t>
            </a:r>
            <a:r>
              <a:rPr lang="en-US" sz="1400" dirty="0" err="1" smtClean="0">
                <a:solidFill>
                  <a:srgbClr val="404040"/>
                </a:solidFill>
                <a:latin typeface="Trebuchet MS"/>
                <a:cs typeface="Trebuchet MS"/>
                <a:sym typeface="Wingdings"/>
              </a:rPr>
              <a:t></a:t>
            </a:r>
            <a:r>
              <a:rPr lang="en-US" sz="1400" dirty="0" smtClean="0">
                <a:solidFill>
                  <a:srgbClr val="404040"/>
                </a:solidFill>
                <a:latin typeface="Trebuchet MS"/>
                <a:cs typeface="Trebuchet MS"/>
              </a:rPr>
              <a:t> 27 events (side C)</a:t>
            </a:r>
          </a:p>
          <a:p>
            <a:pPr>
              <a:spcBef>
                <a:spcPts val="600"/>
              </a:spcBef>
              <a:buNone/>
            </a:pPr>
            <a:r>
              <a:rPr lang="en-US" sz="1400" dirty="0" smtClean="0">
                <a:solidFill>
                  <a:srgbClr val="404040"/>
                </a:solidFill>
                <a:latin typeface="Trebuchet MS"/>
                <a:cs typeface="Trebuchet MS"/>
              </a:rPr>
              <a:t>~ 4h: beam-1 splashes to ATLAS </a:t>
            </a:r>
            <a:r>
              <a:rPr lang="en-US" sz="1400" dirty="0" err="1" smtClean="0">
                <a:solidFill>
                  <a:srgbClr val="404040"/>
                </a:solidFill>
                <a:latin typeface="Trebuchet MS"/>
                <a:cs typeface="Trebuchet MS"/>
                <a:sym typeface="Wingdings"/>
              </a:rPr>
              <a:t></a:t>
            </a:r>
            <a:r>
              <a:rPr lang="en-US" sz="1400" dirty="0" smtClean="0">
                <a:solidFill>
                  <a:srgbClr val="404040"/>
                </a:solidFill>
                <a:latin typeface="Trebuchet MS"/>
                <a:cs typeface="Trebuchet MS"/>
              </a:rPr>
              <a:t> 26 events (side A) </a:t>
            </a:r>
            <a:endParaRPr lang="en-US" sz="1400" dirty="0" smtClean="0">
              <a:solidFill>
                <a:srgbClr val="404040"/>
              </a:solidFill>
              <a:latin typeface="Trebuchet MS"/>
              <a:cs typeface="Trebuchet MS"/>
            </a:endParaRPr>
          </a:p>
          <a:p>
            <a:pPr>
              <a:spcBef>
                <a:spcPts val="1200"/>
              </a:spcBef>
              <a:buNone/>
            </a:pPr>
            <a:r>
              <a:rPr lang="en-US" sz="1600" dirty="0" smtClean="0">
                <a:solidFill>
                  <a:srgbClr val="404040"/>
                </a:solidFill>
                <a:latin typeface="Trebuchet MS"/>
                <a:cs typeface="Trebuchet MS"/>
              </a:rPr>
              <a:t>Sunday</a:t>
            </a:r>
            <a:r>
              <a:rPr lang="en-US" sz="1600" dirty="0" smtClean="0">
                <a:solidFill>
                  <a:srgbClr val="404040"/>
                </a:solidFill>
                <a:latin typeface="Trebuchet MS"/>
                <a:cs typeface="Trebuchet MS"/>
              </a:rPr>
              <a:t>,  22 November:</a:t>
            </a:r>
          </a:p>
          <a:p>
            <a:pPr>
              <a:spcBef>
                <a:spcPts val="600"/>
              </a:spcBef>
              <a:buNone/>
            </a:pPr>
            <a:r>
              <a:rPr lang="en-US" sz="1400" dirty="0" smtClean="0">
                <a:solidFill>
                  <a:srgbClr val="404040"/>
                </a:solidFill>
                <a:latin typeface="Trebuchet MS"/>
                <a:cs typeface="Trebuchet MS"/>
              </a:rPr>
              <a:t>~ 6h</a:t>
            </a:r>
            <a:r>
              <a:rPr lang="en-US" sz="1400" dirty="0" smtClean="0">
                <a:solidFill>
                  <a:srgbClr val="404040"/>
                </a:solidFill>
                <a:latin typeface="Trebuchet MS"/>
                <a:cs typeface="Trebuchet MS"/>
              </a:rPr>
              <a:t>: 15 splash events to test beam abort by BCM </a:t>
            </a:r>
            <a:r>
              <a:rPr lang="en-US" sz="1400" dirty="0" err="1" smtClean="0">
                <a:solidFill>
                  <a:srgbClr val="404040"/>
                </a:solidFill>
                <a:latin typeface="Trebuchet MS"/>
                <a:cs typeface="Trebuchet MS"/>
                <a:sym typeface="Wingdings"/>
              </a:rPr>
              <a:t></a:t>
            </a:r>
            <a:r>
              <a:rPr lang="en-US" sz="1400" dirty="0" smtClean="0">
                <a:solidFill>
                  <a:srgbClr val="404040"/>
                </a:solidFill>
                <a:latin typeface="Trebuchet MS"/>
                <a:cs typeface="Trebuchet MS"/>
              </a:rPr>
              <a:t> successful</a:t>
            </a:r>
          </a:p>
          <a:p>
            <a:pPr>
              <a:spcBef>
                <a:spcPts val="1200"/>
              </a:spcBef>
              <a:buNone/>
            </a:pPr>
            <a:r>
              <a:rPr lang="en-US" sz="1600" dirty="0" smtClean="0">
                <a:solidFill>
                  <a:srgbClr val="404040"/>
                </a:solidFill>
                <a:latin typeface="Trebuchet MS"/>
                <a:cs typeface="Trebuchet MS"/>
              </a:rPr>
              <a:t>Monday 23 November:</a:t>
            </a:r>
          </a:p>
          <a:p>
            <a:pPr>
              <a:spcBef>
                <a:spcPts val="600"/>
              </a:spcBef>
              <a:buNone/>
            </a:pPr>
            <a:r>
              <a:rPr lang="en-US" sz="1400" dirty="0" smtClean="0">
                <a:solidFill>
                  <a:srgbClr val="404040"/>
                </a:solidFill>
                <a:latin typeface="Trebuchet MS"/>
                <a:cs typeface="Trebuchet MS"/>
              </a:rPr>
              <a:t>~ 6:30:  last series of splashes to ATLAS</a:t>
            </a:r>
            <a:r>
              <a:rPr lang="en-US" sz="1400" dirty="0" smtClean="0">
                <a:solidFill>
                  <a:srgbClr val="404040"/>
                </a:solidFill>
                <a:latin typeface="Trebuchet MS"/>
                <a:cs typeface="Trebuchet MS"/>
                <a:sym typeface="Wingdings"/>
              </a:rPr>
              <a:t></a:t>
            </a:r>
            <a:r>
              <a:rPr lang="en-US" sz="1400" dirty="0" smtClean="0">
                <a:solidFill>
                  <a:srgbClr val="404040"/>
                </a:solidFill>
                <a:latin typeface="Trebuchet MS"/>
                <a:cs typeface="Trebuchet MS"/>
              </a:rPr>
              <a:t> 25 events (side C)</a:t>
            </a:r>
          </a:p>
          <a:p>
            <a:pPr>
              <a:spcBef>
                <a:spcPts val="600"/>
              </a:spcBef>
              <a:buNone/>
            </a:pPr>
            <a:r>
              <a:rPr lang="en-US" sz="1400" dirty="0" smtClean="0">
                <a:solidFill>
                  <a:srgbClr val="404040"/>
                </a:solidFill>
                <a:latin typeface="Trebuchet MS"/>
                <a:cs typeface="Trebuchet MS"/>
              </a:rPr>
              <a:t>~ 13:30: two beams injected for collisions at IP1 and IP5</a:t>
            </a:r>
          </a:p>
          <a:p>
            <a:pPr>
              <a:spcBef>
                <a:spcPts val="600"/>
              </a:spcBef>
              <a:buNone/>
            </a:pPr>
            <a:r>
              <a:rPr lang="en-US" sz="1400" dirty="0" smtClean="0">
                <a:solidFill>
                  <a:srgbClr val="404040"/>
                </a:solidFill>
                <a:latin typeface="Trebuchet MS"/>
                <a:cs typeface="Trebuchet MS"/>
              </a:rPr>
              <a:t>~ 14:22: first</a:t>
            </a:r>
            <a:r>
              <a:rPr lang="en-US" sz="1400" dirty="0" smtClean="0">
                <a:solidFill>
                  <a:srgbClr val="404040"/>
                </a:solidFill>
                <a:latin typeface="Trebuchet MS"/>
                <a:cs typeface="Trebuchet MS"/>
              </a:rPr>
              <a:t> ATLAS collision </a:t>
            </a:r>
            <a:r>
              <a:rPr lang="en-US" sz="1400" dirty="0" smtClean="0">
                <a:solidFill>
                  <a:srgbClr val="404040"/>
                </a:solidFill>
                <a:latin typeface="Trebuchet MS"/>
                <a:cs typeface="Trebuchet MS"/>
              </a:rPr>
              <a:t>event</a:t>
            </a:r>
            <a:r>
              <a:rPr lang="en-US" sz="1400" dirty="0" smtClean="0">
                <a:solidFill>
                  <a:srgbClr val="404040"/>
                </a:solidFill>
                <a:latin typeface="Trebuchet MS"/>
                <a:cs typeface="Trebuchet MS"/>
              </a:rPr>
              <a:t> seen </a:t>
            </a:r>
          </a:p>
          <a:p>
            <a:pPr>
              <a:spcBef>
                <a:spcPts val="600"/>
              </a:spcBef>
              <a:buNone/>
            </a:pPr>
            <a:endParaRPr lang="en-US" sz="1600" dirty="0" smtClean="0">
              <a:solidFill>
                <a:srgbClr val="404040"/>
              </a:solidFill>
              <a:latin typeface="Trebuchet MS"/>
              <a:cs typeface="Trebuchet MS"/>
            </a:endParaRPr>
          </a:p>
          <a:p>
            <a:pPr>
              <a:spcBef>
                <a:spcPts val="600"/>
              </a:spcBef>
            </a:pPr>
            <a:endParaRPr lang="en-US" sz="1600" dirty="0" smtClean="0">
              <a:solidFill>
                <a:srgbClr val="404040"/>
              </a:solidFill>
              <a:latin typeface="Trebuchet MS"/>
              <a:cs typeface="Trebuchet MS"/>
            </a:endParaRPr>
          </a:p>
          <a:p>
            <a:pPr>
              <a:spcBef>
                <a:spcPts val="600"/>
              </a:spcBef>
            </a:pPr>
            <a:endParaRPr lang="en-US" sz="1800" dirty="0" smtClean="0">
              <a:solidFill>
                <a:srgbClr val="404040"/>
              </a:solidFill>
              <a:latin typeface="Trebuchet MS"/>
              <a:cs typeface="Trebuchet MS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492328" y="1143000"/>
            <a:ext cx="2423073" cy="1600200"/>
          </a:xfrm>
          <a:prstGeom prst="rect">
            <a:avLst/>
          </a:prstGeom>
          <a:effectLst>
            <a:outerShdw blurRad="76200" dist="38100" dir="2700000">
              <a:srgbClr val="000000">
                <a:alpha val="10000"/>
              </a:srgbClr>
            </a:outerShdw>
          </a:effectLst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492597" y="2743202"/>
            <a:ext cx="2564349" cy="1766195"/>
          </a:xfrm>
          <a:prstGeom prst="rect">
            <a:avLst/>
          </a:prstGeom>
          <a:effectLst>
            <a:outerShdw blurRad="76200" dist="38100" dir="2700000">
              <a:srgbClr val="000000">
                <a:alpha val="10000"/>
              </a:srgbClr>
            </a:outerShdw>
          </a:effectLst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492328" y="4648202"/>
            <a:ext cx="2423073" cy="1668891"/>
          </a:xfrm>
          <a:prstGeom prst="rect">
            <a:avLst/>
          </a:prstGeom>
          <a:effectLst>
            <a:outerShdw blurRad="76200" dist="38100" dir="2700000">
              <a:srgbClr val="000000">
                <a:alpha val="10000"/>
              </a:srgbClr>
            </a:outerShdw>
          </a:effectLst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tx1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 txBox="1">
            <a:spLocks/>
          </p:cNvSpPr>
          <p:nvPr/>
        </p:nvSpPr>
        <p:spPr>
          <a:xfrm>
            <a:off x="152401" y="304800"/>
            <a:ext cx="8991601" cy="609600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400" kern="0" dirty="0" smtClean="0">
                <a:solidFill>
                  <a:prstClr val="white"/>
                </a:solidFill>
                <a:latin typeface="Trebuchet MS"/>
                <a:ea typeface="ＭＳ Ｐゴシック" charset="-128"/>
                <a:cs typeface="Trebuchet MS"/>
              </a:rPr>
              <a:t>… and a final toast !</a:t>
            </a:r>
          </a:p>
        </p:txBody>
      </p:sp>
      <p:cxnSp>
        <p:nvCxnSpPr>
          <p:cNvPr id="9" name="Straight Connector 8"/>
          <p:cNvCxnSpPr/>
          <p:nvPr/>
        </p:nvCxnSpPr>
        <p:spPr>
          <a:xfrm>
            <a:off x="228600" y="838200"/>
            <a:ext cx="8915400" cy="1588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  <a:effectLst>
            <a:outerShdw blurRad="76200" dist="20000" dir="5400000" rotWithShape="0">
              <a:srgbClr val="000000">
                <a:alpha val="16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1" name="Picture 9" descr="photo4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1039477"/>
            <a:ext cx="7924801" cy="528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317500" dist="38100" dir="2700000">
              <a:srgbClr val="000000">
                <a:alpha val="25000"/>
              </a:srgbClr>
            </a:outerShdw>
          </a:effectLst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152400" y="304800"/>
            <a:ext cx="8991601" cy="609600"/>
          </a:xfrm>
        </p:spPr>
        <p:txBody>
          <a:bodyPr>
            <a:noAutofit/>
          </a:bodyPr>
          <a:lstStyle/>
          <a:p>
            <a:pPr algn="l"/>
            <a:r>
              <a:rPr lang="en-US" sz="24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rebuchet MS"/>
                <a:cs typeface="Trebuchet MS"/>
              </a:rPr>
              <a:t>Other studies with beam-splash events (Calorimeters)</a:t>
            </a:r>
            <a:r>
              <a:rPr lang="en-GB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rebuchet MS"/>
                <a:cs typeface="Trebuchet MS"/>
              </a:rPr>
              <a:t/>
            </a:r>
            <a:br>
              <a:rPr lang="en-GB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rebuchet MS"/>
                <a:cs typeface="Trebuchet MS"/>
              </a:rPr>
            </a:br>
            <a:endParaRPr lang="en-US" sz="2400" dirty="0" smtClean="0">
              <a:solidFill>
                <a:schemeClr val="tx2">
                  <a:lumMod val="60000"/>
                  <a:lumOff val="40000"/>
                </a:schemeClr>
              </a:solidFill>
              <a:latin typeface="Trebuchet MS"/>
              <a:cs typeface="Trebuchet MS"/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228600" y="838200"/>
            <a:ext cx="8915400" cy="1588"/>
          </a:xfrm>
          <a:prstGeom prst="line">
            <a:avLst/>
          </a:prstGeom>
          <a:ln>
            <a:solidFill>
              <a:schemeClr val="tx2">
                <a:lumMod val="60000"/>
                <a:lumOff val="40000"/>
              </a:schemeClr>
            </a:solidFill>
          </a:ln>
          <a:effectLst>
            <a:outerShdw blurRad="76200" dist="20000" dir="5400000" rotWithShape="0">
              <a:srgbClr val="000000">
                <a:alpha val="16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0" name="Picture 1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200" y="2184399"/>
            <a:ext cx="4413656" cy="2993953"/>
          </a:xfrm>
          <a:prstGeom prst="rect">
            <a:avLst/>
          </a:prstGeom>
          <a:noFill/>
          <a:ln w="12700" cap="flat">
            <a:noFill/>
            <a:round/>
            <a:headEnd/>
            <a:tailEnd/>
          </a:ln>
        </p:spPr>
      </p:pic>
      <p:grpSp>
        <p:nvGrpSpPr>
          <p:cNvPr id="2" name="Group 19"/>
          <p:cNvGrpSpPr>
            <a:grpSpLocks/>
          </p:cNvGrpSpPr>
          <p:nvPr/>
        </p:nvGrpSpPr>
        <p:grpSpPr bwMode="auto">
          <a:xfrm>
            <a:off x="889001" y="2057400"/>
            <a:ext cx="2425703" cy="990600"/>
            <a:chOff x="425" y="32"/>
            <a:chExt cx="1528" cy="624"/>
          </a:xfrm>
        </p:grpSpPr>
        <p:sp>
          <p:nvSpPr>
            <p:cNvPr id="33" name="Rectangle 21"/>
            <p:cNvSpPr>
              <a:spLocks/>
            </p:cNvSpPr>
            <p:nvPr/>
          </p:nvSpPr>
          <p:spPr bwMode="auto">
            <a:xfrm>
              <a:off x="425" y="32"/>
              <a:ext cx="26" cy="116"/>
            </a:xfrm>
            <a:prstGeom prst="rect">
              <a:avLst/>
            </a:prstGeom>
            <a:noFill/>
            <a:ln w="12700" cap="flat">
              <a:noFill/>
              <a:miter lim="800000"/>
              <a:headEnd type="none" w="med" len="med"/>
              <a:tailEnd type="none" w="med" len="med"/>
            </a:ln>
          </p:spPr>
          <p:txBody>
            <a:bodyPr wrap="none" lIns="0" tIns="0" rIns="40639" bIns="0">
              <a:prstTxWarp prst="textNoShape">
                <a:avLst/>
              </a:prstTxWarp>
              <a:spAutoFit/>
            </a:bodyPr>
            <a:lstStyle/>
            <a:p>
              <a:pPr marL="39688"/>
              <a:endParaRPr lang="en-US" sz="1200" dirty="0">
                <a:solidFill>
                  <a:prstClr val="black"/>
                </a:solidFill>
                <a:ea typeface="Arial" charset="0"/>
                <a:cs typeface="Arial" charset="0"/>
              </a:endParaRPr>
            </a:p>
          </p:txBody>
        </p:sp>
        <p:sp>
          <p:nvSpPr>
            <p:cNvPr id="34" name="Rectangle 22"/>
            <p:cNvSpPr>
              <a:spLocks/>
            </p:cNvSpPr>
            <p:nvPr/>
          </p:nvSpPr>
          <p:spPr bwMode="auto">
            <a:xfrm>
              <a:off x="1065" y="272"/>
              <a:ext cx="888" cy="384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round/>
              <a:headEnd type="none" w="med" len="med"/>
              <a:tailEnd type="none" w="med" len="med"/>
            </a:ln>
          </p:spPr>
          <p:txBody>
            <a:bodyPr lIns="0" tIns="0" rIns="0" bIns="0">
              <a:prstTxWarp prst="textNoShape">
                <a:avLst/>
              </a:prstTxWarp>
            </a:bodyPr>
            <a:lstStyle/>
            <a:p>
              <a:endParaRPr lang="en-GB">
                <a:solidFill>
                  <a:prstClr val="black"/>
                </a:solidFill>
              </a:endParaRPr>
            </a:p>
          </p:txBody>
        </p:sp>
      </p:grpSp>
      <p:pic>
        <p:nvPicPr>
          <p:cNvPr id="38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13920" y="2189482"/>
            <a:ext cx="4201480" cy="3019813"/>
          </a:xfrm>
          <a:prstGeom prst="rect">
            <a:avLst/>
          </a:prstGeom>
          <a:noFill/>
          <a:ln w="12700" cap="flat">
            <a:noFill/>
            <a:round/>
            <a:headEnd/>
            <a:tailEnd/>
          </a:ln>
        </p:spPr>
      </p:pic>
      <p:sp>
        <p:nvSpPr>
          <p:cNvPr id="39" name="Rectangle 38"/>
          <p:cNvSpPr/>
          <p:nvPr/>
        </p:nvSpPr>
        <p:spPr>
          <a:xfrm>
            <a:off x="4648200" y="1676400"/>
            <a:ext cx="44958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i="1" dirty="0" smtClean="0">
                <a:solidFill>
                  <a:prstClr val="black"/>
                </a:solidFill>
                <a:latin typeface=""/>
              </a:rPr>
              <a:t>E</a:t>
            </a:r>
            <a:r>
              <a:rPr lang="en-US" sz="1600" i="1" baseline="-25000" dirty="0" smtClean="0">
                <a:solidFill>
                  <a:prstClr val="black"/>
                </a:solidFill>
                <a:latin typeface=""/>
              </a:rPr>
              <a:t>T</a:t>
            </a:r>
            <a:r>
              <a:rPr lang="en-US" sz="1600" dirty="0" smtClean="0">
                <a:solidFill>
                  <a:prstClr val="black"/>
                </a:solidFill>
                <a:latin typeface=""/>
              </a:rPr>
              <a:t> Level-1 trigger versus offline reconstruction</a:t>
            </a:r>
            <a:endParaRPr lang="en-US" sz="1600" dirty="0">
              <a:solidFill>
                <a:prstClr val="black"/>
              </a:solidFill>
              <a:latin typeface="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228600" y="1676400"/>
            <a:ext cx="456605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>
                <a:solidFill>
                  <a:prstClr val="black"/>
                </a:solidFill>
                <a:latin typeface=""/>
              </a:rPr>
              <a:t>Liquid-Argon calorimeter bipolar pulse shape</a:t>
            </a:r>
            <a:endParaRPr lang="en-GB" sz="1600" dirty="0">
              <a:solidFill>
                <a:prstClr val="black"/>
              </a:solidFill>
              <a:latin typeface="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2916238" y="2546350"/>
            <a:ext cx="1281112" cy="6858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grpSp>
        <p:nvGrpSpPr>
          <p:cNvPr id="3" name="Group 23"/>
          <p:cNvGrpSpPr>
            <a:grpSpLocks/>
          </p:cNvGrpSpPr>
          <p:nvPr/>
        </p:nvGrpSpPr>
        <p:grpSpPr bwMode="auto">
          <a:xfrm>
            <a:off x="2452688" y="2438400"/>
            <a:ext cx="823913" cy="450850"/>
            <a:chOff x="0" y="0"/>
            <a:chExt cx="519" cy="284"/>
          </a:xfrm>
        </p:grpSpPr>
        <p:sp>
          <p:nvSpPr>
            <p:cNvPr id="36" name="Rectangle 24"/>
            <p:cNvSpPr>
              <a:spLocks/>
            </p:cNvSpPr>
            <p:nvPr/>
          </p:nvSpPr>
          <p:spPr bwMode="auto">
            <a:xfrm>
              <a:off x="0" y="168"/>
              <a:ext cx="292" cy="116"/>
            </a:xfrm>
            <a:prstGeom prst="rect">
              <a:avLst/>
            </a:prstGeom>
            <a:noFill/>
            <a:ln w="12700" cap="flat">
              <a:noFill/>
              <a:miter lim="800000"/>
              <a:headEnd type="none" w="med" len="med"/>
              <a:tailEnd type="none" w="med" len="med"/>
            </a:ln>
          </p:spPr>
          <p:txBody>
            <a:bodyPr wrap="none" lIns="0" tIns="0" rIns="40639" bIns="0">
              <a:prstTxWarp prst="textNoShape">
                <a:avLst/>
              </a:prstTxWarp>
              <a:spAutoFit/>
            </a:bodyPr>
            <a:lstStyle/>
            <a:p>
              <a:pPr marL="39688">
                <a:buClr>
                  <a:srgbClr val="99262B"/>
                </a:buClr>
                <a:buSzPct val="125000"/>
                <a:buFont typeface="Arial" charset="0"/>
                <a:buChar char="•"/>
              </a:pPr>
              <a:r>
                <a:rPr lang="en-US" sz="1200" dirty="0">
                  <a:solidFill>
                    <a:srgbClr val="FF0000"/>
                  </a:solidFill>
                  <a:ea typeface="Arial" charset="0"/>
                  <a:cs typeface="Arial" charset="0"/>
                </a:rPr>
                <a:t> Data</a:t>
              </a:r>
            </a:p>
          </p:txBody>
        </p:sp>
        <p:sp>
          <p:nvSpPr>
            <p:cNvPr id="37" name="Rectangle 25"/>
            <p:cNvSpPr>
              <a:spLocks/>
            </p:cNvSpPr>
            <p:nvPr/>
          </p:nvSpPr>
          <p:spPr bwMode="auto">
            <a:xfrm>
              <a:off x="0" y="0"/>
              <a:ext cx="519" cy="116"/>
            </a:xfrm>
            <a:prstGeom prst="rect">
              <a:avLst/>
            </a:prstGeom>
            <a:noFill/>
            <a:ln w="12700" cap="flat">
              <a:noFill/>
              <a:miter lim="800000"/>
              <a:headEnd type="none" w="med" len="med"/>
              <a:tailEnd type="none" w="med" len="med"/>
            </a:ln>
          </p:spPr>
          <p:txBody>
            <a:bodyPr wrap="none" lIns="0" tIns="0" rIns="40639" bIns="0">
              <a:prstTxWarp prst="textNoShape">
                <a:avLst/>
              </a:prstTxWarp>
              <a:spAutoFit/>
            </a:bodyPr>
            <a:lstStyle/>
            <a:p>
              <a:pPr marL="39688">
                <a:buSzPct val="125000"/>
                <a:buFont typeface="Arial" charset="0"/>
                <a:buChar char="•"/>
              </a:pPr>
              <a:r>
                <a:rPr lang="en-US" sz="1200" dirty="0">
                  <a:solidFill>
                    <a:prstClr val="black"/>
                  </a:solidFill>
                  <a:ea typeface="Arial" charset="0"/>
                  <a:cs typeface="Arial" charset="0"/>
                </a:rPr>
                <a:t> Prediction</a:t>
              </a:r>
            </a:p>
          </p:txBody>
        </p:sp>
      </p:grpSp>
      <p:sp>
        <p:nvSpPr>
          <p:cNvPr id="44" name="Rectangle 43"/>
          <p:cNvSpPr/>
          <p:nvPr/>
        </p:nvSpPr>
        <p:spPr>
          <a:xfrm>
            <a:off x="2370139" y="2971800"/>
            <a:ext cx="155292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9688"/>
            <a:r>
              <a:rPr lang="en-US" sz="1400" dirty="0" smtClean="0">
                <a:solidFill>
                  <a:prstClr val="black"/>
                </a:solidFill>
                <a:latin typeface="Trebuchet MS"/>
                <a:ea typeface="Arial" charset="0"/>
                <a:cs typeface="Trebuchet MS"/>
              </a:rPr>
              <a:t>EM barrel layer 2</a:t>
            </a:r>
            <a:endParaRPr lang="en-US" sz="1400" dirty="0">
              <a:solidFill>
                <a:prstClr val="black"/>
              </a:solidFill>
              <a:latin typeface="Trebuchet MS"/>
              <a:ea typeface="Arial" charset="0"/>
              <a:cs typeface="Trebuchet MS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407921" y="3348335"/>
            <a:ext cx="10667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i="1" dirty="0" smtClean="0">
                <a:solidFill>
                  <a:prstClr val="black"/>
                </a:solidFill>
              </a:rPr>
              <a:t>ATLAS preliminary</a:t>
            </a:r>
            <a:endParaRPr lang="en-GB" sz="1200" i="1" dirty="0">
              <a:solidFill>
                <a:prstClr val="black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309465" y="2407850"/>
            <a:ext cx="192953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i="1" dirty="0" smtClean="0">
                <a:solidFill>
                  <a:prstClr val="black"/>
                </a:solidFill>
              </a:rPr>
              <a:t>ATLAS preliminary</a:t>
            </a:r>
            <a:endParaRPr lang="en-GB" sz="1200" i="1" dirty="0">
              <a:solidFill>
                <a:prstClr val="black"/>
              </a:solidFill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152400" y="304800"/>
            <a:ext cx="8991601" cy="609600"/>
          </a:xfrm>
        </p:spPr>
        <p:txBody>
          <a:bodyPr>
            <a:noAutofit/>
          </a:bodyPr>
          <a:lstStyle/>
          <a:p>
            <a:pPr algn="l"/>
            <a:r>
              <a:rPr lang="en-US" sz="24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rebuchet MS"/>
                <a:cs typeface="Trebuchet MS"/>
              </a:rPr>
              <a:t>Tracking – </a:t>
            </a:r>
            <a:r>
              <a:rPr lang="en-US" sz="24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rebuchet MS"/>
                <a:cs typeface="Trebuchet MS"/>
              </a:rPr>
              <a:t>very </a:t>
            </a:r>
            <a:r>
              <a:rPr lang="en-US" sz="24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rebuchet MS"/>
                <a:cs typeface="Trebuchet MS"/>
              </a:rPr>
              <a:t>challenging w/o Pixel, limited SCT and </a:t>
            </a:r>
            <a:r>
              <a:rPr lang="en-US" sz="2400" i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rebuchet MS"/>
                <a:cs typeface="Trebuchet MS"/>
              </a:rPr>
              <a:t>B</a:t>
            </a:r>
            <a:r>
              <a:rPr lang="en-US" sz="24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rebuchet MS"/>
                <a:cs typeface="Trebuchet MS"/>
              </a:rPr>
              <a:t>=0</a:t>
            </a:r>
          </a:p>
        </p:txBody>
      </p:sp>
      <p:cxnSp>
        <p:nvCxnSpPr>
          <p:cNvPr id="9" name="Straight Connector 8"/>
          <p:cNvCxnSpPr/>
          <p:nvPr/>
        </p:nvCxnSpPr>
        <p:spPr>
          <a:xfrm>
            <a:off x="228600" y="838200"/>
            <a:ext cx="8915400" cy="1588"/>
          </a:xfrm>
          <a:prstGeom prst="line">
            <a:avLst/>
          </a:prstGeom>
          <a:ln>
            <a:solidFill>
              <a:schemeClr val="tx2">
                <a:lumMod val="60000"/>
                <a:lumOff val="40000"/>
              </a:schemeClr>
            </a:solidFill>
          </a:ln>
          <a:effectLst>
            <a:outerShdw blurRad="76200" dist="20000" dir="5400000" rotWithShape="0">
              <a:srgbClr val="000000">
                <a:alpha val="16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228600" y="1036639"/>
            <a:ext cx="8610600" cy="944563"/>
          </a:xfrm>
        </p:spPr>
        <p:txBody>
          <a:bodyPr>
            <a:noAutofit/>
          </a:bodyPr>
          <a:lstStyle/>
          <a:p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rebuchet MS"/>
                <a:cs typeface="Trebuchet MS"/>
              </a:rPr>
              <a:t>Large number of low-momentum tracks because of no </a:t>
            </a:r>
            <a:r>
              <a:rPr lang="en-US" sz="2000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rebuchet MS"/>
                <a:cs typeface="Trebuchet MS"/>
              </a:rPr>
              <a:t>B</a:t>
            </a:r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rebuchet MS"/>
                <a:cs typeface="Trebuchet MS"/>
              </a:rPr>
              <a:t> field</a:t>
            </a:r>
          </a:p>
          <a:p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rebuchet MS"/>
                <a:cs typeface="Trebuchet MS"/>
              </a:rPr>
              <a:t>Varying SCT bias voltage throughout run:</a:t>
            </a: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71600" y="1981202"/>
            <a:ext cx="7010400" cy="4444169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5105400" y="6019800"/>
            <a:ext cx="2819400" cy="405571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Rectangle 17"/>
          <p:cNvSpPr/>
          <p:nvPr/>
        </p:nvSpPr>
        <p:spPr>
          <a:xfrm>
            <a:off x="2819400" y="5699760"/>
            <a:ext cx="1671320" cy="71120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Rectangle 18"/>
          <p:cNvSpPr/>
          <p:nvPr/>
        </p:nvSpPr>
        <p:spPr>
          <a:xfrm>
            <a:off x="2722880" y="5445761"/>
            <a:ext cx="365760" cy="83312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 19"/>
          <p:cNvSpPr/>
          <p:nvPr/>
        </p:nvSpPr>
        <p:spPr>
          <a:xfrm>
            <a:off x="3672840" y="5455920"/>
            <a:ext cx="365760" cy="83312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3276600"/>
            <a:ext cx="9144000" cy="3276600"/>
          </a:xfrm>
          <a:prstGeom prst="rect">
            <a:avLst/>
          </a:prstGeom>
          <a:solidFill>
            <a:schemeClr val="bg1">
              <a:alpha val="77000"/>
            </a:schemeClr>
          </a:solidFill>
          <a:ln w="3175">
            <a:noFill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endParaRPr lang="en-US" sz="1200">
              <a:solidFill>
                <a:srgbClr val="262626"/>
              </a:solidFill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152400" y="304800"/>
            <a:ext cx="8482185" cy="609600"/>
          </a:xfrm>
        </p:spPr>
        <p:txBody>
          <a:bodyPr>
            <a:noAutofit/>
          </a:bodyPr>
          <a:lstStyle/>
          <a:p>
            <a:pPr algn="l"/>
            <a:r>
              <a:rPr lang="en-US" sz="24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rebuchet MS"/>
                <a:cs typeface="Trebuchet MS"/>
              </a:rPr>
              <a:t>Detector fully </a:t>
            </a:r>
            <a:r>
              <a:rPr lang="en-US" sz="24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rebuchet MS"/>
                <a:cs typeface="Trebuchet MS"/>
              </a:rPr>
              <a:t>operational</a:t>
            </a:r>
            <a:endParaRPr lang="en-US" sz="2400" b="1" dirty="0" smtClean="0">
              <a:solidFill>
                <a:schemeClr val="tx2">
                  <a:lumMod val="60000"/>
                  <a:lumOff val="40000"/>
                </a:schemeClr>
              </a:solidFill>
              <a:latin typeface="Trebuchet MS"/>
              <a:cs typeface="Trebuchet MS"/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228600" y="838200"/>
            <a:ext cx="8915400" cy="1588"/>
          </a:xfrm>
          <a:prstGeom prst="line">
            <a:avLst/>
          </a:prstGeom>
          <a:ln>
            <a:solidFill>
              <a:schemeClr val="tx2">
                <a:lumMod val="60000"/>
                <a:lumOff val="40000"/>
              </a:schemeClr>
            </a:solidFill>
          </a:ln>
          <a:effectLst>
            <a:outerShdw blurRad="76200" dist="20000" dir="5400000" rotWithShape="0">
              <a:srgbClr val="000000">
                <a:alpha val="16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" name="Picture 9" descr="ATLAS_23_11_2009_13_40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1" y="1060450"/>
            <a:ext cx="5222719" cy="5264150"/>
          </a:xfrm>
          <a:prstGeom prst="rect">
            <a:avLst/>
          </a:prstGeom>
        </p:spPr>
      </p:pic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5257800" y="990600"/>
            <a:ext cx="3733800" cy="4267200"/>
          </a:xfrm>
        </p:spPr>
        <p:txBody>
          <a:bodyPr>
            <a:noAutofit/>
          </a:bodyPr>
          <a:lstStyle/>
          <a:p>
            <a:pPr lvl="1">
              <a:spcBef>
                <a:spcPts val="1176"/>
              </a:spcBef>
              <a:buNone/>
            </a:pPr>
            <a:r>
              <a:rPr lang="en-US" sz="1600" b="1" dirty="0" smtClean="0">
                <a:solidFill>
                  <a:srgbClr val="404040"/>
                </a:solidFill>
                <a:latin typeface="Trebuchet MS"/>
                <a:cs typeface="Trebuchet MS"/>
              </a:rPr>
              <a:t>Setup for beam commissioning</a:t>
            </a:r>
          </a:p>
          <a:p>
            <a:pPr lvl="1">
              <a:spcBef>
                <a:spcPts val="576"/>
              </a:spcBef>
            </a:pPr>
            <a:r>
              <a:rPr lang="en-US" sz="1600" dirty="0" smtClean="0">
                <a:solidFill>
                  <a:srgbClr val="404040"/>
                </a:solidFill>
                <a:latin typeface="Trebuchet MS"/>
                <a:cs typeface="Trebuchet MS"/>
              </a:rPr>
              <a:t>Pixel off</a:t>
            </a:r>
          </a:p>
          <a:p>
            <a:pPr lvl="1">
              <a:spcBef>
                <a:spcPts val="576"/>
              </a:spcBef>
            </a:pPr>
            <a:r>
              <a:rPr lang="en-US" sz="1600" dirty="0" smtClean="0">
                <a:solidFill>
                  <a:srgbClr val="404040"/>
                </a:solidFill>
                <a:latin typeface="Trebuchet MS"/>
                <a:cs typeface="Trebuchet MS"/>
              </a:rPr>
              <a:t>SCT</a:t>
            </a:r>
            <a:r>
              <a:rPr lang="en-US" sz="1600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lang="en-US" sz="1200" dirty="0" smtClean="0">
                <a:solidFill>
                  <a:srgbClr val="404040"/>
                </a:solidFill>
                <a:latin typeface="Trebuchet MS"/>
                <a:cs typeface="Trebuchet MS"/>
              </a:rPr>
              <a:t>(standard bias voltage 150 V)</a:t>
            </a:r>
            <a:endParaRPr lang="en-US" sz="1600" dirty="0" smtClean="0">
              <a:solidFill>
                <a:srgbClr val="404040"/>
              </a:solidFill>
              <a:latin typeface="Trebuchet MS"/>
              <a:cs typeface="Trebuchet MS"/>
            </a:endParaRPr>
          </a:p>
          <a:p>
            <a:pPr lvl="2">
              <a:spcBef>
                <a:spcPts val="600"/>
              </a:spcBef>
            </a:pPr>
            <a:r>
              <a:rPr 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Standby</a:t>
            </a:r>
            <a:r>
              <a:rPr 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V is </a:t>
            </a:r>
            <a:r>
              <a:rPr 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20</a:t>
            </a:r>
            <a:r>
              <a:rPr 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V </a:t>
            </a:r>
            <a:r>
              <a:rPr lang="en-US" sz="1400" dirty="0" err="1" smtClean="0">
                <a:solidFill>
                  <a:schemeClr val="tx1">
                    <a:lumMod val="50000"/>
                    <a:lumOff val="50000"/>
                  </a:schemeClr>
                </a:solidFill>
                <a:sym typeface="Wingdings"/>
              </a:rPr>
              <a:t></a:t>
            </a:r>
            <a:r>
              <a:rPr 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sym typeface="Wingdings"/>
              </a:rPr>
              <a:t> </a:t>
            </a:r>
            <a:r>
              <a:rPr 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~</a:t>
            </a:r>
            <a:r>
              <a:rPr 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50% hit efficiency (increases with incidence angle</a:t>
            </a:r>
            <a:r>
              <a:rPr 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)</a:t>
            </a:r>
          </a:p>
          <a:p>
            <a:pPr lvl="2">
              <a:spcBef>
                <a:spcPts val="600"/>
              </a:spcBef>
            </a:pPr>
            <a:r>
              <a:rPr 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Barrel and endcap increased to 50V for short stable beam periods during </a:t>
            </a:r>
            <a:r>
              <a:rPr 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collisions</a:t>
            </a:r>
          </a:p>
          <a:p>
            <a:pPr lvl="2">
              <a:spcBef>
                <a:spcPts val="600"/>
              </a:spcBef>
            </a:pPr>
            <a:r>
              <a:rPr 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Barrel voltage sometimes lower than 20V for beam set up (</a:t>
            </a:r>
            <a:r>
              <a:rPr lang="en-US" sz="14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eg</a:t>
            </a:r>
            <a:r>
              <a:rPr 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. splash events</a:t>
            </a:r>
            <a:r>
              <a:rPr 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)</a:t>
            </a:r>
            <a:endParaRPr lang="en-US" sz="2000" dirty="0" smtClean="0">
              <a:solidFill>
                <a:schemeClr val="tx1">
                  <a:lumMod val="50000"/>
                  <a:lumOff val="50000"/>
                </a:schemeClr>
              </a:solidFill>
              <a:latin typeface="Trebuchet MS"/>
              <a:cs typeface="Trebuchet MS"/>
            </a:endParaRPr>
          </a:p>
          <a:p>
            <a:pPr lvl="1">
              <a:spcBef>
                <a:spcPts val="600"/>
              </a:spcBef>
            </a:pPr>
            <a:r>
              <a:rPr lang="en-US" sz="1600" dirty="0" smtClean="0">
                <a:solidFill>
                  <a:srgbClr val="404040"/>
                </a:solidFill>
                <a:latin typeface="Trebuchet MS"/>
                <a:cs typeface="Trebuchet MS"/>
              </a:rPr>
              <a:t>All </a:t>
            </a:r>
            <a:r>
              <a:rPr lang="en-US" sz="1600" dirty="0" smtClean="0">
                <a:solidFill>
                  <a:srgbClr val="404040"/>
                </a:solidFill>
                <a:latin typeface="Trebuchet MS"/>
                <a:cs typeface="Trebuchet MS"/>
              </a:rPr>
              <a:t>other systems</a:t>
            </a:r>
            <a:r>
              <a:rPr lang="en-US" sz="1600" dirty="0" smtClean="0">
                <a:solidFill>
                  <a:srgbClr val="404040"/>
                </a:solidFill>
                <a:latin typeface="Trebuchet MS"/>
                <a:cs typeface="Trebuchet MS"/>
              </a:rPr>
              <a:t> ON</a:t>
            </a:r>
          </a:p>
          <a:p>
            <a:pPr lvl="1">
              <a:spcBef>
                <a:spcPts val="600"/>
              </a:spcBef>
            </a:pPr>
            <a:r>
              <a:rPr lang="en-US" sz="1600" b="1" dirty="0" smtClean="0">
                <a:solidFill>
                  <a:srgbClr val="404040"/>
                </a:solidFill>
                <a:latin typeface="Trebuchet MS"/>
                <a:cs typeface="Trebuchet MS"/>
              </a:rPr>
              <a:t>No solenoid field, </a:t>
            </a:r>
            <a:r>
              <a:rPr lang="en-US" sz="1600" b="1" dirty="0" err="1" smtClean="0">
                <a:solidFill>
                  <a:srgbClr val="404040"/>
                </a:solidFill>
                <a:latin typeface="Trebuchet MS"/>
                <a:cs typeface="Trebuchet MS"/>
              </a:rPr>
              <a:t>toroids</a:t>
            </a:r>
            <a:r>
              <a:rPr lang="en-US" sz="1600" b="1" dirty="0" smtClean="0">
                <a:solidFill>
                  <a:srgbClr val="404040"/>
                </a:solidFill>
                <a:latin typeface="Trebuchet MS"/>
                <a:cs typeface="Trebuchet MS"/>
              </a:rPr>
              <a:t> ON</a:t>
            </a:r>
          </a:p>
          <a:p>
            <a:pPr marL="447675" lvl="1" indent="9525">
              <a:spcBef>
                <a:spcPts val="576"/>
              </a:spcBef>
              <a:buNone/>
            </a:pPr>
            <a:r>
              <a:rPr lang="en-US" sz="1400" dirty="0" smtClean="0">
                <a:solidFill>
                  <a:srgbClr val="404040"/>
                </a:solidFill>
                <a:latin typeface="Trebuchet MS"/>
                <a:cs typeface="Trebuchet MS"/>
              </a:rPr>
              <a:t>CSC running in separate DAQ partition for rate </a:t>
            </a:r>
            <a:r>
              <a:rPr lang="en-US" sz="1400" dirty="0" smtClean="0">
                <a:solidFill>
                  <a:srgbClr val="404040"/>
                </a:solidFill>
                <a:latin typeface="Trebuchet MS"/>
                <a:cs typeface="Trebuchet MS"/>
              </a:rPr>
              <a:t>tests</a:t>
            </a:r>
          </a:p>
          <a:p>
            <a:pPr lvl="1">
              <a:spcBef>
                <a:spcPts val="576"/>
              </a:spcBef>
              <a:buNone/>
            </a:pPr>
            <a:endParaRPr lang="en-US" sz="1600" b="1" dirty="0" smtClean="0">
              <a:solidFill>
                <a:srgbClr val="404040"/>
              </a:solidFill>
              <a:latin typeface="Trebuchet MS"/>
              <a:cs typeface="Trebuchet MS"/>
            </a:endParaRPr>
          </a:p>
          <a:p>
            <a:pPr lvl="1">
              <a:spcBef>
                <a:spcPts val="576"/>
              </a:spcBef>
              <a:buNone/>
            </a:pPr>
            <a:endParaRPr lang="en-US" sz="1600" dirty="0" smtClean="0">
              <a:solidFill>
                <a:srgbClr val="404040"/>
              </a:solidFill>
              <a:latin typeface="Trebuchet MS"/>
              <a:cs typeface="Trebuchet MS"/>
            </a:endParaRPr>
          </a:p>
          <a:p>
            <a:pPr lvl="1">
              <a:spcBef>
                <a:spcPts val="576"/>
              </a:spcBef>
            </a:pPr>
            <a:endParaRPr lang="en-US" sz="1600" dirty="0" smtClean="0">
              <a:solidFill>
                <a:srgbClr val="404040"/>
              </a:solidFill>
              <a:latin typeface="Trebuchet MS"/>
              <a:cs typeface="Trebuchet MS"/>
            </a:endParaRPr>
          </a:p>
          <a:p>
            <a:pPr lvl="1">
              <a:spcBef>
                <a:spcPts val="1176"/>
              </a:spcBef>
            </a:pPr>
            <a:endParaRPr lang="en-US" sz="1800" dirty="0" smtClean="0">
              <a:solidFill>
                <a:srgbClr val="404040"/>
              </a:solidFill>
              <a:latin typeface="Trebuchet MS"/>
              <a:cs typeface="Trebuchet MS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596" y="2"/>
            <a:ext cx="9148597" cy="6546693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0" y="838200"/>
            <a:ext cx="9144000" cy="741935"/>
          </a:xfrm>
          <a:prstGeom prst="rect">
            <a:avLst/>
          </a:prstGeom>
          <a:solidFill>
            <a:schemeClr val="bg1">
              <a:alpha val="87000"/>
            </a:schemeClr>
          </a:solidFill>
        </p:spPr>
        <p:txBody>
          <a:bodyPr wrap="square" bIns="140400" rtlCol="0">
            <a:spAutoFit/>
          </a:bodyPr>
          <a:lstStyle/>
          <a:p>
            <a:pPr algn="ctr"/>
            <a:r>
              <a:rPr lang="en-GB" sz="3600" dirty="0" smtClean="0">
                <a:latin typeface="Trebuchet MS"/>
                <a:cs typeface="Trebuchet MS"/>
              </a:rPr>
              <a:t>Beam-</a:t>
            </a:r>
            <a:r>
              <a:rPr lang="en-GB" sz="3600" dirty="0" smtClean="0">
                <a:solidFill>
                  <a:srgbClr val="FF0000"/>
                </a:solidFill>
                <a:latin typeface="Trebuchet MS"/>
                <a:cs typeface="Trebuchet MS"/>
              </a:rPr>
              <a:t>s</a:t>
            </a:r>
            <a:r>
              <a:rPr lang="en-GB" sz="3600" dirty="0" smtClean="0">
                <a:solidFill>
                  <a:srgbClr val="008000"/>
                </a:solidFill>
                <a:latin typeface="Trebuchet MS"/>
                <a:cs typeface="Trebuchet MS"/>
              </a:rPr>
              <a:t>p</a:t>
            </a:r>
            <a:r>
              <a:rPr lang="en-GB" sz="3600" dirty="0" smtClean="0">
                <a:solidFill>
                  <a:srgbClr val="0000FF"/>
                </a:solidFill>
                <a:latin typeface="Trebuchet MS"/>
                <a:cs typeface="Trebuchet MS"/>
              </a:rPr>
              <a:t>l</a:t>
            </a:r>
            <a:r>
              <a:rPr lang="en-GB" sz="3600" dirty="0" smtClean="0">
                <a:solidFill>
                  <a:schemeClr val="accent6">
                    <a:lumMod val="75000"/>
                  </a:schemeClr>
                </a:solidFill>
                <a:latin typeface="Trebuchet MS"/>
                <a:cs typeface="Trebuchet MS"/>
              </a:rPr>
              <a:t>a</a:t>
            </a:r>
            <a:r>
              <a:rPr lang="en-GB" sz="3600" dirty="0" smtClean="0">
                <a:solidFill>
                  <a:srgbClr val="660066"/>
                </a:solidFill>
                <a:latin typeface="Trebuchet MS"/>
                <a:cs typeface="Trebuchet MS"/>
              </a:rPr>
              <a:t>s</a:t>
            </a:r>
            <a:r>
              <a:rPr lang="en-GB" sz="36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rebuchet MS"/>
                <a:cs typeface="Trebuchet MS"/>
              </a:rPr>
              <a:t>h</a:t>
            </a:r>
            <a:r>
              <a:rPr lang="en-GB" sz="3600" dirty="0" smtClean="0">
                <a:latin typeface="Trebuchet MS"/>
                <a:cs typeface="Trebuchet MS"/>
              </a:rPr>
              <a:t> events</a:t>
            </a:r>
            <a:endParaRPr lang="en-GB" sz="3600" dirty="0">
              <a:latin typeface="Trebuchet MS"/>
              <a:cs typeface="Trebuchet MS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76200" y="1509013"/>
            <a:ext cx="3581400" cy="3262431"/>
          </a:xfrm>
          <a:prstGeom prst="rect">
            <a:avLst/>
          </a:prstGeom>
          <a:solidFill>
            <a:schemeClr val="bg1">
              <a:alpha val="90000"/>
            </a:schemeClr>
          </a:solidFill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3366FF"/>
                </a:solidFill>
                <a:latin typeface="Trebuchet MS"/>
                <a:cs typeface="Trebuchet MS"/>
              </a:rPr>
              <a:t>Avalanche of scattered particles from beam-on-collimator hits</a:t>
            </a:r>
          </a:p>
          <a:p>
            <a:pPr>
              <a:spcBef>
                <a:spcPts val="600"/>
              </a:spcBef>
            </a:pPr>
            <a:r>
              <a:rPr lang="en-US" dirty="0" smtClean="0">
                <a:latin typeface="Trebuchet MS"/>
                <a:cs typeface="Trebuchet MS"/>
              </a:rPr>
              <a:t>Detectors fully lit, </a:t>
            </a:r>
            <a:r>
              <a:rPr lang="en-US" dirty="0" smtClean="0">
                <a:latin typeface="Trebuchet MS"/>
                <a:cs typeface="Trebuchet MS"/>
              </a:rPr>
              <a:t>typically</a:t>
            </a:r>
            <a:endParaRPr lang="en-US" sz="1600" dirty="0" smtClean="0">
              <a:latin typeface="Trebuchet MS"/>
              <a:cs typeface="Trebuchet MS"/>
            </a:endParaRPr>
          </a:p>
          <a:p>
            <a:pPr marL="263525" indent="-263525">
              <a:spcBef>
                <a:spcPts val="600"/>
              </a:spcBef>
              <a:buFont typeface="Arial"/>
              <a:buChar char="•"/>
            </a:pPr>
            <a:r>
              <a:rPr lang="en-US" sz="1600" dirty="0" smtClean="0">
                <a:latin typeface="Trebuchet MS"/>
                <a:cs typeface="Trebuchet MS"/>
              </a:rPr>
              <a:t>300,000</a:t>
            </a:r>
            <a:r>
              <a:rPr lang="en-US" sz="1600" dirty="0" smtClean="0">
                <a:latin typeface="Trebuchet MS"/>
                <a:cs typeface="Trebuchet MS"/>
              </a:rPr>
              <a:t> SCT </a:t>
            </a:r>
            <a:r>
              <a:rPr lang="en-US" sz="1600" dirty="0" smtClean="0">
                <a:latin typeface="Trebuchet MS"/>
                <a:cs typeface="Trebuchet MS"/>
              </a:rPr>
              <a:t>hits</a:t>
            </a:r>
            <a:endParaRPr lang="en-US" sz="1600" dirty="0" smtClean="0">
              <a:latin typeface="Trebuchet MS"/>
              <a:cs typeface="Trebuchet MS"/>
            </a:endParaRPr>
          </a:p>
          <a:p>
            <a:pPr marL="263525" indent="-263525">
              <a:spcBef>
                <a:spcPts val="600"/>
              </a:spcBef>
              <a:buFont typeface="Arial"/>
              <a:buChar char="•"/>
            </a:pPr>
            <a:r>
              <a:rPr lang="en-US" sz="1600" dirty="0" smtClean="0">
                <a:latin typeface="Trebuchet MS"/>
                <a:cs typeface="Trebuchet MS"/>
              </a:rPr>
              <a:t>350,000 TRT hits</a:t>
            </a:r>
          </a:p>
          <a:p>
            <a:pPr marL="263525" indent="-263525"/>
            <a:r>
              <a:rPr lang="en-US" sz="1600" dirty="0" smtClean="0">
                <a:latin typeface="Trebuchet MS"/>
                <a:cs typeface="Trebuchet MS"/>
              </a:rPr>
              <a:t>	(</a:t>
            </a:r>
            <a:r>
              <a:rPr lang="en-US" sz="1600" dirty="0" smtClean="0">
                <a:latin typeface="Trebuchet MS"/>
                <a:cs typeface="Trebuchet MS"/>
              </a:rPr>
              <a:t>~all passing high-threshold) </a:t>
            </a:r>
            <a:endParaRPr lang="en-US" sz="1600" dirty="0" smtClean="0">
              <a:latin typeface="Trebuchet MS"/>
              <a:cs typeface="Trebuchet MS"/>
            </a:endParaRPr>
          </a:p>
          <a:p>
            <a:pPr marL="263525" indent="-263525">
              <a:spcBef>
                <a:spcPts val="600"/>
              </a:spcBef>
              <a:buFont typeface="Arial"/>
              <a:buChar char="•"/>
            </a:pPr>
            <a:r>
              <a:rPr lang="en-US" sz="1600" dirty="0" smtClean="0">
                <a:latin typeface="Trebuchet MS"/>
                <a:cs typeface="Trebuchet MS"/>
              </a:rPr>
              <a:t>3000 </a:t>
            </a:r>
            <a:r>
              <a:rPr lang="en-US" sz="1600" dirty="0" err="1" smtClean="0">
                <a:latin typeface="Trebuchet MS"/>
                <a:cs typeface="Trebuchet MS"/>
              </a:rPr>
              <a:t>TeV</a:t>
            </a:r>
            <a:r>
              <a:rPr lang="en-US" sz="1600" dirty="0" smtClean="0">
                <a:latin typeface="Trebuchet MS"/>
                <a:cs typeface="Trebuchet MS"/>
              </a:rPr>
              <a:t> </a:t>
            </a:r>
            <a:r>
              <a:rPr lang="en-US" sz="1600" dirty="0" err="1" smtClean="0">
                <a:latin typeface="Trebuchet MS"/>
                <a:cs typeface="Trebuchet MS"/>
              </a:rPr>
              <a:t>calo</a:t>
            </a:r>
            <a:r>
              <a:rPr lang="en-US" sz="1600" dirty="0" smtClean="0">
                <a:latin typeface="Trebuchet MS"/>
                <a:cs typeface="Trebuchet MS"/>
              </a:rPr>
              <a:t> energy </a:t>
            </a:r>
            <a:r>
              <a:rPr lang="en-US" sz="1600" dirty="0" smtClean="0">
                <a:latin typeface="Trebuchet MS"/>
                <a:cs typeface="Trebuchet MS"/>
              </a:rPr>
              <a:t>sum</a:t>
            </a:r>
            <a:endParaRPr lang="en-US" sz="1600" dirty="0" smtClean="0">
              <a:latin typeface="Trebuchet MS"/>
              <a:cs typeface="Trebuchet MS"/>
            </a:endParaRPr>
          </a:p>
          <a:p>
            <a:pPr marL="263525" indent="-263525">
              <a:spcBef>
                <a:spcPts val="600"/>
              </a:spcBef>
              <a:buFont typeface="Arial"/>
              <a:buChar char="•"/>
            </a:pPr>
            <a:r>
              <a:rPr lang="en-US" sz="1600" dirty="0" smtClean="0">
                <a:latin typeface="Trebuchet MS"/>
                <a:cs typeface="Trebuchet MS"/>
              </a:rPr>
              <a:t>490,000 MDT hits</a:t>
            </a:r>
          </a:p>
          <a:p>
            <a:pPr marL="263525" indent="-263525">
              <a:spcBef>
                <a:spcPts val="600"/>
              </a:spcBef>
              <a:buFont typeface="Arial"/>
              <a:buChar char="•"/>
            </a:pPr>
            <a:r>
              <a:rPr lang="en-US" sz="1600" dirty="0" smtClean="0">
                <a:latin typeface="Trebuchet MS"/>
                <a:cs typeface="Trebuchet MS"/>
              </a:rPr>
              <a:t>320,000 RPC hits</a:t>
            </a:r>
          </a:p>
          <a:p>
            <a:pPr marL="263525" indent="-263525">
              <a:spcBef>
                <a:spcPts val="600"/>
              </a:spcBef>
              <a:buFont typeface="Arial"/>
              <a:buChar char="•"/>
            </a:pPr>
            <a:r>
              <a:rPr lang="en-US" sz="1600" dirty="0" smtClean="0">
                <a:latin typeface="Trebuchet MS"/>
                <a:cs typeface="Trebuchet MS"/>
              </a:rPr>
              <a:t>65,000 TGC hits</a:t>
            </a:r>
            <a:endParaRPr lang="en-GB" sz="1600" dirty="0">
              <a:latin typeface="Trebuchet MS"/>
              <a:cs typeface="Trebuchet MS"/>
            </a:endParaRPr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2185824" y="2743202"/>
            <a:ext cx="436737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600" dirty="0" smtClean="0"/>
              <a:t>Beam-splash events</a:t>
            </a:r>
            <a:endParaRPr lang="en-GB" sz="3600" dirty="0"/>
          </a:p>
        </p:txBody>
      </p:sp>
      <p:pic>
        <p:nvPicPr>
          <p:cNvPr id="12" name="Picture 4" descr="photo10.jpg"/>
          <p:cNvPicPr preferRelativeResize="0"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223174"/>
            <a:ext cx="9143999" cy="6101426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pic>
      <p:sp>
        <p:nvSpPr>
          <p:cNvPr id="22" name="TextBox 21"/>
          <p:cNvSpPr txBox="1"/>
          <p:nvPr/>
        </p:nvSpPr>
        <p:spPr>
          <a:xfrm>
            <a:off x="1" y="218440"/>
            <a:ext cx="5050857" cy="741935"/>
          </a:xfrm>
          <a:prstGeom prst="rect">
            <a:avLst/>
          </a:prstGeom>
          <a:solidFill>
            <a:srgbClr val="000000">
              <a:alpha val="54000"/>
            </a:srgbClr>
          </a:solidFill>
        </p:spPr>
        <p:txBody>
          <a:bodyPr wrap="none" bIns="140400" rtlCol="0">
            <a:spAutoFit/>
          </a:bodyPr>
          <a:lstStyle/>
          <a:p>
            <a:r>
              <a:rPr lang="en-GB" sz="3600" dirty="0" smtClean="0">
                <a:solidFill>
                  <a:srgbClr val="FFFFFF"/>
                </a:solidFill>
              </a:rPr>
              <a:t>We were very excited…</a:t>
            </a:r>
            <a:endParaRPr lang="en-GB" sz="3600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7" descr="george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28600"/>
            <a:ext cx="9144000" cy="60991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TextBox 21"/>
          <p:cNvSpPr txBox="1"/>
          <p:nvPr/>
        </p:nvSpPr>
        <p:spPr>
          <a:xfrm>
            <a:off x="1" y="228600"/>
            <a:ext cx="8807519" cy="741935"/>
          </a:xfrm>
          <a:prstGeom prst="rect">
            <a:avLst/>
          </a:prstGeom>
          <a:solidFill>
            <a:srgbClr val="000000">
              <a:alpha val="54000"/>
            </a:srgbClr>
          </a:solidFill>
        </p:spPr>
        <p:txBody>
          <a:bodyPr wrap="none" bIns="140400" rtlCol="0">
            <a:spAutoFit/>
          </a:bodyPr>
          <a:lstStyle/>
          <a:p>
            <a:r>
              <a:rPr lang="en-GB" sz="3600" dirty="0" smtClean="0">
                <a:solidFill>
                  <a:srgbClr val="FFFFFF"/>
                </a:solidFill>
              </a:rPr>
              <a:t>But some stayed cool and concentrated …</a:t>
            </a:r>
            <a:endParaRPr lang="en-GB" sz="3600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20980"/>
            <a:ext cx="9144000" cy="6103620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" y="218440"/>
            <a:ext cx="4238886" cy="741935"/>
          </a:xfrm>
          <a:prstGeom prst="rect">
            <a:avLst/>
          </a:prstGeom>
          <a:solidFill>
            <a:srgbClr val="000000">
              <a:alpha val="54000"/>
            </a:srgbClr>
          </a:solidFill>
        </p:spPr>
        <p:txBody>
          <a:bodyPr wrap="none" bIns="140400" rtlCol="0">
            <a:spAutoFit/>
          </a:bodyPr>
          <a:lstStyle/>
          <a:p>
            <a:r>
              <a:rPr lang="en-GB" sz="3600" dirty="0" smtClean="0">
                <a:solidFill>
                  <a:srgbClr val="FFFFFF"/>
                </a:solidFill>
              </a:rPr>
              <a:t>Proudly presents …</a:t>
            </a:r>
            <a:endParaRPr lang="en-GB" sz="3600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2666998"/>
            <a:ext cx="9144000" cy="3276600"/>
          </a:xfrm>
          <a:prstGeom prst="rect">
            <a:avLst/>
          </a:prstGeom>
          <a:solidFill>
            <a:schemeClr val="bg1">
              <a:alpha val="77000"/>
            </a:schemeClr>
          </a:solidFill>
          <a:ln w="3175">
            <a:noFill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endParaRPr lang="en-US" sz="1200">
              <a:solidFill>
                <a:srgbClr val="262626"/>
              </a:solidFill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152400" y="304800"/>
            <a:ext cx="8991601" cy="609600"/>
          </a:xfrm>
        </p:spPr>
        <p:txBody>
          <a:bodyPr>
            <a:noAutofit/>
          </a:bodyPr>
          <a:lstStyle/>
          <a:p>
            <a:pPr algn="l"/>
            <a:r>
              <a:rPr lang="en-US" sz="24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rebuchet MS"/>
                <a:cs typeface="Trebuchet MS"/>
              </a:rPr>
              <a:t>Indeed … why do it again ?	</a:t>
            </a:r>
            <a:r>
              <a:rPr lang="en-US" sz="2400" i="1" dirty="0" smtClean="0">
                <a:solidFill>
                  <a:srgbClr val="FF0000"/>
                </a:solidFill>
                <a:latin typeface="Trebuchet MS"/>
                <a:cs typeface="Trebuchet MS"/>
              </a:rPr>
              <a:t> 	</a:t>
            </a:r>
            <a:r>
              <a:rPr lang="en-GB" sz="2400" i="1" dirty="0" smtClean="0">
                <a:solidFill>
                  <a:srgbClr val="FF0000"/>
                </a:solidFill>
                <a:latin typeface="Trebuchet MS"/>
                <a:cs typeface="Trebuchet MS"/>
              </a:rPr>
              <a:t>Timing and beam-abort tests!</a:t>
            </a:r>
            <a:r>
              <a:rPr lang="en-GB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rebuchet MS"/>
                <a:cs typeface="Trebuchet MS"/>
              </a:rPr>
              <a:t/>
            </a:r>
            <a:br>
              <a:rPr lang="en-GB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rebuchet MS"/>
                <a:cs typeface="Trebuchet MS"/>
              </a:rPr>
            </a:br>
            <a:endParaRPr lang="en-US" sz="2400" dirty="0" smtClean="0">
              <a:solidFill>
                <a:schemeClr val="tx2">
                  <a:lumMod val="60000"/>
                  <a:lumOff val="40000"/>
                </a:schemeClr>
              </a:solidFill>
              <a:latin typeface="Trebuchet MS"/>
              <a:cs typeface="Trebuchet MS"/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228600" y="838200"/>
            <a:ext cx="8915400" cy="1588"/>
          </a:xfrm>
          <a:prstGeom prst="line">
            <a:avLst/>
          </a:prstGeom>
          <a:ln>
            <a:solidFill>
              <a:schemeClr val="tx2">
                <a:lumMod val="60000"/>
                <a:lumOff val="40000"/>
              </a:schemeClr>
            </a:solidFill>
          </a:ln>
          <a:effectLst>
            <a:outerShdw blurRad="76200" dist="20000" dir="5400000" rotWithShape="0">
              <a:srgbClr val="000000">
                <a:alpha val="16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228600" y="1036639"/>
            <a:ext cx="8586616" cy="5135563"/>
          </a:xfrm>
        </p:spPr>
        <p:txBody>
          <a:bodyPr>
            <a:noAutofit/>
          </a:bodyPr>
          <a:lstStyle/>
          <a:p>
            <a:r>
              <a:rPr lang="en-GB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rebuchet MS"/>
                <a:cs typeface="Trebuchet MS"/>
              </a:rPr>
              <a:t>Triggering on </a:t>
            </a:r>
            <a:r>
              <a:rPr lang="en-GB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rebuchet MS"/>
                <a:cs typeface="Trebuchet MS"/>
              </a:rPr>
              <a:t>splashes: ATLAS received and triggered on 106 splashes</a:t>
            </a:r>
          </a:p>
        </p:txBody>
      </p:sp>
      <p:pic>
        <p:nvPicPr>
          <p:cNvPr id="10" name="Picture 8" descr="loggingplot_time19.5-19.7_nMDTHits100000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828800"/>
            <a:ext cx="9144000" cy="3990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9"/>
          <p:cNvSpPr txBox="1">
            <a:spLocks noChangeArrowheads="1"/>
          </p:cNvSpPr>
          <p:nvPr/>
        </p:nvSpPr>
        <p:spPr bwMode="auto">
          <a:xfrm rot="16200000">
            <a:off x="1633405" y="4614476"/>
            <a:ext cx="971816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GB" sz="1200" dirty="0" err="1">
                <a:solidFill>
                  <a:srgbClr val="FF0000"/>
                </a:solidFill>
              </a:rPr>
              <a:t>Δt</a:t>
            </a:r>
            <a:r>
              <a:rPr lang="en-GB" sz="1200" dirty="0">
                <a:solidFill>
                  <a:srgbClr val="FF0000"/>
                </a:solidFill>
              </a:rPr>
              <a:t> = 47 sec</a:t>
            </a:r>
          </a:p>
        </p:txBody>
      </p:sp>
      <p:pic>
        <p:nvPicPr>
          <p:cNvPr id="15" name="Picture 6" descr="loggingplot_time22.5-22.7_nMDTHits100000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828800"/>
            <a:ext cx="9144000" cy="3990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Picture 4" descr="loggingplot_time24.0-24.4_nMDTHits100000.pn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1828800"/>
            <a:ext cx="9144000" cy="3990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Picture 5" descr="loggingplot_time26.9-27.3__abs_BCID-2552_5__abs_BCID-1349_3_.pn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1828800"/>
            <a:ext cx="9144000" cy="3990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Picture 4" descr="loggingplot_time77.4-77.9__abs_BCID-2552_10__abs_BCID-1349_10___CellEnergySum1000.e3.png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1828800"/>
            <a:ext cx="9144000" cy="3990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" name="TextBox 20"/>
          <p:cNvSpPr txBox="1"/>
          <p:nvPr/>
        </p:nvSpPr>
        <p:spPr>
          <a:xfrm>
            <a:off x="5715000" y="4198203"/>
            <a:ext cx="3276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>
                <a:solidFill>
                  <a:srgbClr val="FF0000"/>
                </a:solidFill>
              </a:rPr>
              <a:t>Thank you LHC – we’ve taken them all !</a:t>
            </a:r>
            <a:endParaRPr lang="en-GB" sz="2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21" grpId="0"/>
    </p:bldLst>
  </p:timing>
</p:sld>
</file>

<file path=ppt/theme/theme1.xml><?xml version="1.0" encoding="utf-8"?>
<a:theme xmlns:a="http://schemas.openxmlformats.org/drawingml/2006/main" name="1_Default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1_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1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2_Default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1_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1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4_Default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1_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1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5_Default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1_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1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3_Default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1_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1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1712</TotalTime>
  <Words>1623</Words>
  <Application>Microsoft Macintosh PowerPoint</Application>
  <PresentationFormat>Overhead</PresentationFormat>
  <Paragraphs>206</Paragraphs>
  <Slides>32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5</vt:i4>
      </vt:variant>
      <vt:variant>
        <vt:lpstr>Slide Titles</vt:lpstr>
      </vt:variant>
      <vt:variant>
        <vt:i4>32</vt:i4>
      </vt:variant>
    </vt:vector>
  </HeadingPairs>
  <TitlesOfParts>
    <vt:vector size="37" baseType="lpstr">
      <vt:lpstr>1_Default Design</vt:lpstr>
      <vt:lpstr>2_Default Design</vt:lpstr>
      <vt:lpstr>4_Default Design</vt:lpstr>
      <vt:lpstr>5_Default Design</vt:lpstr>
      <vt:lpstr>3_Default Design</vt:lpstr>
      <vt:lpstr>Slide 1</vt:lpstr>
      <vt:lpstr>Big thanks to the machine team for a spectacular performance, and the excellent communication between ATLAS and CCC</vt:lpstr>
      <vt:lpstr>Nov 20 – 23: beam history from ATLAS perspective</vt:lpstr>
      <vt:lpstr>Detector fully operational</vt:lpstr>
      <vt:lpstr>Slide 5</vt:lpstr>
      <vt:lpstr>Slide 6</vt:lpstr>
      <vt:lpstr>Slide 7</vt:lpstr>
      <vt:lpstr>Slide 8</vt:lpstr>
      <vt:lpstr>Indeed … why do it again ?   Timing and beam-abort tests! </vt:lpstr>
      <vt:lpstr>Indeed … why do it again ?   Timing and beam-abort tests! </vt:lpstr>
      <vt:lpstr>Indeed … why do it again ?   Timing and beam-abort tests! </vt:lpstr>
      <vt:lpstr>Timing studies with beam-splash events (Inner Detector) </vt:lpstr>
      <vt:lpstr>Timing studies with beam-splash events (Calorimeter &amp; Muons)</vt:lpstr>
      <vt:lpstr>Slide 14</vt:lpstr>
      <vt:lpstr>Slide 15</vt:lpstr>
      <vt:lpstr>Slide 16</vt:lpstr>
      <vt:lpstr>Two beams in the machine, how to detect a collision event? </vt:lpstr>
      <vt:lpstr>Two beams in the machine, how to detect a collision event? </vt:lpstr>
      <vt:lpstr>Slide 19</vt:lpstr>
      <vt:lpstr>Slide 20</vt:lpstr>
      <vt:lpstr>Can we prove that our background separation works?</vt:lpstr>
      <vt:lpstr>Can we prove that our background separation works?</vt:lpstr>
      <vt:lpstr>Slide 23</vt:lpstr>
      <vt:lpstr>Properties of collision events</vt:lpstr>
      <vt:lpstr>Properties of collision events</vt:lpstr>
      <vt:lpstr>Tracking (challenging w/o Pixel, limited SCT and solenoid field off!)</vt:lpstr>
      <vt:lpstr>Slide 27</vt:lpstr>
      <vt:lpstr>How much luminosity did we collect? Naïve estimate</vt:lpstr>
      <vt:lpstr>Final words …</vt:lpstr>
      <vt:lpstr>Slide 30</vt:lpstr>
      <vt:lpstr>Other studies with beam-splash events (Calorimeters) </vt:lpstr>
      <vt:lpstr>Tracking – very challenging w/o Pixel, limited SCT and B=0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Andreas Hoecker</dc:creator>
  <cp:lastModifiedBy>Andreas Hoecker</cp:lastModifiedBy>
  <cp:revision>126</cp:revision>
  <cp:lastPrinted>2009-11-26T14:26:43Z</cp:lastPrinted>
  <dcterms:created xsi:type="dcterms:W3CDTF">2009-11-26T11:44:16Z</dcterms:created>
  <dcterms:modified xsi:type="dcterms:W3CDTF">2009-11-26T14:57:56Z</dcterms:modified>
</cp:coreProperties>
</file>