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5" r:id="rId4"/>
    <p:sldId id="269" r:id="rId5"/>
    <p:sldId id="266" r:id="rId6"/>
    <p:sldId id="258" r:id="rId7"/>
    <p:sldId id="270" r:id="rId8"/>
    <p:sldId id="271" r:id="rId9"/>
    <p:sldId id="272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FF00FF"/>
    <a:srgbClr val="FFFF99"/>
    <a:srgbClr val="FF9900"/>
    <a:srgbClr val="FF99FF"/>
    <a:srgbClr val="CC3300"/>
    <a:srgbClr val="3861AA"/>
    <a:srgbClr val="00529E"/>
    <a:srgbClr val="004F9E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982" autoAdjust="0"/>
    <p:restoredTop sz="94710" autoAdjust="0"/>
  </p:normalViewPr>
  <p:slideViewPr>
    <p:cSldViewPr>
      <p:cViewPr varScale="1">
        <p:scale>
          <a:sx n="105" d="100"/>
          <a:sy n="105" d="100"/>
        </p:scale>
        <p:origin x="-5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5" d="100"/>
          <a:sy n="95" d="100"/>
        </p:scale>
        <p:origin x="-2670" y="-96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72A2F-1E57-40CB-9E9F-DF2437A609B3}" type="datetimeFigureOut">
              <a:rPr lang="en-US" smtClean="0"/>
              <a:pPr/>
              <a:t>2010-12-02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BD1B37-D92A-4356-B9EC-15B11FC1A42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D1B37-D92A-4356-B9EC-15B11FC1A42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D1B37-D92A-4356-B9EC-15B11FC1A42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D1B37-D92A-4356-B9EC-15B11FC1A42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D1B37-D92A-4356-B9EC-15B11FC1A42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D1B37-D92A-4356-B9EC-15B11FC1A42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D1B37-D92A-4356-B9EC-15B11FC1A42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D1B37-D92A-4356-B9EC-15B11FC1A42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D1B37-D92A-4356-B9EC-15B11FC1A42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D1B37-D92A-4356-B9EC-15B11FC1A42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BD1B37-D92A-4356-B9EC-15B11FC1A42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CERNlogo-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0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>
                <a:latin typeface="Tahoma" pitchFamily="34" charset="0"/>
              </a:rPr>
              <a:t>www.cern.ch/i</a:t>
            </a:r>
            <a:r>
              <a:rPr lang="en-US" sz="1000" b="1">
                <a:latin typeface="Tahoma" pitchFamily="34" charset="0"/>
              </a:rPr>
              <a:t>t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25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8" descr="468557_82458359_plasma.jpg"/>
          <p:cNvPicPr>
            <a:picLocks noChangeAspect="1"/>
          </p:cNvPicPr>
          <p:nvPr userDrawn="1"/>
        </p:nvPicPr>
        <p:blipFill>
          <a:blip r:embed="rId4" cstate="print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 userDrawn="1"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 dirty="0">
                <a:solidFill>
                  <a:schemeClr val="bg1"/>
                </a:solidFill>
              </a:rPr>
              <a:t>ES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791200" cy="8382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90600"/>
            <a:ext cx="7696200" cy="5105400"/>
          </a:xfrm>
        </p:spPr>
        <p:txBody>
          <a:bodyPr/>
          <a:lstStyle>
            <a:lvl1pPr>
              <a:defRPr sz="2000" b="1">
                <a:solidFill>
                  <a:schemeClr val="accent2"/>
                </a:solidFill>
              </a:defRPr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Box 30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6" name="Picture 18" descr="468557_82458359_plasma.jpg"/>
          <p:cNvPicPr>
            <a:picLocks noChangeAspect="1"/>
          </p:cNvPicPr>
          <p:nvPr userDrawn="1"/>
        </p:nvPicPr>
        <p:blipFill>
          <a:blip r:embed="rId2" cstate="print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6"/>
          <p:cNvSpPr txBox="1">
            <a:spLocks noChangeArrowheads="1"/>
          </p:cNvSpPr>
          <p:nvPr userDrawn="1"/>
        </p:nvSpPr>
        <p:spPr bwMode="auto">
          <a:xfrm>
            <a:off x="4191000" y="6477000"/>
            <a:ext cx="419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3861AA"/>
                </a:solidFill>
              </a:rPr>
              <a:t>A. Valassi – </a:t>
            </a:r>
            <a:fld id="{6B962E2A-9FF6-419B-8438-2088DF0034A9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9" name="Rectangle 16"/>
          <p:cNvSpPr txBox="1">
            <a:spLocks noChangeArrowheads="1"/>
          </p:cNvSpPr>
          <p:nvPr userDrawn="1"/>
        </p:nvSpPr>
        <p:spPr bwMode="auto">
          <a:xfrm>
            <a:off x="1295400" y="64770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DB meeting @ ATLAS sw week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–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US" sz="14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nd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December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2010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Medi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791200" cy="8382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90600"/>
            <a:ext cx="7696200" cy="5105400"/>
          </a:xfrm>
        </p:spPr>
        <p:txBody>
          <a:bodyPr/>
          <a:lstStyle>
            <a:lvl1pPr>
              <a:defRPr sz="2400" b="1">
                <a:solidFill>
                  <a:schemeClr val="accent2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Box 30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6" name="Picture 18" descr="468557_82458359_plasma.jpg"/>
          <p:cNvPicPr>
            <a:picLocks noChangeAspect="1"/>
          </p:cNvPicPr>
          <p:nvPr userDrawn="1"/>
        </p:nvPicPr>
        <p:blipFill>
          <a:blip r:embed="rId2" cstate="print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6"/>
          <p:cNvSpPr txBox="1">
            <a:spLocks noChangeArrowheads="1"/>
          </p:cNvSpPr>
          <p:nvPr userDrawn="1"/>
        </p:nvSpPr>
        <p:spPr bwMode="auto">
          <a:xfrm>
            <a:off x="4191000" y="6477000"/>
            <a:ext cx="419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3861AA"/>
                </a:solidFill>
              </a:rPr>
              <a:t>A. Valassi – </a:t>
            </a:r>
            <a:fld id="{6B962E2A-9FF6-419B-8438-2088DF0034A9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9" name="Rectangle 16"/>
          <p:cNvSpPr txBox="1">
            <a:spLocks noChangeArrowheads="1"/>
          </p:cNvSpPr>
          <p:nvPr userDrawn="1"/>
        </p:nvSpPr>
        <p:spPr bwMode="auto">
          <a:xfrm>
            <a:off x="1295400" y="64770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DB meeting @ ATLAS sw week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–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US" sz="14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nd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December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2010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0"/>
            <a:ext cx="5562600" cy="8382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4953000"/>
          </a:xfr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Box 30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pic>
        <p:nvPicPr>
          <p:cNvPr id="6" name="Picture 18" descr="468557_82458359_plasma.jpg"/>
          <p:cNvPicPr>
            <a:picLocks noChangeAspect="1"/>
          </p:cNvPicPr>
          <p:nvPr userDrawn="1"/>
        </p:nvPicPr>
        <p:blipFill>
          <a:blip r:embed="rId2" cstate="print"/>
          <a:srcRect l="60654" t="4120" r="25140" b="2367"/>
          <a:stretch>
            <a:fillRect/>
          </a:stretch>
        </p:blipFill>
        <p:spPr bwMode="auto">
          <a:xfrm>
            <a:off x="0" y="0"/>
            <a:ext cx="12192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16"/>
          <p:cNvSpPr txBox="1">
            <a:spLocks noChangeArrowheads="1"/>
          </p:cNvSpPr>
          <p:nvPr userDrawn="1"/>
        </p:nvSpPr>
        <p:spPr bwMode="auto">
          <a:xfrm>
            <a:off x="4191000" y="6477000"/>
            <a:ext cx="419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3861AA"/>
                </a:solidFill>
              </a:rPr>
              <a:t>A. Valassi – </a:t>
            </a:r>
            <a:fld id="{6B962E2A-9FF6-419B-8438-2088DF0034A9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10" name="Rectangle 16"/>
          <p:cNvSpPr txBox="1">
            <a:spLocks noChangeArrowheads="1"/>
          </p:cNvSpPr>
          <p:nvPr userDrawn="1"/>
        </p:nvSpPr>
        <p:spPr bwMode="auto">
          <a:xfrm>
            <a:off x="1295400" y="64770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DB meeting @ ATLAS sw week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–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US" sz="14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nd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December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2010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Large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16"/>
          <p:cNvSpPr txBox="1">
            <a:spLocks noChangeArrowheads="1"/>
          </p:cNvSpPr>
          <p:nvPr userDrawn="1"/>
        </p:nvSpPr>
        <p:spPr bwMode="auto">
          <a:xfrm>
            <a:off x="4191000" y="6477000"/>
            <a:ext cx="4191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3861AA"/>
                </a:solidFill>
              </a:rPr>
              <a:t>A. Valassi – </a:t>
            </a:r>
            <a:fld id="{6B962E2A-9FF6-419B-8438-2088DF0034A9}" type="slidenum">
              <a:rPr lang="en-US" smtClean="0">
                <a:solidFill>
                  <a:srgbClr val="3861AA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3861AA"/>
              </a:solidFill>
            </a:endParaRPr>
          </a:p>
        </p:txBody>
      </p:sp>
      <p:sp>
        <p:nvSpPr>
          <p:cNvPr id="8" name="Rectangle 16"/>
          <p:cNvSpPr txBox="1">
            <a:spLocks noChangeArrowheads="1"/>
          </p:cNvSpPr>
          <p:nvPr userDrawn="1"/>
        </p:nvSpPr>
        <p:spPr bwMode="auto">
          <a:xfrm>
            <a:off x="0" y="6477000"/>
            <a:ext cx="510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DB meeting @ ATLAS sw week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–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en-US" sz="1400" b="1" i="1" u="none" strike="noStrike" kern="1200" cap="none" spc="0" normalizeH="0" baseline="3000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nd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December </a:t>
            </a:r>
            <a:r>
              <a:rPr kumimoji="0" lang="en-US" sz="1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3861AA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2010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srgbClr val="3861AA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25" descr="banner-ITonly"/>
          <p:cNvPicPr>
            <a:picLocks noChangeAspect="1" noChangeArrowheads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6781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68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2" name="Picture 22" descr="CERNlogo-rgb"/>
          <p:cNvPicPr>
            <a:picLocks noChangeAspect="1" noChangeArrowheads="1"/>
          </p:cNvPicPr>
          <p:nvPr userDrawn="1"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20" r:id="rId2"/>
    <p:sldLayoutId id="2147483719" r:id="rId3"/>
    <p:sldLayoutId id="2147483685" r:id="rId4"/>
    <p:sldLayoutId id="2147483718" r:id="rId5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avannah.cern.ch/bugs/?65597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savannah.cern.ch/bugs/?73334" TargetMode="External"/><Relationship Id="rId4" Type="http://schemas.openxmlformats.org/officeDocument/2006/relationships/hyperlink" Target="https://savannah.cern.ch/bugs/?58522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indico.cern.ch/conferenceDisplay.py?confId=76895#2010-07-1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savannah.cern.ch/task/?5112" TargetMode="External"/><Relationship Id="rId4" Type="http://schemas.openxmlformats.org/officeDocument/2006/relationships/hyperlink" Target="http://indico.cern.ch/conferenceDisplay.py?confId=104453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avannah.cern.ch/bugs/?7064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avannah.cern.ch/bugs/?70660" TargetMode="External"/><Relationship Id="rId7" Type="http://schemas.openxmlformats.org/officeDocument/2006/relationships/hyperlink" Target="https://twiki.cern.ch/twiki/bin/view/Persistency/PersistencyReleaseNote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savannah.cern.ch/task/?10335" TargetMode="External"/><Relationship Id="rId5" Type="http://schemas.openxmlformats.org/officeDocument/2006/relationships/hyperlink" Target="https://savannah.cern.ch/bugs/?69605" TargetMode="External"/><Relationship Id="rId4" Type="http://schemas.openxmlformats.org/officeDocument/2006/relationships/hyperlink" Target="https://savannah.cern.ch/bugs/?70208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savannah.cern.ch/bugs/?71853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twiki.cern.ch/twiki/bin/view/Persistency/PersistencyReleaseNotes" TargetMode="External"/><Relationship Id="rId4" Type="http://schemas.openxmlformats.org/officeDocument/2006/relationships/hyperlink" Target="https://savannah.cern.ch/bugs/?71449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savannah.cern.ch/bugs/?72147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twiki.cern.ch/twiki/bin/view/Persistency/PersistencyReleaseNotes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47800" y="1219200"/>
            <a:ext cx="7467600" cy="2667000"/>
          </a:xfrm>
          <a:ln>
            <a:noFill/>
          </a:ln>
        </p:spPr>
        <p:txBody>
          <a:bodyPr/>
          <a:lstStyle/>
          <a:p>
            <a:pPr eaLnBrk="1" hangingPunct="1"/>
            <a:r>
              <a:rPr lang="en-US" dirty="0" smtClean="0">
                <a:solidFill>
                  <a:srgbClr val="C00000"/>
                </a:solidFill>
              </a:rPr>
              <a:t>Persistency Framework News</a:t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dirty="0" smtClean="0">
                <a:solidFill>
                  <a:srgbClr val="C00000"/>
                </a:solidFill>
              </a:rPr>
              <a:t>for ATLAS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3200400"/>
            <a:ext cx="7467600" cy="2362200"/>
          </a:xfrm>
        </p:spPr>
        <p:txBody>
          <a:bodyPr/>
          <a:lstStyle/>
          <a:p>
            <a:pPr eaLnBrk="1" hangingPunct="1"/>
            <a:endParaRPr lang="en-US" i="1" dirty="0" smtClean="0"/>
          </a:p>
          <a:p>
            <a:pPr eaLnBrk="1" hangingPunct="1"/>
            <a:r>
              <a:rPr lang="en-US" b="1" u="sng" dirty="0" smtClean="0">
                <a:solidFill>
                  <a:schemeClr val="tx1"/>
                </a:solidFill>
              </a:rPr>
              <a:t>Andrea Valassi (IT-ES)</a:t>
            </a:r>
          </a:p>
          <a:p>
            <a:pPr eaLnBrk="1" hangingPunct="1"/>
            <a:r>
              <a:rPr lang="en-US" sz="2000" dirty="0" smtClean="0">
                <a:solidFill>
                  <a:schemeClr val="tx1"/>
                </a:solidFill>
              </a:rPr>
              <a:t>For the Persistency Framework team</a:t>
            </a:r>
            <a:endParaRPr lang="en-US" sz="2000" dirty="0" smtClean="0"/>
          </a:p>
          <a:p>
            <a:pPr eaLnBrk="1" hangingPunct="1"/>
            <a:endParaRPr lang="en-US" sz="2000" i="1" dirty="0" smtClean="0">
              <a:solidFill>
                <a:schemeClr val="tx1"/>
              </a:solidFill>
            </a:endParaRPr>
          </a:p>
          <a:p>
            <a:pPr eaLnBrk="1" hangingPunct="1"/>
            <a:r>
              <a:rPr lang="en-US" sz="2000" i="1" dirty="0" smtClean="0">
                <a:solidFill>
                  <a:srgbClr val="0070C0"/>
                </a:solidFill>
              </a:rPr>
              <a:t>ATLAS Database Meeting, </a:t>
            </a:r>
            <a:r>
              <a:rPr lang="en-US" sz="2000" i="1" dirty="0" smtClean="0">
                <a:solidFill>
                  <a:srgbClr val="0070C0"/>
                </a:solidFill>
              </a:rPr>
              <a:t>2</a:t>
            </a:r>
            <a:r>
              <a:rPr lang="en-US" sz="2000" i="1" baseline="30000" dirty="0" smtClean="0">
                <a:solidFill>
                  <a:srgbClr val="0070C0"/>
                </a:solidFill>
              </a:rPr>
              <a:t>nd</a:t>
            </a:r>
            <a:r>
              <a:rPr lang="en-US" sz="2000" i="1" dirty="0" smtClean="0">
                <a:solidFill>
                  <a:srgbClr val="0070C0"/>
                </a:solidFill>
              </a:rPr>
              <a:t> December </a:t>
            </a:r>
            <a:r>
              <a:rPr lang="en-US" sz="2000" i="1" dirty="0" smtClean="0">
                <a:solidFill>
                  <a:srgbClr val="0070C0"/>
                </a:solidFill>
              </a:rPr>
              <a:t>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CORAL “network </a:t>
            </a:r>
            <a:r>
              <a:rPr lang="en-US" dirty="0" smtClean="0"/>
              <a:t>glitch”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90600"/>
            <a:ext cx="7848600" cy="510540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sz="2000" dirty="0" smtClean="0"/>
              <a:t>Reported by all experiments in various cases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“A transaction is not active” in CORAL server (</a:t>
            </a:r>
            <a:r>
              <a:rPr lang="en-US" sz="1800" dirty="0" smtClean="0">
                <a:hlinkClick r:id="rId3"/>
              </a:rPr>
              <a:t>bug #65597</a:t>
            </a:r>
            <a:r>
              <a:rPr lang="en-US" sz="1800" dirty="0" smtClean="0"/>
              <a:t>)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ORA-24327 “need explicit attach” in ATLAS/CMS (</a:t>
            </a:r>
            <a:r>
              <a:rPr lang="en-US" sz="1800" dirty="0" smtClean="0">
                <a:hlinkClick r:id="rId4"/>
              </a:rPr>
              <a:t>bug #24327</a:t>
            </a:r>
            <a:r>
              <a:rPr lang="en-US" sz="1800" dirty="0" smtClean="0"/>
              <a:t>)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OracleAccess crash after losing session in LHCb (</a:t>
            </a:r>
            <a:r>
              <a:rPr lang="en-US" sz="1800" dirty="0" smtClean="0">
                <a:hlinkClick r:id="rId5"/>
              </a:rPr>
              <a:t>bug #73334</a:t>
            </a:r>
            <a:r>
              <a:rPr lang="en-US" sz="1800" dirty="0" smtClean="0"/>
              <a:t>)</a:t>
            </a:r>
          </a:p>
          <a:p>
            <a:pPr lvl="2">
              <a:spcBef>
                <a:spcPts val="200"/>
              </a:spcBef>
            </a:pPr>
            <a:endParaRPr lang="en-US" sz="1400" dirty="0" smtClean="0"/>
          </a:p>
          <a:p>
            <a:pPr>
              <a:spcBef>
                <a:spcPts val="200"/>
              </a:spcBef>
            </a:pPr>
            <a:r>
              <a:rPr lang="en-US" sz="2000" dirty="0" smtClean="0"/>
              <a:t>What should CORAL do? Many different scenarios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e.g. non serializable R/O transaction: should reconnect and restart it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e.g. DDL not committed in update transaction: cannot do anything</a:t>
            </a:r>
          </a:p>
          <a:p>
            <a:pPr lvl="2">
              <a:spcBef>
                <a:spcPts val="200"/>
              </a:spcBef>
            </a:pPr>
            <a:endParaRPr lang="en-US" sz="1400" dirty="0" smtClean="0"/>
          </a:p>
          <a:p>
            <a:pPr>
              <a:spcBef>
                <a:spcPts val="200"/>
              </a:spcBef>
            </a:pPr>
            <a:r>
              <a:rPr lang="en-US" sz="2000" dirty="0" smtClean="0"/>
              <a:t>What is CORAL doing now?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Correctly reconnecting in some cases </a:t>
            </a:r>
            <a:r>
              <a:rPr lang="en-US" sz="1800" i="1" dirty="0" smtClean="0">
                <a:solidFill>
                  <a:srgbClr val="00B050"/>
                </a:solidFill>
              </a:rPr>
              <a:t>(existing useful features)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Not doing anything in other cases </a:t>
            </a:r>
            <a:r>
              <a:rPr lang="en-US" sz="1800" i="1" dirty="0" smtClean="0">
                <a:solidFill>
                  <a:srgbClr val="FFC000"/>
                </a:solidFill>
              </a:rPr>
              <a:t>(missing useful features)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Reconnecting in the wrong way in other cases </a:t>
            </a:r>
            <a:r>
              <a:rPr lang="en-US" sz="1800" i="1" dirty="0" smtClean="0">
                <a:solidFill>
                  <a:srgbClr val="FF0000"/>
                </a:solidFill>
              </a:rPr>
              <a:t>(bugs!)</a:t>
            </a:r>
          </a:p>
          <a:p>
            <a:pPr lvl="2">
              <a:spcBef>
                <a:spcPts val="200"/>
              </a:spcBef>
            </a:pPr>
            <a:endParaRPr lang="en-US" sz="1400" dirty="0" smtClean="0"/>
          </a:p>
          <a:p>
            <a:pPr>
              <a:spcBef>
                <a:spcPts val="200"/>
              </a:spcBef>
            </a:pPr>
            <a:r>
              <a:rPr lang="en-US" sz="2000" dirty="0" smtClean="0"/>
              <a:t>Work in progress </a:t>
            </a:r>
            <a:r>
              <a:rPr lang="en-US" sz="1400" b="0" i="1" dirty="0" smtClean="0">
                <a:solidFill>
                  <a:schemeClr val="tx1"/>
                </a:solidFill>
              </a:rPr>
              <a:t>(A. Kalkhof, R. Trentadue, A.V.)</a:t>
            </a:r>
            <a:endParaRPr lang="en-US" sz="1800" b="0" i="1" dirty="0" smtClean="0">
              <a:solidFill>
                <a:schemeClr val="tx1"/>
              </a:solidFill>
            </a:endParaRP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Catalog the different scenarios and prepare </a:t>
            </a:r>
            <a:r>
              <a:rPr lang="en-US" sz="1800" u="sng" dirty="0" smtClean="0"/>
              <a:t>tests</a:t>
            </a:r>
            <a:r>
              <a:rPr lang="en-US" sz="1800" dirty="0" smtClean="0"/>
              <a:t> for each of them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Prototype the implementation changes (ConnectionSvc and plugins)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 and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Recent developments and releases</a:t>
            </a:r>
          </a:p>
          <a:p>
            <a:pPr lvl="1"/>
            <a:r>
              <a:rPr lang="en-US" dirty="0" smtClean="0"/>
              <a:t>POOL, CORAL, </a:t>
            </a:r>
            <a:r>
              <a:rPr lang="en-US" dirty="0" smtClean="0"/>
              <a:t>COOL </a:t>
            </a:r>
            <a:r>
              <a:rPr lang="en-US" sz="1400" i="1" dirty="0" smtClean="0"/>
              <a:t>(news since </a:t>
            </a:r>
            <a:r>
              <a:rPr lang="en-US" sz="1400" i="1" dirty="0" smtClean="0"/>
              <a:t>my </a:t>
            </a:r>
            <a:r>
              <a:rPr lang="en-US" sz="1400" i="1" dirty="0" smtClean="0"/>
              <a:t>July 15 talk </a:t>
            </a:r>
            <a:r>
              <a:rPr lang="en-US" sz="1400" i="1" dirty="0" smtClean="0"/>
              <a:t>at </a:t>
            </a:r>
            <a:r>
              <a:rPr lang="en-US" sz="1400" i="1" dirty="0" smtClean="0">
                <a:hlinkClick r:id="rId3"/>
              </a:rPr>
              <a:t>ATLAS </a:t>
            </a:r>
            <a:r>
              <a:rPr lang="en-US" sz="1400" i="1" dirty="0" smtClean="0">
                <a:hlinkClick r:id="rId3"/>
              </a:rPr>
              <a:t>sw week</a:t>
            </a:r>
            <a:r>
              <a:rPr lang="en-US" sz="1400" i="1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ORA-07445 </a:t>
            </a:r>
            <a:r>
              <a:rPr lang="en-US" sz="1400" i="1" dirty="0" smtClean="0"/>
              <a:t>(already covered in my August 23 talk at </a:t>
            </a:r>
            <a:r>
              <a:rPr lang="en-US" sz="1400" i="1" dirty="0" smtClean="0">
                <a:hlinkClick r:id="rId4"/>
              </a:rPr>
              <a:t>ATLAS DB meeting</a:t>
            </a:r>
            <a:r>
              <a:rPr lang="en-US" sz="1400" i="1" dirty="0" smtClean="0"/>
              <a:t>)</a:t>
            </a:r>
            <a:endParaRPr lang="en-US" i="1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Work in </a:t>
            </a:r>
            <a:r>
              <a:rPr lang="en-US" dirty="0" smtClean="0"/>
              <a:t>progress</a:t>
            </a:r>
          </a:p>
          <a:p>
            <a:pPr lvl="1"/>
            <a:r>
              <a:rPr lang="en-US" dirty="0" smtClean="0"/>
              <a:t>CORAL network glitches</a:t>
            </a:r>
          </a:p>
          <a:p>
            <a:pPr lvl="1"/>
            <a:r>
              <a:rPr lang="en-US" dirty="0" smtClean="0"/>
              <a:t>Consolidate CORAL test infrastructure (CppUnit</a:t>
            </a:r>
            <a:r>
              <a:rPr lang="en-US" dirty="0" smtClean="0"/>
              <a:t> </a:t>
            </a:r>
            <a:r>
              <a:rPr lang="en-US" dirty="0" smtClean="0"/>
              <a:t>&amp; qmtest)</a:t>
            </a:r>
          </a:p>
          <a:p>
            <a:pPr lvl="1"/>
            <a:r>
              <a:rPr lang="en-US" dirty="0" smtClean="0"/>
              <a:t>Change date/time type used internally in COOL </a:t>
            </a:r>
            <a:r>
              <a:rPr lang="en-US" sz="1400" dirty="0" smtClean="0"/>
              <a:t>(</a:t>
            </a:r>
            <a:r>
              <a:rPr lang="en-US" sz="1400" dirty="0" smtClean="0">
                <a:hlinkClick r:id="rId5"/>
              </a:rPr>
              <a:t>task #5112</a:t>
            </a:r>
            <a:r>
              <a:rPr lang="en-US" sz="1400" dirty="0" smtClean="0"/>
              <a:t>)</a:t>
            </a:r>
            <a:endParaRPr lang="en-US" dirty="0" smtClean="0"/>
          </a:p>
          <a:p>
            <a:pPr lvl="1"/>
            <a:r>
              <a:rPr lang="en-US" dirty="0" smtClean="0"/>
              <a:t>Joint review of POOL usage in ATLAS &amp; LHCb </a:t>
            </a:r>
            <a:r>
              <a:rPr lang="en-US" sz="1400" i="1" dirty="0" smtClean="0"/>
              <a:t>(yesterday)</a:t>
            </a:r>
            <a:endParaRPr lang="en-US" sz="1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5943600" cy="838200"/>
          </a:xfrm>
        </p:spPr>
        <p:txBody>
          <a:bodyPr/>
          <a:lstStyle/>
          <a:p>
            <a:r>
              <a:rPr lang="en-US" dirty="0" smtClean="0"/>
              <a:t>LCG 59</a:t>
            </a:r>
            <a:r>
              <a:rPr lang="en-US" i="1" baseline="30000" dirty="0" smtClean="0"/>
              <a:t>(new!)</a:t>
            </a:r>
            <a:r>
              <a:rPr lang="en-US" i="1" dirty="0" smtClean="0"/>
              <a:t> </a:t>
            </a:r>
            <a:r>
              <a:rPr lang="en-US" dirty="0" smtClean="0"/>
              <a:t>for ATLAS</a:t>
            </a:r>
            <a:r>
              <a:rPr lang="en-US" dirty="0" smtClean="0"/>
              <a:t> (July </a:t>
            </a:r>
            <a:r>
              <a:rPr lang="en-US" dirty="0" smtClean="0"/>
              <a:t>2010)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14400"/>
            <a:ext cx="7696200" cy="53340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dirty="0" smtClean="0"/>
              <a:t>LCG59 for ATLAS was built on July 7 and rebuilt on July 28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Difference between the builds: disable gssapi in XercesC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Upgrade XercesC 3.1.1 to 3.1.1p1 (without ‘network’ features)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Main motivation also of LCG 58e release for LHCb (rebuild of 58d)</a:t>
            </a:r>
          </a:p>
          <a:p>
            <a:pPr lvl="2">
              <a:spcBef>
                <a:spcPts val="0"/>
              </a:spcBef>
            </a:pPr>
            <a:endParaRPr lang="en-US" sz="12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This is a workaround for a bug in the </a:t>
            </a:r>
            <a:r>
              <a:rPr lang="en-US" sz="2000" dirty="0" err="1" smtClean="0"/>
              <a:t>Globus</a:t>
            </a:r>
            <a:r>
              <a:rPr lang="en-US" sz="2000" dirty="0" smtClean="0"/>
              <a:t> client library</a:t>
            </a:r>
            <a:endParaRPr lang="en-US" sz="2000" b="1" dirty="0" smtClean="0">
              <a:solidFill>
                <a:schemeClr val="accent2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800" dirty="0" err="1" smtClean="0"/>
              <a:t>Globus</a:t>
            </a:r>
            <a:r>
              <a:rPr lang="en-US" sz="1800" dirty="0" smtClean="0"/>
              <a:t> </a:t>
            </a:r>
            <a:r>
              <a:rPr lang="en-US" sz="1800" dirty="0" smtClean="0"/>
              <a:t>redefines gssapi symbols that already exist in the OpenSSL system libraries, loaded by XercesC 3.1.1 (</a:t>
            </a:r>
            <a:r>
              <a:rPr lang="en-US" sz="1800" dirty="0" smtClean="0">
                <a:hlinkClick r:id="rId3"/>
              </a:rPr>
              <a:t>bug #70641</a:t>
            </a:r>
            <a:r>
              <a:rPr lang="en-US" sz="1800" dirty="0" smtClean="0"/>
              <a:t>)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Applications may crash depending on the order of library loading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If OpenSSL version is loaded first (e.g. through XercesC 3.1.1), then any linked Grid middleware (e.g. </a:t>
            </a:r>
            <a:r>
              <a:rPr lang="en-US" sz="1600" dirty="0" err="1" smtClean="0"/>
              <a:t>LFCReplicaSvc</a:t>
            </a:r>
            <a:r>
              <a:rPr lang="en-US" sz="1600" dirty="0" smtClean="0"/>
              <a:t> for LHCb) fails 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Fix has been identified: use gssapi ‘versioned symbols’ in </a:t>
            </a:r>
            <a:r>
              <a:rPr lang="en-US" sz="1800" dirty="0" err="1" smtClean="0"/>
              <a:t>Globus</a:t>
            </a:r>
            <a:endParaRPr lang="en-US" sz="1800" dirty="0" smtClean="0"/>
          </a:p>
          <a:p>
            <a:pPr lvl="2">
              <a:spcBef>
                <a:spcPts val="0"/>
              </a:spcBef>
            </a:pPr>
            <a:r>
              <a:rPr lang="en-US" sz="1600" dirty="0" smtClean="0"/>
              <a:t>This will be included in the first EMI middleware release (~April 2011)</a:t>
            </a:r>
            <a:endParaRPr lang="en-US" sz="1600" dirty="0" smtClean="0"/>
          </a:p>
          <a:p>
            <a:pPr lvl="2">
              <a:spcBef>
                <a:spcPts val="0"/>
              </a:spcBef>
            </a:pPr>
            <a:endParaRPr lang="sv-SE" sz="12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A similar bug affects Oracle client 11.2.0.1.0p2</a:t>
            </a:r>
            <a:endParaRPr lang="en-US" sz="20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/>
              <a:t>Oracle defines a third, different, implementation of gssapi symbols</a:t>
            </a:r>
          </a:p>
          <a:p>
            <a:pPr lvl="2">
              <a:spcBef>
                <a:spcPts val="0"/>
              </a:spcBef>
            </a:pPr>
            <a:r>
              <a:rPr lang="en-US" sz="1600" dirty="0" smtClean="0"/>
              <a:t>This was reported to Oracle Support proposing the use of versioned symbols for the Oracle client too – an Enhancement Request is open 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Note also that frontier client loads the OpenSSL gssapi symbols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LCG </a:t>
            </a:r>
            <a:r>
              <a:rPr lang="en-US" dirty="0" smtClean="0"/>
              <a:t>59a </a:t>
            </a:r>
            <a:r>
              <a:rPr lang="en-US" dirty="0" smtClean="0"/>
              <a:t>for ATLAS </a:t>
            </a:r>
            <a:r>
              <a:rPr lang="en-US" dirty="0" smtClean="0"/>
              <a:t>(</a:t>
            </a:r>
            <a:r>
              <a:rPr lang="en-US" dirty="0" smtClean="0"/>
              <a:t>August</a:t>
            </a:r>
            <a:r>
              <a:rPr lang="en-US" dirty="0" smtClean="0"/>
              <a:t> </a:t>
            </a:r>
            <a:r>
              <a:rPr lang="en-US" dirty="0" smtClean="0"/>
              <a:t>2010)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14400"/>
            <a:ext cx="7696200" cy="533400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sz="2000" dirty="0" smtClean="0"/>
              <a:t>Main motivation: </a:t>
            </a:r>
            <a:r>
              <a:rPr lang="en-US" sz="2000" dirty="0" smtClean="0"/>
              <a:t>ROOT</a:t>
            </a:r>
            <a:r>
              <a:rPr lang="en-US" sz="2000" dirty="0" smtClean="0"/>
              <a:t> </a:t>
            </a:r>
            <a:r>
              <a:rPr lang="en-US" sz="2000" dirty="0" smtClean="0"/>
              <a:t>and </a:t>
            </a:r>
            <a:r>
              <a:rPr lang="en-US" sz="2000" dirty="0" smtClean="0"/>
              <a:t>POOL/CORAL/COOL </a:t>
            </a:r>
            <a:r>
              <a:rPr lang="en-US" sz="2000" dirty="0" smtClean="0"/>
              <a:t>patches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ROOT </a:t>
            </a:r>
            <a:r>
              <a:rPr lang="en-US" sz="1800" dirty="0" smtClean="0"/>
              <a:t>5.26.00d includes genreflex fix (</a:t>
            </a:r>
            <a:r>
              <a:rPr lang="en-US" sz="1800" dirty="0" smtClean="0">
                <a:hlinkClick r:id="rId3"/>
              </a:rPr>
              <a:t>bug #70660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 lvl="2">
              <a:spcBef>
                <a:spcPts val="200"/>
              </a:spcBef>
            </a:pPr>
            <a:endParaRPr lang="en-US" sz="1200" dirty="0" smtClean="0"/>
          </a:p>
          <a:p>
            <a:pPr>
              <a:spcBef>
                <a:spcPts val="200"/>
              </a:spcBef>
            </a:pPr>
            <a:r>
              <a:rPr lang="en-US" sz="2000" dirty="0" smtClean="0"/>
              <a:t>POOL </a:t>
            </a:r>
            <a:r>
              <a:rPr lang="en-US" sz="2000" dirty="0" smtClean="0"/>
              <a:t>2.9.10</a:t>
            </a:r>
            <a:endParaRPr lang="en-US" sz="2000" dirty="0" smtClean="0"/>
          </a:p>
          <a:p>
            <a:pPr lvl="1">
              <a:spcBef>
                <a:spcPts val="200"/>
              </a:spcBef>
            </a:pPr>
            <a:r>
              <a:rPr lang="en-US" sz="1800" dirty="0" smtClean="0"/>
              <a:t>Many fixes and enhancements for ATLAS in collection packages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Fix conflicts between simultaneous nightly tests on different slots</a:t>
            </a:r>
            <a:endParaRPr lang="en-US" sz="1800" dirty="0" smtClean="0"/>
          </a:p>
          <a:p>
            <a:pPr lvl="2">
              <a:spcBef>
                <a:spcPts val="200"/>
              </a:spcBef>
            </a:pPr>
            <a:endParaRPr lang="en-US" sz="1200" dirty="0" smtClean="0"/>
          </a:p>
          <a:p>
            <a:pPr>
              <a:spcBef>
                <a:spcPts val="200"/>
              </a:spcBef>
            </a:pPr>
            <a:r>
              <a:rPr lang="en-US" sz="2000" b="1" dirty="0" smtClean="0">
                <a:solidFill>
                  <a:schemeClr val="accent2"/>
                </a:solidFill>
              </a:rPr>
              <a:t>CORAL </a:t>
            </a:r>
            <a:r>
              <a:rPr lang="en-US" sz="2000" b="1" dirty="0" smtClean="0">
                <a:solidFill>
                  <a:schemeClr val="accent2"/>
                </a:solidFill>
              </a:rPr>
              <a:t>2.3.11</a:t>
            </a:r>
            <a:endParaRPr lang="en-US" sz="2000" b="1" dirty="0" smtClean="0">
              <a:solidFill>
                <a:schemeClr val="accent2"/>
              </a:solidFill>
            </a:endParaRP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FrontierAccess fixes to read ATLAS </a:t>
            </a:r>
            <a:r>
              <a:rPr lang="en-US" sz="1800" dirty="0" smtClean="0"/>
              <a:t>geometry </a:t>
            </a:r>
            <a:r>
              <a:rPr lang="en-US" sz="1800" dirty="0" smtClean="0"/>
              <a:t>(</a:t>
            </a:r>
            <a:r>
              <a:rPr lang="en-US" sz="1800" dirty="0" smtClean="0">
                <a:hlinkClick r:id="rId4"/>
              </a:rPr>
              <a:t>bug #70208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 lvl="1">
              <a:spcBef>
                <a:spcPts val="200"/>
              </a:spcBef>
            </a:pPr>
            <a:r>
              <a:rPr lang="en-US" sz="1800" dirty="0" smtClean="0"/>
              <a:t>FrontierAccess fixes to read </a:t>
            </a:r>
            <a:r>
              <a:rPr lang="en-US" sz="1800" dirty="0" smtClean="0"/>
              <a:t>CMS timestamps </a:t>
            </a:r>
            <a:r>
              <a:rPr lang="en-US" sz="1800" dirty="0" smtClean="0"/>
              <a:t>(</a:t>
            </a:r>
            <a:r>
              <a:rPr lang="en-US" sz="1800" dirty="0" smtClean="0">
                <a:hlinkClick r:id="rId5"/>
              </a:rPr>
              <a:t>bug #69605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 lvl="1">
              <a:spcBef>
                <a:spcPts val="200"/>
              </a:spcBef>
            </a:pPr>
            <a:r>
              <a:rPr lang="en-US" sz="1800" dirty="0" smtClean="0"/>
              <a:t>Other fixes (e.g. memory leaks), some suggested by </a:t>
            </a:r>
            <a:r>
              <a:rPr lang="en-US" sz="1800" dirty="0" err="1" smtClean="0"/>
              <a:t>Coverity</a:t>
            </a:r>
            <a:r>
              <a:rPr lang="en-US" sz="1800" dirty="0" smtClean="0"/>
              <a:t> </a:t>
            </a:r>
          </a:p>
          <a:p>
            <a:pPr lvl="2">
              <a:spcBef>
                <a:spcPts val="200"/>
              </a:spcBef>
            </a:pPr>
            <a:endParaRPr lang="sv-SE" sz="1200" dirty="0" smtClean="0"/>
          </a:p>
          <a:p>
            <a:pPr>
              <a:spcBef>
                <a:spcPts val="200"/>
              </a:spcBef>
            </a:pPr>
            <a:r>
              <a:rPr lang="en-US" sz="2000" dirty="0" smtClean="0"/>
              <a:t>COOL </a:t>
            </a:r>
            <a:r>
              <a:rPr lang="en-US" sz="2000" dirty="0" smtClean="0"/>
              <a:t>2.8.7</a:t>
            </a:r>
            <a:endParaRPr lang="en-US" sz="2000" dirty="0" smtClean="0"/>
          </a:p>
          <a:p>
            <a:pPr lvl="1">
              <a:spcBef>
                <a:spcPts val="200"/>
              </a:spcBef>
            </a:pPr>
            <a:r>
              <a:rPr lang="en-US" sz="1800" dirty="0" smtClean="0"/>
              <a:t>New vector payload mode for </a:t>
            </a:r>
            <a:r>
              <a:rPr lang="en-US" sz="1800" dirty="0" smtClean="0"/>
              <a:t>ATLAS </a:t>
            </a:r>
            <a:r>
              <a:rPr lang="en-US" sz="1800" dirty="0" smtClean="0"/>
              <a:t>(</a:t>
            </a:r>
            <a:r>
              <a:rPr lang="en-US" sz="1800" dirty="0" smtClean="0">
                <a:hlinkClick r:id="rId6"/>
              </a:rPr>
              <a:t>task #10335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 lvl="2">
              <a:spcBef>
                <a:spcPts val="200"/>
              </a:spcBef>
            </a:pPr>
            <a:r>
              <a:rPr lang="en-US" sz="1600" i="1" dirty="0" smtClean="0"/>
              <a:t>D</a:t>
            </a:r>
            <a:r>
              <a:rPr lang="en-US" sz="1600" i="1" dirty="0" smtClean="0"/>
              <a:t>isabled (#</a:t>
            </a:r>
            <a:r>
              <a:rPr lang="en-US" sz="1600" i="1" dirty="0" err="1" smtClean="0"/>
              <a:t>ifdef</a:t>
            </a:r>
            <a:r>
              <a:rPr lang="en-US" sz="1600" i="1" dirty="0" smtClean="0"/>
              <a:t> COOL290) as it breaks binary compatibility: is it ok?</a:t>
            </a:r>
            <a:endParaRPr lang="en-US" sz="1600" i="1" dirty="0" smtClean="0"/>
          </a:p>
          <a:p>
            <a:pPr lvl="2">
              <a:spcBef>
                <a:spcPts val="200"/>
              </a:spcBef>
            </a:pPr>
            <a:endParaRPr lang="en-US" sz="1200" dirty="0" smtClean="0"/>
          </a:p>
          <a:p>
            <a:pPr>
              <a:spcBef>
                <a:spcPts val="200"/>
              </a:spcBef>
            </a:pPr>
            <a:r>
              <a:rPr lang="en-US" sz="2000" dirty="0" smtClean="0"/>
              <a:t>For full details see the </a:t>
            </a:r>
            <a:r>
              <a:rPr lang="en-US" sz="2000" dirty="0" smtClean="0">
                <a:hlinkClick r:id="rId7"/>
              </a:rPr>
              <a:t>release notes </a:t>
            </a:r>
            <a:r>
              <a:rPr lang="en-US" sz="2000" dirty="0" smtClean="0"/>
              <a:t>on TWiki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Also: </a:t>
            </a:r>
            <a:r>
              <a:rPr lang="en-US" sz="1800" dirty="0" smtClean="0"/>
              <a:t>upgrade</a:t>
            </a:r>
            <a:r>
              <a:rPr lang="en-US" sz="1800" dirty="0" smtClean="0"/>
              <a:t> Grid clients (python 2.6 support, new </a:t>
            </a:r>
            <a:r>
              <a:rPr lang="en-US" sz="1800" dirty="0" err="1" smtClean="0"/>
              <a:t>voms</a:t>
            </a:r>
            <a:r>
              <a:rPr lang="en-US" sz="1800" dirty="0" smtClean="0"/>
              <a:t> features)</a:t>
            </a:r>
            <a:endParaRPr lang="en-U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</a:t>
            </a:r>
            <a:r>
              <a:rPr lang="en-US" dirty="0" smtClean="0"/>
              <a:t>ags for</a:t>
            </a:r>
            <a:r>
              <a:rPr lang="en-US" dirty="0" smtClean="0"/>
              <a:t> CMS (Sep. &amp; Nov. 2010)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14400"/>
            <a:ext cx="7696200" cy="533400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sz="2000" dirty="0" smtClean="0"/>
              <a:t>CORAL 2.3.12 (September 2010)</a:t>
            </a:r>
            <a:endParaRPr lang="en-US" sz="2000" dirty="0" smtClean="0"/>
          </a:p>
          <a:p>
            <a:pPr lvl="1">
              <a:spcBef>
                <a:spcPts val="200"/>
              </a:spcBef>
            </a:pPr>
            <a:r>
              <a:rPr lang="en-US" sz="1800" dirty="0" smtClean="0"/>
              <a:t>Fix segfault in OracleAccess with gcc43 optimization (</a:t>
            </a:r>
            <a:r>
              <a:rPr lang="en-US" sz="1800" dirty="0" smtClean="0">
                <a:hlinkClick r:id="rId3"/>
              </a:rPr>
              <a:t>bug #71853</a:t>
            </a:r>
            <a:r>
              <a:rPr lang="en-US" sz="1800" dirty="0" smtClean="0"/>
              <a:t>)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Fix SQLiteAccess </a:t>
            </a:r>
            <a:r>
              <a:rPr lang="en-US" sz="1800" dirty="0" smtClean="0"/>
              <a:t>file leak in ATLAS CherryPyCOOL (</a:t>
            </a:r>
            <a:r>
              <a:rPr lang="en-US" sz="1800" dirty="0" smtClean="0">
                <a:hlinkClick r:id="rId4"/>
              </a:rPr>
              <a:t>bug #71449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 lvl="2">
              <a:spcBef>
                <a:spcPts val="200"/>
              </a:spcBef>
            </a:pPr>
            <a:endParaRPr lang="en-US" sz="1200" dirty="0" smtClean="0"/>
          </a:p>
          <a:p>
            <a:pPr>
              <a:spcBef>
                <a:spcPts val="200"/>
              </a:spcBef>
            </a:pPr>
            <a:r>
              <a:rPr lang="en-US" sz="2000" b="1" dirty="0" smtClean="0">
                <a:solidFill>
                  <a:schemeClr val="accent2"/>
                </a:solidFill>
              </a:rPr>
              <a:t>CORAL </a:t>
            </a:r>
            <a:r>
              <a:rPr lang="en-US" sz="2000" b="1" dirty="0" smtClean="0">
                <a:solidFill>
                  <a:schemeClr val="accent2"/>
                </a:solidFill>
              </a:rPr>
              <a:t>2.3.12a (November 2010)</a:t>
            </a:r>
            <a:endParaRPr lang="en-US" sz="2000" b="1" dirty="0" smtClean="0">
              <a:solidFill>
                <a:schemeClr val="accent2"/>
              </a:solidFill>
            </a:endParaRP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Port to </a:t>
            </a:r>
            <a:r>
              <a:rPr lang="en-US" sz="1800" dirty="0" smtClean="0"/>
              <a:t>gcc451 </a:t>
            </a:r>
            <a:r>
              <a:rPr lang="en-US" sz="1800" dirty="0" smtClean="0"/>
              <a:t>with -std=</a:t>
            </a:r>
            <a:r>
              <a:rPr lang="en-US" sz="1800" dirty="0" err="1" smtClean="0"/>
              <a:t>c++</a:t>
            </a:r>
            <a:r>
              <a:rPr lang="en-US" sz="1800" dirty="0" smtClean="0"/>
              <a:t>0x</a:t>
            </a:r>
            <a:endParaRPr lang="en-US" sz="1800" dirty="0" smtClean="0"/>
          </a:p>
          <a:p>
            <a:pPr lvl="2">
              <a:spcBef>
                <a:spcPts val="200"/>
              </a:spcBef>
            </a:pPr>
            <a:endParaRPr lang="sv-SE" sz="1200" dirty="0" smtClean="0"/>
          </a:p>
          <a:p>
            <a:pPr>
              <a:spcBef>
                <a:spcPts val="200"/>
              </a:spcBef>
            </a:pPr>
            <a:r>
              <a:rPr lang="en-US" sz="2000" dirty="0" smtClean="0"/>
              <a:t>For </a:t>
            </a:r>
            <a:r>
              <a:rPr lang="en-US" sz="2000" dirty="0" smtClean="0"/>
              <a:t>full details see the </a:t>
            </a:r>
            <a:r>
              <a:rPr lang="en-US" sz="2000" dirty="0" smtClean="0">
                <a:hlinkClick r:id="rId5"/>
              </a:rPr>
              <a:t>release notes </a:t>
            </a:r>
            <a:r>
              <a:rPr lang="en-US" sz="2000" dirty="0" smtClean="0"/>
              <a:t>on </a:t>
            </a:r>
            <a:r>
              <a:rPr lang="en-US" sz="2000" dirty="0" smtClean="0"/>
              <a:t>Twiki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CMS was previously using a one-year old version of CORAL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Now all of ATLAS, LHCb and CMS rapidly adopt the ~last version</a:t>
            </a:r>
            <a:endParaRPr lang="en-US" sz="1800" dirty="0" smtClean="0"/>
          </a:p>
          <a:p>
            <a:pPr>
              <a:spcBef>
                <a:spcPts val="200"/>
              </a:spcBef>
              <a:buNone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LCG </a:t>
            </a:r>
            <a:r>
              <a:rPr lang="en-US" dirty="0" smtClean="0"/>
              <a:t>59b in preparation for SPI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14400"/>
            <a:ext cx="7696200" cy="5334000"/>
          </a:xfrm>
        </p:spPr>
        <p:txBody>
          <a:bodyPr/>
          <a:lstStyle/>
          <a:p>
            <a:pPr>
              <a:spcBef>
                <a:spcPts val="100"/>
              </a:spcBef>
            </a:pPr>
            <a:r>
              <a:rPr lang="en-US" sz="2000" dirty="0" smtClean="0"/>
              <a:t>Main motivation: </a:t>
            </a:r>
            <a:r>
              <a:rPr lang="en-US" sz="2000" dirty="0" smtClean="0"/>
              <a:t>review the release build process in SPI</a:t>
            </a:r>
            <a:endParaRPr lang="en-US" sz="2000" dirty="0" smtClean="0"/>
          </a:p>
          <a:p>
            <a:pPr lvl="1">
              <a:spcBef>
                <a:spcPts val="100"/>
              </a:spcBef>
            </a:pPr>
            <a:r>
              <a:rPr lang="sv-SE" sz="1800" dirty="0" smtClean="0"/>
              <a:t>Only POOL/CORAL/COOL patches (on top of CMS CORAL patch)</a:t>
            </a:r>
            <a:endParaRPr lang="sv-SE" sz="1800" dirty="0" smtClean="0"/>
          </a:p>
          <a:p>
            <a:pPr lvl="2">
              <a:spcBef>
                <a:spcPts val="100"/>
              </a:spcBef>
            </a:pPr>
            <a:r>
              <a:rPr lang="sv-SE" sz="1600" dirty="0" smtClean="0"/>
              <a:t>Seize the opportunity to freeze recent changes in PF packages </a:t>
            </a:r>
          </a:p>
          <a:p>
            <a:pPr lvl="2">
              <a:spcBef>
                <a:spcPts val="100"/>
              </a:spcBef>
            </a:pPr>
            <a:r>
              <a:rPr lang="sv-SE" sz="1600" dirty="0" smtClean="0"/>
              <a:t>Could be used by ATLAS if needed (same externals as 59a)?</a:t>
            </a:r>
          </a:p>
          <a:p>
            <a:pPr lvl="2">
              <a:spcBef>
                <a:spcPts val="100"/>
              </a:spcBef>
            </a:pPr>
            <a:endParaRPr lang="en-US" sz="1200" dirty="0" smtClean="0"/>
          </a:p>
          <a:p>
            <a:pPr>
              <a:spcBef>
                <a:spcPts val="100"/>
              </a:spcBef>
            </a:pPr>
            <a:r>
              <a:rPr lang="en-US" sz="2000" dirty="0" smtClean="0"/>
              <a:t>POOL </a:t>
            </a:r>
            <a:r>
              <a:rPr lang="en-US" sz="2000" dirty="0" smtClean="0"/>
              <a:t>2.9.11</a:t>
            </a:r>
            <a:endParaRPr lang="en-US" sz="2000" dirty="0" smtClean="0"/>
          </a:p>
          <a:p>
            <a:pPr lvl="1">
              <a:spcBef>
                <a:spcPts val="100"/>
              </a:spcBef>
            </a:pPr>
            <a:r>
              <a:rPr lang="en-US" sz="1800" dirty="0" smtClean="0"/>
              <a:t>Many fixes and enhancements for ATLAS in collection packages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/>
              <a:t>P</a:t>
            </a:r>
            <a:r>
              <a:rPr lang="en-US" sz="1800" dirty="0" smtClean="0"/>
              <a:t>atches in RootStorageSvc (e.g. prepare for ROOT I/O changes)</a:t>
            </a:r>
            <a:endParaRPr lang="en-US" sz="1800" dirty="0" smtClean="0"/>
          </a:p>
          <a:p>
            <a:pPr lvl="2">
              <a:spcBef>
                <a:spcPts val="100"/>
              </a:spcBef>
            </a:pPr>
            <a:endParaRPr lang="en-US" sz="1200" dirty="0" smtClean="0"/>
          </a:p>
          <a:p>
            <a:pPr>
              <a:spcBef>
                <a:spcPts val="100"/>
              </a:spcBef>
            </a:pPr>
            <a:r>
              <a:rPr lang="en-US" sz="2000" dirty="0" smtClean="0"/>
              <a:t>CORAL </a:t>
            </a:r>
            <a:r>
              <a:rPr lang="en-US" sz="2000" dirty="0" smtClean="0"/>
              <a:t>2.3.13</a:t>
            </a:r>
            <a:endParaRPr lang="en-US" sz="2000" dirty="0" smtClean="0"/>
          </a:p>
          <a:p>
            <a:pPr lvl="1">
              <a:spcBef>
                <a:spcPts val="100"/>
              </a:spcBef>
            </a:pPr>
            <a:r>
              <a:rPr lang="en-US" sz="1800" dirty="0" smtClean="0"/>
              <a:t>Start consolidation of C++ tests (goal: use CppUnit) 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/>
              <a:t>Start cleanup of qmtest (goal: fixed #tests in all platforms/slots)</a:t>
            </a:r>
          </a:p>
          <a:p>
            <a:pPr lvl="1">
              <a:spcBef>
                <a:spcPts val="100"/>
              </a:spcBef>
            </a:pPr>
            <a:r>
              <a:rPr lang="en-US" sz="1800" dirty="0" smtClean="0"/>
              <a:t>Minor fixes, </a:t>
            </a:r>
            <a:r>
              <a:rPr lang="en-US" sz="1800" dirty="0" smtClean="0"/>
              <a:t>s</a:t>
            </a:r>
            <a:r>
              <a:rPr lang="en-US" sz="1800" dirty="0" smtClean="0"/>
              <a:t>tart code cleanup to prepare network glitch changes</a:t>
            </a:r>
            <a:endParaRPr lang="en-US" sz="1800" dirty="0" smtClean="0"/>
          </a:p>
          <a:p>
            <a:pPr lvl="2">
              <a:spcBef>
                <a:spcPts val="100"/>
              </a:spcBef>
            </a:pPr>
            <a:endParaRPr lang="sv-SE" sz="1200" dirty="0" smtClean="0"/>
          </a:p>
          <a:p>
            <a:pPr>
              <a:spcBef>
                <a:spcPts val="100"/>
              </a:spcBef>
            </a:pPr>
            <a:r>
              <a:rPr lang="en-US" sz="2000" dirty="0" smtClean="0"/>
              <a:t>COOL </a:t>
            </a:r>
            <a:r>
              <a:rPr lang="en-US" sz="2000" dirty="0" smtClean="0"/>
              <a:t>2.8.8</a:t>
            </a:r>
            <a:endParaRPr lang="en-US" sz="2000" dirty="0" smtClean="0"/>
          </a:p>
          <a:p>
            <a:pPr lvl="1">
              <a:spcBef>
                <a:spcPts val="100"/>
              </a:spcBef>
            </a:pPr>
            <a:r>
              <a:rPr lang="en-US" sz="1800" dirty="0" smtClean="0"/>
              <a:t>Improve handling </a:t>
            </a:r>
            <a:r>
              <a:rPr lang="en-US" sz="1800" dirty="0" smtClean="0"/>
              <a:t>of NaN floats and doubles  </a:t>
            </a:r>
            <a:r>
              <a:rPr lang="en-US" sz="1800" dirty="0" smtClean="0"/>
              <a:t>(</a:t>
            </a:r>
            <a:r>
              <a:rPr lang="en-US" sz="1800" dirty="0" smtClean="0">
                <a:hlinkClick r:id="rId3"/>
              </a:rPr>
              <a:t>bug #72147</a:t>
            </a:r>
            <a:r>
              <a:rPr lang="en-US" sz="1800" dirty="0" smtClean="0"/>
              <a:t>)</a:t>
            </a:r>
            <a:endParaRPr lang="en-US" sz="1800" dirty="0" smtClean="0"/>
          </a:p>
          <a:p>
            <a:pPr lvl="2">
              <a:spcBef>
                <a:spcPts val="100"/>
              </a:spcBef>
            </a:pPr>
            <a:endParaRPr lang="sv-SE" sz="1200" dirty="0" smtClean="0"/>
          </a:p>
          <a:p>
            <a:pPr>
              <a:spcBef>
                <a:spcPts val="100"/>
              </a:spcBef>
            </a:pPr>
            <a:r>
              <a:rPr lang="en-US" sz="2000" dirty="0" smtClean="0"/>
              <a:t>For </a:t>
            </a:r>
            <a:r>
              <a:rPr lang="en-US" sz="2000" dirty="0" smtClean="0"/>
              <a:t>full details see the </a:t>
            </a:r>
            <a:r>
              <a:rPr lang="en-US" sz="2000" dirty="0" smtClean="0">
                <a:hlinkClick r:id="rId4"/>
              </a:rPr>
              <a:t>release notes </a:t>
            </a:r>
            <a:r>
              <a:rPr lang="en-US" sz="2000" dirty="0" smtClean="0"/>
              <a:t>on </a:t>
            </a:r>
            <a:r>
              <a:rPr lang="en-US" sz="2000" dirty="0" smtClean="0"/>
              <a:t>TWiki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ORA-07445 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90600"/>
            <a:ext cx="7848600" cy="51054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US" sz="2000" dirty="0" smtClean="0"/>
              <a:t>Signature: ORA-07445 server process crash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“core dump [</a:t>
            </a:r>
            <a:r>
              <a:rPr lang="en-US" sz="1800" dirty="0" err="1" smtClean="0"/>
              <a:t>ksxpmprp</a:t>
            </a:r>
            <a:r>
              <a:rPr lang="en-US" sz="1800" dirty="0" smtClean="0"/>
              <a:t>()+267] [SIGSEGV]” in trace files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Effect on end users: high load spikes, DB server ‘freezes’</a:t>
            </a:r>
          </a:p>
          <a:p>
            <a:pPr lvl="2">
              <a:spcBef>
                <a:spcPts val="0"/>
              </a:spcBef>
            </a:pPr>
            <a:endParaRPr lang="en-US" sz="1600" dirty="0" smtClean="0"/>
          </a:p>
          <a:p>
            <a:pPr>
              <a:spcBef>
                <a:spcPts val="0"/>
              </a:spcBef>
            </a:pPr>
            <a:r>
              <a:rPr lang="en-US" sz="2000" dirty="0" smtClean="0"/>
              <a:t>Observed in COOL (ATLAS &amp; LHCb) after April PSU in June </a:t>
            </a:r>
          </a:p>
          <a:p>
            <a:pPr lvl="1">
              <a:spcBef>
                <a:spcPts val="0"/>
              </a:spcBef>
            </a:pPr>
            <a:r>
              <a:rPr lang="en-US" sz="1800" dirty="0" smtClean="0"/>
              <a:t>Rolled back the April PSU until problem better understood</a:t>
            </a:r>
          </a:p>
          <a:p>
            <a:pPr lvl="1">
              <a:spcBef>
                <a:spcPts val="0"/>
              </a:spcBef>
            </a:pPr>
            <a:r>
              <a:rPr lang="en-US" sz="1800" i="1" dirty="0" smtClean="0"/>
              <a:t>Tried to reproduce it on test DB to validate possible patches</a:t>
            </a:r>
          </a:p>
          <a:p>
            <a:pPr lvl="2">
              <a:spcBef>
                <a:spcPts val="0"/>
              </a:spcBef>
            </a:pPr>
            <a:endParaRPr lang="en-US" sz="1600" i="1" dirty="0" smtClean="0"/>
          </a:p>
          <a:p>
            <a:r>
              <a:rPr lang="en-US" sz="2000" dirty="0" smtClean="0"/>
              <a:t>Used COOL nightly tests to try and reproduce it</a:t>
            </a:r>
          </a:p>
          <a:p>
            <a:pPr lvl="1"/>
            <a:r>
              <a:rPr lang="en-US" sz="1800" dirty="0" smtClean="0"/>
              <a:t>June PSU was not rolled back on test1 (</a:t>
            </a:r>
            <a:r>
              <a:rPr lang="en-US" sz="1800" dirty="0" err="1" smtClean="0"/>
              <a:t>lcg_cool_nightly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“ORA-07445 [</a:t>
            </a:r>
            <a:r>
              <a:rPr lang="en-US" sz="1800" dirty="0" err="1" smtClean="0"/>
              <a:t>ksxpmprp</a:t>
            </a:r>
            <a:r>
              <a:rPr lang="en-US" sz="1800" dirty="0" smtClean="0"/>
              <a:t>()+267]” seen 15x in 2 months (June-July)</a:t>
            </a:r>
          </a:p>
          <a:p>
            <a:pPr lvl="2"/>
            <a:r>
              <a:rPr lang="en-US" sz="1600" dirty="0" smtClean="0"/>
              <a:t>Always associated to “update sys.aud$” on disconnecting</a:t>
            </a:r>
          </a:p>
          <a:p>
            <a:pPr lvl="2"/>
            <a:r>
              <a:rPr lang="en-US" sz="1600" dirty="0" smtClean="0"/>
              <a:t>Always the same test “</a:t>
            </a:r>
            <a:r>
              <a:rPr lang="en-US" sz="1600" dirty="0" err="1" smtClean="0"/>
              <a:t>test_RelationalCool_RelationalFolder</a:t>
            </a:r>
            <a:r>
              <a:rPr lang="en-US" sz="1600" dirty="0" smtClean="0"/>
              <a:t>”</a:t>
            </a:r>
          </a:p>
          <a:p>
            <a:pPr lvl="2"/>
            <a:r>
              <a:rPr lang="en-US" sz="1600" dirty="0" smtClean="0"/>
              <a:t>Client apps succeed: crash is on server side when disconnecting</a:t>
            </a:r>
          </a:p>
          <a:p>
            <a:pPr lvl="1"/>
            <a:r>
              <a:rPr lang="en-US" sz="1800" dirty="0" smtClean="0"/>
              <a:t>Developed a script to maximize chances of reproducing the issue</a:t>
            </a:r>
            <a:endParaRPr lang="en-US" i="1" dirty="0" smtClean="0">
              <a:solidFill>
                <a:srgbClr val="FF0000"/>
              </a:solidFill>
            </a:endParaRPr>
          </a:p>
          <a:p>
            <a:pPr lvl="2"/>
            <a:r>
              <a:rPr lang="en-US" sz="1600" dirty="0" smtClean="0"/>
              <a:t>Successfully managed to reproduce ORA-07445 (~25 per hour)</a:t>
            </a:r>
          </a:p>
          <a:p>
            <a:pPr lvl="2"/>
            <a:r>
              <a:rPr lang="en-US" sz="1600" dirty="0" smtClean="0"/>
              <a:t>Also observed freezing of DB server (and of client at the same time)</a:t>
            </a:r>
          </a:p>
          <a:p>
            <a:pPr lvl="1">
              <a:spcBef>
                <a:spcPts val="0"/>
              </a:spcBef>
            </a:pPr>
            <a:endParaRPr lang="en-US" sz="1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ORA-07445 (2/3)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14400"/>
            <a:ext cx="7696200" cy="5105400"/>
          </a:xfrm>
        </p:spPr>
        <p:txBody>
          <a:bodyPr/>
          <a:lstStyle/>
          <a:p>
            <a:r>
              <a:rPr lang="en-US" sz="2000" dirty="0" smtClean="0"/>
              <a:t>Observed freezing of database server during COOL tests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Observed freezing of client CPU at same time…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4" name="Picture 3" descr="ora07445_20100805_int8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50537" y="1447800"/>
            <a:ext cx="7188663" cy="4191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ORA-07445 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990600"/>
            <a:ext cx="7848600" cy="5105400"/>
          </a:xfrm>
        </p:spPr>
        <p:txBody>
          <a:bodyPr/>
          <a:lstStyle/>
          <a:p>
            <a:pPr>
              <a:spcBef>
                <a:spcPts val="200"/>
              </a:spcBef>
            </a:pPr>
            <a:r>
              <a:rPr lang="en-US" sz="2000" dirty="0" smtClean="0"/>
              <a:t>Which applications are hit by ORA-07445?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COOL applications with connection sharing</a:t>
            </a:r>
          </a:p>
          <a:p>
            <a:pPr lvl="2">
              <a:spcBef>
                <a:spcPts val="200"/>
              </a:spcBef>
            </a:pPr>
            <a:r>
              <a:rPr lang="en-US" sz="1600" dirty="0" smtClean="0"/>
              <a:t>Clearly demonstrated using the COOL based test script</a:t>
            </a:r>
          </a:p>
          <a:p>
            <a:pPr lvl="2">
              <a:spcBef>
                <a:spcPts val="200"/>
              </a:spcBef>
            </a:pPr>
            <a:r>
              <a:rPr lang="en-US" sz="1600" dirty="0" smtClean="0"/>
              <a:t>No errors observed if connection sharing is disabled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Issue was also observed in applications other than COOL</a:t>
            </a:r>
          </a:p>
          <a:p>
            <a:pPr lvl="2">
              <a:spcBef>
                <a:spcPts val="200"/>
              </a:spcBef>
            </a:pPr>
            <a:r>
              <a:rPr lang="en-US" sz="1600" dirty="0" smtClean="0"/>
              <a:t>e.g. on int8r: ATLAS tags (CORAL-based POOL collections)</a:t>
            </a:r>
          </a:p>
          <a:p>
            <a:pPr lvl="2">
              <a:spcBef>
                <a:spcPts val="200"/>
              </a:spcBef>
            </a:pPr>
            <a:endParaRPr lang="en-US" sz="1400" dirty="0" smtClean="0"/>
          </a:p>
          <a:p>
            <a:pPr>
              <a:spcBef>
                <a:spcPts val="200"/>
              </a:spcBef>
            </a:pPr>
            <a:r>
              <a:rPr lang="en-US" sz="2000" dirty="0" smtClean="0"/>
              <a:t>Validation of patches on int8r (thanks to </a:t>
            </a:r>
            <a:r>
              <a:rPr lang="en-US" sz="2000" dirty="0" err="1" smtClean="0"/>
              <a:t>Marcin</a:t>
            </a:r>
            <a:r>
              <a:rPr lang="en-US" sz="2000" dirty="0" smtClean="0"/>
              <a:t>!)</a:t>
            </a:r>
          </a:p>
          <a:p>
            <a:pPr lvl="1">
              <a:spcBef>
                <a:spcPts val="200"/>
              </a:spcBef>
            </a:pPr>
            <a:r>
              <a:rPr lang="en-US" sz="1800" b="1" i="1" dirty="0" smtClean="0">
                <a:solidFill>
                  <a:srgbClr val="009900"/>
                </a:solidFill>
              </a:rPr>
              <a:t>No April PSU: OK… </a:t>
            </a:r>
            <a:r>
              <a:rPr lang="en-US" sz="1600" dirty="0" smtClean="0"/>
              <a:t>(no ORA-07445) </a:t>
            </a:r>
          </a:p>
          <a:p>
            <a:pPr lvl="1">
              <a:spcBef>
                <a:spcPts val="200"/>
              </a:spcBef>
            </a:pPr>
            <a:r>
              <a:rPr lang="en-US" sz="1800" b="1" i="1" dirty="0" smtClean="0">
                <a:solidFill>
                  <a:srgbClr val="FF0000"/>
                </a:solidFill>
              </a:rPr>
              <a:t>April PSU: NOT OK </a:t>
            </a:r>
            <a:r>
              <a:rPr lang="en-US" sz="1600" dirty="0" smtClean="0"/>
              <a:t>(~90 ORA-07445 on 900 COOL tests) </a:t>
            </a:r>
          </a:p>
          <a:p>
            <a:pPr lvl="1">
              <a:spcBef>
                <a:spcPts val="200"/>
              </a:spcBef>
            </a:pPr>
            <a:r>
              <a:rPr lang="en-US" sz="1800" b="1" i="1" dirty="0" smtClean="0">
                <a:solidFill>
                  <a:srgbClr val="FF0000"/>
                </a:solidFill>
              </a:rPr>
              <a:t>April + July PSU: NOT OK </a:t>
            </a:r>
            <a:r>
              <a:rPr lang="en-US" sz="1600" dirty="0" smtClean="0"/>
              <a:t>(ORA-07445 still there)</a:t>
            </a:r>
          </a:p>
          <a:p>
            <a:pPr lvl="1">
              <a:spcBef>
                <a:spcPts val="200"/>
              </a:spcBef>
            </a:pPr>
            <a:r>
              <a:rPr lang="en-US" sz="1800" b="1" i="1" dirty="0" smtClean="0">
                <a:solidFill>
                  <a:srgbClr val="009900"/>
                </a:solidFill>
              </a:rPr>
              <a:t>April + July PSU + 6196748 patch: OK! </a:t>
            </a:r>
            <a:r>
              <a:rPr lang="en-US" sz="1600" dirty="0" smtClean="0"/>
              <a:t>(no ORA-07445 on 300 tests)</a:t>
            </a:r>
          </a:p>
          <a:p>
            <a:pPr lvl="2">
              <a:spcBef>
                <a:spcPts val="200"/>
              </a:spcBef>
            </a:pPr>
            <a:endParaRPr lang="en-US" sz="1400" dirty="0" smtClean="0"/>
          </a:p>
          <a:p>
            <a:pPr>
              <a:spcBef>
                <a:spcPts val="200"/>
              </a:spcBef>
            </a:pPr>
            <a:r>
              <a:rPr lang="en-US" sz="2000" dirty="0" smtClean="0"/>
              <a:t>COOL test script can now be used by PDB team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Further tests of ORA-07445 and similar issues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Generate some COOL load with/without connection sharing</a:t>
            </a:r>
          </a:p>
          <a:p>
            <a:pPr lvl="1">
              <a:spcBef>
                <a:spcPts val="200"/>
              </a:spcBef>
            </a:pPr>
            <a:r>
              <a:rPr lang="en-US" sz="1800" dirty="0" smtClean="0"/>
              <a:t>Warning: not fully representative of production-like activities</a:t>
            </a:r>
          </a:p>
          <a:p>
            <a:pPr lvl="2">
              <a:spcBef>
                <a:spcPts val="200"/>
              </a:spcBef>
            </a:pPr>
            <a:r>
              <a:rPr lang="en-US" sz="1600" dirty="0" smtClean="0"/>
              <a:t>Much more DDL (create/drop tables) than in production!</a:t>
            </a:r>
          </a:p>
          <a:p>
            <a:pPr lvl="1">
              <a:spcBef>
                <a:spcPts val="200"/>
              </a:spcBef>
            </a:pPr>
            <a:endParaRPr lang="en-US" sz="1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10810</TotalTime>
  <Words>1171</Words>
  <Application>Microsoft Office PowerPoint</Application>
  <PresentationFormat>On-screen Show (4:3)</PresentationFormat>
  <Paragraphs>160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Persistency Framework News for ATLAS</vt:lpstr>
      <vt:lpstr>Outline and summary</vt:lpstr>
      <vt:lpstr>LCG 59(new!) for ATLAS (July 2010)</vt:lpstr>
      <vt:lpstr>LCG 59a for ATLAS (August 2010)</vt:lpstr>
      <vt:lpstr>Tags for CMS (Sep. &amp; Nov. 2010)</vt:lpstr>
      <vt:lpstr>LCG 59b in preparation for SPI</vt:lpstr>
      <vt:lpstr>ORA-07445 (1/3)</vt:lpstr>
      <vt:lpstr>ORA-07445 (2/3) </vt:lpstr>
      <vt:lpstr>ORA-07445 (3/3)</vt:lpstr>
      <vt:lpstr>CORAL “network glitch” issues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LCG – Databases - Meeting</dc:title>
  <dc:subject/>
  <dc:creator>Andrea Valassi</dc:creator>
  <cp:lastModifiedBy>avalassi</cp:lastModifiedBy>
  <cp:revision>406</cp:revision>
  <dcterms:created xsi:type="dcterms:W3CDTF">2006-05-15T08:51:15Z</dcterms:created>
  <dcterms:modified xsi:type="dcterms:W3CDTF">2010-12-02T14:10:41Z</dcterms:modified>
</cp:coreProperties>
</file>