
<file path=[Content_Types].xml><?xml version="1.0" encoding="utf-8"?>
<Types xmlns="http://schemas.openxmlformats.org/package/2006/content-types">
  <Override PartName="/ppt/slideLayouts/slideLayout8.xml" ContentType="application/vnd.openxmlformats-officedocument.presentationml.slideLayout+xml"/>
  <Override PartName="/ppt/slides/slide22.xml" ContentType="application/vnd.openxmlformats-officedocument.presentationml.slide+xml"/>
  <Override PartName="/ppt/slides/slide28.xml" ContentType="application/vnd.openxmlformats-officedocument.presentationml.slide+xml"/>
  <Override PartName="/ppt/theme/theme2.xml" ContentType="application/vnd.openxmlformats-officedocument.theme+xml"/>
  <Override PartName="/ppt/slides/slide2.xml" ContentType="application/vnd.openxmlformats-officedocument.presentationml.slide+xml"/>
  <Override PartName="/docProps/app.xml" ContentType="application/vnd.openxmlformats-officedocument.extended-properties+xml"/>
  <Override PartName="/ppt/slides/slide30.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theme/theme3.xml" ContentType="application/vnd.openxmlformats-officedocument.them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26.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Default Extension="wmf" ContentType="image/x-wmf"/>
  <Override PartName="/ppt/slides/slide25.xml" ContentType="application/vnd.openxmlformats-officedocument.presentationml.slide+xml"/>
  <Override PartName="/ppt/handoutMasters/handoutMaster1.xml" ContentType="application/vnd.openxmlformats-officedocument.presentationml.handoutMaster+xml"/>
  <Override PartName="/ppt/slides/slide13.xml" ContentType="application/vnd.openxmlformats-officedocument.presentationml.slide+xml"/>
  <Override PartName="/ppt/slides/slide1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s/slide27.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s/slide8.xml" ContentType="application/vnd.openxmlformats-officedocument.presentationml.slide+xml"/>
  <Override PartName="/ppt/slides/slide31.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32.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Default Extension="gif" ContentType="image/gif"/>
  <Override PartName="/ppt/slideLayouts/slideLayout12.xml" ContentType="application/vnd.openxmlformats-officedocument.presentationml.slideLayout+xml"/>
  <Override PartName="/ppt/slides/slide19.xml" ContentType="application/vnd.openxmlformats-officedocument.presentationml.slide+xml"/>
  <Override PartName="/ppt/slides/slide12.xml" ContentType="application/vnd.openxmlformats-officedocument.presentationml.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autoCompressPictures="0">
  <p:sldMasterIdLst>
    <p:sldMasterId id="2147483660" r:id="rId1"/>
  </p:sldMasterIdLst>
  <p:notesMasterIdLst>
    <p:notesMasterId r:id="rId34"/>
  </p:notesMasterIdLst>
  <p:handoutMasterIdLst>
    <p:handoutMasterId r:id="rId35"/>
  </p:handoutMasterIdLst>
  <p:sldIdLst>
    <p:sldId id="256" r:id="rId2"/>
    <p:sldId id="265" r:id="rId3"/>
    <p:sldId id="269" r:id="rId4"/>
    <p:sldId id="273" r:id="rId5"/>
    <p:sldId id="291" r:id="rId6"/>
    <p:sldId id="290" r:id="rId7"/>
    <p:sldId id="311" r:id="rId8"/>
    <p:sldId id="315" r:id="rId9"/>
    <p:sldId id="295" r:id="rId10"/>
    <p:sldId id="297" r:id="rId11"/>
    <p:sldId id="321" r:id="rId12"/>
    <p:sldId id="305" r:id="rId13"/>
    <p:sldId id="292" r:id="rId14"/>
    <p:sldId id="318" r:id="rId15"/>
    <p:sldId id="328" r:id="rId16"/>
    <p:sldId id="300" r:id="rId17"/>
    <p:sldId id="301" r:id="rId18"/>
    <p:sldId id="302" r:id="rId19"/>
    <p:sldId id="323" r:id="rId20"/>
    <p:sldId id="306" r:id="rId21"/>
    <p:sldId id="312" r:id="rId22"/>
    <p:sldId id="327" r:id="rId23"/>
    <p:sldId id="324" r:id="rId24"/>
    <p:sldId id="314" r:id="rId25"/>
    <p:sldId id="313" r:id="rId26"/>
    <p:sldId id="330" r:id="rId27"/>
    <p:sldId id="308" r:id="rId28"/>
    <p:sldId id="309" r:id="rId29"/>
    <p:sldId id="310" r:id="rId30"/>
    <p:sldId id="329" r:id="rId31"/>
    <p:sldId id="331" r:id="rId32"/>
    <p:sldId id="332" r:id="rId3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SorterView">
  <p:normalViewPr>
    <p:restoredLeft sz="15620"/>
    <p:restoredTop sz="96822" autoAdjust="0"/>
  </p:normalViewPr>
  <p:slideViewPr>
    <p:cSldViewPr snapToGrid="0" snapToObjects="1">
      <p:cViewPr>
        <p:scale>
          <a:sx n="100" d="100"/>
          <a:sy n="100" d="100"/>
        </p:scale>
        <p:origin x="-1128" y="24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35" Type="http://schemas.openxmlformats.org/officeDocument/2006/relationships/handoutMaster" Target="handoutMasters/handoutMaster1.xml"/><Relationship Id="rId31" Type="http://schemas.openxmlformats.org/officeDocument/2006/relationships/slide" Target="slides/slide30.xml"/><Relationship Id="rId34" Type="http://schemas.openxmlformats.org/officeDocument/2006/relationships/notesMaster" Target="notesMasters/notesMaster1.xml"/><Relationship Id="rId39" Type="http://schemas.openxmlformats.org/officeDocument/2006/relationships/theme" Target="theme/theme1.xml"/><Relationship Id="rId40" Type="http://schemas.openxmlformats.org/officeDocument/2006/relationships/tableStyles" Target="tableStyles.xml"/><Relationship Id="rId7" Type="http://schemas.openxmlformats.org/officeDocument/2006/relationships/slide" Target="slides/slide6.xml"/><Relationship Id="rId36" Type="http://schemas.openxmlformats.org/officeDocument/2006/relationships/printerSettings" Target="printerSettings/printerSettings1.bin"/><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32" Type="http://schemas.openxmlformats.org/officeDocument/2006/relationships/slide" Target="slides/slide31.xml"/><Relationship Id="rId37" Type="http://schemas.openxmlformats.org/officeDocument/2006/relationships/presProps" Target="presProps.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slide" Target="slides/slide26.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slide" Target="slides/slide27.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29" Type="http://schemas.openxmlformats.org/officeDocument/2006/relationships/slide" Target="slides/slide28.xml"/><Relationship Id="rId6" Type="http://schemas.openxmlformats.org/officeDocument/2006/relationships/slide" Target="slides/slide5.xml"/><Relationship Id="rId16" Type="http://schemas.openxmlformats.org/officeDocument/2006/relationships/slide" Target="slides/slide15.xml"/><Relationship Id="rId33" Type="http://schemas.openxmlformats.org/officeDocument/2006/relationships/slide" Target="slides/slide32.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38" Type="http://schemas.openxmlformats.org/officeDocument/2006/relationships/viewProps" Target="viewProps.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11225E6-07F6-6546-B7B9-659083B5131A}" type="datetimeFigureOut">
              <a:rPr lang="en-US" smtClean="0"/>
              <a:pPr/>
              <a:t>6/21/10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C36474C-D446-4F43-A94B-3E8B37C62C8A}"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A2D6B95-E11C-C245-8C94-A8EBE680CE99}" type="datetimeFigureOut">
              <a:rPr lang="en-US" smtClean="0"/>
              <a:pPr/>
              <a:t>6/21/10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137974D-8014-8045-AD5F-FB12986A63C3}" type="slidenum">
              <a:rPr lang="en-US" smtClean="0"/>
              <a:pPr/>
              <a:t>‹#›</a:t>
            </a:fld>
            <a:endParaRPr lang="en-US"/>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76BEF9E-4445-DF4C-92B0-CEE280F46B1A}" type="slidenum">
              <a:rPr lang="en-US" smtClean="0"/>
              <a:pPr/>
              <a:t>15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20738" y="4155141"/>
            <a:ext cx="7542212" cy="1013012"/>
          </a:xfrm>
        </p:spPr>
        <p:txBody>
          <a:bodyPr anchor="b" anchorCtr="0">
            <a:noAutofit/>
          </a:bodyPr>
          <a:lstStyle/>
          <a:p>
            <a:r>
              <a:rPr lang="en-US" smtClean="0"/>
              <a:t>Click to edit Master title style</a:t>
            </a:r>
            <a:endParaRPr/>
          </a:p>
        </p:txBody>
      </p:sp>
      <p:sp>
        <p:nvSpPr>
          <p:cNvPr id="3" name="Subtitle 2"/>
          <p:cNvSpPr>
            <a:spLocks noGrp="1"/>
          </p:cNvSpPr>
          <p:nvPr>
            <p:ph type="subTitle" idx="1"/>
          </p:nvPr>
        </p:nvSpPr>
        <p:spPr>
          <a:xfrm>
            <a:off x="820738" y="5230906"/>
            <a:ext cx="7542212" cy="1030942"/>
          </a:xfrm>
        </p:spPr>
        <p:txBody>
          <a:bodyPr/>
          <a:lstStyle>
            <a:lvl1pPr marL="0" indent="0" algn="ctr">
              <a:spcBef>
                <a:spcPct val="300"/>
              </a:spcBef>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r>
              <a:rPr lang="en-US" smtClean="0"/>
              <a:t>22 June 2010</a:t>
            </a:r>
            <a:endParaRPr lang="en-US"/>
          </a:p>
        </p:txBody>
      </p:sp>
      <p:sp>
        <p:nvSpPr>
          <p:cNvPr id="5" name="Footer Placeholder 4"/>
          <p:cNvSpPr>
            <a:spLocks noGrp="1"/>
          </p:cNvSpPr>
          <p:nvPr>
            <p:ph type="ftr" sz="quarter" idx="11"/>
          </p:nvPr>
        </p:nvSpPr>
        <p:spPr/>
        <p:txBody>
          <a:bodyPr/>
          <a:lstStyle/>
          <a:p>
            <a:r>
              <a:rPr lang="en-US" smtClean="0"/>
              <a:t>Rene Brun: IO in multicore era</a:t>
            </a:r>
            <a:endParaRPr lang="en-US"/>
          </a:p>
        </p:txBody>
      </p:sp>
      <p:sp>
        <p:nvSpPr>
          <p:cNvPr id="6" name="Slide Number Placeholder 5"/>
          <p:cNvSpPr>
            <a:spLocks noGrp="1"/>
          </p:cNvSpPr>
          <p:nvPr>
            <p:ph type="sldNum" sz="quarter" idx="12"/>
          </p:nvPr>
        </p:nvSpPr>
        <p:spPr/>
        <p:txBody>
          <a:bodyPr/>
          <a:lstStyle/>
          <a:p>
            <a:fld id="{79D12F78-DAA3-0942-9FAF-6458D4485B64}" type="slidenum">
              <a:rPr lang="en-US" smtClean="0"/>
              <a:pPr/>
              <a:t>‹#›</a:t>
            </a:fld>
            <a:endParaRPr lang="en-US"/>
          </a:p>
        </p:txBody>
      </p:sp>
      <p:pic>
        <p:nvPicPr>
          <p:cNvPr id="7" name="Picture 6" descr="MoleculeTracer.png"/>
          <p:cNvPicPr>
            <a:picLocks noChangeAspect="1"/>
          </p:cNvPicPr>
          <p:nvPr/>
        </p:nvPicPr>
        <p:blipFill>
          <a:blip r:embed="rId2"/>
          <a:stretch>
            <a:fillRect/>
          </a:stretch>
        </p:blipFill>
        <p:spPr>
          <a:xfrm>
            <a:off x="1674019" y="224679"/>
            <a:ext cx="5795963" cy="394337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777240" y="3962399"/>
            <a:ext cx="7585710" cy="672353"/>
          </a:xfrm>
        </p:spPr>
        <p:txBody>
          <a:bodyPr anchor="b">
            <a:normAutofit/>
          </a:bodyPr>
          <a:lstStyle>
            <a:lvl1pPr algn="ctr">
              <a:defRPr sz="36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3101957" y="457200"/>
            <a:ext cx="2940087" cy="2940087"/>
          </a:xfrm>
          <a:prstGeom prst="ellipse">
            <a:avLst/>
          </a:prstGeom>
          <a:solidFill>
            <a:schemeClr val="tx1">
              <a:lumMod val="75000"/>
            </a:schemeClr>
          </a:solidFill>
          <a:ln w="63500">
            <a:solidFill>
              <a:schemeClr val="tx1"/>
            </a:solidFill>
          </a:ln>
          <a:effectLst>
            <a:outerShdw blurRad="254000" dist="152400" dir="5400000" sx="90000" sy="-19000" rotWithShape="0">
              <a:prstClr val="black">
                <a:alpha val="20000"/>
              </a:prstClr>
            </a:outerShdw>
          </a:effectLst>
        </p:spPr>
        <p:txBody>
          <a:bodyPr vert="horz" lIns="91440" tIns="45720" rIns="91440" bIns="45720" rtlCol="0">
            <a:normAutofit/>
          </a:bodyPr>
          <a:lstStyle>
            <a:lvl1pPr marL="0" indent="0" algn="l" defTabSz="914400" rtl="0" eaLnBrk="1" latinLnBrk="0" hangingPunct="1">
              <a:spcBef>
                <a:spcPts val="2000"/>
              </a:spcBef>
              <a:buFontTx/>
              <a:buNone/>
              <a:defRPr sz="24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777240" y="4639235"/>
            <a:ext cx="7585710" cy="1371600"/>
          </a:xfrm>
        </p:spPr>
        <p:txBody>
          <a:bodyPr vert="horz" lIns="91440" tIns="45720" rIns="91440" bIns="45720" rtlCol="0">
            <a:normAutofit/>
          </a:bodyPr>
          <a:lstStyle>
            <a:lvl1pPr marL="0" indent="0" algn="ctr">
              <a:buNone/>
              <a:defRPr sz="20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Tx/>
              <a:buNone/>
            </a:pPr>
            <a:r>
              <a:rPr lang="en-US" smtClean="0"/>
              <a:t>Click to edit Master text styles</a:t>
            </a:r>
          </a:p>
        </p:txBody>
      </p:sp>
      <p:sp>
        <p:nvSpPr>
          <p:cNvPr id="5" name="Date Placeholder 4"/>
          <p:cNvSpPr>
            <a:spLocks noGrp="1"/>
          </p:cNvSpPr>
          <p:nvPr>
            <p:ph type="dt" sz="half" idx="10"/>
          </p:nvPr>
        </p:nvSpPr>
        <p:spPr/>
        <p:txBody>
          <a:bodyPr/>
          <a:lstStyle/>
          <a:p>
            <a:r>
              <a:rPr lang="en-US" smtClean="0"/>
              <a:t>22 June 2010</a:t>
            </a:r>
            <a:endParaRPr lang="en-US"/>
          </a:p>
        </p:txBody>
      </p:sp>
      <p:sp>
        <p:nvSpPr>
          <p:cNvPr id="6" name="Footer Placeholder 5"/>
          <p:cNvSpPr>
            <a:spLocks noGrp="1"/>
          </p:cNvSpPr>
          <p:nvPr>
            <p:ph type="ftr" sz="quarter" idx="11"/>
          </p:nvPr>
        </p:nvSpPr>
        <p:spPr/>
        <p:txBody>
          <a:bodyPr/>
          <a:lstStyle/>
          <a:p>
            <a:r>
              <a:rPr lang="en-US" smtClean="0"/>
              <a:t>Rene Brun: IO in multicore era</a:t>
            </a:r>
            <a:endParaRPr lang="en-US"/>
          </a:p>
        </p:txBody>
      </p:sp>
      <p:sp>
        <p:nvSpPr>
          <p:cNvPr id="7" name="Slide Number Placeholder 6"/>
          <p:cNvSpPr>
            <a:spLocks noGrp="1"/>
          </p:cNvSpPr>
          <p:nvPr>
            <p:ph type="sldNum" sz="quarter" idx="12"/>
          </p:nvPr>
        </p:nvSpPr>
        <p:spPr/>
        <p:txBody>
          <a:bodyPr/>
          <a:lstStyle/>
          <a:p>
            <a:fld id="{79D12F78-DAA3-0942-9FAF-6458D4485B6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r>
              <a:rPr lang="en-US" smtClean="0"/>
              <a:t>22 June 2010</a:t>
            </a:r>
            <a:endParaRPr lang="en-US"/>
          </a:p>
        </p:txBody>
      </p:sp>
      <p:sp>
        <p:nvSpPr>
          <p:cNvPr id="5" name="Footer Placeholder 4"/>
          <p:cNvSpPr>
            <a:spLocks noGrp="1"/>
          </p:cNvSpPr>
          <p:nvPr>
            <p:ph type="ftr" sz="quarter" idx="11"/>
          </p:nvPr>
        </p:nvSpPr>
        <p:spPr/>
        <p:txBody>
          <a:bodyPr/>
          <a:lstStyle/>
          <a:p>
            <a:r>
              <a:rPr lang="en-US" smtClean="0"/>
              <a:t>Rene Brun: IO in multicore era</a:t>
            </a:r>
            <a:endParaRPr lang="en-US"/>
          </a:p>
        </p:txBody>
      </p:sp>
      <p:sp>
        <p:nvSpPr>
          <p:cNvPr id="6" name="Slide Number Placeholder 5"/>
          <p:cNvSpPr>
            <a:spLocks noGrp="1"/>
          </p:cNvSpPr>
          <p:nvPr>
            <p:ph type="sldNum" sz="quarter" idx="12"/>
          </p:nvPr>
        </p:nvSpPr>
        <p:spPr/>
        <p:txBody>
          <a:bodyPr/>
          <a:lstStyle/>
          <a:p>
            <a:fld id="{79D12F78-DAA3-0942-9FAF-6458D4485B64}"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19365" y="416859"/>
            <a:ext cx="1940859" cy="5607424"/>
          </a:xfrm>
        </p:spPr>
        <p:txBody>
          <a:bodyPr vert="eaVert" anchor="ctr" anchorCtr="0"/>
          <a:lstStyle/>
          <a:p>
            <a:r>
              <a:rPr lang="en-US" smtClean="0"/>
              <a:t>Click to edit Master title style</a:t>
            </a:r>
            <a:endParaRPr/>
          </a:p>
        </p:txBody>
      </p:sp>
      <p:sp>
        <p:nvSpPr>
          <p:cNvPr id="3" name="Vertical Text Placeholder 2"/>
          <p:cNvSpPr>
            <a:spLocks noGrp="1"/>
          </p:cNvSpPr>
          <p:nvPr>
            <p:ph type="body" orient="vert" idx="1"/>
          </p:nvPr>
        </p:nvSpPr>
        <p:spPr>
          <a:xfrm>
            <a:off x="820737" y="414015"/>
            <a:ext cx="6144839" cy="561026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r>
              <a:rPr lang="en-US" smtClean="0"/>
              <a:t>22 June 2010</a:t>
            </a:r>
            <a:endParaRPr lang="en-US"/>
          </a:p>
        </p:txBody>
      </p:sp>
      <p:sp>
        <p:nvSpPr>
          <p:cNvPr id="5" name="Footer Placeholder 4"/>
          <p:cNvSpPr>
            <a:spLocks noGrp="1"/>
          </p:cNvSpPr>
          <p:nvPr>
            <p:ph type="ftr" sz="quarter" idx="11"/>
          </p:nvPr>
        </p:nvSpPr>
        <p:spPr/>
        <p:txBody>
          <a:bodyPr/>
          <a:lstStyle/>
          <a:p>
            <a:r>
              <a:rPr lang="en-US" smtClean="0"/>
              <a:t>Rene Brun: IO in multicore era</a:t>
            </a:r>
            <a:endParaRPr lang="en-US"/>
          </a:p>
        </p:txBody>
      </p:sp>
      <p:sp>
        <p:nvSpPr>
          <p:cNvPr id="6" name="Slide Number Placeholder 5"/>
          <p:cNvSpPr>
            <a:spLocks noGrp="1"/>
          </p:cNvSpPr>
          <p:nvPr>
            <p:ph type="sldNum" sz="quarter" idx="12"/>
          </p:nvPr>
        </p:nvSpPr>
        <p:spPr/>
        <p:txBody>
          <a:bodyPr/>
          <a:lstStyle/>
          <a:p>
            <a:fld id="{79D12F78-DAA3-0942-9FAF-6458D4485B6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r>
              <a:rPr lang="en-US" smtClean="0"/>
              <a:t>22 June 2010</a:t>
            </a:r>
            <a:endParaRPr lang="en-US"/>
          </a:p>
        </p:txBody>
      </p:sp>
      <p:sp>
        <p:nvSpPr>
          <p:cNvPr id="5" name="Footer Placeholder 4"/>
          <p:cNvSpPr>
            <a:spLocks noGrp="1"/>
          </p:cNvSpPr>
          <p:nvPr>
            <p:ph type="ftr" sz="quarter" idx="11"/>
          </p:nvPr>
        </p:nvSpPr>
        <p:spPr/>
        <p:txBody>
          <a:bodyPr/>
          <a:lstStyle/>
          <a:p>
            <a:r>
              <a:rPr lang="en-US" smtClean="0"/>
              <a:t>Rene Brun: IO in multicore era</a:t>
            </a:r>
            <a:endParaRPr lang="en-US"/>
          </a:p>
        </p:txBody>
      </p:sp>
      <p:sp>
        <p:nvSpPr>
          <p:cNvPr id="6" name="Slide Number Placeholder 5"/>
          <p:cNvSpPr>
            <a:spLocks noGrp="1"/>
          </p:cNvSpPr>
          <p:nvPr>
            <p:ph type="sldNum" sz="quarter" idx="12"/>
          </p:nvPr>
        </p:nvSpPr>
        <p:spPr/>
        <p:txBody>
          <a:bodyPr/>
          <a:lstStyle/>
          <a:p>
            <a:fld id="{79D12F78-DAA3-0942-9FAF-6458D4485B6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20737" y="1219013"/>
            <a:ext cx="7542213" cy="1958975"/>
          </a:xfrm>
        </p:spPr>
        <p:txBody>
          <a:bodyPr vert="horz" lIns="91440" tIns="45720" rIns="91440" bIns="45720" rtlCol="0" anchor="b" anchorCtr="0">
            <a:noAutofit/>
          </a:bodyPr>
          <a:lstStyle>
            <a:lvl1pPr algn="ctr" defTabSz="914400" rtl="0" eaLnBrk="1" latinLnBrk="0" hangingPunct="1">
              <a:spcBef>
                <a:spcPct val="0"/>
              </a:spcBef>
              <a:buNone/>
              <a:defRPr sz="52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820737" y="3224213"/>
            <a:ext cx="7542213" cy="1500187"/>
          </a:xfrm>
        </p:spPr>
        <p:txBody>
          <a:bodyPr vert="horz" lIns="91440" tIns="45720" rIns="91440" bIns="45720" rtlCol="0">
            <a:normAutofit/>
          </a:bodyPr>
          <a:lstStyle>
            <a:lvl1pPr marL="0" indent="0" algn="ctr" defTabSz="914400" rtl="0" eaLnBrk="1" latinLnBrk="0" hangingPunct="1">
              <a:spcBef>
                <a:spcPts val="300"/>
              </a:spcBef>
              <a:buFontTx/>
              <a:buNone/>
              <a:defRPr sz="2400" b="1" kern="1200">
                <a:solidFill>
                  <a:schemeClr val="tx1">
                    <a:tint val="75000"/>
                  </a:schemeClr>
                </a:solidFill>
                <a:effectLst>
                  <a:outerShdw blurRad="101600" dist="63500" dir="2700000" algn="tl" rotWithShape="0">
                    <a:prstClr val="black">
                      <a:alpha val="75000"/>
                    </a:prst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22 June 2010</a:t>
            </a:r>
            <a:endParaRPr lang="en-US"/>
          </a:p>
        </p:txBody>
      </p:sp>
      <p:sp>
        <p:nvSpPr>
          <p:cNvPr id="5" name="Footer Placeholder 4"/>
          <p:cNvSpPr>
            <a:spLocks noGrp="1"/>
          </p:cNvSpPr>
          <p:nvPr>
            <p:ph type="ftr" sz="quarter" idx="11"/>
          </p:nvPr>
        </p:nvSpPr>
        <p:spPr/>
        <p:txBody>
          <a:bodyPr/>
          <a:lstStyle/>
          <a:p>
            <a:r>
              <a:rPr lang="en-US" smtClean="0"/>
              <a:t>Rene Brun: IO in multicore era</a:t>
            </a:r>
            <a:endParaRPr lang="en-US"/>
          </a:p>
        </p:txBody>
      </p:sp>
      <p:sp>
        <p:nvSpPr>
          <p:cNvPr id="6" name="Slide Number Placeholder 5"/>
          <p:cNvSpPr>
            <a:spLocks noGrp="1"/>
          </p:cNvSpPr>
          <p:nvPr>
            <p:ph type="sldNum" sz="quarter" idx="12"/>
          </p:nvPr>
        </p:nvSpPr>
        <p:spPr/>
        <p:txBody>
          <a:bodyPr/>
          <a:lstStyle/>
          <a:p>
            <a:fld id="{79D12F78-DAA3-0942-9FAF-6458D4485B6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581901" cy="1653988"/>
          </a:xfrm>
        </p:spPr>
        <p:txBody>
          <a:bodyPr/>
          <a:lstStyle/>
          <a:p>
            <a:r>
              <a:rPr lang="en-US" smtClean="0"/>
              <a:t>Click to edit Master title style</a:t>
            </a:r>
            <a:endParaRPr/>
          </a:p>
        </p:txBody>
      </p:sp>
      <p:sp>
        <p:nvSpPr>
          <p:cNvPr id="3" name="Content Placeholder 2"/>
          <p:cNvSpPr>
            <a:spLocks noGrp="1"/>
          </p:cNvSpPr>
          <p:nvPr>
            <p:ph sz="half" idx="1"/>
          </p:nvPr>
        </p:nvSpPr>
        <p:spPr>
          <a:xfrm>
            <a:off x="779462" y="1892301"/>
            <a:ext cx="3657600" cy="39751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03763" y="1892301"/>
            <a:ext cx="3657600" cy="39751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r>
              <a:rPr lang="en-US" smtClean="0"/>
              <a:t>22 June 2010</a:t>
            </a:r>
            <a:endParaRPr lang="en-US"/>
          </a:p>
        </p:txBody>
      </p:sp>
      <p:sp>
        <p:nvSpPr>
          <p:cNvPr id="6" name="Footer Placeholder 5"/>
          <p:cNvSpPr>
            <a:spLocks noGrp="1"/>
          </p:cNvSpPr>
          <p:nvPr>
            <p:ph type="ftr" sz="quarter" idx="11"/>
          </p:nvPr>
        </p:nvSpPr>
        <p:spPr/>
        <p:txBody>
          <a:bodyPr/>
          <a:lstStyle/>
          <a:p>
            <a:r>
              <a:rPr lang="en-US" smtClean="0"/>
              <a:t>Rene Brun: IO in multicore era</a:t>
            </a:r>
            <a:endParaRPr lang="en-US"/>
          </a:p>
        </p:txBody>
      </p:sp>
      <p:sp>
        <p:nvSpPr>
          <p:cNvPr id="7" name="Slide Number Placeholder 6"/>
          <p:cNvSpPr>
            <a:spLocks noGrp="1"/>
          </p:cNvSpPr>
          <p:nvPr>
            <p:ph type="sldNum" sz="quarter" idx="12"/>
          </p:nvPr>
        </p:nvSpPr>
        <p:spPr/>
        <p:txBody>
          <a:bodyPr/>
          <a:lstStyle/>
          <a:p>
            <a:fld id="{79D12F78-DAA3-0942-9FAF-6458D4485B6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581901" cy="165398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2" y="1761565"/>
            <a:ext cx="3657600" cy="515469"/>
          </a:xfrm>
        </p:spPr>
        <p:txBody>
          <a:bodyPr anchor="b">
            <a:normAutofit/>
          </a:bodyPr>
          <a:lstStyle>
            <a:lvl1pPr marL="0" indent="0" algn="ctr">
              <a:spcBef>
                <a:spcPct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2" y="2393575"/>
            <a:ext cx="3657600" cy="347382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03763" y="1761565"/>
            <a:ext cx="3657600" cy="515469"/>
          </a:xfrm>
        </p:spPr>
        <p:txBody>
          <a:bodyPr anchor="b">
            <a:normAutofit/>
          </a:bodyPr>
          <a:lstStyle>
            <a:lvl1pPr marL="0" indent="0" algn="ctr">
              <a:spcBef>
                <a:spcPct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3763" y="2393575"/>
            <a:ext cx="3657600" cy="347382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r>
              <a:rPr lang="en-US" smtClean="0"/>
              <a:t>22 June 2010</a:t>
            </a:r>
            <a:endParaRPr lang="en-US"/>
          </a:p>
        </p:txBody>
      </p:sp>
      <p:sp>
        <p:nvSpPr>
          <p:cNvPr id="8" name="Footer Placeholder 7"/>
          <p:cNvSpPr>
            <a:spLocks noGrp="1"/>
          </p:cNvSpPr>
          <p:nvPr>
            <p:ph type="ftr" sz="quarter" idx="11"/>
          </p:nvPr>
        </p:nvSpPr>
        <p:spPr/>
        <p:txBody>
          <a:bodyPr/>
          <a:lstStyle/>
          <a:p>
            <a:r>
              <a:rPr lang="en-US" smtClean="0"/>
              <a:t>Rene Brun: IO in multicore era</a:t>
            </a:r>
            <a:endParaRPr lang="en-US"/>
          </a:p>
        </p:txBody>
      </p:sp>
      <p:sp>
        <p:nvSpPr>
          <p:cNvPr id="9" name="Slide Number Placeholder 8"/>
          <p:cNvSpPr>
            <a:spLocks noGrp="1"/>
          </p:cNvSpPr>
          <p:nvPr>
            <p:ph type="sldNum" sz="quarter" idx="12"/>
          </p:nvPr>
        </p:nvSpPr>
        <p:spPr/>
        <p:txBody>
          <a:bodyPr/>
          <a:lstStyle/>
          <a:p>
            <a:fld id="{79D12F78-DAA3-0942-9FAF-6458D4485B6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r>
              <a:rPr lang="en-US" smtClean="0"/>
              <a:t>22 June 2010</a:t>
            </a:r>
            <a:endParaRPr lang="en-US"/>
          </a:p>
        </p:txBody>
      </p:sp>
      <p:sp>
        <p:nvSpPr>
          <p:cNvPr id="4" name="Footer Placeholder 3"/>
          <p:cNvSpPr>
            <a:spLocks noGrp="1"/>
          </p:cNvSpPr>
          <p:nvPr>
            <p:ph type="ftr" sz="quarter" idx="11"/>
          </p:nvPr>
        </p:nvSpPr>
        <p:spPr/>
        <p:txBody>
          <a:bodyPr/>
          <a:lstStyle/>
          <a:p>
            <a:r>
              <a:rPr lang="en-US" smtClean="0"/>
              <a:t>Rene Brun: IO in multicore era</a:t>
            </a:r>
            <a:endParaRPr lang="en-US"/>
          </a:p>
        </p:txBody>
      </p:sp>
      <p:sp>
        <p:nvSpPr>
          <p:cNvPr id="5" name="Slide Number Placeholder 4"/>
          <p:cNvSpPr>
            <a:spLocks noGrp="1"/>
          </p:cNvSpPr>
          <p:nvPr>
            <p:ph type="sldNum" sz="quarter" idx="12"/>
          </p:nvPr>
        </p:nvSpPr>
        <p:spPr/>
        <p:txBody>
          <a:bodyPr/>
          <a:lstStyle/>
          <a:p>
            <a:fld id="{79D12F78-DAA3-0942-9FAF-6458D4485B6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22 June 2010</a:t>
            </a:r>
            <a:endParaRPr lang="en-US"/>
          </a:p>
        </p:txBody>
      </p:sp>
      <p:sp>
        <p:nvSpPr>
          <p:cNvPr id="3" name="Footer Placeholder 2"/>
          <p:cNvSpPr>
            <a:spLocks noGrp="1"/>
          </p:cNvSpPr>
          <p:nvPr>
            <p:ph type="ftr" sz="quarter" idx="11"/>
          </p:nvPr>
        </p:nvSpPr>
        <p:spPr/>
        <p:txBody>
          <a:bodyPr/>
          <a:lstStyle/>
          <a:p>
            <a:r>
              <a:rPr lang="en-US" smtClean="0"/>
              <a:t>Rene Brun: IO in multicore era</a:t>
            </a:r>
            <a:endParaRPr lang="en-US"/>
          </a:p>
        </p:txBody>
      </p:sp>
      <p:sp>
        <p:nvSpPr>
          <p:cNvPr id="4" name="Slide Number Placeholder 3"/>
          <p:cNvSpPr>
            <a:spLocks noGrp="1"/>
          </p:cNvSpPr>
          <p:nvPr>
            <p:ph type="sldNum" sz="quarter" idx="12"/>
          </p:nvPr>
        </p:nvSpPr>
        <p:spPr/>
        <p:txBody>
          <a:bodyPr/>
          <a:lstStyle/>
          <a:p>
            <a:fld id="{79D12F78-DAA3-0942-9FAF-6458D4485B6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9929" y="457201"/>
            <a:ext cx="3566160" cy="1371600"/>
          </a:xfrm>
        </p:spPr>
        <p:txBody>
          <a:bodyPr anchor="b">
            <a:normAutofit/>
          </a:bodyPr>
          <a:lstStyle>
            <a:lvl1pPr algn="ctr">
              <a:defRPr sz="3600" b="1"/>
            </a:lvl1pPr>
          </a:lstStyle>
          <a:p>
            <a:r>
              <a:rPr lang="en-US" smtClean="0"/>
              <a:t>Click to edit Master title style</a:t>
            </a:r>
            <a:endParaRPr/>
          </a:p>
        </p:txBody>
      </p:sp>
      <p:sp>
        <p:nvSpPr>
          <p:cNvPr id="3" name="Content Placeholder 2"/>
          <p:cNvSpPr>
            <a:spLocks noGrp="1"/>
          </p:cNvSpPr>
          <p:nvPr>
            <p:ph idx="1"/>
          </p:nvPr>
        </p:nvSpPr>
        <p:spPr>
          <a:xfrm>
            <a:off x="4802393" y="457201"/>
            <a:ext cx="3566160" cy="5410200"/>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779929" y="1828801"/>
            <a:ext cx="3566160" cy="3657600"/>
          </a:xfrm>
        </p:spPr>
        <p:txBody>
          <a:bodyPr>
            <a:normAutofit/>
          </a:bodyPr>
          <a:lstStyle>
            <a:lvl1pPr marL="0" indent="0" algn="ctr">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22 June 2010</a:t>
            </a:r>
            <a:endParaRPr lang="en-US"/>
          </a:p>
        </p:txBody>
      </p:sp>
      <p:sp>
        <p:nvSpPr>
          <p:cNvPr id="6" name="Footer Placeholder 5"/>
          <p:cNvSpPr>
            <a:spLocks noGrp="1"/>
          </p:cNvSpPr>
          <p:nvPr>
            <p:ph type="ftr" sz="quarter" idx="11"/>
          </p:nvPr>
        </p:nvSpPr>
        <p:spPr/>
        <p:txBody>
          <a:bodyPr/>
          <a:lstStyle/>
          <a:p>
            <a:r>
              <a:rPr lang="en-US" smtClean="0"/>
              <a:t>Rene Brun: IO in multicore era</a:t>
            </a:r>
            <a:endParaRPr lang="en-US"/>
          </a:p>
        </p:txBody>
      </p:sp>
      <p:sp>
        <p:nvSpPr>
          <p:cNvPr id="7" name="Slide Number Placeholder 6"/>
          <p:cNvSpPr>
            <a:spLocks noGrp="1"/>
          </p:cNvSpPr>
          <p:nvPr>
            <p:ph type="sldNum" sz="quarter" idx="12"/>
          </p:nvPr>
        </p:nvSpPr>
        <p:spPr/>
        <p:txBody>
          <a:bodyPr/>
          <a:lstStyle/>
          <a:p>
            <a:fld id="{79D12F78-DAA3-0942-9FAF-6458D4485B6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7240" y="457200"/>
            <a:ext cx="3566160" cy="1371600"/>
          </a:xfrm>
        </p:spPr>
        <p:txBody>
          <a:bodyPr anchor="b">
            <a:normAutofit/>
          </a:bodyPr>
          <a:lstStyle>
            <a:lvl1pPr algn="ctr">
              <a:defRPr sz="3600" b="1" kern="1200">
                <a:solidFill>
                  <a:schemeClr val="tx1"/>
                </a:solidFill>
                <a:effectLst>
                  <a:outerShdw blurRad="101600" dist="63500" dir="2700000" algn="tl" rotWithShape="0">
                    <a:prstClr val="black">
                      <a:alpha val="75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5266765" y="1676400"/>
            <a:ext cx="2975610" cy="2975610"/>
          </a:xfrm>
          <a:prstGeom prst="ellipse">
            <a:avLst/>
          </a:prstGeom>
          <a:solidFill>
            <a:schemeClr val="tx1">
              <a:lumMod val="75000"/>
            </a:schemeClr>
          </a:solidFill>
          <a:ln w="63500">
            <a:solidFill>
              <a:schemeClr val="tx1"/>
            </a:solidFill>
          </a:ln>
          <a:effectLst>
            <a:outerShdw blurRad="254000" dist="152400" dir="5400000" sx="90000" sy="-19000" rotWithShape="0">
              <a:prstClr val="black">
                <a:alpha val="2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777240" y="1828800"/>
            <a:ext cx="3566160" cy="3657600"/>
          </a:xfrm>
        </p:spPr>
        <p:txBody>
          <a:bodyPr vert="horz" lIns="91440" tIns="45720" rIns="91440" bIns="45720" rtlCol="0">
            <a:normAutofit/>
          </a:bodyPr>
          <a:lstStyle>
            <a:lvl1pPr marL="0" indent="0" algn="ctr">
              <a:buNone/>
              <a:defRPr sz="20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Tx/>
              <a:buNone/>
            </a:pPr>
            <a:r>
              <a:rPr lang="en-US" smtClean="0"/>
              <a:t>Click to edit Master text styles</a:t>
            </a:r>
          </a:p>
        </p:txBody>
      </p:sp>
      <p:sp>
        <p:nvSpPr>
          <p:cNvPr id="5" name="Date Placeholder 4"/>
          <p:cNvSpPr>
            <a:spLocks noGrp="1"/>
          </p:cNvSpPr>
          <p:nvPr>
            <p:ph type="dt" sz="half" idx="10"/>
          </p:nvPr>
        </p:nvSpPr>
        <p:spPr/>
        <p:txBody>
          <a:bodyPr/>
          <a:lstStyle/>
          <a:p>
            <a:r>
              <a:rPr lang="en-US" smtClean="0"/>
              <a:t>22 June 2010</a:t>
            </a:r>
            <a:endParaRPr lang="en-US"/>
          </a:p>
        </p:txBody>
      </p:sp>
      <p:sp>
        <p:nvSpPr>
          <p:cNvPr id="6" name="Footer Placeholder 5"/>
          <p:cNvSpPr>
            <a:spLocks noGrp="1"/>
          </p:cNvSpPr>
          <p:nvPr>
            <p:ph type="ftr" sz="quarter" idx="11"/>
          </p:nvPr>
        </p:nvSpPr>
        <p:spPr/>
        <p:txBody>
          <a:bodyPr/>
          <a:lstStyle/>
          <a:p>
            <a:r>
              <a:rPr lang="en-US" smtClean="0"/>
              <a:t>Rene Brun: IO in multicore era</a:t>
            </a:r>
            <a:endParaRPr lang="en-US"/>
          </a:p>
        </p:txBody>
      </p:sp>
      <p:sp>
        <p:nvSpPr>
          <p:cNvPr id="7" name="Slide Number Placeholder 6"/>
          <p:cNvSpPr>
            <a:spLocks noGrp="1"/>
          </p:cNvSpPr>
          <p:nvPr>
            <p:ph type="sldNum" sz="quarter" idx="12"/>
          </p:nvPr>
        </p:nvSpPr>
        <p:spPr/>
        <p:txBody>
          <a:bodyPr/>
          <a:lstStyle/>
          <a:p>
            <a:fld id="{79D12F78-DAA3-0942-9FAF-6458D4485B6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image" Target="../media/image2.png"/><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16" Type="http://schemas.openxmlformats.org/officeDocument/2006/relationships/image" Target="../media/image4.png"/><Relationship Id="rId8" Type="http://schemas.openxmlformats.org/officeDocument/2006/relationships/slideLayout" Target="../slideLayouts/slideLayout8.xml"/><Relationship Id="rId13" Type="http://schemas.openxmlformats.org/officeDocument/2006/relationships/theme" Target="../theme/theme1.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image" Target="../media/image3.png"/><Relationship Id="rId12" Type="http://schemas.openxmlformats.org/officeDocument/2006/relationships/slideLayout" Target="../slideLayouts/slideLayout12.xml"/><Relationship Id="rId17" Type="http://schemas.openxmlformats.org/officeDocument/2006/relationships/image" Target="../media/image5.png"/><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pic>
        <p:nvPicPr>
          <p:cNvPr id="7" name="Picture 6" descr="GridOverlay.png"/>
          <p:cNvPicPr>
            <a:picLocks noChangeAspect="1"/>
          </p:cNvPicPr>
          <p:nvPr/>
        </p:nvPicPr>
        <p:blipFill>
          <a:blip r:embed="rId14"/>
          <a:stretch>
            <a:fillRect/>
          </a:stretch>
        </p:blipFill>
        <p:spPr>
          <a:xfrm>
            <a:off x="0" y="0"/>
            <a:ext cx="9144000" cy="6858000"/>
          </a:xfrm>
          <a:prstGeom prst="rect">
            <a:avLst/>
          </a:prstGeom>
          <a:solidFill>
            <a:schemeClr val="bg2">
              <a:lumMod val="60000"/>
              <a:lumOff val="40000"/>
              <a:alpha val="10000"/>
            </a:schemeClr>
          </a:solidFill>
        </p:spPr>
      </p:pic>
      <p:sp>
        <p:nvSpPr>
          <p:cNvPr id="2" name="Title Placeholder 1"/>
          <p:cNvSpPr>
            <a:spLocks noGrp="1"/>
          </p:cNvSpPr>
          <p:nvPr>
            <p:ph type="title"/>
          </p:nvPr>
        </p:nvSpPr>
        <p:spPr>
          <a:xfrm>
            <a:off x="779462" y="107577"/>
            <a:ext cx="7581901" cy="1653988"/>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79462" y="1882588"/>
            <a:ext cx="7581901" cy="395343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651812" y="6356350"/>
            <a:ext cx="2133600" cy="365125"/>
          </a:xfrm>
          <a:prstGeom prst="rect">
            <a:avLst/>
          </a:prstGeom>
        </p:spPr>
        <p:txBody>
          <a:bodyPr vert="horz" lIns="91440" tIns="45720" rIns="91440" bIns="45720" rtlCol="0" anchor="ctr"/>
          <a:lstStyle>
            <a:lvl1pPr algn="r">
              <a:defRPr sz="1100">
                <a:solidFill>
                  <a:schemeClr val="tx1">
                    <a:tint val="75000"/>
                  </a:schemeClr>
                </a:solidFill>
                <a:effectLst>
                  <a:outerShdw blurRad="101600" dist="63500" dir="2700000" algn="tl" rotWithShape="0">
                    <a:prstClr val="black">
                      <a:alpha val="75000"/>
                    </a:prstClr>
                  </a:outerShdw>
                </a:effectLst>
              </a:defRPr>
            </a:lvl1pPr>
          </a:lstStyle>
          <a:p>
            <a:r>
              <a:rPr lang="en-US" smtClean="0"/>
              <a:t>22 June 2010</a:t>
            </a:r>
            <a:endParaRPr lang="en-US"/>
          </a:p>
        </p:txBody>
      </p:sp>
      <p:sp>
        <p:nvSpPr>
          <p:cNvPr id="5" name="Footer Placeholder 4"/>
          <p:cNvSpPr>
            <a:spLocks noGrp="1"/>
          </p:cNvSpPr>
          <p:nvPr>
            <p:ph type="ftr" sz="quarter" idx="3"/>
          </p:nvPr>
        </p:nvSpPr>
        <p:spPr>
          <a:xfrm>
            <a:off x="354106" y="6356350"/>
            <a:ext cx="2895600" cy="365125"/>
          </a:xfrm>
          <a:prstGeom prst="rect">
            <a:avLst/>
          </a:prstGeom>
        </p:spPr>
        <p:txBody>
          <a:bodyPr vert="horz" lIns="91440" tIns="45720" rIns="91440" bIns="45720" rtlCol="0" anchor="ctr"/>
          <a:lstStyle>
            <a:lvl1pPr algn="l">
              <a:defRPr sz="1100">
                <a:solidFill>
                  <a:schemeClr val="tx1">
                    <a:tint val="75000"/>
                  </a:schemeClr>
                </a:solidFill>
                <a:effectLst>
                  <a:outerShdw blurRad="101600" dist="63500" dir="2700000" algn="tl" rotWithShape="0">
                    <a:prstClr val="black">
                      <a:alpha val="75000"/>
                    </a:prstClr>
                  </a:outerShdw>
                </a:effectLst>
              </a:defRPr>
            </a:lvl1pPr>
          </a:lstStyle>
          <a:p>
            <a:r>
              <a:rPr lang="en-US" smtClean="0"/>
              <a:t>Rene Brun: IO in multicore era</a:t>
            </a:r>
            <a:endParaRPr lang="en-US" dirty="0"/>
          </a:p>
        </p:txBody>
      </p:sp>
      <p:sp>
        <p:nvSpPr>
          <p:cNvPr id="6" name="Slide Number Placeholder 5"/>
          <p:cNvSpPr>
            <a:spLocks noGrp="1"/>
          </p:cNvSpPr>
          <p:nvPr>
            <p:ph type="sldNum" sz="quarter" idx="4"/>
          </p:nvPr>
        </p:nvSpPr>
        <p:spPr>
          <a:xfrm>
            <a:off x="4191000" y="6356350"/>
            <a:ext cx="762000" cy="365125"/>
          </a:xfrm>
          <a:prstGeom prst="rect">
            <a:avLst/>
          </a:prstGeom>
        </p:spPr>
        <p:txBody>
          <a:bodyPr vert="horz" lIns="91440" tIns="45720" rIns="91440" bIns="45720" rtlCol="0" anchor="ctr"/>
          <a:lstStyle>
            <a:lvl1pPr algn="ctr">
              <a:defRPr sz="1100">
                <a:solidFill>
                  <a:schemeClr val="tx1">
                    <a:tint val="75000"/>
                  </a:schemeClr>
                </a:solidFill>
                <a:effectLst>
                  <a:outerShdw blurRad="101600" dist="63500" dir="2700000" algn="tl" rotWithShape="0">
                    <a:prstClr val="black">
                      <a:alpha val="75000"/>
                    </a:prstClr>
                  </a:outerShdw>
                </a:effectLst>
              </a:defRPr>
            </a:lvl1pPr>
          </a:lstStyle>
          <a:p>
            <a:fld id="{79D12F78-DAA3-0942-9FAF-6458D4485B64}" type="slidenum">
              <a:rPr lang="en-US" smtClean="0"/>
              <a:pPr/>
              <a:t>‹#›</a:t>
            </a:fld>
            <a:endParaRPr lang="en-US"/>
          </a:p>
        </p:txBody>
      </p:sp>
      <p:pic>
        <p:nvPicPr>
          <p:cNvPr id="8" name="Picture 7"/>
          <p:cNvPicPr>
            <a:picLocks noChangeAspect="1"/>
          </p:cNvPicPr>
          <p:nvPr userDrawn="1"/>
        </p:nvPicPr>
        <p:blipFill>
          <a:blip r:embed="rId15"/>
          <a:stretch>
            <a:fillRect/>
          </a:stretch>
        </p:blipFill>
        <p:spPr>
          <a:xfrm>
            <a:off x="36606" y="107577"/>
            <a:ext cx="742856" cy="713142"/>
          </a:xfrm>
          <a:prstGeom prst="rect">
            <a:avLst/>
          </a:prstGeom>
        </p:spPr>
      </p:pic>
      <p:pic>
        <p:nvPicPr>
          <p:cNvPr id="9" name="Picture 8"/>
          <p:cNvPicPr>
            <a:picLocks noChangeAspect="1"/>
          </p:cNvPicPr>
          <p:nvPr userDrawn="1"/>
        </p:nvPicPr>
        <p:blipFill>
          <a:blip r:embed="rId16"/>
          <a:stretch>
            <a:fillRect/>
          </a:stretch>
        </p:blipFill>
        <p:spPr>
          <a:xfrm>
            <a:off x="8361363" y="107577"/>
            <a:ext cx="729972" cy="1049335"/>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p:txStyles>
    <p:titleStyle>
      <a:lvl1pPr algn="ctr" defTabSz="914400" rtl="0" eaLnBrk="1" latinLnBrk="0" hangingPunct="1">
        <a:spcBef>
          <a:spcPct val="0"/>
        </a:spcBef>
        <a:buNone/>
        <a:defRPr sz="5600" b="1" kern="1200">
          <a:solidFill>
            <a:schemeClr val="tx1"/>
          </a:solidFill>
          <a:effectLst>
            <a:outerShdw blurRad="101600" dist="63500" dir="2700000" algn="tl" rotWithShape="0">
              <a:prstClr val="black">
                <a:alpha val="75000"/>
              </a:prstClr>
            </a:outerShdw>
          </a:effectLst>
          <a:latin typeface="+mj-lt"/>
          <a:ea typeface="+mj-ea"/>
          <a:cs typeface="+mj-cs"/>
        </a:defRPr>
      </a:lvl1pPr>
    </p:titleStyle>
    <p:bodyStyle>
      <a:lvl1pPr marL="403225" indent="-403225" algn="l" defTabSz="914400" rtl="0" eaLnBrk="1" latinLnBrk="0" hangingPunct="1">
        <a:spcBef>
          <a:spcPts val="2000"/>
        </a:spcBef>
        <a:buFontTx/>
        <a:buBlip>
          <a:blip r:embed="rId17"/>
        </a:buBlip>
        <a:defRPr sz="2400" b="1" kern="1200">
          <a:solidFill>
            <a:schemeClr val="tx1"/>
          </a:solidFill>
          <a:effectLst>
            <a:outerShdw blurRad="101600" dist="63500" dir="2700000" algn="tl" rotWithShape="0">
              <a:prstClr val="black">
                <a:alpha val="75000"/>
              </a:prstClr>
            </a:outerShdw>
          </a:effectLst>
          <a:latin typeface="+mn-lt"/>
          <a:ea typeface="+mn-ea"/>
          <a:cs typeface="+mn-cs"/>
        </a:defRPr>
      </a:lvl1pPr>
      <a:lvl2pPr marL="806450" indent="-403225" algn="l" defTabSz="914400" rtl="0" eaLnBrk="1" latinLnBrk="0" hangingPunct="1">
        <a:spcBef>
          <a:spcPts val="600"/>
        </a:spcBef>
        <a:buFontTx/>
        <a:buBlip>
          <a:blip r:embed="rId17"/>
        </a:buBlip>
        <a:defRPr sz="2200" b="1" kern="1200">
          <a:solidFill>
            <a:schemeClr val="tx1"/>
          </a:solidFill>
          <a:effectLst>
            <a:outerShdw blurRad="101600" dist="63500" dir="2700000" algn="tl" rotWithShape="0">
              <a:prstClr val="black">
                <a:alpha val="75000"/>
              </a:prstClr>
            </a:outerShdw>
          </a:effectLst>
          <a:latin typeface="+mn-lt"/>
          <a:ea typeface="+mn-ea"/>
          <a:cs typeface="+mn-cs"/>
        </a:defRPr>
      </a:lvl2pPr>
      <a:lvl3pPr marL="1143000" indent="-336550" algn="l" defTabSz="914400" rtl="0" eaLnBrk="1" latinLnBrk="0" hangingPunct="1">
        <a:spcBef>
          <a:spcPts val="600"/>
        </a:spcBef>
        <a:buFontTx/>
        <a:buBlip>
          <a:blip r:embed="rId17"/>
        </a:buBlip>
        <a:defRPr sz="2000" b="1" kern="1200">
          <a:solidFill>
            <a:schemeClr val="tx1"/>
          </a:solidFill>
          <a:effectLst>
            <a:outerShdw blurRad="101600" dist="63500" dir="2700000" algn="tl" rotWithShape="0">
              <a:prstClr val="black">
                <a:alpha val="75000"/>
              </a:prstClr>
            </a:outerShdw>
          </a:effectLst>
          <a:latin typeface="+mn-lt"/>
          <a:ea typeface="+mn-ea"/>
          <a:cs typeface="+mn-cs"/>
        </a:defRPr>
      </a:lvl3pPr>
      <a:lvl4pPr marL="1492250" indent="-349250" algn="l" defTabSz="914400" rtl="0" eaLnBrk="1" latinLnBrk="0" hangingPunct="1">
        <a:spcBef>
          <a:spcPts val="600"/>
        </a:spcBef>
        <a:buFontTx/>
        <a:buBlip>
          <a:blip r:embed="rId17"/>
        </a:buBlip>
        <a:defRPr sz="1800" b="1" kern="1200">
          <a:solidFill>
            <a:schemeClr val="tx1"/>
          </a:solidFill>
          <a:effectLst>
            <a:outerShdw blurRad="101600" dist="63500" dir="2700000" algn="tl" rotWithShape="0">
              <a:prstClr val="black">
                <a:alpha val="75000"/>
              </a:prstClr>
            </a:outerShdw>
          </a:effectLst>
          <a:latin typeface="+mn-lt"/>
          <a:ea typeface="+mn-ea"/>
          <a:cs typeface="+mn-cs"/>
        </a:defRPr>
      </a:lvl4pPr>
      <a:lvl5pPr marL="1828800" indent="-336550" algn="l" defTabSz="914400" rtl="0" eaLnBrk="1" latinLnBrk="0" hangingPunct="1">
        <a:spcBef>
          <a:spcPts val="600"/>
        </a:spcBef>
        <a:buFontTx/>
        <a:buBlip>
          <a:blip r:embed="rId17"/>
        </a:buBlip>
        <a:defRPr sz="1800" b="1" kern="1200">
          <a:solidFill>
            <a:schemeClr val="tx1"/>
          </a:solidFill>
          <a:effectLst>
            <a:outerShdw blurRad="101600" dist="63500" dir="2700000" algn="tl" rotWithShape="0">
              <a:prstClr val="black">
                <a:alpha val="75000"/>
              </a:prst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3" Type="http://schemas.openxmlformats.org/officeDocument/2006/relationships/image" Target="../media/image12.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3" Type="http://schemas.openxmlformats.org/officeDocument/2006/relationships/image" Target="../media/image14.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root.cern.ch/files/CMS.root%E2%80%9D,%E2%80%9Dcacheread"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4" Type="http://schemas.openxmlformats.org/officeDocument/2006/relationships/image" Target="../media/image16.wmf"/><Relationship Id="rId1" Type="http://schemas.openxmlformats.org/officeDocument/2006/relationships/slideLayout" Target="../slideLayouts/slideLayout6.xml"/><Relationship Id="rId2" Type="http://schemas.openxmlformats.org/officeDocument/2006/relationships/image" Target="../media/image15.gif"/><Relationship Id="rId3" Type="http://schemas.openxmlformats.org/officeDocument/2006/relationships/image" Target="../media/image7.gif"/></Relationships>
</file>

<file path=ppt/slides/_rels/slide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3" Type="http://schemas.openxmlformats.org/officeDocument/2006/relationships/image" Target="../media/image19.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190500" y="2240221"/>
            <a:ext cx="8509000" cy="2344479"/>
          </a:xfrm>
          <a:noFill/>
        </p:spPr>
        <p:txBody>
          <a:bodyPr/>
          <a:lstStyle/>
          <a:p>
            <a:r>
              <a:rPr lang="en-US" dirty="0" smtClean="0">
                <a:solidFill>
                  <a:schemeClr val="accent1"/>
                </a:solidFill>
              </a:rPr>
              <a:t>I/O in the </a:t>
            </a:r>
            <a:r>
              <a:rPr lang="en-US" dirty="0" err="1" smtClean="0">
                <a:solidFill>
                  <a:schemeClr val="accent1"/>
                </a:solidFill>
              </a:rPr>
              <a:t>multicore</a:t>
            </a:r>
            <a:r>
              <a:rPr lang="en-US" dirty="0" smtClean="0">
                <a:solidFill>
                  <a:schemeClr val="accent1"/>
                </a:solidFill>
              </a:rPr>
              <a:t> </a:t>
            </a:r>
            <a:r>
              <a:rPr lang="en-US" dirty="0" smtClean="0">
                <a:solidFill>
                  <a:schemeClr val="accent1"/>
                </a:solidFill>
              </a:rPr>
              <a:t>era</a:t>
            </a:r>
            <a:br>
              <a:rPr lang="en-US" dirty="0" smtClean="0">
                <a:solidFill>
                  <a:schemeClr val="accent1"/>
                </a:solidFill>
              </a:rPr>
            </a:br>
            <a:r>
              <a:rPr lang="en-US" dirty="0" smtClean="0">
                <a:solidFill>
                  <a:schemeClr val="accent1"/>
                </a:solidFill>
              </a:rPr>
              <a:t>a </a:t>
            </a:r>
            <a:r>
              <a:rPr lang="en-US" dirty="0" smtClean="0">
                <a:solidFill>
                  <a:schemeClr val="accent1"/>
                </a:solidFill>
              </a:rPr>
              <a:t>ROOT perspective</a:t>
            </a:r>
            <a:endParaRPr lang="en-US" dirty="0">
              <a:solidFill>
                <a:schemeClr val="accent1"/>
              </a:solidFill>
            </a:endParaRPr>
          </a:p>
        </p:txBody>
      </p:sp>
      <p:sp>
        <p:nvSpPr>
          <p:cNvPr id="3" name="Subtitle 2"/>
          <p:cNvSpPr>
            <a:spLocks noGrp="1"/>
          </p:cNvSpPr>
          <p:nvPr>
            <p:ph type="subTitle" idx="1"/>
          </p:nvPr>
        </p:nvSpPr>
        <p:spPr>
          <a:xfrm>
            <a:off x="820738" y="4978400"/>
            <a:ext cx="7542212" cy="1283448"/>
          </a:xfrm>
        </p:spPr>
        <p:txBody>
          <a:bodyPr>
            <a:normAutofit fontScale="77500" lnSpcReduction="20000"/>
          </a:bodyPr>
          <a:lstStyle/>
          <a:p>
            <a:r>
              <a:rPr lang="en-US" dirty="0" smtClean="0"/>
              <a:t>2nd Workshop on adapting applications and computing services to multi-core and </a:t>
            </a:r>
            <a:r>
              <a:rPr lang="en-US" dirty="0" smtClean="0"/>
              <a:t>virtualization</a:t>
            </a:r>
          </a:p>
          <a:p>
            <a:endParaRPr lang="en-US" dirty="0" smtClean="0"/>
          </a:p>
          <a:p>
            <a:r>
              <a:rPr lang="en-US" dirty="0" smtClean="0"/>
              <a:t>21</a:t>
            </a:r>
            <a:r>
              <a:rPr lang="en-US" dirty="0" smtClean="0"/>
              <a:t>-22 </a:t>
            </a:r>
            <a:r>
              <a:rPr lang="en-US" dirty="0" smtClean="0"/>
              <a:t>June 2010</a:t>
            </a:r>
          </a:p>
          <a:p>
            <a:r>
              <a:rPr lang="en-US" dirty="0" smtClean="0"/>
              <a:t>René Brun/CERN</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581901" cy="959223"/>
          </a:xfrm>
        </p:spPr>
        <p:txBody>
          <a:bodyPr/>
          <a:lstStyle/>
          <a:p>
            <a:r>
              <a:rPr lang="en-US" dirty="0" smtClean="0"/>
              <a:t>After doctor</a:t>
            </a:r>
            <a:endParaRPr lang="en-US" dirty="0"/>
          </a:p>
        </p:txBody>
      </p:sp>
      <p:pic>
        <p:nvPicPr>
          <p:cNvPr id="3" name="Picture 2"/>
          <p:cNvPicPr>
            <a:picLocks noChangeAspect="1"/>
          </p:cNvPicPr>
          <p:nvPr/>
        </p:nvPicPr>
        <p:blipFill>
          <a:blip r:embed="rId2"/>
          <a:stretch>
            <a:fillRect/>
          </a:stretch>
        </p:blipFill>
        <p:spPr>
          <a:xfrm>
            <a:off x="533400" y="1480168"/>
            <a:ext cx="8185150" cy="5174631"/>
          </a:xfrm>
          <a:prstGeom prst="rect">
            <a:avLst/>
          </a:prstGeom>
        </p:spPr>
      </p:pic>
      <p:sp>
        <p:nvSpPr>
          <p:cNvPr id="4" name="Oval 3"/>
          <p:cNvSpPr/>
          <p:nvPr/>
        </p:nvSpPr>
        <p:spPr>
          <a:xfrm>
            <a:off x="169112" y="2969126"/>
            <a:ext cx="3181684" cy="655052"/>
          </a:xfrm>
          <a:prstGeom prst="ellipse">
            <a:avLst/>
          </a:prstGeom>
          <a:noFill/>
          <a:ln w="28575" cap="flat" cmpd="sng" algn="ctr">
            <a:solidFill>
              <a:schemeClr val="accent4"/>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0" y="4559300"/>
            <a:ext cx="3181684" cy="655052"/>
          </a:xfrm>
          <a:prstGeom prst="ellipse">
            <a:avLst/>
          </a:prstGeom>
          <a:noFill/>
          <a:ln w="28575" cap="flat" cmpd="sng" algn="ctr">
            <a:solidFill>
              <a:schemeClr val="accent4"/>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4013200" y="2286000"/>
            <a:ext cx="2362200" cy="646331"/>
          </a:xfrm>
          <a:prstGeom prst="rect">
            <a:avLst/>
          </a:prstGeom>
          <a:solidFill>
            <a:schemeClr val="accent1">
              <a:lumMod val="40000"/>
              <a:lumOff val="60000"/>
            </a:schemeClr>
          </a:solidFill>
          <a:ln>
            <a:solidFill>
              <a:srgbClr val="F2D908"/>
            </a:solidFill>
          </a:ln>
        </p:spPr>
        <p:txBody>
          <a:bodyPr wrap="square" rtlCol="0">
            <a:spAutoFit/>
          </a:bodyPr>
          <a:lstStyle/>
          <a:p>
            <a:r>
              <a:rPr lang="en-US" dirty="0" smtClean="0">
                <a:solidFill>
                  <a:srgbClr val="C61B1B"/>
                </a:solidFill>
              </a:rPr>
              <a:t>Old  Real Time = 722s</a:t>
            </a:r>
          </a:p>
          <a:p>
            <a:r>
              <a:rPr lang="en-US" dirty="0" smtClean="0">
                <a:solidFill>
                  <a:srgbClr val="C61B1B"/>
                </a:solidFill>
              </a:rPr>
              <a:t>New Real Time = 111s</a:t>
            </a:r>
            <a:endParaRPr lang="en-US" dirty="0">
              <a:solidFill>
                <a:srgbClr val="C61B1B"/>
              </a:solidFill>
            </a:endParaRPr>
          </a:p>
        </p:txBody>
      </p:sp>
      <p:sp>
        <p:nvSpPr>
          <p:cNvPr id="7" name="Rounded Rectangular Callout 6"/>
          <p:cNvSpPr/>
          <p:nvPr/>
        </p:nvSpPr>
        <p:spPr>
          <a:xfrm>
            <a:off x="6794500" y="1066800"/>
            <a:ext cx="1371600" cy="723900"/>
          </a:xfrm>
          <a:prstGeom prst="wedgeRoundRectCallout">
            <a:avLst>
              <a:gd name="adj1" fmla="val -71759"/>
              <a:gd name="adj2" fmla="val 111623"/>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gain a factor 6.5 !!</a:t>
            </a:r>
            <a:endParaRPr lang="en-US" dirty="0"/>
          </a:p>
        </p:txBody>
      </p:sp>
      <p:sp>
        <p:nvSpPr>
          <p:cNvPr id="8" name="Rounded Rectangular Callout 7"/>
          <p:cNvSpPr/>
          <p:nvPr/>
        </p:nvSpPr>
        <p:spPr>
          <a:xfrm>
            <a:off x="6096000" y="3822700"/>
            <a:ext cx="1803400" cy="736600"/>
          </a:xfrm>
          <a:prstGeom prst="wedgeRoundRectCallout">
            <a:avLst>
              <a:gd name="adj1" fmla="val -259565"/>
              <a:gd name="adj2" fmla="val 38362"/>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The limitation is now </a:t>
            </a:r>
            <a:r>
              <a:rPr lang="en-US" dirty="0" err="1" smtClean="0"/>
              <a:t>cpu</a:t>
            </a:r>
            <a:r>
              <a:rPr lang="en-US" dirty="0" smtClean="0"/>
              <a:t> time</a:t>
            </a:r>
            <a:endParaRPr lang="en-US" dirty="0"/>
          </a:p>
        </p:txBody>
      </p:sp>
      <p:sp>
        <p:nvSpPr>
          <p:cNvPr id="9" name="Date Placeholder 8"/>
          <p:cNvSpPr>
            <a:spLocks noGrp="1"/>
          </p:cNvSpPr>
          <p:nvPr>
            <p:ph type="dt" sz="half" idx="10"/>
          </p:nvPr>
        </p:nvSpPr>
        <p:spPr/>
        <p:txBody>
          <a:bodyPr/>
          <a:lstStyle/>
          <a:p>
            <a:r>
              <a:rPr lang="en-US" smtClean="0"/>
              <a:t>22 June 2010</a:t>
            </a:r>
            <a:endParaRPr lang="en-US"/>
          </a:p>
        </p:txBody>
      </p:sp>
      <p:sp>
        <p:nvSpPr>
          <p:cNvPr id="10" name="Slide Number Placeholder 9"/>
          <p:cNvSpPr>
            <a:spLocks noGrp="1"/>
          </p:cNvSpPr>
          <p:nvPr>
            <p:ph type="sldNum" sz="quarter" idx="12"/>
          </p:nvPr>
        </p:nvSpPr>
        <p:spPr/>
        <p:txBody>
          <a:bodyPr/>
          <a:lstStyle/>
          <a:p>
            <a:fld id="{79D12F78-DAA3-0942-9FAF-6458D4485B64}" type="slidenum">
              <a:rPr lang="en-US" smtClean="0"/>
              <a:pPr/>
              <a:t>10</a:t>
            </a:fld>
            <a:endParaRPr lang="en-US"/>
          </a:p>
        </p:txBody>
      </p:sp>
      <p:sp>
        <p:nvSpPr>
          <p:cNvPr id="11" name="Footer Placeholder 10"/>
          <p:cNvSpPr>
            <a:spLocks noGrp="1"/>
          </p:cNvSpPr>
          <p:nvPr>
            <p:ph type="ftr" sz="quarter" idx="11"/>
          </p:nvPr>
        </p:nvSpPr>
        <p:spPr/>
        <p:txBody>
          <a:bodyPr/>
          <a:lstStyle/>
          <a:p>
            <a:r>
              <a:rPr lang="en-US" smtClean="0"/>
              <a:t>Rene Brun: IO in multicore era</a:t>
            </a: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581901" cy="1365623"/>
          </a:xfrm>
        </p:spPr>
        <p:txBody>
          <a:bodyPr/>
          <a:lstStyle/>
          <a:p>
            <a:r>
              <a:rPr lang="en-US" dirty="0" smtClean="0"/>
              <a:t>Use Case </a:t>
            </a:r>
            <a:br>
              <a:rPr lang="en-US" dirty="0" smtClean="0"/>
            </a:br>
            <a:r>
              <a:rPr lang="en-US" sz="3100" dirty="0" smtClean="0"/>
              <a:t>reading 33 Mbytes out of 1100 </a:t>
            </a:r>
            <a:r>
              <a:rPr lang="en-US" sz="3100" dirty="0" err="1" smtClean="0"/>
              <a:t>MBytes</a:t>
            </a:r>
            <a:endParaRPr lang="en-US" sz="3100" dirty="0"/>
          </a:p>
        </p:txBody>
      </p:sp>
      <p:pic>
        <p:nvPicPr>
          <p:cNvPr id="3" name="Picture 2"/>
          <p:cNvPicPr>
            <a:picLocks noChangeAspect="1"/>
          </p:cNvPicPr>
          <p:nvPr/>
        </p:nvPicPr>
        <p:blipFill>
          <a:blip r:embed="rId2"/>
          <a:stretch>
            <a:fillRect/>
          </a:stretch>
        </p:blipFill>
        <p:spPr>
          <a:xfrm>
            <a:off x="247650" y="2730500"/>
            <a:ext cx="3694951" cy="3568700"/>
          </a:xfrm>
          <a:prstGeom prst="rect">
            <a:avLst/>
          </a:prstGeom>
        </p:spPr>
      </p:pic>
      <p:pic>
        <p:nvPicPr>
          <p:cNvPr id="4" name="Picture 3"/>
          <p:cNvPicPr>
            <a:picLocks noChangeAspect="1"/>
          </p:cNvPicPr>
          <p:nvPr/>
        </p:nvPicPr>
        <p:blipFill>
          <a:blip r:embed="rId3"/>
          <a:stretch>
            <a:fillRect/>
          </a:stretch>
        </p:blipFill>
        <p:spPr>
          <a:xfrm>
            <a:off x="4110645" y="2730500"/>
            <a:ext cx="5246749" cy="3568700"/>
          </a:xfrm>
          <a:prstGeom prst="rect">
            <a:avLst/>
          </a:prstGeom>
        </p:spPr>
      </p:pic>
      <p:sp>
        <p:nvSpPr>
          <p:cNvPr id="5" name="TextBox 4"/>
          <p:cNvSpPr txBox="1"/>
          <p:nvPr/>
        </p:nvSpPr>
        <p:spPr>
          <a:xfrm>
            <a:off x="1193800" y="2361168"/>
            <a:ext cx="1548696" cy="369332"/>
          </a:xfrm>
          <a:prstGeom prst="rect">
            <a:avLst/>
          </a:prstGeom>
          <a:noFill/>
        </p:spPr>
        <p:txBody>
          <a:bodyPr wrap="none" rtlCol="0">
            <a:spAutoFit/>
          </a:bodyPr>
          <a:lstStyle/>
          <a:p>
            <a:r>
              <a:rPr lang="en-US" dirty="0" smtClean="0"/>
              <a:t>Old ATLAS file</a:t>
            </a:r>
            <a:endParaRPr lang="en-US" dirty="0"/>
          </a:p>
        </p:txBody>
      </p:sp>
      <p:sp>
        <p:nvSpPr>
          <p:cNvPr id="6" name="TextBox 5"/>
          <p:cNvSpPr txBox="1"/>
          <p:nvPr/>
        </p:nvSpPr>
        <p:spPr>
          <a:xfrm>
            <a:off x="5816600" y="2361168"/>
            <a:ext cx="1659491" cy="369332"/>
          </a:xfrm>
          <a:prstGeom prst="rect">
            <a:avLst/>
          </a:prstGeom>
          <a:noFill/>
        </p:spPr>
        <p:txBody>
          <a:bodyPr wrap="none" rtlCol="0">
            <a:spAutoFit/>
          </a:bodyPr>
          <a:lstStyle/>
          <a:p>
            <a:r>
              <a:rPr lang="en-US" dirty="0" smtClean="0"/>
              <a:t>New ATLAS file</a:t>
            </a:r>
            <a:endParaRPr lang="en-US" dirty="0"/>
          </a:p>
        </p:txBody>
      </p:sp>
      <p:sp>
        <p:nvSpPr>
          <p:cNvPr id="7" name="Oval 6"/>
          <p:cNvSpPr/>
          <p:nvPr/>
        </p:nvSpPr>
        <p:spPr>
          <a:xfrm>
            <a:off x="-152400" y="4356100"/>
            <a:ext cx="2197100" cy="858252"/>
          </a:xfrm>
          <a:prstGeom prst="ellipse">
            <a:avLst/>
          </a:prstGeom>
          <a:noFill/>
          <a:ln w="28575" cap="flat" cmpd="sng" algn="ctr">
            <a:solidFill>
              <a:schemeClr val="accent4"/>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3619500" y="4432300"/>
            <a:ext cx="2197100" cy="858252"/>
          </a:xfrm>
          <a:prstGeom prst="ellipse">
            <a:avLst/>
          </a:prstGeom>
          <a:noFill/>
          <a:ln w="28575" cap="flat" cmpd="sng" algn="ctr">
            <a:solidFill>
              <a:schemeClr val="accent4"/>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779462" y="1761565"/>
            <a:ext cx="3014279" cy="369332"/>
          </a:xfrm>
          <a:prstGeom prst="rect">
            <a:avLst/>
          </a:prstGeom>
          <a:noFill/>
        </p:spPr>
        <p:txBody>
          <a:bodyPr wrap="none" rtlCol="0">
            <a:spAutoFit/>
          </a:bodyPr>
          <a:lstStyle/>
          <a:p>
            <a:r>
              <a:rPr lang="en-US" dirty="0" smtClean="0">
                <a:solidFill>
                  <a:schemeClr val="accent1"/>
                </a:solidFill>
              </a:rPr>
              <a:t>Seek time = 3186*5ms = 15.9s</a:t>
            </a:r>
            <a:endParaRPr lang="en-US" dirty="0">
              <a:solidFill>
                <a:schemeClr val="accent1"/>
              </a:solidFill>
            </a:endParaRPr>
          </a:p>
        </p:txBody>
      </p:sp>
      <p:sp>
        <p:nvSpPr>
          <p:cNvPr id="10" name="TextBox 9"/>
          <p:cNvSpPr txBox="1"/>
          <p:nvPr/>
        </p:nvSpPr>
        <p:spPr>
          <a:xfrm>
            <a:off x="5347084" y="1761565"/>
            <a:ext cx="2786603" cy="369332"/>
          </a:xfrm>
          <a:prstGeom prst="rect">
            <a:avLst/>
          </a:prstGeom>
          <a:noFill/>
        </p:spPr>
        <p:txBody>
          <a:bodyPr wrap="none" rtlCol="0">
            <a:spAutoFit/>
          </a:bodyPr>
          <a:lstStyle/>
          <a:p>
            <a:r>
              <a:rPr lang="en-US" dirty="0" smtClean="0">
                <a:solidFill>
                  <a:schemeClr val="accent1"/>
                </a:solidFill>
              </a:rPr>
              <a:t>Seek time = 265*5ms = 1.3s</a:t>
            </a:r>
            <a:endParaRPr lang="en-US" dirty="0">
              <a:solidFill>
                <a:schemeClr val="accent1"/>
              </a:solidFill>
            </a:endParaRPr>
          </a:p>
        </p:txBody>
      </p:sp>
      <p:sp>
        <p:nvSpPr>
          <p:cNvPr id="11" name="Date Placeholder 10"/>
          <p:cNvSpPr>
            <a:spLocks noGrp="1"/>
          </p:cNvSpPr>
          <p:nvPr>
            <p:ph type="dt" sz="half" idx="10"/>
          </p:nvPr>
        </p:nvSpPr>
        <p:spPr/>
        <p:txBody>
          <a:bodyPr/>
          <a:lstStyle/>
          <a:p>
            <a:r>
              <a:rPr lang="en-US" smtClean="0"/>
              <a:t>22 June 2010</a:t>
            </a:r>
            <a:endParaRPr lang="en-US"/>
          </a:p>
        </p:txBody>
      </p:sp>
      <p:sp>
        <p:nvSpPr>
          <p:cNvPr id="12" name="Slide Number Placeholder 11"/>
          <p:cNvSpPr>
            <a:spLocks noGrp="1"/>
          </p:cNvSpPr>
          <p:nvPr>
            <p:ph type="sldNum" sz="quarter" idx="12"/>
          </p:nvPr>
        </p:nvSpPr>
        <p:spPr/>
        <p:txBody>
          <a:bodyPr/>
          <a:lstStyle/>
          <a:p>
            <a:fld id="{79D12F78-DAA3-0942-9FAF-6458D4485B64}" type="slidenum">
              <a:rPr lang="en-US" smtClean="0"/>
              <a:pPr/>
              <a:t>11</a:t>
            </a:fld>
            <a:endParaRPr lang="en-US"/>
          </a:p>
        </p:txBody>
      </p:sp>
      <p:sp>
        <p:nvSpPr>
          <p:cNvPr id="13" name="Footer Placeholder 12"/>
          <p:cNvSpPr>
            <a:spLocks noGrp="1"/>
          </p:cNvSpPr>
          <p:nvPr>
            <p:ph type="ftr" sz="quarter" idx="11"/>
          </p:nvPr>
        </p:nvSpPr>
        <p:spPr/>
        <p:txBody>
          <a:bodyPr/>
          <a:lstStyle/>
          <a:p>
            <a:r>
              <a:rPr lang="en-US" smtClean="0"/>
              <a:t>Rene Brun: IO in multicore era</a:t>
            </a: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581901" cy="1414549"/>
          </a:xfrm>
        </p:spPr>
        <p:txBody>
          <a:bodyPr/>
          <a:lstStyle/>
          <a:p>
            <a:r>
              <a:rPr lang="en-US" dirty="0" smtClean="0"/>
              <a:t>Use Case </a:t>
            </a:r>
            <a:br>
              <a:rPr lang="en-US" dirty="0" smtClean="0"/>
            </a:br>
            <a:r>
              <a:rPr lang="en-US" sz="3700" dirty="0" smtClean="0"/>
              <a:t>re</a:t>
            </a:r>
            <a:r>
              <a:rPr lang="en-US" sz="3600" dirty="0" smtClean="0"/>
              <a:t>ading 20% of the events</a:t>
            </a:r>
            <a:endParaRPr lang="en-US" sz="3600" dirty="0"/>
          </a:p>
        </p:txBody>
      </p:sp>
      <p:pic>
        <p:nvPicPr>
          <p:cNvPr id="4" name="Picture 3"/>
          <p:cNvPicPr>
            <a:picLocks noChangeAspect="1"/>
          </p:cNvPicPr>
          <p:nvPr/>
        </p:nvPicPr>
        <p:blipFill>
          <a:blip r:embed="rId2"/>
          <a:stretch>
            <a:fillRect/>
          </a:stretch>
        </p:blipFill>
        <p:spPr>
          <a:xfrm>
            <a:off x="190500" y="2500039"/>
            <a:ext cx="5727700" cy="3900761"/>
          </a:xfrm>
          <a:prstGeom prst="rect">
            <a:avLst/>
          </a:prstGeom>
        </p:spPr>
      </p:pic>
      <p:pic>
        <p:nvPicPr>
          <p:cNvPr id="3" name="Picture 2"/>
          <p:cNvPicPr>
            <a:picLocks noChangeAspect="1"/>
          </p:cNvPicPr>
          <p:nvPr/>
        </p:nvPicPr>
        <p:blipFill>
          <a:blip r:embed="rId3"/>
          <a:stretch>
            <a:fillRect/>
          </a:stretch>
        </p:blipFill>
        <p:spPr>
          <a:xfrm>
            <a:off x="4146658" y="2260600"/>
            <a:ext cx="5518041" cy="3721100"/>
          </a:xfrm>
          <a:prstGeom prst="rect">
            <a:avLst/>
          </a:prstGeom>
        </p:spPr>
      </p:pic>
      <p:sp>
        <p:nvSpPr>
          <p:cNvPr id="5" name="Oval 4"/>
          <p:cNvSpPr/>
          <p:nvPr/>
        </p:nvSpPr>
        <p:spPr>
          <a:xfrm>
            <a:off x="3721100" y="4079374"/>
            <a:ext cx="2197100" cy="858252"/>
          </a:xfrm>
          <a:prstGeom prst="ellipse">
            <a:avLst/>
          </a:prstGeom>
          <a:noFill/>
          <a:ln w="28575" cap="flat" cmpd="sng" algn="ctr">
            <a:solidFill>
              <a:schemeClr val="accent4"/>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Oval 5"/>
          <p:cNvSpPr/>
          <p:nvPr/>
        </p:nvSpPr>
        <p:spPr>
          <a:xfrm>
            <a:off x="-279400" y="4356100"/>
            <a:ext cx="2476500" cy="1010652"/>
          </a:xfrm>
          <a:prstGeom prst="ellipse">
            <a:avLst/>
          </a:prstGeom>
          <a:noFill/>
          <a:ln w="28575" cap="flat" cmpd="sng" algn="ctr">
            <a:solidFill>
              <a:schemeClr val="accent4"/>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ounded Rectangular Callout 6"/>
          <p:cNvSpPr/>
          <p:nvPr/>
        </p:nvSpPr>
        <p:spPr>
          <a:xfrm>
            <a:off x="381000" y="1522126"/>
            <a:ext cx="1663700" cy="738474"/>
          </a:xfrm>
          <a:prstGeom prst="wedgeRoundRectCallout">
            <a:avLst>
              <a:gd name="adj1" fmla="val -8619"/>
              <a:gd name="adj2" fmla="val 74538"/>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Even in this difficult case cache is better</a:t>
            </a:r>
            <a:endParaRPr lang="en-US" dirty="0"/>
          </a:p>
        </p:txBody>
      </p:sp>
      <p:sp>
        <p:nvSpPr>
          <p:cNvPr id="8" name="Date Placeholder 7"/>
          <p:cNvSpPr>
            <a:spLocks noGrp="1"/>
          </p:cNvSpPr>
          <p:nvPr>
            <p:ph type="dt" sz="half" idx="10"/>
          </p:nvPr>
        </p:nvSpPr>
        <p:spPr/>
        <p:txBody>
          <a:bodyPr/>
          <a:lstStyle/>
          <a:p>
            <a:r>
              <a:rPr lang="en-US" smtClean="0"/>
              <a:t>22 June 2010</a:t>
            </a:r>
            <a:endParaRPr lang="en-US"/>
          </a:p>
        </p:txBody>
      </p:sp>
      <p:sp>
        <p:nvSpPr>
          <p:cNvPr id="9" name="Slide Number Placeholder 8"/>
          <p:cNvSpPr>
            <a:spLocks noGrp="1"/>
          </p:cNvSpPr>
          <p:nvPr>
            <p:ph type="sldNum" sz="quarter" idx="12"/>
          </p:nvPr>
        </p:nvSpPr>
        <p:spPr/>
        <p:txBody>
          <a:bodyPr/>
          <a:lstStyle/>
          <a:p>
            <a:fld id="{79D12F78-DAA3-0942-9FAF-6458D4485B64}" type="slidenum">
              <a:rPr lang="en-US" smtClean="0"/>
              <a:pPr/>
              <a:t>12</a:t>
            </a:fld>
            <a:endParaRPr lang="en-US"/>
          </a:p>
        </p:txBody>
      </p:sp>
      <p:sp>
        <p:nvSpPr>
          <p:cNvPr id="10" name="Footer Placeholder 9"/>
          <p:cNvSpPr>
            <a:spLocks noGrp="1"/>
          </p:cNvSpPr>
          <p:nvPr>
            <p:ph type="ftr" sz="quarter" idx="11"/>
          </p:nvPr>
        </p:nvSpPr>
        <p:spPr/>
        <p:txBody>
          <a:bodyPr/>
          <a:lstStyle/>
          <a:p>
            <a:r>
              <a:rPr lang="en-US" smtClean="0"/>
              <a:t>Rene Brun: IO in multicore era</a:t>
            </a: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581901" cy="1002002"/>
          </a:xfrm>
        </p:spPr>
        <p:txBody>
          <a:bodyPr/>
          <a:lstStyle/>
          <a:p>
            <a:r>
              <a:rPr lang="en-US" dirty="0" smtClean="0"/>
              <a:t>What is the </a:t>
            </a:r>
            <a:r>
              <a:rPr lang="en-US" dirty="0" err="1" smtClean="0">
                <a:solidFill>
                  <a:srgbClr val="F2D908"/>
                </a:solidFill>
              </a:rPr>
              <a:t>TreeCache</a:t>
            </a:r>
            <a:endParaRPr lang="en-US" dirty="0">
              <a:solidFill>
                <a:srgbClr val="F2D908"/>
              </a:solidFill>
            </a:endParaRPr>
          </a:p>
        </p:txBody>
      </p:sp>
      <p:sp>
        <p:nvSpPr>
          <p:cNvPr id="3" name="Content Placeholder 2"/>
          <p:cNvSpPr>
            <a:spLocks noGrp="1"/>
          </p:cNvSpPr>
          <p:nvPr>
            <p:ph idx="1"/>
          </p:nvPr>
        </p:nvSpPr>
        <p:spPr>
          <a:xfrm>
            <a:off x="779462" y="1417053"/>
            <a:ext cx="7581901" cy="4418971"/>
          </a:xfrm>
        </p:spPr>
        <p:txBody>
          <a:bodyPr>
            <a:normAutofit lnSpcReduction="10000"/>
          </a:bodyPr>
          <a:lstStyle/>
          <a:p>
            <a:r>
              <a:rPr lang="en-US" dirty="0" smtClean="0"/>
              <a:t>It groups into one buffer all blocks from the used branches.</a:t>
            </a:r>
          </a:p>
          <a:p>
            <a:r>
              <a:rPr lang="en-US" dirty="0" smtClean="0"/>
              <a:t>The blocks are sorted in ascending order and consecutive blocks merged such that the file is read sequentially.</a:t>
            </a:r>
          </a:p>
          <a:p>
            <a:r>
              <a:rPr lang="en-US" dirty="0" smtClean="0"/>
              <a:t>It reduces typically by a factor </a:t>
            </a:r>
            <a:r>
              <a:rPr lang="en-US" sz="3300" dirty="0" smtClean="0">
                <a:solidFill>
                  <a:schemeClr val="accent4">
                    <a:lumMod val="60000"/>
                    <a:lumOff val="40000"/>
                  </a:schemeClr>
                </a:solidFill>
              </a:rPr>
              <a:t>10000</a:t>
            </a:r>
            <a:r>
              <a:rPr lang="en-US" dirty="0" smtClean="0"/>
              <a:t> the number of transactions with the disk and in particular the network with servers like </a:t>
            </a:r>
            <a:r>
              <a:rPr lang="en-US" dirty="0" err="1" smtClean="0">
                <a:solidFill>
                  <a:schemeClr val="accent1"/>
                </a:solidFill>
              </a:rPr>
              <a:t>httpd</a:t>
            </a:r>
            <a:r>
              <a:rPr lang="en-US" dirty="0" smtClean="0"/>
              <a:t>, </a:t>
            </a:r>
            <a:r>
              <a:rPr lang="en-US" dirty="0" err="1" smtClean="0">
                <a:solidFill>
                  <a:srgbClr val="F2D908"/>
                </a:solidFill>
              </a:rPr>
              <a:t>xrootd</a:t>
            </a:r>
            <a:r>
              <a:rPr lang="en-US" dirty="0" smtClean="0"/>
              <a:t> or </a:t>
            </a:r>
            <a:r>
              <a:rPr lang="en-US" dirty="0" err="1" smtClean="0">
                <a:solidFill>
                  <a:srgbClr val="F2D908"/>
                </a:solidFill>
              </a:rPr>
              <a:t>dCache</a:t>
            </a:r>
            <a:r>
              <a:rPr lang="en-US" dirty="0" smtClean="0"/>
              <a:t>.</a:t>
            </a:r>
          </a:p>
          <a:p>
            <a:r>
              <a:rPr lang="en-US" dirty="0" smtClean="0"/>
              <a:t>The typical size of the </a:t>
            </a:r>
            <a:r>
              <a:rPr lang="en-US" dirty="0" err="1" smtClean="0">
                <a:solidFill>
                  <a:srgbClr val="F2D908"/>
                </a:solidFill>
              </a:rPr>
              <a:t>TreeCache</a:t>
            </a:r>
            <a:r>
              <a:rPr lang="en-US" dirty="0" smtClean="0"/>
              <a:t> is 30 Mbytes, but higher values will always give better </a:t>
            </a:r>
            <a:r>
              <a:rPr lang="en-US" dirty="0" smtClean="0"/>
              <a:t>results</a:t>
            </a:r>
            <a:endParaRPr lang="en-US" dirty="0"/>
          </a:p>
        </p:txBody>
      </p:sp>
      <p:sp>
        <p:nvSpPr>
          <p:cNvPr id="4" name="Date Placeholder 3"/>
          <p:cNvSpPr>
            <a:spLocks noGrp="1"/>
          </p:cNvSpPr>
          <p:nvPr>
            <p:ph type="dt" sz="half" idx="10"/>
          </p:nvPr>
        </p:nvSpPr>
        <p:spPr/>
        <p:txBody>
          <a:bodyPr/>
          <a:lstStyle/>
          <a:p>
            <a:r>
              <a:rPr lang="en-US" smtClean="0"/>
              <a:t>22 June 2010</a:t>
            </a:r>
            <a:endParaRPr lang="en-US"/>
          </a:p>
        </p:txBody>
      </p:sp>
      <p:sp>
        <p:nvSpPr>
          <p:cNvPr id="5" name="Slide Number Placeholder 4"/>
          <p:cNvSpPr>
            <a:spLocks noGrp="1"/>
          </p:cNvSpPr>
          <p:nvPr>
            <p:ph type="sldNum" sz="quarter" idx="12"/>
          </p:nvPr>
        </p:nvSpPr>
        <p:spPr/>
        <p:txBody>
          <a:bodyPr/>
          <a:lstStyle/>
          <a:p>
            <a:fld id="{79D12F78-DAA3-0942-9FAF-6458D4485B64}" type="slidenum">
              <a:rPr lang="en-US" smtClean="0"/>
              <a:pPr/>
              <a:t>13</a:t>
            </a:fld>
            <a:endParaRPr lang="en-US"/>
          </a:p>
        </p:txBody>
      </p:sp>
      <p:sp>
        <p:nvSpPr>
          <p:cNvPr id="6" name="Footer Placeholder 5"/>
          <p:cNvSpPr>
            <a:spLocks noGrp="1"/>
          </p:cNvSpPr>
          <p:nvPr>
            <p:ph type="ftr" sz="quarter" idx="11"/>
          </p:nvPr>
        </p:nvSpPr>
        <p:spPr/>
        <p:txBody>
          <a:bodyPr/>
          <a:lstStyle/>
          <a:p>
            <a:r>
              <a:rPr lang="en-US" smtClean="0"/>
              <a:t>Rene Brun: IO in multicore era</a:t>
            </a:r>
            <a:endParaRPr lang="en-US"/>
          </a:p>
        </p:txBody>
      </p:sp>
      <p:sp>
        <p:nvSpPr>
          <p:cNvPr id="7" name="Rectangle 6"/>
          <p:cNvSpPr/>
          <p:nvPr/>
        </p:nvSpPr>
        <p:spPr>
          <a:xfrm>
            <a:off x="7416799" y="1587500"/>
            <a:ext cx="944563" cy="177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smtClean="0"/>
              <a:t>readv</a:t>
            </a:r>
            <a:endParaRPr lang="en-US" dirty="0"/>
          </a:p>
        </p:txBody>
      </p:sp>
      <p:sp>
        <p:nvSpPr>
          <p:cNvPr id="8" name="Rectangle 7"/>
          <p:cNvSpPr/>
          <p:nvPr/>
        </p:nvSpPr>
        <p:spPr>
          <a:xfrm>
            <a:off x="7569199" y="1739900"/>
            <a:ext cx="944563" cy="177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smtClean="0"/>
              <a:t>readv</a:t>
            </a:r>
            <a:endParaRPr lang="en-US" dirty="0"/>
          </a:p>
        </p:txBody>
      </p:sp>
      <p:sp>
        <p:nvSpPr>
          <p:cNvPr id="9" name="Rectangle 8"/>
          <p:cNvSpPr/>
          <p:nvPr/>
        </p:nvSpPr>
        <p:spPr>
          <a:xfrm>
            <a:off x="7721599" y="1892300"/>
            <a:ext cx="944563" cy="177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smtClean="0"/>
              <a:t>readv</a:t>
            </a:r>
            <a:endParaRPr lang="en-US" dirty="0"/>
          </a:p>
        </p:txBody>
      </p:sp>
      <p:sp>
        <p:nvSpPr>
          <p:cNvPr id="10" name="Rectangle 9"/>
          <p:cNvSpPr/>
          <p:nvPr/>
        </p:nvSpPr>
        <p:spPr>
          <a:xfrm>
            <a:off x="7873999" y="2044700"/>
            <a:ext cx="944563" cy="177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smtClean="0"/>
              <a:t>readv</a:t>
            </a:r>
            <a:endParaRPr lang="en-US" dirty="0"/>
          </a:p>
        </p:txBody>
      </p:sp>
      <p:sp>
        <p:nvSpPr>
          <p:cNvPr id="11" name="Rectangle 10"/>
          <p:cNvSpPr/>
          <p:nvPr/>
        </p:nvSpPr>
        <p:spPr>
          <a:xfrm>
            <a:off x="8026399" y="2197100"/>
            <a:ext cx="944563" cy="177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err="1" smtClean="0"/>
              <a:t>readv</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7154" name="Rectangle 2"/>
          <p:cNvSpPr>
            <a:spLocks noGrp="1" noChangeArrowheads="1"/>
          </p:cNvSpPr>
          <p:nvPr>
            <p:ph type="title"/>
          </p:nvPr>
        </p:nvSpPr>
        <p:spPr>
          <a:xfrm>
            <a:off x="779462" y="107577"/>
            <a:ext cx="7581901" cy="997323"/>
          </a:xfrm>
        </p:spPr>
        <p:txBody>
          <a:bodyPr/>
          <a:lstStyle/>
          <a:p>
            <a:r>
              <a:rPr lang="en-US" sz="3600" dirty="0" err="1" smtClean="0"/>
              <a:t>TTreeCache</a:t>
            </a:r>
            <a:r>
              <a:rPr lang="en-US" sz="3600" dirty="0" smtClean="0"/>
              <a:t> with LANs and WANs</a:t>
            </a:r>
            <a:endParaRPr lang="en-US" sz="3600" dirty="0"/>
          </a:p>
        </p:txBody>
      </p:sp>
      <p:sp>
        <p:nvSpPr>
          <p:cNvPr id="7" name="Date Placeholder 3"/>
          <p:cNvSpPr>
            <a:spLocks noGrp="1"/>
          </p:cNvSpPr>
          <p:nvPr>
            <p:ph type="dt" sz="half" idx="10"/>
          </p:nvPr>
        </p:nvSpPr>
        <p:spPr/>
        <p:txBody>
          <a:bodyPr/>
          <a:lstStyle/>
          <a:p>
            <a:r>
              <a:rPr lang="en-US" smtClean="0"/>
              <a:t>22 June 2010</a:t>
            </a:r>
            <a:endParaRPr lang="en-US"/>
          </a:p>
        </p:txBody>
      </p:sp>
      <p:sp>
        <p:nvSpPr>
          <p:cNvPr id="8" name="Footer Placeholder 4"/>
          <p:cNvSpPr>
            <a:spLocks noGrp="1"/>
          </p:cNvSpPr>
          <p:nvPr>
            <p:ph type="ftr" sz="quarter" idx="11"/>
          </p:nvPr>
        </p:nvSpPr>
        <p:spPr/>
        <p:txBody>
          <a:bodyPr/>
          <a:lstStyle/>
          <a:p>
            <a:r>
              <a:rPr lang="en-US" smtClean="0"/>
              <a:t>Rene Brun: IO in multicore era</a:t>
            </a:r>
            <a:endParaRPr lang="en-US"/>
          </a:p>
        </p:txBody>
      </p:sp>
      <p:sp>
        <p:nvSpPr>
          <p:cNvPr id="9" name="Slide Number Placeholder 5"/>
          <p:cNvSpPr>
            <a:spLocks noGrp="1"/>
          </p:cNvSpPr>
          <p:nvPr>
            <p:ph type="sldNum" sz="quarter" idx="12"/>
          </p:nvPr>
        </p:nvSpPr>
        <p:spPr/>
        <p:txBody>
          <a:bodyPr/>
          <a:lstStyle/>
          <a:p>
            <a:fld id="{DE9583B8-102E-224B-86CF-AA8ABEE3A669}" type="slidenum">
              <a:rPr lang="en-US"/>
              <a:pPr/>
              <a:t>14</a:t>
            </a:fld>
            <a:endParaRPr lang="en-US"/>
          </a:p>
        </p:txBody>
      </p:sp>
      <p:sp>
        <p:nvSpPr>
          <p:cNvPr id="817158" name="Rectangle 6"/>
          <p:cNvSpPr>
            <a:spLocks noChangeArrowheads="1"/>
          </p:cNvSpPr>
          <p:nvPr/>
        </p:nvSpPr>
        <p:spPr bwMode="auto">
          <a:xfrm>
            <a:off x="990600" y="6096000"/>
            <a:ext cx="309563" cy="228600"/>
          </a:xfrm>
          <a:prstGeom prst="rect">
            <a:avLst/>
          </a:prstGeom>
          <a:noFill/>
          <a:ln w="12700">
            <a:solidFill>
              <a:schemeClr val="tx1"/>
            </a:solidFill>
            <a:miter lim="800000"/>
            <a:headEnd/>
            <a:tailEnd/>
          </a:ln>
          <a:effectLst/>
        </p:spPr>
        <p:txBody>
          <a:bodyPr wrap="none" anchor="ctr">
            <a:prstTxWarp prst="textNoShape">
              <a:avLst/>
            </a:prstTxWarp>
          </a:bodyPr>
          <a:lstStyle/>
          <a:p>
            <a:endParaRPr lang="en-US"/>
          </a:p>
        </p:txBody>
      </p:sp>
      <p:graphicFrame>
        <p:nvGraphicFramePr>
          <p:cNvPr id="10" name="Table 9"/>
          <p:cNvGraphicFramePr>
            <a:graphicFrameLocks noGrp="1"/>
          </p:cNvGraphicFramePr>
          <p:nvPr/>
        </p:nvGraphicFramePr>
        <p:xfrm>
          <a:off x="123077" y="1326516"/>
          <a:ext cx="6253257" cy="4587240"/>
        </p:xfrm>
        <a:graphic>
          <a:graphicData uri="http://schemas.openxmlformats.org/drawingml/2006/table">
            <a:tbl>
              <a:tblPr firstRow="1" bandRow="1">
                <a:tableStyleId>{5C22544A-7EE6-4342-B048-85BDC9FD1C3A}</a:tableStyleId>
              </a:tblPr>
              <a:tblGrid>
                <a:gridCol w="2127942"/>
                <a:gridCol w="1036563"/>
                <a:gridCol w="1099386"/>
                <a:gridCol w="1015623"/>
                <a:gridCol w="973743"/>
              </a:tblGrid>
              <a:tr h="573405">
                <a:tc>
                  <a:txBody>
                    <a:bodyPr/>
                    <a:lstStyle/>
                    <a:p>
                      <a:pPr algn="ctr"/>
                      <a:r>
                        <a:rPr lang="en-US" sz="1400" dirty="0" smtClean="0"/>
                        <a:t>client</a:t>
                      </a:r>
                      <a:endParaRPr lang="en-US" sz="1400" dirty="0"/>
                    </a:p>
                  </a:txBody>
                  <a:tcPr/>
                </a:tc>
                <a:tc>
                  <a:txBody>
                    <a:bodyPr/>
                    <a:lstStyle/>
                    <a:p>
                      <a:pPr algn="ctr"/>
                      <a:r>
                        <a:rPr lang="en-US" sz="1400" dirty="0" smtClean="0"/>
                        <a:t>latency</a:t>
                      </a:r>
                    </a:p>
                    <a:p>
                      <a:pPr algn="ctr"/>
                      <a:r>
                        <a:rPr lang="en-US" sz="1400" dirty="0" smtClean="0"/>
                        <a:t>(ms)</a:t>
                      </a:r>
                      <a:endParaRPr lang="en-US" sz="1400" dirty="0"/>
                    </a:p>
                  </a:txBody>
                  <a:tcPr/>
                </a:tc>
                <a:tc>
                  <a:txBody>
                    <a:bodyPr/>
                    <a:lstStyle/>
                    <a:p>
                      <a:pPr algn="ctr"/>
                      <a:r>
                        <a:rPr lang="en-US" sz="1400" dirty="0" err="1" smtClean="0"/>
                        <a:t>cachesize</a:t>
                      </a:r>
                      <a:endParaRPr lang="en-US" sz="1400" dirty="0" smtClean="0"/>
                    </a:p>
                    <a:p>
                      <a:pPr algn="ctr"/>
                      <a:r>
                        <a:rPr lang="en-US" sz="1400" dirty="0" smtClean="0"/>
                        <a:t>0</a:t>
                      </a:r>
                      <a:endParaRPr lang="en-US" sz="1400" dirty="0"/>
                    </a:p>
                  </a:txBody>
                  <a:tcPr/>
                </a:tc>
                <a:tc>
                  <a:txBody>
                    <a:bodyPr/>
                    <a:lstStyle/>
                    <a:p>
                      <a:pPr algn="ctr"/>
                      <a:r>
                        <a:rPr lang="en-US" sz="1400" dirty="0" err="1" smtClean="0"/>
                        <a:t>cachesize</a:t>
                      </a:r>
                      <a:endParaRPr lang="en-US" sz="1400" dirty="0" smtClean="0"/>
                    </a:p>
                    <a:p>
                      <a:pPr algn="ctr"/>
                      <a:r>
                        <a:rPr lang="en-US" sz="1400" dirty="0" smtClean="0"/>
                        <a:t>64k</a:t>
                      </a:r>
                      <a:endParaRPr lang="en-US" sz="1400" dirty="0"/>
                    </a:p>
                  </a:txBody>
                  <a:tcPr/>
                </a:tc>
                <a:tc>
                  <a:txBody>
                    <a:bodyPr/>
                    <a:lstStyle/>
                    <a:p>
                      <a:pPr algn="ctr"/>
                      <a:r>
                        <a:rPr lang="en-US" sz="1400" dirty="0" err="1" smtClean="0"/>
                        <a:t>cachesize</a:t>
                      </a:r>
                      <a:endParaRPr lang="en-US" sz="1400" dirty="0" smtClean="0"/>
                    </a:p>
                    <a:p>
                      <a:pPr algn="ctr"/>
                      <a:r>
                        <a:rPr lang="en-US" sz="1400" dirty="0" smtClean="0"/>
                        <a:t>10 MB</a:t>
                      </a:r>
                      <a:endParaRPr lang="en-US" sz="1400" dirty="0"/>
                    </a:p>
                  </a:txBody>
                  <a:tcPr/>
                </a:tc>
              </a:tr>
              <a:tr h="573405">
                <a:tc>
                  <a:txBody>
                    <a:bodyPr/>
                    <a:lstStyle/>
                    <a:p>
                      <a:pPr algn="ctr"/>
                      <a:r>
                        <a:rPr lang="en-US" sz="1400" dirty="0" smtClean="0">
                          <a:solidFill>
                            <a:schemeClr val="accent4"/>
                          </a:solidFill>
                        </a:rPr>
                        <a:t>A</a:t>
                      </a:r>
                      <a:r>
                        <a:rPr lang="en-US" sz="1400" dirty="0" smtClean="0">
                          <a:solidFill>
                            <a:schemeClr val="accent3"/>
                          </a:solidFill>
                        </a:rPr>
                        <a:t>: local</a:t>
                      </a:r>
                    </a:p>
                    <a:p>
                      <a:pPr algn="ctr"/>
                      <a:r>
                        <a:rPr lang="en-US" sz="1400" dirty="0" err="1" smtClean="0">
                          <a:solidFill>
                            <a:schemeClr val="accent3"/>
                          </a:solidFill>
                        </a:rPr>
                        <a:t>pcbrun.cern.ch</a:t>
                      </a:r>
                      <a:endParaRPr lang="en-US" sz="1400" dirty="0">
                        <a:solidFill>
                          <a:schemeClr val="accent3"/>
                        </a:solidFill>
                      </a:endParaRPr>
                    </a:p>
                  </a:txBody>
                  <a:tcPr/>
                </a:tc>
                <a:tc>
                  <a:txBody>
                    <a:bodyPr/>
                    <a:lstStyle/>
                    <a:p>
                      <a:pPr algn="ctr"/>
                      <a:r>
                        <a:rPr lang="en-US" sz="1400" dirty="0" smtClean="0">
                          <a:solidFill>
                            <a:schemeClr val="bg1"/>
                          </a:solidFill>
                        </a:rPr>
                        <a:t>0</a:t>
                      </a:r>
                      <a:endParaRPr lang="en-US" sz="1400" dirty="0">
                        <a:solidFill>
                          <a:schemeClr val="bg1"/>
                        </a:solidFill>
                      </a:endParaRPr>
                    </a:p>
                  </a:txBody>
                  <a:tcPr/>
                </a:tc>
                <a:tc>
                  <a:txBody>
                    <a:bodyPr/>
                    <a:lstStyle/>
                    <a:p>
                      <a:pPr algn="ctr"/>
                      <a:r>
                        <a:rPr lang="en-US" sz="1400" dirty="0" smtClean="0">
                          <a:solidFill>
                            <a:schemeClr val="bg1"/>
                          </a:solidFill>
                        </a:rPr>
                        <a:t>3.4 </a:t>
                      </a:r>
                      <a:r>
                        <a:rPr lang="en-US" sz="1400" dirty="0" err="1" smtClean="0">
                          <a:solidFill>
                            <a:schemeClr val="bg1"/>
                          </a:solidFill>
                        </a:rPr>
                        <a:t>s</a:t>
                      </a:r>
                      <a:endParaRPr lang="en-US" sz="1400" dirty="0">
                        <a:solidFill>
                          <a:schemeClr val="bg1"/>
                        </a:solidFill>
                      </a:endParaRPr>
                    </a:p>
                  </a:txBody>
                  <a:tcPr/>
                </a:tc>
                <a:tc>
                  <a:txBody>
                    <a:bodyPr/>
                    <a:lstStyle/>
                    <a:p>
                      <a:pPr algn="ctr"/>
                      <a:r>
                        <a:rPr lang="en-US" sz="1400" dirty="0" smtClean="0">
                          <a:solidFill>
                            <a:schemeClr val="bg1"/>
                          </a:solidFill>
                        </a:rPr>
                        <a:t>3.4</a:t>
                      </a:r>
                      <a:endParaRPr lang="en-US" sz="1400" dirty="0">
                        <a:solidFill>
                          <a:schemeClr val="bg1"/>
                        </a:solidFill>
                      </a:endParaRPr>
                    </a:p>
                  </a:txBody>
                  <a:tcPr/>
                </a:tc>
                <a:tc>
                  <a:txBody>
                    <a:bodyPr/>
                    <a:lstStyle/>
                    <a:p>
                      <a:pPr algn="ctr"/>
                      <a:r>
                        <a:rPr lang="en-US" sz="1400" dirty="0" smtClean="0">
                          <a:solidFill>
                            <a:schemeClr val="bg1"/>
                          </a:solidFill>
                        </a:rPr>
                        <a:t>3.3</a:t>
                      </a:r>
                      <a:endParaRPr lang="en-US" sz="1400" dirty="0">
                        <a:solidFill>
                          <a:schemeClr val="bg1"/>
                        </a:solidFill>
                      </a:endParaRPr>
                    </a:p>
                  </a:txBody>
                  <a:tcPr/>
                </a:tc>
              </a:tr>
              <a:tr h="573405">
                <a:tc>
                  <a:txBody>
                    <a:bodyPr/>
                    <a:lstStyle/>
                    <a:p>
                      <a:pPr algn="ctr"/>
                      <a:r>
                        <a:rPr lang="en-US" sz="1400" dirty="0" smtClean="0">
                          <a:solidFill>
                            <a:srgbClr val="C61B1B"/>
                          </a:solidFill>
                        </a:rPr>
                        <a:t>B</a:t>
                      </a:r>
                      <a:r>
                        <a:rPr lang="en-US" sz="1400" dirty="0" smtClean="0">
                          <a:solidFill>
                            <a:schemeClr val="accent3"/>
                          </a:solidFill>
                        </a:rPr>
                        <a:t>:</a:t>
                      </a:r>
                      <a:r>
                        <a:rPr lang="en-US" sz="1400" baseline="0" dirty="0" smtClean="0">
                          <a:solidFill>
                            <a:schemeClr val="accent3"/>
                          </a:solidFill>
                        </a:rPr>
                        <a:t> </a:t>
                      </a:r>
                      <a:r>
                        <a:rPr lang="en-US" sz="1400" dirty="0" smtClean="0">
                          <a:solidFill>
                            <a:schemeClr val="accent3"/>
                          </a:solidFill>
                        </a:rPr>
                        <a:t>100Mb.s</a:t>
                      </a:r>
                    </a:p>
                    <a:p>
                      <a:pPr algn="ctr"/>
                      <a:r>
                        <a:rPr lang="en-US" sz="1400" dirty="0" smtClean="0">
                          <a:solidFill>
                            <a:schemeClr val="accent3"/>
                          </a:solidFill>
                        </a:rPr>
                        <a:t>CERN LAN</a:t>
                      </a:r>
                      <a:endParaRPr lang="en-US" sz="1400" dirty="0">
                        <a:solidFill>
                          <a:schemeClr val="accent3"/>
                        </a:solidFill>
                      </a:endParaRPr>
                    </a:p>
                  </a:txBody>
                  <a:tcPr/>
                </a:tc>
                <a:tc>
                  <a:txBody>
                    <a:bodyPr/>
                    <a:lstStyle/>
                    <a:p>
                      <a:pPr algn="ctr"/>
                      <a:r>
                        <a:rPr lang="en-US" sz="1400" dirty="0" smtClean="0">
                          <a:solidFill>
                            <a:schemeClr val="bg1"/>
                          </a:solidFill>
                        </a:rPr>
                        <a:t>0.3</a:t>
                      </a:r>
                      <a:endParaRPr lang="en-US" sz="1400" dirty="0">
                        <a:solidFill>
                          <a:schemeClr val="bg1"/>
                        </a:solidFill>
                      </a:endParaRPr>
                    </a:p>
                  </a:txBody>
                  <a:tcPr/>
                </a:tc>
                <a:tc>
                  <a:txBody>
                    <a:bodyPr/>
                    <a:lstStyle/>
                    <a:p>
                      <a:pPr algn="ctr"/>
                      <a:r>
                        <a:rPr lang="en-US" sz="1400" dirty="0" smtClean="0">
                          <a:solidFill>
                            <a:schemeClr val="bg1"/>
                          </a:solidFill>
                        </a:rPr>
                        <a:t>8.0 </a:t>
                      </a:r>
                      <a:r>
                        <a:rPr lang="en-US" sz="1400" dirty="0" err="1" smtClean="0">
                          <a:solidFill>
                            <a:schemeClr val="bg1"/>
                          </a:solidFill>
                        </a:rPr>
                        <a:t>s</a:t>
                      </a:r>
                      <a:endParaRPr lang="en-US" sz="1400" dirty="0">
                        <a:solidFill>
                          <a:schemeClr val="bg1"/>
                        </a:solidFill>
                      </a:endParaRPr>
                    </a:p>
                  </a:txBody>
                  <a:tcPr/>
                </a:tc>
                <a:tc>
                  <a:txBody>
                    <a:bodyPr/>
                    <a:lstStyle/>
                    <a:p>
                      <a:pPr algn="ctr"/>
                      <a:r>
                        <a:rPr lang="en-US" sz="1400" dirty="0" smtClean="0">
                          <a:solidFill>
                            <a:schemeClr val="bg1"/>
                          </a:solidFill>
                        </a:rPr>
                        <a:t>6.0</a:t>
                      </a:r>
                      <a:endParaRPr lang="en-US" sz="1400" dirty="0">
                        <a:solidFill>
                          <a:schemeClr val="bg1"/>
                        </a:solidFill>
                      </a:endParaRPr>
                    </a:p>
                  </a:txBody>
                  <a:tcPr/>
                </a:tc>
                <a:tc>
                  <a:txBody>
                    <a:bodyPr/>
                    <a:lstStyle/>
                    <a:p>
                      <a:pPr algn="ctr"/>
                      <a:r>
                        <a:rPr lang="en-US" sz="1400" dirty="0" smtClean="0">
                          <a:solidFill>
                            <a:schemeClr val="bg1"/>
                          </a:solidFill>
                        </a:rPr>
                        <a:t>4.0</a:t>
                      </a:r>
                      <a:endParaRPr lang="en-US" sz="1400" dirty="0">
                        <a:solidFill>
                          <a:schemeClr val="bg1"/>
                        </a:solidFill>
                      </a:endParaRPr>
                    </a:p>
                  </a:txBody>
                  <a:tcPr/>
                </a:tc>
              </a:tr>
              <a:tr h="573405">
                <a:tc>
                  <a:txBody>
                    <a:bodyPr/>
                    <a:lstStyle/>
                    <a:p>
                      <a:pPr algn="ctr"/>
                      <a:r>
                        <a:rPr lang="en-US" sz="1400" dirty="0" smtClean="0">
                          <a:solidFill>
                            <a:srgbClr val="C61B1B"/>
                          </a:solidFill>
                        </a:rPr>
                        <a:t>C</a:t>
                      </a:r>
                      <a:r>
                        <a:rPr lang="en-US" sz="1400" dirty="0" smtClean="0">
                          <a:solidFill>
                            <a:schemeClr val="accent3"/>
                          </a:solidFill>
                        </a:rPr>
                        <a:t>:</a:t>
                      </a:r>
                      <a:r>
                        <a:rPr lang="en-US" sz="1400" baseline="0" dirty="0" smtClean="0">
                          <a:solidFill>
                            <a:schemeClr val="accent3"/>
                          </a:solidFill>
                        </a:rPr>
                        <a:t> </a:t>
                      </a:r>
                      <a:r>
                        <a:rPr lang="en-US" sz="1400" dirty="0" smtClean="0">
                          <a:solidFill>
                            <a:schemeClr val="accent3"/>
                          </a:solidFill>
                        </a:rPr>
                        <a:t>10 Mb/</a:t>
                      </a:r>
                      <a:r>
                        <a:rPr lang="en-US" sz="1400" dirty="0" err="1" smtClean="0">
                          <a:solidFill>
                            <a:schemeClr val="accent3"/>
                          </a:solidFill>
                        </a:rPr>
                        <a:t>s</a:t>
                      </a:r>
                      <a:endParaRPr lang="en-US" sz="1400" dirty="0" smtClean="0">
                        <a:solidFill>
                          <a:schemeClr val="accent3"/>
                        </a:solidFill>
                      </a:endParaRPr>
                    </a:p>
                    <a:p>
                      <a:pPr algn="ctr"/>
                      <a:r>
                        <a:rPr lang="en-US" sz="1400" dirty="0" smtClean="0">
                          <a:solidFill>
                            <a:schemeClr val="accent3"/>
                          </a:solidFill>
                        </a:rPr>
                        <a:t>CERN wireless</a:t>
                      </a:r>
                      <a:endParaRPr lang="en-US" sz="1400" dirty="0">
                        <a:solidFill>
                          <a:schemeClr val="accent3"/>
                        </a:solidFill>
                      </a:endParaRPr>
                    </a:p>
                  </a:txBody>
                  <a:tcPr/>
                </a:tc>
                <a:tc>
                  <a:txBody>
                    <a:bodyPr/>
                    <a:lstStyle/>
                    <a:p>
                      <a:pPr algn="ctr"/>
                      <a:r>
                        <a:rPr lang="en-US" sz="1400" dirty="0" smtClean="0">
                          <a:solidFill>
                            <a:schemeClr val="bg1"/>
                          </a:solidFill>
                        </a:rPr>
                        <a:t>2</a:t>
                      </a:r>
                      <a:endParaRPr lang="en-US" sz="1400" dirty="0">
                        <a:solidFill>
                          <a:schemeClr val="bg1"/>
                        </a:solidFill>
                      </a:endParaRPr>
                    </a:p>
                  </a:txBody>
                  <a:tcPr/>
                </a:tc>
                <a:tc>
                  <a:txBody>
                    <a:bodyPr/>
                    <a:lstStyle/>
                    <a:p>
                      <a:pPr algn="ctr"/>
                      <a:r>
                        <a:rPr lang="en-US" sz="1400" dirty="0" smtClean="0">
                          <a:solidFill>
                            <a:schemeClr val="bg1"/>
                          </a:solidFill>
                        </a:rPr>
                        <a:t>11.6 </a:t>
                      </a:r>
                      <a:r>
                        <a:rPr lang="en-US" sz="1400" dirty="0" err="1" smtClean="0">
                          <a:solidFill>
                            <a:schemeClr val="bg1"/>
                          </a:solidFill>
                        </a:rPr>
                        <a:t>s</a:t>
                      </a:r>
                      <a:endParaRPr lang="en-US" sz="1400" dirty="0">
                        <a:solidFill>
                          <a:schemeClr val="bg1"/>
                        </a:solidFill>
                      </a:endParaRPr>
                    </a:p>
                  </a:txBody>
                  <a:tcPr/>
                </a:tc>
                <a:tc>
                  <a:txBody>
                    <a:bodyPr/>
                    <a:lstStyle/>
                    <a:p>
                      <a:pPr algn="ctr"/>
                      <a:r>
                        <a:rPr lang="en-US" sz="1400" dirty="0" smtClean="0">
                          <a:solidFill>
                            <a:schemeClr val="bg1"/>
                          </a:solidFill>
                        </a:rPr>
                        <a:t>5.6</a:t>
                      </a:r>
                      <a:endParaRPr lang="en-US" sz="1400" dirty="0">
                        <a:solidFill>
                          <a:schemeClr val="bg1"/>
                        </a:solidFill>
                      </a:endParaRPr>
                    </a:p>
                  </a:txBody>
                  <a:tcPr/>
                </a:tc>
                <a:tc>
                  <a:txBody>
                    <a:bodyPr/>
                    <a:lstStyle/>
                    <a:p>
                      <a:pPr algn="ctr"/>
                      <a:r>
                        <a:rPr lang="en-US" sz="1400" dirty="0" smtClean="0">
                          <a:solidFill>
                            <a:schemeClr val="bg1"/>
                          </a:solidFill>
                        </a:rPr>
                        <a:t>4.9</a:t>
                      </a:r>
                      <a:endParaRPr lang="en-US" sz="1400" dirty="0">
                        <a:solidFill>
                          <a:schemeClr val="bg1"/>
                        </a:solidFill>
                      </a:endParaRPr>
                    </a:p>
                  </a:txBody>
                  <a:tcPr/>
                </a:tc>
              </a:tr>
              <a:tr h="573405">
                <a:tc>
                  <a:txBody>
                    <a:bodyPr/>
                    <a:lstStyle/>
                    <a:p>
                      <a:pPr algn="ctr"/>
                      <a:r>
                        <a:rPr lang="en-US" sz="1400" dirty="0" smtClean="0">
                          <a:solidFill>
                            <a:srgbClr val="C61B1B"/>
                          </a:solidFill>
                        </a:rPr>
                        <a:t>D</a:t>
                      </a:r>
                      <a:r>
                        <a:rPr lang="en-US" sz="1400" dirty="0" smtClean="0">
                          <a:solidFill>
                            <a:schemeClr val="accent3"/>
                          </a:solidFill>
                        </a:rPr>
                        <a:t>: 100 Mb/</a:t>
                      </a:r>
                      <a:r>
                        <a:rPr lang="en-US" sz="1400" dirty="0" err="1" smtClean="0">
                          <a:solidFill>
                            <a:schemeClr val="accent3"/>
                          </a:solidFill>
                        </a:rPr>
                        <a:t>s</a:t>
                      </a:r>
                      <a:endParaRPr lang="en-US" sz="1400" dirty="0" smtClean="0">
                        <a:solidFill>
                          <a:schemeClr val="accent3"/>
                        </a:solidFill>
                      </a:endParaRPr>
                    </a:p>
                    <a:p>
                      <a:pPr algn="ctr"/>
                      <a:r>
                        <a:rPr lang="en-US" sz="1400" dirty="0" err="1" smtClean="0">
                          <a:solidFill>
                            <a:schemeClr val="accent3"/>
                          </a:solidFill>
                        </a:rPr>
                        <a:t>Orsay</a:t>
                      </a:r>
                      <a:endParaRPr lang="en-US" sz="1400" dirty="0">
                        <a:solidFill>
                          <a:schemeClr val="accent3"/>
                        </a:solidFill>
                      </a:endParaRPr>
                    </a:p>
                  </a:txBody>
                  <a:tcPr/>
                </a:tc>
                <a:tc>
                  <a:txBody>
                    <a:bodyPr/>
                    <a:lstStyle/>
                    <a:p>
                      <a:pPr algn="ctr"/>
                      <a:r>
                        <a:rPr lang="en-US" sz="1400" dirty="0" smtClean="0">
                          <a:solidFill>
                            <a:schemeClr val="bg1"/>
                          </a:solidFill>
                        </a:rPr>
                        <a:t>11</a:t>
                      </a:r>
                      <a:endParaRPr lang="en-US" sz="1400" dirty="0">
                        <a:solidFill>
                          <a:schemeClr val="bg1"/>
                        </a:solidFill>
                      </a:endParaRPr>
                    </a:p>
                  </a:txBody>
                  <a:tcPr/>
                </a:tc>
                <a:tc>
                  <a:txBody>
                    <a:bodyPr/>
                    <a:lstStyle/>
                    <a:p>
                      <a:pPr algn="ctr"/>
                      <a:r>
                        <a:rPr lang="en-US" sz="1400" dirty="0" smtClean="0">
                          <a:solidFill>
                            <a:schemeClr val="bg1"/>
                          </a:solidFill>
                        </a:rPr>
                        <a:t>124.7 </a:t>
                      </a:r>
                      <a:r>
                        <a:rPr lang="en-US" sz="1400" dirty="0" err="1" smtClean="0">
                          <a:solidFill>
                            <a:schemeClr val="bg1"/>
                          </a:solidFill>
                        </a:rPr>
                        <a:t>s</a:t>
                      </a:r>
                      <a:endParaRPr lang="en-US" sz="1400" dirty="0">
                        <a:solidFill>
                          <a:schemeClr val="bg1"/>
                        </a:solidFill>
                      </a:endParaRPr>
                    </a:p>
                  </a:txBody>
                  <a:tcPr/>
                </a:tc>
                <a:tc>
                  <a:txBody>
                    <a:bodyPr/>
                    <a:lstStyle/>
                    <a:p>
                      <a:pPr algn="ctr"/>
                      <a:r>
                        <a:rPr lang="en-US" sz="1400" dirty="0" smtClean="0">
                          <a:solidFill>
                            <a:schemeClr val="bg1"/>
                          </a:solidFill>
                        </a:rPr>
                        <a:t>12.3</a:t>
                      </a:r>
                      <a:endParaRPr lang="en-US" sz="1400" dirty="0">
                        <a:solidFill>
                          <a:schemeClr val="bg1"/>
                        </a:solidFill>
                      </a:endParaRPr>
                    </a:p>
                  </a:txBody>
                  <a:tcPr/>
                </a:tc>
                <a:tc>
                  <a:txBody>
                    <a:bodyPr/>
                    <a:lstStyle/>
                    <a:p>
                      <a:pPr algn="ctr"/>
                      <a:r>
                        <a:rPr lang="en-US" sz="1400" dirty="0" smtClean="0">
                          <a:solidFill>
                            <a:schemeClr val="bg1"/>
                          </a:solidFill>
                        </a:rPr>
                        <a:t>9.0</a:t>
                      </a:r>
                      <a:endParaRPr lang="en-US" sz="1400" dirty="0">
                        <a:solidFill>
                          <a:schemeClr val="bg1"/>
                        </a:solidFill>
                      </a:endParaRPr>
                    </a:p>
                  </a:txBody>
                  <a:tcPr/>
                </a:tc>
              </a:tr>
              <a:tr h="573405">
                <a:tc>
                  <a:txBody>
                    <a:bodyPr/>
                    <a:lstStyle/>
                    <a:p>
                      <a:pPr algn="ctr"/>
                      <a:r>
                        <a:rPr lang="en-US" sz="1400" dirty="0" smtClean="0">
                          <a:solidFill>
                            <a:srgbClr val="C61B1B"/>
                          </a:solidFill>
                        </a:rPr>
                        <a:t>E</a:t>
                      </a:r>
                      <a:r>
                        <a:rPr lang="en-US" sz="1400" dirty="0" smtClean="0">
                          <a:solidFill>
                            <a:schemeClr val="accent3"/>
                          </a:solidFill>
                        </a:rPr>
                        <a:t>: 100 Mb/</a:t>
                      </a:r>
                      <a:r>
                        <a:rPr lang="en-US" sz="1400" dirty="0" err="1" smtClean="0">
                          <a:solidFill>
                            <a:schemeClr val="accent3"/>
                          </a:solidFill>
                        </a:rPr>
                        <a:t>s</a:t>
                      </a:r>
                      <a:endParaRPr lang="en-US" sz="1400" dirty="0" smtClean="0">
                        <a:solidFill>
                          <a:schemeClr val="accent3"/>
                        </a:solidFill>
                      </a:endParaRPr>
                    </a:p>
                    <a:p>
                      <a:pPr algn="ctr"/>
                      <a:r>
                        <a:rPr lang="en-US" sz="1400" dirty="0" smtClean="0">
                          <a:solidFill>
                            <a:schemeClr val="accent3"/>
                          </a:solidFill>
                        </a:rPr>
                        <a:t>Amsterdam</a:t>
                      </a:r>
                      <a:endParaRPr lang="en-US" sz="1400" dirty="0">
                        <a:solidFill>
                          <a:schemeClr val="accent3"/>
                        </a:solidFill>
                      </a:endParaRPr>
                    </a:p>
                  </a:txBody>
                  <a:tcPr/>
                </a:tc>
                <a:tc>
                  <a:txBody>
                    <a:bodyPr/>
                    <a:lstStyle/>
                    <a:p>
                      <a:pPr algn="ctr"/>
                      <a:r>
                        <a:rPr lang="en-US" sz="1400" dirty="0" smtClean="0">
                          <a:solidFill>
                            <a:schemeClr val="bg1"/>
                          </a:solidFill>
                        </a:rPr>
                        <a:t>22</a:t>
                      </a:r>
                      <a:endParaRPr lang="en-US" sz="1400" dirty="0">
                        <a:solidFill>
                          <a:schemeClr val="bg1"/>
                        </a:solidFill>
                      </a:endParaRPr>
                    </a:p>
                  </a:txBody>
                  <a:tcPr/>
                </a:tc>
                <a:tc>
                  <a:txBody>
                    <a:bodyPr/>
                    <a:lstStyle/>
                    <a:p>
                      <a:pPr algn="ctr"/>
                      <a:r>
                        <a:rPr lang="en-US" sz="1400" dirty="0" smtClean="0">
                          <a:solidFill>
                            <a:schemeClr val="bg1"/>
                          </a:solidFill>
                        </a:rPr>
                        <a:t>230.9 </a:t>
                      </a:r>
                      <a:r>
                        <a:rPr lang="en-US" sz="1400" dirty="0" err="1" smtClean="0">
                          <a:solidFill>
                            <a:schemeClr val="bg1"/>
                          </a:solidFill>
                        </a:rPr>
                        <a:t>s</a:t>
                      </a:r>
                      <a:endParaRPr lang="en-US" sz="1400" dirty="0">
                        <a:solidFill>
                          <a:schemeClr val="bg1"/>
                        </a:solidFill>
                      </a:endParaRPr>
                    </a:p>
                  </a:txBody>
                  <a:tcPr/>
                </a:tc>
                <a:tc>
                  <a:txBody>
                    <a:bodyPr/>
                    <a:lstStyle/>
                    <a:p>
                      <a:pPr algn="ctr"/>
                      <a:r>
                        <a:rPr lang="en-US" sz="1400" dirty="0" smtClean="0">
                          <a:solidFill>
                            <a:schemeClr val="bg1"/>
                          </a:solidFill>
                        </a:rPr>
                        <a:t>11.7</a:t>
                      </a:r>
                      <a:endParaRPr lang="en-US" sz="1400" dirty="0">
                        <a:solidFill>
                          <a:schemeClr val="bg1"/>
                        </a:solidFill>
                      </a:endParaRPr>
                    </a:p>
                  </a:txBody>
                  <a:tcPr/>
                </a:tc>
                <a:tc>
                  <a:txBody>
                    <a:bodyPr/>
                    <a:lstStyle/>
                    <a:p>
                      <a:pPr algn="ctr"/>
                      <a:r>
                        <a:rPr lang="en-US" sz="1400" dirty="0" smtClean="0">
                          <a:solidFill>
                            <a:schemeClr val="bg1"/>
                          </a:solidFill>
                        </a:rPr>
                        <a:t>8.4</a:t>
                      </a:r>
                      <a:endParaRPr lang="en-US" sz="1400" dirty="0">
                        <a:solidFill>
                          <a:schemeClr val="bg1"/>
                        </a:solidFill>
                      </a:endParaRPr>
                    </a:p>
                  </a:txBody>
                  <a:tcPr/>
                </a:tc>
              </a:tr>
              <a:tr h="573405">
                <a:tc>
                  <a:txBody>
                    <a:bodyPr/>
                    <a:lstStyle/>
                    <a:p>
                      <a:pPr algn="ctr"/>
                      <a:r>
                        <a:rPr lang="en-US" sz="1400" dirty="0" smtClean="0">
                          <a:solidFill>
                            <a:srgbClr val="C61B1B"/>
                          </a:solidFill>
                        </a:rPr>
                        <a:t>F</a:t>
                      </a:r>
                      <a:r>
                        <a:rPr lang="en-US" sz="1400" dirty="0" smtClean="0">
                          <a:solidFill>
                            <a:schemeClr val="accent3"/>
                          </a:solidFill>
                        </a:rPr>
                        <a:t>: 8 Mb/</a:t>
                      </a:r>
                      <a:r>
                        <a:rPr lang="en-US" sz="1400" dirty="0" err="1" smtClean="0">
                          <a:solidFill>
                            <a:schemeClr val="accent3"/>
                          </a:solidFill>
                        </a:rPr>
                        <a:t>s</a:t>
                      </a:r>
                      <a:endParaRPr lang="en-US" sz="1400" dirty="0" smtClean="0">
                        <a:solidFill>
                          <a:schemeClr val="accent3"/>
                        </a:solidFill>
                      </a:endParaRPr>
                    </a:p>
                    <a:p>
                      <a:pPr algn="ctr"/>
                      <a:r>
                        <a:rPr lang="en-US" sz="1400" dirty="0" smtClean="0">
                          <a:solidFill>
                            <a:schemeClr val="accent3"/>
                          </a:solidFill>
                        </a:rPr>
                        <a:t>ADSL home</a:t>
                      </a:r>
                      <a:endParaRPr lang="en-US" sz="1400" dirty="0">
                        <a:solidFill>
                          <a:schemeClr val="accent3"/>
                        </a:solidFill>
                      </a:endParaRPr>
                    </a:p>
                  </a:txBody>
                  <a:tcPr/>
                </a:tc>
                <a:tc>
                  <a:txBody>
                    <a:bodyPr/>
                    <a:lstStyle/>
                    <a:p>
                      <a:pPr algn="ctr"/>
                      <a:r>
                        <a:rPr lang="en-US" sz="1400" dirty="0" smtClean="0">
                          <a:solidFill>
                            <a:schemeClr val="bg1"/>
                          </a:solidFill>
                        </a:rPr>
                        <a:t>72</a:t>
                      </a:r>
                      <a:endParaRPr lang="en-US" sz="1400" dirty="0">
                        <a:solidFill>
                          <a:schemeClr val="bg1"/>
                        </a:solidFill>
                      </a:endParaRPr>
                    </a:p>
                  </a:txBody>
                  <a:tcPr/>
                </a:tc>
                <a:tc>
                  <a:txBody>
                    <a:bodyPr/>
                    <a:lstStyle/>
                    <a:p>
                      <a:pPr algn="ctr"/>
                      <a:r>
                        <a:rPr lang="en-US" sz="1400" dirty="0" smtClean="0">
                          <a:solidFill>
                            <a:schemeClr val="bg1"/>
                          </a:solidFill>
                        </a:rPr>
                        <a:t>743.7 </a:t>
                      </a:r>
                      <a:r>
                        <a:rPr lang="en-US" sz="1400" dirty="0" err="1" smtClean="0">
                          <a:solidFill>
                            <a:schemeClr val="bg1"/>
                          </a:solidFill>
                        </a:rPr>
                        <a:t>s</a:t>
                      </a:r>
                      <a:endParaRPr lang="en-US" sz="1400" dirty="0">
                        <a:solidFill>
                          <a:schemeClr val="bg1"/>
                        </a:solidFill>
                      </a:endParaRPr>
                    </a:p>
                  </a:txBody>
                  <a:tcPr/>
                </a:tc>
                <a:tc>
                  <a:txBody>
                    <a:bodyPr/>
                    <a:lstStyle/>
                    <a:p>
                      <a:pPr algn="ctr"/>
                      <a:r>
                        <a:rPr lang="en-US" sz="1400" dirty="0" smtClean="0">
                          <a:solidFill>
                            <a:schemeClr val="bg1"/>
                          </a:solidFill>
                        </a:rPr>
                        <a:t>48.3</a:t>
                      </a:r>
                      <a:endParaRPr lang="en-US" sz="1400" dirty="0">
                        <a:solidFill>
                          <a:schemeClr val="bg1"/>
                        </a:solidFill>
                      </a:endParaRPr>
                    </a:p>
                  </a:txBody>
                  <a:tcPr/>
                </a:tc>
                <a:tc>
                  <a:txBody>
                    <a:bodyPr/>
                    <a:lstStyle/>
                    <a:p>
                      <a:pPr algn="ctr"/>
                      <a:r>
                        <a:rPr lang="en-US" sz="1400" dirty="0" smtClean="0">
                          <a:solidFill>
                            <a:schemeClr val="bg1"/>
                          </a:solidFill>
                        </a:rPr>
                        <a:t>28.0</a:t>
                      </a:r>
                      <a:endParaRPr lang="en-US" sz="1400" dirty="0">
                        <a:solidFill>
                          <a:schemeClr val="bg1"/>
                        </a:solidFill>
                      </a:endParaRPr>
                    </a:p>
                  </a:txBody>
                  <a:tcPr/>
                </a:tc>
              </a:tr>
              <a:tr h="573405">
                <a:tc>
                  <a:txBody>
                    <a:bodyPr/>
                    <a:lstStyle/>
                    <a:p>
                      <a:pPr algn="ctr"/>
                      <a:r>
                        <a:rPr lang="en-US" sz="1400" dirty="0" smtClean="0">
                          <a:solidFill>
                            <a:srgbClr val="C61B1B"/>
                          </a:solidFill>
                        </a:rPr>
                        <a:t>G</a:t>
                      </a:r>
                      <a:r>
                        <a:rPr lang="en-US" sz="1400" dirty="0" smtClean="0">
                          <a:solidFill>
                            <a:schemeClr val="accent3"/>
                          </a:solidFill>
                        </a:rPr>
                        <a:t>: 10 </a:t>
                      </a:r>
                      <a:r>
                        <a:rPr lang="en-US" sz="1400" dirty="0" err="1" smtClean="0">
                          <a:solidFill>
                            <a:schemeClr val="accent3"/>
                          </a:solidFill>
                        </a:rPr>
                        <a:t>Gb/s</a:t>
                      </a:r>
                      <a:endParaRPr lang="en-US" sz="1400" dirty="0" smtClean="0">
                        <a:solidFill>
                          <a:schemeClr val="accent3"/>
                        </a:solidFill>
                      </a:endParaRPr>
                    </a:p>
                    <a:p>
                      <a:pPr algn="ctr"/>
                      <a:r>
                        <a:rPr lang="en-US" sz="1400" dirty="0" smtClean="0">
                          <a:solidFill>
                            <a:schemeClr val="accent3"/>
                          </a:solidFill>
                        </a:rPr>
                        <a:t>Caltech</a:t>
                      </a:r>
                      <a:endParaRPr lang="en-US" sz="1400" dirty="0">
                        <a:solidFill>
                          <a:schemeClr val="accent3"/>
                        </a:solidFill>
                      </a:endParaRPr>
                    </a:p>
                  </a:txBody>
                  <a:tcPr/>
                </a:tc>
                <a:tc>
                  <a:txBody>
                    <a:bodyPr/>
                    <a:lstStyle/>
                    <a:p>
                      <a:pPr algn="ctr"/>
                      <a:r>
                        <a:rPr lang="en-US" sz="1400" dirty="0" smtClean="0">
                          <a:solidFill>
                            <a:schemeClr val="bg1"/>
                          </a:solidFill>
                        </a:rPr>
                        <a:t>240</a:t>
                      </a:r>
                      <a:endParaRPr lang="en-US" sz="1400" dirty="0">
                        <a:solidFill>
                          <a:schemeClr val="bg1"/>
                        </a:solidFill>
                      </a:endParaRPr>
                    </a:p>
                  </a:txBody>
                  <a:tcPr/>
                </a:tc>
                <a:tc>
                  <a:txBody>
                    <a:bodyPr/>
                    <a:lstStyle/>
                    <a:p>
                      <a:pPr algn="ctr"/>
                      <a:r>
                        <a:rPr lang="en-US" sz="1400" dirty="0" smtClean="0">
                          <a:solidFill>
                            <a:schemeClr val="bg1"/>
                          </a:solidFill>
                        </a:rPr>
                        <a:t>2800 </a:t>
                      </a:r>
                      <a:r>
                        <a:rPr lang="en-US" sz="1400" dirty="0" err="1" smtClean="0">
                          <a:solidFill>
                            <a:schemeClr val="bg1"/>
                          </a:solidFill>
                        </a:rPr>
                        <a:t>s</a:t>
                      </a:r>
                      <a:endParaRPr lang="en-US" sz="1400" dirty="0">
                        <a:solidFill>
                          <a:schemeClr val="bg1"/>
                        </a:solidFill>
                      </a:endParaRPr>
                    </a:p>
                  </a:txBody>
                  <a:tcPr/>
                </a:tc>
                <a:tc>
                  <a:txBody>
                    <a:bodyPr/>
                    <a:lstStyle/>
                    <a:p>
                      <a:pPr algn="ctr"/>
                      <a:r>
                        <a:rPr lang="en-US" sz="1400" dirty="0" smtClean="0">
                          <a:solidFill>
                            <a:schemeClr val="bg1"/>
                          </a:solidFill>
                        </a:rPr>
                        <a:t>125.4</a:t>
                      </a:r>
                      <a:endParaRPr lang="en-US" sz="1400" dirty="0">
                        <a:solidFill>
                          <a:schemeClr val="bg1"/>
                        </a:solidFill>
                      </a:endParaRPr>
                    </a:p>
                  </a:txBody>
                  <a:tcPr/>
                </a:tc>
                <a:tc>
                  <a:txBody>
                    <a:bodyPr/>
                    <a:lstStyle/>
                    <a:p>
                      <a:pPr algn="ctr"/>
                      <a:r>
                        <a:rPr lang="en-US" sz="1400" dirty="0" smtClean="0">
                          <a:solidFill>
                            <a:schemeClr val="bg1"/>
                          </a:solidFill>
                        </a:rPr>
                        <a:t>4.6</a:t>
                      </a:r>
                      <a:endParaRPr lang="en-US" sz="1400" dirty="0">
                        <a:solidFill>
                          <a:schemeClr val="bg1"/>
                        </a:solidFill>
                      </a:endParaRPr>
                    </a:p>
                  </a:txBody>
                  <a:tcPr/>
                </a:tc>
              </a:tr>
            </a:tbl>
          </a:graphicData>
        </a:graphic>
      </p:graphicFrame>
      <p:sp>
        <p:nvSpPr>
          <p:cNvPr id="817157" name="AutoShape 5"/>
          <p:cNvSpPr>
            <a:spLocks noChangeArrowheads="1"/>
          </p:cNvSpPr>
          <p:nvPr/>
        </p:nvSpPr>
        <p:spPr bwMode="auto">
          <a:xfrm>
            <a:off x="7013575" y="5154613"/>
            <a:ext cx="1928813" cy="1295400"/>
          </a:xfrm>
          <a:prstGeom prst="wedgeRoundRectCallout">
            <a:avLst>
              <a:gd name="adj1" fmla="val -69426"/>
              <a:gd name="adj2" fmla="val -11273"/>
              <a:gd name="adj3" fmla="val 16667"/>
            </a:avLst>
          </a:prstGeom>
          <a:solidFill>
            <a:srgbClr val="FF6600"/>
          </a:solidFill>
          <a:ln w="12700">
            <a:solidFill>
              <a:srgbClr val="FF6600"/>
            </a:solidFill>
            <a:miter lim="800000"/>
            <a:headEnd/>
            <a:tailEnd/>
          </a:ln>
          <a:effectLst/>
        </p:spPr>
        <p:txBody>
          <a:bodyPr>
            <a:prstTxWarp prst="textNoShape">
              <a:avLst/>
            </a:prstTxWarp>
          </a:bodyPr>
          <a:lstStyle/>
          <a:p>
            <a:pPr algn="ctr"/>
            <a:r>
              <a:rPr lang="en-US" b="1"/>
              <a:t>One query to a 280 MB Tree</a:t>
            </a:r>
          </a:p>
          <a:p>
            <a:pPr algn="ctr"/>
            <a:r>
              <a:rPr lang="en-US" b="1"/>
              <a:t>I/O = 6.6 MB</a:t>
            </a:r>
          </a:p>
        </p:txBody>
      </p:sp>
      <p:sp>
        <p:nvSpPr>
          <p:cNvPr id="12" name="Rounded Rectangular Callout 11"/>
          <p:cNvSpPr/>
          <p:nvPr/>
        </p:nvSpPr>
        <p:spPr>
          <a:xfrm>
            <a:off x="6807200" y="1600200"/>
            <a:ext cx="1554163" cy="1308100"/>
          </a:xfrm>
          <a:prstGeom prst="wedgeRoundRectCallout">
            <a:avLst>
              <a:gd name="adj1" fmla="val -63325"/>
              <a:gd name="adj2" fmla="val 70267"/>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old slide</a:t>
            </a:r>
          </a:p>
          <a:p>
            <a:pPr algn="ctr"/>
            <a:r>
              <a:rPr lang="en-US" dirty="0" smtClean="0"/>
              <a:t>from 2005</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8"/>
            <a:ext cx="7581901" cy="494002"/>
          </a:xfrm>
        </p:spPr>
        <p:txBody>
          <a:bodyPr/>
          <a:lstStyle/>
          <a:p>
            <a:r>
              <a:rPr lang="en-US" dirty="0" err="1" smtClean="0"/>
              <a:t>TreeCache</a:t>
            </a:r>
            <a:r>
              <a:rPr lang="en-US" dirty="0" smtClean="0"/>
              <a:t> results table</a:t>
            </a:r>
            <a:endParaRPr lang="en-US" dirty="0"/>
          </a:p>
        </p:txBody>
      </p:sp>
      <p:graphicFrame>
        <p:nvGraphicFramePr>
          <p:cNvPr id="3" name="Table 2"/>
          <p:cNvGraphicFramePr>
            <a:graphicFrameLocks noGrp="1"/>
          </p:cNvGraphicFramePr>
          <p:nvPr/>
        </p:nvGraphicFramePr>
        <p:xfrm>
          <a:off x="406398" y="1136318"/>
          <a:ext cx="8502318" cy="1523999"/>
        </p:xfrm>
        <a:graphic>
          <a:graphicData uri="http://schemas.openxmlformats.org/drawingml/2006/table">
            <a:tbl>
              <a:tblPr firstRow="1" bandRow="1">
                <a:tableStyleId>{5C22544A-7EE6-4342-B048-85BDC9FD1C3A}</a:tableStyleId>
              </a:tblPr>
              <a:tblGrid>
                <a:gridCol w="1417053"/>
                <a:gridCol w="1417053"/>
                <a:gridCol w="1417053"/>
                <a:gridCol w="1417053"/>
                <a:gridCol w="1417053"/>
                <a:gridCol w="1417053"/>
              </a:tblGrid>
              <a:tr h="285618">
                <a:tc>
                  <a:txBody>
                    <a:bodyPr/>
                    <a:lstStyle/>
                    <a:p>
                      <a:r>
                        <a:rPr lang="en-US" sz="1400" dirty="0" smtClean="0"/>
                        <a:t>Cache</a:t>
                      </a:r>
                      <a:r>
                        <a:rPr lang="en-US" sz="1400" baseline="0" dirty="0" smtClean="0"/>
                        <a:t> </a:t>
                      </a:r>
                      <a:r>
                        <a:rPr lang="en-US" sz="1400" dirty="0" smtClean="0"/>
                        <a:t>size (MB)</a:t>
                      </a:r>
                      <a:endParaRPr lang="en-US" sz="1400" dirty="0"/>
                    </a:p>
                  </a:txBody>
                  <a:tcPr/>
                </a:tc>
                <a:tc>
                  <a:txBody>
                    <a:bodyPr/>
                    <a:lstStyle/>
                    <a:p>
                      <a:pPr algn="ctr"/>
                      <a:r>
                        <a:rPr lang="en-US" sz="1400" dirty="0" err="1" smtClean="0"/>
                        <a:t>readcalls</a:t>
                      </a:r>
                      <a:endParaRPr lang="en-US" sz="1400" dirty="0"/>
                    </a:p>
                  </a:txBody>
                  <a:tcPr/>
                </a:tc>
                <a:tc>
                  <a:txBody>
                    <a:bodyPr/>
                    <a:lstStyle/>
                    <a:p>
                      <a:r>
                        <a:rPr lang="en-US" sz="1400" dirty="0" smtClean="0"/>
                        <a:t>RT pcbrun4 (</a:t>
                      </a:r>
                      <a:r>
                        <a:rPr lang="en-US" sz="1400" dirty="0" err="1" smtClean="0"/>
                        <a:t>s</a:t>
                      </a:r>
                      <a:r>
                        <a:rPr lang="en-US" sz="1400" dirty="0" smtClean="0"/>
                        <a:t>)</a:t>
                      </a:r>
                      <a:endParaRPr lang="en-US" sz="1400" dirty="0"/>
                    </a:p>
                  </a:txBody>
                  <a:tcPr/>
                </a:tc>
                <a:tc>
                  <a:txBody>
                    <a:bodyPr/>
                    <a:lstStyle/>
                    <a:p>
                      <a:r>
                        <a:rPr lang="en-US" sz="1400" dirty="0" smtClean="0"/>
                        <a:t>CP pcbrun4 (</a:t>
                      </a:r>
                      <a:r>
                        <a:rPr lang="en-US" sz="1400" dirty="0" err="1" smtClean="0"/>
                        <a:t>s</a:t>
                      </a:r>
                      <a:r>
                        <a:rPr lang="en-US" sz="1400" dirty="0" smtClean="0"/>
                        <a:t>)</a:t>
                      </a:r>
                      <a:endParaRPr lang="en-US" sz="1400" dirty="0"/>
                    </a:p>
                  </a:txBody>
                  <a:tcPr/>
                </a:tc>
                <a:tc>
                  <a:txBody>
                    <a:bodyPr/>
                    <a:lstStyle/>
                    <a:p>
                      <a:r>
                        <a:rPr lang="en-US" sz="1400" dirty="0" smtClean="0"/>
                        <a:t>RT </a:t>
                      </a:r>
                      <a:r>
                        <a:rPr lang="en-US" sz="1400" dirty="0" err="1" smtClean="0"/>
                        <a:t>macbrun</a:t>
                      </a:r>
                      <a:r>
                        <a:rPr lang="en-US" sz="1400" dirty="0" smtClean="0"/>
                        <a:t> (</a:t>
                      </a:r>
                      <a:r>
                        <a:rPr lang="en-US" sz="1400" dirty="0" err="1" smtClean="0"/>
                        <a:t>s</a:t>
                      </a:r>
                      <a:r>
                        <a:rPr lang="en-US" sz="1400" dirty="0" smtClean="0"/>
                        <a:t>)</a:t>
                      </a:r>
                      <a:endParaRPr lang="en-US" sz="1400" dirty="0"/>
                    </a:p>
                  </a:txBody>
                  <a:tcPr/>
                </a:tc>
                <a:tc>
                  <a:txBody>
                    <a:bodyPr/>
                    <a:lstStyle/>
                    <a:p>
                      <a:r>
                        <a:rPr lang="en-US" sz="1400" dirty="0" smtClean="0"/>
                        <a:t>CP </a:t>
                      </a:r>
                      <a:r>
                        <a:rPr lang="en-US" sz="1400" dirty="0" err="1" smtClean="0"/>
                        <a:t>macbrun</a:t>
                      </a:r>
                      <a:r>
                        <a:rPr lang="en-US" sz="1400" dirty="0" smtClean="0"/>
                        <a:t> (</a:t>
                      </a:r>
                      <a:r>
                        <a:rPr lang="en-US" sz="1400" dirty="0" err="1" smtClean="0"/>
                        <a:t>s</a:t>
                      </a:r>
                      <a:r>
                        <a:rPr lang="en-US" sz="1400" dirty="0" smtClean="0"/>
                        <a:t>)</a:t>
                      </a:r>
                      <a:endParaRPr lang="en-US" sz="1400" dirty="0"/>
                    </a:p>
                  </a:txBody>
                  <a:tcPr/>
                </a:tc>
              </a:tr>
              <a:tr h="228960">
                <a:tc>
                  <a:txBody>
                    <a:bodyPr/>
                    <a:lstStyle/>
                    <a:p>
                      <a:pPr algn="ctr"/>
                      <a:r>
                        <a:rPr lang="en-US" sz="1000" b="1" dirty="0" smtClean="0">
                          <a:solidFill>
                            <a:srgbClr val="0000FF"/>
                          </a:solidFill>
                        </a:rPr>
                        <a:t>0</a:t>
                      </a:r>
                      <a:endParaRPr lang="en-US" sz="1000" b="1" dirty="0">
                        <a:solidFill>
                          <a:srgbClr val="0000FF"/>
                        </a:solidFill>
                      </a:endParaRPr>
                    </a:p>
                  </a:txBody>
                  <a:tcPr/>
                </a:tc>
                <a:tc>
                  <a:txBody>
                    <a:bodyPr/>
                    <a:lstStyle/>
                    <a:p>
                      <a:pPr algn="ctr"/>
                      <a:r>
                        <a:rPr lang="en-US" sz="1000" b="1" dirty="0" smtClean="0">
                          <a:solidFill>
                            <a:srgbClr val="0000FF"/>
                          </a:solidFill>
                        </a:rPr>
                        <a:t>1328586</a:t>
                      </a:r>
                      <a:endParaRPr lang="en-US" sz="1000" b="1" dirty="0">
                        <a:solidFill>
                          <a:srgbClr val="0000FF"/>
                        </a:solidFill>
                      </a:endParaRPr>
                    </a:p>
                  </a:txBody>
                  <a:tcPr/>
                </a:tc>
                <a:tc>
                  <a:txBody>
                    <a:bodyPr/>
                    <a:lstStyle/>
                    <a:p>
                      <a:pPr algn="ctr"/>
                      <a:r>
                        <a:rPr lang="en-US" sz="1000" b="1" dirty="0" smtClean="0">
                          <a:solidFill>
                            <a:srgbClr val="0000FF"/>
                          </a:solidFill>
                        </a:rPr>
                        <a:t>734.6</a:t>
                      </a:r>
                      <a:endParaRPr lang="en-US" sz="1000" b="1" dirty="0">
                        <a:solidFill>
                          <a:srgbClr val="0000FF"/>
                        </a:solidFill>
                      </a:endParaRPr>
                    </a:p>
                  </a:txBody>
                  <a:tcPr/>
                </a:tc>
                <a:tc>
                  <a:txBody>
                    <a:bodyPr/>
                    <a:lstStyle/>
                    <a:p>
                      <a:pPr algn="ctr"/>
                      <a:r>
                        <a:rPr lang="en-US" sz="1000" b="1" dirty="0" smtClean="0">
                          <a:solidFill>
                            <a:srgbClr val="0000FF"/>
                          </a:solidFill>
                        </a:rPr>
                        <a:t>270.5</a:t>
                      </a:r>
                      <a:endParaRPr lang="en-US" sz="1000" b="1" dirty="0">
                        <a:solidFill>
                          <a:srgbClr val="0000FF"/>
                        </a:solidFill>
                      </a:endParaRPr>
                    </a:p>
                  </a:txBody>
                  <a:tcPr/>
                </a:tc>
                <a:tc>
                  <a:txBody>
                    <a:bodyPr/>
                    <a:lstStyle/>
                    <a:p>
                      <a:pPr algn="ctr"/>
                      <a:r>
                        <a:rPr lang="en-US" sz="1000" b="1" dirty="0" smtClean="0">
                          <a:solidFill>
                            <a:srgbClr val="0000FF"/>
                          </a:solidFill>
                        </a:rPr>
                        <a:t>618.6</a:t>
                      </a:r>
                      <a:endParaRPr lang="en-US" sz="1000" b="1" dirty="0">
                        <a:solidFill>
                          <a:srgbClr val="0000FF"/>
                        </a:solidFill>
                      </a:endParaRPr>
                    </a:p>
                  </a:txBody>
                  <a:tcPr/>
                </a:tc>
                <a:tc>
                  <a:txBody>
                    <a:bodyPr/>
                    <a:lstStyle/>
                    <a:p>
                      <a:pPr algn="ctr"/>
                      <a:r>
                        <a:rPr lang="en-US" sz="1000" b="1" dirty="0" smtClean="0">
                          <a:solidFill>
                            <a:srgbClr val="0000FF"/>
                          </a:solidFill>
                        </a:rPr>
                        <a:t>169.8</a:t>
                      </a:r>
                      <a:endParaRPr lang="en-US" sz="1000" b="1" dirty="0">
                        <a:solidFill>
                          <a:srgbClr val="0000FF"/>
                        </a:solidFill>
                      </a:endParaRPr>
                    </a:p>
                  </a:txBody>
                  <a:tcPr/>
                </a:tc>
              </a:tr>
              <a:tr h="228960">
                <a:tc>
                  <a:txBody>
                    <a:bodyPr/>
                    <a:lstStyle/>
                    <a:p>
                      <a:pPr algn="ctr"/>
                      <a:r>
                        <a:rPr lang="en-US" sz="1000" b="1" dirty="0" smtClean="0">
                          <a:solidFill>
                            <a:srgbClr val="0000FF"/>
                          </a:solidFill>
                        </a:rPr>
                        <a:t>LAN 1ms 0</a:t>
                      </a:r>
                      <a:endParaRPr lang="en-US" sz="1000" b="1" dirty="0">
                        <a:solidFill>
                          <a:srgbClr val="0000FF"/>
                        </a:solidFill>
                      </a:endParaRPr>
                    </a:p>
                  </a:txBody>
                  <a:tcPr/>
                </a:tc>
                <a:tc>
                  <a:txBody>
                    <a:bodyPr/>
                    <a:lstStyle/>
                    <a:p>
                      <a:pPr algn="ctr"/>
                      <a:r>
                        <a:rPr lang="en-US" sz="1000" b="1" dirty="0" smtClean="0">
                          <a:solidFill>
                            <a:srgbClr val="0000FF"/>
                          </a:solidFill>
                        </a:rPr>
                        <a:t>1328586</a:t>
                      </a:r>
                      <a:endParaRPr lang="en-US" sz="1000" b="1" dirty="0">
                        <a:solidFill>
                          <a:srgbClr val="0000FF"/>
                        </a:solidFill>
                      </a:endParaRPr>
                    </a:p>
                  </a:txBody>
                  <a:tcPr/>
                </a:tc>
                <a:tc>
                  <a:txBody>
                    <a:bodyPr/>
                    <a:lstStyle/>
                    <a:p>
                      <a:pPr algn="ctr"/>
                      <a:r>
                        <a:rPr lang="en-US" sz="1000" b="1" dirty="0" smtClean="0">
                          <a:solidFill>
                            <a:srgbClr val="0000FF"/>
                          </a:solidFill>
                        </a:rPr>
                        <a:t>734.6+1300</a:t>
                      </a:r>
                      <a:endParaRPr lang="en-US" sz="1000" b="1" dirty="0">
                        <a:solidFill>
                          <a:srgbClr val="0000FF"/>
                        </a:solidFill>
                      </a:endParaRPr>
                    </a:p>
                  </a:txBody>
                  <a:tcPr/>
                </a:tc>
                <a:tc>
                  <a:txBody>
                    <a:bodyPr/>
                    <a:lstStyle/>
                    <a:p>
                      <a:pPr algn="ctr"/>
                      <a:r>
                        <a:rPr lang="en-US" sz="1000" b="1" dirty="0" smtClean="0">
                          <a:solidFill>
                            <a:srgbClr val="0000FF"/>
                          </a:solidFill>
                        </a:rPr>
                        <a:t>270.5</a:t>
                      </a:r>
                      <a:endParaRPr lang="en-US" sz="1000" b="1" dirty="0">
                        <a:solidFill>
                          <a:srgbClr val="0000FF"/>
                        </a:solidFill>
                      </a:endParaRPr>
                    </a:p>
                  </a:txBody>
                  <a:tcPr/>
                </a:tc>
                <a:tc>
                  <a:txBody>
                    <a:bodyPr/>
                    <a:lstStyle/>
                    <a:p>
                      <a:pPr algn="ctr"/>
                      <a:r>
                        <a:rPr lang="en-US" sz="1000" b="1" dirty="0" smtClean="0">
                          <a:solidFill>
                            <a:srgbClr val="0000FF"/>
                          </a:solidFill>
                        </a:rPr>
                        <a:t>618.6+1300</a:t>
                      </a:r>
                      <a:endParaRPr lang="en-US" sz="1000" b="1" dirty="0">
                        <a:solidFill>
                          <a:srgbClr val="0000FF"/>
                        </a:solidFill>
                      </a:endParaRPr>
                    </a:p>
                  </a:txBody>
                  <a:tcPr/>
                </a:tc>
                <a:tc>
                  <a:txBody>
                    <a:bodyPr/>
                    <a:lstStyle/>
                    <a:p>
                      <a:pPr algn="ctr"/>
                      <a:r>
                        <a:rPr lang="en-US" sz="1000" b="1" dirty="0" smtClean="0">
                          <a:solidFill>
                            <a:srgbClr val="0000FF"/>
                          </a:solidFill>
                        </a:rPr>
                        <a:t>169.8</a:t>
                      </a:r>
                      <a:endParaRPr lang="en-US" sz="1000" b="1" dirty="0">
                        <a:solidFill>
                          <a:srgbClr val="0000FF"/>
                        </a:solidFill>
                      </a:endParaRPr>
                    </a:p>
                  </a:txBody>
                  <a:tcPr/>
                </a:tc>
              </a:tr>
              <a:tr h="228960">
                <a:tc>
                  <a:txBody>
                    <a:bodyPr/>
                    <a:lstStyle/>
                    <a:p>
                      <a:pPr algn="ctr"/>
                      <a:r>
                        <a:rPr lang="en-US" sz="1000" b="1" dirty="0" smtClean="0">
                          <a:solidFill>
                            <a:srgbClr val="0000FF"/>
                          </a:solidFill>
                        </a:rPr>
                        <a:t>10 </a:t>
                      </a:r>
                      <a:endParaRPr lang="en-US" sz="1000" b="1" dirty="0">
                        <a:solidFill>
                          <a:srgbClr val="0000FF"/>
                        </a:solidFill>
                      </a:endParaRPr>
                    </a:p>
                  </a:txBody>
                  <a:tcPr/>
                </a:tc>
                <a:tc>
                  <a:txBody>
                    <a:bodyPr/>
                    <a:lstStyle/>
                    <a:p>
                      <a:pPr algn="ctr"/>
                      <a:r>
                        <a:rPr lang="en-US" sz="1000" b="1" dirty="0" smtClean="0">
                          <a:solidFill>
                            <a:srgbClr val="0000FF"/>
                          </a:solidFill>
                        </a:rPr>
                        <a:t>24842</a:t>
                      </a:r>
                      <a:endParaRPr lang="en-US" sz="1000" b="1" dirty="0">
                        <a:solidFill>
                          <a:srgbClr val="0000FF"/>
                        </a:solidFill>
                      </a:endParaRPr>
                    </a:p>
                  </a:txBody>
                  <a:tcPr/>
                </a:tc>
                <a:tc>
                  <a:txBody>
                    <a:bodyPr/>
                    <a:lstStyle/>
                    <a:p>
                      <a:pPr algn="ctr"/>
                      <a:r>
                        <a:rPr lang="en-US" sz="1000" b="1" dirty="0" smtClean="0">
                          <a:solidFill>
                            <a:srgbClr val="0000FF"/>
                          </a:solidFill>
                        </a:rPr>
                        <a:t>298.5</a:t>
                      </a:r>
                      <a:endParaRPr lang="en-US" sz="1000" b="1" dirty="0">
                        <a:solidFill>
                          <a:srgbClr val="0000FF"/>
                        </a:solidFill>
                      </a:endParaRPr>
                    </a:p>
                  </a:txBody>
                  <a:tcPr/>
                </a:tc>
                <a:tc>
                  <a:txBody>
                    <a:bodyPr/>
                    <a:lstStyle/>
                    <a:p>
                      <a:pPr algn="ctr"/>
                      <a:r>
                        <a:rPr lang="en-US" sz="1000" b="1" dirty="0" smtClean="0">
                          <a:solidFill>
                            <a:srgbClr val="0000FF"/>
                          </a:solidFill>
                        </a:rPr>
                        <a:t>228.5</a:t>
                      </a:r>
                      <a:endParaRPr lang="en-US" sz="1000" b="1" dirty="0">
                        <a:solidFill>
                          <a:srgbClr val="0000FF"/>
                        </a:solidFill>
                      </a:endParaRPr>
                    </a:p>
                  </a:txBody>
                  <a:tcPr/>
                </a:tc>
                <a:tc>
                  <a:txBody>
                    <a:bodyPr/>
                    <a:lstStyle/>
                    <a:p>
                      <a:pPr algn="ctr"/>
                      <a:r>
                        <a:rPr lang="en-US" sz="1000" b="1" dirty="0" smtClean="0">
                          <a:solidFill>
                            <a:srgbClr val="0000FF"/>
                          </a:solidFill>
                        </a:rPr>
                        <a:t>229.7</a:t>
                      </a:r>
                      <a:endParaRPr lang="en-US" sz="1000" b="1" dirty="0">
                        <a:solidFill>
                          <a:srgbClr val="0000FF"/>
                        </a:solidFill>
                      </a:endParaRPr>
                    </a:p>
                  </a:txBody>
                  <a:tcPr/>
                </a:tc>
                <a:tc>
                  <a:txBody>
                    <a:bodyPr/>
                    <a:lstStyle/>
                    <a:p>
                      <a:pPr algn="ctr"/>
                      <a:r>
                        <a:rPr lang="en-US" sz="1000" b="1" dirty="0" smtClean="0">
                          <a:solidFill>
                            <a:srgbClr val="0000FF"/>
                          </a:solidFill>
                        </a:rPr>
                        <a:t>130.1</a:t>
                      </a:r>
                      <a:endParaRPr lang="en-US" sz="1000" b="1" dirty="0">
                        <a:solidFill>
                          <a:srgbClr val="0000FF"/>
                        </a:solidFill>
                      </a:endParaRPr>
                    </a:p>
                  </a:txBody>
                  <a:tcPr/>
                </a:tc>
              </a:tr>
              <a:tr h="228960">
                <a:tc>
                  <a:txBody>
                    <a:bodyPr/>
                    <a:lstStyle/>
                    <a:p>
                      <a:pPr algn="ctr"/>
                      <a:r>
                        <a:rPr lang="en-US" sz="1000" b="1" dirty="0" smtClean="0">
                          <a:solidFill>
                            <a:srgbClr val="0000FF"/>
                          </a:solidFill>
                        </a:rPr>
                        <a:t>30 </a:t>
                      </a:r>
                      <a:endParaRPr lang="en-US" sz="1000" b="1" dirty="0">
                        <a:solidFill>
                          <a:srgbClr val="0000FF"/>
                        </a:solidFill>
                      </a:endParaRPr>
                    </a:p>
                  </a:txBody>
                  <a:tcPr/>
                </a:tc>
                <a:tc>
                  <a:txBody>
                    <a:bodyPr/>
                    <a:lstStyle/>
                    <a:p>
                      <a:pPr algn="ctr"/>
                      <a:r>
                        <a:rPr lang="en-US" sz="1000" b="1" dirty="0" smtClean="0">
                          <a:solidFill>
                            <a:srgbClr val="0000FF"/>
                          </a:solidFill>
                        </a:rPr>
                        <a:t>13885</a:t>
                      </a:r>
                      <a:endParaRPr lang="en-US" sz="1000" b="1" dirty="0">
                        <a:solidFill>
                          <a:srgbClr val="0000FF"/>
                        </a:solidFill>
                      </a:endParaRPr>
                    </a:p>
                  </a:txBody>
                  <a:tcPr/>
                </a:tc>
                <a:tc>
                  <a:txBody>
                    <a:bodyPr/>
                    <a:lstStyle/>
                    <a:p>
                      <a:pPr algn="ctr"/>
                      <a:r>
                        <a:rPr lang="en-US" sz="1000" b="1" dirty="0" smtClean="0">
                          <a:solidFill>
                            <a:srgbClr val="0000FF"/>
                          </a:solidFill>
                        </a:rPr>
                        <a:t>272.1</a:t>
                      </a:r>
                      <a:endParaRPr lang="en-US" sz="1000" b="1" dirty="0">
                        <a:solidFill>
                          <a:srgbClr val="0000FF"/>
                        </a:solidFill>
                      </a:endParaRPr>
                    </a:p>
                  </a:txBody>
                  <a:tcPr/>
                </a:tc>
                <a:tc>
                  <a:txBody>
                    <a:bodyPr/>
                    <a:lstStyle/>
                    <a:p>
                      <a:pPr algn="ctr"/>
                      <a:r>
                        <a:rPr lang="en-US" sz="1000" b="1" dirty="0" smtClean="0">
                          <a:solidFill>
                            <a:srgbClr val="0000FF"/>
                          </a:solidFill>
                        </a:rPr>
                        <a:t>215.9</a:t>
                      </a:r>
                      <a:endParaRPr lang="en-US" sz="1000" b="1" dirty="0">
                        <a:solidFill>
                          <a:srgbClr val="0000FF"/>
                        </a:solidFill>
                      </a:endParaRPr>
                    </a:p>
                  </a:txBody>
                  <a:tcPr/>
                </a:tc>
                <a:tc>
                  <a:txBody>
                    <a:bodyPr/>
                    <a:lstStyle/>
                    <a:p>
                      <a:pPr algn="ctr"/>
                      <a:r>
                        <a:rPr lang="en-US" sz="1000" b="1" dirty="0" smtClean="0">
                          <a:solidFill>
                            <a:srgbClr val="0000FF"/>
                          </a:solidFill>
                        </a:rPr>
                        <a:t>183.0</a:t>
                      </a:r>
                      <a:endParaRPr lang="en-US" sz="1000" b="1" dirty="0">
                        <a:solidFill>
                          <a:srgbClr val="0000FF"/>
                        </a:solidFill>
                      </a:endParaRPr>
                    </a:p>
                  </a:txBody>
                  <a:tcPr/>
                </a:tc>
                <a:tc>
                  <a:txBody>
                    <a:bodyPr/>
                    <a:lstStyle/>
                    <a:p>
                      <a:pPr algn="ctr"/>
                      <a:r>
                        <a:rPr lang="en-US" sz="1000" b="1" dirty="0" smtClean="0">
                          <a:solidFill>
                            <a:srgbClr val="0000FF"/>
                          </a:solidFill>
                        </a:rPr>
                        <a:t>126.9</a:t>
                      </a:r>
                      <a:endParaRPr lang="en-US" sz="1000" b="1" dirty="0">
                        <a:solidFill>
                          <a:srgbClr val="0000FF"/>
                        </a:solidFill>
                      </a:endParaRPr>
                    </a:p>
                  </a:txBody>
                  <a:tcPr/>
                </a:tc>
              </a:tr>
              <a:tr h="228960">
                <a:tc>
                  <a:txBody>
                    <a:bodyPr/>
                    <a:lstStyle/>
                    <a:p>
                      <a:pPr algn="ctr"/>
                      <a:r>
                        <a:rPr lang="en-US" sz="1000" b="1" dirty="0" smtClean="0">
                          <a:solidFill>
                            <a:srgbClr val="0000FF"/>
                          </a:solidFill>
                        </a:rPr>
                        <a:t>200 </a:t>
                      </a:r>
                      <a:endParaRPr lang="en-US" sz="1000" b="1" dirty="0">
                        <a:solidFill>
                          <a:srgbClr val="0000FF"/>
                        </a:solidFill>
                      </a:endParaRPr>
                    </a:p>
                  </a:txBody>
                  <a:tcPr/>
                </a:tc>
                <a:tc>
                  <a:txBody>
                    <a:bodyPr/>
                    <a:lstStyle/>
                    <a:p>
                      <a:pPr algn="ctr"/>
                      <a:r>
                        <a:rPr lang="en-US" sz="1000" b="1" dirty="0" smtClean="0">
                          <a:solidFill>
                            <a:srgbClr val="0000FF"/>
                          </a:solidFill>
                        </a:rPr>
                        <a:t>6211</a:t>
                      </a:r>
                      <a:endParaRPr lang="en-US" sz="1000" b="1" dirty="0">
                        <a:solidFill>
                          <a:srgbClr val="0000FF"/>
                        </a:solidFill>
                      </a:endParaRPr>
                    </a:p>
                  </a:txBody>
                  <a:tcPr/>
                </a:tc>
                <a:tc>
                  <a:txBody>
                    <a:bodyPr/>
                    <a:lstStyle/>
                    <a:p>
                      <a:pPr algn="ctr"/>
                      <a:r>
                        <a:rPr lang="en-US" sz="1000" b="1" dirty="0" smtClean="0">
                          <a:solidFill>
                            <a:srgbClr val="0000FF"/>
                          </a:solidFill>
                        </a:rPr>
                        <a:t>217.2</a:t>
                      </a:r>
                      <a:endParaRPr lang="en-US" sz="1000" b="1" dirty="0">
                        <a:solidFill>
                          <a:srgbClr val="0000FF"/>
                        </a:solidFill>
                      </a:endParaRPr>
                    </a:p>
                  </a:txBody>
                  <a:tcPr/>
                </a:tc>
                <a:tc>
                  <a:txBody>
                    <a:bodyPr/>
                    <a:lstStyle/>
                    <a:p>
                      <a:pPr algn="ctr"/>
                      <a:r>
                        <a:rPr lang="en-US" sz="1000" b="1" dirty="0" smtClean="0">
                          <a:solidFill>
                            <a:srgbClr val="0000FF"/>
                          </a:solidFill>
                        </a:rPr>
                        <a:t>191.5</a:t>
                      </a:r>
                      <a:endParaRPr lang="en-US" sz="1000" b="1" dirty="0">
                        <a:solidFill>
                          <a:srgbClr val="0000FF"/>
                        </a:solidFill>
                      </a:endParaRPr>
                    </a:p>
                  </a:txBody>
                  <a:tcPr/>
                </a:tc>
                <a:tc>
                  <a:txBody>
                    <a:bodyPr/>
                    <a:lstStyle/>
                    <a:p>
                      <a:pPr algn="ctr"/>
                      <a:r>
                        <a:rPr lang="en-US" sz="1000" b="1" dirty="0" smtClean="0">
                          <a:solidFill>
                            <a:srgbClr val="0000FF"/>
                          </a:solidFill>
                        </a:rPr>
                        <a:t>149.8</a:t>
                      </a:r>
                      <a:endParaRPr lang="en-US" sz="1000" b="1" dirty="0">
                        <a:solidFill>
                          <a:srgbClr val="0000FF"/>
                        </a:solidFill>
                      </a:endParaRPr>
                    </a:p>
                  </a:txBody>
                  <a:tcPr/>
                </a:tc>
                <a:tc>
                  <a:txBody>
                    <a:bodyPr/>
                    <a:lstStyle/>
                    <a:p>
                      <a:pPr algn="ctr"/>
                      <a:r>
                        <a:rPr lang="en-US" sz="1000" b="1" dirty="0" smtClean="0">
                          <a:solidFill>
                            <a:srgbClr val="0000FF"/>
                          </a:solidFill>
                        </a:rPr>
                        <a:t>125.4</a:t>
                      </a:r>
                      <a:endParaRPr lang="en-US" sz="1000" b="1" dirty="0">
                        <a:solidFill>
                          <a:srgbClr val="0000FF"/>
                        </a:solidFill>
                      </a:endParaRPr>
                    </a:p>
                  </a:txBody>
                  <a:tcPr/>
                </a:tc>
              </a:tr>
            </a:tbl>
          </a:graphicData>
        </a:graphic>
      </p:graphicFrame>
      <p:graphicFrame>
        <p:nvGraphicFramePr>
          <p:cNvPr id="4" name="Table 3"/>
          <p:cNvGraphicFramePr>
            <a:graphicFrameLocks noGrp="1"/>
          </p:cNvGraphicFramePr>
          <p:nvPr/>
        </p:nvGraphicFramePr>
        <p:xfrm>
          <a:off x="406398" y="3275263"/>
          <a:ext cx="8502318" cy="1523999"/>
        </p:xfrm>
        <a:graphic>
          <a:graphicData uri="http://schemas.openxmlformats.org/drawingml/2006/table">
            <a:tbl>
              <a:tblPr firstRow="1" bandRow="1">
                <a:tableStyleId>{5C22544A-7EE6-4342-B048-85BDC9FD1C3A}</a:tableStyleId>
              </a:tblPr>
              <a:tblGrid>
                <a:gridCol w="1417053"/>
                <a:gridCol w="1417053"/>
                <a:gridCol w="1417053"/>
                <a:gridCol w="1417053"/>
                <a:gridCol w="1417053"/>
                <a:gridCol w="1417053"/>
              </a:tblGrid>
              <a:tr h="285618">
                <a:tc>
                  <a:txBody>
                    <a:bodyPr/>
                    <a:lstStyle/>
                    <a:p>
                      <a:r>
                        <a:rPr lang="en-US" sz="1400" dirty="0" smtClean="0"/>
                        <a:t>Cache</a:t>
                      </a:r>
                      <a:r>
                        <a:rPr lang="en-US" sz="1400" baseline="0" dirty="0" smtClean="0"/>
                        <a:t> </a:t>
                      </a:r>
                      <a:r>
                        <a:rPr lang="en-US" sz="1400" dirty="0" smtClean="0"/>
                        <a:t>size (MB)</a:t>
                      </a:r>
                      <a:endParaRPr lang="en-US" sz="1400" dirty="0"/>
                    </a:p>
                  </a:txBody>
                  <a:tcPr/>
                </a:tc>
                <a:tc>
                  <a:txBody>
                    <a:bodyPr/>
                    <a:lstStyle/>
                    <a:p>
                      <a:pPr algn="ctr"/>
                      <a:r>
                        <a:rPr lang="en-US" sz="1400" dirty="0" err="1" smtClean="0"/>
                        <a:t>readcalls</a:t>
                      </a:r>
                      <a:endParaRPr lang="en-US" sz="1400" dirty="0"/>
                    </a:p>
                  </a:txBody>
                  <a:tcPr/>
                </a:tc>
                <a:tc>
                  <a:txBody>
                    <a:bodyPr/>
                    <a:lstStyle/>
                    <a:p>
                      <a:r>
                        <a:rPr lang="en-US" sz="1400" dirty="0" smtClean="0"/>
                        <a:t>RT pcbrun4 (</a:t>
                      </a:r>
                      <a:r>
                        <a:rPr lang="en-US" sz="1400" dirty="0" err="1" smtClean="0"/>
                        <a:t>s</a:t>
                      </a:r>
                      <a:r>
                        <a:rPr lang="en-US" sz="1400" dirty="0" smtClean="0"/>
                        <a:t>)</a:t>
                      </a:r>
                      <a:endParaRPr lang="en-US" sz="1400" dirty="0"/>
                    </a:p>
                  </a:txBody>
                  <a:tcPr/>
                </a:tc>
                <a:tc>
                  <a:txBody>
                    <a:bodyPr/>
                    <a:lstStyle/>
                    <a:p>
                      <a:r>
                        <a:rPr lang="en-US" sz="1400" dirty="0" smtClean="0"/>
                        <a:t>CP pcbrun4 (</a:t>
                      </a:r>
                      <a:r>
                        <a:rPr lang="en-US" sz="1400" dirty="0" err="1" smtClean="0"/>
                        <a:t>s</a:t>
                      </a:r>
                      <a:r>
                        <a:rPr lang="en-US" sz="1400" dirty="0" smtClean="0"/>
                        <a:t>)</a:t>
                      </a:r>
                      <a:endParaRPr lang="en-US" sz="1400" dirty="0"/>
                    </a:p>
                  </a:txBody>
                  <a:tcPr/>
                </a:tc>
                <a:tc>
                  <a:txBody>
                    <a:bodyPr/>
                    <a:lstStyle/>
                    <a:p>
                      <a:r>
                        <a:rPr lang="en-US" sz="1400" dirty="0" smtClean="0"/>
                        <a:t>RT </a:t>
                      </a:r>
                      <a:r>
                        <a:rPr lang="en-US" sz="1400" dirty="0" err="1" smtClean="0"/>
                        <a:t>macbrun</a:t>
                      </a:r>
                      <a:r>
                        <a:rPr lang="en-US" sz="1400" dirty="0" smtClean="0"/>
                        <a:t> (</a:t>
                      </a:r>
                      <a:r>
                        <a:rPr lang="en-US" sz="1400" dirty="0" err="1" smtClean="0"/>
                        <a:t>s</a:t>
                      </a:r>
                      <a:r>
                        <a:rPr lang="en-US" sz="1400" dirty="0" smtClean="0"/>
                        <a:t>)</a:t>
                      </a:r>
                      <a:endParaRPr lang="en-US" sz="1400" dirty="0"/>
                    </a:p>
                  </a:txBody>
                  <a:tcPr/>
                </a:tc>
                <a:tc>
                  <a:txBody>
                    <a:bodyPr/>
                    <a:lstStyle/>
                    <a:p>
                      <a:r>
                        <a:rPr lang="en-US" sz="1400" dirty="0" smtClean="0"/>
                        <a:t>CP </a:t>
                      </a:r>
                      <a:r>
                        <a:rPr lang="en-US" sz="1400" dirty="0" err="1" smtClean="0"/>
                        <a:t>macbrun</a:t>
                      </a:r>
                      <a:r>
                        <a:rPr lang="en-US" sz="1400" dirty="0" smtClean="0"/>
                        <a:t> (</a:t>
                      </a:r>
                      <a:r>
                        <a:rPr lang="en-US" sz="1400" dirty="0" err="1" smtClean="0"/>
                        <a:t>s</a:t>
                      </a:r>
                      <a:r>
                        <a:rPr lang="en-US" sz="1400" dirty="0" smtClean="0"/>
                        <a:t>)</a:t>
                      </a:r>
                      <a:endParaRPr lang="en-US" sz="1400" dirty="0"/>
                    </a:p>
                  </a:txBody>
                  <a:tcPr/>
                </a:tc>
              </a:tr>
              <a:tr h="228960">
                <a:tc>
                  <a:txBody>
                    <a:bodyPr/>
                    <a:lstStyle/>
                    <a:p>
                      <a:pPr algn="ctr"/>
                      <a:r>
                        <a:rPr lang="en-US" sz="1000" b="1" dirty="0" smtClean="0">
                          <a:solidFill>
                            <a:srgbClr val="0000FF"/>
                          </a:solidFill>
                        </a:rPr>
                        <a:t>0</a:t>
                      </a:r>
                      <a:endParaRPr lang="en-US" sz="1000" b="1" dirty="0">
                        <a:solidFill>
                          <a:srgbClr val="0000FF"/>
                        </a:solidFill>
                      </a:endParaRPr>
                    </a:p>
                  </a:txBody>
                  <a:tcPr/>
                </a:tc>
                <a:tc>
                  <a:txBody>
                    <a:bodyPr/>
                    <a:lstStyle/>
                    <a:p>
                      <a:pPr algn="ctr"/>
                      <a:r>
                        <a:rPr lang="en-US" sz="1000" b="1" dirty="0" smtClean="0">
                          <a:solidFill>
                            <a:srgbClr val="0000FF"/>
                          </a:solidFill>
                        </a:rPr>
                        <a:t>15869</a:t>
                      </a:r>
                      <a:endParaRPr lang="en-US" sz="1000" b="1" dirty="0">
                        <a:solidFill>
                          <a:srgbClr val="0000FF"/>
                        </a:solidFill>
                      </a:endParaRPr>
                    </a:p>
                  </a:txBody>
                  <a:tcPr/>
                </a:tc>
                <a:tc>
                  <a:txBody>
                    <a:bodyPr/>
                    <a:lstStyle/>
                    <a:p>
                      <a:pPr algn="ctr"/>
                      <a:r>
                        <a:rPr lang="en-US" sz="1000" b="1" dirty="0" smtClean="0">
                          <a:solidFill>
                            <a:srgbClr val="0000FF"/>
                          </a:solidFill>
                        </a:rPr>
                        <a:t>148.1</a:t>
                      </a:r>
                      <a:endParaRPr lang="en-US" sz="1000" b="1" dirty="0">
                        <a:solidFill>
                          <a:srgbClr val="0000FF"/>
                        </a:solidFill>
                      </a:endParaRPr>
                    </a:p>
                  </a:txBody>
                  <a:tcPr/>
                </a:tc>
                <a:tc>
                  <a:txBody>
                    <a:bodyPr/>
                    <a:lstStyle/>
                    <a:p>
                      <a:pPr algn="ctr"/>
                      <a:r>
                        <a:rPr lang="en-US" sz="1000" b="1" dirty="0" smtClean="0">
                          <a:solidFill>
                            <a:srgbClr val="0000FF"/>
                          </a:solidFill>
                        </a:rPr>
                        <a:t>141.4</a:t>
                      </a:r>
                      <a:endParaRPr lang="en-US" sz="1000" b="1" dirty="0">
                        <a:solidFill>
                          <a:srgbClr val="0000FF"/>
                        </a:solidFill>
                      </a:endParaRPr>
                    </a:p>
                  </a:txBody>
                  <a:tcPr/>
                </a:tc>
                <a:tc>
                  <a:txBody>
                    <a:bodyPr/>
                    <a:lstStyle/>
                    <a:p>
                      <a:pPr algn="ctr"/>
                      <a:r>
                        <a:rPr lang="en-US" sz="1000" b="1" dirty="0" smtClean="0">
                          <a:solidFill>
                            <a:srgbClr val="0000FF"/>
                          </a:solidFill>
                        </a:rPr>
                        <a:t>81.6</a:t>
                      </a:r>
                      <a:endParaRPr lang="en-US" sz="1000" b="1" dirty="0">
                        <a:solidFill>
                          <a:srgbClr val="0000FF"/>
                        </a:solidFill>
                      </a:endParaRPr>
                    </a:p>
                  </a:txBody>
                  <a:tcPr/>
                </a:tc>
                <a:tc>
                  <a:txBody>
                    <a:bodyPr/>
                    <a:lstStyle/>
                    <a:p>
                      <a:pPr algn="ctr"/>
                      <a:r>
                        <a:rPr lang="en-US" sz="1000" b="1" dirty="0" smtClean="0">
                          <a:solidFill>
                            <a:srgbClr val="0000FF"/>
                          </a:solidFill>
                        </a:rPr>
                        <a:t>80.7</a:t>
                      </a:r>
                      <a:endParaRPr lang="en-US" sz="1000" b="1" dirty="0">
                        <a:solidFill>
                          <a:srgbClr val="0000FF"/>
                        </a:solidFill>
                      </a:endParaRPr>
                    </a:p>
                  </a:txBody>
                  <a:tcPr/>
                </a:tc>
              </a:tr>
              <a:tr h="228960">
                <a:tc>
                  <a:txBody>
                    <a:bodyPr/>
                    <a:lstStyle/>
                    <a:p>
                      <a:pPr algn="ctr"/>
                      <a:r>
                        <a:rPr lang="en-US" sz="1000" b="1" dirty="0" smtClean="0">
                          <a:solidFill>
                            <a:srgbClr val="0000FF"/>
                          </a:solidFill>
                        </a:rPr>
                        <a:t>LAN 1ms 0</a:t>
                      </a:r>
                      <a:endParaRPr lang="en-US" sz="1000" b="1" dirty="0">
                        <a:solidFill>
                          <a:srgbClr val="0000FF"/>
                        </a:solidFill>
                      </a:endParaRPr>
                    </a:p>
                  </a:txBody>
                  <a:tcPr/>
                </a:tc>
                <a:tc>
                  <a:txBody>
                    <a:bodyPr/>
                    <a:lstStyle/>
                    <a:p>
                      <a:pPr algn="ctr"/>
                      <a:r>
                        <a:rPr lang="en-US" sz="1000" b="1" dirty="0" smtClean="0">
                          <a:solidFill>
                            <a:srgbClr val="0000FF"/>
                          </a:solidFill>
                        </a:rPr>
                        <a:t>15869</a:t>
                      </a:r>
                      <a:endParaRPr lang="en-US" sz="1000" b="1" dirty="0">
                        <a:solidFill>
                          <a:srgbClr val="0000FF"/>
                        </a:solidFill>
                      </a:endParaRPr>
                    </a:p>
                  </a:txBody>
                  <a:tcPr/>
                </a:tc>
                <a:tc>
                  <a:txBody>
                    <a:bodyPr/>
                    <a:lstStyle/>
                    <a:p>
                      <a:pPr algn="ctr"/>
                      <a:r>
                        <a:rPr lang="en-US" sz="1000" b="1" dirty="0" smtClean="0">
                          <a:solidFill>
                            <a:srgbClr val="0000FF"/>
                          </a:solidFill>
                        </a:rPr>
                        <a:t>148.1</a:t>
                      </a:r>
                      <a:r>
                        <a:rPr lang="en-US" sz="1000" b="1" baseline="0" dirty="0" smtClean="0">
                          <a:solidFill>
                            <a:srgbClr val="0000FF"/>
                          </a:solidFill>
                        </a:rPr>
                        <a:t> + 16</a:t>
                      </a:r>
                      <a:endParaRPr lang="en-US" sz="1000" b="1" dirty="0">
                        <a:solidFill>
                          <a:srgbClr val="0000FF"/>
                        </a:solidFill>
                      </a:endParaRPr>
                    </a:p>
                  </a:txBody>
                  <a:tcPr/>
                </a:tc>
                <a:tc>
                  <a:txBody>
                    <a:bodyPr/>
                    <a:lstStyle/>
                    <a:p>
                      <a:pPr algn="ctr"/>
                      <a:r>
                        <a:rPr lang="en-US" sz="1000" b="1" dirty="0" smtClean="0">
                          <a:solidFill>
                            <a:srgbClr val="0000FF"/>
                          </a:solidFill>
                        </a:rPr>
                        <a:t>141.4</a:t>
                      </a:r>
                      <a:endParaRPr lang="en-US" sz="1000" b="1" dirty="0">
                        <a:solidFill>
                          <a:srgbClr val="0000FF"/>
                        </a:solidFill>
                      </a:endParaRPr>
                    </a:p>
                  </a:txBody>
                  <a:tcPr/>
                </a:tc>
                <a:tc>
                  <a:txBody>
                    <a:bodyPr/>
                    <a:lstStyle/>
                    <a:p>
                      <a:pPr algn="ctr"/>
                      <a:r>
                        <a:rPr lang="en-US" sz="1000" b="1" dirty="0" smtClean="0">
                          <a:solidFill>
                            <a:srgbClr val="0000FF"/>
                          </a:solidFill>
                        </a:rPr>
                        <a:t>81.6</a:t>
                      </a:r>
                      <a:r>
                        <a:rPr lang="en-US" sz="1000" b="1" baseline="0" dirty="0" smtClean="0">
                          <a:solidFill>
                            <a:srgbClr val="0000FF"/>
                          </a:solidFill>
                        </a:rPr>
                        <a:t> + 16</a:t>
                      </a:r>
                      <a:endParaRPr lang="en-US" sz="1000" b="1" dirty="0">
                        <a:solidFill>
                          <a:srgbClr val="0000FF"/>
                        </a:solidFill>
                      </a:endParaRPr>
                    </a:p>
                  </a:txBody>
                  <a:tcPr/>
                </a:tc>
                <a:tc>
                  <a:txBody>
                    <a:bodyPr/>
                    <a:lstStyle/>
                    <a:p>
                      <a:pPr algn="ctr"/>
                      <a:r>
                        <a:rPr lang="en-US" sz="1000" b="1" dirty="0" smtClean="0">
                          <a:solidFill>
                            <a:srgbClr val="0000FF"/>
                          </a:solidFill>
                        </a:rPr>
                        <a:t>80.7</a:t>
                      </a:r>
                      <a:endParaRPr lang="en-US" sz="1000" b="1" dirty="0">
                        <a:solidFill>
                          <a:srgbClr val="0000FF"/>
                        </a:solidFill>
                      </a:endParaRPr>
                    </a:p>
                  </a:txBody>
                  <a:tcPr/>
                </a:tc>
              </a:tr>
              <a:tr h="228960">
                <a:tc>
                  <a:txBody>
                    <a:bodyPr/>
                    <a:lstStyle/>
                    <a:p>
                      <a:pPr algn="ctr"/>
                      <a:r>
                        <a:rPr lang="en-US" sz="1000" b="1" dirty="0" smtClean="0">
                          <a:solidFill>
                            <a:srgbClr val="0000FF"/>
                          </a:solidFill>
                        </a:rPr>
                        <a:t>10 </a:t>
                      </a:r>
                      <a:endParaRPr lang="en-US" sz="1000" b="1" dirty="0">
                        <a:solidFill>
                          <a:srgbClr val="0000FF"/>
                        </a:solidFill>
                      </a:endParaRPr>
                    </a:p>
                  </a:txBody>
                  <a:tcPr/>
                </a:tc>
                <a:tc>
                  <a:txBody>
                    <a:bodyPr/>
                    <a:lstStyle/>
                    <a:p>
                      <a:pPr algn="ctr"/>
                      <a:r>
                        <a:rPr lang="en-US" sz="1000" b="1" dirty="0" smtClean="0">
                          <a:solidFill>
                            <a:srgbClr val="0000FF"/>
                          </a:solidFill>
                        </a:rPr>
                        <a:t>714</a:t>
                      </a:r>
                      <a:endParaRPr lang="en-US" sz="1000" b="1" dirty="0">
                        <a:solidFill>
                          <a:srgbClr val="0000FF"/>
                        </a:solidFill>
                      </a:endParaRPr>
                    </a:p>
                  </a:txBody>
                  <a:tcPr/>
                </a:tc>
                <a:tc>
                  <a:txBody>
                    <a:bodyPr/>
                    <a:lstStyle/>
                    <a:p>
                      <a:pPr algn="ctr"/>
                      <a:r>
                        <a:rPr lang="en-US" sz="1000" b="1" dirty="0" smtClean="0">
                          <a:solidFill>
                            <a:srgbClr val="0000FF"/>
                          </a:solidFill>
                        </a:rPr>
                        <a:t>157.9</a:t>
                      </a:r>
                      <a:endParaRPr lang="en-US" sz="1000" b="1" dirty="0">
                        <a:solidFill>
                          <a:srgbClr val="0000FF"/>
                        </a:solidFill>
                      </a:endParaRPr>
                    </a:p>
                  </a:txBody>
                  <a:tcPr/>
                </a:tc>
                <a:tc>
                  <a:txBody>
                    <a:bodyPr/>
                    <a:lstStyle/>
                    <a:p>
                      <a:pPr algn="ctr"/>
                      <a:r>
                        <a:rPr lang="en-US" sz="1000" b="1" dirty="0" smtClean="0">
                          <a:solidFill>
                            <a:srgbClr val="0000FF"/>
                          </a:solidFill>
                        </a:rPr>
                        <a:t>142.4</a:t>
                      </a:r>
                      <a:endParaRPr lang="en-US" sz="1000" b="1" dirty="0">
                        <a:solidFill>
                          <a:srgbClr val="0000FF"/>
                        </a:solidFill>
                      </a:endParaRPr>
                    </a:p>
                  </a:txBody>
                  <a:tcPr/>
                </a:tc>
                <a:tc>
                  <a:txBody>
                    <a:bodyPr/>
                    <a:lstStyle/>
                    <a:p>
                      <a:pPr algn="ctr"/>
                      <a:r>
                        <a:rPr lang="en-US" sz="1000" b="1" dirty="0" smtClean="0">
                          <a:solidFill>
                            <a:srgbClr val="0000FF"/>
                          </a:solidFill>
                        </a:rPr>
                        <a:t>93.4</a:t>
                      </a:r>
                      <a:endParaRPr lang="en-US" sz="1000" b="1" dirty="0">
                        <a:solidFill>
                          <a:srgbClr val="0000FF"/>
                        </a:solidFill>
                      </a:endParaRPr>
                    </a:p>
                  </a:txBody>
                  <a:tcPr/>
                </a:tc>
                <a:tc>
                  <a:txBody>
                    <a:bodyPr/>
                    <a:lstStyle/>
                    <a:p>
                      <a:pPr algn="ctr"/>
                      <a:r>
                        <a:rPr lang="en-US" sz="1000" b="1" dirty="0" smtClean="0">
                          <a:solidFill>
                            <a:srgbClr val="0000FF"/>
                          </a:solidFill>
                        </a:rPr>
                        <a:t>82.5</a:t>
                      </a:r>
                      <a:endParaRPr lang="en-US" sz="1000" b="1" dirty="0">
                        <a:solidFill>
                          <a:srgbClr val="0000FF"/>
                        </a:solidFill>
                      </a:endParaRPr>
                    </a:p>
                  </a:txBody>
                  <a:tcPr/>
                </a:tc>
              </a:tr>
              <a:tr h="228960">
                <a:tc>
                  <a:txBody>
                    <a:bodyPr/>
                    <a:lstStyle/>
                    <a:p>
                      <a:pPr algn="ctr"/>
                      <a:r>
                        <a:rPr lang="en-US" sz="1000" b="1" dirty="0" smtClean="0">
                          <a:solidFill>
                            <a:srgbClr val="0000FF"/>
                          </a:solidFill>
                        </a:rPr>
                        <a:t>30 </a:t>
                      </a:r>
                      <a:endParaRPr lang="en-US" sz="1000" b="1" dirty="0">
                        <a:solidFill>
                          <a:srgbClr val="0000FF"/>
                        </a:solidFill>
                      </a:endParaRPr>
                    </a:p>
                  </a:txBody>
                  <a:tcPr/>
                </a:tc>
                <a:tc>
                  <a:txBody>
                    <a:bodyPr/>
                    <a:lstStyle/>
                    <a:p>
                      <a:pPr algn="ctr"/>
                      <a:r>
                        <a:rPr lang="en-US" sz="1000" b="1" dirty="0" smtClean="0">
                          <a:solidFill>
                            <a:srgbClr val="0000FF"/>
                          </a:solidFill>
                        </a:rPr>
                        <a:t>600</a:t>
                      </a:r>
                      <a:endParaRPr lang="en-US" sz="1000" b="1" dirty="0">
                        <a:solidFill>
                          <a:srgbClr val="0000FF"/>
                        </a:solidFill>
                      </a:endParaRPr>
                    </a:p>
                  </a:txBody>
                  <a:tcPr/>
                </a:tc>
                <a:tc>
                  <a:txBody>
                    <a:bodyPr/>
                    <a:lstStyle/>
                    <a:p>
                      <a:pPr algn="ctr"/>
                      <a:r>
                        <a:rPr lang="en-US" sz="1000" b="1" dirty="0" smtClean="0">
                          <a:solidFill>
                            <a:srgbClr val="0000FF"/>
                          </a:solidFill>
                        </a:rPr>
                        <a:t>165.7</a:t>
                      </a:r>
                      <a:endParaRPr lang="en-US" sz="1000" b="1" dirty="0">
                        <a:solidFill>
                          <a:srgbClr val="0000FF"/>
                        </a:solidFill>
                      </a:endParaRPr>
                    </a:p>
                  </a:txBody>
                  <a:tcPr/>
                </a:tc>
                <a:tc>
                  <a:txBody>
                    <a:bodyPr/>
                    <a:lstStyle/>
                    <a:p>
                      <a:pPr algn="ctr"/>
                      <a:r>
                        <a:rPr lang="en-US" sz="1000" b="1" dirty="0" smtClean="0">
                          <a:solidFill>
                            <a:srgbClr val="0000FF"/>
                          </a:solidFill>
                        </a:rPr>
                        <a:t>148.8</a:t>
                      </a:r>
                      <a:endParaRPr lang="en-US" sz="1000" b="1" dirty="0">
                        <a:solidFill>
                          <a:srgbClr val="0000FF"/>
                        </a:solidFill>
                      </a:endParaRPr>
                    </a:p>
                  </a:txBody>
                  <a:tcPr/>
                </a:tc>
                <a:tc>
                  <a:txBody>
                    <a:bodyPr/>
                    <a:lstStyle/>
                    <a:p>
                      <a:pPr algn="ctr"/>
                      <a:r>
                        <a:rPr lang="en-US" sz="1000" b="1" dirty="0" smtClean="0">
                          <a:solidFill>
                            <a:srgbClr val="0000FF"/>
                          </a:solidFill>
                        </a:rPr>
                        <a:t>97.0</a:t>
                      </a:r>
                      <a:endParaRPr lang="en-US" sz="1000" b="1" dirty="0">
                        <a:solidFill>
                          <a:srgbClr val="0000FF"/>
                        </a:solidFill>
                      </a:endParaRPr>
                    </a:p>
                  </a:txBody>
                  <a:tcPr/>
                </a:tc>
                <a:tc>
                  <a:txBody>
                    <a:bodyPr/>
                    <a:lstStyle/>
                    <a:p>
                      <a:pPr algn="ctr"/>
                      <a:r>
                        <a:rPr lang="en-US" sz="1000" b="1" dirty="0" smtClean="0">
                          <a:solidFill>
                            <a:srgbClr val="0000FF"/>
                          </a:solidFill>
                        </a:rPr>
                        <a:t>82.5</a:t>
                      </a:r>
                      <a:endParaRPr lang="en-US" sz="1000" b="1" dirty="0">
                        <a:solidFill>
                          <a:srgbClr val="0000FF"/>
                        </a:solidFill>
                      </a:endParaRPr>
                    </a:p>
                  </a:txBody>
                  <a:tcPr/>
                </a:tc>
              </a:tr>
              <a:tr h="228960">
                <a:tc>
                  <a:txBody>
                    <a:bodyPr/>
                    <a:lstStyle/>
                    <a:p>
                      <a:pPr algn="ctr"/>
                      <a:r>
                        <a:rPr lang="en-US" sz="1000" b="1" dirty="0" smtClean="0">
                          <a:solidFill>
                            <a:srgbClr val="0000FF"/>
                          </a:solidFill>
                        </a:rPr>
                        <a:t>200 </a:t>
                      </a:r>
                      <a:endParaRPr lang="en-US" sz="1000" b="1" dirty="0">
                        <a:solidFill>
                          <a:srgbClr val="0000FF"/>
                        </a:solidFill>
                      </a:endParaRPr>
                    </a:p>
                  </a:txBody>
                  <a:tcPr/>
                </a:tc>
                <a:tc>
                  <a:txBody>
                    <a:bodyPr/>
                    <a:lstStyle/>
                    <a:p>
                      <a:pPr algn="ctr"/>
                      <a:r>
                        <a:rPr lang="en-US" sz="1000" b="1" dirty="0" smtClean="0">
                          <a:solidFill>
                            <a:srgbClr val="0000FF"/>
                          </a:solidFill>
                        </a:rPr>
                        <a:t>552</a:t>
                      </a:r>
                      <a:endParaRPr lang="en-US" sz="1000" b="1" dirty="0">
                        <a:solidFill>
                          <a:srgbClr val="0000FF"/>
                        </a:solidFill>
                      </a:endParaRPr>
                    </a:p>
                  </a:txBody>
                  <a:tcPr/>
                </a:tc>
                <a:tc>
                  <a:txBody>
                    <a:bodyPr/>
                    <a:lstStyle/>
                    <a:p>
                      <a:pPr algn="ctr"/>
                      <a:r>
                        <a:rPr lang="en-US" sz="1000" b="1" dirty="0" smtClean="0">
                          <a:solidFill>
                            <a:srgbClr val="0000FF"/>
                          </a:solidFill>
                        </a:rPr>
                        <a:t>154.0</a:t>
                      </a:r>
                      <a:endParaRPr lang="en-US" sz="1000" b="1" dirty="0">
                        <a:solidFill>
                          <a:srgbClr val="0000FF"/>
                        </a:solidFill>
                      </a:endParaRPr>
                    </a:p>
                  </a:txBody>
                  <a:tcPr/>
                </a:tc>
                <a:tc>
                  <a:txBody>
                    <a:bodyPr/>
                    <a:lstStyle/>
                    <a:p>
                      <a:pPr algn="ctr"/>
                      <a:r>
                        <a:rPr lang="en-US" sz="1000" b="1" dirty="0" smtClean="0">
                          <a:solidFill>
                            <a:srgbClr val="0000FF"/>
                          </a:solidFill>
                        </a:rPr>
                        <a:t>137.6</a:t>
                      </a:r>
                      <a:endParaRPr lang="en-US" sz="1000" b="1" dirty="0">
                        <a:solidFill>
                          <a:srgbClr val="0000FF"/>
                        </a:solidFill>
                      </a:endParaRPr>
                    </a:p>
                  </a:txBody>
                  <a:tcPr/>
                </a:tc>
                <a:tc>
                  <a:txBody>
                    <a:bodyPr/>
                    <a:lstStyle/>
                    <a:p>
                      <a:pPr algn="ctr"/>
                      <a:r>
                        <a:rPr lang="en-US" sz="1000" b="1" dirty="0" smtClean="0">
                          <a:solidFill>
                            <a:srgbClr val="0000FF"/>
                          </a:solidFill>
                        </a:rPr>
                        <a:t>98.1</a:t>
                      </a:r>
                      <a:endParaRPr lang="en-US" sz="1000" b="1" dirty="0">
                        <a:solidFill>
                          <a:srgbClr val="0000FF"/>
                        </a:solidFill>
                      </a:endParaRPr>
                    </a:p>
                  </a:txBody>
                  <a:tcPr/>
                </a:tc>
                <a:tc>
                  <a:txBody>
                    <a:bodyPr/>
                    <a:lstStyle/>
                    <a:p>
                      <a:pPr algn="ctr"/>
                      <a:r>
                        <a:rPr lang="en-US" sz="1000" b="1" dirty="0" smtClean="0">
                          <a:solidFill>
                            <a:srgbClr val="0000FF"/>
                          </a:solidFill>
                        </a:rPr>
                        <a:t>82.0</a:t>
                      </a:r>
                      <a:endParaRPr lang="en-US" sz="1000" b="1" dirty="0">
                        <a:solidFill>
                          <a:srgbClr val="0000FF"/>
                        </a:solidFill>
                      </a:endParaRPr>
                    </a:p>
                  </a:txBody>
                  <a:tcPr/>
                </a:tc>
              </a:tr>
            </a:tbl>
          </a:graphicData>
        </a:graphic>
      </p:graphicFrame>
      <p:graphicFrame>
        <p:nvGraphicFramePr>
          <p:cNvPr id="5" name="Table 4"/>
          <p:cNvGraphicFramePr>
            <a:graphicFrameLocks noGrp="1"/>
          </p:cNvGraphicFramePr>
          <p:nvPr/>
        </p:nvGraphicFramePr>
        <p:xfrm>
          <a:off x="406398" y="5334001"/>
          <a:ext cx="8502318" cy="1523999"/>
        </p:xfrm>
        <a:graphic>
          <a:graphicData uri="http://schemas.openxmlformats.org/drawingml/2006/table">
            <a:tbl>
              <a:tblPr firstRow="1" bandRow="1">
                <a:tableStyleId>{5C22544A-7EE6-4342-B048-85BDC9FD1C3A}</a:tableStyleId>
              </a:tblPr>
              <a:tblGrid>
                <a:gridCol w="1417053"/>
                <a:gridCol w="1417053"/>
                <a:gridCol w="1417053"/>
                <a:gridCol w="1417053"/>
                <a:gridCol w="1417053"/>
                <a:gridCol w="1417053"/>
              </a:tblGrid>
              <a:tr h="285618">
                <a:tc>
                  <a:txBody>
                    <a:bodyPr/>
                    <a:lstStyle/>
                    <a:p>
                      <a:r>
                        <a:rPr lang="en-US" sz="1400" dirty="0" smtClean="0"/>
                        <a:t>Cache</a:t>
                      </a:r>
                      <a:r>
                        <a:rPr lang="en-US" sz="1400" baseline="0" dirty="0" smtClean="0"/>
                        <a:t> </a:t>
                      </a:r>
                      <a:r>
                        <a:rPr lang="en-US" sz="1400" dirty="0" smtClean="0"/>
                        <a:t>size (MB)</a:t>
                      </a:r>
                      <a:endParaRPr lang="en-US" sz="1400" dirty="0"/>
                    </a:p>
                  </a:txBody>
                  <a:tcPr/>
                </a:tc>
                <a:tc>
                  <a:txBody>
                    <a:bodyPr/>
                    <a:lstStyle/>
                    <a:p>
                      <a:pPr algn="ctr"/>
                      <a:r>
                        <a:rPr lang="en-US" sz="1400" dirty="0" err="1" smtClean="0"/>
                        <a:t>readcalls</a:t>
                      </a:r>
                      <a:endParaRPr lang="en-US" sz="1400" dirty="0"/>
                    </a:p>
                  </a:txBody>
                  <a:tcPr/>
                </a:tc>
                <a:tc>
                  <a:txBody>
                    <a:bodyPr/>
                    <a:lstStyle/>
                    <a:p>
                      <a:r>
                        <a:rPr lang="en-US" sz="1400" dirty="0" smtClean="0"/>
                        <a:t>RT pcbrun4 (</a:t>
                      </a:r>
                      <a:r>
                        <a:rPr lang="en-US" sz="1400" dirty="0" err="1" smtClean="0"/>
                        <a:t>s</a:t>
                      </a:r>
                      <a:r>
                        <a:rPr lang="en-US" sz="1400" dirty="0" smtClean="0"/>
                        <a:t>)</a:t>
                      </a:r>
                      <a:endParaRPr lang="en-US" sz="1400" dirty="0"/>
                    </a:p>
                  </a:txBody>
                  <a:tcPr/>
                </a:tc>
                <a:tc>
                  <a:txBody>
                    <a:bodyPr/>
                    <a:lstStyle/>
                    <a:p>
                      <a:r>
                        <a:rPr lang="en-US" sz="1400" dirty="0" smtClean="0"/>
                        <a:t>CP pcbrun4 (</a:t>
                      </a:r>
                      <a:r>
                        <a:rPr lang="en-US" sz="1400" dirty="0" err="1" smtClean="0"/>
                        <a:t>s</a:t>
                      </a:r>
                      <a:r>
                        <a:rPr lang="en-US" sz="1400" dirty="0" smtClean="0"/>
                        <a:t>)</a:t>
                      </a:r>
                      <a:endParaRPr lang="en-US" sz="1400" dirty="0"/>
                    </a:p>
                  </a:txBody>
                  <a:tcPr/>
                </a:tc>
                <a:tc>
                  <a:txBody>
                    <a:bodyPr/>
                    <a:lstStyle/>
                    <a:p>
                      <a:r>
                        <a:rPr lang="en-US" sz="1400" dirty="0" smtClean="0"/>
                        <a:t>RT </a:t>
                      </a:r>
                      <a:r>
                        <a:rPr lang="en-US" sz="1400" dirty="0" err="1" smtClean="0"/>
                        <a:t>macbrun</a:t>
                      </a:r>
                      <a:r>
                        <a:rPr lang="en-US" sz="1400" dirty="0" smtClean="0"/>
                        <a:t> (</a:t>
                      </a:r>
                      <a:r>
                        <a:rPr lang="en-US" sz="1400" dirty="0" err="1" smtClean="0"/>
                        <a:t>s</a:t>
                      </a:r>
                      <a:r>
                        <a:rPr lang="en-US" sz="1400" dirty="0" smtClean="0"/>
                        <a:t>)</a:t>
                      </a:r>
                      <a:endParaRPr lang="en-US" sz="1400" dirty="0"/>
                    </a:p>
                  </a:txBody>
                  <a:tcPr/>
                </a:tc>
                <a:tc>
                  <a:txBody>
                    <a:bodyPr/>
                    <a:lstStyle/>
                    <a:p>
                      <a:r>
                        <a:rPr lang="en-US" sz="1400" dirty="0" smtClean="0"/>
                        <a:t>CP </a:t>
                      </a:r>
                      <a:r>
                        <a:rPr lang="en-US" sz="1400" dirty="0" err="1" smtClean="0"/>
                        <a:t>macbrun</a:t>
                      </a:r>
                      <a:r>
                        <a:rPr lang="en-US" sz="1400" dirty="0" smtClean="0"/>
                        <a:t> (</a:t>
                      </a:r>
                      <a:r>
                        <a:rPr lang="en-US" sz="1400" dirty="0" err="1" smtClean="0"/>
                        <a:t>s</a:t>
                      </a:r>
                      <a:r>
                        <a:rPr lang="en-US" sz="1400" dirty="0" smtClean="0"/>
                        <a:t>)</a:t>
                      </a:r>
                      <a:endParaRPr lang="en-US" sz="1400" dirty="0"/>
                    </a:p>
                  </a:txBody>
                  <a:tcPr/>
                </a:tc>
              </a:tr>
              <a:tr h="228960">
                <a:tc>
                  <a:txBody>
                    <a:bodyPr/>
                    <a:lstStyle/>
                    <a:p>
                      <a:pPr algn="ctr"/>
                      <a:r>
                        <a:rPr lang="en-US" sz="1000" b="1" dirty="0" smtClean="0">
                          <a:solidFill>
                            <a:srgbClr val="0000FF"/>
                          </a:solidFill>
                        </a:rPr>
                        <a:t>0</a:t>
                      </a:r>
                      <a:endParaRPr lang="en-US" sz="1000" b="1" dirty="0">
                        <a:solidFill>
                          <a:srgbClr val="0000FF"/>
                        </a:solidFill>
                      </a:endParaRPr>
                    </a:p>
                  </a:txBody>
                  <a:tcPr/>
                </a:tc>
                <a:tc>
                  <a:txBody>
                    <a:bodyPr/>
                    <a:lstStyle/>
                    <a:p>
                      <a:pPr algn="ctr"/>
                      <a:r>
                        <a:rPr lang="en-US" sz="1000" b="1" dirty="0" smtClean="0">
                          <a:solidFill>
                            <a:srgbClr val="0000FF"/>
                          </a:solidFill>
                        </a:rPr>
                        <a:t>515350</a:t>
                      </a:r>
                      <a:endParaRPr lang="en-US" sz="1000" b="1" dirty="0">
                        <a:solidFill>
                          <a:srgbClr val="0000FF"/>
                        </a:solidFill>
                      </a:endParaRPr>
                    </a:p>
                  </a:txBody>
                  <a:tcPr/>
                </a:tc>
                <a:tc>
                  <a:txBody>
                    <a:bodyPr/>
                    <a:lstStyle/>
                    <a:p>
                      <a:pPr algn="ctr"/>
                      <a:r>
                        <a:rPr lang="en-US" sz="1000" b="1" dirty="0" smtClean="0">
                          <a:solidFill>
                            <a:srgbClr val="0000FF"/>
                          </a:solidFill>
                        </a:rPr>
                        <a:t>381.8</a:t>
                      </a:r>
                      <a:endParaRPr lang="en-US" sz="1000" b="1" dirty="0">
                        <a:solidFill>
                          <a:srgbClr val="0000FF"/>
                        </a:solidFill>
                      </a:endParaRPr>
                    </a:p>
                  </a:txBody>
                  <a:tcPr/>
                </a:tc>
                <a:tc>
                  <a:txBody>
                    <a:bodyPr/>
                    <a:lstStyle/>
                    <a:p>
                      <a:pPr algn="ctr"/>
                      <a:r>
                        <a:rPr lang="en-US" sz="1000" b="1" dirty="0" smtClean="0">
                          <a:solidFill>
                            <a:srgbClr val="0000FF"/>
                          </a:solidFill>
                        </a:rPr>
                        <a:t>216.3</a:t>
                      </a:r>
                      <a:endParaRPr lang="en-US" sz="1000" b="1" dirty="0">
                        <a:solidFill>
                          <a:srgbClr val="0000FF"/>
                        </a:solidFill>
                      </a:endParaRPr>
                    </a:p>
                  </a:txBody>
                  <a:tcPr/>
                </a:tc>
                <a:tc>
                  <a:txBody>
                    <a:bodyPr/>
                    <a:lstStyle/>
                    <a:p>
                      <a:pPr algn="ctr"/>
                      <a:r>
                        <a:rPr lang="en-US" sz="1000" b="1" dirty="0" smtClean="0">
                          <a:solidFill>
                            <a:srgbClr val="0000FF"/>
                          </a:solidFill>
                        </a:rPr>
                        <a:t>326.2</a:t>
                      </a:r>
                      <a:endParaRPr lang="en-US" sz="1000" b="1" dirty="0">
                        <a:solidFill>
                          <a:srgbClr val="0000FF"/>
                        </a:solidFill>
                      </a:endParaRPr>
                    </a:p>
                  </a:txBody>
                  <a:tcPr/>
                </a:tc>
                <a:tc>
                  <a:txBody>
                    <a:bodyPr/>
                    <a:lstStyle/>
                    <a:p>
                      <a:pPr algn="ctr"/>
                      <a:r>
                        <a:rPr lang="en-US" sz="1000" b="1" dirty="0" smtClean="0">
                          <a:solidFill>
                            <a:srgbClr val="0000FF"/>
                          </a:solidFill>
                        </a:rPr>
                        <a:t>127.0</a:t>
                      </a:r>
                      <a:endParaRPr lang="en-US" sz="1000" b="1" dirty="0">
                        <a:solidFill>
                          <a:srgbClr val="0000FF"/>
                        </a:solidFill>
                      </a:endParaRPr>
                    </a:p>
                  </a:txBody>
                  <a:tcPr/>
                </a:tc>
              </a:tr>
              <a:tr h="228960">
                <a:tc>
                  <a:txBody>
                    <a:bodyPr/>
                    <a:lstStyle/>
                    <a:p>
                      <a:pPr algn="ctr"/>
                      <a:r>
                        <a:rPr lang="en-US" sz="1000" b="1" dirty="0" smtClean="0">
                          <a:solidFill>
                            <a:srgbClr val="0000FF"/>
                          </a:solidFill>
                        </a:rPr>
                        <a:t>LAN 1ms 0</a:t>
                      </a:r>
                      <a:endParaRPr lang="en-US" sz="1000" b="1" dirty="0">
                        <a:solidFill>
                          <a:srgbClr val="0000FF"/>
                        </a:solidFill>
                      </a:endParaRPr>
                    </a:p>
                  </a:txBody>
                  <a:tcPr/>
                </a:tc>
                <a:tc>
                  <a:txBody>
                    <a:bodyPr/>
                    <a:lstStyle/>
                    <a:p>
                      <a:pPr algn="ctr"/>
                      <a:r>
                        <a:rPr lang="en-US" sz="1000" b="1" dirty="0" smtClean="0">
                          <a:solidFill>
                            <a:srgbClr val="0000FF"/>
                          </a:solidFill>
                        </a:rPr>
                        <a:t>515350</a:t>
                      </a:r>
                      <a:endParaRPr lang="en-US" sz="1000" b="1" dirty="0">
                        <a:solidFill>
                          <a:srgbClr val="0000FF"/>
                        </a:solidFill>
                      </a:endParaRPr>
                    </a:p>
                  </a:txBody>
                  <a:tcPr/>
                </a:tc>
                <a:tc>
                  <a:txBody>
                    <a:bodyPr/>
                    <a:lstStyle/>
                    <a:p>
                      <a:pPr algn="ctr"/>
                      <a:r>
                        <a:rPr lang="en-US" sz="1000" b="1" dirty="0" smtClean="0">
                          <a:solidFill>
                            <a:srgbClr val="0000FF"/>
                          </a:solidFill>
                        </a:rPr>
                        <a:t>381.8</a:t>
                      </a:r>
                      <a:r>
                        <a:rPr lang="en-US" sz="1000" b="1" baseline="0" dirty="0" smtClean="0">
                          <a:solidFill>
                            <a:srgbClr val="0000FF"/>
                          </a:solidFill>
                        </a:rPr>
                        <a:t> + 515</a:t>
                      </a:r>
                      <a:endParaRPr lang="en-US" sz="1000" b="1" dirty="0">
                        <a:solidFill>
                          <a:srgbClr val="0000FF"/>
                        </a:solidFill>
                      </a:endParaRPr>
                    </a:p>
                  </a:txBody>
                  <a:tcPr/>
                </a:tc>
                <a:tc>
                  <a:txBody>
                    <a:bodyPr/>
                    <a:lstStyle/>
                    <a:p>
                      <a:pPr algn="ctr"/>
                      <a:r>
                        <a:rPr lang="en-US" sz="1000" b="1" dirty="0" smtClean="0">
                          <a:solidFill>
                            <a:srgbClr val="0000FF"/>
                          </a:solidFill>
                        </a:rPr>
                        <a:t>216.3</a:t>
                      </a:r>
                      <a:endParaRPr lang="en-US" sz="1000" b="1" dirty="0">
                        <a:solidFill>
                          <a:srgbClr val="0000FF"/>
                        </a:solidFill>
                      </a:endParaRPr>
                    </a:p>
                  </a:txBody>
                  <a:tcPr/>
                </a:tc>
                <a:tc>
                  <a:txBody>
                    <a:bodyPr/>
                    <a:lstStyle/>
                    <a:p>
                      <a:pPr algn="ctr"/>
                      <a:r>
                        <a:rPr lang="en-US" sz="1000" b="1" dirty="0" smtClean="0">
                          <a:solidFill>
                            <a:srgbClr val="0000FF"/>
                          </a:solidFill>
                        </a:rPr>
                        <a:t>326.2</a:t>
                      </a:r>
                      <a:r>
                        <a:rPr lang="en-US" sz="1000" b="1" baseline="0" dirty="0" smtClean="0">
                          <a:solidFill>
                            <a:srgbClr val="0000FF"/>
                          </a:solidFill>
                        </a:rPr>
                        <a:t> +515</a:t>
                      </a:r>
                      <a:endParaRPr lang="en-US" sz="1000" b="1" dirty="0">
                        <a:solidFill>
                          <a:srgbClr val="0000FF"/>
                        </a:solidFill>
                      </a:endParaRPr>
                    </a:p>
                  </a:txBody>
                  <a:tcPr/>
                </a:tc>
                <a:tc>
                  <a:txBody>
                    <a:bodyPr/>
                    <a:lstStyle/>
                    <a:p>
                      <a:pPr algn="ctr"/>
                      <a:r>
                        <a:rPr lang="en-US" sz="1000" b="1" dirty="0" smtClean="0">
                          <a:solidFill>
                            <a:srgbClr val="0000FF"/>
                          </a:solidFill>
                        </a:rPr>
                        <a:t>127.0</a:t>
                      </a:r>
                      <a:endParaRPr lang="en-US" sz="1000" b="1" dirty="0">
                        <a:solidFill>
                          <a:srgbClr val="0000FF"/>
                        </a:solidFill>
                      </a:endParaRPr>
                    </a:p>
                  </a:txBody>
                  <a:tcPr/>
                </a:tc>
              </a:tr>
              <a:tr h="228960">
                <a:tc>
                  <a:txBody>
                    <a:bodyPr/>
                    <a:lstStyle/>
                    <a:p>
                      <a:pPr algn="ctr"/>
                      <a:r>
                        <a:rPr lang="en-US" sz="1000" b="1" dirty="0" smtClean="0">
                          <a:solidFill>
                            <a:srgbClr val="0000FF"/>
                          </a:solidFill>
                        </a:rPr>
                        <a:t>10 </a:t>
                      </a:r>
                      <a:endParaRPr lang="en-US" sz="1000" b="1" dirty="0">
                        <a:solidFill>
                          <a:srgbClr val="0000FF"/>
                        </a:solidFill>
                      </a:endParaRPr>
                    </a:p>
                  </a:txBody>
                  <a:tcPr/>
                </a:tc>
                <a:tc>
                  <a:txBody>
                    <a:bodyPr/>
                    <a:lstStyle/>
                    <a:p>
                      <a:pPr algn="ctr"/>
                      <a:r>
                        <a:rPr lang="en-US" sz="1000" b="1" dirty="0" smtClean="0">
                          <a:solidFill>
                            <a:srgbClr val="0000FF"/>
                          </a:solidFill>
                        </a:rPr>
                        <a:t>15595</a:t>
                      </a:r>
                      <a:endParaRPr lang="en-US" sz="1000" b="1" dirty="0">
                        <a:solidFill>
                          <a:srgbClr val="0000FF"/>
                        </a:solidFill>
                      </a:endParaRPr>
                    </a:p>
                  </a:txBody>
                  <a:tcPr/>
                </a:tc>
                <a:tc>
                  <a:txBody>
                    <a:bodyPr/>
                    <a:lstStyle/>
                    <a:p>
                      <a:pPr algn="ctr"/>
                      <a:r>
                        <a:rPr lang="en-US" sz="1000" b="1" dirty="0" smtClean="0">
                          <a:solidFill>
                            <a:srgbClr val="0000FF"/>
                          </a:solidFill>
                        </a:rPr>
                        <a:t>234.0</a:t>
                      </a:r>
                      <a:endParaRPr lang="en-US" sz="1000" b="1" dirty="0">
                        <a:solidFill>
                          <a:srgbClr val="0000FF"/>
                        </a:solidFill>
                      </a:endParaRPr>
                    </a:p>
                  </a:txBody>
                  <a:tcPr/>
                </a:tc>
                <a:tc>
                  <a:txBody>
                    <a:bodyPr/>
                    <a:lstStyle/>
                    <a:p>
                      <a:pPr algn="ctr"/>
                      <a:r>
                        <a:rPr lang="en-US" sz="1000" b="1" dirty="0" smtClean="0">
                          <a:solidFill>
                            <a:srgbClr val="0000FF"/>
                          </a:solidFill>
                        </a:rPr>
                        <a:t>185.6</a:t>
                      </a:r>
                      <a:endParaRPr lang="en-US" sz="1000" b="1" dirty="0">
                        <a:solidFill>
                          <a:srgbClr val="0000FF"/>
                        </a:solidFill>
                      </a:endParaRPr>
                    </a:p>
                  </a:txBody>
                  <a:tcPr/>
                </a:tc>
                <a:tc>
                  <a:txBody>
                    <a:bodyPr/>
                    <a:lstStyle/>
                    <a:p>
                      <a:pPr algn="ctr"/>
                      <a:r>
                        <a:rPr lang="en-US" sz="1000" b="1" dirty="0" smtClean="0">
                          <a:solidFill>
                            <a:srgbClr val="0000FF"/>
                          </a:solidFill>
                        </a:rPr>
                        <a:t>175.0</a:t>
                      </a:r>
                      <a:endParaRPr lang="en-US" sz="1000" b="1" dirty="0">
                        <a:solidFill>
                          <a:srgbClr val="0000FF"/>
                        </a:solidFill>
                      </a:endParaRPr>
                    </a:p>
                  </a:txBody>
                  <a:tcPr/>
                </a:tc>
                <a:tc>
                  <a:txBody>
                    <a:bodyPr/>
                    <a:lstStyle/>
                    <a:p>
                      <a:pPr algn="ctr"/>
                      <a:r>
                        <a:rPr lang="en-US" sz="1000" b="1" dirty="0" smtClean="0">
                          <a:solidFill>
                            <a:srgbClr val="0000FF"/>
                          </a:solidFill>
                        </a:rPr>
                        <a:t>106.2</a:t>
                      </a:r>
                      <a:endParaRPr lang="en-US" sz="1000" b="1" dirty="0">
                        <a:solidFill>
                          <a:srgbClr val="0000FF"/>
                        </a:solidFill>
                      </a:endParaRPr>
                    </a:p>
                  </a:txBody>
                  <a:tcPr/>
                </a:tc>
              </a:tr>
              <a:tr h="228960">
                <a:tc>
                  <a:txBody>
                    <a:bodyPr/>
                    <a:lstStyle/>
                    <a:p>
                      <a:pPr algn="ctr"/>
                      <a:r>
                        <a:rPr lang="en-US" sz="1000" b="1" dirty="0" smtClean="0">
                          <a:solidFill>
                            <a:srgbClr val="0000FF"/>
                          </a:solidFill>
                        </a:rPr>
                        <a:t>30 </a:t>
                      </a:r>
                      <a:endParaRPr lang="en-US" sz="1000" b="1" dirty="0">
                        <a:solidFill>
                          <a:srgbClr val="0000FF"/>
                        </a:solidFill>
                      </a:endParaRPr>
                    </a:p>
                  </a:txBody>
                  <a:tcPr/>
                </a:tc>
                <a:tc>
                  <a:txBody>
                    <a:bodyPr/>
                    <a:lstStyle/>
                    <a:p>
                      <a:pPr algn="ctr"/>
                      <a:r>
                        <a:rPr lang="en-US" sz="1000" b="1" dirty="0" smtClean="0">
                          <a:solidFill>
                            <a:srgbClr val="0000FF"/>
                          </a:solidFill>
                        </a:rPr>
                        <a:t>8717</a:t>
                      </a:r>
                      <a:endParaRPr lang="en-US" sz="1000" b="1" dirty="0">
                        <a:solidFill>
                          <a:srgbClr val="0000FF"/>
                        </a:solidFill>
                      </a:endParaRPr>
                    </a:p>
                  </a:txBody>
                  <a:tcPr/>
                </a:tc>
                <a:tc>
                  <a:txBody>
                    <a:bodyPr/>
                    <a:lstStyle/>
                    <a:p>
                      <a:pPr algn="ctr"/>
                      <a:r>
                        <a:rPr lang="en-US" sz="1000" b="1" dirty="0" smtClean="0">
                          <a:solidFill>
                            <a:srgbClr val="0000FF"/>
                          </a:solidFill>
                        </a:rPr>
                        <a:t>216.5</a:t>
                      </a:r>
                      <a:endParaRPr lang="en-US" sz="1000" b="1" dirty="0">
                        <a:solidFill>
                          <a:srgbClr val="0000FF"/>
                        </a:solidFill>
                      </a:endParaRPr>
                    </a:p>
                  </a:txBody>
                  <a:tcPr/>
                </a:tc>
                <a:tc>
                  <a:txBody>
                    <a:bodyPr/>
                    <a:lstStyle/>
                    <a:p>
                      <a:pPr algn="ctr"/>
                      <a:r>
                        <a:rPr lang="en-US" sz="1000" b="1" dirty="0" smtClean="0">
                          <a:solidFill>
                            <a:srgbClr val="0000FF"/>
                          </a:solidFill>
                        </a:rPr>
                        <a:t>182.6</a:t>
                      </a:r>
                      <a:endParaRPr lang="en-US" sz="1000" b="1" dirty="0">
                        <a:solidFill>
                          <a:srgbClr val="0000FF"/>
                        </a:solidFill>
                      </a:endParaRPr>
                    </a:p>
                  </a:txBody>
                  <a:tcPr/>
                </a:tc>
                <a:tc>
                  <a:txBody>
                    <a:bodyPr/>
                    <a:lstStyle/>
                    <a:p>
                      <a:pPr algn="ctr"/>
                      <a:r>
                        <a:rPr lang="en-US" sz="1000" b="1" dirty="0" smtClean="0">
                          <a:solidFill>
                            <a:srgbClr val="0000FF"/>
                          </a:solidFill>
                        </a:rPr>
                        <a:t>144.4</a:t>
                      </a:r>
                      <a:endParaRPr lang="en-US" sz="1000" b="1" dirty="0">
                        <a:solidFill>
                          <a:srgbClr val="0000FF"/>
                        </a:solidFill>
                      </a:endParaRPr>
                    </a:p>
                  </a:txBody>
                  <a:tcPr/>
                </a:tc>
                <a:tc>
                  <a:txBody>
                    <a:bodyPr/>
                    <a:lstStyle/>
                    <a:p>
                      <a:pPr algn="ctr"/>
                      <a:r>
                        <a:rPr lang="en-US" sz="1000" b="1" dirty="0" smtClean="0">
                          <a:solidFill>
                            <a:srgbClr val="0000FF"/>
                          </a:solidFill>
                        </a:rPr>
                        <a:t>104.5</a:t>
                      </a:r>
                      <a:endParaRPr lang="en-US" sz="1000" b="1" dirty="0">
                        <a:solidFill>
                          <a:srgbClr val="0000FF"/>
                        </a:solidFill>
                      </a:endParaRPr>
                    </a:p>
                  </a:txBody>
                  <a:tcPr/>
                </a:tc>
              </a:tr>
              <a:tr h="228960">
                <a:tc>
                  <a:txBody>
                    <a:bodyPr/>
                    <a:lstStyle/>
                    <a:p>
                      <a:pPr algn="ctr"/>
                      <a:r>
                        <a:rPr lang="en-US" sz="1000" b="1" dirty="0" smtClean="0">
                          <a:solidFill>
                            <a:srgbClr val="0000FF"/>
                          </a:solidFill>
                        </a:rPr>
                        <a:t>200 </a:t>
                      </a:r>
                      <a:endParaRPr lang="en-US" sz="1000" b="1" dirty="0">
                        <a:solidFill>
                          <a:srgbClr val="0000FF"/>
                        </a:solidFill>
                      </a:endParaRPr>
                    </a:p>
                  </a:txBody>
                  <a:tcPr/>
                </a:tc>
                <a:tc>
                  <a:txBody>
                    <a:bodyPr/>
                    <a:lstStyle/>
                    <a:p>
                      <a:pPr algn="ctr"/>
                      <a:r>
                        <a:rPr lang="en-US" sz="1000" b="1" dirty="0" smtClean="0">
                          <a:solidFill>
                            <a:srgbClr val="0000FF"/>
                          </a:solidFill>
                        </a:rPr>
                        <a:t>2096</a:t>
                      </a:r>
                      <a:endParaRPr lang="en-US" sz="1000" b="1" dirty="0">
                        <a:solidFill>
                          <a:srgbClr val="0000FF"/>
                        </a:solidFill>
                      </a:endParaRPr>
                    </a:p>
                  </a:txBody>
                  <a:tcPr/>
                </a:tc>
                <a:tc>
                  <a:txBody>
                    <a:bodyPr/>
                    <a:lstStyle/>
                    <a:p>
                      <a:pPr algn="ctr"/>
                      <a:r>
                        <a:rPr lang="en-US" sz="1000" b="1" dirty="0" smtClean="0">
                          <a:solidFill>
                            <a:srgbClr val="0000FF"/>
                          </a:solidFill>
                        </a:rPr>
                        <a:t>182.5</a:t>
                      </a:r>
                      <a:endParaRPr lang="en-US" sz="1000" b="1" dirty="0">
                        <a:solidFill>
                          <a:srgbClr val="0000FF"/>
                        </a:solidFill>
                      </a:endParaRPr>
                    </a:p>
                  </a:txBody>
                  <a:tcPr/>
                </a:tc>
                <a:tc>
                  <a:txBody>
                    <a:bodyPr/>
                    <a:lstStyle/>
                    <a:p>
                      <a:pPr algn="ctr"/>
                      <a:r>
                        <a:rPr lang="en-US" sz="1000" b="1" dirty="0" smtClean="0">
                          <a:solidFill>
                            <a:srgbClr val="0000FF"/>
                          </a:solidFill>
                        </a:rPr>
                        <a:t>163.3</a:t>
                      </a:r>
                      <a:endParaRPr lang="en-US" sz="1000" b="1" dirty="0">
                        <a:solidFill>
                          <a:srgbClr val="0000FF"/>
                        </a:solidFill>
                      </a:endParaRPr>
                    </a:p>
                  </a:txBody>
                  <a:tcPr/>
                </a:tc>
                <a:tc>
                  <a:txBody>
                    <a:bodyPr/>
                    <a:lstStyle/>
                    <a:p>
                      <a:pPr algn="ctr"/>
                      <a:r>
                        <a:rPr lang="en-US" sz="1000" b="1" dirty="0" smtClean="0">
                          <a:solidFill>
                            <a:srgbClr val="0000FF"/>
                          </a:solidFill>
                        </a:rPr>
                        <a:t>122.3</a:t>
                      </a:r>
                      <a:endParaRPr lang="en-US" sz="1000" b="1" dirty="0">
                        <a:solidFill>
                          <a:srgbClr val="0000FF"/>
                        </a:solidFill>
                      </a:endParaRPr>
                    </a:p>
                  </a:txBody>
                  <a:tcPr/>
                </a:tc>
                <a:tc>
                  <a:txBody>
                    <a:bodyPr/>
                    <a:lstStyle/>
                    <a:p>
                      <a:pPr algn="ctr"/>
                      <a:r>
                        <a:rPr lang="en-US" sz="1000" b="1" dirty="0" smtClean="0">
                          <a:solidFill>
                            <a:srgbClr val="0000FF"/>
                          </a:solidFill>
                        </a:rPr>
                        <a:t>103.4</a:t>
                      </a:r>
                      <a:endParaRPr lang="en-US" sz="1000" b="1" dirty="0">
                        <a:solidFill>
                          <a:srgbClr val="0000FF"/>
                        </a:solidFill>
                      </a:endParaRPr>
                    </a:p>
                  </a:txBody>
                  <a:tcPr/>
                </a:tc>
              </a:tr>
            </a:tbl>
          </a:graphicData>
        </a:graphic>
      </p:graphicFrame>
      <p:sp>
        <p:nvSpPr>
          <p:cNvPr id="6" name="TextBox 5"/>
          <p:cNvSpPr txBox="1"/>
          <p:nvPr/>
        </p:nvSpPr>
        <p:spPr>
          <a:xfrm>
            <a:off x="1247356" y="4964669"/>
            <a:ext cx="6698833" cy="369332"/>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r>
              <a:rPr lang="en-US" dirty="0" err="1" smtClean="0">
                <a:solidFill>
                  <a:srgbClr val="F2D908"/>
                </a:solidFill>
              </a:rPr>
              <a:t>Reclust</a:t>
            </a:r>
            <a:r>
              <a:rPr lang="en-US" dirty="0" smtClean="0">
                <a:solidFill>
                  <a:srgbClr val="F2D908"/>
                </a:solidFill>
              </a:rPr>
              <a:t>: </a:t>
            </a:r>
            <a:r>
              <a:rPr lang="en-US" dirty="0" err="1" smtClean="0">
                <a:solidFill>
                  <a:srgbClr val="F2D908"/>
                </a:solidFill>
              </a:rPr>
              <a:t>OptimizeBaskets</a:t>
            </a:r>
            <a:r>
              <a:rPr lang="en-US" dirty="0" smtClean="0">
                <a:solidFill>
                  <a:srgbClr val="F2D908"/>
                </a:solidFill>
              </a:rPr>
              <a:t> 30 MB (</a:t>
            </a:r>
            <a:r>
              <a:rPr lang="en-US" b="1" dirty="0" smtClean="0">
                <a:solidFill>
                  <a:srgbClr val="47186B"/>
                </a:solidFill>
              </a:rPr>
              <a:t>1086 MB</a:t>
            </a:r>
            <a:r>
              <a:rPr lang="en-US" dirty="0" smtClean="0">
                <a:solidFill>
                  <a:srgbClr val="F2D908"/>
                </a:solidFill>
              </a:rPr>
              <a:t>), </a:t>
            </a:r>
            <a:r>
              <a:rPr lang="en-US" dirty="0" smtClean="0">
                <a:solidFill>
                  <a:srgbClr val="C61B1B"/>
                </a:solidFill>
              </a:rPr>
              <a:t>9705</a:t>
            </a:r>
            <a:r>
              <a:rPr lang="en-US" dirty="0" smtClean="0">
                <a:solidFill>
                  <a:srgbClr val="F2D908"/>
                </a:solidFill>
              </a:rPr>
              <a:t> branches split=</a:t>
            </a:r>
            <a:r>
              <a:rPr lang="en-US" dirty="0" smtClean="0">
                <a:solidFill>
                  <a:srgbClr val="000000"/>
                </a:solidFill>
              </a:rPr>
              <a:t>99</a:t>
            </a:r>
            <a:endParaRPr lang="en-US" dirty="0">
              <a:solidFill>
                <a:srgbClr val="000000"/>
              </a:solidFill>
            </a:endParaRPr>
          </a:p>
        </p:txBody>
      </p:sp>
      <p:sp>
        <p:nvSpPr>
          <p:cNvPr id="7" name="TextBox 6"/>
          <p:cNvSpPr txBox="1"/>
          <p:nvPr/>
        </p:nvSpPr>
        <p:spPr>
          <a:xfrm>
            <a:off x="1247356" y="2930176"/>
            <a:ext cx="6546433" cy="369332"/>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r>
              <a:rPr lang="en-US" dirty="0" err="1" smtClean="0">
                <a:solidFill>
                  <a:srgbClr val="F2D908"/>
                </a:solidFill>
              </a:rPr>
              <a:t>Reclust</a:t>
            </a:r>
            <a:r>
              <a:rPr lang="en-US" dirty="0" smtClean="0">
                <a:solidFill>
                  <a:srgbClr val="F2D908"/>
                </a:solidFill>
              </a:rPr>
              <a:t>: </a:t>
            </a:r>
            <a:r>
              <a:rPr lang="en-US" dirty="0" err="1" smtClean="0">
                <a:solidFill>
                  <a:srgbClr val="F2D908"/>
                </a:solidFill>
              </a:rPr>
              <a:t>OptimizeBaskets</a:t>
            </a:r>
            <a:r>
              <a:rPr lang="en-US" dirty="0" smtClean="0">
                <a:solidFill>
                  <a:srgbClr val="F2D908"/>
                </a:solidFill>
              </a:rPr>
              <a:t> 30 MB (</a:t>
            </a:r>
            <a:r>
              <a:rPr lang="en-US" b="1" dirty="0" smtClean="0">
                <a:solidFill>
                  <a:srgbClr val="47186B"/>
                </a:solidFill>
              </a:rPr>
              <a:t>1147 MB</a:t>
            </a:r>
            <a:r>
              <a:rPr lang="en-US" dirty="0" smtClean="0">
                <a:solidFill>
                  <a:srgbClr val="F2D908"/>
                </a:solidFill>
              </a:rPr>
              <a:t>), </a:t>
            </a:r>
            <a:r>
              <a:rPr lang="en-US" dirty="0" smtClean="0">
                <a:solidFill>
                  <a:srgbClr val="C61B1B"/>
                </a:solidFill>
              </a:rPr>
              <a:t>203</a:t>
            </a:r>
            <a:r>
              <a:rPr lang="en-US" dirty="0" smtClean="0">
                <a:solidFill>
                  <a:srgbClr val="F2D908"/>
                </a:solidFill>
              </a:rPr>
              <a:t> branches split=</a:t>
            </a:r>
            <a:r>
              <a:rPr lang="en-US" dirty="0" smtClean="0">
                <a:solidFill>
                  <a:srgbClr val="000000"/>
                </a:solidFill>
              </a:rPr>
              <a:t>0</a:t>
            </a:r>
            <a:endParaRPr lang="en-US" dirty="0">
              <a:solidFill>
                <a:srgbClr val="000000"/>
              </a:solidFill>
            </a:endParaRPr>
          </a:p>
        </p:txBody>
      </p:sp>
      <p:sp>
        <p:nvSpPr>
          <p:cNvPr id="8" name="TextBox 7"/>
          <p:cNvSpPr txBox="1"/>
          <p:nvPr/>
        </p:nvSpPr>
        <p:spPr>
          <a:xfrm>
            <a:off x="1399756" y="766986"/>
            <a:ext cx="6546433" cy="369332"/>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r>
              <a:rPr lang="en-US" dirty="0" smtClean="0">
                <a:solidFill>
                  <a:schemeClr val="accent1"/>
                </a:solidFill>
              </a:rPr>
              <a:t>Original Atlas file (</a:t>
            </a:r>
            <a:r>
              <a:rPr lang="en-US" b="1" dirty="0" smtClean="0">
                <a:solidFill>
                  <a:schemeClr val="accent6">
                    <a:lumMod val="50000"/>
                  </a:schemeClr>
                </a:solidFill>
              </a:rPr>
              <a:t>1266 MB</a:t>
            </a:r>
            <a:r>
              <a:rPr lang="en-US" dirty="0" smtClean="0">
                <a:solidFill>
                  <a:schemeClr val="accent1"/>
                </a:solidFill>
              </a:rPr>
              <a:t>), </a:t>
            </a:r>
            <a:r>
              <a:rPr lang="en-US" dirty="0" smtClean="0">
                <a:solidFill>
                  <a:schemeClr val="accent4"/>
                </a:solidFill>
              </a:rPr>
              <a:t>9705</a:t>
            </a:r>
            <a:r>
              <a:rPr lang="en-US" dirty="0" smtClean="0">
                <a:solidFill>
                  <a:schemeClr val="accent1"/>
                </a:solidFill>
              </a:rPr>
              <a:t> branches split=</a:t>
            </a:r>
            <a:r>
              <a:rPr lang="en-US" dirty="0" smtClean="0">
                <a:solidFill>
                  <a:schemeClr val="bg1"/>
                </a:solidFill>
              </a:rPr>
              <a:t>99</a:t>
            </a:r>
            <a:endParaRPr lang="en-US" dirty="0">
              <a:solidFill>
                <a:schemeClr val="bg1"/>
              </a:solidFill>
            </a:endParaRPr>
          </a:p>
        </p:txBody>
      </p:sp>
      <p:sp>
        <p:nvSpPr>
          <p:cNvPr id="9" name="Date Placeholder 8"/>
          <p:cNvSpPr>
            <a:spLocks noGrp="1"/>
          </p:cNvSpPr>
          <p:nvPr>
            <p:ph type="dt" sz="half" idx="10"/>
          </p:nvPr>
        </p:nvSpPr>
        <p:spPr/>
        <p:txBody>
          <a:bodyPr/>
          <a:lstStyle/>
          <a:p>
            <a:r>
              <a:rPr lang="en-US" smtClean="0"/>
              <a:t>22 June 2010</a:t>
            </a:r>
            <a:endParaRPr lang="en-US"/>
          </a:p>
        </p:txBody>
      </p:sp>
      <p:sp>
        <p:nvSpPr>
          <p:cNvPr id="10" name="Slide Number Placeholder 9"/>
          <p:cNvSpPr>
            <a:spLocks noGrp="1"/>
          </p:cNvSpPr>
          <p:nvPr>
            <p:ph type="sldNum" sz="quarter" idx="12"/>
          </p:nvPr>
        </p:nvSpPr>
        <p:spPr/>
        <p:txBody>
          <a:bodyPr/>
          <a:lstStyle/>
          <a:p>
            <a:fld id="{79D12F78-DAA3-0942-9FAF-6458D4485B64}" type="slidenum">
              <a:rPr lang="en-US" smtClean="0"/>
              <a:pPr/>
              <a:t>15</a:t>
            </a:fld>
            <a:endParaRPr lang="en-US"/>
          </a:p>
        </p:txBody>
      </p:sp>
      <p:sp>
        <p:nvSpPr>
          <p:cNvPr id="11" name="Footer Placeholder 10"/>
          <p:cNvSpPr>
            <a:spLocks noGrp="1"/>
          </p:cNvSpPr>
          <p:nvPr>
            <p:ph type="ftr" sz="quarter" idx="11"/>
          </p:nvPr>
        </p:nvSpPr>
        <p:spPr/>
        <p:txBody>
          <a:bodyPr/>
          <a:lstStyle/>
          <a:p>
            <a:r>
              <a:rPr lang="en-US" smtClean="0"/>
              <a:t>Rene Brun: IO in multicore era</a:t>
            </a: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581901" cy="1187823"/>
          </a:xfrm>
        </p:spPr>
        <p:txBody>
          <a:bodyPr/>
          <a:lstStyle/>
          <a:p>
            <a:r>
              <a:rPr lang="en-US" dirty="0" err="1" smtClean="0"/>
              <a:t>OptimizeBaskets</a:t>
            </a:r>
            <a:endParaRPr lang="en-US" dirty="0"/>
          </a:p>
        </p:txBody>
      </p:sp>
      <p:sp>
        <p:nvSpPr>
          <p:cNvPr id="3" name="Content Placeholder 2"/>
          <p:cNvSpPr>
            <a:spLocks noGrp="1"/>
          </p:cNvSpPr>
          <p:nvPr>
            <p:ph idx="1"/>
          </p:nvPr>
        </p:nvSpPr>
        <p:spPr/>
        <p:txBody>
          <a:bodyPr/>
          <a:lstStyle/>
          <a:p>
            <a:r>
              <a:rPr lang="en-US" dirty="0" smtClean="0">
                <a:solidFill>
                  <a:schemeClr val="accent1"/>
                </a:solidFill>
              </a:rPr>
              <a:t>Facts</a:t>
            </a:r>
            <a:r>
              <a:rPr lang="en-US" dirty="0" smtClean="0"/>
              <a:t>: Users do not tune the branch buffer size</a:t>
            </a:r>
          </a:p>
          <a:p>
            <a:r>
              <a:rPr lang="en-US" dirty="0" smtClean="0">
                <a:solidFill>
                  <a:srgbClr val="F2D908"/>
                </a:solidFill>
              </a:rPr>
              <a:t>Effect</a:t>
            </a:r>
            <a:r>
              <a:rPr lang="en-US" dirty="0" smtClean="0"/>
              <a:t>: branches for the same event are scattered in the file.</a:t>
            </a:r>
          </a:p>
          <a:p>
            <a:r>
              <a:rPr lang="en-US" dirty="0" err="1" smtClean="0">
                <a:solidFill>
                  <a:schemeClr val="accent4"/>
                </a:solidFill>
              </a:rPr>
              <a:t>TTree::OptimizeBaskets</a:t>
            </a:r>
            <a:r>
              <a:rPr lang="en-US" dirty="0" smtClean="0">
                <a:solidFill>
                  <a:schemeClr val="accent4"/>
                </a:solidFill>
              </a:rPr>
              <a:t> </a:t>
            </a:r>
            <a:r>
              <a:rPr lang="en-US" dirty="0" smtClean="0"/>
              <a:t>is a new function that will optimize the buffer sizes taking into account the population in each branch.</a:t>
            </a:r>
          </a:p>
          <a:p>
            <a:r>
              <a:rPr lang="en-US" dirty="0" smtClean="0"/>
              <a:t>You can call this function on an existing read only Tree file to see the diagnostics.</a:t>
            </a:r>
            <a:endParaRPr lang="en-US" dirty="0"/>
          </a:p>
        </p:txBody>
      </p:sp>
      <p:sp>
        <p:nvSpPr>
          <p:cNvPr id="4" name="Date Placeholder 3"/>
          <p:cNvSpPr>
            <a:spLocks noGrp="1"/>
          </p:cNvSpPr>
          <p:nvPr>
            <p:ph type="dt" sz="half" idx="10"/>
          </p:nvPr>
        </p:nvSpPr>
        <p:spPr/>
        <p:txBody>
          <a:bodyPr/>
          <a:lstStyle/>
          <a:p>
            <a:r>
              <a:rPr lang="en-US" smtClean="0"/>
              <a:t>22 June 2010</a:t>
            </a:r>
            <a:endParaRPr lang="en-US"/>
          </a:p>
        </p:txBody>
      </p:sp>
      <p:sp>
        <p:nvSpPr>
          <p:cNvPr id="5" name="Slide Number Placeholder 4"/>
          <p:cNvSpPr>
            <a:spLocks noGrp="1"/>
          </p:cNvSpPr>
          <p:nvPr>
            <p:ph type="sldNum" sz="quarter" idx="12"/>
          </p:nvPr>
        </p:nvSpPr>
        <p:spPr/>
        <p:txBody>
          <a:bodyPr/>
          <a:lstStyle/>
          <a:p>
            <a:fld id="{79D12F78-DAA3-0942-9FAF-6458D4485B64}" type="slidenum">
              <a:rPr lang="en-US" smtClean="0"/>
              <a:pPr/>
              <a:t>16</a:t>
            </a:fld>
            <a:endParaRPr lang="en-US"/>
          </a:p>
        </p:txBody>
      </p:sp>
      <p:sp>
        <p:nvSpPr>
          <p:cNvPr id="6" name="Footer Placeholder 5"/>
          <p:cNvSpPr>
            <a:spLocks noGrp="1"/>
          </p:cNvSpPr>
          <p:nvPr>
            <p:ph type="ftr" sz="quarter" idx="11"/>
          </p:nvPr>
        </p:nvSpPr>
        <p:spPr/>
        <p:txBody>
          <a:bodyPr/>
          <a:lstStyle/>
          <a:p>
            <a:r>
              <a:rPr lang="en-US" smtClean="0"/>
              <a:t>Rene Brun: IO in multicore era</a:t>
            </a: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FlushBaskets</a:t>
            </a:r>
            <a:endParaRPr lang="en-US" dirty="0"/>
          </a:p>
        </p:txBody>
      </p:sp>
      <p:sp>
        <p:nvSpPr>
          <p:cNvPr id="3" name="Content Placeholder 2"/>
          <p:cNvSpPr>
            <a:spLocks noGrp="1"/>
          </p:cNvSpPr>
          <p:nvPr>
            <p:ph idx="1"/>
          </p:nvPr>
        </p:nvSpPr>
        <p:spPr/>
        <p:txBody>
          <a:bodyPr>
            <a:normAutofit fontScale="92500" lnSpcReduction="10000"/>
          </a:bodyPr>
          <a:lstStyle/>
          <a:p>
            <a:r>
              <a:rPr lang="en-US" dirty="0" err="1" smtClean="0">
                <a:solidFill>
                  <a:srgbClr val="C61B1B"/>
                </a:solidFill>
              </a:rPr>
              <a:t>TTree::FlushBaskets</a:t>
            </a:r>
            <a:r>
              <a:rPr lang="en-US" dirty="0" smtClean="0">
                <a:solidFill>
                  <a:srgbClr val="C61B1B"/>
                </a:solidFill>
              </a:rPr>
              <a:t> </a:t>
            </a:r>
            <a:r>
              <a:rPr lang="en-US" dirty="0" smtClean="0"/>
              <a:t>was introduced in 5.22 but called only once at the end of the filling process to disconnect the buffers from the tree header.</a:t>
            </a:r>
          </a:p>
          <a:p>
            <a:r>
              <a:rPr lang="en-US" dirty="0" smtClean="0"/>
              <a:t>In version 5.25/04 this function is called automatically when a reasonable amount of data (default is 30 Mbytes) has been written to the file.</a:t>
            </a:r>
          </a:p>
          <a:p>
            <a:r>
              <a:rPr lang="en-US" dirty="0" smtClean="0"/>
              <a:t>The frequency to call </a:t>
            </a:r>
            <a:r>
              <a:rPr lang="en-US" dirty="0" err="1" smtClean="0"/>
              <a:t>TTree::FlushBaskets</a:t>
            </a:r>
            <a:r>
              <a:rPr lang="en-US" dirty="0" smtClean="0"/>
              <a:t> can be changed by calling </a:t>
            </a:r>
            <a:r>
              <a:rPr lang="en-US" dirty="0" err="1" smtClean="0">
                <a:solidFill>
                  <a:srgbClr val="C61B1B"/>
                </a:solidFill>
              </a:rPr>
              <a:t>TTree::SetAutoFlush</a:t>
            </a:r>
            <a:r>
              <a:rPr lang="en-US" dirty="0" smtClean="0"/>
              <a:t>.</a:t>
            </a:r>
          </a:p>
          <a:p>
            <a:r>
              <a:rPr lang="en-US" dirty="0" smtClean="0"/>
              <a:t>The first time that </a:t>
            </a:r>
            <a:r>
              <a:rPr lang="en-US" dirty="0" err="1" smtClean="0">
                <a:solidFill>
                  <a:srgbClr val="C61B1B"/>
                </a:solidFill>
              </a:rPr>
              <a:t>FlushBaskets</a:t>
            </a:r>
            <a:r>
              <a:rPr lang="en-US" dirty="0" smtClean="0"/>
              <a:t> is called, we also call </a:t>
            </a:r>
            <a:r>
              <a:rPr lang="en-US" dirty="0" err="1" smtClean="0">
                <a:solidFill>
                  <a:srgbClr val="C61B1B"/>
                </a:solidFill>
              </a:rPr>
              <a:t>OptimizeBaskets</a:t>
            </a:r>
            <a:r>
              <a:rPr lang="en-US" dirty="0" smtClean="0"/>
              <a:t>.</a:t>
            </a:r>
            <a:endParaRPr lang="en-US" dirty="0"/>
          </a:p>
        </p:txBody>
      </p:sp>
      <p:sp>
        <p:nvSpPr>
          <p:cNvPr id="4" name="Date Placeholder 3"/>
          <p:cNvSpPr>
            <a:spLocks noGrp="1"/>
          </p:cNvSpPr>
          <p:nvPr>
            <p:ph type="dt" sz="half" idx="10"/>
          </p:nvPr>
        </p:nvSpPr>
        <p:spPr/>
        <p:txBody>
          <a:bodyPr/>
          <a:lstStyle/>
          <a:p>
            <a:r>
              <a:rPr lang="en-US" smtClean="0"/>
              <a:t>22 June 2010</a:t>
            </a:r>
            <a:endParaRPr lang="en-US"/>
          </a:p>
        </p:txBody>
      </p:sp>
      <p:sp>
        <p:nvSpPr>
          <p:cNvPr id="5" name="Slide Number Placeholder 4"/>
          <p:cNvSpPr>
            <a:spLocks noGrp="1"/>
          </p:cNvSpPr>
          <p:nvPr>
            <p:ph type="sldNum" sz="quarter" idx="12"/>
          </p:nvPr>
        </p:nvSpPr>
        <p:spPr/>
        <p:txBody>
          <a:bodyPr/>
          <a:lstStyle/>
          <a:p>
            <a:fld id="{79D12F78-DAA3-0942-9FAF-6458D4485B64}" type="slidenum">
              <a:rPr lang="en-US" smtClean="0"/>
              <a:pPr/>
              <a:t>17</a:t>
            </a:fld>
            <a:endParaRPr lang="en-US"/>
          </a:p>
        </p:txBody>
      </p:sp>
      <p:sp>
        <p:nvSpPr>
          <p:cNvPr id="6" name="Footer Placeholder 5"/>
          <p:cNvSpPr>
            <a:spLocks noGrp="1"/>
          </p:cNvSpPr>
          <p:nvPr>
            <p:ph type="ftr" sz="quarter" idx="11"/>
          </p:nvPr>
        </p:nvSpPr>
        <p:spPr/>
        <p:txBody>
          <a:bodyPr/>
          <a:lstStyle/>
          <a:p>
            <a:r>
              <a:rPr lang="en-US" smtClean="0"/>
              <a:t>Rene Brun: IO in multicore era</a:t>
            </a: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FlushBaskets</a:t>
            </a:r>
            <a:r>
              <a:rPr lang="en-US" dirty="0" smtClean="0"/>
              <a:t> 2</a:t>
            </a:r>
            <a:endParaRPr lang="en-US" dirty="0"/>
          </a:p>
        </p:txBody>
      </p:sp>
      <p:sp>
        <p:nvSpPr>
          <p:cNvPr id="3" name="Content Placeholder 2"/>
          <p:cNvSpPr>
            <a:spLocks noGrp="1"/>
          </p:cNvSpPr>
          <p:nvPr>
            <p:ph idx="1"/>
          </p:nvPr>
        </p:nvSpPr>
        <p:spPr/>
        <p:txBody>
          <a:bodyPr/>
          <a:lstStyle/>
          <a:p>
            <a:r>
              <a:rPr lang="en-US" dirty="0" smtClean="0"/>
              <a:t>The frequency at which </a:t>
            </a:r>
            <a:r>
              <a:rPr lang="en-US" dirty="0" err="1" smtClean="0">
                <a:solidFill>
                  <a:srgbClr val="C61B1B"/>
                </a:solidFill>
              </a:rPr>
              <a:t>FlushBaskets</a:t>
            </a:r>
            <a:r>
              <a:rPr lang="en-US" dirty="0" smtClean="0"/>
              <a:t> is called is saved in the Tree (new member </a:t>
            </a:r>
            <a:r>
              <a:rPr lang="en-US" dirty="0" err="1" smtClean="0"/>
              <a:t>fAutoFlush</a:t>
            </a:r>
            <a:r>
              <a:rPr lang="en-US" dirty="0" smtClean="0"/>
              <a:t>).</a:t>
            </a:r>
          </a:p>
          <a:p>
            <a:r>
              <a:rPr lang="en-US" dirty="0" smtClean="0"/>
              <a:t>This very important parameter is used when reading to compute the best value for the </a:t>
            </a:r>
            <a:r>
              <a:rPr lang="en-US" dirty="0" err="1" smtClean="0">
                <a:solidFill>
                  <a:schemeClr val="accent1"/>
                </a:solidFill>
              </a:rPr>
              <a:t>TreeCache</a:t>
            </a:r>
            <a:r>
              <a:rPr lang="en-US" dirty="0" smtClean="0"/>
              <a:t>.</a:t>
            </a:r>
          </a:p>
          <a:p>
            <a:r>
              <a:rPr lang="en-US" dirty="0" smtClean="0"/>
              <a:t>The </a:t>
            </a:r>
            <a:r>
              <a:rPr lang="en-US" dirty="0" err="1" smtClean="0">
                <a:solidFill>
                  <a:srgbClr val="F2D908"/>
                </a:solidFill>
              </a:rPr>
              <a:t>TreeCache</a:t>
            </a:r>
            <a:r>
              <a:rPr lang="en-US" dirty="0" smtClean="0"/>
              <a:t> is set to a multiple of </a:t>
            </a:r>
            <a:r>
              <a:rPr lang="en-US" dirty="0" err="1" smtClean="0"/>
              <a:t>fAutoFlush</a:t>
            </a:r>
            <a:r>
              <a:rPr lang="en-US" dirty="0" smtClean="0"/>
              <a:t>.</a:t>
            </a:r>
          </a:p>
          <a:p>
            <a:r>
              <a:rPr lang="en-US" dirty="0" smtClean="0"/>
              <a:t>Thanks to </a:t>
            </a:r>
            <a:r>
              <a:rPr lang="en-US" dirty="0" err="1" smtClean="0">
                <a:solidFill>
                  <a:srgbClr val="C61B1B"/>
                </a:solidFill>
              </a:rPr>
              <a:t>FlushBaskets</a:t>
            </a:r>
            <a:r>
              <a:rPr lang="en-US" dirty="0" smtClean="0"/>
              <a:t> there is no backward seeks on the file for files written with 5.25/04. This makes a dramatic improvement in the raw disk IO speed.</a:t>
            </a:r>
            <a:endParaRPr lang="en-US" dirty="0"/>
          </a:p>
        </p:txBody>
      </p:sp>
      <p:sp>
        <p:nvSpPr>
          <p:cNvPr id="4" name="Date Placeholder 3"/>
          <p:cNvSpPr>
            <a:spLocks noGrp="1"/>
          </p:cNvSpPr>
          <p:nvPr>
            <p:ph type="dt" sz="half" idx="10"/>
          </p:nvPr>
        </p:nvSpPr>
        <p:spPr/>
        <p:txBody>
          <a:bodyPr/>
          <a:lstStyle/>
          <a:p>
            <a:r>
              <a:rPr lang="en-US" smtClean="0"/>
              <a:t>22 June 2010</a:t>
            </a:r>
            <a:endParaRPr lang="en-US"/>
          </a:p>
        </p:txBody>
      </p:sp>
      <p:sp>
        <p:nvSpPr>
          <p:cNvPr id="5" name="Slide Number Placeholder 4"/>
          <p:cNvSpPr>
            <a:spLocks noGrp="1"/>
          </p:cNvSpPr>
          <p:nvPr>
            <p:ph type="sldNum" sz="quarter" idx="12"/>
          </p:nvPr>
        </p:nvSpPr>
        <p:spPr/>
        <p:txBody>
          <a:bodyPr/>
          <a:lstStyle/>
          <a:p>
            <a:fld id="{79D12F78-DAA3-0942-9FAF-6458D4485B64}" type="slidenum">
              <a:rPr lang="en-US" smtClean="0"/>
              <a:pPr/>
              <a:t>18</a:t>
            </a:fld>
            <a:endParaRPr lang="en-US"/>
          </a:p>
        </p:txBody>
      </p:sp>
      <p:sp>
        <p:nvSpPr>
          <p:cNvPr id="6" name="Footer Placeholder 5"/>
          <p:cNvSpPr>
            <a:spLocks noGrp="1"/>
          </p:cNvSpPr>
          <p:nvPr>
            <p:ph type="ftr" sz="quarter" idx="11"/>
          </p:nvPr>
        </p:nvSpPr>
        <p:spPr/>
        <p:txBody>
          <a:bodyPr/>
          <a:lstStyle/>
          <a:p>
            <a:r>
              <a:rPr lang="en-US" smtClean="0"/>
              <a:t>Rene Brun: IO in multicore era</a:t>
            </a: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Caching a remote file</a:t>
            </a:r>
            <a:endParaRPr lang="en-US" dirty="0"/>
          </a:p>
        </p:txBody>
      </p:sp>
      <p:sp>
        <p:nvSpPr>
          <p:cNvPr id="6" name="Content Placeholder 5"/>
          <p:cNvSpPr>
            <a:spLocks noGrp="1"/>
          </p:cNvSpPr>
          <p:nvPr>
            <p:ph idx="1"/>
          </p:nvPr>
        </p:nvSpPr>
        <p:spPr>
          <a:xfrm>
            <a:off x="596900" y="1882588"/>
            <a:ext cx="7988300" cy="3953436"/>
          </a:xfrm>
        </p:spPr>
        <p:txBody>
          <a:bodyPr/>
          <a:lstStyle/>
          <a:p>
            <a:r>
              <a:rPr lang="en-US" dirty="0" smtClean="0"/>
              <a:t>ROOT can write a local cache on demand of a remote file. This feature is extensively used by the ROOT stress suite that read many files from </a:t>
            </a:r>
            <a:r>
              <a:rPr lang="en-US" dirty="0" err="1" smtClean="0"/>
              <a:t>root.cern.ch</a:t>
            </a:r>
            <a:endParaRPr lang="en-US" dirty="0" smtClean="0"/>
          </a:p>
          <a:p>
            <a:pPr lvl="1"/>
            <a:r>
              <a:rPr lang="en-US" dirty="0" err="1" smtClean="0"/>
              <a:t>TFile</a:t>
            </a:r>
            <a:r>
              <a:rPr lang="en-US" dirty="0" smtClean="0"/>
              <a:t> </a:t>
            </a:r>
            <a:r>
              <a:rPr lang="en-US" dirty="0" err="1" smtClean="0"/>
              <a:t>f(</a:t>
            </a:r>
            <a:r>
              <a:rPr lang="en-US" dirty="0" err="1" smtClean="0">
                <a:hlinkClick r:id="rId2"/>
              </a:rPr>
              <a:t>http://root.cern.ch/files/CMS.root”,”cacheread</a:t>
            </a:r>
            <a:r>
              <a:rPr lang="en-US" dirty="0" smtClean="0"/>
              <a:t>”);</a:t>
            </a:r>
          </a:p>
          <a:p>
            <a:r>
              <a:rPr lang="en-US" dirty="0" smtClean="0"/>
              <a:t> The  CACHEREAD  option   opens an existing file for reading through the file cache.  If the download fails, it will be opened remotely.  The file will be downloaded to the directory specified by   </a:t>
            </a:r>
            <a:r>
              <a:rPr lang="en-US" dirty="0" err="1" smtClean="0"/>
              <a:t>SetCacheFileDir</a:t>
            </a:r>
            <a:r>
              <a:rPr lang="en-US" dirty="0" smtClean="0"/>
              <a:t>().</a:t>
            </a:r>
          </a:p>
          <a:p>
            <a:endParaRPr lang="en-US" dirty="0"/>
          </a:p>
        </p:txBody>
      </p:sp>
      <p:sp>
        <p:nvSpPr>
          <p:cNvPr id="3" name="Date Placeholder 2"/>
          <p:cNvSpPr>
            <a:spLocks noGrp="1"/>
          </p:cNvSpPr>
          <p:nvPr>
            <p:ph type="dt" sz="half" idx="10"/>
          </p:nvPr>
        </p:nvSpPr>
        <p:spPr/>
        <p:txBody>
          <a:bodyPr/>
          <a:lstStyle/>
          <a:p>
            <a:r>
              <a:rPr lang="en-US" smtClean="0"/>
              <a:t>22 June 2010</a:t>
            </a:r>
            <a:endParaRPr lang="en-US"/>
          </a:p>
        </p:txBody>
      </p:sp>
      <p:sp>
        <p:nvSpPr>
          <p:cNvPr id="4" name="Footer Placeholder 3"/>
          <p:cNvSpPr>
            <a:spLocks noGrp="1"/>
          </p:cNvSpPr>
          <p:nvPr>
            <p:ph type="ftr" sz="quarter" idx="11"/>
          </p:nvPr>
        </p:nvSpPr>
        <p:spPr/>
        <p:txBody>
          <a:bodyPr/>
          <a:lstStyle/>
          <a:p>
            <a:r>
              <a:rPr lang="en-US" smtClean="0"/>
              <a:t>Rene Brun: IO in multicore era</a:t>
            </a:r>
            <a:endParaRPr lang="en-US"/>
          </a:p>
        </p:txBody>
      </p:sp>
      <p:sp>
        <p:nvSpPr>
          <p:cNvPr id="5" name="Slide Number Placeholder 4"/>
          <p:cNvSpPr>
            <a:spLocks noGrp="1"/>
          </p:cNvSpPr>
          <p:nvPr>
            <p:ph type="sldNum" sz="quarter" idx="12"/>
          </p:nvPr>
        </p:nvSpPr>
        <p:spPr/>
        <p:txBody>
          <a:bodyPr/>
          <a:lstStyle/>
          <a:p>
            <a:fld id="{79D12F78-DAA3-0942-9FAF-6458D4485B64}" type="slidenum">
              <a:rPr lang="en-US" smtClean="0"/>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5" name="Date Placeholder 2"/>
          <p:cNvSpPr>
            <a:spLocks noGrp="1"/>
          </p:cNvSpPr>
          <p:nvPr>
            <p:ph type="dt" sz="half" idx="10"/>
          </p:nvPr>
        </p:nvSpPr>
        <p:spPr/>
        <p:txBody>
          <a:bodyPr/>
          <a:lstStyle/>
          <a:p>
            <a:r>
              <a:rPr lang="en-US" smtClean="0"/>
              <a:t>22 June 2010</a:t>
            </a:r>
            <a:endParaRPr lang="en-US"/>
          </a:p>
        </p:txBody>
      </p:sp>
      <p:sp>
        <p:nvSpPr>
          <p:cNvPr id="820226" name="Rectangle 2"/>
          <p:cNvSpPr>
            <a:spLocks noGrp="1" noChangeArrowheads="1"/>
          </p:cNvSpPr>
          <p:nvPr>
            <p:ph type="title"/>
          </p:nvPr>
        </p:nvSpPr>
        <p:spPr>
          <a:xfrm>
            <a:off x="779462" y="107577"/>
            <a:ext cx="7581901" cy="1162528"/>
          </a:xfrm>
        </p:spPr>
        <p:txBody>
          <a:bodyPr/>
          <a:lstStyle/>
          <a:p>
            <a:pPr algn="ctr"/>
            <a:r>
              <a:rPr lang="en-US" dirty="0"/>
              <a:t>Memory &lt;--&gt; Tree</a:t>
            </a:r>
            <a:br>
              <a:rPr lang="en-US" dirty="0"/>
            </a:br>
            <a:r>
              <a:rPr lang="en-US" sz="3200" dirty="0"/>
              <a:t>Each Node is a branch in the Tree</a:t>
            </a:r>
            <a:endParaRPr lang="en-US" dirty="0"/>
          </a:p>
        </p:txBody>
      </p:sp>
      <p:sp>
        <p:nvSpPr>
          <p:cNvPr id="820227" name="AutoShape 3"/>
          <p:cNvSpPr>
            <a:spLocks noChangeArrowheads="1"/>
          </p:cNvSpPr>
          <p:nvPr/>
        </p:nvSpPr>
        <p:spPr bwMode="auto">
          <a:xfrm>
            <a:off x="3048000" y="2819400"/>
            <a:ext cx="2057400" cy="3276600"/>
          </a:xfrm>
          <a:prstGeom prst="cube">
            <a:avLst>
              <a:gd name="adj" fmla="val 25000"/>
            </a:avLst>
          </a:prstGeom>
          <a:noFill/>
          <a:ln w="12700">
            <a:noFill/>
            <a:miter lim="800000"/>
            <a:headEnd/>
            <a:tailEnd/>
          </a:ln>
          <a:effectLst/>
        </p:spPr>
        <p:txBody>
          <a:bodyPr wrap="none" anchor="ctr">
            <a:prstTxWarp prst="textNoShape">
              <a:avLst/>
            </a:prstTxWarp>
            <a:spAutoFit/>
          </a:bodyPr>
          <a:lstStyle/>
          <a:p>
            <a:endParaRPr lang="en-US"/>
          </a:p>
        </p:txBody>
      </p:sp>
      <p:sp>
        <p:nvSpPr>
          <p:cNvPr id="820228" name="AutoShape 4"/>
          <p:cNvSpPr>
            <a:spLocks noChangeArrowheads="1"/>
          </p:cNvSpPr>
          <p:nvPr/>
        </p:nvSpPr>
        <p:spPr bwMode="auto">
          <a:xfrm>
            <a:off x="3657600" y="269219363"/>
            <a:ext cx="184150" cy="752475"/>
          </a:xfrm>
          <a:prstGeom prst="cube">
            <a:avLst>
              <a:gd name="adj" fmla="val 100000"/>
            </a:avLst>
          </a:prstGeom>
          <a:solidFill>
            <a:srgbClr val="FFFF00"/>
          </a:solidFill>
          <a:ln w="12700">
            <a:noFill/>
            <a:miter lim="800000"/>
            <a:headEnd/>
            <a:tailEnd/>
          </a:ln>
          <a:effectLst/>
        </p:spPr>
        <p:txBody>
          <a:bodyPr anchor="ctr">
            <a:prstTxWarp prst="textNoShape">
              <a:avLst/>
            </a:prstTxWarp>
            <a:spAutoFit/>
          </a:bodyPr>
          <a:lstStyle/>
          <a:p>
            <a:pPr algn="ctr">
              <a:spcBef>
                <a:spcPct val="50000"/>
              </a:spcBef>
            </a:pPr>
            <a:r>
              <a:rPr lang="en-US" sz="1400"/>
              <a:t>tr</a:t>
            </a:r>
          </a:p>
        </p:txBody>
      </p:sp>
      <p:grpSp>
        <p:nvGrpSpPr>
          <p:cNvPr id="2" name="Group 5"/>
          <p:cNvGrpSpPr>
            <a:grpSpLocks/>
          </p:cNvGrpSpPr>
          <p:nvPr/>
        </p:nvGrpSpPr>
        <p:grpSpPr bwMode="auto">
          <a:xfrm>
            <a:off x="457200" y="1676400"/>
            <a:ext cx="2819400" cy="2057400"/>
            <a:chOff x="528" y="1344"/>
            <a:chExt cx="1776" cy="2160"/>
          </a:xfrm>
        </p:grpSpPr>
        <p:sp>
          <p:nvSpPr>
            <p:cNvPr id="820230" name="AutoShape 6"/>
            <p:cNvSpPr>
              <a:spLocks noChangeArrowheads="1"/>
            </p:cNvSpPr>
            <p:nvPr/>
          </p:nvSpPr>
          <p:spPr bwMode="auto">
            <a:xfrm>
              <a:off x="528" y="1344"/>
              <a:ext cx="1776" cy="2160"/>
            </a:xfrm>
            <a:prstGeom prst="cube">
              <a:avLst>
                <a:gd name="adj" fmla="val 3000"/>
              </a:avLst>
            </a:prstGeom>
            <a:solidFill>
              <a:srgbClr val="FFCC66"/>
            </a:solidFill>
            <a:ln w="12700">
              <a:solidFill>
                <a:schemeClr val="tx1"/>
              </a:solidFill>
              <a:miter lim="800000"/>
              <a:headEnd/>
              <a:tailEnd/>
            </a:ln>
            <a:effectLst/>
          </p:spPr>
          <p:txBody>
            <a:bodyPr anchor="ctr">
              <a:prstTxWarp prst="textNoShape">
                <a:avLst/>
              </a:prstTxWarp>
              <a:spAutoFit/>
            </a:bodyPr>
            <a:lstStyle/>
            <a:p>
              <a:endParaRPr lang="en-US"/>
            </a:p>
          </p:txBody>
        </p:sp>
        <p:sp>
          <p:nvSpPr>
            <p:cNvPr id="820231" name="Rectangle 7"/>
            <p:cNvSpPr>
              <a:spLocks noChangeArrowheads="1"/>
            </p:cNvSpPr>
            <p:nvPr/>
          </p:nvSpPr>
          <p:spPr bwMode="auto">
            <a:xfrm>
              <a:off x="1392" y="1536"/>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232" name="Rectangle 8"/>
            <p:cNvSpPr>
              <a:spLocks noChangeArrowheads="1"/>
            </p:cNvSpPr>
            <p:nvPr/>
          </p:nvSpPr>
          <p:spPr bwMode="auto">
            <a:xfrm>
              <a:off x="1248" y="2256"/>
              <a:ext cx="192" cy="192"/>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233" name="Rectangle 9"/>
            <p:cNvSpPr>
              <a:spLocks noChangeArrowheads="1"/>
            </p:cNvSpPr>
            <p:nvPr/>
          </p:nvSpPr>
          <p:spPr bwMode="auto">
            <a:xfrm>
              <a:off x="1872" y="1728"/>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234" name="Rectangle 10"/>
            <p:cNvSpPr>
              <a:spLocks noChangeArrowheads="1"/>
            </p:cNvSpPr>
            <p:nvPr/>
          </p:nvSpPr>
          <p:spPr bwMode="auto">
            <a:xfrm>
              <a:off x="720" y="1824"/>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235" name="Rectangle 11"/>
            <p:cNvSpPr>
              <a:spLocks noChangeArrowheads="1"/>
            </p:cNvSpPr>
            <p:nvPr/>
          </p:nvSpPr>
          <p:spPr bwMode="auto">
            <a:xfrm>
              <a:off x="624" y="2208"/>
              <a:ext cx="192" cy="192"/>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236" name="Rectangle 12"/>
            <p:cNvSpPr>
              <a:spLocks noChangeArrowheads="1"/>
            </p:cNvSpPr>
            <p:nvPr/>
          </p:nvSpPr>
          <p:spPr bwMode="auto">
            <a:xfrm flipV="1">
              <a:off x="912" y="2208"/>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237" name="Rectangle 13"/>
            <p:cNvSpPr>
              <a:spLocks noChangeArrowheads="1"/>
            </p:cNvSpPr>
            <p:nvPr/>
          </p:nvSpPr>
          <p:spPr bwMode="auto">
            <a:xfrm>
              <a:off x="816"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238" name="Rectangle 14"/>
            <p:cNvSpPr>
              <a:spLocks noChangeArrowheads="1"/>
            </p:cNvSpPr>
            <p:nvPr/>
          </p:nvSpPr>
          <p:spPr bwMode="auto">
            <a:xfrm>
              <a:off x="1056"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239" name="Rectangle 15"/>
            <p:cNvSpPr>
              <a:spLocks noChangeArrowheads="1"/>
            </p:cNvSpPr>
            <p:nvPr/>
          </p:nvSpPr>
          <p:spPr bwMode="auto">
            <a:xfrm>
              <a:off x="1584" y="2064"/>
              <a:ext cx="192" cy="192"/>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240" name="Rectangle 16"/>
            <p:cNvSpPr>
              <a:spLocks noChangeArrowheads="1"/>
            </p:cNvSpPr>
            <p:nvPr/>
          </p:nvSpPr>
          <p:spPr bwMode="auto">
            <a:xfrm>
              <a:off x="1296"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241" name="Rectangle 17"/>
            <p:cNvSpPr>
              <a:spLocks noChangeArrowheads="1"/>
            </p:cNvSpPr>
            <p:nvPr/>
          </p:nvSpPr>
          <p:spPr bwMode="auto">
            <a:xfrm>
              <a:off x="1584"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242" name="Rectangle 18"/>
            <p:cNvSpPr>
              <a:spLocks noChangeArrowheads="1"/>
            </p:cNvSpPr>
            <p:nvPr/>
          </p:nvSpPr>
          <p:spPr bwMode="auto">
            <a:xfrm>
              <a:off x="2016" y="2112"/>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cxnSp>
          <p:nvCxnSpPr>
            <p:cNvPr id="820243" name="AutoShape 19"/>
            <p:cNvCxnSpPr>
              <a:cxnSpLocks noChangeShapeType="1"/>
              <a:stCxn id="820231" idx="2"/>
              <a:endCxn id="820234" idx="3"/>
            </p:cNvCxnSpPr>
            <p:nvPr/>
          </p:nvCxnSpPr>
          <p:spPr bwMode="auto">
            <a:xfrm flipH="1">
              <a:off x="912" y="1680"/>
              <a:ext cx="576" cy="216"/>
            </a:xfrm>
            <a:prstGeom prst="straightConnector1">
              <a:avLst/>
            </a:prstGeom>
            <a:noFill/>
            <a:ln w="12700">
              <a:solidFill>
                <a:schemeClr val="tx1"/>
              </a:solidFill>
              <a:round/>
              <a:headEnd type="oval" w="med" len="med"/>
              <a:tailEnd type="triangle" w="med" len="med"/>
            </a:ln>
            <a:effectLst/>
          </p:spPr>
        </p:cxnSp>
        <p:cxnSp>
          <p:nvCxnSpPr>
            <p:cNvPr id="820244" name="AutoShape 20"/>
            <p:cNvCxnSpPr>
              <a:cxnSpLocks noChangeShapeType="1"/>
              <a:stCxn id="820231" idx="2"/>
              <a:endCxn id="820233" idx="1"/>
            </p:cNvCxnSpPr>
            <p:nvPr/>
          </p:nvCxnSpPr>
          <p:spPr bwMode="auto">
            <a:xfrm>
              <a:off x="1488" y="1680"/>
              <a:ext cx="384" cy="120"/>
            </a:xfrm>
            <a:prstGeom prst="straightConnector1">
              <a:avLst/>
            </a:prstGeom>
            <a:noFill/>
            <a:ln w="12700">
              <a:solidFill>
                <a:schemeClr val="tx1"/>
              </a:solidFill>
              <a:round/>
              <a:headEnd type="oval" w="med" len="med"/>
              <a:tailEnd type="triangle" w="med" len="med"/>
            </a:ln>
            <a:effectLst/>
          </p:spPr>
        </p:cxnSp>
        <p:cxnSp>
          <p:nvCxnSpPr>
            <p:cNvPr id="820245" name="AutoShape 21"/>
            <p:cNvCxnSpPr>
              <a:cxnSpLocks noChangeShapeType="1"/>
              <a:stCxn id="820234" idx="2"/>
              <a:endCxn id="820235" idx="0"/>
            </p:cNvCxnSpPr>
            <p:nvPr/>
          </p:nvCxnSpPr>
          <p:spPr bwMode="auto">
            <a:xfrm flipH="1">
              <a:off x="720" y="1968"/>
              <a:ext cx="96" cy="240"/>
            </a:xfrm>
            <a:prstGeom prst="straightConnector1">
              <a:avLst/>
            </a:prstGeom>
            <a:noFill/>
            <a:ln w="12700">
              <a:solidFill>
                <a:schemeClr val="tx1"/>
              </a:solidFill>
              <a:round/>
              <a:headEnd type="oval" w="med" len="med"/>
              <a:tailEnd type="triangle" w="med" len="med"/>
            </a:ln>
            <a:effectLst/>
          </p:spPr>
        </p:cxnSp>
        <p:cxnSp>
          <p:nvCxnSpPr>
            <p:cNvPr id="820246" name="AutoShape 22"/>
            <p:cNvCxnSpPr>
              <a:cxnSpLocks noChangeShapeType="1"/>
              <a:stCxn id="820234" idx="2"/>
              <a:endCxn id="820236" idx="2"/>
            </p:cNvCxnSpPr>
            <p:nvPr/>
          </p:nvCxnSpPr>
          <p:spPr bwMode="auto">
            <a:xfrm>
              <a:off x="816" y="1968"/>
              <a:ext cx="191" cy="240"/>
            </a:xfrm>
            <a:prstGeom prst="straightConnector1">
              <a:avLst/>
            </a:prstGeom>
            <a:noFill/>
            <a:ln w="12700">
              <a:solidFill>
                <a:schemeClr val="tx1"/>
              </a:solidFill>
              <a:round/>
              <a:headEnd type="oval" w="med" len="med"/>
              <a:tailEnd type="triangle" w="med" len="med"/>
            </a:ln>
            <a:effectLst/>
          </p:spPr>
        </p:cxnSp>
        <p:cxnSp>
          <p:nvCxnSpPr>
            <p:cNvPr id="820247" name="AutoShape 23"/>
            <p:cNvCxnSpPr>
              <a:cxnSpLocks noChangeShapeType="1"/>
              <a:stCxn id="820231" idx="2"/>
              <a:endCxn id="820232" idx="0"/>
            </p:cNvCxnSpPr>
            <p:nvPr/>
          </p:nvCxnSpPr>
          <p:spPr bwMode="auto">
            <a:xfrm flipH="1">
              <a:off x="1344" y="1680"/>
              <a:ext cx="144" cy="576"/>
            </a:xfrm>
            <a:prstGeom prst="straightConnector1">
              <a:avLst/>
            </a:prstGeom>
            <a:noFill/>
            <a:ln w="12700">
              <a:solidFill>
                <a:schemeClr val="tx1"/>
              </a:solidFill>
              <a:round/>
              <a:headEnd type="oval" w="med" len="med"/>
              <a:tailEnd type="triangle" w="med" len="med"/>
            </a:ln>
            <a:effectLst/>
          </p:spPr>
        </p:cxnSp>
        <p:cxnSp>
          <p:nvCxnSpPr>
            <p:cNvPr id="820248" name="AutoShape 24"/>
            <p:cNvCxnSpPr>
              <a:cxnSpLocks noChangeShapeType="1"/>
              <a:stCxn id="820233" idx="2"/>
              <a:endCxn id="820239" idx="0"/>
            </p:cNvCxnSpPr>
            <p:nvPr/>
          </p:nvCxnSpPr>
          <p:spPr bwMode="auto">
            <a:xfrm flipH="1">
              <a:off x="1680" y="1872"/>
              <a:ext cx="288" cy="192"/>
            </a:xfrm>
            <a:prstGeom prst="straightConnector1">
              <a:avLst/>
            </a:prstGeom>
            <a:noFill/>
            <a:ln w="12700">
              <a:solidFill>
                <a:schemeClr val="tx1"/>
              </a:solidFill>
              <a:round/>
              <a:headEnd type="oval" w="med" len="med"/>
              <a:tailEnd type="triangle" w="med" len="med"/>
            </a:ln>
            <a:effectLst/>
          </p:spPr>
        </p:cxnSp>
        <p:cxnSp>
          <p:nvCxnSpPr>
            <p:cNvPr id="820249" name="AutoShape 25"/>
            <p:cNvCxnSpPr>
              <a:cxnSpLocks noChangeShapeType="1"/>
              <a:stCxn id="820233" idx="2"/>
              <a:endCxn id="820242" idx="0"/>
            </p:cNvCxnSpPr>
            <p:nvPr/>
          </p:nvCxnSpPr>
          <p:spPr bwMode="auto">
            <a:xfrm>
              <a:off x="1968" y="1872"/>
              <a:ext cx="144" cy="240"/>
            </a:xfrm>
            <a:prstGeom prst="straightConnector1">
              <a:avLst/>
            </a:prstGeom>
            <a:noFill/>
            <a:ln w="12700">
              <a:solidFill>
                <a:schemeClr val="tx1"/>
              </a:solidFill>
              <a:round/>
              <a:headEnd type="oval" w="med" len="med"/>
              <a:tailEnd type="triangle" w="med" len="med"/>
            </a:ln>
            <a:effectLst/>
          </p:spPr>
        </p:cxnSp>
        <p:cxnSp>
          <p:nvCxnSpPr>
            <p:cNvPr id="820250" name="AutoShape 26"/>
            <p:cNvCxnSpPr>
              <a:cxnSpLocks noChangeShapeType="1"/>
              <a:stCxn id="820232" idx="2"/>
              <a:endCxn id="820237" idx="0"/>
            </p:cNvCxnSpPr>
            <p:nvPr/>
          </p:nvCxnSpPr>
          <p:spPr bwMode="auto">
            <a:xfrm flipH="1">
              <a:off x="912" y="2448"/>
              <a:ext cx="432" cy="432"/>
            </a:xfrm>
            <a:prstGeom prst="straightConnector1">
              <a:avLst/>
            </a:prstGeom>
            <a:noFill/>
            <a:ln w="12700">
              <a:solidFill>
                <a:schemeClr val="tx1"/>
              </a:solidFill>
              <a:round/>
              <a:headEnd type="oval" w="med" len="med"/>
              <a:tailEnd type="triangle" w="med" len="med"/>
            </a:ln>
            <a:effectLst/>
          </p:spPr>
        </p:cxnSp>
        <p:cxnSp>
          <p:nvCxnSpPr>
            <p:cNvPr id="820251" name="AutoShape 27"/>
            <p:cNvCxnSpPr>
              <a:cxnSpLocks noChangeShapeType="1"/>
              <a:stCxn id="820232" idx="2"/>
              <a:endCxn id="820238" idx="0"/>
            </p:cNvCxnSpPr>
            <p:nvPr/>
          </p:nvCxnSpPr>
          <p:spPr bwMode="auto">
            <a:xfrm flipH="1">
              <a:off x="1152" y="2448"/>
              <a:ext cx="192" cy="432"/>
            </a:xfrm>
            <a:prstGeom prst="straightConnector1">
              <a:avLst/>
            </a:prstGeom>
            <a:noFill/>
            <a:ln w="12700">
              <a:solidFill>
                <a:schemeClr val="tx1"/>
              </a:solidFill>
              <a:round/>
              <a:headEnd type="oval" w="med" len="med"/>
              <a:tailEnd type="triangle" w="med" len="med"/>
            </a:ln>
            <a:effectLst/>
          </p:spPr>
        </p:cxnSp>
        <p:cxnSp>
          <p:nvCxnSpPr>
            <p:cNvPr id="820252" name="AutoShape 28"/>
            <p:cNvCxnSpPr>
              <a:cxnSpLocks noChangeShapeType="1"/>
              <a:stCxn id="820232" idx="2"/>
              <a:endCxn id="820240" idx="0"/>
            </p:cNvCxnSpPr>
            <p:nvPr/>
          </p:nvCxnSpPr>
          <p:spPr bwMode="auto">
            <a:xfrm>
              <a:off x="1344" y="2448"/>
              <a:ext cx="48" cy="432"/>
            </a:xfrm>
            <a:prstGeom prst="straightConnector1">
              <a:avLst/>
            </a:prstGeom>
            <a:noFill/>
            <a:ln w="12700">
              <a:solidFill>
                <a:schemeClr val="tx1"/>
              </a:solidFill>
              <a:round/>
              <a:headEnd type="oval" w="med" len="med"/>
              <a:tailEnd type="triangle" w="med" len="med"/>
            </a:ln>
            <a:effectLst/>
          </p:spPr>
        </p:cxnSp>
        <p:cxnSp>
          <p:nvCxnSpPr>
            <p:cNvPr id="820253" name="AutoShape 29"/>
            <p:cNvCxnSpPr>
              <a:cxnSpLocks noChangeShapeType="1"/>
              <a:stCxn id="820232" idx="2"/>
              <a:endCxn id="820241" idx="0"/>
            </p:cNvCxnSpPr>
            <p:nvPr/>
          </p:nvCxnSpPr>
          <p:spPr bwMode="auto">
            <a:xfrm>
              <a:off x="1344" y="2448"/>
              <a:ext cx="336" cy="432"/>
            </a:xfrm>
            <a:prstGeom prst="straightConnector1">
              <a:avLst/>
            </a:prstGeom>
            <a:noFill/>
            <a:ln w="12700">
              <a:solidFill>
                <a:schemeClr val="tx1"/>
              </a:solidFill>
              <a:round/>
              <a:headEnd type="oval" w="med" len="med"/>
              <a:tailEnd type="triangle" w="med" len="med"/>
            </a:ln>
            <a:effectLst/>
          </p:spPr>
        </p:cxnSp>
        <p:sp>
          <p:nvSpPr>
            <p:cNvPr id="820254" name="Rectangle 30"/>
            <p:cNvSpPr>
              <a:spLocks noChangeArrowheads="1"/>
            </p:cNvSpPr>
            <p:nvPr/>
          </p:nvSpPr>
          <p:spPr bwMode="auto">
            <a:xfrm>
              <a:off x="1920"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cxnSp>
          <p:nvCxnSpPr>
            <p:cNvPr id="820255" name="AutoShape 31"/>
            <p:cNvCxnSpPr>
              <a:cxnSpLocks noChangeShapeType="1"/>
              <a:stCxn id="820232" idx="2"/>
              <a:endCxn id="820254" idx="0"/>
            </p:cNvCxnSpPr>
            <p:nvPr/>
          </p:nvCxnSpPr>
          <p:spPr bwMode="auto">
            <a:xfrm>
              <a:off x="1344" y="2448"/>
              <a:ext cx="672" cy="432"/>
            </a:xfrm>
            <a:prstGeom prst="straightConnector1">
              <a:avLst/>
            </a:prstGeom>
            <a:noFill/>
            <a:ln w="12700">
              <a:solidFill>
                <a:schemeClr val="tx1"/>
              </a:solidFill>
              <a:round/>
              <a:headEnd type="oval" w="med" len="med"/>
              <a:tailEnd type="triangle" w="med" len="med"/>
            </a:ln>
            <a:effectLst/>
          </p:spPr>
        </p:cxnSp>
      </p:grpSp>
      <p:grpSp>
        <p:nvGrpSpPr>
          <p:cNvPr id="3" name="Group 32"/>
          <p:cNvGrpSpPr>
            <a:grpSpLocks/>
          </p:cNvGrpSpPr>
          <p:nvPr/>
        </p:nvGrpSpPr>
        <p:grpSpPr bwMode="auto">
          <a:xfrm>
            <a:off x="609600" y="1828800"/>
            <a:ext cx="2819400" cy="2057400"/>
            <a:chOff x="528" y="1344"/>
            <a:chExt cx="1776" cy="2160"/>
          </a:xfrm>
        </p:grpSpPr>
        <p:sp>
          <p:nvSpPr>
            <p:cNvPr id="820257" name="AutoShape 33"/>
            <p:cNvSpPr>
              <a:spLocks noChangeArrowheads="1"/>
            </p:cNvSpPr>
            <p:nvPr/>
          </p:nvSpPr>
          <p:spPr bwMode="auto">
            <a:xfrm>
              <a:off x="528" y="1344"/>
              <a:ext cx="1776" cy="2160"/>
            </a:xfrm>
            <a:prstGeom prst="cube">
              <a:avLst>
                <a:gd name="adj" fmla="val 3000"/>
              </a:avLst>
            </a:prstGeom>
            <a:solidFill>
              <a:srgbClr val="FFCC66"/>
            </a:solidFill>
            <a:ln w="12700">
              <a:solidFill>
                <a:schemeClr val="tx1"/>
              </a:solidFill>
              <a:miter lim="800000"/>
              <a:headEnd/>
              <a:tailEnd/>
            </a:ln>
            <a:effectLst/>
          </p:spPr>
          <p:txBody>
            <a:bodyPr anchor="ctr">
              <a:prstTxWarp prst="textNoShape">
                <a:avLst/>
              </a:prstTxWarp>
              <a:spAutoFit/>
            </a:bodyPr>
            <a:lstStyle/>
            <a:p>
              <a:endParaRPr lang="en-US"/>
            </a:p>
          </p:txBody>
        </p:sp>
        <p:sp>
          <p:nvSpPr>
            <p:cNvPr id="820258" name="Rectangle 34"/>
            <p:cNvSpPr>
              <a:spLocks noChangeArrowheads="1"/>
            </p:cNvSpPr>
            <p:nvPr/>
          </p:nvSpPr>
          <p:spPr bwMode="auto">
            <a:xfrm>
              <a:off x="1392" y="1536"/>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259" name="Rectangle 35"/>
            <p:cNvSpPr>
              <a:spLocks noChangeArrowheads="1"/>
            </p:cNvSpPr>
            <p:nvPr/>
          </p:nvSpPr>
          <p:spPr bwMode="auto">
            <a:xfrm>
              <a:off x="1248" y="2256"/>
              <a:ext cx="192" cy="192"/>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260" name="Rectangle 36"/>
            <p:cNvSpPr>
              <a:spLocks noChangeArrowheads="1"/>
            </p:cNvSpPr>
            <p:nvPr/>
          </p:nvSpPr>
          <p:spPr bwMode="auto">
            <a:xfrm>
              <a:off x="1872" y="1728"/>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261" name="Rectangle 37"/>
            <p:cNvSpPr>
              <a:spLocks noChangeArrowheads="1"/>
            </p:cNvSpPr>
            <p:nvPr/>
          </p:nvSpPr>
          <p:spPr bwMode="auto">
            <a:xfrm>
              <a:off x="720" y="1824"/>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262" name="Rectangle 38"/>
            <p:cNvSpPr>
              <a:spLocks noChangeArrowheads="1"/>
            </p:cNvSpPr>
            <p:nvPr/>
          </p:nvSpPr>
          <p:spPr bwMode="auto">
            <a:xfrm>
              <a:off x="624" y="2208"/>
              <a:ext cx="192" cy="192"/>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263" name="Rectangle 39"/>
            <p:cNvSpPr>
              <a:spLocks noChangeArrowheads="1"/>
            </p:cNvSpPr>
            <p:nvPr/>
          </p:nvSpPr>
          <p:spPr bwMode="auto">
            <a:xfrm flipV="1">
              <a:off x="912" y="2208"/>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264" name="Rectangle 40"/>
            <p:cNvSpPr>
              <a:spLocks noChangeArrowheads="1"/>
            </p:cNvSpPr>
            <p:nvPr/>
          </p:nvSpPr>
          <p:spPr bwMode="auto">
            <a:xfrm>
              <a:off x="816"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265" name="Rectangle 41"/>
            <p:cNvSpPr>
              <a:spLocks noChangeArrowheads="1"/>
            </p:cNvSpPr>
            <p:nvPr/>
          </p:nvSpPr>
          <p:spPr bwMode="auto">
            <a:xfrm>
              <a:off x="1056"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266" name="Rectangle 42"/>
            <p:cNvSpPr>
              <a:spLocks noChangeArrowheads="1"/>
            </p:cNvSpPr>
            <p:nvPr/>
          </p:nvSpPr>
          <p:spPr bwMode="auto">
            <a:xfrm>
              <a:off x="1584" y="2064"/>
              <a:ext cx="192" cy="192"/>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267" name="Rectangle 43"/>
            <p:cNvSpPr>
              <a:spLocks noChangeArrowheads="1"/>
            </p:cNvSpPr>
            <p:nvPr/>
          </p:nvSpPr>
          <p:spPr bwMode="auto">
            <a:xfrm>
              <a:off x="1296"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268" name="Rectangle 44"/>
            <p:cNvSpPr>
              <a:spLocks noChangeArrowheads="1"/>
            </p:cNvSpPr>
            <p:nvPr/>
          </p:nvSpPr>
          <p:spPr bwMode="auto">
            <a:xfrm>
              <a:off x="1584"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269" name="Rectangle 45"/>
            <p:cNvSpPr>
              <a:spLocks noChangeArrowheads="1"/>
            </p:cNvSpPr>
            <p:nvPr/>
          </p:nvSpPr>
          <p:spPr bwMode="auto">
            <a:xfrm>
              <a:off x="2016" y="2112"/>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cxnSp>
          <p:nvCxnSpPr>
            <p:cNvPr id="820270" name="AutoShape 46"/>
            <p:cNvCxnSpPr>
              <a:cxnSpLocks noChangeShapeType="1"/>
              <a:stCxn id="820258" idx="2"/>
              <a:endCxn id="820261" idx="3"/>
            </p:cNvCxnSpPr>
            <p:nvPr/>
          </p:nvCxnSpPr>
          <p:spPr bwMode="auto">
            <a:xfrm flipH="1">
              <a:off x="912" y="1680"/>
              <a:ext cx="576" cy="216"/>
            </a:xfrm>
            <a:prstGeom prst="straightConnector1">
              <a:avLst/>
            </a:prstGeom>
            <a:noFill/>
            <a:ln w="12700">
              <a:solidFill>
                <a:schemeClr val="tx1"/>
              </a:solidFill>
              <a:round/>
              <a:headEnd type="oval" w="med" len="med"/>
              <a:tailEnd type="triangle" w="med" len="med"/>
            </a:ln>
            <a:effectLst/>
          </p:spPr>
        </p:cxnSp>
        <p:cxnSp>
          <p:nvCxnSpPr>
            <p:cNvPr id="820271" name="AutoShape 47"/>
            <p:cNvCxnSpPr>
              <a:cxnSpLocks noChangeShapeType="1"/>
              <a:stCxn id="820258" idx="2"/>
              <a:endCxn id="820260" idx="1"/>
            </p:cNvCxnSpPr>
            <p:nvPr/>
          </p:nvCxnSpPr>
          <p:spPr bwMode="auto">
            <a:xfrm>
              <a:off x="1488" y="1680"/>
              <a:ext cx="384" cy="120"/>
            </a:xfrm>
            <a:prstGeom prst="straightConnector1">
              <a:avLst/>
            </a:prstGeom>
            <a:noFill/>
            <a:ln w="12700">
              <a:solidFill>
                <a:schemeClr val="tx1"/>
              </a:solidFill>
              <a:round/>
              <a:headEnd type="oval" w="med" len="med"/>
              <a:tailEnd type="triangle" w="med" len="med"/>
            </a:ln>
            <a:effectLst/>
          </p:spPr>
        </p:cxnSp>
        <p:cxnSp>
          <p:nvCxnSpPr>
            <p:cNvPr id="820272" name="AutoShape 48"/>
            <p:cNvCxnSpPr>
              <a:cxnSpLocks noChangeShapeType="1"/>
              <a:stCxn id="820261" idx="2"/>
              <a:endCxn id="820262" idx="0"/>
            </p:cNvCxnSpPr>
            <p:nvPr/>
          </p:nvCxnSpPr>
          <p:spPr bwMode="auto">
            <a:xfrm flipH="1">
              <a:off x="720" y="1968"/>
              <a:ext cx="96" cy="240"/>
            </a:xfrm>
            <a:prstGeom prst="straightConnector1">
              <a:avLst/>
            </a:prstGeom>
            <a:noFill/>
            <a:ln w="12700">
              <a:solidFill>
                <a:schemeClr val="tx1"/>
              </a:solidFill>
              <a:round/>
              <a:headEnd type="oval" w="med" len="med"/>
              <a:tailEnd type="triangle" w="med" len="med"/>
            </a:ln>
            <a:effectLst/>
          </p:spPr>
        </p:cxnSp>
        <p:cxnSp>
          <p:nvCxnSpPr>
            <p:cNvPr id="820273" name="AutoShape 49"/>
            <p:cNvCxnSpPr>
              <a:cxnSpLocks noChangeShapeType="1"/>
              <a:stCxn id="820261" idx="2"/>
              <a:endCxn id="820263" idx="2"/>
            </p:cNvCxnSpPr>
            <p:nvPr/>
          </p:nvCxnSpPr>
          <p:spPr bwMode="auto">
            <a:xfrm>
              <a:off x="816" y="1968"/>
              <a:ext cx="191" cy="240"/>
            </a:xfrm>
            <a:prstGeom prst="straightConnector1">
              <a:avLst/>
            </a:prstGeom>
            <a:noFill/>
            <a:ln w="12700">
              <a:solidFill>
                <a:schemeClr val="tx1"/>
              </a:solidFill>
              <a:round/>
              <a:headEnd type="oval" w="med" len="med"/>
              <a:tailEnd type="triangle" w="med" len="med"/>
            </a:ln>
            <a:effectLst/>
          </p:spPr>
        </p:cxnSp>
        <p:cxnSp>
          <p:nvCxnSpPr>
            <p:cNvPr id="820274" name="AutoShape 50"/>
            <p:cNvCxnSpPr>
              <a:cxnSpLocks noChangeShapeType="1"/>
              <a:stCxn id="820258" idx="2"/>
              <a:endCxn id="820259" idx="0"/>
            </p:cNvCxnSpPr>
            <p:nvPr/>
          </p:nvCxnSpPr>
          <p:spPr bwMode="auto">
            <a:xfrm flipH="1">
              <a:off x="1344" y="1680"/>
              <a:ext cx="144" cy="576"/>
            </a:xfrm>
            <a:prstGeom prst="straightConnector1">
              <a:avLst/>
            </a:prstGeom>
            <a:noFill/>
            <a:ln w="12700">
              <a:solidFill>
                <a:schemeClr val="tx1"/>
              </a:solidFill>
              <a:round/>
              <a:headEnd type="oval" w="med" len="med"/>
              <a:tailEnd type="triangle" w="med" len="med"/>
            </a:ln>
            <a:effectLst/>
          </p:spPr>
        </p:cxnSp>
        <p:cxnSp>
          <p:nvCxnSpPr>
            <p:cNvPr id="820275" name="AutoShape 51"/>
            <p:cNvCxnSpPr>
              <a:cxnSpLocks noChangeShapeType="1"/>
              <a:stCxn id="820260" idx="2"/>
              <a:endCxn id="820266" idx="0"/>
            </p:cNvCxnSpPr>
            <p:nvPr/>
          </p:nvCxnSpPr>
          <p:spPr bwMode="auto">
            <a:xfrm flipH="1">
              <a:off x="1680" y="1872"/>
              <a:ext cx="288" cy="192"/>
            </a:xfrm>
            <a:prstGeom prst="straightConnector1">
              <a:avLst/>
            </a:prstGeom>
            <a:noFill/>
            <a:ln w="12700">
              <a:solidFill>
                <a:schemeClr val="tx1"/>
              </a:solidFill>
              <a:round/>
              <a:headEnd type="oval" w="med" len="med"/>
              <a:tailEnd type="triangle" w="med" len="med"/>
            </a:ln>
            <a:effectLst/>
          </p:spPr>
        </p:cxnSp>
        <p:cxnSp>
          <p:nvCxnSpPr>
            <p:cNvPr id="820276" name="AutoShape 52"/>
            <p:cNvCxnSpPr>
              <a:cxnSpLocks noChangeShapeType="1"/>
              <a:stCxn id="820260" idx="2"/>
              <a:endCxn id="820269" idx="0"/>
            </p:cNvCxnSpPr>
            <p:nvPr/>
          </p:nvCxnSpPr>
          <p:spPr bwMode="auto">
            <a:xfrm>
              <a:off x="1968" y="1872"/>
              <a:ext cx="144" cy="240"/>
            </a:xfrm>
            <a:prstGeom prst="straightConnector1">
              <a:avLst/>
            </a:prstGeom>
            <a:noFill/>
            <a:ln w="12700">
              <a:solidFill>
                <a:schemeClr val="tx1"/>
              </a:solidFill>
              <a:round/>
              <a:headEnd type="oval" w="med" len="med"/>
              <a:tailEnd type="triangle" w="med" len="med"/>
            </a:ln>
            <a:effectLst/>
          </p:spPr>
        </p:cxnSp>
        <p:cxnSp>
          <p:nvCxnSpPr>
            <p:cNvPr id="820277" name="AutoShape 53"/>
            <p:cNvCxnSpPr>
              <a:cxnSpLocks noChangeShapeType="1"/>
              <a:stCxn id="820259" idx="2"/>
              <a:endCxn id="820264" idx="0"/>
            </p:cNvCxnSpPr>
            <p:nvPr/>
          </p:nvCxnSpPr>
          <p:spPr bwMode="auto">
            <a:xfrm flipH="1">
              <a:off x="912" y="2448"/>
              <a:ext cx="432" cy="432"/>
            </a:xfrm>
            <a:prstGeom prst="straightConnector1">
              <a:avLst/>
            </a:prstGeom>
            <a:noFill/>
            <a:ln w="12700">
              <a:solidFill>
                <a:schemeClr val="tx1"/>
              </a:solidFill>
              <a:round/>
              <a:headEnd type="oval" w="med" len="med"/>
              <a:tailEnd type="triangle" w="med" len="med"/>
            </a:ln>
            <a:effectLst/>
          </p:spPr>
        </p:cxnSp>
        <p:cxnSp>
          <p:nvCxnSpPr>
            <p:cNvPr id="820278" name="AutoShape 54"/>
            <p:cNvCxnSpPr>
              <a:cxnSpLocks noChangeShapeType="1"/>
              <a:stCxn id="820259" idx="2"/>
              <a:endCxn id="820265" idx="0"/>
            </p:cNvCxnSpPr>
            <p:nvPr/>
          </p:nvCxnSpPr>
          <p:spPr bwMode="auto">
            <a:xfrm flipH="1">
              <a:off x="1152" y="2448"/>
              <a:ext cx="192" cy="432"/>
            </a:xfrm>
            <a:prstGeom prst="straightConnector1">
              <a:avLst/>
            </a:prstGeom>
            <a:noFill/>
            <a:ln w="12700">
              <a:solidFill>
                <a:schemeClr val="tx1"/>
              </a:solidFill>
              <a:round/>
              <a:headEnd type="oval" w="med" len="med"/>
              <a:tailEnd type="triangle" w="med" len="med"/>
            </a:ln>
            <a:effectLst/>
          </p:spPr>
        </p:cxnSp>
        <p:cxnSp>
          <p:nvCxnSpPr>
            <p:cNvPr id="820279" name="AutoShape 55"/>
            <p:cNvCxnSpPr>
              <a:cxnSpLocks noChangeShapeType="1"/>
              <a:stCxn id="820259" idx="2"/>
              <a:endCxn id="820267" idx="0"/>
            </p:cNvCxnSpPr>
            <p:nvPr/>
          </p:nvCxnSpPr>
          <p:spPr bwMode="auto">
            <a:xfrm>
              <a:off x="1344" y="2448"/>
              <a:ext cx="48" cy="432"/>
            </a:xfrm>
            <a:prstGeom prst="straightConnector1">
              <a:avLst/>
            </a:prstGeom>
            <a:noFill/>
            <a:ln w="12700">
              <a:solidFill>
                <a:schemeClr val="tx1"/>
              </a:solidFill>
              <a:round/>
              <a:headEnd type="oval" w="med" len="med"/>
              <a:tailEnd type="triangle" w="med" len="med"/>
            </a:ln>
            <a:effectLst/>
          </p:spPr>
        </p:cxnSp>
        <p:cxnSp>
          <p:nvCxnSpPr>
            <p:cNvPr id="820280" name="AutoShape 56"/>
            <p:cNvCxnSpPr>
              <a:cxnSpLocks noChangeShapeType="1"/>
              <a:stCxn id="820259" idx="2"/>
              <a:endCxn id="820268" idx="0"/>
            </p:cNvCxnSpPr>
            <p:nvPr/>
          </p:nvCxnSpPr>
          <p:spPr bwMode="auto">
            <a:xfrm>
              <a:off x="1344" y="2448"/>
              <a:ext cx="336" cy="432"/>
            </a:xfrm>
            <a:prstGeom prst="straightConnector1">
              <a:avLst/>
            </a:prstGeom>
            <a:noFill/>
            <a:ln w="12700">
              <a:solidFill>
                <a:schemeClr val="tx1"/>
              </a:solidFill>
              <a:round/>
              <a:headEnd type="oval" w="med" len="med"/>
              <a:tailEnd type="triangle" w="med" len="med"/>
            </a:ln>
            <a:effectLst/>
          </p:spPr>
        </p:cxnSp>
        <p:sp>
          <p:nvSpPr>
            <p:cNvPr id="820281" name="Rectangle 57"/>
            <p:cNvSpPr>
              <a:spLocks noChangeArrowheads="1"/>
            </p:cNvSpPr>
            <p:nvPr/>
          </p:nvSpPr>
          <p:spPr bwMode="auto">
            <a:xfrm>
              <a:off x="1920"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cxnSp>
          <p:nvCxnSpPr>
            <p:cNvPr id="820282" name="AutoShape 58"/>
            <p:cNvCxnSpPr>
              <a:cxnSpLocks noChangeShapeType="1"/>
              <a:stCxn id="820259" idx="2"/>
              <a:endCxn id="820281" idx="0"/>
            </p:cNvCxnSpPr>
            <p:nvPr/>
          </p:nvCxnSpPr>
          <p:spPr bwMode="auto">
            <a:xfrm>
              <a:off x="1344" y="2448"/>
              <a:ext cx="672" cy="432"/>
            </a:xfrm>
            <a:prstGeom prst="straightConnector1">
              <a:avLst/>
            </a:prstGeom>
            <a:noFill/>
            <a:ln w="12700">
              <a:solidFill>
                <a:schemeClr val="tx1"/>
              </a:solidFill>
              <a:round/>
              <a:headEnd type="oval" w="med" len="med"/>
              <a:tailEnd type="triangle" w="med" len="med"/>
            </a:ln>
            <a:effectLst/>
          </p:spPr>
        </p:cxnSp>
      </p:grpSp>
      <p:grpSp>
        <p:nvGrpSpPr>
          <p:cNvPr id="4" name="Group 59"/>
          <p:cNvGrpSpPr>
            <a:grpSpLocks/>
          </p:cNvGrpSpPr>
          <p:nvPr/>
        </p:nvGrpSpPr>
        <p:grpSpPr bwMode="auto">
          <a:xfrm>
            <a:off x="762000" y="1981200"/>
            <a:ext cx="2819400" cy="2057400"/>
            <a:chOff x="528" y="1344"/>
            <a:chExt cx="1776" cy="2160"/>
          </a:xfrm>
        </p:grpSpPr>
        <p:sp>
          <p:nvSpPr>
            <p:cNvPr id="820284" name="AutoShape 60"/>
            <p:cNvSpPr>
              <a:spLocks noChangeArrowheads="1"/>
            </p:cNvSpPr>
            <p:nvPr/>
          </p:nvSpPr>
          <p:spPr bwMode="auto">
            <a:xfrm>
              <a:off x="528" y="1344"/>
              <a:ext cx="1776" cy="2160"/>
            </a:xfrm>
            <a:prstGeom prst="cube">
              <a:avLst>
                <a:gd name="adj" fmla="val 3000"/>
              </a:avLst>
            </a:prstGeom>
            <a:solidFill>
              <a:srgbClr val="FFCC66"/>
            </a:solidFill>
            <a:ln w="12700">
              <a:solidFill>
                <a:schemeClr val="tx1"/>
              </a:solidFill>
              <a:miter lim="800000"/>
              <a:headEnd/>
              <a:tailEnd/>
            </a:ln>
            <a:effectLst/>
          </p:spPr>
          <p:txBody>
            <a:bodyPr anchor="ctr">
              <a:prstTxWarp prst="textNoShape">
                <a:avLst/>
              </a:prstTxWarp>
              <a:spAutoFit/>
            </a:bodyPr>
            <a:lstStyle/>
            <a:p>
              <a:endParaRPr lang="en-US"/>
            </a:p>
          </p:txBody>
        </p:sp>
        <p:sp>
          <p:nvSpPr>
            <p:cNvPr id="820285" name="Rectangle 61"/>
            <p:cNvSpPr>
              <a:spLocks noChangeArrowheads="1"/>
            </p:cNvSpPr>
            <p:nvPr/>
          </p:nvSpPr>
          <p:spPr bwMode="auto">
            <a:xfrm>
              <a:off x="1392" y="1536"/>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286" name="Rectangle 62"/>
            <p:cNvSpPr>
              <a:spLocks noChangeArrowheads="1"/>
            </p:cNvSpPr>
            <p:nvPr/>
          </p:nvSpPr>
          <p:spPr bwMode="auto">
            <a:xfrm>
              <a:off x="1248" y="2256"/>
              <a:ext cx="192" cy="192"/>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287" name="Rectangle 63"/>
            <p:cNvSpPr>
              <a:spLocks noChangeArrowheads="1"/>
            </p:cNvSpPr>
            <p:nvPr/>
          </p:nvSpPr>
          <p:spPr bwMode="auto">
            <a:xfrm>
              <a:off x="1872" y="1728"/>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288" name="Rectangle 64"/>
            <p:cNvSpPr>
              <a:spLocks noChangeArrowheads="1"/>
            </p:cNvSpPr>
            <p:nvPr/>
          </p:nvSpPr>
          <p:spPr bwMode="auto">
            <a:xfrm>
              <a:off x="720" y="1824"/>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289" name="Rectangle 65"/>
            <p:cNvSpPr>
              <a:spLocks noChangeArrowheads="1"/>
            </p:cNvSpPr>
            <p:nvPr/>
          </p:nvSpPr>
          <p:spPr bwMode="auto">
            <a:xfrm>
              <a:off x="624" y="2208"/>
              <a:ext cx="192" cy="192"/>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290" name="Rectangle 66"/>
            <p:cNvSpPr>
              <a:spLocks noChangeArrowheads="1"/>
            </p:cNvSpPr>
            <p:nvPr/>
          </p:nvSpPr>
          <p:spPr bwMode="auto">
            <a:xfrm flipV="1">
              <a:off x="912" y="2208"/>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291" name="Rectangle 67"/>
            <p:cNvSpPr>
              <a:spLocks noChangeArrowheads="1"/>
            </p:cNvSpPr>
            <p:nvPr/>
          </p:nvSpPr>
          <p:spPr bwMode="auto">
            <a:xfrm>
              <a:off x="816"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292" name="Rectangle 68"/>
            <p:cNvSpPr>
              <a:spLocks noChangeArrowheads="1"/>
            </p:cNvSpPr>
            <p:nvPr/>
          </p:nvSpPr>
          <p:spPr bwMode="auto">
            <a:xfrm>
              <a:off x="1056"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293" name="Rectangle 69"/>
            <p:cNvSpPr>
              <a:spLocks noChangeArrowheads="1"/>
            </p:cNvSpPr>
            <p:nvPr/>
          </p:nvSpPr>
          <p:spPr bwMode="auto">
            <a:xfrm>
              <a:off x="1584" y="2064"/>
              <a:ext cx="192" cy="192"/>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294" name="Rectangle 70"/>
            <p:cNvSpPr>
              <a:spLocks noChangeArrowheads="1"/>
            </p:cNvSpPr>
            <p:nvPr/>
          </p:nvSpPr>
          <p:spPr bwMode="auto">
            <a:xfrm>
              <a:off x="1296"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295" name="Rectangle 71"/>
            <p:cNvSpPr>
              <a:spLocks noChangeArrowheads="1"/>
            </p:cNvSpPr>
            <p:nvPr/>
          </p:nvSpPr>
          <p:spPr bwMode="auto">
            <a:xfrm>
              <a:off x="1584"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296" name="Rectangle 72"/>
            <p:cNvSpPr>
              <a:spLocks noChangeArrowheads="1"/>
            </p:cNvSpPr>
            <p:nvPr/>
          </p:nvSpPr>
          <p:spPr bwMode="auto">
            <a:xfrm>
              <a:off x="2016" y="2112"/>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cxnSp>
          <p:nvCxnSpPr>
            <p:cNvPr id="820297" name="AutoShape 73"/>
            <p:cNvCxnSpPr>
              <a:cxnSpLocks noChangeShapeType="1"/>
              <a:stCxn id="820285" idx="2"/>
              <a:endCxn id="820288" idx="3"/>
            </p:cNvCxnSpPr>
            <p:nvPr/>
          </p:nvCxnSpPr>
          <p:spPr bwMode="auto">
            <a:xfrm flipH="1">
              <a:off x="912" y="1680"/>
              <a:ext cx="576" cy="216"/>
            </a:xfrm>
            <a:prstGeom prst="straightConnector1">
              <a:avLst/>
            </a:prstGeom>
            <a:noFill/>
            <a:ln w="12700">
              <a:solidFill>
                <a:schemeClr val="tx1"/>
              </a:solidFill>
              <a:round/>
              <a:headEnd type="oval" w="med" len="med"/>
              <a:tailEnd type="triangle" w="med" len="med"/>
            </a:ln>
            <a:effectLst/>
          </p:spPr>
        </p:cxnSp>
        <p:cxnSp>
          <p:nvCxnSpPr>
            <p:cNvPr id="820298" name="AutoShape 74"/>
            <p:cNvCxnSpPr>
              <a:cxnSpLocks noChangeShapeType="1"/>
              <a:stCxn id="820285" idx="2"/>
              <a:endCxn id="820287" idx="1"/>
            </p:cNvCxnSpPr>
            <p:nvPr/>
          </p:nvCxnSpPr>
          <p:spPr bwMode="auto">
            <a:xfrm>
              <a:off x="1488" y="1680"/>
              <a:ext cx="384" cy="120"/>
            </a:xfrm>
            <a:prstGeom prst="straightConnector1">
              <a:avLst/>
            </a:prstGeom>
            <a:noFill/>
            <a:ln w="12700">
              <a:solidFill>
                <a:schemeClr val="tx1"/>
              </a:solidFill>
              <a:round/>
              <a:headEnd type="oval" w="med" len="med"/>
              <a:tailEnd type="triangle" w="med" len="med"/>
            </a:ln>
            <a:effectLst/>
          </p:spPr>
        </p:cxnSp>
        <p:cxnSp>
          <p:nvCxnSpPr>
            <p:cNvPr id="820299" name="AutoShape 75"/>
            <p:cNvCxnSpPr>
              <a:cxnSpLocks noChangeShapeType="1"/>
              <a:stCxn id="820288" idx="2"/>
              <a:endCxn id="820289" idx="0"/>
            </p:cNvCxnSpPr>
            <p:nvPr/>
          </p:nvCxnSpPr>
          <p:spPr bwMode="auto">
            <a:xfrm flipH="1">
              <a:off x="720" y="1968"/>
              <a:ext cx="96" cy="240"/>
            </a:xfrm>
            <a:prstGeom prst="straightConnector1">
              <a:avLst/>
            </a:prstGeom>
            <a:noFill/>
            <a:ln w="12700">
              <a:solidFill>
                <a:schemeClr val="tx1"/>
              </a:solidFill>
              <a:round/>
              <a:headEnd type="oval" w="med" len="med"/>
              <a:tailEnd type="triangle" w="med" len="med"/>
            </a:ln>
            <a:effectLst/>
          </p:spPr>
        </p:cxnSp>
        <p:cxnSp>
          <p:nvCxnSpPr>
            <p:cNvPr id="820300" name="AutoShape 76"/>
            <p:cNvCxnSpPr>
              <a:cxnSpLocks noChangeShapeType="1"/>
              <a:stCxn id="820288" idx="2"/>
              <a:endCxn id="820290" idx="2"/>
            </p:cNvCxnSpPr>
            <p:nvPr/>
          </p:nvCxnSpPr>
          <p:spPr bwMode="auto">
            <a:xfrm>
              <a:off x="816" y="1968"/>
              <a:ext cx="191" cy="240"/>
            </a:xfrm>
            <a:prstGeom prst="straightConnector1">
              <a:avLst/>
            </a:prstGeom>
            <a:noFill/>
            <a:ln w="12700">
              <a:solidFill>
                <a:schemeClr val="tx1"/>
              </a:solidFill>
              <a:round/>
              <a:headEnd type="oval" w="med" len="med"/>
              <a:tailEnd type="triangle" w="med" len="med"/>
            </a:ln>
            <a:effectLst/>
          </p:spPr>
        </p:cxnSp>
        <p:cxnSp>
          <p:nvCxnSpPr>
            <p:cNvPr id="820301" name="AutoShape 77"/>
            <p:cNvCxnSpPr>
              <a:cxnSpLocks noChangeShapeType="1"/>
              <a:stCxn id="820285" idx="2"/>
              <a:endCxn id="820286" idx="0"/>
            </p:cNvCxnSpPr>
            <p:nvPr/>
          </p:nvCxnSpPr>
          <p:spPr bwMode="auto">
            <a:xfrm flipH="1">
              <a:off x="1344" y="1680"/>
              <a:ext cx="144" cy="576"/>
            </a:xfrm>
            <a:prstGeom prst="straightConnector1">
              <a:avLst/>
            </a:prstGeom>
            <a:noFill/>
            <a:ln w="12700">
              <a:solidFill>
                <a:schemeClr val="tx1"/>
              </a:solidFill>
              <a:round/>
              <a:headEnd type="oval" w="med" len="med"/>
              <a:tailEnd type="triangle" w="med" len="med"/>
            </a:ln>
            <a:effectLst/>
          </p:spPr>
        </p:cxnSp>
        <p:cxnSp>
          <p:nvCxnSpPr>
            <p:cNvPr id="820302" name="AutoShape 78"/>
            <p:cNvCxnSpPr>
              <a:cxnSpLocks noChangeShapeType="1"/>
              <a:stCxn id="820287" idx="2"/>
              <a:endCxn id="820293" idx="0"/>
            </p:cNvCxnSpPr>
            <p:nvPr/>
          </p:nvCxnSpPr>
          <p:spPr bwMode="auto">
            <a:xfrm flipH="1">
              <a:off x="1680" y="1872"/>
              <a:ext cx="288" cy="192"/>
            </a:xfrm>
            <a:prstGeom prst="straightConnector1">
              <a:avLst/>
            </a:prstGeom>
            <a:noFill/>
            <a:ln w="12700">
              <a:solidFill>
                <a:schemeClr val="tx1"/>
              </a:solidFill>
              <a:round/>
              <a:headEnd type="oval" w="med" len="med"/>
              <a:tailEnd type="triangle" w="med" len="med"/>
            </a:ln>
            <a:effectLst/>
          </p:spPr>
        </p:cxnSp>
        <p:cxnSp>
          <p:nvCxnSpPr>
            <p:cNvPr id="820303" name="AutoShape 79"/>
            <p:cNvCxnSpPr>
              <a:cxnSpLocks noChangeShapeType="1"/>
              <a:stCxn id="820287" idx="2"/>
              <a:endCxn id="820296" idx="0"/>
            </p:cNvCxnSpPr>
            <p:nvPr/>
          </p:nvCxnSpPr>
          <p:spPr bwMode="auto">
            <a:xfrm>
              <a:off x="1968" y="1872"/>
              <a:ext cx="144" cy="240"/>
            </a:xfrm>
            <a:prstGeom prst="straightConnector1">
              <a:avLst/>
            </a:prstGeom>
            <a:noFill/>
            <a:ln w="12700">
              <a:solidFill>
                <a:schemeClr val="tx1"/>
              </a:solidFill>
              <a:round/>
              <a:headEnd type="oval" w="med" len="med"/>
              <a:tailEnd type="triangle" w="med" len="med"/>
            </a:ln>
            <a:effectLst/>
          </p:spPr>
        </p:cxnSp>
        <p:cxnSp>
          <p:nvCxnSpPr>
            <p:cNvPr id="820304" name="AutoShape 80"/>
            <p:cNvCxnSpPr>
              <a:cxnSpLocks noChangeShapeType="1"/>
              <a:stCxn id="820286" idx="2"/>
              <a:endCxn id="820291" idx="0"/>
            </p:cNvCxnSpPr>
            <p:nvPr/>
          </p:nvCxnSpPr>
          <p:spPr bwMode="auto">
            <a:xfrm flipH="1">
              <a:off x="912" y="2448"/>
              <a:ext cx="432" cy="432"/>
            </a:xfrm>
            <a:prstGeom prst="straightConnector1">
              <a:avLst/>
            </a:prstGeom>
            <a:noFill/>
            <a:ln w="12700">
              <a:solidFill>
                <a:schemeClr val="tx1"/>
              </a:solidFill>
              <a:round/>
              <a:headEnd type="oval" w="med" len="med"/>
              <a:tailEnd type="triangle" w="med" len="med"/>
            </a:ln>
            <a:effectLst/>
          </p:spPr>
        </p:cxnSp>
        <p:cxnSp>
          <p:nvCxnSpPr>
            <p:cNvPr id="820305" name="AutoShape 81"/>
            <p:cNvCxnSpPr>
              <a:cxnSpLocks noChangeShapeType="1"/>
              <a:stCxn id="820286" idx="2"/>
              <a:endCxn id="820292" idx="0"/>
            </p:cNvCxnSpPr>
            <p:nvPr/>
          </p:nvCxnSpPr>
          <p:spPr bwMode="auto">
            <a:xfrm flipH="1">
              <a:off x="1152" y="2448"/>
              <a:ext cx="192" cy="432"/>
            </a:xfrm>
            <a:prstGeom prst="straightConnector1">
              <a:avLst/>
            </a:prstGeom>
            <a:noFill/>
            <a:ln w="12700">
              <a:solidFill>
                <a:schemeClr val="tx1"/>
              </a:solidFill>
              <a:round/>
              <a:headEnd type="oval" w="med" len="med"/>
              <a:tailEnd type="triangle" w="med" len="med"/>
            </a:ln>
            <a:effectLst/>
          </p:spPr>
        </p:cxnSp>
        <p:cxnSp>
          <p:nvCxnSpPr>
            <p:cNvPr id="820306" name="AutoShape 82"/>
            <p:cNvCxnSpPr>
              <a:cxnSpLocks noChangeShapeType="1"/>
              <a:stCxn id="820286" idx="2"/>
              <a:endCxn id="820294" idx="0"/>
            </p:cNvCxnSpPr>
            <p:nvPr/>
          </p:nvCxnSpPr>
          <p:spPr bwMode="auto">
            <a:xfrm>
              <a:off x="1344" y="2448"/>
              <a:ext cx="48" cy="432"/>
            </a:xfrm>
            <a:prstGeom prst="straightConnector1">
              <a:avLst/>
            </a:prstGeom>
            <a:noFill/>
            <a:ln w="12700">
              <a:solidFill>
                <a:schemeClr val="tx1"/>
              </a:solidFill>
              <a:round/>
              <a:headEnd type="oval" w="med" len="med"/>
              <a:tailEnd type="triangle" w="med" len="med"/>
            </a:ln>
            <a:effectLst/>
          </p:spPr>
        </p:cxnSp>
        <p:cxnSp>
          <p:nvCxnSpPr>
            <p:cNvPr id="820307" name="AutoShape 83"/>
            <p:cNvCxnSpPr>
              <a:cxnSpLocks noChangeShapeType="1"/>
              <a:stCxn id="820286" idx="2"/>
              <a:endCxn id="820295" idx="0"/>
            </p:cNvCxnSpPr>
            <p:nvPr/>
          </p:nvCxnSpPr>
          <p:spPr bwMode="auto">
            <a:xfrm>
              <a:off x="1344" y="2448"/>
              <a:ext cx="336" cy="432"/>
            </a:xfrm>
            <a:prstGeom prst="straightConnector1">
              <a:avLst/>
            </a:prstGeom>
            <a:noFill/>
            <a:ln w="12700">
              <a:solidFill>
                <a:schemeClr val="tx1"/>
              </a:solidFill>
              <a:round/>
              <a:headEnd type="oval" w="med" len="med"/>
              <a:tailEnd type="triangle" w="med" len="med"/>
            </a:ln>
            <a:effectLst/>
          </p:spPr>
        </p:cxnSp>
        <p:sp>
          <p:nvSpPr>
            <p:cNvPr id="820308" name="Rectangle 84"/>
            <p:cNvSpPr>
              <a:spLocks noChangeArrowheads="1"/>
            </p:cNvSpPr>
            <p:nvPr/>
          </p:nvSpPr>
          <p:spPr bwMode="auto">
            <a:xfrm>
              <a:off x="1920"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cxnSp>
          <p:nvCxnSpPr>
            <p:cNvPr id="820309" name="AutoShape 85"/>
            <p:cNvCxnSpPr>
              <a:cxnSpLocks noChangeShapeType="1"/>
              <a:stCxn id="820286" idx="2"/>
              <a:endCxn id="820308" idx="0"/>
            </p:cNvCxnSpPr>
            <p:nvPr/>
          </p:nvCxnSpPr>
          <p:spPr bwMode="auto">
            <a:xfrm>
              <a:off x="1344" y="2448"/>
              <a:ext cx="672" cy="432"/>
            </a:xfrm>
            <a:prstGeom prst="straightConnector1">
              <a:avLst/>
            </a:prstGeom>
            <a:noFill/>
            <a:ln w="12700">
              <a:solidFill>
                <a:schemeClr val="tx1"/>
              </a:solidFill>
              <a:round/>
              <a:headEnd type="oval" w="med" len="med"/>
              <a:tailEnd type="triangle" w="med" len="med"/>
            </a:ln>
            <a:effectLst/>
          </p:spPr>
        </p:cxnSp>
      </p:grpSp>
      <p:grpSp>
        <p:nvGrpSpPr>
          <p:cNvPr id="5" name="Group 86"/>
          <p:cNvGrpSpPr>
            <a:grpSpLocks/>
          </p:cNvGrpSpPr>
          <p:nvPr/>
        </p:nvGrpSpPr>
        <p:grpSpPr bwMode="auto">
          <a:xfrm>
            <a:off x="914400" y="2133600"/>
            <a:ext cx="2819400" cy="2057400"/>
            <a:chOff x="528" y="1344"/>
            <a:chExt cx="1776" cy="2160"/>
          </a:xfrm>
        </p:grpSpPr>
        <p:sp>
          <p:nvSpPr>
            <p:cNvPr id="820311" name="AutoShape 87"/>
            <p:cNvSpPr>
              <a:spLocks noChangeArrowheads="1"/>
            </p:cNvSpPr>
            <p:nvPr/>
          </p:nvSpPr>
          <p:spPr bwMode="auto">
            <a:xfrm>
              <a:off x="528" y="1344"/>
              <a:ext cx="1776" cy="2160"/>
            </a:xfrm>
            <a:prstGeom prst="cube">
              <a:avLst>
                <a:gd name="adj" fmla="val 3000"/>
              </a:avLst>
            </a:prstGeom>
            <a:solidFill>
              <a:srgbClr val="FFCC66"/>
            </a:solidFill>
            <a:ln w="12700">
              <a:solidFill>
                <a:schemeClr val="tx1"/>
              </a:solidFill>
              <a:miter lim="800000"/>
              <a:headEnd/>
              <a:tailEnd/>
            </a:ln>
            <a:effectLst/>
          </p:spPr>
          <p:txBody>
            <a:bodyPr anchor="ctr">
              <a:prstTxWarp prst="textNoShape">
                <a:avLst/>
              </a:prstTxWarp>
              <a:spAutoFit/>
            </a:bodyPr>
            <a:lstStyle/>
            <a:p>
              <a:endParaRPr lang="en-US"/>
            </a:p>
          </p:txBody>
        </p:sp>
        <p:sp>
          <p:nvSpPr>
            <p:cNvPr id="820312" name="Rectangle 88"/>
            <p:cNvSpPr>
              <a:spLocks noChangeArrowheads="1"/>
            </p:cNvSpPr>
            <p:nvPr/>
          </p:nvSpPr>
          <p:spPr bwMode="auto">
            <a:xfrm>
              <a:off x="1392" y="1536"/>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313" name="Rectangle 89"/>
            <p:cNvSpPr>
              <a:spLocks noChangeArrowheads="1"/>
            </p:cNvSpPr>
            <p:nvPr/>
          </p:nvSpPr>
          <p:spPr bwMode="auto">
            <a:xfrm>
              <a:off x="1248" y="2256"/>
              <a:ext cx="192" cy="192"/>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314" name="Rectangle 90"/>
            <p:cNvSpPr>
              <a:spLocks noChangeArrowheads="1"/>
            </p:cNvSpPr>
            <p:nvPr/>
          </p:nvSpPr>
          <p:spPr bwMode="auto">
            <a:xfrm>
              <a:off x="1872" y="1728"/>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315" name="Rectangle 91"/>
            <p:cNvSpPr>
              <a:spLocks noChangeArrowheads="1"/>
            </p:cNvSpPr>
            <p:nvPr/>
          </p:nvSpPr>
          <p:spPr bwMode="auto">
            <a:xfrm>
              <a:off x="720" y="1824"/>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316" name="Rectangle 92"/>
            <p:cNvSpPr>
              <a:spLocks noChangeArrowheads="1"/>
            </p:cNvSpPr>
            <p:nvPr/>
          </p:nvSpPr>
          <p:spPr bwMode="auto">
            <a:xfrm>
              <a:off x="624" y="2208"/>
              <a:ext cx="192" cy="192"/>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317" name="Rectangle 93"/>
            <p:cNvSpPr>
              <a:spLocks noChangeArrowheads="1"/>
            </p:cNvSpPr>
            <p:nvPr/>
          </p:nvSpPr>
          <p:spPr bwMode="auto">
            <a:xfrm flipV="1">
              <a:off x="912" y="2208"/>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318" name="Rectangle 94"/>
            <p:cNvSpPr>
              <a:spLocks noChangeArrowheads="1"/>
            </p:cNvSpPr>
            <p:nvPr/>
          </p:nvSpPr>
          <p:spPr bwMode="auto">
            <a:xfrm>
              <a:off x="816"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319" name="Rectangle 95"/>
            <p:cNvSpPr>
              <a:spLocks noChangeArrowheads="1"/>
            </p:cNvSpPr>
            <p:nvPr/>
          </p:nvSpPr>
          <p:spPr bwMode="auto">
            <a:xfrm>
              <a:off x="1056"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320" name="Rectangle 96"/>
            <p:cNvSpPr>
              <a:spLocks noChangeArrowheads="1"/>
            </p:cNvSpPr>
            <p:nvPr/>
          </p:nvSpPr>
          <p:spPr bwMode="auto">
            <a:xfrm>
              <a:off x="1584" y="2064"/>
              <a:ext cx="192" cy="192"/>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321" name="Rectangle 97"/>
            <p:cNvSpPr>
              <a:spLocks noChangeArrowheads="1"/>
            </p:cNvSpPr>
            <p:nvPr/>
          </p:nvSpPr>
          <p:spPr bwMode="auto">
            <a:xfrm>
              <a:off x="1296"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322" name="Rectangle 98"/>
            <p:cNvSpPr>
              <a:spLocks noChangeArrowheads="1"/>
            </p:cNvSpPr>
            <p:nvPr/>
          </p:nvSpPr>
          <p:spPr bwMode="auto">
            <a:xfrm>
              <a:off x="1584"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323" name="Rectangle 99"/>
            <p:cNvSpPr>
              <a:spLocks noChangeArrowheads="1"/>
            </p:cNvSpPr>
            <p:nvPr/>
          </p:nvSpPr>
          <p:spPr bwMode="auto">
            <a:xfrm>
              <a:off x="2016" y="2112"/>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cxnSp>
          <p:nvCxnSpPr>
            <p:cNvPr id="820324" name="AutoShape 100"/>
            <p:cNvCxnSpPr>
              <a:cxnSpLocks noChangeShapeType="1"/>
              <a:stCxn id="820312" idx="2"/>
              <a:endCxn id="820315" idx="3"/>
            </p:cNvCxnSpPr>
            <p:nvPr/>
          </p:nvCxnSpPr>
          <p:spPr bwMode="auto">
            <a:xfrm flipH="1">
              <a:off x="912" y="1680"/>
              <a:ext cx="576" cy="216"/>
            </a:xfrm>
            <a:prstGeom prst="straightConnector1">
              <a:avLst/>
            </a:prstGeom>
            <a:noFill/>
            <a:ln w="12700">
              <a:solidFill>
                <a:schemeClr val="tx1"/>
              </a:solidFill>
              <a:round/>
              <a:headEnd type="oval" w="med" len="med"/>
              <a:tailEnd type="triangle" w="med" len="med"/>
            </a:ln>
            <a:effectLst/>
          </p:spPr>
        </p:cxnSp>
        <p:cxnSp>
          <p:nvCxnSpPr>
            <p:cNvPr id="820325" name="AutoShape 101"/>
            <p:cNvCxnSpPr>
              <a:cxnSpLocks noChangeShapeType="1"/>
              <a:stCxn id="820312" idx="2"/>
              <a:endCxn id="820314" idx="1"/>
            </p:cNvCxnSpPr>
            <p:nvPr/>
          </p:nvCxnSpPr>
          <p:spPr bwMode="auto">
            <a:xfrm>
              <a:off x="1488" y="1680"/>
              <a:ext cx="384" cy="120"/>
            </a:xfrm>
            <a:prstGeom prst="straightConnector1">
              <a:avLst/>
            </a:prstGeom>
            <a:noFill/>
            <a:ln w="12700">
              <a:solidFill>
                <a:schemeClr val="tx1"/>
              </a:solidFill>
              <a:round/>
              <a:headEnd type="oval" w="med" len="med"/>
              <a:tailEnd type="triangle" w="med" len="med"/>
            </a:ln>
            <a:effectLst/>
          </p:spPr>
        </p:cxnSp>
        <p:cxnSp>
          <p:nvCxnSpPr>
            <p:cNvPr id="820326" name="AutoShape 102"/>
            <p:cNvCxnSpPr>
              <a:cxnSpLocks noChangeShapeType="1"/>
              <a:stCxn id="820315" idx="2"/>
              <a:endCxn id="820316" idx="0"/>
            </p:cNvCxnSpPr>
            <p:nvPr/>
          </p:nvCxnSpPr>
          <p:spPr bwMode="auto">
            <a:xfrm flipH="1">
              <a:off x="720" y="1968"/>
              <a:ext cx="96" cy="240"/>
            </a:xfrm>
            <a:prstGeom prst="straightConnector1">
              <a:avLst/>
            </a:prstGeom>
            <a:noFill/>
            <a:ln w="12700">
              <a:solidFill>
                <a:schemeClr val="tx1"/>
              </a:solidFill>
              <a:round/>
              <a:headEnd type="oval" w="med" len="med"/>
              <a:tailEnd type="triangle" w="med" len="med"/>
            </a:ln>
            <a:effectLst/>
          </p:spPr>
        </p:cxnSp>
        <p:cxnSp>
          <p:nvCxnSpPr>
            <p:cNvPr id="820327" name="AutoShape 103"/>
            <p:cNvCxnSpPr>
              <a:cxnSpLocks noChangeShapeType="1"/>
              <a:stCxn id="820315" idx="2"/>
              <a:endCxn id="820317" idx="2"/>
            </p:cNvCxnSpPr>
            <p:nvPr/>
          </p:nvCxnSpPr>
          <p:spPr bwMode="auto">
            <a:xfrm>
              <a:off x="816" y="1968"/>
              <a:ext cx="191" cy="240"/>
            </a:xfrm>
            <a:prstGeom prst="straightConnector1">
              <a:avLst/>
            </a:prstGeom>
            <a:noFill/>
            <a:ln w="12700">
              <a:solidFill>
                <a:schemeClr val="tx1"/>
              </a:solidFill>
              <a:round/>
              <a:headEnd type="oval" w="med" len="med"/>
              <a:tailEnd type="triangle" w="med" len="med"/>
            </a:ln>
            <a:effectLst/>
          </p:spPr>
        </p:cxnSp>
        <p:cxnSp>
          <p:nvCxnSpPr>
            <p:cNvPr id="820328" name="AutoShape 104"/>
            <p:cNvCxnSpPr>
              <a:cxnSpLocks noChangeShapeType="1"/>
              <a:stCxn id="820312" idx="2"/>
              <a:endCxn id="820313" idx="0"/>
            </p:cNvCxnSpPr>
            <p:nvPr/>
          </p:nvCxnSpPr>
          <p:spPr bwMode="auto">
            <a:xfrm flipH="1">
              <a:off x="1344" y="1680"/>
              <a:ext cx="144" cy="576"/>
            </a:xfrm>
            <a:prstGeom prst="straightConnector1">
              <a:avLst/>
            </a:prstGeom>
            <a:noFill/>
            <a:ln w="12700">
              <a:solidFill>
                <a:schemeClr val="tx1"/>
              </a:solidFill>
              <a:round/>
              <a:headEnd type="oval" w="med" len="med"/>
              <a:tailEnd type="triangle" w="med" len="med"/>
            </a:ln>
            <a:effectLst/>
          </p:spPr>
        </p:cxnSp>
        <p:cxnSp>
          <p:nvCxnSpPr>
            <p:cNvPr id="820329" name="AutoShape 105"/>
            <p:cNvCxnSpPr>
              <a:cxnSpLocks noChangeShapeType="1"/>
              <a:stCxn id="820314" idx="2"/>
              <a:endCxn id="820320" idx="0"/>
            </p:cNvCxnSpPr>
            <p:nvPr/>
          </p:nvCxnSpPr>
          <p:spPr bwMode="auto">
            <a:xfrm flipH="1">
              <a:off x="1680" y="1872"/>
              <a:ext cx="288" cy="192"/>
            </a:xfrm>
            <a:prstGeom prst="straightConnector1">
              <a:avLst/>
            </a:prstGeom>
            <a:noFill/>
            <a:ln w="12700">
              <a:solidFill>
                <a:schemeClr val="tx1"/>
              </a:solidFill>
              <a:round/>
              <a:headEnd type="oval" w="med" len="med"/>
              <a:tailEnd type="triangle" w="med" len="med"/>
            </a:ln>
            <a:effectLst/>
          </p:spPr>
        </p:cxnSp>
        <p:cxnSp>
          <p:nvCxnSpPr>
            <p:cNvPr id="820330" name="AutoShape 106"/>
            <p:cNvCxnSpPr>
              <a:cxnSpLocks noChangeShapeType="1"/>
              <a:stCxn id="820314" idx="2"/>
              <a:endCxn id="820323" idx="0"/>
            </p:cNvCxnSpPr>
            <p:nvPr/>
          </p:nvCxnSpPr>
          <p:spPr bwMode="auto">
            <a:xfrm>
              <a:off x="1968" y="1872"/>
              <a:ext cx="144" cy="240"/>
            </a:xfrm>
            <a:prstGeom prst="straightConnector1">
              <a:avLst/>
            </a:prstGeom>
            <a:noFill/>
            <a:ln w="12700">
              <a:solidFill>
                <a:schemeClr val="tx1"/>
              </a:solidFill>
              <a:round/>
              <a:headEnd type="oval" w="med" len="med"/>
              <a:tailEnd type="triangle" w="med" len="med"/>
            </a:ln>
            <a:effectLst/>
          </p:spPr>
        </p:cxnSp>
        <p:cxnSp>
          <p:nvCxnSpPr>
            <p:cNvPr id="820331" name="AutoShape 107"/>
            <p:cNvCxnSpPr>
              <a:cxnSpLocks noChangeShapeType="1"/>
              <a:stCxn id="820313" idx="2"/>
              <a:endCxn id="820318" idx="0"/>
            </p:cNvCxnSpPr>
            <p:nvPr/>
          </p:nvCxnSpPr>
          <p:spPr bwMode="auto">
            <a:xfrm flipH="1">
              <a:off x="912" y="2448"/>
              <a:ext cx="432" cy="432"/>
            </a:xfrm>
            <a:prstGeom prst="straightConnector1">
              <a:avLst/>
            </a:prstGeom>
            <a:noFill/>
            <a:ln w="12700">
              <a:solidFill>
                <a:schemeClr val="tx1"/>
              </a:solidFill>
              <a:round/>
              <a:headEnd type="oval" w="med" len="med"/>
              <a:tailEnd type="triangle" w="med" len="med"/>
            </a:ln>
            <a:effectLst/>
          </p:spPr>
        </p:cxnSp>
        <p:cxnSp>
          <p:nvCxnSpPr>
            <p:cNvPr id="820332" name="AutoShape 108"/>
            <p:cNvCxnSpPr>
              <a:cxnSpLocks noChangeShapeType="1"/>
              <a:stCxn id="820313" idx="2"/>
              <a:endCxn id="820319" idx="0"/>
            </p:cNvCxnSpPr>
            <p:nvPr/>
          </p:nvCxnSpPr>
          <p:spPr bwMode="auto">
            <a:xfrm flipH="1">
              <a:off x="1152" y="2448"/>
              <a:ext cx="192" cy="432"/>
            </a:xfrm>
            <a:prstGeom prst="straightConnector1">
              <a:avLst/>
            </a:prstGeom>
            <a:noFill/>
            <a:ln w="12700">
              <a:solidFill>
                <a:schemeClr val="tx1"/>
              </a:solidFill>
              <a:round/>
              <a:headEnd type="oval" w="med" len="med"/>
              <a:tailEnd type="triangle" w="med" len="med"/>
            </a:ln>
            <a:effectLst/>
          </p:spPr>
        </p:cxnSp>
        <p:cxnSp>
          <p:nvCxnSpPr>
            <p:cNvPr id="820333" name="AutoShape 109"/>
            <p:cNvCxnSpPr>
              <a:cxnSpLocks noChangeShapeType="1"/>
              <a:stCxn id="820313" idx="2"/>
              <a:endCxn id="820321" idx="0"/>
            </p:cNvCxnSpPr>
            <p:nvPr/>
          </p:nvCxnSpPr>
          <p:spPr bwMode="auto">
            <a:xfrm>
              <a:off x="1344" y="2448"/>
              <a:ext cx="48" cy="432"/>
            </a:xfrm>
            <a:prstGeom prst="straightConnector1">
              <a:avLst/>
            </a:prstGeom>
            <a:noFill/>
            <a:ln w="12700">
              <a:solidFill>
                <a:schemeClr val="tx1"/>
              </a:solidFill>
              <a:round/>
              <a:headEnd type="oval" w="med" len="med"/>
              <a:tailEnd type="triangle" w="med" len="med"/>
            </a:ln>
            <a:effectLst/>
          </p:spPr>
        </p:cxnSp>
        <p:cxnSp>
          <p:nvCxnSpPr>
            <p:cNvPr id="820334" name="AutoShape 110"/>
            <p:cNvCxnSpPr>
              <a:cxnSpLocks noChangeShapeType="1"/>
              <a:stCxn id="820313" idx="2"/>
              <a:endCxn id="820322" idx="0"/>
            </p:cNvCxnSpPr>
            <p:nvPr/>
          </p:nvCxnSpPr>
          <p:spPr bwMode="auto">
            <a:xfrm>
              <a:off x="1344" y="2448"/>
              <a:ext cx="336" cy="432"/>
            </a:xfrm>
            <a:prstGeom prst="straightConnector1">
              <a:avLst/>
            </a:prstGeom>
            <a:noFill/>
            <a:ln w="12700">
              <a:solidFill>
                <a:schemeClr val="tx1"/>
              </a:solidFill>
              <a:round/>
              <a:headEnd type="oval" w="med" len="med"/>
              <a:tailEnd type="triangle" w="med" len="med"/>
            </a:ln>
            <a:effectLst/>
          </p:spPr>
        </p:cxnSp>
        <p:sp>
          <p:nvSpPr>
            <p:cNvPr id="820335" name="Rectangle 111"/>
            <p:cNvSpPr>
              <a:spLocks noChangeArrowheads="1"/>
            </p:cNvSpPr>
            <p:nvPr/>
          </p:nvSpPr>
          <p:spPr bwMode="auto">
            <a:xfrm>
              <a:off x="1920"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cxnSp>
          <p:nvCxnSpPr>
            <p:cNvPr id="820336" name="AutoShape 112"/>
            <p:cNvCxnSpPr>
              <a:cxnSpLocks noChangeShapeType="1"/>
              <a:stCxn id="820313" idx="2"/>
              <a:endCxn id="820335" idx="0"/>
            </p:cNvCxnSpPr>
            <p:nvPr/>
          </p:nvCxnSpPr>
          <p:spPr bwMode="auto">
            <a:xfrm>
              <a:off x="1344" y="2448"/>
              <a:ext cx="672" cy="432"/>
            </a:xfrm>
            <a:prstGeom prst="straightConnector1">
              <a:avLst/>
            </a:prstGeom>
            <a:noFill/>
            <a:ln w="12700">
              <a:solidFill>
                <a:schemeClr val="tx1"/>
              </a:solidFill>
              <a:round/>
              <a:headEnd type="oval" w="med" len="med"/>
              <a:tailEnd type="triangle" w="med" len="med"/>
            </a:ln>
            <a:effectLst/>
          </p:spPr>
        </p:cxnSp>
      </p:grpSp>
      <p:grpSp>
        <p:nvGrpSpPr>
          <p:cNvPr id="6" name="Group 113"/>
          <p:cNvGrpSpPr>
            <a:grpSpLocks/>
          </p:cNvGrpSpPr>
          <p:nvPr/>
        </p:nvGrpSpPr>
        <p:grpSpPr bwMode="auto">
          <a:xfrm>
            <a:off x="1066800" y="2286000"/>
            <a:ext cx="2819400" cy="2057400"/>
            <a:chOff x="528" y="1344"/>
            <a:chExt cx="1776" cy="2160"/>
          </a:xfrm>
        </p:grpSpPr>
        <p:sp>
          <p:nvSpPr>
            <p:cNvPr id="820338" name="AutoShape 114"/>
            <p:cNvSpPr>
              <a:spLocks noChangeArrowheads="1"/>
            </p:cNvSpPr>
            <p:nvPr/>
          </p:nvSpPr>
          <p:spPr bwMode="auto">
            <a:xfrm>
              <a:off x="528" y="1344"/>
              <a:ext cx="1776" cy="2160"/>
            </a:xfrm>
            <a:prstGeom prst="cube">
              <a:avLst>
                <a:gd name="adj" fmla="val 3000"/>
              </a:avLst>
            </a:prstGeom>
            <a:solidFill>
              <a:srgbClr val="FFCC66"/>
            </a:solidFill>
            <a:ln w="12700">
              <a:solidFill>
                <a:schemeClr val="tx1"/>
              </a:solidFill>
              <a:miter lim="800000"/>
              <a:headEnd/>
              <a:tailEnd/>
            </a:ln>
            <a:effectLst/>
          </p:spPr>
          <p:txBody>
            <a:bodyPr anchor="ctr">
              <a:prstTxWarp prst="textNoShape">
                <a:avLst/>
              </a:prstTxWarp>
              <a:spAutoFit/>
            </a:bodyPr>
            <a:lstStyle/>
            <a:p>
              <a:endParaRPr lang="en-US"/>
            </a:p>
          </p:txBody>
        </p:sp>
        <p:sp>
          <p:nvSpPr>
            <p:cNvPr id="820339" name="Rectangle 115"/>
            <p:cNvSpPr>
              <a:spLocks noChangeArrowheads="1"/>
            </p:cNvSpPr>
            <p:nvPr/>
          </p:nvSpPr>
          <p:spPr bwMode="auto">
            <a:xfrm>
              <a:off x="1392" y="1536"/>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340" name="Rectangle 116"/>
            <p:cNvSpPr>
              <a:spLocks noChangeArrowheads="1"/>
            </p:cNvSpPr>
            <p:nvPr/>
          </p:nvSpPr>
          <p:spPr bwMode="auto">
            <a:xfrm>
              <a:off x="1248" y="2256"/>
              <a:ext cx="192" cy="192"/>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341" name="Rectangle 117"/>
            <p:cNvSpPr>
              <a:spLocks noChangeArrowheads="1"/>
            </p:cNvSpPr>
            <p:nvPr/>
          </p:nvSpPr>
          <p:spPr bwMode="auto">
            <a:xfrm>
              <a:off x="1872" y="1728"/>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342" name="Rectangle 118"/>
            <p:cNvSpPr>
              <a:spLocks noChangeArrowheads="1"/>
            </p:cNvSpPr>
            <p:nvPr/>
          </p:nvSpPr>
          <p:spPr bwMode="auto">
            <a:xfrm>
              <a:off x="720" y="1824"/>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343" name="Rectangle 119"/>
            <p:cNvSpPr>
              <a:spLocks noChangeArrowheads="1"/>
            </p:cNvSpPr>
            <p:nvPr/>
          </p:nvSpPr>
          <p:spPr bwMode="auto">
            <a:xfrm>
              <a:off x="624" y="2208"/>
              <a:ext cx="192" cy="192"/>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344" name="Rectangle 120"/>
            <p:cNvSpPr>
              <a:spLocks noChangeArrowheads="1"/>
            </p:cNvSpPr>
            <p:nvPr/>
          </p:nvSpPr>
          <p:spPr bwMode="auto">
            <a:xfrm flipV="1">
              <a:off x="912" y="2208"/>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345" name="Rectangle 121"/>
            <p:cNvSpPr>
              <a:spLocks noChangeArrowheads="1"/>
            </p:cNvSpPr>
            <p:nvPr/>
          </p:nvSpPr>
          <p:spPr bwMode="auto">
            <a:xfrm>
              <a:off x="816"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346" name="Rectangle 122"/>
            <p:cNvSpPr>
              <a:spLocks noChangeArrowheads="1"/>
            </p:cNvSpPr>
            <p:nvPr/>
          </p:nvSpPr>
          <p:spPr bwMode="auto">
            <a:xfrm>
              <a:off x="1056"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347" name="Rectangle 123"/>
            <p:cNvSpPr>
              <a:spLocks noChangeArrowheads="1"/>
            </p:cNvSpPr>
            <p:nvPr/>
          </p:nvSpPr>
          <p:spPr bwMode="auto">
            <a:xfrm>
              <a:off x="1584" y="2064"/>
              <a:ext cx="192" cy="192"/>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348" name="Rectangle 124"/>
            <p:cNvSpPr>
              <a:spLocks noChangeArrowheads="1"/>
            </p:cNvSpPr>
            <p:nvPr/>
          </p:nvSpPr>
          <p:spPr bwMode="auto">
            <a:xfrm>
              <a:off x="1296"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349" name="Rectangle 125"/>
            <p:cNvSpPr>
              <a:spLocks noChangeArrowheads="1"/>
            </p:cNvSpPr>
            <p:nvPr/>
          </p:nvSpPr>
          <p:spPr bwMode="auto">
            <a:xfrm>
              <a:off x="1584"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350" name="Rectangle 126"/>
            <p:cNvSpPr>
              <a:spLocks noChangeArrowheads="1"/>
            </p:cNvSpPr>
            <p:nvPr/>
          </p:nvSpPr>
          <p:spPr bwMode="auto">
            <a:xfrm>
              <a:off x="2016" y="2112"/>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cxnSp>
          <p:nvCxnSpPr>
            <p:cNvPr id="820351" name="AutoShape 127"/>
            <p:cNvCxnSpPr>
              <a:cxnSpLocks noChangeShapeType="1"/>
              <a:stCxn id="820339" idx="2"/>
              <a:endCxn id="820342" idx="3"/>
            </p:cNvCxnSpPr>
            <p:nvPr/>
          </p:nvCxnSpPr>
          <p:spPr bwMode="auto">
            <a:xfrm flipH="1">
              <a:off x="912" y="1680"/>
              <a:ext cx="576" cy="216"/>
            </a:xfrm>
            <a:prstGeom prst="straightConnector1">
              <a:avLst/>
            </a:prstGeom>
            <a:noFill/>
            <a:ln w="12700">
              <a:solidFill>
                <a:schemeClr val="tx1"/>
              </a:solidFill>
              <a:round/>
              <a:headEnd type="oval" w="med" len="med"/>
              <a:tailEnd type="triangle" w="med" len="med"/>
            </a:ln>
            <a:effectLst/>
          </p:spPr>
        </p:cxnSp>
        <p:cxnSp>
          <p:nvCxnSpPr>
            <p:cNvPr id="820352" name="AutoShape 128"/>
            <p:cNvCxnSpPr>
              <a:cxnSpLocks noChangeShapeType="1"/>
              <a:stCxn id="820339" idx="2"/>
              <a:endCxn id="820341" idx="1"/>
            </p:cNvCxnSpPr>
            <p:nvPr/>
          </p:nvCxnSpPr>
          <p:spPr bwMode="auto">
            <a:xfrm>
              <a:off x="1488" y="1680"/>
              <a:ext cx="384" cy="120"/>
            </a:xfrm>
            <a:prstGeom prst="straightConnector1">
              <a:avLst/>
            </a:prstGeom>
            <a:noFill/>
            <a:ln w="12700">
              <a:solidFill>
                <a:schemeClr val="tx1"/>
              </a:solidFill>
              <a:round/>
              <a:headEnd type="oval" w="med" len="med"/>
              <a:tailEnd type="triangle" w="med" len="med"/>
            </a:ln>
            <a:effectLst/>
          </p:spPr>
        </p:cxnSp>
        <p:cxnSp>
          <p:nvCxnSpPr>
            <p:cNvPr id="820353" name="AutoShape 129"/>
            <p:cNvCxnSpPr>
              <a:cxnSpLocks noChangeShapeType="1"/>
              <a:stCxn id="820342" idx="2"/>
              <a:endCxn id="820343" idx="0"/>
            </p:cNvCxnSpPr>
            <p:nvPr/>
          </p:nvCxnSpPr>
          <p:spPr bwMode="auto">
            <a:xfrm flipH="1">
              <a:off x="720" y="1968"/>
              <a:ext cx="96" cy="240"/>
            </a:xfrm>
            <a:prstGeom prst="straightConnector1">
              <a:avLst/>
            </a:prstGeom>
            <a:noFill/>
            <a:ln w="12700">
              <a:solidFill>
                <a:schemeClr val="tx1"/>
              </a:solidFill>
              <a:round/>
              <a:headEnd type="oval" w="med" len="med"/>
              <a:tailEnd type="triangle" w="med" len="med"/>
            </a:ln>
            <a:effectLst/>
          </p:spPr>
        </p:cxnSp>
        <p:cxnSp>
          <p:nvCxnSpPr>
            <p:cNvPr id="820354" name="AutoShape 130"/>
            <p:cNvCxnSpPr>
              <a:cxnSpLocks noChangeShapeType="1"/>
              <a:stCxn id="820342" idx="2"/>
              <a:endCxn id="820344" idx="2"/>
            </p:cNvCxnSpPr>
            <p:nvPr/>
          </p:nvCxnSpPr>
          <p:spPr bwMode="auto">
            <a:xfrm>
              <a:off x="816" y="1968"/>
              <a:ext cx="191" cy="240"/>
            </a:xfrm>
            <a:prstGeom prst="straightConnector1">
              <a:avLst/>
            </a:prstGeom>
            <a:noFill/>
            <a:ln w="12700">
              <a:solidFill>
                <a:schemeClr val="tx1"/>
              </a:solidFill>
              <a:round/>
              <a:headEnd type="oval" w="med" len="med"/>
              <a:tailEnd type="triangle" w="med" len="med"/>
            </a:ln>
            <a:effectLst/>
          </p:spPr>
        </p:cxnSp>
        <p:cxnSp>
          <p:nvCxnSpPr>
            <p:cNvPr id="820355" name="AutoShape 131"/>
            <p:cNvCxnSpPr>
              <a:cxnSpLocks noChangeShapeType="1"/>
              <a:stCxn id="820339" idx="2"/>
              <a:endCxn id="820340" idx="0"/>
            </p:cNvCxnSpPr>
            <p:nvPr/>
          </p:nvCxnSpPr>
          <p:spPr bwMode="auto">
            <a:xfrm flipH="1">
              <a:off x="1344" y="1680"/>
              <a:ext cx="144" cy="576"/>
            </a:xfrm>
            <a:prstGeom prst="straightConnector1">
              <a:avLst/>
            </a:prstGeom>
            <a:noFill/>
            <a:ln w="12700">
              <a:solidFill>
                <a:schemeClr val="tx1"/>
              </a:solidFill>
              <a:round/>
              <a:headEnd type="oval" w="med" len="med"/>
              <a:tailEnd type="triangle" w="med" len="med"/>
            </a:ln>
            <a:effectLst/>
          </p:spPr>
        </p:cxnSp>
        <p:cxnSp>
          <p:nvCxnSpPr>
            <p:cNvPr id="820356" name="AutoShape 132"/>
            <p:cNvCxnSpPr>
              <a:cxnSpLocks noChangeShapeType="1"/>
              <a:stCxn id="820341" idx="2"/>
              <a:endCxn id="820347" idx="0"/>
            </p:cNvCxnSpPr>
            <p:nvPr/>
          </p:nvCxnSpPr>
          <p:spPr bwMode="auto">
            <a:xfrm flipH="1">
              <a:off x="1680" y="1872"/>
              <a:ext cx="288" cy="192"/>
            </a:xfrm>
            <a:prstGeom prst="straightConnector1">
              <a:avLst/>
            </a:prstGeom>
            <a:noFill/>
            <a:ln w="12700">
              <a:solidFill>
                <a:schemeClr val="tx1"/>
              </a:solidFill>
              <a:round/>
              <a:headEnd type="oval" w="med" len="med"/>
              <a:tailEnd type="triangle" w="med" len="med"/>
            </a:ln>
            <a:effectLst/>
          </p:spPr>
        </p:cxnSp>
        <p:cxnSp>
          <p:nvCxnSpPr>
            <p:cNvPr id="820357" name="AutoShape 133"/>
            <p:cNvCxnSpPr>
              <a:cxnSpLocks noChangeShapeType="1"/>
              <a:stCxn id="820341" idx="2"/>
              <a:endCxn id="820350" idx="0"/>
            </p:cNvCxnSpPr>
            <p:nvPr/>
          </p:nvCxnSpPr>
          <p:spPr bwMode="auto">
            <a:xfrm>
              <a:off x="1968" y="1872"/>
              <a:ext cx="144" cy="240"/>
            </a:xfrm>
            <a:prstGeom prst="straightConnector1">
              <a:avLst/>
            </a:prstGeom>
            <a:noFill/>
            <a:ln w="12700">
              <a:solidFill>
                <a:schemeClr val="tx1"/>
              </a:solidFill>
              <a:round/>
              <a:headEnd type="oval" w="med" len="med"/>
              <a:tailEnd type="triangle" w="med" len="med"/>
            </a:ln>
            <a:effectLst/>
          </p:spPr>
        </p:cxnSp>
        <p:cxnSp>
          <p:nvCxnSpPr>
            <p:cNvPr id="820358" name="AutoShape 134"/>
            <p:cNvCxnSpPr>
              <a:cxnSpLocks noChangeShapeType="1"/>
              <a:stCxn id="820340" idx="2"/>
              <a:endCxn id="820345" idx="0"/>
            </p:cNvCxnSpPr>
            <p:nvPr/>
          </p:nvCxnSpPr>
          <p:spPr bwMode="auto">
            <a:xfrm flipH="1">
              <a:off x="912" y="2448"/>
              <a:ext cx="432" cy="432"/>
            </a:xfrm>
            <a:prstGeom prst="straightConnector1">
              <a:avLst/>
            </a:prstGeom>
            <a:noFill/>
            <a:ln w="12700">
              <a:solidFill>
                <a:schemeClr val="tx1"/>
              </a:solidFill>
              <a:round/>
              <a:headEnd type="oval" w="med" len="med"/>
              <a:tailEnd type="triangle" w="med" len="med"/>
            </a:ln>
            <a:effectLst/>
          </p:spPr>
        </p:cxnSp>
        <p:cxnSp>
          <p:nvCxnSpPr>
            <p:cNvPr id="820359" name="AutoShape 135"/>
            <p:cNvCxnSpPr>
              <a:cxnSpLocks noChangeShapeType="1"/>
              <a:stCxn id="820340" idx="2"/>
              <a:endCxn id="820346" idx="0"/>
            </p:cNvCxnSpPr>
            <p:nvPr/>
          </p:nvCxnSpPr>
          <p:spPr bwMode="auto">
            <a:xfrm flipH="1">
              <a:off x="1152" y="2448"/>
              <a:ext cx="192" cy="432"/>
            </a:xfrm>
            <a:prstGeom prst="straightConnector1">
              <a:avLst/>
            </a:prstGeom>
            <a:noFill/>
            <a:ln w="12700">
              <a:solidFill>
                <a:schemeClr val="tx1"/>
              </a:solidFill>
              <a:round/>
              <a:headEnd type="oval" w="med" len="med"/>
              <a:tailEnd type="triangle" w="med" len="med"/>
            </a:ln>
            <a:effectLst/>
          </p:spPr>
        </p:cxnSp>
        <p:cxnSp>
          <p:nvCxnSpPr>
            <p:cNvPr id="820360" name="AutoShape 136"/>
            <p:cNvCxnSpPr>
              <a:cxnSpLocks noChangeShapeType="1"/>
              <a:stCxn id="820340" idx="2"/>
              <a:endCxn id="820348" idx="0"/>
            </p:cNvCxnSpPr>
            <p:nvPr/>
          </p:nvCxnSpPr>
          <p:spPr bwMode="auto">
            <a:xfrm>
              <a:off x="1344" y="2448"/>
              <a:ext cx="48" cy="432"/>
            </a:xfrm>
            <a:prstGeom prst="straightConnector1">
              <a:avLst/>
            </a:prstGeom>
            <a:noFill/>
            <a:ln w="12700">
              <a:solidFill>
                <a:schemeClr val="tx1"/>
              </a:solidFill>
              <a:round/>
              <a:headEnd type="oval" w="med" len="med"/>
              <a:tailEnd type="triangle" w="med" len="med"/>
            </a:ln>
            <a:effectLst/>
          </p:spPr>
        </p:cxnSp>
        <p:cxnSp>
          <p:nvCxnSpPr>
            <p:cNvPr id="820361" name="AutoShape 137"/>
            <p:cNvCxnSpPr>
              <a:cxnSpLocks noChangeShapeType="1"/>
              <a:stCxn id="820340" idx="2"/>
              <a:endCxn id="820349" idx="0"/>
            </p:cNvCxnSpPr>
            <p:nvPr/>
          </p:nvCxnSpPr>
          <p:spPr bwMode="auto">
            <a:xfrm>
              <a:off x="1344" y="2448"/>
              <a:ext cx="336" cy="432"/>
            </a:xfrm>
            <a:prstGeom prst="straightConnector1">
              <a:avLst/>
            </a:prstGeom>
            <a:noFill/>
            <a:ln w="12700">
              <a:solidFill>
                <a:schemeClr val="tx1"/>
              </a:solidFill>
              <a:round/>
              <a:headEnd type="oval" w="med" len="med"/>
              <a:tailEnd type="triangle" w="med" len="med"/>
            </a:ln>
            <a:effectLst/>
          </p:spPr>
        </p:cxnSp>
        <p:sp>
          <p:nvSpPr>
            <p:cNvPr id="820362" name="Rectangle 138"/>
            <p:cNvSpPr>
              <a:spLocks noChangeArrowheads="1"/>
            </p:cNvSpPr>
            <p:nvPr/>
          </p:nvSpPr>
          <p:spPr bwMode="auto">
            <a:xfrm>
              <a:off x="1920"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cxnSp>
          <p:nvCxnSpPr>
            <p:cNvPr id="820363" name="AutoShape 139"/>
            <p:cNvCxnSpPr>
              <a:cxnSpLocks noChangeShapeType="1"/>
              <a:stCxn id="820340" idx="2"/>
              <a:endCxn id="820362" idx="0"/>
            </p:cNvCxnSpPr>
            <p:nvPr/>
          </p:nvCxnSpPr>
          <p:spPr bwMode="auto">
            <a:xfrm>
              <a:off x="1344" y="2448"/>
              <a:ext cx="672" cy="432"/>
            </a:xfrm>
            <a:prstGeom prst="straightConnector1">
              <a:avLst/>
            </a:prstGeom>
            <a:noFill/>
            <a:ln w="12700">
              <a:solidFill>
                <a:schemeClr val="tx1"/>
              </a:solidFill>
              <a:round/>
              <a:headEnd type="oval" w="med" len="med"/>
              <a:tailEnd type="triangle" w="med" len="med"/>
            </a:ln>
            <a:effectLst/>
          </p:spPr>
        </p:cxnSp>
      </p:grpSp>
      <p:grpSp>
        <p:nvGrpSpPr>
          <p:cNvPr id="7" name="Group 140"/>
          <p:cNvGrpSpPr>
            <a:grpSpLocks/>
          </p:cNvGrpSpPr>
          <p:nvPr/>
        </p:nvGrpSpPr>
        <p:grpSpPr bwMode="auto">
          <a:xfrm>
            <a:off x="1219200" y="2438400"/>
            <a:ext cx="2819400" cy="2057400"/>
            <a:chOff x="528" y="1344"/>
            <a:chExt cx="1776" cy="2160"/>
          </a:xfrm>
        </p:grpSpPr>
        <p:sp>
          <p:nvSpPr>
            <p:cNvPr id="820365" name="AutoShape 141"/>
            <p:cNvSpPr>
              <a:spLocks noChangeArrowheads="1"/>
            </p:cNvSpPr>
            <p:nvPr/>
          </p:nvSpPr>
          <p:spPr bwMode="auto">
            <a:xfrm>
              <a:off x="528" y="1344"/>
              <a:ext cx="1776" cy="2160"/>
            </a:xfrm>
            <a:prstGeom prst="cube">
              <a:avLst>
                <a:gd name="adj" fmla="val 3000"/>
              </a:avLst>
            </a:prstGeom>
            <a:solidFill>
              <a:srgbClr val="FFCC66"/>
            </a:solidFill>
            <a:ln w="12700">
              <a:solidFill>
                <a:schemeClr val="tx1"/>
              </a:solidFill>
              <a:miter lim="800000"/>
              <a:headEnd/>
              <a:tailEnd/>
            </a:ln>
            <a:effectLst/>
          </p:spPr>
          <p:txBody>
            <a:bodyPr anchor="ctr">
              <a:prstTxWarp prst="textNoShape">
                <a:avLst/>
              </a:prstTxWarp>
              <a:spAutoFit/>
            </a:bodyPr>
            <a:lstStyle/>
            <a:p>
              <a:endParaRPr lang="en-US"/>
            </a:p>
          </p:txBody>
        </p:sp>
        <p:sp>
          <p:nvSpPr>
            <p:cNvPr id="820366" name="Rectangle 142"/>
            <p:cNvSpPr>
              <a:spLocks noChangeArrowheads="1"/>
            </p:cNvSpPr>
            <p:nvPr/>
          </p:nvSpPr>
          <p:spPr bwMode="auto">
            <a:xfrm>
              <a:off x="1392" y="1536"/>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367" name="Rectangle 143"/>
            <p:cNvSpPr>
              <a:spLocks noChangeArrowheads="1"/>
            </p:cNvSpPr>
            <p:nvPr/>
          </p:nvSpPr>
          <p:spPr bwMode="auto">
            <a:xfrm>
              <a:off x="1248" y="2256"/>
              <a:ext cx="192" cy="192"/>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368" name="Rectangle 144"/>
            <p:cNvSpPr>
              <a:spLocks noChangeArrowheads="1"/>
            </p:cNvSpPr>
            <p:nvPr/>
          </p:nvSpPr>
          <p:spPr bwMode="auto">
            <a:xfrm>
              <a:off x="1872" y="1728"/>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369" name="Rectangle 145"/>
            <p:cNvSpPr>
              <a:spLocks noChangeArrowheads="1"/>
            </p:cNvSpPr>
            <p:nvPr/>
          </p:nvSpPr>
          <p:spPr bwMode="auto">
            <a:xfrm>
              <a:off x="720" y="1824"/>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370" name="Rectangle 146"/>
            <p:cNvSpPr>
              <a:spLocks noChangeArrowheads="1"/>
            </p:cNvSpPr>
            <p:nvPr/>
          </p:nvSpPr>
          <p:spPr bwMode="auto">
            <a:xfrm>
              <a:off x="624" y="2208"/>
              <a:ext cx="192" cy="192"/>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371" name="Rectangle 147"/>
            <p:cNvSpPr>
              <a:spLocks noChangeArrowheads="1"/>
            </p:cNvSpPr>
            <p:nvPr/>
          </p:nvSpPr>
          <p:spPr bwMode="auto">
            <a:xfrm flipV="1">
              <a:off x="912" y="2208"/>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372" name="Rectangle 148"/>
            <p:cNvSpPr>
              <a:spLocks noChangeArrowheads="1"/>
            </p:cNvSpPr>
            <p:nvPr/>
          </p:nvSpPr>
          <p:spPr bwMode="auto">
            <a:xfrm>
              <a:off x="816"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373" name="Rectangle 149"/>
            <p:cNvSpPr>
              <a:spLocks noChangeArrowheads="1"/>
            </p:cNvSpPr>
            <p:nvPr/>
          </p:nvSpPr>
          <p:spPr bwMode="auto">
            <a:xfrm>
              <a:off x="1056"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374" name="Rectangle 150"/>
            <p:cNvSpPr>
              <a:spLocks noChangeArrowheads="1"/>
            </p:cNvSpPr>
            <p:nvPr/>
          </p:nvSpPr>
          <p:spPr bwMode="auto">
            <a:xfrm>
              <a:off x="1584" y="2064"/>
              <a:ext cx="192" cy="192"/>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375" name="Rectangle 151"/>
            <p:cNvSpPr>
              <a:spLocks noChangeArrowheads="1"/>
            </p:cNvSpPr>
            <p:nvPr/>
          </p:nvSpPr>
          <p:spPr bwMode="auto">
            <a:xfrm>
              <a:off x="1296"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376" name="Rectangle 152"/>
            <p:cNvSpPr>
              <a:spLocks noChangeArrowheads="1"/>
            </p:cNvSpPr>
            <p:nvPr/>
          </p:nvSpPr>
          <p:spPr bwMode="auto">
            <a:xfrm>
              <a:off x="1584"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377" name="Rectangle 153"/>
            <p:cNvSpPr>
              <a:spLocks noChangeArrowheads="1"/>
            </p:cNvSpPr>
            <p:nvPr/>
          </p:nvSpPr>
          <p:spPr bwMode="auto">
            <a:xfrm>
              <a:off x="2016" y="2112"/>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cxnSp>
          <p:nvCxnSpPr>
            <p:cNvPr id="820378" name="AutoShape 154"/>
            <p:cNvCxnSpPr>
              <a:cxnSpLocks noChangeShapeType="1"/>
              <a:stCxn id="820366" idx="2"/>
              <a:endCxn id="820369" idx="3"/>
            </p:cNvCxnSpPr>
            <p:nvPr/>
          </p:nvCxnSpPr>
          <p:spPr bwMode="auto">
            <a:xfrm flipH="1">
              <a:off x="912" y="1680"/>
              <a:ext cx="576" cy="216"/>
            </a:xfrm>
            <a:prstGeom prst="straightConnector1">
              <a:avLst/>
            </a:prstGeom>
            <a:noFill/>
            <a:ln w="12700">
              <a:solidFill>
                <a:schemeClr val="tx1"/>
              </a:solidFill>
              <a:round/>
              <a:headEnd type="oval" w="med" len="med"/>
              <a:tailEnd type="triangle" w="med" len="med"/>
            </a:ln>
            <a:effectLst/>
          </p:spPr>
        </p:cxnSp>
        <p:cxnSp>
          <p:nvCxnSpPr>
            <p:cNvPr id="820379" name="AutoShape 155"/>
            <p:cNvCxnSpPr>
              <a:cxnSpLocks noChangeShapeType="1"/>
              <a:stCxn id="820366" idx="2"/>
              <a:endCxn id="820368" idx="1"/>
            </p:cNvCxnSpPr>
            <p:nvPr/>
          </p:nvCxnSpPr>
          <p:spPr bwMode="auto">
            <a:xfrm>
              <a:off x="1488" y="1680"/>
              <a:ext cx="384" cy="120"/>
            </a:xfrm>
            <a:prstGeom prst="straightConnector1">
              <a:avLst/>
            </a:prstGeom>
            <a:noFill/>
            <a:ln w="12700">
              <a:solidFill>
                <a:schemeClr val="tx1"/>
              </a:solidFill>
              <a:round/>
              <a:headEnd type="oval" w="med" len="med"/>
              <a:tailEnd type="triangle" w="med" len="med"/>
            </a:ln>
            <a:effectLst/>
          </p:spPr>
        </p:cxnSp>
        <p:cxnSp>
          <p:nvCxnSpPr>
            <p:cNvPr id="820380" name="AutoShape 156"/>
            <p:cNvCxnSpPr>
              <a:cxnSpLocks noChangeShapeType="1"/>
              <a:stCxn id="820369" idx="2"/>
              <a:endCxn id="820370" idx="0"/>
            </p:cNvCxnSpPr>
            <p:nvPr/>
          </p:nvCxnSpPr>
          <p:spPr bwMode="auto">
            <a:xfrm flipH="1">
              <a:off x="720" y="1968"/>
              <a:ext cx="96" cy="240"/>
            </a:xfrm>
            <a:prstGeom prst="straightConnector1">
              <a:avLst/>
            </a:prstGeom>
            <a:noFill/>
            <a:ln w="12700">
              <a:solidFill>
                <a:schemeClr val="tx1"/>
              </a:solidFill>
              <a:round/>
              <a:headEnd type="oval" w="med" len="med"/>
              <a:tailEnd type="triangle" w="med" len="med"/>
            </a:ln>
            <a:effectLst/>
          </p:spPr>
        </p:cxnSp>
        <p:cxnSp>
          <p:nvCxnSpPr>
            <p:cNvPr id="820381" name="AutoShape 157"/>
            <p:cNvCxnSpPr>
              <a:cxnSpLocks noChangeShapeType="1"/>
              <a:stCxn id="820369" idx="2"/>
              <a:endCxn id="820371" idx="2"/>
            </p:cNvCxnSpPr>
            <p:nvPr/>
          </p:nvCxnSpPr>
          <p:spPr bwMode="auto">
            <a:xfrm>
              <a:off x="816" y="1968"/>
              <a:ext cx="191" cy="240"/>
            </a:xfrm>
            <a:prstGeom prst="straightConnector1">
              <a:avLst/>
            </a:prstGeom>
            <a:noFill/>
            <a:ln w="12700">
              <a:solidFill>
                <a:schemeClr val="tx1"/>
              </a:solidFill>
              <a:round/>
              <a:headEnd type="oval" w="med" len="med"/>
              <a:tailEnd type="triangle" w="med" len="med"/>
            </a:ln>
            <a:effectLst/>
          </p:spPr>
        </p:cxnSp>
        <p:cxnSp>
          <p:nvCxnSpPr>
            <p:cNvPr id="820382" name="AutoShape 158"/>
            <p:cNvCxnSpPr>
              <a:cxnSpLocks noChangeShapeType="1"/>
              <a:stCxn id="820366" idx="2"/>
              <a:endCxn id="820367" idx="0"/>
            </p:cNvCxnSpPr>
            <p:nvPr/>
          </p:nvCxnSpPr>
          <p:spPr bwMode="auto">
            <a:xfrm flipH="1">
              <a:off x="1344" y="1680"/>
              <a:ext cx="144" cy="576"/>
            </a:xfrm>
            <a:prstGeom prst="straightConnector1">
              <a:avLst/>
            </a:prstGeom>
            <a:noFill/>
            <a:ln w="12700">
              <a:solidFill>
                <a:schemeClr val="tx1"/>
              </a:solidFill>
              <a:round/>
              <a:headEnd type="oval" w="med" len="med"/>
              <a:tailEnd type="triangle" w="med" len="med"/>
            </a:ln>
            <a:effectLst/>
          </p:spPr>
        </p:cxnSp>
        <p:cxnSp>
          <p:nvCxnSpPr>
            <p:cNvPr id="820383" name="AutoShape 159"/>
            <p:cNvCxnSpPr>
              <a:cxnSpLocks noChangeShapeType="1"/>
              <a:stCxn id="820368" idx="2"/>
              <a:endCxn id="820374" idx="0"/>
            </p:cNvCxnSpPr>
            <p:nvPr/>
          </p:nvCxnSpPr>
          <p:spPr bwMode="auto">
            <a:xfrm flipH="1">
              <a:off x="1680" y="1872"/>
              <a:ext cx="288" cy="192"/>
            </a:xfrm>
            <a:prstGeom prst="straightConnector1">
              <a:avLst/>
            </a:prstGeom>
            <a:noFill/>
            <a:ln w="12700">
              <a:solidFill>
                <a:schemeClr val="tx1"/>
              </a:solidFill>
              <a:round/>
              <a:headEnd type="oval" w="med" len="med"/>
              <a:tailEnd type="triangle" w="med" len="med"/>
            </a:ln>
            <a:effectLst/>
          </p:spPr>
        </p:cxnSp>
        <p:cxnSp>
          <p:nvCxnSpPr>
            <p:cNvPr id="820384" name="AutoShape 160"/>
            <p:cNvCxnSpPr>
              <a:cxnSpLocks noChangeShapeType="1"/>
              <a:stCxn id="820368" idx="2"/>
              <a:endCxn id="820377" idx="0"/>
            </p:cNvCxnSpPr>
            <p:nvPr/>
          </p:nvCxnSpPr>
          <p:spPr bwMode="auto">
            <a:xfrm>
              <a:off x="1968" y="1872"/>
              <a:ext cx="144" cy="240"/>
            </a:xfrm>
            <a:prstGeom prst="straightConnector1">
              <a:avLst/>
            </a:prstGeom>
            <a:noFill/>
            <a:ln w="12700">
              <a:solidFill>
                <a:schemeClr val="tx1"/>
              </a:solidFill>
              <a:round/>
              <a:headEnd type="oval" w="med" len="med"/>
              <a:tailEnd type="triangle" w="med" len="med"/>
            </a:ln>
            <a:effectLst/>
          </p:spPr>
        </p:cxnSp>
        <p:cxnSp>
          <p:nvCxnSpPr>
            <p:cNvPr id="820385" name="AutoShape 161"/>
            <p:cNvCxnSpPr>
              <a:cxnSpLocks noChangeShapeType="1"/>
              <a:stCxn id="820367" idx="2"/>
              <a:endCxn id="820372" idx="0"/>
            </p:cNvCxnSpPr>
            <p:nvPr/>
          </p:nvCxnSpPr>
          <p:spPr bwMode="auto">
            <a:xfrm flipH="1">
              <a:off x="912" y="2448"/>
              <a:ext cx="432" cy="432"/>
            </a:xfrm>
            <a:prstGeom prst="straightConnector1">
              <a:avLst/>
            </a:prstGeom>
            <a:noFill/>
            <a:ln w="12700">
              <a:solidFill>
                <a:schemeClr val="tx1"/>
              </a:solidFill>
              <a:round/>
              <a:headEnd type="oval" w="med" len="med"/>
              <a:tailEnd type="triangle" w="med" len="med"/>
            </a:ln>
            <a:effectLst/>
          </p:spPr>
        </p:cxnSp>
        <p:cxnSp>
          <p:nvCxnSpPr>
            <p:cNvPr id="820386" name="AutoShape 162"/>
            <p:cNvCxnSpPr>
              <a:cxnSpLocks noChangeShapeType="1"/>
              <a:stCxn id="820367" idx="2"/>
              <a:endCxn id="820373" idx="0"/>
            </p:cNvCxnSpPr>
            <p:nvPr/>
          </p:nvCxnSpPr>
          <p:spPr bwMode="auto">
            <a:xfrm flipH="1">
              <a:off x="1152" y="2448"/>
              <a:ext cx="192" cy="432"/>
            </a:xfrm>
            <a:prstGeom prst="straightConnector1">
              <a:avLst/>
            </a:prstGeom>
            <a:noFill/>
            <a:ln w="12700">
              <a:solidFill>
                <a:schemeClr val="tx1"/>
              </a:solidFill>
              <a:round/>
              <a:headEnd type="oval" w="med" len="med"/>
              <a:tailEnd type="triangle" w="med" len="med"/>
            </a:ln>
            <a:effectLst/>
          </p:spPr>
        </p:cxnSp>
        <p:cxnSp>
          <p:nvCxnSpPr>
            <p:cNvPr id="820387" name="AutoShape 163"/>
            <p:cNvCxnSpPr>
              <a:cxnSpLocks noChangeShapeType="1"/>
              <a:stCxn id="820367" idx="2"/>
              <a:endCxn id="820375" idx="0"/>
            </p:cNvCxnSpPr>
            <p:nvPr/>
          </p:nvCxnSpPr>
          <p:spPr bwMode="auto">
            <a:xfrm>
              <a:off x="1344" y="2448"/>
              <a:ext cx="48" cy="432"/>
            </a:xfrm>
            <a:prstGeom prst="straightConnector1">
              <a:avLst/>
            </a:prstGeom>
            <a:noFill/>
            <a:ln w="12700">
              <a:solidFill>
                <a:schemeClr val="tx1"/>
              </a:solidFill>
              <a:round/>
              <a:headEnd type="oval" w="med" len="med"/>
              <a:tailEnd type="triangle" w="med" len="med"/>
            </a:ln>
            <a:effectLst/>
          </p:spPr>
        </p:cxnSp>
        <p:cxnSp>
          <p:nvCxnSpPr>
            <p:cNvPr id="820388" name="AutoShape 164"/>
            <p:cNvCxnSpPr>
              <a:cxnSpLocks noChangeShapeType="1"/>
              <a:stCxn id="820367" idx="2"/>
              <a:endCxn id="820376" idx="0"/>
            </p:cNvCxnSpPr>
            <p:nvPr/>
          </p:nvCxnSpPr>
          <p:spPr bwMode="auto">
            <a:xfrm>
              <a:off x="1344" y="2448"/>
              <a:ext cx="336" cy="432"/>
            </a:xfrm>
            <a:prstGeom prst="straightConnector1">
              <a:avLst/>
            </a:prstGeom>
            <a:noFill/>
            <a:ln w="12700">
              <a:solidFill>
                <a:schemeClr val="tx1"/>
              </a:solidFill>
              <a:round/>
              <a:headEnd type="oval" w="med" len="med"/>
              <a:tailEnd type="triangle" w="med" len="med"/>
            </a:ln>
            <a:effectLst/>
          </p:spPr>
        </p:cxnSp>
        <p:sp>
          <p:nvSpPr>
            <p:cNvPr id="820389" name="Rectangle 165"/>
            <p:cNvSpPr>
              <a:spLocks noChangeArrowheads="1"/>
            </p:cNvSpPr>
            <p:nvPr/>
          </p:nvSpPr>
          <p:spPr bwMode="auto">
            <a:xfrm>
              <a:off x="1920"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cxnSp>
          <p:nvCxnSpPr>
            <p:cNvPr id="820390" name="AutoShape 166"/>
            <p:cNvCxnSpPr>
              <a:cxnSpLocks noChangeShapeType="1"/>
              <a:stCxn id="820367" idx="2"/>
              <a:endCxn id="820389" idx="0"/>
            </p:cNvCxnSpPr>
            <p:nvPr/>
          </p:nvCxnSpPr>
          <p:spPr bwMode="auto">
            <a:xfrm>
              <a:off x="1344" y="2448"/>
              <a:ext cx="672" cy="432"/>
            </a:xfrm>
            <a:prstGeom prst="straightConnector1">
              <a:avLst/>
            </a:prstGeom>
            <a:noFill/>
            <a:ln w="12700">
              <a:solidFill>
                <a:schemeClr val="tx1"/>
              </a:solidFill>
              <a:round/>
              <a:headEnd type="oval" w="med" len="med"/>
              <a:tailEnd type="triangle" w="med" len="med"/>
            </a:ln>
            <a:effectLst/>
          </p:spPr>
        </p:cxnSp>
      </p:grpSp>
      <p:grpSp>
        <p:nvGrpSpPr>
          <p:cNvPr id="8" name="Group 167"/>
          <p:cNvGrpSpPr>
            <a:grpSpLocks/>
          </p:cNvGrpSpPr>
          <p:nvPr/>
        </p:nvGrpSpPr>
        <p:grpSpPr bwMode="auto">
          <a:xfrm>
            <a:off x="1371600" y="2590800"/>
            <a:ext cx="2819400" cy="2057400"/>
            <a:chOff x="528" y="1344"/>
            <a:chExt cx="1776" cy="2160"/>
          </a:xfrm>
        </p:grpSpPr>
        <p:sp>
          <p:nvSpPr>
            <p:cNvPr id="820392" name="AutoShape 168"/>
            <p:cNvSpPr>
              <a:spLocks noChangeArrowheads="1"/>
            </p:cNvSpPr>
            <p:nvPr/>
          </p:nvSpPr>
          <p:spPr bwMode="auto">
            <a:xfrm>
              <a:off x="528" y="1344"/>
              <a:ext cx="1776" cy="2160"/>
            </a:xfrm>
            <a:prstGeom prst="cube">
              <a:avLst>
                <a:gd name="adj" fmla="val 3000"/>
              </a:avLst>
            </a:prstGeom>
            <a:solidFill>
              <a:srgbClr val="339933"/>
            </a:solidFill>
            <a:ln w="12700">
              <a:solidFill>
                <a:schemeClr val="tx1"/>
              </a:solidFill>
              <a:miter lim="800000"/>
              <a:headEnd/>
              <a:tailEnd/>
            </a:ln>
            <a:effectLst/>
          </p:spPr>
          <p:txBody>
            <a:bodyPr anchor="ctr">
              <a:prstTxWarp prst="textNoShape">
                <a:avLst/>
              </a:prstTxWarp>
              <a:spAutoFit/>
            </a:bodyPr>
            <a:lstStyle/>
            <a:p>
              <a:endParaRPr lang="en-US"/>
            </a:p>
          </p:txBody>
        </p:sp>
        <p:sp>
          <p:nvSpPr>
            <p:cNvPr id="820393" name="Rectangle 169"/>
            <p:cNvSpPr>
              <a:spLocks noChangeArrowheads="1"/>
            </p:cNvSpPr>
            <p:nvPr/>
          </p:nvSpPr>
          <p:spPr bwMode="auto">
            <a:xfrm>
              <a:off x="1392" y="1536"/>
              <a:ext cx="192" cy="144"/>
            </a:xfrm>
            <a:prstGeom prst="rect">
              <a:avLst/>
            </a:prstGeom>
            <a:solidFill>
              <a:srgbClr val="339933"/>
            </a:solidFill>
            <a:ln w="12700">
              <a:solidFill>
                <a:schemeClr val="tx1"/>
              </a:solidFill>
              <a:miter lim="800000"/>
              <a:headEnd/>
              <a:tailEnd/>
            </a:ln>
            <a:effectLst/>
          </p:spPr>
          <p:txBody>
            <a:bodyPr anchor="ctr">
              <a:prstTxWarp prst="textNoShape">
                <a:avLst/>
              </a:prstTxWarp>
              <a:spAutoFit/>
            </a:bodyPr>
            <a:lstStyle/>
            <a:p>
              <a:endParaRPr lang="en-US"/>
            </a:p>
          </p:txBody>
        </p:sp>
        <p:sp>
          <p:nvSpPr>
            <p:cNvPr id="820394" name="Rectangle 170"/>
            <p:cNvSpPr>
              <a:spLocks noChangeArrowheads="1"/>
            </p:cNvSpPr>
            <p:nvPr/>
          </p:nvSpPr>
          <p:spPr bwMode="auto">
            <a:xfrm>
              <a:off x="1248" y="2256"/>
              <a:ext cx="192" cy="192"/>
            </a:xfrm>
            <a:prstGeom prst="rect">
              <a:avLst/>
            </a:prstGeom>
            <a:solidFill>
              <a:srgbClr val="339933"/>
            </a:solidFill>
            <a:ln w="12700">
              <a:solidFill>
                <a:schemeClr val="tx1"/>
              </a:solidFill>
              <a:miter lim="800000"/>
              <a:headEnd/>
              <a:tailEnd/>
            </a:ln>
            <a:effectLst/>
          </p:spPr>
          <p:txBody>
            <a:bodyPr anchor="ctr">
              <a:prstTxWarp prst="textNoShape">
                <a:avLst/>
              </a:prstTxWarp>
              <a:spAutoFit/>
            </a:bodyPr>
            <a:lstStyle/>
            <a:p>
              <a:endParaRPr lang="en-US"/>
            </a:p>
          </p:txBody>
        </p:sp>
        <p:sp>
          <p:nvSpPr>
            <p:cNvPr id="820395" name="Rectangle 171"/>
            <p:cNvSpPr>
              <a:spLocks noChangeArrowheads="1"/>
            </p:cNvSpPr>
            <p:nvPr/>
          </p:nvSpPr>
          <p:spPr bwMode="auto">
            <a:xfrm>
              <a:off x="1872" y="1728"/>
              <a:ext cx="192" cy="144"/>
            </a:xfrm>
            <a:prstGeom prst="rect">
              <a:avLst/>
            </a:prstGeom>
            <a:solidFill>
              <a:srgbClr val="339933"/>
            </a:solidFill>
            <a:ln w="12700">
              <a:solidFill>
                <a:schemeClr val="tx1"/>
              </a:solidFill>
              <a:miter lim="800000"/>
              <a:headEnd/>
              <a:tailEnd/>
            </a:ln>
            <a:effectLst/>
          </p:spPr>
          <p:txBody>
            <a:bodyPr anchor="ctr">
              <a:prstTxWarp prst="textNoShape">
                <a:avLst/>
              </a:prstTxWarp>
              <a:spAutoFit/>
            </a:bodyPr>
            <a:lstStyle/>
            <a:p>
              <a:endParaRPr lang="en-US"/>
            </a:p>
          </p:txBody>
        </p:sp>
        <p:sp>
          <p:nvSpPr>
            <p:cNvPr id="820396" name="Rectangle 172"/>
            <p:cNvSpPr>
              <a:spLocks noChangeArrowheads="1"/>
            </p:cNvSpPr>
            <p:nvPr/>
          </p:nvSpPr>
          <p:spPr bwMode="auto">
            <a:xfrm>
              <a:off x="720" y="1824"/>
              <a:ext cx="192" cy="144"/>
            </a:xfrm>
            <a:prstGeom prst="rect">
              <a:avLst/>
            </a:prstGeom>
            <a:solidFill>
              <a:srgbClr val="339933"/>
            </a:solidFill>
            <a:ln w="12700">
              <a:solidFill>
                <a:schemeClr val="tx1"/>
              </a:solidFill>
              <a:miter lim="800000"/>
              <a:headEnd/>
              <a:tailEnd/>
            </a:ln>
            <a:effectLst/>
          </p:spPr>
          <p:txBody>
            <a:bodyPr anchor="ctr">
              <a:prstTxWarp prst="textNoShape">
                <a:avLst/>
              </a:prstTxWarp>
              <a:spAutoFit/>
            </a:bodyPr>
            <a:lstStyle/>
            <a:p>
              <a:endParaRPr lang="en-US"/>
            </a:p>
          </p:txBody>
        </p:sp>
        <p:sp>
          <p:nvSpPr>
            <p:cNvPr id="820397" name="Rectangle 173"/>
            <p:cNvSpPr>
              <a:spLocks noChangeArrowheads="1"/>
            </p:cNvSpPr>
            <p:nvPr/>
          </p:nvSpPr>
          <p:spPr bwMode="auto">
            <a:xfrm>
              <a:off x="624" y="2208"/>
              <a:ext cx="192" cy="192"/>
            </a:xfrm>
            <a:prstGeom prst="rect">
              <a:avLst/>
            </a:prstGeom>
            <a:solidFill>
              <a:srgbClr val="339933"/>
            </a:solidFill>
            <a:ln w="12700">
              <a:solidFill>
                <a:schemeClr val="tx1"/>
              </a:solidFill>
              <a:miter lim="800000"/>
              <a:headEnd/>
              <a:tailEnd/>
            </a:ln>
            <a:effectLst/>
          </p:spPr>
          <p:txBody>
            <a:bodyPr anchor="ctr">
              <a:prstTxWarp prst="textNoShape">
                <a:avLst/>
              </a:prstTxWarp>
              <a:spAutoFit/>
            </a:bodyPr>
            <a:lstStyle/>
            <a:p>
              <a:endParaRPr lang="en-US"/>
            </a:p>
          </p:txBody>
        </p:sp>
        <p:sp>
          <p:nvSpPr>
            <p:cNvPr id="820398" name="Rectangle 174"/>
            <p:cNvSpPr>
              <a:spLocks noChangeArrowheads="1"/>
            </p:cNvSpPr>
            <p:nvPr/>
          </p:nvSpPr>
          <p:spPr bwMode="auto">
            <a:xfrm flipV="1">
              <a:off x="912" y="2208"/>
              <a:ext cx="192" cy="144"/>
            </a:xfrm>
            <a:prstGeom prst="rect">
              <a:avLst/>
            </a:prstGeom>
            <a:solidFill>
              <a:srgbClr val="339933"/>
            </a:solidFill>
            <a:ln w="12700">
              <a:solidFill>
                <a:schemeClr val="tx1"/>
              </a:solidFill>
              <a:miter lim="800000"/>
              <a:headEnd/>
              <a:tailEnd/>
            </a:ln>
            <a:effectLst/>
          </p:spPr>
          <p:txBody>
            <a:bodyPr anchor="ctr">
              <a:prstTxWarp prst="textNoShape">
                <a:avLst/>
              </a:prstTxWarp>
              <a:spAutoFit/>
            </a:bodyPr>
            <a:lstStyle/>
            <a:p>
              <a:endParaRPr lang="en-US"/>
            </a:p>
          </p:txBody>
        </p:sp>
        <p:sp>
          <p:nvSpPr>
            <p:cNvPr id="820399" name="Rectangle 175"/>
            <p:cNvSpPr>
              <a:spLocks noChangeArrowheads="1"/>
            </p:cNvSpPr>
            <p:nvPr/>
          </p:nvSpPr>
          <p:spPr bwMode="auto">
            <a:xfrm>
              <a:off x="816" y="2880"/>
              <a:ext cx="192" cy="144"/>
            </a:xfrm>
            <a:prstGeom prst="rect">
              <a:avLst/>
            </a:prstGeom>
            <a:solidFill>
              <a:srgbClr val="339933"/>
            </a:solidFill>
            <a:ln w="12700">
              <a:solidFill>
                <a:schemeClr val="tx1"/>
              </a:solidFill>
              <a:miter lim="800000"/>
              <a:headEnd/>
              <a:tailEnd/>
            </a:ln>
            <a:effectLst/>
          </p:spPr>
          <p:txBody>
            <a:bodyPr anchor="ctr">
              <a:prstTxWarp prst="textNoShape">
                <a:avLst/>
              </a:prstTxWarp>
              <a:spAutoFit/>
            </a:bodyPr>
            <a:lstStyle/>
            <a:p>
              <a:endParaRPr lang="en-US"/>
            </a:p>
          </p:txBody>
        </p:sp>
        <p:sp>
          <p:nvSpPr>
            <p:cNvPr id="820400" name="Rectangle 176"/>
            <p:cNvSpPr>
              <a:spLocks noChangeArrowheads="1"/>
            </p:cNvSpPr>
            <p:nvPr/>
          </p:nvSpPr>
          <p:spPr bwMode="auto">
            <a:xfrm>
              <a:off x="1056" y="2880"/>
              <a:ext cx="192" cy="144"/>
            </a:xfrm>
            <a:prstGeom prst="rect">
              <a:avLst/>
            </a:prstGeom>
            <a:solidFill>
              <a:srgbClr val="339933"/>
            </a:solidFill>
            <a:ln w="12700">
              <a:solidFill>
                <a:schemeClr val="tx1"/>
              </a:solidFill>
              <a:miter lim="800000"/>
              <a:headEnd/>
              <a:tailEnd/>
            </a:ln>
            <a:effectLst/>
          </p:spPr>
          <p:txBody>
            <a:bodyPr anchor="ctr">
              <a:prstTxWarp prst="textNoShape">
                <a:avLst/>
              </a:prstTxWarp>
              <a:spAutoFit/>
            </a:bodyPr>
            <a:lstStyle/>
            <a:p>
              <a:endParaRPr lang="en-US"/>
            </a:p>
          </p:txBody>
        </p:sp>
        <p:sp>
          <p:nvSpPr>
            <p:cNvPr id="820401" name="Rectangle 177"/>
            <p:cNvSpPr>
              <a:spLocks noChangeArrowheads="1"/>
            </p:cNvSpPr>
            <p:nvPr/>
          </p:nvSpPr>
          <p:spPr bwMode="auto">
            <a:xfrm>
              <a:off x="1584" y="2064"/>
              <a:ext cx="192" cy="192"/>
            </a:xfrm>
            <a:prstGeom prst="rect">
              <a:avLst/>
            </a:prstGeom>
            <a:solidFill>
              <a:srgbClr val="339933"/>
            </a:solidFill>
            <a:ln w="12700">
              <a:solidFill>
                <a:schemeClr val="tx1"/>
              </a:solidFill>
              <a:miter lim="800000"/>
              <a:headEnd/>
              <a:tailEnd/>
            </a:ln>
            <a:effectLst/>
          </p:spPr>
          <p:txBody>
            <a:bodyPr anchor="ctr">
              <a:prstTxWarp prst="textNoShape">
                <a:avLst/>
              </a:prstTxWarp>
              <a:spAutoFit/>
            </a:bodyPr>
            <a:lstStyle/>
            <a:p>
              <a:endParaRPr lang="en-US"/>
            </a:p>
          </p:txBody>
        </p:sp>
        <p:sp>
          <p:nvSpPr>
            <p:cNvPr id="820402" name="Rectangle 178"/>
            <p:cNvSpPr>
              <a:spLocks noChangeArrowheads="1"/>
            </p:cNvSpPr>
            <p:nvPr/>
          </p:nvSpPr>
          <p:spPr bwMode="auto">
            <a:xfrm>
              <a:off x="1296" y="2880"/>
              <a:ext cx="192" cy="144"/>
            </a:xfrm>
            <a:prstGeom prst="rect">
              <a:avLst/>
            </a:prstGeom>
            <a:solidFill>
              <a:srgbClr val="339933"/>
            </a:solidFill>
            <a:ln w="12700">
              <a:solidFill>
                <a:schemeClr val="tx1"/>
              </a:solidFill>
              <a:miter lim="800000"/>
              <a:headEnd/>
              <a:tailEnd/>
            </a:ln>
            <a:effectLst/>
          </p:spPr>
          <p:txBody>
            <a:bodyPr anchor="ctr">
              <a:prstTxWarp prst="textNoShape">
                <a:avLst/>
              </a:prstTxWarp>
              <a:spAutoFit/>
            </a:bodyPr>
            <a:lstStyle/>
            <a:p>
              <a:endParaRPr lang="en-US"/>
            </a:p>
          </p:txBody>
        </p:sp>
        <p:sp>
          <p:nvSpPr>
            <p:cNvPr id="820403" name="Rectangle 179"/>
            <p:cNvSpPr>
              <a:spLocks noChangeArrowheads="1"/>
            </p:cNvSpPr>
            <p:nvPr/>
          </p:nvSpPr>
          <p:spPr bwMode="auto">
            <a:xfrm>
              <a:off x="1584" y="2880"/>
              <a:ext cx="192" cy="144"/>
            </a:xfrm>
            <a:prstGeom prst="rect">
              <a:avLst/>
            </a:prstGeom>
            <a:solidFill>
              <a:srgbClr val="339933"/>
            </a:solidFill>
            <a:ln w="12700">
              <a:solidFill>
                <a:schemeClr val="tx1"/>
              </a:solidFill>
              <a:miter lim="800000"/>
              <a:headEnd/>
              <a:tailEnd/>
            </a:ln>
            <a:effectLst/>
          </p:spPr>
          <p:txBody>
            <a:bodyPr anchor="ctr">
              <a:prstTxWarp prst="textNoShape">
                <a:avLst/>
              </a:prstTxWarp>
              <a:spAutoFit/>
            </a:bodyPr>
            <a:lstStyle/>
            <a:p>
              <a:endParaRPr lang="en-US"/>
            </a:p>
          </p:txBody>
        </p:sp>
        <p:sp>
          <p:nvSpPr>
            <p:cNvPr id="820404" name="Rectangle 180"/>
            <p:cNvSpPr>
              <a:spLocks noChangeArrowheads="1"/>
            </p:cNvSpPr>
            <p:nvPr/>
          </p:nvSpPr>
          <p:spPr bwMode="auto">
            <a:xfrm>
              <a:off x="2016" y="2112"/>
              <a:ext cx="192" cy="144"/>
            </a:xfrm>
            <a:prstGeom prst="rect">
              <a:avLst/>
            </a:prstGeom>
            <a:solidFill>
              <a:srgbClr val="339933"/>
            </a:solidFill>
            <a:ln w="12700">
              <a:solidFill>
                <a:schemeClr val="tx1"/>
              </a:solidFill>
              <a:miter lim="800000"/>
              <a:headEnd/>
              <a:tailEnd/>
            </a:ln>
            <a:effectLst/>
          </p:spPr>
          <p:txBody>
            <a:bodyPr anchor="ctr">
              <a:prstTxWarp prst="textNoShape">
                <a:avLst/>
              </a:prstTxWarp>
              <a:spAutoFit/>
            </a:bodyPr>
            <a:lstStyle/>
            <a:p>
              <a:endParaRPr lang="en-US"/>
            </a:p>
          </p:txBody>
        </p:sp>
        <p:cxnSp>
          <p:nvCxnSpPr>
            <p:cNvPr id="820405" name="AutoShape 181"/>
            <p:cNvCxnSpPr>
              <a:cxnSpLocks noChangeShapeType="1"/>
              <a:stCxn id="820393" idx="2"/>
              <a:endCxn id="820396" idx="3"/>
            </p:cNvCxnSpPr>
            <p:nvPr/>
          </p:nvCxnSpPr>
          <p:spPr bwMode="auto">
            <a:xfrm flipH="1">
              <a:off x="912" y="1680"/>
              <a:ext cx="576" cy="216"/>
            </a:xfrm>
            <a:prstGeom prst="straightConnector1">
              <a:avLst/>
            </a:prstGeom>
            <a:noFill/>
            <a:ln w="12700">
              <a:solidFill>
                <a:schemeClr val="tx1"/>
              </a:solidFill>
              <a:round/>
              <a:headEnd type="oval" w="med" len="med"/>
              <a:tailEnd type="triangle" w="med" len="med"/>
            </a:ln>
            <a:effectLst/>
          </p:spPr>
        </p:cxnSp>
        <p:cxnSp>
          <p:nvCxnSpPr>
            <p:cNvPr id="820406" name="AutoShape 182"/>
            <p:cNvCxnSpPr>
              <a:cxnSpLocks noChangeShapeType="1"/>
              <a:stCxn id="820393" idx="2"/>
              <a:endCxn id="820395" idx="1"/>
            </p:cNvCxnSpPr>
            <p:nvPr/>
          </p:nvCxnSpPr>
          <p:spPr bwMode="auto">
            <a:xfrm>
              <a:off x="1488" y="1680"/>
              <a:ext cx="384" cy="120"/>
            </a:xfrm>
            <a:prstGeom prst="straightConnector1">
              <a:avLst/>
            </a:prstGeom>
            <a:noFill/>
            <a:ln w="12700">
              <a:solidFill>
                <a:schemeClr val="tx1"/>
              </a:solidFill>
              <a:round/>
              <a:headEnd type="oval" w="med" len="med"/>
              <a:tailEnd type="triangle" w="med" len="med"/>
            </a:ln>
            <a:effectLst/>
          </p:spPr>
        </p:cxnSp>
        <p:cxnSp>
          <p:nvCxnSpPr>
            <p:cNvPr id="820407" name="AutoShape 183"/>
            <p:cNvCxnSpPr>
              <a:cxnSpLocks noChangeShapeType="1"/>
              <a:stCxn id="820396" idx="2"/>
              <a:endCxn id="820397" idx="0"/>
            </p:cNvCxnSpPr>
            <p:nvPr/>
          </p:nvCxnSpPr>
          <p:spPr bwMode="auto">
            <a:xfrm flipH="1">
              <a:off x="720" y="1968"/>
              <a:ext cx="96" cy="240"/>
            </a:xfrm>
            <a:prstGeom prst="straightConnector1">
              <a:avLst/>
            </a:prstGeom>
            <a:noFill/>
            <a:ln w="12700">
              <a:solidFill>
                <a:schemeClr val="tx1"/>
              </a:solidFill>
              <a:round/>
              <a:headEnd type="oval" w="med" len="med"/>
              <a:tailEnd type="triangle" w="med" len="med"/>
            </a:ln>
            <a:effectLst/>
          </p:spPr>
        </p:cxnSp>
        <p:cxnSp>
          <p:nvCxnSpPr>
            <p:cNvPr id="820408" name="AutoShape 184"/>
            <p:cNvCxnSpPr>
              <a:cxnSpLocks noChangeShapeType="1"/>
              <a:stCxn id="820396" idx="2"/>
              <a:endCxn id="820398" idx="2"/>
            </p:cNvCxnSpPr>
            <p:nvPr/>
          </p:nvCxnSpPr>
          <p:spPr bwMode="auto">
            <a:xfrm>
              <a:off x="816" y="1968"/>
              <a:ext cx="191" cy="240"/>
            </a:xfrm>
            <a:prstGeom prst="straightConnector1">
              <a:avLst/>
            </a:prstGeom>
            <a:noFill/>
            <a:ln w="12700">
              <a:solidFill>
                <a:schemeClr val="tx1"/>
              </a:solidFill>
              <a:round/>
              <a:headEnd type="oval" w="med" len="med"/>
              <a:tailEnd type="triangle" w="med" len="med"/>
            </a:ln>
            <a:effectLst/>
          </p:spPr>
        </p:cxnSp>
        <p:cxnSp>
          <p:nvCxnSpPr>
            <p:cNvPr id="820409" name="AutoShape 185"/>
            <p:cNvCxnSpPr>
              <a:cxnSpLocks noChangeShapeType="1"/>
              <a:stCxn id="820393" idx="2"/>
              <a:endCxn id="820394" idx="0"/>
            </p:cNvCxnSpPr>
            <p:nvPr/>
          </p:nvCxnSpPr>
          <p:spPr bwMode="auto">
            <a:xfrm flipH="1">
              <a:off x="1344" y="1680"/>
              <a:ext cx="144" cy="576"/>
            </a:xfrm>
            <a:prstGeom prst="straightConnector1">
              <a:avLst/>
            </a:prstGeom>
            <a:noFill/>
            <a:ln w="12700">
              <a:solidFill>
                <a:schemeClr val="tx1"/>
              </a:solidFill>
              <a:round/>
              <a:headEnd type="oval" w="med" len="med"/>
              <a:tailEnd type="triangle" w="med" len="med"/>
            </a:ln>
            <a:effectLst/>
          </p:spPr>
        </p:cxnSp>
        <p:cxnSp>
          <p:nvCxnSpPr>
            <p:cNvPr id="820410" name="AutoShape 186"/>
            <p:cNvCxnSpPr>
              <a:cxnSpLocks noChangeShapeType="1"/>
              <a:stCxn id="820395" idx="2"/>
              <a:endCxn id="820401" idx="0"/>
            </p:cNvCxnSpPr>
            <p:nvPr/>
          </p:nvCxnSpPr>
          <p:spPr bwMode="auto">
            <a:xfrm flipH="1">
              <a:off x="1680" y="1872"/>
              <a:ext cx="288" cy="192"/>
            </a:xfrm>
            <a:prstGeom prst="straightConnector1">
              <a:avLst/>
            </a:prstGeom>
            <a:noFill/>
            <a:ln w="12700">
              <a:solidFill>
                <a:schemeClr val="tx1"/>
              </a:solidFill>
              <a:round/>
              <a:headEnd type="oval" w="med" len="med"/>
              <a:tailEnd type="triangle" w="med" len="med"/>
            </a:ln>
            <a:effectLst/>
          </p:spPr>
        </p:cxnSp>
        <p:cxnSp>
          <p:nvCxnSpPr>
            <p:cNvPr id="820411" name="AutoShape 187"/>
            <p:cNvCxnSpPr>
              <a:cxnSpLocks noChangeShapeType="1"/>
              <a:stCxn id="820395" idx="2"/>
              <a:endCxn id="820404" idx="0"/>
            </p:cNvCxnSpPr>
            <p:nvPr/>
          </p:nvCxnSpPr>
          <p:spPr bwMode="auto">
            <a:xfrm>
              <a:off x="1968" y="1872"/>
              <a:ext cx="144" cy="240"/>
            </a:xfrm>
            <a:prstGeom prst="straightConnector1">
              <a:avLst/>
            </a:prstGeom>
            <a:noFill/>
            <a:ln w="12700">
              <a:solidFill>
                <a:schemeClr val="tx1"/>
              </a:solidFill>
              <a:round/>
              <a:headEnd type="oval" w="med" len="med"/>
              <a:tailEnd type="triangle" w="med" len="med"/>
            </a:ln>
            <a:effectLst/>
          </p:spPr>
        </p:cxnSp>
        <p:cxnSp>
          <p:nvCxnSpPr>
            <p:cNvPr id="820412" name="AutoShape 188"/>
            <p:cNvCxnSpPr>
              <a:cxnSpLocks noChangeShapeType="1"/>
              <a:stCxn id="820394" idx="2"/>
              <a:endCxn id="820399" idx="0"/>
            </p:cNvCxnSpPr>
            <p:nvPr/>
          </p:nvCxnSpPr>
          <p:spPr bwMode="auto">
            <a:xfrm flipH="1">
              <a:off x="912" y="2448"/>
              <a:ext cx="432" cy="432"/>
            </a:xfrm>
            <a:prstGeom prst="straightConnector1">
              <a:avLst/>
            </a:prstGeom>
            <a:noFill/>
            <a:ln w="12700">
              <a:solidFill>
                <a:schemeClr val="tx1"/>
              </a:solidFill>
              <a:round/>
              <a:headEnd type="oval" w="med" len="med"/>
              <a:tailEnd type="triangle" w="med" len="med"/>
            </a:ln>
            <a:effectLst/>
          </p:spPr>
        </p:cxnSp>
        <p:cxnSp>
          <p:nvCxnSpPr>
            <p:cNvPr id="820413" name="AutoShape 189"/>
            <p:cNvCxnSpPr>
              <a:cxnSpLocks noChangeShapeType="1"/>
              <a:stCxn id="820394" idx="2"/>
              <a:endCxn id="820400" idx="0"/>
            </p:cNvCxnSpPr>
            <p:nvPr/>
          </p:nvCxnSpPr>
          <p:spPr bwMode="auto">
            <a:xfrm flipH="1">
              <a:off x="1152" y="2448"/>
              <a:ext cx="192" cy="432"/>
            </a:xfrm>
            <a:prstGeom prst="straightConnector1">
              <a:avLst/>
            </a:prstGeom>
            <a:noFill/>
            <a:ln w="12700">
              <a:solidFill>
                <a:schemeClr val="tx1"/>
              </a:solidFill>
              <a:round/>
              <a:headEnd type="oval" w="med" len="med"/>
              <a:tailEnd type="triangle" w="med" len="med"/>
            </a:ln>
            <a:effectLst/>
          </p:spPr>
        </p:cxnSp>
        <p:cxnSp>
          <p:nvCxnSpPr>
            <p:cNvPr id="820414" name="AutoShape 190"/>
            <p:cNvCxnSpPr>
              <a:cxnSpLocks noChangeShapeType="1"/>
              <a:stCxn id="820394" idx="2"/>
              <a:endCxn id="820402" idx="0"/>
            </p:cNvCxnSpPr>
            <p:nvPr/>
          </p:nvCxnSpPr>
          <p:spPr bwMode="auto">
            <a:xfrm>
              <a:off x="1344" y="2448"/>
              <a:ext cx="48" cy="432"/>
            </a:xfrm>
            <a:prstGeom prst="straightConnector1">
              <a:avLst/>
            </a:prstGeom>
            <a:noFill/>
            <a:ln w="12700">
              <a:solidFill>
                <a:schemeClr val="tx1"/>
              </a:solidFill>
              <a:round/>
              <a:headEnd type="oval" w="med" len="med"/>
              <a:tailEnd type="triangle" w="med" len="med"/>
            </a:ln>
            <a:effectLst/>
          </p:spPr>
        </p:cxnSp>
        <p:cxnSp>
          <p:nvCxnSpPr>
            <p:cNvPr id="820415" name="AutoShape 191"/>
            <p:cNvCxnSpPr>
              <a:cxnSpLocks noChangeShapeType="1"/>
              <a:stCxn id="820394" idx="2"/>
              <a:endCxn id="820403" idx="0"/>
            </p:cNvCxnSpPr>
            <p:nvPr/>
          </p:nvCxnSpPr>
          <p:spPr bwMode="auto">
            <a:xfrm>
              <a:off x="1344" y="2448"/>
              <a:ext cx="336" cy="432"/>
            </a:xfrm>
            <a:prstGeom prst="straightConnector1">
              <a:avLst/>
            </a:prstGeom>
            <a:noFill/>
            <a:ln w="12700">
              <a:solidFill>
                <a:schemeClr val="tx1"/>
              </a:solidFill>
              <a:round/>
              <a:headEnd type="oval" w="med" len="med"/>
              <a:tailEnd type="triangle" w="med" len="med"/>
            </a:ln>
            <a:effectLst/>
          </p:spPr>
        </p:cxnSp>
        <p:sp>
          <p:nvSpPr>
            <p:cNvPr id="820416" name="Rectangle 192"/>
            <p:cNvSpPr>
              <a:spLocks noChangeArrowheads="1"/>
            </p:cNvSpPr>
            <p:nvPr/>
          </p:nvSpPr>
          <p:spPr bwMode="auto">
            <a:xfrm>
              <a:off x="1920" y="2880"/>
              <a:ext cx="192" cy="144"/>
            </a:xfrm>
            <a:prstGeom prst="rect">
              <a:avLst/>
            </a:prstGeom>
            <a:solidFill>
              <a:srgbClr val="339933"/>
            </a:solidFill>
            <a:ln w="12700">
              <a:solidFill>
                <a:schemeClr val="tx1"/>
              </a:solidFill>
              <a:miter lim="800000"/>
              <a:headEnd/>
              <a:tailEnd/>
            </a:ln>
            <a:effectLst/>
          </p:spPr>
          <p:txBody>
            <a:bodyPr anchor="ctr">
              <a:prstTxWarp prst="textNoShape">
                <a:avLst/>
              </a:prstTxWarp>
              <a:spAutoFit/>
            </a:bodyPr>
            <a:lstStyle/>
            <a:p>
              <a:endParaRPr lang="en-US"/>
            </a:p>
          </p:txBody>
        </p:sp>
        <p:cxnSp>
          <p:nvCxnSpPr>
            <p:cNvPr id="820417" name="AutoShape 193"/>
            <p:cNvCxnSpPr>
              <a:cxnSpLocks noChangeShapeType="1"/>
              <a:stCxn id="820394" idx="2"/>
              <a:endCxn id="820416" idx="0"/>
            </p:cNvCxnSpPr>
            <p:nvPr/>
          </p:nvCxnSpPr>
          <p:spPr bwMode="auto">
            <a:xfrm>
              <a:off x="1344" y="2448"/>
              <a:ext cx="672" cy="432"/>
            </a:xfrm>
            <a:prstGeom prst="straightConnector1">
              <a:avLst/>
            </a:prstGeom>
            <a:noFill/>
            <a:ln w="12700">
              <a:solidFill>
                <a:schemeClr val="tx1"/>
              </a:solidFill>
              <a:round/>
              <a:headEnd type="oval" w="med" len="med"/>
              <a:tailEnd type="triangle" w="med" len="med"/>
            </a:ln>
            <a:effectLst/>
          </p:spPr>
        </p:cxnSp>
      </p:grpSp>
      <p:grpSp>
        <p:nvGrpSpPr>
          <p:cNvPr id="9" name="Group 194"/>
          <p:cNvGrpSpPr>
            <a:grpSpLocks/>
          </p:cNvGrpSpPr>
          <p:nvPr/>
        </p:nvGrpSpPr>
        <p:grpSpPr bwMode="auto">
          <a:xfrm>
            <a:off x="1524000" y="2743200"/>
            <a:ext cx="2819400" cy="2057400"/>
            <a:chOff x="528" y="1344"/>
            <a:chExt cx="1776" cy="2160"/>
          </a:xfrm>
        </p:grpSpPr>
        <p:sp>
          <p:nvSpPr>
            <p:cNvPr id="820419" name="AutoShape 195"/>
            <p:cNvSpPr>
              <a:spLocks noChangeArrowheads="1"/>
            </p:cNvSpPr>
            <p:nvPr/>
          </p:nvSpPr>
          <p:spPr bwMode="auto">
            <a:xfrm>
              <a:off x="528" y="1344"/>
              <a:ext cx="1776" cy="2160"/>
            </a:xfrm>
            <a:prstGeom prst="cube">
              <a:avLst>
                <a:gd name="adj" fmla="val 3000"/>
              </a:avLst>
            </a:prstGeom>
            <a:solidFill>
              <a:srgbClr val="FFCC66"/>
            </a:solidFill>
            <a:ln w="12700">
              <a:solidFill>
                <a:schemeClr val="tx1"/>
              </a:solidFill>
              <a:miter lim="800000"/>
              <a:headEnd/>
              <a:tailEnd/>
            </a:ln>
            <a:effectLst/>
          </p:spPr>
          <p:txBody>
            <a:bodyPr anchor="ctr">
              <a:prstTxWarp prst="textNoShape">
                <a:avLst/>
              </a:prstTxWarp>
              <a:spAutoFit/>
            </a:bodyPr>
            <a:lstStyle/>
            <a:p>
              <a:endParaRPr lang="en-US"/>
            </a:p>
          </p:txBody>
        </p:sp>
        <p:sp>
          <p:nvSpPr>
            <p:cNvPr id="820420" name="Rectangle 196"/>
            <p:cNvSpPr>
              <a:spLocks noChangeArrowheads="1"/>
            </p:cNvSpPr>
            <p:nvPr/>
          </p:nvSpPr>
          <p:spPr bwMode="auto">
            <a:xfrm>
              <a:off x="1392" y="1536"/>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421" name="Rectangle 197"/>
            <p:cNvSpPr>
              <a:spLocks noChangeArrowheads="1"/>
            </p:cNvSpPr>
            <p:nvPr/>
          </p:nvSpPr>
          <p:spPr bwMode="auto">
            <a:xfrm>
              <a:off x="1248" y="2256"/>
              <a:ext cx="192" cy="192"/>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422" name="Rectangle 198"/>
            <p:cNvSpPr>
              <a:spLocks noChangeArrowheads="1"/>
            </p:cNvSpPr>
            <p:nvPr/>
          </p:nvSpPr>
          <p:spPr bwMode="auto">
            <a:xfrm>
              <a:off x="1872" y="1728"/>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423" name="Rectangle 199"/>
            <p:cNvSpPr>
              <a:spLocks noChangeArrowheads="1"/>
            </p:cNvSpPr>
            <p:nvPr/>
          </p:nvSpPr>
          <p:spPr bwMode="auto">
            <a:xfrm>
              <a:off x="720" y="1824"/>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424" name="Rectangle 200"/>
            <p:cNvSpPr>
              <a:spLocks noChangeArrowheads="1"/>
            </p:cNvSpPr>
            <p:nvPr/>
          </p:nvSpPr>
          <p:spPr bwMode="auto">
            <a:xfrm>
              <a:off x="624" y="2208"/>
              <a:ext cx="192" cy="192"/>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425" name="Rectangle 201"/>
            <p:cNvSpPr>
              <a:spLocks noChangeArrowheads="1"/>
            </p:cNvSpPr>
            <p:nvPr/>
          </p:nvSpPr>
          <p:spPr bwMode="auto">
            <a:xfrm flipV="1">
              <a:off x="912" y="2208"/>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426" name="Rectangle 202"/>
            <p:cNvSpPr>
              <a:spLocks noChangeArrowheads="1"/>
            </p:cNvSpPr>
            <p:nvPr/>
          </p:nvSpPr>
          <p:spPr bwMode="auto">
            <a:xfrm>
              <a:off x="816"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427" name="Rectangle 203"/>
            <p:cNvSpPr>
              <a:spLocks noChangeArrowheads="1"/>
            </p:cNvSpPr>
            <p:nvPr/>
          </p:nvSpPr>
          <p:spPr bwMode="auto">
            <a:xfrm>
              <a:off x="1056"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428" name="Rectangle 204"/>
            <p:cNvSpPr>
              <a:spLocks noChangeArrowheads="1"/>
            </p:cNvSpPr>
            <p:nvPr/>
          </p:nvSpPr>
          <p:spPr bwMode="auto">
            <a:xfrm>
              <a:off x="1584" y="2064"/>
              <a:ext cx="192" cy="192"/>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429" name="Rectangle 205"/>
            <p:cNvSpPr>
              <a:spLocks noChangeArrowheads="1"/>
            </p:cNvSpPr>
            <p:nvPr/>
          </p:nvSpPr>
          <p:spPr bwMode="auto">
            <a:xfrm>
              <a:off x="1296"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430" name="Rectangle 206"/>
            <p:cNvSpPr>
              <a:spLocks noChangeArrowheads="1"/>
            </p:cNvSpPr>
            <p:nvPr/>
          </p:nvSpPr>
          <p:spPr bwMode="auto">
            <a:xfrm>
              <a:off x="1584"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431" name="Rectangle 207"/>
            <p:cNvSpPr>
              <a:spLocks noChangeArrowheads="1"/>
            </p:cNvSpPr>
            <p:nvPr/>
          </p:nvSpPr>
          <p:spPr bwMode="auto">
            <a:xfrm>
              <a:off x="2016" y="2112"/>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cxnSp>
          <p:nvCxnSpPr>
            <p:cNvPr id="820432" name="AutoShape 208"/>
            <p:cNvCxnSpPr>
              <a:cxnSpLocks noChangeShapeType="1"/>
              <a:stCxn id="820420" idx="2"/>
              <a:endCxn id="820423" idx="3"/>
            </p:cNvCxnSpPr>
            <p:nvPr/>
          </p:nvCxnSpPr>
          <p:spPr bwMode="auto">
            <a:xfrm flipH="1">
              <a:off x="912" y="1680"/>
              <a:ext cx="576" cy="216"/>
            </a:xfrm>
            <a:prstGeom prst="straightConnector1">
              <a:avLst/>
            </a:prstGeom>
            <a:noFill/>
            <a:ln w="12700">
              <a:solidFill>
                <a:schemeClr val="tx1"/>
              </a:solidFill>
              <a:round/>
              <a:headEnd type="oval" w="med" len="med"/>
              <a:tailEnd type="triangle" w="med" len="med"/>
            </a:ln>
            <a:effectLst/>
          </p:spPr>
        </p:cxnSp>
        <p:cxnSp>
          <p:nvCxnSpPr>
            <p:cNvPr id="820433" name="AutoShape 209"/>
            <p:cNvCxnSpPr>
              <a:cxnSpLocks noChangeShapeType="1"/>
              <a:stCxn id="820420" idx="2"/>
              <a:endCxn id="820422" idx="1"/>
            </p:cNvCxnSpPr>
            <p:nvPr/>
          </p:nvCxnSpPr>
          <p:spPr bwMode="auto">
            <a:xfrm>
              <a:off x="1488" y="1680"/>
              <a:ext cx="384" cy="120"/>
            </a:xfrm>
            <a:prstGeom prst="straightConnector1">
              <a:avLst/>
            </a:prstGeom>
            <a:noFill/>
            <a:ln w="12700">
              <a:solidFill>
                <a:schemeClr val="tx1"/>
              </a:solidFill>
              <a:round/>
              <a:headEnd type="oval" w="med" len="med"/>
              <a:tailEnd type="triangle" w="med" len="med"/>
            </a:ln>
            <a:effectLst/>
          </p:spPr>
        </p:cxnSp>
        <p:cxnSp>
          <p:nvCxnSpPr>
            <p:cNvPr id="820434" name="AutoShape 210"/>
            <p:cNvCxnSpPr>
              <a:cxnSpLocks noChangeShapeType="1"/>
              <a:stCxn id="820423" idx="2"/>
              <a:endCxn id="820424" idx="0"/>
            </p:cNvCxnSpPr>
            <p:nvPr/>
          </p:nvCxnSpPr>
          <p:spPr bwMode="auto">
            <a:xfrm flipH="1">
              <a:off x="720" y="1968"/>
              <a:ext cx="96" cy="240"/>
            </a:xfrm>
            <a:prstGeom prst="straightConnector1">
              <a:avLst/>
            </a:prstGeom>
            <a:noFill/>
            <a:ln w="12700">
              <a:solidFill>
                <a:schemeClr val="tx1"/>
              </a:solidFill>
              <a:round/>
              <a:headEnd type="oval" w="med" len="med"/>
              <a:tailEnd type="triangle" w="med" len="med"/>
            </a:ln>
            <a:effectLst/>
          </p:spPr>
        </p:cxnSp>
        <p:cxnSp>
          <p:nvCxnSpPr>
            <p:cNvPr id="820435" name="AutoShape 211"/>
            <p:cNvCxnSpPr>
              <a:cxnSpLocks noChangeShapeType="1"/>
              <a:stCxn id="820423" idx="2"/>
              <a:endCxn id="820425" idx="2"/>
            </p:cNvCxnSpPr>
            <p:nvPr/>
          </p:nvCxnSpPr>
          <p:spPr bwMode="auto">
            <a:xfrm>
              <a:off x="816" y="1968"/>
              <a:ext cx="191" cy="240"/>
            </a:xfrm>
            <a:prstGeom prst="straightConnector1">
              <a:avLst/>
            </a:prstGeom>
            <a:noFill/>
            <a:ln w="12700">
              <a:solidFill>
                <a:schemeClr val="tx1"/>
              </a:solidFill>
              <a:round/>
              <a:headEnd type="oval" w="med" len="med"/>
              <a:tailEnd type="triangle" w="med" len="med"/>
            </a:ln>
            <a:effectLst/>
          </p:spPr>
        </p:cxnSp>
        <p:cxnSp>
          <p:nvCxnSpPr>
            <p:cNvPr id="820436" name="AutoShape 212"/>
            <p:cNvCxnSpPr>
              <a:cxnSpLocks noChangeShapeType="1"/>
              <a:stCxn id="820420" idx="2"/>
              <a:endCxn id="820421" idx="0"/>
            </p:cNvCxnSpPr>
            <p:nvPr/>
          </p:nvCxnSpPr>
          <p:spPr bwMode="auto">
            <a:xfrm flipH="1">
              <a:off x="1344" y="1680"/>
              <a:ext cx="144" cy="576"/>
            </a:xfrm>
            <a:prstGeom prst="straightConnector1">
              <a:avLst/>
            </a:prstGeom>
            <a:noFill/>
            <a:ln w="12700">
              <a:solidFill>
                <a:schemeClr val="tx1"/>
              </a:solidFill>
              <a:round/>
              <a:headEnd type="oval" w="med" len="med"/>
              <a:tailEnd type="triangle" w="med" len="med"/>
            </a:ln>
            <a:effectLst/>
          </p:spPr>
        </p:cxnSp>
        <p:cxnSp>
          <p:nvCxnSpPr>
            <p:cNvPr id="820437" name="AutoShape 213"/>
            <p:cNvCxnSpPr>
              <a:cxnSpLocks noChangeShapeType="1"/>
              <a:stCxn id="820422" idx="2"/>
              <a:endCxn id="820428" idx="0"/>
            </p:cNvCxnSpPr>
            <p:nvPr/>
          </p:nvCxnSpPr>
          <p:spPr bwMode="auto">
            <a:xfrm flipH="1">
              <a:off x="1680" y="1872"/>
              <a:ext cx="288" cy="192"/>
            </a:xfrm>
            <a:prstGeom prst="straightConnector1">
              <a:avLst/>
            </a:prstGeom>
            <a:noFill/>
            <a:ln w="12700">
              <a:solidFill>
                <a:schemeClr val="tx1"/>
              </a:solidFill>
              <a:round/>
              <a:headEnd type="oval" w="med" len="med"/>
              <a:tailEnd type="triangle" w="med" len="med"/>
            </a:ln>
            <a:effectLst/>
          </p:spPr>
        </p:cxnSp>
        <p:cxnSp>
          <p:nvCxnSpPr>
            <p:cNvPr id="820438" name="AutoShape 214"/>
            <p:cNvCxnSpPr>
              <a:cxnSpLocks noChangeShapeType="1"/>
              <a:stCxn id="820422" idx="2"/>
              <a:endCxn id="820431" idx="0"/>
            </p:cNvCxnSpPr>
            <p:nvPr/>
          </p:nvCxnSpPr>
          <p:spPr bwMode="auto">
            <a:xfrm>
              <a:off x="1968" y="1872"/>
              <a:ext cx="144" cy="240"/>
            </a:xfrm>
            <a:prstGeom prst="straightConnector1">
              <a:avLst/>
            </a:prstGeom>
            <a:noFill/>
            <a:ln w="12700">
              <a:solidFill>
                <a:schemeClr val="tx1"/>
              </a:solidFill>
              <a:round/>
              <a:headEnd type="oval" w="med" len="med"/>
              <a:tailEnd type="triangle" w="med" len="med"/>
            </a:ln>
            <a:effectLst/>
          </p:spPr>
        </p:cxnSp>
        <p:cxnSp>
          <p:nvCxnSpPr>
            <p:cNvPr id="820439" name="AutoShape 215"/>
            <p:cNvCxnSpPr>
              <a:cxnSpLocks noChangeShapeType="1"/>
              <a:stCxn id="820421" idx="2"/>
              <a:endCxn id="820426" idx="0"/>
            </p:cNvCxnSpPr>
            <p:nvPr/>
          </p:nvCxnSpPr>
          <p:spPr bwMode="auto">
            <a:xfrm flipH="1">
              <a:off x="912" y="2448"/>
              <a:ext cx="432" cy="432"/>
            </a:xfrm>
            <a:prstGeom prst="straightConnector1">
              <a:avLst/>
            </a:prstGeom>
            <a:noFill/>
            <a:ln w="12700">
              <a:solidFill>
                <a:schemeClr val="tx1"/>
              </a:solidFill>
              <a:round/>
              <a:headEnd type="oval" w="med" len="med"/>
              <a:tailEnd type="triangle" w="med" len="med"/>
            </a:ln>
            <a:effectLst/>
          </p:spPr>
        </p:cxnSp>
        <p:cxnSp>
          <p:nvCxnSpPr>
            <p:cNvPr id="820440" name="AutoShape 216"/>
            <p:cNvCxnSpPr>
              <a:cxnSpLocks noChangeShapeType="1"/>
              <a:stCxn id="820421" idx="2"/>
              <a:endCxn id="820427" idx="0"/>
            </p:cNvCxnSpPr>
            <p:nvPr/>
          </p:nvCxnSpPr>
          <p:spPr bwMode="auto">
            <a:xfrm flipH="1">
              <a:off x="1152" y="2448"/>
              <a:ext cx="192" cy="432"/>
            </a:xfrm>
            <a:prstGeom prst="straightConnector1">
              <a:avLst/>
            </a:prstGeom>
            <a:noFill/>
            <a:ln w="12700">
              <a:solidFill>
                <a:schemeClr val="tx1"/>
              </a:solidFill>
              <a:round/>
              <a:headEnd type="oval" w="med" len="med"/>
              <a:tailEnd type="triangle" w="med" len="med"/>
            </a:ln>
            <a:effectLst/>
          </p:spPr>
        </p:cxnSp>
        <p:cxnSp>
          <p:nvCxnSpPr>
            <p:cNvPr id="820441" name="AutoShape 217"/>
            <p:cNvCxnSpPr>
              <a:cxnSpLocks noChangeShapeType="1"/>
              <a:stCxn id="820421" idx="2"/>
              <a:endCxn id="820429" idx="0"/>
            </p:cNvCxnSpPr>
            <p:nvPr/>
          </p:nvCxnSpPr>
          <p:spPr bwMode="auto">
            <a:xfrm>
              <a:off x="1344" y="2448"/>
              <a:ext cx="48" cy="432"/>
            </a:xfrm>
            <a:prstGeom prst="straightConnector1">
              <a:avLst/>
            </a:prstGeom>
            <a:noFill/>
            <a:ln w="12700">
              <a:solidFill>
                <a:schemeClr val="tx1"/>
              </a:solidFill>
              <a:round/>
              <a:headEnd type="oval" w="med" len="med"/>
              <a:tailEnd type="triangle" w="med" len="med"/>
            </a:ln>
            <a:effectLst/>
          </p:spPr>
        </p:cxnSp>
        <p:cxnSp>
          <p:nvCxnSpPr>
            <p:cNvPr id="820442" name="AutoShape 218"/>
            <p:cNvCxnSpPr>
              <a:cxnSpLocks noChangeShapeType="1"/>
              <a:stCxn id="820421" idx="2"/>
              <a:endCxn id="820430" idx="0"/>
            </p:cNvCxnSpPr>
            <p:nvPr/>
          </p:nvCxnSpPr>
          <p:spPr bwMode="auto">
            <a:xfrm>
              <a:off x="1344" y="2448"/>
              <a:ext cx="336" cy="432"/>
            </a:xfrm>
            <a:prstGeom prst="straightConnector1">
              <a:avLst/>
            </a:prstGeom>
            <a:noFill/>
            <a:ln w="12700">
              <a:solidFill>
                <a:schemeClr val="tx1"/>
              </a:solidFill>
              <a:round/>
              <a:headEnd type="oval" w="med" len="med"/>
              <a:tailEnd type="triangle" w="med" len="med"/>
            </a:ln>
            <a:effectLst/>
          </p:spPr>
        </p:cxnSp>
        <p:sp>
          <p:nvSpPr>
            <p:cNvPr id="820443" name="Rectangle 219"/>
            <p:cNvSpPr>
              <a:spLocks noChangeArrowheads="1"/>
            </p:cNvSpPr>
            <p:nvPr/>
          </p:nvSpPr>
          <p:spPr bwMode="auto">
            <a:xfrm>
              <a:off x="1920"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cxnSp>
          <p:nvCxnSpPr>
            <p:cNvPr id="820444" name="AutoShape 220"/>
            <p:cNvCxnSpPr>
              <a:cxnSpLocks noChangeShapeType="1"/>
              <a:stCxn id="820421" idx="2"/>
              <a:endCxn id="820443" idx="0"/>
            </p:cNvCxnSpPr>
            <p:nvPr/>
          </p:nvCxnSpPr>
          <p:spPr bwMode="auto">
            <a:xfrm>
              <a:off x="1344" y="2448"/>
              <a:ext cx="672" cy="432"/>
            </a:xfrm>
            <a:prstGeom prst="straightConnector1">
              <a:avLst/>
            </a:prstGeom>
            <a:noFill/>
            <a:ln w="12700">
              <a:solidFill>
                <a:schemeClr val="tx1"/>
              </a:solidFill>
              <a:round/>
              <a:headEnd type="oval" w="med" len="med"/>
              <a:tailEnd type="triangle" w="med" len="med"/>
            </a:ln>
            <a:effectLst/>
          </p:spPr>
        </p:cxnSp>
      </p:grpSp>
      <p:grpSp>
        <p:nvGrpSpPr>
          <p:cNvPr id="10" name="Group 221"/>
          <p:cNvGrpSpPr>
            <a:grpSpLocks/>
          </p:cNvGrpSpPr>
          <p:nvPr/>
        </p:nvGrpSpPr>
        <p:grpSpPr bwMode="auto">
          <a:xfrm>
            <a:off x="1676400" y="2895600"/>
            <a:ext cx="2819400" cy="2057400"/>
            <a:chOff x="528" y="1344"/>
            <a:chExt cx="1776" cy="2160"/>
          </a:xfrm>
        </p:grpSpPr>
        <p:sp>
          <p:nvSpPr>
            <p:cNvPr id="820446" name="AutoShape 222"/>
            <p:cNvSpPr>
              <a:spLocks noChangeArrowheads="1"/>
            </p:cNvSpPr>
            <p:nvPr/>
          </p:nvSpPr>
          <p:spPr bwMode="auto">
            <a:xfrm>
              <a:off x="528" y="1344"/>
              <a:ext cx="1776" cy="2160"/>
            </a:xfrm>
            <a:prstGeom prst="cube">
              <a:avLst>
                <a:gd name="adj" fmla="val 3000"/>
              </a:avLst>
            </a:prstGeom>
            <a:solidFill>
              <a:srgbClr val="FFCC66"/>
            </a:solidFill>
            <a:ln w="12700">
              <a:solidFill>
                <a:schemeClr val="tx1"/>
              </a:solidFill>
              <a:miter lim="800000"/>
              <a:headEnd/>
              <a:tailEnd/>
            </a:ln>
            <a:effectLst/>
          </p:spPr>
          <p:txBody>
            <a:bodyPr anchor="ctr">
              <a:prstTxWarp prst="textNoShape">
                <a:avLst/>
              </a:prstTxWarp>
              <a:spAutoFit/>
            </a:bodyPr>
            <a:lstStyle/>
            <a:p>
              <a:endParaRPr lang="en-US"/>
            </a:p>
          </p:txBody>
        </p:sp>
        <p:sp>
          <p:nvSpPr>
            <p:cNvPr id="820447" name="Rectangle 223"/>
            <p:cNvSpPr>
              <a:spLocks noChangeArrowheads="1"/>
            </p:cNvSpPr>
            <p:nvPr/>
          </p:nvSpPr>
          <p:spPr bwMode="auto">
            <a:xfrm>
              <a:off x="1392" y="1536"/>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448" name="Rectangle 224"/>
            <p:cNvSpPr>
              <a:spLocks noChangeArrowheads="1"/>
            </p:cNvSpPr>
            <p:nvPr/>
          </p:nvSpPr>
          <p:spPr bwMode="auto">
            <a:xfrm>
              <a:off x="1248" y="2256"/>
              <a:ext cx="192" cy="192"/>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449" name="Rectangle 225"/>
            <p:cNvSpPr>
              <a:spLocks noChangeArrowheads="1"/>
            </p:cNvSpPr>
            <p:nvPr/>
          </p:nvSpPr>
          <p:spPr bwMode="auto">
            <a:xfrm>
              <a:off x="1872" y="1728"/>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450" name="Rectangle 226"/>
            <p:cNvSpPr>
              <a:spLocks noChangeArrowheads="1"/>
            </p:cNvSpPr>
            <p:nvPr/>
          </p:nvSpPr>
          <p:spPr bwMode="auto">
            <a:xfrm>
              <a:off x="720" y="1824"/>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451" name="Rectangle 227"/>
            <p:cNvSpPr>
              <a:spLocks noChangeArrowheads="1"/>
            </p:cNvSpPr>
            <p:nvPr/>
          </p:nvSpPr>
          <p:spPr bwMode="auto">
            <a:xfrm>
              <a:off x="624" y="2208"/>
              <a:ext cx="192" cy="192"/>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452" name="Rectangle 228"/>
            <p:cNvSpPr>
              <a:spLocks noChangeArrowheads="1"/>
            </p:cNvSpPr>
            <p:nvPr/>
          </p:nvSpPr>
          <p:spPr bwMode="auto">
            <a:xfrm flipV="1">
              <a:off x="912" y="2208"/>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453" name="Rectangle 229"/>
            <p:cNvSpPr>
              <a:spLocks noChangeArrowheads="1"/>
            </p:cNvSpPr>
            <p:nvPr/>
          </p:nvSpPr>
          <p:spPr bwMode="auto">
            <a:xfrm>
              <a:off x="816"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454" name="Rectangle 230"/>
            <p:cNvSpPr>
              <a:spLocks noChangeArrowheads="1"/>
            </p:cNvSpPr>
            <p:nvPr/>
          </p:nvSpPr>
          <p:spPr bwMode="auto">
            <a:xfrm>
              <a:off x="1056"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455" name="Rectangle 231"/>
            <p:cNvSpPr>
              <a:spLocks noChangeArrowheads="1"/>
            </p:cNvSpPr>
            <p:nvPr/>
          </p:nvSpPr>
          <p:spPr bwMode="auto">
            <a:xfrm>
              <a:off x="1584" y="2064"/>
              <a:ext cx="192" cy="192"/>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456" name="Rectangle 232"/>
            <p:cNvSpPr>
              <a:spLocks noChangeArrowheads="1"/>
            </p:cNvSpPr>
            <p:nvPr/>
          </p:nvSpPr>
          <p:spPr bwMode="auto">
            <a:xfrm>
              <a:off x="1296"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457" name="Rectangle 233"/>
            <p:cNvSpPr>
              <a:spLocks noChangeArrowheads="1"/>
            </p:cNvSpPr>
            <p:nvPr/>
          </p:nvSpPr>
          <p:spPr bwMode="auto">
            <a:xfrm>
              <a:off x="1584"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458" name="Rectangle 234"/>
            <p:cNvSpPr>
              <a:spLocks noChangeArrowheads="1"/>
            </p:cNvSpPr>
            <p:nvPr/>
          </p:nvSpPr>
          <p:spPr bwMode="auto">
            <a:xfrm>
              <a:off x="2016" y="2112"/>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cxnSp>
          <p:nvCxnSpPr>
            <p:cNvPr id="820459" name="AutoShape 235"/>
            <p:cNvCxnSpPr>
              <a:cxnSpLocks noChangeShapeType="1"/>
              <a:stCxn id="820447" idx="2"/>
              <a:endCxn id="820450" idx="3"/>
            </p:cNvCxnSpPr>
            <p:nvPr/>
          </p:nvCxnSpPr>
          <p:spPr bwMode="auto">
            <a:xfrm flipH="1">
              <a:off x="912" y="1680"/>
              <a:ext cx="576" cy="216"/>
            </a:xfrm>
            <a:prstGeom prst="straightConnector1">
              <a:avLst/>
            </a:prstGeom>
            <a:noFill/>
            <a:ln w="12700">
              <a:solidFill>
                <a:schemeClr val="tx1"/>
              </a:solidFill>
              <a:round/>
              <a:headEnd type="oval" w="med" len="med"/>
              <a:tailEnd type="triangle" w="med" len="med"/>
            </a:ln>
            <a:effectLst/>
          </p:spPr>
        </p:cxnSp>
        <p:cxnSp>
          <p:nvCxnSpPr>
            <p:cNvPr id="820460" name="AutoShape 236"/>
            <p:cNvCxnSpPr>
              <a:cxnSpLocks noChangeShapeType="1"/>
              <a:stCxn id="820447" idx="2"/>
              <a:endCxn id="820449" idx="1"/>
            </p:cNvCxnSpPr>
            <p:nvPr/>
          </p:nvCxnSpPr>
          <p:spPr bwMode="auto">
            <a:xfrm>
              <a:off x="1488" y="1680"/>
              <a:ext cx="384" cy="120"/>
            </a:xfrm>
            <a:prstGeom prst="straightConnector1">
              <a:avLst/>
            </a:prstGeom>
            <a:noFill/>
            <a:ln w="12700">
              <a:solidFill>
                <a:schemeClr val="tx1"/>
              </a:solidFill>
              <a:round/>
              <a:headEnd type="oval" w="med" len="med"/>
              <a:tailEnd type="triangle" w="med" len="med"/>
            </a:ln>
            <a:effectLst/>
          </p:spPr>
        </p:cxnSp>
        <p:cxnSp>
          <p:nvCxnSpPr>
            <p:cNvPr id="820461" name="AutoShape 237"/>
            <p:cNvCxnSpPr>
              <a:cxnSpLocks noChangeShapeType="1"/>
              <a:stCxn id="820450" idx="2"/>
              <a:endCxn id="820451" idx="0"/>
            </p:cNvCxnSpPr>
            <p:nvPr/>
          </p:nvCxnSpPr>
          <p:spPr bwMode="auto">
            <a:xfrm flipH="1">
              <a:off x="720" y="1968"/>
              <a:ext cx="96" cy="240"/>
            </a:xfrm>
            <a:prstGeom prst="straightConnector1">
              <a:avLst/>
            </a:prstGeom>
            <a:noFill/>
            <a:ln w="12700">
              <a:solidFill>
                <a:schemeClr val="tx1"/>
              </a:solidFill>
              <a:round/>
              <a:headEnd type="oval" w="med" len="med"/>
              <a:tailEnd type="triangle" w="med" len="med"/>
            </a:ln>
            <a:effectLst/>
          </p:spPr>
        </p:cxnSp>
        <p:cxnSp>
          <p:nvCxnSpPr>
            <p:cNvPr id="820462" name="AutoShape 238"/>
            <p:cNvCxnSpPr>
              <a:cxnSpLocks noChangeShapeType="1"/>
              <a:stCxn id="820450" idx="2"/>
              <a:endCxn id="820452" idx="2"/>
            </p:cNvCxnSpPr>
            <p:nvPr/>
          </p:nvCxnSpPr>
          <p:spPr bwMode="auto">
            <a:xfrm>
              <a:off x="816" y="1968"/>
              <a:ext cx="191" cy="240"/>
            </a:xfrm>
            <a:prstGeom prst="straightConnector1">
              <a:avLst/>
            </a:prstGeom>
            <a:noFill/>
            <a:ln w="12700">
              <a:solidFill>
                <a:schemeClr val="tx1"/>
              </a:solidFill>
              <a:round/>
              <a:headEnd type="oval" w="med" len="med"/>
              <a:tailEnd type="triangle" w="med" len="med"/>
            </a:ln>
            <a:effectLst/>
          </p:spPr>
        </p:cxnSp>
        <p:cxnSp>
          <p:nvCxnSpPr>
            <p:cNvPr id="820463" name="AutoShape 239"/>
            <p:cNvCxnSpPr>
              <a:cxnSpLocks noChangeShapeType="1"/>
              <a:stCxn id="820447" idx="2"/>
              <a:endCxn id="820448" idx="0"/>
            </p:cNvCxnSpPr>
            <p:nvPr/>
          </p:nvCxnSpPr>
          <p:spPr bwMode="auto">
            <a:xfrm flipH="1">
              <a:off x="1344" y="1680"/>
              <a:ext cx="144" cy="576"/>
            </a:xfrm>
            <a:prstGeom prst="straightConnector1">
              <a:avLst/>
            </a:prstGeom>
            <a:noFill/>
            <a:ln w="12700">
              <a:solidFill>
                <a:schemeClr val="tx1"/>
              </a:solidFill>
              <a:round/>
              <a:headEnd type="oval" w="med" len="med"/>
              <a:tailEnd type="triangle" w="med" len="med"/>
            </a:ln>
            <a:effectLst/>
          </p:spPr>
        </p:cxnSp>
        <p:cxnSp>
          <p:nvCxnSpPr>
            <p:cNvPr id="820464" name="AutoShape 240"/>
            <p:cNvCxnSpPr>
              <a:cxnSpLocks noChangeShapeType="1"/>
              <a:stCxn id="820449" idx="2"/>
              <a:endCxn id="820455" idx="0"/>
            </p:cNvCxnSpPr>
            <p:nvPr/>
          </p:nvCxnSpPr>
          <p:spPr bwMode="auto">
            <a:xfrm flipH="1">
              <a:off x="1680" y="1872"/>
              <a:ext cx="288" cy="192"/>
            </a:xfrm>
            <a:prstGeom prst="straightConnector1">
              <a:avLst/>
            </a:prstGeom>
            <a:noFill/>
            <a:ln w="12700">
              <a:solidFill>
                <a:schemeClr val="tx1"/>
              </a:solidFill>
              <a:round/>
              <a:headEnd type="oval" w="med" len="med"/>
              <a:tailEnd type="triangle" w="med" len="med"/>
            </a:ln>
            <a:effectLst/>
          </p:spPr>
        </p:cxnSp>
        <p:cxnSp>
          <p:nvCxnSpPr>
            <p:cNvPr id="820465" name="AutoShape 241"/>
            <p:cNvCxnSpPr>
              <a:cxnSpLocks noChangeShapeType="1"/>
              <a:stCxn id="820449" idx="2"/>
              <a:endCxn id="820458" idx="0"/>
            </p:cNvCxnSpPr>
            <p:nvPr/>
          </p:nvCxnSpPr>
          <p:spPr bwMode="auto">
            <a:xfrm>
              <a:off x="1968" y="1872"/>
              <a:ext cx="144" cy="240"/>
            </a:xfrm>
            <a:prstGeom prst="straightConnector1">
              <a:avLst/>
            </a:prstGeom>
            <a:noFill/>
            <a:ln w="12700">
              <a:solidFill>
                <a:schemeClr val="tx1"/>
              </a:solidFill>
              <a:round/>
              <a:headEnd type="oval" w="med" len="med"/>
              <a:tailEnd type="triangle" w="med" len="med"/>
            </a:ln>
            <a:effectLst/>
          </p:spPr>
        </p:cxnSp>
        <p:cxnSp>
          <p:nvCxnSpPr>
            <p:cNvPr id="820466" name="AutoShape 242"/>
            <p:cNvCxnSpPr>
              <a:cxnSpLocks noChangeShapeType="1"/>
              <a:stCxn id="820448" idx="2"/>
              <a:endCxn id="820453" idx="0"/>
            </p:cNvCxnSpPr>
            <p:nvPr/>
          </p:nvCxnSpPr>
          <p:spPr bwMode="auto">
            <a:xfrm flipH="1">
              <a:off x="912" y="2448"/>
              <a:ext cx="432" cy="432"/>
            </a:xfrm>
            <a:prstGeom prst="straightConnector1">
              <a:avLst/>
            </a:prstGeom>
            <a:noFill/>
            <a:ln w="12700">
              <a:solidFill>
                <a:schemeClr val="tx1"/>
              </a:solidFill>
              <a:round/>
              <a:headEnd type="oval" w="med" len="med"/>
              <a:tailEnd type="triangle" w="med" len="med"/>
            </a:ln>
            <a:effectLst/>
          </p:spPr>
        </p:cxnSp>
        <p:cxnSp>
          <p:nvCxnSpPr>
            <p:cNvPr id="820467" name="AutoShape 243"/>
            <p:cNvCxnSpPr>
              <a:cxnSpLocks noChangeShapeType="1"/>
              <a:stCxn id="820448" idx="2"/>
              <a:endCxn id="820454" idx="0"/>
            </p:cNvCxnSpPr>
            <p:nvPr/>
          </p:nvCxnSpPr>
          <p:spPr bwMode="auto">
            <a:xfrm flipH="1">
              <a:off x="1152" y="2448"/>
              <a:ext cx="192" cy="432"/>
            </a:xfrm>
            <a:prstGeom prst="straightConnector1">
              <a:avLst/>
            </a:prstGeom>
            <a:noFill/>
            <a:ln w="12700">
              <a:solidFill>
                <a:schemeClr val="tx1"/>
              </a:solidFill>
              <a:round/>
              <a:headEnd type="oval" w="med" len="med"/>
              <a:tailEnd type="triangle" w="med" len="med"/>
            </a:ln>
            <a:effectLst/>
          </p:spPr>
        </p:cxnSp>
        <p:cxnSp>
          <p:nvCxnSpPr>
            <p:cNvPr id="820468" name="AutoShape 244"/>
            <p:cNvCxnSpPr>
              <a:cxnSpLocks noChangeShapeType="1"/>
              <a:stCxn id="820448" idx="2"/>
              <a:endCxn id="820456" idx="0"/>
            </p:cNvCxnSpPr>
            <p:nvPr/>
          </p:nvCxnSpPr>
          <p:spPr bwMode="auto">
            <a:xfrm>
              <a:off x="1344" y="2448"/>
              <a:ext cx="48" cy="432"/>
            </a:xfrm>
            <a:prstGeom prst="straightConnector1">
              <a:avLst/>
            </a:prstGeom>
            <a:noFill/>
            <a:ln w="12700">
              <a:solidFill>
                <a:schemeClr val="tx1"/>
              </a:solidFill>
              <a:round/>
              <a:headEnd type="oval" w="med" len="med"/>
              <a:tailEnd type="triangle" w="med" len="med"/>
            </a:ln>
            <a:effectLst/>
          </p:spPr>
        </p:cxnSp>
        <p:cxnSp>
          <p:nvCxnSpPr>
            <p:cNvPr id="820469" name="AutoShape 245"/>
            <p:cNvCxnSpPr>
              <a:cxnSpLocks noChangeShapeType="1"/>
              <a:stCxn id="820448" idx="2"/>
              <a:endCxn id="820457" idx="0"/>
            </p:cNvCxnSpPr>
            <p:nvPr/>
          </p:nvCxnSpPr>
          <p:spPr bwMode="auto">
            <a:xfrm>
              <a:off x="1344" y="2448"/>
              <a:ext cx="336" cy="432"/>
            </a:xfrm>
            <a:prstGeom prst="straightConnector1">
              <a:avLst/>
            </a:prstGeom>
            <a:noFill/>
            <a:ln w="12700">
              <a:solidFill>
                <a:schemeClr val="tx1"/>
              </a:solidFill>
              <a:round/>
              <a:headEnd type="oval" w="med" len="med"/>
              <a:tailEnd type="triangle" w="med" len="med"/>
            </a:ln>
            <a:effectLst/>
          </p:spPr>
        </p:cxnSp>
        <p:sp>
          <p:nvSpPr>
            <p:cNvPr id="820470" name="Rectangle 246"/>
            <p:cNvSpPr>
              <a:spLocks noChangeArrowheads="1"/>
            </p:cNvSpPr>
            <p:nvPr/>
          </p:nvSpPr>
          <p:spPr bwMode="auto">
            <a:xfrm>
              <a:off x="1920"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cxnSp>
          <p:nvCxnSpPr>
            <p:cNvPr id="820471" name="AutoShape 247"/>
            <p:cNvCxnSpPr>
              <a:cxnSpLocks noChangeShapeType="1"/>
              <a:stCxn id="820448" idx="2"/>
              <a:endCxn id="820470" idx="0"/>
            </p:cNvCxnSpPr>
            <p:nvPr/>
          </p:nvCxnSpPr>
          <p:spPr bwMode="auto">
            <a:xfrm>
              <a:off x="1344" y="2448"/>
              <a:ext cx="672" cy="432"/>
            </a:xfrm>
            <a:prstGeom prst="straightConnector1">
              <a:avLst/>
            </a:prstGeom>
            <a:noFill/>
            <a:ln w="12700">
              <a:solidFill>
                <a:schemeClr val="tx1"/>
              </a:solidFill>
              <a:round/>
              <a:headEnd type="oval" w="med" len="med"/>
              <a:tailEnd type="triangle" w="med" len="med"/>
            </a:ln>
            <a:effectLst/>
          </p:spPr>
        </p:cxnSp>
      </p:grpSp>
      <p:grpSp>
        <p:nvGrpSpPr>
          <p:cNvPr id="11" name="Group 248"/>
          <p:cNvGrpSpPr>
            <a:grpSpLocks/>
          </p:cNvGrpSpPr>
          <p:nvPr/>
        </p:nvGrpSpPr>
        <p:grpSpPr bwMode="auto">
          <a:xfrm>
            <a:off x="1828800" y="3048000"/>
            <a:ext cx="2819400" cy="2057400"/>
            <a:chOff x="528" y="1344"/>
            <a:chExt cx="1776" cy="2160"/>
          </a:xfrm>
        </p:grpSpPr>
        <p:sp>
          <p:nvSpPr>
            <p:cNvPr id="820473" name="AutoShape 249"/>
            <p:cNvSpPr>
              <a:spLocks noChangeArrowheads="1"/>
            </p:cNvSpPr>
            <p:nvPr/>
          </p:nvSpPr>
          <p:spPr bwMode="auto">
            <a:xfrm>
              <a:off x="528" y="1344"/>
              <a:ext cx="1776" cy="2160"/>
            </a:xfrm>
            <a:prstGeom prst="cube">
              <a:avLst>
                <a:gd name="adj" fmla="val 3000"/>
              </a:avLst>
            </a:prstGeom>
            <a:solidFill>
              <a:srgbClr val="FFCC66"/>
            </a:solidFill>
            <a:ln w="12700">
              <a:solidFill>
                <a:schemeClr val="tx1"/>
              </a:solidFill>
              <a:miter lim="800000"/>
              <a:headEnd/>
              <a:tailEnd/>
            </a:ln>
            <a:effectLst/>
          </p:spPr>
          <p:txBody>
            <a:bodyPr anchor="ctr">
              <a:prstTxWarp prst="textNoShape">
                <a:avLst/>
              </a:prstTxWarp>
              <a:spAutoFit/>
            </a:bodyPr>
            <a:lstStyle/>
            <a:p>
              <a:endParaRPr lang="en-US"/>
            </a:p>
          </p:txBody>
        </p:sp>
        <p:sp>
          <p:nvSpPr>
            <p:cNvPr id="820474" name="Rectangle 250"/>
            <p:cNvSpPr>
              <a:spLocks noChangeArrowheads="1"/>
            </p:cNvSpPr>
            <p:nvPr/>
          </p:nvSpPr>
          <p:spPr bwMode="auto">
            <a:xfrm>
              <a:off x="1392" y="1536"/>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475" name="Rectangle 251"/>
            <p:cNvSpPr>
              <a:spLocks noChangeArrowheads="1"/>
            </p:cNvSpPr>
            <p:nvPr/>
          </p:nvSpPr>
          <p:spPr bwMode="auto">
            <a:xfrm>
              <a:off x="1248" y="2256"/>
              <a:ext cx="192" cy="192"/>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476" name="Rectangle 252"/>
            <p:cNvSpPr>
              <a:spLocks noChangeArrowheads="1"/>
            </p:cNvSpPr>
            <p:nvPr/>
          </p:nvSpPr>
          <p:spPr bwMode="auto">
            <a:xfrm>
              <a:off x="1872" y="1728"/>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477" name="Rectangle 253"/>
            <p:cNvSpPr>
              <a:spLocks noChangeArrowheads="1"/>
            </p:cNvSpPr>
            <p:nvPr/>
          </p:nvSpPr>
          <p:spPr bwMode="auto">
            <a:xfrm>
              <a:off x="720" y="1824"/>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478" name="Rectangle 254"/>
            <p:cNvSpPr>
              <a:spLocks noChangeArrowheads="1"/>
            </p:cNvSpPr>
            <p:nvPr/>
          </p:nvSpPr>
          <p:spPr bwMode="auto">
            <a:xfrm>
              <a:off x="624" y="2208"/>
              <a:ext cx="192" cy="192"/>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479" name="Rectangle 255"/>
            <p:cNvSpPr>
              <a:spLocks noChangeArrowheads="1"/>
            </p:cNvSpPr>
            <p:nvPr/>
          </p:nvSpPr>
          <p:spPr bwMode="auto">
            <a:xfrm flipV="1">
              <a:off x="912" y="2208"/>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480" name="Rectangle 256"/>
            <p:cNvSpPr>
              <a:spLocks noChangeArrowheads="1"/>
            </p:cNvSpPr>
            <p:nvPr/>
          </p:nvSpPr>
          <p:spPr bwMode="auto">
            <a:xfrm>
              <a:off x="816"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481" name="Rectangle 257"/>
            <p:cNvSpPr>
              <a:spLocks noChangeArrowheads="1"/>
            </p:cNvSpPr>
            <p:nvPr/>
          </p:nvSpPr>
          <p:spPr bwMode="auto">
            <a:xfrm>
              <a:off x="1056"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482" name="Rectangle 258"/>
            <p:cNvSpPr>
              <a:spLocks noChangeArrowheads="1"/>
            </p:cNvSpPr>
            <p:nvPr/>
          </p:nvSpPr>
          <p:spPr bwMode="auto">
            <a:xfrm>
              <a:off x="1584" y="2064"/>
              <a:ext cx="192" cy="192"/>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483" name="Rectangle 259"/>
            <p:cNvSpPr>
              <a:spLocks noChangeArrowheads="1"/>
            </p:cNvSpPr>
            <p:nvPr/>
          </p:nvSpPr>
          <p:spPr bwMode="auto">
            <a:xfrm>
              <a:off x="1296"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484" name="Rectangle 260"/>
            <p:cNvSpPr>
              <a:spLocks noChangeArrowheads="1"/>
            </p:cNvSpPr>
            <p:nvPr/>
          </p:nvSpPr>
          <p:spPr bwMode="auto">
            <a:xfrm>
              <a:off x="1584"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485" name="Rectangle 261"/>
            <p:cNvSpPr>
              <a:spLocks noChangeArrowheads="1"/>
            </p:cNvSpPr>
            <p:nvPr/>
          </p:nvSpPr>
          <p:spPr bwMode="auto">
            <a:xfrm>
              <a:off x="2016" y="2112"/>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cxnSp>
          <p:nvCxnSpPr>
            <p:cNvPr id="820486" name="AutoShape 262"/>
            <p:cNvCxnSpPr>
              <a:cxnSpLocks noChangeShapeType="1"/>
              <a:stCxn id="820474" idx="2"/>
              <a:endCxn id="820477" idx="3"/>
            </p:cNvCxnSpPr>
            <p:nvPr/>
          </p:nvCxnSpPr>
          <p:spPr bwMode="auto">
            <a:xfrm flipH="1">
              <a:off x="912" y="1680"/>
              <a:ext cx="576" cy="216"/>
            </a:xfrm>
            <a:prstGeom prst="straightConnector1">
              <a:avLst/>
            </a:prstGeom>
            <a:noFill/>
            <a:ln w="12700">
              <a:solidFill>
                <a:schemeClr val="tx1"/>
              </a:solidFill>
              <a:round/>
              <a:headEnd type="oval" w="med" len="med"/>
              <a:tailEnd type="triangle" w="med" len="med"/>
            </a:ln>
            <a:effectLst/>
          </p:spPr>
        </p:cxnSp>
        <p:cxnSp>
          <p:nvCxnSpPr>
            <p:cNvPr id="820487" name="AutoShape 263"/>
            <p:cNvCxnSpPr>
              <a:cxnSpLocks noChangeShapeType="1"/>
              <a:stCxn id="820474" idx="2"/>
              <a:endCxn id="820476" idx="1"/>
            </p:cNvCxnSpPr>
            <p:nvPr/>
          </p:nvCxnSpPr>
          <p:spPr bwMode="auto">
            <a:xfrm>
              <a:off x="1488" y="1680"/>
              <a:ext cx="384" cy="120"/>
            </a:xfrm>
            <a:prstGeom prst="straightConnector1">
              <a:avLst/>
            </a:prstGeom>
            <a:noFill/>
            <a:ln w="12700">
              <a:solidFill>
                <a:schemeClr val="tx1"/>
              </a:solidFill>
              <a:round/>
              <a:headEnd type="oval" w="med" len="med"/>
              <a:tailEnd type="triangle" w="med" len="med"/>
            </a:ln>
            <a:effectLst/>
          </p:spPr>
        </p:cxnSp>
        <p:cxnSp>
          <p:nvCxnSpPr>
            <p:cNvPr id="820488" name="AutoShape 264"/>
            <p:cNvCxnSpPr>
              <a:cxnSpLocks noChangeShapeType="1"/>
              <a:stCxn id="820477" idx="2"/>
              <a:endCxn id="820478" idx="0"/>
            </p:cNvCxnSpPr>
            <p:nvPr/>
          </p:nvCxnSpPr>
          <p:spPr bwMode="auto">
            <a:xfrm flipH="1">
              <a:off x="720" y="1968"/>
              <a:ext cx="96" cy="240"/>
            </a:xfrm>
            <a:prstGeom prst="straightConnector1">
              <a:avLst/>
            </a:prstGeom>
            <a:noFill/>
            <a:ln w="12700">
              <a:solidFill>
                <a:schemeClr val="tx1"/>
              </a:solidFill>
              <a:round/>
              <a:headEnd type="oval" w="med" len="med"/>
              <a:tailEnd type="triangle" w="med" len="med"/>
            </a:ln>
            <a:effectLst/>
          </p:spPr>
        </p:cxnSp>
        <p:cxnSp>
          <p:nvCxnSpPr>
            <p:cNvPr id="820489" name="AutoShape 265"/>
            <p:cNvCxnSpPr>
              <a:cxnSpLocks noChangeShapeType="1"/>
              <a:stCxn id="820477" idx="2"/>
              <a:endCxn id="820479" idx="2"/>
            </p:cNvCxnSpPr>
            <p:nvPr/>
          </p:nvCxnSpPr>
          <p:spPr bwMode="auto">
            <a:xfrm>
              <a:off x="816" y="1968"/>
              <a:ext cx="191" cy="240"/>
            </a:xfrm>
            <a:prstGeom prst="straightConnector1">
              <a:avLst/>
            </a:prstGeom>
            <a:noFill/>
            <a:ln w="12700">
              <a:solidFill>
                <a:schemeClr val="tx1"/>
              </a:solidFill>
              <a:round/>
              <a:headEnd type="oval" w="med" len="med"/>
              <a:tailEnd type="triangle" w="med" len="med"/>
            </a:ln>
            <a:effectLst/>
          </p:spPr>
        </p:cxnSp>
        <p:cxnSp>
          <p:nvCxnSpPr>
            <p:cNvPr id="820490" name="AutoShape 266"/>
            <p:cNvCxnSpPr>
              <a:cxnSpLocks noChangeShapeType="1"/>
              <a:stCxn id="820474" idx="2"/>
              <a:endCxn id="820475" idx="0"/>
            </p:cNvCxnSpPr>
            <p:nvPr/>
          </p:nvCxnSpPr>
          <p:spPr bwMode="auto">
            <a:xfrm flipH="1">
              <a:off x="1344" y="1680"/>
              <a:ext cx="144" cy="576"/>
            </a:xfrm>
            <a:prstGeom prst="straightConnector1">
              <a:avLst/>
            </a:prstGeom>
            <a:noFill/>
            <a:ln w="12700">
              <a:solidFill>
                <a:schemeClr val="tx1"/>
              </a:solidFill>
              <a:round/>
              <a:headEnd type="oval" w="med" len="med"/>
              <a:tailEnd type="triangle" w="med" len="med"/>
            </a:ln>
            <a:effectLst/>
          </p:spPr>
        </p:cxnSp>
        <p:cxnSp>
          <p:nvCxnSpPr>
            <p:cNvPr id="820491" name="AutoShape 267"/>
            <p:cNvCxnSpPr>
              <a:cxnSpLocks noChangeShapeType="1"/>
              <a:stCxn id="820476" idx="2"/>
              <a:endCxn id="820482" idx="0"/>
            </p:cNvCxnSpPr>
            <p:nvPr/>
          </p:nvCxnSpPr>
          <p:spPr bwMode="auto">
            <a:xfrm flipH="1">
              <a:off x="1680" y="1872"/>
              <a:ext cx="288" cy="192"/>
            </a:xfrm>
            <a:prstGeom prst="straightConnector1">
              <a:avLst/>
            </a:prstGeom>
            <a:noFill/>
            <a:ln w="12700">
              <a:solidFill>
                <a:schemeClr val="tx1"/>
              </a:solidFill>
              <a:round/>
              <a:headEnd type="oval" w="med" len="med"/>
              <a:tailEnd type="triangle" w="med" len="med"/>
            </a:ln>
            <a:effectLst/>
          </p:spPr>
        </p:cxnSp>
        <p:cxnSp>
          <p:nvCxnSpPr>
            <p:cNvPr id="820492" name="AutoShape 268"/>
            <p:cNvCxnSpPr>
              <a:cxnSpLocks noChangeShapeType="1"/>
              <a:stCxn id="820476" idx="2"/>
              <a:endCxn id="820485" idx="0"/>
            </p:cNvCxnSpPr>
            <p:nvPr/>
          </p:nvCxnSpPr>
          <p:spPr bwMode="auto">
            <a:xfrm>
              <a:off x="1968" y="1872"/>
              <a:ext cx="144" cy="240"/>
            </a:xfrm>
            <a:prstGeom prst="straightConnector1">
              <a:avLst/>
            </a:prstGeom>
            <a:noFill/>
            <a:ln w="12700">
              <a:solidFill>
                <a:schemeClr val="tx1"/>
              </a:solidFill>
              <a:round/>
              <a:headEnd type="oval" w="med" len="med"/>
              <a:tailEnd type="triangle" w="med" len="med"/>
            </a:ln>
            <a:effectLst/>
          </p:spPr>
        </p:cxnSp>
        <p:cxnSp>
          <p:nvCxnSpPr>
            <p:cNvPr id="820493" name="AutoShape 269"/>
            <p:cNvCxnSpPr>
              <a:cxnSpLocks noChangeShapeType="1"/>
              <a:stCxn id="820475" idx="2"/>
              <a:endCxn id="820480" idx="0"/>
            </p:cNvCxnSpPr>
            <p:nvPr/>
          </p:nvCxnSpPr>
          <p:spPr bwMode="auto">
            <a:xfrm flipH="1">
              <a:off x="912" y="2448"/>
              <a:ext cx="432" cy="432"/>
            </a:xfrm>
            <a:prstGeom prst="straightConnector1">
              <a:avLst/>
            </a:prstGeom>
            <a:noFill/>
            <a:ln w="12700">
              <a:solidFill>
                <a:schemeClr val="tx1"/>
              </a:solidFill>
              <a:round/>
              <a:headEnd type="oval" w="med" len="med"/>
              <a:tailEnd type="triangle" w="med" len="med"/>
            </a:ln>
            <a:effectLst/>
          </p:spPr>
        </p:cxnSp>
        <p:cxnSp>
          <p:nvCxnSpPr>
            <p:cNvPr id="820494" name="AutoShape 270"/>
            <p:cNvCxnSpPr>
              <a:cxnSpLocks noChangeShapeType="1"/>
              <a:stCxn id="820475" idx="2"/>
              <a:endCxn id="820481" idx="0"/>
            </p:cNvCxnSpPr>
            <p:nvPr/>
          </p:nvCxnSpPr>
          <p:spPr bwMode="auto">
            <a:xfrm flipH="1">
              <a:off x="1152" y="2448"/>
              <a:ext cx="192" cy="432"/>
            </a:xfrm>
            <a:prstGeom prst="straightConnector1">
              <a:avLst/>
            </a:prstGeom>
            <a:noFill/>
            <a:ln w="12700">
              <a:solidFill>
                <a:schemeClr val="tx1"/>
              </a:solidFill>
              <a:round/>
              <a:headEnd type="oval" w="med" len="med"/>
              <a:tailEnd type="triangle" w="med" len="med"/>
            </a:ln>
            <a:effectLst/>
          </p:spPr>
        </p:cxnSp>
        <p:cxnSp>
          <p:nvCxnSpPr>
            <p:cNvPr id="820495" name="AutoShape 271"/>
            <p:cNvCxnSpPr>
              <a:cxnSpLocks noChangeShapeType="1"/>
              <a:stCxn id="820475" idx="2"/>
              <a:endCxn id="820483" idx="0"/>
            </p:cNvCxnSpPr>
            <p:nvPr/>
          </p:nvCxnSpPr>
          <p:spPr bwMode="auto">
            <a:xfrm>
              <a:off x="1344" y="2448"/>
              <a:ext cx="48" cy="432"/>
            </a:xfrm>
            <a:prstGeom prst="straightConnector1">
              <a:avLst/>
            </a:prstGeom>
            <a:noFill/>
            <a:ln w="12700">
              <a:solidFill>
                <a:schemeClr val="tx1"/>
              </a:solidFill>
              <a:round/>
              <a:headEnd type="oval" w="med" len="med"/>
              <a:tailEnd type="triangle" w="med" len="med"/>
            </a:ln>
            <a:effectLst/>
          </p:spPr>
        </p:cxnSp>
        <p:cxnSp>
          <p:nvCxnSpPr>
            <p:cNvPr id="820496" name="AutoShape 272"/>
            <p:cNvCxnSpPr>
              <a:cxnSpLocks noChangeShapeType="1"/>
              <a:stCxn id="820475" idx="2"/>
              <a:endCxn id="820484" idx="0"/>
            </p:cNvCxnSpPr>
            <p:nvPr/>
          </p:nvCxnSpPr>
          <p:spPr bwMode="auto">
            <a:xfrm>
              <a:off x="1344" y="2448"/>
              <a:ext cx="336" cy="432"/>
            </a:xfrm>
            <a:prstGeom prst="straightConnector1">
              <a:avLst/>
            </a:prstGeom>
            <a:noFill/>
            <a:ln w="12700">
              <a:solidFill>
                <a:schemeClr val="tx1"/>
              </a:solidFill>
              <a:round/>
              <a:headEnd type="oval" w="med" len="med"/>
              <a:tailEnd type="triangle" w="med" len="med"/>
            </a:ln>
            <a:effectLst/>
          </p:spPr>
        </p:cxnSp>
        <p:sp>
          <p:nvSpPr>
            <p:cNvPr id="820497" name="Rectangle 273"/>
            <p:cNvSpPr>
              <a:spLocks noChangeArrowheads="1"/>
            </p:cNvSpPr>
            <p:nvPr/>
          </p:nvSpPr>
          <p:spPr bwMode="auto">
            <a:xfrm>
              <a:off x="1920"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cxnSp>
          <p:nvCxnSpPr>
            <p:cNvPr id="820498" name="AutoShape 274"/>
            <p:cNvCxnSpPr>
              <a:cxnSpLocks noChangeShapeType="1"/>
              <a:stCxn id="820475" idx="2"/>
              <a:endCxn id="820497" idx="0"/>
            </p:cNvCxnSpPr>
            <p:nvPr/>
          </p:nvCxnSpPr>
          <p:spPr bwMode="auto">
            <a:xfrm>
              <a:off x="1344" y="2448"/>
              <a:ext cx="672" cy="432"/>
            </a:xfrm>
            <a:prstGeom prst="straightConnector1">
              <a:avLst/>
            </a:prstGeom>
            <a:noFill/>
            <a:ln w="12700">
              <a:solidFill>
                <a:schemeClr val="tx1"/>
              </a:solidFill>
              <a:round/>
              <a:headEnd type="oval" w="med" len="med"/>
              <a:tailEnd type="triangle" w="med" len="med"/>
            </a:ln>
            <a:effectLst/>
          </p:spPr>
        </p:cxnSp>
      </p:grpSp>
      <p:grpSp>
        <p:nvGrpSpPr>
          <p:cNvPr id="12" name="Group 275"/>
          <p:cNvGrpSpPr>
            <a:grpSpLocks/>
          </p:cNvGrpSpPr>
          <p:nvPr/>
        </p:nvGrpSpPr>
        <p:grpSpPr bwMode="auto">
          <a:xfrm>
            <a:off x="1981200" y="3200400"/>
            <a:ext cx="2819400" cy="2057400"/>
            <a:chOff x="528" y="1344"/>
            <a:chExt cx="1776" cy="2160"/>
          </a:xfrm>
        </p:grpSpPr>
        <p:sp>
          <p:nvSpPr>
            <p:cNvPr id="820500" name="AutoShape 276"/>
            <p:cNvSpPr>
              <a:spLocks noChangeArrowheads="1"/>
            </p:cNvSpPr>
            <p:nvPr/>
          </p:nvSpPr>
          <p:spPr bwMode="auto">
            <a:xfrm>
              <a:off x="528" y="1344"/>
              <a:ext cx="1776" cy="2160"/>
            </a:xfrm>
            <a:prstGeom prst="cube">
              <a:avLst>
                <a:gd name="adj" fmla="val 3000"/>
              </a:avLst>
            </a:prstGeom>
            <a:solidFill>
              <a:srgbClr val="FFCC66"/>
            </a:solidFill>
            <a:ln w="12700">
              <a:solidFill>
                <a:schemeClr val="tx1"/>
              </a:solidFill>
              <a:miter lim="800000"/>
              <a:headEnd/>
              <a:tailEnd/>
            </a:ln>
            <a:effectLst/>
          </p:spPr>
          <p:txBody>
            <a:bodyPr anchor="ctr">
              <a:prstTxWarp prst="textNoShape">
                <a:avLst/>
              </a:prstTxWarp>
              <a:spAutoFit/>
            </a:bodyPr>
            <a:lstStyle/>
            <a:p>
              <a:endParaRPr lang="en-US"/>
            </a:p>
          </p:txBody>
        </p:sp>
        <p:sp>
          <p:nvSpPr>
            <p:cNvPr id="820501" name="Rectangle 277"/>
            <p:cNvSpPr>
              <a:spLocks noChangeArrowheads="1"/>
            </p:cNvSpPr>
            <p:nvPr/>
          </p:nvSpPr>
          <p:spPr bwMode="auto">
            <a:xfrm>
              <a:off x="1392" y="1536"/>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502" name="Rectangle 278"/>
            <p:cNvSpPr>
              <a:spLocks noChangeArrowheads="1"/>
            </p:cNvSpPr>
            <p:nvPr/>
          </p:nvSpPr>
          <p:spPr bwMode="auto">
            <a:xfrm>
              <a:off x="1248" y="2256"/>
              <a:ext cx="192" cy="192"/>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503" name="Rectangle 279"/>
            <p:cNvSpPr>
              <a:spLocks noChangeArrowheads="1"/>
            </p:cNvSpPr>
            <p:nvPr/>
          </p:nvSpPr>
          <p:spPr bwMode="auto">
            <a:xfrm>
              <a:off x="1872" y="1728"/>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504" name="Rectangle 280"/>
            <p:cNvSpPr>
              <a:spLocks noChangeArrowheads="1"/>
            </p:cNvSpPr>
            <p:nvPr/>
          </p:nvSpPr>
          <p:spPr bwMode="auto">
            <a:xfrm>
              <a:off x="720" y="1824"/>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505" name="Rectangle 281"/>
            <p:cNvSpPr>
              <a:spLocks noChangeArrowheads="1"/>
            </p:cNvSpPr>
            <p:nvPr/>
          </p:nvSpPr>
          <p:spPr bwMode="auto">
            <a:xfrm>
              <a:off x="624" y="2208"/>
              <a:ext cx="192" cy="192"/>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506" name="Rectangle 282"/>
            <p:cNvSpPr>
              <a:spLocks noChangeArrowheads="1"/>
            </p:cNvSpPr>
            <p:nvPr/>
          </p:nvSpPr>
          <p:spPr bwMode="auto">
            <a:xfrm flipV="1">
              <a:off x="912" y="2208"/>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507" name="Rectangle 283"/>
            <p:cNvSpPr>
              <a:spLocks noChangeArrowheads="1"/>
            </p:cNvSpPr>
            <p:nvPr/>
          </p:nvSpPr>
          <p:spPr bwMode="auto">
            <a:xfrm>
              <a:off x="816"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508" name="Rectangle 284"/>
            <p:cNvSpPr>
              <a:spLocks noChangeArrowheads="1"/>
            </p:cNvSpPr>
            <p:nvPr/>
          </p:nvSpPr>
          <p:spPr bwMode="auto">
            <a:xfrm>
              <a:off x="1056"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509" name="Rectangle 285"/>
            <p:cNvSpPr>
              <a:spLocks noChangeArrowheads="1"/>
            </p:cNvSpPr>
            <p:nvPr/>
          </p:nvSpPr>
          <p:spPr bwMode="auto">
            <a:xfrm>
              <a:off x="1584" y="2064"/>
              <a:ext cx="192" cy="192"/>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510" name="Rectangle 286"/>
            <p:cNvSpPr>
              <a:spLocks noChangeArrowheads="1"/>
            </p:cNvSpPr>
            <p:nvPr/>
          </p:nvSpPr>
          <p:spPr bwMode="auto">
            <a:xfrm>
              <a:off x="1296"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511" name="Rectangle 287"/>
            <p:cNvSpPr>
              <a:spLocks noChangeArrowheads="1"/>
            </p:cNvSpPr>
            <p:nvPr/>
          </p:nvSpPr>
          <p:spPr bwMode="auto">
            <a:xfrm>
              <a:off x="1584"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512" name="Rectangle 288"/>
            <p:cNvSpPr>
              <a:spLocks noChangeArrowheads="1"/>
            </p:cNvSpPr>
            <p:nvPr/>
          </p:nvSpPr>
          <p:spPr bwMode="auto">
            <a:xfrm>
              <a:off x="2016" y="2112"/>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cxnSp>
          <p:nvCxnSpPr>
            <p:cNvPr id="820513" name="AutoShape 289"/>
            <p:cNvCxnSpPr>
              <a:cxnSpLocks noChangeShapeType="1"/>
              <a:stCxn id="820501" idx="2"/>
              <a:endCxn id="820504" idx="3"/>
            </p:cNvCxnSpPr>
            <p:nvPr/>
          </p:nvCxnSpPr>
          <p:spPr bwMode="auto">
            <a:xfrm flipH="1">
              <a:off x="912" y="1680"/>
              <a:ext cx="576" cy="216"/>
            </a:xfrm>
            <a:prstGeom prst="straightConnector1">
              <a:avLst/>
            </a:prstGeom>
            <a:noFill/>
            <a:ln w="12700">
              <a:solidFill>
                <a:schemeClr val="tx1"/>
              </a:solidFill>
              <a:round/>
              <a:headEnd type="oval" w="med" len="med"/>
              <a:tailEnd type="triangle" w="med" len="med"/>
            </a:ln>
            <a:effectLst/>
          </p:spPr>
        </p:cxnSp>
        <p:cxnSp>
          <p:nvCxnSpPr>
            <p:cNvPr id="820514" name="AutoShape 290"/>
            <p:cNvCxnSpPr>
              <a:cxnSpLocks noChangeShapeType="1"/>
              <a:stCxn id="820501" idx="2"/>
              <a:endCxn id="820503" idx="1"/>
            </p:cNvCxnSpPr>
            <p:nvPr/>
          </p:nvCxnSpPr>
          <p:spPr bwMode="auto">
            <a:xfrm>
              <a:off x="1488" y="1680"/>
              <a:ext cx="384" cy="120"/>
            </a:xfrm>
            <a:prstGeom prst="straightConnector1">
              <a:avLst/>
            </a:prstGeom>
            <a:noFill/>
            <a:ln w="12700">
              <a:solidFill>
                <a:schemeClr val="tx1"/>
              </a:solidFill>
              <a:round/>
              <a:headEnd type="oval" w="med" len="med"/>
              <a:tailEnd type="triangle" w="med" len="med"/>
            </a:ln>
            <a:effectLst/>
          </p:spPr>
        </p:cxnSp>
        <p:cxnSp>
          <p:nvCxnSpPr>
            <p:cNvPr id="820515" name="AutoShape 291"/>
            <p:cNvCxnSpPr>
              <a:cxnSpLocks noChangeShapeType="1"/>
              <a:stCxn id="820504" idx="2"/>
              <a:endCxn id="820505" idx="0"/>
            </p:cNvCxnSpPr>
            <p:nvPr/>
          </p:nvCxnSpPr>
          <p:spPr bwMode="auto">
            <a:xfrm flipH="1">
              <a:off x="720" y="1968"/>
              <a:ext cx="96" cy="240"/>
            </a:xfrm>
            <a:prstGeom prst="straightConnector1">
              <a:avLst/>
            </a:prstGeom>
            <a:noFill/>
            <a:ln w="12700">
              <a:solidFill>
                <a:schemeClr val="tx1"/>
              </a:solidFill>
              <a:round/>
              <a:headEnd type="oval" w="med" len="med"/>
              <a:tailEnd type="triangle" w="med" len="med"/>
            </a:ln>
            <a:effectLst/>
          </p:spPr>
        </p:cxnSp>
        <p:cxnSp>
          <p:nvCxnSpPr>
            <p:cNvPr id="820516" name="AutoShape 292"/>
            <p:cNvCxnSpPr>
              <a:cxnSpLocks noChangeShapeType="1"/>
              <a:stCxn id="820504" idx="2"/>
              <a:endCxn id="820506" idx="2"/>
            </p:cNvCxnSpPr>
            <p:nvPr/>
          </p:nvCxnSpPr>
          <p:spPr bwMode="auto">
            <a:xfrm>
              <a:off x="816" y="1968"/>
              <a:ext cx="191" cy="240"/>
            </a:xfrm>
            <a:prstGeom prst="straightConnector1">
              <a:avLst/>
            </a:prstGeom>
            <a:noFill/>
            <a:ln w="12700">
              <a:solidFill>
                <a:schemeClr val="tx1"/>
              </a:solidFill>
              <a:round/>
              <a:headEnd type="oval" w="med" len="med"/>
              <a:tailEnd type="triangle" w="med" len="med"/>
            </a:ln>
            <a:effectLst/>
          </p:spPr>
        </p:cxnSp>
        <p:cxnSp>
          <p:nvCxnSpPr>
            <p:cNvPr id="820517" name="AutoShape 293"/>
            <p:cNvCxnSpPr>
              <a:cxnSpLocks noChangeShapeType="1"/>
              <a:stCxn id="820501" idx="2"/>
              <a:endCxn id="820502" idx="0"/>
            </p:cNvCxnSpPr>
            <p:nvPr/>
          </p:nvCxnSpPr>
          <p:spPr bwMode="auto">
            <a:xfrm flipH="1">
              <a:off x="1344" y="1680"/>
              <a:ext cx="144" cy="576"/>
            </a:xfrm>
            <a:prstGeom prst="straightConnector1">
              <a:avLst/>
            </a:prstGeom>
            <a:noFill/>
            <a:ln w="12700">
              <a:solidFill>
                <a:schemeClr val="tx1"/>
              </a:solidFill>
              <a:round/>
              <a:headEnd type="oval" w="med" len="med"/>
              <a:tailEnd type="triangle" w="med" len="med"/>
            </a:ln>
            <a:effectLst/>
          </p:spPr>
        </p:cxnSp>
        <p:cxnSp>
          <p:nvCxnSpPr>
            <p:cNvPr id="820518" name="AutoShape 294"/>
            <p:cNvCxnSpPr>
              <a:cxnSpLocks noChangeShapeType="1"/>
              <a:stCxn id="820503" idx="2"/>
              <a:endCxn id="820509" idx="0"/>
            </p:cNvCxnSpPr>
            <p:nvPr/>
          </p:nvCxnSpPr>
          <p:spPr bwMode="auto">
            <a:xfrm flipH="1">
              <a:off x="1680" y="1872"/>
              <a:ext cx="288" cy="192"/>
            </a:xfrm>
            <a:prstGeom prst="straightConnector1">
              <a:avLst/>
            </a:prstGeom>
            <a:noFill/>
            <a:ln w="12700">
              <a:solidFill>
                <a:schemeClr val="tx1"/>
              </a:solidFill>
              <a:round/>
              <a:headEnd type="oval" w="med" len="med"/>
              <a:tailEnd type="triangle" w="med" len="med"/>
            </a:ln>
            <a:effectLst/>
          </p:spPr>
        </p:cxnSp>
        <p:cxnSp>
          <p:nvCxnSpPr>
            <p:cNvPr id="820519" name="AutoShape 295"/>
            <p:cNvCxnSpPr>
              <a:cxnSpLocks noChangeShapeType="1"/>
              <a:stCxn id="820503" idx="2"/>
              <a:endCxn id="820512" idx="0"/>
            </p:cNvCxnSpPr>
            <p:nvPr/>
          </p:nvCxnSpPr>
          <p:spPr bwMode="auto">
            <a:xfrm>
              <a:off x="1968" y="1872"/>
              <a:ext cx="144" cy="240"/>
            </a:xfrm>
            <a:prstGeom prst="straightConnector1">
              <a:avLst/>
            </a:prstGeom>
            <a:noFill/>
            <a:ln w="12700">
              <a:solidFill>
                <a:schemeClr val="tx1"/>
              </a:solidFill>
              <a:round/>
              <a:headEnd type="oval" w="med" len="med"/>
              <a:tailEnd type="triangle" w="med" len="med"/>
            </a:ln>
            <a:effectLst/>
          </p:spPr>
        </p:cxnSp>
        <p:cxnSp>
          <p:nvCxnSpPr>
            <p:cNvPr id="820520" name="AutoShape 296"/>
            <p:cNvCxnSpPr>
              <a:cxnSpLocks noChangeShapeType="1"/>
              <a:stCxn id="820502" idx="2"/>
              <a:endCxn id="820507" idx="0"/>
            </p:cNvCxnSpPr>
            <p:nvPr/>
          </p:nvCxnSpPr>
          <p:spPr bwMode="auto">
            <a:xfrm flipH="1">
              <a:off x="912" y="2448"/>
              <a:ext cx="432" cy="432"/>
            </a:xfrm>
            <a:prstGeom prst="straightConnector1">
              <a:avLst/>
            </a:prstGeom>
            <a:noFill/>
            <a:ln w="12700">
              <a:solidFill>
                <a:schemeClr val="tx1"/>
              </a:solidFill>
              <a:round/>
              <a:headEnd type="oval" w="med" len="med"/>
              <a:tailEnd type="triangle" w="med" len="med"/>
            </a:ln>
            <a:effectLst/>
          </p:spPr>
        </p:cxnSp>
        <p:cxnSp>
          <p:nvCxnSpPr>
            <p:cNvPr id="820521" name="AutoShape 297"/>
            <p:cNvCxnSpPr>
              <a:cxnSpLocks noChangeShapeType="1"/>
              <a:stCxn id="820502" idx="2"/>
              <a:endCxn id="820508" idx="0"/>
            </p:cNvCxnSpPr>
            <p:nvPr/>
          </p:nvCxnSpPr>
          <p:spPr bwMode="auto">
            <a:xfrm flipH="1">
              <a:off x="1152" y="2448"/>
              <a:ext cx="192" cy="432"/>
            </a:xfrm>
            <a:prstGeom prst="straightConnector1">
              <a:avLst/>
            </a:prstGeom>
            <a:noFill/>
            <a:ln w="12700">
              <a:solidFill>
                <a:schemeClr val="tx1"/>
              </a:solidFill>
              <a:round/>
              <a:headEnd type="oval" w="med" len="med"/>
              <a:tailEnd type="triangle" w="med" len="med"/>
            </a:ln>
            <a:effectLst/>
          </p:spPr>
        </p:cxnSp>
        <p:cxnSp>
          <p:nvCxnSpPr>
            <p:cNvPr id="820522" name="AutoShape 298"/>
            <p:cNvCxnSpPr>
              <a:cxnSpLocks noChangeShapeType="1"/>
              <a:stCxn id="820502" idx="2"/>
              <a:endCxn id="820510" idx="0"/>
            </p:cNvCxnSpPr>
            <p:nvPr/>
          </p:nvCxnSpPr>
          <p:spPr bwMode="auto">
            <a:xfrm>
              <a:off x="1344" y="2448"/>
              <a:ext cx="48" cy="432"/>
            </a:xfrm>
            <a:prstGeom prst="straightConnector1">
              <a:avLst/>
            </a:prstGeom>
            <a:noFill/>
            <a:ln w="12700">
              <a:solidFill>
                <a:schemeClr val="tx1"/>
              </a:solidFill>
              <a:round/>
              <a:headEnd type="oval" w="med" len="med"/>
              <a:tailEnd type="triangle" w="med" len="med"/>
            </a:ln>
            <a:effectLst/>
          </p:spPr>
        </p:cxnSp>
        <p:cxnSp>
          <p:nvCxnSpPr>
            <p:cNvPr id="820523" name="AutoShape 299"/>
            <p:cNvCxnSpPr>
              <a:cxnSpLocks noChangeShapeType="1"/>
              <a:stCxn id="820502" idx="2"/>
              <a:endCxn id="820511" idx="0"/>
            </p:cNvCxnSpPr>
            <p:nvPr/>
          </p:nvCxnSpPr>
          <p:spPr bwMode="auto">
            <a:xfrm>
              <a:off x="1344" y="2448"/>
              <a:ext cx="336" cy="432"/>
            </a:xfrm>
            <a:prstGeom prst="straightConnector1">
              <a:avLst/>
            </a:prstGeom>
            <a:noFill/>
            <a:ln w="12700">
              <a:solidFill>
                <a:schemeClr val="tx1"/>
              </a:solidFill>
              <a:round/>
              <a:headEnd type="oval" w="med" len="med"/>
              <a:tailEnd type="triangle" w="med" len="med"/>
            </a:ln>
            <a:effectLst/>
          </p:spPr>
        </p:cxnSp>
        <p:sp>
          <p:nvSpPr>
            <p:cNvPr id="820524" name="Rectangle 300"/>
            <p:cNvSpPr>
              <a:spLocks noChangeArrowheads="1"/>
            </p:cNvSpPr>
            <p:nvPr/>
          </p:nvSpPr>
          <p:spPr bwMode="auto">
            <a:xfrm>
              <a:off x="1920"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cxnSp>
          <p:nvCxnSpPr>
            <p:cNvPr id="820525" name="AutoShape 301"/>
            <p:cNvCxnSpPr>
              <a:cxnSpLocks noChangeShapeType="1"/>
              <a:stCxn id="820502" idx="2"/>
              <a:endCxn id="820524" idx="0"/>
            </p:cNvCxnSpPr>
            <p:nvPr/>
          </p:nvCxnSpPr>
          <p:spPr bwMode="auto">
            <a:xfrm>
              <a:off x="1344" y="2448"/>
              <a:ext cx="672" cy="432"/>
            </a:xfrm>
            <a:prstGeom prst="straightConnector1">
              <a:avLst/>
            </a:prstGeom>
            <a:noFill/>
            <a:ln w="12700">
              <a:solidFill>
                <a:schemeClr val="tx1"/>
              </a:solidFill>
              <a:round/>
              <a:headEnd type="oval" w="med" len="med"/>
              <a:tailEnd type="triangle" w="med" len="med"/>
            </a:ln>
            <a:effectLst/>
          </p:spPr>
        </p:cxnSp>
      </p:grpSp>
      <p:grpSp>
        <p:nvGrpSpPr>
          <p:cNvPr id="13" name="Group 302"/>
          <p:cNvGrpSpPr>
            <a:grpSpLocks/>
          </p:cNvGrpSpPr>
          <p:nvPr/>
        </p:nvGrpSpPr>
        <p:grpSpPr bwMode="auto">
          <a:xfrm>
            <a:off x="2133600" y="3352800"/>
            <a:ext cx="2819400" cy="2057400"/>
            <a:chOff x="528" y="1344"/>
            <a:chExt cx="1776" cy="2160"/>
          </a:xfrm>
        </p:grpSpPr>
        <p:sp>
          <p:nvSpPr>
            <p:cNvPr id="820527" name="AutoShape 303"/>
            <p:cNvSpPr>
              <a:spLocks noChangeArrowheads="1"/>
            </p:cNvSpPr>
            <p:nvPr/>
          </p:nvSpPr>
          <p:spPr bwMode="auto">
            <a:xfrm>
              <a:off x="528" y="1344"/>
              <a:ext cx="1776" cy="2160"/>
            </a:xfrm>
            <a:prstGeom prst="cube">
              <a:avLst>
                <a:gd name="adj" fmla="val 3000"/>
              </a:avLst>
            </a:prstGeom>
            <a:solidFill>
              <a:srgbClr val="FFCC66"/>
            </a:solidFill>
            <a:ln w="12700">
              <a:solidFill>
                <a:schemeClr val="tx1"/>
              </a:solidFill>
              <a:miter lim="800000"/>
              <a:headEnd/>
              <a:tailEnd/>
            </a:ln>
            <a:effectLst/>
          </p:spPr>
          <p:txBody>
            <a:bodyPr anchor="ctr">
              <a:prstTxWarp prst="textNoShape">
                <a:avLst/>
              </a:prstTxWarp>
              <a:spAutoFit/>
            </a:bodyPr>
            <a:lstStyle/>
            <a:p>
              <a:endParaRPr lang="en-US"/>
            </a:p>
          </p:txBody>
        </p:sp>
        <p:sp>
          <p:nvSpPr>
            <p:cNvPr id="820528" name="Rectangle 304"/>
            <p:cNvSpPr>
              <a:spLocks noChangeArrowheads="1"/>
            </p:cNvSpPr>
            <p:nvPr/>
          </p:nvSpPr>
          <p:spPr bwMode="auto">
            <a:xfrm>
              <a:off x="1392" y="1536"/>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529" name="Rectangle 305"/>
            <p:cNvSpPr>
              <a:spLocks noChangeArrowheads="1"/>
            </p:cNvSpPr>
            <p:nvPr/>
          </p:nvSpPr>
          <p:spPr bwMode="auto">
            <a:xfrm>
              <a:off x="1248" y="2256"/>
              <a:ext cx="192" cy="192"/>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530" name="Rectangle 306"/>
            <p:cNvSpPr>
              <a:spLocks noChangeArrowheads="1"/>
            </p:cNvSpPr>
            <p:nvPr/>
          </p:nvSpPr>
          <p:spPr bwMode="auto">
            <a:xfrm>
              <a:off x="1872" y="1728"/>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531" name="Rectangle 307"/>
            <p:cNvSpPr>
              <a:spLocks noChangeArrowheads="1"/>
            </p:cNvSpPr>
            <p:nvPr/>
          </p:nvSpPr>
          <p:spPr bwMode="auto">
            <a:xfrm>
              <a:off x="720" y="1824"/>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532" name="Rectangle 308"/>
            <p:cNvSpPr>
              <a:spLocks noChangeArrowheads="1"/>
            </p:cNvSpPr>
            <p:nvPr/>
          </p:nvSpPr>
          <p:spPr bwMode="auto">
            <a:xfrm>
              <a:off x="624" y="2208"/>
              <a:ext cx="192" cy="192"/>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533" name="Rectangle 309"/>
            <p:cNvSpPr>
              <a:spLocks noChangeArrowheads="1"/>
            </p:cNvSpPr>
            <p:nvPr/>
          </p:nvSpPr>
          <p:spPr bwMode="auto">
            <a:xfrm flipV="1">
              <a:off x="912" y="2208"/>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534" name="Rectangle 310"/>
            <p:cNvSpPr>
              <a:spLocks noChangeArrowheads="1"/>
            </p:cNvSpPr>
            <p:nvPr/>
          </p:nvSpPr>
          <p:spPr bwMode="auto">
            <a:xfrm>
              <a:off x="816"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535" name="Rectangle 311"/>
            <p:cNvSpPr>
              <a:spLocks noChangeArrowheads="1"/>
            </p:cNvSpPr>
            <p:nvPr/>
          </p:nvSpPr>
          <p:spPr bwMode="auto">
            <a:xfrm>
              <a:off x="1056"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536" name="Rectangle 312"/>
            <p:cNvSpPr>
              <a:spLocks noChangeArrowheads="1"/>
            </p:cNvSpPr>
            <p:nvPr/>
          </p:nvSpPr>
          <p:spPr bwMode="auto">
            <a:xfrm>
              <a:off x="1584" y="2064"/>
              <a:ext cx="192" cy="192"/>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537" name="Rectangle 313"/>
            <p:cNvSpPr>
              <a:spLocks noChangeArrowheads="1"/>
            </p:cNvSpPr>
            <p:nvPr/>
          </p:nvSpPr>
          <p:spPr bwMode="auto">
            <a:xfrm>
              <a:off x="1296"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538" name="Rectangle 314"/>
            <p:cNvSpPr>
              <a:spLocks noChangeArrowheads="1"/>
            </p:cNvSpPr>
            <p:nvPr/>
          </p:nvSpPr>
          <p:spPr bwMode="auto">
            <a:xfrm>
              <a:off x="1584"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539" name="Rectangle 315"/>
            <p:cNvSpPr>
              <a:spLocks noChangeArrowheads="1"/>
            </p:cNvSpPr>
            <p:nvPr/>
          </p:nvSpPr>
          <p:spPr bwMode="auto">
            <a:xfrm>
              <a:off x="2016" y="2112"/>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cxnSp>
          <p:nvCxnSpPr>
            <p:cNvPr id="820540" name="AutoShape 316"/>
            <p:cNvCxnSpPr>
              <a:cxnSpLocks noChangeShapeType="1"/>
              <a:stCxn id="820528" idx="2"/>
              <a:endCxn id="820531" idx="3"/>
            </p:cNvCxnSpPr>
            <p:nvPr/>
          </p:nvCxnSpPr>
          <p:spPr bwMode="auto">
            <a:xfrm flipH="1">
              <a:off x="912" y="1680"/>
              <a:ext cx="576" cy="216"/>
            </a:xfrm>
            <a:prstGeom prst="straightConnector1">
              <a:avLst/>
            </a:prstGeom>
            <a:noFill/>
            <a:ln w="12700">
              <a:solidFill>
                <a:schemeClr val="tx1"/>
              </a:solidFill>
              <a:round/>
              <a:headEnd type="oval" w="med" len="med"/>
              <a:tailEnd type="triangle" w="med" len="med"/>
            </a:ln>
            <a:effectLst/>
          </p:spPr>
        </p:cxnSp>
        <p:cxnSp>
          <p:nvCxnSpPr>
            <p:cNvPr id="820541" name="AutoShape 317"/>
            <p:cNvCxnSpPr>
              <a:cxnSpLocks noChangeShapeType="1"/>
              <a:stCxn id="820528" idx="2"/>
              <a:endCxn id="820530" idx="1"/>
            </p:cNvCxnSpPr>
            <p:nvPr/>
          </p:nvCxnSpPr>
          <p:spPr bwMode="auto">
            <a:xfrm>
              <a:off x="1488" y="1680"/>
              <a:ext cx="384" cy="120"/>
            </a:xfrm>
            <a:prstGeom prst="straightConnector1">
              <a:avLst/>
            </a:prstGeom>
            <a:noFill/>
            <a:ln w="12700">
              <a:solidFill>
                <a:schemeClr val="tx1"/>
              </a:solidFill>
              <a:round/>
              <a:headEnd type="oval" w="med" len="med"/>
              <a:tailEnd type="triangle" w="med" len="med"/>
            </a:ln>
            <a:effectLst/>
          </p:spPr>
        </p:cxnSp>
        <p:cxnSp>
          <p:nvCxnSpPr>
            <p:cNvPr id="820542" name="AutoShape 318"/>
            <p:cNvCxnSpPr>
              <a:cxnSpLocks noChangeShapeType="1"/>
              <a:stCxn id="820531" idx="2"/>
              <a:endCxn id="820532" idx="0"/>
            </p:cNvCxnSpPr>
            <p:nvPr/>
          </p:nvCxnSpPr>
          <p:spPr bwMode="auto">
            <a:xfrm flipH="1">
              <a:off x="720" y="1968"/>
              <a:ext cx="96" cy="240"/>
            </a:xfrm>
            <a:prstGeom prst="straightConnector1">
              <a:avLst/>
            </a:prstGeom>
            <a:noFill/>
            <a:ln w="12700">
              <a:solidFill>
                <a:schemeClr val="tx1"/>
              </a:solidFill>
              <a:round/>
              <a:headEnd type="oval" w="med" len="med"/>
              <a:tailEnd type="triangle" w="med" len="med"/>
            </a:ln>
            <a:effectLst/>
          </p:spPr>
        </p:cxnSp>
        <p:cxnSp>
          <p:nvCxnSpPr>
            <p:cNvPr id="820543" name="AutoShape 319"/>
            <p:cNvCxnSpPr>
              <a:cxnSpLocks noChangeShapeType="1"/>
              <a:stCxn id="820531" idx="2"/>
              <a:endCxn id="820533" idx="2"/>
            </p:cNvCxnSpPr>
            <p:nvPr/>
          </p:nvCxnSpPr>
          <p:spPr bwMode="auto">
            <a:xfrm>
              <a:off x="816" y="1968"/>
              <a:ext cx="191" cy="240"/>
            </a:xfrm>
            <a:prstGeom prst="straightConnector1">
              <a:avLst/>
            </a:prstGeom>
            <a:noFill/>
            <a:ln w="12700">
              <a:solidFill>
                <a:schemeClr val="tx1"/>
              </a:solidFill>
              <a:round/>
              <a:headEnd type="oval" w="med" len="med"/>
              <a:tailEnd type="triangle" w="med" len="med"/>
            </a:ln>
            <a:effectLst/>
          </p:spPr>
        </p:cxnSp>
        <p:cxnSp>
          <p:nvCxnSpPr>
            <p:cNvPr id="820544" name="AutoShape 320"/>
            <p:cNvCxnSpPr>
              <a:cxnSpLocks noChangeShapeType="1"/>
              <a:stCxn id="820528" idx="2"/>
              <a:endCxn id="820529" idx="0"/>
            </p:cNvCxnSpPr>
            <p:nvPr/>
          </p:nvCxnSpPr>
          <p:spPr bwMode="auto">
            <a:xfrm flipH="1">
              <a:off x="1344" y="1680"/>
              <a:ext cx="144" cy="576"/>
            </a:xfrm>
            <a:prstGeom prst="straightConnector1">
              <a:avLst/>
            </a:prstGeom>
            <a:noFill/>
            <a:ln w="12700">
              <a:solidFill>
                <a:schemeClr val="tx1"/>
              </a:solidFill>
              <a:round/>
              <a:headEnd type="oval" w="med" len="med"/>
              <a:tailEnd type="triangle" w="med" len="med"/>
            </a:ln>
            <a:effectLst/>
          </p:spPr>
        </p:cxnSp>
        <p:cxnSp>
          <p:nvCxnSpPr>
            <p:cNvPr id="820545" name="AutoShape 321"/>
            <p:cNvCxnSpPr>
              <a:cxnSpLocks noChangeShapeType="1"/>
              <a:stCxn id="820530" idx="2"/>
              <a:endCxn id="820536" idx="0"/>
            </p:cNvCxnSpPr>
            <p:nvPr/>
          </p:nvCxnSpPr>
          <p:spPr bwMode="auto">
            <a:xfrm flipH="1">
              <a:off x="1680" y="1872"/>
              <a:ext cx="288" cy="192"/>
            </a:xfrm>
            <a:prstGeom prst="straightConnector1">
              <a:avLst/>
            </a:prstGeom>
            <a:noFill/>
            <a:ln w="12700">
              <a:solidFill>
                <a:schemeClr val="tx1"/>
              </a:solidFill>
              <a:round/>
              <a:headEnd type="oval" w="med" len="med"/>
              <a:tailEnd type="triangle" w="med" len="med"/>
            </a:ln>
            <a:effectLst/>
          </p:spPr>
        </p:cxnSp>
        <p:cxnSp>
          <p:nvCxnSpPr>
            <p:cNvPr id="820546" name="AutoShape 322"/>
            <p:cNvCxnSpPr>
              <a:cxnSpLocks noChangeShapeType="1"/>
              <a:stCxn id="820530" idx="2"/>
              <a:endCxn id="820539" idx="0"/>
            </p:cNvCxnSpPr>
            <p:nvPr/>
          </p:nvCxnSpPr>
          <p:spPr bwMode="auto">
            <a:xfrm>
              <a:off x="1968" y="1872"/>
              <a:ext cx="144" cy="240"/>
            </a:xfrm>
            <a:prstGeom prst="straightConnector1">
              <a:avLst/>
            </a:prstGeom>
            <a:noFill/>
            <a:ln w="12700">
              <a:solidFill>
                <a:schemeClr val="tx1"/>
              </a:solidFill>
              <a:round/>
              <a:headEnd type="oval" w="med" len="med"/>
              <a:tailEnd type="triangle" w="med" len="med"/>
            </a:ln>
            <a:effectLst/>
          </p:spPr>
        </p:cxnSp>
        <p:cxnSp>
          <p:nvCxnSpPr>
            <p:cNvPr id="820547" name="AutoShape 323"/>
            <p:cNvCxnSpPr>
              <a:cxnSpLocks noChangeShapeType="1"/>
              <a:stCxn id="820529" idx="2"/>
              <a:endCxn id="820534" idx="0"/>
            </p:cNvCxnSpPr>
            <p:nvPr/>
          </p:nvCxnSpPr>
          <p:spPr bwMode="auto">
            <a:xfrm flipH="1">
              <a:off x="912" y="2448"/>
              <a:ext cx="432" cy="432"/>
            </a:xfrm>
            <a:prstGeom prst="straightConnector1">
              <a:avLst/>
            </a:prstGeom>
            <a:noFill/>
            <a:ln w="12700">
              <a:solidFill>
                <a:schemeClr val="tx1"/>
              </a:solidFill>
              <a:round/>
              <a:headEnd type="oval" w="med" len="med"/>
              <a:tailEnd type="triangle" w="med" len="med"/>
            </a:ln>
            <a:effectLst/>
          </p:spPr>
        </p:cxnSp>
        <p:cxnSp>
          <p:nvCxnSpPr>
            <p:cNvPr id="820548" name="AutoShape 324"/>
            <p:cNvCxnSpPr>
              <a:cxnSpLocks noChangeShapeType="1"/>
              <a:stCxn id="820529" idx="2"/>
              <a:endCxn id="820535" idx="0"/>
            </p:cNvCxnSpPr>
            <p:nvPr/>
          </p:nvCxnSpPr>
          <p:spPr bwMode="auto">
            <a:xfrm flipH="1">
              <a:off x="1152" y="2448"/>
              <a:ext cx="192" cy="432"/>
            </a:xfrm>
            <a:prstGeom prst="straightConnector1">
              <a:avLst/>
            </a:prstGeom>
            <a:noFill/>
            <a:ln w="12700">
              <a:solidFill>
                <a:schemeClr val="tx1"/>
              </a:solidFill>
              <a:round/>
              <a:headEnd type="oval" w="med" len="med"/>
              <a:tailEnd type="triangle" w="med" len="med"/>
            </a:ln>
            <a:effectLst/>
          </p:spPr>
        </p:cxnSp>
        <p:cxnSp>
          <p:nvCxnSpPr>
            <p:cNvPr id="820549" name="AutoShape 325"/>
            <p:cNvCxnSpPr>
              <a:cxnSpLocks noChangeShapeType="1"/>
              <a:stCxn id="820529" idx="2"/>
              <a:endCxn id="820537" idx="0"/>
            </p:cNvCxnSpPr>
            <p:nvPr/>
          </p:nvCxnSpPr>
          <p:spPr bwMode="auto">
            <a:xfrm>
              <a:off x="1344" y="2448"/>
              <a:ext cx="48" cy="432"/>
            </a:xfrm>
            <a:prstGeom prst="straightConnector1">
              <a:avLst/>
            </a:prstGeom>
            <a:noFill/>
            <a:ln w="12700">
              <a:solidFill>
                <a:schemeClr val="tx1"/>
              </a:solidFill>
              <a:round/>
              <a:headEnd type="oval" w="med" len="med"/>
              <a:tailEnd type="triangle" w="med" len="med"/>
            </a:ln>
            <a:effectLst/>
          </p:spPr>
        </p:cxnSp>
        <p:cxnSp>
          <p:nvCxnSpPr>
            <p:cNvPr id="820550" name="AutoShape 326"/>
            <p:cNvCxnSpPr>
              <a:cxnSpLocks noChangeShapeType="1"/>
              <a:stCxn id="820529" idx="2"/>
              <a:endCxn id="820538" idx="0"/>
            </p:cNvCxnSpPr>
            <p:nvPr/>
          </p:nvCxnSpPr>
          <p:spPr bwMode="auto">
            <a:xfrm>
              <a:off x="1344" y="2448"/>
              <a:ext cx="336" cy="432"/>
            </a:xfrm>
            <a:prstGeom prst="straightConnector1">
              <a:avLst/>
            </a:prstGeom>
            <a:noFill/>
            <a:ln w="12700">
              <a:solidFill>
                <a:schemeClr val="tx1"/>
              </a:solidFill>
              <a:round/>
              <a:headEnd type="oval" w="med" len="med"/>
              <a:tailEnd type="triangle" w="med" len="med"/>
            </a:ln>
            <a:effectLst/>
          </p:spPr>
        </p:cxnSp>
        <p:sp>
          <p:nvSpPr>
            <p:cNvPr id="820551" name="Rectangle 327"/>
            <p:cNvSpPr>
              <a:spLocks noChangeArrowheads="1"/>
            </p:cNvSpPr>
            <p:nvPr/>
          </p:nvSpPr>
          <p:spPr bwMode="auto">
            <a:xfrm>
              <a:off x="1920"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cxnSp>
          <p:nvCxnSpPr>
            <p:cNvPr id="820552" name="AutoShape 328"/>
            <p:cNvCxnSpPr>
              <a:cxnSpLocks noChangeShapeType="1"/>
              <a:stCxn id="820529" idx="2"/>
              <a:endCxn id="820551" idx="0"/>
            </p:cNvCxnSpPr>
            <p:nvPr/>
          </p:nvCxnSpPr>
          <p:spPr bwMode="auto">
            <a:xfrm>
              <a:off x="1344" y="2448"/>
              <a:ext cx="672" cy="432"/>
            </a:xfrm>
            <a:prstGeom prst="straightConnector1">
              <a:avLst/>
            </a:prstGeom>
            <a:noFill/>
            <a:ln w="12700">
              <a:solidFill>
                <a:schemeClr val="tx1"/>
              </a:solidFill>
              <a:round/>
              <a:headEnd type="oval" w="med" len="med"/>
              <a:tailEnd type="triangle" w="med" len="med"/>
            </a:ln>
            <a:effectLst/>
          </p:spPr>
        </p:cxnSp>
      </p:grpSp>
      <p:grpSp>
        <p:nvGrpSpPr>
          <p:cNvPr id="14" name="Group 329"/>
          <p:cNvGrpSpPr>
            <a:grpSpLocks/>
          </p:cNvGrpSpPr>
          <p:nvPr/>
        </p:nvGrpSpPr>
        <p:grpSpPr bwMode="auto">
          <a:xfrm>
            <a:off x="2286000" y="3505200"/>
            <a:ext cx="2819400" cy="2057400"/>
            <a:chOff x="528" y="1344"/>
            <a:chExt cx="1776" cy="2160"/>
          </a:xfrm>
        </p:grpSpPr>
        <p:sp>
          <p:nvSpPr>
            <p:cNvPr id="820554" name="AutoShape 330"/>
            <p:cNvSpPr>
              <a:spLocks noChangeArrowheads="1"/>
            </p:cNvSpPr>
            <p:nvPr/>
          </p:nvSpPr>
          <p:spPr bwMode="auto">
            <a:xfrm>
              <a:off x="528" y="1344"/>
              <a:ext cx="1776" cy="2160"/>
            </a:xfrm>
            <a:prstGeom prst="cube">
              <a:avLst>
                <a:gd name="adj" fmla="val 3000"/>
              </a:avLst>
            </a:prstGeom>
            <a:solidFill>
              <a:srgbClr val="FFCC66"/>
            </a:solidFill>
            <a:ln w="12700">
              <a:solidFill>
                <a:schemeClr val="tx1"/>
              </a:solidFill>
              <a:miter lim="800000"/>
              <a:headEnd/>
              <a:tailEnd/>
            </a:ln>
            <a:effectLst/>
          </p:spPr>
          <p:txBody>
            <a:bodyPr anchor="ctr">
              <a:prstTxWarp prst="textNoShape">
                <a:avLst/>
              </a:prstTxWarp>
              <a:spAutoFit/>
            </a:bodyPr>
            <a:lstStyle/>
            <a:p>
              <a:endParaRPr lang="en-US"/>
            </a:p>
          </p:txBody>
        </p:sp>
        <p:sp>
          <p:nvSpPr>
            <p:cNvPr id="820555" name="Rectangle 331"/>
            <p:cNvSpPr>
              <a:spLocks noChangeArrowheads="1"/>
            </p:cNvSpPr>
            <p:nvPr/>
          </p:nvSpPr>
          <p:spPr bwMode="auto">
            <a:xfrm>
              <a:off x="1392" y="1536"/>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556" name="Rectangle 332"/>
            <p:cNvSpPr>
              <a:spLocks noChangeArrowheads="1"/>
            </p:cNvSpPr>
            <p:nvPr/>
          </p:nvSpPr>
          <p:spPr bwMode="auto">
            <a:xfrm>
              <a:off x="1248" y="2256"/>
              <a:ext cx="192" cy="192"/>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557" name="Rectangle 333"/>
            <p:cNvSpPr>
              <a:spLocks noChangeArrowheads="1"/>
            </p:cNvSpPr>
            <p:nvPr/>
          </p:nvSpPr>
          <p:spPr bwMode="auto">
            <a:xfrm>
              <a:off x="1872" y="1728"/>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558" name="Rectangle 334"/>
            <p:cNvSpPr>
              <a:spLocks noChangeArrowheads="1"/>
            </p:cNvSpPr>
            <p:nvPr/>
          </p:nvSpPr>
          <p:spPr bwMode="auto">
            <a:xfrm>
              <a:off x="720" y="1824"/>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559" name="Rectangle 335"/>
            <p:cNvSpPr>
              <a:spLocks noChangeArrowheads="1"/>
            </p:cNvSpPr>
            <p:nvPr/>
          </p:nvSpPr>
          <p:spPr bwMode="auto">
            <a:xfrm>
              <a:off x="624" y="2208"/>
              <a:ext cx="192" cy="192"/>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560" name="Rectangle 336"/>
            <p:cNvSpPr>
              <a:spLocks noChangeArrowheads="1"/>
            </p:cNvSpPr>
            <p:nvPr/>
          </p:nvSpPr>
          <p:spPr bwMode="auto">
            <a:xfrm flipV="1">
              <a:off x="912" y="2208"/>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561" name="Rectangle 337"/>
            <p:cNvSpPr>
              <a:spLocks noChangeArrowheads="1"/>
            </p:cNvSpPr>
            <p:nvPr/>
          </p:nvSpPr>
          <p:spPr bwMode="auto">
            <a:xfrm>
              <a:off x="816"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562" name="Rectangle 338"/>
            <p:cNvSpPr>
              <a:spLocks noChangeArrowheads="1"/>
            </p:cNvSpPr>
            <p:nvPr/>
          </p:nvSpPr>
          <p:spPr bwMode="auto">
            <a:xfrm>
              <a:off x="1056"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563" name="Rectangle 339"/>
            <p:cNvSpPr>
              <a:spLocks noChangeArrowheads="1"/>
            </p:cNvSpPr>
            <p:nvPr/>
          </p:nvSpPr>
          <p:spPr bwMode="auto">
            <a:xfrm>
              <a:off x="1584" y="2064"/>
              <a:ext cx="192" cy="192"/>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564" name="Rectangle 340"/>
            <p:cNvSpPr>
              <a:spLocks noChangeArrowheads="1"/>
            </p:cNvSpPr>
            <p:nvPr/>
          </p:nvSpPr>
          <p:spPr bwMode="auto">
            <a:xfrm>
              <a:off x="1296"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565" name="Rectangle 341"/>
            <p:cNvSpPr>
              <a:spLocks noChangeArrowheads="1"/>
            </p:cNvSpPr>
            <p:nvPr/>
          </p:nvSpPr>
          <p:spPr bwMode="auto">
            <a:xfrm>
              <a:off x="1584"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566" name="Rectangle 342"/>
            <p:cNvSpPr>
              <a:spLocks noChangeArrowheads="1"/>
            </p:cNvSpPr>
            <p:nvPr/>
          </p:nvSpPr>
          <p:spPr bwMode="auto">
            <a:xfrm>
              <a:off x="2016" y="2112"/>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cxnSp>
          <p:nvCxnSpPr>
            <p:cNvPr id="820567" name="AutoShape 343"/>
            <p:cNvCxnSpPr>
              <a:cxnSpLocks noChangeShapeType="1"/>
              <a:stCxn id="820555" idx="2"/>
              <a:endCxn id="820558" idx="3"/>
            </p:cNvCxnSpPr>
            <p:nvPr/>
          </p:nvCxnSpPr>
          <p:spPr bwMode="auto">
            <a:xfrm flipH="1">
              <a:off x="912" y="1680"/>
              <a:ext cx="576" cy="216"/>
            </a:xfrm>
            <a:prstGeom prst="straightConnector1">
              <a:avLst/>
            </a:prstGeom>
            <a:noFill/>
            <a:ln w="12700">
              <a:solidFill>
                <a:schemeClr val="tx1"/>
              </a:solidFill>
              <a:round/>
              <a:headEnd type="oval" w="med" len="med"/>
              <a:tailEnd type="triangle" w="med" len="med"/>
            </a:ln>
            <a:effectLst/>
          </p:spPr>
        </p:cxnSp>
        <p:cxnSp>
          <p:nvCxnSpPr>
            <p:cNvPr id="820568" name="AutoShape 344"/>
            <p:cNvCxnSpPr>
              <a:cxnSpLocks noChangeShapeType="1"/>
              <a:stCxn id="820555" idx="2"/>
              <a:endCxn id="820557" idx="1"/>
            </p:cNvCxnSpPr>
            <p:nvPr/>
          </p:nvCxnSpPr>
          <p:spPr bwMode="auto">
            <a:xfrm>
              <a:off x="1488" y="1680"/>
              <a:ext cx="384" cy="120"/>
            </a:xfrm>
            <a:prstGeom prst="straightConnector1">
              <a:avLst/>
            </a:prstGeom>
            <a:noFill/>
            <a:ln w="12700">
              <a:solidFill>
                <a:schemeClr val="tx1"/>
              </a:solidFill>
              <a:round/>
              <a:headEnd type="oval" w="med" len="med"/>
              <a:tailEnd type="triangle" w="med" len="med"/>
            </a:ln>
            <a:effectLst/>
          </p:spPr>
        </p:cxnSp>
        <p:cxnSp>
          <p:nvCxnSpPr>
            <p:cNvPr id="820569" name="AutoShape 345"/>
            <p:cNvCxnSpPr>
              <a:cxnSpLocks noChangeShapeType="1"/>
              <a:stCxn id="820558" idx="2"/>
              <a:endCxn id="820559" idx="0"/>
            </p:cNvCxnSpPr>
            <p:nvPr/>
          </p:nvCxnSpPr>
          <p:spPr bwMode="auto">
            <a:xfrm flipH="1">
              <a:off x="720" y="1968"/>
              <a:ext cx="96" cy="240"/>
            </a:xfrm>
            <a:prstGeom prst="straightConnector1">
              <a:avLst/>
            </a:prstGeom>
            <a:noFill/>
            <a:ln w="12700">
              <a:solidFill>
                <a:schemeClr val="tx1"/>
              </a:solidFill>
              <a:round/>
              <a:headEnd type="oval" w="med" len="med"/>
              <a:tailEnd type="triangle" w="med" len="med"/>
            </a:ln>
            <a:effectLst/>
          </p:spPr>
        </p:cxnSp>
        <p:cxnSp>
          <p:nvCxnSpPr>
            <p:cNvPr id="820570" name="AutoShape 346"/>
            <p:cNvCxnSpPr>
              <a:cxnSpLocks noChangeShapeType="1"/>
              <a:stCxn id="820558" idx="2"/>
              <a:endCxn id="820560" idx="2"/>
            </p:cNvCxnSpPr>
            <p:nvPr/>
          </p:nvCxnSpPr>
          <p:spPr bwMode="auto">
            <a:xfrm>
              <a:off x="816" y="1968"/>
              <a:ext cx="191" cy="240"/>
            </a:xfrm>
            <a:prstGeom prst="straightConnector1">
              <a:avLst/>
            </a:prstGeom>
            <a:noFill/>
            <a:ln w="12700">
              <a:solidFill>
                <a:schemeClr val="tx1"/>
              </a:solidFill>
              <a:round/>
              <a:headEnd type="oval" w="med" len="med"/>
              <a:tailEnd type="triangle" w="med" len="med"/>
            </a:ln>
            <a:effectLst/>
          </p:spPr>
        </p:cxnSp>
        <p:cxnSp>
          <p:nvCxnSpPr>
            <p:cNvPr id="820571" name="AutoShape 347"/>
            <p:cNvCxnSpPr>
              <a:cxnSpLocks noChangeShapeType="1"/>
              <a:stCxn id="820555" idx="2"/>
              <a:endCxn id="820556" idx="0"/>
            </p:cNvCxnSpPr>
            <p:nvPr/>
          </p:nvCxnSpPr>
          <p:spPr bwMode="auto">
            <a:xfrm flipH="1">
              <a:off x="1344" y="1680"/>
              <a:ext cx="144" cy="576"/>
            </a:xfrm>
            <a:prstGeom prst="straightConnector1">
              <a:avLst/>
            </a:prstGeom>
            <a:noFill/>
            <a:ln w="12700">
              <a:solidFill>
                <a:schemeClr val="tx1"/>
              </a:solidFill>
              <a:round/>
              <a:headEnd type="oval" w="med" len="med"/>
              <a:tailEnd type="triangle" w="med" len="med"/>
            </a:ln>
            <a:effectLst/>
          </p:spPr>
        </p:cxnSp>
        <p:cxnSp>
          <p:nvCxnSpPr>
            <p:cNvPr id="820572" name="AutoShape 348"/>
            <p:cNvCxnSpPr>
              <a:cxnSpLocks noChangeShapeType="1"/>
              <a:stCxn id="820557" idx="2"/>
              <a:endCxn id="820563" idx="0"/>
            </p:cNvCxnSpPr>
            <p:nvPr/>
          </p:nvCxnSpPr>
          <p:spPr bwMode="auto">
            <a:xfrm flipH="1">
              <a:off x="1680" y="1872"/>
              <a:ext cx="288" cy="192"/>
            </a:xfrm>
            <a:prstGeom prst="straightConnector1">
              <a:avLst/>
            </a:prstGeom>
            <a:noFill/>
            <a:ln w="12700">
              <a:solidFill>
                <a:schemeClr val="tx1"/>
              </a:solidFill>
              <a:round/>
              <a:headEnd type="oval" w="med" len="med"/>
              <a:tailEnd type="triangle" w="med" len="med"/>
            </a:ln>
            <a:effectLst/>
          </p:spPr>
        </p:cxnSp>
        <p:cxnSp>
          <p:nvCxnSpPr>
            <p:cNvPr id="820573" name="AutoShape 349"/>
            <p:cNvCxnSpPr>
              <a:cxnSpLocks noChangeShapeType="1"/>
              <a:stCxn id="820557" idx="2"/>
              <a:endCxn id="820566" idx="0"/>
            </p:cNvCxnSpPr>
            <p:nvPr/>
          </p:nvCxnSpPr>
          <p:spPr bwMode="auto">
            <a:xfrm>
              <a:off x="1968" y="1872"/>
              <a:ext cx="144" cy="240"/>
            </a:xfrm>
            <a:prstGeom prst="straightConnector1">
              <a:avLst/>
            </a:prstGeom>
            <a:noFill/>
            <a:ln w="12700">
              <a:solidFill>
                <a:schemeClr val="tx1"/>
              </a:solidFill>
              <a:round/>
              <a:headEnd type="oval" w="med" len="med"/>
              <a:tailEnd type="triangle" w="med" len="med"/>
            </a:ln>
            <a:effectLst/>
          </p:spPr>
        </p:cxnSp>
        <p:cxnSp>
          <p:nvCxnSpPr>
            <p:cNvPr id="820574" name="AutoShape 350"/>
            <p:cNvCxnSpPr>
              <a:cxnSpLocks noChangeShapeType="1"/>
              <a:stCxn id="820556" idx="2"/>
              <a:endCxn id="820561" idx="0"/>
            </p:cNvCxnSpPr>
            <p:nvPr/>
          </p:nvCxnSpPr>
          <p:spPr bwMode="auto">
            <a:xfrm flipH="1">
              <a:off x="912" y="2448"/>
              <a:ext cx="432" cy="432"/>
            </a:xfrm>
            <a:prstGeom prst="straightConnector1">
              <a:avLst/>
            </a:prstGeom>
            <a:noFill/>
            <a:ln w="12700">
              <a:solidFill>
                <a:schemeClr val="tx1"/>
              </a:solidFill>
              <a:round/>
              <a:headEnd type="oval" w="med" len="med"/>
              <a:tailEnd type="triangle" w="med" len="med"/>
            </a:ln>
            <a:effectLst/>
          </p:spPr>
        </p:cxnSp>
        <p:cxnSp>
          <p:nvCxnSpPr>
            <p:cNvPr id="820575" name="AutoShape 351"/>
            <p:cNvCxnSpPr>
              <a:cxnSpLocks noChangeShapeType="1"/>
              <a:stCxn id="820556" idx="2"/>
              <a:endCxn id="820562" idx="0"/>
            </p:cNvCxnSpPr>
            <p:nvPr/>
          </p:nvCxnSpPr>
          <p:spPr bwMode="auto">
            <a:xfrm flipH="1">
              <a:off x="1152" y="2448"/>
              <a:ext cx="192" cy="432"/>
            </a:xfrm>
            <a:prstGeom prst="straightConnector1">
              <a:avLst/>
            </a:prstGeom>
            <a:noFill/>
            <a:ln w="12700">
              <a:solidFill>
                <a:schemeClr val="tx1"/>
              </a:solidFill>
              <a:round/>
              <a:headEnd type="oval" w="med" len="med"/>
              <a:tailEnd type="triangle" w="med" len="med"/>
            </a:ln>
            <a:effectLst/>
          </p:spPr>
        </p:cxnSp>
        <p:cxnSp>
          <p:nvCxnSpPr>
            <p:cNvPr id="820576" name="AutoShape 352"/>
            <p:cNvCxnSpPr>
              <a:cxnSpLocks noChangeShapeType="1"/>
              <a:stCxn id="820556" idx="2"/>
              <a:endCxn id="820564" idx="0"/>
            </p:cNvCxnSpPr>
            <p:nvPr/>
          </p:nvCxnSpPr>
          <p:spPr bwMode="auto">
            <a:xfrm>
              <a:off x="1344" y="2448"/>
              <a:ext cx="48" cy="432"/>
            </a:xfrm>
            <a:prstGeom prst="straightConnector1">
              <a:avLst/>
            </a:prstGeom>
            <a:noFill/>
            <a:ln w="12700">
              <a:solidFill>
                <a:schemeClr val="tx1"/>
              </a:solidFill>
              <a:round/>
              <a:headEnd type="oval" w="med" len="med"/>
              <a:tailEnd type="triangle" w="med" len="med"/>
            </a:ln>
            <a:effectLst/>
          </p:spPr>
        </p:cxnSp>
        <p:cxnSp>
          <p:nvCxnSpPr>
            <p:cNvPr id="820577" name="AutoShape 353"/>
            <p:cNvCxnSpPr>
              <a:cxnSpLocks noChangeShapeType="1"/>
              <a:stCxn id="820556" idx="2"/>
              <a:endCxn id="820565" idx="0"/>
            </p:cNvCxnSpPr>
            <p:nvPr/>
          </p:nvCxnSpPr>
          <p:spPr bwMode="auto">
            <a:xfrm>
              <a:off x="1344" y="2448"/>
              <a:ext cx="336" cy="432"/>
            </a:xfrm>
            <a:prstGeom prst="straightConnector1">
              <a:avLst/>
            </a:prstGeom>
            <a:noFill/>
            <a:ln w="12700">
              <a:solidFill>
                <a:schemeClr val="tx1"/>
              </a:solidFill>
              <a:round/>
              <a:headEnd type="oval" w="med" len="med"/>
              <a:tailEnd type="triangle" w="med" len="med"/>
            </a:ln>
            <a:effectLst/>
          </p:spPr>
        </p:cxnSp>
        <p:sp>
          <p:nvSpPr>
            <p:cNvPr id="820578" name="Rectangle 354"/>
            <p:cNvSpPr>
              <a:spLocks noChangeArrowheads="1"/>
            </p:cNvSpPr>
            <p:nvPr/>
          </p:nvSpPr>
          <p:spPr bwMode="auto">
            <a:xfrm>
              <a:off x="1920"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cxnSp>
          <p:nvCxnSpPr>
            <p:cNvPr id="820579" name="AutoShape 355"/>
            <p:cNvCxnSpPr>
              <a:cxnSpLocks noChangeShapeType="1"/>
              <a:stCxn id="820556" idx="2"/>
              <a:endCxn id="820578" idx="0"/>
            </p:cNvCxnSpPr>
            <p:nvPr/>
          </p:nvCxnSpPr>
          <p:spPr bwMode="auto">
            <a:xfrm>
              <a:off x="1344" y="2448"/>
              <a:ext cx="672" cy="432"/>
            </a:xfrm>
            <a:prstGeom prst="straightConnector1">
              <a:avLst/>
            </a:prstGeom>
            <a:noFill/>
            <a:ln w="12700">
              <a:solidFill>
                <a:schemeClr val="tx1"/>
              </a:solidFill>
              <a:round/>
              <a:headEnd type="oval" w="med" len="med"/>
              <a:tailEnd type="triangle" w="med" len="med"/>
            </a:ln>
            <a:effectLst/>
          </p:spPr>
        </p:cxnSp>
      </p:grpSp>
      <p:grpSp>
        <p:nvGrpSpPr>
          <p:cNvPr id="15" name="Group 356"/>
          <p:cNvGrpSpPr>
            <a:grpSpLocks/>
          </p:cNvGrpSpPr>
          <p:nvPr/>
        </p:nvGrpSpPr>
        <p:grpSpPr bwMode="auto">
          <a:xfrm>
            <a:off x="2438400" y="3657600"/>
            <a:ext cx="2819400" cy="2057400"/>
            <a:chOff x="528" y="1344"/>
            <a:chExt cx="1776" cy="2160"/>
          </a:xfrm>
        </p:grpSpPr>
        <p:sp>
          <p:nvSpPr>
            <p:cNvPr id="820581" name="AutoShape 357"/>
            <p:cNvSpPr>
              <a:spLocks noChangeArrowheads="1"/>
            </p:cNvSpPr>
            <p:nvPr/>
          </p:nvSpPr>
          <p:spPr bwMode="auto">
            <a:xfrm>
              <a:off x="528" y="1344"/>
              <a:ext cx="1776" cy="2160"/>
            </a:xfrm>
            <a:prstGeom prst="cube">
              <a:avLst>
                <a:gd name="adj" fmla="val 3000"/>
              </a:avLst>
            </a:prstGeom>
            <a:solidFill>
              <a:srgbClr val="FFCC66"/>
            </a:solidFill>
            <a:ln w="12700">
              <a:solidFill>
                <a:schemeClr val="tx1"/>
              </a:solidFill>
              <a:miter lim="800000"/>
              <a:headEnd/>
              <a:tailEnd/>
            </a:ln>
            <a:effectLst/>
          </p:spPr>
          <p:txBody>
            <a:bodyPr anchor="ctr">
              <a:prstTxWarp prst="textNoShape">
                <a:avLst/>
              </a:prstTxWarp>
              <a:spAutoFit/>
            </a:bodyPr>
            <a:lstStyle/>
            <a:p>
              <a:endParaRPr lang="en-US"/>
            </a:p>
          </p:txBody>
        </p:sp>
        <p:sp>
          <p:nvSpPr>
            <p:cNvPr id="820582" name="Rectangle 358"/>
            <p:cNvSpPr>
              <a:spLocks noChangeArrowheads="1"/>
            </p:cNvSpPr>
            <p:nvPr/>
          </p:nvSpPr>
          <p:spPr bwMode="auto">
            <a:xfrm>
              <a:off x="1392" y="1536"/>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583" name="Rectangle 359"/>
            <p:cNvSpPr>
              <a:spLocks noChangeArrowheads="1"/>
            </p:cNvSpPr>
            <p:nvPr/>
          </p:nvSpPr>
          <p:spPr bwMode="auto">
            <a:xfrm>
              <a:off x="1248" y="2256"/>
              <a:ext cx="192" cy="192"/>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584" name="Rectangle 360"/>
            <p:cNvSpPr>
              <a:spLocks noChangeArrowheads="1"/>
            </p:cNvSpPr>
            <p:nvPr/>
          </p:nvSpPr>
          <p:spPr bwMode="auto">
            <a:xfrm>
              <a:off x="1872" y="1728"/>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585" name="Rectangle 361"/>
            <p:cNvSpPr>
              <a:spLocks noChangeArrowheads="1"/>
            </p:cNvSpPr>
            <p:nvPr/>
          </p:nvSpPr>
          <p:spPr bwMode="auto">
            <a:xfrm>
              <a:off x="720" y="1824"/>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586" name="Rectangle 362"/>
            <p:cNvSpPr>
              <a:spLocks noChangeArrowheads="1"/>
            </p:cNvSpPr>
            <p:nvPr/>
          </p:nvSpPr>
          <p:spPr bwMode="auto">
            <a:xfrm>
              <a:off x="624" y="2208"/>
              <a:ext cx="192" cy="192"/>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587" name="Rectangle 363"/>
            <p:cNvSpPr>
              <a:spLocks noChangeArrowheads="1"/>
            </p:cNvSpPr>
            <p:nvPr/>
          </p:nvSpPr>
          <p:spPr bwMode="auto">
            <a:xfrm flipV="1">
              <a:off x="912" y="2208"/>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588" name="Rectangle 364"/>
            <p:cNvSpPr>
              <a:spLocks noChangeArrowheads="1"/>
            </p:cNvSpPr>
            <p:nvPr/>
          </p:nvSpPr>
          <p:spPr bwMode="auto">
            <a:xfrm>
              <a:off x="816"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589" name="Rectangle 365"/>
            <p:cNvSpPr>
              <a:spLocks noChangeArrowheads="1"/>
            </p:cNvSpPr>
            <p:nvPr/>
          </p:nvSpPr>
          <p:spPr bwMode="auto">
            <a:xfrm>
              <a:off x="1056"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590" name="Rectangle 366"/>
            <p:cNvSpPr>
              <a:spLocks noChangeArrowheads="1"/>
            </p:cNvSpPr>
            <p:nvPr/>
          </p:nvSpPr>
          <p:spPr bwMode="auto">
            <a:xfrm>
              <a:off x="1584" y="2064"/>
              <a:ext cx="192" cy="192"/>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591" name="Rectangle 367"/>
            <p:cNvSpPr>
              <a:spLocks noChangeArrowheads="1"/>
            </p:cNvSpPr>
            <p:nvPr/>
          </p:nvSpPr>
          <p:spPr bwMode="auto">
            <a:xfrm>
              <a:off x="1296"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592" name="Rectangle 368"/>
            <p:cNvSpPr>
              <a:spLocks noChangeArrowheads="1"/>
            </p:cNvSpPr>
            <p:nvPr/>
          </p:nvSpPr>
          <p:spPr bwMode="auto">
            <a:xfrm>
              <a:off x="1584"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593" name="Rectangle 369"/>
            <p:cNvSpPr>
              <a:spLocks noChangeArrowheads="1"/>
            </p:cNvSpPr>
            <p:nvPr/>
          </p:nvSpPr>
          <p:spPr bwMode="auto">
            <a:xfrm>
              <a:off x="2016" y="2112"/>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cxnSp>
          <p:nvCxnSpPr>
            <p:cNvPr id="820594" name="AutoShape 370"/>
            <p:cNvCxnSpPr>
              <a:cxnSpLocks noChangeShapeType="1"/>
              <a:stCxn id="820582" idx="2"/>
              <a:endCxn id="820585" idx="3"/>
            </p:cNvCxnSpPr>
            <p:nvPr/>
          </p:nvCxnSpPr>
          <p:spPr bwMode="auto">
            <a:xfrm flipH="1">
              <a:off x="912" y="1680"/>
              <a:ext cx="576" cy="216"/>
            </a:xfrm>
            <a:prstGeom prst="straightConnector1">
              <a:avLst/>
            </a:prstGeom>
            <a:noFill/>
            <a:ln w="12700">
              <a:solidFill>
                <a:schemeClr val="tx1"/>
              </a:solidFill>
              <a:round/>
              <a:headEnd type="oval" w="med" len="med"/>
              <a:tailEnd type="triangle" w="med" len="med"/>
            </a:ln>
            <a:effectLst/>
          </p:spPr>
        </p:cxnSp>
        <p:cxnSp>
          <p:nvCxnSpPr>
            <p:cNvPr id="820595" name="AutoShape 371"/>
            <p:cNvCxnSpPr>
              <a:cxnSpLocks noChangeShapeType="1"/>
              <a:stCxn id="820582" idx="2"/>
              <a:endCxn id="820584" idx="1"/>
            </p:cNvCxnSpPr>
            <p:nvPr/>
          </p:nvCxnSpPr>
          <p:spPr bwMode="auto">
            <a:xfrm>
              <a:off x="1488" y="1680"/>
              <a:ext cx="384" cy="120"/>
            </a:xfrm>
            <a:prstGeom prst="straightConnector1">
              <a:avLst/>
            </a:prstGeom>
            <a:noFill/>
            <a:ln w="12700">
              <a:solidFill>
                <a:schemeClr val="tx1"/>
              </a:solidFill>
              <a:round/>
              <a:headEnd type="oval" w="med" len="med"/>
              <a:tailEnd type="triangle" w="med" len="med"/>
            </a:ln>
            <a:effectLst/>
          </p:spPr>
        </p:cxnSp>
        <p:cxnSp>
          <p:nvCxnSpPr>
            <p:cNvPr id="820596" name="AutoShape 372"/>
            <p:cNvCxnSpPr>
              <a:cxnSpLocks noChangeShapeType="1"/>
              <a:stCxn id="820585" idx="2"/>
              <a:endCxn id="820586" idx="0"/>
            </p:cNvCxnSpPr>
            <p:nvPr/>
          </p:nvCxnSpPr>
          <p:spPr bwMode="auto">
            <a:xfrm flipH="1">
              <a:off x="720" y="1968"/>
              <a:ext cx="96" cy="240"/>
            </a:xfrm>
            <a:prstGeom prst="straightConnector1">
              <a:avLst/>
            </a:prstGeom>
            <a:noFill/>
            <a:ln w="12700">
              <a:solidFill>
                <a:schemeClr val="tx1"/>
              </a:solidFill>
              <a:round/>
              <a:headEnd type="oval" w="med" len="med"/>
              <a:tailEnd type="triangle" w="med" len="med"/>
            </a:ln>
            <a:effectLst/>
          </p:spPr>
        </p:cxnSp>
        <p:cxnSp>
          <p:nvCxnSpPr>
            <p:cNvPr id="820597" name="AutoShape 373"/>
            <p:cNvCxnSpPr>
              <a:cxnSpLocks noChangeShapeType="1"/>
              <a:stCxn id="820585" idx="2"/>
              <a:endCxn id="820587" idx="2"/>
            </p:cNvCxnSpPr>
            <p:nvPr/>
          </p:nvCxnSpPr>
          <p:spPr bwMode="auto">
            <a:xfrm>
              <a:off x="816" y="1968"/>
              <a:ext cx="191" cy="240"/>
            </a:xfrm>
            <a:prstGeom prst="straightConnector1">
              <a:avLst/>
            </a:prstGeom>
            <a:noFill/>
            <a:ln w="12700">
              <a:solidFill>
                <a:schemeClr val="tx1"/>
              </a:solidFill>
              <a:round/>
              <a:headEnd type="oval" w="med" len="med"/>
              <a:tailEnd type="triangle" w="med" len="med"/>
            </a:ln>
            <a:effectLst/>
          </p:spPr>
        </p:cxnSp>
        <p:cxnSp>
          <p:nvCxnSpPr>
            <p:cNvPr id="820598" name="AutoShape 374"/>
            <p:cNvCxnSpPr>
              <a:cxnSpLocks noChangeShapeType="1"/>
              <a:stCxn id="820582" idx="2"/>
              <a:endCxn id="820583" idx="0"/>
            </p:cNvCxnSpPr>
            <p:nvPr/>
          </p:nvCxnSpPr>
          <p:spPr bwMode="auto">
            <a:xfrm flipH="1">
              <a:off x="1344" y="1680"/>
              <a:ext cx="144" cy="576"/>
            </a:xfrm>
            <a:prstGeom prst="straightConnector1">
              <a:avLst/>
            </a:prstGeom>
            <a:noFill/>
            <a:ln w="12700">
              <a:solidFill>
                <a:schemeClr val="tx1"/>
              </a:solidFill>
              <a:round/>
              <a:headEnd type="oval" w="med" len="med"/>
              <a:tailEnd type="triangle" w="med" len="med"/>
            </a:ln>
            <a:effectLst/>
          </p:spPr>
        </p:cxnSp>
        <p:cxnSp>
          <p:nvCxnSpPr>
            <p:cNvPr id="820599" name="AutoShape 375"/>
            <p:cNvCxnSpPr>
              <a:cxnSpLocks noChangeShapeType="1"/>
              <a:stCxn id="820584" idx="2"/>
              <a:endCxn id="820590" idx="0"/>
            </p:cNvCxnSpPr>
            <p:nvPr/>
          </p:nvCxnSpPr>
          <p:spPr bwMode="auto">
            <a:xfrm flipH="1">
              <a:off x="1680" y="1872"/>
              <a:ext cx="288" cy="192"/>
            </a:xfrm>
            <a:prstGeom prst="straightConnector1">
              <a:avLst/>
            </a:prstGeom>
            <a:noFill/>
            <a:ln w="12700">
              <a:solidFill>
                <a:schemeClr val="tx1"/>
              </a:solidFill>
              <a:round/>
              <a:headEnd type="oval" w="med" len="med"/>
              <a:tailEnd type="triangle" w="med" len="med"/>
            </a:ln>
            <a:effectLst/>
          </p:spPr>
        </p:cxnSp>
        <p:cxnSp>
          <p:nvCxnSpPr>
            <p:cNvPr id="820600" name="AutoShape 376"/>
            <p:cNvCxnSpPr>
              <a:cxnSpLocks noChangeShapeType="1"/>
              <a:stCxn id="820584" idx="2"/>
              <a:endCxn id="820593" idx="0"/>
            </p:cNvCxnSpPr>
            <p:nvPr/>
          </p:nvCxnSpPr>
          <p:spPr bwMode="auto">
            <a:xfrm>
              <a:off x="1968" y="1872"/>
              <a:ext cx="144" cy="240"/>
            </a:xfrm>
            <a:prstGeom prst="straightConnector1">
              <a:avLst/>
            </a:prstGeom>
            <a:noFill/>
            <a:ln w="12700">
              <a:solidFill>
                <a:schemeClr val="tx1"/>
              </a:solidFill>
              <a:round/>
              <a:headEnd type="oval" w="med" len="med"/>
              <a:tailEnd type="triangle" w="med" len="med"/>
            </a:ln>
            <a:effectLst/>
          </p:spPr>
        </p:cxnSp>
        <p:cxnSp>
          <p:nvCxnSpPr>
            <p:cNvPr id="820601" name="AutoShape 377"/>
            <p:cNvCxnSpPr>
              <a:cxnSpLocks noChangeShapeType="1"/>
              <a:stCxn id="820583" idx="2"/>
              <a:endCxn id="820588" idx="0"/>
            </p:cNvCxnSpPr>
            <p:nvPr/>
          </p:nvCxnSpPr>
          <p:spPr bwMode="auto">
            <a:xfrm flipH="1">
              <a:off x="912" y="2448"/>
              <a:ext cx="432" cy="432"/>
            </a:xfrm>
            <a:prstGeom prst="straightConnector1">
              <a:avLst/>
            </a:prstGeom>
            <a:noFill/>
            <a:ln w="12700">
              <a:solidFill>
                <a:schemeClr val="tx1"/>
              </a:solidFill>
              <a:round/>
              <a:headEnd type="oval" w="med" len="med"/>
              <a:tailEnd type="triangle" w="med" len="med"/>
            </a:ln>
            <a:effectLst/>
          </p:spPr>
        </p:cxnSp>
        <p:cxnSp>
          <p:nvCxnSpPr>
            <p:cNvPr id="820602" name="AutoShape 378"/>
            <p:cNvCxnSpPr>
              <a:cxnSpLocks noChangeShapeType="1"/>
              <a:stCxn id="820583" idx="2"/>
              <a:endCxn id="820589" idx="0"/>
            </p:cNvCxnSpPr>
            <p:nvPr/>
          </p:nvCxnSpPr>
          <p:spPr bwMode="auto">
            <a:xfrm flipH="1">
              <a:off x="1152" y="2448"/>
              <a:ext cx="192" cy="432"/>
            </a:xfrm>
            <a:prstGeom prst="straightConnector1">
              <a:avLst/>
            </a:prstGeom>
            <a:noFill/>
            <a:ln w="12700">
              <a:solidFill>
                <a:schemeClr val="tx1"/>
              </a:solidFill>
              <a:round/>
              <a:headEnd type="oval" w="med" len="med"/>
              <a:tailEnd type="triangle" w="med" len="med"/>
            </a:ln>
            <a:effectLst/>
          </p:spPr>
        </p:cxnSp>
        <p:cxnSp>
          <p:nvCxnSpPr>
            <p:cNvPr id="820603" name="AutoShape 379"/>
            <p:cNvCxnSpPr>
              <a:cxnSpLocks noChangeShapeType="1"/>
              <a:stCxn id="820583" idx="2"/>
              <a:endCxn id="820591" idx="0"/>
            </p:cNvCxnSpPr>
            <p:nvPr/>
          </p:nvCxnSpPr>
          <p:spPr bwMode="auto">
            <a:xfrm>
              <a:off x="1344" y="2448"/>
              <a:ext cx="48" cy="432"/>
            </a:xfrm>
            <a:prstGeom prst="straightConnector1">
              <a:avLst/>
            </a:prstGeom>
            <a:noFill/>
            <a:ln w="12700">
              <a:solidFill>
                <a:schemeClr val="tx1"/>
              </a:solidFill>
              <a:round/>
              <a:headEnd type="oval" w="med" len="med"/>
              <a:tailEnd type="triangle" w="med" len="med"/>
            </a:ln>
            <a:effectLst/>
          </p:spPr>
        </p:cxnSp>
        <p:cxnSp>
          <p:nvCxnSpPr>
            <p:cNvPr id="820604" name="AutoShape 380"/>
            <p:cNvCxnSpPr>
              <a:cxnSpLocks noChangeShapeType="1"/>
              <a:stCxn id="820583" idx="2"/>
              <a:endCxn id="820592" idx="0"/>
            </p:cNvCxnSpPr>
            <p:nvPr/>
          </p:nvCxnSpPr>
          <p:spPr bwMode="auto">
            <a:xfrm>
              <a:off x="1344" y="2448"/>
              <a:ext cx="336" cy="432"/>
            </a:xfrm>
            <a:prstGeom prst="straightConnector1">
              <a:avLst/>
            </a:prstGeom>
            <a:noFill/>
            <a:ln w="12700">
              <a:solidFill>
                <a:schemeClr val="tx1"/>
              </a:solidFill>
              <a:round/>
              <a:headEnd type="oval" w="med" len="med"/>
              <a:tailEnd type="triangle" w="med" len="med"/>
            </a:ln>
            <a:effectLst/>
          </p:spPr>
        </p:cxnSp>
        <p:sp>
          <p:nvSpPr>
            <p:cNvPr id="820605" name="Rectangle 381"/>
            <p:cNvSpPr>
              <a:spLocks noChangeArrowheads="1"/>
            </p:cNvSpPr>
            <p:nvPr/>
          </p:nvSpPr>
          <p:spPr bwMode="auto">
            <a:xfrm>
              <a:off x="1920"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cxnSp>
          <p:nvCxnSpPr>
            <p:cNvPr id="820606" name="AutoShape 382"/>
            <p:cNvCxnSpPr>
              <a:cxnSpLocks noChangeShapeType="1"/>
              <a:stCxn id="820583" idx="2"/>
              <a:endCxn id="820605" idx="0"/>
            </p:cNvCxnSpPr>
            <p:nvPr/>
          </p:nvCxnSpPr>
          <p:spPr bwMode="auto">
            <a:xfrm>
              <a:off x="1344" y="2448"/>
              <a:ext cx="672" cy="432"/>
            </a:xfrm>
            <a:prstGeom prst="straightConnector1">
              <a:avLst/>
            </a:prstGeom>
            <a:noFill/>
            <a:ln w="12700">
              <a:solidFill>
                <a:schemeClr val="tx1"/>
              </a:solidFill>
              <a:round/>
              <a:headEnd type="oval" w="med" len="med"/>
              <a:tailEnd type="triangle" w="med" len="med"/>
            </a:ln>
            <a:effectLst/>
          </p:spPr>
        </p:cxnSp>
      </p:grpSp>
      <p:grpSp>
        <p:nvGrpSpPr>
          <p:cNvPr id="16" name="Group 383"/>
          <p:cNvGrpSpPr>
            <a:grpSpLocks/>
          </p:cNvGrpSpPr>
          <p:nvPr/>
        </p:nvGrpSpPr>
        <p:grpSpPr bwMode="auto">
          <a:xfrm>
            <a:off x="2590800" y="3810000"/>
            <a:ext cx="2819400" cy="2057400"/>
            <a:chOff x="528" y="1344"/>
            <a:chExt cx="1776" cy="2160"/>
          </a:xfrm>
        </p:grpSpPr>
        <p:sp>
          <p:nvSpPr>
            <p:cNvPr id="820608" name="AutoShape 384"/>
            <p:cNvSpPr>
              <a:spLocks noChangeArrowheads="1"/>
            </p:cNvSpPr>
            <p:nvPr/>
          </p:nvSpPr>
          <p:spPr bwMode="auto">
            <a:xfrm>
              <a:off x="528" y="1344"/>
              <a:ext cx="1776" cy="2160"/>
            </a:xfrm>
            <a:prstGeom prst="cube">
              <a:avLst>
                <a:gd name="adj" fmla="val 3000"/>
              </a:avLst>
            </a:prstGeom>
            <a:solidFill>
              <a:srgbClr val="FFCC66"/>
            </a:solidFill>
            <a:ln w="12700">
              <a:solidFill>
                <a:schemeClr val="tx1"/>
              </a:solidFill>
              <a:miter lim="800000"/>
              <a:headEnd/>
              <a:tailEnd/>
            </a:ln>
            <a:effectLst/>
          </p:spPr>
          <p:txBody>
            <a:bodyPr anchor="ctr">
              <a:prstTxWarp prst="textNoShape">
                <a:avLst/>
              </a:prstTxWarp>
              <a:spAutoFit/>
            </a:bodyPr>
            <a:lstStyle/>
            <a:p>
              <a:endParaRPr lang="en-US"/>
            </a:p>
          </p:txBody>
        </p:sp>
        <p:sp>
          <p:nvSpPr>
            <p:cNvPr id="820609" name="Rectangle 385"/>
            <p:cNvSpPr>
              <a:spLocks noChangeArrowheads="1"/>
            </p:cNvSpPr>
            <p:nvPr/>
          </p:nvSpPr>
          <p:spPr bwMode="auto">
            <a:xfrm>
              <a:off x="1392" y="1536"/>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610" name="Rectangle 386"/>
            <p:cNvSpPr>
              <a:spLocks noChangeArrowheads="1"/>
            </p:cNvSpPr>
            <p:nvPr/>
          </p:nvSpPr>
          <p:spPr bwMode="auto">
            <a:xfrm>
              <a:off x="1248" y="2256"/>
              <a:ext cx="192" cy="192"/>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611" name="Rectangle 387"/>
            <p:cNvSpPr>
              <a:spLocks noChangeArrowheads="1"/>
            </p:cNvSpPr>
            <p:nvPr/>
          </p:nvSpPr>
          <p:spPr bwMode="auto">
            <a:xfrm>
              <a:off x="1872" y="1728"/>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612" name="Rectangle 388"/>
            <p:cNvSpPr>
              <a:spLocks noChangeArrowheads="1"/>
            </p:cNvSpPr>
            <p:nvPr/>
          </p:nvSpPr>
          <p:spPr bwMode="auto">
            <a:xfrm>
              <a:off x="720" y="1824"/>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613" name="Rectangle 389"/>
            <p:cNvSpPr>
              <a:spLocks noChangeArrowheads="1"/>
            </p:cNvSpPr>
            <p:nvPr/>
          </p:nvSpPr>
          <p:spPr bwMode="auto">
            <a:xfrm>
              <a:off x="624" y="2208"/>
              <a:ext cx="192" cy="192"/>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614" name="Rectangle 390"/>
            <p:cNvSpPr>
              <a:spLocks noChangeArrowheads="1"/>
            </p:cNvSpPr>
            <p:nvPr/>
          </p:nvSpPr>
          <p:spPr bwMode="auto">
            <a:xfrm flipV="1">
              <a:off x="912" y="2208"/>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615" name="Rectangle 391"/>
            <p:cNvSpPr>
              <a:spLocks noChangeArrowheads="1"/>
            </p:cNvSpPr>
            <p:nvPr/>
          </p:nvSpPr>
          <p:spPr bwMode="auto">
            <a:xfrm>
              <a:off x="816"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616" name="Rectangle 392"/>
            <p:cNvSpPr>
              <a:spLocks noChangeArrowheads="1"/>
            </p:cNvSpPr>
            <p:nvPr/>
          </p:nvSpPr>
          <p:spPr bwMode="auto">
            <a:xfrm>
              <a:off x="1056"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617" name="Rectangle 393"/>
            <p:cNvSpPr>
              <a:spLocks noChangeArrowheads="1"/>
            </p:cNvSpPr>
            <p:nvPr/>
          </p:nvSpPr>
          <p:spPr bwMode="auto">
            <a:xfrm>
              <a:off x="1584" y="2064"/>
              <a:ext cx="192" cy="192"/>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618" name="Rectangle 394"/>
            <p:cNvSpPr>
              <a:spLocks noChangeArrowheads="1"/>
            </p:cNvSpPr>
            <p:nvPr/>
          </p:nvSpPr>
          <p:spPr bwMode="auto">
            <a:xfrm>
              <a:off x="1296"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619" name="Rectangle 395"/>
            <p:cNvSpPr>
              <a:spLocks noChangeArrowheads="1"/>
            </p:cNvSpPr>
            <p:nvPr/>
          </p:nvSpPr>
          <p:spPr bwMode="auto">
            <a:xfrm>
              <a:off x="1584"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620" name="Rectangle 396"/>
            <p:cNvSpPr>
              <a:spLocks noChangeArrowheads="1"/>
            </p:cNvSpPr>
            <p:nvPr/>
          </p:nvSpPr>
          <p:spPr bwMode="auto">
            <a:xfrm>
              <a:off x="2016" y="2112"/>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cxnSp>
          <p:nvCxnSpPr>
            <p:cNvPr id="820621" name="AutoShape 397"/>
            <p:cNvCxnSpPr>
              <a:cxnSpLocks noChangeShapeType="1"/>
              <a:stCxn id="820609" idx="2"/>
              <a:endCxn id="820612" idx="3"/>
            </p:cNvCxnSpPr>
            <p:nvPr/>
          </p:nvCxnSpPr>
          <p:spPr bwMode="auto">
            <a:xfrm flipH="1">
              <a:off x="912" y="1680"/>
              <a:ext cx="576" cy="216"/>
            </a:xfrm>
            <a:prstGeom prst="straightConnector1">
              <a:avLst/>
            </a:prstGeom>
            <a:noFill/>
            <a:ln w="12700">
              <a:solidFill>
                <a:schemeClr val="tx1"/>
              </a:solidFill>
              <a:round/>
              <a:headEnd type="oval" w="med" len="med"/>
              <a:tailEnd type="triangle" w="med" len="med"/>
            </a:ln>
            <a:effectLst/>
          </p:spPr>
        </p:cxnSp>
        <p:cxnSp>
          <p:nvCxnSpPr>
            <p:cNvPr id="820622" name="AutoShape 398"/>
            <p:cNvCxnSpPr>
              <a:cxnSpLocks noChangeShapeType="1"/>
              <a:stCxn id="820609" idx="2"/>
              <a:endCxn id="820611" idx="1"/>
            </p:cNvCxnSpPr>
            <p:nvPr/>
          </p:nvCxnSpPr>
          <p:spPr bwMode="auto">
            <a:xfrm>
              <a:off x="1488" y="1680"/>
              <a:ext cx="384" cy="120"/>
            </a:xfrm>
            <a:prstGeom prst="straightConnector1">
              <a:avLst/>
            </a:prstGeom>
            <a:noFill/>
            <a:ln w="12700">
              <a:solidFill>
                <a:schemeClr val="tx1"/>
              </a:solidFill>
              <a:round/>
              <a:headEnd type="oval" w="med" len="med"/>
              <a:tailEnd type="triangle" w="med" len="med"/>
            </a:ln>
            <a:effectLst/>
          </p:spPr>
        </p:cxnSp>
        <p:cxnSp>
          <p:nvCxnSpPr>
            <p:cNvPr id="820623" name="AutoShape 399"/>
            <p:cNvCxnSpPr>
              <a:cxnSpLocks noChangeShapeType="1"/>
              <a:stCxn id="820612" idx="2"/>
              <a:endCxn id="820613" idx="0"/>
            </p:cNvCxnSpPr>
            <p:nvPr/>
          </p:nvCxnSpPr>
          <p:spPr bwMode="auto">
            <a:xfrm flipH="1">
              <a:off x="720" y="1968"/>
              <a:ext cx="96" cy="240"/>
            </a:xfrm>
            <a:prstGeom prst="straightConnector1">
              <a:avLst/>
            </a:prstGeom>
            <a:noFill/>
            <a:ln w="12700">
              <a:solidFill>
                <a:schemeClr val="tx1"/>
              </a:solidFill>
              <a:round/>
              <a:headEnd type="oval" w="med" len="med"/>
              <a:tailEnd type="triangle" w="med" len="med"/>
            </a:ln>
            <a:effectLst/>
          </p:spPr>
        </p:cxnSp>
        <p:cxnSp>
          <p:nvCxnSpPr>
            <p:cNvPr id="820624" name="AutoShape 400"/>
            <p:cNvCxnSpPr>
              <a:cxnSpLocks noChangeShapeType="1"/>
              <a:stCxn id="820612" idx="2"/>
              <a:endCxn id="820614" idx="2"/>
            </p:cNvCxnSpPr>
            <p:nvPr/>
          </p:nvCxnSpPr>
          <p:spPr bwMode="auto">
            <a:xfrm>
              <a:off x="816" y="1968"/>
              <a:ext cx="191" cy="240"/>
            </a:xfrm>
            <a:prstGeom prst="straightConnector1">
              <a:avLst/>
            </a:prstGeom>
            <a:noFill/>
            <a:ln w="12700">
              <a:solidFill>
                <a:schemeClr val="tx1"/>
              </a:solidFill>
              <a:round/>
              <a:headEnd type="oval" w="med" len="med"/>
              <a:tailEnd type="triangle" w="med" len="med"/>
            </a:ln>
            <a:effectLst/>
          </p:spPr>
        </p:cxnSp>
        <p:cxnSp>
          <p:nvCxnSpPr>
            <p:cNvPr id="820625" name="AutoShape 401"/>
            <p:cNvCxnSpPr>
              <a:cxnSpLocks noChangeShapeType="1"/>
              <a:stCxn id="820609" idx="2"/>
              <a:endCxn id="820610" idx="0"/>
            </p:cNvCxnSpPr>
            <p:nvPr/>
          </p:nvCxnSpPr>
          <p:spPr bwMode="auto">
            <a:xfrm flipH="1">
              <a:off x="1344" y="1680"/>
              <a:ext cx="144" cy="576"/>
            </a:xfrm>
            <a:prstGeom prst="straightConnector1">
              <a:avLst/>
            </a:prstGeom>
            <a:noFill/>
            <a:ln w="12700">
              <a:solidFill>
                <a:schemeClr val="tx1"/>
              </a:solidFill>
              <a:round/>
              <a:headEnd type="oval" w="med" len="med"/>
              <a:tailEnd type="triangle" w="med" len="med"/>
            </a:ln>
            <a:effectLst/>
          </p:spPr>
        </p:cxnSp>
        <p:cxnSp>
          <p:nvCxnSpPr>
            <p:cNvPr id="820626" name="AutoShape 402"/>
            <p:cNvCxnSpPr>
              <a:cxnSpLocks noChangeShapeType="1"/>
              <a:stCxn id="820611" idx="2"/>
              <a:endCxn id="820617" idx="0"/>
            </p:cNvCxnSpPr>
            <p:nvPr/>
          </p:nvCxnSpPr>
          <p:spPr bwMode="auto">
            <a:xfrm flipH="1">
              <a:off x="1680" y="1872"/>
              <a:ext cx="288" cy="192"/>
            </a:xfrm>
            <a:prstGeom prst="straightConnector1">
              <a:avLst/>
            </a:prstGeom>
            <a:noFill/>
            <a:ln w="12700">
              <a:solidFill>
                <a:schemeClr val="tx1"/>
              </a:solidFill>
              <a:round/>
              <a:headEnd type="oval" w="med" len="med"/>
              <a:tailEnd type="triangle" w="med" len="med"/>
            </a:ln>
            <a:effectLst/>
          </p:spPr>
        </p:cxnSp>
        <p:cxnSp>
          <p:nvCxnSpPr>
            <p:cNvPr id="820627" name="AutoShape 403"/>
            <p:cNvCxnSpPr>
              <a:cxnSpLocks noChangeShapeType="1"/>
              <a:stCxn id="820611" idx="2"/>
              <a:endCxn id="820620" idx="0"/>
            </p:cNvCxnSpPr>
            <p:nvPr/>
          </p:nvCxnSpPr>
          <p:spPr bwMode="auto">
            <a:xfrm>
              <a:off x="1968" y="1872"/>
              <a:ext cx="144" cy="240"/>
            </a:xfrm>
            <a:prstGeom prst="straightConnector1">
              <a:avLst/>
            </a:prstGeom>
            <a:noFill/>
            <a:ln w="12700">
              <a:solidFill>
                <a:schemeClr val="tx1"/>
              </a:solidFill>
              <a:round/>
              <a:headEnd type="oval" w="med" len="med"/>
              <a:tailEnd type="triangle" w="med" len="med"/>
            </a:ln>
            <a:effectLst/>
          </p:spPr>
        </p:cxnSp>
        <p:cxnSp>
          <p:nvCxnSpPr>
            <p:cNvPr id="820628" name="AutoShape 404"/>
            <p:cNvCxnSpPr>
              <a:cxnSpLocks noChangeShapeType="1"/>
              <a:stCxn id="820610" idx="2"/>
              <a:endCxn id="820615" idx="0"/>
            </p:cNvCxnSpPr>
            <p:nvPr/>
          </p:nvCxnSpPr>
          <p:spPr bwMode="auto">
            <a:xfrm flipH="1">
              <a:off x="912" y="2448"/>
              <a:ext cx="432" cy="432"/>
            </a:xfrm>
            <a:prstGeom prst="straightConnector1">
              <a:avLst/>
            </a:prstGeom>
            <a:noFill/>
            <a:ln w="12700">
              <a:solidFill>
                <a:schemeClr val="tx1"/>
              </a:solidFill>
              <a:round/>
              <a:headEnd type="oval" w="med" len="med"/>
              <a:tailEnd type="triangle" w="med" len="med"/>
            </a:ln>
            <a:effectLst/>
          </p:spPr>
        </p:cxnSp>
        <p:cxnSp>
          <p:nvCxnSpPr>
            <p:cNvPr id="820629" name="AutoShape 405"/>
            <p:cNvCxnSpPr>
              <a:cxnSpLocks noChangeShapeType="1"/>
              <a:stCxn id="820610" idx="2"/>
              <a:endCxn id="820616" idx="0"/>
            </p:cNvCxnSpPr>
            <p:nvPr/>
          </p:nvCxnSpPr>
          <p:spPr bwMode="auto">
            <a:xfrm flipH="1">
              <a:off x="1152" y="2448"/>
              <a:ext cx="192" cy="432"/>
            </a:xfrm>
            <a:prstGeom prst="straightConnector1">
              <a:avLst/>
            </a:prstGeom>
            <a:noFill/>
            <a:ln w="12700">
              <a:solidFill>
                <a:schemeClr val="tx1"/>
              </a:solidFill>
              <a:round/>
              <a:headEnd type="oval" w="med" len="med"/>
              <a:tailEnd type="triangle" w="med" len="med"/>
            </a:ln>
            <a:effectLst/>
          </p:spPr>
        </p:cxnSp>
        <p:cxnSp>
          <p:nvCxnSpPr>
            <p:cNvPr id="820630" name="AutoShape 406"/>
            <p:cNvCxnSpPr>
              <a:cxnSpLocks noChangeShapeType="1"/>
              <a:stCxn id="820610" idx="2"/>
              <a:endCxn id="820618" idx="0"/>
            </p:cNvCxnSpPr>
            <p:nvPr/>
          </p:nvCxnSpPr>
          <p:spPr bwMode="auto">
            <a:xfrm>
              <a:off x="1344" y="2448"/>
              <a:ext cx="48" cy="432"/>
            </a:xfrm>
            <a:prstGeom prst="straightConnector1">
              <a:avLst/>
            </a:prstGeom>
            <a:noFill/>
            <a:ln w="12700">
              <a:solidFill>
                <a:schemeClr val="tx1"/>
              </a:solidFill>
              <a:round/>
              <a:headEnd type="oval" w="med" len="med"/>
              <a:tailEnd type="triangle" w="med" len="med"/>
            </a:ln>
            <a:effectLst/>
          </p:spPr>
        </p:cxnSp>
        <p:cxnSp>
          <p:nvCxnSpPr>
            <p:cNvPr id="820631" name="AutoShape 407"/>
            <p:cNvCxnSpPr>
              <a:cxnSpLocks noChangeShapeType="1"/>
              <a:stCxn id="820610" idx="2"/>
              <a:endCxn id="820619" idx="0"/>
            </p:cNvCxnSpPr>
            <p:nvPr/>
          </p:nvCxnSpPr>
          <p:spPr bwMode="auto">
            <a:xfrm>
              <a:off x="1344" y="2448"/>
              <a:ext cx="336" cy="432"/>
            </a:xfrm>
            <a:prstGeom prst="straightConnector1">
              <a:avLst/>
            </a:prstGeom>
            <a:noFill/>
            <a:ln w="12700">
              <a:solidFill>
                <a:schemeClr val="tx1"/>
              </a:solidFill>
              <a:round/>
              <a:headEnd type="oval" w="med" len="med"/>
              <a:tailEnd type="triangle" w="med" len="med"/>
            </a:ln>
            <a:effectLst/>
          </p:spPr>
        </p:cxnSp>
        <p:sp>
          <p:nvSpPr>
            <p:cNvPr id="820632" name="Rectangle 408"/>
            <p:cNvSpPr>
              <a:spLocks noChangeArrowheads="1"/>
            </p:cNvSpPr>
            <p:nvPr/>
          </p:nvSpPr>
          <p:spPr bwMode="auto">
            <a:xfrm>
              <a:off x="1920"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cxnSp>
          <p:nvCxnSpPr>
            <p:cNvPr id="820633" name="AutoShape 409"/>
            <p:cNvCxnSpPr>
              <a:cxnSpLocks noChangeShapeType="1"/>
              <a:stCxn id="820610" idx="2"/>
              <a:endCxn id="820632" idx="0"/>
            </p:cNvCxnSpPr>
            <p:nvPr/>
          </p:nvCxnSpPr>
          <p:spPr bwMode="auto">
            <a:xfrm>
              <a:off x="1344" y="2448"/>
              <a:ext cx="672" cy="432"/>
            </a:xfrm>
            <a:prstGeom prst="straightConnector1">
              <a:avLst/>
            </a:prstGeom>
            <a:noFill/>
            <a:ln w="12700">
              <a:solidFill>
                <a:schemeClr val="tx1"/>
              </a:solidFill>
              <a:round/>
              <a:headEnd type="oval" w="med" len="med"/>
              <a:tailEnd type="triangle" w="med" len="med"/>
            </a:ln>
            <a:effectLst/>
          </p:spPr>
        </p:cxnSp>
      </p:grpSp>
      <p:grpSp>
        <p:nvGrpSpPr>
          <p:cNvPr id="17" name="Group 410"/>
          <p:cNvGrpSpPr>
            <a:grpSpLocks/>
          </p:cNvGrpSpPr>
          <p:nvPr/>
        </p:nvGrpSpPr>
        <p:grpSpPr bwMode="auto">
          <a:xfrm>
            <a:off x="2743200" y="3962400"/>
            <a:ext cx="2819400" cy="2057400"/>
            <a:chOff x="528" y="1344"/>
            <a:chExt cx="1776" cy="2160"/>
          </a:xfrm>
        </p:grpSpPr>
        <p:sp>
          <p:nvSpPr>
            <p:cNvPr id="820635" name="AutoShape 411"/>
            <p:cNvSpPr>
              <a:spLocks noChangeArrowheads="1"/>
            </p:cNvSpPr>
            <p:nvPr/>
          </p:nvSpPr>
          <p:spPr bwMode="auto">
            <a:xfrm>
              <a:off x="528" y="1344"/>
              <a:ext cx="1776" cy="2160"/>
            </a:xfrm>
            <a:prstGeom prst="cube">
              <a:avLst>
                <a:gd name="adj" fmla="val 3000"/>
              </a:avLst>
            </a:prstGeom>
            <a:solidFill>
              <a:srgbClr val="FFCC66"/>
            </a:solidFill>
            <a:ln w="12700">
              <a:solidFill>
                <a:schemeClr val="tx1"/>
              </a:solidFill>
              <a:miter lim="800000"/>
              <a:headEnd/>
              <a:tailEnd/>
            </a:ln>
            <a:effectLst/>
          </p:spPr>
          <p:txBody>
            <a:bodyPr anchor="ctr">
              <a:prstTxWarp prst="textNoShape">
                <a:avLst/>
              </a:prstTxWarp>
              <a:spAutoFit/>
            </a:bodyPr>
            <a:lstStyle/>
            <a:p>
              <a:endParaRPr lang="en-US"/>
            </a:p>
          </p:txBody>
        </p:sp>
        <p:sp>
          <p:nvSpPr>
            <p:cNvPr id="820636" name="Rectangle 412"/>
            <p:cNvSpPr>
              <a:spLocks noChangeArrowheads="1"/>
            </p:cNvSpPr>
            <p:nvPr/>
          </p:nvSpPr>
          <p:spPr bwMode="auto">
            <a:xfrm>
              <a:off x="1392" y="1536"/>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637" name="Rectangle 413"/>
            <p:cNvSpPr>
              <a:spLocks noChangeArrowheads="1"/>
            </p:cNvSpPr>
            <p:nvPr/>
          </p:nvSpPr>
          <p:spPr bwMode="auto">
            <a:xfrm>
              <a:off x="1248" y="2256"/>
              <a:ext cx="192" cy="192"/>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638" name="Rectangle 414"/>
            <p:cNvSpPr>
              <a:spLocks noChangeArrowheads="1"/>
            </p:cNvSpPr>
            <p:nvPr/>
          </p:nvSpPr>
          <p:spPr bwMode="auto">
            <a:xfrm>
              <a:off x="1872" y="1728"/>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639" name="Rectangle 415"/>
            <p:cNvSpPr>
              <a:spLocks noChangeArrowheads="1"/>
            </p:cNvSpPr>
            <p:nvPr/>
          </p:nvSpPr>
          <p:spPr bwMode="auto">
            <a:xfrm>
              <a:off x="720" y="1824"/>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640" name="Rectangle 416"/>
            <p:cNvSpPr>
              <a:spLocks noChangeArrowheads="1"/>
            </p:cNvSpPr>
            <p:nvPr/>
          </p:nvSpPr>
          <p:spPr bwMode="auto">
            <a:xfrm>
              <a:off x="624" y="2208"/>
              <a:ext cx="192" cy="192"/>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641" name="Rectangle 417"/>
            <p:cNvSpPr>
              <a:spLocks noChangeArrowheads="1"/>
            </p:cNvSpPr>
            <p:nvPr/>
          </p:nvSpPr>
          <p:spPr bwMode="auto">
            <a:xfrm flipV="1">
              <a:off x="912" y="2208"/>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642" name="Rectangle 418"/>
            <p:cNvSpPr>
              <a:spLocks noChangeArrowheads="1"/>
            </p:cNvSpPr>
            <p:nvPr/>
          </p:nvSpPr>
          <p:spPr bwMode="auto">
            <a:xfrm>
              <a:off x="816"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643" name="Rectangle 419"/>
            <p:cNvSpPr>
              <a:spLocks noChangeArrowheads="1"/>
            </p:cNvSpPr>
            <p:nvPr/>
          </p:nvSpPr>
          <p:spPr bwMode="auto">
            <a:xfrm>
              <a:off x="1056"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644" name="Rectangle 420"/>
            <p:cNvSpPr>
              <a:spLocks noChangeArrowheads="1"/>
            </p:cNvSpPr>
            <p:nvPr/>
          </p:nvSpPr>
          <p:spPr bwMode="auto">
            <a:xfrm>
              <a:off x="1584" y="2064"/>
              <a:ext cx="192" cy="192"/>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645" name="Rectangle 421"/>
            <p:cNvSpPr>
              <a:spLocks noChangeArrowheads="1"/>
            </p:cNvSpPr>
            <p:nvPr/>
          </p:nvSpPr>
          <p:spPr bwMode="auto">
            <a:xfrm>
              <a:off x="1296"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646" name="Rectangle 422"/>
            <p:cNvSpPr>
              <a:spLocks noChangeArrowheads="1"/>
            </p:cNvSpPr>
            <p:nvPr/>
          </p:nvSpPr>
          <p:spPr bwMode="auto">
            <a:xfrm>
              <a:off x="1584"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647" name="Rectangle 423"/>
            <p:cNvSpPr>
              <a:spLocks noChangeArrowheads="1"/>
            </p:cNvSpPr>
            <p:nvPr/>
          </p:nvSpPr>
          <p:spPr bwMode="auto">
            <a:xfrm>
              <a:off x="2016" y="2112"/>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cxnSp>
          <p:nvCxnSpPr>
            <p:cNvPr id="820648" name="AutoShape 424"/>
            <p:cNvCxnSpPr>
              <a:cxnSpLocks noChangeShapeType="1"/>
              <a:stCxn id="820636" idx="2"/>
              <a:endCxn id="820639" idx="3"/>
            </p:cNvCxnSpPr>
            <p:nvPr/>
          </p:nvCxnSpPr>
          <p:spPr bwMode="auto">
            <a:xfrm flipH="1">
              <a:off x="912" y="1680"/>
              <a:ext cx="576" cy="216"/>
            </a:xfrm>
            <a:prstGeom prst="straightConnector1">
              <a:avLst/>
            </a:prstGeom>
            <a:noFill/>
            <a:ln w="12700">
              <a:solidFill>
                <a:schemeClr val="tx1"/>
              </a:solidFill>
              <a:round/>
              <a:headEnd type="oval" w="med" len="med"/>
              <a:tailEnd type="triangle" w="med" len="med"/>
            </a:ln>
            <a:effectLst/>
          </p:spPr>
        </p:cxnSp>
        <p:cxnSp>
          <p:nvCxnSpPr>
            <p:cNvPr id="820649" name="AutoShape 425"/>
            <p:cNvCxnSpPr>
              <a:cxnSpLocks noChangeShapeType="1"/>
              <a:stCxn id="820636" idx="2"/>
              <a:endCxn id="820638" idx="1"/>
            </p:cNvCxnSpPr>
            <p:nvPr/>
          </p:nvCxnSpPr>
          <p:spPr bwMode="auto">
            <a:xfrm>
              <a:off x="1488" y="1680"/>
              <a:ext cx="384" cy="120"/>
            </a:xfrm>
            <a:prstGeom prst="straightConnector1">
              <a:avLst/>
            </a:prstGeom>
            <a:noFill/>
            <a:ln w="12700">
              <a:solidFill>
                <a:schemeClr val="tx1"/>
              </a:solidFill>
              <a:round/>
              <a:headEnd type="oval" w="med" len="med"/>
              <a:tailEnd type="triangle" w="med" len="med"/>
            </a:ln>
            <a:effectLst/>
          </p:spPr>
        </p:cxnSp>
        <p:cxnSp>
          <p:nvCxnSpPr>
            <p:cNvPr id="820650" name="AutoShape 426"/>
            <p:cNvCxnSpPr>
              <a:cxnSpLocks noChangeShapeType="1"/>
              <a:stCxn id="820639" idx="2"/>
              <a:endCxn id="820640" idx="0"/>
            </p:cNvCxnSpPr>
            <p:nvPr/>
          </p:nvCxnSpPr>
          <p:spPr bwMode="auto">
            <a:xfrm flipH="1">
              <a:off x="720" y="1968"/>
              <a:ext cx="96" cy="240"/>
            </a:xfrm>
            <a:prstGeom prst="straightConnector1">
              <a:avLst/>
            </a:prstGeom>
            <a:noFill/>
            <a:ln w="12700">
              <a:solidFill>
                <a:schemeClr val="tx1"/>
              </a:solidFill>
              <a:round/>
              <a:headEnd type="oval" w="med" len="med"/>
              <a:tailEnd type="triangle" w="med" len="med"/>
            </a:ln>
            <a:effectLst/>
          </p:spPr>
        </p:cxnSp>
        <p:cxnSp>
          <p:nvCxnSpPr>
            <p:cNvPr id="820651" name="AutoShape 427"/>
            <p:cNvCxnSpPr>
              <a:cxnSpLocks noChangeShapeType="1"/>
              <a:stCxn id="820639" idx="2"/>
              <a:endCxn id="820641" idx="2"/>
            </p:cNvCxnSpPr>
            <p:nvPr/>
          </p:nvCxnSpPr>
          <p:spPr bwMode="auto">
            <a:xfrm>
              <a:off x="816" y="1968"/>
              <a:ext cx="191" cy="240"/>
            </a:xfrm>
            <a:prstGeom prst="straightConnector1">
              <a:avLst/>
            </a:prstGeom>
            <a:noFill/>
            <a:ln w="12700">
              <a:solidFill>
                <a:schemeClr val="tx1"/>
              </a:solidFill>
              <a:round/>
              <a:headEnd type="oval" w="med" len="med"/>
              <a:tailEnd type="triangle" w="med" len="med"/>
            </a:ln>
            <a:effectLst/>
          </p:spPr>
        </p:cxnSp>
        <p:cxnSp>
          <p:nvCxnSpPr>
            <p:cNvPr id="820652" name="AutoShape 428"/>
            <p:cNvCxnSpPr>
              <a:cxnSpLocks noChangeShapeType="1"/>
              <a:stCxn id="820636" idx="2"/>
              <a:endCxn id="820637" idx="0"/>
            </p:cNvCxnSpPr>
            <p:nvPr/>
          </p:nvCxnSpPr>
          <p:spPr bwMode="auto">
            <a:xfrm flipH="1">
              <a:off x="1344" y="1680"/>
              <a:ext cx="144" cy="576"/>
            </a:xfrm>
            <a:prstGeom prst="straightConnector1">
              <a:avLst/>
            </a:prstGeom>
            <a:noFill/>
            <a:ln w="12700">
              <a:solidFill>
                <a:schemeClr val="tx1"/>
              </a:solidFill>
              <a:round/>
              <a:headEnd type="oval" w="med" len="med"/>
              <a:tailEnd type="triangle" w="med" len="med"/>
            </a:ln>
            <a:effectLst/>
          </p:spPr>
        </p:cxnSp>
        <p:cxnSp>
          <p:nvCxnSpPr>
            <p:cNvPr id="820653" name="AutoShape 429"/>
            <p:cNvCxnSpPr>
              <a:cxnSpLocks noChangeShapeType="1"/>
              <a:stCxn id="820638" idx="2"/>
              <a:endCxn id="820644" idx="0"/>
            </p:cNvCxnSpPr>
            <p:nvPr/>
          </p:nvCxnSpPr>
          <p:spPr bwMode="auto">
            <a:xfrm flipH="1">
              <a:off x="1680" y="1872"/>
              <a:ext cx="288" cy="192"/>
            </a:xfrm>
            <a:prstGeom prst="straightConnector1">
              <a:avLst/>
            </a:prstGeom>
            <a:noFill/>
            <a:ln w="12700">
              <a:solidFill>
                <a:schemeClr val="tx1"/>
              </a:solidFill>
              <a:round/>
              <a:headEnd type="oval" w="med" len="med"/>
              <a:tailEnd type="triangle" w="med" len="med"/>
            </a:ln>
            <a:effectLst/>
          </p:spPr>
        </p:cxnSp>
        <p:cxnSp>
          <p:nvCxnSpPr>
            <p:cNvPr id="820654" name="AutoShape 430"/>
            <p:cNvCxnSpPr>
              <a:cxnSpLocks noChangeShapeType="1"/>
              <a:stCxn id="820638" idx="2"/>
              <a:endCxn id="820647" idx="0"/>
            </p:cNvCxnSpPr>
            <p:nvPr/>
          </p:nvCxnSpPr>
          <p:spPr bwMode="auto">
            <a:xfrm>
              <a:off x="1968" y="1872"/>
              <a:ext cx="144" cy="240"/>
            </a:xfrm>
            <a:prstGeom prst="straightConnector1">
              <a:avLst/>
            </a:prstGeom>
            <a:noFill/>
            <a:ln w="12700">
              <a:solidFill>
                <a:schemeClr val="tx1"/>
              </a:solidFill>
              <a:round/>
              <a:headEnd type="oval" w="med" len="med"/>
              <a:tailEnd type="triangle" w="med" len="med"/>
            </a:ln>
            <a:effectLst/>
          </p:spPr>
        </p:cxnSp>
        <p:cxnSp>
          <p:nvCxnSpPr>
            <p:cNvPr id="820655" name="AutoShape 431"/>
            <p:cNvCxnSpPr>
              <a:cxnSpLocks noChangeShapeType="1"/>
              <a:stCxn id="820637" idx="2"/>
              <a:endCxn id="820642" idx="0"/>
            </p:cNvCxnSpPr>
            <p:nvPr/>
          </p:nvCxnSpPr>
          <p:spPr bwMode="auto">
            <a:xfrm flipH="1">
              <a:off x="912" y="2448"/>
              <a:ext cx="432" cy="432"/>
            </a:xfrm>
            <a:prstGeom prst="straightConnector1">
              <a:avLst/>
            </a:prstGeom>
            <a:noFill/>
            <a:ln w="12700">
              <a:solidFill>
                <a:schemeClr val="tx1"/>
              </a:solidFill>
              <a:round/>
              <a:headEnd type="oval" w="med" len="med"/>
              <a:tailEnd type="triangle" w="med" len="med"/>
            </a:ln>
            <a:effectLst/>
          </p:spPr>
        </p:cxnSp>
        <p:cxnSp>
          <p:nvCxnSpPr>
            <p:cNvPr id="820656" name="AutoShape 432"/>
            <p:cNvCxnSpPr>
              <a:cxnSpLocks noChangeShapeType="1"/>
              <a:stCxn id="820637" idx="2"/>
              <a:endCxn id="820643" idx="0"/>
            </p:cNvCxnSpPr>
            <p:nvPr/>
          </p:nvCxnSpPr>
          <p:spPr bwMode="auto">
            <a:xfrm flipH="1">
              <a:off x="1152" y="2448"/>
              <a:ext cx="192" cy="432"/>
            </a:xfrm>
            <a:prstGeom prst="straightConnector1">
              <a:avLst/>
            </a:prstGeom>
            <a:noFill/>
            <a:ln w="12700">
              <a:solidFill>
                <a:schemeClr val="tx1"/>
              </a:solidFill>
              <a:round/>
              <a:headEnd type="oval" w="med" len="med"/>
              <a:tailEnd type="triangle" w="med" len="med"/>
            </a:ln>
            <a:effectLst/>
          </p:spPr>
        </p:cxnSp>
        <p:cxnSp>
          <p:nvCxnSpPr>
            <p:cNvPr id="820657" name="AutoShape 433"/>
            <p:cNvCxnSpPr>
              <a:cxnSpLocks noChangeShapeType="1"/>
              <a:stCxn id="820637" idx="2"/>
              <a:endCxn id="820645" idx="0"/>
            </p:cNvCxnSpPr>
            <p:nvPr/>
          </p:nvCxnSpPr>
          <p:spPr bwMode="auto">
            <a:xfrm>
              <a:off x="1344" y="2448"/>
              <a:ext cx="48" cy="432"/>
            </a:xfrm>
            <a:prstGeom prst="straightConnector1">
              <a:avLst/>
            </a:prstGeom>
            <a:noFill/>
            <a:ln w="12700">
              <a:solidFill>
                <a:schemeClr val="tx1"/>
              </a:solidFill>
              <a:round/>
              <a:headEnd type="oval" w="med" len="med"/>
              <a:tailEnd type="triangle" w="med" len="med"/>
            </a:ln>
            <a:effectLst/>
          </p:spPr>
        </p:cxnSp>
        <p:cxnSp>
          <p:nvCxnSpPr>
            <p:cNvPr id="820658" name="AutoShape 434"/>
            <p:cNvCxnSpPr>
              <a:cxnSpLocks noChangeShapeType="1"/>
              <a:stCxn id="820637" idx="2"/>
              <a:endCxn id="820646" idx="0"/>
            </p:cNvCxnSpPr>
            <p:nvPr/>
          </p:nvCxnSpPr>
          <p:spPr bwMode="auto">
            <a:xfrm>
              <a:off x="1344" y="2448"/>
              <a:ext cx="336" cy="432"/>
            </a:xfrm>
            <a:prstGeom prst="straightConnector1">
              <a:avLst/>
            </a:prstGeom>
            <a:noFill/>
            <a:ln w="12700">
              <a:solidFill>
                <a:schemeClr val="tx1"/>
              </a:solidFill>
              <a:round/>
              <a:headEnd type="oval" w="med" len="med"/>
              <a:tailEnd type="triangle" w="med" len="med"/>
            </a:ln>
            <a:effectLst/>
          </p:spPr>
        </p:cxnSp>
        <p:sp>
          <p:nvSpPr>
            <p:cNvPr id="820659" name="Rectangle 435"/>
            <p:cNvSpPr>
              <a:spLocks noChangeArrowheads="1"/>
            </p:cNvSpPr>
            <p:nvPr/>
          </p:nvSpPr>
          <p:spPr bwMode="auto">
            <a:xfrm>
              <a:off x="1920"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cxnSp>
          <p:nvCxnSpPr>
            <p:cNvPr id="820660" name="AutoShape 436"/>
            <p:cNvCxnSpPr>
              <a:cxnSpLocks noChangeShapeType="1"/>
              <a:stCxn id="820637" idx="2"/>
              <a:endCxn id="820659" idx="0"/>
            </p:cNvCxnSpPr>
            <p:nvPr/>
          </p:nvCxnSpPr>
          <p:spPr bwMode="auto">
            <a:xfrm>
              <a:off x="1344" y="2448"/>
              <a:ext cx="672" cy="432"/>
            </a:xfrm>
            <a:prstGeom prst="straightConnector1">
              <a:avLst/>
            </a:prstGeom>
            <a:noFill/>
            <a:ln w="12700">
              <a:solidFill>
                <a:schemeClr val="tx1"/>
              </a:solidFill>
              <a:round/>
              <a:headEnd type="oval" w="med" len="med"/>
              <a:tailEnd type="triangle" w="med" len="med"/>
            </a:ln>
            <a:effectLst/>
          </p:spPr>
        </p:cxnSp>
      </p:grpSp>
      <p:grpSp>
        <p:nvGrpSpPr>
          <p:cNvPr id="18" name="Group 437"/>
          <p:cNvGrpSpPr>
            <a:grpSpLocks/>
          </p:cNvGrpSpPr>
          <p:nvPr/>
        </p:nvGrpSpPr>
        <p:grpSpPr bwMode="auto">
          <a:xfrm>
            <a:off x="2895600" y="4114800"/>
            <a:ext cx="2819400" cy="2057400"/>
            <a:chOff x="528" y="1344"/>
            <a:chExt cx="1776" cy="2160"/>
          </a:xfrm>
        </p:grpSpPr>
        <p:sp>
          <p:nvSpPr>
            <p:cNvPr id="820662" name="AutoShape 438"/>
            <p:cNvSpPr>
              <a:spLocks noChangeArrowheads="1"/>
            </p:cNvSpPr>
            <p:nvPr/>
          </p:nvSpPr>
          <p:spPr bwMode="auto">
            <a:xfrm>
              <a:off x="528" y="1344"/>
              <a:ext cx="1776" cy="2160"/>
            </a:xfrm>
            <a:prstGeom prst="cube">
              <a:avLst>
                <a:gd name="adj" fmla="val 3000"/>
              </a:avLst>
            </a:prstGeom>
            <a:solidFill>
              <a:srgbClr val="FFCC66"/>
            </a:solidFill>
            <a:ln w="12700">
              <a:solidFill>
                <a:schemeClr val="tx1"/>
              </a:solidFill>
              <a:miter lim="800000"/>
              <a:headEnd/>
              <a:tailEnd/>
            </a:ln>
            <a:effectLst/>
          </p:spPr>
          <p:txBody>
            <a:bodyPr anchor="ctr">
              <a:prstTxWarp prst="textNoShape">
                <a:avLst/>
              </a:prstTxWarp>
              <a:spAutoFit/>
            </a:bodyPr>
            <a:lstStyle/>
            <a:p>
              <a:endParaRPr lang="en-US"/>
            </a:p>
          </p:txBody>
        </p:sp>
        <p:sp>
          <p:nvSpPr>
            <p:cNvPr id="820663" name="Rectangle 439"/>
            <p:cNvSpPr>
              <a:spLocks noChangeArrowheads="1"/>
            </p:cNvSpPr>
            <p:nvPr/>
          </p:nvSpPr>
          <p:spPr bwMode="auto">
            <a:xfrm>
              <a:off x="1392" y="1536"/>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664" name="Rectangle 440"/>
            <p:cNvSpPr>
              <a:spLocks noChangeArrowheads="1"/>
            </p:cNvSpPr>
            <p:nvPr/>
          </p:nvSpPr>
          <p:spPr bwMode="auto">
            <a:xfrm>
              <a:off x="1248" y="2256"/>
              <a:ext cx="192" cy="192"/>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665" name="Rectangle 441"/>
            <p:cNvSpPr>
              <a:spLocks noChangeArrowheads="1"/>
            </p:cNvSpPr>
            <p:nvPr/>
          </p:nvSpPr>
          <p:spPr bwMode="auto">
            <a:xfrm>
              <a:off x="1872" y="1728"/>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666" name="Rectangle 442"/>
            <p:cNvSpPr>
              <a:spLocks noChangeArrowheads="1"/>
            </p:cNvSpPr>
            <p:nvPr/>
          </p:nvSpPr>
          <p:spPr bwMode="auto">
            <a:xfrm>
              <a:off x="720" y="1824"/>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667" name="Rectangle 443"/>
            <p:cNvSpPr>
              <a:spLocks noChangeArrowheads="1"/>
            </p:cNvSpPr>
            <p:nvPr/>
          </p:nvSpPr>
          <p:spPr bwMode="auto">
            <a:xfrm>
              <a:off x="624" y="2208"/>
              <a:ext cx="192" cy="192"/>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668" name="Rectangle 444"/>
            <p:cNvSpPr>
              <a:spLocks noChangeArrowheads="1"/>
            </p:cNvSpPr>
            <p:nvPr/>
          </p:nvSpPr>
          <p:spPr bwMode="auto">
            <a:xfrm flipV="1">
              <a:off x="912" y="2208"/>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669" name="Rectangle 445"/>
            <p:cNvSpPr>
              <a:spLocks noChangeArrowheads="1"/>
            </p:cNvSpPr>
            <p:nvPr/>
          </p:nvSpPr>
          <p:spPr bwMode="auto">
            <a:xfrm>
              <a:off x="816"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670" name="Rectangle 446"/>
            <p:cNvSpPr>
              <a:spLocks noChangeArrowheads="1"/>
            </p:cNvSpPr>
            <p:nvPr/>
          </p:nvSpPr>
          <p:spPr bwMode="auto">
            <a:xfrm>
              <a:off x="1056"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671" name="Rectangle 447"/>
            <p:cNvSpPr>
              <a:spLocks noChangeArrowheads="1"/>
            </p:cNvSpPr>
            <p:nvPr/>
          </p:nvSpPr>
          <p:spPr bwMode="auto">
            <a:xfrm>
              <a:off x="1584" y="2064"/>
              <a:ext cx="192" cy="192"/>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672" name="Rectangle 448"/>
            <p:cNvSpPr>
              <a:spLocks noChangeArrowheads="1"/>
            </p:cNvSpPr>
            <p:nvPr/>
          </p:nvSpPr>
          <p:spPr bwMode="auto">
            <a:xfrm>
              <a:off x="1296"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673" name="Rectangle 449"/>
            <p:cNvSpPr>
              <a:spLocks noChangeArrowheads="1"/>
            </p:cNvSpPr>
            <p:nvPr/>
          </p:nvSpPr>
          <p:spPr bwMode="auto">
            <a:xfrm>
              <a:off x="1584"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674" name="Rectangle 450"/>
            <p:cNvSpPr>
              <a:spLocks noChangeArrowheads="1"/>
            </p:cNvSpPr>
            <p:nvPr/>
          </p:nvSpPr>
          <p:spPr bwMode="auto">
            <a:xfrm>
              <a:off x="2016" y="2112"/>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cxnSp>
          <p:nvCxnSpPr>
            <p:cNvPr id="820675" name="AutoShape 451"/>
            <p:cNvCxnSpPr>
              <a:cxnSpLocks noChangeShapeType="1"/>
              <a:stCxn id="820663" idx="2"/>
              <a:endCxn id="820666" idx="3"/>
            </p:cNvCxnSpPr>
            <p:nvPr/>
          </p:nvCxnSpPr>
          <p:spPr bwMode="auto">
            <a:xfrm flipH="1">
              <a:off x="912" y="1680"/>
              <a:ext cx="576" cy="216"/>
            </a:xfrm>
            <a:prstGeom prst="straightConnector1">
              <a:avLst/>
            </a:prstGeom>
            <a:noFill/>
            <a:ln w="12700">
              <a:solidFill>
                <a:schemeClr val="tx1"/>
              </a:solidFill>
              <a:round/>
              <a:headEnd type="oval" w="med" len="med"/>
              <a:tailEnd type="triangle" w="med" len="med"/>
            </a:ln>
            <a:effectLst/>
          </p:spPr>
        </p:cxnSp>
        <p:cxnSp>
          <p:nvCxnSpPr>
            <p:cNvPr id="820676" name="AutoShape 452"/>
            <p:cNvCxnSpPr>
              <a:cxnSpLocks noChangeShapeType="1"/>
              <a:stCxn id="820663" idx="2"/>
              <a:endCxn id="820665" idx="1"/>
            </p:cNvCxnSpPr>
            <p:nvPr/>
          </p:nvCxnSpPr>
          <p:spPr bwMode="auto">
            <a:xfrm>
              <a:off x="1488" y="1680"/>
              <a:ext cx="384" cy="120"/>
            </a:xfrm>
            <a:prstGeom prst="straightConnector1">
              <a:avLst/>
            </a:prstGeom>
            <a:noFill/>
            <a:ln w="12700">
              <a:solidFill>
                <a:schemeClr val="tx1"/>
              </a:solidFill>
              <a:round/>
              <a:headEnd type="oval" w="med" len="med"/>
              <a:tailEnd type="triangle" w="med" len="med"/>
            </a:ln>
            <a:effectLst/>
          </p:spPr>
        </p:cxnSp>
        <p:cxnSp>
          <p:nvCxnSpPr>
            <p:cNvPr id="820677" name="AutoShape 453"/>
            <p:cNvCxnSpPr>
              <a:cxnSpLocks noChangeShapeType="1"/>
              <a:stCxn id="820666" idx="2"/>
              <a:endCxn id="820667" idx="0"/>
            </p:cNvCxnSpPr>
            <p:nvPr/>
          </p:nvCxnSpPr>
          <p:spPr bwMode="auto">
            <a:xfrm flipH="1">
              <a:off x="720" y="1968"/>
              <a:ext cx="96" cy="240"/>
            </a:xfrm>
            <a:prstGeom prst="straightConnector1">
              <a:avLst/>
            </a:prstGeom>
            <a:noFill/>
            <a:ln w="12700">
              <a:solidFill>
                <a:schemeClr val="tx1"/>
              </a:solidFill>
              <a:round/>
              <a:headEnd type="oval" w="med" len="med"/>
              <a:tailEnd type="triangle" w="med" len="med"/>
            </a:ln>
            <a:effectLst/>
          </p:spPr>
        </p:cxnSp>
        <p:cxnSp>
          <p:nvCxnSpPr>
            <p:cNvPr id="820678" name="AutoShape 454"/>
            <p:cNvCxnSpPr>
              <a:cxnSpLocks noChangeShapeType="1"/>
              <a:stCxn id="820666" idx="2"/>
              <a:endCxn id="820668" idx="2"/>
            </p:cNvCxnSpPr>
            <p:nvPr/>
          </p:nvCxnSpPr>
          <p:spPr bwMode="auto">
            <a:xfrm>
              <a:off x="816" y="1968"/>
              <a:ext cx="191" cy="240"/>
            </a:xfrm>
            <a:prstGeom prst="straightConnector1">
              <a:avLst/>
            </a:prstGeom>
            <a:noFill/>
            <a:ln w="12700">
              <a:solidFill>
                <a:schemeClr val="tx1"/>
              </a:solidFill>
              <a:round/>
              <a:headEnd type="oval" w="med" len="med"/>
              <a:tailEnd type="triangle" w="med" len="med"/>
            </a:ln>
            <a:effectLst/>
          </p:spPr>
        </p:cxnSp>
        <p:cxnSp>
          <p:nvCxnSpPr>
            <p:cNvPr id="820679" name="AutoShape 455"/>
            <p:cNvCxnSpPr>
              <a:cxnSpLocks noChangeShapeType="1"/>
              <a:stCxn id="820663" idx="2"/>
              <a:endCxn id="820664" idx="0"/>
            </p:cNvCxnSpPr>
            <p:nvPr/>
          </p:nvCxnSpPr>
          <p:spPr bwMode="auto">
            <a:xfrm flipH="1">
              <a:off x="1344" y="1680"/>
              <a:ext cx="144" cy="576"/>
            </a:xfrm>
            <a:prstGeom prst="straightConnector1">
              <a:avLst/>
            </a:prstGeom>
            <a:noFill/>
            <a:ln w="12700">
              <a:solidFill>
                <a:schemeClr val="tx1"/>
              </a:solidFill>
              <a:round/>
              <a:headEnd type="oval" w="med" len="med"/>
              <a:tailEnd type="triangle" w="med" len="med"/>
            </a:ln>
            <a:effectLst/>
          </p:spPr>
        </p:cxnSp>
        <p:cxnSp>
          <p:nvCxnSpPr>
            <p:cNvPr id="820680" name="AutoShape 456"/>
            <p:cNvCxnSpPr>
              <a:cxnSpLocks noChangeShapeType="1"/>
              <a:stCxn id="820665" idx="2"/>
              <a:endCxn id="820671" idx="0"/>
            </p:cNvCxnSpPr>
            <p:nvPr/>
          </p:nvCxnSpPr>
          <p:spPr bwMode="auto">
            <a:xfrm flipH="1">
              <a:off x="1680" y="1872"/>
              <a:ext cx="288" cy="192"/>
            </a:xfrm>
            <a:prstGeom prst="straightConnector1">
              <a:avLst/>
            </a:prstGeom>
            <a:noFill/>
            <a:ln w="12700">
              <a:solidFill>
                <a:schemeClr val="tx1"/>
              </a:solidFill>
              <a:round/>
              <a:headEnd type="oval" w="med" len="med"/>
              <a:tailEnd type="triangle" w="med" len="med"/>
            </a:ln>
            <a:effectLst/>
          </p:spPr>
        </p:cxnSp>
        <p:cxnSp>
          <p:nvCxnSpPr>
            <p:cNvPr id="820681" name="AutoShape 457"/>
            <p:cNvCxnSpPr>
              <a:cxnSpLocks noChangeShapeType="1"/>
              <a:stCxn id="820665" idx="2"/>
              <a:endCxn id="820674" idx="0"/>
            </p:cNvCxnSpPr>
            <p:nvPr/>
          </p:nvCxnSpPr>
          <p:spPr bwMode="auto">
            <a:xfrm>
              <a:off x="1968" y="1872"/>
              <a:ext cx="144" cy="240"/>
            </a:xfrm>
            <a:prstGeom prst="straightConnector1">
              <a:avLst/>
            </a:prstGeom>
            <a:noFill/>
            <a:ln w="12700">
              <a:solidFill>
                <a:schemeClr val="tx1"/>
              </a:solidFill>
              <a:round/>
              <a:headEnd type="oval" w="med" len="med"/>
              <a:tailEnd type="triangle" w="med" len="med"/>
            </a:ln>
            <a:effectLst/>
          </p:spPr>
        </p:cxnSp>
        <p:cxnSp>
          <p:nvCxnSpPr>
            <p:cNvPr id="820682" name="AutoShape 458"/>
            <p:cNvCxnSpPr>
              <a:cxnSpLocks noChangeShapeType="1"/>
              <a:stCxn id="820664" idx="2"/>
              <a:endCxn id="820669" idx="0"/>
            </p:cNvCxnSpPr>
            <p:nvPr/>
          </p:nvCxnSpPr>
          <p:spPr bwMode="auto">
            <a:xfrm flipH="1">
              <a:off x="912" y="2448"/>
              <a:ext cx="432" cy="432"/>
            </a:xfrm>
            <a:prstGeom prst="straightConnector1">
              <a:avLst/>
            </a:prstGeom>
            <a:noFill/>
            <a:ln w="12700">
              <a:solidFill>
                <a:schemeClr val="tx1"/>
              </a:solidFill>
              <a:round/>
              <a:headEnd type="oval" w="med" len="med"/>
              <a:tailEnd type="triangle" w="med" len="med"/>
            </a:ln>
            <a:effectLst/>
          </p:spPr>
        </p:cxnSp>
        <p:cxnSp>
          <p:nvCxnSpPr>
            <p:cNvPr id="820683" name="AutoShape 459"/>
            <p:cNvCxnSpPr>
              <a:cxnSpLocks noChangeShapeType="1"/>
              <a:stCxn id="820664" idx="2"/>
              <a:endCxn id="820670" idx="0"/>
            </p:cNvCxnSpPr>
            <p:nvPr/>
          </p:nvCxnSpPr>
          <p:spPr bwMode="auto">
            <a:xfrm flipH="1">
              <a:off x="1152" y="2448"/>
              <a:ext cx="192" cy="432"/>
            </a:xfrm>
            <a:prstGeom prst="straightConnector1">
              <a:avLst/>
            </a:prstGeom>
            <a:noFill/>
            <a:ln w="12700">
              <a:solidFill>
                <a:schemeClr val="tx1"/>
              </a:solidFill>
              <a:round/>
              <a:headEnd type="oval" w="med" len="med"/>
              <a:tailEnd type="triangle" w="med" len="med"/>
            </a:ln>
            <a:effectLst/>
          </p:spPr>
        </p:cxnSp>
        <p:cxnSp>
          <p:nvCxnSpPr>
            <p:cNvPr id="820684" name="AutoShape 460"/>
            <p:cNvCxnSpPr>
              <a:cxnSpLocks noChangeShapeType="1"/>
              <a:stCxn id="820664" idx="2"/>
              <a:endCxn id="820672" idx="0"/>
            </p:cNvCxnSpPr>
            <p:nvPr/>
          </p:nvCxnSpPr>
          <p:spPr bwMode="auto">
            <a:xfrm>
              <a:off x="1344" y="2448"/>
              <a:ext cx="48" cy="432"/>
            </a:xfrm>
            <a:prstGeom prst="straightConnector1">
              <a:avLst/>
            </a:prstGeom>
            <a:noFill/>
            <a:ln w="12700">
              <a:solidFill>
                <a:schemeClr val="tx1"/>
              </a:solidFill>
              <a:round/>
              <a:headEnd type="oval" w="med" len="med"/>
              <a:tailEnd type="triangle" w="med" len="med"/>
            </a:ln>
            <a:effectLst/>
          </p:spPr>
        </p:cxnSp>
        <p:cxnSp>
          <p:nvCxnSpPr>
            <p:cNvPr id="820685" name="AutoShape 461"/>
            <p:cNvCxnSpPr>
              <a:cxnSpLocks noChangeShapeType="1"/>
              <a:stCxn id="820664" idx="2"/>
              <a:endCxn id="820673" idx="0"/>
            </p:cNvCxnSpPr>
            <p:nvPr/>
          </p:nvCxnSpPr>
          <p:spPr bwMode="auto">
            <a:xfrm>
              <a:off x="1344" y="2448"/>
              <a:ext cx="336" cy="432"/>
            </a:xfrm>
            <a:prstGeom prst="straightConnector1">
              <a:avLst/>
            </a:prstGeom>
            <a:noFill/>
            <a:ln w="12700">
              <a:solidFill>
                <a:schemeClr val="tx1"/>
              </a:solidFill>
              <a:round/>
              <a:headEnd type="oval" w="med" len="med"/>
              <a:tailEnd type="triangle" w="med" len="med"/>
            </a:ln>
            <a:effectLst/>
          </p:spPr>
        </p:cxnSp>
        <p:sp>
          <p:nvSpPr>
            <p:cNvPr id="820686" name="Rectangle 462"/>
            <p:cNvSpPr>
              <a:spLocks noChangeArrowheads="1"/>
            </p:cNvSpPr>
            <p:nvPr/>
          </p:nvSpPr>
          <p:spPr bwMode="auto">
            <a:xfrm>
              <a:off x="1920"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cxnSp>
          <p:nvCxnSpPr>
            <p:cNvPr id="820687" name="AutoShape 463"/>
            <p:cNvCxnSpPr>
              <a:cxnSpLocks noChangeShapeType="1"/>
              <a:stCxn id="820664" idx="2"/>
              <a:endCxn id="820686" idx="0"/>
            </p:cNvCxnSpPr>
            <p:nvPr/>
          </p:nvCxnSpPr>
          <p:spPr bwMode="auto">
            <a:xfrm>
              <a:off x="1344" y="2448"/>
              <a:ext cx="672" cy="432"/>
            </a:xfrm>
            <a:prstGeom prst="straightConnector1">
              <a:avLst/>
            </a:prstGeom>
            <a:noFill/>
            <a:ln w="12700">
              <a:solidFill>
                <a:schemeClr val="tx1"/>
              </a:solidFill>
              <a:round/>
              <a:headEnd type="oval" w="med" len="med"/>
              <a:tailEnd type="triangle" w="med" len="med"/>
            </a:ln>
            <a:effectLst/>
          </p:spPr>
        </p:cxnSp>
      </p:grpSp>
      <p:grpSp>
        <p:nvGrpSpPr>
          <p:cNvPr id="19" name="Group 464"/>
          <p:cNvGrpSpPr>
            <a:grpSpLocks/>
          </p:cNvGrpSpPr>
          <p:nvPr/>
        </p:nvGrpSpPr>
        <p:grpSpPr bwMode="auto">
          <a:xfrm>
            <a:off x="3048000" y="4267200"/>
            <a:ext cx="2819400" cy="2057400"/>
            <a:chOff x="528" y="1344"/>
            <a:chExt cx="1776" cy="2160"/>
          </a:xfrm>
        </p:grpSpPr>
        <p:sp>
          <p:nvSpPr>
            <p:cNvPr id="820689" name="AutoShape 465"/>
            <p:cNvSpPr>
              <a:spLocks noChangeArrowheads="1"/>
            </p:cNvSpPr>
            <p:nvPr/>
          </p:nvSpPr>
          <p:spPr bwMode="auto">
            <a:xfrm>
              <a:off x="528" y="1344"/>
              <a:ext cx="1776" cy="2160"/>
            </a:xfrm>
            <a:prstGeom prst="cube">
              <a:avLst>
                <a:gd name="adj" fmla="val 3000"/>
              </a:avLst>
            </a:prstGeom>
            <a:solidFill>
              <a:srgbClr val="FFCC66"/>
            </a:solidFill>
            <a:ln w="12700">
              <a:solidFill>
                <a:schemeClr val="tx1"/>
              </a:solidFill>
              <a:miter lim="800000"/>
              <a:headEnd/>
              <a:tailEnd/>
            </a:ln>
            <a:effectLst/>
          </p:spPr>
          <p:txBody>
            <a:bodyPr anchor="ctr">
              <a:prstTxWarp prst="textNoShape">
                <a:avLst/>
              </a:prstTxWarp>
              <a:spAutoFit/>
            </a:bodyPr>
            <a:lstStyle/>
            <a:p>
              <a:endParaRPr lang="en-US"/>
            </a:p>
          </p:txBody>
        </p:sp>
        <p:sp>
          <p:nvSpPr>
            <p:cNvPr id="820690" name="Rectangle 466"/>
            <p:cNvSpPr>
              <a:spLocks noChangeArrowheads="1"/>
            </p:cNvSpPr>
            <p:nvPr/>
          </p:nvSpPr>
          <p:spPr bwMode="auto">
            <a:xfrm>
              <a:off x="1392" y="1536"/>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691" name="Rectangle 467"/>
            <p:cNvSpPr>
              <a:spLocks noChangeArrowheads="1"/>
            </p:cNvSpPr>
            <p:nvPr/>
          </p:nvSpPr>
          <p:spPr bwMode="auto">
            <a:xfrm>
              <a:off x="1248" y="2256"/>
              <a:ext cx="192" cy="192"/>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692" name="Rectangle 468"/>
            <p:cNvSpPr>
              <a:spLocks noChangeArrowheads="1"/>
            </p:cNvSpPr>
            <p:nvPr/>
          </p:nvSpPr>
          <p:spPr bwMode="auto">
            <a:xfrm>
              <a:off x="1872" y="1728"/>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693" name="Rectangle 469"/>
            <p:cNvSpPr>
              <a:spLocks noChangeArrowheads="1"/>
            </p:cNvSpPr>
            <p:nvPr/>
          </p:nvSpPr>
          <p:spPr bwMode="auto">
            <a:xfrm>
              <a:off x="720" y="1824"/>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694" name="Rectangle 470"/>
            <p:cNvSpPr>
              <a:spLocks noChangeArrowheads="1"/>
            </p:cNvSpPr>
            <p:nvPr/>
          </p:nvSpPr>
          <p:spPr bwMode="auto">
            <a:xfrm>
              <a:off x="624" y="2208"/>
              <a:ext cx="192" cy="192"/>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695" name="Rectangle 471"/>
            <p:cNvSpPr>
              <a:spLocks noChangeArrowheads="1"/>
            </p:cNvSpPr>
            <p:nvPr/>
          </p:nvSpPr>
          <p:spPr bwMode="auto">
            <a:xfrm flipV="1">
              <a:off x="912" y="2208"/>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696" name="Rectangle 472"/>
            <p:cNvSpPr>
              <a:spLocks noChangeArrowheads="1"/>
            </p:cNvSpPr>
            <p:nvPr/>
          </p:nvSpPr>
          <p:spPr bwMode="auto">
            <a:xfrm>
              <a:off x="816"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697" name="Rectangle 473"/>
            <p:cNvSpPr>
              <a:spLocks noChangeArrowheads="1"/>
            </p:cNvSpPr>
            <p:nvPr/>
          </p:nvSpPr>
          <p:spPr bwMode="auto">
            <a:xfrm>
              <a:off x="1056"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698" name="Rectangle 474"/>
            <p:cNvSpPr>
              <a:spLocks noChangeArrowheads="1"/>
            </p:cNvSpPr>
            <p:nvPr/>
          </p:nvSpPr>
          <p:spPr bwMode="auto">
            <a:xfrm>
              <a:off x="1584" y="2064"/>
              <a:ext cx="192" cy="192"/>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699" name="Rectangle 475"/>
            <p:cNvSpPr>
              <a:spLocks noChangeArrowheads="1"/>
            </p:cNvSpPr>
            <p:nvPr/>
          </p:nvSpPr>
          <p:spPr bwMode="auto">
            <a:xfrm>
              <a:off x="1296"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700" name="Rectangle 476"/>
            <p:cNvSpPr>
              <a:spLocks noChangeArrowheads="1"/>
            </p:cNvSpPr>
            <p:nvPr/>
          </p:nvSpPr>
          <p:spPr bwMode="auto">
            <a:xfrm>
              <a:off x="1584"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sp>
          <p:nvSpPr>
            <p:cNvPr id="820701" name="Rectangle 477"/>
            <p:cNvSpPr>
              <a:spLocks noChangeArrowheads="1"/>
            </p:cNvSpPr>
            <p:nvPr/>
          </p:nvSpPr>
          <p:spPr bwMode="auto">
            <a:xfrm>
              <a:off x="2016" y="2112"/>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cxnSp>
          <p:nvCxnSpPr>
            <p:cNvPr id="820702" name="AutoShape 478"/>
            <p:cNvCxnSpPr>
              <a:cxnSpLocks noChangeShapeType="1"/>
              <a:stCxn id="820690" idx="2"/>
              <a:endCxn id="820693" idx="3"/>
            </p:cNvCxnSpPr>
            <p:nvPr/>
          </p:nvCxnSpPr>
          <p:spPr bwMode="auto">
            <a:xfrm flipH="1">
              <a:off x="912" y="1680"/>
              <a:ext cx="576" cy="216"/>
            </a:xfrm>
            <a:prstGeom prst="straightConnector1">
              <a:avLst/>
            </a:prstGeom>
            <a:noFill/>
            <a:ln w="12700">
              <a:solidFill>
                <a:schemeClr val="tx1"/>
              </a:solidFill>
              <a:round/>
              <a:headEnd type="oval" w="med" len="med"/>
              <a:tailEnd type="triangle" w="med" len="med"/>
            </a:ln>
            <a:effectLst/>
          </p:spPr>
        </p:cxnSp>
        <p:cxnSp>
          <p:nvCxnSpPr>
            <p:cNvPr id="820703" name="AutoShape 479"/>
            <p:cNvCxnSpPr>
              <a:cxnSpLocks noChangeShapeType="1"/>
              <a:stCxn id="820690" idx="2"/>
              <a:endCxn id="820692" idx="1"/>
            </p:cNvCxnSpPr>
            <p:nvPr/>
          </p:nvCxnSpPr>
          <p:spPr bwMode="auto">
            <a:xfrm>
              <a:off x="1488" y="1680"/>
              <a:ext cx="384" cy="120"/>
            </a:xfrm>
            <a:prstGeom prst="straightConnector1">
              <a:avLst/>
            </a:prstGeom>
            <a:noFill/>
            <a:ln w="12700">
              <a:solidFill>
                <a:schemeClr val="tx1"/>
              </a:solidFill>
              <a:round/>
              <a:headEnd type="oval" w="med" len="med"/>
              <a:tailEnd type="triangle" w="med" len="med"/>
            </a:ln>
            <a:effectLst/>
          </p:spPr>
        </p:cxnSp>
        <p:cxnSp>
          <p:nvCxnSpPr>
            <p:cNvPr id="820704" name="AutoShape 480"/>
            <p:cNvCxnSpPr>
              <a:cxnSpLocks noChangeShapeType="1"/>
              <a:stCxn id="820693" idx="2"/>
              <a:endCxn id="820694" idx="0"/>
            </p:cNvCxnSpPr>
            <p:nvPr/>
          </p:nvCxnSpPr>
          <p:spPr bwMode="auto">
            <a:xfrm flipH="1">
              <a:off x="720" y="1968"/>
              <a:ext cx="96" cy="240"/>
            </a:xfrm>
            <a:prstGeom prst="straightConnector1">
              <a:avLst/>
            </a:prstGeom>
            <a:noFill/>
            <a:ln w="12700">
              <a:solidFill>
                <a:schemeClr val="tx1"/>
              </a:solidFill>
              <a:round/>
              <a:headEnd type="oval" w="med" len="med"/>
              <a:tailEnd type="triangle" w="med" len="med"/>
            </a:ln>
            <a:effectLst/>
          </p:spPr>
        </p:cxnSp>
        <p:cxnSp>
          <p:nvCxnSpPr>
            <p:cNvPr id="820705" name="AutoShape 481"/>
            <p:cNvCxnSpPr>
              <a:cxnSpLocks noChangeShapeType="1"/>
              <a:stCxn id="820693" idx="2"/>
              <a:endCxn id="820695" idx="2"/>
            </p:cNvCxnSpPr>
            <p:nvPr/>
          </p:nvCxnSpPr>
          <p:spPr bwMode="auto">
            <a:xfrm>
              <a:off x="816" y="1968"/>
              <a:ext cx="191" cy="240"/>
            </a:xfrm>
            <a:prstGeom prst="straightConnector1">
              <a:avLst/>
            </a:prstGeom>
            <a:noFill/>
            <a:ln w="12700">
              <a:solidFill>
                <a:schemeClr val="tx1"/>
              </a:solidFill>
              <a:round/>
              <a:headEnd type="oval" w="med" len="med"/>
              <a:tailEnd type="triangle" w="med" len="med"/>
            </a:ln>
            <a:effectLst/>
          </p:spPr>
        </p:cxnSp>
        <p:cxnSp>
          <p:nvCxnSpPr>
            <p:cNvPr id="820706" name="AutoShape 482"/>
            <p:cNvCxnSpPr>
              <a:cxnSpLocks noChangeShapeType="1"/>
              <a:stCxn id="820690" idx="2"/>
              <a:endCxn id="820691" idx="0"/>
            </p:cNvCxnSpPr>
            <p:nvPr/>
          </p:nvCxnSpPr>
          <p:spPr bwMode="auto">
            <a:xfrm flipH="1">
              <a:off x="1344" y="1680"/>
              <a:ext cx="144" cy="576"/>
            </a:xfrm>
            <a:prstGeom prst="straightConnector1">
              <a:avLst/>
            </a:prstGeom>
            <a:noFill/>
            <a:ln w="12700">
              <a:solidFill>
                <a:schemeClr val="tx1"/>
              </a:solidFill>
              <a:round/>
              <a:headEnd type="oval" w="med" len="med"/>
              <a:tailEnd type="triangle" w="med" len="med"/>
            </a:ln>
            <a:effectLst/>
          </p:spPr>
        </p:cxnSp>
        <p:cxnSp>
          <p:nvCxnSpPr>
            <p:cNvPr id="820707" name="AutoShape 483"/>
            <p:cNvCxnSpPr>
              <a:cxnSpLocks noChangeShapeType="1"/>
              <a:stCxn id="820692" idx="2"/>
              <a:endCxn id="820698" idx="0"/>
            </p:cNvCxnSpPr>
            <p:nvPr/>
          </p:nvCxnSpPr>
          <p:spPr bwMode="auto">
            <a:xfrm flipH="1">
              <a:off x="1680" y="1872"/>
              <a:ext cx="288" cy="192"/>
            </a:xfrm>
            <a:prstGeom prst="straightConnector1">
              <a:avLst/>
            </a:prstGeom>
            <a:noFill/>
            <a:ln w="12700">
              <a:solidFill>
                <a:schemeClr val="tx1"/>
              </a:solidFill>
              <a:round/>
              <a:headEnd type="oval" w="med" len="med"/>
              <a:tailEnd type="triangle" w="med" len="med"/>
            </a:ln>
            <a:effectLst/>
          </p:spPr>
        </p:cxnSp>
        <p:cxnSp>
          <p:nvCxnSpPr>
            <p:cNvPr id="820708" name="AutoShape 484"/>
            <p:cNvCxnSpPr>
              <a:cxnSpLocks noChangeShapeType="1"/>
              <a:stCxn id="820692" idx="2"/>
              <a:endCxn id="820701" idx="0"/>
            </p:cNvCxnSpPr>
            <p:nvPr/>
          </p:nvCxnSpPr>
          <p:spPr bwMode="auto">
            <a:xfrm>
              <a:off x="1968" y="1872"/>
              <a:ext cx="144" cy="240"/>
            </a:xfrm>
            <a:prstGeom prst="straightConnector1">
              <a:avLst/>
            </a:prstGeom>
            <a:noFill/>
            <a:ln w="12700">
              <a:solidFill>
                <a:schemeClr val="tx1"/>
              </a:solidFill>
              <a:round/>
              <a:headEnd type="oval" w="med" len="med"/>
              <a:tailEnd type="triangle" w="med" len="med"/>
            </a:ln>
            <a:effectLst/>
          </p:spPr>
        </p:cxnSp>
        <p:cxnSp>
          <p:nvCxnSpPr>
            <p:cNvPr id="820709" name="AutoShape 485"/>
            <p:cNvCxnSpPr>
              <a:cxnSpLocks noChangeShapeType="1"/>
              <a:stCxn id="820691" idx="2"/>
              <a:endCxn id="820696" idx="0"/>
            </p:cNvCxnSpPr>
            <p:nvPr/>
          </p:nvCxnSpPr>
          <p:spPr bwMode="auto">
            <a:xfrm flipH="1">
              <a:off x="912" y="2448"/>
              <a:ext cx="432" cy="432"/>
            </a:xfrm>
            <a:prstGeom prst="straightConnector1">
              <a:avLst/>
            </a:prstGeom>
            <a:noFill/>
            <a:ln w="12700">
              <a:solidFill>
                <a:schemeClr val="tx1"/>
              </a:solidFill>
              <a:round/>
              <a:headEnd type="oval" w="med" len="med"/>
              <a:tailEnd type="triangle" w="med" len="med"/>
            </a:ln>
            <a:effectLst/>
          </p:spPr>
        </p:cxnSp>
        <p:cxnSp>
          <p:nvCxnSpPr>
            <p:cNvPr id="820710" name="AutoShape 486"/>
            <p:cNvCxnSpPr>
              <a:cxnSpLocks noChangeShapeType="1"/>
              <a:stCxn id="820691" idx="2"/>
              <a:endCxn id="820697" idx="0"/>
            </p:cNvCxnSpPr>
            <p:nvPr/>
          </p:nvCxnSpPr>
          <p:spPr bwMode="auto">
            <a:xfrm flipH="1">
              <a:off x="1152" y="2448"/>
              <a:ext cx="192" cy="432"/>
            </a:xfrm>
            <a:prstGeom prst="straightConnector1">
              <a:avLst/>
            </a:prstGeom>
            <a:noFill/>
            <a:ln w="12700">
              <a:solidFill>
                <a:schemeClr val="tx1"/>
              </a:solidFill>
              <a:round/>
              <a:headEnd type="oval" w="med" len="med"/>
              <a:tailEnd type="triangle" w="med" len="med"/>
            </a:ln>
            <a:effectLst/>
          </p:spPr>
        </p:cxnSp>
        <p:cxnSp>
          <p:nvCxnSpPr>
            <p:cNvPr id="820711" name="AutoShape 487"/>
            <p:cNvCxnSpPr>
              <a:cxnSpLocks noChangeShapeType="1"/>
              <a:stCxn id="820691" idx="2"/>
              <a:endCxn id="820699" idx="0"/>
            </p:cNvCxnSpPr>
            <p:nvPr/>
          </p:nvCxnSpPr>
          <p:spPr bwMode="auto">
            <a:xfrm>
              <a:off x="1344" y="2448"/>
              <a:ext cx="48" cy="432"/>
            </a:xfrm>
            <a:prstGeom prst="straightConnector1">
              <a:avLst/>
            </a:prstGeom>
            <a:noFill/>
            <a:ln w="12700">
              <a:solidFill>
                <a:schemeClr val="tx1"/>
              </a:solidFill>
              <a:round/>
              <a:headEnd type="oval" w="med" len="med"/>
              <a:tailEnd type="triangle" w="med" len="med"/>
            </a:ln>
            <a:effectLst/>
          </p:spPr>
        </p:cxnSp>
        <p:cxnSp>
          <p:nvCxnSpPr>
            <p:cNvPr id="820712" name="AutoShape 488"/>
            <p:cNvCxnSpPr>
              <a:cxnSpLocks noChangeShapeType="1"/>
              <a:stCxn id="820691" idx="2"/>
              <a:endCxn id="820700" idx="0"/>
            </p:cNvCxnSpPr>
            <p:nvPr/>
          </p:nvCxnSpPr>
          <p:spPr bwMode="auto">
            <a:xfrm>
              <a:off x="1344" y="2448"/>
              <a:ext cx="336" cy="432"/>
            </a:xfrm>
            <a:prstGeom prst="straightConnector1">
              <a:avLst/>
            </a:prstGeom>
            <a:noFill/>
            <a:ln w="12700">
              <a:solidFill>
                <a:schemeClr val="tx1"/>
              </a:solidFill>
              <a:round/>
              <a:headEnd type="oval" w="med" len="med"/>
              <a:tailEnd type="triangle" w="med" len="med"/>
            </a:ln>
            <a:effectLst/>
          </p:spPr>
        </p:cxnSp>
        <p:sp>
          <p:nvSpPr>
            <p:cNvPr id="820713" name="Rectangle 489"/>
            <p:cNvSpPr>
              <a:spLocks noChangeArrowheads="1"/>
            </p:cNvSpPr>
            <p:nvPr/>
          </p:nvSpPr>
          <p:spPr bwMode="auto">
            <a:xfrm>
              <a:off x="1920" y="2880"/>
              <a:ext cx="192" cy="144"/>
            </a:xfrm>
            <a:prstGeom prst="rect">
              <a:avLst/>
            </a:prstGeom>
            <a:noFill/>
            <a:ln w="12700">
              <a:solidFill>
                <a:schemeClr val="tx1"/>
              </a:solidFill>
              <a:miter lim="800000"/>
              <a:headEnd/>
              <a:tailEnd/>
            </a:ln>
            <a:effectLst/>
          </p:spPr>
          <p:txBody>
            <a:bodyPr anchor="ctr">
              <a:prstTxWarp prst="textNoShape">
                <a:avLst/>
              </a:prstTxWarp>
              <a:spAutoFit/>
            </a:bodyPr>
            <a:lstStyle/>
            <a:p>
              <a:endParaRPr lang="en-US"/>
            </a:p>
          </p:txBody>
        </p:sp>
        <p:cxnSp>
          <p:nvCxnSpPr>
            <p:cNvPr id="820714" name="AutoShape 490"/>
            <p:cNvCxnSpPr>
              <a:cxnSpLocks noChangeShapeType="1"/>
              <a:stCxn id="820691" idx="2"/>
              <a:endCxn id="820713" idx="0"/>
            </p:cNvCxnSpPr>
            <p:nvPr/>
          </p:nvCxnSpPr>
          <p:spPr bwMode="auto">
            <a:xfrm>
              <a:off x="1344" y="2448"/>
              <a:ext cx="672" cy="432"/>
            </a:xfrm>
            <a:prstGeom prst="straightConnector1">
              <a:avLst/>
            </a:prstGeom>
            <a:noFill/>
            <a:ln w="12700">
              <a:solidFill>
                <a:schemeClr val="tx1"/>
              </a:solidFill>
              <a:round/>
              <a:headEnd type="oval" w="med" len="med"/>
              <a:tailEnd type="triangle" w="med" len="med"/>
            </a:ln>
            <a:effectLst/>
          </p:spPr>
        </p:cxnSp>
      </p:grpSp>
      <p:grpSp>
        <p:nvGrpSpPr>
          <p:cNvPr id="20" name="Group 491"/>
          <p:cNvGrpSpPr>
            <a:grpSpLocks/>
          </p:cNvGrpSpPr>
          <p:nvPr/>
        </p:nvGrpSpPr>
        <p:grpSpPr bwMode="auto">
          <a:xfrm>
            <a:off x="3198813" y="4419600"/>
            <a:ext cx="2819400" cy="2057400"/>
            <a:chOff x="528" y="1344"/>
            <a:chExt cx="1776" cy="2160"/>
          </a:xfrm>
        </p:grpSpPr>
        <p:sp>
          <p:nvSpPr>
            <p:cNvPr id="820716" name="AutoShape 492"/>
            <p:cNvSpPr>
              <a:spLocks noChangeArrowheads="1"/>
            </p:cNvSpPr>
            <p:nvPr/>
          </p:nvSpPr>
          <p:spPr bwMode="auto">
            <a:xfrm>
              <a:off x="528" y="1344"/>
              <a:ext cx="1776" cy="2160"/>
            </a:xfrm>
            <a:prstGeom prst="cube">
              <a:avLst>
                <a:gd name="adj" fmla="val 3000"/>
              </a:avLst>
            </a:prstGeom>
            <a:solidFill>
              <a:srgbClr val="FF9900"/>
            </a:solidFill>
            <a:ln w="12700">
              <a:solidFill>
                <a:schemeClr val="tx1"/>
              </a:solidFill>
              <a:miter lim="800000"/>
              <a:headEnd/>
              <a:tailEnd/>
            </a:ln>
            <a:effectLst/>
          </p:spPr>
          <p:txBody>
            <a:bodyPr anchor="ctr">
              <a:prstTxWarp prst="textNoShape">
                <a:avLst/>
              </a:prstTxWarp>
              <a:spAutoFit/>
            </a:bodyPr>
            <a:lstStyle/>
            <a:p>
              <a:endParaRPr lang="en-US"/>
            </a:p>
          </p:txBody>
        </p:sp>
        <p:sp>
          <p:nvSpPr>
            <p:cNvPr id="820717" name="Rectangle 493"/>
            <p:cNvSpPr>
              <a:spLocks noChangeArrowheads="1"/>
            </p:cNvSpPr>
            <p:nvPr/>
          </p:nvSpPr>
          <p:spPr bwMode="auto">
            <a:xfrm>
              <a:off x="1392" y="1536"/>
              <a:ext cx="192" cy="144"/>
            </a:xfrm>
            <a:prstGeom prst="rect">
              <a:avLst/>
            </a:prstGeom>
            <a:solidFill>
              <a:srgbClr val="FF9900"/>
            </a:solidFill>
            <a:ln w="12700">
              <a:solidFill>
                <a:schemeClr val="tx1"/>
              </a:solidFill>
              <a:miter lim="800000"/>
              <a:headEnd/>
              <a:tailEnd/>
            </a:ln>
            <a:effectLst/>
          </p:spPr>
          <p:txBody>
            <a:bodyPr anchor="ctr">
              <a:prstTxWarp prst="textNoShape">
                <a:avLst/>
              </a:prstTxWarp>
              <a:spAutoFit/>
            </a:bodyPr>
            <a:lstStyle/>
            <a:p>
              <a:endParaRPr lang="en-US"/>
            </a:p>
          </p:txBody>
        </p:sp>
        <p:sp>
          <p:nvSpPr>
            <p:cNvPr id="820718" name="Rectangle 494"/>
            <p:cNvSpPr>
              <a:spLocks noChangeArrowheads="1"/>
            </p:cNvSpPr>
            <p:nvPr/>
          </p:nvSpPr>
          <p:spPr bwMode="auto">
            <a:xfrm>
              <a:off x="1248" y="2256"/>
              <a:ext cx="192" cy="192"/>
            </a:xfrm>
            <a:prstGeom prst="rect">
              <a:avLst/>
            </a:prstGeom>
            <a:solidFill>
              <a:srgbClr val="FF9900"/>
            </a:solidFill>
            <a:ln w="12700">
              <a:solidFill>
                <a:schemeClr val="tx1"/>
              </a:solidFill>
              <a:miter lim="800000"/>
              <a:headEnd/>
              <a:tailEnd/>
            </a:ln>
            <a:effectLst/>
          </p:spPr>
          <p:txBody>
            <a:bodyPr anchor="ctr">
              <a:prstTxWarp prst="textNoShape">
                <a:avLst/>
              </a:prstTxWarp>
              <a:spAutoFit/>
            </a:bodyPr>
            <a:lstStyle/>
            <a:p>
              <a:endParaRPr lang="en-US"/>
            </a:p>
          </p:txBody>
        </p:sp>
        <p:sp>
          <p:nvSpPr>
            <p:cNvPr id="820719" name="Rectangle 495"/>
            <p:cNvSpPr>
              <a:spLocks noChangeArrowheads="1"/>
            </p:cNvSpPr>
            <p:nvPr/>
          </p:nvSpPr>
          <p:spPr bwMode="auto">
            <a:xfrm>
              <a:off x="1872" y="1728"/>
              <a:ext cx="192" cy="144"/>
            </a:xfrm>
            <a:prstGeom prst="rect">
              <a:avLst/>
            </a:prstGeom>
            <a:solidFill>
              <a:srgbClr val="FF9900"/>
            </a:solidFill>
            <a:ln w="12700">
              <a:solidFill>
                <a:schemeClr val="tx1"/>
              </a:solidFill>
              <a:miter lim="800000"/>
              <a:headEnd/>
              <a:tailEnd/>
            </a:ln>
            <a:effectLst/>
          </p:spPr>
          <p:txBody>
            <a:bodyPr anchor="ctr">
              <a:prstTxWarp prst="textNoShape">
                <a:avLst/>
              </a:prstTxWarp>
              <a:spAutoFit/>
            </a:bodyPr>
            <a:lstStyle/>
            <a:p>
              <a:endParaRPr lang="en-US"/>
            </a:p>
          </p:txBody>
        </p:sp>
        <p:sp>
          <p:nvSpPr>
            <p:cNvPr id="820720" name="Rectangle 496"/>
            <p:cNvSpPr>
              <a:spLocks noChangeArrowheads="1"/>
            </p:cNvSpPr>
            <p:nvPr/>
          </p:nvSpPr>
          <p:spPr bwMode="auto">
            <a:xfrm>
              <a:off x="720" y="1824"/>
              <a:ext cx="192" cy="144"/>
            </a:xfrm>
            <a:prstGeom prst="rect">
              <a:avLst/>
            </a:prstGeom>
            <a:solidFill>
              <a:srgbClr val="FF9900"/>
            </a:solidFill>
            <a:ln w="12700">
              <a:solidFill>
                <a:schemeClr val="tx1"/>
              </a:solidFill>
              <a:miter lim="800000"/>
              <a:headEnd/>
              <a:tailEnd/>
            </a:ln>
            <a:effectLst/>
          </p:spPr>
          <p:txBody>
            <a:bodyPr anchor="ctr">
              <a:prstTxWarp prst="textNoShape">
                <a:avLst/>
              </a:prstTxWarp>
              <a:spAutoFit/>
            </a:bodyPr>
            <a:lstStyle/>
            <a:p>
              <a:endParaRPr lang="en-US"/>
            </a:p>
          </p:txBody>
        </p:sp>
        <p:sp>
          <p:nvSpPr>
            <p:cNvPr id="820721" name="Rectangle 497"/>
            <p:cNvSpPr>
              <a:spLocks noChangeArrowheads="1"/>
            </p:cNvSpPr>
            <p:nvPr/>
          </p:nvSpPr>
          <p:spPr bwMode="auto">
            <a:xfrm>
              <a:off x="624" y="2208"/>
              <a:ext cx="192" cy="192"/>
            </a:xfrm>
            <a:prstGeom prst="rect">
              <a:avLst/>
            </a:prstGeom>
            <a:solidFill>
              <a:srgbClr val="FF9900"/>
            </a:solidFill>
            <a:ln w="12700">
              <a:solidFill>
                <a:schemeClr val="tx1"/>
              </a:solidFill>
              <a:miter lim="800000"/>
              <a:headEnd/>
              <a:tailEnd/>
            </a:ln>
            <a:effectLst/>
          </p:spPr>
          <p:txBody>
            <a:bodyPr anchor="ctr">
              <a:prstTxWarp prst="textNoShape">
                <a:avLst/>
              </a:prstTxWarp>
              <a:spAutoFit/>
            </a:bodyPr>
            <a:lstStyle/>
            <a:p>
              <a:endParaRPr lang="en-US"/>
            </a:p>
          </p:txBody>
        </p:sp>
        <p:sp>
          <p:nvSpPr>
            <p:cNvPr id="820722" name="Rectangle 498"/>
            <p:cNvSpPr>
              <a:spLocks noChangeArrowheads="1"/>
            </p:cNvSpPr>
            <p:nvPr/>
          </p:nvSpPr>
          <p:spPr bwMode="auto">
            <a:xfrm flipV="1">
              <a:off x="912" y="2208"/>
              <a:ext cx="192" cy="144"/>
            </a:xfrm>
            <a:prstGeom prst="rect">
              <a:avLst/>
            </a:prstGeom>
            <a:solidFill>
              <a:srgbClr val="FF9900"/>
            </a:solidFill>
            <a:ln w="12700">
              <a:solidFill>
                <a:schemeClr val="tx1"/>
              </a:solidFill>
              <a:miter lim="800000"/>
              <a:headEnd/>
              <a:tailEnd/>
            </a:ln>
            <a:effectLst/>
          </p:spPr>
          <p:txBody>
            <a:bodyPr anchor="ctr">
              <a:prstTxWarp prst="textNoShape">
                <a:avLst/>
              </a:prstTxWarp>
              <a:spAutoFit/>
            </a:bodyPr>
            <a:lstStyle/>
            <a:p>
              <a:endParaRPr lang="en-US"/>
            </a:p>
          </p:txBody>
        </p:sp>
        <p:sp>
          <p:nvSpPr>
            <p:cNvPr id="820723" name="Rectangle 499"/>
            <p:cNvSpPr>
              <a:spLocks noChangeArrowheads="1"/>
            </p:cNvSpPr>
            <p:nvPr/>
          </p:nvSpPr>
          <p:spPr bwMode="auto">
            <a:xfrm>
              <a:off x="816" y="2880"/>
              <a:ext cx="192" cy="144"/>
            </a:xfrm>
            <a:prstGeom prst="rect">
              <a:avLst/>
            </a:prstGeom>
            <a:solidFill>
              <a:srgbClr val="FF9900"/>
            </a:solidFill>
            <a:ln w="12700">
              <a:solidFill>
                <a:schemeClr val="tx1"/>
              </a:solidFill>
              <a:miter lim="800000"/>
              <a:headEnd/>
              <a:tailEnd/>
            </a:ln>
            <a:effectLst/>
          </p:spPr>
          <p:txBody>
            <a:bodyPr anchor="ctr">
              <a:prstTxWarp prst="textNoShape">
                <a:avLst/>
              </a:prstTxWarp>
              <a:spAutoFit/>
            </a:bodyPr>
            <a:lstStyle/>
            <a:p>
              <a:endParaRPr lang="en-US"/>
            </a:p>
          </p:txBody>
        </p:sp>
        <p:sp>
          <p:nvSpPr>
            <p:cNvPr id="820724" name="Rectangle 500"/>
            <p:cNvSpPr>
              <a:spLocks noChangeArrowheads="1"/>
            </p:cNvSpPr>
            <p:nvPr/>
          </p:nvSpPr>
          <p:spPr bwMode="auto">
            <a:xfrm>
              <a:off x="1056" y="2880"/>
              <a:ext cx="192" cy="144"/>
            </a:xfrm>
            <a:prstGeom prst="rect">
              <a:avLst/>
            </a:prstGeom>
            <a:solidFill>
              <a:srgbClr val="FF9900"/>
            </a:solidFill>
            <a:ln w="12700">
              <a:solidFill>
                <a:schemeClr val="tx1"/>
              </a:solidFill>
              <a:miter lim="800000"/>
              <a:headEnd/>
              <a:tailEnd/>
            </a:ln>
            <a:effectLst/>
          </p:spPr>
          <p:txBody>
            <a:bodyPr anchor="ctr">
              <a:prstTxWarp prst="textNoShape">
                <a:avLst/>
              </a:prstTxWarp>
              <a:spAutoFit/>
            </a:bodyPr>
            <a:lstStyle/>
            <a:p>
              <a:endParaRPr lang="en-US"/>
            </a:p>
          </p:txBody>
        </p:sp>
        <p:sp>
          <p:nvSpPr>
            <p:cNvPr id="820725" name="Rectangle 501"/>
            <p:cNvSpPr>
              <a:spLocks noChangeArrowheads="1"/>
            </p:cNvSpPr>
            <p:nvPr/>
          </p:nvSpPr>
          <p:spPr bwMode="auto">
            <a:xfrm>
              <a:off x="1584" y="2064"/>
              <a:ext cx="192" cy="192"/>
            </a:xfrm>
            <a:prstGeom prst="rect">
              <a:avLst/>
            </a:prstGeom>
            <a:solidFill>
              <a:srgbClr val="FF9900"/>
            </a:solidFill>
            <a:ln w="12700">
              <a:solidFill>
                <a:schemeClr val="tx1"/>
              </a:solidFill>
              <a:miter lim="800000"/>
              <a:headEnd/>
              <a:tailEnd/>
            </a:ln>
            <a:effectLst/>
          </p:spPr>
          <p:txBody>
            <a:bodyPr anchor="ctr">
              <a:prstTxWarp prst="textNoShape">
                <a:avLst/>
              </a:prstTxWarp>
              <a:spAutoFit/>
            </a:bodyPr>
            <a:lstStyle/>
            <a:p>
              <a:endParaRPr lang="en-US"/>
            </a:p>
          </p:txBody>
        </p:sp>
        <p:sp>
          <p:nvSpPr>
            <p:cNvPr id="820726" name="Rectangle 502"/>
            <p:cNvSpPr>
              <a:spLocks noChangeArrowheads="1"/>
            </p:cNvSpPr>
            <p:nvPr/>
          </p:nvSpPr>
          <p:spPr bwMode="auto">
            <a:xfrm>
              <a:off x="1296" y="2880"/>
              <a:ext cx="192" cy="144"/>
            </a:xfrm>
            <a:prstGeom prst="rect">
              <a:avLst/>
            </a:prstGeom>
            <a:solidFill>
              <a:srgbClr val="FF9900"/>
            </a:solidFill>
            <a:ln w="12700">
              <a:solidFill>
                <a:schemeClr val="tx1"/>
              </a:solidFill>
              <a:miter lim="800000"/>
              <a:headEnd/>
              <a:tailEnd/>
            </a:ln>
            <a:effectLst/>
          </p:spPr>
          <p:txBody>
            <a:bodyPr anchor="ctr">
              <a:prstTxWarp prst="textNoShape">
                <a:avLst/>
              </a:prstTxWarp>
              <a:spAutoFit/>
            </a:bodyPr>
            <a:lstStyle/>
            <a:p>
              <a:endParaRPr lang="en-US"/>
            </a:p>
          </p:txBody>
        </p:sp>
        <p:sp>
          <p:nvSpPr>
            <p:cNvPr id="820727" name="Rectangle 503"/>
            <p:cNvSpPr>
              <a:spLocks noChangeArrowheads="1"/>
            </p:cNvSpPr>
            <p:nvPr/>
          </p:nvSpPr>
          <p:spPr bwMode="auto">
            <a:xfrm>
              <a:off x="1584" y="2880"/>
              <a:ext cx="192" cy="144"/>
            </a:xfrm>
            <a:prstGeom prst="rect">
              <a:avLst/>
            </a:prstGeom>
            <a:solidFill>
              <a:srgbClr val="FF9900"/>
            </a:solidFill>
            <a:ln w="12700">
              <a:solidFill>
                <a:schemeClr val="tx1"/>
              </a:solidFill>
              <a:miter lim="800000"/>
              <a:headEnd/>
              <a:tailEnd/>
            </a:ln>
            <a:effectLst/>
          </p:spPr>
          <p:txBody>
            <a:bodyPr anchor="ctr">
              <a:prstTxWarp prst="textNoShape">
                <a:avLst/>
              </a:prstTxWarp>
              <a:spAutoFit/>
            </a:bodyPr>
            <a:lstStyle/>
            <a:p>
              <a:endParaRPr lang="en-US"/>
            </a:p>
          </p:txBody>
        </p:sp>
        <p:sp>
          <p:nvSpPr>
            <p:cNvPr id="820728" name="Rectangle 504"/>
            <p:cNvSpPr>
              <a:spLocks noChangeArrowheads="1"/>
            </p:cNvSpPr>
            <p:nvPr/>
          </p:nvSpPr>
          <p:spPr bwMode="auto">
            <a:xfrm>
              <a:off x="2016" y="2112"/>
              <a:ext cx="192" cy="144"/>
            </a:xfrm>
            <a:prstGeom prst="rect">
              <a:avLst/>
            </a:prstGeom>
            <a:solidFill>
              <a:srgbClr val="FF9900"/>
            </a:solidFill>
            <a:ln w="12700">
              <a:solidFill>
                <a:schemeClr val="tx1"/>
              </a:solidFill>
              <a:miter lim="800000"/>
              <a:headEnd/>
              <a:tailEnd/>
            </a:ln>
            <a:effectLst/>
          </p:spPr>
          <p:txBody>
            <a:bodyPr anchor="ctr">
              <a:prstTxWarp prst="textNoShape">
                <a:avLst/>
              </a:prstTxWarp>
              <a:spAutoFit/>
            </a:bodyPr>
            <a:lstStyle/>
            <a:p>
              <a:endParaRPr lang="en-US"/>
            </a:p>
          </p:txBody>
        </p:sp>
        <p:cxnSp>
          <p:nvCxnSpPr>
            <p:cNvPr id="820729" name="AutoShape 505"/>
            <p:cNvCxnSpPr>
              <a:cxnSpLocks noChangeShapeType="1"/>
              <a:stCxn id="820717" idx="2"/>
              <a:endCxn id="820720" idx="3"/>
            </p:cNvCxnSpPr>
            <p:nvPr/>
          </p:nvCxnSpPr>
          <p:spPr bwMode="auto">
            <a:xfrm flipH="1">
              <a:off x="912" y="1680"/>
              <a:ext cx="576" cy="216"/>
            </a:xfrm>
            <a:prstGeom prst="straightConnector1">
              <a:avLst/>
            </a:prstGeom>
            <a:noFill/>
            <a:ln w="12700">
              <a:solidFill>
                <a:schemeClr val="tx1"/>
              </a:solidFill>
              <a:round/>
              <a:headEnd type="oval" w="med" len="med"/>
              <a:tailEnd type="triangle" w="med" len="med"/>
            </a:ln>
            <a:effectLst/>
          </p:spPr>
        </p:cxnSp>
        <p:cxnSp>
          <p:nvCxnSpPr>
            <p:cNvPr id="820730" name="AutoShape 506"/>
            <p:cNvCxnSpPr>
              <a:cxnSpLocks noChangeShapeType="1"/>
              <a:stCxn id="820717" idx="2"/>
              <a:endCxn id="820719" idx="1"/>
            </p:cNvCxnSpPr>
            <p:nvPr/>
          </p:nvCxnSpPr>
          <p:spPr bwMode="auto">
            <a:xfrm>
              <a:off x="1488" y="1680"/>
              <a:ext cx="384" cy="120"/>
            </a:xfrm>
            <a:prstGeom prst="straightConnector1">
              <a:avLst/>
            </a:prstGeom>
            <a:noFill/>
            <a:ln w="12700">
              <a:solidFill>
                <a:schemeClr val="tx1"/>
              </a:solidFill>
              <a:round/>
              <a:headEnd type="oval" w="med" len="med"/>
              <a:tailEnd type="triangle" w="med" len="med"/>
            </a:ln>
            <a:effectLst/>
          </p:spPr>
        </p:cxnSp>
        <p:cxnSp>
          <p:nvCxnSpPr>
            <p:cNvPr id="820731" name="AutoShape 507"/>
            <p:cNvCxnSpPr>
              <a:cxnSpLocks noChangeShapeType="1"/>
              <a:stCxn id="820720" idx="2"/>
              <a:endCxn id="820721" idx="0"/>
            </p:cNvCxnSpPr>
            <p:nvPr/>
          </p:nvCxnSpPr>
          <p:spPr bwMode="auto">
            <a:xfrm flipH="1">
              <a:off x="720" y="1968"/>
              <a:ext cx="96" cy="240"/>
            </a:xfrm>
            <a:prstGeom prst="straightConnector1">
              <a:avLst/>
            </a:prstGeom>
            <a:noFill/>
            <a:ln w="12700">
              <a:solidFill>
                <a:schemeClr val="tx1"/>
              </a:solidFill>
              <a:round/>
              <a:headEnd type="oval" w="med" len="med"/>
              <a:tailEnd type="triangle" w="med" len="med"/>
            </a:ln>
            <a:effectLst/>
          </p:spPr>
        </p:cxnSp>
        <p:cxnSp>
          <p:nvCxnSpPr>
            <p:cNvPr id="820732" name="AutoShape 508"/>
            <p:cNvCxnSpPr>
              <a:cxnSpLocks noChangeShapeType="1"/>
              <a:stCxn id="820720" idx="2"/>
              <a:endCxn id="820722" idx="2"/>
            </p:cNvCxnSpPr>
            <p:nvPr/>
          </p:nvCxnSpPr>
          <p:spPr bwMode="auto">
            <a:xfrm>
              <a:off x="816" y="1968"/>
              <a:ext cx="191" cy="240"/>
            </a:xfrm>
            <a:prstGeom prst="straightConnector1">
              <a:avLst/>
            </a:prstGeom>
            <a:noFill/>
            <a:ln w="12700">
              <a:solidFill>
                <a:schemeClr val="tx1"/>
              </a:solidFill>
              <a:round/>
              <a:headEnd type="oval" w="med" len="med"/>
              <a:tailEnd type="triangle" w="med" len="med"/>
            </a:ln>
            <a:effectLst/>
          </p:spPr>
        </p:cxnSp>
        <p:cxnSp>
          <p:nvCxnSpPr>
            <p:cNvPr id="820733" name="AutoShape 509"/>
            <p:cNvCxnSpPr>
              <a:cxnSpLocks noChangeShapeType="1"/>
              <a:stCxn id="820717" idx="2"/>
              <a:endCxn id="820718" idx="0"/>
            </p:cNvCxnSpPr>
            <p:nvPr/>
          </p:nvCxnSpPr>
          <p:spPr bwMode="auto">
            <a:xfrm flipH="1">
              <a:off x="1344" y="1680"/>
              <a:ext cx="144" cy="576"/>
            </a:xfrm>
            <a:prstGeom prst="straightConnector1">
              <a:avLst/>
            </a:prstGeom>
            <a:noFill/>
            <a:ln w="12700">
              <a:solidFill>
                <a:schemeClr val="tx1"/>
              </a:solidFill>
              <a:round/>
              <a:headEnd type="oval" w="med" len="med"/>
              <a:tailEnd type="triangle" w="med" len="med"/>
            </a:ln>
            <a:effectLst/>
          </p:spPr>
        </p:cxnSp>
        <p:cxnSp>
          <p:nvCxnSpPr>
            <p:cNvPr id="820734" name="AutoShape 510"/>
            <p:cNvCxnSpPr>
              <a:cxnSpLocks noChangeShapeType="1"/>
              <a:stCxn id="820719" idx="2"/>
              <a:endCxn id="820725" idx="0"/>
            </p:cNvCxnSpPr>
            <p:nvPr/>
          </p:nvCxnSpPr>
          <p:spPr bwMode="auto">
            <a:xfrm flipH="1">
              <a:off x="1680" y="1872"/>
              <a:ext cx="288" cy="192"/>
            </a:xfrm>
            <a:prstGeom prst="straightConnector1">
              <a:avLst/>
            </a:prstGeom>
            <a:noFill/>
            <a:ln w="12700">
              <a:solidFill>
                <a:schemeClr val="tx1"/>
              </a:solidFill>
              <a:round/>
              <a:headEnd type="oval" w="med" len="med"/>
              <a:tailEnd type="triangle" w="med" len="med"/>
            </a:ln>
            <a:effectLst/>
          </p:spPr>
        </p:cxnSp>
        <p:cxnSp>
          <p:nvCxnSpPr>
            <p:cNvPr id="820735" name="AutoShape 511"/>
            <p:cNvCxnSpPr>
              <a:cxnSpLocks noChangeShapeType="1"/>
              <a:stCxn id="820719" idx="2"/>
              <a:endCxn id="820728" idx="0"/>
            </p:cNvCxnSpPr>
            <p:nvPr/>
          </p:nvCxnSpPr>
          <p:spPr bwMode="auto">
            <a:xfrm>
              <a:off x="1968" y="1872"/>
              <a:ext cx="144" cy="240"/>
            </a:xfrm>
            <a:prstGeom prst="straightConnector1">
              <a:avLst/>
            </a:prstGeom>
            <a:noFill/>
            <a:ln w="12700">
              <a:solidFill>
                <a:schemeClr val="tx1"/>
              </a:solidFill>
              <a:round/>
              <a:headEnd type="oval" w="med" len="med"/>
              <a:tailEnd type="triangle" w="med" len="med"/>
            </a:ln>
            <a:effectLst/>
          </p:spPr>
        </p:cxnSp>
        <p:cxnSp>
          <p:nvCxnSpPr>
            <p:cNvPr id="820736" name="AutoShape 512"/>
            <p:cNvCxnSpPr>
              <a:cxnSpLocks noChangeShapeType="1"/>
              <a:stCxn id="820718" idx="2"/>
              <a:endCxn id="820723" idx="0"/>
            </p:cNvCxnSpPr>
            <p:nvPr/>
          </p:nvCxnSpPr>
          <p:spPr bwMode="auto">
            <a:xfrm flipH="1">
              <a:off x="912" y="2448"/>
              <a:ext cx="432" cy="432"/>
            </a:xfrm>
            <a:prstGeom prst="straightConnector1">
              <a:avLst/>
            </a:prstGeom>
            <a:noFill/>
            <a:ln w="12700">
              <a:solidFill>
                <a:schemeClr val="tx1"/>
              </a:solidFill>
              <a:round/>
              <a:headEnd type="oval" w="med" len="med"/>
              <a:tailEnd type="triangle" w="med" len="med"/>
            </a:ln>
            <a:effectLst/>
          </p:spPr>
        </p:cxnSp>
        <p:cxnSp>
          <p:nvCxnSpPr>
            <p:cNvPr id="820737" name="AutoShape 513"/>
            <p:cNvCxnSpPr>
              <a:cxnSpLocks noChangeShapeType="1"/>
              <a:stCxn id="820718" idx="2"/>
              <a:endCxn id="820724" idx="0"/>
            </p:cNvCxnSpPr>
            <p:nvPr/>
          </p:nvCxnSpPr>
          <p:spPr bwMode="auto">
            <a:xfrm flipH="1">
              <a:off x="1152" y="2448"/>
              <a:ext cx="192" cy="432"/>
            </a:xfrm>
            <a:prstGeom prst="straightConnector1">
              <a:avLst/>
            </a:prstGeom>
            <a:noFill/>
            <a:ln w="12700">
              <a:solidFill>
                <a:schemeClr val="tx1"/>
              </a:solidFill>
              <a:round/>
              <a:headEnd type="oval" w="med" len="med"/>
              <a:tailEnd type="triangle" w="med" len="med"/>
            </a:ln>
            <a:effectLst/>
          </p:spPr>
        </p:cxnSp>
        <p:cxnSp>
          <p:nvCxnSpPr>
            <p:cNvPr id="820738" name="AutoShape 514"/>
            <p:cNvCxnSpPr>
              <a:cxnSpLocks noChangeShapeType="1"/>
              <a:stCxn id="820718" idx="2"/>
              <a:endCxn id="820726" idx="0"/>
            </p:cNvCxnSpPr>
            <p:nvPr/>
          </p:nvCxnSpPr>
          <p:spPr bwMode="auto">
            <a:xfrm>
              <a:off x="1344" y="2448"/>
              <a:ext cx="48" cy="432"/>
            </a:xfrm>
            <a:prstGeom prst="straightConnector1">
              <a:avLst/>
            </a:prstGeom>
            <a:noFill/>
            <a:ln w="12700">
              <a:solidFill>
                <a:schemeClr val="tx1"/>
              </a:solidFill>
              <a:round/>
              <a:headEnd type="oval" w="med" len="med"/>
              <a:tailEnd type="triangle" w="med" len="med"/>
            </a:ln>
            <a:effectLst/>
          </p:spPr>
        </p:cxnSp>
        <p:cxnSp>
          <p:nvCxnSpPr>
            <p:cNvPr id="820739" name="AutoShape 515"/>
            <p:cNvCxnSpPr>
              <a:cxnSpLocks noChangeShapeType="1"/>
              <a:stCxn id="820718" idx="2"/>
              <a:endCxn id="820727" idx="0"/>
            </p:cNvCxnSpPr>
            <p:nvPr/>
          </p:nvCxnSpPr>
          <p:spPr bwMode="auto">
            <a:xfrm>
              <a:off x="1344" y="2448"/>
              <a:ext cx="336" cy="432"/>
            </a:xfrm>
            <a:prstGeom prst="straightConnector1">
              <a:avLst/>
            </a:prstGeom>
            <a:noFill/>
            <a:ln w="12700">
              <a:solidFill>
                <a:schemeClr val="tx1"/>
              </a:solidFill>
              <a:round/>
              <a:headEnd type="oval" w="med" len="med"/>
              <a:tailEnd type="triangle" w="med" len="med"/>
            </a:ln>
            <a:effectLst/>
          </p:spPr>
        </p:cxnSp>
        <p:sp>
          <p:nvSpPr>
            <p:cNvPr id="820740" name="Rectangle 516"/>
            <p:cNvSpPr>
              <a:spLocks noChangeArrowheads="1"/>
            </p:cNvSpPr>
            <p:nvPr/>
          </p:nvSpPr>
          <p:spPr bwMode="auto">
            <a:xfrm>
              <a:off x="1920" y="2880"/>
              <a:ext cx="192" cy="144"/>
            </a:xfrm>
            <a:prstGeom prst="rect">
              <a:avLst/>
            </a:prstGeom>
            <a:solidFill>
              <a:srgbClr val="FF9900"/>
            </a:solidFill>
            <a:ln w="12700">
              <a:solidFill>
                <a:schemeClr val="tx1"/>
              </a:solidFill>
              <a:miter lim="800000"/>
              <a:headEnd/>
              <a:tailEnd/>
            </a:ln>
            <a:effectLst/>
          </p:spPr>
          <p:txBody>
            <a:bodyPr anchor="ctr">
              <a:prstTxWarp prst="textNoShape">
                <a:avLst/>
              </a:prstTxWarp>
              <a:spAutoFit/>
            </a:bodyPr>
            <a:lstStyle/>
            <a:p>
              <a:endParaRPr lang="en-US"/>
            </a:p>
          </p:txBody>
        </p:sp>
        <p:cxnSp>
          <p:nvCxnSpPr>
            <p:cNvPr id="820741" name="AutoShape 517"/>
            <p:cNvCxnSpPr>
              <a:cxnSpLocks noChangeShapeType="1"/>
              <a:stCxn id="820718" idx="2"/>
              <a:endCxn id="820740" idx="0"/>
            </p:cNvCxnSpPr>
            <p:nvPr/>
          </p:nvCxnSpPr>
          <p:spPr bwMode="auto">
            <a:xfrm>
              <a:off x="1344" y="2448"/>
              <a:ext cx="672" cy="432"/>
            </a:xfrm>
            <a:prstGeom prst="straightConnector1">
              <a:avLst/>
            </a:prstGeom>
            <a:noFill/>
            <a:ln w="12700">
              <a:solidFill>
                <a:schemeClr val="tx1"/>
              </a:solidFill>
              <a:round/>
              <a:headEnd type="oval" w="med" len="med"/>
              <a:tailEnd type="triangle" w="med" len="med"/>
            </a:ln>
            <a:effectLst/>
          </p:spPr>
        </p:cxnSp>
      </p:grpSp>
      <p:sp>
        <p:nvSpPr>
          <p:cNvPr id="820742" name="Text Box 518"/>
          <p:cNvSpPr txBox="1">
            <a:spLocks noChangeArrowheads="1"/>
          </p:cNvSpPr>
          <p:nvPr/>
        </p:nvSpPr>
        <p:spPr bwMode="auto">
          <a:xfrm>
            <a:off x="381000" y="1752600"/>
            <a:ext cx="290513" cy="304800"/>
          </a:xfrm>
          <a:prstGeom prst="rect">
            <a:avLst/>
          </a:prstGeom>
          <a:noFill/>
          <a:ln w="12700">
            <a:noFill/>
            <a:miter lim="800000"/>
            <a:headEnd/>
            <a:tailEnd/>
          </a:ln>
          <a:effectLst/>
        </p:spPr>
        <p:txBody>
          <a:bodyPr wrap="none" anchor="ctr">
            <a:prstTxWarp prst="textNoShape">
              <a:avLst/>
            </a:prstTxWarp>
            <a:spAutoFit/>
          </a:bodyPr>
          <a:lstStyle/>
          <a:p>
            <a:pPr algn="ctr">
              <a:spcBef>
                <a:spcPct val="50000"/>
              </a:spcBef>
            </a:pPr>
            <a:r>
              <a:rPr lang="en-US" sz="1400" dirty="0">
                <a:solidFill>
                  <a:srgbClr val="000000"/>
                </a:solidFill>
              </a:rPr>
              <a:t>0</a:t>
            </a:r>
          </a:p>
        </p:txBody>
      </p:sp>
      <p:sp>
        <p:nvSpPr>
          <p:cNvPr id="820743" name="Text Box 519"/>
          <p:cNvSpPr txBox="1">
            <a:spLocks noChangeArrowheads="1"/>
          </p:cNvSpPr>
          <p:nvPr/>
        </p:nvSpPr>
        <p:spPr bwMode="auto">
          <a:xfrm>
            <a:off x="554939" y="1903512"/>
            <a:ext cx="247434" cy="307777"/>
          </a:xfrm>
          <a:prstGeom prst="rect">
            <a:avLst/>
          </a:prstGeom>
          <a:noFill/>
          <a:ln w="12700">
            <a:noFill/>
            <a:miter lim="800000"/>
            <a:headEnd/>
            <a:tailEnd/>
          </a:ln>
          <a:effectLst/>
        </p:spPr>
        <p:txBody>
          <a:bodyPr wrap="none" anchor="ctr">
            <a:prstTxWarp prst="textNoShape">
              <a:avLst/>
            </a:prstTxWarp>
            <a:spAutoFit/>
          </a:bodyPr>
          <a:lstStyle/>
          <a:p>
            <a:pPr algn="ctr">
              <a:spcBef>
                <a:spcPct val="50000"/>
              </a:spcBef>
            </a:pPr>
            <a:r>
              <a:rPr lang="en-US" sz="1400" dirty="0">
                <a:solidFill>
                  <a:srgbClr val="000000"/>
                </a:solidFill>
              </a:rPr>
              <a:t>1</a:t>
            </a:r>
          </a:p>
        </p:txBody>
      </p:sp>
      <p:sp>
        <p:nvSpPr>
          <p:cNvPr id="820744" name="Text Box 520"/>
          <p:cNvSpPr txBox="1">
            <a:spLocks noChangeArrowheads="1"/>
          </p:cNvSpPr>
          <p:nvPr/>
        </p:nvSpPr>
        <p:spPr bwMode="auto">
          <a:xfrm>
            <a:off x="697258" y="2055912"/>
            <a:ext cx="267596" cy="307777"/>
          </a:xfrm>
          <a:prstGeom prst="rect">
            <a:avLst/>
          </a:prstGeom>
          <a:noFill/>
          <a:ln w="12700">
            <a:noFill/>
            <a:miter lim="800000"/>
            <a:headEnd/>
            <a:tailEnd/>
          </a:ln>
          <a:effectLst/>
        </p:spPr>
        <p:txBody>
          <a:bodyPr wrap="none" anchor="ctr">
            <a:prstTxWarp prst="textNoShape">
              <a:avLst/>
            </a:prstTxWarp>
            <a:spAutoFit/>
          </a:bodyPr>
          <a:lstStyle/>
          <a:p>
            <a:pPr algn="ctr">
              <a:spcBef>
                <a:spcPct val="50000"/>
              </a:spcBef>
            </a:pPr>
            <a:r>
              <a:rPr lang="en-US" sz="1400" dirty="0">
                <a:solidFill>
                  <a:srgbClr val="000000"/>
                </a:solidFill>
              </a:rPr>
              <a:t>2</a:t>
            </a:r>
          </a:p>
        </p:txBody>
      </p:sp>
      <p:sp>
        <p:nvSpPr>
          <p:cNvPr id="820745" name="Text Box 521"/>
          <p:cNvSpPr txBox="1">
            <a:spLocks noChangeArrowheads="1"/>
          </p:cNvSpPr>
          <p:nvPr/>
        </p:nvSpPr>
        <p:spPr bwMode="auto">
          <a:xfrm>
            <a:off x="847510" y="2208312"/>
            <a:ext cx="271892" cy="307777"/>
          </a:xfrm>
          <a:prstGeom prst="rect">
            <a:avLst/>
          </a:prstGeom>
          <a:noFill/>
          <a:ln w="12700">
            <a:noFill/>
            <a:miter lim="800000"/>
            <a:headEnd/>
            <a:tailEnd/>
          </a:ln>
          <a:effectLst/>
        </p:spPr>
        <p:txBody>
          <a:bodyPr wrap="none" anchor="ctr">
            <a:prstTxWarp prst="textNoShape">
              <a:avLst/>
            </a:prstTxWarp>
            <a:spAutoFit/>
          </a:bodyPr>
          <a:lstStyle/>
          <a:p>
            <a:pPr algn="ctr">
              <a:spcBef>
                <a:spcPct val="50000"/>
              </a:spcBef>
            </a:pPr>
            <a:r>
              <a:rPr lang="en-US" sz="1400" dirty="0">
                <a:solidFill>
                  <a:srgbClr val="000000"/>
                </a:solidFill>
              </a:rPr>
              <a:t>3</a:t>
            </a:r>
          </a:p>
        </p:txBody>
      </p:sp>
      <p:sp>
        <p:nvSpPr>
          <p:cNvPr id="820746" name="Text Box 522"/>
          <p:cNvSpPr txBox="1">
            <a:spLocks noChangeArrowheads="1"/>
          </p:cNvSpPr>
          <p:nvPr/>
        </p:nvSpPr>
        <p:spPr bwMode="auto">
          <a:xfrm>
            <a:off x="990600" y="2362200"/>
            <a:ext cx="290513" cy="304800"/>
          </a:xfrm>
          <a:prstGeom prst="rect">
            <a:avLst/>
          </a:prstGeom>
          <a:noFill/>
          <a:ln w="12700">
            <a:noFill/>
            <a:miter lim="800000"/>
            <a:headEnd/>
            <a:tailEnd/>
          </a:ln>
          <a:effectLst/>
        </p:spPr>
        <p:txBody>
          <a:bodyPr wrap="none" anchor="ctr">
            <a:prstTxWarp prst="textNoShape">
              <a:avLst/>
            </a:prstTxWarp>
            <a:spAutoFit/>
          </a:bodyPr>
          <a:lstStyle/>
          <a:p>
            <a:pPr algn="ctr">
              <a:spcBef>
                <a:spcPct val="50000"/>
              </a:spcBef>
            </a:pPr>
            <a:r>
              <a:rPr lang="en-US" sz="1400" dirty="0">
                <a:solidFill>
                  <a:srgbClr val="000000"/>
                </a:solidFill>
              </a:rPr>
              <a:t>4</a:t>
            </a:r>
          </a:p>
        </p:txBody>
      </p:sp>
      <p:sp>
        <p:nvSpPr>
          <p:cNvPr id="820747" name="Text Box 523"/>
          <p:cNvSpPr txBox="1">
            <a:spLocks noChangeArrowheads="1"/>
          </p:cNvSpPr>
          <p:nvPr/>
        </p:nvSpPr>
        <p:spPr bwMode="auto">
          <a:xfrm>
            <a:off x="1151828" y="2513112"/>
            <a:ext cx="272856" cy="307777"/>
          </a:xfrm>
          <a:prstGeom prst="rect">
            <a:avLst/>
          </a:prstGeom>
          <a:noFill/>
          <a:ln w="12700">
            <a:noFill/>
            <a:miter lim="800000"/>
            <a:headEnd/>
            <a:tailEnd/>
          </a:ln>
          <a:effectLst/>
        </p:spPr>
        <p:txBody>
          <a:bodyPr wrap="none" anchor="ctr">
            <a:prstTxWarp prst="textNoShape">
              <a:avLst/>
            </a:prstTxWarp>
            <a:spAutoFit/>
          </a:bodyPr>
          <a:lstStyle/>
          <a:p>
            <a:pPr algn="ctr">
              <a:spcBef>
                <a:spcPct val="50000"/>
              </a:spcBef>
            </a:pPr>
            <a:r>
              <a:rPr lang="en-US" sz="1400" dirty="0">
                <a:solidFill>
                  <a:srgbClr val="000000"/>
                </a:solidFill>
              </a:rPr>
              <a:t>5</a:t>
            </a:r>
          </a:p>
        </p:txBody>
      </p:sp>
      <p:sp>
        <p:nvSpPr>
          <p:cNvPr id="820748" name="Text Box 524"/>
          <p:cNvSpPr txBox="1">
            <a:spLocks noChangeArrowheads="1"/>
          </p:cNvSpPr>
          <p:nvPr/>
        </p:nvSpPr>
        <p:spPr bwMode="auto">
          <a:xfrm>
            <a:off x="1295400" y="2667000"/>
            <a:ext cx="290513" cy="304800"/>
          </a:xfrm>
          <a:prstGeom prst="rect">
            <a:avLst/>
          </a:prstGeom>
          <a:noFill/>
          <a:ln w="12700">
            <a:noFill/>
            <a:miter lim="800000"/>
            <a:headEnd/>
            <a:tailEnd/>
          </a:ln>
          <a:effectLst/>
        </p:spPr>
        <p:txBody>
          <a:bodyPr wrap="none" anchor="ctr">
            <a:prstTxWarp prst="textNoShape">
              <a:avLst/>
            </a:prstTxWarp>
            <a:spAutoFit/>
          </a:bodyPr>
          <a:lstStyle/>
          <a:p>
            <a:pPr algn="ctr">
              <a:spcBef>
                <a:spcPct val="50000"/>
              </a:spcBef>
            </a:pPr>
            <a:r>
              <a:rPr lang="en-US" sz="1400" dirty="0">
                <a:solidFill>
                  <a:srgbClr val="000000"/>
                </a:solidFill>
              </a:rPr>
              <a:t>6</a:t>
            </a:r>
          </a:p>
        </p:txBody>
      </p:sp>
      <p:sp>
        <p:nvSpPr>
          <p:cNvPr id="820749" name="Text Box 525"/>
          <p:cNvSpPr txBox="1">
            <a:spLocks noChangeArrowheads="1"/>
          </p:cNvSpPr>
          <p:nvPr/>
        </p:nvSpPr>
        <p:spPr bwMode="auto">
          <a:xfrm>
            <a:off x="1458294" y="2817912"/>
            <a:ext cx="269525" cy="307777"/>
          </a:xfrm>
          <a:prstGeom prst="rect">
            <a:avLst/>
          </a:prstGeom>
          <a:noFill/>
          <a:ln w="12700">
            <a:noFill/>
            <a:miter lim="800000"/>
            <a:headEnd/>
            <a:tailEnd/>
          </a:ln>
          <a:effectLst/>
        </p:spPr>
        <p:txBody>
          <a:bodyPr wrap="none" anchor="ctr">
            <a:prstTxWarp prst="textNoShape">
              <a:avLst/>
            </a:prstTxWarp>
            <a:spAutoFit/>
          </a:bodyPr>
          <a:lstStyle/>
          <a:p>
            <a:pPr algn="ctr">
              <a:spcBef>
                <a:spcPct val="50000"/>
              </a:spcBef>
            </a:pPr>
            <a:r>
              <a:rPr lang="en-US" sz="1400" dirty="0">
                <a:solidFill>
                  <a:srgbClr val="000000"/>
                </a:solidFill>
              </a:rPr>
              <a:t>7</a:t>
            </a:r>
          </a:p>
        </p:txBody>
      </p:sp>
      <p:sp>
        <p:nvSpPr>
          <p:cNvPr id="820750" name="Text Box 526"/>
          <p:cNvSpPr txBox="1">
            <a:spLocks noChangeArrowheads="1"/>
          </p:cNvSpPr>
          <p:nvPr/>
        </p:nvSpPr>
        <p:spPr bwMode="auto">
          <a:xfrm>
            <a:off x="1600200" y="2971800"/>
            <a:ext cx="290513" cy="304800"/>
          </a:xfrm>
          <a:prstGeom prst="rect">
            <a:avLst/>
          </a:prstGeom>
          <a:noFill/>
          <a:ln w="12700">
            <a:noFill/>
            <a:miter lim="800000"/>
            <a:headEnd/>
            <a:tailEnd/>
          </a:ln>
          <a:effectLst/>
        </p:spPr>
        <p:txBody>
          <a:bodyPr wrap="none" anchor="ctr">
            <a:prstTxWarp prst="textNoShape">
              <a:avLst/>
            </a:prstTxWarp>
            <a:spAutoFit/>
          </a:bodyPr>
          <a:lstStyle/>
          <a:p>
            <a:pPr algn="ctr">
              <a:spcBef>
                <a:spcPct val="50000"/>
              </a:spcBef>
            </a:pPr>
            <a:r>
              <a:rPr lang="en-US" sz="1400" dirty="0">
                <a:solidFill>
                  <a:srgbClr val="000000"/>
                </a:solidFill>
              </a:rPr>
              <a:t>8</a:t>
            </a:r>
          </a:p>
        </p:txBody>
      </p:sp>
      <p:sp>
        <p:nvSpPr>
          <p:cNvPr id="820751" name="Text Box 527"/>
          <p:cNvSpPr txBox="1">
            <a:spLocks noChangeArrowheads="1"/>
          </p:cNvSpPr>
          <p:nvPr/>
        </p:nvSpPr>
        <p:spPr bwMode="auto">
          <a:xfrm>
            <a:off x="1700213" y="3124200"/>
            <a:ext cx="290512" cy="304800"/>
          </a:xfrm>
          <a:prstGeom prst="rect">
            <a:avLst/>
          </a:prstGeom>
          <a:noFill/>
          <a:ln w="12700">
            <a:noFill/>
            <a:miter lim="800000"/>
            <a:headEnd/>
            <a:tailEnd/>
          </a:ln>
          <a:effectLst/>
        </p:spPr>
        <p:txBody>
          <a:bodyPr wrap="none" anchor="ctr">
            <a:prstTxWarp prst="textNoShape">
              <a:avLst/>
            </a:prstTxWarp>
            <a:spAutoFit/>
          </a:bodyPr>
          <a:lstStyle/>
          <a:p>
            <a:pPr>
              <a:spcBef>
                <a:spcPct val="50000"/>
              </a:spcBef>
            </a:pPr>
            <a:r>
              <a:rPr lang="en-US" sz="1400" dirty="0">
                <a:solidFill>
                  <a:srgbClr val="000000"/>
                </a:solidFill>
              </a:rPr>
              <a:t>9</a:t>
            </a:r>
          </a:p>
        </p:txBody>
      </p:sp>
      <p:sp>
        <p:nvSpPr>
          <p:cNvPr id="820752" name="Text Box 528"/>
          <p:cNvSpPr txBox="1">
            <a:spLocks noChangeArrowheads="1"/>
          </p:cNvSpPr>
          <p:nvPr/>
        </p:nvSpPr>
        <p:spPr bwMode="auto">
          <a:xfrm>
            <a:off x="1878022" y="3275112"/>
            <a:ext cx="346056" cy="307777"/>
          </a:xfrm>
          <a:prstGeom prst="rect">
            <a:avLst/>
          </a:prstGeom>
          <a:noFill/>
          <a:ln w="12700">
            <a:noFill/>
            <a:miter lim="800000"/>
            <a:headEnd/>
            <a:tailEnd/>
          </a:ln>
          <a:effectLst/>
        </p:spPr>
        <p:txBody>
          <a:bodyPr wrap="none" anchor="ctr">
            <a:prstTxWarp prst="textNoShape">
              <a:avLst/>
            </a:prstTxWarp>
            <a:spAutoFit/>
          </a:bodyPr>
          <a:lstStyle/>
          <a:p>
            <a:pPr algn="ctr">
              <a:spcBef>
                <a:spcPct val="50000"/>
              </a:spcBef>
            </a:pPr>
            <a:r>
              <a:rPr lang="en-US" sz="1400" dirty="0">
                <a:solidFill>
                  <a:srgbClr val="000000"/>
                </a:solidFill>
              </a:rPr>
              <a:t>10</a:t>
            </a:r>
          </a:p>
        </p:txBody>
      </p:sp>
      <p:sp>
        <p:nvSpPr>
          <p:cNvPr id="820753" name="Text Box 529"/>
          <p:cNvSpPr txBox="1">
            <a:spLocks noChangeArrowheads="1"/>
          </p:cNvSpPr>
          <p:nvPr/>
        </p:nvSpPr>
        <p:spPr bwMode="auto">
          <a:xfrm>
            <a:off x="2048350" y="3427512"/>
            <a:ext cx="310201" cy="307777"/>
          </a:xfrm>
          <a:prstGeom prst="rect">
            <a:avLst/>
          </a:prstGeom>
          <a:noFill/>
          <a:ln w="12700">
            <a:noFill/>
            <a:miter lim="800000"/>
            <a:headEnd/>
            <a:tailEnd/>
          </a:ln>
          <a:effectLst/>
        </p:spPr>
        <p:txBody>
          <a:bodyPr wrap="none" anchor="ctr">
            <a:prstTxWarp prst="textNoShape">
              <a:avLst/>
            </a:prstTxWarp>
            <a:spAutoFit/>
          </a:bodyPr>
          <a:lstStyle/>
          <a:p>
            <a:pPr algn="ctr">
              <a:spcBef>
                <a:spcPct val="50000"/>
              </a:spcBef>
            </a:pPr>
            <a:r>
              <a:rPr lang="en-US" sz="1400" dirty="0">
                <a:solidFill>
                  <a:srgbClr val="000000"/>
                </a:solidFill>
              </a:rPr>
              <a:t>11</a:t>
            </a:r>
          </a:p>
        </p:txBody>
      </p:sp>
      <p:sp>
        <p:nvSpPr>
          <p:cNvPr id="820754" name="Text Box 530"/>
          <p:cNvSpPr txBox="1">
            <a:spLocks noChangeArrowheads="1"/>
          </p:cNvSpPr>
          <p:nvPr/>
        </p:nvSpPr>
        <p:spPr bwMode="auto">
          <a:xfrm>
            <a:off x="2190668" y="3579912"/>
            <a:ext cx="330364" cy="307777"/>
          </a:xfrm>
          <a:prstGeom prst="rect">
            <a:avLst/>
          </a:prstGeom>
          <a:noFill/>
          <a:ln w="12700">
            <a:noFill/>
            <a:miter lim="800000"/>
            <a:headEnd/>
            <a:tailEnd/>
          </a:ln>
          <a:effectLst/>
        </p:spPr>
        <p:txBody>
          <a:bodyPr wrap="none" anchor="ctr">
            <a:prstTxWarp prst="textNoShape">
              <a:avLst/>
            </a:prstTxWarp>
            <a:spAutoFit/>
          </a:bodyPr>
          <a:lstStyle/>
          <a:p>
            <a:pPr algn="ctr">
              <a:spcBef>
                <a:spcPct val="50000"/>
              </a:spcBef>
            </a:pPr>
            <a:r>
              <a:rPr lang="en-US" sz="1400" dirty="0">
                <a:solidFill>
                  <a:srgbClr val="000000"/>
                </a:solidFill>
              </a:rPr>
              <a:t>12</a:t>
            </a:r>
          </a:p>
        </p:txBody>
      </p:sp>
      <p:sp>
        <p:nvSpPr>
          <p:cNvPr id="820755" name="Text Box 531"/>
          <p:cNvSpPr txBox="1">
            <a:spLocks noChangeArrowheads="1"/>
          </p:cNvSpPr>
          <p:nvPr/>
        </p:nvSpPr>
        <p:spPr bwMode="auto">
          <a:xfrm>
            <a:off x="2340921" y="3732312"/>
            <a:ext cx="334659" cy="307777"/>
          </a:xfrm>
          <a:prstGeom prst="rect">
            <a:avLst/>
          </a:prstGeom>
          <a:noFill/>
          <a:ln w="12700">
            <a:noFill/>
            <a:miter lim="800000"/>
            <a:headEnd/>
            <a:tailEnd/>
          </a:ln>
          <a:effectLst/>
        </p:spPr>
        <p:txBody>
          <a:bodyPr wrap="none" anchor="ctr">
            <a:prstTxWarp prst="textNoShape">
              <a:avLst/>
            </a:prstTxWarp>
            <a:spAutoFit/>
          </a:bodyPr>
          <a:lstStyle/>
          <a:p>
            <a:pPr algn="ctr">
              <a:spcBef>
                <a:spcPct val="50000"/>
              </a:spcBef>
            </a:pPr>
            <a:r>
              <a:rPr lang="en-US" sz="1400" dirty="0">
                <a:solidFill>
                  <a:srgbClr val="000000"/>
                </a:solidFill>
              </a:rPr>
              <a:t>13</a:t>
            </a:r>
          </a:p>
        </p:txBody>
      </p:sp>
      <p:sp>
        <p:nvSpPr>
          <p:cNvPr id="820756" name="Text Box 532"/>
          <p:cNvSpPr txBox="1">
            <a:spLocks noChangeArrowheads="1"/>
          </p:cNvSpPr>
          <p:nvPr/>
        </p:nvSpPr>
        <p:spPr bwMode="auto">
          <a:xfrm>
            <a:off x="2489069" y="3884712"/>
            <a:ext cx="343163" cy="307777"/>
          </a:xfrm>
          <a:prstGeom prst="rect">
            <a:avLst/>
          </a:prstGeom>
          <a:noFill/>
          <a:ln w="12700">
            <a:noFill/>
            <a:miter lim="800000"/>
            <a:headEnd/>
            <a:tailEnd/>
          </a:ln>
          <a:effectLst/>
        </p:spPr>
        <p:txBody>
          <a:bodyPr wrap="none" anchor="ctr">
            <a:prstTxWarp prst="textNoShape">
              <a:avLst/>
            </a:prstTxWarp>
            <a:spAutoFit/>
          </a:bodyPr>
          <a:lstStyle/>
          <a:p>
            <a:pPr algn="ctr">
              <a:spcBef>
                <a:spcPct val="50000"/>
              </a:spcBef>
            </a:pPr>
            <a:r>
              <a:rPr lang="en-US" sz="1400" dirty="0">
                <a:solidFill>
                  <a:srgbClr val="000000"/>
                </a:solidFill>
              </a:rPr>
              <a:t>14</a:t>
            </a:r>
          </a:p>
        </p:txBody>
      </p:sp>
      <p:sp>
        <p:nvSpPr>
          <p:cNvPr id="820757" name="Text Box 533"/>
          <p:cNvSpPr txBox="1">
            <a:spLocks noChangeArrowheads="1"/>
          </p:cNvSpPr>
          <p:nvPr/>
        </p:nvSpPr>
        <p:spPr bwMode="auto">
          <a:xfrm>
            <a:off x="2645238" y="4037112"/>
            <a:ext cx="335624" cy="307777"/>
          </a:xfrm>
          <a:prstGeom prst="rect">
            <a:avLst/>
          </a:prstGeom>
          <a:noFill/>
          <a:ln w="12700">
            <a:noFill/>
            <a:miter lim="800000"/>
            <a:headEnd/>
            <a:tailEnd/>
          </a:ln>
          <a:effectLst/>
        </p:spPr>
        <p:txBody>
          <a:bodyPr wrap="none" anchor="ctr">
            <a:prstTxWarp prst="textNoShape">
              <a:avLst/>
            </a:prstTxWarp>
            <a:spAutoFit/>
          </a:bodyPr>
          <a:lstStyle/>
          <a:p>
            <a:pPr algn="ctr">
              <a:spcBef>
                <a:spcPct val="50000"/>
              </a:spcBef>
            </a:pPr>
            <a:r>
              <a:rPr lang="en-US" sz="1400" dirty="0">
                <a:solidFill>
                  <a:srgbClr val="000000"/>
                </a:solidFill>
              </a:rPr>
              <a:t>15</a:t>
            </a:r>
          </a:p>
        </p:txBody>
      </p:sp>
      <p:sp>
        <p:nvSpPr>
          <p:cNvPr id="820758" name="Text Box 534"/>
          <p:cNvSpPr txBox="1">
            <a:spLocks noChangeArrowheads="1"/>
          </p:cNvSpPr>
          <p:nvPr/>
        </p:nvSpPr>
        <p:spPr bwMode="auto">
          <a:xfrm>
            <a:off x="2792203" y="4189512"/>
            <a:ext cx="346494" cy="307777"/>
          </a:xfrm>
          <a:prstGeom prst="rect">
            <a:avLst/>
          </a:prstGeom>
          <a:noFill/>
          <a:ln w="12700">
            <a:noFill/>
            <a:miter lim="800000"/>
            <a:headEnd/>
            <a:tailEnd/>
          </a:ln>
          <a:effectLst/>
        </p:spPr>
        <p:txBody>
          <a:bodyPr wrap="none" anchor="ctr">
            <a:prstTxWarp prst="textNoShape">
              <a:avLst/>
            </a:prstTxWarp>
            <a:spAutoFit/>
          </a:bodyPr>
          <a:lstStyle/>
          <a:p>
            <a:pPr algn="ctr">
              <a:spcBef>
                <a:spcPct val="50000"/>
              </a:spcBef>
            </a:pPr>
            <a:r>
              <a:rPr lang="en-US" sz="1400" dirty="0">
                <a:solidFill>
                  <a:srgbClr val="000000"/>
                </a:solidFill>
              </a:rPr>
              <a:t>16</a:t>
            </a:r>
          </a:p>
        </p:txBody>
      </p:sp>
      <p:sp>
        <p:nvSpPr>
          <p:cNvPr id="820759" name="Text Box 535"/>
          <p:cNvSpPr txBox="1">
            <a:spLocks noChangeArrowheads="1"/>
          </p:cNvSpPr>
          <p:nvPr/>
        </p:nvSpPr>
        <p:spPr bwMode="auto">
          <a:xfrm>
            <a:off x="2951704" y="4341912"/>
            <a:ext cx="332292" cy="307777"/>
          </a:xfrm>
          <a:prstGeom prst="rect">
            <a:avLst/>
          </a:prstGeom>
          <a:noFill/>
          <a:ln w="12700">
            <a:noFill/>
            <a:miter lim="800000"/>
            <a:headEnd/>
            <a:tailEnd/>
          </a:ln>
          <a:effectLst/>
        </p:spPr>
        <p:txBody>
          <a:bodyPr wrap="none" anchor="ctr">
            <a:prstTxWarp prst="textNoShape">
              <a:avLst/>
            </a:prstTxWarp>
            <a:spAutoFit/>
          </a:bodyPr>
          <a:lstStyle/>
          <a:p>
            <a:pPr algn="ctr">
              <a:spcBef>
                <a:spcPct val="50000"/>
              </a:spcBef>
            </a:pPr>
            <a:r>
              <a:rPr lang="en-US" sz="1400" dirty="0">
                <a:solidFill>
                  <a:srgbClr val="000000"/>
                </a:solidFill>
              </a:rPr>
              <a:t>17</a:t>
            </a:r>
          </a:p>
        </p:txBody>
      </p:sp>
      <p:sp>
        <p:nvSpPr>
          <p:cNvPr id="820760" name="Text Box 536"/>
          <p:cNvSpPr txBox="1">
            <a:spLocks noChangeArrowheads="1"/>
          </p:cNvSpPr>
          <p:nvPr/>
        </p:nvSpPr>
        <p:spPr bwMode="auto">
          <a:xfrm>
            <a:off x="3097135" y="4494312"/>
            <a:ext cx="346231" cy="307777"/>
          </a:xfrm>
          <a:prstGeom prst="rect">
            <a:avLst/>
          </a:prstGeom>
          <a:noFill/>
          <a:ln w="12700">
            <a:noFill/>
            <a:miter lim="800000"/>
            <a:headEnd/>
            <a:tailEnd/>
          </a:ln>
          <a:effectLst/>
        </p:spPr>
        <p:txBody>
          <a:bodyPr wrap="none" anchor="ctr">
            <a:prstTxWarp prst="textNoShape">
              <a:avLst/>
            </a:prstTxWarp>
            <a:spAutoFit/>
          </a:bodyPr>
          <a:lstStyle/>
          <a:p>
            <a:pPr algn="ctr">
              <a:spcBef>
                <a:spcPct val="50000"/>
              </a:spcBef>
            </a:pPr>
            <a:r>
              <a:rPr lang="en-US" sz="1400" dirty="0">
                <a:solidFill>
                  <a:srgbClr val="000000"/>
                </a:solidFill>
              </a:rPr>
              <a:t>18</a:t>
            </a:r>
          </a:p>
        </p:txBody>
      </p:sp>
      <p:grpSp>
        <p:nvGrpSpPr>
          <p:cNvPr id="21" name="Group 537"/>
          <p:cNvGrpSpPr>
            <a:grpSpLocks/>
          </p:cNvGrpSpPr>
          <p:nvPr/>
        </p:nvGrpSpPr>
        <p:grpSpPr bwMode="auto">
          <a:xfrm>
            <a:off x="5753100" y="1729740"/>
            <a:ext cx="2819400" cy="2057400"/>
            <a:chOff x="552" y="1400"/>
            <a:chExt cx="1776" cy="2160"/>
          </a:xfrm>
        </p:grpSpPr>
        <p:sp>
          <p:nvSpPr>
            <p:cNvPr id="820762" name="AutoShape 538"/>
            <p:cNvSpPr>
              <a:spLocks noChangeArrowheads="1"/>
            </p:cNvSpPr>
            <p:nvPr/>
          </p:nvSpPr>
          <p:spPr bwMode="auto">
            <a:xfrm>
              <a:off x="552" y="1400"/>
              <a:ext cx="1776" cy="2160"/>
            </a:xfrm>
            <a:prstGeom prst="cube">
              <a:avLst>
                <a:gd name="adj" fmla="val 3000"/>
              </a:avLst>
            </a:prstGeom>
            <a:solidFill>
              <a:schemeClr val="accent1"/>
            </a:solidFill>
            <a:ln w="12700">
              <a:solidFill>
                <a:schemeClr val="tx1"/>
              </a:solidFill>
              <a:miter lim="800000"/>
              <a:headEnd/>
              <a:tailEnd/>
            </a:ln>
            <a:effectLst/>
          </p:spPr>
          <p:txBody>
            <a:bodyPr anchor="ctr">
              <a:prstTxWarp prst="textNoShape">
                <a:avLst/>
              </a:prstTxWarp>
              <a:spAutoFit/>
            </a:bodyPr>
            <a:lstStyle/>
            <a:p>
              <a:endParaRPr lang="en-US"/>
            </a:p>
          </p:txBody>
        </p:sp>
        <p:sp>
          <p:nvSpPr>
            <p:cNvPr id="820763" name="Rectangle 539"/>
            <p:cNvSpPr>
              <a:spLocks noChangeArrowheads="1"/>
            </p:cNvSpPr>
            <p:nvPr/>
          </p:nvSpPr>
          <p:spPr bwMode="auto">
            <a:xfrm>
              <a:off x="1392" y="1536"/>
              <a:ext cx="192" cy="144"/>
            </a:xfrm>
            <a:prstGeom prst="rect">
              <a:avLst/>
            </a:prstGeom>
            <a:solidFill>
              <a:schemeClr val="accent1"/>
            </a:solidFill>
            <a:ln w="12700">
              <a:solidFill>
                <a:schemeClr val="accent4"/>
              </a:solidFill>
              <a:miter lim="800000"/>
              <a:headEnd/>
              <a:tailEnd/>
            </a:ln>
            <a:effectLst/>
          </p:spPr>
          <p:txBody>
            <a:bodyPr anchor="ctr">
              <a:prstTxWarp prst="textNoShape">
                <a:avLst/>
              </a:prstTxWarp>
              <a:spAutoFit/>
            </a:bodyPr>
            <a:lstStyle/>
            <a:p>
              <a:endParaRPr lang="en-US"/>
            </a:p>
          </p:txBody>
        </p:sp>
        <p:sp>
          <p:nvSpPr>
            <p:cNvPr id="820764" name="Rectangle 540"/>
            <p:cNvSpPr>
              <a:spLocks noChangeArrowheads="1"/>
            </p:cNvSpPr>
            <p:nvPr/>
          </p:nvSpPr>
          <p:spPr bwMode="auto">
            <a:xfrm>
              <a:off x="1248" y="2256"/>
              <a:ext cx="192" cy="192"/>
            </a:xfrm>
            <a:prstGeom prst="rect">
              <a:avLst/>
            </a:prstGeom>
            <a:solidFill>
              <a:schemeClr val="accent1"/>
            </a:solidFill>
            <a:ln w="12700">
              <a:solidFill>
                <a:srgbClr val="C61B1B"/>
              </a:solidFill>
              <a:miter lim="800000"/>
              <a:headEnd/>
              <a:tailEnd/>
            </a:ln>
            <a:effectLst/>
          </p:spPr>
          <p:txBody>
            <a:bodyPr anchor="ctr">
              <a:prstTxWarp prst="textNoShape">
                <a:avLst/>
              </a:prstTxWarp>
              <a:spAutoFit/>
            </a:bodyPr>
            <a:lstStyle/>
            <a:p>
              <a:endParaRPr lang="en-US"/>
            </a:p>
          </p:txBody>
        </p:sp>
        <p:sp>
          <p:nvSpPr>
            <p:cNvPr id="820765" name="Rectangle 541"/>
            <p:cNvSpPr>
              <a:spLocks noChangeArrowheads="1"/>
            </p:cNvSpPr>
            <p:nvPr/>
          </p:nvSpPr>
          <p:spPr bwMode="auto">
            <a:xfrm>
              <a:off x="1872" y="1728"/>
              <a:ext cx="192" cy="144"/>
            </a:xfrm>
            <a:prstGeom prst="rect">
              <a:avLst/>
            </a:prstGeom>
            <a:solidFill>
              <a:schemeClr val="accent1"/>
            </a:solidFill>
            <a:ln w="12700">
              <a:solidFill>
                <a:srgbClr val="C61B1B"/>
              </a:solidFill>
              <a:miter lim="800000"/>
              <a:headEnd/>
              <a:tailEnd/>
            </a:ln>
            <a:effectLst/>
          </p:spPr>
          <p:txBody>
            <a:bodyPr anchor="ctr">
              <a:prstTxWarp prst="textNoShape">
                <a:avLst/>
              </a:prstTxWarp>
              <a:spAutoFit/>
            </a:bodyPr>
            <a:lstStyle/>
            <a:p>
              <a:endParaRPr lang="en-US"/>
            </a:p>
          </p:txBody>
        </p:sp>
        <p:sp>
          <p:nvSpPr>
            <p:cNvPr id="820766" name="Rectangle 542"/>
            <p:cNvSpPr>
              <a:spLocks noChangeArrowheads="1"/>
            </p:cNvSpPr>
            <p:nvPr/>
          </p:nvSpPr>
          <p:spPr bwMode="auto">
            <a:xfrm>
              <a:off x="720" y="1824"/>
              <a:ext cx="192" cy="144"/>
            </a:xfrm>
            <a:prstGeom prst="rect">
              <a:avLst/>
            </a:prstGeom>
            <a:solidFill>
              <a:schemeClr val="accent1"/>
            </a:solidFill>
            <a:ln w="12700">
              <a:solidFill>
                <a:srgbClr val="C61B1B"/>
              </a:solidFill>
              <a:miter lim="800000"/>
              <a:headEnd/>
              <a:tailEnd/>
            </a:ln>
            <a:effectLst/>
          </p:spPr>
          <p:txBody>
            <a:bodyPr anchor="ctr">
              <a:prstTxWarp prst="textNoShape">
                <a:avLst/>
              </a:prstTxWarp>
              <a:spAutoFit/>
            </a:bodyPr>
            <a:lstStyle/>
            <a:p>
              <a:endParaRPr lang="en-US"/>
            </a:p>
          </p:txBody>
        </p:sp>
        <p:sp>
          <p:nvSpPr>
            <p:cNvPr id="820767" name="Rectangle 543"/>
            <p:cNvSpPr>
              <a:spLocks noChangeArrowheads="1"/>
            </p:cNvSpPr>
            <p:nvPr/>
          </p:nvSpPr>
          <p:spPr bwMode="auto">
            <a:xfrm>
              <a:off x="624" y="2208"/>
              <a:ext cx="192" cy="192"/>
            </a:xfrm>
            <a:prstGeom prst="rect">
              <a:avLst/>
            </a:prstGeom>
            <a:solidFill>
              <a:schemeClr val="accent1"/>
            </a:solidFill>
            <a:ln w="12700">
              <a:solidFill>
                <a:srgbClr val="C61B1B"/>
              </a:solidFill>
              <a:miter lim="800000"/>
              <a:headEnd/>
              <a:tailEnd/>
            </a:ln>
            <a:effectLst/>
          </p:spPr>
          <p:txBody>
            <a:bodyPr anchor="ctr">
              <a:prstTxWarp prst="textNoShape">
                <a:avLst/>
              </a:prstTxWarp>
              <a:spAutoFit/>
            </a:bodyPr>
            <a:lstStyle/>
            <a:p>
              <a:endParaRPr lang="en-US"/>
            </a:p>
          </p:txBody>
        </p:sp>
        <p:sp>
          <p:nvSpPr>
            <p:cNvPr id="820768" name="Rectangle 544"/>
            <p:cNvSpPr>
              <a:spLocks noChangeArrowheads="1"/>
            </p:cNvSpPr>
            <p:nvPr/>
          </p:nvSpPr>
          <p:spPr bwMode="auto">
            <a:xfrm flipV="1">
              <a:off x="912" y="2208"/>
              <a:ext cx="192" cy="144"/>
            </a:xfrm>
            <a:prstGeom prst="rect">
              <a:avLst/>
            </a:prstGeom>
            <a:solidFill>
              <a:schemeClr val="accent1"/>
            </a:solidFill>
            <a:ln w="12700">
              <a:solidFill>
                <a:srgbClr val="C61B1B"/>
              </a:solidFill>
              <a:miter lim="800000"/>
              <a:headEnd/>
              <a:tailEnd/>
            </a:ln>
            <a:effectLst/>
          </p:spPr>
          <p:txBody>
            <a:bodyPr anchor="ctr">
              <a:prstTxWarp prst="textNoShape">
                <a:avLst/>
              </a:prstTxWarp>
              <a:spAutoFit/>
            </a:bodyPr>
            <a:lstStyle/>
            <a:p>
              <a:endParaRPr lang="en-US"/>
            </a:p>
          </p:txBody>
        </p:sp>
        <p:sp>
          <p:nvSpPr>
            <p:cNvPr id="820769" name="Rectangle 545"/>
            <p:cNvSpPr>
              <a:spLocks noChangeArrowheads="1"/>
            </p:cNvSpPr>
            <p:nvPr/>
          </p:nvSpPr>
          <p:spPr bwMode="auto">
            <a:xfrm>
              <a:off x="816" y="2880"/>
              <a:ext cx="192" cy="144"/>
            </a:xfrm>
            <a:prstGeom prst="rect">
              <a:avLst/>
            </a:prstGeom>
            <a:solidFill>
              <a:schemeClr val="accent1"/>
            </a:solidFill>
            <a:ln w="12700">
              <a:solidFill>
                <a:srgbClr val="C61B1B"/>
              </a:solidFill>
              <a:miter lim="800000"/>
              <a:headEnd/>
              <a:tailEnd/>
            </a:ln>
            <a:effectLst/>
          </p:spPr>
          <p:txBody>
            <a:bodyPr anchor="ctr">
              <a:prstTxWarp prst="textNoShape">
                <a:avLst/>
              </a:prstTxWarp>
              <a:spAutoFit/>
            </a:bodyPr>
            <a:lstStyle/>
            <a:p>
              <a:endParaRPr lang="en-US"/>
            </a:p>
          </p:txBody>
        </p:sp>
        <p:sp>
          <p:nvSpPr>
            <p:cNvPr id="820770" name="Rectangle 546"/>
            <p:cNvSpPr>
              <a:spLocks noChangeArrowheads="1"/>
            </p:cNvSpPr>
            <p:nvPr/>
          </p:nvSpPr>
          <p:spPr bwMode="auto">
            <a:xfrm>
              <a:off x="1056" y="2880"/>
              <a:ext cx="192" cy="144"/>
            </a:xfrm>
            <a:prstGeom prst="rect">
              <a:avLst/>
            </a:prstGeom>
            <a:solidFill>
              <a:schemeClr val="accent1"/>
            </a:solidFill>
            <a:ln w="12700">
              <a:solidFill>
                <a:srgbClr val="C61B1B"/>
              </a:solidFill>
              <a:miter lim="800000"/>
              <a:headEnd/>
              <a:tailEnd/>
            </a:ln>
            <a:effectLst/>
          </p:spPr>
          <p:txBody>
            <a:bodyPr anchor="ctr">
              <a:prstTxWarp prst="textNoShape">
                <a:avLst/>
              </a:prstTxWarp>
              <a:spAutoFit/>
            </a:bodyPr>
            <a:lstStyle/>
            <a:p>
              <a:endParaRPr lang="en-US"/>
            </a:p>
          </p:txBody>
        </p:sp>
        <p:sp>
          <p:nvSpPr>
            <p:cNvPr id="820771" name="Rectangle 547"/>
            <p:cNvSpPr>
              <a:spLocks noChangeArrowheads="1"/>
            </p:cNvSpPr>
            <p:nvPr/>
          </p:nvSpPr>
          <p:spPr bwMode="auto">
            <a:xfrm>
              <a:off x="1584" y="2064"/>
              <a:ext cx="192" cy="192"/>
            </a:xfrm>
            <a:prstGeom prst="rect">
              <a:avLst/>
            </a:prstGeom>
            <a:solidFill>
              <a:schemeClr val="accent1"/>
            </a:solidFill>
            <a:ln w="12700">
              <a:solidFill>
                <a:srgbClr val="C61B1B"/>
              </a:solidFill>
              <a:miter lim="800000"/>
              <a:headEnd/>
              <a:tailEnd/>
            </a:ln>
            <a:effectLst/>
          </p:spPr>
          <p:txBody>
            <a:bodyPr anchor="ctr">
              <a:prstTxWarp prst="textNoShape">
                <a:avLst/>
              </a:prstTxWarp>
              <a:spAutoFit/>
            </a:bodyPr>
            <a:lstStyle/>
            <a:p>
              <a:endParaRPr lang="en-US"/>
            </a:p>
          </p:txBody>
        </p:sp>
        <p:sp>
          <p:nvSpPr>
            <p:cNvPr id="820772" name="Rectangle 548"/>
            <p:cNvSpPr>
              <a:spLocks noChangeArrowheads="1"/>
            </p:cNvSpPr>
            <p:nvPr/>
          </p:nvSpPr>
          <p:spPr bwMode="auto">
            <a:xfrm>
              <a:off x="1296" y="2880"/>
              <a:ext cx="192" cy="144"/>
            </a:xfrm>
            <a:prstGeom prst="rect">
              <a:avLst/>
            </a:prstGeom>
            <a:solidFill>
              <a:schemeClr val="accent1"/>
            </a:solidFill>
            <a:ln w="12700">
              <a:solidFill>
                <a:srgbClr val="C61B1B"/>
              </a:solidFill>
              <a:miter lim="800000"/>
              <a:headEnd/>
              <a:tailEnd/>
            </a:ln>
            <a:effectLst/>
          </p:spPr>
          <p:txBody>
            <a:bodyPr anchor="ctr">
              <a:prstTxWarp prst="textNoShape">
                <a:avLst/>
              </a:prstTxWarp>
              <a:spAutoFit/>
            </a:bodyPr>
            <a:lstStyle/>
            <a:p>
              <a:endParaRPr lang="en-US"/>
            </a:p>
          </p:txBody>
        </p:sp>
        <p:sp>
          <p:nvSpPr>
            <p:cNvPr id="820773" name="Rectangle 549"/>
            <p:cNvSpPr>
              <a:spLocks noChangeArrowheads="1"/>
            </p:cNvSpPr>
            <p:nvPr/>
          </p:nvSpPr>
          <p:spPr bwMode="auto">
            <a:xfrm>
              <a:off x="1584" y="2880"/>
              <a:ext cx="192" cy="144"/>
            </a:xfrm>
            <a:prstGeom prst="rect">
              <a:avLst/>
            </a:prstGeom>
            <a:solidFill>
              <a:schemeClr val="accent1"/>
            </a:solidFill>
            <a:ln w="12700">
              <a:solidFill>
                <a:srgbClr val="C61B1B"/>
              </a:solidFill>
              <a:miter lim="800000"/>
              <a:headEnd/>
              <a:tailEnd/>
            </a:ln>
            <a:effectLst/>
          </p:spPr>
          <p:txBody>
            <a:bodyPr anchor="ctr">
              <a:prstTxWarp prst="textNoShape">
                <a:avLst/>
              </a:prstTxWarp>
              <a:spAutoFit/>
            </a:bodyPr>
            <a:lstStyle/>
            <a:p>
              <a:endParaRPr lang="en-US"/>
            </a:p>
          </p:txBody>
        </p:sp>
        <p:sp>
          <p:nvSpPr>
            <p:cNvPr id="820774" name="Rectangle 550"/>
            <p:cNvSpPr>
              <a:spLocks noChangeArrowheads="1"/>
            </p:cNvSpPr>
            <p:nvPr/>
          </p:nvSpPr>
          <p:spPr bwMode="auto">
            <a:xfrm>
              <a:off x="2016" y="2112"/>
              <a:ext cx="192" cy="144"/>
            </a:xfrm>
            <a:prstGeom prst="rect">
              <a:avLst/>
            </a:prstGeom>
            <a:solidFill>
              <a:schemeClr val="accent1"/>
            </a:solidFill>
            <a:ln w="12700">
              <a:solidFill>
                <a:srgbClr val="C61B1B"/>
              </a:solidFill>
              <a:miter lim="800000"/>
              <a:headEnd/>
              <a:tailEnd/>
            </a:ln>
            <a:effectLst/>
          </p:spPr>
          <p:txBody>
            <a:bodyPr anchor="ctr">
              <a:prstTxWarp prst="textNoShape">
                <a:avLst/>
              </a:prstTxWarp>
              <a:spAutoFit/>
            </a:bodyPr>
            <a:lstStyle/>
            <a:p>
              <a:endParaRPr lang="en-US"/>
            </a:p>
          </p:txBody>
        </p:sp>
        <p:cxnSp>
          <p:nvCxnSpPr>
            <p:cNvPr id="820775" name="AutoShape 551"/>
            <p:cNvCxnSpPr>
              <a:cxnSpLocks noChangeShapeType="1"/>
              <a:stCxn id="820763" idx="2"/>
              <a:endCxn id="820766" idx="3"/>
            </p:cNvCxnSpPr>
            <p:nvPr/>
          </p:nvCxnSpPr>
          <p:spPr bwMode="auto">
            <a:xfrm flipH="1">
              <a:off x="912" y="1680"/>
              <a:ext cx="576" cy="216"/>
            </a:xfrm>
            <a:prstGeom prst="straightConnector1">
              <a:avLst/>
            </a:prstGeom>
            <a:noFill/>
            <a:ln w="12700">
              <a:solidFill>
                <a:srgbClr val="064573"/>
              </a:solidFill>
              <a:round/>
              <a:headEnd type="oval" w="med" len="med"/>
              <a:tailEnd type="triangle" w="med" len="med"/>
            </a:ln>
            <a:effectLst/>
          </p:spPr>
        </p:cxnSp>
        <p:cxnSp>
          <p:nvCxnSpPr>
            <p:cNvPr id="820776" name="AutoShape 552"/>
            <p:cNvCxnSpPr>
              <a:cxnSpLocks noChangeShapeType="1"/>
              <a:stCxn id="820763" idx="2"/>
              <a:endCxn id="820765" idx="1"/>
            </p:cNvCxnSpPr>
            <p:nvPr/>
          </p:nvCxnSpPr>
          <p:spPr bwMode="auto">
            <a:xfrm>
              <a:off x="1488" y="1680"/>
              <a:ext cx="384" cy="120"/>
            </a:xfrm>
            <a:prstGeom prst="straightConnector1">
              <a:avLst/>
            </a:prstGeom>
            <a:noFill/>
            <a:ln w="12700">
              <a:solidFill>
                <a:srgbClr val="064573"/>
              </a:solidFill>
              <a:round/>
              <a:headEnd type="oval" w="med" len="med"/>
              <a:tailEnd type="triangle" w="med" len="med"/>
            </a:ln>
            <a:effectLst/>
          </p:spPr>
        </p:cxnSp>
        <p:cxnSp>
          <p:nvCxnSpPr>
            <p:cNvPr id="820777" name="AutoShape 553"/>
            <p:cNvCxnSpPr>
              <a:cxnSpLocks noChangeShapeType="1"/>
              <a:stCxn id="820766" idx="2"/>
              <a:endCxn id="820767" idx="0"/>
            </p:cNvCxnSpPr>
            <p:nvPr/>
          </p:nvCxnSpPr>
          <p:spPr bwMode="auto">
            <a:xfrm flipH="1">
              <a:off x="720" y="1968"/>
              <a:ext cx="96" cy="240"/>
            </a:xfrm>
            <a:prstGeom prst="straightConnector1">
              <a:avLst/>
            </a:prstGeom>
            <a:noFill/>
            <a:ln w="12700">
              <a:solidFill>
                <a:srgbClr val="064573"/>
              </a:solidFill>
              <a:round/>
              <a:headEnd type="oval" w="med" len="med"/>
              <a:tailEnd type="triangle" w="med" len="med"/>
            </a:ln>
            <a:effectLst/>
          </p:spPr>
        </p:cxnSp>
        <p:cxnSp>
          <p:nvCxnSpPr>
            <p:cNvPr id="820778" name="AutoShape 554"/>
            <p:cNvCxnSpPr>
              <a:cxnSpLocks noChangeShapeType="1"/>
              <a:stCxn id="820766" idx="2"/>
              <a:endCxn id="820768" idx="2"/>
            </p:cNvCxnSpPr>
            <p:nvPr/>
          </p:nvCxnSpPr>
          <p:spPr bwMode="auto">
            <a:xfrm>
              <a:off x="816" y="1968"/>
              <a:ext cx="191" cy="240"/>
            </a:xfrm>
            <a:prstGeom prst="straightConnector1">
              <a:avLst/>
            </a:prstGeom>
            <a:noFill/>
            <a:ln w="12700">
              <a:solidFill>
                <a:srgbClr val="064573"/>
              </a:solidFill>
              <a:round/>
              <a:headEnd type="oval" w="med" len="med"/>
              <a:tailEnd type="triangle" w="med" len="med"/>
            </a:ln>
            <a:effectLst/>
          </p:spPr>
        </p:cxnSp>
        <p:cxnSp>
          <p:nvCxnSpPr>
            <p:cNvPr id="820779" name="AutoShape 555"/>
            <p:cNvCxnSpPr>
              <a:cxnSpLocks noChangeShapeType="1"/>
              <a:stCxn id="820763" idx="2"/>
              <a:endCxn id="820764" idx="0"/>
            </p:cNvCxnSpPr>
            <p:nvPr/>
          </p:nvCxnSpPr>
          <p:spPr bwMode="auto">
            <a:xfrm flipH="1">
              <a:off x="1344" y="1680"/>
              <a:ext cx="144" cy="576"/>
            </a:xfrm>
            <a:prstGeom prst="straightConnector1">
              <a:avLst/>
            </a:prstGeom>
            <a:noFill/>
            <a:ln w="12700">
              <a:solidFill>
                <a:schemeClr val="accent3">
                  <a:lumMod val="50000"/>
                </a:schemeClr>
              </a:solidFill>
              <a:round/>
              <a:headEnd type="oval" w="med" len="med"/>
              <a:tailEnd type="triangle" w="med" len="med"/>
            </a:ln>
            <a:effectLst/>
          </p:spPr>
        </p:cxnSp>
        <p:cxnSp>
          <p:nvCxnSpPr>
            <p:cNvPr id="820780" name="AutoShape 556"/>
            <p:cNvCxnSpPr>
              <a:cxnSpLocks noChangeShapeType="1"/>
              <a:stCxn id="820765" idx="2"/>
              <a:endCxn id="820771" idx="0"/>
            </p:cNvCxnSpPr>
            <p:nvPr/>
          </p:nvCxnSpPr>
          <p:spPr bwMode="auto">
            <a:xfrm flipH="1">
              <a:off x="1680" y="1872"/>
              <a:ext cx="288" cy="192"/>
            </a:xfrm>
            <a:prstGeom prst="straightConnector1">
              <a:avLst/>
            </a:prstGeom>
            <a:noFill/>
            <a:ln w="12700">
              <a:solidFill>
                <a:srgbClr val="064573"/>
              </a:solidFill>
              <a:round/>
              <a:headEnd type="oval" w="med" len="med"/>
              <a:tailEnd type="triangle" w="med" len="med"/>
            </a:ln>
            <a:effectLst/>
          </p:spPr>
        </p:cxnSp>
        <p:cxnSp>
          <p:nvCxnSpPr>
            <p:cNvPr id="820781" name="AutoShape 557"/>
            <p:cNvCxnSpPr>
              <a:cxnSpLocks noChangeShapeType="1"/>
              <a:stCxn id="820765" idx="2"/>
              <a:endCxn id="820774" idx="0"/>
            </p:cNvCxnSpPr>
            <p:nvPr/>
          </p:nvCxnSpPr>
          <p:spPr bwMode="auto">
            <a:xfrm>
              <a:off x="1968" y="1872"/>
              <a:ext cx="144" cy="240"/>
            </a:xfrm>
            <a:prstGeom prst="straightConnector1">
              <a:avLst/>
            </a:prstGeom>
            <a:noFill/>
            <a:ln w="12700">
              <a:solidFill>
                <a:srgbClr val="064573"/>
              </a:solidFill>
              <a:round/>
              <a:headEnd type="oval" w="med" len="med"/>
              <a:tailEnd type="triangle" w="med" len="med"/>
            </a:ln>
            <a:effectLst/>
          </p:spPr>
        </p:cxnSp>
        <p:cxnSp>
          <p:nvCxnSpPr>
            <p:cNvPr id="820782" name="AutoShape 558"/>
            <p:cNvCxnSpPr>
              <a:cxnSpLocks noChangeShapeType="1"/>
              <a:stCxn id="820764" idx="2"/>
              <a:endCxn id="820769" idx="0"/>
            </p:cNvCxnSpPr>
            <p:nvPr/>
          </p:nvCxnSpPr>
          <p:spPr bwMode="auto">
            <a:xfrm flipH="1">
              <a:off x="912" y="2448"/>
              <a:ext cx="432" cy="432"/>
            </a:xfrm>
            <a:prstGeom prst="straightConnector1">
              <a:avLst/>
            </a:prstGeom>
            <a:noFill/>
            <a:ln w="12700">
              <a:solidFill>
                <a:srgbClr val="064573"/>
              </a:solidFill>
              <a:round/>
              <a:headEnd type="oval" w="med" len="med"/>
              <a:tailEnd type="triangle" w="med" len="med"/>
            </a:ln>
            <a:effectLst/>
          </p:spPr>
        </p:cxnSp>
        <p:cxnSp>
          <p:nvCxnSpPr>
            <p:cNvPr id="820783" name="AutoShape 559"/>
            <p:cNvCxnSpPr>
              <a:cxnSpLocks noChangeShapeType="1"/>
              <a:stCxn id="820764" idx="2"/>
              <a:endCxn id="820770" idx="0"/>
            </p:cNvCxnSpPr>
            <p:nvPr/>
          </p:nvCxnSpPr>
          <p:spPr bwMode="auto">
            <a:xfrm flipH="1">
              <a:off x="1152" y="2448"/>
              <a:ext cx="192" cy="432"/>
            </a:xfrm>
            <a:prstGeom prst="straightConnector1">
              <a:avLst/>
            </a:prstGeom>
            <a:noFill/>
            <a:ln w="12700">
              <a:solidFill>
                <a:srgbClr val="064573"/>
              </a:solidFill>
              <a:round/>
              <a:headEnd type="oval" w="med" len="med"/>
              <a:tailEnd type="triangle" w="med" len="med"/>
            </a:ln>
            <a:effectLst/>
          </p:spPr>
        </p:cxnSp>
        <p:cxnSp>
          <p:nvCxnSpPr>
            <p:cNvPr id="820784" name="AutoShape 560"/>
            <p:cNvCxnSpPr>
              <a:cxnSpLocks noChangeShapeType="1"/>
              <a:stCxn id="820764" idx="2"/>
              <a:endCxn id="820772" idx="0"/>
            </p:cNvCxnSpPr>
            <p:nvPr/>
          </p:nvCxnSpPr>
          <p:spPr bwMode="auto">
            <a:xfrm>
              <a:off x="1344" y="2448"/>
              <a:ext cx="48" cy="432"/>
            </a:xfrm>
            <a:prstGeom prst="straightConnector1">
              <a:avLst/>
            </a:prstGeom>
            <a:noFill/>
            <a:ln w="12700">
              <a:solidFill>
                <a:srgbClr val="064573"/>
              </a:solidFill>
              <a:round/>
              <a:headEnd type="oval" w="med" len="med"/>
              <a:tailEnd type="triangle" w="med" len="med"/>
            </a:ln>
            <a:effectLst/>
          </p:spPr>
        </p:cxnSp>
        <p:cxnSp>
          <p:nvCxnSpPr>
            <p:cNvPr id="820785" name="AutoShape 561"/>
            <p:cNvCxnSpPr>
              <a:cxnSpLocks noChangeShapeType="1"/>
              <a:stCxn id="820764" idx="2"/>
              <a:endCxn id="820773" idx="0"/>
            </p:cNvCxnSpPr>
            <p:nvPr/>
          </p:nvCxnSpPr>
          <p:spPr bwMode="auto">
            <a:xfrm>
              <a:off x="1344" y="2448"/>
              <a:ext cx="336" cy="432"/>
            </a:xfrm>
            <a:prstGeom prst="straightConnector1">
              <a:avLst/>
            </a:prstGeom>
            <a:noFill/>
            <a:ln w="12700">
              <a:solidFill>
                <a:srgbClr val="064573"/>
              </a:solidFill>
              <a:round/>
              <a:headEnd type="oval" w="med" len="med"/>
              <a:tailEnd type="triangle" w="med" len="med"/>
            </a:ln>
            <a:effectLst/>
          </p:spPr>
        </p:cxnSp>
        <p:sp>
          <p:nvSpPr>
            <p:cNvPr id="820786" name="Rectangle 562"/>
            <p:cNvSpPr>
              <a:spLocks noChangeArrowheads="1"/>
            </p:cNvSpPr>
            <p:nvPr/>
          </p:nvSpPr>
          <p:spPr bwMode="auto">
            <a:xfrm>
              <a:off x="1920" y="2880"/>
              <a:ext cx="192" cy="144"/>
            </a:xfrm>
            <a:prstGeom prst="rect">
              <a:avLst/>
            </a:prstGeom>
            <a:solidFill>
              <a:schemeClr val="accent1"/>
            </a:solidFill>
            <a:ln w="12700">
              <a:solidFill>
                <a:srgbClr val="C61B1B"/>
              </a:solidFill>
              <a:miter lim="800000"/>
              <a:headEnd/>
              <a:tailEnd/>
            </a:ln>
            <a:effectLst/>
          </p:spPr>
          <p:txBody>
            <a:bodyPr anchor="ctr">
              <a:prstTxWarp prst="textNoShape">
                <a:avLst/>
              </a:prstTxWarp>
              <a:spAutoFit/>
            </a:bodyPr>
            <a:lstStyle/>
            <a:p>
              <a:endParaRPr lang="en-US"/>
            </a:p>
          </p:txBody>
        </p:sp>
        <p:cxnSp>
          <p:nvCxnSpPr>
            <p:cNvPr id="820787" name="AutoShape 563"/>
            <p:cNvCxnSpPr>
              <a:cxnSpLocks noChangeShapeType="1"/>
              <a:stCxn id="820764" idx="2"/>
              <a:endCxn id="820786" idx="0"/>
            </p:cNvCxnSpPr>
            <p:nvPr/>
          </p:nvCxnSpPr>
          <p:spPr bwMode="auto">
            <a:xfrm>
              <a:off x="1344" y="2448"/>
              <a:ext cx="672" cy="432"/>
            </a:xfrm>
            <a:prstGeom prst="straightConnector1">
              <a:avLst/>
            </a:prstGeom>
            <a:noFill/>
            <a:ln w="12700">
              <a:solidFill>
                <a:srgbClr val="064573"/>
              </a:solidFill>
              <a:round/>
              <a:headEnd type="oval" w="med" len="med"/>
              <a:tailEnd type="triangle" w="med" len="med"/>
            </a:ln>
            <a:effectLst/>
          </p:spPr>
        </p:cxnSp>
      </p:grpSp>
      <p:sp>
        <p:nvSpPr>
          <p:cNvPr id="820788" name="AutoShape 564"/>
          <p:cNvSpPr>
            <a:spLocks noChangeArrowheads="1"/>
          </p:cNvSpPr>
          <p:nvPr/>
        </p:nvSpPr>
        <p:spPr bwMode="auto">
          <a:xfrm>
            <a:off x="6553200" y="4343400"/>
            <a:ext cx="1063625" cy="330200"/>
          </a:xfrm>
          <a:prstGeom prst="roundRect">
            <a:avLst>
              <a:gd name="adj" fmla="val 16667"/>
            </a:avLst>
          </a:prstGeom>
          <a:solidFill>
            <a:srgbClr val="FF6600"/>
          </a:solidFill>
          <a:ln w="12700">
            <a:noFill/>
            <a:round/>
            <a:headEnd/>
            <a:tailEnd/>
          </a:ln>
          <a:effectLst/>
        </p:spPr>
        <p:txBody>
          <a:bodyPr wrap="none" anchor="ctr">
            <a:prstTxWarp prst="textNoShape">
              <a:avLst/>
            </a:prstTxWarp>
            <a:spAutoFit/>
          </a:bodyPr>
          <a:lstStyle/>
          <a:p>
            <a:pPr algn="ctr">
              <a:spcBef>
                <a:spcPct val="50000"/>
              </a:spcBef>
            </a:pPr>
            <a:r>
              <a:rPr lang="en-US" sz="1400" b="1"/>
              <a:t>T.Fill()</a:t>
            </a:r>
          </a:p>
        </p:txBody>
      </p:sp>
      <p:sp>
        <p:nvSpPr>
          <p:cNvPr id="820789" name="AutoShape 565"/>
          <p:cNvSpPr>
            <a:spLocks noChangeArrowheads="1"/>
          </p:cNvSpPr>
          <p:nvPr/>
        </p:nvSpPr>
        <p:spPr bwMode="auto">
          <a:xfrm>
            <a:off x="3657600" y="1676400"/>
            <a:ext cx="1595438" cy="330200"/>
          </a:xfrm>
          <a:prstGeom prst="roundRect">
            <a:avLst>
              <a:gd name="adj" fmla="val 16667"/>
            </a:avLst>
          </a:prstGeom>
          <a:solidFill>
            <a:srgbClr val="FF6600"/>
          </a:solidFill>
          <a:ln w="12700">
            <a:noFill/>
            <a:round/>
            <a:headEnd/>
            <a:tailEnd/>
          </a:ln>
          <a:effectLst/>
        </p:spPr>
        <p:txBody>
          <a:bodyPr wrap="none" anchor="ctr">
            <a:prstTxWarp prst="textNoShape">
              <a:avLst/>
            </a:prstTxWarp>
            <a:spAutoFit/>
          </a:bodyPr>
          <a:lstStyle/>
          <a:p>
            <a:pPr algn="ctr">
              <a:spcBef>
                <a:spcPct val="50000"/>
              </a:spcBef>
            </a:pPr>
            <a:r>
              <a:rPr lang="en-US" sz="1400" b="1"/>
              <a:t>T.GetEntry(6)</a:t>
            </a:r>
            <a:endParaRPr lang="en-US" sz="1400"/>
          </a:p>
        </p:txBody>
      </p:sp>
      <p:cxnSp>
        <p:nvCxnSpPr>
          <p:cNvPr id="820790" name="AutoShape 566"/>
          <p:cNvCxnSpPr>
            <a:cxnSpLocks noChangeShapeType="1"/>
            <a:stCxn id="820788" idx="2"/>
            <a:endCxn id="820716" idx="4"/>
          </p:cNvCxnSpPr>
          <p:nvPr/>
        </p:nvCxnSpPr>
        <p:spPr bwMode="auto">
          <a:xfrm rot="5400000">
            <a:off x="6117972" y="4512119"/>
            <a:ext cx="805561" cy="1128522"/>
          </a:xfrm>
          <a:prstGeom prst="bentConnector2">
            <a:avLst/>
          </a:prstGeom>
          <a:noFill/>
          <a:ln w="12700">
            <a:solidFill>
              <a:schemeClr val="tx1"/>
            </a:solidFill>
            <a:miter lim="800000"/>
            <a:headEnd type="oval" w="med" len="med"/>
            <a:tailEnd type="triangle" w="med" len="med"/>
          </a:ln>
          <a:effectLst/>
        </p:spPr>
      </p:cxnSp>
      <p:cxnSp>
        <p:nvCxnSpPr>
          <p:cNvPr id="820791" name="AutoShape 567"/>
          <p:cNvCxnSpPr>
            <a:cxnSpLocks noChangeShapeType="1"/>
            <a:stCxn id="820762" idx="3"/>
            <a:endCxn id="820788" idx="0"/>
          </p:cNvCxnSpPr>
          <p:nvPr/>
        </p:nvCxnSpPr>
        <p:spPr bwMode="auto">
          <a:xfrm rot="5400000">
            <a:off x="6830346" y="4041807"/>
            <a:ext cx="556260" cy="46926"/>
          </a:xfrm>
          <a:prstGeom prst="bentConnector3">
            <a:avLst>
              <a:gd name="adj1" fmla="val 50000"/>
            </a:avLst>
          </a:prstGeom>
          <a:noFill/>
          <a:ln w="12700">
            <a:solidFill>
              <a:schemeClr val="tx1"/>
            </a:solidFill>
            <a:miter lim="800000"/>
            <a:headEnd type="oval" w="med" len="med"/>
            <a:tailEnd type="triangle" w="med" len="med"/>
          </a:ln>
          <a:effectLst/>
        </p:spPr>
      </p:cxnSp>
      <p:cxnSp>
        <p:nvCxnSpPr>
          <p:cNvPr id="820792" name="AutoShape 568"/>
          <p:cNvCxnSpPr>
            <a:cxnSpLocks noChangeShapeType="1"/>
            <a:stCxn id="820392" idx="1"/>
            <a:endCxn id="820789" idx="1"/>
          </p:cNvCxnSpPr>
          <p:nvPr/>
        </p:nvCxnSpPr>
        <p:spPr bwMode="auto">
          <a:xfrm rot="16200000">
            <a:off x="2798762" y="1793876"/>
            <a:ext cx="811213" cy="906462"/>
          </a:xfrm>
          <a:prstGeom prst="bentConnector2">
            <a:avLst/>
          </a:prstGeom>
          <a:noFill/>
          <a:ln w="12700">
            <a:solidFill>
              <a:schemeClr val="tx1"/>
            </a:solidFill>
            <a:miter lim="800000"/>
            <a:headEnd type="oval" w="med" len="med"/>
            <a:tailEnd type="triangle" w="med" len="med"/>
          </a:ln>
          <a:effectLst/>
        </p:spPr>
      </p:cxnSp>
      <p:cxnSp>
        <p:nvCxnSpPr>
          <p:cNvPr id="820793" name="AutoShape 569"/>
          <p:cNvCxnSpPr>
            <a:cxnSpLocks noChangeShapeType="1"/>
            <a:stCxn id="820789" idx="3"/>
            <a:endCxn id="820762" idx="2"/>
          </p:cNvCxnSpPr>
          <p:nvPr/>
        </p:nvCxnSpPr>
        <p:spPr bwMode="auto">
          <a:xfrm>
            <a:off x="5253038" y="1841500"/>
            <a:ext cx="500062" cy="947801"/>
          </a:xfrm>
          <a:prstGeom prst="bentConnector3">
            <a:avLst>
              <a:gd name="adj1" fmla="val 50000"/>
            </a:avLst>
          </a:prstGeom>
          <a:noFill/>
          <a:ln w="12700">
            <a:solidFill>
              <a:schemeClr val="tx1"/>
            </a:solidFill>
            <a:miter lim="800000"/>
            <a:headEnd type="diamond" w="med" len="med"/>
            <a:tailEnd type="triangle" w="med" len="med"/>
          </a:ln>
          <a:effectLst/>
        </p:spPr>
      </p:cxnSp>
      <p:sp>
        <p:nvSpPr>
          <p:cNvPr id="820794" name="AutoShape 570"/>
          <p:cNvSpPr>
            <a:spLocks noChangeArrowheads="1"/>
          </p:cNvSpPr>
          <p:nvPr/>
        </p:nvSpPr>
        <p:spPr bwMode="auto">
          <a:xfrm>
            <a:off x="996950" y="5232400"/>
            <a:ext cx="531813" cy="1177925"/>
          </a:xfrm>
          <a:prstGeom prst="can">
            <a:avLst>
              <a:gd name="adj" fmla="val 55373"/>
            </a:avLst>
          </a:prstGeom>
          <a:solidFill>
            <a:srgbClr val="FF9900"/>
          </a:solidFill>
          <a:ln w="12700">
            <a:solidFill>
              <a:schemeClr val="tx1"/>
            </a:solidFill>
            <a:round/>
            <a:headEnd/>
            <a:tailEnd/>
          </a:ln>
          <a:effectLst/>
        </p:spPr>
        <p:txBody>
          <a:bodyPr wrap="none" anchor="ctr">
            <a:prstTxWarp prst="textNoShape">
              <a:avLst/>
            </a:prstTxWarp>
            <a:spAutoFit/>
          </a:bodyPr>
          <a:lstStyle/>
          <a:p>
            <a:pPr algn="ctr">
              <a:spcBef>
                <a:spcPct val="50000"/>
              </a:spcBef>
            </a:pPr>
            <a:r>
              <a:rPr lang="en-US" sz="4400" b="1"/>
              <a:t>T</a:t>
            </a:r>
            <a:endParaRPr lang="en-US" sz="1400"/>
          </a:p>
        </p:txBody>
      </p:sp>
      <p:sp>
        <p:nvSpPr>
          <p:cNvPr id="820795" name="Text Box 571"/>
          <p:cNvSpPr txBox="1">
            <a:spLocks noChangeArrowheads="1"/>
          </p:cNvSpPr>
          <p:nvPr/>
        </p:nvSpPr>
        <p:spPr bwMode="auto">
          <a:xfrm>
            <a:off x="6773617" y="1446312"/>
            <a:ext cx="838691" cy="307777"/>
          </a:xfrm>
          <a:prstGeom prst="rect">
            <a:avLst/>
          </a:prstGeom>
          <a:solidFill>
            <a:schemeClr val="folHlink"/>
          </a:solidFill>
          <a:ln w="12700">
            <a:noFill/>
            <a:miter lim="800000"/>
            <a:headEnd/>
            <a:tailEnd/>
          </a:ln>
          <a:effectLst/>
        </p:spPr>
        <p:txBody>
          <a:bodyPr wrap="none" anchor="ctr">
            <a:prstTxWarp prst="textNoShape">
              <a:avLst/>
            </a:prstTxWarp>
            <a:spAutoFit/>
          </a:bodyPr>
          <a:lstStyle/>
          <a:p>
            <a:pPr algn="ctr">
              <a:spcBef>
                <a:spcPct val="50000"/>
              </a:spcBef>
            </a:pPr>
            <a:r>
              <a:rPr lang="en-US" sz="1400" b="1" dirty="0">
                <a:solidFill>
                  <a:srgbClr val="000000"/>
                </a:solidFill>
              </a:rPr>
              <a:t>Memory</a:t>
            </a:r>
            <a:endParaRPr lang="en-US" sz="1400" dirty="0">
              <a:solidFill>
                <a:srgbClr val="000000"/>
              </a:solidFill>
            </a:endParaRPr>
          </a:p>
        </p:txBody>
      </p:sp>
      <p:sp>
        <p:nvSpPr>
          <p:cNvPr id="820796" name="AutoShape 572"/>
          <p:cNvSpPr>
            <a:spLocks noChangeArrowheads="1"/>
          </p:cNvSpPr>
          <p:nvPr/>
        </p:nvSpPr>
        <p:spPr bwMode="auto">
          <a:xfrm>
            <a:off x="1143000" y="4876800"/>
            <a:ext cx="457200" cy="381000"/>
          </a:xfrm>
          <a:custGeom>
            <a:avLst/>
            <a:gdLst>
              <a:gd name="G0" fmla="+- 15126 0 0"/>
              <a:gd name="G1" fmla="+- 2912 0 0"/>
              <a:gd name="G2" fmla="+- 12158 0 2912"/>
              <a:gd name="G3" fmla="+- G2 0 2912"/>
              <a:gd name="G4" fmla="*/ G3 32768 32059"/>
              <a:gd name="G5" fmla="*/ G4 1 2"/>
              <a:gd name="G6" fmla="+- 21600 0 15126"/>
              <a:gd name="G7" fmla="*/ G6 2912 6079"/>
              <a:gd name="G8" fmla="+- G7 15126 0"/>
              <a:gd name="T0" fmla="*/ 15126 w 21600"/>
              <a:gd name="T1" fmla="*/ 0 h 21600"/>
              <a:gd name="T2" fmla="*/ 15126 w 21600"/>
              <a:gd name="T3" fmla="*/ 12158 h 21600"/>
              <a:gd name="T4" fmla="*/ 3237 w 21600"/>
              <a:gd name="T5" fmla="*/ 21600 h 21600"/>
              <a:gd name="T6" fmla="*/ 21600 w 21600"/>
              <a:gd name="T7" fmla="*/ 6079 h 21600"/>
              <a:gd name="T8" fmla="*/ 17694720 60000 65536"/>
              <a:gd name="T9" fmla="*/ 5898240 60000 65536"/>
              <a:gd name="T10" fmla="*/ 5898240 60000 65536"/>
              <a:gd name="T11" fmla="*/ 0 60000 65536"/>
              <a:gd name="T12" fmla="*/ 12427 w 21600"/>
              <a:gd name="T13" fmla="*/ G1 h 21600"/>
              <a:gd name="T14" fmla="*/ G8 w 21600"/>
              <a:gd name="T15" fmla="*/ G2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chemeClr val="folHlink"/>
          </a:solidFill>
          <a:ln w="12700">
            <a:noFill/>
            <a:miter lim="800000"/>
            <a:headEnd/>
            <a:tailEnd/>
          </a:ln>
          <a:effectLst/>
        </p:spPr>
        <p:txBody>
          <a:bodyPr wrap="none" anchor="ctr">
            <a:prstTxWarp prst="textNoShape">
              <a:avLst/>
            </a:prstTxWarp>
            <a:spAutoFit/>
          </a:bodyPr>
          <a:lstStyle/>
          <a:p>
            <a:endParaRPr lang="en-US"/>
          </a:p>
        </p:txBody>
      </p:sp>
      <p:sp>
        <p:nvSpPr>
          <p:cNvPr id="820797" name="AutoShape 573"/>
          <p:cNvSpPr>
            <a:spLocks noChangeArrowheads="1"/>
          </p:cNvSpPr>
          <p:nvPr/>
        </p:nvSpPr>
        <p:spPr bwMode="auto">
          <a:xfrm>
            <a:off x="1676400" y="5410200"/>
            <a:ext cx="152400" cy="457200"/>
          </a:xfrm>
          <a:prstGeom prst="curvedLeftArrow">
            <a:avLst>
              <a:gd name="adj1" fmla="val 60000"/>
              <a:gd name="adj2" fmla="val 120000"/>
              <a:gd name="adj3" fmla="val 33333"/>
            </a:avLst>
          </a:prstGeom>
          <a:noFill/>
          <a:ln w="12700">
            <a:noFill/>
            <a:miter lim="800000"/>
            <a:headEnd/>
            <a:tailEnd/>
          </a:ln>
          <a:effectLst/>
        </p:spPr>
        <p:txBody>
          <a:bodyPr wrap="none" anchor="ctr">
            <a:prstTxWarp prst="textNoShape">
              <a:avLst/>
            </a:prstTxWarp>
            <a:spAutoFit/>
          </a:bodyPr>
          <a:lstStyle/>
          <a:p>
            <a:endParaRPr lang="en-US"/>
          </a:p>
        </p:txBody>
      </p:sp>
      <p:sp>
        <p:nvSpPr>
          <p:cNvPr id="820798" name="AutoShape 574"/>
          <p:cNvSpPr>
            <a:spLocks noChangeArrowheads="1"/>
          </p:cNvSpPr>
          <p:nvPr/>
        </p:nvSpPr>
        <p:spPr bwMode="auto">
          <a:xfrm>
            <a:off x="1676400" y="5105400"/>
            <a:ext cx="152400" cy="762000"/>
          </a:xfrm>
          <a:prstGeom prst="curvedLeftArrow">
            <a:avLst>
              <a:gd name="adj1" fmla="val 100000"/>
              <a:gd name="adj2" fmla="val 200000"/>
              <a:gd name="adj3" fmla="val 33333"/>
            </a:avLst>
          </a:prstGeom>
          <a:solidFill>
            <a:schemeClr val="folHlink"/>
          </a:solidFill>
          <a:ln w="12700">
            <a:noFill/>
            <a:miter lim="800000"/>
            <a:headEnd/>
            <a:tailEnd/>
          </a:ln>
          <a:effectLst/>
        </p:spPr>
        <p:txBody>
          <a:bodyPr wrap="none" anchor="ctr">
            <a:prstTxWarp prst="textNoShape">
              <a:avLst/>
            </a:prstTxWarp>
            <a:spAutoFit/>
          </a:bodyPr>
          <a:lstStyle/>
          <a:p>
            <a:endParaRPr lang="en-US"/>
          </a:p>
        </p:txBody>
      </p:sp>
      <p:sp>
        <p:nvSpPr>
          <p:cNvPr id="578" name="Slide Number Placeholder 577"/>
          <p:cNvSpPr>
            <a:spLocks noGrp="1"/>
          </p:cNvSpPr>
          <p:nvPr>
            <p:ph type="sldNum" sz="quarter" idx="12"/>
          </p:nvPr>
        </p:nvSpPr>
        <p:spPr/>
        <p:txBody>
          <a:bodyPr/>
          <a:lstStyle/>
          <a:p>
            <a:fld id="{C52758FE-4A5D-6447-9AC2-D9EC95CA39D2}" type="slidenum">
              <a:rPr lang="en-US" smtClean="0"/>
              <a:pPr/>
              <a:t>2</a:t>
            </a:fld>
            <a:endParaRPr lang="en-US"/>
          </a:p>
        </p:txBody>
      </p:sp>
      <p:sp>
        <p:nvSpPr>
          <p:cNvPr id="579" name="Footer Placeholder 578"/>
          <p:cNvSpPr>
            <a:spLocks noGrp="1"/>
          </p:cNvSpPr>
          <p:nvPr>
            <p:ph type="ftr" sz="quarter" idx="11"/>
          </p:nvPr>
        </p:nvSpPr>
        <p:spPr/>
        <p:txBody>
          <a:bodyPr/>
          <a:lstStyle/>
          <a:p>
            <a:r>
              <a:rPr lang="en-US" smtClean="0"/>
              <a:t>Rene Brun: IO in multicore era</a:t>
            </a:r>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Caching the </a:t>
            </a:r>
            <a:r>
              <a:rPr lang="en-US" dirty="0" err="1" smtClean="0"/>
              <a:t>TreeCache</a:t>
            </a:r>
            <a:endParaRPr lang="en-US" dirty="0"/>
          </a:p>
        </p:txBody>
      </p:sp>
      <p:sp>
        <p:nvSpPr>
          <p:cNvPr id="3" name="Content Placeholder 2"/>
          <p:cNvSpPr>
            <a:spLocks noGrp="1"/>
          </p:cNvSpPr>
          <p:nvPr>
            <p:ph idx="1"/>
          </p:nvPr>
        </p:nvSpPr>
        <p:spPr>
          <a:xfrm>
            <a:off x="779462" y="1882588"/>
            <a:ext cx="7793038" cy="3953436"/>
          </a:xfrm>
        </p:spPr>
        <p:txBody>
          <a:bodyPr>
            <a:normAutofit fontScale="92500"/>
          </a:bodyPr>
          <a:lstStyle/>
          <a:p>
            <a:r>
              <a:rPr lang="en-US" dirty="0" smtClean="0"/>
              <a:t>The </a:t>
            </a:r>
            <a:r>
              <a:rPr lang="en-US" dirty="0" err="1" smtClean="0"/>
              <a:t>TreeCache</a:t>
            </a:r>
            <a:r>
              <a:rPr lang="en-US" dirty="0" smtClean="0"/>
              <a:t> is mandatory when reading files in a LAN and of course a WAN. It reduces by a factor 10000 the number of network transactions.</a:t>
            </a:r>
          </a:p>
          <a:p>
            <a:r>
              <a:rPr lang="en-US" dirty="0" smtClean="0"/>
              <a:t>One could think of a further optimization by keeping locally the </a:t>
            </a:r>
            <a:r>
              <a:rPr lang="en-US" dirty="0" err="1" smtClean="0"/>
              <a:t>TreeCache</a:t>
            </a:r>
            <a:r>
              <a:rPr lang="en-US" dirty="0" smtClean="0"/>
              <a:t> for reuse in a following session.</a:t>
            </a:r>
          </a:p>
          <a:p>
            <a:r>
              <a:rPr lang="en-US" dirty="0" smtClean="0"/>
              <a:t>A prototype implementation (by </a:t>
            </a:r>
            <a:r>
              <a:rPr lang="en-US" dirty="0" err="1" smtClean="0"/>
              <a:t>A.Peters</a:t>
            </a:r>
            <a:r>
              <a:rPr lang="en-US" dirty="0" smtClean="0"/>
              <a:t>) is currently being tested and looks very promising.</a:t>
            </a:r>
          </a:p>
          <a:p>
            <a:r>
              <a:rPr lang="en-US" dirty="0" smtClean="0"/>
              <a:t>A </a:t>
            </a:r>
            <a:r>
              <a:rPr lang="en-US" dirty="0" err="1" smtClean="0"/>
              <a:t>generalisation</a:t>
            </a:r>
            <a:r>
              <a:rPr lang="en-US" dirty="0" smtClean="0"/>
              <a:t> of this prototype to pick </a:t>
            </a:r>
            <a:r>
              <a:rPr lang="en-US" dirty="0" err="1" smtClean="0"/>
              <a:t>treecache</a:t>
            </a:r>
            <a:r>
              <a:rPr lang="en-US" dirty="0" smtClean="0"/>
              <a:t> buffers on proxy servers would be  a huge step forward.</a:t>
            </a:r>
          </a:p>
          <a:p>
            <a:endParaRPr lang="en-US" dirty="0"/>
          </a:p>
        </p:txBody>
      </p:sp>
      <p:sp>
        <p:nvSpPr>
          <p:cNvPr id="4" name="Date Placeholder 3"/>
          <p:cNvSpPr>
            <a:spLocks noGrp="1"/>
          </p:cNvSpPr>
          <p:nvPr>
            <p:ph type="dt" sz="half" idx="10"/>
          </p:nvPr>
        </p:nvSpPr>
        <p:spPr/>
        <p:txBody>
          <a:bodyPr/>
          <a:lstStyle/>
          <a:p>
            <a:r>
              <a:rPr lang="en-US" smtClean="0"/>
              <a:t>22 June 2010</a:t>
            </a:r>
            <a:endParaRPr lang="en-US"/>
          </a:p>
        </p:txBody>
      </p:sp>
      <p:sp>
        <p:nvSpPr>
          <p:cNvPr id="5" name="Footer Placeholder 4"/>
          <p:cNvSpPr>
            <a:spLocks noGrp="1"/>
          </p:cNvSpPr>
          <p:nvPr>
            <p:ph type="ftr" sz="quarter" idx="11"/>
          </p:nvPr>
        </p:nvSpPr>
        <p:spPr/>
        <p:txBody>
          <a:bodyPr/>
          <a:lstStyle/>
          <a:p>
            <a:r>
              <a:rPr lang="en-US" smtClean="0"/>
              <a:t>Rene Brun: IO in multicore era</a:t>
            </a:r>
            <a:endParaRPr lang="en-US"/>
          </a:p>
        </p:txBody>
      </p:sp>
      <p:sp>
        <p:nvSpPr>
          <p:cNvPr id="6" name="Slide Number Placeholder 5"/>
          <p:cNvSpPr>
            <a:spLocks noGrp="1"/>
          </p:cNvSpPr>
          <p:nvPr>
            <p:ph type="sldNum" sz="quarter" idx="12"/>
          </p:nvPr>
        </p:nvSpPr>
        <p:spPr/>
        <p:txBody>
          <a:bodyPr/>
          <a:lstStyle/>
          <a:p>
            <a:fld id="{79D12F78-DAA3-0942-9FAF-6458D4485B64}" type="slidenum">
              <a:rPr lang="en-US" smtClean="0"/>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Caching the </a:t>
            </a:r>
            <a:r>
              <a:rPr lang="en-US" dirty="0" err="1" smtClean="0"/>
              <a:t>TreeCache</a:t>
            </a:r>
            <a:endParaRPr lang="en-US" dirty="0"/>
          </a:p>
        </p:txBody>
      </p:sp>
      <p:sp>
        <p:nvSpPr>
          <p:cNvPr id="4" name="Date Placeholder 3"/>
          <p:cNvSpPr>
            <a:spLocks noGrp="1"/>
          </p:cNvSpPr>
          <p:nvPr>
            <p:ph type="dt" sz="half" idx="10"/>
          </p:nvPr>
        </p:nvSpPr>
        <p:spPr/>
        <p:txBody>
          <a:bodyPr/>
          <a:lstStyle/>
          <a:p>
            <a:r>
              <a:rPr lang="en-US" smtClean="0"/>
              <a:t>22 June 2010</a:t>
            </a:r>
            <a:endParaRPr lang="en-US"/>
          </a:p>
        </p:txBody>
      </p:sp>
      <p:sp>
        <p:nvSpPr>
          <p:cNvPr id="5" name="Footer Placeholder 4"/>
          <p:cNvSpPr>
            <a:spLocks noGrp="1"/>
          </p:cNvSpPr>
          <p:nvPr>
            <p:ph type="ftr" sz="quarter" idx="11"/>
          </p:nvPr>
        </p:nvSpPr>
        <p:spPr/>
        <p:txBody>
          <a:bodyPr/>
          <a:lstStyle/>
          <a:p>
            <a:r>
              <a:rPr lang="en-US" smtClean="0"/>
              <a:t>Rene Brun: IO in multicore era</a:t>
            </a:r>
            <a:endParaRPr lang="en-US"/>
          </a:p>
        </p:txBody>
      </p:sp>
      <p:sp>
        <p:nvSpPr>
          <p:cNvPr id="6" name="Slide Number Placeholder 5"/>
          <p:cNvSpPr>
            <a:spLocks noGrp="1"/>
          </p:cNvSpPr>
          <p:nvPr>
            <p:ph type="sldNum" sz="quarter" idx="12"/>
          </p:nvPr>
        </p:nvSpPr>
        <p:spPr/>
        <p:txBody>
          <a:bodyPr/>
          <a:lstStyle/>
          <a:p>
            <a:fld id="{79D12F78-DAA3-0942-9FAF-6458D4485B64}" type="slidenum">
              <a:rPr lang="en-US" smtClean="0"/>
              <a:pPr/>
              <a:t>21</a:t>
            </a:fld>
            <a:endParaRPr lang="en-US"/>
          </a:p>
        </p:txBody>
      </p:sp>
      <p:pic>
        <p:nvPicPr>
          <p:cNvPr id="8" name="Picture 7" descr="mapdraw100.gif"/>
          <p:cNvPicPr>
            <a:picLocks noChangeAspect="1"/>
          </p:cNvPicPr>
          <p:nvPr/>
        </p:nvPicPr>
        <p:blipFill>
          <a:blip r:embed="rId2"/>
          <a:stretch>
            <a:fillRect/>
          </a:stretch>
        </p:blipFill>
        <p:spPr>
          <a:xfrm>
            <a:off x="5213307" y="2371166"/>
            <a:ext cx="3930693" cy="2257386"/>
          </a:xfrm>
          <a:prstGeom prst="rect">
            <a:avLst/>
          </a:prstGeom>
        </p:spPr>
      </p:pic>
      <p:pic>
        <p:nvPicPr>
          <p:cNvPr id="9" name="Picture 8" descr="mapdraw10.gif"/>
          <p:cNvPicPr>
            <a:picLocks noChangeAspect="1"/>
          </p:cNvPicPr>
          <p:nvPr/>
        </p:nvPicPr>
        <p:blipFill>
          <a:blip r:embed="rId3"/>
          <a:stretch>
            <a:fillRect/>
          </a:stretch>
        </p:blipFill>
        <p:spPr>
          <a:xfrm>
            <a:off x="354106" y="1536440"/>
            <a:ext cx="3028016" cy="225126"/>
          </a:xfrm>
          <a:prstGeom prst="rect">
            <a:avLst/>
          </a:prstGeom>
        </p:spPr>
      </p:pic>
      <p:pic>
        <p:nvPicPr>
          <p:cNvPr id="10" name="Picture 9" descr="mapdraw10.gif"/>
          <p:cNvPicPr>
            <a:picLocks noChangeAspect="1"/>
          </p:cNvPicPr>
          <p:nvPr/>
        </p:nvPicPr>
        <p:blipFill>
          <a:blip r:embed="rId3"/>
          <a:stretch>
            <a:fillRect/>
          </a:stretch>
        </p:blipFill>
        <p:spPr>
          <a:xfrm>
            <a:off x="506506" y="1688840"/>
            <a:ext cx="3028016" cy="225126"/>
          </a:xfrm>
          <a:prstGeom prst="rect">
            <a:avLst/>
          </a:prstGeom>
        </p:spPr>
      </p:pic>
      <p:pic>
        <p:nvPicPr>
          <p:cNvPr id="11" name="Picture 10" descr="mapdraw10.gif"/>
          <p:cNvPicPr>
            <a:picLocks noChangeAspect="1"/>
          </p:cNvPicPr>
          <p:nvPr/>
        </p:nvPicPr>
        <p:blipFill>
          <a:blip r:embed="rId3"/>
          <a:stretch>
            <a:fillRect/>
          </a:stretch>
        </p:blipFill>
        <p:spPr>
          <a:xfrm>
            <a:off x="658906" y="1841240"/>
            <a:ext cx="3028016" cy="225126"/>
          </a:xfrm>
          <a:prstGeom prst="rect">
            <a:avLst/>
          </a:prstGeom>
        </p:spPr>
      </p:pic>
      <p:pic>
        <p:nvPicPr>
          <p:cNvPr id="12" name="Picture 11" descr="mapdraw10.gif"/>
          <p:cNvPicPr>
            <a:picLocks noChangeAspect="1"/>
          </p:cNvPicPr>
          <p:nvPr/>
        </p:nvPicPr>
        <p:blipFill>
          <a:blip r:embed="rId3"/>
          <a:stretch>
            <a:fillRect/>
          </a:stretch>
        </p:blipFill>
        <p:spPr>
          <a:xfrm>
            <a:off x="811306" y="1993640"/>
            <a:ext cx="3028016" cy="225126"/>
          </a:xfrm>
          <a:prstGeom prst="rect">
            <a:avLst/>
          </a:prstGeom>
        </p:spPr>
      </p:pic>
      <p:pic>
        <p:nvPicPr>
          <p:cNvPr id="13" name="Picture 12" descr="mapdraw10.gif"/>
          <p:cNvPicPr>
            <a:picLocks noChangeAspect="1"/>
          </p:cNvPicPr>
          <p:nvPr/>
        </p:nvPicPr>
        <p:blipFill>
          <a:blip r:embed="rId3"/>
          <a:stretch>
            <a:fillRect/>
          </a:stretch>
        </p:blipFill>
        <p:spPr>
          <a:xfrm>
            <a:off x="963706" y="2146040"/>
            <a:ext cx="3028016" cy="225126"/>
          </a:xfrm>
          <a:prstGeom prst="rect">
            <a:avLst/>
          </a:prstGeom>
        </p:spPr>
      </p:pic>
      <p:pic>
        <p:nvPicPr>
          <p:cNvPr id="14" name="Picture 13" descr="mapdraw10.gif"/>
          <p:cNvPicPr>
            <a:picLocks noChangeAspect="1"/>
          </p:cNvPicPr>
          <p:nvPr/>
        </p:nvPicPr>
        <p:blipFill>
          <a:blip r:embed="rId3"/>
          <a:stretch>
            <a:fillRect/>
          </a:stretch>
        </p:blipFill>
        <p:spPr>
          <a:xfrm>
            <a:off x="1116106" y="2298440"/>
            <a:ext cx="3028016" cy="225126"/>
          </a:xfrm>
          <a:prstGeom prst="rect">
            <a:avLst/>
          </a:prstGeom>
        </p:spPr>
      </p:pic>
      <p:pic>
        <p:nvPicPr>
          <p:cNvPr id="15" name="Picture 14" descr="mapdraw10.gif"/>
          <p:cNvPicPr>
            <a:picLocks noChangeAspect="1"/>
          </p:cNvPicPr>
          <p:nvPr/>
        </p:nvPicPr>
        <p:blipFill>
          <a:blip r:embed="rId3"/>
          <a:stretch>
            <a:fillRect/>
          </a:stretch>
        </p:blipFill>
        <p:spPr>
          <a:xfrm>
            <a:off x="1268506" y="2450840"/>
            <a:ext cx="3028016" cy="225126"/>
          </a:xfrm>
          <a:prstGeom prst="rect">
            <a:avLst/>
          </a:prstGeom>
        </p:spPr>
      </p:pic>
      <p:pic>
        <p:nvPicPr>
          <p:cNvPr id="16" name="Picture 15" descr="mapdraw10.gif"/>
          <p:cNvPicPr>
            <a:picLocks noChangeAspect="1"/>
          </p:cNvPicPr>
          <p:nvPr/>
        </p:nvPicPr>
        <p:blipFill>
          <a:blip r:embed="rId3"/>
          <a:stretch>
            <a:fillRect/>
          </a:stretch>
        </p:blipFill>
        <p:spPr>
          <a:xfrm>
            <a:off x="1420906" y="2603240"/>
            <a:ext cx="3028016" cy="225126"/>
          </a:xfrm>
          <a:prstGeom prst="rect">
            <a:avLst/>
          </a:prstGeom>
        </p:spPr>
      </p:pic>
      <p:pic>
        <p:nvPicPr>
          <p:cNvPr id="17" name="Picture 16" descr="mapdraw10.gif"/>
          <p:cNvPicPr>
            <a:picLocks noChangeAspect="1"/>
          </p:cNvPicPr>
          <p:nvPr/>
        </p:nvPicPr>
        <p:blipFill>
          <a:blip r:embed="rId3"/>
          <a:stretch>
            <a:fillRect/>
          </a:stretch>
        </p:blipFill>
        <p:spPr>
          <a:xfrm>
            <a:off x="1573306" y="2755640"/>
            <a:ext cx="3028016" cy="225126"/>
          </a:xfrm>
          <a:prstGeom prst="rect">
            <a:avLst/>
          </a:prstGeom>
        </p:spPr>
      </p:pic>
      <p:pic>
        <p:nvPicPr>
          <p:cNvPr id="18" name="Picture 17" descr="mapdraw10.gif"/>
          <p:cNvPicPr>
            <a:picLocks noChangeAspect="1"/>
          </p:cNvPicPr>
          <p:nvPr/>
        </p:nvPicPr>
        <p:blipFill>
          <a:blip r:embed="rId3"/>
          <a:stretch>
            <a:fillRect/>
          </a:stretch>
        </p:blipFill>
        <p:spPr>
          <a:xfrm>
            <a:off x="1725706" y="2908040"/>
            <a:ext cx="3028016" cy="225126"/>
          </a:xfrm>
          <a:prstGeom prst="rect">
            <a:avLst/>
          </a:prstGeom>
        </p:spPr>
      </p:pic>
      <p:pic>
        <p:nvPicPr>
          <p:cNvPr id="19" name="Picture 18" descr="mapdraw10.gif"/>
          <p:cNvPicPr>
            <a:picLocks noChangeAspect="1"/>
          </p:cNvPicPr>
          <p:nvPr/>
        </p:nvPicPr>
        <p:blipFill>
          <a:blip r:embed="rId3"/>
          <a:stretch>
            <a:fillRect/>
          </a:stretch>
        </p:blipFill>
        <p:spPr>
          <a:xfrm>
            <a:off x="1878106" y="3060440"/>
            <a:ext cx="3028016" cy="225126"/>
          </a:xfrm>
          <a:prstGeom prst="rect">
            <a:avLst/>
          </a:prstGeom>
        </p:spPr>
      </p:pic>
      <p:sp>
        <p:nvSpPr>
          <p:cNvPr id="20" name="Rectangle 19"/>
          <p:cNvSpPr/>
          <p:nvPr/>
        </p:nvSpPr>
        <p:spPr>
          <a:xfrm>
            <a:off x="5588000" y="4181774"/>
            <a:ext cx="3197412" cy="225126"/>
          </a:xfrm>
          <a:prstGeom prst="rect">
            <a:avLst/>
          </a:prstGeom>
          <a:noFill/>
          <a:ln w="28575" cap="flat" cmpd="sng" algn="ctr">
            <a:solidFill>
              <a:schemeClr val="accent4"/>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2" name="Straight Arrow Connector 21"/>
          <p:cNvCxnSpPr>
            <a:stCxn id="20" idx="1"/>
            <a:endCxn id="19" idx="2"/>
          </p:cNvCxnSpPr>
          <p:nvPr/>
        </p:nvCxnSpPr>
        <p:spPr>
          <a:xfrm rot="10800000">
            <a:off x="3392114" y="3285567"/>
            <a:ext cx="2195886" cy="1008771"/>
          </a:xfrm>
          <a:prstGeom prst="straightConnector1">
            <a:avLst/>
          </a:prstGeom>
          <a:ln>
            <a:solidFill>
              <a:srgbClr val="C61B1B"/>
            </a:solidFill>
            <a:tailEnd type="arrow"/>
          </a:ln>
        </p:spPr>
        <p:style>
          <a:lnRef idx="2">
            <a:schemeClr val="accent1"/>
          </a:lnRef>
          <a:fillRef idx="0">
            <a:schemeClr val="accent1"/>
          </a:fillRef>
          <a:effectRef idx="1">
            <a:schemeClr val="accent1"/>
          </a:effectRef>
          <a:fontRef idx="minor">
            <a:schemeClr val="tx1"/>
          </a:fontRef>
        </p:style>
      </p:cxnSp>
      <p:pic>
        <p:nvPicPr>
          <p:cNvPr id="23" name="Picture 17"/>
          <p:cNvPicPr>
            <a:picLocks noChangeAspect="1" noChangeArrowheads="1"/>
          </p:cNvPicPr>
          <p:nvPr/>
        </p:nvPicPr>
        <p:blipFill>
          <a:blip r:embed="rId4"/>
          <a:srcRect/>
          <a:stretch>
            <a:fillRect/>
          </a:stretch>
        </p:blipFill>
        <p:spPr bwMode="auto">
          <a:xfrm>
            <a:off x="584293" y="5641181"/>
            <a:ext cx="531813" cy="461963"/>
          </a:xfrm>
          <a:prstGeom prst="rect">
            <a:avLst/>
          </a:prstGeom>
          <a:noFill/>
        </p:spPr>
      </p:pic>
      <p:pic>
        <p:nvPicPr>
          <p:cNvPr id="24" name="Picture 23" descr="mapdraw10.gif"/>
          <p:cNvPicPr>
            <a:picLocks noChangeAspect="1"/>
          </p:cNvPicPr>
          <p:nvPr/>
        </p:nvPicPr>
        <p:blipFill>
          <a:blip r:embed="rId3"/>
          <a:stretch>
            <a:fillRect/>
          </a:stretch>
        </p:blipFill>
        <p:spPr>
          <a:xfrm>
            <a:off x="1725706" y="4699000"/>
            <a:ext cx="3028016" cy="225126"/>
          </a:xfrm>
          <a:prstGeom prst="rect">
            <a:avLst/>
          </a:prstGeom>
        </p:spPr>
      </p:pic>
      <p:sp>
        <p:nvSpPr>
          <p:cNvPr id="26" name="Can 25"/>
          <p:cNvSpPr/>
          <p:nvPr/>
        </p:nvSpPr>
        <p:spPr>
          <a:xfrm>
            <a:off x="3102722" y="5641181"/>
            <a:ext cx="1498600" cy="1003300"/>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Local</a:t>
            </a:r>
          </a:p>
          <a:p>
            <a:pPr algn="ctr"/>
            <a:r>
              <a:rPr lang="en-US" dirty="0" smtClean="0"/>
              <a:t>disk file</a:t>
            </a:r>
            <a:endParaRPr lang="en-US" dirty="0"/>
          </a:p>
        </p:txBody>
      </p:sp>
      <p:pic>
        <p:nvPicPr>
          <p:cNvPr id="27" name="Picture 26" descr="mapdraw10.gif"/>
          <p:cNvPicPr>
            <a:picLocks noChangeAspect="1"/>
          </p:cNvPicPr>
          <p:nvPr/>
        </p:nvPicPr>
        <p:blipFill>
          <a:blip r:embed="rId3"/>
          <a:stretch>
            <a:fillRect/>
          </a:stretch>
        </p:blipFill>
        <p:spPr>
          <a:xfrm>
            <a:off x="59298" y="5200048"/>
            <a:ext cx="3322824" cy="247044"/>
          </a:xfrm>
          <a:prstGeom prst="rect">
            <a:avLst/>
          </a:prstGeom>
        </p:spPr>
      </p:pic>
      <p:sp>
        <p:nvSpPr>
          <p:cNvPr id="28" name="Lightning Bolt 27"/>
          <p:cNvSpPr/>
          <p:nvPr/>
        </p:nvSpPr>
        <p:spPr>
          <a:xfrm rot="2707478">
            <a:off x="3112052" y="3338649"/>
            <a:ext cx="540138" cy="1370768"/>
          </a:xfrm>
          <a:prstGeom prst="lightningBol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29" name="Up-Down Arrow 28"/>
          <p:cNvSpPr/>
          <p:nvPr/>
        </p:nvSpPr>
        <p:spPr>
          <a:xfrm>
            <a:off x="3686922" y="4924126"/>
            <a:ext cx="371444" cy="717055"/>
          </a:xfrm>
          <a:prstGeom prst="up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Arrow Connector 31"/>
          <p:cNvCxnSpPr>
            <a:stCxn id="24" idx="2"/>
            <a:endCxn id="27" idx="0"/>
          </p:cNvCxnSpPr>
          <p:nvPr/>
        </p:nvCxnSpPr>
        <p:spPr>
          <a:xfrm rot="5400000">
            <a:off x="2342251" y="4302585"/>
            <a:ext cx="275922" cy="1519004"/>
          </a:xfrm>
          <a:prstGeom prst="straightConnector1">
            <a:avLst/>
          </a:prstGeom>
          <a:ln>
            <a:solidFill>
              <a:srgbClr val="C61B1B"/>
            </a:solidFill>
            <a:tailEnd type="arrow"/>
          </a:ln>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rot="18180256">
            <a:off x="3249706" y="3986787"/>
            <a:ext cx="1018227" cy="369332"/>
          </a:xfrm>
          <a:prstGeom prst="rect">
            <a:avLst/>
          </a:prstGeom>
          <a:noFill/>
        </p:spPr>
        <p:txBody>
          <a:bodyPr wrap="none" rtlCol="0">
            <a:spAutoFit/>
          </a:bodyPr>
          <a:lstStyle/>
          <a:p>
            <a:r>
              <a:rPr lang="en-US" dirty="0" smtClean="0"/>
              <a:t>network</a:t>
            </a:r>
            <a:endParaRPr lang="en-US" dirty="0"/>
          </a:p>
        </p:txBody>
      </p:sp>
      <p:sp>
        <p:nvSpPr>
          <p:cNvPr id="34" name="Rectangle 33"/>
          <p:cNvSpPr/>
          <p:nvPr/>
        </p:nvSpPr>
        <p:spPr>
          <a:xfrm>
            <a:off x="5588000" y="2643077"/>
            <a:ext cx="3197412" cy="225126"/>
          </a:xfrm>
          <a:prstGeom prst="rect">
            <a:avLst/>
          </a:prstGeom>
          <a:noFill/>
          <a:ln w="28575" cap="flat" cmpd="sng" algn="ctr">
            <a:solidFill>
              <a:schemeClr val="accent4"/>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6" name="Straight Arrow Connector 35"/>
          <p:cNvCxnSpPr>
            <a:stCxn id="34" idx="1"/>
            <a:endCxn id="9" idx="3"/>
          </p:cNvCxnSpPr>
          <p:nvPr/>
        </p:nvCxnSpPr>
        <p:spPr>
          <a:xfrm rot="10800000">
            <a:off x="3382122" y="1649004"/>
            <a:ext cx="2205878" cy="1106637"/>
          </a:xfrm>
          <a:prstGeom prst="straightConnector1">
            <a:avLst/>
          </a:prstGeom>
          <a:ln>
            <a:solidFill>
              <a:srgbClr val="C61B1B"/>
            </a:solidFill>
            <a:tailEnd type="arrow"/>
          </a:ln>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1878106" y="3285567"/>
            <a:ext cx="1377016" cy="369332"/>
          </a:xfrm>
          <a:prstGeom prst="rect">
            <a:avLst/>
          </a:prstGeom>
          <a:noFill/>
        </p:spPr>
        <p:txBody>
          <a:bodyPr wrap="square" rtlCol="0">
            <a:spAutoFit/>
          </a:bodyPr>
          <a:lstStyle/>
          <a:p>
            <a:r>
              <a:rPr lang="en-US" dirty="0" smtClean="0"/>
              <a:t>10 MB zip</a:t>
            </a:r>
            <a:endParaRPr lang="en-US" dirty="0"/>
          </a:p>
        </p:txBody>
      </p:sp>
      <p:sp>
        <p:nvSpPr>
          <p:cNvPr id="39" name="TextBox 38"/>
          <p:cNvSpPr txBox="1"/>
          <p:nvPr/>
        </p:nvSpPr>
        <p:spPr>
          <a:xfrm>
            <a:off x="1328860" y="5447092"/>
            <a:ext cx="1377016" cy="369332"/>
          </a:xfrm>
          <a:prstGeom prst="rect">
            <a:avLst/>
          </a:prstGeom>
          <a:noFill/>
        </p:spPr>
        <p:txBody>
          <a:bodyPr wrap="square" rtlCol="0">
            <a:spAutoFit/>
          </a:bodyPr>
          <a:lstStyle/>
          <a:p>
            <a:r>
              <a:rPr lang="en-US" dirty="0" smtClean="0"/>
              <a:t>30 MB unzip</a:t>
            </a:r>
            <a:endParaRPr lang="en-US" dirty="0"/>
          </a:p>
        </p:txBody>
      </p:sp>
      <p:sp>
        <p:nvSpPr>
          <p:cNvPr id="25" name="Can 24"/>
          <p:cNvSpPr/>
          <p:nvPr/>
        </p:nvSpPr>
        <p:spPr>
          <a:xfrm>
            <a:off x="6324600" y="1351496"/>
            <a:ext cx="1673412" cy="1404144"/>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Remote</a:t>
            </a:r>
          </a:p>
          <a:p>
            <a:pPr algn="ctr"/>
            <a:r>
              <a:rPr lang="en-US" dirty="0" smtClean="0"/>
              <a:t>disk file</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581901" cy="1340223"/>
          </a:xfrm>
        </p:spPr>
        <p:txBody>
          <a:bodyPr/>
          <a:lstStyle/>
          <a:p>
            <a:r>
              <a:rPr lang="en-US" sz="4800" dirty="0" err="1" smtClean="0"/>
              <a:t>A.Peters</a:t>
            </a:r>
            <a:r>
              <a:rPr lang="en-US" sz="4800" dirty="0" smtClean="0"/>
              <a:t> cache prototype</a:t>
            </a:r>
            <a:endParaRPr lang="en-US" sz="4800" dirty="0"/>
          </a:p>
        </p:txBody>
      </p:sp>
      <p:sp>
        <p:nvSpPr>
          <p:cNvPr id="3" name="Date Placeholder 2"/>
          <p:cNvSpPr>
            <a:spLocks noGrp="1"/>
          </p:cNvSpPr>
          <p:nvPr>
            <p:ph type="dt" sz="half" idx="10"/>
          </p:nvPr>
        </p:nvSpPr>
        <p:spPr/>
        <p:txBody>
          <a:bodyPr/>
          <a:lstStyle/>
          <a:p>
            <a:r>
              <a:rPr lang="en-US" smtClean="0"/>
              <a:t>22 June 2010</a:t>
            </a:r>
            <a:endParaRPr lang="en-US"/>
          </a:p>
        </p:txBody>
      </p:sp>
      <p:sp>
        <p:nvSpPr>
          <p:cNvPr id="4" name="Footer Placeholder 3"/>
          <p:cNvSpPr>
            <a:spLocks noGrp="1"/>
          </p:cNvSpPr>
          <p:nvPr>
            <p:ph type="ftr" sz="quarter" idx="11"/>
          </p:nvPr>
        </p:nvSpPr>
        <p:spPr/>
        <p:txBody>
          <a:bodyPr/>
          <a:lstStyle/>
          <a:p>
            <a:r>
              <a:rPr lang="en-US" smtClean="0"/>
              <a:t>Rene Brun: IO in multicore era</a:t>
            </a:r>
            <a:endParaRPr lang="en-US"/>
          </a:p>
        </p:txBody>
      </p:sp>
      <p:sp>
        <p:nvSpPr>
          <p:cNvPr id="5" name="Slide Number Placeholder 4"/>
          <p:cNvSpPr>
            <a:spLocks noGrp="1"/>
          </p:cNvSpPr>
          <p:nvPr>
            <p:ph type="sldNum" sz="quarter" idx="12"/>
          </p:nvPr>
        </p:nvSpPr>
        <p:spPr/>
        <p:txBody>
          <a:bodyPr/>
          <a:lstStyle/>
          <a:p>
            <a:fld id="{79D12F78-DAA3-0942-9FAF-6458D4485B64}" type="slidenum">
              <a:rPr lang="en-US" smtClean="0"/>
              <a:pPr/>
              <a:t>22</a:t>
            </a:fld>
            <a:endParaRPr lang="en-US"/>
          </a:p>
        </p:txBody>
      </p:sp>
      <p:pic>
        <p:nvPicPr>
          <p:cNvPr id="7" name="Picture 6" descr="Oss-File-Caching.jpg"/>
          <p:cNvPicPr>
            <a:picLocks noChangeAspect="1"/>
          </p:cNvPicPr>
          <p:nvPr/>
        </p:nvPicPr>
        <p:blipFill>
          <a:blip r:embed="rId2"/>
          <a:stretch>
            <a:fillRect/>
          </a:stretch>
        </p:blipFill>
        <p:spPr>
          <a:xfrm>
            <a:off x="0" y="2472987"/>
            <a:ext cx="9144000" cy="3664625"/>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caching the </a:t>
            </a:r>
            <a:r>
              <a:rPr lang="en-US" dirty="0" err="1" smtClean="0"/>
              <a:t>TreeCache</a:t>
            </a:r>
            <a:r>
              <a:rPr lang="en-US" dirty="0" smtClean="0"/>
              <a:t/>
            </a:r>
            <a:br>
              <a:rPr lang="en-US" dirty="0" smtClean="0"/>
            </a:br>
            <a:r>
              <a:rPr lang="en-US" dirty="0" smtClean="0"/>
              <a:t>Preliminary results</a:t>
            </a:r>
            <a:endParaRPr lang="en-US" dirty="0"/>
          </a:p>
        </p:txBody>
      </p:sp>
      <p:sp>
        <p:nvSpPr>
          <p:cNvPr id="3" name="Date Placeholder 2"/>
          <p:cNvSpPr>
            <a:spLocks noGrp="1"/>
          </p:cNvSpPr>
          <p:nvPr>
            <p:ph type="dt" sz="half" idx="10"/>
          </p:nvPr>
        </p:nvSpPr>
        <p:spPr/>
        <p:txBody>
          <a:bodyPr/>
          <a:lstStyle/>
          <a:p>
            <a:r>
              <a:rPr lang="en-US" smtClean="0"/>
              <a:t>22 June 2010</a:t>
            </a:r>
            <a:endParaRPr lang="en-US"/>
          </a:p>
        </p:txBody>
      </p:sp>
      <p:sp>
        <p:nvSpPr>
          <p:cNvPr id="4" name="Footer Placeholder 3"/>
          <p:cNvSpPr>
            <a:spLocks noGrp="1"/>
          </p:cNvSpPr>
          <p:nvPr>
            <p:ph type="ftr" sz="quarter" idx="11"/>
          </p:nvPr>
        </p:nvSpPr>
        <p:spPr/>
        <p:txBody>
          <a:bodyPr/>
          <a:lstStyle/>
          <a:p>
            <a:r>
              <a:rPr lang="en-US" smtClean="0"/>
              <a:t>Rene Brun: IO in multicore era</a:t>
            </a:r>
            <a:endParaRPr lang="en-US"/>
          </a:p>
        </p:txBody>
      </p:sp>
      <p:sp>
        <p:nvSpPr>
          <p:cNvPr id="5" name="Slide Number Placeholder 4"/>
          <p:cNvSpPr>
            <a:spLocks noGrp="1"/>
          </p:cNvSpPr>
          <p:nvPr>
            <p:ph type="sldNum" sz="quarter" idx="12"/>
          </p:nvPr>
        </p:nvSpPr>
        <p:spPr/>
        <p:txBody>
          <a:bodyPr/>
          <a:lstStyle/>
          <a:p>
            <a:fld id="{79D12F78-DAA3-0942-9FAF-6458D4485B64}" type="slidenum">
              <a:rPr lang="en-US" smtClean="0"/>
              <a:pPr/>
              <a:t>23</a:t>
            </a:fld>
            <a:endParaRPr lang="en-US"/>
          </a:p>
        </p:txBody>
      </p:sp>
      <p:graphicFrame>
        <p:nvGraphicFramePr>
          <p:cNvPr id="6" name="Table 5"/>
          <p:cNvGraphicFramePr>
            <a:graphicFrameLocks noGrp="1"/>
          </p:cNvGraphicFramePr>
          <p:nvPr/>
        </p:nvGraphicFramePr>
        <p:xfrm>
          <a:off x="952500" y="3733800"/>
          <a:ext cx="6096000" cy="239268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pPr algn="ctr"/>
                      <a:r>
                        <a:rPr lang="en-US" dirty="0" smtClean="0"/>
                        <a:t>session</a:t>
                      </a:r>
                      <a:endParaRPr lang="en-US" dirty="0"/>
                    </a:p>
                  </a:txBody>
                  <a:tcPr/>
                </a:tc>
                <a:tc>
                  <a:txBody>
                    <a:bodyPr/>
                    <a:lstStyle/>
                    <a:p>
                      <a:pPr algn="ctr"/>
                      <a:r>
                        <a:rPr lang="en-US" dirty="0" smtClean="0"/>
                        <a:t>Real </a:t>
                      </a:r>
                      <a:r>
                        <a:rPr lang="en-US" dirty="0" err="1" smtClean="0"/>
                        <a:t>Time(s</a:t>
                      </a:r>
                      <a:r>
                        <a:rPr lang="en-US" dirty="0" smtClean="0"/>
                        <a:t>)</a:t>
                      </a:r>
                      <a:endParaRPr lang="en-US" dirty="0"/>
                    </a:p>
                  </a:txBody>
                  <a:tcPr/>
                </a:tc>
                <a:tc>
                  <a:txBody>
                    <a:bodyPr/>
                    <a:lstStyle/>
                    <a:p>
                      <a:pPr algn="ctr"/>
                      <a:r>
                        <a:rPr lang="en-US" dirty="0" err="1" smtClean="0"/>
                        <a:t>Cpu</a:t>
                      </a:r>
                      <a:r>
                        <a:rPr lang="en-US" dirty="0" smtClean="0"/>
                        <a:t> Time (</a:t>
                      </a:r>
                      <a:r>
                        <a:rPr lang="en-US" dirty="0" err="1" smtClean="0"/>
                        <a:t>s</a:t>
                      </a:r>
                      <a:r>
                        <a:rPr lang="en-US" dirty="0" smtClean="0"/>
                        <a:t>)</a:t>
                      </a:r>
                      <a:endParaRPr lang="en-US" dirty="0"/>
                    </a:p>
                  </a:txBody>
                  <a:tcPr/>
                </a:tc>
              </a:tr>
              <a:tr h="370840">
                <a:tc>
                  <a:txBody>
                    <a:bodyPr/>
                    <a:lstStyle/>
                    <a:p>
                      <a:pPr algn="ctr"/>
                      <a:r>
                        <a:rPr lang="en-US" dirty="0" smtClean="0">
                          <a:solidFill>
                            <a:schemeClr val="accent4"/>
                          </a:solidFill>
                        </a:rPr>
                        <a:t>local</a:t>
                      </a:r>
                      <a:endParaRPr lang="en-US" dirty="0">
                        <a:solidFill>
                          <a:schemeClr val="accent4"/>
                        </a:solidFill>
                      </a:endParaRPr>
                    </a:p>
                  </a:txBody>
                  <a:tcPr anchor="ctr"/>
                </a:tc>
                <a:tc>
                  <a:txBody>
                    <a:bodyPr/>
                    <a:lstStyle/>
                    <a:p>
                      <a:pPr algn="ctr"/>
                      <a:r>
                        <a:rPr lang="en-US" dirty="0" smtClean="0">
                          <a:solidFill>
                            <a:schemeClr val="tx2"/>
                          </a:solidFill>
                        </a:rPr>
                        <a:t>116</a:t>
                      </a:r>
                      <a:endParaRPr lang="en-US" dirty="0">
                        <a:solidFill>
                          <a:schemeClr val="tx2"/>
                        </a:solidFill>
                      </a:endParaRPr>
                    </a:p>
                  </a:txBody>
                  <a:tcPr anchor="ctr"/>
                </a:tc>
                <a:tc>
                  <a:txBody>
                    <a:bodyPr/>
                    <a:lstStyle/>
                    <a:p>
                      <a:pPr algn="ctr"/>
                      <a:r>
                        <a:rPr lang="en-US" dirty="0" smtClean="0">
                          <a:solidFill>
                            <a:schemeClr val="tx2"/>
                          </a:solidFill>
                        </a:rPr>
                        <a:t>110</a:t>
                      </a:r>
                      <a:endParaRPr lang="en-US" dirty="0">
                        <a:solidFill>
                          <a:schemeClr val="tx2"/>
                        </a:solidFill>
                      </a:endParaRPr>
                    </a:p>
                  </a:txBody>
                  <a:tcPr anchor="ctr"/>
                </a:tc>
              </a:tr>
              <a:tr h="370840">
                <a:tc>
                  <a:txBody>
                    <a:bodyPr/>
                    <a:lstStyle/>
                    <a:p>
                      <a:pPr algn="ctr"/>
                      <a:r>
                        <a:rPr lang="en-US" dirty="0" smtClean="0">
                          <a:solidFill>
                            <a:schemeClr val="accent4"/>
                          </a:solidFill>
                        </a:rPr>
                        <a:t>remote </a:t>
                      </a:r>
                      <a:r>
                        <a:rPr lang="en-US" dirty="0" err="1" smtClean="0">
                          <a:solidFill>
                            <a:schemeClr val="accent4"/>
                          </a:solidFill>
                        </a:rPr>
                        <a:t>xrootd</a:t>
                      </a:r>
                      <a:endParaRPr lang="en-US" dirty="0">
                        <a:solidFill>
                          <a:schemeClr val="accent4"/>
                        </a:solidFill>
                      </a:endParaRPr>
                    </a:p>
                  </a:txBody>
                  <a:tcPr anchor="ctr"/>
                </a:tc>
                <a:tc>
                  <a:txBody>
                    <a:bodyPr/>
                    <a:lstStyle/>
                    <a:p>
                      <a:pPr algn="ctr"/>
                      <a:r>
                        <a:rPr lang="en-US" dirty="0" smtClean="0">
                          <a:solidFill>
                            <a:schemeClr val="tx2"/>
                          </a:solidFill>
                        </a:rPr>
                        <a:t>123.7</a:t>
                      </a:r>
                      <a:endParaRPr lang="en-US" dirty="0">
                        <a:solidFill>
                          <a:schemeClr val="tx2"/>
                        </a:solidFill>
                      </a:endParaRPr>
                    </a:p>
                  </a:txBody>
                  <a:tcPr anchor="ctr"/>
                </a:tc>
                <a:tc>
                  <a:txBody>
                    <a:bodyPr/>
                    <a:lstStyle/>
                    <a:p>
                      <a:pPr algn="ctr"/>
                      <a:r>
                        <a:rPr lang="en-US" dirty="0" smtClean="0">
                          <a:solidFill>
                            <a:schemeClr val="tx2"/>
                          </a:solidFill>
                        </a:rPr>
                        <a:t>117.1</a:t>
                      </a:r>
                      <a:endParaRPr lang="en-US" dirty="0">
                        <a:solidFill>
                          <a:schemeClr val="tx2"/>
                        </a:solidFill>
                      </a:endParaRPr>
                    </a:p>
                  </a:txBody>
                  <a:tcPr anchor="ctr"/>
                </a:tc>
              </a:tr>
              <a:tr h="370840">
                <a:tc>
                  <a:txBody>
                    <a:bodyPr/>
                    <a:lstStyle/>
                    <a:p>
                      <a:pPr algn="ctr"/>
                      <a:r>
                        <a:rPr lang="en-US" dirty="0" smtClean="0">
                          <a:solidFill>
                            <a:schemeClr val="accent4"/>
                          </a:solidFill>
                        </a:rPr>
                        <a:t>with cache </a:t>
                      </a:r>
                    </a:p>
                    <a:p>
                      <a:pPr algn="ctr"/>
                      <a:r>
                        <a:rPr lang="en-US" dirty="0" smtClean="0">
                          <a:solidFill>
                            <a:schemeClr val="accent4"/>
                          </a:solidFill>
                        </a:rPr>
                        <a:t>(1</a:t>
                      </a:r>
                      <a:r>
                        <a:rPr lang="en-US" baseline="30000" dirty="0" smtClean="0">
                          <a:solidFill>
                            <a:schemeClr val="accent4"/>
                          </a:solidFill>
                        </a:rPr>
                        <a:t>st</a:t>
                      </a:r>
                      <a:r>
                        <a:rPr lang="en-US" dirty="0" smtClean="0">
                          <a:solidFill>
                            <a:schemeClr val="accent4"/>
                          </a:solidFill>
                        </a:rPr>
                        <a:t> time)</a:t>
                      </a:r>
                      <a:endParaRPr lang="en-US" dirty="0">
                        <a:solidFill>
                          <a:schemeClr val="accent4"/>
                        </a:solidFill>
                      </a:endParaRPr>
                    </a:p>
                  </a:txBody>
                  <a:tcPr anchor="ctr"/>
                </a:tc>
                <a:tc>
                  <a:txBody>
                    <a:bodyPr/>
                    <a:lstStyle/>
                    <a:p>
                      <a:pPr algn="ctr"/>
                      <a:r>
                        <a:rPr lang="en-US" dirty="0" smtClean="0">
                          <a:solidFill>
                            <a:schemeClr val="tx2"/>
                          </a:solidFill>
                        </a:rPr>
                        <a:t>142.4</a:t>
                      </a:r>
                      <a:endParaRPr lang="en-US" dirty="0">
                        <a:solidFill>
                          <a:schemeClr val="tx2"/>
                        </a:solidFill>
                      </a:endParaRPr>
                    </a:p>
                  </a:txBody>
                  <a:tcPr anchor="ctr"/>
                </a:tc>
                <a:tc>
                  <a:txBody>
                    <a:bodyPr/>
                    <a:lstStyle/>
                    <a:p>
                      <a:pPr algn="ctr"/>
                      <a:r>
                        <a:rPr lang="en-US" dirty="0" smtClean="0">
                          <a:solidFill>
                            <a:schemeClr val="tx2"/>
                          </a:solidFill>
                        </a:rPr>
                        <a:t>120.1</a:t>
                      </a:r>
                      <a:endParaRPr lang="en-US" dirty="0">
                        <a:solidFill>
                          <a:schemeClr val="tx2"/>
                        </a:solidFill>
                      </a:endParaRPr>
                    </a:p>
                  </a:txBody>
                  <a:tcPr anchor="ctr"/>
                </a:tc>
              </a:tr>
              <a:tr h="370840">
                <a:tc>
                  <a:txBody>
                    <a:bodyPr/>
                    <a:lstStyle/>
                    <a:p>
                      <a:pPr algn="ctr"/>
                      <a:r>
                        <a:rPr lang="en-US" dirty="0" smtClean="0">
                          <a:solidFill>
                            <a:schemeClr val="accent4"/>
                          </a:solidFill>
                        </a:rPr>
                        <a:t>with cache</a:t>
                      </a:r>
                    </a:p>
                    <a:p>
                      <a:pPr algn="ctr"/>
                      <a:r>
                        <a:rPr lang="en-US" dirty="0" smtClean="0">
                          <a:solidFill>
                            <a:schemeClr val="accent4"/>
                          </a:solidFill>
                        </a:rPr>
                        <a:t>(2</a:t>
                      </a:r>
                      <a:r>
                        <a:rPr lang="en-US" baseline="30000" dirty="0" smtClean="0">
                          <a:solidFill>
                            <a:schemeClr val="accent4"/>
                          </a:solidFill>
                        </a:rPr>
                        <a:t>nd</a:t>
                      </a:r>
                      <a:r>
                        <a:rPr lang="en-US" dirty="0" smtClean="0">
                          <a:solidFill>
                            <a:schemeClr val="accent4"/>
                          </a:solidFill>
                        </a:rPr>
                        <a:t> time)</a:t>
                      </a:r>
                      <a:endParaRPr lang="en-US" dirty="0">
                        <a:solidFill>
                          <a:schemeClr val="accent4"/>
                        </a:solidFill>
                      </a:endParaRPr>
                    </a:p>
                  </a:txBody>
                  <a:tcPr anchor="ctr"/>
                </a:tc>
                <a:tc>
                  <a:txBody>
                    <a:bodyPr/>
                    <a:lstStyle/>
                    <a:p>
                      <a:pPr algn="ctr"/>
                      <a:r>
                        <a:rPr lang="en-US" dirty="0" smtClean="0">
                          <a:solidFill>
                            <a:schemeClr val="tx2"/>
                          </a:solidFill>
                        </a:rPr>
                        <a:t>118.7</a:t>
                      </a:r>
                      <a:endParaRPr lang="en-US" dirty="0">
                        <a:solidFill>
                          <a:schemeClr val="tx2"/>
                        </a:solidFill>
                      </a:endParaRPr>
                    </a:p>
                  </a:txBody>
                  <a:tcPr anchor="ctr"/>
                </a:tc>
                <a:tc>
                  <a:txBody>
                    <a:bodyPr/>
                    <a:lstStyle/>
                    <a:p>
                      <a:pPr algn="ctr"/>
                      <a:r>
                        <a:rPr lang="en-US" dirty="0" smtClean="0">
                          <a:solidFill>
                            <a:schemeClr val="tx2"/>
                          </a:solidFill>
                        </a:rPr>
                        <a:t>117.9</a:t>
                      </a:r>
                      <a:endParaRPr lang="en-US" dirty="0">
                        <a:solidFill>
                          <a:schemeClr val="tx2"/>
                        </a:solidFill>
                      </a:endParaRPr>
                    </a:p>
                  </a:txBody>
                  <a:tcPr anchor="ctr"/>
                </a:tc>
              </a:tr>
            </a:tbl>
          </a:graphicData>
        </a:graphic>
      </p:graphicFrame>
      <p:sp>
        <p:nvSpPr>
          <p:cNvPr id="7" name="Rounded Rectangular Callout 6"/>
          <p:cNvSpPr/>
          <p:nvPr/>
        </p:nvSpPr>
        <p:spPr>
          <a:xfrm>
            <a:off x="558800" y="2171700"/>
            <a:ext cx="3632200" cy="774700"/>
          </a:xfrm>
          <a:prstGeom prst="wedgeRoundRectCallout">
            <a:avLst>
              <a:gd name="adj1" fmla="val -16288"/>
              <a:gd name="adj2" fmla="val 134631"/>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results on an Atlas AOD 1 GB file</a:t>
            </a:r>
          </a:p>
          <a:p>
            <a:pPr algn="ctr"/>
            <a:r>
              <a:rPr lang="en-US" dirty="0" smtClean="0"/>
              <a:t>with preliminary cache</a:t>
            </a:r>
          </a:p>
          <a:p>
            <a:pPr algn="ctr"/>
            <a:r>
              <a:rPr lang="en-US" dirty="0" smtClean="0"/>
              <a:t>from Andreas Peters</a:t>
            </a:r>
            <a:endParaRPr lang="en-US" dirty="0"/>
          </a:p>
        </p:txBody>
      </p:sp>
      <p:sp>
        <p:nvSpPr>
          <p:cNvPr id="8" name="Oval Callout 7"/>
          <p:cNvSpPr/>
          <p:nvPr/>
        </p:nvSpPr>
        <p:spPr>
          <a:xfrm>
            <a:off x="6337300" y="2171700"/>
            <a:ext cx="2448112" cy="1143000"/>
          </a:xfrm>
          <a:prstGeom prst="wedgeEllipse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very </a:t>
            </a:r>
            <a:r>
              <a:rPr lang="en-US" smtClean="0"/>
              <a:t>encouraging results</a:t>
            </a:r>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Parallel buffers merge</a:t>
            </a:r>
            <a:endParaRPr lang="en-US" dirty="0"/>
          </a:p>
        </p:txBody>
      </p:sp>
      <p:sp>
        <p:nvSpPr>
          <p:cNvPr id="71" name="Content Placeholder 70"/>
          <p:cNvSpPr>
            <a:spLocks noGrp="1"/>
          </p:cNvSpPr>
          <p:nvPr>
            <p:ph idx="1"/>
          </p:nvPr>
        </p:nvSpPr>
        <p:spPr>
          <a:xfrm>
            <a:off x="4191000" y="1761565"/>
            <a:ext cx="4406900" cy="4074459"/>
          </a:xfrm>
        </p:spPr>
        <p:txBody>
          <a:bodyPr/>
          <a:lstStyle/>
          <a:p>
            <a:r>
              <a:rPr lang="en-US" dirty="0" smtClean="0"/>
              <a:t>parallel job with 8 cores</a:t>
            </a:r>
          </a:p>
          <a:p>
            <a:r>
              <a:rPr lang="en-US" dirty="0" smtClean="0"/>
              <a:t>each core produces a 1 GB file in 100 seconds.</a:t>
            </a:r>
          </a:p>
          <a:p>
            <a:r>
              <a:rPr lang="en-US" dirty="0" smtClean="0"/>
              <a:t>Then assuming that one can read each file at 50MB/s and write at 50 MB/</a:t>
            </a:r>
            <a:r>
              <a:rPr lang="en-US" dirty="0" err="1" smtClean="0"/>
              <a:t>s</a:t>
            </a:r>
            <a:r>
              <a:rPr lang="en-US" dirty="0" smtClean="0"/>
              <a:t>, merging will take 8*20+160 = 320s !!</a:t>
            </a:r>
          </a:p>
          <a:p>
            <a:r>
              <a:rPr lang="en-US" dirty="0" smtClean="0"/>
              <a:t>One can do the job in &lt;160s</a:t>
            </a:r>
            <a:endParaRPr lang="en-US" dirty="0"/>
          </a:p>
        </p:txBody>
      </p:sp>
      <p:sp>
        <p:nvSpPr>
          <p:cNvPr id="4" name="Date Placeholder 3"/>
          <p:cNvSpPr>
            <a:spLocks noGrp="1"/>
          </p:cNvSpPr>
          <p:nvPr>
            <p:ph type="dt" sz="half" idx="10"/>
          </p:nvPr>
        </p:nvSpPr>
        <p:spPr/>
        <p:txBody>
          <a:bodyPr/>
          <a:lstStyle/>
          <a:p>
            <a:r>
              <a:rPr lang="en-US" smtClean="0"/>
              <a:t>22 June 2010</a:t>
            </a:r>
            <a:endParaRPr lang="en-US"/>
          </a:p>
        </p:txBody>
      </p:sp>
      <p:sp>
        <p:nvSpPr>
          <p:cNvPr id="5" name="Footer Placeholder 4"/>
          <p:cNvSpPr>
            <a:spLocks noGrp="1"/>
          </p:cNvSpPr>
          <p:nvPr>
            <p:ph type="ftr" sz="quarter" idx="11"/>
          </p:nvPr>
        </p:nvSpPr>
        <p:spPr/>
        <p:txBody>
          <a:bodyPr/>
          <a:lstStyle/>
          <a:p>
            <a:r>
              <a:rPr lang="en-US" smtClean="0"/>
              <a:t>Rene Brun: IO in multicore era</a:t>
            </a:r>
            <a:endParaRPr lang="en-US"/>
          </a:p>
        </p:txBody>
      </p:sp>
      <p:sp>
        <p:nvSpPr>
          <p:cNvPr id="6" name="Slide Number Placeholder 5"/>
          <p:cNvSpPr>
            <a:spLocks noGrp="1"/>
          </p:cNvSpPr>
          <p:nvPr>
            <p:ph type="sldNum" sz="quarter" idx="12"/>
          </p:nvPr>
        </p:nvSpPr>
        <p:spPr/>
        <p:txBody>
          <a:bodyPr/>
          <a:lstStyle/>
          <a:p>
            <a:fld id="{79D12F78-DAA3-0942-9FAF-6458D4485B64}" type="slidenum">
              <a:rPr lang="en-US" smtClean="0"/>
              <a:pPr/>
              <a:t>24</a:t>
            </a:fld>
            <a:endParaRPr lang="en-US"/>
          </a:p>
        </p:txBody>
      </p:sp>
      <p:pic>
        <p:nvPicPr>
          <p:cNvPr id="8" name="Picture 3"/>
          <p:cNvPicPr>
            <a:picLocks noChangeAspect="1" noChangeArrowheads="1"/>
          </p:cNvPicPr>
          <p:nvPr/>
        </p:nvPicPr>
        <p:blipFill>
          <a:blip r:embed="rId2"/>
          <a:srcRect/>
          <a:stretch>
            <a:fillRect/>
          </a:stretch>
        </p:blipFill>
        <p:spPr bwMode="auto">
          <a:xfrm>
            <a:off x="354106" y="4711033"/>
            <a:ext cx="3351213" cy="1411288"/>
          </a:xfrm>
          <a:prstGeom prst="rect">
            <a:avLst/>
          </a:prstGeom>
          <a:noFill/>
          <a:ln w="9525">
            <a:noFill/>
            <a:round/>
            <a:headEnd/>
            <a:tailEnd/>
          </a:ln>
        </p:spPr>
      </p:pic>
      <p:sp>
        <p:nvSpPr>
          <p:cNvPr id="9" name="Can 8"/>
          <p:cNvSpPr/>
          <p:nvPr/>
        </p:nvSpPr>
        <p:spPr>
          <a:xfrm>
            <a:off x="3437125" y="3679265"/>
            <a:ext cx="268194" cy="333935"/>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F</a:t>
            </a:r>
          </a:p>
          <a:p>
            <a:pPr algn="ctr"/>
            <a:r>
              <a:rPr lang="en-US" sz="1200" dirty="0" smtClean="0"/>
              <a:t>8</a:t>
            </a:r>
            <a:endParaRPr lang="en-US" sz="1200" dirty="0"/>
          </a:p>
        </p:txBody>
      </p:sp>
      <p:sp>
        <p:nvSpPr>
          <p:cNvPr id="10" name="Can 9"/>
          <p:cNvSpPr/>
          <p:nvPr/>
        </p:nvSpPr>
        <p:spPr>
          <a:xfrm>
            <a:off x="377171" y="3679265"/>
            <a:ext cx="268194" cy="333935"/>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F1</a:t>
            </a:r>
            <a:endParaRPr lang="en-US" sz="1200" dirty="0"/>
          </a:p>
        </p:txBody>
      </p:sp>
      <p:sp>
        <p:nvSpPr>
          <p:cNvPr id="11" name="Can 10"/>
          <p:cNvSpPr/>
          <p:nvPr/>
        </p:nvSpPr>
        <p:spPr>
          <a:xfrm>
            <a:off x="793003" y="3679265"/>
            <a:ext cx="268194" cy="333935"/>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F</a:t>
            </a:r>
          </a:p>
          <a:p>
            <a:pPr algn="ctr"/>
            <a:r>
              <a:rPr lang="en-US" sz="1200" dirty="0" smtClean="0"/>
              <a:t>2</a:t>
            </a:r>
            <a:endParaRPr lang="en-US" sz="1200" dirty="0"/>
          </a:p>
        </p:txBody>
      </p:sp>
      <p:sp>
        <p:nvSpPr>
          <p:cNvPr id="12" name="Can 11"/>
          <p:cNvSpPr/>
          <p:nvPr/>
        </p:nvSpPr>
        <p:spPr>
          <a:xfrm>
            <a:off x="1223309" y="3679265"/>
            <a:ext cx="268194" cy="333935"/>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F3</a:t>
            </a:r>
          </a:p>
        </p:txBody>
      </p:sp>
      <p:sp>
        <p:nvSpPr>
          <p:cNvPr id="13" name="Can 12"/>
          <p:cNvSpPr/>
          <p:nvPr/>
        </p:nvSpPr>
        <p:spPr>
          <a:xfrm>
            <a:off x="1655109" y="3679265"/>
            <a:ext cx="268194" cy="333935"/>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F</a:t>
            </a:r>
          </a:p>
          <a:p>
            <a:pPr algn="ctr"/>
            <a:r>
              <a:rPr lang="en-US" sz="1200" dirty="0" smtClean="0"/>
              <a:t>4</a:t>
            </a:r>
            <a:endParaRPr lang="en-US" sz="1200" dirty="0"/>
          </a:p>
        </p:txBody>
      </p:sp>
      <p:sp>
        <p:nvSpPr>
          <p:cNvPr id="14" name="Can 13"/>
          <p:cNvSpPr/>
          <p:nvPr/>
        </p:nvSpPr>
        <p:spPr>
          <a:xfrm>
            <a:off x="2086909" y="3679265"/>
            <a:ext cx="268194" cy="333935"/>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F</a:t>
            </a:r>
          </a:p>
          <a:p>
            <a:pPr algn="ctr"/>
            <a:r>
              <a:rPr lang="en-US" sz="1200" dirty="0" smtClean="0"/>
              <a:t>5</a:t>
            </a:r>
            <a:endParaRPr lang="en-US" sz="1200" dirty="0"/>
          </a:p>
        </p:txBody>
      </p:sp>
      <p:sp>
        <p:nvSpPr>
          <p:cNvPr id="15" name="Can 14"/>
          <p:cNvSpPr/>
          <p:nvPr/>
        </p:nvSpPr>
        <p:spPr>
          <a:xfrm>
            <a:off x="2531409" y="3679265"/>
            <a:ext cx="268194" cy="333935"/>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F</a:t>
            </a:r>
          </a:p>
          <a:p>
            <a:pPr algn="ctr"/>
            <a:r>
              <a:rPr lang="en-US" sz="1200" dirty="0" smtClean="0"/>
              <a:t>6</a:t>
            </a:r>
            <a:endParaRPr lang="en-US" sz="1200" dirty="0"/>
          </a:p>
        </p:txBody>
      </p:sp>
      <p:sp>
        <p:nvSpPr>
          <p:cNvPr id="16" name="Can 15"/>
          <p:cNvSpPr/>
          <p:nvPr/>
        </p:nvSpPr>
        <p:spPr>
          <a:xfrm>
            <a:off x="2981512" y="3679265"/>
            <a:ext cx="268194" cy="333935"/>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F</a:t>
            </a:r>
          </a:p>
          <a:p>
            <a:pPr algn="ctr"/>
            <a:r>
              <a:rPr lang="en-US" sz="1200" dirty="0" smtClean="0"/>
              <a:t>7</a:t>
            </a:r>
            <a:endParaRPr lang="en-US" sz="1200" dirty="0"/>
          </a:p>
        </p:txBody>
      </p:sp>
      <p:sp>
        <p:nvSpPr>
          <p:cNvPr id="17" name="Can 16"/>
          <p:cNvSpPr/>
          <p:nvPr/>
        </p:nvSpPr>
        <p:spPr>
          <a:xfrm>
            <a:off x="1491503" y="1911350"/>
            <a:ext cx="1490009" cy="698500"/>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8 GB</a:t>
            </a:r>
            <a:endParaRPr lang="en-US" dirty="0"/>
          </a:p>
        </p:txBody>
      </p:sp>
      <p:cxnSp>
        <p:nvCxnSpPr>
          <p:cNvPr id="31" name="Straight Arrow Connector 30"/>
          <p:cNvCxnSpPr>
            <a:endCxn id="10" idx="3"/>
          </p:cNvCxnSpPr>
          <p:nvPr/>
        </p:nvCxnSpPr>
        <p:spPr>
          <a:xfrm rot="16200000" flipV="1">
            <a:off x="76667" y="4447801"/>
            <a:ext cx="1003300" cy="13409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a:endCxn id="11" idx="3"/>
          </p:cNvCxnSpPr>
          <p:nvPr/>
        </p:nvCxnSpPr>
        <p:spPr>
          <a:xfrm rot="16200000" flipV="1">
            <a:off x="492499" y="4447801"/>
            <a:ext cx="1003300" cy="13409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5" name="Straight Arrow Connector 34"/>
          <p:cNvCxnSpPr>
            <a:endCxn id="12" idx="3"/>
          </p:cNvCxnSpPr>
          <p:nvPr/>
        </p:nvCxnSpPr>
        <p:spPr>
          <a:xfrm rot="16200000" flipV="1">
            <a:off x="922805" y="4447801"/>
            <a:ext cx="1003300" cy="13409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a:endCxn id="13" idx="3"/>
          </p:cNvCxnSpPr>
          <p:nvPr/>
        </p:nvCxnSpPr>
        <p:spPr>
          <a:xfrm rot="16200000" flipV="1">
            <a:off x="1354605" y="4447801"/>
            <a:ext cx="1003300" cy="13409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9" name="Straight Arrow Connector 38"/>
          <p:cNvCxnSpPr>
            <a:endCxn id="14" idx="3"/>
          </p:cNvCxnSpPr>
          <p:nvPr/>
        </p:nvCxnSpPr>
        <p:spPr>
          <a:xfrm rot="16200000" flipV="1">
            <a:off x="1726710" y="4507496"/>
            <a:ext cx="1004096" cy="1550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1" name="Straight Arrow Connector 40"/>
          <p:cNvCxnSpPr>
            <a:endCxn id="15" idx="3"/>
          </p:cNvCxnSpPr>
          <p:nvPr/>
        </p:nvCxnSpPr>
        <p:spPr>
          <a:xfrm rot="16200000" flipV="1">
            <a:off x="2163459" y="4515247"/>
            <a:ext cx="1004096" cy="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3" name="Straight Arrow Connector 42"/>
          <p:cNvCxnSpPr>
            <a:endCxn id="16" idx="3"/>
          </p:cNvCxnSpPr>
          <p:nvPr/>
        </p:nvCxnSpPr>
        <p:spPr>
          <a:xfrm rot="5400000" flipH="1" flipV="1">
            <a:off x="2546910" y="4447802"/>
            <a:ext cx="1003300" cy="13409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5" name="Straight Arrow Connector 44"/>
          <p:cNvCxnSpPr>
            <a:endCxn id="9" idx="3"/>
          </p:cNvCxnSpPr>
          <p:nvPr/>
        </p:nvCxnSpPr>
        <p:spPr>
          <a:xfrm rot="5400000" flipH="1" flipV="1">
            <a:off x="3002523" y="4447803"/>
            <a:ext cx="1003301" cy="13409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70" name="Straight Arrow Connector 69"/>
          <p:cNvCxnSpPr>
            <a:stCxn id="10" idx="1"/>
            <a:endCxn id="17" idx="3"/>
          </p:cNvCxnSpPr>
          <p:nvPr/>
        </p:nvCxnSpPr>
        <p:spPr>
          <a:xfrm rot="5400000" flipH="1" flipV="1">
            <a:off x="839181" y="2281938"/>
            <a:ext cx="1069415" cy="172524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72" name="Straight Arrow Connector 71"/>
          <p:cNvCxnSpPr>
            <a:stCxn id="11" idx="1"/>
            <a:endCxn id="17" idx="3"/>
          </p:cNvCxnSpPr>
          <p:nvPr/>
        </p:nvCxnSpPr>
        <p:spPr>
          <a:xfrm rot="5400000" flipH="1" flipV="1">
            <a:off x="1047097" y="2489854"/>
            <a:ext cx="1069415" cy="130940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74" name="Straight Arrow Connector 73"/>
          <p:cNvCxnSpPr>
            <a:stCxn id="12" idx="1"/>
            <a:endCxn id="17" idx="3"/>
          </p:cNvCxnSpPr>
          <p:nvPr/>
        </p:nvCxnSpPr>
        <p:spPr>
          <a:xfrm rot="5400000" flipH="1" flipV="1">
            <a:off x="1262250" y="2705007"/>
            <a:ext cx="1069415" cy="87910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76" name="Straight Arrow Connector 75"/>
          <p:cNvCxnSpPr>
            <a:stCxn id="13" idx="1"/>
            <a:endCxn id="17" idx="3"/>
          </p:cNvCxnSpPr>
          <p:nvPr/>
        </p:nvCxnSpPr>
        <p:spPr>
          <a:xfrm rot="5400000" flipH="1" flipV="1">
            <a:off x="1478150" y="2920907"/>
            <a:ext cx="1069415" cy="44730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78" name="Straight Arrow Connector 77"/>
          <p:cNvCxnSpPr>
            <a:stCxn id="14" idx="1"/>
            <a:endCxn id="17" idx="3"/>
          </p:cNvCxnSpPr>
          <p:nvPr/>
        </p:nvCxnSpPr>
        <p:spPr>
          <a:xfrm rot="5400000" flipH="1" flipV="1">
            <a:off x="1694050" y="3136807"/>
            <a:ext cx="1069415" cy="1550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0" name="Straight Arrow Connector 79"/>
          <p:cNvCxnSpPr>
            <a:stCxn id="15" idx="1"/>
            <a:endCxn id="17" idx="3"/>
          </p:cNvCxnSpPr>
          <p:nvPr/>
        </p:nvCxnSpPr>
        <p:spPr>
          <a:xfrm rot="16200000" flipV="1">
            <a:off x="1916300" y="2930059"/>
            <a:ext cx="1069415" cy="42899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2" name="Straight Arrow Connector 81"/>
          <p:cNvCxnSpPr>
            <a:stCxn id="16" idx="1"/>
            <a:endCxn id="17" idx="3"/>
          </p:cNvCxnSpPr>
          <p:nvPr/>
        </p:nvCxnSpPr>
        <p:spPr>
          <a:xfrm rot="16200000" flipV="1">
            <a:off x="2141352" y="2705007"/>
            <a:ext cx="1069415" cy="87910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4" name="Straight Arrow Connector 83"/>
          <p:cNvCxnSpPr>
            <a:stCxn id="9" idx="1"/>
            <a:endCxn id="17" idx="3"/>
          </p:cNvCxnSpPr>
          <p:nvPr/>
        </p:nvCxnSpPr>
        <p:spPr>
          <a:xfrm rot="16200000" flipV="1">
            <a:off x="2369158" y="2477201"/>
            <a:ext cx="1069415" cy="133471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1" name="Rectangle 110"/>
          <p:cNvSpPr/>
          <p:nvPr/>
        </p:nvSpPr>
        <p:spPr>
          <a:xfrm>
            <a:off x="511268" y="4318000"/>
            <a:ext cx="134097" cy="152400"/>
          </a:xfrm>
          <a:prstGeom prst="rect">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2" name="TextBox 111"/>
          <p:cNvSpPr txBox="1"/>
          <p:nvPr/>
        </p:nvSpPr>
        <p:spPr>
          <a:xfrm>
            <a:off x="333180" y="3162300"/>
            <a:ext cx="593920" cy="369332"/>
          </a:xfrm>
          <a:prstGeom prst="rect">
            <a:avLst/>
          </a:prstGeom>
          <a:noFill/>
        </p:spPr>
        <p:txBody>
          <a:bodyPr wrap="none" rtlCol="0">
            <a:spAutoFit/>
          </a:bodyPr>
          <a:lstStyle/>
          <a:p>
            <a:r>
              <a:rPr lang="en-US" dirty="0" smtClean="0"/>
              <a:t>1 GB</a:t>
            </a:r>
            <a:endParaRPr lang="en-US" dirty="0"/>
          </a:p>
        </p:txBody>
      </p:sp>
      <p:sp>
        <p:nvSpPr>
          <p:cNvPr id="115" name="TextBox 114"/>
          <p:cNvSpPr txBox="1"/>
          <p:nvPr/>
        </p:nvSpPr>
        <p:spPr>
          <a:xfrm>
            <a:off x="-68705" y="4341701"/>
            <a:ext cx="714070" cy="369332"/>
          </a:xfrm>
          <a:prstGeom prst="rect">
            <a:avLst/>
          </a:prstGeom>
          <a:noFill/>
        </p:spPr>
        <p:txBody>
          <a:bodyPr wrap="none" rtlCol="0">
            <a:spAutoFit/>
          </a:bodyPr>
          <a:lstStyle/>
          <a:p>
            <a:r>
              <a:rPr lang="en-US" dirty="0" smtClean="0"/>
              <a:t>10 KB</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Parallel buffers merge</a:t>
            </a:r>
            <a:endParaRPr lang="en-US" dirty="0"/>
          </a:p>
        </p:txBody>
      </p:sp>
      <p:sp>
        <p:nvSpPr>
          <p:cNvPr id="4" name="Date Placeholder 3"/>
          <p:cNvSpPr>
            <a:spLocks noGrp="1"/>
          </p:cNvSpPr>
          <p:nvPr>
            <p:ph type="dt" sz="half" idx="10"/>
          </p:nvPr>
        </p:nvSpPr>
        <p:spPr/>
        <p:txBody>
          <a:bodyPr/>
          <a:lstStyle/>
          <a:p>
            <a:r>
              <a:rPr lang="en-US" smtClean="0"/>
              <a:t>22 June 2010</a:t>
            </a:r>
            <a:endParaRPr lang="en-US"/>
          </a:p>
        </p:txBody>
      </p:sp>
      <p:sp>
        <p:nvSpPr>
          <p:cNvPr id="5" name="Footer Placeholder 4"/>
          <p:cNvSpPr>
            <a:spLocks noGrp="1"/>
          </p:cNvSpPr>
          <p:nvPr>
            <p:ph type="ftr" sz="quarter" idx="11"/>
          </p:nvPr>
        </p:nvSpPr>
        <p:spPr/>
        <p:txBody>
          <a:bodyPr/>
          <a:lstStyle/>
          <a:p>
            <a:r>
              <a:rPr lang="en-US" smtClean="0"/>
              <a:t>Rene Brun: IO in multicore era</a:t>
            </a:r>
            <a:endParaRPr lang="en-US"/>
          </a:p>
        </p:txBody>
      </p:sp>
      <p:sp>
        <p:nvSpPr>
          <p:cNvPr id="6" name="Slide Number Placeholder 5"/>
          <p:cNvSpPr>
            <a:spLocks noGrp="1"/>
          </p:cNvSpPr>
          <p:nvPr>
            <p:ph type="sldNum" sz="quarter" idx="12"/>
          </p:nvPr>
        </p:nvSpPr>
        <p:spPr/>
        <p:txBody>
          <a:bodyPr/>
          <a:lstStyle/>
          <a:p>
            <a:fld id="{79D12F78-DAA3-0942-9FAF-6458D4485B64}" type="slidenum">
              <a:rPr lang="en-US" smtClean="0"/>
              <a:pPr/>
              <a:t>25</a:t>
            </a:fld>
            <a:endParaRPr lang="en-US"/>
          </a:p>
        </p:txBody>
      </p:sp>
      <p:pic>
        <p:nvPicPr>
          <p:cNvPr id="7" name="Picture 3"/>
          <p:cNvPicPr>
            <a:picLocks noChangeAspect="1" noChangeArrowheads="1"/>
          </p:cNvPicPr>
          <p:nvPr/>
        </p:nvPicPr>
        <p:blipFill>
          <a:blip r:embed="rId2"/>
          <a:srcRect/>
          <a:stretch>
            <a:fillRect/>
          </a:stretch>
        </p:blipFill>
        <p:spPr bwMode="auto">
          <a:xfrm>
            <a:off x="4976205" y="4711033"/>
            <a:ext cx="3351213" cy="1411288"/>
          </a:xfrm>
          <a:prstGeom prst="rect">
            <a:avLst/>
          </a:prstGeom>
          <a:noFill/>
          <a:ln w="9525">
            <a:noFill/>
            <a:round/>
            <a:headEnd/>
            <a:tailEnd/>
          </a:ln>
        </p:spPr>
      </p:pic>
      <p:pic>
        <p:nvPicPr>
          <p:cNvPr id="8" name="Picture 3"/>
          <p:cNvPicPr>
            <a:picLocks noChangeAspect="1" noChangeArrowheads="1"/>
          </p:cNvPicPr>
          <p:nvPr/>
        </p:nvPicPr>
        <p:blipFill>
          <a:blip r:embed="rId2"/>
          <a:srcRect/>
          <a:stretch>
            <a:fillRect/>
          </a:stretch>
        </p:blipFill>
        <p:spPr bwMode="auto">
          <a:xfrm>
            <a:off x="354106" y="4711033"/>
            <a:ext cx="3351213" cy="1411288"/>
          </a:xfrm>
          <a:prstGeom prst="rect">
            <a:avLst/>
          </a:prstGeom>
          <a:noFill/>
          <a:ln w="9525">
            <a:noFill/>
            <a:round/>
            <a:headEnd/>
            <a:tailEnd/>
          </a:ln>
        </p:spPr>
      </p:pic>
      <p:sp>
        <p:nvSpPr>
          <p:cNvPr id="9" name="Can 8"/>
          <p:cNvSpPr/>
          <p:nvPr/>
        </p:nvSpPr>
        <p:spPr>
          <a:xfrm>
            <a:off x="3437125" y="3679265"/>
            <a:ext cx="268194" cy="333935"/>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F</a:t>
            </a:r>
          </a:p>
          <a:p>
            <a:pPr algn="ctr"/>
            <a:r>
              <a:rPr lang="en-US" sz="1200" dirty="0" smtClean="0"/>
              <a:t>8</a:t>
            </a:r>
            <a:endParaRPr lang="en-US" sz="1200" dirty="0"/>
          </a:p>
        </p:txBody>
      </p:sp>
      <p:sp>
        <p:nvSpPr>
          <p:cNvPr id="10" name="Can 9"/>
          <p:cNvSpPr/>
          <p:nvPr/>
        </p:nvSpPr>
        <p:spPr>
          <a:xfrm>
            <a:off x="377171" y="3679265"/>
            <a:ext cx="268194" cy="333935"/>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F1</a:t>
            </a:r>
            <a:endParaRPr lang="en-US" sz="1200" dirty="0"/>
          </a:p>
        </p:txBody>
      </p:sp>
      <p:sp>
        <p:nvSpPr>
          <p:cNvPr id="11" name="Can 10"/>
          <p:cNvSpPr/>
          <p:nvPr/>
        </p:nvSpPr>
        <p:spPr>
          <a:xfrm>
            <a:off x="793003" y="3679265"/>
            <a:ext cx="268194" cy="333935"/>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F</a:t>
            </a:r>
          </a:p>
          <a:p>
            <a:pPr algn="ctr"/>
            <a:r>
              <a:rPr lang="en-US" sz="1200" dirty="0" smtClean="0"/>
              <a:t>2</a:t>
            </a:r>
            <a:endParaRPr lang="en-US" sz="1200" dirty="0"/>
          </a:p>
        </p:txBody>
      </p:sp>
      <p:sp>
        <p:nvSpPr>
          <p:cNvPr id="12" name="Can 11"/>
          <p:cNvSpPr/>
          <p:nvPr/>
        </p:nvSpPr>
        <p:spPr>
          <a:xfrm>
            <a:off x="1223309" y="3679265"/>
            <a:ext cx="268194" cy="333935"/>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F3</a:t>
            </a:r>
          </a:p>
        </p:txBody>
      </p:sp>
      <p:sp>
        <p:nvSpPr>
          <p:cNvPr id="13" name="Can 12"/>
          <p:cNvSpPr/>
          <p:nvPr/>
        </p:nvSpPr>
        <p:spPr>
          <a:xfrm>
            <a:off x="1655109" y="3679265"/>
            <a:ext cx="268194" cy="333935"/>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F</a:t>
            </a:r>
          </a:p>
          <a:p>
            <a:pPr algn="ctr"/>
            <a:r>
              <a:rPr lang="en-US" sz="1200" dirty="0" smtClean="0"/>
              <a:t>4</a:t>
            </a:r>
            <a:endParaRPr lang="en-US" sz="1200" dirty="0"/>
          </a:p>
        </p:txBody>
      </p:sp>
      <p:sp>
        <p:nvSpPr>
          <p:cNvPr id="14" name="Can 13"/>
          <p:cNvSpPr/>
          <p:nvPr/>
        </p:nvSpPr>
        <p:spPr>
          <a:xfrm>
            <a:off x="2086909" y="3679265"/>
            <a:ext cx="268194" cy="333935"/>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F</a:t>
            </a:r>
          </a:p>
          <a:p>
            <a:pPr algn="ctr"/>
            <a:r>
              <a:rPr lang="en-US" sz="1200" dirty="0" smtClean="0"/>
              <a:t>5</a:t>
            </a:r>
            <a:endParaRPr lang="en-US" sz="1200" dirty="0"/>
          </a:p>
        </p:txBody>
      </p:sp>
      <p:sp>
        <p:nvSpPr>
          <p:cNvPr id="15" name="Can 14"/>
          <p:cNvSpPr/>
          <p:nvPr/>
        </p:nvSpPr>
        <p:spPr>
          <a:xfrm>
            <a:off x="2531409" y="3679265"/>
            <a:ext cx="268194" cy="333935"/>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F</a:t>
            </a:r>
          </a:p>
          <a:p>
            <a:pPr algn="ctr"/>
            <a:r>
              <a:rPr lang="en-US" sz="1200" dirty="0" smtClean="0"/>
              <a:t>6</a:t>
            </a:r>
            <a:endParaRPr lang="en-US" sz="1200" dirty="0"/>
          </a:p>
        </p:txBody>
      </p:sp>
      <p:sp>
        <p:nvSpPr>
          <p:cNvPr id="16" name="Can 15"/>
          <p:cNvSpPr/>
          <p:nvPr/>
        </p:nvSpPr>
        <p:spPr>
          <a:xfrm>
            <a:off x="2981512" y="3679265"/>
            <a:ext cx="268194" cy="333935"/>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F</a:t>
            </a:r>
          </a:p>
          <a:p>
            <a:pPr algn="ctr"/>
            <a:r>
              <a:rPr lang="en-US" sz="1200" dirty="0" smtClean="0"/>
              <a:t>7</a:t>
            </a:r>
            <a:endParaRPr lang="en-US" sz="1200" dirty="0"/>
          </a:p>
        </p:txBody>
      </p:sp>
      <p:sp>
        <p:nvSpPr>
          <p:cNvPr id="17" name="Can 16"/>
          <p:cNvSpPr/>
          <p:nvPr/>
        </p:nvSpPr>
        <p:spPr>
          <a:xfrm>
            <a:off x="1491503" y="1911350"/>
            <a:ext cx="1490009" cy="698500"/>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8 GB</a:t>
            </a:r>
            <a:endParaRPr lang="en-US" dirty="0"/>
          </a:p>
        </p:txBody>
      </p:sp>
      <p:sp>
        <p:nvSpPr>
          <p:cNvPr id="18" name="Rectangle 17"/>
          <p:cNvSpPr/>
          <p:nvPr/>
        </p:nvSpPr>
        <p:spPr>
          <a:xfrm>
            <a:off x="5010150" y="3679265"/>
            <a:ext cx="285750" cy="333935"/>
          </a:xfrm>
          <a:prstGeom prst="rect">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B1</a:t>
            </a:r>
            <a:endParaRPr lang="en-US" sz="1200" dirty="0"/>
          </a:p>
        </p:txBody>
      </p:sp>
      <p:sp>
        <p:nvSpPr>
          <p:cNvPr id="20" name="Rectangle 19"/>
          <p:cNvSpPr/>
          <p:nvPr/>
        </p:nvSpPr>
        <p:spPr>
          <a:xfrm>
            <a:off x="5457825" y="3679265"/>
            <a:ext cx="285750" cy="333935"/>
          </a:xfrm>
          <a:prstGeom prst="rect">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B</a:t>
            </a:r>
          </a:p>
          <a:p>
            <a:pPr algn="ctr"/>
            <a:r>
              <a:rPr lang="en-US" sz="1200" dirty="0" smtClean="0"/>
              <a:t>2</a:t>
            </a:r>
            <a:endParaRPr lang="en-US" sz="1200" dirty="0"/>
          </a:p>
        </p:txBody>
      </p:sp>
      <p:sp>
        <p:nvSpPr>
          <p:cNvPr id="21" name="Rectangle 20"/>
          <p:cNvSpPr/>
          <p:nvPr/>
        </p:nvSpPr>
        <p:spPr>
          <a:xfrm>
            <a:off x="5924550" y="3679265"/>
            <a:ext cx="285750" cy="333935"/>
          </a:xfrm>
          <a:prstGeom prst="rect">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B</a:t>
            </a:r>
          </a:p>
          <a:p>
            <a:pPr algn="ctr"/>
            <a:r>
              <a:rPr lang="en-US" sz="1200" dirty="0" smtClean="0"/>
              <a:t>3</a:t>
            </a:r>
            <a:endParaRPr lang="en-US" sz="1200" dirty="0"/>
          </a:p>
        </p:txBody>
      </p:sp>
      <p:sp>
        <p:nvSpPr>
          <p:cNvPr id="22" name="Rectangle 21"/>
          <p:cNvSpPr/>
          <p:nvPr/>
        </p:nvSpPr>
        <p:spPr>
          <a:xfrm>
            <a:off x="6366062" y="3679265"/>
            <a:ext cx="285750" cy="333935"/>
          </a:xfrm>
          <a:prstGeom prst="rect">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B</a:t>
            </a:r>
          </a:p>
          <a:p>
            <a:pPr algn="ctr"/>
            <a:r>
              <a:rPr lang="en-US" sz="1200" dirty="0" smtClean="0"/>
              <a:t>4</a:t>
            </a:r>
            <a:endParaRPr lang="en-US" sz="1200" dirty="0"/>
          </a:p>
        </p:txBody>
      </p:sp>
      <p:sp>
        <p:nvSpPr>
          <p:cNvPr id="23" name="Rectangle 22"/>
          <p:cNvSpPr/>
          <p:nvPr/>
        </p:nvSpPr>
        <p:spPr>
          <a:xfrm>
            <a:off x="6819900" y="3679265"/>
            <a:ext cx="285750" cy="333935"/>
          </a:xfrm>
          <a:prstGeom prst="rect">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B</a:t>
            </a:r>
          </a:p>
          <a:p>
            <a:pPr algn="ctr"/>
            <a:r>
              <a:rPr lang="en-US" sz="1200" dirty="0" smtClean="0"/>
              <a:t>5</a:t>
            </a:r>
            <a:endParaRPr lang="en-US" sz="1200" dirty="0"/>
          </a:p>
        </p:txBody>
      </p:sp>
      <p:sp>
        <p:nvSpPr>
          <p:cNvPr id="24" name="Rectangle 23"/>
          <p:cNvSpPr/>
          <p:nvPr/>
        </p:nvSpPr>
        <p:spPr>
          <a:xfrm>
            <a:off x="7302500" y="3679265"/>
            <a:ext cx="285750" cy="333935"/>
          </a:xfrm>
          <a:prstGeom prst="rect">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B</a:t>
            </a:r>
          </a:p>
          <a:p>
            <a:pPr algn="ctr"/>
            <a:r>
              <a:rPr lang="en-US" sz="1200" dirty="0" smtClean="0"/>
              <a:t>6</a:t>
            </a:r>
            <a:endParaRPr lang="en-US" sz="1200" dirty="0"/>
          </a:p>
        </p:txBody>
      </p:sp>
      <p:sp>
        <p:nvSpPr>
          <p:cNvPr id="25" name="Rectangle 24"/>
          <p:cNvSpPr/>
          <p:nvPr/>
        </p:nvSpPr>
        <p:spPr>
          <a:xfrm>
            <a:off x="7731125" y="3679265"/>
            <a:ext cx="285750" cy="333935"/>
          </a:xfrm>
          <a:prstGeom prst="rect">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B</a:t>
            </a:r>
          </a:p>
          <a:p>
            <a:pPr algn="ctr"/>
            <a:r>
              <a:rPr lang="en-US" sz="1200" dirty="0" smtClean="0"/>
              <a:t>7</a:t>
            </a:r>
            <a:endParaRPr lang="en-US" sz="1200" dirty="0"/>
          </a:p>
        </p:txBody>
      </p:sp>
      <p:sp>
        <p:nvSpPr>
          <p:cNvPr id="26" name="Rectangle 25"/>
          <p:cNvSpPr/>
          <p:nvPr/>
        </p:nvSpPr>
        <p:spPr>
          <a:xfrm>
            <a:off x="8218488" y="3679265"/>
            <a:ext cx="285750" cy="333935"/>
          </a:xfrm>
          <a:prstGeom prst="rect">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t>B</a:t>
            </a:r>
          </a:p>
          <a:p>
            <a:pPr algn="ctr"/>
            <a:r>
              <a:rPr lang="en-US" sz="1200" dirty="0" smtClean="0"/>
              <a:t>8</a:t>
            </a:r>
            <a:endParaRPr lang="en-US" sz="1200" dirty="0"/>
          </a:p>
        </p:txBody>
      </p:sp>
      <p:sp>
        <p:nvSpPr>
          <p:cNvPr id="27" name="Can 26"/>
          <p:cNvSpPr/>
          <p:nvPr/>
        </p:nvSpPr>
        <p:spPr>
          <a:xfrm>
            <a:off x="5743575" y="1911350"/>
            <a:ext cx="1490009" cy="698500"/>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8 GB</a:t>
            </a:r>
            <a:endParaRPr lang="en-US" dirty="0"/>
          </a:p>
        </p:txBody>
      </p:sp>
      <p:pic>
        <p:nvPicPr>
          <p:cNvPr id="29" name="Picture 28"/>
          <p:cNvPicPr>
            <a:picLocks noChangeAspect="1"/>
          </p:cNvPicPr>
          <p:nvPr/>
        </p:nvPicPr>
        <p:blipFill>
          <a:blip r:embed="rId3"/>
          <a:stretch>
            <a:fillRect/>
          </a:stretch>
        </p:blipFill>
        <p:spPr>
          <a:xfrm>
            <a:off x="8281988" y="2057400"/>
            <a:ext cx="444500" cy="1104900"/>
          </a:xfrm>
          <a:prstGeom prst="rect">
            <a:avLst/>
          </a:prstGeom>
        </p:spPr>
      </p:pic>
      <p:cxnSp>
        <p:nvCxnSpPr>
          <p:cNvPr id="31" name="Straight Arrow Connector 30"/>
          <p:cNvCxnSpPr>
            <a:endCxn id="10" idx="3"/>
          </p:cNvCxnSpPr>
          <p:nvPr/>
        </p:nvCxnSpPr>
        <p:spPr>
          <a:xfrm rot="16200000" flipV="1">
            <a:off x="76667" y="4447801"/>
            <a:ext cx="1003300" cy="13409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a:endCxn id="11" idx="3"/>
          </p:cNvCxnSpPr>
          <p:nvPr/>
        </p:nvCxnSpPr>
        <p:spPr>
          <a:xfrm rot="16200000" flipV="1">
            <a:off x="492499" y="4447801"/>
            <a:ext cx="1003300" cy="13409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5" name="Straight Arrow Connector 34"/>
          <p:cNvCxnSpPr>
            <a:endCxn id="12" idx="3"/>
          </p:cNvCxnSpPr>
          <p:nvPr/>
        </p:nvCxnSpPr>
        <p:spPr>
          <a:xfrm rot="16200000" flipV="1">
            <a:off x="922805" y="4447801"/>
            <a:ext cx="1003300" cy="13409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a:endCxn id="13" idx="3"/>
          </p:cNvCxnSpPr>
          <p:nvPr/>
        </p:nvCxnSpPr>
        <p:spPr>
          <a:xfrm rot="16200000" flipV="1">
            <a:off x="1354605" y="4447801"/>
            <a:ext cx="1003300" cy="13409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9" name="Straight Arrow Connector 38"/>
          <p:cNvCxnSpPr>
            <a:endCxn id="14" idx="3"/>
          </p:cNvCxnSpPr>
          <p:nvPr/>
        </p:nvCxnSpPr>
        <p:spPr>
          <a:xfrm rot="16200000" flipV="1">
            <a:off x="1726710" y="4507496"/>
            <a:ext cx="1004096" cy="1550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1" name="Straight Arrow Connector 40"/>
          <p:cNvCxnSpPr>
            <a:endCxn id="15" idx="3"/>
          </p:cNvCxnSpPr>
          <p:nvPr/>
        </p:nvCxnSpPr>
        <p:spPr>
          <a:xfrm rot="16200000" flipV="1">
            <a:off x="2163459" y="4515247"/>
            <a:ext cx="1004096" cy="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3" name="Straight Arrow Connector 42"/>
          <p:cNvCxnSpPr>
            <a:endCxn id="16" idx="3"/>
          </p:cNvCxnSpPr>
          <p:nvPr/>
        </p:nvCxnSpPr>
        <p:spPr>
          <a:xfrm rot="5400000" flipH="1" flipV="1">
            <a:off x="2546910" y="4447802"/>
            <a:ext cx="1003300" cy="13409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5" name="Straight Arrow Connector 44"/>
          <p:cNvCxnSpPr>
            <a:endCxn id="9" idx="3"/>
          </p:cNvCxnSpPr>
          <p:nvPr/>
        </p:nvCxnSpPr>
        <p:spPr>
          <a:xfrm rot="5400000" flipH="1" flipV="1">
            <a:off x="3002523" y="4447803"/>
            <a:ext cx="1003301" cy="13409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a:endCxn id="18" idx="2"/>
          </p:cNvCxnSpPr>
          <p:nvPr/>
        </p:nvCxnSpPr>
        <p:spPr>
          <a:xfrm rot="16200000" flipV="1">
            <a:off x="4722813" y="4443412"/>
            <a:ext cx="1003300" cy="14287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9" name="Straight Arrow Connector 48"/>
          <p:cNvCxnSpPr/>
          <p:nvPr/>
        </p:nvCxnSpPr>
        <p:spPr>
          <a:xfrm rot="16200000" flipV="1">
            <a:off x="5170489" y="4443413"/>
            <a:ext cx="1003299" cy="14287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1" name="Straight Arrow Connector 50"/>
          <p:cNvCxnSpPr>
            <a:endCxn id="21" idx="2"/>
          </p:cNvCxnSpPr>
          <p:nvPr/>
        </p:nvCxnSpPr>
        <p:spPr>
          <a:xfrm rot="16200000" flipV="1">
            <a:off x="5565776" y="4514849"/>
            <a:ext cx="1003300" cy="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5" name="Straight Arrow Connector 54"/>
          <p:cNvCxnSpPr>
            <a:endCxn id="22" idx="2"/>
          </p:cNvCxnSpPr>
          <p:nvPr/>
        </p:nvCxnSpPr>
        <p:spPr>
          <a:xfrm rot="5400000" flipH="1" flipV="1">
            <a:off x="6007286" y="4514851"/>
            <a:ext cx="1003302"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1" name="Straight Arrow Connector 60"/>
          <p:cNvCxnSpPr>
            <a:endCxn id="23" idx="2"/>
          </p:cNvCxnSpPr>
          <p:nvPr/>
        </p:nvCxnSpPr>
        <p:spPr>
          <a:xfrm rot="5400000" flipH="1" flipV="1">
            <a:off x="6389687" y="4443413"/>
            <a:ext cx="1003300" cy="14287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4" name="Straight Arrow Connector 63"/>
          <p:cNvCxnSpPr>
            <a:endCxn id="24" idx="2"/>
          </p:cNvCxnSpPr>
          <p:nvPr/>
        </p:nvCxnSpPr>
        <p:spPr>
          <a:xfrm rot="5400000" flipH="1" flipV="1">
            <a:off x="6872287" y="4443413"/>
            <a:ext cx="1003300" cy="14287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6" name="Straight Arrow Connector 65"/>
          <p:cNvCxnSpPr>
            <a:endCxn id="25" idx="2"/>
          </p:cNvCxnSpPr>
          <p:nvPr/>
        </p:nvCxnSpPr>
        <p:spPr>
          <a:xfrm rot="5400000" flipH="1" flipV="1">
            <a:off x="7300912" y="4443413"/>
            <a:ext cx="1003300" cy="14287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8" name="Straight Arrow Connector 67"/>
          <p:cNvCxnSpPr>
            <a:endCxn id="26" idx="2"/>
          </p:cNvCxnSpPr>
          <p:nvPr/>
        </p:nvCxnSpPr>
        <p:spPr>
          <a:xfrm rot="5400000" flipH="1" flipV="1">
            <a:off x="7687469" y="4342606"/>
            <a:ext cx="1003300" cy="3444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70" name="Straight Arrow Connector 69"/>
          <p:cNvCxnSpPr>
            <a:stCxn id="10" idx="1"/>
            <a:endCxn id="17" idx="3"/>
          </p:cNvCxnSpPr>
          <p:nvPr/>
        </p:nvCxnSpPr>
        <p:spPr>
          <a:xfrm rot="5400000" flipH="1" flipV="1">
            <a:off x="839181" y="2281938"/>
            <a:ext cx="1069415" cy="172524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72" name="Straight Arrow Connector 71"/>
          <p:cNvCxnSpPr>
            <a:stCxn id="11" idx="1"/>
            <a:endCxn id="17" idx="3"/>
          </p:cNvCxnSpPr>
          <p:nvPr/>
        </p:nvCxnSpPr>
        <p:spPr>
          <a:xfrm rot="5400000" flipH="1" flipV="1">
            <a:off x="1047097" y="2489854"/>
            <a:ext cx="1069415" cy="130940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74" name="Straight Arrow Connector 73"/>
          <p:cNvCxnSpPr>
            <a:stCxn id="12" idx="1"/>
            <a:endCxn id="17" idx="3"/>
          </p:cNvCxnSpPr>
          <p:nvPr/>
        </p:nvCxnSpPr>
        <p:spPr>
          <a:xfrm rot="5400000" flipH="1" flipV="1">
            <a:off x="1262250" y="2705007"/>
            <a:ext cx="1069415" cy="87910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76" name="Straight Arrow Connector 75"/>
          <p:cNvCxnSpPr>
            <a:stCxn id="13" idx="1"/>
            <a:endCxn id="17" idx="3"/>
          </p:cNvCxnSpPr>
          <p:nvPr/>
        </p:nvCxnSpPr>
        <p:spPr>
          <a:xfrm rot="5400000" flipH="1" flipV="1">
            <a:off x="1478150" y="2920907"/>
            <a:ext cx="1069415" cy="44730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78" name="Straight Arrow Connector 77"/>
          <p:cNvCxnSpPr>
            <a:stCxn id="14" idx="1"/>
            <a:endCxn id="17" idx="3"/>
          </p:cNvCxnSpPr>
          <p:nvPr/>
        </p:nvCxnSpPr>
        <p:spPr>
          <a:xfrm rot="5400000" flipH="1" flipV="1">
            <a:off x="1694050" y="3136807"/>
            <a:ext cx="1069415" cy="1550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0" name="Straight Arrow Connector 79"/>
          <p:cNvCxnSpPr>
            <a:stCxn id="15" idx="1"/>
            <a:endCxn id="17" idx="3"/>
          </p:cNvCxnSpPr>
          <p:nvPr/>
        </p:nvCxnSpPr>
        <p:spPr>
          <a:xfrm rot="16200000" flipV="1">
            <a:off x="1916300" y="2930059"/>
            <a:ext cx="1069415" cy="42899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2" name="Straight Arrow Connector 81"/>
          <p:cNvCxnSpPr>
            <a:stCxn id="16" idx="1"/>
            <a:endCxn id="17" idx="3"/>
          </p:cNvCxnSpPr>
          <p:nvPr/>
        </p:nvCxnSpPr>
        <p:spPr>
          <a:xfrm rot="16200000" flipV="1">
            <a:off x="2141352" y="2705007"/>
            <a:ext cx="1069415" cy="87910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4" name="Straight Arrow Connector 83"/>
          <p:cNvCxnSpPr>
            <a:stCxn id="9" idx="1"/>
            <a:endCxn id="17" idx="3"/>
          </p:cNvCxnSpPr>
          <p:nvPr/>
        </p:nvCxnSpPr>
        <p:spPr>
          <a:xfrm rot="16200000" flipV="1">
            <a:off x="2369158" y="2477201"/>
            <a:ext cx="1069415" cy="133471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8" name="Straight Arrow Connector 87"/>
          <p:cNvCxnSpPr>
            <a:stCxn id="18" idx="0"/>
            <a:endCxn id="29" idx="1"/>
          </p:cNvCxnSpPr>
          <p:nvPr/>
        </p:nvCxnSpPr>
        <p:spPr>
          <a:xfrm rot="5400000" flipH="1" flipV="1">
            <a:off x="6182799" y="1580077"/>
            <a:ext cx="1069415" cy="312896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0" name="Straight Arrow Connector 89"/>
          <p:cNvCxnSpPr>
            <a:stCxn id="20" idx="0"/>
            <a:endCxn id="29" idx="1"/>
          </p:cNvCxnSpPr>
          <p:nvPr/>
        </p:nvCxnSpPr>
        <p:spPr>
          <a:xfrm rot="5400000" flipH="1" flipV="1">
            <a:off x="6406637" y="1803914"/>
            <a:ext cx="1069415" cy="26812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2" name="Straight Arrow Connector 91"/>
          <p:cNvCxnSpPr>
            <a:stCxn id="21" idx="0"/>
            <a:endCxn id="29" idx="1"/>
          </p:cNvCxnSpPr>
          <p:nvPr/>
        </p:nvCxnSpPr>
        <p:spPr>
          <a:xfrm rot="5400000" flipH="1" flipV="1">
            <a:off x="6639999" y="2037277"/>
            <a:ext cx="1069415" cy="221456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4" name="Straight Arrow Connector 93"/>
          <p:cNvCxnSpPr>
            <a:stCxn id="22" idx="0"/>
            <a:endCxn id="29" idx="1"/>
          </p:cNvCxnSpPr>
          <p:nvPr/>
        </p:nvCxnSpPr>
        <p:spPr>
          <a:xfrm rot="5400000" flipH="1" flipV="1">
            <a:off x="6860755" y="2258033"/>
            <a:ext cx="1069415" cy="177305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28" name="Picture 27"/>
          <p:cNvPicPr>
            <a:picLocks noChangeAspect="1"/>
          </p:cNvPicPr>
          <p:nvPr/>
        </p:nvPicPr>
        <p:blipFill>
          <a:blip r:embed="rId3"/>
          <a:stretch>
            <a:fillRect/>
          </a:stretch>
        </p:blipFill>
        <p:spPr>
          <a:xfrm>
            <a:off x="8504238" y="2324100"/>
            <a:ext cx="444500" cy="1104900"/>
          </a:xfrm>
          <a:prstGeom prst="rect">
            <a:avLst/>
          </a:prstGeom>
        </p:spPr>
      </p:pic>
      <p:cxnSp>
        <p:nvCxnSpPr>
          <p:cNvPr id="96" name="Straight Arrow Connector 95"/>
          <p:cNvCxnSpPr>
            <a:stCxn id="23" idx="0"/>
          </p:cNvCxnSpPr>
          <p:nvPr/>
        </p:nvCxnSpPr>
        <p:spPr>
          <a:xfrm rot="5400000" flipH="1" flipV="1">
            <a:off x="7328974" y="2504002"/>
            <a:ext cx="809065" cy="154146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8" name="Straight Arrow Connector 97"/>
          <p:cNvCxnSpPr>
            <a:stCxn id="24" idx="0"/>
            <a:endCxn id="28" idx="1"/>
          </p:cNvCxnSpPr>
          <p:nvPr/>
        </p:nvCxnSpPr>
        <p:spPr>
          <a:xfrm rot="5400000" flipH="1" flipV="1">
            <a:off x="7573449" y="2748477"/>
            <a:ext cx="802715" cy="105886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0" name="Straight Arrow Connector 99"/>
          <p:cNvCxnSpPr>
            <a:stCxn id="25" idx="0"/>
            <a:endCxn id="28" idx="1"/>
          </p:cNvCxnSpPr>
          <p:nvPr/>
        </p:nvCxnSpPr>
        <p:spPr>
          <a:xfrm rot="5400000" flipH="1" flipV="1">
            <a:off x="7787762" y="2962789"/>
            <a:ext cx="802715" cy="63023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2" name="Straight Arrow Connector 101"/>
          <p:cNvCxnSpPr>
            <a:stCxn id="26" idx="0"/>
            <a:endCxn id="28" idx="1"/>
          </p:cNvCxnSpPr>
          <p:nvPr/>
        </p:nvCxnSpPr>
        <p:spPr>
          <a:xfrm rot="5400000" flipH="1" flipV="1">
            <a:off x="8031443" y="3206471"/>
            <a:ext cx="802715" cy="14287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4" name="Straight Arrow Connector 103"/>
          <p:cNvCxnSpPr>
            <a:stCxn id="29" idx="1"/>
            <a:endCxn id="27" idx="4"/>
          </p:cNvCxnSpPr>
          <p:nvPr/>
        </p:nvCxnSpPr>
        <p:spPr>
          <a:xfrm rot="10800000">
            <a:off x="7233584" y="2260600"/>
            <a:ext cx="1048404" cy="34925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6" name="Straight Arrow Connector 105"/>
          <p:cNvCxnSpPr>
            <a:stCxn id="28" idx="1"/>
            <a:endCxn id="27" idx="4"/>
          </p:cNvCxnSpPr>
          <p:nvPr/>
        </p:nvCxnSpPr>
        <p:spPr>
          <a:xfrm rot="10800000">
            <a:off x="7233584" y="2260600"/>
            <a:ext cx="1270654" cy="61595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07" name="Rectangle 106"/>
          <p:cNvSpPr/>
          <p:nvPr/>
        </p:nvSpPr>
        <p:spPr>
          <a:xfrm>
            <a:off x="5010150" y="4216400"/>
            <a:ext cx="142875" cy="101600"/>
          </a:xfrm>
          <a:prstGeom prst="rect">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8" name="Rectangle 107"/>
          <p:cNvSpPr/>
          <p:nvPr/>
        </p:nvSpPr>
        <p:spPr>
          <a:xfrm>
            <a:off x="5162550" y="4368800"/>
            <a:ext cx="142875" cy="101600"/>
          </a:xfrm>
          <a:prstGeom prst="rect">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9" name="Rectangle 108"/>
          <p:cNvSpPr/>
          <p:nvPr/>
        </p:nvSpPr>
        <p:spPr>
          <a:xfrm>
            <a:off x="5314950" y="4521200"/>
            <a:ext cx="142875" cy="101600"/>
          </a:xfrm>
          <a:prstGeom prst="rect">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1" name="Rectangle 110"/>
          <p:cNvSpPr/>
          <p:nvPr/>
        </p:nvSpPr>
        <p:spPr>
          <a:xfrm>
            <a:off x="511268" y="4318000"/>
            <a:ext cx="134097" cy="152400"/>
          </a:xfrm>
          <a:prstGeom prst="rect">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2" name="TextBox 111"/>
          <p:cNvSpPr txBox="1"/>
          <p:nvPr/>
        </p:nvSpPr>
        <p:spPr>
          <a:xfrm>
            <a:off x="333180" y="3162300"/>
            <a:ext cx="593920" cy="369332"/>
          </a:xfrm>
          <a:prstGeom prst="rect">
            <a:avLst/>
          </a:prstGeom>
          <a:noFill/>
        </p:spPr>
        <p:txBody>
          <a:bodyPr wrap="none" rtlCol="0">
            <a:spAutoFit/>
          </a:bodyPr>
          <a:lstStyle/>
          <a:p>
            <a:r>
              <a:rPr lang="en-US" dirty="0" smtClean="0"/>
              <a:t>1 GB</a:t>
            </a:r>
            <a:endParaRPr lang="en-US" dirty="0"/>
          </a:p>
        </p:txBody>
      </p:sp>
      <p:sp>
        <p:nvSpPr>
          <p:cNvPr id="113" name="TextBox 112"/>
          <p:cNvSpPr txBox="1"/>
          <p:nvPr/>
        </p:nvSpPr>
        <p:spPr>
          <a:xfrm>
            <a:off x="4826218" y="3162300"/>
            <a:ext cx="774483" cy="369332"/>
          </a:xfrm>
          <a:prstGeom prst="rect">
            <a:avLst/>
          </a:prstGeom>
          <a:noFill/>
        </p:spPr>
        <p:txBody>
          <a:bodyPr wrap="none" rtlCol="0">
            <a:spAutoFit/>
          </a:bodyPr>
          <a:lstStyle/>
          <a:p>
            <a:r>
              <a:rPr lang="en-US" dirty="0" smtClean="0"/>
              <a:t>10 MB</a:t>
            </a:r>
            <a:endParaRPr lang="en-US" dirty="0"/>
          </a:p>
        </p:txBody>
      </p:sp>
      <p:sp>
        <p:nvSpPr>
          <p:cNvPr id="114" name="TextBox 113"/>
          <p:cNvSpPr txBox="1"/>
          <p:nvPr/>
        </p:nvSpPr>
        <p:spPr>
          <a:xfrm>
            <a:off x="4296080" y="4216400"/>
            <a:ext cx="714070" cy="369332"/>
          </a:xfrm>
          <a:prstGeom prst="rect">
            <a:avLst/>
          </a:prstGeom>
          <a:noFill/>
        </p:spPr>
        <p:txBody>
          <a:bodyPr wrap="none" rtlCol="0">
            <a:spAutoFit/>
          </a:bodyPr>
          <a:lstStyle/>
          <a:p>
            <a:r>
              <a:rPr lang="en-US" dirty="0" smtClean="0"/>
              <a:t>10 KB</a:t>
            </a:r>
            <a:endParaRPr lang="en-US" dirty="0"/>
          </a:p>
        </p:txBody>
      </p:sp>
      <p:sp>
        <p:nvSpPr>
          <p:cNvPr id="115" name="TextBox 114"/>
          <p:cNvSpPr txBox="1"/>
          <p:nvPr/>
        </p:nvSpPr>
        <p:spPr>
          <a:xfrm>
            <a:off x="-68705" y="4341701"/>
            <a:ext cx="714070" cy="369332"/>
          </a:xfrm>
          <a:prstGeom prst="rect">
            <a:avLst/>
          </a:prstGeom>
          <a:noFill/>
        </p:spPr>
        <p:txBody>
          <a:bodyPr wrap="none" rtlCol="0">
            <a:spAutoFit/>
          </a:bodyPr>
          <a:lstStyle/>
          <a:p>
            <a:r>
              <a:rPr lang="en-US" dirty="0" smtClean="0"/>
              <a:t>10 KB</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100" dirty="0" smtClean="0"/>
              <a:t>Parallel buffers/file merge</a:t>
            </a:r>
            <a:endParaRPr lang="en-US" sz="5100" dirty="0"/>
          </a:p>
        </p:txBody>
      </p:sp>
      <p:sp>
        <p:nvSpPr>
          <p:cNvPr id="6" name="Content Placeholder 5"/>
          <p:cNvSpPr>
            <a:spLocks noGrp="1"/>
          </p:cNvSpPr>
          <p:nvPr>
            <p:ph idx="1"/>
          </p:nvPr>
        </p:nvSpPr>
        <p:spPr/>
        <p:txBody>
          <a:bodyPr/>
          <a:lstStyle/>
          <a:p>
            <a:r>
              <a:rPr lang="en-US" dirty="0" smtClean="0"/>
              <a:t>in 5.26 the default for </a:t>
            </a:r>
            <a:r>
              <a:rPr lang="en-US" dirty="0" err="1" smtClean="0"/>
              <a:t>fAutoFlush</a:t>
            </a:r>
            <a:r>
              <a:rPr lang="en-US" dirty="0" smtClean="0"/>
              <a:t> is to write the tree buffers after 30 </a:t>
            </a:r>
            <a:r>
              <a:rPr lang="en-US" dirty="0" err="1" smtClean="0"/>
              <a:t>MBytes</a:t>
            </a:r>
            <a:r>
              <a:rPr lang="en-US" dirty="0" smtClean="0"/>
              <a:t>. When using the parallel buffers merge, the user will have to specify </a:t>
            </a:r>
            <a:r>
              <a:rPr lang="en-US" dirty="0" err="1" smtClean="0"/>
              <a:t>fAutoFlush</a:t>
            </a:r>
            <a:r>
              <a:rPr lang="en-US" dirty="0" smtClean="0"/>
              <a:t> as the number of events in the buffers to force the </a:t>
            </a:r>
            <a:r>
              <a:rPr lang="en-US" dirty="0" err="1" smtClean="0"/>
              <a:t>autoFlush</a:t>
            </a:r>
            <a:r>
              <a:rPr lang="en-US" dirty="0" smtClean="0"/>
              <a:t>.</a:t>
            </a:r>
          </a:p>
          <a:p>
            <a:r>
              <a:rPr lang="en-US" dirty="0" smtClean="0"/>
              <a:t>We still have to fix a minor problem with 5.26 when merging files to take into account the fact that the last buffers are &lt;= </a:t>
            </a:r>
            <a:r>
              <a:rPr lang="en-US" dirty="0" err="1" smtClean="0"/>
              <a:t>fAutoFlush</a:t>
            </a:r>
            <a:endParaRPr lang="en-US" dirty="0"/>
          </a:p>
        </p:txBody>
      </p:sp>
      <p:sp>
        <p:nvSpPr>
          <p:cNvPr id="3" name="Date Placeholder 2"/>
          <p:cNvSpPr>
            <a:spLocks noGrp="1"/>
          </p:cNvSpPr>
          <p:nvPr>
            <p:ph type="dt" sz="half" idx="10"/>
          </p:nvPr>
        </p:nvSpPr>
        <p:spPr/>
        <p:txBody>
          <a:bodyPr/>
          <a:lstStyle/>
          <a:p>
            <a:r>
              <a:rPr lang="en-US" smtClean="0"/>
              <a:t>22 June 2010</a:t>
            </a:r>
            <a:endParaRPr lang="en-US"/>
          </a:p>
        </p:txBody>
      </p:sp>
      <p:sp>
        <p:nvSpPr>
          <p:cNvPr id="4" name="Footer Placeholder 3"/>
          <p:cNvSpPr>
            <a:spLocks noGrp="1"/>
          </p:cNvSpPr>
          <p:nvPr>
            <p:ph type="ftr" sz="quarter" idx="11"/>
          </p:nvPr>
        </p:nvSpPr>
        <p:spPr/>
        <p:txBody>
          <a:bodyPr/>
          <a:lstStyle/>
          <a:p>
            <a:r>
              <a:rPr lang="en-US" smtClean="0"/>
              <a:t>Rene Brun: IO in multicore era</a:t>
            </a:r>
            <a:endParaRPr lang="en-US"/>
          </a:p>
        </p:txBody>
      </p:sp>
      <p:sp>
        <p:nvSpPr>
          <p:cNvPr id="5" name="Slide Number Placeholder 4"/>
          <p:cNvSpPr>
            <a:spLocks noGrp="1"/>
          </p:cNvSpPr>
          <p:nvPr>
            <p:ph type="sldNum" sz="quarter" idx="12"/>
          </p:nvPr>
        </p:nvSpPr>
        <p:spPr/>
        <p:txBody>
          <a:bodyPr/>
          <a:lstStyle/>
          <a:p>
            <a:fld id="{79D12F78-DAA3-0942-9FAF-6458D4485B64}" type="slidenum">
              <a:rPr lang="en-US" smtClean="0"/>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I/O CPU improvements</a:t>
            </a:r>
            <a:endParaRPr lang="en-US" dirty="0"/>
          </a:p>
        </p:txBody>
      </p:sp>
      <p:sp>
        <p:nvSpPr>
          <p:cNvPr id="3" name="Content Placeholder 2"/>
          <p:cNvSpPr>
            <a:spLocks noGrp="1"/>
          </p:cNvSpPr>
          <p:nvPr>
            <p:ph idx="1"/>
          </p:nvPr>
        </p:nvSpPr>
        <p:spPr/>
        <p:txBody>
          <a:bodyPr>
            <a:normAutofit lnSpcReduction="10000"/>
          </a:bodyPr>
          <a:lstStyle/>
          <a:p>
            <a:r>
              <a:rPr lang="en-US" dirty="0" smtClean="0"/>
              <a:t>We are currently working on 2 major improvements that will reduce substantially the </a:t>
            </a:r>
            <a:r>
              <a:rPr lang="en-US" dirty="0" err="1" smtClean="0"/>
              <a:t>cputime</a:t>
            </a:r>
            <a:r>
              <a:rPr lang="en-US" dirty="0" smtClean="0"/>
              <a:t> for I/O.</a:t>
            </a:r>
          </a:p>
          <a:p>
            <a:r>
              <a:rPr lang="en-US" dirty="0" smtClean="0"/>
              <a:t>We are replacing a huge static </a:t>
            </a:r>
            <a:r>
              <a:rPr lang="en-US" dirty="0" smtClean="0">
                <a:solidFill>
                  <a:schemeClr val="accent1"/>
                </a:solidFill>
              </a:rPr>
              <a:t>switch/case </a:t>
            </a:r>
            <a:r>
              <a:rPr lang="en-US" dirty="0" smtClean="0"/>
              <a:t>logic in </a:t>
            </a:r>
            <a:r>
              <a:rPr lang="en-US" dirty="0" err="1" smtClean="0">
                <a:solidFill>
                  <a:srgbClr val="EA6969"/>
                </a:solidFill>
              </a:rPr>
              <a:t>TStreamerInfo::ReadBuffer</a:t>
            </a:r>
            <a:r>
              <a:rPr lang="en-US" dirty="0" smtClean="0">
                <a:solidFill>
                  <a:srgbClr val="EA6969"/>
                </a:solidFill>
              </a:rPr>
              <a:t> </a:t>
            </a:r>
            <a:r>
              <a:rPr lang="en-US" dirty="0" smtClean="0"/>
              <a:t>by a more dynamic algorithm using direct pointers to static functions or functions dynamically compiled with the JIT to implement a more efficient schema evolution.</a:t>
            </a:r>
          </a:p>
          <a:p>
            <a:r>
              <a:rPr lang="en-US" dirty="0" smtClean="0"/>
              <a:t>We are introducing </a:t>
            </a:r>
            <a:r>
              <a:rPr lang="en-US" dirty="0" smtClean="0">
                <a:solidFill>
                  <a:srgbClr val="F2D908"/>
                </a:solidFill>
              </a:rPr>
              <a:t>memory pools </a:t>
            </a:r>
            <a:r>
              <a:rPr lang="en-US" dirty="0" smtClean="0"/>
              <a:t>to reduce the number of new/delete and the memory fragmentation.</a:t>
            </a:r>
            <a:endParaRPr lang="en-US" dirty="0"/>
          </a:p>
        </p:txBody>
      </p:sp>
      <p:sp>
        <p:nvSpPr>
          <p:cNvPr id="4" name="Date Placeholder 3"/>
          <p:cNvSpPr>
            <a:spLocks noGrp="1"/>
          </p:cNvSpPr>
          <p:nvPr>
            <p:ph type="dt" sz="half" idx="10"/>
          </p:nvPr>
        </p:nvSpPr>
        <p:spPr/>
        <p:txBody>
          <a:bodyPr/>
          <a:lstStyle/>
          <a:p>
            <a:r>
              <a:rPr lang="en-US" smtClean="0"/>
              <a:t>22 June 2010</a:t>
            </a:r>
            <a:endParaRPr lang="en-US"/>
          </a:p>
        </p:txBody>
      </p:sp>
      <p:sp>
        <p:nvSpPr>
          <p:cNvPr id="5" name="Footer Placeholder 4"/>
          <p:cNvSpPr>
            <a:spLocks noGrp="1"/>
          </p:cNvSpPr>
          <p:nvPr>
            <p:ph type="ftr" sz="quarter" idx="11"/>
          </p:nvPr>
        </p:nvSpPr>
        <p:spPr/>
        <p:txBody>
          <a:bodyPr/>
          <a:lstStyle/>
          <a:p>
            <a:r>
              <a:rPr lang="en-US" smtClean="0"/>
              <a:t>Rene Brun: IO in multicore era</a:t>
            </a:r>
            <a:endParaRPr lang="en-US"/>
          </a:p>
        </p:txBody>
      </p:sp>
      <p:sp>
        <p:nvSpPr>
          <p:cNvPr id="6" name="Slide Number Placeholder 5"/>
          <p:cNvSpPr>
            <a:spLocks noGrp="1"/>
          </p:cNvSpPr>
          <p:nvPr>
            <p:ph type="sldNum" sz="quarter" idx="12"/>
          </p:nvPr>
        </p:nvSpPr>
        <p:spPr/>
        <p:txBody>
          <a:bodyPr/>
          <a:lstStyle/>
          <a:p>
            <a:fld id="{79D12F78-DAA3-0942-9FAF-6458D4485B64}" type="slidenum">
              <a:rPr lang="en-US" smtClean="0"/>
              <a:pPr/>
              <a:t>27</a:t>
            </a:fld>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smtClean="0"/>
              <a:t>switch/case </a:t>
            </a:r>
            <a:r>
              <a:rPr lang="en-US" sz="5400" dirty="0" err="1" smtClean="0">
                <a:sym typeface="Wingdings"/>
              </a:rPr>
              <a:t></a:t>
            </a:r>
            <a:r>
              <a:rPr lang="en-US" sz="5400" dirty="0" smtClean="0">
                <a:sym typeface="Wingdings"/>
              </a:rPr>
              <a:t> </a:t>
            </a:r>
            <a:r>
              <a:rPr lang="en-US" sz="5400" dirty="0" err="1" smtClean="0">
                <a:sym typeface="Wingdings"/>
              </a:rPr>
              <a:t>longjump</a:t>
            </a:r>
            <a:endParaRPr lang="en-US" sz="5400" dirty="0"/>
          </a:p>
        </p:txBody>
      </p:sp>
      <p:sp>
        <p:nvSpPr>
          <p:cNvPr id="3" name="Content Placeholder 2"/>
          <p:cNvSpPr>
            <a:spLocks noGrp="1"/>
          </p:cNvSpPr>
          <p:nvPr>
            <p:ph idx="1"/>
          </p:nvPr>
        </p:nvSpPr>
        <p:spPr/>
        <p:txBody>
          <a:bodyPr/>
          <a:lstStyle/>
          <a:p>
            <a:r>
              <a:rPr lang="en-US" dirty="0" smtClean="0"/>
              <a:t>The code generated by a long switch/case is not very efficient in C++. We are introducing new functions instead of the inline code in the switch/case.</a:t>
            </a:r>
          </a:p>
          <a:p>
            <a:r>
              <a:rPr lang="en-US" dirty="0" smtClean="0"/>
              <a:t>It is better to have more short functions because the code can be optimized and many ifs statement removed.</a:t>
            </a:r>
          </a:p>
          <a:p>
            <a:r>
              <a:rPr lang="en-US" dirty="0" smtClean="0"/>
              <a:t>This work in 5.27/03 is half-done and preliminary results indicate a gain in </a:t>
            </a:r>
            <a:r>
              <a:rPr lang="en-US" dirty="0" err="1" smtClean="0"/>
              <a:t>cpu</a:t>
            </a:r>
            <a:r>
              <a:rPr lang="en-US" dirty="0" smtClean="0"/>
              <a:t> of a factor 2 </a:t>
            </a:r>
            <a:r>
              <a:rPr lang="en-US" dirty="0" smtClean="0"/>
              <a:t>! (after unzipping)</a:t>
            </a:r>
            <a:endParaRPr lang="en-US" dirty="0"/>
          </a:p>
        </p:txBody>
      </p:sp>
      <p:sp>
        <p:nvSpPr>
          <p:cNvPr id="4" name="Date Placeholder 3"/>
          <p:cNvSpPr>
            <a:spLocks noGrp="1"/>
          </p:cNvSpPr>
          <p:nvPr>
            <p:ph type="dt" sz="half" idx="10"/>
          </p:nvPr>
        </p:nvSpPr>
        <p:spPr/>
        <p:txBody>
          <a:bodyPr/>
          <a:lstStyle/>
          <a:p>
            <a:r>
              <a:rPr lang="en-US" smtClean="0"/>
              <a:t>22 June 2010</a:t>
            </a:r>
            <a:endParaRPr lang="en-US"/>
          </a:p>
        </p:txBody>
      </p:sp>
      <p:sp>
        <p:nvSpPr>
          <p:cNvPr id="5" name="Footer Placeholder 4"/>
          <p:cNvSpPr>
            <a:spLocks noGrp="1"/>
          </p:cNvSpPr>
          <p:nvPr>
            <p:ph type="ftr" sz="quarter" idx="11"/>
          </p:nvPr>
        </p:nvSpPr>
        <p:spPr/>
        <p:txBody>
          <a:bodyPr/>
          <a:lstStyle/>
          <a:p>
            <a:r>
              <a:rPr lang="en-US" smtClean="0"/>
              <a:t>Rene Brun: IO in multicore era</a:t>
            </a:r>
            <a:endParaRPr lang="en-US"/>
          </a:p>
        </p:txBody>
      </p:sp>
      <p:sp>
        <p:nvSpPr>
          <p:cNvPr id="6" name="Slide Number Placeholder 5"/>
          <p:cNvSpPr>
            <a:spLocks noGrp="1"/>
          </p:cNvSpPr>
          <p:nvPr>
            <p:ph type="sldNum" sz="quarter" idx="12"/>
          </p:nvPr>
        </p:nvSpPr>
        <p:spPr/>
        <p:txBody>
          <a:bodyPr/>
          <a:lstStyle/>
          <a:p>
            <a:fld id="{79D12F78-DAA3-0942-9FAF-6458D4485B64}" type="slidenum">
              <a:rPr lang="en-US" smtClean="0"/>
              <a:pPr/>
              <a:t>28</a:t>
            </a:fld>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memory pools</a:t>
            </a:r>
            <a:endParaRPr lang="en-US" dirty="0"/>
          </a:p>
        </p:txBody>
      </p:sp>
      <p:sp>
        <p:nvSpPr>
          <p:cNvPr id="3" name="Content Placeholder 2"/>
          <p:cNvSpPr>
            <a:spLocks noGrp="1"/>
          </p:cNvSpPr>
          <p:nvPr>
            <p:ph idx="1"/>
          </p:nvPr>
        </p:nvSpPr>
        <p:spPr>
          <a:xfrm>
            <a:off x="779462" y="1485900"/>
            <a:ext cx="7581901" cy="4350124"/>
          </a:xfrm>
        </p:spPr>
        <p:txBody>
          <a:bodyPr>
            <a:normAutofit fontScale="92500" lnSpcReduction="10000"/>
          </a:bodyPr>
          <a:lstStyle/>
          <a:p>
            <a:r>
              <a:rPr lang="en-US" dirty="0" smtClean="0"/>
              <a:t>Reading one event requires</a:t>
            </a:r>
          </a:p>
          <a:p>
            <a:pPr lvl="1"/>
            <a:r>
              <a:rPr lang="en-US" dirty="0" smtClean="0"/>
              <a:t>reading the zipped buffer in a dynamic buffer</a:t>
            </a:r>
          </a:p>
          <a:p>
            <a:pPr lvl="1"/>
            <a:r>
              <a:rPr lang="en-US" dirty="0" smtClean="0"/>
              <a:t>unzipping this buffer into another dynamic buffer</a:t>
            </a:r>
          </a:p>
          <a:p>
            <a:pPr lvl="1"/>
            <a:r>
              <a:rPr lang="en-US" dirty="0" smtClean="0"/>
              <a:t>fill the user final structures with the creation in turn of many new objects.</a:t>
            </a:r>
          </a:p>
          <a:p>
            <a:r>
              <a:rPr lang="en-US" dirty="0" smtClean="0"/>
              <a:t>We are introducing a memory pool per branch where the buffer allocation will be inside the pool and possibly the user objects too when the object ownership is delegated to ROOT</a:t>
            </a:r>
            <a:r>
              <a:rPr lang="en-US" dirty="0" smtClean="0"/>
              <a:t>.</a:t>
            </a:r>
          </a:p>
          <a:p>
            <a:r>
              <a:rPr lang="en-US" dirty="0" smtClean="0"/>
              <a:t>Memory pools per branch requires more memory but also save memory by minimizing memory fragmentation.</a:t>
            </a:r>
            <a:endParaRPr lang="en-US" dirty="0"/>
          </a:p>
        </p:txBody>
      </p:sp>
      <p:sp>
        <p:nvSpPr>
          <p:cNvPr id="4" name="Date Placeholder 3"/>
          <p:cNvSpPr>
            <a:spLocks noGrp="1"/>
          </p:cNvSpPr>
          <p:nvPr>
            <p:ph type="dt" sz="half" idx="10"/>
          </p:nvPr>
        </p:nvSpPr>
        <p:spPr/>
        <p:txBody>
          <a:bodyPr/>
          <a:lstStyle/>
          <a:p>
            <a:r>
              <a:rPr lang="en-US" smtClean="0"/>
              <a:t>22 June 2010</a:t>
            </a:r>
            <a:endParaRPr lang="en-US"/>
          </a:p>
        </p:txBody>
      </p:sp>
      <p:sp>
        <p:nvSpPr>
          <p:cNvPr id="5" name="Footer Placeholder 4"/>
          <p:cNvSpPr>
            <a:spLocks noGrp="1"/>
          </p:cNvSpPr>
          <p:nvPr>
            <p:ph type="ftr" sz="quarter" idx="11"/>
          </p:nvPr>
        </p:nvSpPr>
        <p:spPr/>
        <p:txBody>
          <a:bodyPr/>
          <a:lstStyle/>
          <a:p>
            <a:r>
              <a:rPr lang="en-US" smtClean="0"/>
              <a:t>Rene Brun: IO in multicore era</a:t>
            </a:r>
            <a:endParaRPr lang="en-US"/>
          </a:p>
        </p:txBody>
      </p:sp>
      <p:sp>
        <p:nvSpPr>
          <p:cNvPr id="6" name="Slide Number Placeholder 5"/>
          <p:cNvSpPr>
            <a:spLocks noGrp="1"/>
          </p:cNvSpPr>
          <p:nvPr>
            <p:ph type="sldNum" sz="quarter" idx="12"/>
          </p:nvPr>
        </p:nvSpPr>
        <p:spPr/>
        <p:txBody>
          <a:bodyPr/>
          <a:lstStyle/>
          <a:p>
            <a:fld id="{79D12F78-DAA3-0942-9FAF-6458D4485B64}" type="slidenum">
              <a:rPr lang="en-US" smtClean="0"/>
              <a:pPr/>
              <a:t>29</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900" dirty="0" smtClean="0"/>
              <a:t>Automatic branch creation from object model</a:t>
            </a:r>
            <a:endParaRPr lang="en-US" sz="3900" dirty="0"/>
          </a:p>
        </p:txBody>
      </p:sp>
      <p:sp>
        <p:nvSpPr>
          <p:cNvPr id="4" name="Trapezoid 3"/>
          <p:cNvSpPr/>
          <p:nvPr/>
        </p:nvSpPr>
        <p:spPr>
          <a:xfrm>
            <a:off x="521368" y="1991895"/>
            <a:ext cx="2179053" cy="4318000"/>
          </a:xfrm>
          <a:prstGeom prst="trapezoid">
            <a:avLst>
              <a:gd name="adj" fmla="val 781"/>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dirty="0" smtClean="0"/>
              <a:t>float a;</a:t>
            </a:r>
          </a:p>
          <a:p>
            <a:r>
              <a:rPr lang="en-US" dirty="0" err="1" smtClean="0"/>
              <a:t>int</a:t>
            </a:r>
            <a:r>
              <a:rPr lang="en-US" dirty="0" smtClean="0"/>
              <a:t> </a:t>
            </a:r>
            <a:r>
              <a:rPr lang="en-US" dirty="0" err="1" smtClean="0"/>
              <a:t>b</a:t>
            </a:r>
            <a:r>
              <a:rPr lang="en-US" dirty="0" smtClean="0"/>
              <a:t>;</a:t>
            </a:r>
          </a:p>
          <a:p>
            <a:r>
              <a:rPr lang="en-US" dirty="0" smtClean="0"/>
              <a:t>double c[5];</a:t>
            </a:r>
          </a:p>
          <a:p>
            <a:r>
              <a:rPr lang="en-US" dirty="0" err="1" smtClean="0"/>
              <a:t>int</a:t>
            </a:r>
            <a:r>
              <a:rPr lang="en-US" dirty="0" smtClean="0"/>
              <a:t> N;</a:t>
            </a:r>
          </a:p>
          <a:p>
            <a:r>
              <a:rPr lang="en-US" dirty="0" smtClean="0"/>
              <a:t>float* </a:t>
            </a:r>
            <a:r>
              <a:rPr lang="en-US" dirty="0" err="1" smtClean="0"/>
              <a:t>x</a:t>
            </a:r>
            <a:r>
              <a:rPr lang="en-US" dirty="0" smtClean="0"/>
              <a:t>;    //[N]</a:t>
            </a:r>
          </a:p>
          <a:p>
            <a:r>
              <a:rPr lang="en-US" dirty="0" smtClean="0"/>
              <a:t>float* </a:t>
            </a:r>
            <a:r>
              <a:rPr lang="en-US" dirty="0" err="1" smtClean="0"/>
              <a:t>y</a:t>
            </a:r>
            <a:r>
              <a:rPr lang="en-US" dirty="0" smtClean="0"/>
              <a:t>;    //[N]</a:t>
            </a:r>
          </a:p>
          <a:p>
            <a:r>
              <a:rPr lang="en-US" dirty="0" smtClean="0"/>
              <a:t>Class1 c1;</a:t>
            </a:r>
          </a:p>
          <a:p>
            <a:r>
              <a:rPr lang="en-US" dirty="0" smtClean="0"/>
              <a:t>Class2 c2;    //!</a:t>
            </a:r>
          </a:p>
          <a:p>
            <a:r>
              <a:rPr lang="en-US" dirty="0" smtClean="0"/>
              <a:t>Class3 *c3;  </a:t>
            </a:r>
          </a:p>
          <a:p>
            <a:r>
              <a:rPr lang="en-US" dirty="0" err="1" smtClean="0"/>
              <a:t>std::vector</a:t>
            </a:r>
            <a:r>
              <a:rPr lang="en-US" dirty="0" smtClean="0"/>
              <a:t>&lt;T&gt;;</a:t>
            </a:r>
          </a:p>
          <a:p>
            <a:r>
              <a:rPr lang="en-US" dirty="0" err="1" smtClean="0"/>
              <a:t>std::vector</a:t>
            </a:r>
            <a:r>
              <a:rPr lang="en-US" dirty="0" smtClean="0"/>
              <a:t>&lt;T*&gt;;</a:t>
            </a:r>
          </a:p>
          <a:p>
            <a:r>
              <a:rPr lang="en-US" dirty="0" err="1" smtClean="0"/>
              <a:t>TClonesArray</a:t>
            </a:r>
            <a:r>
              <a:rPr lang="en-US" dirty="0" smtClean="0"/>
              <a:t> *</a:t>
            </a:r>
            <a:r>
              <a:rPr lang="en-US" dirty="0" err="1" smtClean="0"/>
              <a:t>tc</a:t>
            </a:r>
            <a:r>
              <a:rPr lang="en-US" dirty="0" smtClean="0"/>
              <a:t>;</a:t>
            </a:r>
            <a:endParaRPr lang="en-US" dirty="0"/>
          </a:p>
        </p:txBody>
      </p:sp>
      <p:sp>
        <p:nvSpPr>
          <p:cNvPr id="5" name="Rectangle 4"/>
          <p:cNvSpPr/>
          <p:nvPr/>
        </p:nvSpPr>
        <p:spPr>
          <a:xfrm>
            <a:off x="3970421" y="1804737"/>
            <a:ext cx="1417053" cy="18715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3970421" y="3708400"/>
            <a:ext cx="1417053" cy="18715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3970421" y="4077368"/>
            <a:ext cx="1417053" cy="18715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3970421" y="4443663"/>
            <a:ext cx="1417053" cy="18715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3970421" y="4919579"/>
            <a:ext cx="1417053" cy="18715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3970421" y="5360737"/>
            <a:ext cx="1417053" cy="18715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3970421" y="5815263"/>
            <a:ext cx="1417053" cy="18715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3970421" y="2598821"/>
            <a:ext cx="1417053" cy="18715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3970421" y="2938379"/>
            <a:ext cx="1417053" cy="18715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3970421" y="3355474"/>
            <a:ext cx="1417053" cy="18715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3970421" y="2259263"/>
            <a:ext cx="1417053" cy="18715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7" name="Straight Arrow Connector 16"/>
          <p:cNvCxnSpPr/>
          <p:nvPr/>
        </p:nvCxnSpPr>
        <p:spPr>
          <a:xfrm flipV="1">
            <a:off x="1363579" y="1898316"/>
            <a:ext cx="2606842" cy="70050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a:endCxn id="15" idx="1"/>
          </p:cNvCxnSpPr>
          <p:nvPr/>
        </p:nvCxnSpPr>
        <p:spPr>
          <a:xfrm flipV="1">
            <a:off x="1176421" y="2352842"/>
            <a:ext cx="2794000" cy="58553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a:endCxn id="12" idx="1"/>
          </p:cNvCxnSpPr>
          <p:nvPr/>
        </p:nvCxnSpPr>
        <p:spPr>
          <a:xfrm flipV="1">
            <a:off x="1844842" y="2692400"/>
            <a:ext cx="2125579" cy="43313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a:endCxn id="13" idx="1"/>
          </p:cNvCxnSpPr>
          <p:nvPr/>
        </p:nvCxnSpPr>
        <p:spPr>
          <a:xfrm flipV="1">
            <a:off x="1176421" y="3031958"/>
            <a:ext cx="2794000" cy="51067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flipV="1">
            <a:off x="1363579" y="3449053"/>
            <a:ext cx="2606842" cy="25934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flipV="1">
            <a:off x="1363579" y="3895558"/>
            <a:ext cx="2606842" cy="18181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p:nvPr/>
        </p:nvCxnSpPr>
        <p:spPr>
          <a:xfrm flipV="1">
            <a:off x="1550737" y="4170947"/>
            <a:ext cx="2419684" cy="9357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a:endCxn id="8" idx="1"/>
          </p:cNvCxnSpPr>
          <p:nvPr/>
        </p:nvCxnSpPr>
        <p:spPr>
          <a:xfrm flipV="1">
            <a:off x="1550737" y="4537242"/>
            <a:ext cx="2419684" cy="38233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p:nvPr/>
        </p:nvCxnSpPr>
        <p:spPr>
          <a:xfrm flipV="1">
            <a:off x="2085474" y="5013158"/>
            <a:ext cx="1884947" cy="9357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5" name="Straight Arrow Connector 34"/>
          <p:cNvCxnSpPr/>
          <p:nvPr/>
        </p:nvCxnSpPr>
        <p:spPr>
          <a:xfrm>
            <a:off x="2259263" y="5360737"/>
            <a:ext cx="1711158" cy="9357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a:endCxn id="11" idx="1"/>
          </p:cNvCxnSpPr>
          <p:nvPr/>
        </p:nvCxnSpPr>
        <p:spPr>
          <a:xfrm>
            <a:off x="2259263" y="5815263"/>
            <a:ext cx="1711158" cy="9357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1" name="Rectangle 40"/>
          <p:cNvSpPr/>
          <p:nvPr/>
        </p:nvSpPr>
        <p:spPr>
          <a:xfrm>
            <a:off x="6122736" y="3449053"/>
            <a:ext cx="1417053" cy="18715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Rectangle 42"/>
          <p:cNvSpPr/>
          <p:nvPr/>
        </p:nvSpPr>
        <p:spPr>
          <a:xfrm>
            <a:off x="6944310" y="4630821"/>
            <a:ext cx="1417053" cy="18715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Rectangle 43"/>
          <p:cNvSpPr/>
          <p:nvPr/>
        </p:nvSpPr>
        <p:spPr>
          <a:xfrm>
            <a:off x="6983662" y="5173579"/>
            <a:ext cx="1417053" cy="18715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Rectangle 44"/>
          <p:cNvSpPr/>
          <p:nvPr/>
        </p:nvSpPr>
        <p:spPr>
          <a:xfrm>
            <a:off x="7234989" y="5735053"/>
            <a:ext cx="1417053" cy="18715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Rectangle 47"/>
          <p:cNvSpPr/>
          <p:nvPr/>
        </p:nvSpPr>
        <p:spPr>
          <a:xfrm>
            <a:off x="7387389" y="5887453"/>
            <a:ext cx="1417053" cy="18715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Rectangle 48"/>
          <p:cNvSpPr/>
          <p:nvPr/>
        </p:nvSpPr>
        <p:spPr>
          <a:xfrm>
            <a:off x="7539789" y="6039853"/>
            <a:ext cx="1417053" cy="18715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Rectangle 49"/>
          <p:cNvSpPr/>
          <p:nvPr/>
        </p:nvSpPr>
        <p:spPr>
          <a:xfrm>
            <a:off x="7692189" y="6192253"/>
            <a:ext cx="1417053" cy="18715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Rectangle 51"/>
          <p:cNvSpPr/>
          <p:nvPr/>
        </p:nvSpPr>
        <p:spPr>
          <a:xfrm>
            <a:off x="7136062" y="5325979"/>
            <a:ext cx="1417053" cy="18715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Rectangle 52"/>
          <p:cNvSpPr/>
          <p:nvPr/>
        </p:nvSpPr>
        <p:spPr>
          <a:xfrm>
            <a:off x="7096710" y="4783221"/>
            <a:ext cx="1417053" cy="18715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 name="Rectangle 53"/>
          <p:cNvSpPr/>
          <p:nvPr/>
        </p:nvSpPr>
        <p:spPr>
          <a:xfrm>
            <a:off x="7249110" y="4935621"/>
            <a:ext cx="1417053" cy="18715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 name="Rectangle 58"/>
          <p:cNvSpPr/>
          <p:nvPr/>
        </p:nvSpPr>
        <p:spPr>
          <a:xfrm>
            <a:off x="6275136" y="3601453"/>
            <a:ext cx="1417053" cy="18715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61" name="Straight Arrow Connector 60"/>
          <p:cNvCxnSpPr>
            <a:stCxn id="7" idx="3"/>
            <a:endCxn id="41" idx="1"/>
          </p:cNvCxnSpPr>
          <p:nvPr/>
        </p:nvCxnSpPr>
        <p:spPr>
          <a:xfrm flipV="1">
            <a:off x="5387474" y="3542632"/>
            <a:ext cx="735262" cy="62831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3" name="Straight Arrow Connector 62"/>
          <p:cNvCxnSpPr>
            <a:stCxn id="7" idx="3"/>
            <a:endCxn id="59" idx="1"/>
          </p:cNvCxnSpPr>
          <p:nvPr/>
        </p:nvCxnSpPr>
        <p:spPr>
          <a:xfrm flipV="1">
            <a:off x="5387474" y="3695032"/>
            <a:ext cx="887662" cy="47591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9" name="Straight Arrow Connector 68"/>
          <p:cNvCxnSpPr>
            <a:stCxn id="9" idx="3"/>
          </p:cNvCxnSpPr>
          <p:nvPr/>
        </p:nvCxnSpPr>
        <p:spPr>
          <a:xfrm flipV="1">
            <a:off x="5387474" y="4783221"/>
            <a:ext cx="1556836" cy="22993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71" name="Straight Arrow Connector 70"/>
          <p:cNvCxnSpPr>
            <a:stCxn id="9" idx="3"/>
            <a:endCxn id="53" idx="1"/>
          </p:cNvCxnSpPr>
          <p:nvPr/>
        </p:nvCxnSpPr>
        <p:spPr>
          <a:xfrm flipV="1">
            <a:off x="5387474" y="4876800"/>
            <a:ext cx="1709236" cy="13635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73" name="Straight Arrow Connector 72"/>
          <p:cNvCxnSpPr>
            <a:stCxn id="9" idx="3"/>
            <a:endCxn id="54" idx="1"/>
          </p:cNvCxnSpPr>
          <p:nvPr/>
        </p:nvCxnSpPr>
        <p:spPr>
          <a:xfrm>
            <a:off x="5387474" y="5013158"/>
            <a:ext cx="1861636" cy="1604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75" name="Straight Arrow Connector 74"/>
          <p:cNvCxnSpPr>
            <a:stCxn id="10" idx="3"/>
          </p:cNvCxnSpPr>
          <p:nvPr/>
        </p:nvCxnSpPr>
        <p:spPr>
          <a:xfrm flipV="1">
            <a:off x="5387474" y="5325979"/>
            <a:ext cx="1556836" cy="12833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77" name="Straight Arrow Connector 76"/>
          <p:cNvCxnSpPr>
            <a:stCxn id="10" idx="3"/>
            <a:endCxn id="52" idx="1"/>
          </p:cNvCxnSpPr>
          <p:nvPr/>
        </p:nvCxnSpPr>
        <p:spPr>
          <a:xfrm flipV="1">
            <a:off x="5387474" y="5419558"/>
            <a:ext cx="1748588" cy="3475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79" name="Straight Arrow Connector 78"/>
          <p:cNvCxnSpPr>
            <a:stCxn id="11" idx="3"/>
            <a:endCxn id="45" idx="1"/>
          </p:cNvCxnSpPr>
          <p:nvPr/>
        </p:nvCxnSpPr>
        <p:spPr>
          <a:xfrm flipV="1">
            <a:off x="5387474" y="5828632"/>
            <a:ext cx="1847515" cy="8021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1" name="Straight Arrow Connector 80"/>
          <p:cNvCxnSpPr>
            <a:stCxn id="11" idx="3"/>
            <a:endCxn id="48" idx="1"/>
          </p:cNvCxnSpPr>
          <p:nvPr/>
        </p:nvCxnSpPr>
        <p:spPr>
          <a:xfrm>
            <a:off x="5387474" y="5908842"/>
            <a:ext cx="1999915" cy="7219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3" name="Straight Arrow Connector 82"/>
          <p:cNvCxnSpPr>
            <a:stCxn id="11" idx="3"/>
            <a:endCxn id="49" idx="1"/>
          </p:cNvCxnSpPr>
          <p:nvPr/>
        </p:nvCxnSpPr>
        <p:spPr>
          <a:xfrm>
            <a:off x="5387474" y="5908842"/>
            <a:ext cx="2152315" cy="22459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5" name="Straight Arrow Connector 84"/>
          <p:cNvCxnSpPr>
            <a:stCxn id="11" idx="3"/>
            <a:endCxn id="50" idx="1"/>
          </p:cNvCxnSpPr>
          <p:nvPr/>
        </p:nvCxnSpPr>
        <p:spPr>
          <a:xfrm>
            <a:off x="5387474" y="5908842"/>
            <a:ext cx="2304715" cy="37699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1" name="Date Placeholder 50"/>
          <p:cNvSpPr>
            <a:spLocks noGrp="1"/>
          </p:cNvSpPr>
          <p:nvPr>
            <p:ph type="dt" sz="half" idx="10"/>
          </p:nvPr>
        </p:nvSpPr>
        <p:spPr/>
        <p:txBody>
          <a:bodyPr/>
          <a:lstStyle/>
          <a:p>
            <a:r>
              <a:rPr lang="en-US" smtClean="0"/>
              <a:t>22 June 2010</a:t>
            </a:r>
            <a:endParaRPr lang="en-US" dirty="0"/>
          </a:p>
        </p:txBody>
      </p:sp>
      <p:sp>
        <p:nvSpPr>
          <p:cNvPr id="55" name="Slide Number Placeholder 54"/>
          <p:cNvSpPr>
            <a:spLocks noGrp="1"/>
          </p:cNvSpPr>
          <p:nvPr>
            <p:ph type="sldNum" sz="quarter" idx="12"/>
          </p:nvPr>
        </p:nvSpPr>
        <p:spPr/>
        <p:txBody>
          <a:bodyPr/>
          <a:lstStyle/>
          <a:p>
            <a:fld id="{64C18D3F-8C6D-8A4C-8F7D-66E65555B529}" type="slidenum">
              <a:rPr lang="en-US" smtClean="0"/>
              <a:pPr/>
              <a:t>3</a:t>
            </a:fld>
            <a:endParaRPr lang="en-US"/>
          </a:p>
        </p:txBody>
      </p:sp>
      <p:sp>
        <p:nvSpPr>
          <p:cNvPr id="56" name="Footer Placeholder 55"/>
          <p:cNvSpPr>
            <a:spLocks noGrp="1"/>
          </p:cNvSpPr>
          <p:nvPr>
            <p:ph type="ftr" sz="quarter" idx="11"/>
          </p:nvPr>
        </p:nvSpPr>
        <p:spPr/>
        <p:txBody>
          <a:bodyPr/>
          <a:lstStyle/>
          <a:p>
            <a:r>
              <a:rPr lang="en-US" smtClean="0"/>
              <a:t>Rene Brun: IO in multicore era</a:t>
            </a:r>
            <a:endParaRPr lang="en-US" dirty="0"/>
          </a:p>
        </p:txBody>
      </p:sp>
      <p:sp>
        <p:nvSpPr>
          <p:cNvPr id="57" name="Rounded Rectangular Callout 56"/>
          <p:cNvSpPr/>
          <p:nvPr/>
        </p:nvSpPr>
        <p:spPr>
          <a:xfrm>
            <a:off x="6651812" y="1761565"/>
            <a:ext cx="1476188" cy="837256"/>
          </a:xfrm>
          <a:prstGeom prst="wedgeRoundRectCallout">
            <a:avLst>
              <a:gd name="adj1" fmla="val -81056"/>
              <a:gd name="adj2" fmla="val 45815"/>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branch buffers</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Memory Pools (2)</a:t>
            </a:r>
            <a:endParaRPr lang="en-US" dirty="0"/>
          </a:p>
        </p:txBody>
      </p:sp>
      <p:sp>
        <p:nvSpPr>
          <p:cNvPr id="3" name="Content Placeholder 2"/>
          <p:cNvSpPr>
            <a:spLocks noGrp="1"/>
          </p:cNvSpPr>
          <p:nvPr>
            <p:ph idx="1"/>
          </p:nvPr>
        </p:nvSpPr>
        <p:spPr/>
        <p:txBody>
          <a:bodyPr>
            <a:normAutofit/>
          </a:bodyPr>
          <a:lstStyle/>
          <a:p>
            <a:r>
              <a:rPr lang="en-US" dirty="0" smtClean="0"/>
              <a:t>Phase 1: The unzipped buffer is in a pool per branch</a:t>
            </a:r>
          </a:p>
          <a:p>
            <a:r>
              <a:rPr lang="en-US" dirty="0" smtClean="0"/>
              <a:t>Phase 2: The user objects are created in the branch pool if root has ownership of the objects in the branch</a:t>
            </a:r>
          </a:p>
          <a:p>
            <a:pPr lvl="1"/>
            <a:r>
              <a:rPr lang="en-US" dirty="0" smtClean="0"/>
              <a:t>Myclass1 *p1 =0;</a:t>
            </a:r>
          </a:p>
          <a:p>
            <a:pPr lvl="1"/>
            <a:r>
              <a:rPr lang="en-US" dirty="0" smtClean="0"/>
              <a:t>tree.SetBranchAddress(“b1”,&amp;p1);</a:t>
            </a:r>
          </a:p>
          <a:p>
            <a:pPr lvl="1"/>
            <a:r>
              <a:rPr lang="en-US" dirty="0" smtClean="0"/>
              <a:t>Myclass2 *p2 = new Myclass2(…);</a:t>
            </a:r>
          </a:p>
          <a:p>
            <a:pPr lvl="1"/>
            <a:r>
              <a:rPr lang="en-US" dirty="0" smtClean="0"/>
              <a:t>tree.SetBranchAddress(“b2”,&amp;p2);</a:t>
            </a:r>
            <a:endParaRPr lang="en-US" dirty="0"/>
          </a:p>
        </p:txBody>
      </p:sp>
      <p:sp>
        <p:nvSpPr>
          <p:cNvPr id="4" name="Date Placeholder 3"/>
          <p:cNvSpPr>
            <a:spLocks noGrp="1"/>
          </p:cNvSpPr>
          <p:nvPr>
            <p:ph type="dt" sz="half" idx="10"/>
          </p:nvPr>
        </p:nvSpPr>
        <p:spPr/>
        <p:txBody>
          <a:bodyPr/>
          <a:lstStyle/>
          <a:p>
            <a:r>
              <a:rPr lang="en-US" smtClean="0"/>
              <a:t>22 June 2010</a:t>
            </a:r>
            <a:endParaRPr lang="en-US" dirty="0"/>
          </a:p>
        </p:txBody>
      </p:sp>
      <p:sp>
        <p:nvSpPr>
          <p:cNvPr id="5" name="Footer Placeholder 4"/>
          <p:cNvSpPr>
            <a:spLocks noGrp="1"/>
          </p:cNvSpPr>
          <p:nvPr>
            <p:ph type="ftr" sz="quarter" idx="11"/>
          </p:nvPr>
        </p:nvSpPr>
        <p:spPr/>
        <p:txBody>
          <a:bodyPr/>
          <a:lstStyle/>
          <a:p>
            <a:r>
              <a:rPr lang="en-US" smtClean="0"/>
              <a:t>Rene Brun: IO in multicore era</a:t>
            </a:r>
            <a:endParaRPr lang="en-US"/>
          </a:p>
        </p:txBody>
      </p:sp>
      <p:sp>
        <p:nvSpPr>
          <p:cNvPr id="6" name="Slide Number Placeholder 5"/>
          <p:cNvSpPr>
            <a:spLocks noGrp="1"/>
          </p:cNvSpPr>
          <p:nvPr>
            <p:ph type="sldNum" sz="quarter" idx="12"/>
          </p:nvPr>
        </p:nvSpPr>
        <p:spPr/>
        <p:txBody>
          <a:bodyPr/>
          <a:lstStyle/>
          <a:p>
            <a:fld id="{79D12F78-DAA3-0942-9FAF-6458D4485B64}" type="slidenum">
              <a:rPr lang="en-US" smtClean="0"/>
              <a:pPr/>
              <a:t>30</a:t>
            </a:fld>
            <a:endParaRPr lang="en-US"/>
          </a:p>
        </p:txBody>
      </p:sp>
      <p:sp>
        <p:nvSpPr>
          <p:cNvPr id="7" name="TextBox 6"/>
          <p:cNvSpPr txBox="1"/>
          <p:nvPr/>
        </p:nvSpPr>
        <p:spPr>
          <a:xfrm>
            <a:off x="5761395" y="3492500"/>
            <a:ext cx="690205" cy="1015663"/>
          </a:xfrm>
          <a:prstGeom prst="rect">
            <a:avLst/>
          </a:prstGeom>
          <a:noFill/>
        </p:spPr>
        <p:txBody>
          <a:bodyPr wrap="square" rtlCol="0">
            <a:spAutoFit/>
          </a:bodyPr>
          <a:lstStyle/>
          <a:p>
            <a:r>
              <a:rPr lang="en-US" sz="6000" dirty="0" smtClean="0"/>
              <a:t>}</a:t>
            </a:r>
            <a:endParaRPr lang="en-US" sz="6000" dirty="0"/>
          </a:p>
        </p:txBody>
      </p:sp>
      <p:sp>
        <p:nvSpPr>
          <p:cNvPr id="8" name="TextBox 7"/>
          <p:cNvSpPr txBox="1"/>
          <p:nvPr/>
        </p:nvSpPr>
        <p:spPr>
          <a:xfrm>
            <a:off x="5761395" y="4343063"/>
            <a:ext cx="690205" cy="1015663"/>
          </a:xfrm>
          <a:prstGeom prst="rect">
            <a:avLst/>
          </a:prstGeom>
          <a:noFill/>
        </p:spPr>
        <p:txBody>
          <a:bodyPr wrap="square" rtlCol="0">
            <a:spAutoFit/>
          </a:bodyPr>
          <a:lstStyle/>
          <a:p>
            <a:r>
              <a:rPr lang="en-US" sz="6000" dirty="0" smtClean="0"/>
              <a:t>}</a:t>
            </a:r>
            <a:endParaRPr lang="en-US" sz="6000" dirty="0"/>
          </a:p>
        </p:txBody>
      </p:sp>
      <p:sp>
        <p:nvSpPr>
          <p:cNvPr id="9" name="Rounded Rectangular Callout 8"/>
          <p:cNvSpPr/>
          <p:nvPr/>
        </p:nvSpPr>
        <p:spPr>
          <a:xfrm>
            <a:off x="6451600" y="3289300"/>
            <a:ext cx="2333812" cy="825500"/>
          </a:xfrm>
          <a:prstGeom prst="wedgeRoundRectCallout">
            <a:avLst>
              <a:gd name="adj1" fmla="val -65455"/>
              <a:gd name="adj2" fmla="val 43505"/>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p1 will be created by ROOT in the branch pool</a:t>
            </a:r>
            <a:endParaRPr lang="en-US" dirty="0"/>
          </a:p>
        </p:txBody>
      </p:sp>
      <p:sp>
        <p:nvSpPr>
          <p:cNvPr id="10" name="Rounded Rectangular Callout 9"/>
          <p:cNvSpPr/>
          <p:nvPr/>
        </p:nvSpPr>
        <p:spPr>
          <a:xfrm>
            <a:off x="6451600" y="4508163"/>
            <a:ext cx="2333812" cy="850563"/>
          </a:xfrm>
          <a:prstGeom prst="wedgeRoundRectCallout">
            <a:avLst>
              <a:gd name="adj1" fmla="val -63279"/>
              <a:gd name="adj2" fmla="val -4691"/>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p2 is managed by user</a:t>
            </a:r>
            <a:endParaRPr lang="en-US" dirty="0"/>
          </a:p>
        </p:txBody>
      </p:sp>
      <p:sp>
        <p:nvSpPr>
          <p:cNvPr id="11" name="Oval Callout 10"/>
          <p:cNvSpPr/>
          <p:nvPr/>
        </p:nvSpPr>
        <p:spPr>
          <a:xfrm>
            <a:off x="2374900" y="5664200"/>
            <a:ext cx="4276912" cy="1057275"/>
          </a:xfrm>
          <a:prstGeom prst="wedgeEllipseCallout">
            <a:avLst>
              <a:gd name="adj1" fmla="val 5892"/>
              <a:gd name="adj2" fmla="val -6723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if ROOT has ownership in dedicated branch pools</a:t>
            </a:r>
          </a:p>
          <a:p>
            <a:pPr algn="ctr"/>
            <a:r>
              <a:rPr lang="en-US" dirty="0" smtClean="0"/>
              <a:t>branch IO could be in parallel</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lstStyle/>
          <a:p>
            <a:r>
              <a:rPr lang="en-US" dirty="0" smtClean="0"/>
              <a:t>Version 5.26 include several features that improve drastically the IO speed, in particular in LANs and WANs. To take advantage of these improvements files must be written with 5.26.</a:t>
            </a:r>
          </a:p>
          <a:p>
            <a:r>
              <a:rPr lang="en-US" dirty="0" smtClean="0"/>
              <a:t>We are currently making new improvements in 5.27/5.28 that will reduce the CPU overhead or optimize the IO (input and output) when running in multi-core mode.</a:t>
            </a:r>
            <a:endParaRPr lang="en-US" dirty="0"/>
          </a:p>
        </p:txBody>
      </p:sp>
      <p:sp>
        <p:nvSpPr>
          <p:cNvPr id="4" name="Date Placeholder 3"/>
          <p:cNvSpPr>
            <a:spLocks noGrp="1"/>
          </p:cNvSpPr>
          <p:nvPr>
            <p:ph type="dt" sz="half" idx="10"/>
          </p:nvPr>
        </p:nvSpPr>
        <p:spPr/>
        <p:txBody>
          <a:bodyPr/>
          <a:lstStyle/>
          <a:p>
            <a:r>
              <a:rPr lang="en-US" smtClean="0"/>
              <a:t>22 June 2010</a:t>
            </a:r>
            <a:endParaRPr lang="en-US"/>
          </a:p>
        </p:txBody>
      </p:sp>
      <p:sp>
        <p:nvSpPr>
          <p:cNvPr id="5" name="Footer Placeholder 4"/>
          <p:cNvSpPr>
            <a:spLocks noGrp="1"/>
          </p:cNvSpPr>
          <p:nvPr>
            <p:ph type="ftr" sz="quarter" idx="11"/>
          </p:nvPr>
        </p:nvSpPr>
        <p:spPr/>
        <p:txBody>
          <a:bodyPr/>
          <a:lstStyle/>
          <a:p>
            <a:r>
              <a:rPr lang="en-US" smtClean="0"/>
              <a:t>Rene Brun: IO in multicore era</a:t>
            </a:r>
            <a:endParaRPr lang="en-US"/>
          </a:p>
        </p:txBody>
      </p:sp>
      <p:sp>
        <p:nvSpPr>
          <p:cNvPr id="6" name="Slide Number Placeholder 5"/>
          <p:cNvSpPr>
            <a:spLocks noGrp="1"/>
          </p:cNvSpPr>
          <p:nvPr>
            <p:ph type="sldNum" sz="quarter" idx="12"/>
          </p:nvPr>
        </p:nvSpPr>
        <p:spPr/>
        <p:txBody>
          <a:bodyPr/>
          <a:lstStyle/>
          <a:p>
            <a:fld id="{79D12F78-DAA3-0942-9FAF-6458D4485B64}" type="slidenum">
              <a:rPr lang="en-US" smtClean="0"/>
              <a:pPr/>
              <a:t>31</a:t>
            </a:fld>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2</a:t>
            </a:r>
            <a:endParaRPr lang="en-US" dirty="0"/>
          </a:p>
        </p:txBody>
      </p:sp>
      <p:sp>
        <p:nvSpPr>
          <p:cNvPr id="3" name="Content Placeholder 2"/>
          <p:cNvSpPr>
            <a:spLocks noGrp="1"/>
          </p:cNvSpPr>
          <p:nvPr>
            <p:ph idx="1"/>
          </p:nvPr>
        </p:nvSpPr>
        <p:spPr/>
        <p:txBody>
          <a:bodyPr/>
          <a:lstStyle/>
          <a:p>
            <a:r>
              <a:rPr lang="en-US" dirty="0" smtClean="0"/>
              <a:t>The combination of the </a:t>
            </a:r>
            <a:r>
              <a:rPr lang="en-US" dirty="0" err="1" smtClean="0"/>
              <a:t>TreeCache</a:t>
            </a:r>
            <a:r>
              <a:rPr lang="en-US" dirty="0" smtClean="0"/>
              <a:t>  with local caching  is a fantastic alternative to the current inefficient and bureaucratic push model where thousands of files are pushed to T2, T3 and then jobs send to the data.</a:t>
            </a:r>
          </a:p>
          <a:p>
            <a:r>
              <a:rPr lang="en-US" dirty="0" smtClean="0"/>
              <a:t>It is very unfortunate that no grid tools exist to simulate the push and pull behaviors. Only gradual prototyping at a small scale in T3, then in T2 can tell us if this is the right direction. I am convinced that it is the right direction.</a:t>
            </a:r>
            <a:endParaRPr lang="en-US" dirty="0"/>
          </a:p>
        </p:txBody>
      </p:sp>
      <p:sp>
        <p:nvSpPr>
          <p:cNvPr id="4" name="Date Placeholder 3"/>
          <p:cNvSpPr>
            <a:spLocks noGrp="1"/>
          </p:cNvSpPr>
          <p:nvPr>
            <p:ph type="dt" sz="half" idx="10"/>
          </p:nvPr>
        </p:nvSpPr>
        <p:spPr/>
        <p:txBody>
          <a:bodyPr/>
          <a:lstStyle/>
          <a:p>
            <a:r>
              <a:rPr lang="en-US" smtClean="0"/>
              <a:t>22 June 2010</a:t>
            </a:r>
            <a:endParaRPr lang="en-US"/>
          </a:p>
        </p:txBody>
      </p:sp>
      <p:sp>
        <p:nvSpPr>
          <p:cNvPr id="5" name="Footer Placeholder 4"/>
          <p:cNvSpPr>
            <a:spLocks noGrp="1"/>
          </p:cNvSpPr>
          <p:nvPr>
            <p:ph type="ftr" sz="quarter" idx="11"/>
          </p:nvPr>
        </p:nvSpPr>
        <p:spPr/>
        <p:txBody>
          <a:bodyPr/>
          <a:lstStyle/>
          <a:p>
            <a:r>
              <a:rPr lang="en-US" smtClean="0"/>
              <a:t>Rene Brun: IO in multicore era</a:t>
            </a:r>
            <a:endParaRPr lang="en-US"/>
          </a:p>
        </p:txBody>
      </p:sp>
      <p:sp>
        <p:nvSpPr>
          <p:cNvPr id="6" name="Slide Number Placeholder 5"/>
          <p:cNvSpPr>
            <a:spLocks noGrp="1"/>
          </p:cNvSpPr>
          <p:nvPr>
            <p:ph type="sldNum" sz="quarter" idx="12"/>
          </p:nvPr>
        </p:nvSpPr>
        <p:spPr/>
        <p:txBody>
          <a:bodyPr/>
          <a:lstStyle/>
          <a:p>
            <a:fld id="{79D12F78-DAA3-0942-9FAF-6458D4485B64}" type="slidenum">
              <a:rPr lang="en-US" smtClean="0"/>
              <a:pPr/>
              <a:t>32</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581901" cy="1149723"/>
          </a:xfrm>
        </p:spPr>
        <p:txBody>
          <a:bodyPr/>
          <a:lstStyle/>
          <a:p>
            <a:r>
              <a:rPr lang="en-US" sz="3400" dirty="0" err="1" smtClean="0"/>
              <a:t>ObjectWise/MemberWise</a:t>
            </a:r>
            <a:r>
              <a:rPr lang="en-US" sz="3400" dirty="0" smtClean="0"/>
              <a:t> Streaming</a:t>
            </a:r>
            <a:endParaRPr lang="en-US" sz="3400" dirty="0"/>
          </a:p>
        </p:txBody>
      </p:sp>
      <p:sp>
        <p:nvSpPr>
          <p:cNvPr id="3" name="Rectangle 2"/>
          <p:cNvSpPr/>
          <p:nvPr/>
        </p:nvSpPr>
        <p:spPr>
          <a:xfrm>
            <a:off x="779462" y="2794000"/>
            <a:ext cx="1125538" cy="1930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a:t>
            </a:r>
          </a:p>
          <a:p>
            <a:pPr algn="ctr"/>
            <a:r>
              <a:rPr lang="en-US" dirty="0" err="1" smtClean="0"/>
              <a:t>b</a:t>
            </a:r>
            <a:endParaRPr lang="en-US" dirty="0" smtClean="0"/>
          </a:p>
          <a:p>
            <a:pPr algn="ctr"/>
            <a:r>
              <a:rPr lang="en-US" dirty="0" err="1" smtClean="0"/>
              <a:t>c</a:t>
            </a:r>
            <a:endParaRPr lang="en-US" dirty="0" smtClean="0"/>
          </a:p>
          <a:p>
            <a:pPr algn="ctr"/>
            <a:r>
              <a:rPr lang="en-US" dirty="0" smtClean="0"/>
              <a:t>d</a:t>
            </a:r>
          </a:p>
          <a:p>
            <a:pPr algn="ctr"/>
            <a:endParaRPr lang="en-US" dirty="0"/>
          </a:p>
        </p:txBody>
      </p:sp>
      <p:sp>
        <p:nvSpPr>
          <p:cNvPr id="4" name="Rectangle 3"/>
          <p:cNvSpPr/>
          <p:nvPr/>
        </p:nvSpPr>
        <p:spPr>
          <a:xfrm>
            <a:off x="5105400" y="2794000"/>
            <a:ext cx="3721100" cy="330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a1b1c1d1a2b2c2d2…</a:t>
            </a:r>
            <a:r>
              <a:rPr lang="en-US" dirty="0" err="1" smtClean="0"/>
              <a:t>anbncndn</a:t>
            </a:r>
            <a:endParaRPr lang="en-US" dirty="0"/>
          </a:p>
        </p:txBody>
      </p:sp>
      <p:sp>
        <p:nvSpPr>
          <p:cNvPr id="5" name="Rectangle 4"/>
          <p:cNvSpPr/>
          <p:nvPr/>
        </p:nvSpPr>
        <p:spPr>
          <a:xfrm>
            <a:off x="5105400" y="3619500"/>
            <a:ext cx="3721100" cy="330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a1a2..anb1b2..bnc1c2..cnd1d2..dn</a:t>
            </a:r>
            <a:endParaRPr lang="en-US" dirty="0"/>
          </a:p>
        </p:txBody>
      </p:sp>
      <p:sp>
        <p:nvSpPr>
          <p:cNvPr id="6" name="Rectangle 5"/>
          <p:cNvSpPr/>
          <p:nvPr/>
        </p:nvSpPr>
        <p:spPr>
          <a:xfrm>
            <a:off x="5105400" y="4394200"/>
            <a:ext cx="1701800" cy="330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a1a2…an</a:t>
            </a:r>
            <a:endParaRPr lang="en-US" dirty="0"/>
          </a:p>
        </p:txBody>
      </p:sp>
      <p:sp>
        <p:nvSpPr>
          <p:cNvPr id="7" name="Rectangle 6"/>
          <p:cNvSpPr/>
          <p:nvPr/>
        </p:nvSpPr>
        <p:spPr>
          <a:xfrm>
            <a:off x="5105400" y="5041900"/>
            <a:ext cx="1701800" cy="330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b1b2…</a:t>
            </a:r>
            <a:r>
              <a:rPr lang="en-US" dirty="0" err="1" smtClean="0"/>
              <a:t>bn</a:t>
            </a:r>
            <a:endParaRPr lang="en-US" dirty="0"/>
          </a:p>
        </p:txBody>
      </p:sp>
      <p:sp>
        <p:nvSpPr>
          <p:cNvPr id="8" name="Rectangle 7"/>
          <p:cNvSpPr/>
          <p:nvPr/>
        </p:nvSpPr>
        <p:spPr>
          <a:xfrm>
            <a:off x="5105400" y="5638800"/>
            <a:ext cx="1701800" cy="330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c1c2…</a:t>
            </a:r>
            <a:r>
              <a:rPr lang="en-US" dirty="0" err="1" smtClean="0"/>
              <a:t>cn</a:t>
            </a:r>
            <a:endParaRPr lang="en-US" dirty="0"/>
          </a:p>
        </p:txBody>
      </p:sp>
      <p:sp>
        <p:nvSpPr>
          <p:cNvPr id="9" name="Rectangle 8"/>
          <p:cNvSpPr/>
          <p:nvPr/>
        </p:nvSpPr>
        <p:spPr>
          <a:xfrm>
            <a:off x="5105400" y="6184900"/>
            <a:ext cx="1701800" cy="3302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d1d2…</a:t>
            </a:r>
            <a:r>
              <a:rPr lang="en-US" dirty="0" err="1" smtClean="0"/>
              <a:t>dn</a:t>
            </a:r>
            <a:endParaRPr lang="en-US" dirty="0"/>
          </a:p>
        </p:txBody>
      </p:sp>
      <p:cxnSp>
        <p:nvCxnSpPr>
          <p:cNvPr id="11" name="Straight Arrow Connector 10"/>
          <p:cNvCxnSpPr/>
          <p:nvPr/>
        </p:nvCxnSpPr>
        <p:spPr>
          <a:xfrm flipV="1">
            <a:off x="1905000" y="2946400"/>
            <a:ext cx="3200400" cy="6731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a:endCxn id="5" idx="1"/>
          </p:cNvCxnSpPr>
          <p:nvPr/>
        </p:nvCxnSpPr>
        <p:spPr>
          <a:xfrm>
            <a:off x="1905000" y="3619500"/>
            <a:ext cx="3200400" cy="1651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a:endCxn id="6" idx="1"/>
          </p:cNvCxnSpPr>
          <p:nvPr/>
        </p:nvCxnSpPr>
        <p:spPr>
          <a:xfrm>
            <a:off x="1905000" y="3619500"/>
            <a:ext cx="3200400" cy="939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a:endCxn id="7" idx="1"/>
          </p:cNvCxnSpPr>
          <p:nvPr/>
        </p:nvCxnSpPr>
        <p:spPr>
          <a:xfrm>
            <a:off x="1905000" y="3619500"/>
            <a:ext cx="3200400" cy="15875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a:endCxn id="8" idx="1"/>
          </p:cNvCxnSpPr>
          <p:nvPr/>
        </p:nvCxnSpPr>
        <p:spPr>
          <a:xfrm>
            <a:off x="1905000" y="3619500"/>
            <a:ext cx="3200400" cy="21844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a:endCxn id="9" idx="1"/>
          </p:cNvCxnSpPr>
          <p:nvPr/>
        </p:nvCxnSpPr>
        <p:spPr>
          <a:xfrm>
            <a:off x="1905000" y="3619500"/>
            <a:ext cx="3200400" cy="27305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3" name="Rounded Rectangular Callout 22"/>
          <p:cNvSpPr/>
          <p:nvPr/>
        </p:nvSpPr>
        <p:spPr>
          <a:xfrm>
            <a:off x="2971800" y="1562100"/>
            <a:ext cx="2374900" cy="609600"/>
          </a:xfrm>
          <a:prstGeom prst="wedgeRoundRectCallout">
            <a:avLst>
              <a:gd name="adj1" fmla="val -51849"/>
              <a:gd name="adj2" fmla="val 139583"/>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3 modes to stream</a:t>
            </a:r>
          </a:p>
          <a:p>
            <a:pPr algn="ctr"/>
            <a:r>
              <a:rPr lang="en-US" dirty="0" smtClean="0"/>
              <a:t>an object</a:t>
            </a:r>
            <a:endParaRPr lang="en-US" dirty="0"/>
          </a:p>
        </p:txBody>
      </p:sp>
      <p:sp>
        <p:nvSpPr>
          <p:cNvPr id="24" name="TextBox 23"/>
          <p:cNvSpPr txBox="1"/>
          <p:nvPr/>
        </p:nvSpPr>
        <p:spPr>
          <a:xfrm rot="20931986">
            <a:off x="2324099" y="2939534"/>
            <a:ext cx="2368332" cy="369332"/>
          </a:xfrm>
          <a:prstGeom prst="rect">
            <a:avLst/>
          </a:prstGeom>
          <a:noFill/>
        </p:spPr>
        <p:txBody>
          <a:bodyPr wrap="none" rtlCol="0">
            <a:spAutoFit/>
          </a:bodyPr>
          <a:lstStyle/>
          <a:p>
            <a:r>
              <a:rPr lang="en-US" dirty="0" smtClean="0"/>
              <a:t>object-wise to a buffer</a:t>
            </a:r>
            <a:endParaRPr lang="en-US" dirty="0"/>
          </a:p>
        </p:txBody>
      </p:sp>
      <p:sp>
        <p:nvSpPr>
          <p:cNvPr id="25" name="TextBox 24"/>
          <p:cNvSpPr txBox="1"/>
          <p:nvPr/>
        </p:nvSpPr>
        <p:spPr>
          <a:xfrm rot="241184">
            <a:off x="2515288" y="3624035"/>
            <a:ext cx="2580341" cy="369332"/>
          </a:xfrm>
          <a:prstGeom prst="rect">
            <a:avLst/>
          </a:prstGeom>
          <a:noFill/>
        </p:spPr>
        <p:txBody>
          <a:bodyPr wrap="none" rtlCol="0">
            <a:spAutoFit/>
          </a:bodyPr>
          <a:lstStyle/>
          <a:p>
            <a:r>
              <a:rPr lang="en-US" dirty="0" smtClean="0"/>
              <a:t>member-wise to a buffer</a:t>
            </a:r>
            <a:endParaRPr lang="en-US" dirty="0"/>
          </a:p>
        </p:txBody>
      </p:sp>
      <p:sp>
        <p:nvSpPr>
          <p:cNvPr id="26" name="TextBox 25"/>
          <p:cNvSpPr txBox="1"/>
          <p:nvPr/>
        </p:nvSpPr>
        <p:spPr>
          <a:xfrm rot="2417708">
            <a:off x="2122770" y="4877349"/>
            <a:ext cx="2590936" cy="369332"/>
          </a:xfrm>
          <a:prstGeom prst="rect">
            <a:avLst/>
          </a:prstGeom>
          <a:noFill/>
        </p:spPr>
        <p:txBody>
          <a:bodyPr wrap="none" rtlCol="0">
            <a:spAutoFit/>
          </a:bodyPr>
          <a:lstStyle/>
          <a:p>
            <a:r>
              <a:rPr lang="en-US" dirty="0" smtClean="0"/>
              <a:t>each member to a buffer</a:t>
            </a:r>
            <a:endParaRPr lang="en-US" dirty="0"/>
          </a:p>
        </p:txBody>
      </p:sp>
      <p:sp>
        <p:nvSpPr>
          <p:cNvPr id="27" name="Cloud Callout 26"/>
          <p:cNvSpPr/>
          <p:nvPr/>
        </p:nvSpPr>
        <p:spPr>
          <a:xfrm>
            <a:off x="6997700" y="4876800"/>
            <a:ext cx="2362200" cy="1473200"/>
          </a:xfrm>
          <a:prstGeom prst="cloud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member-wise gives better compression</a:t>
            </a:r>
            <a:endParaRPr lang="en-US" dirty="0"/>
          </a:p>
        </p:txBody>
      </p:sp>
      <p:sp>
        <p:nvSpPr>
          <p:cNvPr id="21" name="Date Placeholder 20"/>
          <p:cNvSpPr>
            <a:spLocks noGrp="1"/>
          </p:cNvSpPr>
          <p:nvPr>
            <p:ph type="dt" sz="half" idx="10"/>
          </p:nvPr>
        </p:nvSpPr>
        <p:spPr/>
        <p:txBody>
          <a:bodyPr/>
          <a:lstStyle/>
          <a:p>
            <a:r>
              <a:rPr lang="en-US" smtClean="0"/>
              <a:t>22 June 2010</a:t>
            </a:r>
            <a:endParaRPr lang="en-US" dirty="0"/>
          </a:p>
        </p:txBody>
      </p:sp>
      <p:sp>
        <p:nvSpPr>
          <p:cNvPr id="28" name="Slide Number Placeholder 27"/>
          <p:cNvSpPr>
            <a:spLocks noGrp="1"/>
          </p:cNvSpPr>
          <p:nvPr>
            <p:ph type="sldNum" sz="quarter" idx="12"/>
          </p:nvPr>
        </p:nvSpPr>
        <p:spPr/>
        <p:txBody>
          <a:bodyPr/>
          <a:lstStyle/>
          <a:p>
            <a:fld id="{64C18D3F-8C6D-8A4C-8F7D-66E65555B529}" type="slidenum">
              <a:rPr lang="en-US" smtClean="0"/>
              <a:pPr/>
              <a:t>4</a:t>
            </a:fld>
            <a:endParaRPr lang="en-US"/>
          </a:p>
        </p:txBody>
      </p:sp>
      <p:sp>
        <p:nvSpPr>
          <p:cNvPr id="29" name="Footer Placeholder 28"/>
          <p:cNvSpPr>
            <a:spLocks noGrp="1"/>
          </p:cNvSpPr>
          <p:nvPr>
            <p:ph type="ftr" sz="quarter" idx="11"/>
          </p:nvPr>
        </p:nvSpPr>
        <p:spPr/>
        <p:txBody>
          <a:bodyPr/>
          <a:lstStyle/>
          <a:p>
            <a:r>
              <a:rPr lang="en-US" smtClean="0"/>
              <a:t>Rene Brun: IO in multicore era</a:t>
            </a:r>
            <a:endParaRPr lang="en-US" dirty="0"/>
          </a:p>
        </p:txBody>
      </p:sp>
      <p:sp>
        <p:nvSpPr>
          <p:cNvPr id="30" name="Rounded Rectangular Callout 29"/>
          <p:cNvSpPr/>
          <p:nvPr/>
        </p:nvSpPr>
        <p:spPr>
          <a:xfrm>
            <a:off x="5910356" y="1079500"/>
            <a:ext cx="2174688" cy="1092200"/>
          </a:xfrm>
          <a:prstGeom prst="wedgeRoundRectCallout">
            <a:avLst>
              <a:gd name="adj1" fmla="val -147559"/>
              <a:gd name="adj2" fmla="val 188114"/>
              <a:gd name="adj3" fmla="val 16667"/>
            </a:avLst>
          </a:prstGeom>
          <a:solidFill>
            <a:schemeClr val="accent5">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member-wise streaming of collections is now the default in 5.27</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 name="Parallelogram 22"/>
          <p:cNvSpPr/>
          <p:nvPr/>
        </p:nvSpPr>
        <p:spPr>
          <a:xfrm>
            <a:off x="5435600" y="1752600"/>
            <a:ext cx="469900" cy="355600"/>
          </a:xfrm>
          <a:prstGeom prst="parallelogram">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gular Pentagon 21"/>
          <p:cNvSpPr/>
          <p:nvPr/>
        </p:nvSpPr>
        <p:spPr>
          <a:xfrm>
            <a:off x="4570414" y="1752600"/>
            <a:ext cx="497630" cy="355600"/>
          </a:xfrm>
          <a:prstGeom prst="pent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Trapezoid 20"/>
          <p:cNvSpPr/>
          <p:nvPr/>
        </p:nvSpPr>
        <p:spPr>
          <a:xfrm>
            <a:off x="3835400" y="1752600"/>
            <a:ext cx="266700" cy="355600"/>
          </a:xfrm>
          <a:prstGeom prst="trapezoi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2336055" y="1752600"/>
            <a:ext cx="546845" cy="355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a:xfrm>
            <a:off x="779462" y="107577"/>
            <a:ext cx="7581901" cy="1200523"/>
          </a:xfrm>
        </p:spPr>
        <p:txBody>
          <a:bodyPr/>
          <a:lstStyle/>
          <a:p>
            <a:r>
              <a:rPr lang="en-US" dirty="0" smtClean="0"/>
              <a:t>Important factors</a:t>
            </a:r>
            <a:endParaRPr lang="en-US" dirty="0"/>
          </a:p>
        </p:txBody>
      </p:sp>
      <p:sp>
        <p:nvSpPr>
          <p:cNvPr id="5" name="Can 4"/>
          <p:cNvSpPr/>
          <p:nvPr/>
        </p:nvSpPr>
        <p:spPr>
          <a:xfrm>
            <a:off x="5740400" y="5313402"/>
            <a:ext cx="1498600" cy="1003300"/>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Local</a:t>
            </a:r>
          </a:p>
          <a:p>
            <a:pPr algn="ctr"/>
            <a:r>
              <a:rPr lang="en-US" dirty="0" smtClean="0"/>
              <a:t>Disk file</a:t>
            </a:r>
            <a:endParaRPr lang="en-US" dirty="0"/>
          </a:p>
        </p:txBody>
      </p:sp>
      <p:sp>
        <p:nvSpPr>
          <p:cNvPr id="6" name="Can 5"/>
          <p:cNvSpPr/>
          <p:nvPr/>
        </p:nvSpPr>
        <p:spPr>
          <a:xfrm>
            <a:off x="779462" y="5334000"/>
            <a:ext cx="1498600" cy="1003300"/>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Remote</a:t>
            </a:r>
          </a:p>
          <a:p>
            <a:pPr algn="ctr"/>
            <a:r>
              <a:rPr lang="en-US" dirty="0" smtClean="0"/>
              <a:t>Disk file</a:t>
            </a:r>
            <a:endParaRPr lang="en-US" dirty="0"/>
          </a:p>
        </p:txBody>
      </p:sp>
      <p:sp>
        <p:nvSpPr>
          <p:cNvPr id="7" name="Lightning Bolt 6"/>
          <p:cNvSpPr/>
          <p:nvPr/>
        </p:nvSpPr>
        <p:spPr>
          <a:xfrm rot="15601122">
            <a:off x="3161446" y="3968143"/>
            <a:ext cx="891366" cy="2399965"/>
          </a:xfrm>
          <a:prstGeom prst="lightningBol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8" name="Rectangle 7"/>
          <p:cNvSpPr/>
          <p:nvPr/>
        </p:nvSpPr>
        <p:spPr>
          <a:xfrm>
            <a:off x="4406900" y="3949700"/>
            <a:ext cx="2413000" cy="2667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Zipped buffer</a:t>
            </a:r>
            <a:endParaRPr lang="en-US" dirty="0"/>
          </a:p>
        </p:txBody>
      </p:sp>
      <p:sp>
        <p:nvSpPr>
          <p:cNvPr id="11" name="Rectangle 10"/>
          <p:cNvSpPr/>
          <p:nvPr/>
        </p:nvSpPr>
        <p:spPr>
          <a:xfrm>
            <a:off x="673100" y="3251200"/>
            <a:ext cx="3733800" cy="2667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Unzipped buffer</a:t>
            </a:r>
            <a:endParaRPr lang="en-US" dirty="0"/>
          </a:p>
        </p:txBody>
      </p:sp>
      <p:cxnSp>
        <p:nvCxnSpPr>
          <p:cNvPr id="13" name="Straight Arrow Connector 12"/>
          <p:cNvCxnSpPr>
            <a:stCxn id="4" idx="2"/>
          </p:cNvCxnSpPr>
          <p:nvPr/>
        </p:nvCxnSpPr>
        <p:spPr>
          <a:xfrm rot="5400000">
            <a:off x="3898107" y="1245394"/>
            <a:ext cx="609600" cy="73501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a:stCxn id="4" idx="2"/>
          </p:cNvCxnSpPr>
          <p:nvPr/>
        </p:nvCxnSpPr>
        <p:spPr>
          <a:xfrm rot="16200000" flipH="1">
            <a:off x="4437856" y="1440656"/>
            <a:ext cx="609601" cy="34448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a:stCxn id="4" idx="2"/>
          </p:cNvCxnSpPr>
          <p:nvPr/>
        </p:nvCxnSpPr>
        <p:spPr>
          <a:xfrm rot="16200000" flipH="1">
            <a:off x="4869656" y="1008856"/>
            <a:ext cx="444500" cy="104298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a:stCxn id="4" idx="2"/>
          </p:cNvCxnSpPr>
          <p:nvPr/>
        </p:nvCxnSpPr>
        <p:spPr>
          <a:xfrm rot="5400000">
            <a:off x="3307557" y="654844"/>
            <a:ext cx="609601" cy="191611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4" name="Oval 23"/>
          <p:cNvSpPr/>
          <p:nvPr/>
        </p:nvSpPr>
        <p:spPr>
          <a:xfrm>
            <a:off x="1955056" y="2032000"/>
            <a:ext cx="380999"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2107456" y="2184400"/>
            <a:ext cx="380999"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2259856" y="2336800"/>
            <a:ext cx="380999"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2412256" y="2489200"/>
            <a:ext cx="380999"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2564656" y="2641600"/>
            <a:ext cx="380999"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2717056" y="2794000"/>
            <a:ext cx="380999" cy="1524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Trapezoid 29"/>
          <p:cNvSpPr/>
          <p:nvPr/>
        </p:nvSpPr>
        <p:spPr>
          <a:xfrm>
            <a:off x="3683000" y="1917701"/>
            <a:ext cx="152400" cy="228600"/>
          </a:xfrm>
          <a:prstGeom prst="trapezoi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Trapezoid 31"/>
          <p:cNvSpPr/>
          <p:nvPr/>
        </p:nvSpPr>
        <p:spPr>
          <a:xfrm>
            <a:off x="3835400" y="2070101"/>
            <a:ext cx="152400" cy="228600"/>
          </a:xfrm>
          <a:prstGeom prst="trapezoi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Trapezoid 32"/>
          <p:cNvSpPr/>
          <p:nvPr/>
        </p:nvSpPr>
        <p:spPr>
          <a:xfrm>
            <a:off x="3987800" y="2222501"/>
            <a:ext cx="152400" cy="228600"/>
          </a:xfrm>
          <a:prstGeom prst="trapezoi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Trapezoid 33"/>
          <p:cNvSpPr/>
          <p:nvPr/>
        </p:nvSpPr>
        <p:spPr>
          <a:xfrm>
            <a:off x="4140200" y="2374901"/>
            <a:ext cx="152400" cy="228600"/>
          </a:xfrm>
          <a:prstGeom prst="trapezoi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Trapezoid 34"/>
          <p:cNvSpPr/>
          <p:nvPr/>
        </p:nvSpPr>
        <p:spPr>
          <a:xfrm>
            <a:off x="4292600" y="2527301"/>
            <a:ext cx="152400" cy="228600"/>
          </a:xfrm>
          <a:prstGeom prst="trapezoi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Regular Pentagon 35"/>
          <p:cNvSpPr/>
          <p:nvPr/>
        </p:nvSpPr>
        <p:spPr>
          <a:xfrm>
            <a:off x="4609356" y="2070101"/>
            <a:ext cx="305544" cy="152400"/>
          </a:xfrm>
          <a:prstGeom prst="pent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Regular Pentagon 36"/>
          <p:cNvSpPr/>
          <p:nvPr/>
        </p:nvSpPr>
        <p:spPr>
          <a:xfrm>
            <a:off x="4761756" y="2222501"/>
            <a:ext cx="305544" cy="152400"/>
          </a:xfrm>
          <a:prstGeom prst="pent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Regular Pentagon 37"/>
          <p:cNvSpPr/>
          <p:nvPr/>
        </p:nvSpPr>
        <p:spPr>
          <a:xfrm>
            <a:off x="4914156" y="2374901"/>
            <a:ext cx="305544" cy="152400"/>
          </a:xfrm>
          <a:prstGeom prst="pent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Parallelogram 38"/>
          <p:cNvSpPr/>
          <p:nvPr/>
        </p:nvSpPr>
        <p:spPr>
          <a:xfrm>
            <a:off x="5588000" y="2070100"/>
            <a:ext cx="317500" cy="190499"/>
          </a:xfrm>
          <a:prstGeom prst="parallelogram">
            <a:avLst>
              <a:gd name="adj" fmla="val 6071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Parallelogram 39"/>
          <p:cNvSpPr/>
          <p:nvPr/>
        </p:nvSpPr>
        <p:spPr>
          <a:xfrm>
            <a:off x="5740400" y="2222500"/>
            <a:ext cx="317500" cy="190499"/>
          </a:xfrm>
          <a:prstGeom prst="parallelogram">
            <a:avLst>
              <a:gd name="adj" fmla="val 6071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Parallelogram 40"/>
          <p:cNvSpPr/>
          <p:nvPr/>
        </p:nvSpPr>
        <p:spPr>
          <a:xfrm>
            <a:off x="5892800" y="2374900"/>
            <a:ext cx="317500" cy="190499"/>
          </a:xfrm>
          <a:prstGeom prst="parallelogram">
            <a:avLst>
              <a:gd name="adj" fmla="val 6071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Parallelogram 41"/>
          <p:cNvSpPr/>
          <p:nvPr/>
        </p:nvSpPr>
        <p:spPr>
          <a:xfrm>
            <a:off x="6045200" y="2527300"/>
            <a:ext cx="317500" cy="190499"/>
          </a:xfrm>
          <a:prstGeom prst="parallelogram">
            <a:avLst>
              <a:gd name="adj" fmla="val 6071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Parallelogram 42"/>
          <p:cNvSpPr/>
          <p:nvPr/>
        </p:nvSpPr>
        <p:spPr>
          <a:xfrm>
            <a:off x="6197600" y="2679700"/>
            <a:ext cx="317500" cy="190499"/>
          </a:xfrm>
          <a:prstGeom prst="parallelogram">
            <a:avLst>
              <a:gd name="adj" fmla="val 6071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Parallelogram 43"/>
          <p:cNvSpPr/>
          <p:nvPr/>
        </p:nvSpPr>
        <p:spPr>
          <a:xfrm>
            <a:off x="6350000" y="2832100"/>
            <a:ext cx="317500" cy="190499"/>
          </a:xfrm>
          <a:prstGeom prst="parallelogram">
            <a:avLst>
              <a:gd name="adj" fmla="val 6071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6" name="Straight Arrow Connector 45"/>
          <p:cNvCxnSpPr/>
          <p:nvPr/>
        </p:nvCxnSpPr>
        <p:spPr>
          <a:xfrm flipV="1">
            <a:off x="4140200" y="2755901"/>
            <a:ext cx="1765300" cy="495299"/>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48" name="Straight Arrow Connector 47"/>
          <p:cNvCxnSpPr/>
          <p:nvPr/>
        </p:nvCxnSpPr>
        <p:spPr>
          <a:xfrm flipV="1">
            <a:off x="3683000" y="2451101"/>
            <a:ext cx="1078756" cy="800099"/>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50" name="Straight Arrow Connector 49"/>
          <p:cNvCxnSpPr/>
          <p:nvPr/>
        </p:nvCxnSpPr>
        <p:spPr>
          <a:xfrm flipV="1">
            <a:off x="2945655" y="2489200"/>
            <a:ext cx="889745" cy="762000"/>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52" name="Straight Arrow Connector 51"/>
          <p:cNvCxnSpPr/>
          <p:nvPr/>
        </p:nvCxnSpPr>
        <p:spPr>
          <a:xfrm flipV="1">
            <a:off x="1498600" y="2679700"/>
            <a:ext cx="837455" cy="571500"/>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54" name="Straight Arrow Connector 53"/>
          <p:cNvCxnSpPr>
            <a:stCxn id="5" idx="1"/>
          </p:cNvCxnSpPr>
          <p:nvPr/>
        </p:nvCxnSpPr>
        <p:spPr>
          <a:xfrm rot="16200000" flipV="1">
            <a:off x="5947549" y="4771251"/>
            <a:ext cx="639802" cy="444500"/>
          </a:xfrm>
          <a:prstGeom prst="straightConnector1">
            <a:avLst/>
          </a:prstGeom>
          <a:ln w="57150" cap="flat" cmpd="sng" algn="ctr">
            <a:solidFill>
              <a:srgbClr val="0000FF"/>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56" name="Straight Arrow Connector 55"/>
          <p:cNvCxnSpPr>
            <a:stCxn id="8" idx="0"/>
          </p:cNvCxnSpPr>
          <p:nvPr/>
        </p:nvCxnSpPr>
        <p:spPr>
          <a:xfrm rot="16200000" flipV="1">
            <a:off x="4971677" y="3307977"/>
            <a:ext cx="279402" cy="1004044"/>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sp>
        <p:nvSpPr>
          <p:cNvPr id="57" name="Rectangle 56"/>
          <p:cNvSpPr/>
          <p:nvPr/>
        </p:nvSpPr>
        <p:spPr>
          <a:xfrm>
            <a:off x="825500" y="3403600"/>
            <a:ext cx="3733800" cy="2667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Unzipped buffer</a:t>
            </a:r>
            <a:endParaRPr lang="en-US" dirty="0"/>
          </a:p>
        </p:txBody>
      </p:sp>
      <p:sp>
        <p:nvSpPr>
          <p:cNvPr id="58" name="Rectangle 57"/>
          <p:cNvSpPr/>
          <p:nvPr/>
        </p:nvSpPr>
        <p:spPr>
          <a:xfrm>
            <a:off x="4559300" y="4102100"/>
            <a:ext cx="2413000" cy="2667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Zipped buffer</a:t>
            </a:r>
            <a:endParaRPr lang="en-US" dirty="0"/>
          </a:p>
        </p:txBody>
      </p:sp>
      <p:sp>
        <p:nvSpPr>
          <p:cNvPr id="59" name="Rectangle 58"/>
          <p:cNvSpPr/>
          <p:nvPr/>
        </p:nvSpPr>
        <p:spPr>
          <a:xfrm>
            <a:off x="4711700" y="4254500"/>
            <a:ext cx="2413000" cy="2667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Zipped buffer</a:t>
            </a:r>
            <a:endParaRPr lang="en-US" dirty="0"/>
          </a:p>
        </p:txBody>
      </p:sp>
      <p:sp>
        <p:nvSpPr>
          <p:cNvPr id="63" name="TextBox 62"/>
          <p:cNvSpPr txBox="1"/>
          <p:nvPr/>
        </p:nvSpPr>
        <p:spPr>
          <a:xfrm rot="19830222">
            <a:off x="3173886" y="5403649"/>
            <a:ext cx="1018227" cy="369332"/>
          </a:xfrm>
          <a:prstGeom prst="rect">
            <a:avLst/>
          </a:prstGeom>
          <a:noFill/>
        </p:spPr>
        <p:txBody>
          <a:bodyPr wrap="none" rtlCol="0">
            <a:spAutoFit/>
          </a:bodyPr>
          <a:lstStyle/>
          <a:p>
            <a:r>
              <a:rPr lang="en-US" dirty="0" smtClean="0"/>
              <a:t>network</a:t>
            </a:r>
            <a:endParaRPr lang="en-US" dirty="0"/>
          </a:p>
        </p:txBody>
      </p:sp>
      <p:sp>
        <p:nvSpPr>
          <p:cNvPr id="64" name="TextBox 63"/>
          <p:cNvSpPr txBox="1"/>
          <p:nvPr/>
        </p:nvSpPr>
        <p:spPr>
          <a:xfrm>
            <a:off x="6057900" y="1461869"/>
            <a:ext cx="1270000" cy="646331"/>
          </a:xfrm>
          <a:prstGeom prst="rect">
            <a:avLst/>
          </a:prstGeom>
          <a:noFill/>
        </p:spPr>
        <p:txBody>
          <a:bodyPr wrap="square" rtlCol="0">
            <a:spAutoFit/>
          </a:bodyPr>
          <a:lstStyle/>
          <a:p>
            <a:pPr algn="ctr"/>
            <a:r>
              <a:rPr lang="en-US" dirty="0" smtClean="0"/>
              <a:t>Objects</a:t>
            </a:r>
          </a:p>
          <a:p>
            <a:pPr algn="ctr"/>
            <a:r>
              <a:rPr lang="en-US" dirty="0" smtClean="0"/>
              <a:t>in memory</a:t>
            </a:r>
            <a:endParaRPr lang="en-US" dirty="0"/>
          </a:p>
        </p:txBody>
      </p:sp>
      <p:sp>
        <p:nvSpPr>
          <p:cNvPr id="47" name="Oval 46"/>
          <p:cNvSpPr/>
          <p:nvPr/>
        </p:nvSpPr>
        <p:spPr>
          <a:xfrm rot="20794129">
            <a:off x="313010" y="3879300"/>
            <a:ext cx="8301788" cy="3079500"/>
          </a:xfrm>
          <a:prstGeom prst="ellipse">
            <a:avLst/>
          </a:prstGeom>
          <a:noFill/>
          <a:ln w="76200" cap="flat" cmpd="sng" algn="ctr">
            <a:solidFill>
              <a:schemeClr val="accent4"/>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Oval 48"/>
          <p:cNvSpPr/>
          <p:nvPr/>
        </p:nvSpPr>
        <p:spPr>
          <a:xfrm rot="20979086">
            <a:off x="169112" y="1461869"/>
            <a:ext cx="7158788" cy="2487831"/>
          </a:xfrm>
          <a:prstGeom prst="ellipse">
            <a:avLst/>
          </a:prstGeom>
          <a:noFill/>
          <a:ln w="28575" cap="flat" cmpd="sng" algn="ctr">
            <a:solidFill>
              <a:schemeClr val="accent2">
                <a:lumMod val="60000"/>
                <a:lumOff val="40000"/>
              </a:schemeClr>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Oval 50"/>
          <p:cNvSpPr/>
          <p:nvPr/>
        </p:nvSpPr>
        <p:spPr>
          <a:xfrm rot="816374">
            <a:off x="313888" y="2964226"/>
            <a:ext cx="7266540" cy="1748072"/>
          </a:xfrm>
          <a:prstGeom prst="ellipse">
            <a:avLst/>
          </a:prstGeom>
          <a:noFill/>
          <a:ln w="38100" cap="flat" cmpd="sng" algn="ctr">
            <a:solidFill>
              <a:schemeClr val="accent3"/>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Date Placeholder 52"/>
          <p:cNvSpPr>
            <a:spLocks noGrp="1"/>
          </p:cNvSpPr>
          <p:nvPr>
            <p:ph type="dt" sz="half" idx="10"/>
          </p:nvPr>
        </p:nvSpPr>
        <p:spPr/>
        <p:txBody>
          <a:bodyPr/>
          <a:lstStyle/>
          <a:p>
            <a:r>
              <a:rPr lang="en-US" smtClean="0"/>
              <a:t>22 June 2010</a:t>
            </a:r>
            <a:endParaRPr lang="en-US"/>
          </a:p>
        </p:txBody>
      </p:sp>
      <p:sp>
        <p:nvSpPr>
          <p:cNvPr id="55" name="Slide Number Placeholder 54"/>
          <p:cNvSpPr>
            <a:spLocks noGrp="1"/>
          </p:cNvSpPr>
          <p:nvPr>
            <p:ph type="sldNum" sz="quarter" idx="12"/>
          </p:nvPr>
        </p:nvSpPr>
        <p:spPr/>
        <p:txBody>
          <a:bodyPr/>
          <a:lstStyle/>
          <a:p>
            <a:fld id="{79D12F78-DAA3-0942-9FAF-6458D4485B64}" type="slidenum">
              <a:rPr lang="en-US" smtClean="0"/>
              <a:pPr/>
              <a:t>5</a:t>
            </a:fld>
            <a:endParaRPr lang="en-US"/>
          </a:p>
        </p:txBody>
      </p:sp>
      <p:sp>
        <p:nvSpPr>
          <p:cNvPr id="60" name="Footer Placeholder 59"/>
          <p:cNvSpPr>
            <a:spLocks noGrp="1"/>
          </p:cNvSpPr>
          <p:nvPr>
            <p:ph type="ftr" sz="quarter" idx="11"/>
          </p:nvPr>
        </p:nvSpPr>
        <p:spPr/>
        <p:txBody>
          <a:bodyPr/>
          <a:lstStyle/>
          <a:p>
            <a:r>
              <a:rPr lang="en-US" smtClean="0"/>
              <a:t>Rene Brun: IO in multicore era</a:t>
            </a: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1000" fill="hold"/>
                                        <p:tgtEl>
                                          <p:spTgt spid="47"/>
                                        </p:tgtEl>
                                        <p:attrNameLst>
                                          <p:attrName>ppt_x</p:attrName>
                                        </p:attrNameLst>
                                      </p:cBhvr>
                                      <p:tavLst>
                                        <p:tav tm="0">
                                          <p:val>
                                            <p:strVal val="#ppt_x"/>
                                          </p:val>
                                        </p:tav>
                                        <p:tav tm="100000">
                                          <p:val>
                                            <p:strVal val="#ppt_x"/>
                                          </p:val>
                                        </p:tav>
                                      </p:tavLst>
                                    </p:anim>
                                    <p:anim calcmode="lin" valueType="num">
                                      <p:cBhvr additive="base">
                                        <p:cTn id="8" dur="1000" fill="hold"/>
                                        <p:tgtEl>
                                          <p:spTgt spid="4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 presetClass="entr" presetSubtype="8" accel="50000" decel="50000" fill="hold" grpId="0" nodeType="clickEffect">
                                  <p:stCondLst>
                                    <p:cond delay="0"/>
                                  </p:stCondLst>
                                  <p:childTnLst>
                                    <p:set>
                                      <p:cBhvr>
                                        <p:cTn id="16" dur="1" fill="hold">
                                          <p:stCondLst>
                                            <p:cond delay="0"/>
                                          </p:stCondLst>
                                        </p:cTn>
                                        <p:tgtEl>
                                          <p:spTgt spid="49"/>
                                        </p:tgtEl>
                                        <p:attrNameLst>
                                          <p:attrName>style.visibility</p:attrName>
                                        </p:attrNameLst>
                                      </p:cBhvr>
                                      <p:to>
                                        <p:strVal val="visible"/>
                                      </p:to>
                                    </p:set>
                                    <p:anim calcmode="lin" valueType="num">
                                      <p:cBhvr additive="base">
                                        <p:cTn id="17" dur="1000" fill="hold"/>
                                        <p:tgtEl>
                                          <p:spTgt spid="49"/>
                                        </p:tgtEl>
                                        <p:attrNameLst>
                                          <p:attrName>ppt_x</p:attrName>
                                        </p:attrNameLst>
                                      </p:cBhvr>
                                      <p:tavLst>
                                        <p:tav tm="0">
                                          <p:val>
                                            <p:strVal val="0-#ppt_w/2"/>
                                          </p:val>
                                        </p:tav>
                                        <p:tav tm="100000">
                                          <p:val>
                                            <p:strVal val="#ppt_x"/>
                                          </p:val>
                                        </p:tav>
                                      </p:tavLst>
                                    </p:anim>
                                    <p:anim calcmode="lin" valueType="num">
                                      <p:cBhvr additive="base">
                                        <p:cTn id="18" dur="10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9" grpId="0" animBg="1"/>
      <p:bldP spid="51" grpId="0" animBg="1"/>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Buffering effects</a:t>
            </a:r>
            <a:endParaRPr lang="en-US" dirty="0"/>
          </a:p>
        </p:txBody>
      </p:sp>
      <p:sp>
        <p:nvSpPr>
          <p:cNvPr id="3" name="Content Placeholder 2"/>
          <p:cNvSpPr>
            <a:spLocks noGrp="1"/>
          </p:cNvSpPr>
          <p:nvPr>
            <p:ph idx="1"/>
          </p:nvPr>
        </p:nvSpPr>
        <p:spPr/>
        <p:txBody>
          <a:bodyPr>
            <a:normAutofit/>
          </a:bodyPr>
          <a:lstStyle/>
          <a:p>
            <a:r>
              <a:rPr lang="en-US" dirty="0" smtClean="0"/>
              <a:t>Branch buffers are not full at the same time.</a:t>
            </a:r>
          </a:p>
          <a:p>
            <a:r>
              <a:rPr lang="en-US" dirty="0" smtClean="0"/>
              <a:t>A branch containing one integer/event and with a buffer size of 32Kbytes will be written to disk every 8000 events, while a branch containing a non-split collection may be written at each event.</a:t>
            </a:r>
          </a:p>
          <a:p>
            <a:r>
              <a:rPr lang="en-US" dirty="0" smtClean="0"/>
              <a:t>This may give serious problems when reading if the file is not read sequentially.</a:t>
            </a:r>
          </a:p>
        </p:txBody>
      </p:sp>
      <p:sp>
        <p:nvSpPr>
          <p:cNvPr id="4" name="Date Placeholder 3"/>
          <p:cNvSpPr>
            <a:spLocks noGrp="1"/>
          </p:cNvSpPr>
          <p:nvPr>
            <p:ph type="dt" sz="half" idx="10"/>
          </p:nvPr>
        </p:nvSpPr>
        <p:spPr/>
        <p:txBody>
          <a:bodyPr/>
          <a:lstStyle/>
          <a:p>
            <a:r>
              <a:rPr lang="en-US" smtClean="0"/>
              <a:t>22 June 2010</a:t>
            </a:r>
            <a:endParaRPr lang="en-US"/>
          </a:p>
        </p:txBody>
      </p:sp>
      <p:sp>
        <p:nvSpPr>
          <p:cNvPr id="5" name="Slide Number Placeholder 4"/>
          <p:cNvSpPr>
            <a:spLocks noGrp="1"/>
          </p:cNvSpPr>
          <p:nvPr>
            <p:ph type="sldNum" sz="quarter" idx="12"/>
          </p:nvPr>
        </p:nvSpPr>
        <p:spPr/>
        <p:txBody>
          <a:bodyPr/>
          <a:lstStyle/>
          <a:p>
            <a:fld id="{79D12F78-DAA3-0942-9FAF-6458D4485B64}" type="slidenum">
              <a:rPr lang="en-US" smtClean="0"/>
              <a:pPr/>
              <a:t>6</a:t>
            </a:fld>
            <a:endParaRPr lang="en-US"/>
          </a:p>
        </p:txBody>
      </p:sp>
      <p:sp>
        <p:nvSpPr>
          <p:cNvPr id="6" name="Footer Placeholder 5"/>
          <p:cNvSpPr>
            <a:spLocks noGrp="1"/>
          </p:cNvSpPr>
          <p:nvPr>
            <p:ph type="ftr" sz="quarter" idx="11"/>
          </p:nvPr>
        </p:nvSpPr>
        <p:spPr/>
        <p:txBody>
          <a:bodyPr/>
          <a:lstStyle/>
          <a:p>
            <a:r>
              <a:rPr lang="en-US" smtClean="0"/>
              <a:t>Rene Brun: IO in multicore era</a:t>
            </a: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79462" y="107577"/>
            <a:ext cx="7581901" cy="984623"/>
          </a:xfrm>
        </p:spPr>
        <p:txBody>
          <a:bodyPr/>
          <a:lstStyle/>
          <a:p>
            <a:r>
              <a:rPr lang="en-US" dirty="0" smtClean="0"/>
              <a:t>Tree Buffers layout</a:t>
            </a:r>
            <a:endParaRPr lang="en-US" dirty="0"/>
          </a:p>
        </p:txBody>
      </p:sp>
      <p:sp>
        <p:nvSpPr>
          <p:cNvPr id="7" name="Content Placeholder 6"/>
          <p:cNvSpPr>
            <a:spLocks noGrp="1"/>
          </p:cNvSpPr>
          <p:nvPr>
            <p:ph idx="1"/>
          </p:nvPr>
        </p:nvSpPr>
        <p:spPr>
          <a:xfrm>
            <a:off x="0" y="1092200"/>
            <a:ext cx="7581901" cy="3953436"/>
          </a:xfrm>
        </p:spPr>
        <p:txBody>
          <a:bodyPr/>
          <a:lstStyle/>
          <a:p>
            <a:r>
              <a:rPr lang="en-US" dirty="0" smtClean="0"/>
              <a:t>Example of a Tree with 5 branches</a:t>
            </a:r>
          </a:p>
          <a:p>
            <a:pPr lvl="1"/>
            <a:r>
              <a:rPr lang="en-US" dirty="0" smtClean="0">
                <a:solidFill>
                  <a:schemeClr val="accent3"/>
                </a:solidFill>
              </a:rPr>
              <a:t>b1</a:t>
            </a:r>
            <a:r>
              <a:rPr lang="en-US" dirty="0" smtClean="0"/>
              <a:t>  : 400 bytes/event</a:t>
            </a:r>
          </a:p>
          <a:p>
            <a:pPr lvl="1"/>
            <a:r>
              <a:rPr lang="en-US" dirty="0" smtClean="0">
                <a:solidFill>
                  <a:schemeClr val="accent2"/>
                </a:solidFill>
              </a:rPr>
              <a:t>b2</a:t>
            </a:r>
            <a:r>
              <a:rPr lang="en-US" dirty="0" smtClean="0"/>
              <a:t>: 2500 ± 50 bytes/</a:t>
            </a:r>
            <a:r>
              <a:rPr lang="en-US" dirty="0" err="1" smtClean="0"/>
              <a:t>ev</a:t>
            </a:r>
            <a:endParaRPr lang="en-US" dirty="0" smtClean="0"/>
          </a:p>
          <a:p>
            <a:pPr lvl="1"/>
            <a:r>
              <a:rPr lang="en-US" dirty="0" smtClean="0">
                <a:solidFill>
                  <a:schemeClr val="accent4"/>
                </a:solidFill>
              </a:rPr>
              <a:t>b3</a:t>
            </a:r>
            <a:r>
              <a:rPr lang="en-US" dirty="0" smtClean="0"/>
              <a:t>: 5000 ± 500 bytes/</a:t>
            </a:r>
            <a:r>
              <a:rPr lang="en-US" dirty="0" err="1" smtClean="0"/>
              <a:t>ev</a:t>
            </a:r>
            <a:endParaRPr lang="en-US" dirty="0" smtClean="0"/>
          </a:p>
          <a:p>
            <a:pPr lvl="1"/>
            <a:r>
              <a:rPr lang="en-US" dirty="0" smtClean="0">
                <a:solidFill>
                  <a:schemeClr val="bg1"/>
                </a:solidFill>
              </a:rPr>
              <a:t>b4</a:t>
            </a:r>
            <a:r>
              <a:rPr lang="en-US" dirty="0" smtClean="0"/>
              <a:t>: 7500 ± 2500 bytes/</a:t>
            </a:r>
            <a:r>
              <a:rPr lang="en-US" dirty="0" err="1" smtClean="0"/>
              <a:t>ev</a:t>
            </a:r>
            <a:endParaRPr lang="en-US" dirty="0" smtClean="0"/>
          </a:p>
          <a:p>
            <a:pPr lvl="1"/>
            <a:r>
              <a:rPr lang="en-US" dirty="0" smtClean="0">
                <a:solidFill>
                  <a:schemeClr val="accent1"/>
                </a:solidFill>
              </a:rPr>
              <a:t>b5</a:t>
            </a:r>
            <a:r>
              <a:rPr lang="en-US" dirty="0" smtClean="0"/>
              <a:t>: 10000 ± 5000 bytes/</a:t>
            </a:r>
            <a:r>
              <a:rPr lang="en-US" dirty="0" err="1" smtClean="0"/>
              <a:t>ev</a:t>
            </a:r>
            <a:endParaRPr lang="en-US" dirty="0"/>
          </a:p>
        </p:txBody>
      </p:sp>
      <p:sp>
        <p:nvSpPr>
          <p:cNvPr id="3" name="Date Placeholder 2"/>
          <p:cNvSpPr>
            <a:spLocks noGrp="1"/>
          </p:cNvSpPr>
          <p:nvPr>
            <p:ph type="dt" sz="half" idx="10"/>
          </p:nvPr>
        </p:nvSpPr>
        <p:spPr/>
        <p:txBody>
          <a:bodyPr/>
          <a:lstStyle/>
          <a:p>
            <a:r>
              <a:rPr lang="en-US" smtClean="0"/>
              <a:t>22 June 2010</a:t>
            </a:r>
            <a:endParaRPr lang="en-US"/>
          </a:p>
        </p:txBody>
      </p:sp>
      <p:sp>
        <p:nvSpPr>
          <p:cNvPr id="4" name="Footer Placeholder 3"/>
          <p:cNvSpPr>
            <a:spLocks noGrp="1"/>
          </p:cNvSpPr>
          <p:nvPr>
            <p:ph type="ftr" sz="quarter" idx="11"/>
          </p:nvPr>
        </p:nvSpPr>
        <p:spPr/>
        <p:txBody>
          <a:bodyPr/>
          <a:lstStyle/>
          <a:p>
            <a:r>
              <a:rPr lang="en-US" smtClean="0"/>
              <a:t>Rene Brun: IO in multicore era</a:t>
            </a:r>
            <a:endParaRPr lang="en-US"/>
          </a:p>
        </p:txBody>
      </p:sp>
      <p:sp>
        <p:nvSpPr>
          <p:cNvPr id="5" name="Slide Number Placeholder 4"/>
          <p:cNvSpPr>
            <a:spLocks noGrp="1"/>
          </p:cNvSpPr>
          <p:nvPr>
            <p:ph type="sldNum" sz="quarter" idx="12"/>
          </p:nvPr>
        </p:nvSpPr>
        <p:spPr/>
        <p:txBody>
          <a:bodyPr/>
          <a:lstStyle/>
          <a:p>
            <a:fld id="{79D12F78-DAA3-0942-9FAF-6458D4485B64}" type="slidenum">
              <a:rPr lang="en-US" smtClean="0"/>
              <a:pPr/>
              <a:t>7</a:t>
            </a:fld>
            <a:endParaRPr lang="en-US"/>
          </a:p>
        </p:txBody>
      </p:sp>
      <p:pic>
        <p:nvPicPr>
          <p:cNvPr id="6" name="Picture 5" descr="mapdraw10.gif"/>
          <p:cNvPicPr>
            <a:picLocks noChangeAspect="1"/>
          </p:cNvPicPr>
          <p:nvPr/>
        </p:nvPicPr>
        <p:blipFill>
          <a:blip r:embed="rId2"/>
          <a:stretch>
            <a:fillRect/>
          </a:stretch>
        </p:blipFill>
        <p:spPr>
          <a:xfrm>
            <a:off x="2384612" y="3699716"/>
            <a:ext cx="6400800" cy="2691839"/>
          </a:xfrm>
          <a:prstGeom prst="rect">
            <a:avLst/>
          </a:prstGeom>
        </p:spPr>
      </p:pic>
      <p:sp>
        <p:nvSpPr>
          <p:cNvPr id="8" name="Rounded Rectangular Callout 7"/>
          <p:cNvSpPr/>
          <p:nvPr/>
        </p:nvSpPr>
        <p:spPr>
          <a:xfrm>
            <a:off x="6299200" y="1574800"/>
            <a:ext cx="2298700" cy="1219200"/>
          </a:xfrm>
          <a:prstGeom prst="wedgeRoundRectCallout">
            <a:avLst>
              <a:gd name="adj1" fmla="val -30225"/>
              <a:gd name="adj2" fmla="val 109375"/>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10 rows of 1 </a:t>
            </a:r>
            <a:r>
              <a:rPr lang="en-US" dirty="0" err="1" smtClean="0"/>
              <a:t>MByte</a:t>
            </a:r>
            <a:endParaRPr lang="en-US" dirty="0" smtClean="0"/>
          </a:p>
          <a:p>
            <a:pPr algn="ctr"/>
            <a:r>
              <a:rPr lang="en-US" dirty="0" smtClean="0"/>
              <a:t>in this 10 </a:t>
            </a:r>
            <a:r>
              <a:rPr lang="en-US" dirty="0" err="1" smtClean="0"/>
              <a:t>MBytes</a:t>
            </a:r>
            <a:r>
              <a:rPr lang="en-US" dirty="0" smtClean="0"/>
              <a:t> file</a:t>
            </a:r>
            <a:endParaRPr lang="en-US" dirty="0"/>
          </a:p>
        </p:txBody>
      </p:sp>
      <p:sp>
        <p:nvSpPr>
          <p:cNvPr id="10" name="Cloud Callout 9"/>
          <p:cNvSpPr/>
          <p:nvPr/>
        </p:nvSpPr>
        <p:spPr>
          <a:xfrm>
            <a:off x="354106" y="3699716"/>
            <a:ext cx="1715994" cy="2281984"/>
          </a:xfrm>
          <a:prstGeom prst="cloud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typical Trees have several hundred branches</a:t>
            </a:r>
            <a:endParaRPr lang="en-US" dirty="0"/>
          </a:p>
        </p:txBody>
      </p:sp>
      <p:sp>
        <p:nvSpPr>
          <p:cNvPr id="11" name="Rounded Rectangular Callout 10"/>
          <p:cNvSpPr/>
          <p:nvPr/>
        </p:nvSpPr>
        <p:spPr>
          <a:xfrm>
            <a:off x="4191000" y="1803400"/>
            <a:ext cx="1981200" cy="1714500"/>
          </a:xfrm>
          <a:prstGeom prst="wedgeRoundRectCallout">
            <a:avLst>
              <a:gd name="adj1" fmla="val -69073"/>
              <a:gd name="adj2" fmla="val -15696"/>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each branch has its own buffer</a:t>
            </a:r>
          </a:p>
          <a:p>
            <a:pPr algn="ctr"/>
            <a:r>
              <a:rPr lang="en-US" dirty="0" smtClean="0"/>
              <a:t>(8000 bytes)</a:t>
            </a:r>
          </a:p>
          <a:p>
            <a:pPr algn="ctr"/>
            <a:r>
              <a:rPr lang="en-US" dirty="0" smtClean="0"/>
              <a:t>(&lt; 3000 zipped)</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Date Placeholder 2"/>
          <p:cNvSpPr>
            <a:spLocks noGrp="1"/>
          </p:cNvSpPr>
          <p:nvPr>
            <p:ph type="dt" sz="half" idx="10"/>
          </p:nvPr>
        </p:nvSpPr>
        <p:spPr/>
        <p:txBody>
          <a:bodyPr/>
          <a:lstStyle/>
          <a:p>
            <a:r>
              <a:rPr lang="en-US" smtClean="0"/>
              <a:t>22 June 2010</a:t>
            </a:r>
            <a:endParaRPr lang="en-US"/>
          </a:p>
        </p:txBody>
      </p:sp>
      <p:sp>
        <p:nvSpPr>
          <p:cNvPr id="9" name="Footer Placeholder 3"/>
          <p:cNvSpPr>
            <a:spLocks noGrp="1"/>
          </p:cNvSpPr>
          <p:nvPr>
            <p:ph type="ftr" sz="quarter" idx="11"/>
          </p:nvPr>
        </p:nvSpPr>
        <p:spPr/>
        <p:txBody>
          <a:bodyPr/>
          <a:lstStyle/>
          <a:p>
            <a:r>
              <a:rPr lang="en-US" smtClean="0"/>
              <a:t>Rene Brun: IO in multicore era</a:t>
            </a:r>
            <a:endParaRPr lang="en-US"/>
          </a:p>
        </p:txBody>
      </p:sp>
      <p:sp>
        <p:nvSpPr>
          <p:cNvPr id="10" name="Slide Number Placeholder 4"/>
          <p:cNvSpPr>
            <a:spLocks noGrp="1"/>
          </p:cNvSpPr>
          <p:nvPr>
            <p:ph type="sldNum" sz="quarter" idx="12"/>
          </p:nvPr>
        </p:nvSpPr>
        <p:spPr/>
        <p:txBody>
          <a:bodyPr/>
          <a:lstStyle/>
          <a:p>
            <a:fld id="{34406048-3212-8245-9B65-504040173E29}" type="slidenum">
              <a:rPr lang="en-US"/>
              <a:pPr/>
              <a:t>8</a:t>
            </a:fld>
            <a:endParaRPr lang="en-US"/>
          </a:p>
        </p:txBody>
      </p:sp>
      <p:pic>
        <p:nvPicPr>
          <p:cNvPr id="797698" name="Picture 2" descr="filemap"/>
          <p:cNvPicPr>
            <a:picLocks noChangeAspect="1" noChangeArrowheads="1"/>
          </p:cNvPicPr>
          <p:nvPr/>
        </p:nvPicPr>
        <p:blipFill>
          <a:blip r:embed="rId2"/>
          <a:srcRect/>
          <a:stretch>
            <a:fillRect/>
          </a:stretch>
        </p:blipFill>
        <p:spPr bwMode="auto">
          <a:xfrm>
            <a:off x="398463" y="784225"/>
            <a:ext cx="8485187" cy="5776913"/>
          </a:xfrm>
          <a:prstGeom prst="rect">
            <a:avLst/>
          </a:prstGeom>
          <a:noFill/>
        </p:spPr>
      </p:pic>
      <p:sp>
        <p:nvSpPr>
          <p:cNvPr id="797699" name="Rectangle 3"/>
          <p:cNvSpPr>
            <a:spLocks noGrp="1" noChangeArrowheads="1"/>
          </p:cNvSpPr>
          <p:nvPr>
            <p:ph type="title"/>
          </p:nvPr>
        </p:nvSpPr>
        <p:spPr>
          <a:xfrm>
            <a:off x="1049338" y="195263"/>
            <a:ext cx="6494462" cy="511175"/>
          </a:xfrm>
          <a:solidFill>
            <a:srgbClr val="FFFFCC"/>
          </a:solidFill>
          <a:ln/>
        </p:spPr>
        <p:txBody>
          <a:bodyPr/>
          <a:lstStyle/>
          <a:p>
            <a:r>
              <a:rPr lang="en-US" sz="3600" dirty="0">
                <a:solidFill>
                  <a:schemeClr val="bg1"/>
                </a:solidFill>
              </a:rPr>
              <a:t>Looking inside a ROOT Tree</a:t>
            </a:r>
          </a:p>
        </p:txBody>
      </p:sp>
      <p:sp>
        <p:nvSpPr>
          <p:cNvPr id="797700" name="Text Box 4"/>
          <p:cNvSpPr txBox="1">
            <a:spLocks noChangeArrowheads="1"/>
          </p:cNvSpPr>
          <p:nvPr/>
        </p:nvSpPr>
        <p:spPr bwMode="auto">
          <a:xfrm>
            <a:off x="820738" y="1492250"/>
            <a:ext cx="7610475" cy="457200"/>
          </a:xfrm>
          <a:prstGeom prst="rect">
            <a:avLst/>
          </a:prstGeom>
          <a:noFill/>
          <a:ln w="9525">
            <a:noFill/>
            <a:miter lim="800000"/>
            <a:headEnd/>
            <a:tailEnd/>
          </a:ln>
          <a:effectLst/>
        </p:spPr>
        <p:txBody>
          <a:bodyPr>
            <a:prstTxWarp prst="textNoShape">
              <a:avLst/>
            </a:prstTxWarp>
            <a:spAutoFit/>
          </a:bodyPr>
          <a:lstStyle/>
          <a:p>
            <a:pPr marL="342900" indent="-342900">
              <a:spcBef>
                <a:spcPct val="50000"/>
              </a:spcBef>
              <a:buClr>
                <a:schemeClr val="tx1"/>
              </a:buClr>
              <a:buFontTx/>
              <a:buChar char="•"/>
            </a:pPr>
            <a:endParaRPr lang="en-US" sz="2400">
              <a:latin typeface="French Script MT" pitchFamily="66" charset="0"/>
            </a:endParaRPr>
          </a:p>
        </p:txBody>
      </p:sp>
      <p:sp>
        <p:nvSpPr>
          <p:cNvPr id="797701" name="Text Box 5"/>
          <p:cNvSpPr txBox="1">
            <a:spLocks noChangeArrowheads="1"/>
          </p:cNvSpPr>
          <p:nvPr/>
        </p:nvSpPr>
        <p:spPr bwMode="auto">
          <a:xfrm>
            <a:off x="1049338" y="1035629"/>
            <a:ext cx="2432050" cy="566309"/>
          </a:xfrm>
          <a:prstGeom prst="rect">
            <a:avLst/>
          </a:prstGeom>
          <a:solidFill>
            <a:srgbClr val="FFFFCC"/>
          </a:solidFill>
          <a:ln w="9525">
            <a:noFill/>
            <a:miter lim="800000"/>
            <a:headEnd/>
            <a:tailEnd/>
          </a:ln>
          <a:effectLst/>
        </p:spPr>
        <p:txBody>
          <a:bodyPr wrap="square">
            <a:prstTxWarp prst="textNoShape">
              <a:avLst/>
            </a:prstTxWarp>
            <a:spAutoFit/>
          </a:bodyPr>
          <a:lstStyle/>
          <a:p>
            <a:pPr marL="342900" indent="-342900">
              <a:spcBef>
                <a:spcPct val="20000"/>
              </a:spcBef>
              <a:buClr>
                <a:schemeClr val="tx1"/>
              </a:buClr>
              <a:buFontTx/>
              <a:buChar char="•"/>
            </a:pPr>
            <a:r>
              <a:rPr lang="en-US" sz="1400" dirty="0" smtClean="0"/>
              <a:t> </a:t>
            </a:r>
            <a:r>
              <a:rPr lang="en-US" sz="1400" b="1" dirty="0" err="1">
                <a:solidFill>
                  <a:schemeClr val="accent4"/>
                </a:solidFill>
              </a:rPr>
              <a:t>TFile</a:t>
            </a:r>
            <a:r>
              <a:rPr lang="en-US" sz="1400" b="1" dirty="0">
                <a:solidFill>
                  <a:schemeClr val="accent4"/>
                </a:solidFill>
              </a:rPr>
              <a:t> f("h1big.root");</a:t>
            </a:r>
            <a:endParaRPr lang="en-US" sz="1400" b="1" dirty="0" smtClean="0">
              <a:solidFill>
                <a:schemeClr val="accent4"/>
              </a:solidFill>
            </a:endParaRPr>
          </a:p>
          <a:p>
            <a:pPr marL="342900" indent="-342900">
              <a:spcBef>
                <a:spcPct val="20000"/>
              </a:spcBef>
              <a:buClr>
                <a:schemeClr val="tx1"/>
              </a:buClr>
              <a:buFontTx/>
              <a:buChar char="•"/>
            </a:pPr>
            <a:r>
              <a:rPr lang="en-US" sz="1400" b="1" dirty="0" err="1" smtClean="0">
                <a:solidFill>
                  <a:srgbClr val="C61B1B"/>
                </a:solidFill>
              </a:rPr>
              <a:t>f</a:t>
            </a:r>
            <a:r>
              <a:rPr lang="en-US" sz="1400" b="1" dirty="0" err="1">
                <a:solidFill>
                  <a:srgbClr val="C61B1B"/>
                </a:solidFill>
              </a:rPr>
              <a:t>.DrawMap</a:t>
            </a:r>
            <a:r>
              <a:rPr lang="en-US" sz="1400" b="1" dirty="0">
                <a:solidFill>
                  <a:srgbClr val="C61B1B"/>
                </a:solidFill>
              </a:rPr>
              <a:t>();</a:t>
            </a:r>
            <a:endParaRPr lang="en-US" sz="1400" dirty="0">
              <a:solidFill>
                <a:srgbClr val="C61B1B"/>
              </a:solidFill>
            </a:endParaRPr>
          </a:p>
        </p:txBody>
      </p:sp>
      <p:sp>
        <p:nvSpPr>
          <p:cNvPr id="797702" name="AutoShape 6"/>
          <p:cNvSpPr>
            <a:spLocks noChangeArrowheads="1"/>
          </p:cNvSpPr>
          <p:nvPr/>
        </p:nvSpPr>
        <p:spPr bwMode="auto">
          <a:xfrm>
            <a:off x="6615113" y="860425"/>
            <a:ext cx="1587500" cy="966788"/>
          </a:xfrm>
          <a:prstGeom prst="wedgeRectCallout">
            <a:avLst>
              <a:gd name="adj1" fmla="val -42699"/>
              <a:gd name="adj2" fmla="val 122579"/>
            </a:avLst>
          </a:prstGeom>
          <a:solidFill>
            <a:schemeClr val="accent2"/>
          </a:solidFill>
          <a:ln w="9525">
            <a:noFill/>
            <a:miter lim="800000"/>
            <a:headEnd/>
            <a:tailEnd/>
          </a:ln>
          <a:effectLst/>
        </p:spPr>
        <p:txBody>
          <a:bodyPr>
            <a:prstTxWarp prst="textNoShape">
              <a:avLst/>
            </a:prstTxWarp>
          </a:bodyPr>
          <a:lstStyle/>
          <a:p>
            <a:pPr marL="342900" indent="-342900" algn="ctr">
              <a:spcBef>
                <a:spcPct val="20000"/>
              </a:spcBef>
              <a:buClr>
                <a:schemeClr val="tx1"/>
              </a:buClr>
            </a:pPr>
            <a:r>
              <a:rPr lang="en-US" sz="1800" dirty="0">
                <a:solidFill>
                  <a:srgbClr val="000000"/>
                </a:solidFill>
                <a:latin typeface="Tahoma" pitchFamily="-112" charset="0"/>
              </a:rPr>
              <a:t>3 branches</a:t>
            </a:r>
          </a:p>
          <a:p>
            <a:pPr marL="342900" indent="-342900" algn="ctr">
              <a:spcBef>
                <a:spcPct val="20000"/>
              </a:spcBef>
              <a:buClr>
                <a:schemeClr val="tx1"/>
              </a:buClr>
            </a:pPr>
            <a:r>
              <a:rPr lang="en-US" sz="1800" dirty="0">
                <a:solidFill>
                  <a:srgbClr val="000000"/>
                </a:solidFill>
                <a:latin typeface="Tahoma" pitchFamily="-112" charset="0"/>
              </a:rPr>
              <a:t>have been</a:t>
            </a:r>
          </a:p>
          <a:p>
            <a:pPr marL="342900" indent="-342900" algn="ctr">
              <a:spcBef>
                <a:spcPct val="20000"/>
              </a:spcBef>
              <a:buClr>
                <a:schemeClr val="tx1"/>
              </a:buClr>
            </a:pPr>
            <a:r>
              <a:rPr lang="en-US" sz="1800" dirty="0">
                <a:solidFill>
                  <a:srgbClr val="000000"/>
                </a:solidFill>
                <a:latin typeface="Tahoma" pitchFamily="-112" charset="0"/>
              </a:rPr>
              <a:t>colored</a:t>
            </a:r>
          </a:p>
        </p:txBody>
      </p:sp>
      <p:sp>
        <p:nvSpPr>
          <p:cNvPr id="797703" name="AutoShape 7"/>
          <p:cNvSpPr>
            <a:spLocks noChangeArrowheads="1"/>
          </p:cNvSpPr>
          <p:nvPr/>
        </p:nvSpPr>
        <p:spPr bwMode="auto">
          <a:xfrm>
            <a:off x="4240213" y="1066800"/>
            <a:ext cx="1949450" cy="966788"/>
          </a:xfrm>
          <a:prstGeom prst="wedgeRectCallout">
            <a:avLst>
              <a:gd name="adj1" fmla="val -52361"/>
              <a:gd name="adj2" fmla="val 105829"/>
            </a:avLst>
          </a:prstGeom>
          <a:solidFill>
            <a:schemeClr val="accent2"/>
          </a:solidFill>
          <a:ln w="9525">
            <a:noFill/>
            <a:miter lim="800000"/>
            <a:headEnd/>
            <a:tailEnd/>
          </a:ln>
          <a:effectLst/>
        </p:spPr>
        <p:txBody>
          <a:bodyPr>
            <a:prstTxWarp prst="textNoShape">
              <a:avLst/>
            </a:prstTxWarp>
          </a:bodyPr>
          <a:lstStyle/>
          <a:p>
            <a:pPr marL="342900" indent="-342900" algn="ctr">
              <a:spcBef>
                <a:spcPct val="20000"/>
              </a:spcBef>
              <a:buClr>
                <a:schemeClr val="tx1"/>
              </a:buClr>
            </a:pPr>
            <a:r>
              <a:rPr lang="en-US" sz="1800" dirty="0">
                <a:solidFill>
                  <a:srgbClr val="000000"/>
                </a:solidFill>
                <a:latin typeface="Tahoma" pitchFamily="-112" charset="0"/>
              </a:rPr>
              <a:t>283813 entries</a:t>
            </a:r>
          </a:p>
          <a:p>
            <a:pPr marL="342900" indent="-342900" algn="ctr">
              <a:spcBef>
                <a:spcPct val="20000"/>
              </a:spcBef>
              <a:buClr>
                <a:schemeClr val="tx1"/>
              </a:buClr>
            </a:pPr>
            <a:r>
              <a:rPr lang="en-US" sz="1800" dirty="0">
                <a:solidFill>
                  <a:srgbClr val="000000"/>
                </a:solidFill>
                <a:latin typeface="Tahoma" pitchFamily="-112" charset="0"/>
              </a:rPr>
              <a:t>280 Mbytes</a:t>
            </a:r>
          </a:p>
          <a:p>
            <a:pPr marL="342900" indent="-342900" algn="ctr">
              <a:spcBef>
                <a:spcPct val="20000"/>
              </a:spcBef>
              <a:buClr>
                <a:schemeClr val="tx1"/>
              </a:buClr>
            </a:pPr>
            <a:r>
              <a:rPr lang="en-US" sz="1800" dirty="0">
                <a:solidFill>
                  <a:srgbClr val="000000"/>
                </a:solidFill>
                <a:latin typeface="Tahoma" pitchFamily="-112" charset="0"/>
              </a:rPr>
              <a:t>152 branches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779462" y="107577"/>
            <a:ext cx="7581901" cy="614318"/>
          </a:xfrm>
        </p:spPr>
        <p:txBody>
          <a:bodyPr/>
          <a:lstStyle/>
          <a:p>
            <a:r>
              <a:rPr lang="en-US" dirty="0" smtClean="0"/>
              <a:t>See Doctor</a:t>
            </a:r>
            <a:endParaRPr lang="en-US" dirty="0"/>
          </a:p>
        </p:txBody>
      </p:sp>
      <p:pic>
        <p:nvPicPr>
          <p:cNvPr id="7" name="Picture 6"/>
          <p:cNvPicPr>
            <a:picLocks noChangeAspect="1"/>
          </p:cNvPicPr>
          <p:nvPr/>
        </p:nvPicPr>
        <p:blipFill>
          <a:blip r:embed="rId2"/>
          <a:stretch>
            <a:fillRect/>
          </a:stretch>
        </p:blipFill>
        <p:spPr>
          <a:xfrm>
            <a:off x="417096" y="1002631"/>
            <a:ext cx="8572087" cy="5613400"/>
          </a:xfrm>
          <a:prstGeom prst="rect">
            <a:avLst/>
          </a:prstGeom>
        </p:spPr>
      </p:pic>
      <p:sp>
        <p:nvSpPr>
          <p:cNvPr id="8" name="Oval 7"/>
          <p:cNvSpPr/>
          <p:nvPr/>
        </p:nvSpPr>
        <p:spPr>
          <a:xfrm>
            <a:off x="169112" y="2641600"/>
            <a:ext cx="3181684" cy="655052"/>
          </a:xfrm>
          <a:prstGeom prst="ellipse">
            <a:avLst/>
          </a:prstGeom>
          <a:noFill/>
          <a:ln w="28575" cap="flat" cmpd="sng" algn="ctr">
            <a:solidFill>
              <a:schemeClr val="accent4"/>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0" y="4374148"/>
            <a:ext cx="3181684" cy="655052"/>
          </a:xfrm>
          <a:prstGeom prst="ellipse">
            <a:avLst/>
          </a:prstGeom>
          <a:noFill/>
          <a:ln w="28575" cap="flat" cmpd="sng" algn="ctr">
            <a:solidFill>
              <a:schemeClr val="accent4"/>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Date Placeholder 5"/>
          <p:cNvSpPr>
            <a:spLocks noGrp="1"/>
          </p:cNvSpPr>
          <p:nvPr>
            <p:ph type="dt" sz="half" idx="10"/>
          </p:nvPr>
        </p:nvSpPr>
        <p:spPr/>
        <p:txBody>
          <a:bodyPr/>
          <a:lstStyle/>
          <a:p>
            <a:r>
              <a:rPr lang="en-US" smtClean="0"/>
              <a:t>22 June 2010</a:t>
            </a:r>
            <a:endParaRPr lang="en-US"/>
          </a:p>
        </p:txBody>
      </p:sp>
      <p:sp>
        <p:nvSpPr>
          <p:cNvPr id="10" name="Slide Number Placeholder 9"/>
          <p:cNvSpPr>
            <a:spLocks noGrp="1"/>
          </p:cNvSpPr>
          <p:nvPr>
            <p:ph type="sldNum" sz="quarter" idx="12"/>
          </p:nvPr>
        </p:nvSpPr>
        <p:spPr/>
        <p:txBody>
          <a:bodyPr/>
          <a:lstStyle/>
          <a:p>
            <a:fld id="{79D12F78-DAA3-0942-9FAF-6458D4485B64}" type="slidenum">
              <a:rPr lang="en-US" smtClean="0"/>
              <a:pPr/>
              <a:t>9</a:t>
            </a:fld>
            <a:endParaRPr lang="en-US"/>
          </a:p>
        </p:txBody>
      </p:sp>
      <p:sp>
        <p:nvSpPr>
          <p:cNvPr id="11" name="Footer Placeholder 10"/>
          <p:cNvSpPr>
            <a:spLocks noGrp="1"/>
          </p:cNvSpPr>
          <p:nvPr>
            <p:ph type="ftr" sz="quarter" idx="11"/>
          </p:nvPr>
        </p:nvSpPr>
        <p:spPr/>
        <p:txBody>
          <a:bodyPr/>
          <a:lstStyle/>
          <a:p>
            <a:r>
              <a:rPr lang="en-US" smtClean="0"/>
              <a:t>Rene Brun: IO in multicore era</a:t>
            </a:r>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bit">
  <a:themeElements>
    <a:clrScheme name="Orbit">
      <a:dk1>
        <a:srgbClr val="FFFFFF"/>
      </a:dk1>
      <a:lt1>
        <a:srgbClr val="000000"/>
      </a:lt1>
      <a:dk2>
        <a:srgbClr val="212C28"/>
      </a:dk2>
      <a:lt2>
        <a:srgbClr val="7C9BA5"/>
      </a:lt2>
      <a:accent1>
        <a:srgbClr val="F2D908"/>
      </a:accent1>
      <a:accent2>
        <a:srgbClr val="9DE61E"/>
      </a:accent2>
      <a:accent3>
        <a:srgbClr val="0D8BE6"/>
      </a:accent3>
      <a:accent4>
        <a:srgbClr val="C61B1B"/>
      </a:accent4>
      <a:accent5>
        <a:srgbClr val="E26F08"/>
      </a:accent5>
      <a:accent6>
        <a:srgbClr val="8D35D1"/>
      </a:accent6>
      <a:hlink>
        <a:srgbClr val="ECBF0B"/>
      </a:hlink>
      <a:folHlink>
        <a:srgbClr val="F4E5A8"/>
      </a:folHlink>
    </a:clrScheme>
    <a:fontScheme name="Orbit">
      <a:majorFont>
        <a:latin typeface="Candara"/>
        <a:ea typeface=""/>
        <a:cs typeface=""/>
        <a:font script="Jpan" typeface="ＭＳ Ｐゴシック"/>
      </a:majorFont>
      <a:minorFont>
        <a:latin typeface="Candara"/>
        <a:ea typeface=""/>
        <a:cs typeface=""/>
        <a:font script="Jpan" typeface="ＭＳ Ｐゴシック"/>
      </a:minorFont>
    </a:fontScheme>
    <a:fmtScheme name="Orbit">
      <a:fillStyleLst>
        <a:solidFill>
          <a:schemeClr val="phClr"/>
        </a:solidFill>
        <a:solidFill>
          <a:schemeClr val="phClr">
            <a:shade val="80000"/>
          </a:schemeClr>
        </a:solidFill>
        <a:gradFill rotWithShape="1">
          <a:gsLst>
            <a:gs pos="0">
              <a:schemeClr val="phClr">
                <a:shade val="30000"/>
                <a:satMod val="100000"/>
              </a:schemeClr>
            </a:gs>
            <a:gs pos="80000">
              <a:schemeClr val="phClr">
                <a:shade val="90000"/>
                <a:satMod val="100000"/>
              </a:schemeClr>
            </a:gs>
            <a:gs pos="100000">
              <a:schemeClr val="phClr">
                <a:tint val="90000"/>
                <a:shade val="100000"/>
                <a:satMod val="150000"/>
              </a:schemeClr>
            </a:gs>
          </a:gsLst>
          <a:lin ang="16200000" scaled="0"/>
        </a:gradFill>
      </a:fillStyleLst>
      <a:lnStyleLst>
        <a:ln w="12700" cap="flat" cmpd="sng" algn="ctr">
          <a:solidFill>
            <a:schemeClr val="phClr">
              <a:shade val="95000"/>
              <a:satMod val="105000"/>
            </a:schemeClr>
          </a:solidFill>
          <a:prstDash val="solid"/>
        </a:ln>
        <a:ln w="31750" cap="flat" cmpd="sng" algn="ctr">
          <a:solidFill>
            <a:schemeClr val="phClr">
              <a:shade val="90000"/>
            </a:schemeClr>
          </a:solidFill>
          <a:prstDash val="solid"/>
        </a:ln>
        <a:ln w="76200" cap="flat" cmpd="sng" algn="ctr">
          <a:solidFill>
            <a:schemeClr val="phClr"/>
          </a:solidFill>
          <a:prstDash val="solid"/>
        </a:ln>
      </a:lnStyleLst>
      <a:effectStyleLst>
        <a:effectStyle>
          <a:effectLst/>
        </a:effectStyle>
        <a:effectStyle>
          <a:effectLst>
            <a:outerShdw blurRad="228600" dist="38100" dir="5400000" sx="104000" sy="104000" algn="ctr" rotWithShape="0">
              <a:srgbClr val="000000">
                <a:alpha val="80000"/>
              </a:srgbClr>
            </a:outerShdw>
          </a:effectLst>
        </a:effectStyle>
        <a:effectStyle>
          <a:effectLst>
            <a:outerShdw blurRad="317500" dist="381000" dir="5400000" sx="90000" sy="20000" rotWithShape="0">
              <a:srgbClr val="000000">
                <a:alpha val="40000"/>
              </a:srgbClr>
            </a:outerShdw>
          </a:effectLst>
          <a:scene3d>
            <a:camera prst="orthographicFront">
              <a:rot lat="0" lon="0" rev="0"/>
            </a:camera>
            <a:lightRig rig="balanced" dir="t"/>
          </a:scene3d>
          <a:sp3d prstMaterial="metal">
            <a:bevelT w="254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lin ang="5400000" scaled="0"/>
        </a:gradFill>
        <a:blipFill rotWithShape="1">
          <a:blip xmlns:r="http://schemas.openxmlformats.org/officeDocument/2006/relationships" r:embed="rId1">
            <a:duotone>
              <a:schemeClr val="phClr">
                <a:shade val="1000"/>
                <a:lumMod val="80000"/>
              </a:schemeClr>
              <a:schemeClr val="phClr">
                <a:satMod val="360000"/>
                <a:lumMod val="14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Orbit.thmx</Template>
  <TotalTime>7343</TotalTime>
  <Words>2505</Words>
  <Application>Microsoft Macintosh PowerPoint</Application>
  <PresentationFormat>On-screen Show (4:3)</PresentationFormat>
  <Paragraphs>536</Paragraphs>
  <Slides>32</Slides>
  <Notes>1</Notes>
  <HiddenSlides>0</HiddenSlides>
  <MMClips>0</MMClips>
  <ScaleCrop>false</ScaleCrop>
  <HeadingPairs>
    <vt:vector size="4" baseType="variant">
      <vt:variant>
        <vt:lpstr>Design Template</vt:lpstr>
      </vt:variant>
      <vt:variant>
        <vt:i4>1</vt:i4>
      </vt:variant>
      <vt:variant>
        <vt:lpstr>Slide Titles</vt:lpstr>
      </vt:variant>
      <vt:variant>
        <vt:i4>32</vt:i4>
      </vt:variant>
    </vt:vector>
  </HeadingPairs>
  <TitlesOfParts>
    <vt:vector size="33" baseType="lpstr">
      <vt:lpstr>Orbit</vt:lpstr>
      <vt:lpstr>I/O in the multicore era a ROOT perspective</vt:lpstr>
      <vt:lpstr>Memory &lt;--&gt; Tree Each Node is a branch in the Tree</vt:lpstr>
      <vt:lpstr>Automatic branch creation from object model</vt:lpstr>
      <vt:lpstr>ObjectWise/MemberWise Streaming</vt:lpstr>
      <vt:lpstr>Important factors</vt:lpstr>
      <vt:lpstr>Buffering effects</vt:lpstr>
      <vt:lpstr>Tree Buffers layout</vt:lpstr>
      <vt:lpstr>Looking inside a ROOT Tree</vt:lpstr>
      <vt:lpstr>See Doctor</vt:lpstr>
      <vt:lpstr>After doctor</vt:lpstr>
      <vt:lpstr>Use Case  reading 33 Mbytes out of 1100 MBytes</vt:lpstr>
      <vt:lpstr>Use Case  reading 20% of the events</vt:lpstr>
      <vt:lpstr>What is the TreeCache</vt:lpstr>
      <vt:lpstr>TTreeCache with LANs and WANs</vt:lpstr>
      <vt:lpstr>TreeCache results table</vt:lpstr>
      <vt:lpstr>OptimizeBaskets</vt:lpstr>
      <vt:lpstr>FlushBaskets</vt:lpstr>
      <vt:lpstr>FlushBaskets 2</vt:lpstr>
      <vt:lpstr>Caching a remote file</vt:lpstr>
      <vt:lpstr>Caching the TreeCache</vt:lpstr>
      <vt:lpstr>Caching the TreeCache</vt:lpstr>
      <vt:lpstr>A.Peters cache prototype</vt:lpstr>
      <vt:lpstr>caching the TreeCache Preliminary results</vt:lpstr>
      <vt:lpstr>Parallel buffers merge</vt:lpstr>
      <vt:lpstr>Parallel buffers merge</vt:lpstr>
      <vt:lpstr>Parallel buffers/file merge</vt:lpstr>
      <vt:lpstr>I/O CPU improvements</vt:lpstr>
      <vt:lpstr>switch/case  longjump</vt:lpstr>
      <vt:lpstr>memory pools</vt:lpstr>
      <vt:lpstr>Memory Pools (2)</vt:lpstr>
      <vt:lpstr>Summary</vt:lpstr>
      <vt:lpstr>Summary 2</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ROOT Outlook and Developments</dc:title>
  <dc:creator>Rene Brun</dc:creator>
  <cp:lastModifiedBy>Rene Brun</cp:lastModifiedBy>
  <cp:revision>29</cp:revision>
  <dcterms:created xsi:type="dcterms:W3CDTF">2010-06-21T06:27:18Z</dcterms:created>
  <dcterms:modified xsi:type="dcterms:W3CDTF">2010-06-22T10:40:07Z</dcterms:modified>
</cp:coreProperties>
</file>