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1" r:id="rId2"/>
    <p:sldId id="309" r:id="rId3"/>
    <p:sldId id="353" r:id="rId4"/>
    <p:sldId id="360" r:id="rId5"/>
    <p:sldId id="354" r:id="rId6"/>
    <p:sldId id="355" r:id="rId7"/>
    <p:sldId id="358" r:id="rId8"/>
    <p:sldId id="359" r:id="rId9"/>
  </p:sldIdLst>
  <p:sldSz cx="9144000" cy="6858000" type="screen4x3"/>
  <p:notesSz cx="6662738" cy="9906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562" autoAdjust="0"/>
    <p:restoredTop sz="92392" autoAdjust="0"/>
  </p:normalViewPr>
  <p:slideViewPr>
    <p:cSldViewPr>
      <p:cViewPr>
        <p:scale>
          <a:sx n="100" d="100"/>
          <a:sy n="100" d="100"/>
        </p:scale>
        <p:origin x="6" y="-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-2346" y="-468"/>
      </p:cViewPr>
      <p:guideLst>
        <p:guide orient="horz" pos="3120"/>
        <p:guide pos="209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66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3488" y="0"/>
            <a:ext cx="288766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E519D06-3E84-4726-AEC2-03E2A13F4AE6}" type="datetimeFigureOut">
              <a:rPr lang="en-US"/>
              <a:pPr>
                <a:defRPr/>
              </a:pPr>
              <a:t>6/16/2010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88766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3488" y="9409113"/>
            <a:ext cx="288766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040ABAC-E8BD-4392-AC0E-386A9777F2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663" cy="495300"/>
          </a:xfrm>
          <a:prstGeom prst="rect">
            <a:avLst/>
          </a:prstGeom>
        </p:spPr>
        <p:txBody>
          <a:bodyPr vert="horz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3488" y="0"/>
            <a:ext cx="2887662" cy="495300"/>
          </a:xfrm>
          <a:prstGeom prst="rect">
            <a:avLst/>
          </a:prstGeom>
        </p:spPr>
        <p:txBody>
          <a:bodyPr vert="horz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9C64EA0-A41F-4D51-81AF-9CC7F4A91866}" type="datetimeFigureOut">
              <a:rPr lang="en-US"/>
              <a:pPr>
                <a:defRPr/>
              </a:pPr>
              <a:t>6/16/2010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5663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750" y="4705350"/>
            <a:ext cx="5329238" cy="44577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887663" cy="495300"/>
          </a:xfrm>
          <a:prstGeom prst="rect">
            <a:avLst/>
          </a:prstGeom>
        </p:spPr>
        <p:txBody>
          <a:bodyPr vert="horz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3488" y="9409113"/>
            <a:ext cx="2887662" cy="495300"/>
          </a:xfrm>
          <a:prstGeom prst="rect">
            <a:avLst/>
          </a:prstGeom>
        </p:spPr>
        <p:txBody>
          <a:bodyPr vert="horz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FE8921D-6601-4492-BDA1-0DA856B5FC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7648BE-6A99-47C4-BF29-013A6E08709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DC1B0E0-930B-44B4-AC5E-9401A090EEA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78D1FEF-CE04-4BBD-AE49-852E2DAAD4D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mtClean="0"/>
              <a:t>Cela sert dans l’accélérateur à particules, a densifier/diriger/corriger le faisceau,</a:t>
            </a:r>
            <a:endParaRPr lang="en-US" smtClean="0"/>
          </a:p>
          <a:p>
            <a:r>
              <a:rPr lang="fr-FR" smtClean="0"/>
              <a:t>Il y en a plusieurs de ces machines disposés dans le tunnel a différent endroit.</a:t>
            </a:r>
            <a:endParaRPr lang="en-US" smtClean="0"/>
          </a:p>
          <a:p>
            <a:r>
              <a:rPr lang="fr-FR" smtClean="0"/>
              <a:t>Il existe 4 positions angulaire différente de collimateur, d’où le nom collimateur 0° 45° 90° et 135°</a:t>
            </a:r>
            <a:endParaRPr lang="en-US" smtClean="0"/>
          </a:p>
          <a:p>
            <a:r>
              <a:rPr lang="fr-FR" smtClean="0"/>
              <a:t>Car le tunnel n’est pas orienté forcement dans un plan horizontal mais possède un angle, donc ces 4 différents collimateurs avec ??? servent a compenser les différences angulaires (chaque collimateur possède différents réglages angulaires/linéaires en plus pour le réglage du faisceau).</a:t>
            </a:r>
            <a:endParaRPr lang="en-US" smtClean="0"/>
          </a:p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78D1FEF-CE04-4BBD-AE49-852E2DAAD4D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D6EFCA9-1608-4E6F-853D-A52CD0F5E86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E96DCB2-5585-42A6-B40E-446EBA9390A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2BA7CC0-553A-4742-A60A-41C901F4BC3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76FB432-EBB9-4297-9C0C-A836B827B13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2010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EDMS: 1016129 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42650-3744-4707-87B4-5194A7C762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EDMS: 1016129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64FD6-EA4B-4857-BB8F-A87F218663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EDMS: 1016129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743DD-278B-4548-A371-ECB1CD154D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March 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EDMS: 1016129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F82F1E1-FBD1-4D74-AB69-447818CDB8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ln w="18415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orbe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orbe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orbe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orbe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orbe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orbe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orbe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orbe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Generic Catia Tools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 descr="CER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29500" y="304800"/>
            <a:ext cx="857250" cy="857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3C89F5-7C53-4899-B61C-21C788E92084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EDMS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June 2010</a:t>
            </a:r>
            <a:endParaRPr lang="en-US" dirty="0"/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1371600" y="2928938"/>
            <a:ext cx="6400800" cy="1752600"/>
          </a:xfrm>
        </p:spPr>
        <p:txBody>
          <a:bodyPr/>
          <a:lstStyle/>
          <a:p>
            <a:pPr>
              <a:defRPr/>
            </a:pPr>
            <a:r>
              <a:rPr lang="en-US" smtClean="0"/>
              <a:t>- User case -</a:t>
            </a:r>
          </a:p>
          <a:p>
            <a:pPr>
              <a:defRPr/>
            </a:pPr>
            <a:r>
              <a:rPr lang="en-US" smtClean="0"/>
              <a:t>3D curve length optimization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Summary</a:t>
            </a:r>
            <a:endParaRPr lang="en-US" dirty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Context</a:t>
            </a:r>
          </a:p>
          <a:p>
            <a:pPr eaLnBrk="1" hangingPunct="1"/>
            <a:r>
              <a:rPr lang="en-US" smtClean="0"/>
              <a:t>Preparing environment</a:t>
            </a:r>
          </a:p>
          <a:p>
            <a:pPr eaLnBrk="1" hangingPunct="1"/>
            <a:r>
              <a:rPr lang="en-US" smtClean="0"/>
              <a:t>Instantiate the tool &amp; Launch the optimization</a:t>
            </a:r>
          </a:p>
          <a:p>
            <a:pPr lvl="1"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EDMS: 1016129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3BA10B-8480-4D7E-BCFF-FAEEB9C40BBB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Context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EDMS: 1016129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161AC9-BCF8-4A37-B179-F41AE8DD631D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2010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142844" y="1428736"/>
            <a:ext cx="8858312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r>
              <a:rPr lang="en-GB" sz="2400" smtClean="0">
                <a:latin typeface="+mn-lt"/>
              </a:rPr>
              <a:t>Last Catia Forum, we have seen that it was possible to easily create a 3D curve througth existing points or "on the fly".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400">
              <a:latin typeface="+mn-lt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r>
              <a:rPr lang="en-GB" sz="2400" smtClean="0">
                <a:latin typeface="+mn-lt"/>
              </a:rPr>
              <a:t>2 FAQs have been created 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r>
              <a:rPr lang="en-GB" sz="2400" smtClean="0">
                <a:latin typeface="+mn-lt"/>
              </a:rPr>
              <a:t>about this :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400">
              <a:latin typeface="+mn-lt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400" smtClean="0">
              <a:latin typeface="+mn-lt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r>
              <a:rPr lang="en-GB" sz="2400" smtClean="0">
                <a:latin typeface="+mn-lt"/>
              </a:rPr>
              <a:t>During the forum, one question was : "Is it possible to specify the curve length?"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400" smtClean="0">
              <a:latin typeface="+mn-lt"/>
            </a:endParaRPr>
          </a:p>
        </p:txBody>
      </p:sp>
      <p:pic>
        <p:nvPicPr>
          <p:cNvPr id="4111" name="Picture 15"/>
          <p:cNvPicPr>
            <a:picLocks noChangeAspect="1" noChangeArrowheads="1"/>
          </p:cNvPicPr>
          <p:nvPr/>
        </p:nvPicPr>
        <p:blipFill>
          <a:blip r:embed="rId3" cstate="print"/>
          <a:srcRect l="8435" t="26699" r="10276" b="12136"/>
          <a:stretch>
            <a:fillRect/>
          </a:stretch>
        </p:blipFill>
        <p:spPr bwMode="auto">
          <a:xfrm>
            <a:off x="4214810" y="2357430"/>
            <a:ext cx="4643470" cy="1839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illus collim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4678" y="2654350"/>
            <a:ext cx="5643570" cy="40387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Context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EDMS: 1016129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161AC9-BCF8-4A37-B179-F41AE8DD631D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2010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142844" y="1428736"/>
            <a:ext cx="8858312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r>
              <a:rPr lang="en-GB" sz="2400" smtClean="0">
                <a:latin typeface="+mn-lt"/>
              </a:rPr>
              <a:t>We will see in this presentation that an internal CERN tool can help you to modify an existing curve to obtain a specific length.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400" smtClean="0">
              <a:latin typeface="+mn-lt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r>
              <a:rPr lang="en-GB" sz="2400" smtClean="0">
                <a:latin typeface="+mn-lt"/>
              </a:rPr>
              <a:t>This demonstration is based on an user case, about flexible on a 135° collimateur.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400">
              <a:latin typeface="+mn-lt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r>
              <a:rPr lang="en-GB" sz="2400" smtClean="0">
                <a:latin typeface="+mn-lt"/>
              </a:rPr>
              <a:t>The purpose is to obtain a 700mm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r>
              <a:rPr lang="en-GB" sz="2400" smtClean="0">
                <a:latin typeface="+mn-lt"/>
              </a:rPr>
              <a:t>long flexible.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r>
              <a:rPr lang="en-GB" sz="2400" smtClean="0">
                <a:latin typeface="+mn-lt"/>
              </a:rPr>
              <a:t>The current value is about 690mm.</a:t>
            </a:r>
            <a:endParaRPr lang="en-GB" sz="2400">
              <a:latin typeface="+mn-lt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400" smtClea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Preparing environment?</a:t>
            </a:r>
            <a:endParaRPr lang="en-GB" dirty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214282" y="1500174"/>
            <a:ext cx="4572032" cy="1928813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GB" sz="2400" smtClean="0"/>
              <a:t>As we will work with this flexible, we can remove / hide all the useless environment.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EDMS: 1016129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EBCB2B-7C18-4621-80A6-D2CDE06C8936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2010</a:t>
            </a:r>
            <a:endParaRPr lang="en-US" dirty="0"/>
          </a:p>
        </p:txBody>
      </p:sp>
      <p:pic>
        <p:nvPicPr>
          <p:cNvPr id="10" name="Picture 9" descr="collimateur 135°__05.jpg"/>
          <p:cNvPicPr>
            <a:picLocks noChangeAspect="1"/>
          </p:cNvPicPr>
          <p:nvPr/>
        </p:nvPicPr>
        <p:blipFill>
          <a:blip r:embed="rId3" cstate="print"/>
          <a:srcRect l="21429"/>
          <a:stretch>
            <a:fillRect/>
          </a:stretch>
        </p:blipFill>
        <p:spPr>
          <a:xfrm>
            <a:off x="5572132" y="1428736"/>
            <a:ext cx="3286116" cy="2374009"/>
          </a:xfrm>
          <a:prstGeom prst="rect">
            <a:avLst/>
          </a:prstGeom>
        </p:spPr>
      </p:pic>
      <p:sp>
        <p:nvSpPr>
          <p:cNvPr id="11" name="Arc 10"/>
          <p:cNvSpPr/>
          <p:nvPr/>
        </p:nvSpPr>
        <p:spPr>
          <a:xfrm rot="625642">
            <a:off x="3958257" y="1881998"/>
            <a:ext cx="2692334" cy="568325"/>
          </a:xfrm>
          <a:prstGeom prst="arc">
            <a:avLst>
              <a:gd name="adj1" fmla="val 12227472"/>
              <a:gd name="adj2" fmla="val 21321561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9" name="Picture 8" descr="illus collim2.jpg"/>
          <p:cNvPicPr>
            <a:picLocks noChangeAspect="1"/>
          </p:cNvPicPr>
          <p:nvPr/>
        </p:nvPicPr>
        <p:blipFill>
          <a:blip r:embed="rId4" cstate="print"/>
          <a:srcRect l="2089" b="5110"/>
          <a:stretch>
            <a:fillRect/>
          </a:stretch>
        </p:blipFill>
        <p:spPr>
          <a:xfrm>
            <a:off x="114300" y="2714620"/>
            <a:ext cx="5356122" cy="3714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illus collim3.jpg"/>
          <p:cNvPicPr>
            <a:picLocks noChangeAspect="1"/>
          </p:cNvPicPr>
          <p:nvPr/>
        </p:nvPicPr>
        <p:blipFill>
          <a:blip r:embed="rId3" cstate="print"/>
          <a:srcRect l="2343" t="11791" r="20312" b="19432"/>
          <a:stretch>
            <a:fillRect/>
          </a:stretch>
        </p:blipFill>
        <p:spPr>
          <a:xfrm>
            <a:off x="3051390" y="2571744"/>
            <a:ext cx="5949765" cy="3786214"/>
          </a:xfrm>
          <a:prstGeom prst="rect">
            <a:avLst/>
          </a:prstGeom>
        </p:spPr>
      </p:pic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214282" y="1571612"/>
            <a:ext cx="4857754" cy="1643063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GB" sz="2400" smtClean="0"/>
              <a:t>Check that the curve is based on point(s) that have some degrees of freedom.</a:t>
            </a:r>
          </a:p>
          <a:p>
            <a:pPr marL="0" indent="0" eaLnBrk="1" hangingPunct="1">
              <a:buFont typeface="Arial" charset="0"/>
              <a:buNone/>
            </a:pPr>
            <a:endParaRPr lang="en-GB" sz="2400" smtClean="0"/>
          </a:p>
          <a:p>
            <a:pPr marL="0" indent="0" eaLnBrk="1" hangingPunct="1">
              <a:buFont typeface="Arial" charset="0"/>
              <a:buNone/>
            </a:pPr>
            <a:r>
              <a:rPr lang="en-GB" sz="2400" smtClean="0"/>
              <a:t>The tool is a </a:t>
            </a:r>
          </a:p>
          <a:p>
            <a:pPr marL="0" indent="0" eaLnBrk="1" hangingPunct="1">
              <a:buFont typeface="Arial" charset="0"/>
              <a:buNone/>
            </a:pPr>
            <a:r>
              <a:rPr lang="en-GB" sz="2400" smtClean="0"/>
              <a:t>Powercopy.</a:t>
            </a:r>
          </a:p>
          <a:p>
            <a:pPr marL="0" indent="0" eaLnBrk="1" hangingPunct="1">
              <a:buFont typeface="Arial" charset="0"/>
              <a:buNone/>
            </a:pPr>
            <a:r>
              <a:rPr lang="en-GB" sz="2400" smtClean="0"/>
              <a:t>It means that it will be</a:t>
            </a:r>
          </a:p>
          <a:p>
            <a:pPr marL="0" indent="0" eaLnBrk="1" hangingPunct="1">
              <a:buFont typeface="Arial" charset="0"/>
              <a:buNone/>
            </a:pPr>
            <a:r>
              <a:rPr lang="en-GB" sz="2400" smtClean="0"/>
              <a:t>instantiated </a:t>
            </a:r>
            <a:r>
              <a:rPr lang="en-GB" sz="2400" smtClean="0"/>
              <a:t>in the </a:t>
            </a:r>
            <a:endParaRPr lang="en-GB" sz="2400" smtClean="0"/>
          </a:p>
          <a:p>
            <a:pPr marL="0" indent="0" eaLnBrk="1" hangingPunct="1">
              <a:buFont typeface="Arial" charset="0"/>
              <a:buNone/>
            </a:pPr>
            <a:r>
              <a:rPr lang="en-GB" sz="2400" smtClean="0"/>
              <a:t>active Part</a:t>
            </a:r>
            <a:r>
              <a:rPr lang="en-GB" sz="2400" smtClean="0"/>
              <a:t>.</a:t>
            </a:r>
          </a:p>
          <a:p>
            <a:pPr marL="0" indent="0" eaLnBrk="1" hangingPunct="1">
              <a:buFont typeface="Arial" charset="0"/>
              <a:buNone/>
            </a:pPr>
            <a:endParaRPr lang="en-GB" sz="240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EDMS: 1016129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5A04B2-D75E-490B-9A95-9C535A13FC5B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2010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Preparing environment?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llus collim4.jpg"/>
          <p:cNvPicPr>
            <a:picLocks noChangeAspect="1"/>
          </p:cNvPicPr>
          <p:nvPr/>
        </p:nvPicPr>
        <p:blipFill>
          <a:blip r:embed="rId3" cstate="print"/>
          <a:srcRect l="3906" t="15066" r="30469" b="12882"/>
          <a:stretch>
            <a:fillRect/>
          </a:stretch>
        </p:blipFill>
        <p:spPr>
          <a:xfrm>
            <a:off x="4214842" y="2969781"/>
            <a:ext cx="4857752" cy="3816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Instantiate the tool &amp; Launch the optimization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357188" y="1571625"/>
            <a:ext cx="7643836" cy="1000119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fr-FR" sz="2400" smtClean="0"/>
              <a:t>Call the tool from the catalog browser and select the inputs (3D curve + 3 parameters)</a:t>
            </a:r>
            <a:endParaRPr lang="en-GB" sz="240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EDMS: 1016129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9B8A0F-91D8-418D-B9A7-CE799AABE74B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2010</a:t>
            </a:r>
            <a:endParaRPr lang="en-US" dirty="0"/>
          </a:p>
        </p:txBody>
      </p:sp>
      <p:sp>
        <p:nvSpPr>
          <p:cNvPr id="9" name="Arc 8"/>
          <p:cNvSpPr/>
          <p:nvPr/>
        </p:nvSpPr>
        <p:spPr>
          <a:xfrm rot="20632815" flipV="1">
            <a:off x="2996650" y="3165055"/>
            <a:ext cx="1936253" cy="762035"/>
          </a:xfrm>
          <a:prstGeom prst="arc">
            <a:avLst>
              <a:gd name="adj1" fmla="val 12491136"/>
              <a:gd name="adj2" fmla="val 19954696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357158" y="2571757"/>
            <a:ext cx="3786214" cy="2571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tool</a:t>
            </a:r>
            <a:r>
              <a:rPr kumimoji="0" lang="fr-FR" sz="24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instantiated in the tree.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fr-FR" sz="2400" baseline="0" smtClean="0">
                <a:latin typeface="+mn-lt"/>
              </a:rPr>
              <a:t>You</a:t>
            </a:r>
            <a:r>
              <a:rPr lang="fr-FR" sz="2400" smtClean="0">
                <a:latin typeface="+mn-lt"/>
              </a:rPr>
              <a:t> have to set the targeted length then run the optimization.</a:t>
            </a:r>
            <a:endParaRPr kumimoji="0" lang="en-GB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EDMS: 1016129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D50DBC-9F72-4EC1-A817-92580B4E2F19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2010</a:t>
            </a:r>
            <a:endParaRPr lang="en-US" dirty="0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086788" y="2176463"/>
            <a:ext cx="7603188" cy="3373437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pPr lvl="0" algn="ctr" eaLnBrk="0" hangingPunct="0"/>
            <a:r>
              <a:rPr kumimoji="0" lang="fr-FR" sz="3600" b="0" i="0" u="none" strike="noStrike" kern="1200" cap="none" spc="0" normalizeH="0" baseline="0" noProof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ＭＳ Ｐゴシック"/>
                <a:cs typeface="+mj-cs"/>
              </a:rPr>
              <a:t>Thank you / </a:t>
            </a:r>
            <a:r>
              <a:rPr lang="fr-FR" sz="360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ＭＳ Ｐゴシック"/>
              </a:rPr>
              <a:t>Merci</a:t>
            </a:r>
            <a:endParaRPr kumimoji="0" lang="en-US" sz="36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j-lt"/>
              <a:ea typeface="ＭＳ Ｐゴシック"/>
              <a:cs typeface="+mj-cs"/>
            </a:endParaRPr>
          </a:p>
        </p:txBody>
      </p:sp>
      <p:pic>
        <p:nvPicPr>
          <p:cNvPr id="11" name="Picture 7" descr="pdf2gif_makeimg.gif"/>
          <p:cNvPicPr>
            <a:picLocks noChangeAspect="1"/>
          </p:cNvPicPr>
          <p:nvPr/>
        </p:nvPicPr>
        <p:blipFill>
          <a:blip r:embed="rId3" cstate="print"/>
          <a:srcRect l="20216" t="28571" r="9029" b="28572"/>
          <a:stretch>
            <a:fillRect/>
          </a:stretch>
        </p:blipFill>
        <p:spPr bwMode="auto">
          <a:xfrm>
            <a:off x="395288" y="188913"/>
            <a:ext cx="2314575" cy="19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TIA-Smarteam_B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luxe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txDef>
      <a:spPr bwMode="auto">
        <a:noFill/>
        <a:ln w="9525">
          <a:noFill/>
          <a:miter lim="800000"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indent="-342900">
          <a:spcBef>
            <a:spcPct val="20000"/>
          </a:spcBef>
          <a:buFont typeface="Arial" charset="0"/>
          <a:buChar char="•"/>
          <a:defRPr sz="2800" dirty="0" smtClean="0">
            <a:latin typeface="+mn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CATIA-Smarteam_BOM</Template>
  <TotalTime>0</TotalTime>
  <Words>391</Words>
  <Application>Microsoft Office PowerPoint</Application>
  <PresentationFormat>On-screen Show (4:3)</PresentationFormat>
  <Paragraphs>75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CATIA-Smarteam_BOM</vt:lpstr>
      <vt:lpstr>Generic Catia Tools </vt:lpstr>
      <vt:lpstr>Summary</vt:lpstr>
      <vt:lpstr>Context</vt:lpstr>
      <vt:lpstr>Context</vt:lpstr>
      <vt:lpstr>Preparing environment?</vt:lpstr>
      <vt:lpstr>Preparing environment?</vt:lpstr>
      <vt:lpstr>Instantiate the tool &amp; Launch the optimization</vt:lpstr>
      <vt:lpstr>Slide 8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2009-08-10T07:15:30Z</dcterms:created>
  <dcterms:modified xsi:type="dcterms:W3CDTF">2010-06-16T17:16:18Z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TC101743281033</vt:lpwstr>
  </property>
</Properties>
</file>