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96" r:id="rId3"/>
    <p:sldMasterId id="2147483709" r:id="rId4"/>
    <p:sldMasterId id="2147483741" r:id="rId5"/>
    <p:sldMasterId id="2147483774" r:id="rId6"/>
  </p:sldMasterIdLst>
  <p:notesMasterIdLst>
    <p:notesMasterId r:id="rId76"/>
  </p:notesMasterIdLst>
  <p:handoutMasterIdLst>
    <p:handoutMasterId r:id="rId77"/>
  </p:handoutMasterIdLst>
  <p:sldIdLst>
    <p:sldId id="709" r:id="rId7"/>
    <p:sldId id="894" r:id="rId8"/>
    <p:sldId id="755" r:id="rId9"/>
    <p:sldId id="756" r:id="rId10"/>
    <p:sldId id="901" r:id="rId11"/>
    <p:sldId id="856" r:id="rId12"/>
    <p:sldId id="875" r:id="rId13"/>
    <p:sldId id="741" r:id="rId14"/>
    <p:sldId id="841" r:id="rId15"/>
    <p:sldId id="859" r:id="rId16"/>
    <p:sldId id="861" r:id="rId17"/>
    <p:sldId id="713" r:id="rId18"/>
    <p:sldId id="786" r:id="rId19"/>
    <p:sldId id="716" r:id="rId20"/>
    <p:sldId id="852" r:id="rId21"/>
    <p:sldId id="792" r:id="rId22"/>
    <p:sldId id="837" r:id="rId23"/>
    <p:sldId id="682" r:id="rId24"/>
    <p:sldId id="707" r:id="rId25"/>
    <p:sldId id="864" r:id="rId26"/>
    <p:sldId id="854" r:id="rId27"/>
    <p:sldId id="876" r:id="rId28"/>
    <p:sldId id="866" r:id="rId29"/>
    <p:sldId id="869" r:id="rId30"/>
    <p:sldId id="865" r:id="rId31"/>
    <p:sldId id="808" r:id="rId32"/>
    <p:sldId id="802" r:id="rId33"/>
    <p:sldId id="810" r:id="rId34"/>
    <p:sldId id="811" r:id="rId35"/>
    <p:sldId id="828" r:id="rId36"/>
    <p:sldId id="813" r:id="rId37"/>
    <p:sldId id="660" r:id="rId38"/>
    <p:sldId id="814" r:id="rId39"/>
    <p:sldId id="815" r:id="rId40"/>
    <p:sldId id="816" r:id="rId41"/>
    <p:sldId id="767" r:id="rId42"/>
    <p:sldId id="848" r:id="rId43"/>
    <p:sldId id="768" r:id="rId44"/>
    <p:sldId id="849" r:id="rId45"/>
    <p:sldId id="774" r:id="rId46"/>
    <p:sldId id="793" r:id="rId47"/>
    <p:sldId id="877" r:id="rId48"/>
    <p:sldId id="890" r:id="rId49"/>
    <p:sldId id="878" r:id="rId50"/>
    <p:sldId id="794" r:id="rId51"/>
    <p:sldId id="736" r:id="rId52"/>
    <p:sldId id="796" r:id="rId53"/>
    <p:sldId id="797" r:id="rId54"/>
    <p:sldId id="895" r:id="rId55"/>
    <p:sldId id="799" r:id="rId56"/>
    <p:sldId id="903" r:id="rId57"/>
    <p:sldId id="879" r:id="rId58"/>
    <p:sldId id="824" r:id="rId59"/>
    <p:sldId id="893" r:id="rId60"/>
    <p:sldId id="599" r:id="rId61"/>
    <p:sldId id="871" r:id="rId62"/>
    <p:sldId id="898" r:id="rId63"/>
    <p:sldId id="880" r:id="rId64"/>
    <p:sldId id="881" r:id="rId65"/>
    <p:sldId id="897" r:id="rId66"/>
    <p:sldId id="882" r:id="rId67"/>
    <p:sldId id="885" r:id="rId68"/>
    <p:sldId id="886" r:id="rId69"/>
    <p:sldId id="887" r:id="rId70"/>
    <p:sldId id="888" r:id="rId71"/>
    <p:sldId id="688" r:id="rId72"/>
    <p:sldId id="831" r:id="rId73"/>
    <p:sldId id="832" r:id="rId74"/>
    <p:sldId id="904" r:id="rId75"/>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00FFFF"/>
    <a:srgbClr val="000080"/>
    <a:srgbClr val="0000FF"/>
    <a:srgbClr val="000066"/>
    <a:srgbClr val="CCC1DA"/>
    <a:srgbClr val="336699"/>
    <a:srgbClr val="FFFF00"/>
    <a:srgbClr val="D7E4BD"/>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45" autoAdjust="0"/>
    <p:restoredTop sz="96216" autoAdjust="0"/>
  </p:normalViewPr>
  <p:slideViewPr>
    <p:cSldViewPr>
      <p:cViewPr>
        <p:scale>
          <a:sx n="60" d="100"/>
          <a:sy n="60" d="100"/>
        </p:scale>
        <p:origin x="-1554" y="-40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72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notesMaster" Target="notesMasters/notesMaster1.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image" Target="../media/image12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4"/>
            <a:ext cx="2949786" cy="496967"/>
          </a:xfrm>
          <a:prstGeom prst="rect">
            <a:avLst/>
          </a:prstGeom>
        </p:spPr>
        <p:txBody>
          <a:bodyPr vert="horz" lIns="91416" tIns="45707" rIns="91416" bIns="4570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5842" y="4"/>
            <a:ext cx="2949786" cy="496967"/>
          </a:xfrm>
          <a:prstGeom prst="rect">
            <a:avLst/>
          </a:prstGeom>
        </p:spPr>
        <p:txBody>
          <a:bodyPr vert="horz" lIns="91416" tIns="45707" rIns="91416" bIns="45707" rtlCol="0"/>
          <a:lstStyle>
            <a:lvl1pPr algn="r">
              <a:defRPr sz="1200"/>
            </a:lvl1pPr>
          </a:lstStyle>
          <a:p>
            <a:fld id="{A0CE5F23-F13B-4115-8677-D93F8AD76EBE}" type="datetimeFigureOut">
              <a:rPr kumimoji="1" lang="ja-JP" altLang="en-US" smtClean="0"/>
              <a:pPr/>
              <a:t>2012/10/30</a:t>
            </a:fld>
            <a:endParaRPr kumimoji="1" lang="ja-JP" altLang="en-US"/>
          </a:p>
        </p:txBody>
      </p:sp>
      <p:sp>
        <p:nvSpPr>
          <p:cNvPr id="4" name="フッター プレースホルダ 3"/>
          <p:cNvSpPr>
            <a:spLocks noGrp="1"/>
          </p:cNvSpPr>
          <p:nvPr>
            <p:ph type="ftr" sz="quarter" idx="2"/>
          </p:nvPr>
        </p:nvSpPr>
        <p:spPr>
          <a:xfrm>
            <a:off x="4" y="9440650"/>
            <a:ext cx="2949786" cy="496967"/>
          </a:xfrm>
          <a:prstGeom prst="rect">
            <a:avLst/>
          </a:prstGeom>
        </p:spPr>
        <p:txBody>
          <a:bodyPr vert="horz" lIns="91416" tIns="45707" rIns="91416" bIns="4570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5842" y="9440650"/>
            <a:ext cx="2949786" cy="496967"/>
          </a:xfrm>
          <a:prstGeom prst="rect">
            <a:avLst/>
          </a:prstGeom>
        </p:spPr>
        <p:txBody>
          <a:bodyPr vert="horz" lIns="91416" tIns="45707" rIns="91416" bIns="45707" rtlCol="0" anchor="b"/>
          <a:lstStyle>
            <a:lvl1pPr algn="r">
              <a:defRPr sz="1200"/>
            </a:lvl1pPr>
          </a:lstStyle>
          <a:p>
            <a:fld id="{3BE58635-24A7-4C25-9E60-242F8CB4792B}" type="slidenum">
              <a:rPr kumimoji="1" lang="ja-JP" altLang="en-US" smtClean="0"/>
              <a:pPr/>
              <a:t>&lt;#&gt;</a:t>
            </a:fld>
            <a:endParaRPr kumimoji="1" lang="ja-JP" altLang="en-US"/>
          </a:p>
        </p:txBody>
      </p:sp>
    </p:spTree>
    <p:extLst>
      <p:ext uri="{BB962C8B-B14F-4D97-AF65-F5344CB8AC3E}">
        <p14:creationId xmlns:p14="http://schemas.microsoft.com/office/powerpoint/2010/main" xmlns="" val="2714316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4"/>
            <a:ext cx="2949786" cy="496967"/>
          </a:xfrm>
          <a:prstGeom prst="rect">
            <a:avLst/>
          </a:prstGeom>
        </p:spPr>
        <p:txBody>
          <a:bodyPr vert="horz" lIns="91416" tIns="45707" rIns="91416" bIns="45707" rtlCol="0"/>
          <a:lstStyle>
            <a:lvl1pPr algn="l">
              <a:defRPr sz="1200"/>
            </a:lvl1pPr>
          </a:lstStyle>
          <a:p>
            <a:endParaRPr kumimoji="1" lang="ja-JP" altLang="en-US"/>
          </a:p>
        </p:txBody>
      </p:sp>
      <p:sp>
        <p:nvSpPr>
          <p:cNvPr id="3" name="日付プレースホルダ 2"/>
          <p:cNvSpPr>
            <a:spLocks noGrp="1"/>
          </p:cNvSpPr>
          <p:nvPr>
            <p:ph type="dt" idx="1"/>
          </p:nvPr>
        </p:nvSpPr>
        <p:spPr>
          <a:xfrm>
            <a:off x="3855842" y="4"/>
            <a:ext cx="2949786" cy="496967"/>
          </a:xfrm>
          <a:prstGeom prst="rect">
            <a:avLst/>
          </a:prstGeom>
        </p:spPr>
        <p:txBody>
          <a:bodyPr vert="horz" lIns="91416" tIns="45707" rIns="91416" bIns="45707" rtlCol="0"/>
          <a:lstStyle>
            <a:lvl1pPr algn="r">
              <a:defRPr sz="1200"/>
            </a:lvl1pPr>
          </a:lstStyle>
          <a:p>
            <a:fld id="{A7C05243-12B0-4DE5-9C6F-13EDAD1A9530}" type="datetimeFigureOut">
              <a:rPr kumimoji="1" lang="ja-JP" altLang="en-US" smtClean="0"/>
              <a:pPr/>
              <a:t>2012/10/30</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16" tIns="45707" rIns="91416" bIns="45707" rtlCol="0" anchor="ctr"/>
          <a:lstStyle/>
          <a:p>
            <a:endParaRPr lang="ja-JP" altLang="en-US"/>
          </a:p>
        </p:txBody>
      </p:sp>
      <p:sp>
        <p:nvSpPr>
          <p:cNvPr id="5" name="ノート プレースホルダ 4"/>
          <p:cNvSpPr>
            <a:spLocks noGrp="1"/>
          </p:cNvSpPr>
          <p:nvPr>
            <p:ph type="body" sz="quarter" idx="3"/>
          </p:nvPr>
        </p:nvSpPr>
        <p:spPr>
          <a:xfrm>
            <a:off x="680721" y="4721186"/>
            <a:ext cx="5445760" cy="4472702"/>
          </a:xfrm>
          <a:prstGeom prst="rect">
            <a:avLst/>
          </a:prstGeom>
        </p:spPr>
        <p:txBody>
          <a:bodyPr vert="horz" lIns="91416" tIns="45707" rIns="91416" bIns="4570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4" y="9440650"/>
            <a:ext cx="2949786" cy="496967"/>
          </a:xfrm>
          <a:prstGeom prst="rect">
            <a:avLst/>
          </a:prstGeom>
        </p:spPr>
        <p:txBody>
          <a:bodyPr vert="horz" lIns="91416" tIns="45707" rIns="91416" bIns="4570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842" y="9440650"/>
            <a:ext cx="2949786" cy="496967"/>
          </a:xfrm>
          <a:prstGeom prst="rect">
            <a:avLst/>
          </a:prstGeom>
        </p:spPr>
        <p:txBody>
          <a:bodyPr vert="horz" lIns="91416" tIns="45707" rIns="91416" bIns="45707" rtlCol="0" anchor="b"/>
          <a:lstStyle>
            <a:lvl1pPr algn="r">
              <a:defRPr sz="1200"/>
            </a:lvl1pPr>
          </a:lstStyle>
          <a:p>
            <a:fld id="{603A1465-BE15-4ADC-9B1F-75F735EC6243}" type="slidenum">
              <a:rPr kumimoji="1" lang="ja-JP" altLang="en-US" smtClean="0"/>
              <a:pPr/>
              <a:t>&lt;#&gt;</a:t>
            </a:fld>
            <a:endParaRPr kumimoji="1" lang="ja-JP" altLang="en-US"/>
          </a:p>
        </p:txBody>
      </p:sp>
    </p:spTree>
    <p:extLst>
      <p:ext uri="{BB962C8B-B14F-4D97-AF65-F5344CB8AC3E}">
        <p14:creationId xmlns:p14="http://schemas.microsoft.com/office/powerpoint/2010/main" xmlns="" val="1591540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AE16F1B-E230-426C-B81E-CABA58CB28FB}" type="slidenum">
              <a:rPr lang="en-US" altLang="ja-JP" smtClean="0">
                <a:solidFill>
                  <a:prstClr val="black"/>
                </a:solidFill>
                <a:latin typeface="Arial" pitchFamily="34" charset="0"/>
              </a:rPr>
              <a:pPr/>
              <a:t>3</a:t>
            </a:fld>
            <a:endParaRPr lang="en-US" altLang="ja-JP" smtClean="0">
              <a:solidFill>
                <a:prstClr val="black"/>
              </a:solidFill>
              <a:latin typeface="Arial"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08361" y="4720872"/>
            <a:ext cx="4990482" cy="4472072"/>
          </a:xfrm>
          <a:noFill/>
          <a:ln/>
        </p:spPr>
        <p:txBody>
          <a:bodyPr/>
          <a:lstStyle/>
          <a:p>
            <a:pPr eaLnBrk="1" hangingPunct="1"/>
            <a:endParaRPr lang="ja-JP" altLang="ja-JP"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3A1465-BE15-4ADC-9B1F-75F735EC6243}" type="slidenum">
              <a:rPr kumimoji="1" lang="ja-JP" altLang="en-US" smtClean="0"/>
              <a:pPr/>
              <a:t>26</a:t>
            </a:fld>
            <a:endParaRPr kumimoji="1" lang="ja-JP" altLang="en-US"/>
          </a:p>
        </p:txBody>
      </p:sp>
    </p:spTree>
    <p:extLst>
      <p:ext uri="{BB962C8B-B14F-4D97-AF65-F5344CB8AC3E}">
        <p14:creationId xmlns:p14="http://schemas.microsoft.com/office/powerpoint/2010/main" xmlns="" val="1286035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a:xfrm>
            <a:off x="919163" y="746125"/>
            <a:ext cx="4968875" cy="3725863"/>
          </a:xfrm>
          <a:ln/>
        </p:spPr>
      </p:sp>
      <p:sp>
        <p:nvSpPr>
          <p:cNvPr id="134147" name="ノート プレースホルダ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134148" name="スライド番号プレースホルダ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329" indent="-298972" eaLnBrk="0" hangingPunct="0">
              <a:defRPr kumimoji="1">
                <a:solidFill>
                  <a:schemeClr val="tx1"/>
                </a:solidFill>
                <a:latin typeface="Arial" pitchFamily="34" charset="0"/>
                <a:ea typeface="ＭＳ Ｐゴシック" pitchFamily="50" charset="-128"/>
              </a:defRPr>
            </a:lvl2pPr>
            <a:lvl3pPr marL="1195892" indent="-239179" eaLnBrk="0" hangingPunct="0">
              <a:defRPr kumimoji="1">
                <a:solidFill>
                  <a:schemeClr val="tx1"/>
                </a:solidFill>
                <a:latin typeface="Arial" pitchFamily="34" charset="0"/>
                <a:ea typeface="ＭＳ Ｐゴシック" pitchFamily="50" charset="-128"/>
              </a:defRPr>
            </a:lvl3pPr>
            <a:lvl4pPr marL="1674248" indent="-239179" eaLnBrk="0" hangingPunct="0">
              <a:defRPr kumimoji="1">
                <a:solidFill>
                  <a:schemeClr val="tx1"/>
                </a:solidFill>
                <a:latin typeface="Arial" pitchFamily="34" charset="0"/>
                <a:ea typeface="ＭＳ Ｐゴシック" pitchFamily="50" charset="-128"/>
              </a:defRPr>
            </a:lvl4pPr>
            <a:lvl5pPr marL="2152603" indent="-239179" eaLnBrk="0" hangingPunct="0">
              <a:defRPr kumimoji="1">
                <a:solidFill>
                  <a:schemeClr val="tx1"/>
                </a:solidFill>
                <a:latin typeface="Arial" pitchFamily="34" charset="0"/>
                <a:ea typeface="ＭＳ Ｐゴシック" pitchFamily="50" charset="-128"/>
              </a:defRPr>
            </a:lvl5pPr>
            <a:lvl6pPr marL="2630959"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315"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7672"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028"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C819E376-0C14-4F02-9C60-BC26EFB6EC2C}" type="slidenum">
              <a:rPr lang="en-US" altLang="ja-JP" smtClean="0">
                <a:solidFill>
                  <a:srgbClr val="000000"/>
                </a:solidFill>
              </a:rPr>
              <a:pPr eaLnBrk="1" hangingPunct="1"/>
              <a:t>37</a:t>
            </a:fld>
            <a:endParaRPr lang="en-US" altLang="ja-JP" smtClean="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ノート プレースホルダ 2"/>
          <p:cNvSpPr>
            <a:spLocks noGrp="1"/>
          </p:cNvSpPr>
          <p:nvPr>
            <p:ph type="body" idx="1"/>
          </p:nvPr>
        </p:nvSpPr>
        <p:spPr>
          <a:noFill/>
          <a:ln/>
        </p:spPr>
        <p:txBody>
          <a:bodyPr/>
          <a:lstStyle/>
          <a:p>
            <a:pPr eaLnBrk="1" hangingPunct="1"/>
            <a:endParaRPr lang="ja-JP" altLang="en-US" smtClean="0"/>
          </a:p>
        </p:txBody>
      </p:sp>
      <p:sp>
        <p:nvSpPr>
          <p:cNvPr id="41988" name="スライド番号プレースホルダ 3"/>
          <p:cNvSpPr>
            <a:spLocks noGrp="1"/>
          </p:cNvSpPr>
          <p:nvPr>
            <p:ph type="sldNum" sz="quarter" idx="5"/>
          </p:nvPr>
        </p:nvSpPr>
        <p:spPr>
          <a:noFill/>
        </p:spPr>
        <p:txBody>
          <a:bodyPr/>
          <a:lstStyle/>
          <a:p>
            <a:fld id="{FF375429-AFAC-4168-934F-5AD768ABEC07}" type="slidenum">
              <a:rPr lang="en-US" altLang="ja-JP">
                <a:solidFill>
                  <a:srgbClr val="000000"/>
                </a:solidFill>
              </a:rPr>
              <a:pPr/>
              <a:t>39</a:t>
            </a:fld>
            <a:endParaRPr lang="en-US" altLang="ja-JP">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801FE74-77C4-4BE3-A0F2-F0FD4D884548}" type="slidenum">
              <a:rPr lang="en-US" altLang="ja-JP" smtClean="0">
                <a:solidFill>
                  <a:prstClr val="black"/>
                </a:solidFill>
                <a:latin typeface="Arial" pitchFamily="34" charset="0"/>
              </a:rPr>
              <a:pPr/>
              <a:t>52</a:t>
            </a:fld>
            <a:endParaRPr lang="en-US" altLang="ja-JP" smtClean="0">
              <a:solidFill>
                <a:prstClr val="black"/>
              </a:solidFill>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ja-JP" altLang="ja-JP"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B0DD0E-2BB4-4D70-9D7E-8BDDF1A7FA8B}" type="slidenum">
              <a:rPr lang="en-US" altLang="ja-JP"/>
              <a:pPr/>
              <a:t>54</a:t>
            </a:fld>
            <a:endParaRPr lang="en-US" altLang="ja-JP"/>
          </a:p>
        </p:txBody>
      </p:sp>
      <p:sp>
        <p:nvSpPr>
          <p:cNvPr id="422914" name="Rectangle 2"/>
          <p:cNvSpPr>
            <a:spLocks noGrp="1" noRot="1" noChangeAspect="1" noChangeArrowheads="1" noTextEdit="1"/>
          </p:cNvSpPr>
          <p:nvPr>
            <p:ph type="sldImg"/>
          </p:nvPr>
        </p:nvSpPr>
        <p:spPr>
          <a:ln/>
        </p:spPr>
      </p:sp>
      <p:sp>
        <p:nvSpPr>
          <p:cNvPr id="422915"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bwMode="auto">
          <a:xfrm>
            <a:off x="3856146" y="9439829"/>
            <a:ext cx="2949532" cy="497968"/>
          </a:xfrm>
          <a:noFill/>
          <a:ln>
            <a:miter lim="800000"/>
            <a:headEnd/>
            <a:tailEnd/>
          </a:ln>
        </p:spPr>
        <p:txBody>
          <a:bodyPr wrap="square" numCol="1" anchorCtr="0" compatLnSpc="1">
            <a:prstTxWarp prst="textNoShape">
              <a:avLst/>
            </a:prstTxWarp>
          </a:bodyPr>
          <a:lstStyle/>
          <a:p>
            <a:fld id="{6247034F-A0B2-4EE9-99A5-0CF26F0B7C2E}" type="slidenum">
              <a:rPr lang="en-US" altLang="ko-KR">
                <a:solidFill>
                  <a:prstClr val="black"/>
                </a:solidFill>
              </a:rPr>
              <a:pPr/>
              <a:t>62</a:t>
            </a:fld>
            <a:endParaRPr lang="en-US" altLang="ko-KR">
              <a:solidFill>
                <a:prstClr val="black"/>
              </a:solidFill>
            </a:endParaRPr>
          </a:p>
        </p:txBody>
      </p:sp>
      <p:sp>
        <p:nvSpPr>
          <p:cNvPr id="143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364" name="Rectangle 3"/>
          <p:cNvSpPr>
            <a:spLocks noGrp="1" noChangeArrowheads="1"/>
          </p:cNvSpPr>
          <p:nvPr>
            <p:ph type="body" idx="1"/>
          </p:nvPr>
        </p:nvSpPr>
        <p:spPr bwMode="auto">
          <a:xfrm>
            <a:off x="681480" y="4722228"/>
            <a:ext cx="5445760" cy="4472470"/>
          </a:xfrm>
          <a:noFill/>
        </p:spPr>
        <p:txBody>
          <a:bodyPr wrap="square" numCol="1" anchor="t" anchorCtr="0" compatLnSpc="1">
            <a:prstTxWarp prst="textNoShape">
              <a:avLst/>
            </a:prstTxWarp>
          </a:bodyPr>
          <a:lstStyle/>
          <a:p>
            <a:pPr>
              <a:spcBef>
                <a:spcPct val="0"/>
              </a:spcBef>
            </a:pPr>
            <a:endParaRPr lang="ko-KR" altLang="ko-K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bwMode="auto">
          <a:xfrm>
            <a:off x="3856146" y="9439829"/>
            <a:ext cx="2949532" cy="497968"/>
          </a:xfrm>
          <a:noFill/>
          <a:ln>
            <a:miter lim="800000"/>
            <a:headEnd/>
            <a:tailEnd/>
          </a:ln>
        </p:spPr>
        <p:txBody>
          <a:bodyPr wrap="square" numCol="1" anchorCtr="0" compatLnSpc="1">
            <a:prstTxWarp prst="textNoShape">
              <a:avLst/>
            </a:prstTxWarp>
          </a:bodyPr>
          <a:lstStyle/>
          <a:p>
            <a:fld id="{D6D801AA-FFEC-438B-BE13-31A43A80BCB4}" type="slidenum">
              <a:rPr lang="ko-KR" altLang="en-US">
                <a:solidFill>
                  <a:prstClr val="black"/>
                </a:solidFill>
              </a:rPr>
              <a:pPr/>
              <a:t>63</a:t>
            </a:fld>
            <a:endParaRPr lang="en-US" altLang="ko-KR">
              <a:solidFill>
                <a:prstClr val="black"/>
              </a:solidFill>
            </a:endParaRPr>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4388" name="Rectangle 3"/>
          <p:cNvSpPr>
            <a:spLocks noGrp="1" noChangeArrowheads="1"/>
          </p:cNvSpPr>
          <p:nvPr>
            <p:ph type="body" idx="1"/>
          </p:nvPr>
        </p:nvSpPr>
        <p:spPr bwMode="auto">
          <a:xfrm>
            <a:off x="681480" y="4722228"/>
            <a:ext cx="5445760" cy="4472470"/>
          </a:xfrm>
          <a:noFill/>
        </p:spPr>
        <p:txBody>
          <a:bodyPr wrap="square" numCol="1" anchor="t" anchorCtr="0" compatLnSpc="1">
            <a:prstTxWarp prst="textNoShape">
              <a:avLst/>
            </a:prstTxWarp>
          </a:bodyPr>
          <a:lstStyle/>
          <a:p>
            <a:pPr>
              <a:spcBef>
                <a:spcPct val="0"/>
              </a:spcBef>
            </a:pPr>
            <a:endParaRPr lang="ko-KR"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145411" name="슬라이드 노트 개체 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ko-KR" altLang="en-US" smtClean="0"/>
          </a:p>
        </p:txBody>
      </p:sp>
      <p:sp>
        <p:nvSpPr>
          <p:cNvPr id="145412" name="슬라이드 번호 개체 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ADC3D3-ADC9-44E8-B94A-1BC094C169D4}" type="slidenum">
              <a:rPr lang="ko-KR" altLang="en-US">
                <a:solidFill>
                  <a:prstClr val="black"/>
                </a:solidFill>
              </a:rPr>
              <a:pPr/>
              <a:t>65</a:t>
            </a:fld>
            <a:endParaRPr lang="en-US" altLang="ko-K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5124"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170A21-EECE-4B9A-8E21-3766EBC2CA4F}" type="slidenum">
              <a:rPr lang="ja-JP" altLang="en-US" smtClean="0">
                <a:solidFill>
                  <a:prstClr val="black"/>
                </a:solidFill>
              </a:rPr>
              <a:pPr/>
              <a:t>5</a:t>
            </a:fld>
            <a:endParaRPr lang="ja-JP" altLang="en-US"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スライド イメージ プレースホルダ 1"/>
          <p:cNvSpPr>
            <a:spLocks noGrp="1" noRot="1" noChangeAspect="1" noTextEdit="1"/>
          </p:cNvSpPr>
          <p:nvPr>
            <p:ph type="sldImg"/>
          </p:nvPr>
        </p:nvSpPr>
        <p:spPr>
          <a:xfrm>
            <a:off x="920750" y="746125"/>
            <a:ext cx="4965700" cy="3725863"/>
          </a:xfrm>
          <a:ln/>
        </p:spPr>
      </p:sp>
      <p:sp>
        <p:nvSpPr>
          <p:cNvPr id="112643" name="ノート プレースホルダ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ja-JP" altLang="en-US" smtClean="0">
              <a:latin typeface="Arial" pitchFamily="34" charset="0"/>
            </a:endParaRPr>
          </a:p>
        </p:txBody>
      </p:sp>
      <p:sp>
        <p:nvSpPr>
          <p:cNvPr id="112644" name="スライド番号プレースホルダ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329" indent="-298972" eaLnBrk="0" hangingPunct="0">
              <a:defRPr kumimoji="1">
                <a:solidFill>
                  <a:schemeClr val="tx1"/>
                </a:solidFill>
                <a:latin typeface="Arial" pitchFamily="34" charset="0"/>
                <a:ea typeface="ＭＳ Ｐゴシック" pitchFamily="50" charset="-128"/>
              </a:defRPr>
            </a:lvl2pPr>
            <a:lvl3pPr marL="1195892" indent="-239179" eaLnBrk="0" hangingPunct="0">
              <a:defRPr kumimoji="1">
                <a:solidFill>
                  <a:schemeClr val="tx1"/>
                </a:solidFill>
                <a:latin typeface="Arial" pitchFamily="34" charset="0"/>
                <a:ea typeface="ＭＳ Ｐゴシック" pitchFamily="50" charset="-128"/>
              </a:defRPr>
            </a:lvl3pPr>
            <a:lvl4pPr marL="1674248" indent="-239179" eaLnBrk="0" hangingPunct="0">
              <a:defRPr kumimoji="1">
                <a:solidFill>
                  <a:schemeClr val="tx1"/>
                </a:solidFill>
                <a:latin typeface="Arial" pitchFamily="34" charset="0"/>
                <a:ea typeface="ＭＳ Ｐゴシック" pitchFamily="50" charset="-128"/>
              </a:defRPr>
            </a:lvl4pPr>
            <a:lvl5pPr marL="2152603" indent="-239179" eaLnBrk="0" hangingPunct="0">
              <a:defRPr kumimoji="1">
                <a:solidFill>
                  <a:schemeClr val="tx1"/>
                </a:solidFill>
                <a:latin typeface="Arial" pitchFamily="34" charset="0"/>
                <a:ea typeface="ＭＳ Ｐゴシック" pitchFamily="50" charset="-128"/>
              </a:defRPr>
            </a:lvl5pPr>
            <a:lvl6pPr marL="2630959"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315"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7672"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028"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74C433C6-45E3-408C-A929-6D61B7168D4A}" type="slidenum">
              <a:rPr lang="en-US" altLang="ja-JP" smtClean="0">
                <a:solidFill>
                  <a:srgbClr val="000000"/>
                </a:solidFill>
              </a:rPr>
              <a:pPr eaLnBrk="1" hangingPunct="1"/>
              <a:t>9</a:t>
            </a:fld>
            <a:endParaRPr lang="en-US" altLang="ja-JP"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3A7D9F3-46B2-4175-9D0A-E60C906A90DC}" type="slidenum">
              <a:rPr kumimoji="1" lang="ja-JP" altLang="en-US" smtClean="0"/>
              <a:pPr/>
              <a:t>10</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832F9783-175F-4D99-88C9-68798046B7F9}" type="slidenum">
              <a:rPr lang="en-US" altLang="ja-JP" smtClean="0"/>
              <a:pPr eaLnBrk="1" hangingPunct="1"/>
              <a:t>12</a:t>
            </a:fld>
            <a:endParaRPr lang="en-US" altLang="ja-JP" smtClean="0"/>
          </a:p>
        </p:txBody>
      </p:sp>
      <p:sp>
        <p:nvSpPr>
          <p:cNvPr id="70659" name="Rectangle 2"/>
          <p:cNvSpPr>
            <a:spLocks noGrp="1" noRot="1" noChangeAspect="1" noChangeArrowheads="1" noTextEdit="1"/>
          </p:cNvSpPr>
          <p:nvPr>
            <p:ph type="sldImg"/>
          </p:nvPr>
        </p:nvSpPr>
        <p:spPr>
          <a:xfrm>
            <a:off x="922338" y="746125"/>
            <a:ext cx="4965700" cy="3725863"/>
          </a:xfrm>
          <a:ln/>
        </p:spPr>
      </p:sp>
      <p:sp>
        <p:nvSpPr>
          <p:cNvPr id="70660" name="Rectangle 3"/>
          <p:cNvSpPr>
            <a:spLocks noGrp="1" noChangeArrowheads="1"/>
          </p:cNvSpPr>
          <p:nvPr>
            <p:ph type="body" idx="1"/>
          </p:nvPr>
        </p:nvSpPr>
        <p:spPr>
          <a:xfrm>
            <a:off x="680720" y="4722912"/>
            <a:ext cx="5445760" cy="447097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456" tIns="45935" rIns="93456" bIns="45935"/>
          <a:lstStyle/>
          <a:p>
            <a:pPr defTabSz="995111"/>
            <a:r>
              <a:rPr lang="en-US" altLang="ja-JP" sz="1700">
                <a:latin typeface="Helvetica" pitchFamily="34" charset="0"/>
                <a:ea typeface="HG創英角ﾎﾟｯﾌﾟ体" pitchFamily="49" charset="-128"/>
              </a:rPr>
              <a:t>The J-PARC consists of three accelerators and three experimental facilities.</a:t>
            </a:r>
          </a:p>
          <a:p>
            <a:pPr defTabSz="99511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0D030D6-BD89-4DEE-9E03-35B011BA9C9C}" type="slidenum">
              <a:rPr lang="en-US" altLang="ja-JP"/>
              <a:pPr/>
              <a:t>13</a:t>
            </a:fld>
            <a:endParaRPr lang="en-US" altLang="ja-JP"/>
          </a:p>
        </p:txBody>
      </p:sp>
      <p:sp>
        <p:nvSpPr>
          <p:cNvPr id="6146" name="スライド イメージ プレースホルダ 1"/>
          <p:cNvSpPr>
            <a:spLocks noGrp="1" noRot="1" noChangeAspect="1" noTextEdit="1"/>
          </p:cNvSpPr>
          <p:nvPr>
            <p:ph type="sldImg"/>
          </p:nvPr>
        </p:nvSpPr>
        <p:spPr>
          <a:ln/>
        </p:spPr>
      </p:sp>
      <p:sp>
        <p:nvSpPr>
          <p:cNvPr id="6147" name="ノート プレースホルダ 2"/>
          <p:cNvSpPr>
            <a:spLocks noGrp="1"/>
          </p:cNvSpPr>
          <p:nvPr>
            <p:ph type="body" idx="1"/>
          </p:nvPr>
        </p:nvSpPr>
        <p:spPr/>
        <p:txBody>
          <a:bodyPr/>
          <a:lstStyle/>
          <a:p>
            <a:pPr>
              <a:spcBef>
                <a:spcPct val="0"/>
              </a:spcBef>
            </a:pPr>
            <a:r>
              <a:rPr lang="en-US" altLang="ja-JP"/>
              <a:t>kkp, phi, hyper, penta</a:t>
            </a:r>
          </a:p>
        </p:txBody>
      </p:sp>
      <p:sp>
        <p:nvSpPr>
          <p:cNvPr id="6148" name="スライド番号プレースホルダ 3"/>
          <p:cNvSpPr txBox="1">
            <a:spLocks noGrp="1"/>
          </p:cNvSpPr>
          <p:nvPr/>
        </p:nvSpPr>
        <p:spPr bwMode="auto">
          <a:xfrm>
            <a:off x="3855839" y="9440647"/>
            <a:ext cx="2949786" cy="496967"/>
          </a:xfrm>
          <a:prstGeom prst="rect">
            <a:avLst/>
          </a:prstGeom>
          <a:noFill/>
          <a:ln w="9525">
            <a:noFill/>
            <a:miter lim="800000"/>
            <a:headEnd/>
            <a:tailEnd/>
          </a:ln>
        </p:spPr>
        <p:txBody>
          <a:bodyPr lIns="95690" tIns="47845" rIns="95690" bIns="47845" anchor="b"/>
          <a:lstStyle/>
          <a:p>
            <a:pPr algn="r"/>
            <a:fld id="{E6E48AC9-E1F1-4A24-92CE-B1D6491310A7}" type="slidenum">
              <a:rPr lang="en-US" altLang="ja-JP" sz="1300">
                <a:latin typeface="Calibri" pitchFamily="34" charset="0"/>
              </a:rPr>
              <a:pPr algn="r"/>
              <a:t>13</a:t>
            </a:fld>
            <a:endParaRPr lang="en-US" altLang="ja-JP" sz="1300" dirty="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a:ln/>
        </p:spPr>
      </p:sp>
      <p:sp>
        <p:nvSpPr>
          <p:cNvPr id="76803" name="ノート プレースホルダ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76804" name="スライド番号プレースホルダ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0C0FC245-29B7-418D-820C-5AD6AD3873D2}" type="slidenum">
              <a:rPr lang="en-US" altLang="ja-JP" smtClean="0"/>
              <a:pPr eaLnBrk="1" hangingPunct="1"/>
              <a:t>14</a:t>
            </a:fld>
            <a:endParaRPr lang="en-US" altLang="ja-JP"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03DCCCF-FD96-497F-93B4-C963F27970FE}" type="slidenum">
              <a:rPr lang="en-US" altLang="ja-JP" smtClean="0">
                <a:latin typeface="Arial" pitchFamily="34" charset="0"/>
              </a:rPr>
              <a:pPr/>
              <a:t>21</a:t>
            </a:fld>
            <a:endParaRPr lang="en-US" altLang="ja-JP" smtClean="0">
              <a:latin typeface="Arial" pitchFamily="34" charset="0"/>
            </a:endParaRPr>
          </a:p>
        </p:txBody>
      </p:sp>
      <p:sp>
        <p:nvSpPr>
          <p:cNvPr id="45059" name="Rectangle 2"/>
          <p:cNvSpPr>
            <a:spLocks noGrp="1" noRot="1" noChangeAspect="1" noChangeArrowheads="1" noTextEdit="1"/>
          </p:cNvSpPr>
          <p:nvPr>
            <p:ph type="sldImg"/>
          </p:nvPr>
        </p:nvSpPr>
        <p:spPr>
          <a:xfrm>
            <a:off x="920750" y="747713"/>
            <a:ext cx="4968875" cy="3727450"/>
          </a:xfrm>
          <a:ln/>
        </p:spPr>
      </p:sp>
      <p:sp>
        <p:nvSpPr>
          <p:cNvPr id="45060" name="Rectangle 3"/>
          <p:cNvSpPr>
            <a:spLocks noGrp="1" noChangeArrowheads="1"/>
          </p:cNvSpPr>
          <p:nvPr>
            <p:ph type="body" idx="1"/>
          </p:nvPr>
        </p:nvSpPr>
        <p:spPr>
          <a:xfrm>
            <a:off x="682786" y="4722813"/>
            <a:ext cx="5441632" cy="4468812"/>
          </a:xfrm>
          <a:noFill/>
          <a:ln/>
        </p:spPr>
        <p:txBody>
          <a:bodyPr/>
          <a:lstStyle/>
          <a:p>
            <a:endParaRPr lang="ja-JP" altLang="ja-JP"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832F9783-175F-4D99-88C9-68798046B7F9}" type="slidenum">
              <a:rPr lang="en-US" altLang="ja-JP" smtClean="0"/>
              <a:pPr eaLnBrk="1" hangingPunct="1"/>
              <a:t>24</a:t>
            </a:fld>
            <a:endParaRPr lang="en-US" altLang="ja-JP" smtClean="0"/>
          </a:p>
        </p:txBody>
      </p:sp>
      <p:sp>
        <p:nvSpPr>
          <p:cNvPr id="70659" name="Rectangle 2"/>
          <p:cNvSpPr>
            <a:spLocks noGrp="1" noRot="1" noChangeAspect="1" noChangeArrowheads="1" noTextEdit="1"/>
          </p:cNvSpPr>
          <p:nvPr>
            <p:ph type="sldImg"/>
          </p:nvPr>
        </p:nvSpPr>
        <p:spPr>
          <a:xfrm>
            <a:off x="922338" y="746125"/>
            <a:ext cx="4965700" cy="3725863"/>
          </a:xfrm>
          <a:ln/>
        </p:spPr>
      </p:sp>
      <p:sp>
        <p:nvSpPr>
          <p:cNvPr id="70660" name="Rectangle 3"/>
          <p:cNvSpPr>
            <a:spLocks noGrp="1" noChangeArrowheads="1"/>
          </p:cNvSpPr>
          <p:nvPr>
            <p:ph type="body" idx="1"/>
          </p:nvPr>
        </p:nvSpPr>
        <p:spPr>
          <a:xfrm>
            <a:off x="680720" y="4722912"/>
            <a:ext cx="5445760" cy="447097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456" tIns="45935" rIns="93456" bIns="45935"/>
          <a:lstStyle/>
          <a:p>
            <a:pPr defTabSz="995111"/>
            <a:r>
              <a:rPr lang="en-US" altLang="ja-JP" sz="1700">
                <a:latin typeface="Helvetica" pitchFamily="34" charset="0"/>
                <a:ea typeface="HG創英角ﾎﾟｯﾌﾟ体" pitchFamily="49" charset="-128"/>
              </a:rPr>
              <a:t>The J-PARC consists of three accelerators and three experimental facilities.</a:t>
            </a:r>
          </a:p>
          <a:p>
            <a:pPr defTabSz="99511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BA57E43-A774-4681-9D3B-F1367CEBDA3E}" type="datetime1">
              <a:rPr kumimoji="1" lang="ja-JP" altLang="en-US" smtClean="0"/>
              <a:pPr/>
              <a:t>2012/10/30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18318A5-D976-4F29-B03D-6D3A736AE635}" type="datetime1">
              <a:rPr kumimoji="1" lang="ja-JP" altLang="en-US" smtClean="0"/>
              <a:pPr/>
              <a:t>2012/10/30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01FE5A8-D3A5-478E-A1A7-D92CF3D1868F}" type="datetime1">
              <a:rPr kumimoji="1" lang="ja-JP" altLang="en-US" smtClean="0"/>
              <a:pPr/>
              <a:t>2012/10/30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01625" y="228600"/>
            <a:ext cx="8540750" cy="5870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154"/>
          <p:cNvSpPr>
            <a:spLocks noGrp="1" noChangeArrowheads="1"/>
          </p:cNvSpPr>
          <p:nvPr>
            <p:ph type="dt" sz="half" idx="10"/>
          </p:nvPr>
        </p:nvSpPr>
        <p:spPr>
          <a:ln/>
        </p:spPr>
        <p:txBody>
          <a:bodyPr/>
          <a:lstStyle>
            <a:lvl1pPr>
              <a:defRPr/>
            </a:lvl1pPr>
          </a:lstStyle>
          <a:p>
            <a:pPr>
              <a:defRPr/>
            </a:pPr>
            <a:fld id="{1834C440-7BC3-426C-BA26-67221478D1E1}" type="datetime1">
              <a:rPr lang="ja-JP" altLang="en-US" smtClean="0">
                <a:solidFill>
                  <a:srgbClr val="FFFFFF"/>
                </a:solidFill>
              </a:rPr>
              <a:pPr>
                <a:defRPr/>
              </a:pPr>
              <a:t>2012/10/30</a:t>
            </a:fld>
            <a:endParaRPr lang="en-US" altLang="ja-JP">
              <a:solidFill>
                <a:srgbClr val="FFFFFF"/>
              </a:solidFill>
            </a:endParaRPr>
          </a:p>
        </p:txBody>
      </p:sp>
      <p:sp>
        <p:nvSpPr>
          <p:cNvPr id="4" name="Rectangle 155"/>
          <p:cNvSpPr>
            <a:spLocks noGrp="1" noChangeArrowheads="1"/>
          </p:cNvSpPr>
          <p:nvPr>
            <p:ph type="ftr" sz="quarter" idx="11"/>
          </p:nvPr>
        </p:nvSpPr>
        <p:spPr>
          <a:ln/>
        </p:spPr>
        <p:txBody>
          <a:bodyPr/>
          <a:lstStyle>
            <a:lvl1pPr>
              <a:defRPr/>
            </a:lvl1pPr>
          </a:lstStyle>
          <a:p>
            <a:pPr>
              <a:defRPr/>
            </a:pPr>
            <a:endParaRPr lang="en-US" altLang="ja-JP">
              <a:solidFill>
                <a:srgbClr val="FFFFFF"/>
              </a:solidFill>
            </a:endParaRPr>
          </a:p>
        </p:txBody>
      </p:sp>
      <p:sp>
        <p:nvSpPr>
          <p:cNvPr id="5" name="Rectangle 156"/>
          <p:cNvSpPr>
            <a:spLocks noGrp="1" noChangeArrowheads="1"/>
          </p:cNvSpPr>
          <p:nvPr>
            <p:ph type="sldNum" sz="quarter" idx="12"/>
          </p:nvPr>
        </p:nvSpPr>
        <p:spPr>
          <a:ln/>
        </p:spPr>
        <p:txBody>
          <a:bodyPr/>
          <a:lstStyle>
            <a:lvl1pPr>
              <a:defRPr/>
            </a:lvl1pPr>
          </a:lstStyle>
          <a:p>
            <a:pPr>
              <a:defRPr/>
            </a:pPr>
            <a:fld id="{ECB98729-8EF9-4831-BDC0-8283832543D6}" type="slidenum">
              <a:rPr lang="en-US" altLang="ja-JP">
                <a:solidFill>
                  <a:srgbClr val="FFFFFF"/>
                </a:solidFill>
              </a:rPr>
              <a:pPr>
                <a:defRPr/>
              </a:pPr>
              <a:t>&lt;#&gt;</a:t>
            </a:fld>
            <a:endParaRPr lang="en-US" altLang="ja-JP">
              <a:solidFill>
                <a:srgbClr val="FFFFFF"/>
              </a:solidFill>
            </a:endParaRPr>
          </a:p>
        </p:txBody>
      </p:sp>
    </p:spTree>
    <p:extLst>
      <p:ext uri="{BB962C8B-B14F-4D97-AF65-F5344CB8AC3E}">
        <p14:creationId xmlns:p14="http://schemas.microsoft.com/office/powerpoint/2010/main" xmlns="" val="3317872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0F3F6188-4B5F-49D7-A456-89DC475FEC42}"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26DA9305-DE7F-42DC-B3F2-B81D158A228D}"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2670983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24A35EBC-5B19-44DC-89D6-390C05E52448}"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63CBBBF-FECF-43CD-A842-3D077A3D5865}"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4259182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7BABCF5-EB13-4D3A-8AC3-232BD53FB0BC}"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6E8A6D57-B6E5-47B4-AAA0-5E26DFFC5535}"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629053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7C6DC35B-46A8-4DA5-A7B3-FFE40C698CB7}"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19D82D5C-65B9-4711-B7FA-67F4F98056D4}"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873801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8D3E9F03-4046-48EF-A17F-3F24CADD2D77}"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18514724-2D62-4D81-990A-3FBDC4B4AE71}"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953843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B0DE82DE-910D-492F-8AFB-7206DE83CE70}"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ECE4DC02-E0FC-4BB1-8370-9B32B84CBA49}"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096318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9B587B78-43B2-4D08-9861-15598F564724}"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BB5EF901-0389-4848-B149-3E6613E8A5DE}"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517121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29BC8D0-26F7-4158-A0F9-647759EBEF52}" type="datetime1">
              <a:rPr kumimoji="1" lang="ja-JP" altLang="en-US" smtClean="0"/>
              <a:pPr/>
              <a:t>2012/10/30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50C3208F-DC4B-49B2-8B32-69819562D611}"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A23FC8B1-D1C5-4CAC-964F-B24B2F01A2DB}"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7560476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E508FD69-C28D-41DF-B8A0-AE60465A0B80}"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8BCE711C-5288-4427-B296-233DF3D269D0}"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549370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1CAE8D87-CD3A-4D1E-B054-AB7E53DF6CD1}"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1A3F51D8-CD0C-4505-84DD-D77843989FC2}"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0164485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2C31EF4B-77C9-4E46-8F02-FA8FA81190E1}"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3AA793DF-A5DF-43E5-BCAE-2F4989646A22}"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486173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ja-JP" altLang="en-US" smtClean="0"/>
              <a:t>マスタ タイトルの書式設定</a:t>
            </a:r>
            <a:endParaRPr kumimoji="0" lang="en-US"/>
          </a:p>
        </p:txBody>
      </p:sp>
      <p:sp>
        <p:nvSpPr>
          <p:cNvPr id="28" name="日付プレースホルダ 27"/>
          <p:cNvSpPr>
            <a:spLocks noGrp="1"/>
          </p:cNvSpPr>
          <p:nvPr>
            <p:ph type="dt" sz="half" idx="10"/>
          </p:nvPr>
        </p:nvSpPr>
        <p:spPr/>
        <p:txBody>
          <a:bodyPr/>
          <a:lstStyle/>
          <a:p>
            <a:pPr>
              <a:defRPr/>
            </a:pPr>
            <a:fld id="{3EF67734-F312-40BA-93F6-A5888601BE30}" type="datetime1">
              <a:rPr lang="ja-JP" altLang="en-US" smtClean="0"/>
              <a:pPr>
                <a:defRPr/>
              </a:pPr>
              <a:t>2012/10/30</a:t>
            </a:fld>
            <a:endParaRPr lang="en-US" altLang="ja-JP"/>
          </a:p>
        </p:txBody>
      </p:sp>
      <p:sp>
        <p:nvSpPr>
          <p:cNvPr id="17" name="フッター プレースホルダ 16"/>
          <p:cNvSpPr>
            <a:spLocks noGrp="1"/>
          </p:cNvSpPr>
          <p:nvPr>
            <p:ph type="ftr" sz="quarter" idx="11"/>
          </p:nvPr>
        </p:nvSpPr>
        <p:spPr/>
        <p:txBody>
          <a:bodyPr/>
          <a:lstStyle/>
          <a:p>
            <a:pPr>
              <a:defRPr/>
            </a:pPr>
            <a:endParaRPr lang="en-US" altLang="ja-JP"/>
          </a:p>
        </p:txBody>
      </p:sp>
      <p:sp>
        <p:nvSpPr>
          <p:cNvPr id="29" name="スライド番号プレースホルダ 28"/>
          <p:cNvSpPr>
            <a:spLocks noGrp="1"/>
          </p:cNvSpPr>
          <p:nvPr>
            <p:ph type="sldNum" sz="quarter" idx="12"/>
          </p:nvPr>
        </p:nvSpPr>
        <p:spPr/>
        <p:txBody>
          <a:bodyPr/>
          <a:lstStyle/>
          <a:p>
            <a:pPr>
              <a:defRPr/>
            </a:pPr>
            <a:fld id="{7CE1F1C2-5B70-394C-991C-EA8E2F3C9E08}" type="slidenum">
              <a:rPr lang="en-US" altLang="ja-JP" smtClean="0"/>
              <a:pPr>
                <a:defRPr/>
              </a:pPr>
              <a:t>&lt;#&gt;</a:t>
            </a:fld>
            <a:endParaRPr lang="en-US" altLang="ja-JP"/>
          </a:p>
        </p:txBody>
      </p:sp>
      <p:sp>
        <p:nvSpPr>
          <p:cNvPr id="9" name="サブタイトル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Tree>
    <p:extLst>
      <p:ext uri="{BB962C8B-B14F-4D97-AF65-F5344CB8AC3E}">
        <p14:creationId xmlns:p14="http://schemas.microsoft.com/office/powerpoint/2010/main" xmlns="" val="3277318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FF122F41-C401-415F-AF29-555506EC196A}" type="datetime1">
              <a:rPr lang="ja-JP" altLang="en-US" smtClean="0"/>
              <a:pPr/>
              <a:t>2012/10/30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pPr>
              <a:defRPr/>
            </a:pPr>
            <a:fld id="{FD0FDBD3-6B77-9647-AD3E-B02F35DDD76D}" type="slidenum">
              <a:rPr lang="en-US" altLang="ja-JP" smtClean="0"/>
              <a:pPr>
                <a:defRPr/>
              </a:pPr>
              <a:t>&lt;#&gt;</a:t>
            </a:fld>
            <a:endParaRPr lang="en-US" altLang="ja-JP"/>
          </a:p>
        </p:txBody>
      </p:sp>
    </p:spTree>
    <p:extLst>
      <p:ext uri="{BB962C8B-B14F-4D97-AF65-F5344CB8AC3E}">
        <p14:creationId xmlns:p14="http://schemas.microsoft.com/office/powerpoint/2010/main" xmlns="" val="34658668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6D903457-6483-403F-8E78-3414A86B2A82}" type="datetime1">
              <a:rPr lang="ja-JP" altLang="en-US" smtClean="0"/>
              <a:pPr/>
              <a:t>2012/10/30</a:t>
            </a:fld>
            <a:endParaRPr lang="en-US"/>
          </a:p>
        </p:txBody>
      </p:sp>
      <p:sp>
        <p:nvSpPr>
          <p:cNvPr id="5" name="フッター プレースホルダ 4"/>
          <p:cNvSpPr>
            <a:spLocks noGrp="1"/>
          </p:cNvSpPr>
          <p:nvPr>
            <p:ph type="ftr" sz="quarter" idx="11"/>
          </p:nvPr>
        </p:nvSpPr>
        <p:spPr/>
        <p:txBody>
          <a:bodyPr/>
          <a:lstStyle/>
          <a:p>
            <a:endParaRPr lang="en-US"/>
          </a:p>
        </p:txBody>
      </p:sp>
      <p:sp>
        <p:nvSpPr>
          <p:cNvPr id="6" name="スライド番号プレースホルダ 5"/>
          <p:cNvSpPr>
            <a:spLocks noGrp="1"/>
          </p:cNvSpPr>
          <p:nvPr>
            <p:ph type="sldNum" sz="quarter" idx="12"/>
          </p:nvPr>
        </p:nvSpPr>
        <p:spPr>
          <a:xfrm>
            <a:off x="7924800" y="6416675"/>
            <a:ext cx="762000" cy="365125"/>
          </a:xfrm>
        </p:spPr>
        <p:txBody>
          <a:bodyPr/>
          <a:lstStyle/>
          <a:p>
            <a:fld id="{CA15C064-DD44-4CAC-873E-2D1F54821676}" type="slidenum">
              <a:rPr lang="en-US" smtClean="0"/>
              <a:pPr/>
              <a:t>&lt;#&gt;</a:t>
            </a:fld>
            <a:endParaRPr lang="en-US"/>
          </a:p>
        </p:txBody>
      </p:sp>
    </p:spTree>
    <p:extLst>
      <p:ext uri="{BB962C8B-B14F-4D97-AF65-F5344CB8AC3E}">
        <p14:creationId xmlns:p14="http://schemas.microsoft.com/office/powerpoint/2010/main" xmlns="" val="14868247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0D46AE78-8554-44E0-9293-A43A8630F538}" type="datetime1">
              <a:rPr lang="ja-JP" altLang="en-US" smtClean="0"/>
              <a:pPr/>
              <a:t>2012/10/30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pPr>
              <a:defRPr/>
            </a:pPr>
            <a:fld id="{7D4478AB-F4FB-B64E-B719-FC132AF59564}" type="slidenum">
              <a:rPr lang="en-US" altLang="ja-JP" smtClean="0"/>
              <a:pPr>
                <a:defRPr/>
              </a:pPr>
              <a:t>&lt;#&gt;</a:t>
            </a:fld>
            <a:endParaRPr lang="en-US" altLang="ja-JP"/>
          </a:p>
        </p:txBody>
      </p:sp>
    </p:spTree>
    <p:extLst>
      <p:ext uri="{BB962C8B-B14F-4D97-AF65-F5344CB8AC3E}">
        <p14:creationId xmlns:p14="http://schemas.microsoft.com/office/powerpoint/2010/main" xmlns="" val="2482477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1DFC082F-7CB5-4B0D-8304-1F1590D517A5}" type="datetime1">
              <a:rPr lang="ja-JP" altLang="en-US" smtClean="0"/>
              <a:pPr/>
              <a:t>2012/10/30</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pPr>
              <a:defRPr/>
            </a:pPr>
            <a:fld id="{275A4545-DE55-3541-A0F0-25E050036D81}" type="slidenum">
              <a:rPr lang="en-US" altLang="ja-JP" smtClean="0"/>
              <a:pPr>
                <a:defRPr/>
              </a:pPr>
              <a:t>&lt;#&gt;</a:t>
            </a:fld>
            <a:endParaRPr lang="en-US" altLang="ja-JP"/>
          </a:p>
        </p:txBody>
      </p:sp>
    </p:spTree>
    <p:extLst>
      <p:ext uri="{BB962C8B-B14F-4D97-AF65-F5344CB8AC3E}">
        <p14:creationId xmlns:p14="http://schemas.microsoft.com/office/powerpoint/2010/main" xmlns="" val="2488242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p>
            <a:fld id="{23D607E7-296E-4722-BB9D-A9E1C0F06ACE}" type="datetime1">
              <a:rPr lang="ja-JP" altLang="en-US" smtClean="0"/>
              <a:pPr/>
              <a:t>2012/10/30</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pPr>
              <a:defRPr/>
            </a:pPr>
            <a:fld id="{5FB9FAD5-82A3-044B-9660-175CC18E8CA3}" type="slidenum">
              <a:rPr lang="en-US" altLang="ja-JP" smtClean="0"/>
              <a:pPr>
                <a:defRPr/>
              </a:pPr>
              <a:t>&lt;#&gt;</a:t>
            </a:fld>
            <a:endParaRPr lang="en-US" altLang="ja-JP"/>
          </a:p>
        </p:txBody>
      </p:sp>
    </p:spTree>
    <p:extLst>
      <p:ext uri="{BB962C8B-B14F-4D97-AF65-F5344CB8AC3E}">
        <p14:creationId xmlns:p14="http://schemas.microsoft.com/office/powerpoint/2010/main" xmlns="" val="3752352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B5CA7E7-E4DC-4E99-AFDC-5F2EF288B73D}" type="datetime1">
              <a:rPr kumimoji="1" lang="ja-JP" altLang="en-US" smtClean="0"/>
              <a:pPr/>
              <a:t>2012/10/30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F5646A5-89BA-44C5-BBFA-FE1ABB8CDCAA}" type="datetime1">
              <a:rPr lang="ja-JP" altLang="en-US" smtClean="0"/>
              <a:pPr/>
              <a:t>2012/10/30</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pPr>
              <a:defRPr/>
            </a:pPr>
            <a:fld id="{9FEE05C4-A82E-2C42-AE40-DDDB68AAFF59}" type="slidenum">
              <a:rPr lang="en-US" altLang="ja-JP" smtClean="0"/>
              <a:pPr>
                <a:defRPr/>
              </a:pPr>
              <a:t>&lt;#&gt;</a:t>
            </a:fld>
            <a:endParaRPr lang="en-US" altLang="ja-JP"/>
          </a:p>
        </p:txBody>
      </p:sp>
    </p:spTree>
    <p:extLst>
      <p:ext uri="{BB962C8B-B14F-4D97-AF65-F5344CB8AC3E}">
        <p14:creationId xmlns:p14="http://schemas.microsoft.com/office/powerpoint/2010/main" xmlns="" val="23049470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3D3ED8FF-C703-4693-A8C6-440C593208EE}" type="datetime1">
              <a:rPr lang="ja-JP" altLang="en-US" smtClean="0"/>
              <a:pPr/>
              <a:t>2012/10/30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pPr>
              <a:defRPr/>
            </a:pPr>
            <a:fld id="{C0583C7E-0FF8-D64A-8C84-C2A8F1F524DD}" type="slidenum">
              <a:rPr lang="en-US" altLang="ja-JP" smtClean="0"/>
              <a:pPr>
                <a:defRPr/>
              </a:pPr>
              <a:t>&lt;#&gt;</a:t>
            </a:fld>
            <a:endParaRPr lang="en-US" altLang="ja-JP"/>
          </a:p>
        </p:txBody>
      </p:sp>
    </p:spTree>
    <p:extLst>
      <p:ext uri="{BB962C8B-B14F-4D97-AF65-F5344CB8AC3E}">
        <p14:creationId xmlns:p14="http://schemas.microsoft.com/office/powerpoint/2010/main" xmlns="" val="36779217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ja-JP" altLang="en-US" smtClean="0">
                <a:solidFill>
                  <a:schemeClr val="lt1"/>
                </a:solidFill>
                <a:latin typeface="+mn-lt"/>
                <a:ea typeface="+mn-ea"/>
                <a:cs typeface="+mn-cs"/>
              </a:rPr>
              <a:t>アイコンをクリックして図を追加</a:t>
            </a:r>
            <a:endParaRPr kumimoji="0" lang="en-US" dirty="0">
              <a:solidFill>
                <a:schemeClr val="lt1"/>
              </a:solidFill>
              <a:latin typeface="+mn-lt"/>
              <a:ea typeface="+mn-ea"/>
              <a:cs typeface="+mn-cs"/>
            </a:endParaRPr>
          </a:p>
        </p:txBody>
      </p:sp>
      <p:sp>
        <p:nvSpPr>
          <p:cNvPr id="4" name="テキスト プレースホル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3ADB531B-B541-457E-9DFA-32E07D4EC997}" type="datetime1">
              <a:rPr lang="ja-JP" altLang="en-US" smtClean="0"/>
              <a:pPr/>
              <a:t>2012/10/30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pPr>
              <a:defRPr/>
            </a:pPr>
            <a:fld id="{F51EB26D-088F-E040-9E5D-AAA04778ECD0}" type="slidenum">
              <a:rPr lang="en-US" altLang="ja-JP" smtClean="0"/>
              <a:pPr>
                <a:defRPr/>
              </a:pPr>
              <a:t>&lt;#&gt;</a:t>
            </a:fld>
            <a:endParaRPr lang="en-US" altLang="ja-JP"/>
          </a:p>
        </p:txBody>
      </p:sp>
    </p:spTree>
    <p:extLst>
      <p:ext uri="{BB962C8B-B14F-4D97-AF65-F5344CB8AC3E}">
        <p14:creationId xmlns:p14="http://schemas.microsoft.com/office/powerpoint/2010/main" xmlns="" val="12764605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4343CB5E-9E07-4E32-9B28-09867DA997E7}" type="datetime1">
              <a:rPr lang="ja-JP" altLang="en-US" smtClean="0"/>
              <a:pPr/>
              <a:t>2012/10/30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pPr>
              <a:defRPr/>
            </a:pPr>
            <a:fld id="{D0DA4D03-29F7-404B-88FB-9529EEE0EC76}" type="slidenum">
              <a:rPr lang="en-US" altLang="ja-JP" smtClean="0"/>
              <a:pPr>
                <a:defRPr/>
              </a:pPr>
              <a:t>&lt;#&gt;</a:t>
            </a:fld>
            <a:endParaRPr lang="en-US" altLang="ja-JP"/>
          </a:p>
        </p:txBody>
      </p:sp>
    </p:spTree>
    <p:extLst>
      <p:ext uri="{BB962C8B-B14F-4D97-AF65-F5344CB8AC3E}">
        <p14:creationId xmlns:p14="http://schemas.microsoft.com/office/powerpoint/2010/main" xmlns="" val="13603903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10C2FBF9-CA63-420C-B858-201A793E27AB}" type="datetime1">
              <a:rPr lang="ja-JP" altLang="en-US" smtClean="0"/>
              <a:pPr/>
              <a:t>2012/10/30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pPr>
              <a:defRPr/>
            </a:pPr>
            <a:fld id="{B05ACB7C-5C8B-DD41-A086-2B544F5562EF}" type="slidenum">
              <a:rPr lang="en-US" altLang="ja-JP" smtClean="0"/>
              <a:pPr>
                <a:defRPr/>
              </a:pPr>
              <a:t>&lt;#&gt;</a:t>
            </a:fld>
            <a:endParaRPr lang="en-US" altLang="ja-JP"/>
          </a:p>
        </p:txBody>
      </p:sp>
    </p:spTree>
    <p:extLst>
      <p:ext uri="{BB962C8B-B14F-4D97-AF65-F5344CB8AC3E}">
        <p14:creationId xmlns:p14="http://schemas.microsoft.com/office/powerpoint/2010/main" xmlns="" val="31013122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2ADD09D-1C94-496A-BCB1-FF61E16B9652}"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22421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D837B77-6224-46D5-A9AC-2BADF39E99D0}"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1330263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9BAACDA-DB53-45DB-AD7A-A6F25B4D0E40}"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7048495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960E845-A25B-4F5A-9CC6-9999089EC51D}"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5334478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B935D06-5D3F-4BAF-97ED-1021B88F449C}"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406586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33F98A8B-D260-4C50-8EAD-6C7A338CCA22}" type="datetime1">
              <a:rPr kumimoji="1" lang="ja-JP" altLang="en-US" smtClean="0"/>
              <a:pPr/>
              <a:t>2012/10/30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23A53E5-7D01-47E3-8A0E-855C525A5243}"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6936191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26ECBA0-0CA6-44AF-9FD7-85749B0CF9CE}"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6015322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DC371FD-20AC-4395-B29E-68EDDA833369}"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077786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726F3CB-4E8C-4353-A012-95AB96879615}"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6583215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D4732A4-5930-4DE3-9E5F-337CB83E5712}"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6881817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8ADDC50-6EFA-43F3-801E-63E5415F7020}"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5374995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97D331CA-FDBB-4E6A-B31A-88EC15376315}" type="datetime1">
              <a:rPr lang="ja-JP" altLang="en-US" smtClean="0">
                <a:solidFill>
                  <a:prstClr val="black">
                    <a:tint val="75000"/>
                  </a:prstClr>
                </a:solidFill>
              </a:rPr>
              <a:pPr>
                <a:def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C3582A12-B59C-40AF-8B0B-5EC14DE4BCD3}" type="slidenum">
              <a:rPr lang="ja-JP" altLang="en-US">
                <a:solidFill>
                  <a:prstClr val="black">
                    <a:tint val="75000"/>
                  </a:prstClr>
                </a:solidFill>
              </a:rPr>
              <a:pPr>
                <a:def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9719019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E1C70CA-CB5E-48E2-BB28-3DB1579219B2}"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5587294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CAAD57-A4AF-45F1-A0DA-95AE87A4A3E7}"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7207752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0D5B36C-812C-45A3-A2ED-28BFB2011274}"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590112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67D6E01-F578-44DC-8055-9F7D73B9081C}" type="datetime1">
              <a:rPr kumimoji="1" lang="ja-JP" altLang="en-US" smtClean="0"/>
              <a:pPr/>
              <a:t>2012/10/30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64B48EF5-F216-41FB-B198-9FC807F8B676}"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7073248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7AF62682-4110-4FCC-9318-937EEE440449}"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5961028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CBAD1C1-6E98-4CEF-B710-EC31F74B6DF3}"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8518006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9DB9612-165E-4D41-ABBA-B0BBA435CAD3}"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5178526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499F94A-741C-44DB-818F-D13EF5CB5D03}"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7001790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7F194E0-2FC7-4942-9513-6D7A8608BF0F}"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65125292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8C993A7-6907-45ED-982F-AF9D1CC9F019}"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9257966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4C9A8D7-F171-45B4-AC1A-018F88E37B57}"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15981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D5A017E-D554-49C0-8231-C2A86C60EE47}" type="datetime1">
              <a:rPr kumimoji="1" lang="ja-JP" altLang="en-US" smtClean="0"/>
              <a:pPr/>
              <a:t>2012/10/30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F1C0F52-98B7-4779-A4EA-403D1440EC18}" type="datetime1">
              <a:rPr kumimoji="1" lang="ja-JP" altLang="en-US" smtClean="0"/>
              <a:pPr/>
              <a:t>2012/10/30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21763A7-9F0D-44D9-BB3F-1D2A9E234421}" type="datetime1">
              <a:rPr kumimoji="1" lang="ja-JP" altLang="en-US" smtClean="0"/>
              <a:pPr/>
              <a:t>2012/10/30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858EE5B-2940-40F9-9FB4-D391BD948707}" type="datetime1">
              <a:rPr kumimoji="1" lang="ja-JP" altLang="en-US" smtClean="0"/>
              <a:pPr/>
              <a:t>2012/10/30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551AC77-3FB6-4DE6-BE8E-A9C9F12454E6}"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6.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C0CEBC-F7D6-4CAC-8D72-552198CF837E}" type="datetime1">
              <a:rPr kumimoji="1" lang="ja-JP" altLang="en-US" smtClean="0"/>
              <a:pPr/>
              <a:t>2012/10/30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1AC77-3FB6-4DE6-BE8E-A9C9F12454E6}"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73"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58"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9459"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8F6CCB6A-731F-4396-9A6A-7F9F900B8E7B}" type="datetime1">
              <a:rPr lang="ja-JP" altLang="en-US" smtClean="0">
                <a:solidFill>
                  <a:prstClr val="black">
                    <a:tint val="75000"/>
                  </a:prstClr>
                </a:solidFill>
              </a:rPr>
              <a:pPr>
                <a:defRPr/>
              </a:pPr>
              <a:t>2012/10/30</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D4FFDC2A-9A84-40F1-AD1D-D00E54E30767}"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284476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C0E40"/>
        </a:solidFill>
        <a:effectLst/>
      </p:bgPr>
    </p:bg>
    <p:spTree>
      <p:nvGrpSpPr>
        <p:cNvPr id="1" name=""/>
        <p:cNvGrpSpPr/>
        <p:nvPr/>
      </p:nvGrpSpPr>
      <p:grpSpPr>
        <a:xfrm>
          <a:off x="0" y="0"/>
          <a:ext cx="0" cy="0"/>
          <a:chOff x="0" y="0"/>
          <a:chExt cx="0" cy="0"/>
        </a:xfrm>
      </p:grpSpPr>
      <p:sp>
        <p:nvSpPr>
          <p:cNvPr id="22" name="タイトル プレースホルダ 21"/>
          <p:cNvSpPr>
            <a:spLocks noGrp="1"/>
          </p:cNvSpPr>
          <p:nvPr>
            <p:ph type="title"/>
          </p:nvPr>
        </p:nvSpPr>
        <p:spPr>
          <a:xfrm>
            <a:off x="457200" y="274638"/>
            <a:ext cx="8229600" cy="1143000"/>
          </a:xfrm>
          <a:prstGeom prst="rect">
            <a:avLst/>
          </a:prstGeom>
        </p:spPr>
        <p:txBody>
          <a:bodyPr vert="horz" anchor="ctr">
            <a:normAutofit/>
          </a:bodyPr>
          <a:lstStyle/>
          <a:p>
            <a:r>
              <a:rPr kumimoji="0" lang="ja-JP" altLang="en-US" dirty="0" smtClean="0"/>
              <a:t>マスタ タイトルの書式設定</a:t>
            </a:r>
            <a:endParaRPr kumimoji="0" lang="en-US" dirty="0"/>
          </a:p>
        </p:txBody>
      </p:sp>
      <p:sp>
        <p:nvSpPr>
          <p:cNvPr id="13" name="テキスト プレースホル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ja-JP" altLang="en-US" dirty="0" smtClean="0"/>
              <a:t>マスタ テキストの書式設定</a:t>
            </a:r>
          </a:p>
          <a:p>
            <a:pPr lvl="1" eaLnBrk="1" latinLnBrk="0" hangingPunct="1"/>
            <a:r>
              <a:rPr kumimoji="0" lang="ja-JP" altLang="en-US" dirty="0" smtClean="0"/>
              <a:t>第 </a:t>
            </a:r>
            <a:r>
              <a:rPr kumimoji="0" lang="en-US" altLang="ja-JP" dirty="0" smtClean="0"/>
              <a:t>2 </a:t>
            </a:r>
            <a:r>
              <a:rPr kumimoji="0" lang="ja-JP" altLang="en-US" dirty="0" smtClean="0"/>
              <a:t>レベル</a:t>
            </a:r>
          </a:p>
          <a:p>
            <a:pPr lvl="2" eaLnBrk="1" latinLnBrk="0" hangingPunct="1"/>
            <a:r>
              <a:rPr kumimoji="0" lang="ja-JP" altLang="en-US" dirty="0" smtClean="0"/>
              <a:t>第 </a:t>
            </a:r>
            <a:r>
              <a:rPr kumimoji="0" lang="en-US" altLang="ja-JP" dirty="0" smtClean="0"/>
              <a:t>3 </a:t>
            </a:r>
            <a:r>
              <a:rPr kumimoji="0" lang="ja-JP" altLang="en-US" dirty="0" smtClean="0"/>
              <a:t>レベル</a:t>
            </a:r>
          </a:p>
          <a:p>
            <a:pPr lvl="3" eaLnBrk="1" latinLnBrk="0" hangingPunct="1"/>
            <a:r>
              <a:rPr kumimoji="0" lang="ja-JP" altLang="en-US" dirty="0" smtClean="0"/>
              <a:t>第 </a:t>
            </a:r>
            <a:r>
              <a:rPr kumimoji="0" lang="en-US" altLang="ja-JP" dirty="0" smtClean="0"/>
              <a:t>4 </a:t>
            </a:r>
            <a:r>
              <a:rPr kumimoji="0" lang="ja-JP" altLang="en-US" dirty="0" smtClean="0"/>
              <a:t>レベル</a:t>
            </a:r>
          </a:p>
          <a:p>
            <a:pPr lvl="4" eaLnBrk="1" latinLnBrk="0" hangingPunct="1"/>
            <a:r>
              <a:rPr kumimoji="0" lang="ja-JP" altLang="en-US" dirty="0" smtClean="0"/>
              <a:t>第 </a:t>
            </a:r>
            <a:r>
              <a:rPr kumimoji="0" lang="en-US" altLang="ja-JP" dirty="0" smtClean="0"/>
              <a:t>5 </a:t>
            </a:r>
            <a:r>
              <a:rPr kumimoji="0" lang="ja-JP" altLang="en-US" dirty="0" smtClean="0"/>
              <a:t>レベル</a:t>
            </a:r>
            <a:endParaRPr kumimoji="0" lang="en-US" dirty="0"/>
          </a:p>
        </p:txBody>
      </p:sp>
      <p:sp>
        <p:nvSpPr>
          <p:cNvPr id="14" name="日付プレースホル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000" b="0" i="0">
                <a:solidFill>
                  <a:srgbClr val="FEFFFD"/>
                </a:solidFill>
                <a:latin typeface="ヒラギノ角ゴ Pro W3"/>
                <a:ea typeface="ヒラギノ角ゴ Pro W3"/>
                <a:cs typeface="ヒラギノ角ゴ Pro W3"/>
              </a:defRPr>
            </a:lvl1pPr>
          </a:lstStyle>
          <a:p>
            <a:pPr fontAlgn="base">
              <a:spcBef>
                <a:spcPct val="0"/>
              </a:spcBef>
              <a:spcAft>
                <a:spcPct val="0"/>
              </a:spcAft>
            </a:pPr>
            <a:fld id="{B7934AAA-FC82-41B4-AD85-6780D3B794D6}" type="datetime1">
              <a:rPr lang="ja-JP" altLang="en-US" smtClean="0"/>
              <a:pPr fontAlgn="base">
                <a:spcBef>
                  <a:spcPct val="0"/>
                </a:spcBef>
                <a:spcAft>
                  <a:spcPct val="0"/>
                </a:spcAft>
              </a:pPr>
              <a:t>2012/10/30</a:t>
            </a:fld>
            <a:endParaRPr lang="ja-JP" altLang="en-US" dirty="0"/>
          </a:p>
        </p:txBody>
      </p:sp>
      <p:sp>
        <p:nvSpPr>
          <p:cNvPr id="3" name="フッター プレースホル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000" b="0" i="0">
                <a:solidFill>
                  <a:srgbClr val="FEFFFD"/>
                </a:solidFill>
                <a:latin typeface="ヒラギノ角ゴ Pro W3"/>
                <a:ea typeface="ヒラギノ角ゴ Pro W3"/>
                <a:cs typeface="ヒラギノ角ゴ Pro W3"/>
              </a:defRPr>
            </a:lvl1pPr>
          </a:lstStyle>
          <a:p>
            <a:pPr fontAlgn="base">
              <a:spcBef>
                <a:spcPct val="0"/>
              </a:spcBef>
              <a:spcAft>
                <a:spcPct val="0"/>
              </a:spcAft>
            </a:pPr>
            <a:endParaRPr lang="ja-JP" altLang="en-US" dirty="0"/>
          </a:p>
        </p:txBody>
      </p:sp>
      <p:sp>
        <p:nvSpPr>
          <p:cNvPr id="23" name="スライド番号プレースホル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400" b="0" i="0">
                <a:solidFill>
                  <a:srgbClr val="FEFFFD"/>
                </a:solidFill>
                <a:latin typeface="ヒラギノ角ゴ Pro W3"/>
                <a:ea typeface="ヒラギノ角ゴ Pro W3"/>
                <a:cs typeface="ヒラギノ角ゴ Pro W3"/>
              </a:defRPr>
            </a:lvl1pPr>
          </a:lstStyle>
          <a:p>
            <a:pPr fontAlgn="base">
              <a:spcBef>
                <a:spcPct val="0"/>
              </a:spcBef>
              <a:spcAft>
                <a:spcPct val="0"/>
              </a:spcAft>
              <a:defRPr/>
            </a:pPr>
            <a:fld id="{9D093D74-686A-0040-9984-CB8D1CADA8F2}" type="slidenum">
              <a:rPr lang="en-US" altLang="ja-JP" smtClean="0"/>
              <a:pPr fontAlgn="base">
                <a:spcBef>
                  <a:spcPct val="0"/>
                </a:spcBef>
                <a:spcAft>
                  <a:spcPct val="0"/>
                </a:spcAft>
                <a:defRPr/>
              </a:pPr>
              <a:t>&lt;#&gt;</a:t>
            </a:fld>
            <a:endParaRPr lang="en-US" altLang="ja-JP" dirty="0"/>
          </a:p>
        </p:txBody>
      </p:sp>
    </p:spTree>
    <p:extLst>
      <p:ext uri="{BB962C8B-B14F-4D97-AF65-F5344CB8AC3E}">
        <p14:creationId xmlns:p14="http://schemas.microsoft.com/office/powerpoint/2010/main" xmlns="" val="839442755"/>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1" latinLnBrk="0" hangingPunct="1">
        <a:spcBef>
          <a:spcPct val="0"/>
        </a:spcBef>
        <a:buNone/>
        <a:defRPr kumimoji="1" sz="4100" b="1" kern="1200" cap="none" baseline="0">
          <a:ln w="6350">
            <a:noFill/>
          </a:ln>
          <a:solidFill>
            <a:schemeClr val="accent1">
              <a:lumMod val="20000"/>
              <a:lumOff val="80000"/>
            </a:schemeClr>
          </a:solidFill>
          <a:effectLst/>
          <a:latin typeface="+mj-lt"/>
          <a:ea typeface="+mj-ea"/>
          <a:cs typeface="+mj-cs"/>
        </a:defRPr>
      </a:lvl1pPr>
    </p:titleStyle>
    <p:bodyStyle>
      <a:lvl1pPr marL="548640" indent="-411480" algn="l" rtl="0" eaLnBrk="1" latinLnBrk="0" hangingPunct="1">
        <a:spcBef>
          <a:spcPct val="20000"/>
        </a:spcBef>
        <a:buClrTx/>
        <a:buSzPct val="65000"/>
        <a:buFont typeface="Wingdings" charset="2"/>
        <a:buChar char="n"/>
        <a:defRPr kumimoji="1" sz="2800" b="0" i="0" kern="1200">
          <a:solidFill>
            <a:srgbClr val="F5DDDD"/>
          </a:solidFill>
          <a:latin typeface="ヒラギノ明朝 Pro W3"/>
          <a:ea typeface="ヒラギノ明朝 Pro W3"/>
          <a:cs typeface="ヒラギノ明朝 Pro W3"/>
        </a:defRPr>
      </a:lvl1pPr>
      <a:lvl2pPr marL="868680" indent="-283464" algn="l" rtl="0" eaLnBrk="1" latinLnBrk="0" hangingPunct="1">
        <a:spcBef>
          <a:spcPct val="20000"/>
        </a:spcBef>
        <a:buClrTx/>
        <a:buSzPct val="80000"/>
        <a:buFont typeface="Wingdings" charset="2"/>
        <a:buChar char="l"/>
        <a:defRPr kumimoji="1" sz="2400" b="0" i="0" kern="1200">
          <a:solidFill>
            <a:srgbClr val="F5DDDD"/>
          </a:solidFill>
          <a:latin typeface="ヒラギノ明朝 Pro W3"/>
          <a:ea typeface="ヒラギノ明朝 Pro W3"/>
          <a:cs typeface="ヒラギノ明朝 Pro W3"/>
        </a:defRPr>
      </a:lvl2pPr>
      <a:lvl3pPr marL="1133856" indent="-228600" algn="l" rtl="0" eaLnBrk="1" latinLnBrk="0" hangingPunct="1">
        <a:spcBef>
          <a:spcPct val="20000"/>
        </a:spcBef>
        <a:buClrTx/>
        <a:buSzPct val="95000"/>
        <a:buFont typeface="Arial"/>
        <a:buChar char="•"/>
        <a:defRPr kumimoji="1" sz="2200" b="0" i="0" kern="1200">
          <a:solidFill>
            <a:srgbClr val="F5DDDD"/>
          </a:solidFill>
          <a:latin typeface="ヒラギノ明朝 Pro W3"/>
          <a:ea typeface="ヒラギノ明朝 Pro W3"/>
          <a:cs typeface="ヒラギノ明朝 Pro W3"/>
        </a:defRPr>
      </a:lvl3pPr>
      <a:lvl4pPr marL="1353312" indent="-182880" algn="l" rtl="0" eaLnBrk="1" latinLnBrk="0" hangingPunct="1">
        <a:spcBef>
          <a:spcPct val="20000"/>
        </a:spcBef>
        <a:buClrTx/>
        <a:buSzPct val="100000"/>
        <a:buFont typeface="Wingdings 3"/>
        <a:buChar char=""/>
        <a:defRPr kumimoji="1" sz="2000" b="0" i="0" kern="1200">
          <a:solidFill>
            <a:srgbClr val="F5DDDD"/>
          </a:solidFill>
          <a:latin typeface="ヒラギノ明朝 Pro W3"/>
          <a:ea typeface="ヒラギノ明朝 Pro W3"/>
          <a:cs typeface="ヒラギノ明朝 Pro W3"/>
        </a:defRPr>
      </a:lvl4pPr>
      <a:lvl5pPr marL="1545336" indent="-182880" algn="l" rtl="0" eaLnBrk="1" latinLnBrk="0" hangingPunct="1">
        <a:spcBef>
          <a:spcPct val="20000"/>
        </a:spcBef>
        <a:buClrTx/>
        <a:buFont typeface="Wingdings 2"/>
        <a:buChar char=""/>
        <a:defRPr kumimoji="1" sz="2000" b="0" i="0" kern="1200">
          <a:solidFill>
            <a:srgbClr val="F5DDDD"/>
          </a:solidFill>
          <a:latin typeface="ヒラギノ明朝 Pro W3"/>
          <a:ea typeface="ヒラギノ明朝 Pro W3"/>
          <a:cs typeface="ヒラギノ明朝 Pro W3"/>
        </a:defRPr>
      </a:lvl5pPr>
      <a:lvl6pPr marL="1764792" indent="-182880" algn="l" rtl="0" eaLnBrk="1" latinLnBrk="0" hangingPunct="1">
        <a:spcBef>
          <a:spcPct val="20000"/>
        </a:spcBef>
        <a:buClr>
          <a:schemeClr val="tx1"/>
        </a:buClr>
        <a:buFont typeface="Wingdings 3"/>
        <a:buChar char=""/>
        <a:defRPr kumimoji="1"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1"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1"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1" sz="14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E4C306-9172-45F2-9ACC-BA2B4C367EC7}"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7276C-5884-4EA4-A23E-DEACF34DB3A6}"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421204255"/>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タイトル プレースホルダ 1"/>
          <p:cNvSpPr>
            <a:spLocks noGrp="1"/>
          </p:cNvSpPr>
          <p:nvPr>
            <p:ph type="title"/>
          </p:nvPr>
        </p:nvSpPr>
        <p:spPr bwMode="auto">
          <a:xfrm>
            <a:off x="392113" y="274638"/>
            <a:ext cx="8501062" cy="887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195" name="テキスト プレースホルダ 2"/>
          <p:cNvSpPr>
            <a:spLocks noGrp="1"/>
          </p:cNvSpPr>
          <p:nvPr>
            <p:ph type="body" idx="1"/>
          </p:nvPr>
        </p:nvSpPr>
        <p:spPr bwMode="auto">
          <a:xfrm>
            <a:off x="392113" y="1335088"/>
            <a:ext cx="8501062" cy="4791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42458D08-D155-4038-9132-B585B580FD35}" type="datetime1">
              <a:rPr lang="ja-JP" altLang="en-US" smtClean="0">
                <a:solidFill>
                  <a:prstClr val="black">
                    <a:tint val="75000"/>
                  </a:prstClr>
                </a:solidFill>
                <a:latin typeface="Times New Roman" pitchFamily="18" charset="0"/>
              </a:rPr>
              <a:pPr fontAlgn="base">
                <a:spcBef>
                  <a:spcPct val="0"/>
                </a:spcBef>
                <a:spcAft>
                  <a:spcPct val="0"/>
                </a:spcAft>
                <a:defRPr/>
              </a:pPr>
              <a:t>2012/10/30</a:t>
            </a:fld>
            <a:endParaRPr lang="ja-JP" altLang="en-US">
              <a:solidFill>
                <a:prstClr val="black">
                  <a:tint val="75000"/>
                </a:prstClr>
              </a:solidFill>
              <a:latin typeface="Times New Roman" pitchFamily="18" charset="0"/>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ja-JP" altLang="en-US">
              <a:solidFill>
                <a:prstClr val="black">
                  <a:tint val="75000"/>
                </a:prstClr>
              </a:solidFill>
              <a:latin typeface="Times New Roman" pitchFamily="18" charset="0"/>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9C01AC35-2F3E-4AD5-A32B-1ECF6F6C973F}" type="slidenum">
              <a:rPr lang="ja-JP" altLang="en-US">
                <a:solidFill>
                  <a:prstClr val="black">
                    <a:tint val="75000"/>
                  </a:prstClr>
                </a:solidFill>
                <a:latin typeface="Times New Roman" pitchFamily="18" charset="0"/>
              </a:rPr>
              <a:pPr fontAlgn="base">
                <a:spcBef>
                  <a:spcPct val="0"/>
                </a:spcBef>
                <a:spcAft>
                  <a:spcPct val="0"/>
                </a:spcAft>
                <a:defRPr/>
              </a:pPr>
              <a:t>&lt;#&gt;</a:t>
            </a:fld>
            <a:endParaRPr lang="ja-JP" altLang="en-US">
              <a:solidFill>
                <a:prstClr val="black">
                  <a:tint val="75000"/>
                </a:prstClr>
              </a:solidFill>
              <a:latin typeface="Times New Roman" pitchFamily="18" charset="0"/>
            </a:endParaRPr>
          </a:p>
        </p:txBody>
      </p:sp>
    </p:spTree>
    <p:extLst>
      <p:ext uri="{BB962C8B-B14F-4D97-AF65-F5344CB8AC3E}">
        <p14:creationId xmlns:p14="http://schemas.microsoft.com/office/powerpoint/2010/main" xmlns="" val="2631706288"/>
      </p:ext>
    </p:extLst>
  </p:cSld>
  <p:clrMap bg1="lt1" tx1="dk1" bg2="lt2" tx2="dk2" accent1="accent1" accent2="accent2" accent3="accent3" accent4="accent4" accent5="accent5" accent6="accent6" hlink="hlink" folHlink="folHlink"/>
  <p:sldLayoutIdLst>
    <p:sldLayoutId id="2147483742" r:id="rId1"/>
  </p:sldLayoutIdLst>
  <p:hf hdr="0" ftr="0" dt="0"/>
  <p:txStyles>
    <p:titleStyle>
      <a:lvl1pPr algn="ctr" defTabSz="457200" rtl="0" eaLnBrk="0" fontAlgn="base" hangingPunct="0">
        <a:spcBef>
          <a:spcPct val="0"/>
        </a:spcBef>
        <a:spcAft>
          <a:spcPct val="0"/>
        </a:spcAft>
        <a:defRPr kumimoji="1" sz="3600" kern="1200">
          <a:solidFill>
            <a:schemeClr val="tx1"/>
          </a:solidFill>
          <a:latin typeface="+mj-lt"/>
          <a:ea typeface="+mj-ea"/>
          <a:cs typeface="+mj-cs"/>
        </a:defRPr>
      </a:lvl1pPr>
      <a:lvl2pPr algn="ctr" defTabSz="457200" rtl="0" eaLnBrk="0" fontAlgn="base" hangingPunct="0">
        <a:spcBef>
          <a:spcPct val="0"/>
        </a:spcBef>
        <a:spcAft>
          <a:spcPct val="0"/>
        </a:spcAft>
        <a:defRPr kumimoji="1" sz="3600">
          <a:solidFill>
            <a:schemeClr val="tx1"/>
          </a:solidFill>
          <a:latin typeface="Calibri" pitchFamily="34" charset="0"/>
          <a:ea typeface="ＭＳ Ｐゴシック" pitchFamily="50" charset="-128"/>
        </a:defRPr>
      </a:lvl2pPr>
      <a:lvl3pPr algn="ctr" defTabSz="457200" rtl="0" eaLnBrk="0" fontAlgn="base" hangingPunct="0">
        <a:spcBef>
          <a:spcPct val="0"/>
        </a:spcBef>
        <a:spcAft>
          <a:spcPct val="0"/>
        </a:spcAft>
        <a:defRPr kumimoji="1" sz="3600">
          <a:solidFill>
            <a:schemeClr val="tx1"/>
          </a:solidFill>
          <a:latin typeface="Calibri" pitchFamily="34" charset="0"/>
          <a:ea typeface="ＭＳ Ｐゴシック" pitchFamily="50" charset="-128"/>
        </a:defRPr>
      </a:lvl3pPr>
      <a:lvl4pPr algn="ctr" defTabSz="457200" rtl="0" eaLnBrk="0" fontAlgn="base" hangingPunct="0">
        <a:spcBef>
          <a:spcPct val="0"/>
        </a:spcBef>
        <a:spcAft>
          <a:spcPct val="0"/>
        </a:spcAft>
        <a:defRPr kumimoji="1" sz="3600">
          <a:solidFill>
            <a:schemeClr val="tx1"/>
          </a:solidFill>
          <a:latin typeface="Calibri" pitchFamily="34" charset="0"/>
          <a:ea typeface="ＭＳ Ｐゴシック" pitchFamily="50" charset="-128"/>
        </a:defRPr>
      </a:lvl4pPr>
      <a:lvl5pPr algn="ctr" defTabSz="457200" rtl="0" eaLnBrk="0" fontAlgn="base" hangingPunct="0">
        <a:spcBef>
          <a:spcPct val="0"/>
        </a:spcBef>
        <a:spcAft>
          <a:spcPct val="0"/>
        </a:spcAft>
        <a:defRPr kumimoji="1" sz="3600">
          <a:solidFill>
            <a:schemeClr val="tx1"/>
          </a:solidFill>
          <a:latin typeface="Calibri" pitchFamily="34" charset="0"/>
          <a:ea typeface="ＭＳ Ｐゴシック" pitchFamily="50" charset="-128"/>
        </a:defRPr>
      </a:lvl5pPr>
      <a:lvl6pPr marL="457200" algn="ctr" defTabSz="457200" rtl="0" fontAlgn="base">
        <a:spcBef>
          <a:spcPct val="0"/>
        </a:spcBef>
        <a:spcAft>
          <a:spcPct val="0"/>
        </a:spcAft>
        <a:defRPr kumimoji="1" sz="3600">
          <a:solidFill>
            <a:schemeClr val="tx1"/>
          </a:solidFill>
          <a:latin typeface="Calibri" pitchFamily="34" charset="0"/>
          <a:ea typeface="ＭＳ Ｐゴシック" pitchFamily="50" charset="-128"/>
        </a:defRPr>
      </a:lvl6pPr>
      <a:lvl7pPr marL="914400" algn="ctr" defTabSz="457200" rtl="0" fontAlgn="base">
        <a:spcBef>
          <a:spcPct val="0"/>
        </a:spcBef>
        <a:spcAft>
          <a:spcPct val="0"/>
        </a:spcAft>
        <a:defRPr kumimoji="1" sz="3600">
          <a:solidFill>
            <a:schemeClr val="tx1"/>
          </a:solidFill>
          <a:latin typeface="Calibri" pitchFamily="34" charset="0"/>
          <a:ea typeface="ＭＳ Ｐゴシック" pitchFamily="50" charset="-128"/>
        </a:defRPr>
      </a:lvl7pPr>
      <a:lvl8pPr marL="1371600" algn="ctr" defTabSz="457200" rtl="0" fontAlgn="base">
        <a:spcBef>
          <a:spcPct val="0"/>
        </a:spcBef>
        <a:spcAft>
          <a:spcPct val="0"/>
        </a:spcAft>
        <a:defRPr kumimoji="1" sz="3600">
          <a:solidFill>
            <a:schemeClr val="tx1"/>
          </a:solidFill>
          <a:latin typeface="Calibri" pitchFamily="34" charset="0"/>
          <a:ea typeface="ＭＳ Ｐゴシック" pitchFamily="50" charset="-128"/>
        </a:defRPr>
      </a:lvl8pPr>
      <a:lvl9pPr marL="1828800" algn="ctr" defTabSz="457200" rtl="0" fontAlgn="base">
        <a:spcBef>
          <a:spcPct val="0"/>
        </a:spcBef>
        <a:spcAft>
          <a:spcPct val="0"/>
        </a:spcAft>
        <a:defRPr kumimoji="1" sz="3600">
          <a:solidFill>
            <a:schemeClr val="tx1"/>
          </a:solidFill>
          <a:latin typeface="Calibri" pitchFamily="34" charset="0"/>
          <a:ea typeface="ＭＳ Ｐゴシック" pitchFamily="50" charset="-128"/>
        </a:defRPr>
      </a:lvl9pPr>
    </p:titleStyle>
    <p:bodyStyle>
      <a:lvl1pPr marL="342900" indent="-342900" algn="l" defTabSz="457200"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kumimoji="1" sz="16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kumimoji="1" sz="16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kumimoji="1"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FC26D-D2E3-45F2-A571-2F7B4E6337CD}" type="datetime1">
              <a:rPr lang="ja-JP" altLang="en-US" smtClean="0">
                <a:solidFill>
                  <a:prstClr val="black">
                    <a:tint val="75000"/>
                  </a:prstClr>
                </a:solidFill>
              </a:rPr>
              <a:pPr/>
              <a:t>2012/10/30</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9B74C-8DB9-45D3-B960-9D154A3F545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09007094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png"/><Relationship Id="rId9" Type="http://schemas.openxmlformats.org/officeDocument/2006/relationships/image" Target="../media/image50.jpeg"/></Relationships>
</file>

<file path=ppt/slides/_rels/slide1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 Id="rId6" Type="http://schemas.microsoft.com/office/2007/relationships/hdphoto" Target="../media/hdphoto11.wdp"/><Relationship Id="rId5" Type="http://schemas.openxmlformats.org/officeDocument/2006/relationships/image" Target="../media/image54.jpeg"/><Relationship Id="rId4" Type="http://schemas.openxmlformats.org/officeDocument/2006/relationships/image" Target="../media/image53.jpeg"/></Relationships>
</file>

<file path=ppt/slides/_rels/slide1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1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jpeg"/><Relationship Id="rId10" Type="http://schemas.openxmlformats.org/officeDocument/2006/relationships/image" Target="../media/image64.jpeg"/><Relationship Id="rId4" Type="http://schemas.openxmlformats.org/officeDocument/2006/relationships/image" Target="../media/image58.jpeg"/><Relationship Id="rId9" Type="http://schemas.openxmlformats.org/officeDocument/2006/relationships/image" Target="../media/image63.png"/></Relationships>
</file>

<file path=ppt/slides/_rels/slide14.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8.png"/><Relationship Id="rId11" Type="http://schemas.openxmlformats.org/officeDocument/2006/relationships/image" Target="../media/image73.jpe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15.xml.rels><?xml version="1.0" encoding="UTF-8" standalone="yes"?>
<Relationships xmlns="http://schemas.openxmlformats.org/package/2006/relationships"><Relationship Id="rId8" Type="http://schemas.openxmlformats.org/officeDocument/2006/relationships/image" Target="../media/image79.gif"/><Relationship Id="rId3" Type="http://schemas.microsoft.com/office/2007/relationships/hdphoto" Target="../media/hdphoto12.wdp"/><Relationship Id="rId7" Type="http://schemas.openxmlformats.org/officeDocument/2006/relationships/image" Target="../media/image78.gif"/><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77.gif"/><Relationship Id="rId5" Type="http://schemas.openxmlformats.org/officeDocument/2006/relationships/image" Target="../media/image76.gif"/><Relationship Id="rId4" Type="http://schemas.openxmlformats.org/officeDocument/2006/relationships/image" Target="../media/image75.gif"/></Relationships>
</file>

<file path=ppt/slides/_rels/slide16.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81.jpeg"/><Relationship Id="rId7" Type="http://schemas.openxmlformats.org/officeDocument/2006/relationships/image" Target="../media/image83.jpeg"/><Relationship Id="rId2" Type="http://schemas.openxmlformats.org/officeDocument/2006/relationships/image" Target="../media/image80.png"/><Relationship Id="rId1" Type="http://schemas.openxmlformats.org/officeDocument/2006/relationships/slideLayout" Target="../slideLayouts/slideLayout7.xml"/><Relationship Id="rId6" Type="http://schemas.microsoft.com/office/2007/relationships/hdphoto" Target="../media/hdphoto14.wdp"/><Relationship Id="rId5" Type="http://schemas.openxmlformats.org/officeDocument/2006/relationships/image" Target="../media/image82.jpeg"/><Relationship Id="rId4" Type="http://schemas.microsoft.com/office/2007/relationships/hdphoto" Target="../media/hdphoto13.wdp"/></Relationships>
</file>

<file path=ppt/slides/_rels/slide17.xml.rels><?xml version="1.0" encoding="UTF-8" standalone="yes"?>
<Relationships xmlns="http://schemas.openxmlformats.org/package/2006/relationships"><Relationship Id="rId3" Type="http://schemas.microsoft.com/office/2007/relationships/hdphoto" Target="../media/hdphoto15.wdp"/><Relationship Id="rId2" Type="http://schemas.openxmlformats.org/officeDocument/2006/relationships/image" Target="../media/image85.jpeg"/><Relationship Id="rId1" Type="http://schemas.openxmlformats.org/officeDocument/2006/relationships/slideLayout" Target="../slideLayouts/slideLayout7.xml"/><Relationship Id="rId5" Type="http://schemas.microsoft.com/office/2007/relationships/hdphoto" Target="../media/hdphoto16.wdp"/><Relationship Id="rId4" Type="http://schemas.openxmlformats.org/officeDocument/2006/relationships/image" Target="../media/image86.jpeg"/></Relationships>
</file>

<file path=ppt/slides/_rels/slide18.xml.rels><?xml version="1.0" encoding="UTF-8" standalone="yes"?>
<Relationships xmlns="http://schemas.openxmlformats.org/package/2006/relationships"><Relationship Id="rId3" Type="http://schemas.microsoft.com/office/2007/relationships/hdphoto" Target="../media/hdphoto17.wdp"/><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93.gif"/><Relationship Id="rId3" Type="http://schemas.openxmlformats.org/officeDocument/2006/relationships/image" Target="../media/image89.gif"/><Relationship Id="rId7" Type="http://schemas.openxmlformats.org/officeDocument/2006/relationships/image" Target="../media/image92.gif"/><Relationship Id="rId12" Type="http://schemas.openxmlformats.org/officeDocument/2006/relationships/image" Target="../media/image96.jpe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91.gif"/><Relationship Id="rId11" Type="http://schemas.openxmlformats.org/officeDocument/2006/relationships/image" Target="../media/image95.gif"/><Relationship Id="rId5" Type="http://schemas.openxmlformats.org/officeDocument/2006/relationships/image" Target="../media/image90.gif"/><Relationship Id="rId10" Type="http://schemas.openxmlformats.org/officeDocument/2006/relationships/image" Target="../media/image94.gif"/><Relationship Id="rId4" Type="http://schemas.openxmlformats.org/officeDocument/2006/relationships/image" Target="../media/image79.gif"/><Relationship Id="rId9" Type="http://schemas.openxmlformats.org/officeDocument/2006/relationships/image" Target="../media/image78.gif"/></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6.png"/><Relationship Id="rId11" Type="http://schemas.microsoft.com/office/2007/relationships/hdphoto" Target="../media/hdphoto6.wdp"/><Relationship Id="rId5" Type="http://schemas.microsoft.com/office/2007/relationships/hdphoto" Target="../media/hdphoto3.wdp"/><Relationship Id="rId10" Type="http://schemas.openxmlformats.org/officeDocument/2006/relationships/image" Target="../media/image8.png"/><Relationship Id="rId4" Type="http://schemas.openxmlformats.org/officeDocument/2006/relationships/image" Target="../media/image5.png"/><Relationship Id="rId9" Type="http://schemas.microsoft.com/office/2007/relationships/hdphoto" Target="../media/hdphoto5.wdp"/></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101.jpeg"/><Relationship Id="rId3" Type="http://schemas.openxmlformats.org/officeDocument/2006/relationships/image" Target="../media/image97.png"/><Relationship Id="rId7" Type="http://schemas.openxmlformats.org/officeDocument/2006/relationships/image" Target="../media/image100.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18.wdp"/><Relationship Id="rId5" Type="http://schemas.openxmlformats.org/officeDocument/2006/relationships/image" Target="../media/image99.jpeg"/><Relationship Id="rId4" Type="http://schemas.openxmlformats.org/officeDocument/2006/relationships/image" Target="../media/image98.jpeg"/></Relationships>
</file>

<file path=ppt/slides/_rels/slide22.xml.rels><?xml version="1.0" encoding="UTF-8" standalone="yes"?>
<Relationships xmlns="http://schemas.openxmlformats.org/package/2006/relationships"><Relationship Id="rId3" Type="http://schemas.microsoft.com/office/2007/relationships/hdphoto" Target="../media/hdphoto19.wdp"/><Relationship Id="rId2" Type="http://schemas.openxmlformats.org/officeDocument/2006/relationships/image" Target="../media/image10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20.wdp"/><Relationship Id="rId2" Type="http://schemas.openxmlformats.org/officeDocument/2006/relationships/image" Target="../media/image103.jpeg"/><Relationship Id="rId1" Type="http://schemas.openxmlformats.org/officeDocument/2006/relationships/slideLayout" Target="../slideLayouts/slideLayout7.xml"/><Relationship Id="rId5" Type="http://schemas.openxmlformats.org/officeDocument/2006/relationships/image" Target="../media/image105.gif"/><Relationship Id="rId4" Type="http://schemas.openxmlformats.org/officeDocument/2006/relationships/image" Target="../media/image104.jpeg"/></Relationships>
</file>

<file path=ppt/slides/_rels/slide24.xml.rels><?xml version="1.0" encoding="UTF-8" standalone="yes"?>
<Relationships xmlns="http://schemas.openxmlformats.org/package/2006/relationships"><Relationship Id="rId8" Type="http://schemas.openxmlformats.org/officeDocument/2006/relationships/image" Target="../media/image108.jpeg"/><Relationship Id="rId3" Type="http://schemas.openxmlformats.org/officeDocument/2006/relationships/image" Target="../media/image55.jpeg"/><Relationship Id="rId7" Type="http://schemas.microsoft.com/office/2007/relationships/hdphoto" Target="../media/hdphoto22.wdp"/><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7.jpeg"/><Relationship Id="rId5" Type="http://schemas.microsoft.com/office/2007/relationships/hdphoto" Target="../media/hdphoto21.wdp"/><Relationship Id="rId10" Type="http://schemas.openxmlformats.org/officeDocument/2006/relationships/image" Target="../media/image109.jpeg"/><Relationship Id="rId4" Type="http://schemas.openxmlformats.org/officeDocument/2006/relationships/image" Target="../media/image106.jpeg"/><Relationship Id="rId9" Type="http://schemas.microsoft.com/office/2007/relationships/hdphoto" Target="../media/hdphoto23.wdp"/></Relationships>
</file>

<file path=ppt/slides/_rels/slide25.xml.rels><?xml version="1.0" encoding="UTF-8" standalone="yes"?>
<Relationships xmlns="http://schemas.openxmlformats.org/package/2006/relationships"><Relationship Id="rId8" Type="http://schemas.openxmlformats.org/officeDocument/2006/relationships/image" Target="../media/image113.png"/><Relationship Id="rId3" Type="http://schemas.microsoft.com/office/2007/relationships/hdphoto" Target="../media/hdphoto24.wdp"/><Relationship Id="rId7" Type="http://schemas.microsoft.com/office/2007/relationships/hdphoto" Target="../media/hdphoto26.wdp"/><Relationship Id="rId2" Type="http://schemas.openxmlformats.org/officeDocument/2006/relationships/image" Target="../media/image110.jpeg"/><Relationship Id="rId1" Type="http://schemas.openxmlformats.org/officeDocument/2006/relationships/slideLayout" Target="../slideLayouts/slideLayout7.xml"/><Relationship Id="rId6" Type="http://schemas.openxmlformats.org/officeDocument/2006/relationships/image" Target="../media/image112.png"/><Relationship Id="rId5" Type="http://schemas.microsoft.com/office/2007/relationships/hdphoto" Target="../media/hdphoto25.wdp"/><Relationship Id="rId4" Type="http://schemas.openxmlformats.org/officeDocument/2006/relationships/image" Target="../media/image111.jpeg"/><Relationship Id="rId9" Type="http://schemas.microsoft.com/office/2007/relationships/hdphoto" Target="../media/hdphoto27.wdp"/></Relationships>
</file>

<file path=ppt/slides/_rels/slide26.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microsoft.com/office/2007/relationships/hdphoto" Target="../media/hdphoto29.wdp"/><Relationship Id="rId5" Type="http://schemas.openxmlformats.org/officeDocument/2006/relationships/image" Target="../media/image115.png"/><Relationship Id="rId4" Type="http://schemas.microsoft.com/office/2007/relationships/hdphoto" Target="../media/hdphoto28.wdp"/></Relationships>
</file>

<file path=ppt/slides/_rels/slide27.xml.rels><?xml version="1.0" encoding="UTF-8" standalone="yes"?>
<Relationships xmlns="http://schemas.openxmlformats.org/package/2006/relationships"><Relationship Id="rId3" Type="http://schemas.microsoft.com/office/2007/relationships/hdphoto" Target="../media/hdphoto30.wdp"/><Relationship Id="rId2" Type="http://schemas.openxmlformats.org/officeDocument/2006/relationships/image" Target="../media/image116.jpeg"/><Relationship Id="rId1" Type="http://schemas.openxmlformats.org/officeDocument/2006/relationships/slideLayout" Target="../slideLayouts/slideLayout7.xml"/><Relationship Id="rId4" Type="http://schemas.openxmlformats.org/officeDocument/2006/relationships/image" Target="../media/image117.jpeg"/></Relationships>
</file>

<file path=ppt/slides/_rels/slide2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31.wdp"/><Relationship Id="rId2" Type="http://schemas.openxmlformats.org/officeDocument/2006/relationships/image" Target="../media/image120.jpeg"/><Relationship Id="rId1" Type="http://schemas.openxmlformats.org/officeDocument/2006/relationships/slideLayout" Target="../slideLayouts/slideLayout7.xml"/><Relationship Id="rId6" Type="http://schemas.openxmlformats.org/officeDocument/2006/relationships/image" Target="../media/image123.jpeg"/><Relationship Id="rId5" Type="http://schemas.openxmlformats.org/officeDocument/2006/relationships/image" Target="../media/image122.jpeg"/><Relationship Id="rId4" Type="http://schemas.openxmlformats.org/officeDocument/2006/relationships/image" Target="../media/image12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30.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24.jpeg"/><Relationship Id="rId1" Type="http://schemas.openxmlformats.org/officeDocument/2006/relationships/slideLayout" Target="../slideLayouts/slideLayout7.xml"/><Relationship Id="rId6" Type="http://schemas.openxmlformats.org/officeDocument/2006/relationships/image" Target="../media/image127.jpeg"/><Relationship Id="rId5" Type="http://schemas.openxmlformats.org/officeDocument/2006/relationships/image" Target="../media/image126.jpeg"/><Relationship Id="rId4" Type="http://schemas.microsoft.com/office/2007/relationships/hdphoto" Target="../media/hdphoto32.wdp"/></Relationships>
</file>

<file path=ppt/slides/_rels/slide31.xml.rels><?xml version="1.0" encoding="UTF-8" standalone="yes"?>
<Relationships xmlns="http://schemas.openxmlformats.org/package/2006/relationships"><Relationship Id="rId3" Type="http://schemas.microsoft.com/office/2007/relationships/hdphoto" Target="../media/hdphoto33.wdp"/><Relationship Id="rId2" Type="http://schemas.openxmlformats.org/officeDocument/2006/relationships/image" Target="../media/image12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133.jpeg"/><Relationship Id="rId13" Type="http://schemas.openxmlformats.org/officeDocument/2006/relationships/image" Target="../media/image95.gif"/><Relationship Id="rId3" Type="http://schemas.openxmlformats.org/officeDocument/2006/relationships/image" Target="../media/image132.png"/><Relationship Id="rId7" Type="http://schemas.openxmlformats.org/officeDocument/2006/relationships/hyperlink" Target="http://reno01.snu.ac.kr/~reno/wiki/index.php/Image:Tdr_3-2.jpg" TargetMode="External"/><Relationship Id="rId12" Type="http://schemas.openxmlformats.org/officeDocument/2006/relationships/image" Target="../media/image137.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image" Target="../media/image136.png"/><Relationship Id="rId5" Type="http://schemas.openxmlformats.org/officeDocument/2006/relationships/oleObject" Target="../embeddings/oleObject2.bin"/><Relationship Id="rId10" Type="http://schemas.openxmlformats.org/officeDocument/2006/relationships/image" Target="../media/image135.png"/><Relationship Id="rId4" Type="http://schemas.openxmlformats.org/officeDocument/2006/relationships/oleObject" Target="../embeddings/oleObject1.bin"/><Relationship Id="rId9" Type="http://schemas.openxmlformats.org/officeDocument/2006/relationships/image" Target="../media/image134.jpeg"/></Relationships>
</file>

<file path=ppt/slides/_rels/slide33.xml.rels><?xml version="1.0" encoding="UTF-8" standalone="yes"?>
<Relationships xmlns="http://schemas.openxmlformats.org/package/2006/relationships"><Relationship Id="rId3" Type="http://schemas.microsoft.com/office/2007/relationships/hdphoto" Target="../media/hdphoto34.wdp"/><Relationship Id="rId7" Type="http://schemas.microsoft.com/office/2007/relationships/hdphoto" Target="../media/hdphoto35.wdp"/><Relationship Id="rId2" Type="http://schemas.openxmlformats.org/officeDocument/2006/relationships/image" Target="../media/image138.jpeg"/><Relationship Id="rId1" Type="http://schemas.openxmlformats.org/officeDocument/2006/relationships/slideLayout" Target="../slideLayouts/slideLayout7.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jpeg"/></Relationships>
</file>

<file path=ppt/slides/_rels/slide34.xml.rels><?xml version="1.0" encoding="UTF-8" standalone="yes"?>
<Relationships xmlns="http://schemas.openxmlformats.org/package/2006/relationships"><Relationship Id="rId8" Type="http://schemas.microsoft.com/office/2007/relationships/hdphoto" Target="../media/hdphoto37.wdp"/><Relationship Id="rId3" Type="http://schemas.openxmlformats.org/officeDocument/2006/relationships/image" Target="../media/image143.jpeg"/><Relationship Id="rId7" Type="http://schemas.openxmlformats.org/officeDocument/2006/relationships/image" Target="../media/image146.jpeg"/><Relationship Id="rId2" Type="http://schemas.openxmlformats.org/officeDocument/2006/relationships/image" Target="../media/image142.jpeg"/><Relationship Id="rId1" Type="http://schemas.openxmlformats.org/officeDocument/2006/relationships/slideLayout" Target="../slideLayouts/slideLayout7.xml"/><Relationship Id="rId6" Type="http://schemas.openxmlformats.org/officeDocument/2006/relationships/image" Target="../media/image145.jpeg"/><Relationship Id="rId5" Type="http://schemas.openxmlformats.org/officeDocument/2006/relationships/image" Target="../media/image144.jpeg"/><Relationship Id="rId4" Type="http://schemas.microsoft.com/office/2007/relationships/hdphoto" Target="../media/hdphoto36.wdp"/></Relationships>
</file>

<file path=ppt/slides/_rels/slide35.xml.rels><?xml version="1.0" encoding="UTF-8" standalone="yes"?>
<Relationships xmlns="http://schemas.openxmlformats.org/package/2006/relationships"><Relationship Id="rId3" Type="http://schemas.microsoft.com/office/2007/relationships/hdphoto" Target="../media/hdphoto38.wdp"/><Relationship Id="rId2" Type="http://schemas.openxmlformats.org/officeDocument/2006/relationships/image" Target="../media/image147.jpeg"/><Relationship Id="rId1" Type="http://schemas.openxmlformats.org/officeDocument/2006/relationships/slideLayout" Target="../slideLayouts/slideLayout7.xml"/><Relationship Id="rId6" Type="http://schemas.microsoft.com/office/2007/relationships/hdphoto" Target="../media/hdphoto39.wdp"/><Relationship Id="rId5" Type="http://schemas.openxmlformats.org/officeDocument/2006/relationships/image" Target="../media/image148.png"/><Relationship Id="rId4" Type="http://schemas.openxmlformats.org/officeDocument/2006/relationships/image" Target="../media/image95.gif"/></Relationships>
</file>

<file path=ppt/slides/_rels/slide36.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50.jpeg"/><Relationship Id="rId7" Type="http://schemas.microsoft.com/office/2007/relationships/hdphoto" Target="../media/hdphoto41.wdp"/><Relationship Id="rId2" Type="http://schemas.openxmlformats.org/officeDocument/2006/relationships/image" Target="../media/image149.jpeg"/><Relationship Id="rId1" Type="http://schemas.openxmlformats.org/officeDocument/2006/relationships/slideLayout" Target="../slideLayouts/slideLayout7.xml"/><Relationship Id="rId6" Type="http://schemas.openxmlformats.org/officeDocument/2006/relationships/image" Target="../media/image152.png"/><Relationship Id="rId5" Type="http://schemas.openxmlformats.org/officeDocument/2006/relationships/image" Target="../media/image151.jpeg"/><Relationship Id="rId4" Type="http://schemas.microsoft.com/office/2007/relationships/hdphoto" Target="../media/hdphoto40.wdp"/><Relationship Id="rId9" Type="http://schemas.microsoft.com/office/2007/relationships/hdphoto" Target="../media/hdphoto42.wdp"/></Relationships>
</file>

<file path=ppt/slides/_rels/slide3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microsoft.com/office/2007/relationships/hdphoto" Target="../media/hdphoto44.wdp"/><Relationship Id="rId5" Type="http://schemas.openxmlformats.org/officeDocument/2006/relationships/image" Target="../media/image155.jpeg"/><Relationship Id="rId4" Type="http://schemas.microsoft.com/office/2007/relationships/hdphoto" Target="../media/hdphoto43.wdp"/></Relationships>
</file>

<file path=ppt/slides/_rels/slide38.xml.rels><?xml version="1.0" encoding="UTF-8" standalone="yes"?>
<Relationships xmlns="http://schemas.openxmlformats.org/package/2006/relationships"><Relationship Id="rId3" Type="http://schemas.openxmlformats.org/officeDocument/2006/relationships/image" Target="../media/image157.jpeg"/><Relationship Id="rId7" Type="http://schemas.openxmlformats.org/officeDocument/2006/relationships/image" Target="../media/image160.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Microsoft_Office_Word_97-2003___1.doc"/><Relationship Id="rId5" Type="http://schemas.openxmlformats.org/officeDocument/2006/relationships/image" Target="../media/image159.jpeg"/><Relationship Id="rId4" Type="http://schemas.openxmlformats.org/officeDocument/2006/relationships/image" Target="../media/image158.jpeg"/></Relationships>
</file>

<file path=ppt/slides/_rels/slide39.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image" Target="../media/image161.jpeg"/><Relationship Id="rId7" Type="http://schemas.openxmlformats.org/officeDocument/2006/relationships/image" Target="../media/image165.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172.jpeg"/><Relationship Id="rId3" Type="http://schemas.openxmlformats.org/officeDocument/2006/relationships/image" Target="../media/image168.gif"/><Relationship Id="rId7" Type="http://schemas.openxmlformats.org/officeDocument/2006/relationships/image" Target="../media/image171.png"/><Relationship Id="rId2" Type="http://schemas.openxmlformats.org/officeDocument/2006/relationships/image" Target="../media/image167.jpeg"/><Relationship Id="rId1" Type="http://schemas.openxmlformats.org/officeDocument/2006/relationships/slideLayout" Target="../slideLayouts/slideLayout7.xml"/><Relationship Id="rId6" Type="http://schemas.openxmlformats.org/officeDocument/2006/relationships/image" Target="../media/image76.gif"/><Relationship Id="rId5" Type="http://schemas.openxmlformats.org/officeDocument/2006/relationships/image" Target="../media/image170.jpeg"/><Relationship Id="rId4" Type="http://schemas.openxmlformats.org/officeDocument/2006/relationships/image" Target="../media/image169.jpeg"/></Relationships>
</file>

<file path=ppt/slides/_rels/slide41.xml.rels><?xml version="1.0" encoding="UTF-8" standalone="yes"?>
<Relationships xmlns="http://schemas.openxmlformats.org/package/2006/relationships"><Relationship Id="rId2" Type="http://schemas.openxmlformats.org/officeDocument/2006/relationships/image" Target="../media/image17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microsoft.com/office/2007/relationships/hdphoto" Target="../media/hdphoto46.wdp"/><Relationship Id="rId3" Type="http://schemas.openxmlformats.org/officeDocument/2006/relationships/image" Target="../media/image175.jpeg"/><Relationship Id="rId7" Type="http://schemas.openxmlformats.org/officeDocument/2006/relationships/image" Target="../media/image178.jpeg"/><Relationship Id="rId2" Type="http://schemas.openxmlformats.org/officeDocument/2006/relationships/image" Target="../media/image174.jpeg"/><Relationship Id="rId1" Type="http://schemas.openxmlformats.org/officeDocument/2006/relationships/slideLayout" Target="../slideLayouts/slideLayout7.xml"/><Relationship Id="rId6" Type="http://schemas.openxmlformats.org/officeDocument/2006/relationships/image" Target="../media/image177.jpeg"/><Relationship Id="rId5" Type="http://schemas.openxmlformats.org/officeDocument/2006/relationships/image" Target="../media/image176.png"/><Relationship Id="rId4" Type="http://schemas.microsoft.com/office/2007/relationships/hdphoto" Target="../media/hdphoto45.wdp"/></Relationships>
</file>

<file path=ppt/slides/_rels/slide43.xml.rels><?xml version="1.0" encoding="UTF-8" standalone="yes"?>
<Relationships xmlns="http://schemas.openxmlformats.org/package/2006/relationships"><Relationship Id="rId8" Type="http://schemas.microsoft.com/office/2007/relationships/hdphoto" Target="../media/hdphoto47.wdp"/><Relationship Id="rId3" Type="http://schemas.openxmlformats.org/officeDocument/2006/relationships/image" Target="../media/image180.png"/><Relationship Id="rId7" Type="http://schemas.openxmlformats.org/officeDocument/2006/relationships/image" Target="../media/image184.png"/><Relationship Id="rId2" Type="http://schemas.openxmlformats.org/officeDocument/2006/relationships/image" Target="../media/image179.jpeg"/><Relationship Id="rId1" Type="http://schemas.openxmlformats.org/officeDocument/2006/relationships/slideLayout" Target="../slideLayouts/slideLayout7.xml"/><Relationship Id="rId6" Type="http://schemas.openxmlformats.org/officeDocument/2006/relationships/image" Target="../media/image183.png"/><Relationship Id="rId5" Type="http://schemas.openxmlformats.org/officeDocument/2006/relationships/image" Target="../media/image182.jpeg"/><Relationship Id="rId4" Type="http://schemas.openxmlformats.org/officeDocument/2006/relationships/image" Target="../media/image181.jpeg"/></Relationships>
</file>

<file path=ppt/slides/_rels/slide44.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jpeg"/><Relationship Id="rId1" Type="http://schemas.openxmlformats.org/officeDocument/2006/relationships/slideLayout" Target="../slideLayouts/slideLayout7.xml"/><Relationship Id="rId5" Type="http://schemas.openxmlformats.org/officeDocument/2006/relationships/image" Target="../media/image188.jpeg"/><Relationship Id="rId4" Type="http://schemas.openxmlformats.org/officeDocument/2006/relationships/image" Target="../media/image187.jpeg"/></Relationships>
</file>

<file path=ppt/slides/_rels/slide45.xml.rels><?xml version="1.0" encoding="UTF-8" standalone="yes"?>
<Relationships xmlns="http://schemas.openxmlformats.org/package/2006/relationships"><Relationship Id="rId3" Type="http://schemas.openxmlformats.org/officeDocument/2006/relationships/image" Target="../media/image190.jpeg"/><Relationship Id="rId7" Type="http://schemas.openxmlformats.org/officeDocument/2006/relationships/image" Target="../media/image194.jpeg"/><Relationship Id="rId2" Type="http://schemas.openxmlformats.org/officeDocument/2006/relationships/image" Target="../media/image189.jpeg"/><Relationship Id="rId1" Type="http://schemas.openxmlformats.org/officeDocument/2006/relationships/slideLayout" Target="../slideLayouts/slideLayout19.xml"/><Relationship Id="rId6" Type="http://schemas.openxmlformats.org/officeDocument/2006/relationships/image" Target="../media/image193.jpeg"/><Relationship Id="rId5" Type="http://schemas.openxmlformats.org/officeDocument/2006/relationships/image" Target="../media/image192.jpeg"/><Relationship Id="rId4" Type="http://schemas.openxmlformats.org/officeDocument/2006/relationships/image" Target="../media/image191.png"/></Relationships>
</file>

<file path=ppt/slides/_rels/slide46.xml.rels><?xml version="1.0" encoding="UTF-8" standalone="yes"?>
<Relationships xmlns="http://schemas.openxmlformats.org/package/2006/relationships"><Relationship Id="rId3" Type="http://schemas.openxmlformats.org/officeDocument/2006/relationships/image" Target="../media/image196.jpeg"/><Relationship Id="rId2" Type="http://schemas.openxmlformats.org/officeDocument/2006/relationships/image" Target="../media/image195.png"/><Relationship Id="rId1" Type="http://schemas.openxmlformats.org/officeDocument/2006/relationships/slideLayout" Target="../slideLayouts/slideLayout25.xml"/><Relationship Id="rId4" Type="http://schemas.openxmlformats.org/officeDocument/2006/relationships/image" Target="../media/image197.png"/></Relationships>
</file>

<file path=ppt/slides/_rels/slide47.xml.rels><?xml version="1.0" encoding="UTF-8" standalone="yes"?>
<Relationships xmlns="http://schemas.openxmlformats.org/package/2006/relationships"><Relationship Id="rId2" Type="http://schemas.openxmlformats.org/officeDocument/2006/relationships/image" Target="../media/image198.jpe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200.jpeg"/><Relationship Id="rId2" Type="http://schemas.openxmlformats.org/officeDocument/2006/relationships/image" Target="../media/image199.png"/><Relationship Id="rId1" Type="http://schemas.openxmlformats.org/officeDocument/2006/relationships/slideLayout" Target="../slideLayouts/slideLayout14.xml"/><Relationship Id="rId5" Type="http://schemas.openxmlformats.org/officeDocument/2006/relationships/image" Target="../media/image202.jpeg"/><Relationship Id="rId4" Type="http://schemas.openxmlformats.org/officeDocument/2006/relationships/image" Target="../media/image201.jpeg"/></Relationships>
</file>

<file path=ppt/slides/_rels/slide49.xml.rels><?xml version="1.0" encoding="UTF-8" standalone="yes"?>
<Relationships xmlns="http://schemas.openxmlformats.org/package/2006/relationships"><Relationship Id="rId8" Type="http://schemas.openxmlformats.org/officeDocument/2006/relationships/image" Target="../media/image209.jpeg"/><Relationship Id="rId3" Type="http://schemas.openxmlformats.org/officeDocument/2006/relationships/image" Target="../media/image204.png"/><Relationship Id="rId7" Type="http://schemas.openxmlformats.org/officeDocument/2006/relationships/image" Target="../media/image208.png"/><Relationship Id="rId2" Type="http://schemas.openxmlformats.org/officeDocument/2006/relationships/slideLayout" Target="../slideLayouts/slideLayout19.xml"/><Relationship Id="rId1" Type="http://schemas.openxmlformats.org/officeDocument/2006/relationships/vmlDrawing" Target="../drawings/vmlDrawing3.vml"/><Relationship Id="rId6" Type="http://schemas.openxmlformats.org/officeDocument/2006/relationships/image" Target="../media/image207.jpeg"/><Relationship Id="rId5" Type="http://schemas.openxmlformats.org/officeDocument/2006/relationships/image" Target="../media/image206.jpeg"/><Relationship Id="rId10" Type="http://schemas.openxmlformats.org/officeDocument/2006/relationships/image" Target="../media/image210.jpeg"/><Relationship Id="rId4" Type="http://schemas.openxmlformats.org/officeDocument/2006/relationships/image" Target="../media/image205.jpeg"/><Relationship Id="rId9" Type="http://schemas.openxmlformats.org/officeDocument/2006/relationships/oleObject" Target="???"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png"/><Relationship Id="rId9" Type="http://schemas.openxmlformats.org/officeDocument/2006/relationships/image" Target="../media/image16.jpeg"/></Relationships>
</file>

<file path=ppt/slides/_rels/slide50.xml.rels><?xml version="1.0" encoding="UTF-8" standalone="yes"?>
<Relationships xmlns="http://schemas.openxmlformats.org/package/2006/relationships"><Relationship Id="rId3" Type="http://schemas.openxmlformats.org/officeDocument/2006/relationships/image" Target="../media/image212.jpeg"/><Relationship Id="rId2" Type="http://schemas.openxmlformats.org/officeDocument/2006/relationships/image" Target="../media/image211.jpeg"/><Relationship Id="rId1" Type="http://schemas.openxmlformats.org/officeDocument/2006/relationships/slideLayout" Target="../slideLayouts/slideLayout19.xml"/><Relationship Id="rId6" Type="http://schemas.openxmlformats.org/officeDocument/2006/relationships/image" Target="../media/image215.jpeg"/><Relationship Id="rId5" Type="http://schemas.openxmlformats.org/officeDocument/2006/relationships/image" Target="../media/image214.jpeg"/><Relationship Id="rId4" Type="http://schemas.openxmlformats.org/officeDocument/2006/relationships/image" Target="../media/image213.jpeg"/></Relationships>
</file>

<file path=ppt/slides/_rels/slide51.xml.rels><?xml version="1.0" encoding="UTF-8" standalone="yes"?>
<Relationships xmlns="http://schemas.openxmlformats.org/package/2006/relationships"><Relationship Id="rId3" Type="http://schemas.microsoft.com/office/2007/relationships/hdphoto" Target="../media/hdphoto48.wdp"/><Relationship Id="rId2" Type="http://schemas.openxmlformats.org/officeDocument/2006/relationships/image" Target="../media/image216.jpeg"/><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8" Type="http://schemas.openxmlformats.org/officeDocument/2006/relationships/image" Target="../media/image222.jpeg"/><Relationship Id="rId3" Type="http://schemas.openxmlformats.org/officeDocument/2006/relationships/image" Target="../media/image217.jpeg"/><Relationship Id="rId7" Type="http://schemas.openxmlformats.org/officeDocument/2006/relationships/image" Target="../media/image22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20.jpeg"/><Relationship Id="rId5" Type="http://schemas.openxmlformats.org/officeDocument/2006/relationships/image" Target="../media/image219.jpeg"/><Relationship Id="rId4" Type="http://schemas.openxmlformats.org/officeDocument/2006/relationships/image" Target="../media/image218.jpeg"/></Relationships>
</file>

<file path=ppt/slides/_rels/slide53.xml.rels><?xml version="1.0" encoding="UTF-8" standalone="yes"?>
<Relationships xmlns="http://schemas.openxmlformats.org/package/2006/relationships"><Relationship Id="rId3" Type="http://schemas.openxmlformats.org/officeDocument/2006/relationships/image" Target="../media/image224.jpeg"/><Relationship Id="rId2" Type="http://schemas.openxmlformats.org/officeDocument/2006/relationships/image" Target="../media/image223.jpeg"/><Relationship Id="rId1" Type="http://schemas.openxmlformats.org/officeDocument/2006/relationships/slideLayout" Target="../slideLayouts/slideLayout19.xml"/><Relationship Id="rId5" Type="http://schemas.openxmlformats.org/officeDocument/2006/relationships/image" Target="../media/image225.jpeg"/><Relationship Id="rId4" Type="http://schemas.microsoft.com/office/2007/relationships/hdphoto" Target="../media/hdphoto49.wdp"/></Relationships>
</file>

<file path=ppt/slides/_rels/slide54.xml.rels><?xml version="1.0" encoding="UTF-8" standalone="yes"?>
<Relationships xmlns="http://schemas.openxmlformats.org/package/2006/relationships"><Relationship Id="rId8" Type="http://schemas.openxmlformats.org/officeDocument/2006/relationships/image" Target="../media/image231.jpeg"/><Relationship Id="rId13" Type="http://schemas.openxmlformats.org/officeDocument/2006/relationships/image" Target="../media/image236.jpeg"/><Relationship Id="rId3" Type="http://schemas.openxmlformats.org/officeDocument/2006/relationships/image" Target="../media/image226.jpeg"/><Relationship Id="rId7" Type="http://schemas.openxmlformats.org/officeDocument/2006/relationships/image" Target="../media/image230.jpeg"/><Relationship Id="rId12" Type="http://schemas.openxmlformats.org/officeDocument/2006/relationships/image" Target="../media/image235.jpeg"/><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229.png"/><Relationship Id="rId11" Type="http://schemas.openxmlformats.org/officeDocument/2006/relationships/image" Target="../media/image234.jpeg"/><Relationship Id="rId5" Type="http://schemas.openxmlformats.org/officeDocument/2006/relationships/image" Target="../media/image228.png"/><Relationship Id="rId10" Type="http://schemas.openxmlformats.org/officeDocument/2006/relationships/image" Target="../media/image233.jpeg"/><Relationship Id="rId4" Type="http://schemas.openxmlformats.org/officeDocument/2006/relationships/image" Target="../media/image227.jpeg"/><Relationship Id="rId9" Type="http://schemas.openxmlformats.org/officeDocument/2006/relationships/image" Target="../media/image232.jpeg"/></Relationships>
</file>

<file path=ppt/slides/_rels/slide55.xml.rels><?xml version="1.0" encoding="UTF-8" standalone="yes"?>
<Relationships xmlns="http://schemas.openxmlformats.org/package/2006/relationships"><Relationship Id="rId8" Type="http://schemas.openxmlformats.org/officeDocument/2006/relationships/image" Target="../media/image242.png"/><Relationship Id="rId3" Type="http://schemas.microsoft.com/office/2007/relationships/hdphoto" Target="../media/hdphoto50.wdp"/><Relationship Id="rId7" Type="http://schemas.openxmlformats.org/officeDocument/2006/relationships/image" Target="../media/image241.png"/><Relationship Id="rId2" Type="http://schemas.openxmlformats.org/officeDocument/2006/relationships/image" Target="../media/image237.jpeg"/><Relationship Id="rId1" Type="http://schemas.openxmlformats.org/officeDocument/2006/relationships/slideLayout" Target="../slideLayouts/slideLayout7.xml"/><Relationship Id="rId6" Type="http://schemas.openxmlformats.org/officeDocument/2006/relationships/image" Target="../media/image240.png"/><Relationship Id="rId5" Type="http://schemas.openxmlformats.org/officeDocument/2006/relationships/image" Target="../media/image239.png"/><Relationship Id="rId10" Type="http://schemas.microsoft.com/office/2007/relationships/hdphoto" Target="../media/hdphoto51.wdp"/><Relationship Id="rId4" Type="http://schemas.openxmlformats.org/officeDocument/2006/relationships/image" Target="../media/image238.png"/><Relationship Id="rId9" Type="http://schemas.openxmlformats.org/officeDocument/2006/relationships/image" Target="../media/image243.jpeg"/></Relationships>
</file>

<file path=ppt/slides/_rels/slide56.xml.rels><?xml version="1.0" encoding="UTF-8" standalone="yes"?>
<Relationships xmlns="http://schemas.openxmlformats.org/package/2006/relationships"><Relationship Id="rId8" Type="http://schemas.openxmlformats.org/officeDocument/2006/relationships/image" Target="../media/image247.jpeg"/><Relationship Id="rId3" Type="http://schemas.microsoft.com/office/2007/relationships/hdphoto" Target="../media/hdphoto52.wdp"/><Relationship Id="rId7" Type="http://schemas.microsoft.com/office/2007/relationships/hdphoto" Target="../media/hdphoto54.wdp"/><Relationship Id="rId2" Type="http://schemas.openxmlformats.org/officeDocument/2006/relationships/image" Target="../media/image244.jpeg"/><Relationship Id="rId1" Type="http://schemas.openxmlformats.org/officeDocument/2006/relationships/slideLayout" Target="../slideLayouts/slideLayout7.xml"/><Relationship Id="rId6" Type="http://schemas.openxmlformats.org/officeDocument/2006/relationships/image" Target="../media/image246.jpeg"/><Relationship Id="rId5" Type="http://schemas.microsoft.com/office/2007/relationships/hdphoto" Target="../media/hdphoto53.wdp"/><Relationship Id="rId4" Type="http://schemas.openxmlformats.org/officeDocument/2006/relationships/image" Target="../media/image245.jpeg"/><Relationship Id="rId9" Type="http://schemas.microsoft.com/office/2007/relationships/hdphoto" Target="../media/hdphoto55.wdp"/></Relationships>
</file>

<file path=ppt/slides/_rels/slide57.xml.rels><?xml version="1.0" encoding="UTF-8" standalone="yes"?>
<Relationships xmlns="http://schemas.openxmlformats.org/package/2006/relationships"><Relationship Id="rId2" Type="http://schemas.openxmlformats.org/officeDocument/2006/relationships/image" Target="../media/image248.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microsoft.com/office/2007/relationships/hdphoto" Target="../media/hdphoto56.wdp"/><Relationship Id="rId7" Type="http://schemas.openxmlformats.org/officeDocument/2006/relationships/image" Target="../media/image252.png"/><Relationship Id="rId2" Type="http://schemas.openxmlformats.org/officeDocument/2006/relationships/image" Target="../media/image249.jpeg"/><Relationship Id="rId1" Type="http://schemas.openxmlformats.org/officeDocument/2006/relationships/slideLayout" Target="../slideLayouts/slideLayout7.xml"/><Relationship Id="rId6" Type="http://schemas.openxmlformats.org/officeDocument/2006/relationships/image" Target="../media/image251.jpeg"/><Relationship Id="rId5" Type="http://schemas.microsoft.com/office/2007/relationships/hdphoto" Target="../media/hdphoto57.wdp"/><Relationship Id="rId4" Type="http://schemas.openxmlformats.org/officeDocument/2006/relationships/image" Target="../media/image250.jpeg"/></Relationships>
</file>

<file path=ppt/slides/_rels/slide59.xml.rels><?xml version="1.0" encoding="UTF-8" standalone="yes"?>
<Relationships xmlns="http://schemas.openxmlformats.org/package/2006/relationships"><Relationship Id="rId8" Type="http://schemas.openxmlformats.org/officeDocument/2006/relationships/hyperlink" Target="http://en.wikipedia.org/wiki/Hydroelectricity" TargetMode="External"/><Relationship Id="rId3" Type="http://schemas.microsoft.com/office/2007/relationships/hdphoto" Target="../media/hdphoto58.wdp"/><Relationship Id="rId7" Type="http://schemas.openxmlformats.org/officeDocument/2006/relationships/image" Target="../media/image257.jpeg"/><Relationship Id="rId2" Type="http://schemas.openxmlformats.org/officeDocument/2006/relationships/image" Target="../media/image253.jpeg"/><Relationship Id="rId1" Type="http://schemas.openxmlformats.org/officeDocument/2006/relationships/slideLayout" Target="../slideLayouts/slideLayout2.xml"/><Relationship Id="rId6" Type="http://schemas.openxmlformats.org/officeDocument/2006/relationships/image" Target="../media/image256.jpeg"/><Relationship Id="rId11" Type="http://schemas.openxmlformats.org/officeDocument/2006/relationships/hyperlink" Target="http://en.wikipedia.org/wiki/People's_Republic_of_China" TargetMode="External"/><Relationship Id="rId5" Type="http://schemas.openxmlformats.org/officeDocument/2006/relationships/image" Target="../media/image255.png"/><Relationship Id="rId10" Type="http://schemas.openxmlformats.org/officeDocument/2006/relationships/hyperlink" Target="http://en.wikipedia.org/wiki/Sichuan" TargetMode="External"/><Relationship Id="rId4" Type="http://schemas.openxmlformats.org/officeDocument/2006/relationships/image" Target="../media/image254.jpeg"/><Relationship Id="rId9" Type="http://schemas.openxmlformats.org/officeDocument/2006/relationships/hyperlink" Target="http://en.wikipedia.org/wiki/Yalong_River"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18.jpeg"/><Relationship Id="rId7" Type="http://schemas.openxmlformats.org/officeDocument/2006/relationships/image" Target="../media/image20.gif"/><Relationship Id="rId2" Type="http://schemas.openxmlformats.org/officeDocument/2006/relationships/hyperlink" Target="http://www-acc.kek.jp/KEKB/pictures/KEKB_photo/KEKair2005/KEKair2004-04H.jpg" TargetMode="External"/><Relationship Id="rId1" Type="http://schemas.openxmlformats.org/officeDocument/2006/relationships/slideLayout" Target="../slideLayouts/slideLayout53.xml"/><Relationship Id="rId6" Type="http://schemas.openxmlformats.org/officeDocument/2006/relationships/hyperlink" Target="http://jp.f35.mail.yahoo.co.jp/ym/ShowLetter/ringanimation2M.gif?box=Inbox&amp;MsgId=2406_9445966_98224_1696_384623_0_1738_499387_3403004772&amp;bodyPart=1.4&amp;filename=ringanimation2M.gif&amp;tnef=&amp;YY=43275&amp;order=down&amp;sort=date&amp;pos=0&amp;view=a&amp;head=b" TargetMode="External"/><Relationship Id="rId5" Type="http://schemas.openxmlformats.org/officeDocument/2006/relationships/image" Target="../media/image19.jpeg"/><Relationship Id="rId10" Type="http://schemas.openxmlformats.org/officeDocument/2006/relationships/image" Target="../media/image23.jpeg"/><Relationship Id="rId4" Type="http://schemas.microsoft.com/office/2007/relationships/hdphoto" Target="../media/hdphoto7.wdp"/><Relationship Id="rId9" Type="http://schemas.openxmlformats.org/officeDocument/2006/relationships/image" Target="../media/image22.jpeg"/></Relationships>
</file>

<file path=ppt/slides/_rels/slide60.xml.rels><?xml version="1.0" encoding="UTF-8" standalone="yes"?>
<Relationships xmlns="http://schemas.openxmlformats.org/package/2006/relationships"><Relationship Id="rId8" Type="http://schemas.openxmlformats.org/officeDocument/2006/relationships/image" Target="../media/image262.jpeg"/><Relationship Id="rId3" Type="http://schemas.openxmlformats.org/officeDocument/2006/relationships/image" Target="../media/image259.jpeg"/><Relationship Id="rId7" Type="http://schemas.microsoft.com/office/2007/relationships/hdphoto" Target="../media/hdphoto60.wdp"/><Relationship Id="rId2" Type="http://schemas.openxmlformats.org/officeDocument/2006/relationships/image" Target="../media/image258.png"/><Relationship Id="rId1" Type="http://schemas.openxmlformats.org/officeDocument/2006/relationships/slideLayout" Target="../slideLayouts/slideLayout7.xml"/><Relationship Id="rId6" Type="http://schemas.openxmlformats.org/officeDocument/2006/relationships/image" Target="../media/image261.jpeg"/><Relationship Id="rId5" Type="http://schemas.microsoft.com/office/2007/relationships/hdphoto" Target="../media/hdphoto59.wdp"/><Relationship Id="rId4" Type="http://schemas.openxmlformats.org/officeDocument/2006/relationships/image" Target="../media/image260.jpeg"/></Relationships>
</file>

<file path=ppt/slides/_rels/slide61.xml.rels><?xml version="1.0" encoding="UTF-8" standalone="yes"?>
<Relationships xmlns="http://schemas.openxmlformats.org/package/2006/relationships"><Relationship Id="rId3" Type="http://schemas.microsoft.com/office/2007/relationships/hdphoto" Target="../media/hdphoto61.wdp"/><Relationship Id="rId2" Type="http://schemas.openxmlformats.org/officeDocument/2006/relationships/image" Target="../media/image263.jpeg"/><Relationship Id="rId1" Type="http://schemas.openxmlformats.org/officeDocument/2006/relationships/slideLayout" Target="../slideLayouts/slideLayout2.xml"/><Relationship Id="rId4" Type="http://schemas.openxmlformats.org/officeDocument/2006/relationships/image" Target="../media/image264.jpeg"/></Relationships>
</file>

<file path=ppt/slides/_rels/slide62.xml.rels><?xml version="1.0" encoding="UTF-8" standalone="yes"?>
<Relationships xmlns="http://schemas.openxmlformats.org/package/2006/relationships"><Relationship Id="rId3" Type="http://schemas.openxmlformats.org/officeDocument/2006/relationships/image" Target="../media/image265.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67.jpeg"/><Relationship Id="rId5" Type="http://schemas.openxmlformats.org/officeDocument/2006/relationships/image" Target="../media/image266.jpeg"/><Relationship Id="rId4" Type="http://schemas.openxmlformats.org/officeDocument/2006/relationships/image" Target="../media/image95.gif"/></Relationships>
</file>

<file path=ppt/slides/_rels/slide63.xml.rels><?xml version="1.0" encoding="UTF-8" standalone="yes"?>
<Relationships xmlns="http://schemas.openxmlformats.org/package/2006/relationships"><Relationship Id="rId8" Type="http://schemas.openxmlformats.org/officeDocument/2006/relationships/image" Target="../media/image273.png"/><Relationship Id="rId3" Type="http://schemas.openxmlformats.org/officeDocument/2006/relationships/image" Target="../media/image268.jpeg"/><Relationship Id="rId7" Type="http://schemas.openxmlformats.org/officeDocument/2006/relationships/image" Target="../media/image27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71.png"/><Relationship Id="rId5" Type="http://schemas.openxmlformats.org/officeDocument/2006/relationships/image" Target="../media/image270.jpeg"/><Relationship Id="rId4" Type="http://schemas.openxmlformats.org/officeDocument/2006/relationships/image" Target="../media/image269.jpeg"/></Relationships>
</file>

<file path=ppt/slides/_rels/slide64.xml.rels><?xml version="1.0" encoding="UTF-8" standalone="yes"?>
<Relationships xmlns="http://schemas.openxmlformats.org/package/2006/relationships"><Relationship Id="rId3" Type="http://schemas.microsoft.com/office/2007/relationships/hdphoto" Target="../media/hdphoto62.wdp"/><Relationship Id="rId2" Type="http://schemas.openxmlformats.org/officeDocument/2006/relationships/image" Target="../media/image274.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275.png"/><Relationship Id="rId7" Type="http://schemas.openxmlformats.org/officeDocument/2006/relationships/image" Target="../media/image27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78.png"/><Relationship Id="rId5" Type="http://schemas.openxmlformats.org/officeDocument/2006/relationships/image" Target="../media/image277.png"/><Relationship Id="rId4" Type="http://schemas.openxmlformats.org/officeDocument/2006/relationships/image" Target="../media/image276.jpeg"/><Relationship Id="rId9" Type="http://schemas.openxmlformats.org/officeDocument/2006/relationships/image" Target="../media/image281.jpeg"/></Relationships>
</file>

<file path=ppt/slides/_rels/slide66.xml.rels><?xml version="1.0" encoding="UTF-8" standalone="yes"?>
<Relationships xmlns="http://schemas.openxmlformats.org/package/2006/relationships"><Relationship Id="rId3" Type="http://schemas.openxmlformats.org/officeDocument/2006/relationships/image" Target="../media/image168.gif"/><Relationship Id="rId7" Type="http://schemas.openxmlformats.org/officeDocument/2006/relationships/image" Target="../media/image286.jpeg"/><Relationship Id="rId2" Type="http://schemas.openxmlformats.org/officeDocument/2006/relationships/image" Target="../media/image282.jpeg"/><Relationship Id="rId1" Type="http://schemas.openxmlformats.org/officeDocument/2006/relationships/slideLayout" Target="../slideLayouts/slideLayout7.xml"/><Relationship Id="rId6" Type="http://schemas.openxmlformats.org/officeDocument/2006/relationships/image" Target="../media/image285.png"/><Relationship Id="rId5" Type="http://schemas.openxmlformats.org/officeDocument/2006/relationships/image" Target="../media/image284.jpeg"/><Relationship Id="rId4" Type="http://schemas.openxmlformats.org/officeDocument/2006/relationships/image" Target="../media/image283.png"/></Relationships>
</file>

<file path=ppt/slides/_rels/slide67.xml.rels><?xml version="1.0" encoding="UTF-8" standalone="yes"?>
<Relationships xmlns="http://schemas.openxmlformats.org/package/2006/relationships"><Relationship Id="rId3" Type="http://schemas.microsoft.com/office/2007/relationships/hdphoto" Target="../media/hdphoto63.wdp"/><Relationship Id="rId2" Type="http://schemas.openxmlformats.org/officeDocument/2006/relationships/image" Target="../media/image287.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microsoft.com/office/2007/relationships/hdphoto" Target="../media/hdphoto64.wdp"/><Relationship Id="rId2" Type="http://schemas.openxmlformats.org/officeDocument/2006/relationships/image" Target="../media/image28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microsoft.com/office/2007/relationships/hdphoto" Target="../media/hdphoto65.wdp"/><Relationship Id="rId2" Type="http://schemas.openxmlformats.org/officeDocument/2006/relationships/image" Target="../media/image289.jpeg"/><Relationship Id="rId1" Type="http://schemas.openxmlformats.org/officeDocument/2006/relationships/slideLayout" Target="../slideLayouts/slideLayout19.xml"/><Relationship Id="rId4" Type="http://schemas.openxmlformats.org/officeDocument/2006/relationships/image" Target="../media/image290.pn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7" Type="http://schemas.microsoft.com/office/2007/relationships/hdphoto" Target="../media/hdphoto9.wdp"/><Relationship Id="rId2" Type="http://schemas.openxmlformats.org/officeDocument/2006/relationships/image" Target="../media/image21.gif"/><Relationship Id="rId1" Type="http://schemas.openxmlformats.org/officeDocument/2006/relationships/slideLayout" Target="../slideLayouts/slideLayout53.xml"/><Relationship Id="rId6" Type="http://schemas.openxmlformats.org/officeDocument/2006/relationships/image" Target="../media/image26.png"/><Relationship Id="rId5" Type="http://schemas.microsoft.com/office/2007/relationships/hdphoto" Target="../media/hdphoto8.wdp"/><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image" Target="../media/image27.jpeg"/><Relationship Id="rId1" Type="http://schemas.openxmlformats.org/officeDocument/2006/relationships/slideLayout" Target="../slideLayouts/slideLayout7.xml"/><Relationship Id="rId6" Type="http://schemas.microsoft.com/office/2007/relationships/hdphoto" Target="../media/hdphoto10.wdp"/><Relationship Id="rId5" Type="http://schemas.openxmlformats.org/officeDocument/2006/relationships/image" Target="../media/image30.jpeg"/><Relationship Id="rId10" Type="http://schemas.openxmlformats.org/officeDocument/2006/relationships/image" Target="../media/image34.jpeg"/><Relationship Id="rId4" Type="http://schemas.openxmlformats.org/officeDocument/2006/relationships/image" Target="../media/image29.jpeg"/><Relationship Id="rId9" Type="http://schemas.openxmlformats.org/officeDocument/2006/relationships/image" Target="../media/image33.wmf"/></Relationships>
</file>

<file path=ppt/slides/_rels/slide9.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46.xml"/><Relationship Id="rId6" Type="http://schemas.openxmlformats.org/officeDocument/2006/relationships/image" Target="../media/image38.jpeg"/><Relationship Id="rId11" Type="http://schemas.openxmlformats.org/officeDocument/2006/relationships/image" Target="../media/image43.png"/><Relationship Id="rId5" Type="http://schemas.openxmlformats.org/officeDocument/2006/relationships/image" Target="../media/image37.jpe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64" y="-10854"/>
            <a:ext cx="2988188" cy="3632071"/>
          </a:xfrm>
          <a:prstGeom prst="rect">
            <a:avLst/>
          </a:prstGeom>
        </p:spPr>
      </p:pic>
      <p:sp>
        <p:nvSpPr>
          <p:cNvPr id="3" name="正方形/長方形 2"/>
          <p:cNvSpPr/>
          <p:nvPr/>
        </p:nvSpPr>
        <p:spPr bwMode="auto">
          <a:xfrm>
            <a:off x="3377440" y="1484783"/>
            <a:ext cx="4624687" cy="1200329"/>
          </a:xfrm>
          <a:prstGeom prst="rect">
            <a:avLst/>
          </a:prstGeom>
          <a:solidFill>
            <a:srgbClr val="000066"/>
          </a:solidFill>
          <a:ln>
            <a:solidFill>
              <a:srgbClr val="92D050"/>
            </a:solidFill>
          </a:ln>
          <a:effectLst>
            <a:outerShdw blurRad="76200" dir="18900000" sy="23000" kx="-1200000" algn="bl" rotWithShape="0">
              <a:prstClr val="black">
                <a:alpha val="20000"/>
              </a:prstClr>
            </a:outerShdw>
          </a:effectLst>
        </p:spPr>
        <p:style>
          <a:lnRef idx="2">
            <a:schemeClr val="accent3"/>
          </a:lnRef>
          <a:fillRef idx="1">
            <a:schemeClr val="lt1"/>
          </a:fillRef>
          <a:effectRef idx="0">
            <a:schemeClr val="accent3"/>
          </a:effectRef>
          <a:fontRef idx="minor">
            <a:schemeClr val="dk1"/>
          </a:fontRef>
        </p:style>
        <p:txBody>
          <a:bodyPr wrap="square">
            <a:spAutoFit/>
          </a:bodyPr>
          <a:lstStyle/>
          <a:p>
            <a:pPr algn="ctr">
              <a:defRPr/>
            </a:pPr>
            <a:r>
              <a:rPr lang="en-US" altLang="ja-JP" sz="3600" i="1" dirty="0" smtClean="0">
                <a:ln w="18415" cmpd="sng">
                  <a:solidFill>
                    <a:srgbClr val="FFFFFF"/>
                  </a:solidFill>
                  <a:prstDash val="solid"/>
                </a:ln>
                <a:solidFill>
                  <a:schemeClr val="bg1"/>
                </a:solidFill>
              </a:rPr>
              <a:t>Particle Physics Projects</a:t>
            </a:r>
          </a:p>
          <a:p>
            <a:pPr algn="ctr">
              <a:defRPr/>
            </a:pPr>
            <a:r>
              <a:rPr lang="en-US" altLang="ja-JP" sz="3600" i="1" dirty="0" smtClean="0">
                <a:ln w="18415" cmpd="sng">
                  <a:solidFill>
                    <a:srgbClr val="FFFFFF"/>
                  </a:solidFill>
                  <a:prstDash val="solid"/>
                </a:ln>
                <a:solidFill>
                  <a:schemeClr val="bg1"/>
                </a:solidFill>
              </a:rPr>
              <a:t>in Asia</a:t>
            </a:r>
          </a:p>
        </p:txBody>
      </p:sp>
      <p:sp>
        <p:nvSpPr>
          <p:cNvPr id="4" name="Text Box 6"/>
          <p:cNvSpPr txBox="1">
            <a:spLocks noChangeArrowheads="1"/>
          </p:cNvSpPr>
          <p:nvPr/>
        </p:nvSpPr>
        <p:spPr bwMode="auto">
          <a:xfrm>
            <a:off x="3031803" y="3429000"/>
            <a:ext cx="5750112" cy="1692771"/>
          </a:xfrm>
          <a:prstGeom prst="rect">
            <a:avLst/>
          </a:prstGeom>
          <a:solidFill>
            <a:schemeClr val="accent1">
              <a:lumMod val="20000"/>
              <a:lumOff val="80000"/>
              <a:alpha val="58824"/>
            </a:schemeClr>
          </a:solidFill>
          <a:ln w="9525">
            <a:noFill/>
            <a:miter lim="800000"/>
            <a:headEnd/>
            <a:tailEnd/>
          </a:ln>
          <a:effectLst/>
        </p:spPr>
        <p:txBody>
          <a:bodyPr wrap="square">
            <a:spAutoFit/>
          </a:bodyPr>
          <a:lstStyle/>
          <a:p>
            <a:pPr algn="ctr">
              <a:defRPr/>
            </a:pPr>
            <a:r>
              <a:rPr lang="en-US" altLang="ja-JP" sz="2800" b="1" u="sng" dirty="0" smtClean="0">
                <a:solidFill>
                  <a:srgbClr val="0000FF"/>
                </a:solidFill>
                <a:effectLst>
                  <a:outerShdw blurRad="38100" dist="38100" dir="2700000" algn="tl">
                    <a:srgbClr val="000000">
                      <a:alpha val="43137"/>
                    </a:srgbClr>
                  </a:outerShdw>
                </a:effectLst>
                <a:ea typeface="ＭＳ Ｐゴシック" pitchFamily="50" charset="-128"/>
                <a:cs typeface="Estrangelo Edessa" pitchFamily="66" charset="0"/>
              </a:rPr>
              <a:t>Atsuto Suzuki</a:t>
            </a:r>
          </a:p>
          <a:p>
            <a:pPr algn="ctr">
              <a:defRPr/>
            </a:pPr>
            <a:r>
              <a:rPr lang="en-US" altLang="ja-JP" sz="2800" b="1" u="sng" dirty="0" smtClean="0">
                <a:solidFill>
                  <a:srgbClr val="0000FF"/>
                </a:solidFill>
                <a:effectLst>
                  <a:outerShdw blurRad="38100" dist="38100" dir="2700000" algn="tl">
                    <a:srgbClr val="000000">
                      <a:alpha val="43137"/>
                    </a:srgbClr>
                  </a:outerShdw>
                </a:effectLst>
                <a:ea typeface="ＭＳ Ｐゴシック" pitchFamily="50" charset="-128"/>
                <a:cs typeface="Estrangelo Edessa" pitchFamily="66" charset="0"/>
              </a:rPr>
              <a:t> </a:t>
            </a:r>
          </a:p>
          <a:p>
            <a:pPr algn="ctr">
              <a:defRPr/>
            </a:pPr>
            <a:r>
              <a:rPr lang="en-US" altLang="ja-JP" sz="2400" b="1" u="sng" dirty="0" smtClean="0">
                <a:solidFill>
                  <a:srgbClr val="000080"/>
                </a:solidFill>
                <a:effectLst>
                  <a:outerShdw blurRad="38100" dist="38100" dir="2700000" algn="tl">
                    <a:srgbClr val="000000">
                      <a:alpha val="43137"/>
                    </a:srgbClr>
                  </a:outerShdw>
                </a:effectLst>
                <a:ea typeface="ＭＳ Ｐゴシック" pitchFamily="50" charset="-128"/>
                <a:cs typeface="Estrangelo Edessa" pitchFamily="66" charset="0"/>
              </a:rPr>
              <a:t>(KEK : High Energy Accelerator Research Organization)</a:t>
            </a:r>
            <a:endParaRPr lang="en-US" altLang="ja-JP" sz="2400" b="1" u="sng" dirty="0">
              <a:solidFill>
                <a:srgbClr val="000080"/>
              </a:solidFill>
              <a:effectLst>
                <a:outerShdw blurRad="38100" dist="38100" dir="2700000" algn="tl">
                  <a:srgbClr val="000000">
                    <a:alpha val="43137"/>
                  </a:srgbClr>
                </a:outerShdw>
              </a:effectLst>
              <a:ea typeface="ＭＳ Ｐゴシック" pitchFamily="50" charset="-128"/>
              <a:cs typeface="Estrangelo Edessa" pitchFamily="66" charset="0"/>
            </a:endParaRPr>
          </a:p>
        </p:txBody>
      </p:sp>
      <p:pic>
        <p:nvPicPr>
          <p:cNvPr id="5" name="Picture 4" descr="Image0001"/>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236252" y="5445224"/>
            <a:ext cx="1341214" cy="771814"/>
          </a:xfrm>
          <a:prstGeom prst="rect">
            <a:avLst/>
          </a:prstGeom>
          <a:noFill/>
          <a:ln w="19050">
            <a:solidFill>
              <a:srgbClr val="6600CC"/>
            </a:solidFill>
            <a:miter lim="800000"/>
            <a:headEnd/>
            <a:tailEnd/>
          </a:ln>
        </p:spPr>
      </p:pic>
      <p:sp>
        <p:nvSpPr>
          <p:cNvPr id="6" name="スライド番号プレースホルダー 5"/>
          <p:cNvSpPr>
            <a:spLocks noGrp="1"/>
          </p:cNvSpPr>
          <p:nvPr>
            <p:ph type="sldNum" sz="quarter" idx="12"/>
          </p:nvPr>
        </p:nvSpPr>
        <p:spPr/>
        <p:txBody>
          <a:bodyPr/>
          <a:lstStyle/>
          <a:p>
            <a:fld id="{7551AC77-3FB6-4DE6-BE8E-A9C9F12454E6}" type="slidenum">
              <a:rPr kumimoji="1" lang="ja-JP" altLang="en-US" smtClean="0"/>
              <a:pPr/>
              <a:t>1</a:t>
            </a:fld>
            <a:endParaRPr kumimoji="1" lang="ja-JP" altLang="en-US"/>
          </a:p>
        </p:txBody>
      </p:sp>
    </p:spTree>
    <p:extLst>
      <p:ext uri="{BB962C8B-B14F-4D97-AF65-F5344CB8AC3E}">
        <p14:creationId xmlns:p14="http://schemas.microsoft.com/office/powerpoint/2010/main" xmlns="" val="1446401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779" y="688612"/>
            <a:ext cx="8467725" cy="5980748"/>
          </a:xfrm>
          <a:prstGeom prst="rect">
            <a:avLst/>
          </a:prstGeom>
          <a:noFill/>
          <a:ln w="9525">
            <a:noFill/>
            <a:miter lim="800000"/>
            <a:headEnd/>
            <a:tailEnd/>
          </a:ln>
        </p:spPr>
      </p:pic>
      <p:sp>
        <p:nvSpPr>
          <p:cNvPr id="2" name="タイトル 1"/>
          <p:cNvSpPr>
            <a:spLocks noGrp="1"/>
          </p:cNvSpPr>
          <p:nvPr>
            <p:ph type="title"/>
          </p:nvPr>
        </p:nvSpPr>
        <p:spPr>
          <a:xfrm>
            <a:off x="0" y="0"/>
            <a:ext cx="8229600" cy="836712"/>
          </a:xfrm>
        </p:spPr>
        <p:txBody>
          <a:bodyPr/>
          <a:lstStyle/>
          <a:p>
            <a:r>
              <a:rPr kumimoji="1" lang="en-US" altLang="ja-JP" dirty="0" smtClean="0"/>
              <a:t>Belle II Detector </a:t>
            </a:r>
            <a:r>
              <a:rPr kumimoji="1" lang="en-US" altLang="ja-JP" sz="2800" dirty="0" smtClean="0"/>
              <a:t>(in comparison with Belle)</a:t>
            </a:r>
            <a:endParaRPr kumimoji="1" lang="ja-JP" altLang="en-US" dirty="0"/>
          </a:p>
        </p:txBody>
      </p:sp>
      <p:sp>
        <p:nvSpPr>
          <p:cNvPr id="4" name="テキスト ボックス 3"/>
          <p:cNvSpPr txBox="1"/>
          <p:nvPr/>
        </p:nvSpPr>
        <p:spPr>
          <a:xfrm>
            <a:off x="35496" y="5445224"/>
            <a:ext cx="4342674" cy="1323352"/>
          </a:xfrm>
          <a:prstGeom prst="rect">
            <a:avLst/>
          </a:prstGeom>
        </p:spPr>
        <p:style>
          <a:lnRef idx="2">
            <a:schemeClr val="accent2"/>
          </a:lnRef>
          <a:fillRef idx="1">
            <a:schemeClr val="lt1"/>
          </a:fillRef>
          <a:effectRef idx="0">
            <a:schemeClr val="accent2"/>
          </a:effectRef>
          <a:fontRef idx="minor">
            <a:schemeClr val="dk1"/>
          </a:fontRef>
        </p:style>
        <p:txBody>
          <a:bodyPr wrap="none" lIns="91350" tIns="45677" rIns="91350" bIns="45677">
            <a:spAutoFit/>
          </a:bodyPr>
          <a:lstStyle/>
          <a:p>
            <a:pPr>
              <a:defRPr/>
            </a:pPr>
            <a:r>
              <a:rPr lang="en-US" altLang="ja-JP" sz="1600" dirty="0">
                <a:solidFill>
                  <a:srgbClr val="000000"/>
                </a:solidFill>
                <a:latin typeface="Corbel"/>
                <a:ea typeface="ＭＳ ゴシック"/>
              </a:rPr>
              <a:t>SVD: 4 DSSD </a:t>
            </a:r>
            <a:r>
              <a:rPr lang="en-US" altLang="ja-JP" sz="1600" dirty="0" err="1">
                <a:solidFill>
                  <a:srgbClr val="000000"/>
                </a:solidFill>
                <a:latin typeface="Corbel"/>
                <a:ea typeface="ＭＳ ゴシック"/>
              </a:rPr>
              <a:t>lyrs</a:t>
            </a:r>
            <a:r>
              <a:rPr lang="en-US" altLang="ja-JP" sz="1600" dirty="0">
                <a:solidFill>
                  <a:srgbClr val="000000"/>
                </a:solidFill>
                <a:latin typeface="Corbel"/>
                <a:ea typeface="ＭＳ ゴシック"/>
              </a:rPr>
              <a:t> </a:t>
            </a:r>
            <a:r>
              <a:rPr lang="en-US" altLang="ja-JP" sz="1600" dirty="0">
                <a:solidFill>
                  <a:srgbClr val="000000"/>
                </a:solidFill>
                <a:latin typeface="Wingdings 3" pitchFamily="18" charset="2"/>
                <a:ea typeface="ＭＳ ゴシック"/>
              </a:rPr>
              <a:t>g</a:t>
            </a:r>
            <a:r>
              <a:rPr lang="en-US" altLang="ja-JP" sz="1600" dirty="0">
                <a:solidFill>
                  <a:srgbClr val="000000"/>
                </a:solidFill>
                <a:latin typeface="Corbel"/>
                <a:ea typeface="ＭＳ ゴシック"/>
              </a:rPr>
              <a:t> 2 DEPFET </a:t>
            </a:r>
            <a:r>
              <a:rPr lang="en-US" altLang="ja-JP" sz="1600" dirty="0" err="1">
                <a:solidFill>
                  <a:srgbClr val="000000"/>
                </a:solidFill>
                <a:latin typeface="Corbel"/>
                <a:ea typeface="ＭＳ ゴシック"/>
              </a:rPr>
              <a:t>lyrs</a:t>
            </a:r>
            <a:r>
              <a:rPr lang="en-US" altLang="ja-JP" sz="1600" dirty="0">
                <a:solidFill>
                  <a:srgbClr val="000000"/>
                </a:solidFill>
                <a:latin typeface="Corbel"/>
                <a:ea typeface="ＭＳ ゴシック"/>
              </a:rPr>
              <a:t> + 4 DSSD </a:t>
            </a:r>
            <a:r>
              <a:rPr lang="en-US" altLang="ja-JP" sz="1600" dirty="0" err="1">
                <a:solidFill>
                  <a:srgbClr val="000000"/>
                </a:solidFill>
                <a:latin typeface="Corbel"/>
                <a:ea typeface="ＭＳ ゴシック"/>
              </a:rPr>
              <a:t>lyrs</a:t>
            </a:r>
            <a:endParaRPr lang="en-US" altLang="ja-JP" sz="1600" dirty="0">
              <a:solidFill>
                <a:srgbClr val="000000"/>
              </a:solidFill>
              <a:latin typeface="Corbel"/>
              <a:ea typeface="ＭＳ ゴシック"/>
            </a:endParaRPr>
          </a:p>
          <a:p>
            <a:pPr>
              <a:defRPr/>
            </a:pPr>
            <a:r>
              <a:rPr lang="en-US" altLang="ja-JP" sz="1600" dirty="0">
                <a:solidFill>
                  <a:srgbClr val="000000"/>
                </a:solidFill>
                <a:latin typeface="Corbel"/>
                <a:ea typeface="ＭＳ ゴシック"/>
              </a:rPr>
              <a:t>CDC: small cell, long lever arm</a:t>
            </a:r>
          </a:p>
          <a:p>
            <a:pPr>
              <a:defRPr/>
            </a:pPr>
            <a:r>
              <a:rPr lang="en-US" altLang="ja-JP" sz="1600" dirty="0">
                <a:solidFill>
                  <a:srgbClr val="000000"/>
                </a:solidFill>
                <a:latin typeface="Corbel"/>
                <a:ea typeface="ＭＳ ゴシック"/>
              </a:rPr>
              <a:t>ACC+TOF </a:t>
            </a:r>
            <a:r>
              <a:rPr lang="en-US" altLang="ja-JP" sz="1600" dirty="0">
                <a:solidFill>
                  <a:srgbClr val="000000"/>
                </a:solidFill>
                <a:latin typeface="Wingdings 3" pitchFamily="18" charset="2"/>
                <a:ea typeface="ＭＳ ゴシック"/>
              </a:rPr>
              <a:t>g</a:t>
            </a:r>
            <a:r>
              <a:rPr lang="en-US" altLang="ja-JP" sz="1600" dirty="0">
                <a:solidFill>
                  <a:srgbClr val="000000"/>
                </a:solidFill>
                <a:latin typeface="Corbel"/>
                <a:ea typeface="ＭＳ ゴシック"/>
              </a:rPr>
              <a:t> TOP+A-RICH</a:t>
            </a:r>
          </a:p>
          <a:p>
            <a:pPr>
              <a:defRPr/>
            </a:pPr>
            <a:r>
              <a:rPr lang="en-US" altLang="ja-JP" sz="1600" dirty="0">
                <a:solidFill>
                  <a:srgbClr val="000000"/>
                </a:solidFill>
                <a:latin typeface="Corbel"/>
                <a:ea typeface="ＭＳ ゴシック"/>
              </a:rPr>
              <a:t>ECL: waveform </a:t>
            </a:r>
            <a:r>
              <a:rPr lang="en-US" altLang="ja-JP" sz="1600" dirty="0" smtClean="0">
                <a:solidFill>
                  <a:srgbClr val="000000"/>
                </a:solidFill>
                <a:latin typeface="Corbel"/>
                <a:ea typeface="ＭＳ ゴシック"/>
              </a:rPr>
              <a:t>sampling (+pure </a:t>
            </a:r>
            <a:r>
              <a:rPr lang="en-US" altLang="ja-JP" sz="1600" dirty="0">
                <a:solidFill>
                  <a:srgbClr val="000000"/>
                </a:solidFill>
                <a:latin typeface="Corbel"/>
                <a:ea typeface="ＭＳ ゴシック"/>
              </a:rPr>
              <a:t>CsI for </a:t>
            </a:r>
            <a:r>
              <a:rPr lang="en-US" altLang="ja-JP" sz="1600" dirty="0" smtClean="0">
                <a:solidFill>
                  <a:srgbClr val="000000"/>
                </a:solidFill>
                <a:latin typeface="Corbel"/>
                <a:ea typeface="ＭＳ ゴシック"/>
              </a:rPr>
              <a:t>end-caps)</a:t>
            </a:r>
            <a:endParaRPr lang="en-US" altLang="ja-JP" sz="1600" dirty="0">
              <a:solidFill>
                <a:srgbClr val="000000"/>
              </a:solidFill>
              <a:latin typeface="Corbel"/>
              <a:ea typeface="ＭＳ ゴシック"/>
            </a:endParaRPr>
          </a:p>
          <a:p>
            <a:pPr>
              <a:defRPr/>
            </a:pPr>
            <a:r>
              <a:rPr lang="en-US" altLang="ja-JP" sz="1600" dirty="0">
                <a:solidFill>
                  <a:srgbClr val="000000"/>
                </a:solidFill>
                <a:latin typeface="Corbel"/>
                <a:ea typeface="ＭＳ ゴシック"/>
              </a:rPr>
              <a:t>KLM: RPC </a:t>
            </a:r>
            <a:r>
              <a:rPr lang="en-US" altLang="ja-JP" sz="1600" dirty="0">
                <a:solidFill>
                  <a:srgbClr val="000000"/>
                </a:solidFill>
                <a:latin typeface="Wingdings 3" pitchFamily="18" charset="2"/>
                <a:ea typeface="ＭＳ ゴシック"/>
              </a:rPr>
              <a:t>g</a:t>
            </a:r>
            <a:r>
              <a:rPr lang="en-US" altLang="ja-JP" sz="1600" dirty="0">
                <a:solidFill>
                  <a:srgbClr val="000000"/>
                </a:solidFill>
                <a:latin typeface="Corbel"/>
                <a:ea typeface="ＭＳ ゴシック"/>
              </a:rPr>
              <a:t> Scintillator </a:t>
            </a:r>
            <a:r>
              <a:rPr lang="en-US" altLang="ja-JP" sz="1600" dirty="0" smtClean="0">
                <a:solidFill>
                  <a:srgbClr val="000000"/>
                </a:solidFill>
                <a:latin typeface="Corbel"/>
                <a:ea typeface="ＭＳ ゴシック"/>
              </a:rPr>
              <a:t>+MPPC(end-caps</a:t>
            </a:r>
            <a:r>
              <a:rPr lang="en-US" altLang="ja-JP" sz="1600" dirty="0">
                <a:solidFill>
                  <a:srgbClr val="000000"/>
                </a:solidFill>
                <a:latin typeface="Corbel"/>
                <a:ea typeface="ＭＳ ゴシック"/>
              </a:rPr>
              <a:t>)</a:t>
            </a:r>
            <a:endParaRPr lang="ja-JP" altLang="en-US" sz="1600" dirty="0">
              <a:solidFill>
                <a:srgbClr val="000000"/>
              </a:solidFill>
              <a:latin typeface="Corbel"/>
              <a:ea typeface="ＭＳ ゴシック"/>
            </a:endParaRPr>
          </a:p>
        </p:txBody>
      </p:sp>
      <p:grpSp>
        <p:nvGrpSpPr>
          <p:cNvPr id="3" name="グループ化 29"/>
          <p:cNvGrpSpPr/>
          <p:nvPr/>
        </p:nvGrpSpPr>
        <p:grpSpPr>
          <a:xfrm>
            <a:off x="0" y="1844824"/>
            <a:ext cx="2411760" cy="3519589"/>
            <a:chOff x="0" y="1844824"/>
            <a:chExt cx="2411760" cy="3519589"/>
          </a:xfrm>
        </p:grpSpPr>
        <p:pic>
          <p:nvPicPr>
            <p:cNvPr id="12"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0" y="1844824"/>
              <a:ext cx="2411760" cy="2197063"/>
            </a:xfrm>
            <a:prstGeom prst="rect">
              <a:avLst/>
            </a:prstGeom>
            <a:noFill/>
            <a:ln w="9525">
              <a:noFill/>
              <a:miter lim="800000"/>
              <a:headEnd/>
              <a:tailEnd/>
            </a:ln>
          </p:spPr>
        </p:pic>
        <p:pic>
          <p:nvPicPr>
            <p:cNvPr id="13" name="Picture 3" descr="D:\Laci\2-PROJECTS\Belle-II\Dummies\ThinDummies\Pictures\AfterCutI\IMG_8075.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23528" y="4035296"/>
              <a:ext cx="1872208" cy="1329117"/>
            </a:xfrm>
            <a:prstGeom prst="rect">
              <a:avLst/>
            </a:prstGeom>
            <a:noFill/>
            <a:ln w="9525">
              <a:noFill/>
              <a:miter lim="800000"/>
              <a:headEnd/>
              <a:tailEnd/>
            </a:ln>
          </p:spPr>
        </p:pic>
      </p:grpSp>
      <p:grpSp>
        <p:nvGrpSpPr>
          <p:cNvPr id="5" name="グループ化 20"/>
          <p:cNvGrpSpPr/>
          <p:nvPr/>
        </p:nvGrpSpPr>
        <p:grpSpPr>
          <a:xfrm>
            <a:off x="6357428" y="2924944"/>
            <a:ext cx="2786572" cy="2088232"/>
            <a:chOff x="457200" y="1173374"/>
            <a:chExt cx="3362606" cy="2521954"/>
          </a:xfrm>
        </p:grpSpPr>
        <p:pic>
          <p:nvPicPr>
            <p:cNvPr id="22" name="Picture 2" descr="C:\Users\shiizuka\ARICH\しゃしん\2009.Nov RICH beam test\SANY0053.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57200" y="1173374"/>
              <a:ext cx="3362606" cy="2521954"/>
            </a:xfrm>
            <a:prstGeom prst="rect">
              <a:avLst/>
            </a:prstGeom>
            <a:solidFill>
              <a:schemeClr val="accent3">
                <a:lumMod val="20000"/>
                <a:lumOff val="80000"/>
              </a:schemeClr>
            </a:solidFill>
          </p:spPr>
        </p:pic>
        <p:sp>
          <p:nvSpPr>
            <p:cNvPr id="23" name="テキスト ボックス 22"/>
            <p:cNvSpPr txBox="1"/>
            <p:nvPr/>
          </p:nvSpPr>
          <p:spPr>
            <a:xfrm>
              <a:off x="527488" y="1243662"/>
              <a:ext cx="1077151" cy="706232"/>
            </a:xfrm>
            <a:prstGeom prst="rect">
              <a:avLst/>
            </a:prstGeom>
            <a:solidFill>
              <a:schemeClr val="accent3">
                <a:lumMod val="40000"/>
                <a:lumOff val="60000"/>
              </a:schemeClr>
            </a:solidFill>
            <a:ln>
              <a:noFill/>
            </a:ln>
          </p:spPr>
          <p:txBody>
            <a:bodyPr wrap="square" rtlCol="0">
              <a:spAutoFit/>
            </a:bodyPr>
            <a:lstStyle/>
            <a:p>
              <a:pPr algn="ctr"/>
              <a:r>
                <a:rPr kumimoji="1" lang="en-US" altLang="ja-JP" sz="1600" dirty="0" err="1" smtClean="0"/>
                <a:t>Aerogel</a:t>
              </a:r>
              <a:r>
                <a:rPr kumimoji="1" lang="en-US" altLang="ja-JP" sz="1600" dirty="0" smtClean="0"/>
                <a:t>- RICH </a:t>
              </a:r>
              <a:endParaRPr kumimoji="1" lang="ja-JP" altLang="en-US" sz="1600" dirty="0"/>
            </a:p>
          </p:txBody>
        </p:sp>
      </p:grpSp>
      <p:cxnSp>
        <p:nvCxnSpPr>
          <p:cNvPr id="32" name="直線矢印コネクタ 31"/>
          <p:cNvCxnSpPr/>
          <p:nvPr/>
        </p:nvCxnSpPr>
        <p:spPr>
          <a:xfrm rot="10800000" flipV="1">
            <a:off x="2339752" y="3573016"/>
            <a:ext cx="2016224" cy="288032"/>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rot="16200000" flipH="1">
            <a:off x="4139952" y="3645024"/>
            <a:ext cx="1728192" cy="432048"/>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6156176" y="2708920"/>
            <a:ext cx="576064" cy="360040"/>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V="1">
            <a:off x="4860032" y="1052736"/>
            <a:ext cx="1080120" cy="360040"/>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6" name="グループ化 42"/>
          <p:cNvGrpSpPr/>
          <p:nvPr/>
        </p:nvGrpSpPr>
        <p:grpSpPr>
          <a:xfrm>
            <a:off x="5713417" y="0"/>
            <a:ext cx="3430583" cy="2204864"/>
            <a:chOff x="5713417" y="980728"/>
            <a:chExt cx="3430583" cy="2204864"/>
          </a:xfrm>
        </p:grpSpPr>
        <p:grpSp>
          <p:nvGrpSpPr>
            <p:cNvPr id="7" name="グループ化 27"/>
            <p:cNvGrpSpPr/>
            <p:nvPr/>
          </p:nvGrpSpPr>
          <p:grpSpPr>
            <a:xfrm>
              <a:off x="5713417" y="980728"/>
              <a:ext cx="3430583" cy="2204864"/>
              <a:chOff x="5713417" y="0"/>
              <a:chExt cx="3430583" cy="2204864"/>
            </a:xfrm>
          </p:grpSpPr>
          <p:pic>
            <p:nvPicPr>
              <p:cNvPr id="25" name="Picture 8" descr="EKLM_Module0_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713417" y="0"/>
                <a:ext cx="3430583" cy="2204864"/>
              </a:xfrm>
              <a:prstGeom prst="rect">
                <a:avLst/>
              </a:prstGeom>
              <a:noFill/>
              <a:extLst>
                <a:ext uri="{909E8E84-426E-40DD-AFC4-6F175D3DCCD1}">
                  <a14:hiddenFill xmlns:a14="http://schemas.microsoft.com/office/drawing/2010/main" xmlns="">
                    <a:solidFill>
                      <a:srgbClr val="FFFFFF"/>
                    </a:solidFill>
                  </a14:hiddenFill>
                </a:ext>
              </a:extLst>
            </p:spPr>
          </p:pic>
          <p:sp>
            <p:nvSpPr>
              <p:cNvPr id="27" name="テキスト ボックス 26"/>
              <p:cNvSpPr txBox="1"/>
              <p:nvPr/>
            </p:nvSpPr>
            <p:spPr>
              <a:xfrm>
                <a:off x="5940152" y="1772816"/>
                <a:ext cx="2117887" cy="338554"/>
              </a:xfrm>
              <a:prstGeom prst="rect">
                <a:avLst/>
              </a:prstGeom>
              <a:noFill/>
            </p:spPr>
            <p:txBody>
              <a:bodyPr wrap="none" rtlCol="0">
                <a:spAutoFit/>
              </a:bodyPr>
              <a:lstStyle/>
              <a:p>
                <a:r>
                  <a:rPr lang="en-US" altLang="ja-JP" sz="1600" b="1" dirty="0" smtClean="0">
                    <a:solidFill>
                      <a:srgbClr val="FFFFFF"/>
                    </a:solidFill>
                  </a:rPr>
                  <a:t>EKLM Module 0 @ITEP</a:t>
                </a:r>
                <a:endParaRPr kumimoji="1" lang="ja-JP" altLang="en-US" sz="1600" b="1" dirty="0">
                  <a:solidFill>
                    <a:srgbClr val="FFFFFF"/>
                  </a:solidFill>
                </a:endParaRPr>
              </a:p>
            </p:txBody>
          </p:sp>
        </p:grpSp>
        <p:pic>
          <p:nvPicPr>
            <p:cNvPr id="26" name="Picture 2" descr="EKLM_Module0_1"/>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559824" y="980728"/>
              <a:ext cx="1584176" cy="1070207"/>
            </a:xfrm>
            <a:prstGeom prst="rect">
              <a:avLst/>
            </a:prstGeom>
            <a:noFill/>
            <a:ln>
              <a:solidFill>
                <a:srgbClr val="FFFF00"/>
              </a:solidFill>
            </a:ln>
            <a:extLst>
              <a:ext uri="{909E8E84-426E-40DD-AFC4-6F175D3DCCD1}">
                <a14:hiddenFill xmlns:a14="http://schemas.microsoft.com/office/drawing/2010/main" xmlns="">
                  <a:solidFill>
                    <a:srgbClr val="FFFFFF"/>
                  </a:solidFill>
                </a14:hiddenFill>
              </a:ext>
            </a:extLst>
          </p:spPr>
        </p:pic>
      </p:grpSp>
      <p:grpSp>
        <p:nvGrpSpPr>
          <p:cNvPr id="8" name="グループ化 45"/>
          <p:cNvGrpSpPr/>
          <p:nvPr/>
        </p:nvGrpSpPr>
        <p:grpSpPr>
          <a:xfrm>
            <a:off x="4644008" y="4725144"/>
            <a:ext cx="2787462" cy="1941039"/>
            <a:chOff x="4644008" y="4725144"/>
            <a:chExt cx="2787462" cy="1941039"/>
          </a:xfrm>
        </p:grpSpPr>
        <p:pic>
          <p:nvPicPr>
            <p:cNvPr id="29" name="図 28" descr="ThomasKuhr2010 36.jpg"/>
            <p:cNvPicPr>
              <a:picLocks noChangeAspect="1"/>
            </p:cNvPicPr>
            <p:nvPr/>
          </p:nvPicPr>
          <p:blipFill>
            <a:blip r:embed="rId9" cstate="print">
              <a:lum contrast="20000"/>
              <a:extLst>
                <a:ext uri="{28A0092B-C50C-407E-A947-70E740481C1C}">
                  <a14:useLocalDpi xmlns:a14="http://schemas.microsoft.com/office/drawing/2010/main" xmlns="" val="0"/>
                </a:ext>
              </a:extLst>
            </a:blip>
            <a:srcRect/>
            <a:stretch>
              <a:fillRect/>
            </a:stretch>
          </p:blipFill>
          <p:spPr>
            <a:xfrm>
              <a:off x="4644008" y="4725144"/>
              <a:ext cx="2736304" cy="1941039"/>
            </a:xfrm>
            <a:prstGeom prst="rect">
              <a:avLst/>
            </a:prstGeom>
            <a:ln w="28575">
              <a:solidFill>
                <a:schemeClr val="accent3">
                  <a:lumMod val="50000"/>
                </a:schemeClr>
              </a:solidFill>
            </a:ln>
          </p:spPr>
        </p:pic>
        <p:sp>
          <p:nvSpPr>
            <p:cNvPr id="44" name="テキスト ボックス 43"/>
            <p:cNvSpPr txBox="1"/>
            <p:nvPr/>
          </p:nvSpPr>
          <p:spPr>
            <a:xfrm>
              <a:off x="6732240" y="4797152"/>
              <a:ext cx="530915" cy="369332"/>
            </a:xfrm>
            <a:prstGeom prst="rect">
              <a:avLst/>
            </a:prstGeom>
            <a:noFill/>
          </p:spPr>
          <p:txBody>
            <a:bodyPr wrap="none" rtlCol="0">
              <a:spAutoFit/>
            </a:bodyPr>
            <a:lstStyle/>
            <a:p>
              <a:r>
                <a:rPr kumimoji="1" lang="en-US" altLang="ja-JP" dirty="0" smtClean="0">
                  <a:solidFill>
                    <a:srgbClr val="FF0000"/>
                  </a:solidFill>
                  <a:effectLst>
                    <a:outerShdw blurRad="38100" dist="38100" dir="2700000" algn="tl">
                      <a:srgbClr val="000000">
                        <a:alpha val="43137"/>
                      </a:srgbClr>
                    </a:outerShdw>
                  </a:effectLst>
                </a:rPr>
                <a:t>Bell</a:t>
              </a:r>
              <a:endParaRPr kumimoji="1" lang="ja-JP" altLang="en-US" dirty="0">
                <a:solidFill>
                  <a:srgbClr val="FF0000"/>
                </a:solidFill>
                <a:effectLst>
                  <a:outerShdw blurRad="38100" dist="38100" dir="2700000" algn="tl">
                    <a:srgbClr val="000000">
                      <a:alpha val="43137"/>
                    </a:srgbClr>
                  </a:outerShdw>
                </a:effectLst>
              </a:endParaRPr>
            </a:p>
          </p:txBody>
        </p:sp>
        <p:sp>
          <p:nvSpPr>
            <p:cNvPr id="45" name="テキスト ボックス 44"/>
            <p:cNvSpPr txBox="1"/>
            <p:nvPr/>
          </p:nvSpPr>
          <p:spPr>
            <a:xfrm>
              <a:off x="6732240" y="5661248"/>
              <a:ext cx="699230" cy="369332"/>
            </a:xfrm>
            <a:prstGeom prst="rect">
              <a:avLst/>
            </a:prstGeom>
            <a:noFill/>
          </p:spPr>
          <p:txBody>
            <a:bodyPr wrap="none" rtlCol="0">
              <a:spAutoFit/>
            </a:bodyPr>
            <a:lstStyle/>
            <a:p>
              <a:r>
                <a:rPr kumimoji="1" lang="en-US" altLang="ja-JP" dirty="0" smtClean="0">
                  <a:solidFill>
                    <a:srgbClr val="FF0000"/>
                  </a:solidFill>
                  <a:effectLst>
                    <a:outerShdw blurRad="38100" dist="38100" dir="2700000" algn="tl">
                      <a:srgbClr val="000000">
                        <a:alpha val="43137"/>
                      </a:srgbClr>
                    </a:outerShdw>
                  </a:effectLst>
                </a:rPr>
                <a:t>Bell II</a:t>
              </a:r>
              <a:endParaRPr kumimoji="1" lang="ja-JP" altLang="en-US" dirty="0">
                <a:solidFill>
                  <a:srgbClr val="FF00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295218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right)">
                                      <p:cBhvr>
                                        <p:cTn id="7" dur="500"/>
                                        <p:tgtEl>
                                          <p:spTgt spid="3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500"/>
                                        <p:tgtEl>
                                          <p:spTgt spid="33"/>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left)">
                                      <p:cBhvr>
                                        <p:cTn id="25" dur="500"/>
                                        <p:tgtEl>
                                          <p:spTgt spid="36"/>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500"/>
                                        <p:tgtEl>
                                          <p:spTgt spid="5"/>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dissolv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KEKTriumph.jpg"/>
          <p:cNvPicPr>
            <a:picLocks noChangeAspect="1"/>
          </p:cNvPicPr>
          <p:nvPr/>
        </p:nvPicPr>
        <p:blipFill>
          <a:blip r:embed="rId2" cstate="print">
            <a:lum contrast="10000"/>
            <a:extLst>
              <a:ext uri="{28A0092B-C50C-407E-A947-70E740481C1C}">
                <a14:useLocalDpi xmlns:a14="http://schemas.microsoft.com/office/drawing/2010/main" xmlns="" val="0"/>
              </a:ext>
            </a:extLst>
          </a:blip>
          <a:srcRect/>
          <a:stretch>
            <a:fillRect/>
          </a:stretch>
        </p:blipFill>
        <p:spPr>
          <a:xfrm>
            <a:off x="0" y="116632"/>
            <a:ext cx="4427984" cy="3960441"/>
          </a:xfrm>
          <a:prstGeom prst="rect">
            <a:avLst/>
          </a:prstGeom>
          <a:ln>
            <a:noFill/>
          </a:ln>
          <a:effectLst/>
        </p:spPr>
      </p:pic>
      <p:sp>
        <p:nvSpPr>
          <p:cNvPr id="12" name="正方形/長方形 11"/>
          <p:cNvSpPr/>
          <p:nvPr/>
        </p:nvSpPr>
        <p:spPr>
          <a:xfrm>
            <a:off x="2195736" y="1340768"/>
            <a:ext cx="1440160" cy="432048"/>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p:nvGrpSpPr>
        <p:grpSpPr>
          <a:xfrm>
            <a:off x="0" y="4365104"/>
            <a:ext cx="8928992" cy="2492896"/>
            <a:chOff x="0" y="4365104"/>
            <a:chExt cx="8928992" cy="2492896"/>
          </a:xfrm>
        </p:grpSpPr>
        <p:grpSp>
          <p:nvGrpSpPr>
            <p:cNvPr id="20" name="グループ化 19"/>
            <p:cNvGrpSpPr/>
            <p:nvPr/>
          </p:nvGrpSpPr>
          <p:grpSpPr>
            <a:xfrm>
              <a:off x="0" y="4365104"/>
              <a:ext cx="4259993" cy="2492896"/>
              <a:chOff x="0" y="4365104"/>
              <a:chExt cx="4259993" cy="2492896"/>
            </a:xfrm>
          </p:grpSpPr>
          <p:pic>
            <p:nvPicPr>
              <p:cNvPr id="22" name="図 21" descr="Yamauchi 8.jpg"/>
              <p:cNvPicPr>
                <a:picLocks noChangeAspect="1"/>
              </p:cNvPicPr>
              <p:nvPr/>
            </p:nvPicPr>
            <p:blipFill>
              <a:blip r:embed="rId3" cstate="print">
                <a:lum contrast="20000"/>
                <a:extLst>
                  <a:ext uri="{28A0092B-C50C-407E-A947-70E740481C1C}">
                    <a14:useLocalDpi xmlns:a14="http://schemas.microsoft.com/office/drawing/2010/main" xmlns="" val="0"/>
                  </a:ext>
                </a:extLst>
              </a:blip>
              <a:srcRect/>
              <a:stretch>
                <a:fillRect/>
              </a:stretch>
            </p:blipFill>
            <p:spPr>
              <a:xfrm>
                <a:off x="0" y="4769768"/>
                <a:ext cx="4259993" cy="2088232"/>
              </a:xfrm>
              <a:prstGeom prst="rect">
                <a:avLst/>
              </a:prstGeom>
            </p:spPr>
          </p:pic>
          <p:grpSp>
            <p:nvGrpSpPr>
              <p:cNvPr id="15" name="グループ化 14"/>
              <p:cNvGrpSpPr/>
              <p:nvPr/>
            </p:nvGrpSpPr>
            <p:grpSpPr>
              <a:xfrm>
                <a:off x="648072" y="4365104"/>
                <a:ext cx="2871788" cy="317500"/>
                <a:chOff x="179512" y="4149080"/>
                <a:chExt cx="2871788" cy="317500"/>
              </a:xfrm>
            </p:grpSpPr>
            <p:sp>
              <p:nvSpPr>
                <p:cNvPr id="16" name="AutoShape 6"/>
                <p:cNvSpPr>
                  <a:spLocks noChangeArrowheads="1"/>
                </p:cNvSpPr>
                <p:nvPr/>
              </p:nvSpPr>
              <p:spPr bwMode="auto">
                <a:xfrm>
                  <a:off x="202531" y="4149080"/>
                  <a:ext cx="2825750" cy="317500"/>
                </a:xfrm>
                <a:prstGeom prst="roundRect">
                  <a:avLst>
                    <a:gd name="adj" fmla="val 16667"/>
                  </a:avLst>
                </a:prstGeom>
                <a:solidFill>
                  <a:srgbClr val="33CCFF"/>
                </a:solidFill>
                <a:ln w="19050">
                  <a:solidFill>
                    <a:srgbClr val="0033CC"/>
                  </a:solidFill>
                  <a:round/>
                  <a:headEnd/>
                  <a:tailEnd/>
                </a:ln>
              </p:spPr>
              <p:txBody>
                <a:bodyPr wrap="none" anchor="ctr"/>
                <a:lstStyle/>
                <a:p>
                  <a:endParaRPr lang="ja-JP" altLang="en-US">
                    <a:solidFill>
                      <a:srgbClr val="000000"/>
                    </a:solidFill>
                  </a:endParaRPr>
                </a:p>
              </p:txBody>
            </p:sp>
            <p:sp>
              <p:nvSpPr>
                <p:cNvPr id="17" name="Text Box 24"/>
                <p:cNvSpPr txBox="1">
                  <a:spLocks noChangeArrowheads="1"/>
                </p:cNvSpPr>
                <p:nvPr/>
              </p:nvSpPr>
              <p:spPr bwMode="auto">
                <a:xfrm>
                  <a:off x="179512" y="4153843"/>
                  <a:ext cx="2871788" cy="307975"/>
                </a:xfrm>
                <a:prstGeom prst="rect">
                  <a:avLst/>
                </a:prstGeom>
                <a:noFill/>
                <a:ln w="9525">
                  <a:noFill/>
                  <a:miter lim="800000"/>
                  <a:headEnd/>
                  <a:tailEnd/>
                </a:ln>
              </p:spPr>
              <p:txBody>
                <a:bodyPr wrap="none">
                  <a:spAutoFit/>
                </a:bodyPr>
                <a:lstStyle/>
                <a:p>
                  <a:r>
                    <a:rPr lang="en-US" altLang="ja-JP" sz="1400" b="1" dirty="0">
                      <a:solidFill>
                        <a:srgbClr val="000000"/>
                      </a:solidFill>
                      <a:latin typeface="Times New Roman" pitchFamily="18" charset="0"/>
                      <a:cs typeface="Times New Roman" pitchFamily="18" charset="0"/>
                    </a:rPr>
                    <a:t>Inconsistency in </a:t>
                  </a:r>
                  <a:r>
                    <a:rPr lang="en-US" altLang="ja-JP" sz="1400" b="1" dirty="0" err="1">
                      <a:solidFill>
                        <a:srgbClr val="000000"/>
                      </a:solidFill>
                      <a:latin typeface="Times New Roman" pitchFamily="18" charset="0"/>
                      <a:cs typeface="Times New Roman" pitchFamily="18" charset="0"/>
                    </a:rPr>
                    <a:t>unitarity</a:t>
                  </a:r>
                  <a:r>
                    <a:rPr lang="en-US" altLang="ja-JP" sz="1400" b="1" dirty="0">
                      <a:solidFill>
                        <a:srgbClr val="000000"/>
                      </a:solidFill>
                      <a:latin typeface="Times New Roman" pitchFamily="18" charset="0"/>
                      <a:cs typeface="Times New Roman" pitchFamily="18" charset="0"/>
                    </a:rPr>
                    <a:t> triangle?</a:t>
                  </a:r>
                </a:p>
              </p:txBody>
            </p:sp>
          </p:grpSp>
        </p:grpSp>
        <p:grpSp>
          <p:nvGrpSpPr>
            <p:cNvPr id="25" name="グループ化 24"/>
            <p:cNvGrpSpPr/>
            <p:nvPr/>
          </p:nvGrpSpPr>
          <p:grpSpPr>
            <a:xfrm>
              <a:off x="4283968" y="4783460"/>
              <a:ext cx="4645024" cy="2060848"/>
              <a:chOff x="4283968" y="4783460"/>
              <a:chExt cx="4645024" cy="2060848"/>
            </a:xfrm>
          </p:grpSpPr>
          <p:grpSp>
            <p:nvGrpSpPr>
              <p:cNvPr id="21" name="グループ化 20"/>
              <p:cNvGrpSpPr/>
              <p:nvPr/>
            </p:nvGrpSpPr>
            <p:grpSpPr>
              <a:xfrm>
                <a:off x="4283968" y="4783460"/>
                <a:ext cx="4645024" cy="2060848"/>
                <a:chOff x="4283968" y="4783460"/>
                <a:chExt cx="4645024" cy="2060848"/>
              </a:xfrm>
            </p:grpSpPr>
            <p:sp>
              <p:nvSpPr>
                <p:cNvPr id="26" name="右矢印 25"/>
                <p:cNvSpPr/>
                <p:nvPr/>
              </p:nvSpPr>
              <p:spPr>
                <a:xfrm>
                  <a:off x="4283968" y="5597860"/>
                  <a:ext cx="576064" cy="432048"/>
                </a:xfrm>
                <a:prstGeom prst="rightArrow">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descr="20071116nakao 20.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a:xfrm>
                  <a:off x="4932040" y="4783460"/>
                  <a:ext cx="3996952" cy="2060848"/>
                </a:xfrm>
                <a:prstGeom prst="rect">
                  <a:avLst/>
                </a:prstGeom>
              </p:spPr>
            </p:pic>
          </p:grpSp>
          <p:sp>
            <p:nvSpPr>
              <p:cNvPr id="24" name="テキスト ボックス 23"/>
              <p:cNvSpPr txBox="1"/>
              <p:nvPr/>
            </p:nvSpPr>
            <p:spPr>
              <a:xfrm>
                <a:off x="5436096" y="6093296"/>
                <a:ext cx="830805" cy="338554"/>
              </a:xfrm>
              <a:prstGeom prst="rect">
                <a:avLst/>
              </a:prstGeom>
              <a:noFill/>
            </p:spPr>
            <p:txBody>
              <a:bodyPr wrap="none" rtlCol="0">
                <a:spAutoFit/>
              </a:bodyPr>
              <a:lstStyle/>
              <a:p>
                <a:r>
                  <a:rPr kumimoji="1" lang="en-US" altLang="ja-JP" sz="1600" b="1" i="1" dirty="0" smtClean="0">
                    <a:solidFill>
                      <a:srgbClr val="0000FF"/>
                    </a:solidFill>
                  </a:rPr>
                  <a:t>B -&gt; </a:t>
                </a:r>
                <a:r>
                  <a:rPr kumimoji="1" lang="en-US" altLang="ja-JP" sz="1600" b="1" i="1" dirty="0" err="1" smtClean="0">
                    <a:solidFill>
                      <a:srgbClr val="0000FF"/>
                    </a:solidFill>
                    <a:latin typeface="Symbol" pitchFamily="18" charset="2"/>
                  </a:rPr>
                  <a:t>f</a:t>
                </a:r>
                <a:r>
                  <a:rPr kumimoji="1" lang="en-US" altLang="ja-JP" sz="1600" b="1" i="1" dirty="0" err="1" smtClean="0">
                    <a:solidFill>
                      <a:srgbClr val="0000FF"/>
                    </a:solidFill>
                  </a:rPr>
                  <a:t>K</a:t>
                </a:r>
                <a:r>
                  <a:rPr kumimoji="1" lang="en-US" altLang="ja-JP" sz="1600" b="1" i="1" baseline="-25000" dirty="0" err="1" smtClean="0">
                    <a:solidFill>
                      <a:srgbClr val="0000FF"/>
                    </a:solidFill>
                  </a:rPr>
                  <a:t>s</a:t>
                </a:r>
                <a:endParaRPr kumimoji="1" lang="ja-JP" altLang="en-US" sz="1600" b="1" i="1" baseline="-25000" dirty="0">
                  <a:solidFill>
                    <a:srgbClr val="0000FF"/>
                  </a:solidFill>
                </a:endParaRPr>
              </a:p>
            </p:txBody>
          </p:sp>
        </p:grpSp>
      </p:grpSp>
      <p:pic>
        <p:nvPicPr>
          <p:cNvPr id="27" name="図 26"/>
          <p:cNvPicPr>
            <a:picLocks noChangeAspect="1"/>
          </p:cNvPicPr>
          <p:nvPr/>
        </p:nvPicPr>
        <p:blipFill>
          <a:blip r:embed="rId5" cstate="print">
            <a:extLst>
              <a:ext uri="{BEBA8EAE-BF5A-486C-A8C5-ECC9F3942E4B}">
                <a14:imgProps xmlns:a14="http://schemas.microsoft.com/office/drawing/2010/main" xmlns="">
                  <a14:imgLayer r:embed="rId6">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4259993" y="692696"/>
            <a:ext cx="4877333" cy="3264206"/>
          </a:xfrm>
          <a:prstGeom prst="rect">
            <a:avLst/>
          </a:prstGeom>
        </p:spPr>
      </p:pic>
      <p:cxnSp>
        <p:nvCxnSpPr>
          <p:cNvPr id="23" name="直線矢印コネクタ 22"/>
          <p:cNvCxnSpPr/>
          <p:nvPr/>
        </p:nvCxnSpPr>
        <p:spPr>
          <a:xfrm>
            <a:off x="3707904" y="1268760"/>
            <a:ext cx="864096" cy="3888432"/>
          </a:xfrm>
          <a:prstGeom prst="straightConnector1">
            <a:avLst/>
          </a:prstGeom>
          <a:ln w="19050">
            <a:solidFill>
              <a:srgbClr val="6600CC"/>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7244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dissolve">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200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3" name="Rectangle 3"/>
          <p:cNvSpPr>
            <a:spLocks noChangeArrowheads="1"/>
          </p:cNvSpPr>
          <p:nvPr/>
        </p:nvSpPr>
        <p:spPr bwMode="auto">
          <a:xfrm>
            <a:off x="25400" y="33337"/>
            <a:ext cx="2482850" cy="850900"/>
          </a:xfrm>
          <a:prstGeom prst="rect">
            <a:avLst/>
          </a:prstGeom>
          <a:solidFill>
            <a:srgbClr val="000080">
              <a:alpha val="63137"/>
            </a:srgbClr>
          </a:solidFill>
          <a:ln w="28575">
            <a:solidFill>
              <a:schemeClr val="bg1"/>
            </a:solidFill>
            <a:miter lim="800000"/>
            <a:headEnd/>
            <a:tailEnd/>
          </a:ln>
        </p:spPr>
        <p:txBody>
          <a:bodyPr wrap="none" lIns="91425" tIns="45713" rIns="91425" bIns="45713">
            <a:spAutoFit/>
          </a:bodyPr>
          <a:lstStyle/>
          <a:p>
            <a:pPr algn="ctr"/>
            <a:r>
              <a:rPr lang="en-US" altLang="ja-JP" sz="2400" b="1" dirty="0">
                <a:solidFill>
                  <a:schemeClr val="bg1"/>
                </a:solidFill>
                <a:latin typeface="Helvetica" pitchFamily="34" charset="0"/>
              </a:rPr>
              <a:t>J-PARC Facility</a:t>
            </a:r>
          </a:p>
          <a:p>
            <a:pPr algn="ctr"/>
            <a:r>
              <a:rPr lang="en-US" altLang="ja-JP" sz="2400" b="1" dirty="0">
                <a:solidFill>
                  <a:schemeClr val="bg1"/>
                </a:solidFill>
                <a:latin typeface="Helvetica" pitchFamily="34" charset="0"/>
              </a:rPr>
              <a:t>(KEK/JAEA</a:t>
            </a:r>
            <a:r>
              <a:rPr lang="ja-JP" altLang="en-US" sz="2400" b="1" dirty="0">
                <a:solidFill>
                  <a:schemeClr val="bg1"/>
                </a:solidFill>
                <a:latin typeface="Helvetica" pitchFamily="34" charset="0"/>
              </a:rPr>
              <a:t>）</a:t>
            </a:r>
          </a:p>
        </p:txBody>
      </p:sp>
      <p:grpSp>
        <p:nvGrpSpPr>
          <p:cNvPr id="40988" name="Group 59"/>
          <p:cNvGrpSpPr>
            <a:grpSpLocks/>
          </p:cNvGrpSpPr>
          <p:nvPr/>
        </p:nvGrpSpPr>
        <p:grpSpPr bwMode="auto">
          <a:xfrm>
            <a:off x="687388" y="1746251"/>
            <a:ext cx="6196013" cy="1339851"/>
            <a:chOff x="433" y="1100"/>
            <a:chExt cx="3903" cy="844"/>
          </a:xfrm>
        </p:grpSpPr>
        <p:sp>
          <p:nvSpPr>
            <p:cNvPr id="40991" name="Freeform 9"/>
            <p:cNvSpPr>
              <a:spLocks/>
            </p:cNvSpPr>
            <p:nvPr/>
          </p:nvSpPr>
          <p:spPr bwMode="auto">
            <a:xfrm>
              <a:off x="1233" y="1700"/>
              <a:ext cx="3103" cy="244"/>
            </a:xfrm>
            <a:custGeom>
              <a:avLst/>
              <a:gdLst>
                <a:gd name="T0" fmla="*/ 2 w 3894"/>
                <a:gd name="T1" fmla="*/ 1 h 408"/>
                <a:gd name="T2" fmla="*/ 2 w 3894"/>
                <a:gd name="T3" fmla="*/ 1 h 408"/>
                <a:gd name="T4" fmla="*/ 2 w 3894"/>
                <a:gd name="T5" fmla="*/ 1 h 408"/>
                <a:gd name="T6" fmla="*/ 2 w 3894"/>
                <a:gd name="T7" fmla="*/ 1 h 408"/>
                <a:gd name="T8" fmla="*/ 2 w 3894"/>
                <a:gd name="T9" fmla="*/ 1 h 408"/>
                <a:gd name="T10" fmla="*/ 2 w 3894"/>
                <a:gd name="T11" fmla="*/ 1 h 408"/>
                <a:gd name="T12" fmla="*/ 0 w 3894"/>
                <a:gd name="T13" fmla="*/ 1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CCECFF"/>
              </a:solidFill>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92" name="Text Box 10"/>
            <p:cNvSpPr txBox="1">
              <a:spLocks noChangeArrowheads="1"/>
            </p:cNvSpPr>
            <p:nvPr/>
          </p:nvSpPr>
          <p:spPr bwMode="auto">
            <a:xfrm>
              <a:off x="433" y="1100"/>
              <a:ext cx="1728" cy="509"/>
            </a:xfrm>
            <a:prstGeom prst="rect">
              <a:avLst/>
            </a:prstGeom>
            <a:solidFill>
              <a:srgbClr val="CCFFFF">
                <a:alpha val="23921"/>
              </a:srgbClr>
            </a:solidFill>
            <a:ln w="19050">
              <a:solidFill>
                <a:srgbClr val="CCECFF"/>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CCECFF"/>
                  </a:solidFill>
                  <a:latin typeface="Helvetica" pitchFamily="34" charset="0"/>
                </a:rPr>
                <a:t>Neutrino Beams</a:t>
              </a:r>
              <a:r>
                <a:rPr lang="ja-JP" altLang="en-US" sz="2400" b="1" dirty="0">
                  <a:solidFill>
                    <a:srgbClr val="CCECFF"/>
                  </a:solidFill>
                  <a:latin typeface="Helvetica" pitchFamily="34" charset="0"/>
                </a:rPr>
                <a:t>　</a:t>
              </a:r>
              <a:r>
                <a:rPr lang="en-US" altLang="ja-JP" sz="2400" b="1" dirty="0">
                  <a:solidFill>
                    <a:srgbClr val="CCECFF"/>
                  </a:solidFill>
                  <a:latin typeface="Helvetica" pitchFamily="34" charset="0"/>
                </a:rPr>
                <a:t>(to </a:t>
              </a:r>
              <a:r>
                <a:rPr lang="en-US" altLang="ja-JP" sz="2400" b="1" dirty="0" err="1">
                  <a:solidFill>
                    <a:srgbClr val="CCECFF"/>
                  </a:solidFill>
                  <a:latin typeface="Helvetica" pitchFamily="34" charset="0"/>
                </a:rPr>
                <a:t>Kamioka</a:t>
              </a:r>
              <a:r>
                <a:rPr lang="en-US" altLang="ja-JP" sz="2400" b="1" dirty="0">
                  <a:solidFill>
                    <a:srgbClr val="CCECFF"/>
                  </a:solidFill>
                  <a:latin typeface="Helvetica" pitchFamily="34" charset="0"/>
                </a:rPr>
                <a:t>)</a:t>
              </a:r>
              <a:endParaRPr lang="en-US" altLang="ja-JP" sz="2400" dirty="0">
                <a:solidFill>
                  <a:srgbClr val="CCECFF"/>
                </a:solidFill>
                <a:latin typeface="Helvetica" pitchFamily="34" charset="0"/>
              </a:endParaRPr>
            </a:p>
          </p:txBody>
        </p:sp>
      </p:grpSp>
      <p:sp>
        <p:nvSpPr>
          <p:cNvPr id="40980" name="Text Box 15"/>
          <p:cNvSpPr txBox="1">
            <a:spLocks noChangeArrowheads="1"/>
          </p:cNvSpPr>
          <p:nvPr/>
        </p:nvSpPr>
        <p:spPr bwMode="auto">
          <a:xfrm rot="1200000">
            <a:off x="895351" y="4724400"/>
            <a:ext cx="3052763" cy="83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0" tIns="47870" rIns="95740" bIns="47870">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spcBef>
                <a:spcPct val="50000"/>
              </a:spcBef>
            </a:pPr>
            <a:r>
              <a:rPr lang="en-US" altLang="ja-JP" sz="2400" b="1" dirty="0">
                <a:solidFill>
                  <a:srgbClr val="FFFF66"/>
                </a:solidFill>
                <a:latin typeface="Helvetica" pitchFamily="34" charset="0"/>
              </a:rPr>
              <a:t>3</a:t>
            </a:r>
            <a:r>
              <a:rPr lang="en-US" altLang="ja-JP" sz="2400" b="1" dirty="0" smtClean="0">
                <a:solidFill>
                  <a:srgbClr val="FFFF66"/>
                </a:solidFill>
                <a:latin typeface="Helvetica" pitchFamily="34" charset="0"/>
              </a:rPr>
              <a:t>0 </a:t>
            </a:r>
            <a:r>
              <a:rPr lang="en-US" altLang="ja-JP" sz="2400" b="1" dirty="0" err="1">
                <a:solidFill>
                  <a:srgbClr val="FFFF66"/>
                </a:solidFill>
                <a:latin typeface="Helvetica" pitchFamily="34" charset="0"/>
              </a:rPr>
              <a:t>GeV</a:t>
            </a:r>
            <a:r>
              <a:rPr lang="en-US" altLang="ja-JP" sz="2400" b="1" dirty="0">
                <a:solidFill>
                  <a:srgbClr val="FFFF66"/>
                </a:solidFill>
                <a:latin typeface="Helvetica" pitchFamily="34" charset="0"/>
              </a:rPr>
              <a:t> Synchrotron</a:t>
            </a:r>
            <a:endParaRPr lang="en-US" altLang="ja-JP" sz="2400" b="1" dirty="0">
              <a:solidFill>
                <a:srgbClr val="FFCC66"/>
              </a:solidFill>
              <a:latin typeface="Helvetica" pitchFamily="34" charset="0"/>
            </a:endParaRPr>
          </a:p>
        </p:txBody>
      </p:sp>
      <p:sp>
        <p:nvSpPr>
          <p:cNvPr id="40982" name="Freeform 17"/>
          <p:cNvSpPr>
            <a:spLocks/>
          </p:cNvSpPr>
          <p:nvPr/>
        </p:nvSpPr>
        <p:spPr bwMode="auto">
          <a:xfrm>
            <a:off x="3803651" y="2025650"/>
            <a:ext cx="1663700" cy="577850"/>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83" name="Freeform 18"/>
          <p:cNvSpPr>
            <a:spLocks/>
          </p:cNvSpPr>
          <p:nvPr/>
        </p:nvSpPr>
        <p:spPr bwMode="auto">
          <a:xfrm>
            <a:off x="3028951" y="4851400"/>
            <a:ext cx="3105150" cy="920750"/>
          </a:xfrm>
          <a:custGeom>
            <a:avLst/>
            <a:gdLst>
              <a:gd name="T0" fmla="*/ 0 w 1956"/>
              <a:gd name="T1" fmla="*/ 0 h 580"/>
              <a:gd name="T2" fmla="*/ 1956 w 1956"/>
              <a:gd name="T3" fmla="*/ 580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84" name="Freeform 19"/>
          <p:cNvSpPr>
            <a:spLocks/>
          </p:cNvSpPr>
          <p:nvPr/>
        </p:nvSpPr>
        <p:spPr bwMode="auto">
          <a:xfrm rot="600000">
            <a:off x="4856164" y="1871663"/>
            <a:ext cx="635000" cy="1520825"/>
          </a:xfrm>
          <a:custGeom>
            <a:avLst/>
            <a:gdLst>
              <a:gd name="T0" fmla="*/ 1 w 578"/>
              <a:gd name="T1" fmla="*/ 0 h 1033"/>
              <a:gd name="T2" fmla="*/ 1 w 578"/>
              <a:gd name="T3" fmla="*/ 6 h 1033"/>
              <a:gd name="T4" fmla="*/ 1 w 578"/>
              <a:gd name="T5" fmla="*/ 6 h 1033"/>
              <a:gd name="T6" fmla="*/ 1 w 578"/>
              <a:gd name="T7" fmla="*/ 6 h 1033"/>
              <a:gd name="T8" fmla="*/ 1 w 578"/>
              <a:gd name="T9" fmla="*/ 6 h 1033"/>
              <a:gd name="T10" fmla="*/ 1 w 578"/>
              <a:gd name="T11" fmla="*/ 6 h 1033"/>
              <a:gd name="T12" fmla="*/ 0 60000 65536"/>
              <a:gd name="T13" fmla="*/ 0 60000 65536"/>
              <a:gd name="T14" fmla="*/ 0 60000 65536"/>
              <a:gd name="T15" fmla="*/ 0 60000 65536"/>
              <a:gd name="T16" fmla="*/ 0 60000 65536"/>
              <a:gd name="T17" fmla="*/ 0 60000 65536"/>
              <a:gd name="T18" fmla="*/ 0 w 578"/>
              <a:gd name="T19" fmla="*/ 0 h 1033"/>
              <a:gd name="T20" fmla="*/ 578 w 578"/>
              <a:gd name="T21" fmla="*/ 1033 h 1033"/>
            </a:gdLst>
            <a:ahLst/>
            <a:cxnLst>
              <a:cxn ang="T12">
                <a:pos x="T0" y="T1"/>
              </a:cxn>
              <a:cxn ang="T13">
                <a:pos x="T2" y="T3"/>
              </a:cxn>
              <a:cxn ang="T14">
                <a:pos x="T4" y="T5"/>
              </a:cxn>
              <a:cxn ang="T15">
                <a:pos x="T6" y="T7"/>
              </a:cxn>
              <a:cxn ang="T16">
                <a:pos x="T8" y="T9"/>
              </a:cxn>
              <a:cxn ang="T17">
                <a:pos x="T10" y="T11"/>
              </a:cxn>
            </a:cxnLst>
            <a:rect l="T18" t="T19" r="T20" b="T21"/>
            <a:pathLst>
              <a:path w="578" h="1033">
                <a:moveTo>
                  <a:pt x="578" y="0"/>
                </a:moveTo>
                <a:cubicBezTo>
                  <a:pt x="551" y="16"/>
                  <a:pt x="503" y="13"/>
                  <a:pt x="416" y="99"/>
                </a:cubicBezTo>
                <a:cubicBezTo>
                  <a:pt x="329" y="185"/>
                  <a:pt x="118" y="414"/>
                  <a:pt x="59" y="514"/>
                </a:cubicBezTo>
                <a:cubicBezTo>
                  <a:pt x="0" y="614"/>
                  <a:pt x="51" y="626"/>
                  <a:pt x="64" y="699"/>
                </a:cubicBezTo>
                <a:cubicBezTo>
                  <a:pt x="77" y="772"/>
                  <a:pt x="120" y="896"/>
                  <a:pt x="136" y="952"/>
                </a:cubicBezTo>
                <a:cubicBezTo>
                  <a:pt x="152" y="1008"/>
                  <a:pt x="154" y="1016"/>
                  <a:pt x="159" y="1033"/>
                </a:cubicBezTo>
              </a:path>
            </a:pathLst>
          </a:custGeom>
          <a:noFill/>
          <a:ln w="57150">
            <a:solidFill>
              <a:srgbClr val="FFFF66"/>
            </a:solidFill>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85" name="Text Box 20"/>
          <p:cNvSpPr txBox="1">
            <a:spLocks noChangeArrowheads="1"/>
          </p:cNvSpPr>
          <p:nvPr/>
        </p:nvSpPr>
        <p:spPr bwMode="auto">
          <a:xfrm>
            <a:off x="6756401" y="5849938"/>
            <a:ext cx="2090738" cy="808037"/>
          </a:xfrm>
          <a:prstGeom prst="rect">
            <a:avLst/>
          </a:prstGeom>
          <a:solidFill>
            <a:srgbClr val="FFB03B">
              <a:alpha val="32941"/>
            </a:srgbClr>
          </a:solidFill>
          <a:ln w="19050">
            <a:solidFill>
              <a:srgbClr val="FFFF66"/>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Hadron Exp. </a:t>
            </a:r>
            <a:r>
              <a:rPr lang="en-US" altLang="ja-JP" sz="2400" b="1" dirty="0" smtClean="0">
                <a:solidFill>
                  <a:srgbClr val="FFFF66"/>
                </a:solidFill>
                <a:latin typeface="Helvetica" pitchFamily="34" charset="0"/>
              </a:rPr>
              <a:t>Facility (K)</a:t>
            </a:r>
            <a:endParaRPr lang="en-US" altLang="ja-JP" sz="2400" dirty="0">
              <a:solidFill>
                <a:srgbClr val="FFFF66"/>
              </a:solidFill>
              <a:latin typeface="Helvetica" pitchFamily="34" charset="0"/>
            </a:endParaRPr>
          </a:p>
        </p:txBody>
      </p:sp>
      <p:sp>
        <p:nvSpPr>
          <p:cNvPr id="40986" name="Text Box 21"/>
          <p:cNvSpPr txBox="1">
            <a:spLocks noChangeArrowheads="1"/>
          </p:cNvSpPr>
          <p:nvPr/>
        </p:nvSpPr>
        <p:spPr bwMode="auto">
          <a:xfrm>
            <a:off x="3486151" y="3748088"/>
            <a:ext cx="2954338" cy="1184275"/>
          </a:xfrm>
          <a:prstGeom prst="rect">
            <a:avLst/>
          </a:prstGeom>
          <a:solidFill>
            <a:srgbClr val="FFCC99">
              <a:alpha val="32941"/>
            </a:srgbClr>
          </a:solidFill>
          <a:ln w="19050">
            <a:solidFill>
              <a:srgbClr val="FFFF66"/>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Materials and Life Experimental </a:t>
            </a:r>
            <a:r>
              <a:rPr lang="en-US" altLang="ja-JP" sz="2400" b="1" dirty="0" smtClean="0">
                <a:solidFill>
                  <a:srgbClr val="FFFF66"/>
                </a:solidFill>
                <a:latin typeface="Helvetica" pitchFamily="34" charset="0"/>
              </a:rPr>
              <a:t>Facility (n, </a:t>
            </a:r>
            <a:r>
              <a:rPr lang="en-US" altLang="ja-JP" sz="2400" b="1" dirty="0" smtClean="0">
                <a:solidFill>
                  <a:srgbClr val="FFFF66"/>
                </a:solidFill>
                <a:latin typeface="Symbol" pitchFamily="18" charset="2"/>
              </a:rPr>
              <a:t>m</a:t>
            </a:r>
            <a:r>
              <a:rPr lang="en-US" altLang="ja-JP" sz="2400" b="1" dirty="0" smtClean="0">
                <a:solidFill>
                  <a:srgbClr val="FFFF66"/>
                </a:solidFill>
                <a:latin typeface="Helvetica" pitchFamily="34" charset="0"/>
              </a:rPr>
              <a:t>)</a:t>
            </a:r>
            <a:endParaRPr lang="en-US" altLang="ja-JP" sz="2400" dirty="0">
              <a:solidFill>
                <a:srgbClr val="FFFF66"/>
              </a:solidFill>
              <a:latin typeface="Helvetica" pitchFamily="34" charset="0"/>
            </a:endParaRPr>
          </a:p>
        </p:txBody>
      </p:sp>
      <p:sp>
        <p:nvSpPr>
          <p:cNvPr id="40987" name="Freeform 22"/>
          <p:cNvSpPr>
            <a:spLocks/>
          </p:cNvSpPr>
          <p:nvPr/>
        </p:nvSpPr>
        <p:spPr bwMode="auto">
          <a:xfrm>
            <a:off x="1441451" y="2395538"/>
            <a:ext cx="5783263" cy="2836862"/>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68" name="Line 28"/>
          <p:cNvSpPr>
            <a:spLocks noChangeShapeType="1"/>
          </p:cNvSpPr>
          <p:nvPr/>
        </p:nvSpPr>
        <p:spPr bwMode="auto">
          <a:xfrm flipV="1">
            <a:off x="3706813" y="1477963"/>
            <a:ext cx="1362075" cy="7937"/>
          </a:xfrm>
          <a:prstGeom prst="line">
            <a:avLst/>
          </a:prstGeom>
          <a:noFill/>
          <a:ln w="57150">
            <a:solidFill>
              <a:srgbClr val="FF6666"/>
            </a:solidFill>
            <a:round/>
            <a:headEnd/>
            <a:tailEnd/>
          </a:ln>
          <a:extLst>
            <a:ext uri="{909E8E84-426E-40DD-AFC4-6F175D3DCCD1}">
              <a14:hiddenFill xmlns:a14="http://schemas.microsoft.com/office/drawing/2010/main" xmlns="">
                <a:noFill/>
              </a14:hiddenFill>
            </a:ext>
          </a:extLst>
        </p:spPr>
        <p:txBody>
          <a:bodyPr lIns="91425" tIns="45713" rIns="91425" bIns="45713"/>
          <a:lstStyle/>
          <a:p>
            <a:endParaRPr lang="ja-JP" altLang="en-US"/>
          </a:p>
        </p:txBody>
      </p:sp>
      <p:sp>
        <p:nvSpPr>
          <p:cNvPr id="40969" name="Line 29"/>
          <p:cNvSpPr>
            <a:spLocks noChangeShapeType="1"/>
          </p:cNvSpPr>
          <p:nvPr/>
        </p:nvSpPr>
        <p:spPr bwMode="auto">
          <a:xfrm flipH="1">
            <a:off x="3719513" y="276225"/>
            <a:ext cx="58737" cy="1216025"/>
          </a:xfrm>
          <a:prstGeom prst="line">
            <a:avLst/>
          </a:prstGeom>
          <a:noFill/>
          <a:ln w="57150">
            <a:solidFill>
              <a:srgbClr val="FF6666"/>
            </a:solidFill>
            <a:round/>
            <a:headEnd/>
            <a:tailEnd/>
          </a:ln>
          <a:extLst>
            <a:ext uri="{909E8E84-426E-40DD-AFC4-6F175D3DCCD1}">
              <a14:hiddenFill xmlns:a14="http://schemas.microsoft.com/office/drawing/2010/main" xmlns="">
                <a:noFill/>
              </a14:hiddenFill>
            </a:ext>
          </a:extLst>
        </p:spPr>
        <p:txBody>
          <a:bodyPr lIns="91425" tIns="45713" rIns="91425" bIns="45713"/>
          <a:lstStyle/>
          <a:p>
            <a:endParaRPr lang="ja-JP" altLang="en-US"/>
          </a:p>
        </p:txBody>
      </p:sp>
      <p:sp>
        <p:nvSpPr>
          <p:cNvPr id="40970" name="Text Box 30"/>
          <p:cNvSpPr txBox="1">
            <a:spLocks noChangeArrowheads="1"/>
          </p:cNvSpPr>
          <p:nvPr/>
        </p:nvSpPr>
        <p:spPr bwMode="auto">
          <a:xfrm>
            <a:off x="6012160" y="1492250"/>
            <a:ext cx="2022475"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24" tIns="47861" rIns="95724" bIns="47861">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spcBef>
                <a:spcPct val="50000"/>
              </a:spcBef>
            </a:pPr>
            <a:r>
              <a:rPr lang="en-US" altLang="ja-JP" sz="2400" b="1" dirty="0">
                <a:solidFill>
                  <a:srgbClr val="FF6666"/>
                </a:solidFill>
                <a:latin typeface="Helvetica" pitchFamily="34" charset="0"/>
              </a:rPr>
              <a:t>3 </a:t>
            </a:r>
            <a:r>
              <a:rPr lang="en-US" altLang="ja-JP" sz="2400" b="1" dirty="0" err="1">
                <a:solidFill>
                  <a:srgbClr val="FF6666"/>
                </a:solidFill>
                <a:latin typeface="Helvetica" pitchFamily="34" charset="0"/>
              </a:rPr>
              <a:t>GeV</a:t>
            </a:r>
            <a:r>
              <a:rPr lang="en-US" altLang="ja-JP" sz="2400" b="1" dirty="0">
                <a:solidFill>
                  <a:srgbClr val="FF6666"/>
                </a:solidFill>
                <a:latin typeface="Helvetica" pitchFamily="34" charset="0"/>
              </a:rPr>
              <a:t> RCS</a:t>
            </a:r>
            <a:endParaRPr lang="en-US" altLang="ja-JP" sz="2400" b="1" dirty="0">
              <a:solidFill>
                <a:srgbClr val="FFCC66"/>
              </a:solidFill>
              <a:latin typeface="Helvetica" pitchFamily="34" charset="0"/>
            </a:endParaRPr>
          </a:p>
        </p:txBody>
      </p:sp>
      <p:sp>
        <p:nvSpPr>
          <p:cNvPr id="40971" name="Oval 31"/>
          <p:cNvSpPr>
            <a:spLocks noChangeArrowheads="1"/>
          </p:cNvSpPr>
          <p:nvPr/>
        </p:nvSpPr>
        <p:spPr bwMode="auto">
          <a:xfrm>
            <a:off x="4673600" y="1463675"/>
            <a:ext cx="1066800" cy="566738"/>
          </a:xfrm>
          <a:prstGeom prst="ellipse">
            <a:avLst/>
          </a:prstGeom>
          <a:noFill/>
          <a:ln w="57150">
            <a:solidFill>
              <a:srgbClr val="FF6666"/>
            </a:solidFill>
            <a:round/>
            <a:headEnd/>
            <a:tailEnd/>
          </a:ln>
          <a:extLst>
            <a:ext uri="{909E8E84-426E-40DD-AFC4-6F175D3DCCD1}">
              <a14:hiddenFill xmlns:a14="http://schemas.microsoft.com/office/drawing/2010/main" xmlns="">
                <a:solidFill>
                  <a:srgbClr val="FFFFFF"/>
                </a:solidFill>
              </a14:hiddenFill>
            </a:ext>
          </a:extLst>
        </p:spPr>
        <p:txBody>
          <a:bodyPr wrap="none" lIns="91425" tIns="45713" rIns="91425" bIns="45713" anchor="ctr"/>
          <a:lstStyle/>
          <a:p>
            <a:endParaRPr lang="ja-JP" altLang="ja-JP">
              <a:solidFill>
                <a:srgbClr val="0000FF"/>
              </a:solidFill>
              <a:latin typeface="Helvetica" pitchFamily="34" charset="0"/>
            </a:endParaRPr>
          </a:p>
        </p:txBody>
      </p:sp>
      <p:sp>
        <p:nvSpPr>
          <p:cNvPr id="40973" name="Rectangle 36"/>
          <p:cNvSpPr>
            <a:spLocks noChangeArrowheads="1"/>
          </p:cNvSpPr>
          <p:nvPr/>
        </p:nvSpPr>
        <p:spPr bwMode="auto">
          <a:xfrm>
            <a:off x="4108450" y="404813"/>
            <a:ext cx="998538"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1425" tIns="45713" rIns="91425" bIns="45713">
            <a:spAutoFit/>
          </a:bodyPr>
          <a:lstStyle/>
          <a:p>
            <a:pPr algn="ctr" defTabSz="760413"/>
            <a:r>
              <a:rPr lang="en-US" altLang="ja-JP" sz="2400" b="1">
                <a:solidFill>
                  <a:srgbClr val="FF6666"/>
                </a:solidFill>
                <a:latin typeface="Helvetica" pitchFamily="34" charset="0"/>
              </a:rPr>
              <a:t>Linac</a:t>
            </a: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12</a:t>
            </a:fld>
            <a:endParaRPr kumimoji="1" lang="ja-JP" altLang="en-US"/>
          </a:p>
        </p:txBody>
      </p:sp>
      <p:sp>
        <p:nvSpPr>
          <p:cNvPr id="23" name="Rectangle 7"/>
          <p:cNvSpPr>
            <a:spLocks noChangeArrowheads="1"/>
          </p:cNvSpPr>
          <p:nvPr/>
        </p:nvSpPr>
        <p:spPr bwMode="auto">
          <a:xfrm>
            <a:off x="-21934" y="6053901"/>
            <a:ext cx="4355016" cy="400110"/>
          </a:xfrm>
          <a:prstGeom prst="rect">
            <a:avLst/>
          </a:prstGeom>
          <a:solidFill>
            <a:srgbClr val="0000CC">
              <a:alpha val="42745"/>
            </a:srgbClr>
          </a:solidFill>
          <a:ln w="9525">
            <a:noFill/>
            <a:miter lim="800000"/>
            <a:headEnd/>
            <a:tailEnd/>
          </a:ln>
        </p:spPr>
        <p:txBody>
          <a:bodyPr wrap="square">
            <a:spAutoFit/>
          </a:bodyPr>
          <a:lstStyle/>
          <a:p>
            <a:pPr algn="ctr">
              <a:spcBef>
                <a:spcPct val="20000"/>
              </a:spcBef>
              <a:buClr>
                <a:schemeClr val="folHlink"/>
              </a:buClr>
              <a:buSzPct val="60000"/>
              <a:buFont typeface="Wingdings" pitchFamily="2" charset="2"/>
              <a:buNone/>
            </a:pPr>
            <a:r>
              <a:rPr lang="en-US" altLang="ja-JP" sz="2000" b="1" dirty="0">
                <a:solidFill>
                  <a:schemeClr val="bg1"/>
                </a:solidFill>
              </a:rPr>
              <a:t>Joint Project between KEK and JAEA</a:t>
            </a:r>
            <a:endParaRPr lang="en-US" altLang="ja-JP" sz="2000" dirty="0">
              <a:solidFill>
                <a:schemeClr val="bg1"/>
              </a:solidFill>
            </a:endParaRPr>
          </a:p>
        </p:txBody>
      </p:sp>
      <p:sp>
        <p:nvSpPr>
          <p:cNvPr id="24" name="Text Box 56"/>
          <p:cNvSpPr txBox="1">
            <a:spLocks noChangeArrowheads="1"/>
          </p:cNvSpPr>
          <p:nvPr/>
        </p:nvSpPr>
        <p:spPr bwMode="auto">
          <a:xfrm>
            <a:off x="25400" y="6479931"/>
            <a:ext cx="6215074" cy="400110"/>
          </a:xfrm>
          <a:prstGeom prst="rect">
            <a:avLst/>
          </a:prstGeom>
          <a:solidFill>
            <a:srgbClr val="FFCCCC">
              <a:alpha val="61176"/>
            </a:srgbClr>
          </a:solidFill>
          <a:ln w="9525">
            <a:noFill/>
            <a:miter lim="800000"/>
            <a:headEnd/>
            <a:tailEnd/>
          </a:ln>
        </p:spPr>
        <p:txBody>
          <a:bodyPr wrap="square">
            <a:spAutoFit/>
          </a:bodyPr>
          <a:lstStyle/>
          <a:p>
            <a:pPr algn="ctr">
              <a:spcBef>
                <a:spcPct val="50000"/>
              </a:spcBef>
            </a:pPr>
            <a:r>
              <a:rPr lang="en-US" altLang="ja-JP" sz="2000" b="1" dirty="0">
                <a:solidFill>
                  <a:schemeClr val="tx1"/>
                </a:solidFill>
                <a:ea typeface="ＭＳ ゴシック" pitchFamily="49" charset="-128"/>
              </a:rPr>
              <a:t>J-PARC = Japan Proton Accelerator Research Complex</a:t>
            </a:r>
          </a:p>
        </p:txBody>
      </p:sp>
      <p:pic>
        <p:nvPicPr>
          <p:cNvPr id="26" name="図 25" descr="Super-Kamiokande.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2632075"/>
            <a:ext cx="1202832" cy="1571636"/>
          </a:xfrm>
          <a:prstGeom prst="rect">
            <a:avLst/>
          </a:prstGeom>
        </p:spPr>
      </p:pic>
    </p:spTree>
    <p:extLst>
      <p:ext uri="{BB962C8B-B14F-4D97-AF65-F5344CB8AC3E}">
        <p14:creationId xmlns:p14="http://schemas.microsoft.com/office/powerpoint/2010/main" xmlns="" val="51183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984"/>
                                        </p:tgtEl>
                                        <p:attrNameLst>
                                          <p:attrName>style.visibility</p:attrName>
                                        </p:attrNameLst>
                                      </p:cBhvr>
                                      <p:to>
                                        <p:strVal val="visible"/>
                                      </p:to>
                                    </p:set>
                                    <p:animEffect transition="in" filter="wipe(up)">
                                      <p:cBhvr>
                                        <p:cTn id="7" dur="500"/>
                                        <p:tgtEl>
                                          <p:spTgt spid="4098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0986"/>
                                        </p:tgtEl>
                                        <p:attrNameLst>
                                          <p:attrName>style.visibility</p:attrName>
                                        </p:attrNameLst>
                                      </p:cBhvr>
                                      <p:to>
                                        <p:strVal val="visible"/>
                                      </p:to>
                                    </p:set>
                                    <p:animEffect transition="in" filter="dissolve">
                                      <p:cBhvr>
                                        <p:cTn id="11" dur="500"/>
                                        <p:tgtEl>
                                          <p:spTgt spid="4098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40982"/>
                                        </p:tgtEl>
                                        <p:attrNameLst>
                                          <p:attrName>style.visibility</p:attrName>
                                        </p:attrNameLst>
                                      </p:cBhvr>
                                      <p:to>
                                        <p:strVal val="visible"/>
                                      </p:to>
                                    </p:set>
                                    <p:animEffect transition="in" filter="wipe(right)">
                                      <p:cBhvr>
                                        <p:cTn id="16" dur="500"/>
                                        <p:tgtEl>
                                          <p:spTgt spid="40982"/>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0983"/>
                                        </p:tgtEl>
                                        <p:attrNameLst>
                                          <p:attrName>style.visibility</p:attrName>
                                        </p:attrNameLst>
                                      </p:cBhvr>
                                      <p:to>
                                        <p:strVal val="visible"/>
                                      </p:to>
                                    </p:set>
                                    <p:animEffect transition="in" filter="wipe(left)">
                                      <p:cBhvr>
                                        <p:cTn id="20" dur="500"/>
                                        <p:tgtEl>
                                          <p:spTgt spid="40983"/>
                                        </p:tgtEl>
                                      </p:cBhvr>
                                    </p:animEffect>
                                  </p:childTnLst>
                                </p:cTn>
                              </p:par>
                            </p:childTnLst>
                          </p:cTn>
                        </p:par>
                        <p:par>
                          <p:cTn id="21" fill="hold">
                            <p:stCondLst>
                              <p:cond delay="1000"/>
                            </p:stCondLst>
                            <p:childTnLst>
                              <p:par>
                                <p:cTn id="22" presetID="9" presetClass="entr" presetSubtype="0" fill="hold" grpId="0" nodeType="afterEffect">
                                  <p:stCondLst>
                                    <p:cond delay="0"/>
                                  </p:stCondLst>
                                  <p:childTnLst>
                                    <p:set>
                                      <p:cBhvr>
                                        <p:cTn id="23" dur="1" fill="hold">
                                          <p:stCondLst>
                                            <p:cond delay="0"/>
                                          </p:stCondLst>
                                        </p:cTn>
                                        <p:tgtEl>
                                          <p:spTgt spid="40985"/>
                                        </p:tgtEl>
                                        <p:attrNameLst>
                                          <p:attrName>style.visibility</p:attrName>
                                        </p:attrNameLst>
                                      </p:cBhvr>
                                      <p:to>
                                        <p:strVal val="visible"/>
                                      </p:to>
                                    </p:set>
                                    <p:animEffect transition="in" filter="dissolve">
                                      <p:cBhvr>
                                        <p:cTn id="24" dur="500"/>
                                        <p:tgtEl>
                                          <p:spTgt spid="4098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40988"/>
                                        </p:tgtEl>
                                        <p:attrNameLst>
                                          <p:attrName>style.visibility</p:attrName>
                                        </p:attrNameLst>
                                      </p:cBhvr>
                                      <p:to>
                                        <p:strVal val="visible"/>
                                      </p:to>
                                    </p:set>
                                    <p:animEffect transition="in" filter="wipe(right)">
                                      <p:cBhvr>
                                        <p:cTn id="29" dur="500"/>
                                        <p:tgtEl>
                                          <p:spTgt spid="40988"/>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dissolve">
                                      <p:cBhvr>
                                        <p:cTn id="3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2" grpId="0" animBg="1"/>
      <p:bldP spid="40983" grpId="0" animBg="1"/>
      <p:bldP spid="40984" grpId="0" animBg="1"/>
      <p:bldP spid="40985" grpId="0" animBg="1"/>
      <p:bldP spid="4098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95" name="Picture 75" descr="SKSとアナライザ"/>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348038" cy="3251200"/>
          </a:xfrm>
          <a:prstGeom prst="rect">
            <a:avLst/>
          </a:prstGeom>
          <a:noFill/>
        </p:spPr>
      </p:pic>
      <p:pic>
        <p:nvPicPr>
          <p:cNvPr id="5122" name="図 86" descr="all_100519s.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63713" y="1989138"/>
            <a:ext cx="7019925" cy="4013200"/>
          </a:xfrm>
          <a:prstGeom prst="rect">
            <a:avLst/>
          </a:prstGeom>
          <a:noFill/>
          <a:ln w="9525">
            <a:noFill/>
            <a:miter lim="800000"/>
            <a:headEnd/>
            <a:tailEnd/>
          </a:ln>
        </p:spPr>
      </p:pic>
      <p:pic>
        <p:nvPicPr>
          <p:cNvPr id="5197" name="Picture 77" descr="K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4365625"/>
            <a:ext cx="3276600" cy="2492375"/>
          </a:xfrm>
          <a:prstGeom prst="rect">
            <a:avLst/>
          </a:prstGeom>
          <a:solidFill>
            <a:schemeClr val="bg1"/>
          </a:solidFill>
        </p:spPr>
      </p:pic>
      <p:grpSp>
        <p:nvGrpSpPr>
          <p:cNvPr id="2" name="グループ化 48"/>
          <p:cNvGrpSpPr>
            <a:grpSpLocks/>
          </p:cNvGrpSpPr>
          <p:nvPr/>
        </p:nvGrpSpPr>
        <p:grpSpPr bwMode="auto">
          <a:xfrm>
            <a:off x="5148263" y="2060575"/>
            <a:ext cx="1681162" cy="1271588"/>
            <a:chOff x="2758794" y="103513"/>
            <a:chExt cx="1680430" cy="1271132"/>
          </a:xfrm>
        </p:grpSpPr>
        <p:grpSp>
          <p:nvGrpSpPr>
            <p:cNvPr id="3" name="グループ化 39"/>
            <p:cNvGrpSpPr>
              <a:grpSpLocks/>
            </p:cNvGrpSpPr>
            <p:nvPr/>
          </p:nvGrpSpPr>
          <p:grpSpPr bwMode="auto">
            <a:xfrm>
              <a:off x="2974667" y="399285"/>
              <a:ext cx="963168" cy="975360"/>
              <a:chOff x="2865128" y="253233"/>
              <a:chExt cx="963168" cy="975360"/>
            </a:xfrm>
          </p:grpSpPr>
          <p:sp>
            <p:nvSpPr>
              <p:cNvPr id="21" name="円/楕円 20"/>
              <p:cNvSpPr/>
              <p:nvPr/>
            </p:nvSpPr>
            <p:spPr bwMode="auto">
              <a:xfrm>
                <a:off x="2928915" y="288882"/>
                <a:ext cx="843510" cy="854458"/>
              </a:xfrm>
              <a:prstGeom prst="ellipse">
                <a:avLst/>
              </a:prstGeom>
              <a:solidFill>
                <a:srgbClr val="FFE161"/>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fontAlgn="auto">
                  <a:spcBef>
                    <a:spcPts val="0"/>
                  </a:spcBef>
                  <a:spcAft>
                    <a:spcPts val="0"/>
                  </a:spcAft>
                  <a:defRPr/>
                </a:pPr>
                <a:endParaRPr lang="ja-JP" altLang="en-US" sz="2400" dirty="0">
                  <a:effectLst>
                    <a:outerShdw blurRad="50800" dist="38100" algn="l" rotWithShape="0">
                      <a:prstClr val="black">
                        <a:alpha val="40000"/>
                      </a:prstClr>
                    </a:outerShdw>
                  </a:effectLst>
                  <a:latin typeface="Arial" charset="0"/>
                  <a:ea typeface="+mn-ea"/>
                </a:endParaRPr>
              </a:p>
            </p:txBody>
          </p:sp>
          <p:sp>
            <p:nvSpPr>
              <p:cNvPr id="33" name="円/楕円 32"/>
              <p:cNvSpPr/>
              <p:nvPr/>
            </p:nvSpPr>
            <p:spPr>
              <a:xfrm>
                <a:off x="3221019" y="361908"/>
                <a:ext cx="182565" cy="182565"/>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24" name="テキスト ボックス 65"/>
              <p:cNvSpPr txBox="1">
                <a:spLocks noChangeArrowheads="1"/>
              </p:cNvSpPr>
              <p:nvPr/>
            </p:nvSpPr>
            <p:spPr bwMode="auto">
              <a:xfrm>
                <a:off x="3161794" y="298652"/>
                <a:ext cx="285625" cy="304691"/>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kern="0" dirty="0">
                    <a:solidFill>
                      <a:srgbClr val="FFFFFF"/>
                    </a:solidFill>
                    <a:effectLst>
                      <a:outerShdw blurRad="50800" dist="38100" algn="l" rotWithShape="0">
                        <a:prstClr val="black">
                          <a:alpha val="40000"/>
                        </a:prstClr>
                      </a:outerShdw>
                    </a:effectLst>
                    <a:latin typeface="+mn-lt"/>
                    <a:ea typeface="+mn-ea"/>
                  </a:rPr>
                  <a:t>d</a:t>
                </a:r>
                <a:endParaRPr kumimoji="0" lang="ja-JP" altLang="en-US" sz="1400" kern="0" dirty="0">
                  <a:solidFill>
                    <a:srgbClr val="FFFFFF"/>
                  </a:solidFill>
                  <a:effectLst>
                    <a:outerShdw blurRad="50800" dist="38100" algn="l" rotWithShape="0">
                      <a:prstClr val="black">
                        <a:alpha val="40000"/>
                      </a:prstClr>
                    </a:outerShdw>
                  </a:effectLst>
                  <a:latin typeface="+mn-lt"/>
                  <a:ea typeface="+mn-ea"/>
                </a:endParaRPr>
              </a:p>
            </p:txBody>
          </p:sp>
          <p:sp>
            <p:nvSpPr>
              <p:cNvPr id="35" name="円/楕円 34"/>
              <p:cNvSpPr/>
              <p:nvPr/>
            </p:nvSpPr>
            <p:spPr>
              <a:xfrm>
                <a:off x="3038454" y="617499"/>
                <a:ext cx="182565" cy="182565"/>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36" name="円/楕円 35"/>
              <p:cNvSpPr/>
              <p:nvPr/>
            </p:nvSpPr>
            <p:spPr>
              <a:xfrm>
                <a:off x="3184506" y="836577"/>
                <a:ext cx="182565" cy="182565"/>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37" name="円/楕円 36"/>
              <p:cNvSpPr/>
              <p:nvPr/>
            </p:nvSpPr>
            <p:spPr>
              <a:xfrm>
                <a:off x="3440097" y="800064"/>
                <a:ext cx="182565" cy="182565"/>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3475982" y="544625"/>
                <a:ext cx="182483" cy="182498"/>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0" scaled="1"/>
                <a:tileRect/>
              </a:gra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22" name="テキスト ボックス 63"/>
              <p:cNvSpPr txBox="1">
                <a:spLocks noChangeArrowheads="1"/>
              </p:cNvSpPr>
              <p:nvPr/>
            </p:nvSpPr>
            <p:spPr bwMode="auto">
              <a:xfrm>
                <a:off x="3391881" y="731883"/>
                <a:ext cx="285625" cy="304691"/>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kern="0" dirty="0">
                    <a:solidFill>
                      <a:srgbClr val="FFFFFF"/>
                    </a:solidFill>
                    <a:effectLst>
                      <a:outerShdw blurRad="50800" dist="38100" algn="l" rotWithShape="0">
                        <a:prstClr val="black">
                          <a:alpha val="40000"/>
                        </a:prstClr>
                      </a:outerShdw>
                    </a:effectLst>
                    <a:latin typeface="+mn-lt"/>
                    <a:ea typeface="+mn-ea"/>
                  </a:rPr>
                  <a:t>u</a:t>
                </a:r>
                <a:endParaRPr kumimoji="0" lang="ja-JP" altLang="en-US" sz="1400" kern="0" dirty="0">
                  <a:solidFill>
                    <a:srgbClr val="FFFFFF"/>
                  </a:solidFill>
                  <a:effectLst>
                    <a:outerShdw blurRad="50800" dist="38100" algn="l" rotWithShape="0">
                      <a:prstClr val="black">
                        <a:alpha val="40000"/>
                      </a:prstClr>
                    </a:outerShdw>
                  </a:effectLst>
                  <a:latin typeface="+mn-lt"/>
                  <a:ea typeface="+mn-ea"/>
                </a:endParaRPr>
              </a:p>
            </p:txBody>
          </p:sp>
          <p:sp>
            <p:nvSpPr>
              <p:cNvPr id="23" name="テキスト ボックス 64"/>
              <p:cNvSpPr txBox="1">
                <a:spLocks noChangeArrowheads="1"/>
              </p:cNvSpPr>
              <p:nvPr/>
            </p:nvSpPr>
            <p:spPr bwMode="auto">
              <a:xfrm>
                <a:off x="2980898" y="547799"/>
                <a:ext cx="285625" cy="304691"/>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kern="0" dirty="0">
                    <a:solidFill>
                      <a:srgbClr val="FFFFFF"/>
                    </a:solidFill>
                    <a:effectLst>
                      <a:outerShdw blurRad="50800" dist="38100" algn="l" rotWithShape="0">
                        <a:prstClr val="black">
                          <a:alpha val="40000"/>
                        </a:prstClr>
                      </a:outerShdw>
                    </a:effectLst>
                    <a:latin typeface="+mn-lt"/>
                    <a:ea typeface="+mn-ea"/>
                  </a:rPr>
                  <a:t>u</a:t>
                </a:r>
                <a:endParaRPr kumimoji="0" lang="ja-JP" altLang="en-US" sz="1400" kern="0" dirty="0">
                  <a:solidFill>
                    <a:srgbClr val="FFFFFF"/>
                  </a:solidFill>
                  <a:effectLst>
                    <a:outerShdw blurRad="50800" dist="38100" algn="l" rotWithShape="0">
                      <a:prstClr val="black">
                        <a:alpha val="40000"/>
                      </a:prstClr>
                    </a:outerShdw>
                  </a:effectLst>
                  <a:latin typeface="+mn-lt"/>
                  <a:ea typeface="+mn-ea"/>
                </a:endParaRPr>
              </a:p>
            </p:txBody>
          </p:sp>
          <p:sp>
            <p:nvSpPr>
              <p:cNvPr id="25" name="テキスト ボックス 66"/>
              <p:cNvSpPr txBox="1">
                <a:spLocks noChangeArrowheads="1"/>
              </p:cNvSpPr>
              <p:nvPr/>
            </p:nvSpPr>
            <p:spPr bwMode="auto">
              <a:xfrm>
                <a:off x="3125298" y="777905"/>
                <a:ext cx="285625" cy="304691"/>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kern="0" dirty="0">
                    <a:solidFill>
                      <a:srgbClr val="FFFFFF"/>
                    </a:solidFill>
                    <a:effectLst>
                      <a:outerShdw blurRad="50800" dist="38100" algn="l" rotWithShape="0">
                        <a:prstClr val="black">
                          <a:alpha val="40000"/>
                        </a:prstClr>
                      </a:outerShdw>
                    </a:effectLst>
                    <a:latin typeface="+mn-lt"/>
                    <a:ea typeface="+mn-ea"/>
                  </a:rPr>
                  <a:t>d</a:t>
                </a:r>
                <a:endParaRPr kumimoji="0" lang="ja-JP" altLang="en-US" sz="1400" kern="0" dirty="0">
                  <a:solidFill>
                    <a:srgbClr val="FFFFFF"/>
                  </a:solidFill>
                  <a:effectLst>
                    <a:outerShdw blurRad="50800" dist="38100" algn="l" rotWithShape="0">
                      <a:prstClr val="black">
                        <a:alpha val="40000"/>
                      </a:prstClr>
                    </a:outerShdw>
                  </a:effectLst>
                  <a:latin typeface="+mn-lt"/>
                  <a:ea typeface="+mn-ea"/>
                </a:endParaRPr>
              </a:p>
            </p:txBody>
          </p:sp>
          <p:grpSp>
            <p:nvGrpSpPr>
              <p:cNvPr id="4" name="グループ化 33"/>
              <p:cNvGrpSpPr>
                <a:grpSpLocks/>
              </p:cNvGrpSpPr>
              <p:nvPr/>
            </p:nvGrpSpPr>
            <p:grpSpPr bwMode="auto">
              <a:xfrm>
                <a:off x="3440097" y="471447"/>
                <a:ext cx="258853" cy="304800"/>
                <a:chOff x="3440097" y="471447"/>
                <a:chExt cx="258853" cy="304800"/>
              </a:xfrm>
            </p:grpSpPr>
            <p:sp>
              <p:nvSpPr>
                <p:cNvPr id="26" name="テキスト ボックス 67"/>
                <p:cNvSpPr txBox="1">
                  <a:spLocks noChangeArrowheads="1"/>
                </p:cNvSpPr>
                <p:nvPr/>
              </p:nvSpPr>
              <p:spPr bwMode="auto">
                <a:xfrm>
                  <a:off x="3439485" y="471627"/>
                  <a:ext cx="258649" cy="304691"/>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kern="0" dirty="0">
                      <a:solidFill>
                        <a:sysClr val="window" lastClr="FFFFFF"/>
                      </a:solidFill>
                      <a:effectLst>
                        <a:outerShdw blurRad="50800" dist="38100" algn="l" rotWithShape="0">
                          <a:prstClr val="black">
                            <a:alpha val="40000"/>
                          </a:prstClr>
                        </a:outerShdw>
                      </a:effectLst>
                      <a:latin typeface="+mn-lt"/>
                      <a:ea typeface="+mn-ea"/>
                    </a:rPr>
                    <a:t>s</a:t>
                  </a:r>
                  <a:endParaRPr kumimoji="0" lang="ja-JP" altLang="en-US" sz="1400" kern="0" dirty="0">
                    <a:solidFill>
                      <a:sysClr val="window" lastClr="FFFFFF"/>
                    </a:solidFill>
                    <a:effectLst>
                      <a:outerShdw blurRad="50800" dist="38100" algn="l" rotWithShape="0">
                        <a:prstClr val="black">
                          <a:alpha val="40000"/>
                        </a:prstClr>
                      </a:outerShdw>
                    </a:effectLst>
                    <a:latin typeface="+mn-lt"/>
                    <a:ea typeface="+mn-ea"/>
                  </a:endParaRPr>
                </a:p>
              </p:txBody>
            </p:sp>
            <p:cxnSp>
              <p:nvCxnSpPr>
                <p:cNvPr id="5147" name="直線コネクタ 26"/>
                <p:cNvCxnSpPr>
                  <a:cxnSpLocks noChangeShapeType="1"/>
                </p:cNvCxnSpPr>
                <p:nvPr/>
              </p:nvCxnSpPr>
              <p:spPr bwMode="auto">
                <a:xfrm rot="5400000" flipH="1" flipV="1">
                  <a:off x="3577163" y="509927"/>
                  <a:ext cx="0" cy="104775"/>
                </a:xfrm>
                <a:prstGeom prst="line">
                  <a:avLst/>
                </a:prstGeom>
                <a:noFill/>
                <a:ln w="12700" algn="ctr">
                  <a:solidFill>
                    <a:srgbClr val="FFFFFF"/>
                  </a:solidFill>
                  <a:round/>
                  <a:headEnd/>
                  <a:tailEnd/>
                </a:ln>
              </p:spPr>
            </p:cxnSp>
          </p:grpSp>
        </p:grpSp>
        <p:sp>
          <p:nvSpPr>
            <p:cNvPr id="5148" name="テキスト ボックス 47"/>
            <p:cNvSpPr txBox="1">
              <a:spLocks noChangeArrowheads="1"/>
            </p:cNvSpPr>
            <p:nvPr/>
          </p:nvSpPr>
          <p:spPr bwMode="auto">
            <a:xfrm>
              <a:off x="2758794" y="103513"/>
              <a:ext cx="1680430" cy="366718"/>
            </a:xfrm>
            <a:prstGeom prst="rect">
              <a:avLst/>
            </a:prstGeom>
            <a:noFill/>
            <a:ln w="9525">
              <a:noFill/>
              <a:miter lim="800000"/>
              <a:headEnd/>
              <a:tailEnd/>
            </a:ln>
          </p:spPr>
          <p:txBody>
            <a:bodyPr wrap="none">
              <a:spAutoFit/>
            </a:bodyPr>
            <a:lstStyle/>
            <a:p>
              <a:r>
                <a:rPr lang="en-US" altLang="ja-JP">
                  <a:latin typeface="Georgia" pitchFamily="18" charset="0"/>
                  <a:ea typeface="HG明朝B" pitchFamily="17" charset="-128"/>
                </a:rPr>
                <a:t>Pentaquark </a:t>
              </a:r>
              <a:r>
                <a:rPr lang="en-US" altLang="ja-JP">
                  <a:latin typeface="Symbol" pitchFamily="18" charset="2"/>
                  <a:ea typeface="HG明朝B" pitchFamily="17" charset="-128"/>
                </a:rPr>
                <a:t>Q</a:t>
              </a:r>
              <a:r>
                <a:rPr lang="en-US" altLang="ja-JP" baseline="30000">
                  <a:latin typeface="Georgia" pitchFamily="18" charset="0"/>
                  <a:ea typeface="HG明朝B" pitchFamily="17" charset="-128"/>
                </a:rPr>
                <a:t>+</a:t>
              </a:r>
            </a:p>
          </p:txBody>
        </p:sp>
      </p:grpSp>
      <p:pic>
        <p:nvPicPr>
          <p:cNvPr id="5156" name="Picture 2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55875" y="4652963"/>
            <a:ext cx="2160588" cy="1590675"/>
          </a:xfrm>
          <a:prstGeom prst="rect">
            <a:avLst/>
          </a:prstGeom>
          <a:noFill/>
          <a:ln w="9525">
            <a:noFill/>
            <a:miter lim="800000"/>
            <a:headEnd/>
            <a:tailEnd/>
          </a:ln>
        </p:spPr>
      </p:pic>
      <p:sp>
        <p:nvSpPr>
          <p:cNvPr id="5157" name="テキスト ボックス 71"/>
          <p:cNvSpPr txBox="1">
            <a:spLocks noChangeArrowheads="1"/>
          </p:cNvSpPr>
          <p:nvPr/>
        </p:nvSpPr>
        <p:spPr bwMode="auto">
          <a:xfrm>
            <a:off x="2555875" y="6216650"/>
            <a:ext cx="1800225" cy="641350"/>
          </a:xfrm>
          <a:prstGeom prst="rect">
            <a:avLst/>
          </a:prstGeom>
          <a:solidFill>
            <a:schemeClr val="bg1"/>
          </a:solidFill>
          <a:ln w="9525">
            <a:noFill/>
            <a:miter lim="800000"/>
            <a:headEnd/>
            <a:tailEnd/>
          </a:ln>
        </p:spPr>
        <p:txBody>
          <a:bodyPr>
            <a:spAutoFit/>
          </a:bodyPr>
          <a:lstStyle/>
          <a:p>
            <a:pPr algn="ctr"/>
            <a:r>
              <a:rPr lang="en-US" altLang="ja-JP">
                <a:latin typeface="Georgia" pitchFamily="18" charset="0"/>
                <a:ea typeface="HG明朝B" pitchFamily="17" charset="-128"/>
              </a:rPr>
              <a:t>kaonic nuclei via stopped K</a:t>
            </a:r>
            <a:r>
              <a:rPr lang="en-US" altLang="ja-JP" baseline="30000">
                <a:latin typeface="Georgia" pitchFamily="18" charset="0"/>
                <a:ea typeface="HG明朝B" pitchFamily="17" charset="-128"/>
              </a:rPr>
              <a:t>-</a:t>
            </a:r>
          </a:p>
        </p:txBody>
      </p:sp>
      <p:sp>
        <p:nvSpPr>
          <p:cNvPr id="78" name="テキスト ボックス 77"/>
          <p:cNvSpPr txBox="1">
            <a:spLocks noChangeArrowheads="1"/>
          </p:cNvSpPr>
          <p:nvPr/>
        </p:nvSpPr>
        <p:spPr bwMode="auto">
          <a:xfrm>
            <a:off x="3348038" y="0"/>
            <a:ext cx="5795962" cy="830997"/>
          </a:xfrm>
          <a:prstGeom prst="rect">
            <a:avLst/>
          </a:prstGeom>
          <a:solidFill>
            <a:srgbClr val="FFFF00"/>
          </a:solidFill>
          <a:ln w="9525">
            <a:noFill/>
            <a:miter lim="800000"/>
            <a:headEnd/>
            <a:tailEnd/>
          </a:ln>
        </p:spPr>
        <p:txBody>
          <a:bodyPr>
            <a:spAutoFit/>
          </a:bodyPr>
          <a:lstStyle/>
          <a:p>
            <a:pPr algn="ctr"/>
            <a:r>
              <a:rPr lang="en-US" altLang="ja-JP" sz="2400" b="1" dirty="0">
                <a:solidFill>
                  <a:srgbClr val="0000FF"/>
                </a:solidFill>
                <a:effectLst>
                  <a:outerShdw blurRad="38100" dist="38100" dir="2700000" algn="tl">
                    <a:srgbClr val="000000"/>
                  </a:outerShdw>
                </a:effectLst>
                <a:latin typeface="Georgia" pitchFamily="18" charset="0"/>
                <a:ea typeface="HG明朝B" pitchFamily="17" charset="-128"/>
              </a:rPr>
              <a:t>Beam Lines &amp; Experiments Ready at Hadron Hall</a:t>
            </a:r>
            <a:endParaRPr lang="en-US" altLang="ja-JP" sz="2400" b="1" dirty="0">
              <a:solidFill>
                <a:srgbClr val="0000FF"/>
              </a:solidFill>
              <a:effectLst>
                <a:outerShdw blurRad="38100" dist="38100" dir="2700000" algn="tl">
                  <a:srgbClr val="000000"/>
                </a:outerShdw>
              </a:effectLst>
            </a:endParaRPr>
          </a:p>
        </p:txBody>
      </p:sp>
      <p:sp>
        <p:nvSpPr>
          <p:cNvPr id="5185" name="テキスト ボックス 73"/>
          <p:cNvSpPr txBox="1">
            <a:spLocks noChangeArrowheads="1"/>
          </p:cNvSpPr>
          <p:nvPr/>
        </p:nvSpPr>
        <p:spPr bwMode="auto">
          <a:xfrm>
            <a:off x="3347864" y="764704"/>
            <a:ext cx="2376488" cy="923330"/>
          </a:xfrm>
          <a:prstGeom prst="rect">
            <a:avLst/>
          </a:prstGeom>
          <a:noFill/>
          <a:ln w="19050">
            <a:solidFill>
              <a:srgbClr val="0000FF"/>
            </a:solidFill>
            <a:miter lim="800000"/>
            <a:headEnd/>
            <a:tailEnd/>
          </a:ln>
        </p:spPr>
        <p:txBody>
          <a:bodyPr>
            <a:spAutoFit/>
          </a:bodyPr>
          <a:lstStyle/>
          <a:p>
            <a:pPr algn="ctr"/>
            <a:r>
              <a:rPr lang="en-US" altLang="ja-JP" b="1" dirty="0">
                <a:latin typeface="Georgia" pitchFamily="18" charset="0"/>
                <a:ea typeface="HG明朝B" pitchFamily="17" charset="-128"/>
              </a:rPr>
              <a:t>High Resolution </a:t>
            </a:r>
            <a:r>
              <a:rPr lang="en-US" altLang="ja-JP" b="1" dirty="0" err="1" smtClean="0">
                <a:latin typeface="Georgia" pitchFamily="18" charset="0"/>
                <a:ea typeface="HG明朝B" pitchFamily="17" charset="-128"/>
              </a:rPr>
              <a:t>Hypernucleus</a:t>
            </a:r>
            <a:endParaRPr lang="en-US" altLang="ja-JP" b="1" dirty="0" smtClean="0">
              <a:latin typeface="Georgia" pitchFamily="18" charset="0"/>
              <a:ea typeface="HG明朝B" pitchFamily="17" charset="-128"/>
            </a:endParaRPr>
          </a:p>
          <a:p>
            <a:pPr algn="ctr"/>
            <a:r>
              <a:rPr lang="en-US" altLang="ja-JP" b="1" dirty="0" smtClean="0">
                <a:latin typeface="Georgia" pitchFamily="18" charset="0"/>
                <a:ea typeface="HG明朝B" pitchFamily="17" charset="-128"/>
              </a:rPr>
              <a:t>Spectroscopy</a:t>
            </a:r>
            <a:endParaRPr lang="en-US" altLang="ja-JP" b="1" dirty="0">
              <a:latin typeface="Georgia" pitchFamily="18" charset="0"/>
              <a:ea typeface="HG明朝B" pitchFamily="17" charset="-128"/>
            </a:endParaRPr>
          </a:p>
        </p:txBody>
      </p:sp>
      <p:sp>
        <p:nvSpPr>
          <p:cNvPr id="81" name="テキスト ボックス 80"/>
          <p:cNvSpPr txBox="1"/>
          <p:nvPr/>
        </p:nvSpPr>
        <p:spPr>
          <a:xfrm>
            <a:off x="4284663" y="3068638"/>
            <a:ext cx="712787" cy="366712"/>
          </a:xfrm>
          <a:prstGeom prst="rect">
            <a:avLst/>
          </a:prstGeom>
          <a:noFill/>
        </p:spPr>
        <p:txBody>
          <a:bodyPr wrap="none">
            <a:spAutoFit/>
          </a:bodyPr>
          <a:lstStyle/>
          <a:p>
            <a:pPr fontAlgn="auto">
              <a:spcBef>
                <a:spcPts val="0"/>
              </a:spcBef>
              <a:spcAft>
                <a:spcPts val="0"/>
              </a:spcAft>
              <a:defRPr/>
            </a:pPr>
            <a:r>
              <a:rPr lang="en-US" altLang="ja-JP" b="1" dirty="0">
                <a:solidFill>
                  <a:schemeClr val="accent4"/>
                </a:solidFill>
                <a:latin typeface="+mn-lt"/>
                <a:ea typeface="+mn-ea"/>
              </a:rPr>
              <a:t>K1.8</a:t>
            </a:r>
          </a:p>
        </p:txBody>
      </p:sp>
      <p:sp>
        <p:nvSpPr>
          <p:cNvPr id="82" name="テキスト ボックス 81"/>
          <p:cNvSpPr txBox="1"/>
          <p:nvPr/>
        </p:nvSpPr>
        <p:spPr>
          <a:xfrm>
            <a:off x="2916238" y="3500438"/>
            <a:ext cx="1068387" cy="366712"/>
          </a:xfrm>
          <a:prstGeom prst="rect">
            <a:avLst/>
          </a:prstGeom>
          <a:noFill/>
        </p:spPr>
        <p:txBody>
          <a:bodyPr wrap="none">
            <a:spAutoFit/>
          </a:bodyPr>
          <a:lstStyle/>
          <a:p>
            <a:pPr fontAlgn="auto">
              <a:spcBef>
                <a:spcPts val="0"/>
              </a:spcBef>
              <a:spcAft>
                <a:spcPts val="0"/>
              </a:spcAft>
              <a:defRPr/>
            </a:pPr>
            <a:r>
              <a:rPr lang="en-US" altLang="ja-JP" b="1" dirty="0">
                <a:solidFill>
                  <a:schemeClr val="accent4"/>
                </a:solidFill>
                <a:latin typeface="+mn-lt"/>
                <a:ea typeface="+mn-ea"/>
              </a:rPr>
              <a:t>K1.8BR</a:t>
            </a:r>
          </a:p>
        </p:txBody>
      </p:sp>
      <p:sp>
        <p:nvSpPr>
          <p:cNvPr id="83" name="テキスト ボックス 82"/>
          <p:cNvSpPr txBox="1"/>
          <p:nvPr/>
        </p:nvSpPr>
        <p:spPr>
          <a:xfrm>
            <a:off x="6516688" y="3429000"/>
            <a:ext cx="528637" cy="366713"/>
          </a:xfrm>
          <a:prstGeom prst="rect">
            <a:avLst/>
          </a:prstGeom>
          <a:noFill/>
        </p:spPr>
        <p:txBody>
          <a:bodyPr wrap="none">
            <a:spAutoFit/>
          </a:bodyPr>
          <a:lstStyle/>
          <a:p>
            <a:pPr fontAlgn="auto">
              <a:spcBef>
                <a:spcPts val="0"/>
              </a:spcBef>
              <a:spcAft>
                <a:spcPts val="0"/>
              </a:spcAft>
              <a:defRPr/>
            </a:pPr>
            <a:r>
              <a:rPr lang="en-US" altLang="ja-JP" b="1" dirty="0">
                <a:solidFill>
                  <a:schemeClr val="accent4"/>
                </a:solidFill>
                <a:latin typeface="+mn-lt"/>
                <a:ea typeface="+mn-ea"/>
              </a:rPr>
              <a:t>KL</a:t>
            </a:r>
          </a:p>
        </p:txBody>
      </p:sp>
      <p:sp>
        <p:nvSpPr>
          <p:cNvPr id="86" name="テキスト ボックス 85"/>
          <p:cNvSpPr txBox="1">
            <a:spLocks noChangeArrowheads="1"/>
          </p:cNvSpPr>
          <p:nvPr/>
        </p:nvSpPr>
        <p:spPr bwMode="auto">
          <a:xfrm>
            <a:off x="6300788" y="3789363"/>
            <a:ext cx="671512" cy="366712"/>
          </a:xfrm>
          <a:prstGeom prst="rect">
            <a:avLst/>
          </a:prstGeom>
          <a:noFill/>
          <a:ln w="9525">
            <a:noFill/>
            <a:miter lim="800000"/>
            <a:headEnd/>
            <a:tailEnd/>
          </a:ln>
        </p:spPr>
        <p:txBody>
          <a:bodyPr>
            <a:spAutoFit/>
          </a:bodyPr>
          <a:lstStyle/>
          <a:p>
            <a:pPr fontAlgn="auto">
              <a:spcBef>
                <a:spcPts val="0"/>
              </a:spcBef>
              <a:spcAft>
                <a:spcPts val="0"/>
              </a:spcAft>
              <a:defRPr/>
            </a:pPr>
            <a:r>
              <a:rPr lang="en-US" altLang="ja-JP" b="1" dirty="0">
                <a:solidFill>
                  <a:schemeClr val="accent4"/>
                </a:solidFill>
                <a:latin typeface="+mn-lt"/>
                <a:ea typeface="+mn-ea"/>
              </a:rPr>
              <a:t>K1.1</a:t>
            </a:r>
          </a:p>
        </p:txBody>
      </p:sp>
      <p:sp>
        <p:nvSpPr>
          <p:cNvPr id="5202" name="テキスト ボックス 73"/>
          <p:cNvSpPr txBox="1">
            <a:spLocks noChangeArrowheads="1"/>
          </p:cNvSpPr>
          <p:nvPr/>
        </p:nvSpPr>
        <p:spPr bwMode="auto">
          <a:xfrm>
            <a:off x="6443663" y="908050"/>
            <a:ext cx="2413000" cy="646331"/>
          </a:xfrm>
          <a:prstGeom prst="rect">
            <a:avLst/>
          </a:prstGeom>
          <a:noFill/>
          <a:ln w="19050">
            <a:solidFill>
              <a:srgbClr val="0000FF"/>
            </a:solidFill>
            <a:miter lim="800000"/>
            <a:headEnd/>
            <a:tailEnd/>
          </a:ln>
        </p:spPr>
        <p:txBody>
          <a:bodyPr>
            <a:spAutoFit/>
          </a:bodyPr>
          <a:lstStyle/>
          <a:p>
            <a:pPr algn="ctr"/>
            <a:r>
              <a:rPr lang="en-US" altLang="ja-JP" b="1" dirty="0">
                <a:latin typeface="Georgia" pitchFamily="18" charset="0"/>
                <a:ea typeface="HG明朝B" pitchFamily="17" charset="-128"/>
              </a:rPr>
              <a:t>KL Rare Decay</a:t>
            </a:r>
          </a:p>
          <a:p>
            <a:pPr algn="ctr"/>
            <a:r>
              <a:rPr kumimoji="0" lang="en-US" altLang="ja-JP" dirty="0">
                <a:solidFill>
                  <a:srgbClr val="7F007F"/>
                </a:solidFill>
                <a:sym typeface="Gill Sans" pitchFamily="84" charset="0"/>
              </a:rPr>
              <a:t>K</a:t>
            </a:r>
            <a:r>
              <a:rPr kumimoji="0" lang="en-US" altLang="ja-JP" baseline="30000" dirty="0">
                <a:solidFill>
                  <a:srgbClr val="7F007F"/>
                </a:solidFill>
                <a:sym typeface="Gill Sans" pitchFamily="84" charset="0"/>
              </a:rPr>
              <a:t>0</a:t>
            </a:r>
            <a:r>
              <a:rPr kumimoji="0" lang="ja-JP" altLang="en-US" b="1" baseline="-20000" dirty="0">
                <a:solidFill>
                  <a:srgbClr val="7F007F"/>
                </a:solidFill>
                <a:sym typeface="Gill Sans" pitchFamily="84" charset="0"/>
              </a:rPr>
              <a:t>Ｌ</a:t>
            </a:r>
            <a:r>
              <a:rPr kumimoji="0" lang="ja-JP" altLang="en-US" dirty="0">
                <a:solidFill>
                  <a:srgbClr val="7F007F"/>
                </a:solidFill>
                <a:sym typeface="Gill Sans" pitchFamily="84" charset="0"/>
              </a:rPr>
              <a:t>→ </a:t>
            </a:r>
            <a:r>
              <a:rPr kumimoji="0" lang="en-US" altLang="ja-JP" dirty="0">
                <a:solidFill>
                  <a:srgbClr val="7F007F"/>
                </a:solidFill>
                <a:sym typeface="Gill Sans" pitchFamily="84" charset="0"/>
              </a:rPr>
              <a:t>π</a:t>
            </a:r>
            <a:r>
              <a:rPr kumimoji="0" lang="en-US" altLang="ja-JP" baseline="30000" dirty="0">
                <a:solidFill>
                  <a:srgbClr val="7F007F"/>
                </a:solidFill>
                <a:sym typeface="Gill Sans" pitchFamily="84" charset="0"/>
              </a:rPr>
              <a:t>0 </a:t>
            </a:r>
            <a:r>
              <a:rPr kumimoji="0" lang="en-US" altLang="ja-JP" dirty="0">
                <a:solidFill>
                  <a:srgbClr val="7F007F"/>
                </a:solidFill>
                <a:sym typeface="Gill Sans" pitchFamily="84" charset="0"/>
              </a:rPr>
              <a:t>ν </a:t>
            </a:r>
            <a:r>
              <a:rPr kumimoji="0" lang="en-US" altLang="ja-JP" dirty="0" err="1">
                <a:solidFill>
                  <a:srgbClr val="7F007F"/>
                </a:solidFill>
                <a:sym typeface="Gill Sans" pitchFamily="84" charset="0"/>
              </a:rPr>
              <a:t>ν</a:t>
            </a:r>
            <a:endParaRPr kumimoji="0" lang="en-US" altLang="ja-JP" dirty="0">
              <a:solidFill>
                <a:srgbClr val="7F007F"/>
              </a:solidFill>
              <a:sym typeface="Gill Sans" pitchFamily="84" charset="0"/>
            </a:endParaRPr>
          </a:p>
        </p:txBody>
      </p:sp>
      <p:sp>
        <p:nvSpPr>
          <p:cNvPr id="5204" name="Text Box 84"/>
          <p:cNvSpPr txBox="1">
            <a:spLocks noChangeArrowheads="1"/>
          </p:cNvSpPr>
          <p:nvPr/>
        </p:nvSpPr>
        <p:spPr bwMode="auto">
          <a:xfrm>
            <a:off x="0" y="3357563"/>
            <a:ext cx="1800225" cy="923330"/>
          </a:xfrm>
          <a:prstGeom prst="rect">
            <a:avLst/>
          </a:prstGeom>
          <a:solidFill>
            <a:schemeClr val="bg1"/>
          </a:solidFill>
          <a:ln w="19050">
            <a:solidFill>
              <a:srgbClr val="0000FF"/>
            </a:solidFill>
            <a:miter lim="800000"/>
            <a:headEnd/>
            <a:tailEnd/>
          </a:ln>
          <a:effectLst/>
        </p:spPr>
        <p:txBody>
          <a:bodyPr>
            <a:spAutoFit/>
          </a:bodyPr>
          <a:lstStyle/>
          <a:p>
            <a:pPr algn="ctr">
              <a:spcBef>
                <a:spcPct val="50000"/>
              </a:spcBef>
            </a:pPr>
            <a:r>
              <a:rPr lang="en-US" altLang="ja-JP" b="1" dirty="0">
                <a:latin typeface="Georgia" pitchFamily="18" charset="0"/>
              </a:rPr>
              <a:t>Strangeness Nuclear Matter</a:t>
            </a:r>
          </a:p>
        </p:txBody>
      </p:sp>
      <p:pic>
        <p:nvPicPr>
          <p:cNvPr id="5206" name="Picture 86" descr="K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003800" y="4959350"/>
            <a:ext cx="2233613" cy="1898650"/>
          </a:xfrm>
          <a:prstGeom prst="rect">
            <a:avLst/>
          </a:prstGeom>
          <a:noFill/>
        </p:spPr>
      </p:pic>
      <p:sp>
        <p:nvSpPr>
          <p:cNvPr id="84" name="テキスト ボックス 83"/>
          <p:cNvSpPr txBox="1">
            <a:spLocks noChangeArrowheads="1"/>
          </p:cNvSpPr>
          <p:nvPr/>
        </p:nvSpPr>
        <p:spPr bwMode="auto">
          <a:xfrm>
            <a:off x="5364163" y="4941888"/>
            <a:ext cx="1027112" cy="366712"/>
          </a:xfrm>
          <a:prstGeom prst="rect">
            <a:avLst/>
          </a:prstGeom>
          <a:solidFill>
            <a:schemeClr val="bg1"/>
          </a:solidFill>
          <a:ln w="9525">
            <a:noFill/>
            <a:miter lim="800000"/>
            <a:headEnd/>
            <a:tailEnd/>
          </a:ln>
        </p:spPr>
        <p:txBody>
          <a:bodyPr>
            <a:spAutoFit/>
          </a:bodyPr>
          <a:lstStyle/>
          <a:p>
            <a:pPr fontAlgn="auto">
              <a:spcBef>
                <a:spcPts val="0"/>
              </a:spcBef>
              <a:spcAft>
                <a:spcPts val="0"/>
              </a:spcAft>
              <a:defRPr/>
            </a:pPr>
            <a:r>
              <a:rPr lang="en-US" altLang="ja-JP" b="1" dirty="0">
                <a:solidFill>
                  <a:schemeClr val="accent4"/>
                </a:solidFill>
                <a:latin typeface="+mn-lt"/>
                <a:ea typeface="+mn-ea"/>
              </a:rPr>
              <a:t>K1.1BR</a:t>
            </a:r>
          </a:p>
        </p:txBody>
      </p:sp>
      <p:sp>
        <p:nvSpPr>
          <p:cNvPr id="5205" name="Text Box 85"/>
          <p:cNvSpPr txBox="1">
            <a:spLocks noChangeArrowheads="1"/>
          </p:cNvSpPr>
          <p:nvPr/>
        </p:nvSpPr>
        <p:spPr bwMode="auto">
          <a:xfrm>
            <a:off x="6156325" y="6257925"/>
            <a:ext cx="1368425" cy="600075"/>
          </a:xfrm>
          <a:prstGeom prst="rect">
            <a:avLst/>
          </a:prstGeom>
          <a:solidFill>
            <a:schemeClr val="bg1"/>
          </a:solidFill>
          <a:ln w="19050">
            <a:solidFill>
              <a:srgbClr val="0000FF"/>
            </a:solidFill>
            <a:miter lim="800000"/>
            <a:headEnd/>
            <a:tailEnd/>
          </a:ln>
          <a:effectLst/>
        </p:spPr>
        <p:txBody>
          <a:bodyPr>
            <a:spAutoFit/>
          </a:bodyPr>
          <a:lstStyle/>
          <a:p>
            <a:pPr>
              <a:spcBef>
                <a:spcPct val="50000"/>
              </a:spcBef>
            </a:pPr>
            <a:r>
              <a:rPr lang="en-US" altLang="ja-JP" sz="1600"/>
              <a:t>for Test Experiments</a:t>
            </a:r>
          </a:p>
        </p:txBody>
      </p:sp>
      <p:pic>
        <p:nvPicPr>
          <p:cNvPr id="5207" name="Picture 87" descr="測定器51"/>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607300" y="4149725"/>
            <a:ext cx="1536700" cy="2303463"/>
          </a:xfrm>
          <a:prstGeom prst="rect">
            <a:avLst/>
          </a:prstGeom>
          <a:noFill/>
        </p:spPr>
      </p:pic>
      <p:sp>
        <p:nvSpPr>
          <p:cNvPr id="85" name="テキスト ボックス 84"/>
          <p:cNvSpPr txBox="1">
            <a:spLocks noChangeArrowheads="1"/>
          </p:cNvSpPr>
          <p:nvPr/>
        </p:nvSpPr>
        <p:spPr bwMode="auto">
          <a:xfrm rot="-1140164">
            <a:off x="6588125" y="4005263"/>
            <a:ext cx="2192338" cy="366712"/>
          </a:xfrm>
          <a:prstGeom prst="rect">
            <a:avLst/>
          </a:prstGeom>
          <a:solidFill>
            <a:schemeClr val="bg1"/>
          </a:solidFill>
          <a:ln w="9525">
            <a:noFill/>
            <a:miter lim="800000"/>
            <a:headEnd/>
            <a:tailEnd/>
          </a:ln>
        </p:spPr>
        <p:txBody>
          <a:bodyPr wrap="none">
            <a:spAutoFit/>
          </a:bodyPr>
          <a:lstStyle/>
          <a:p>
            <a:pPr fontAlgn="auto">
              <a:spcBef>
                <a:spcPts val="0"/>
              </a:spcBef>
              <a:spcAft>
                <a:spcPts val="0"/>
              </a:spcAft>
              <a:defRPr/>
            </a:pPr>
            <a:r>
              <a:rPr lang="en-US" altLang="ja-JP" b="1" dirty="0">
                <a:solidFill>
                  <a:schemeClr val="accent4"/>
                </a:solidFill>
                <a:latin typeface="+mn-lt"/>
                <a:ea typeface="+mn-ea"/>
              </a:rPr>
              <a:t>High momentum</a:t>
            </a:r>
          </a:p>
        </p:txBody>
      </p:sp>
      <p:sp>
        <p:nvSpPr>
          <p:cNvPr id="5208" name="Text Box 88"/>
          <p:cNvSpPr txBox="1">
            <a:spLocks noChangeArrowheads="1"/>
          </p:cNvSpPr>
          <p:nvPr/>
        </p:nvSpPr>
        <p:spPr bwMode="auto">
          <a:xfrm>
            <a:off x="7740650" y="6257925"/>
            <a:ext cx="1295400" cy="600075"/>
          </a:xfrm>
          <a:prstGeom prst="rect">
            <a:avLst/>
          </a:prstGeom>
          <a:solidFill>
            <a:schemeClr val="bg1"/>
          </a:solidFill>
          <a:ln w="19050">
            <a:solidFill>
              <a:srgbClr val="0000FF"/>
            </a:solidFill>
            <a:miter lim="800000"/>
            <a:headEnd/>
            <a:tailEnd/>
          </a:ln>
          <a:effectLst/>
        </p:spPr>
        <p:txBody>
          <a:bodyPr>
            <a:spAutoFit/>
          </a:bodyPr>
          <a:lstStyle/>
          <a:p>
            <a:pPr>
              <a:spcBef>
                <a:spcPct val="50000"/>
              </a:spcBef>
            </a:pPr>
            <a:r>
              <a:rPr lang="en-US" altLang="ja-JP" sz="1600"/>
              <a:t>FM Magnet is ready!</a:t>
            </a:r>
          </a:p>
        </p:txBody>
      </p:sp>
      <p:pic>
        <p:nvPicPr>
          <p:cNvPr id="5209" name="図 7"/>
          <p:cNvPicPr>
            <a:picLocks noChangeAspect="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985000" y="1597025"/>
            <a:ext cx="2051050" cy="1955800"/>
          </a:xfrm>
          <a:prstGeom prst="rect">
            <a:avLst/>
          </a:prstGeom>
          <a:noFill/>
          <a:ln w="9525">
            <a:noFill/>
            <a:miter lim="800000"/>
            <a:headEnd/>
            <a:tailEnd/>
          </a:ln>
        </p:spPr>
      </p:pic>
      <p:sp>
        <p:nvSpPr>
          <p:cNvPr id="5210" name="Text Box 90"/>
          <p:cNvSpPr txBox="1">
            <a:spLocks noChangeArrowheads="1"/>
          </p:cNvSpPr>
          <p:nvPr/>
        </p:nvSpPr>
        <p:spPr bwMode="auto">
          <a:xfrm>
            <a:off x="7812088" y="1916113"/>
            <a:ext cx="966787" cy="274637"/>
          </a:xfrm>
          <a:prstGeom prst="rect">
            <a:avLst/>
          </a:prstGeom>
          <a:noFill/>
          <a:ln w="9525">
            <a:noFill/>
            <a:miter lim="800000"/>
            <a:headEnd/>
            <a:tailEnd/>
          </a:ln>
          <a:effectLst/>
        </p:spPr>
        <p:txBody>
          <a:bodyPr wrap="none">
            <a:spAutoFit/>
          </a:bodyPr>
          <a:lstStyle/>
          <a:p>
            <a:r>
              <a:rPr lang="en-US" altLang="ja-JP" sz="1200" b="1">
                <a:solidFill>
                  <a:srgbClr val="FF0000"/>
                </a:solidFill>
              </a:rPr>
              <a:t>K</a:t>
            </a:r>
            <a:r>
              <a:rPr lang="en-US" altLang="ja-JP" sz="1200" b="1" baseline="30000">
                <a:solidFill>
                  <a:srgbClr val="FF0000"/>
                </a:solidFill>
              </a:rPr>
              <a:t>0</a:t>
            </a:r>
            <a:r>
              <a:rPr lang="en-US" altLang="ja-JP" sz="1200" b="1" baseline="-25000">
                <a:solidFill>
                  <a:srgbClr val="FF0000"/>
                </a:solidFill>
              </a:rPr>
              <a:t>L</a:t>
            </a:r>
            <a:r>
              <a:rPr lang="en-US" altLang="ja-JP" sz="1200" b="1">
                <a:solidFill>
                  <a:srgbClr val="FF0000"/>
                </a:solidFill>
              </a:rPr>
              <a:t>→</a:t>
            </a:r>
            <a:r>
              <a:rPr lang="en-US" altLang="ja-JP" sz="1200" b="1">
                <a:solidFill>
                  <a:srgbClr val="FF0000"/>
                </a:solidFill>
                <a:latin typeface="Symbol" pitchFamily="18" charset="2"/>
              </a:rPr>
              <a:t>p</a:t>
            </a:r>
            <a:r>
              <a:rPr lang="en-US" altLang="ja-JP" sz="1200" b="1" baseline="30000">
                <a:solidFill>
                  <a:srgbClr val="FF0000"/>
                </a:solidFill>
              </a:rPr>
              <a:t>+</a:t>
            </a:r>
            <a:r>
              <a:rPr lang="en-US" altLang="ja-JP" sz="1200" b="1">
                <a:solidFill>
                  <a:srgbClr val="FF0000"/>
                </a:solidFill>
                <a:latin typeface="Symbol" pitchFamily="18" charset="2"/>
              </a:rPr>
              <a:t>p</a:t>
            </a:r>
            <a:r>
              <a:rPr lang="en-US" altLang="ja-JP" sz="1200" b="1" baseline="30000">
                <a:solidFill>
                  <a:srgbClr val="FF0000"/>
                </a:solidFill>
              </a:rPr>
              <a:t>-</a:t>
            </a:r>
            <a:r>
              <a:rPr lang="en-US" altLang="ja-JP" sz="1200" b="1">
                <a:solidFill>
                  <a:srgbClr val="FF0000"/>
                </a:solidFill>
                <a:latin typeface="Symbol" pitchFamily="18" charset="2"/>
              </a:rPr>
              <a:t>p</a:t>
            </a:r>
            <a:r>
              <a:rPr lang="en-US" altLang="ja-JP" sz="1200" b="1" baseline="30000">
                <a:solidFill>
                  <a:srgbClr val="FF0000"/>
                </a:solidFill>
              </a:rPr>
              <a:t>0</a:t>
            </a:r>
          </a:p>
        </p:txBody>
      </p:sp>
      <p:pic>
        <p:nvPicPr>
          <p:cNvPr id="5212" name="Picture 92" descr="SKS分解能デモ"/>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763713" y="2060575"/>
            <a:ext cx="2376487" cy="1217613"/>
          </a:xfrm>
          <a:prstGeom prst="rect">
            <a:avLst/>
          </a:prstGeom>
          <a:noFill/>
        </p:spPr>
      </p:pic>
      <p:sp>
        <p:nvSpPr>
          <p:cNvPr id="5213" name="テキスト ボックス 11"/>
          <p:cNvSpPr txBox="1">
            <a:spLocks noChangeArrowheads="1"/>
          </p:cNvSpPr>
          <p:nvPr/>
        </p:nvSpPr>
        <p:spPr bwMode="auto">
          <a:xfrm rot="20400000">
            <a:off x="1908175" y="2349500"/>
            <a:ext cx="2016125" cy="274638"/>
          </a:xfrm>
          <a:prstGeom prst="rect">
            <a:avLst/>
          </a:prstGeom>
          <a:noFill/>
          <a:ln w="9525">
            <a:noFill/>
            <a:miter lim="800000"/>
            <a:headEnd/>
            <a:tailEnd/>
          </a:ln>
        </p:spPr>
        <p:txBody>
          <a:bodyPr>
            <a:spAutoFit/>
          </a:bodyPr>
          <a:lstStyle/>
          <a:p>
            <a:r>
              <a:rPr lang="en-US" altLang="ja-JP" sz="1200" b="1">
                <a:solidFill>
                  <a:srgbClr val="7030A0"/>
                </a:solidFill>
                <a:latin typeface="Georgia" pitchFamily="18" charset="0"/>
                <a:ea typeface="HG明朝B" pitchFamily="17" charset="-128"/>
              </a:rPr>
              <a:t>p(</a:t>
            </a:r>
            <a:r>
              <a:rPr lang="en-US" altLang="ja-JP" sz="1200" b="1">
                <a:solidFill>
                  <a:srgbClr val="7030A0"/>
                </a:solidFill>
                <a:latin typeface="Symbol" pitchFamily="18" charset="2"/>
                <a:ea typeface="HG明朝B" pitchFamily="17" charset="-128"/>
              </a:rPr>
              <a:t>p</a:t>
            </a:r>
            <a:r>
              <a:rPr lang="en-US" altLang="ja-JP" sz="1200" b="1" baseline="30000">
                <a:solidFill>
                  <a:srgbClr val="7030A0"/>
                </a:solidFill>
                <a:latin typeface="Symbol" pitchFamily="18" charset="2"/>
                <a:ea typeface="HG明朝B" pitchFamily="17" charset="-128"/>
              </a:rPr>
              <a:t>-</a:t>
            </a:r>
            <a:r>
              <a:rPr lang="en-US" altLang="ja-JP" sz="1200" b="1">
                <a:solidFill>
                  <a:srgbClr val="7030A0"/>
                </a:solidFill>
                <a:latin typeface="Georgia" pitchFamily="18" charset="0"/>
                <a:ea typeface="HG明朝B" pitchFamily="17" charset="-128"/>
              </a:rPr>
              <a:t>,K</a:t>
            </a:r>
            <a:r>
              <a:rPr lang="en-US" altLang="ja-JP" sz="1200" b="1" baseline="30000">
                <a:solidFill>
                  <a:srgbClr val="7030A0"/>
                </a:solidFill>
                <a:latin typeface="Georgia" pitchFamily="18" charset="0"/>
                <a:ea typeface="HG明朝B" pitchFamily="17" charset="-128"/>
              </a:rPr>
              <a:t>+</a:t>
            </a:r>
            <a:r>
              <a:rPr lang="en-US" altLang="ja-JP" sz="1200" b="1">
                <a:solidFill>
                  <a:srgbClr val="7030A0"/>
                </a:solidFill>
                <a:latin typeface="Georgia" pitchFamily="18" charset="0"/>
                <a:ea typeface="HG明朝B" pitchFamily="17" charset="-128"/>
              </a:rPr>
              <a:t>)</a:t>
            </a:r>
            <a:r>
              <a:rPr lang="en-US" altLang="ja-JP" sz="1200" b="1">
                <a:solidFill>
                  <a:srgbClr val="7030A0"/>
                </a:solidFill>
                <a:latin typeface="Symbol" pitchFamily="18" charset="2"/>
                <a:ea typeface="HG明朝B" pitchFamily="17" charset="-128"/>
              </a:rPr>
              <a:t>S</a:t>
            </a:r>
            <a:r>
              <a:rPr lang="en-US" altLang="ja-JP" sz="1200" b="1" baseline="30000">
                <a:solidFill>
                  <a:srgbClr val="7030A0"/>
                </a:solidFill>
                <a:latin typeface="Symbol" pitchFamily="18" charset="2"/>
                <a:ea typeface="HG明朝B" pitchFamily="17" charset="-128"/>
              </a:rPr>
              <a:t>-</a:t>
            </a:r>
            <a:r>
              <a:rPr lang="en-US" altLang="ja-JP" sz="1200" b="1">
                <a:solidFill>
                  <a:srgbClr val="7030A0"/>
                </a:solidFill>
                <a:latin typeface="Georgia" pitchFamily="18" charset="0"/>
                <a:ea typeface="HG明朝B" pitchFamily="17" charset="-128"/>
              </a:rPr>
              <a:t> @1.25GeV/c</a:t>
            </a:r>
          </a:p>
        </p:txBody>
      </p:sp>
      <p:sp>
        <p:nvSpPr>
          <p:cNvPr id="5215" name="正方形/長方形 22"/>
          <p:cNvSpPr>
            <a:spLocks noChangeArrowheads="1"/>
          </p:cNvSpPr>
          <p:nvPr/>
        </p:nvSpPr>
        <p:spPr bwMode="auto">
          <a:xfrm>
            <a:off x="3419475" y="1700213"/>
            <a:ext cx="3457575" cy="400110"/>
          </a:xfrm>
          <a:prstGeom prst="rect">
            <a:avLst/>
          </a:prstGeom>
          <a:noFill/>
          <a:ln w="9525">
            <a:noFill/>
            <a:miter lim="800000"/>
            <a:headEnd/>
            <a:tailEnd/>
          </a:ln>
        </p:spPr>
        <p:txBody>
          <a:bodyPr>
            <a:spAutoFit/>
          </a:bodyPr>
          <a:lstStyle/>
          <a:p>
            <a:r>
              <a:rPr lang="en-US" altLang="ja-JP" sz="2000" b="1" dirty="0">
                <a:latin typeface="Symbol" pitchFamily="18" charset="2"/>
              </a:rPr>
              <a:t>Q</a:t>
            </a:r>
            <a:r>
              <a:rPr lang="en-US" altLang="ja-JP" sz="2000" b="1" baseline="30000" dirty="0"/>
              <a:t>+</a:t>
            </a:r>
            <a:r>
              <a:rPr lang="en-US" altLang="ja-JP" sz="2000" dirty="0"/>
              <a:t> </a:t>
            </a:r>
            <a:r>
              <a:rPr lang="en-US" altLang="ja-JP" sz="2000" b="1" dirty="0">
                <a:latin typeface="Times New Roman" pitchFamily="18" charset="0"/>
                <a:ea typeface="HG明朝B" pitchFamily="17" charset="-128"/>
                <a:cs typeface="Times New Roman" pitchFamily="18" charset="0"/>
              </a:rPr>
              <a:t>via p(</a:t>
            </a:r>
            <a:r>
              <a:rPr lang="en-US" altLang="ja-JP" sz="2000" b="1" dirty="0">
                <a:latin typeface="Symbol" pitchFamily="18" charset="2"/>
                <a:ea typeface="HG明朝B" pitchFamily="17" charset="-128"/>
                <a:cs typeface="Times New Roman" pitchFamily="18" charset="0"/>
              </a:rPr>
              <a:t>p</a:t>
            </a:r>
            <a:r>
              <a:rPr lang="en-US" altLang="ja-JP" sz="2000" b="1" baseline="30000" dirty="0">
                <a:latin typeface="Symbol" pitchFamily="18" charset="2"/>
                <a:ea typeface="HG明朝B" pitchFamily="17" charset="-128"/>
                <a:cs typeface="Times New Roman" pitchFamily="18" charset="0"/>
              </a:rPr>
              <a:t>-</a:t>
            </a:r>
            <a:r>
              <a:rPr lang="en-US" altLang="ja-JP" sz="2000" b="1" dirty="0">
                <a:latin typeface="Times New Roman" pitchFamily="18" charset="0"/>
                <a:ea typeface="HG明朝B" pitchFamily="17" charset="-128"/>
                <a:cs typeface="Times New Roman" pitchFamily="18" charset="0"/>
              </a:rPr>
              <a:t>, K</a:t>
            </a:r>
            <a:r>
              <a:rPr lang="en-US" altLang="ja-JP" sz="2000" b="1" baseline="30000" dirty="0">
                <a:latin typeface="Times New Roman" pitchFamily="18" charset="0"/>
                <a:ea typeface="HG明朝B" pitchFamily="17" charset="-128"/>
                <a:cs typeface="Times New Roman" pitchFamily="18" charset="0"/>
              </a:rPr>
              <a:t>-</a:t>
            </a:r>
            <a:r>
              <a:rPr lang="en-US" altLang="ja-JP" sz="2000" b="1" dirty="0">
                <a:latin typeface="Times New Roman" pitchFamily="18" charset="0"/>
                <a:ea typeface="HG明朝B" pitchFamily="17" charset="-128"/>
                <a:cs typeface="Times New Roman" pitchFamily="18" charset="0"/>
              </a:rPr>
              <a:t>) reaction</a:t>
            </a:r>
            <a:r>
              <a:rPr lang="en-US" altLang="ja-JP" sz="2000" b="1" dirty="0">
                <a:latin typeface="Symbol" pitchFamily="18" charset="2"/>
                <a:ea typeface="HG明朝B" pitchFamily="17" charset="-128"/>
                <a:cs typeface="Times New Roman" pitchFamily="18" charset="0"/>
              </a:rPr>
              <a:t> </a:t>
            </a:r>
            <a:endParaRPr lang="en-US" altLang="ja-JP" sz="2000" b="1" dirty="0">
              <a:solidFill>
                <a:schemeClr val="accent2"/>
              </a:solidFill>
              <a:latin typeface="Times New Roman" pitchFamily="18" charset="0"/>
              <a:ea typeface="HG明朝B" pitchFamily="17" charset="-128"/>
              <a:cs typeface="Times New Roman" pitchFamily="18" charset="0"/>
            </a:endParaRPr>
          </a:p>
        </p:txBody>
      </p:sp>
      <p:sp>
        <p:nvSpPr>
          <p:cNvPr id="42" name="スライド番号プレースホルダ 41"/>
          <p:cNvSpPr>
            <a:spLocks noGrp="1"/>
          </p:cNvSpPr>
          <p:nvPr>
            <p:ph type="sldNum" sz="quarter" idx="12"/>
          </p:nvPr>
        </p:nvSpPr>
        <p:spPr/>
        <p:txBody>
          <a:bodyPr/>
          <a:lstStyle/>
          <a:p>
            <a:fld id="{13DEEB07-48F5-490B-A55F-A70CA2A95243}" type="slidenum">
              <a:rPr kumimoji="1" lang="ja-JP" altLang="en-US" smtClean="0"/>
              <a:pPr/>
              <a:t>13</a:t>
            </a:fld>
            <a:endParaRPr kumimoji="1" lang="ja-JP" altLang="en-US"/>
          </a:p>
        </p:txBody>
      </p:sp>
      <p:sp>
        <p:nvSpPr>
          <p:cNvPr id="5" name="下矢印 4"/>
          <p:cNvSpPr/>
          <p:nvPr/>
        </p:nvSpPr>
        <p:spPr>
          <a:xfrm rot="12317638">
            <a:off x="6480572" y="1355096"/>
            <a:ext cx="311944" cy="2398382"/>
          </a:xfrm>
          <a:prstGeom prst="downArrow">
            <a:avLst/>
          </a:prstGeom>
          <a:solidFill>
            <a:srgbClr val="CCC1DA">
              <a:alpha val="45882"/>
            </a:srgbClr>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61485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3188" y="1050925"/>
            <a:ext cx="2103437" cy="5499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0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11713" y="171450"/>
            <a:ext cx="4367212" cy="1543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pic>
        <p:nvPicPr>
          <p:cNvPr id="47108"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49225" y="79375"/>
            <a:ext cx="1851025"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09"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354263" y="296863"/>
            <a:ext cx="2103437"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10" name="Picture 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280444" y="1838328"/>
            <a:ext cx="4354512" cy="2401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11" name="Picture 6"/>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354263" y="4159250"/>
            <a:ext cx="7989887" cy="269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12" name="Picture 7"/>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028700" y="1222375"/>
            <a:ext cx="4160838" cy="971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47113" name="Picture 8"/>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692275" y="4251325"/>
            <a:ext cx="210185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47114" name="Rectangle 9"/>
          <p:cNvSpPr>
            <a:spLocks/>
          </p:cNvSpPr>
          <p:nvPr/>
        </p:nvSpPr>
        <p:spPr bwMode="auto">
          <a:xfrm>
            <a:off x="2238375" y="-146050"/>
            <a:ext cx="2414588"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ctr"/>
            <a:r>
              <a:rPr kumimoji="0" lang="en-US" altLang="ja-JP" sz="2200" b="1">
                <a:solidFill>
                  <a:srgbClr val="000000"/>
                </a:solidFill>
                <a:latin typeface="Gill Sans" charset="0"/>
                <a:sym typeface="Gill Sans" charset="0"/>
              </a:rPr>
              <a:t>Rare Kaon Decay</a:t>
            </a:r>
            <a:r>
              <a:rPr kumimoji="0" lang="en-US" altLang="ja-JP" sz="3200">
                <a:solidFill>
                  <a:srgbClr val="000000"/>
                </a:solidFill>
                <a:latin typeface="Gill Sans" charset="0"/>
                <a:sym typeface="Gill Sans" charset="0"/>
              </a:rPr>
              <a:t> </a:t>
            </a:r>
          </a:p>
        </p:txBody>
      </p:sp>
      <p:grpSp>
        <p:nvGrpSpPr>
          <p:cNvPr id="3" name="グループ化 2"/>
          <p:cNvGrpSpPr/>
          <p:nvPr/>
        </p:nvGrpSpPr>
        <p:grpSpPr>
          <a:xfrm>
            <a:off x="6008597" y="1697037"/>
            <a:ext cx="3150379" cy="2103438"/>
            <a:chOff x="6008597" y="1697037"/>
            <a:chExt cx="3150379" cy="2103438"/>
          </a:xfrm>
        </p:grpSpPr>
        <p:pic>
          <p:nvPicPr>
            <p:cNvPr id="11" name="Picture 9"/>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008597" y="1697037"/>
              <a:ext cx="3150379" cy="2103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2" name="Rectangle 10"/>
            <p:cNvSpPr>
              <a:spLocks/>
            </p:cNvSpPr>
            <p:nvPr/>
          </p:nvSpPr>
          <p:spPr bwMode="auto">
            <a:xfrm>
              <a:off x="6018565" y="1726092"/>
              <a:ext cx="1012825"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nchor="ctr">
              <a:spAutoFit/>
            </a:bodyPr>
            <a:lstStyle/>
            <a:p>
              <a:pPr algn="ctr"/>
              <a:r>
                <a:rPr kumimoji="0" lang="en-US" altLang="ja-JP" b="1" dirty="0">
                  <a:solidFill>
                    <a:schemeClr val="bg1"/>
                  </a:solidFill>
                  <a:latin typeface="Gill Sans" charset="0"/>
                  <a:sym typeface="Gill Sans" charset="0"/>
                </a:rPr>
                <a:t>May 2011</a:t>
              </a:r>
            </a:p>
          </p:txBody>
        </p:sp>
      </p:gr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14</a:t>
            </a:fld>
            <a:endParaRPr kumimoji="1" lang="ja-JP" altLang="en-US"/>
          </a:p>
        </p:txBody>
      </p:sp>
      <p:sp>
        <p:nvSpPr>
          <p:cNvPr id="15" name="下矢印 14"/>
          <p:cNvSpPr/>
          <p:nvPr/>
        </p:nvSpPr>
        <p:spPr>
          <a:xfrm rot="11715186">
            <a:off x="6807671" y="3035496"/>
            <a:ext cx="285870" cy="2349350"/>
          </a:xfrm>
          <a:prstGeom prst="downArrow">
            <a:avLst/>
          </a:prstGeom>
          <a:solidFill>
            <a:schemeClr val="accent4">
              <a:lumMod val="60000"/>
              <a:lumOff val="40000"/>
              <a:alpha val="49020"/>
            </a:schemeClr>
          </a:solidFill>
          <a:ln w="28575">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5398633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0" y="0"/>
            <a:ext cx="9144000" cy="6858000"/>
          </a:xfrm>
          <a:prstGeom prst="rect">
            <a:avLst/>
          </a:prstGeom>
          <a:solidFill>
            <a:srgbClr val="0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554028" y="1052736"/>
            <a:ext cx="8070850" cy="2921000"/>
          </a:xfrm>
          <a:prstGeom prst="rect">
            <a:avLst/>
          </a:prstGeom>
        </p:spPr>
      </p:pic>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15</a:t>
            </a:fld>
            <a:endParaRPr kumimoji="1" lang="ja-JP" altLang="en-US"/>
          </a:p>
        </p:txBody>
      </p:sp>
      <p:grpSp>
        <p:nvGrpSpPr>
          <p:cNvPr id="18" name="グループ化 17"/>
          <p:cNvGrpSpPr/>
          <p:nvPr/>
        </p:nvGrpSpPr>
        <p:grpSpPr>
          <a:xfrm>
            <a:off x="4975031" y="4255748"/>
            <a:ext cx="1505284" cy="1027756"/>
            <a:chOff x="4586444" y="3911218"/>
            <a:chExt cx="1505284" cy="1027756"/>
          </a:xfrm>
        </p:grpSpPr>
        <p:pic>
          <p:nvPicPr>
            <p:cNvPr id="7" name="図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16937" y="3911218"/>
              <a:ext cx="844298" cy="559347"/>
            </a:xfrm>
            <a:prstGeom prst="rect">
              <a:avLst/>
            </a:prstGeom>
            <a:ln>
              <a:solidFill>
                <a:schemeClr val="tx1"/>
              </a:solidFill>
            </a:ln>
          </p:spPr>
        </p:pic>
        <p:sp>
          <p:nvSpPr>
            <p:cNvPr id="9" name="テキスト ボックス 8"/>
            <p:cNvSpPr txBox="1"/>
            <p:nvPr/>
          </p:nvSpPr>
          <p:spPr>
            <a:xfrm>
              <a:off x="4586444" y="4569642"/>
              <a:ext cx="1505284" cy="369332"/>
            </a:xfrm>
            <a:prstGeom prst="rect">
              <a:avLst/>
            </a:prstGeom>
            <a:noFill/>
          </p:spPr>
          <p:txBody>
            <a:bodyPr wrap="none" rtlCol="0">
              <a:spAutoFit/>
            </a:bodyPr>
            <a:lstStyle/>
            <a:p>
              <a:pPr algn="ctr"/>
              <a:r>
                <a:rPr kumimoji="1" lang="en-US" altLang="ja-JP" dirty="0" smtClean="0">
                  <a:solidFill>
                    <a:schemeClr val="bg1"/>
                  </a:solidFill>
                </a:rPr>
                <a:t>Nat. Taiwan  </a:t>
              </a:r>
              <a:r>
                <a:rPr lang="en-US" altLang="ja-JP" dirty="0" smtClean="0">
                  <a:solidFill>
                    <a:schemeClr val="bg1"/>
                  </a:solidFill>
                </a:rPr>
                <a:t>5</a:t>
              </a:r>
              <a:endParaRPr kumimoji="1" lang="ja-JP" altLang="en-US" dirty="0">
                <a:solidFill>
                  <a:schemeClr val="bg1"/>
                </a:solidFill>
              </a:endParaRPr>
            </a:p>
          </p:txBody>
        </p:sp>
      </p:grpSp>
      <p:grpSp>
        <p:nvGrpSpPr>
          <p:cNvPr id="15" name="グループ化 14"/>
          <p:cNvGrpSpPr/>
          <p:nvPr/>
        </p:nvGrpSpPr>
        <p:grpSpPr>
          <a:xfrm>
            <a:off x="861068" y="4255748"/>
            <a:ext cx="1444691" cy="2135752"/>
            <a:chOff x="481877" y="3911218"/>
            <a:chExt cx="1444691" cy="2135752"/>
          </a:xfrm>
        </p:grpSpPr>
        <p:pic>
          <p:nvPicPr>
            <p:cNvPr id="5" name="図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72174" y="3911218"/>
              <a:ext cx="864096" cy="572464"/>
            </a:xfrm>
            <a:prstGeom prst="rect">
              <a:avLst/>
            </a:prstGeom>
            <a:ln>
              <a:solidFill>
                <a:schemeClr val="tx1"/>
              </a:solidFill>
            </a:ln>
          </p:spPr>
        </p:pic>
        <p:sp>
          <p:nvSpPr>
            <p:cNvPr id="11" name="テキスト ボックス 10"/>
            <p:cNvSpPr txBox="1"/>
            <p:nvPr/>
          </p:nvSpPr>
          <p:spPr>
            <a:xfrm>
              <a:off x="481877" y="4569642"/>
              <a:ext cx="1444691" cy="1477328"/>
            </a:xfrm>
            <a:prstGeom prst="rect">
              <a:avLst/>
            </a:prstGeom>
            <a:noFill/>
          </p:spPr>
          <p:txBody>
            <a:bodyPr wrap="none" rtlCol="0">
              <a:spAutoFit/>
            </a:bodyPr>
            <a:lstStyle/>
            <a:p>
              <a:r>
                <a:rPr lang="en-US" altLang="ja-JP" dirty="0" smtClean="0">
                  <a:solidFill>
                    <a:schemeClr val="bg1"/>
                  </a:solidFill>
                </a:rPr>
                <a:t>Cheju </a:t>
              </a:r>
              <a:r>
                <a:rPr kumimoji="1" lang="en-US" altLang="ja-JP" dirty="0" smtClean="0">
                  <a:solidFill>
                    <a:schemeClr val="bg1"/>
                  </a:solidFill>
                </a:rPr>
                <a:t> 2</a:t>
              </a:r>
            </a:p>
            <a:p>
              <a:r>
                <a:rPr kumimoji="1" lang="en-US" altLang="ja-JP" dirty="0" err="1" smtClean="0">
                  <a:solidFill>
                    <a:schemeClr val="bg1"/>
                  </a:solidFill>
                </a:rPr>
                <a:t>Chonbuk</a:t>
              </a:r>
              <a:r>
                <a:rPr kumimoji="1" lang="en-US" altLang="ja-JP" dirty="0" smtClean="0">
                  <a:solidFill>
                    <a:schemeClr val="bg1"/>
                  </a:solidFill>
                </a:rPr>
                <a:t>  1</a:t>
              </a:r>
            </a:p>
            <a:p>
              <a:r>
                <a:rPr lang="en-US" altLang="ja-JP" dirty="0" err="1" smtClean="0">
                  <a:solidFill>
                    <a:schemeClr val="bg1"/>
                  </a:solidFill>
                </a:rPr>
                <a:t>Kyungpook</a:t>
              </a:r>
              <a:r>
                <a:rPr lang="en-US" altLang="ja-JP" dirty="0" smtClean="0">
                  <a:solidFill>
                    <a:schemeClr val="bg1"/>
                  </a:solidFill>
                </a:rPr>
                <a:t>  2</a:t>
              </a:r>
            </a:p>
            <a:p>
              <a:r>
                <a:rPr lang="en-US" altLang="ja-JP" dirty="0" smtClean="0">
                  <a:solidFill>
                    <a:schemeClr val="bg1"/>
                  </a:solidFill>
                </a:rPr>
                <a:t>Pusan  3</a:t>
              </a:r>
            </a:p>
            <a:p>
              <a:r>
                <a:rPr kumimoji="1" lang="en-US" altLang="ja-JP" dirty="0" smtClean="0">
                  <a:solidFill>
                    <a:schemeClr val="bg1"/>
                  </a:solidFill>
                </a:rPr>
                <a:t>Soul 2</a:t>
              </a:r>
            </a:p>
          </p:txBody>
        </p:sp>
      </p:grpSp>
      <p:grpSp>
        <p:nvGrpSpPr>
          <p:cNvPr id="16" name="グループ化 15"/>
          <p:cNvGrpSpPr/>
          <p:nvPr/>
        </p:nvGrpSpPr>
        <p:grpSpPr>
          <a:xfrm>
            <a:off x="2435286" y="4255748"/>
            <a:ext cx="1308050" cy="2135752"/>
            <a:chOff x="2346392" y="3911218"/>
            <a:chExt cx="1308050" cy="2135752"/>
          </a:xfrm>
        </p:grpSpPr>
        <p:pic>
          <p:nvPicPr>
            <p:cNvPr id="4" name="図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568369" y="3911218"/>
              <a:ext cx="864097" cy="572464"/>
            </a:xfrm>
            <a:prstGeom prst="rect">
              <a:avLst/>
            </a:prstGeom>
            <a:ln>
              <a:solidFill>
                <a:schemeClr val="tx1"/>
              </a:solidFill>
            </a:ln>
          </p:spPr>
        </p:pic>
        <p:sp>
          <p:nvSpPr>
            <p:cNvPr id="12" name="テキスト ボックス 11"/>
            <p:cNvSpPr txBox="1"/>
            <p:nvPr/>
          </p:nvSpPr>
          <p:spPr>
            <a:xfrm>
              <a:off x="2346392" y="4569642"/>
              <a:ext cx="1308050" cy="1477328"/>
            </a:xfrm>
            <a:prstGeom prst="rect">
              <a:avLst/>
            </a:prstGeom>
            <a:noFill/>
          </p:spPr>
          <p:txBody>
            <a:bodyPr wrap="none" rtlCol="0">
              <a:spAutoFit/>
            </a:bodyPr>
            <a:lstStyle/>
            <a:p>
              <a:r>
                <a:rPr lang="en-US" altLang="ja-JP" dirty="0" smtClean="0">
                  <a:solidFill>
                    <a:schemeClr val="bg1"/>
                  </a:solidFill>
                </a:rPr>
                <a:t>KEK </a:t>
              </a:r>
              <a:r>
                <a:rPr kumimoji="1" lang="en-US" altLang="ja-JP" dirty="0" smtClean="0">
                  <a:solidFill>
                    <a:schemeClr val="bg1"/>
                  </a:solidFill>
                </a:rPr>
                <a:t> 7</a:t>
              </a:r>
            </a:p>
            <a:p>
              <a:r>
                <a:rPr lang="en-US" altLang="ja-JP" dirty="0" smtClean="0">
                  <a:solidFill>
                    <a:schemeClr val="bg1"/>
                  </a:solidFill>
                </a:rPr>
                <a:t>Kyoto  9</a:t>
              </a:r>
              <a:endParaRPr kumimoji="1" lang="en-US" altLang="ja-JP" dirty="0" smtClean="0">
                <a:solidFill>
                  <a:schemeClr val="bg1"/>
                </a:solidFill>
              </a:endParaRPr>
            </a:p>
            <a:p>
              <a:r>
                <a:rPr lang="en-US" altLang="ja-JP" dirty="0" smtClean="0">
                  <a:solidFill>
                    <a:schemeClr val="bg1"/>
                  </a:solidFill>
                </a:rPr>
                <a:t>Osaka  11</a:t>
              </a:r>
            </a:p>
            <a:p>
              <a:r>
                <a:rPr lang="en-US" altLang="ja-JP" dirty="0" smtClean="0">
                  <a:solidFill>
                    <a:schemeClr val="bg1"/>
                  </a:solidFill>
                </a:rPr>
                <a:t>Saga  6</a:t>
              </a:r>
            </a:p>
            <a:p>
              <a:r>
                <a:rPr kumimoji="1" lang="en-US" altLang="ja-JP" dirty="0" smtClean="0">
                  <a:solidFill>
                    <a:schemeClr val="bg1"/>
                  </a:solidFill>
                </a:rPr>
                <a:t>Yamagata  2</a:t>
              </a:r>
            </a:p>
          </p:txBody>
        </p:sp>
      </p:grpSp>
      <p:grpSp>
        <p:nvGrpSpPr>
          <p:cNvPr id="17" name="グループ化 16"/>
          <p:cNvGrpSpPr/>
          <p:nvPr/>
        </p:nvGrpSpPr>
        <p:grpSpPr>
          <a:xfrm>
            <a:off x="3992430" y="4255748"/>
            <a:ext cx="875607" cy="1027756"/>
            <a:chOff x="3723960" y="3911218"/>
            <a:chExt cx="875607" cy="1027756"/>
          </a:xfrm>
        </p:grpSpPr>
        <p:pic>
          <p:nvPicPr>
            <p:cNvPr id="6" name="図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723960" y="3911218"/>
              <a:ext cx="845176" cy="559929"/>
            </a:xfrm>
            <a:prstGeom prst="rect">
              <a:avLst/>
            </a:prstGeom>
            <a:ln>
              <a:solidFill>
                <a:schemeClr val="tx1"/>
              </a:solidFill>
            </a:ln>
          </p:spPr>
        </p:pic>
        <p:sp>
          <p:nvSpPr>
            <p:cNvPr id="13" name="テキスト ボックス 12"/>
            <p:cNvSpPr txBox="1"/>
            <p:nvPr/>
          </p:nvSpPr>
          <p:spPr>
            <a:xfrm>
              <a:off x="3786524" y="4569642"/>
              <a:ext cx="813043" cy="369332"/>
            </a:xfrm>
            <a:prstGeom prst="rect">
              <a:avLst/>
            </a:prstGeom>
            <a:noFill/>
          </p:spPr>
          <p:txBody>
            <a:bodyPr wrap="none" rtlCol="0">
              <a:spAutoFit/>
            </a:bodyPr>
            <a:lstStyle/>
            <a:p>
              <a:r>
                <a:rPr lang="en-US" altLang="ja-JP" dirty="0" smtClean="0">
                  <a:solidFill>
                    <a:schemeClr val="bg1"/>
                  </a:solidFill>
                </a:rPr>
                <a:t>JINR  4</a:t>
              </a:r>
              <a:endParaRPr kumimoji="1" lang="en-US" altLang="ja-JP" dirty="0" smtClean="0">
                <a:solidFill>
                  <a:schemeClr val="bg1"/>
                </a:solidFill>
              </a:endParaRPr>
            </a:p>
          </p:txBody>
        </p:sp>
      </p:grpSp>
      <p:grpSp>
        <p:nvGrpSpPr>
          <p:cNvPr id="19" name="グループ化 18"/>
          <p:cNvGrpSpPr/>
          <p:nvPr/>
        </p:nvGrpSpPr>
        <p:grpSpPr>
          <a:xfrm>
            <a:off x="6533669" y="4255748"/>
            <a:ext cx="1851276" cy="1581754"/>
            <a:chOff x="6948264" y="3911218"/>
            <a:chExt cx="1851276" cy="1581754"/>
          </a:xfrm>
        </p:grpSpPr>
        <p:pic>
          <p:nvPicPr>
            <p:cNvPr id="8" name="図 7"/>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451754" y="3911218"/>
              <a:ext cx="844297" cy="559347"/>
            </a:xfrm>
            <a:prstGeom prst="rect">
              <a:avLst/>
            </a:prstGeom>
            <a:ln>
              <a:solidFill>
                <a:schemeClr val="tx1"/>
              </a:solidFill>
            </a:ln>
          </p:spPr>
        </p:pic>
        <p:sp>
          <p:nvSpPr>
            <p:cNvPr id="14" name="テキスト ボックス 13"/>
            <p:cNvSpPr txBox="1"/>
            <p:nvPr/>
          </p:nvSpPr>
          <p:spPr>
            <a:xfrm>
              <a:off x="6948264" y="4569642"/>
              <a:ext cx="1851276" cy="923330"/>
            </a:xfrm>
            <a:prstGeom prst="rect">
              <a:avLst/>
            </a:prstGeom>
            <a:noFill/>
          </p:spPr>
          <p:txBody>
            <a:bodyPr wrap="none" rtlCol="0">
              <a:spAutoFit/>
            </a:bodyPr>
            <a:lstStyle/>
            <a:p>
              <a:r>
                <a:rPr lang="en-US" altLang="ja-JP" dirty="0" smtClean="0">
                  <a:solidFill>
                    <a:schemeClr val="bg1"/>
                  </a:solidFill>
                </a:rPr>
                <a:t>Arizona State  2</a:t>
              </a:r>
            </a:p>
            <a:p>
              <a:r>
                <a:rPr lang="en-US" altLang="ja-JP" dirty="0" smtClean="0">
                  <a:solidFill>
                    <a:schemeClr val="bg1"/>
                  </a:solidFill>
                </a:rPr>
                <a:t>Chicago  5</a:t>
              </a:r>
            </a:p>
            <a:p>
              <a:r>
                <a:rPr lang="en-US" altLang="ja-JP" dirty="0" smtClean="0">
                  <a:solidFill>
                    <a:schemeClr val="bg1"/>
                  </a:solidFill>
                </a:rPr>
                <a:t>Michigan State  4 </a:t>
              </a:r>
              <a:endParaRPr kumimoji="1" lang="en-US" altLang="ja-JP" dirty="0" smtClean="0">
                <a:solidFill>
                  <a:schemeClr val="bg1"/>
                </a:solidFill>
              </a:endParaRPr>
            </a:p>
          </p:txBody>
        </p:sp>
      </p:grpSp>
      <p:sp>
        <p:nvSpPr>
          <p:cNvPr id="20" name="テキスト ボックス 19"/>
          <p:cNvSpPr txBox="1"/>
          <p:nvPr/>
        </p:nvSpPr>
        <p:spPr>
          <a:xfrm>
            <a:off x="2904055" y="314716"/>
            <a:ext cx="3514424" cy="461665"/>
          </a:xfrm>
          <a:prstGeom prst="rect">
            <a:avLst/>
          </a:prstGeom>
          <a:noFill/>
        </p:spPr>
        <p:txBody>
          <a:bodyPr wrap="none" rtlCol="0">
            <a:spAutoFit/>
          </a:bodyPr>
          <a:lstStyle/>
          <a:p>
            <a:r>
              <a:rPr kumimoji="1" lang="en-US" altLang="ja-JP" sz="2400" b="1" dirty="0" smtClean="0">
                <a:solidFill>
                  <a:srgbClr val="00FFFF"/>
                </a:solidFill>
                <a:effectLst>
                  <a:outerShdw blurRad="38100" dist="38100" dir="2700000" algn="tl">
                    <a:srgbClr val="000000">
                      <a:alpha val="43137"/>
                    </a:srgbClr>
                  </a:outerShdw>
                </a:effectLst>
              </a:rPr>
              <a:t>KOTO : Collaboration  :  65</a:t>
            </a:r>
            <a:endParaRPr kumimoji="1" lang="ja-JP" altLang="en-US" sz="2400" b="1" dirty="0">
              <a:solidFill>
                <a:srgbClr val="00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78833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c7c78240a7da1d73dc12-1024.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469255" cy="980728"/>
          </a:xfrm>
          <a:prstGeom prst="rect">
            <a:avLst/>
          </a:prstGeom>
        </p:spPr>
      </p:pic>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16</a:t>
            </a:fld>
            <a:endParaRPr kumimoji="1" lang="ja-JP" altLang="en-US"/>
          </a:p>
        </p:txBody>
      </p:sp>
      <p:sp>
        <p:nvSpPr>
          <p:cNvPr id="6" name="テキスト ボックス 5"/>
          <p:cNvSpPr txBox="1"/>
          <p:nvPr/>
        </p:nvSpPr>
        <p:spPr>
          <a:xfrm>
            <a:off x="1691680" y="202327"/>
            <a:ext cx="6553397" cy="523220"/>
          </a:xfrm>
          <a:prstGeom prst="rect">
            <a:avLst/>
          </a:prstGeom>
          <a:solidFill>
            <a:schemeClr val="accent3">
              <a:lumMod val="40000"/>
              <a:lumOff val="60000"/>
            </a:schemeClr>
          </a:solidFill>
        </p:spPr>
        <p:txBody>
          <a:bodyPr wrap="none" rtlCol="0">
            <a:spAutoFit/>
          </a:bodyPr>
          <a:lstStyle/>
          <a:p>
            <a:r>
              <a:rPr kumimoji="1" lang="en-US" altLang="ja-JP" sz="2800" b="1" dirty="0" smtClean="0">
                <a:solidFill>
                  <a:srgbClr val="000080"/>
                </a:solidFill>
                <a:effectLst>
                  <a:outerShdw blurRad="38100" dist="38100" dir="2700000" algn="tl">
                    <a:srgbClr val="000000">
                      <a:alpha val="43137"/>
                    </a:srgbClr>
                  </a:outerShdw>
                </a:effectLst>
                <a:latin typeface="Arial" pitchFamily="34" charset="0"/>
                <a:cs typeface="Arial" pitchFamily="34" charset="0"/>
              </a:rPr>
              <a:t>Quark Flavor Physics in China (IHEP)</a:t>
            </a:r>
            <a:endParaRPr kumimoji="1" lang="ja-JP" altLang="en-US" sz="2800" b="1" dirty="0">
              <a:solidFill>
                <a:srgbClr val="000080"/>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図 6"/>
          <p:cNvPicPr>
            <a:picLocks noChangeAspect="1"/>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059832" y="872095"/>
            <a:ext cx="4133850" cy="1320800"/>
          </a:xfrm>
          <a:prstGeom prst="rect">
            <a:avLst/>
          </a:prstGeom>
        </p:spPr>
      </p:pic>
      <p:grpSp>
        <p:nvGrpSpPr>
          <p:cNvPr id="16" name="グループ化 15"/>
          <p:cNvGrpSpPr/>
          <p:nvPr/>
        </p:nvGrpSpPr>
        <p:grpSpPr>
          <a:xfrm>
            <a:off x="307458" y="2420887"/>
            <a:ext cx="8646166" cy="4378541"/>
            <a:chOff x="307458" y="2420887"/>
            <a:chExt cx="8646166" cy="4378541"/>
          </a:xfrm>
        </p:grpSpPr>
        <p:pic>
          <p:nvPicPr>
            <p:cNvPr id="8" name="図 7"/>
            <p:cNvPicPr>
              <a:picLocks noChangeAspect="1"/>
            </p:cNvPicPr>
            <p:nvPr/>
          </p:nvPicPr>
          <p:blipFill>
            <a:blip r:embed="rId5" cstate="print">
              <a:extLst>
                <a:ext uri="{BEBA8EAE-BF5A-486C-A8C5-ECC9F3942E4B}">
                  <a14:imgProps xmlns:a14="http://schemas.microsoft.com/office/drawing/2010/main" xmlns="">
                    <a14:imgLayer r:embed="rId6">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07458" y="2420887"/>
              <a:ext cx="6912768" cy="4378541"/>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743574" y="2963224"/>
              <a:ext cx="4210050" cy="1833927"/>
            </a:xfrm>
            <a:prstGeom prst="rect">
              <a:avLst/>
            </a:prstGeom>
          </p:spPr>
        </p:pic>
        <p:pic>
          <p:nvPicPr>
            <p:cNvPr id="10" name="図 9"/>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788024" y="4797152"/>
              <a:ext cx="4165600" cy="1979946"/>
            </a:xfrm>
            <a:prstGeom prst="rect">
              <a:avLst/>
            </a:prstGeom>
          </p:spPr>
        </p:pic>
        <p:cxnSp>
          <p:nvCxnSpPr>
            <p:cNvPr id="12" name="直線矢印コネクタ 11"/>
            <p:cNvCxnSpPr/>
            <p:nvPr/>
          </p:nvCxnSpPr>
          <p:spPr>
            <a:xfrm flipV="1">
              <a:off x="3419872" y="4005064"/>
              <a:ext cx="2016224" cy="360040"/>
            </a:xfrm>
            <a:prstGeom prst="straightConnector1">
              <a:avLst/>
            </a:prstGeom>
            <a:ln w="38100">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3995936" y="3068960"/>
              <a:ext cx="64807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261070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646141" y="3912067"/>
            <a:ext cx="6170265" cy="2808312"/>
          </a:xfrm>
          <a:prstGeom prst="rect">
            <a:avLst/>
          </a:prstGeom>
        </p:spPr>
      </p:pic>
      <p:pic>
        <p:nvPicPr>
          <p:cNvPr id="3" name="図 2"/>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619672" y="116632"/>
            <a:ext cx="6534150" cy="3771900"/>
          </a:xfrm>
          <a:prstGeom prst="rect">
            <a:avLst/>
          </a:prstGeom>
        </p:spPr>
      </p:pic>
      <p:sp>
        <p:nvSpPr>
          <p:cNvPr id="4" name="スライド番号プレースホルダー 3"/>
          <p:cNvSpPr>
            <a:spLocks noGrp="1"/>
          </p:cNvSpPr>
          <p:nvPr>
            <p:ph type="sldNum" sz="quarter" idx="12"/>
          </p:nvPr>
        </p:nvSpPr>
        <p:spPr/>
        <p:txBody>
          <a:bodyPr/>
          <a:lstStyle/>
          <a:p>
            <a:fld id="{7551AC77-3FB6-4DE6-BE8E-A9C9F12454E6}" type="slidenum">
              <a:rPr kumimoji="1" lang="ja-JP" altLang="en-US" smtClean="0"/>
              <a:pPr/>
              <a:t>17</a:t>
            </a:fld>
            <a:endParaRPr kumimoji="1" lang="ja-JP" altLang="en-US"/>
          </a:p>
        </p:txBody>
      </p:sp>
    </p:spTree>
    <p:extLst>
      <p:ext uri="{BB962C8B-B14F-4D97-AF65-F5344CB8AC3E}">
        <p14:creationId xmlns:p14="http://schemas.microsoft.com/office/powerpoint/2010/main" xmlns="" val="3736295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260648"/>
            <a:ext cx="9144000" cy="6366533"/>
          </a:xfrm>
          <a:prstGeom prst="rect">
            <a:avLst/>
          </a:prstGeom>
        </p:spPr>
      </p:pic>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526456" y="1703015"/>
            <a:ext cx="8064896" cy="5184576"/>
          </a:xfrm>
          <a:prstGeom prst="rect">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665041" y="706481"/>
            <a:ext cx="3777701" cy="523220"/>
          </a:xfrm>
          <a:prstGeom prst="rect">
            <a:avLst/>
          </a:prstGeom>
          <a:noFill/>
        </p:spPr>
        <p:txBody>
          <a:bodyPr wrap="none" rtlCol="0">
            <a:spAutoFit/>
          </a:bodyPr>
          <a:lstStyle/>
          <a:p>
            <a:r>
              <a:rPr lang="en-US" altLang="ja-JP" sz="2800" b="1" u="sng" dirty="0" smtClean="0">
                <a:solidFill>
                  <a:srgbClr val="0000FF"/>
                </a:solidFill>
                <a:latin typeface="Constantia" pitchFamily="18" charset="0"/>
              </a:rPr>
              <a:t>BESIII</a:t>
            </a:r>
            <a:r>
              <a:rPr kumimoji="1" lang="en-US" altLang="ja-JP" sz="2800" b="1" u="sng" dirty="0" smtClean="0">
                <a:solidFill>
                  <a:srgbClr val="0000FF"/>
                </a:solidFill>
                <a:latin typeface="Constantia" pitchFamily="18" charset="0"/>
              </a:rPr>
              <a:t>  Collaboration</a:t>
            </a:r>
            <a:endParaRPr kumimoji="1" lang="ja-JP" altLang="en-US" sz="2800" b="1" u="sng" dirty="0">
              <a:solidFill>
                <a:srgbClr val="0000FF"/>
              </a:solidFill>
              <a:latin typeface="Constantia" pitchFamily="18" charset="0"/>
            </a:endParaRPr>
          </a:p>
        </p:txBody>
      </p:sp>
      <p:grpSp>
        <p:nvGrpSpPr>
          <p:cNvPr id="2" name="グループ化 1"/>
          <p:cNvGrpSpPr/>
          <p:nvPr/>
        </p:nvGrpSpPr>
        <p:grpSpPr>
          <a:xfrm>
            <a:off x="1308840" y="3331068"/>
            <a:ext cx="6644143" cy="3187281"/>
            <a:chOff x="1324780" y="2378967"/>
            <a:chExt cx="6644143" cy="3187281"/>
          </a:xfrm>
        </p:grpSpPr>
        <p:pic>
          <p:nvPicPr>
            <p:cNvPr id="12" name="図 11" descr="c7c78240a7da1d73dc12-1024.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24780" y="2378967"/>
              <a:ext cx="742917" cy="495897"/>
            </a:xfrm>
            <a:prstGeom prst="rect">
              <a:avLst/>
            </a:prstGeom>
          </p:spPr>
        </p:pic>
        <p:pic>
          <p:nvPicPr>
            <p:cNvPr id="13" name="図 12" descr="jp100.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24780" y="4375964"/>
              <a:ext cx="746207" cy="495926"/>
            </a:xfrm>
            <a:prstGeom prst="rect">
              <a:avLst/>
            </a:prstGeom>
          </p:spPr>
        </p:pic>
        <p:pic>
          <p:nvPicPr>
            <p:cNvPr id="14" name="図 13" descr="us50.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788024" y="5045981"/>
              <a:ext cx="785308" cy="520267"/>
            </a:xfrm>
            <a:prstGeom prst="rect">
              <a:avLst/>
            </a:prstGeom>
          </p:spPr>
        </p:pic>
        <p:pic>
          <p:nvPicPr>
            <p:cNvPr id="15" name="図 14" descr="de50.gif"/>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324780" y="3032941"/>
              <a:ext cx="749777" cy="496728"/>
            </a:xfrm>
            <a:prstGeom prst="rect">
              <a:avLst/>
            </a:prstGeom>
          </p:spPr>
        </p:pic>
        <p:pic>
          <p:nvPicPr>
            <p:cNvPr id="16" name="図 15" descr="it50.gif"/>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324780" y="3703592"/>
              <a:ext cx="749777" cy="496728"/>
            </a:xfrm>
            <a:prstGeom prst="rect">
              <a:avLst/>
            </a:prstGeom>
          </p:spPr>
        </p:pic>
        <p:pic>
          <p:nvPicPr>
            <p:cNvPr id="17" name="図 16" descr="nl501.gif"/>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788024" y="2380824"/>
              <a:ext cx="742917" cy="492183"/>
            </a:xfrm>
            <a:prstGeom prst="rect">
              <a:avLst/>
            </a:prstGeom>
          </p:spPr>
        </p:pic>
        <p:pic>
          <p:nvPicPr>
            <p:cNvPr id="18" name="図 17" descr="pk503.gif"/>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788024" y="3032416"/>
              <a:ext cx="751364" cy="497779"/>
            </a:xfrm>
            <a:prstGeom prst="rect">
              <a:avLst/>
            </a:prstGeom>
          </p:spPr>
        </p:pic>
        <p:pic>
          <p:nvPicPr>
            <p:cNvPr id="19" name="図 18" descr="ru502.gif"/>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4788024" y="3703067"/>
              <a:ext cx="751364" cy="497779"/>
            </a:xfrm>
            <a:prstGeom prst="rect">
              <a:avLst/>
            </a:prstGeom>
          </p:spPr>
        </p:pic>
        <p:pic>
          <p:nvPicPr>
            <p:cNvPr id="20" name="図 19" descr="ua503.gif"/>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4788024" y="4375038"/>
              <a:ext cx="751364" cy="497779"/>
            </a:xfrm>
            <a:prstGeom prst="rect">
              <a:avLst/>
            </a:prstGeom>
          </p:spPr>
        </p:pic>
        <p:pic>
          <p:nvPicPr>
            <p:cNvPr id="21" name="図 20" descr="gukki.gif"/>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1324780" y="5047798"/>
              <a:ext cx="749777" cy="516632"/>
            </a:xfrm>
            <a:prstGeom prst="rect">
              <a:avLst/>
            </a:prstGeom>
          </p:spPr>
        </p:pic>
        <p:sp>
          <p:nvSpPr>
            <p:cNvPr id="25" name="テキスト ボックス 24"/>
            <p:cNvSpPr txBox="1"/>
            <p:nvPr/>
          </p:nvSpPr>
          <p:spPr>
            <a:xfrm>
              <a:off x="2167691" y="2457638"/>
              <a:ext cx="2498504" cy="338554"/>
            </a:xfrm>
            <a:prstGeom prst="rect">
              <a:avLst/>
            </a:prstGeom>
            <a:noFill/>
          </p:spPr>
          <p:txBody>
            <a:bodyPr wrap="none" rtlCol="0">
              <a:spAutoFit/>
            </a:bodyPr>
            <a:lstStyle/>
            <a:p>
              <a:r>
                <a:rPr lang="en-US" altLang="ja-JP" sz="1600" b="1" dirty="0" smtClean="0">
                  <a:solidFill>
                    <a:schemeClr val="bg1"/>
                  </a:solidFill>
                </a:rPr>
                <a:t>274</a:t>
              </a:r>
              <a:r>
                <a:rPr kumimoji="1" lang="en-US" altLang="ja-JP" sz="1600" b="1" dirty="0" smtClean="0">
                  <a:solidFill>
                    <a:schemeClr val="bg1"/>
                  </a:solidFill>
                </a:rPr>
                <a:t> members, 29 Institutes</a:t>
              </a:r>
              <a:endParaRPr kumimoji="1" lang="ja-JP" altLang="en-US" sz="1600" b="1" dirty="0">
                <a:solidFill>
                  <a:schemeClr val="bg1"/>
                </a:solidFill>
              </a:endParaRPr>
            </a:p>
          </p:txBody>
        </p:sp>
        <p:sp>
          <p:nvSpPr>
            <p:cNvPr id="23" name="テキスト ボックス 22"/>
            <p:cNvSpPr txBox="1"/>
            <p:nvPr/>
          </p:nvSpPr>
          <p:spPr>
            <a:xfrm>
              <a:off x="2167691" y="3112028"/>
              <a:ext cx="2250040" cy="338554"/>
            </a:xfrm>
            <a:prstGeom prst="rect">
              <a:avLst/>
            </a:prstGeom>
            <a:noFill/>
          </p:spPr>
          <p:txBody>
            <a:bodyPr wrap="none" rtlCol="0">
              <a:spAutoFit/>
            </a:bodyPr>
            <a:lstStyle/>
            <a:p>
              <a:r>
                <a:rPr kumimoji="1" lang="en-US" altLang="ja-JP" sz="1600" b="1" dirty="0" smtClean="0">
                  <a:solidFill>
                    <a:schemeClr val="bg1"/>
                  </a:solidFill>
                </a:rPr>
                <a:t>8 members, </a:t>
              </a:r>
              <a:r>
                <a:rPr lang="en-US" altLang="ja-JP" sz="1600" b="1" dirty="0" smtClean="0">
                  <a:solidFill>
                    <a:schemeClr val="bg1"/>
                  </a:solidFill>
                </a:rPr>
                <a:t>3</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26" name="テキスト ボックス 25"/>
            <p:cNvSpPr txBox="1"/>
            <p:nvPr/>
          </p:nvSpPr>
          <p:spPr>
            <a:xfrm>
              <a:off x="2167691" y="3782679"/>
              <a:ext cx="2185919" cy="338554"/>
            </a:xfrm>
            <a:prstGeom prst="rect">
              <a:avLst/>
            </a:prstGeom>
            <a:noFill/>
          </p:spPr>
          <p:txBody>
            <a:bodyPr wrap="none" rtlCol="0">
              <a:spAutoFit/>
            </a:bodyPr>
            <a:lstStyle/>
            <a:p>
              <a:r>
                <a:rPr lang="en-US" altLang="ja-JP" sz="1600" b="1" dirty="0">
                  <a:solidFill>
                    <a:schemeClr val="bg1"/>
                  </a:solidFill>
                </a:rPr>
                <a:t>9</a:t>
              </a:r>
              <a:r>
                <a:rPr kumimoji="1" lang="en-US" altLang="ja-JP" sz="1600" b="1" dirty="0" smtClean="0">
                  <a:solidFill>
                    <a:schemeClr val="bg1"/>
                  </a:solidFill>
                </a:rPr>
                <a:t> members, </a:t>
              </a:r>
              <a:r>
                <a:rPr lang="en-US" altLang="ja-JP" sz="1600" b="1" dirty="0">
                  <a:solidFill>
                    <a:schemeClr val="bg1"/>
                  </a:solidFill>
                </a:rPr>
                <a:t>2</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27" name="テキスト ボックス 26"/>
            <p:cNvSpPr txBox="1"/>
            <p:nvPr/>
          </p:nvSpPr>
          <p:spPr>
            <a:xfrm>
              <a:off x="2167691" y="4454650"/>
              <a:ext cx="2185919" cy="338554"/>
            </a:xfrm>
            <a:prstGeom prst="rect">
              <a:avLst/>
            </a:prstGeom>
            <a:noFill/>
          </p:spPr>
          <p:txBody>
            <a:bodyPr wrap="none" rtlCol="0">
              <a:spAutoFit/>
            </a:bodyPr>
            <a:lstStyle/>
            <a:p>
              <a:r>
                <a:rPr lang="en-US" altLang="ja-JP" sz="1600" b="1" dirty="0" smtClean="0">
                  <a:solidFill>
                    <a:schemeClr val="bg1"/>
                  </a:solidFill>
                </a:rPr>
                <a:t>3</a:t>
              </a:r>
              <a:r>
                <a:rPr kumimoji="1" lang="en-US" altLang="ja-JP" sz="1600" b="1" dirty="0" smtClean="0">
                  <a:solidFill>
                    <a:schemeClr val="bg1"/>
                  </a:solidFill>
                </a:rPr>
                <a:t> members, </a:t>
              </a:r>
              <a:r>
                <a:rPr lang="en-US" altLang="ja-JP" sz="1600" b="1" dirty="0">
                  <a:solidFill>
                    <a:schemeClr val="bg1"/>
                  </a:solidFill>
                </a:rPr>
                <a:t>1</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28" name="テキスト ボックス 27"/>
            <p:cNvSpPr txBox="1"/>
            <p:nvPr/>
          </p:nvSpPr>
          <p:spPr>
            <a:xfrm>
              <a:off x="2167691" y="5136837"/>
              <a:ext cx="2185919" cy="338554"/>
            </a:xfrm>
            <a:prstGeom prst="rect">
              <a:avLst/>
            </a:prstGeom>
            <a:noFill/>
          </p:spPr>
          <p:txBody>
            <a:bodyPr wrap="none" rtlCol="0">
              <a:spAutoFit/>
            </a:bodyPr>
            <a:lstStyle/>
            <a:p>
              <a:r>
                <a:rPr lang="en-US" altLang="ja-JP" sz="1600" b="1" dirty="0" smtClean="0">
                  <a:solidFill>
                    <a:schemeClr val="bg1"/>
                  </a:solidFill>
                </a:rPr>
                <a:t>1</a:t>
              </a:r>
              <a:r>
                <a:rPr kumimoji="1" lang="en-US" altLang="ja-JP" sz="1600" b="1" dirty="0" smtClean="0">
                  <a:solidFill>
                    <a:schemeClr val="bg1"/>
                  </a:solidFill>
                </a:rPr>
                <a:t> members, </a:t>
              </a:r>
              <a:r>
                <a:rPr lang="en-US" altLang="ja-JP" sz="1600" b="1" dirty="0">
                  <a:solidFill>
                    <a:schemeClr val="bg1"/>
                  </a:solidFill>
                </a:rPr>
                <a:t>1</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29" name="テキスト ボックス 28"/>
            <p:cNvSpPr txBox="1"/>
            <p:nvPr/>
          </p:nvSpPr>
          <p:spPr>
            <a:xfrm>
              <a:off x="5678809" y="2457638"/>
              <a:ext cx="2185919" cy="338554"/>
            </a:xfrm>
            <a:prstGeom prst="rect">
              <a:avLst/>
            </a:prstGeom>
            <a:noFill/>
          </p:spPr>
          <p:txBody>
            <a:bodyPr wrap="none" rtlCol="0">
              <a:spAutoFit/>
            </a:bodyPr>
            <a:lstStyle/>
            <a:p>
              <a:r>
                <a:rPr lang="en-US" altLang="ja-JP" sz="1600" b="1" dirty="0">
                  <a:solidFill>
                    <a:schemeClr val="bg1"/>
                  </a:solidFill>
                </a:rPr>
                <a:t>5</a:t>
              </a:r>
              <a:r>
                <a:rPr kumimoji="1" lang="en-US" altLang="ja-JP" sz="1600" b="1" dirty="0" smtClean="0">
                  <a:solidFill>
                    <a:schemeClr val="bg1"/>
                  </a:solidFill>
                </a:rPr>
                <a:t> members, </a:t>
              </a:r>
              <a:r>
                <a:rPr lang="en-US" altLang="ja-JP" sz="1600" b="1" dirty="0" smtClean="0">
                  <a:solidFill>
                    <a:schemeClr val="bg1"/>
                  </a:solidFill>
                </a:rPr>
                <a:t>1</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30" name="テキスト ボックス 29"/>
            <p:cNvSpPr txBox="1"/>
            <p:nvPr/>
          </p:nvSpPr>
          <p:spPr>
            <a:xfrm>
              <a:off x="5678809" y="3112028"/>
              <a:ext cx="2185919" cy="338554"/>
            </a:xfrm>
            <a:prstGeom prst="rect">
              <a:avLst/>
            </a:prstGeom>
            <a:noFill/>
          </p:spPr>
          <p:txBody>
            <a:bodyPr wrap="none" rtlCol="0">
              <a:spAutoFit/>
            </a:bodyPr>
            <a:lstStyle/>
            <a:p>
              <a:r>
                <a:rPr lang="en-US" altLang="ja-JP" sz="1600" b="1" dirty="0" smtClean="0">
                  <a:solidFill>
                    <a:schemeClr val="bg1"/>
                  </a:solidFill>
                </a:rPr>
                <a:t>4</a:t>
              </a:r>
              <a:r>
                <a:rPr kumimoji="1" lang="en-US" altLang="ja-JP" sz="1600" b="1" dirty="0" smtClean="0">
                  <a:solidFill>
                    <a:schemeClr val="bg1"/>
                  </a:solidFill>
                </a:rPr>
                <a:t> members, </a:t>
              </a:r>
              <a:r>
                <a:rPr lang="en-US" altLang="ja-JP" sz="1600" b="1" dirty="0" smtClean="0">
                  <a:solidFill>
                    <a:schemeClr val="bg1"/>
                  </a:solidFill>
                </a:rPr>
                <a:t>1</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31" name="テキスト ボックス 30"/>
            <p:cNvSpPr txBox="1"/>
            <p:nvPr/>
          </p:nvSpPr>
          <p:spPr>
            <a:xfrm>
              <a:off x="5678809" y="3782679"/>
              <a:ext cx="2290114" cy="338554"/>
            </a:xfrm>
            <a:prstGeom prst="rect">
              <a:avLst/>
            </a:prstGeom>
            <a:noFill/>
          </p:spPr>
          <p:txBody>
            <a:bodyPr wrap="none" rtlCol="0">
              <a:spAutoFit/>
            </a:bodyPr>
            <a:lstStyle/>
            <a:p>
              <a:r>
                <a:rPr lang="en-US" altLang="ja-JP" sz="1600" b="1" dirty="0" smtClean="0">
                  <a:solidFill>
                    <a:schemeClr val="bg1"/>
                  </a:solidFill>
                </a:rPr>
                <a:t>11</a:t>
              </a:r>
              <a:r>
                <a:rPr kumimoji="1" lang="en-US" altLang="ja-JP" sz="1600" b="1" dirty="0" smtClean="0">
                  <a:solidFill>
                    <a:schemeClr val="bg1"/>
                  </a:solidFill>
                </a:rPr>
                <a:t> members, </a:t>
              </a:r>
              <a:r>
                <a:rPr lang="en-US" altLang="ja-JP" sz="1600" b="1" dirty="0" smtClean="0">
                  <a:solidFill>
                    <a:schemeClr val="bg1"/>
                  </a:solidFill>
                </a:rPr>
                <a:t>4</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32" name="テキスト ボックス 31"/>
            <p:cNvSpPr txBox="1"/>
            <p:nvPr/>
          </p:nvSpPr>
          <p:spPr>
            <a:xfrm>
              <a:off x="5678809" y="4454650"/>
              <a:ext cx="2185919" cy="338554"/>
            </a:xfrm>
            <a:prstGeom prst="rect">
              <a:avLst/>
            </a:prstGeom>
            <a:noFill/>
          </p:spPr>
          <p:txBody>
            <a:bodyPr wrap="none" rtlCol="0">
              <a:spAutoFit/>
            </a:bodyPr>
            <a:lstStyle/>
            <a:p>
              <a:r>
                <a:rPr lang="en-US" altLang="ja-JP" sz="1600" b="1" dirty="0" smtClean="0">
                  <a:solidFill>
                    <a:schemeClr val="bg1"/>
                  </a:solidFill>
                </a:rPr>
                <a:t>1</a:t>
              </a:r>
              <a:r>
                <a:rPr kumimoji="1" lang="en-US" altLang="ja-JP" sz="1600" b="1" dirty="0" smtClean="0">
                  <a:solidFill>
                    <a:schemeClr val="bg1"/>
                  </a:solidFill>
                </a:rPr>
                <a:t> members, </a:t>
              </a:r>
              <a:r>
                <a:rPr lang="en-US" altLang="ja-JP" sz="1600" b="1" dirty="0" smtClean="0">
                  <a:solidFill>
                    <a:schemeClr val="bg1"/>
                  </a:solidFill>
                </a:rPr>
                <a:t>1</a:t>
              </a:r>
              <a:r>
                <a:rPr kumimoji="1" lang="en-US" altLang="ja-JP" sz="1600" b="1" dirty="0" smtClean="0">
                  <a:solidFill>
                    <a:schemeClr val="bg1"/>
                  </a:solidFill>
                </a:rPr>
                <a:t> Institutes</a:t>
              </a:r>
              <a:endParaRPr kumimoji="1" lang="ja-JP" altLang="en-US" sz="1600" b="1" dirty="0">
                <a:solidFill>
                  <a:schemeClr val="bg1"/>
                </a:solidFill>
              </a:endParaRPr>
            </a:p>
          </p:txBody>
        </p:sp>
        <p:sp>
          <p:nvSpPr>
            <p:cNvPr id="33" name="テキスト ボックス 32"/>
            <p:cNvSpPr txBox="1"/>
            <p:nvPr/>
          </p:nvSpPr>
          <p:spPr>
            <a:xfrm>
              <a:off x="5678809" y="5136837"/>
              <a:ext cx="2290114" cy="338554"/>
            </a:xfrm>
            <a:prstGeom prst="rect">
              <a:avLst/>
            </a:prstGeom>
            <a:noFill/>
          </p:spPr>
          <p:txBody>
            <a:bodyPr wrap="none" rtlCol="0">
              <a:spAutoFit/>
            </a:bodyPr>
            <a:lstStyle/>
            <a:p>
              <a:r>
                <a:rPr lang="en-US" altLang="ja-JP" sz="1600" b="1" dirty="0" smtClean="0">
                  <a:solidFill>
                    <a:schemeClr val="bg1"/>
                  </a:solidFill>
                </a:rPr>
                <a:t>10</a:t>
              </a:r>
              <a:r>
                <a:rPr kumimoji="1" lang="en-US" altLang="ja-JP" sz="1600" b="1" dirty="0" smtClean="0">
                  <a:solidFill>
                    <a:schemeClr val="bg1"/>
                  </a:solidFill>
                </a:rPr>
                <a:t> members, </a:t>
              </a:r>
              <a:r>
                <a:rPr lang="en-US" altLang="ja-JP" sz="1600" b="1" dirty="0">
                  <a:solidFill>
                    <a:schemeClr val="bg1"/>
                  </a:solidFill>
                </a:rPr>
                <a:t>6</a:t>
              </a:r>
              <a:r>
                <a:rPr kumimoji="1" lang="en-US" altLang="ja-JP" sz="1600" b="1" dirty="0" smtClean="0">
                  <a:solidFill>
                    <a:schemeClr val="bg1"/>
                  </a:solidFill>
                </a:rPr>
                <a:t> Institutes</a:t>
              </a:r>
              <a:endParaRPr kumimoji="1" lang="ja-JP" altLang="en-US" sz="1600" b="1" dirty="0">
                <a:solidFill>
                  <a:schemeClr val="bg1"/>
                </a:solidFill>
              </a:endParaRPr>
            </a:p>
          </p:txBody>
        </p:sp>
      </p:grpSp>
      <p:sp>
        <p:nvSpPr>
          <p:cNvPr id="34" name="正方形/長方形 33"/>
          <p:cNvSpPr/>
          <p:nvPr/>
        </p:nvSpPr>
        <p:spPr>
          <a:xfrm>
            <a:off x="1174527" y="3228973"/>
            <a:ext cx="3456384" cy="7200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174527" y="5245197"/>
            <a:ext cx="3168352" cy="64807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1174527" y="5965277"/>
            <a:ext cx="3168352" cy="64807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4702919" y="3949053"/>
            <a:ext cx="3168352" cy="576064"/>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rotWithShape="1">
          <a:blip r:embed="rId12" cstate="print">
            <a:extLst>
              <a:ext uri="{28A0092B-C50C-407E-A947-70E740481C1C}">
                <a14:useLocalDpi xmlns:a14="http://schemas.microsoft.com/office/drawing/2010/main" xmlns="" val="0"/>
              </a:ext>
            </a:extLst>
          </a:blip>
          <a:srcRect/>
          <a:stretch/>
        </p:blipFill>
        <p:spPr>
          <a:xfrm>
            <a:off x="6221" y="0"/>
            <a:ext cx="4291060" cy="2733201"/>
          </a:xfrm>
          <a:prstGeom prst="rect">
            <a:avLst/>
          </a:prstGeom>
        </p:spPr>
      </p:pic>
      <p:sp>
        <p:nvSpPr>
          <p:cNvPr id="22" name="テキスト ボックス 21"/>
          <p:cNvSpPr txBox="1"/>
          <p:nvPr/>
        </p:nvSpPr>
        <p:spPr>
          <a:xfrm>
            <a:off x="3851920" y="2276872"/>
            <a:ext cx="4535665" cy="400110"/>
          </a:xfrm>
          <a:prstGeom prst="rect">
            <a:avLst/>
          </a:prstGeom>
          <a:solidFill>
            <a:schemeClr val="accent5">
              <a:lumMod val="20000"/>
              <a:lumOff val="80000"/>
            </a:schemeClr>
          </a:solidFill>
        </p:spPr>
        <p:txBody>
          <a:bodyPr wrap="none" rtlCol="0">
            <a:spAutoFit/>
          </a:bodyPr>
          <a:lstStyle/>
          <a:p>
            <a:r>
              <a:rPr kumimoji="1" lang="en-US" altLang="ja-JP" sz="2000" dirty="0" smtClean="0"/>
              <a:t>326 members, 48 Institutes,  10 Countries</a:t>
            </a:r>
            <a:endParaRPr kumimoji="1" lang="ja-JP" altLang="en-US" sz="2000" dirty="0"/>
          </a:p>
        </p:txBody>
      </p:sp>
      <p:sp>
        <p:nvSpPr>
          <p:cNvPr id="4" name="スライド番号プレースホルダー 3"/>
          <p:cNvSpPr>
            <a:spLocks noGrp="1"/>
          </p:cNvSpPr>
          <p:nvPr>
            <p:ph type="sldNum" sz="quarter" idx="12"/>
          </p:nvPr>
        </p:nvSpPr>
        <p:spPr/>
        <p:txBody>
          <a:bodyPr/>
          <a:lstStyle/>
          <a:p>
            <a:fld id="{7551AC77-3FB6-4DE6-BE8E-A9C9F12454E6}" type="slidenum">
              <a:rPr kumimoji="1" lang="ja-JP" altLang="en-US" smtClean="0"/>
              <a:pPr/>
              <a:t>19</a:t>
            </a:fld>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2</a:t>
            </a:fld>
            <a:endParaRPr kumimoji="1" lang="ja-JP" altLang="en-US"/>
          </a:p>
        </p:txBody>
      </p:sp>
      <p:pic>
        <p:nvPicPr>
          <p:cNvPr id="5" name="図 4"/>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999459" y="260648"/>
            <a:ext cx="7328123" cy="924406"/>
          </a:xfrm>
          <a:prstGeom prst="rect">
            <a:avLst/>
          </a:prstGeom>
          <a:ln>
            <a:noFill/>
          </a:ln>
          <a:effectLst>
            <a:outerShdw blurRad="292100" dist="139700" dir="2700000" algn="tl" rotWithShape="0">
              <a:srgbClr val="333333">
                <a:alpha val="65000"/>
              </a:srgbClr>
            </a:outerShdw>
          </a:effectLst>
        </p:spPr>
      </p:pic>
      <p:grpSp>
        <p:nvGrpSpPr>
          <p:cNvPr id="6" name="グループ化 5"/>
          <p:cNvGrpSpPr/>
          <p:nvPr/>
        </p:nvGrpSpPr>
        <p:grpSpPr>
          <a:xfrm>
            <a:off x="683568" y="1451126"/>
            <a:ext cx="3022663" cy="2626242"/>
            <a:chOff x="467544" y="1527239"/>
            <a:chExt cx="3022663" cy="2626242"/>
          </a:xfrm>
        </p:grpSpPr>
        <p:pic>
          <p:nvPicPr>
            <p:cNvPr id="4" name="図 3"/>
            <p:cNvPicPr>
              <a:picLocks noChangeAspect="1"/>
            </p:cNvPicPr>
            <p:nvPr/>
          </p:nvPicPr>
          <p:blipFill rotWithShape="1">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rcRect/>
            <a:stretch/>
          </p:blipFill>
          <p:spPr>
            <a:xfrm>
              <a:off x="467544" y="1527239"/>
              <a:ext cx="3022663" cy="2626242"/>
            </a:xfrm>
            <a:prstGeom prst="rect">
              <a:avLst/>
            </a:prstGeom>
            <a:ln>
              <a:noFill/>
            </a:ln>
            <a:effectLst>
              <a:outerShdw blurRad="292100" dist="139700" dir="2700000" algn="tl" rotWithShape="0">
                <a:srgbClr val="333333">
                  <a:alpha val="65000"/>
                </a:srgbClr>
              </a:outerShdw>
            </a:effectLst>
          </p:spPr>
        </p:pic>
        <p:sp>
          <p:nvSpPr>
            <p:cNvPr id="3" name="正方形/長方形 2"/>
            <p:cNvSpPr/>
            <p:nvPr/>
          </p:nvSpPr>
          <p:spPr>
            <a:xfrm>
              <a:off x="3419872" y="3645024"/>
              <a:ext cx="70335"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p:cNvGrpSpPr/>
          <p:nvPr/>
        </p:nvGrpSpPr>
        <p:grpSpPr>
          <a:xfrm>
            <a:off x="4067944" y="1527239"/>
            <a:ext cx="4020257" cy="2551815"/>
            <a:chOff x="4307325" y="1527239"/>
            <a:chExt cx="4020257" cy="2551815"/>
          </a:xfrm>
        </p:grpSpPr>
        <p:pic>
          <p:nvPicPr>
            <p:cNvPr id="7" name="図 6"/>
            <p:cNvPicPr>
              <a:picLocks noChangeAspect="1"/>
            </p:cNvPicPr>
            <p:nvPr/>
          </p:nvPicPr>
          <p:blipFill rotWithShape="1">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4307325" y="1527239"/>
              <a:ext cx="4020257" cy="2551815"/>
            </a:xfrm>
            <a:prstGeom prst="rect">
              <a:avLst/>
            </a:prstGeom>
            <a:ln>
              <a:noFill/>
            </a:ln>
            <a:effectLst>
              <a:outerShdw blurRad="292100" dist="139700" dir="2700000" algn="tl" rotWithShape="0">
                <a:srgbClr val="333333">
                  <a:alpha val="65000"/>
                </a:srgbClr>
              </a:outerShdw>
            </a:effectLst>
          </p:spPr>
        </p:pic>
        <p:sp>
          <p:nvSpPr>
            <p:cNvPr id="8" name="正方形/長方形 7"/>
            <p:cNvSpPr/>
            <p:nvPr/>
          </p:nvSpPr>
          <p:spPr>
            <a:xfrm>
              <a:off x="4307325" y="3573016"/>
              <a:ext cx="912747" cy="5060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0" name="図 9"/>
          <p:cNvPicPr>
            <a:picLocks noChangeAspect="1"/>
          </p:cNvPicPr>
          <p:nvPr/>
        </p:nvPicPr>
        <p:blipFill rotWithShape="1">
          <a:blip r:embed="rId8" cstate="print">
            <a:extLst>
              <a:ext uri="{BEBA8EAE-BF5A-486C-A8C5-ECC9F3942E4B}">
                <a14:imgProps xmlns:a14="http://schemas.microsoft.com/office/drawing/2010/main" xmlns="">
                  <a14:imgLayer r:embed="rId9">
                    <a14:imgEffect>
                      <a14:sharpenSoften amount="25000"/>
                    </a14:imgEffect>
                  </a14:imgLayer>
                </a14:imgProps>
              </a:ext>
              <a:ext uri="{28A0092B-C50C-407E-A947-70E740481C1C}">
                <a14:useLocalDpi xmlns:a14="http://schemas.microsoft.com/office/drawing/2010/main" xmlns="" val="0"/>
              </a:ext>
            </a:extLst>
          </a:blip>
          <a:srcRect/>
          <a:stretch/>
        </p:blipFill>
        <p:spPr>
          <a:xfrm>
            <a:off x="2946998" y="4293096"/>
            <a:ext cx="1903658" cy="2575536"/>
          </a:xfrm>
          <a:prstGeom prst="rect">
            <a:avLst/>
          </a:prstGeom>
          <a:ln>
            <a:noFill/>
          </a:ln>
          <a:effectLst>
            <a:outerShdw blurRad="292100" dist="139700" dir="2700000" algn="tl" rotWithShape="0">
              <a:srgbClr val="333333">
                <a:alpha val="65000"/>
              </a:srgbClr>
            </a:outerShdw>
          </a:effectLst>
        </p:spPr>
      </p:pic>
      <p:pic>
        <p:nvPicPr>
          <p:cNvPr id="11" name="図 10"/>
          <p:cNvPicPr>
            <a:picLocks noChangeAspect="1"/>
          </p:cNvPicPr>
          <p:nvPr/>
        </p:nvPicPr>
        <p:blipFill rotWithShape="1">
          <a:blip r:embed="rId10" cstate="print">
            <a:extLst>
              <a:ext uri="{BEBA8EAE-BF5A-486C-A8C5-ECC9F3942E4B}">
                <a14:imgProps xmlns:a14="http://schemas.microsoft.com/office/drawing/2010/main" xmlns="">
                  <a14:imgLayer r:embed="rId11">
                    <a14:imgEffect>
                      <a14:sharpenSoften amount="25000"/>
                    </a14:imgEffect>
                  </a14:imgLayer>
                </a14:imgProps>
              </a:ext>
              <a:ext uri="{28A0092B-C50C-407E-A947-70E740481C1C}">
                <a14:useLocalDpi xmlns:a14="http://schemas.microsoft.com/office/drawing/2010/main" xmlns="" val="0"/>
              </a:ext>
            </a:extLst>
          </a:blip>
          <a:srcRect/>
          <a:stretch/>
        </p:blipFill>
        <p:spPr>
          <a:xfrm>
            <a:off x="5868144" y="4968054"/>
            <a:ext cx="2961849" cy="1427353"/>
          </a:xfrm>
          <a:prstGeom prst="rect">
            <a:avLst/>
          </a:prstGeom>
          <a:ln>
            <a:noFill/>
          </a:ln>
          <a:effectLst>
            <a:outerShdw blurRad="292100" dist="139700" dir="2700000" algn="tl" rotWithShape="0">
              <a:srgbClr val="333333">
                <a:alpha val="65000"/>
              </a:srgbClr>
            </a:outerShdw>
          </a:effectLst>
        </p:spPr>
      </p:pic>
      <p:sp>
        <p:nvSpPr>
          <p:cNvPr id="12" name="円/楕円 11"/>
          <p:cNvSpPr/>
          <p:nvPr/>
        </p:nvSpPr>
        <p:spPr>
          <a:xfrm rot="3447593">
            <a:off x="2277850" y="2256696"/>
            <a:ext cx="1000522" cy="4015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764499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1"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ssolv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1259632" y="263209"/>
            <a:ext cx="6624736"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2</a:t>
            </a:r>
            <a:r>
              <a:rPr lang="en-US" altLang="ja-JP" sz="3200" b="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 </a:t>
            </a:r>
            <a:r>
              <a:rPr lang="en-US" altLang="ja-JP" sz="320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Lepton Flavor Project</a:t>
            </a:r>
            <a:endParaRPr lang="en-US" altLang="ja-JP" sz="3200" b="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endParaRPr>
          </a:p>
        </p:txBody>
      </p:sp>
      <p:grpSp>
        <p:nvGrpSpPr>
          <p:cNvPr id="7" name="グループ化 6"/>
          <p:cNvGrpSpPr/>
          <p:nvPr/>
        </p:nvGrpSpPr>
        <p:grpSpPr>
          <a:xfrm>
            <a:off x="1136148" y="1031498"/>
            <a:ext cx="6871705" cy="4651742"/>
            <a:chOff x="755576" y="1420941"/>
            <a:chExt cx="7632848" cy="5166991"/>
          </a:xfrm>
        </p:grpSpPr>
        <p:pic>
          <p:nvPicPr>
            <p:cNvPr id="3" name="図 2" descr="HCPEvian.jpg"/>
            <p:cNvPicPr>
              <a:picLocks noChangeAspect="1"/>
            </p:cNvPicPr>
            <p:nvPr/>
          </p:nvPicPr>
          <p:blipFill rotWithShape="1">
            <a:blip r:embed="rId2" cstate="print">
              <a:lum contrast="20000"/>
              <a:extLst>
                <a:ext uri="{28A0092B-C50C-407E-A947-70E740481C1C}">
                  <a14:useLocalDpi xmlns:a14="http://schemas.microsoft.com/office/drawing/2010/main" xmlns="" val="0"/>
                </a:ext>
              </a:extLst>
            </a:blip>
            <a:srcRect/>
            <a:stretch/>
          </p:blipFill>
          <p:spPr>
            <a:xfrm>
              <a:off x="755576" y="1458252"/>
              <a:ext cx="7632848" cy="5112933"/>
            </a:xfrm>
            <a:prstGeom prst="rect">
              <a:avLst/>
            </a:prstGeom>
            <a:ln>
              <a:noFill/>
            </a:ln>
            <a:effectLst>
              <a:outerShdw blurRad="292100" dist="139700" dir="2700000" algn="tl" rotWithShape="0">
                <a:srgbClr val="333333">
                  <a:alpha val="65000"/>
                </a:srgbClr>
              </a:outerShdw>
            </a:effectLst>
          </p:spPr>
        </p:pic>
        <p:sp>
          <p:nvSpPr>
            <p:cNvPr id="4" name="下矢印 3"/>
            <p:cNvSpPr/>
            <p:nvPr/>
          </p:nvSpPr>
          <p:spPr>
            <a:xfrm rot="1084524">
              <a:off x="3936154" y="1420941"/>
              <a:ext cx="313713" cy="2875107"/>
            </a:xfrm>
            <a:prstGeom prst="downArrow">
              <a:avLst/>
            </a:prstGeom>
            <a:solidFill>
              <a:schemeClr val="accent4">
                <a:lumMod val="60000"/>
                <a:lumOff val="40000"/>
                <a:alpha val="49020"/>
              </a:schemeClr>
            </a:solidFill>
            <a:ln w="28575">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156073" y="6187822"/>
              <a:ext cx="704039" cy="400110"/>
            </a:xfrm>
            <a:prstGeom prst="rect">
              <a:avLst/>
            </a:prstGeom>
            <a:noFill/>
          </p:spPr>
          <p:txBody>
            <a:bodyPr wrap="none" rtlCol="0">
              <a:spAutoFit/>
            </a:bodyPr>
            <a:lstStyle/>
            <a:p>
              <a:r>
                <a:rPr kumimoji="1" lang="en-US" altLang="ja-JP" sz="2000" b="1" i="1" dirty="0" smtClean="0">
                  <a:solidFill>
                    <a:srgbClr val="6600CC"/>
                  </a:solidFill>
                  <a:effectLst>
                    <a:outerShdw blurRad="38100" dist="38100" dir="2700000" algn="tl">
                      <a:srgbClr val="000000">
                        <a:alpha val="43137"/>
                      </a:srgbClr>
                    </a:outerShdw>
                  </a:effectLst>
                </a:rPr>
                <a:t>2008</a:t>
              </a:r>
              <a:endParaRPr kumimoji="1" lang="ja-JP" altLang="en-US" sz="2000" b="1" i="1" dirty="0">
                <a:solidFill>
                  <a:srgbClr val="6600CC"/>
                </a:solidFill>
                <a:effectLst>
                  <a:outerShdw blurRad="38100" dist="38100" dir="2700000" algn="tl">
                    <a:srgbClr val="000000">
                      <a:alpha val="43137"/>
                    </a:srgbClr>
                  </a:outerShdw>
                </a:effectLst>
              </a:endParaRPr>
            </a:p>
          </p:txBody>
        </p:sp>
      </p:grpSp>
      <p:sp>
        <p:nvSpPr>
          <p:cNvPr id="8" name="スライド番号プレースホルダー 7"/>
          <p:cNvSpPr>
            <a:spLocks noGrp="1"/>
          </p:cNvSpPr>
          <p:nvPr>
            <p:ph type="sldNum" sz="quarter" idx="12"/>
          </p:nvPr>
        </p:nvSpPr>
        <p:spPr/>
        <p:txBody>
          <a:bodyPr/>
          <a:lstStyle/>
          <a:p>
            <a:fld id="{7551AC77-3FB6-4DE6-BE8E-A9C9F12454E6}" type="slidenum">
              <a:rPr kumimoji="1" lang="ja-JP" altLang="en-US" smtClean="0"/>
              <a:pPr/>
              <a:t>20</a:t>
            </a:fld>
            <a:endParaRPr kumimoji="1" lang="ja-JP" altLang="en-US"/>
          </a:p>
        </p:txBody>
      </p:sp>
      <p:sp>
        <p:nvSpPr>
          <p:cNvPr id="9" name="正方形/長方形 8"/>
          <p:cNvSpPr/>
          <p:nvPr/>
        </p:nvSpPr>
        <p:spPr>
          <a:xfrm>
            <a:off x="634915" y="5877272"/>
            <a:ext cx="7883761" cy="523220"/>
          </a:xfrm>
          <a:prstGeom prst="rect">
            <a:avLst/>
          </a:prstGeom>
          <a:solidFill>
            <a:schemeClr val="accent3">
              <a:lumMod val="40000"/>
              <a:lumOff val="60000"/>
            </a:schemeClr>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ja-JP"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Decisive </a:t>
            </a:r>
            <a:r>
              <a:rPr lang="en-US" altLang="ja-JP"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Neutrino </a:t>
            </a:r>
            <a:r>
              <a:rPr lang="en-US" altLang="ja-JP"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Results from Asia in 2011~2012</a:t>
            </a:r>
            <a:endParaRPr lang="ja-JP" altLang="en-US"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xmlns="" val="2804029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descr="oscill"/>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14988" y="1857364"/>
            <a:ext cx="6159468" cy="4346178"/>
          </a:xfrm>
          <a:prstGeom prst="rect">
            <a:avLst/>
          </a:prstGeom>
          <a:noFill/>
          <a:ln w="9525">
            <a:noFill/>
            <a:miter lim="800000"/>
            <a:headEnd/>
            <a:tailEnd/>
          </a:ln>
        </p:spPr>
      </p:pic>
      <p:sp>
        <p:nvSpPr>
          <p:cNvPr id="32" name="二等辺三角形 31"/>
          <p:cNvSpPr/>
          <p:nvPr/>
        </p:nvSpPr>
        <p:spPr>
          <a:xfrm>
            <a:off x="5486954" y="5407139"/>
            <a:ext cx="785818" cy="714380"/>
          </a:xfrm>
          <a:prstGeom prst="triangle">
            <a:avLst>
              <a:gd name="adj" fmla="val 465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Text Box 32"/>
          <p:cNvSpPr txBox="1">
            <a:spLocks noChangeArrowheads="1"/>
          </p:cNvSpPr>
          <p:nvPr/>
        </p:nvSpPr>
        <p:spPr bwMode="auto">
          <a:xfrm rot="2872304">
            <a:off x="781240" y="4393398"/>
            <a:ext cx="2572371" cy="1815882"/>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algn="ctr">
              <a:defRPr/>
            </a:pPr>
            <a:r>
              <a:rPr lang="en-US" altLang="ja-JP" sz="2800" b="1" dirty="0" smtClean="0">
                <a:solidFill>
                  <a:srgbClr val="006600"/>
                </a:solidFill>
                <a:effectLst>
                  <a:outerShdw blurRad="38100" dist="38100" dir="2700000" algn="tl">
                    <a:srgbClr val="C0C0C0"/>
                  </a:outerShdw>
                </a:effectLst>
                <a:ea typeface="TBP丸ｺﾞｼｯｸDE" pitchFamily="50" charset="-128"/>
              </a:rPr>
              <a:t>T2K: J-PARC</a:t>
            </a:r>
          </a:p>
          <a:p>
            <a:pPr algn="ctr">
              <a:defRPr/>
            </a:pPr>
            <a:r>
              <a:rPr lang="en-US" altLang="ja-JP" sz="2800" b="1" dirty="0" err="1" smtClean="0">
                <a:solidFill>
                  <a:srgbClr val="006600"/>
                </a:solidFill>
                <a:effectLst>
                  <a:outerShdw blurRad="38100" dist="38100" dir="2700000" algn="tl">
                    <a:srgbClr val="C0C0C0"/>
                  </a:outerShdw>
                </a:effectLst>
                <a:ea typeface="TBP丸ｺﾞｼｯｸDE" pitchFamily="50" charset="-128"/>
              </a:rPr>
              <a:t>Daya</a:t>
            </a:r>
            <a:r>
              <a:rPr lang="en-US" altLang="ja-JP" sz="2800" b="1" dirty="0" smtClean="0">
                <a:solidFill>
                  <a:srgbClr val="006600"/>
                </a:solidFill>
                <a:effectLst>
                  <a:outerShdw blurRad="38100" dist="38100" dir="2700000" algn="tl">
                    <a:srgbClr val="C0C0C0"/>
                  </a:outerShdw>
                </a:effectLst>
                <a:ea typeface="TBP丸ｺﾞｼｯｸDE" pitchFamily="50" charset="-128"/>
              </a:rPr>
              <a:t> Bay: China</a:t>
            </a:r>
          </a:p>
          <a:p>
            <a:pPr algn="ctr">
              <a:defRPr/>
            </a:pPr>
            <a:r>
              <a:rPr lang="en-US" altLang="ja-JP" sz="2800" b="1" dirty="0" smtClean="0">
                <a:solidFill>
                  <a:srgbClr val="006600"/>
                </a:solidFill>
                <a:effectLst>
                  <a:outerShdw blurRad="38100" dist="38100" dir="2700000" algn="tl">
                    <a:srgbClr val="C0C0C0"/>
                  </a:outerShdw>
                </a:effectLst>
                <a:ea typeface="TBP丸ｺﾞｼｯｸDE" pitchFamily="50" charset="-128"/>
              </a:rPr>
              <a:t>RENO: Korea</a:t>
            </a:r>
            <a:endParaRPr lang="en-US" altLang="ja-JP" sz="2800" b="1" dirty="0">
              <a:solidFill>
                <a:srgbClr val="006600"/>
              </a:solidFill>
              <a:effectLst>
                <a:outerShdw blurRad="38100" dist="38100" dir="2700000" algn="tl">
                  <a:srgbClr val="C0C0C0"/>
                </a:outerShdw>
              </a:effectLst>
              <a:ea typeface="TBP丸ｺﾞｼｯｸDE" pitchFamily="50" charset="-128"/>
            </a:endParaRPr>
          </a:p>
          <a:p>
            <a:pPr algn="ctr">
              <a:defRPr/>
            </a:pPr>
            <a:r>
              <a:rPr lang="en-US" altLang="ja-JP" sz="2800" b="1" dirty="0" smtClean="0">
                <a:solidFill>
                  <a:srgbClr val="006600"/>
                </a:solidFill>
                <a:effectLst>
                  <a:outerShdw blurRad="38100" dist="38100" dir="2700000" algn="tl">
                    <a:srgbClr val="C0C0C0"/>
                  </a:outerShdw>
                </a:effectLst>
                <a:ea typeface="TBP丸ｺﾞｼｯｸDE" pitchFamily="50" charset="-128"/>
              </a:rPr>
              <a:t>(2011, 2012)</a:t>
            </a:r>
            <a:endParaRPr lang="en-US" altLang="ja-JP" sz="2800" b="1" dirty="0">
              <a:solidFill>
                <a:srgbClr val="006600"/>
              </a:solidFill>
              <a:effectLst>
                <a:outerShdw blurRad="38100" dist="38100" dir="2700000" algn="tl">
                  <a:srgbClr val="C0C0C0"/>
                </a:outerShdw>
              </a:effectLst>
              <a:ea typeface="TBP丸ｺﾞｼｯｸDE" pitchFamily="50" charset="-128"/>
            </a:endParaRPr>
          </a:p>
        </p:txBody>
      </p:sp>
      <p:sp>
        <p:nvSpPr>
          <p:cNvPr id="12" name="正方形/長方形 11"/>
          <p:cNvSpPr/>
          <p:nvPr/>
        </p:nvSpPr>
        <p:spPr>
          <a:xfrm>
            <a:off x="1557864" y="2214554"/>
            <a:ext cx="928694"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5701268" y="2143116"/>
            <a:ext cx="1357322" cy="1071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915318" y="5143512"/>
            <a:ext cx="928694"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2343682" y="2178835"/>
            <a:ext cx="4357718" cy="923330"/>
            <a:chOff x="2571736" y="2178835"/>
            <a:chExt cx="4357718" cy="923330"/>
          </a:xfrm>
        </p:grpSpPr>
        <p:sp>
          <p:nvSpPr>
            <p:cNvPr id="26" name="テキスト ボックス 25"/>
            <p:cNvSpPr txBox="1"/>
            <p:nvPr/>
          </p:nvSpPr>
          <p:spPr>
            <a:xfrm>
              <a:off x="2571736" y="2178835"/>
              <a:ext cx="857256" cy="923330"/>
            </a:xfrm>
            <a:prstGeom prst="rect">
              <a:avLst/>
            </a:prstGeom>
            <a:solidFill>
              <a:schemeClr val="bg1"/>
            </a:solidFill>
          </p:spPr>
          <p:txBody>
            <a:bodyPr wrap="square" rtlCol="0">
              <a:spAutoFit/>
            </a:bodyPr>
            <a:lstStyle/>
            <a:p>
              <a:r>
                <a:rPr kumimoji="1" lang="en-US" altLang="ja-JP" sz="5400" b="1" dirty="0" smtClean="0">
                  <a:solidFill>
                    <a:srgbClr val="FF0000"/>
                  </a:solidFill>
                  <a:effectLst>
                    <a:outerShdw blurRad="38100" dist="38100" dir="2700000" algn="tl">
                      <a:srgbClr val="000000">
                        <a:alpha val="43137"/>
                      </a:srgbClr>
                    </a:outerShdw>
                  </a:effectLst>
                  <a:latin typeface="Symbol" pitchFamily="18" charset="2"/>
                </a:rPr>
                <a:t>n</a:t>
              </a:r>
              <a:r>
                <a:rPr lang="en-US" altLang="ja-JP" sz="5400" b="1" baseline="-25000" dirty="0" smtClean="0">
                  <a:solidFill>
                    <a:srgbClr val="FF0000"/>
                  </a:solidFill>
                  <a:effectLst>
                    <a:outerShdw blurRad="38100" dist="38100" dir="2700000" algn="tl">
                      <a:srgbClr val="000000">
                        <a:alpha val="43137"/>
                      </a:srgbClr>
                    </a:outerShdw>
                  </a:effectLst>
                  <a:latin typeface="Symbol" pitchFamily="18" charset="2"/>
                </a:rPr>
                <a:t>1</a:t>
              </a:r>
              <a:endParaRPr kumimoji="1" lang="ja-JP" altLang="en-US" sz="5400" b="1" baseline="-25000" dirty="0">
                <a:solidFill>
                  <a:srgbClr val="FF0000"/>
                </a:solidFill>
                <a:effectLst>
                  <a:outerShdw blurRad="38100" dist="38100" dir="2700000" algn="tl">
                    <a:srgbClr val="000000">
                      <a:alpha val="43137"/>
                    </a:srgbClr>
                  </a:outerShdw>
                </a:effectLst>
              </a:endParaRPr>
            </a:p>
          </p:txBody>
        </p:sp>
        <p:sp>
          <p:nvSpPr>
            <p:cNvPr id="27" name="テキスト ボックス 26"/>
            <p:cNvSpPr txBox="1"/>
            <p:nvPr/>
          </p:nvSpPr>
          <p:spPr>
            <a:xfrm>
              <a:off x="5786446" y="2178835"/>
              <a:ext cx="1143008" cy="923330"/>
            </a:xfrm>
            <a:prstGeom prst="rect">
              <a:avLst/>
            </a:prstGeom>
            <a:solidFill>
              <a:schemeClr val="bg1"/>
            </a:solidFill>
          </p:spPr>
          <p:txBody>
            <a:bodyPr wrap="square" rtlCol="0">
              <a:spAutoFit/>
            </a:bodyPr>
            <a:lstStyle/>
            <a:p>
              <a:r>
                <a:rPr kumimoji="1" lang="en-US" altLang="ja-JP" sz="5400" b="1" dirty="0" smtClean="0">
                  <a:solidFill>
                    <a:srgbClr val="00FF00"/>
                  </a:solidFill>
                  <a:effectLst>
                    <a:outerShdw blurRad="38100" dist="38100" dir="2700000" algn="tl">
                      <a:srgbClr val="000000">
                        <a:alpha val="43137"/>
                      </a:srgbClr>
                    </a:outerShdw>
                  </a:effectLst>
                  <a:latin typeface="Symbol" pitchFamily="18" charset="2"/>
                </a:rPr>
                <a:t>n</a:t>
              </a:r>
              <a:r>
                <a:rPr kumimoji="1" lang="en-US" altLang="ja-JP" sz="5400" b="1" baseline="-25000" dirty="0" smtClean="0">
                  <a:solidFill>
                    <a:srgbClr val="00FF00"/>
                  </a:solidFill>
                  <a:effectLst>
                    <a:outerShdw blurRad="38100" dist="38100" dir="2700000" algn="tl">
                      <a:srgbClr val="000000">
                        <a:alpha val="43137"/>
                      </a:srgbClr>
                    </a:outerShdw>
                  </a:effectLst>
                  <a:latin typeface="Symbol" pitchFamily="18" charset="2"/>
                </a:rPr>
                <a:t>2</a:t>
              </a:r>
              <a:endParaRPr kumimoji="1" lang="ja-JP" altLang="en-US" sz="5400" b="1" baseline="-25000" dirty="0">
                <a:solidFill>
                  <a:srgbClr val="00FF00"/>
                </a:solidFill>
                <a:effectLst>
                  <a:outerShdw blurRad="38100" dist="38100" dir="2700000" algn="tl">
                    <a:srgbClr val="000000">
                      <a:alpha val="43137"/>
                    </a:srgbClr>
                  </a:outerShdw>
                </a:effectLst>
              </a:endParaRPr>
            </a:p>
          </p:txBody>
        </p:sp>
      </p:grpSp>
      <p:sp>
        <p:nvSpPr>
          <p:cNvPr id="31" name="テキスト ボックス 30"/>
          <p:cNvSpPr txBox="1"/>
          <p:nvPr/>
        </p:nvSpPr>
        <p:spPr>
          <a:xfrm>
            <a:off x="3986756" y="4714884"/>
            <a:ext cx="776175" cy="923330"/>
          </a:xfrm>
          <a:prstGeom prst="rect">
            <a:avLst/>
          </a:prstGeom>
          <a:solidFill>
            <a:schemeClr val="bg1"/>
          </a:solidFill>
        </p:spPr>
        <p:txBody>
          <a:bodyPr wrap="square" rtlCol="0">
            <a:spAutoFit/>
          </a:bodyPr>
          <a:lstStyle/>
          <a:p>
            <a:r>
              <a:rPr kumimoji="1" lang="en-US" altLang="ja-JP" sz="5400" b="1" dirty="0" smtClean="0">
                <a:solidFill>
                  <a:srgbClr val="0000FF"/>
                </a:solidFill>
                <a:effectLst>
                  <a:outerShdw blurRad="38100" dist="38100" dir="2700000" algn="tl">
                    <a:srgbClr val="000000">
                      <a:alpha val="43137"/>
                    </a:srgbClr>
                  </a:outerShdw>
                </a:effectLst>
                <a:latin typeface="Symbol" pitchFamily="18" charset="2"/>
              </a:rPr>
              <a:t>n</a:t>
            </a:r>
            <a:r>
              <a:rPr kumimoji="1" lang="en-US" altLang="ja-JP" sz="5400" b="1" baseline="-25000" dirty="0" smtClean="0">
                <a:solidFill>
                  <a:srgbClr val="0000FF"/>
                </a:solidFill>
                <a:effectLst>
                  <a:outerShdw blurRad="38100" dist="38100" dir="2700000" algn="tl">
                    <a:srgbClr val="000000">
                      <a:alpha val="43137"/>
                    </a:srgbClr>
                  </a:outerShdw>
                </a:effectLst>
                <a:latin typeface="Symbol" pitchFamily="18" charset="2"/>
              </a:rPr>
              <a:t>3</a:t>
            </a:r>
            <a:endParaRPr kumimoji="1" lang="ja-JP" altLang="en-US" sz="5400" b="1" baseline="-25000" dirty="0">
              <a:solidFill>
                <a:srgbClr val="0000FF"/>
              </a:solidFill>
              <a:effectLst>
                <a:outerShdw blurRad="38100" dist="38100" dir="2700000" algn="tl">
                  <a:srgbClr val="000000">
                    <a:alpha val="43137"/>
                  </a:srgbClr>
                </a:outerShdw>
              </a:effectLst>
            </a:endParaRPr>
          </a:p>
        </p:txBody>
      </p:sp>
      <p:sp>
        <p:nvSpPr>
          <p:cNvPr id="16" name="Text Box 4"/>
          <p:cNvSpPr txBox="1">
            <a:spLocks noChangeArrowheads="1"/>
          </p:cNvSpPr>
          <p:nvPr/>
        </p:nvSpPr>
        <p:spPr bwMode="auto">
          <a:xfrm>
            <a:off x="-1" y="0"/>
            <a:ext cx="6107917" cy="523220"/>
          </a:xfrm>
          <a:prstGeom prst="rect">
            <a:avLst/>
          </a:prstGeom>
          <a:solidFill>
            <a:schemeClr val="accent3">
              <a:lumMod val="40000"/>
              <a:lumOff val="60000"/>
            </a:schemeClr>
          </a:solidFill>
          <a:ln w="9525">
            <a:noFill/>
            <a:miter lim="800000"/>
            <a:headEnd/>
            <a:tailEnd/>
          </a:ln>
          <a:effectLst>
            <a:outerShdw blurRad="50800" dist="38100" dir="2700000" algn="tl" rotWithShape="0">
              <a:prstClr val="black">
                <a:alpha val="40000"/>
              </a:prstClr>
            </a:outerShdw>
          </a:effectLst>
        </p:spPr>
        <p:txBody>
          <a:bodyPr wrap="square">
            <a:spAutoFit/>
          </a:bodyPr>
          <a:lstStyle/>
          <a:p>
            <a:pPr algn="ctr">
              <a:defRPr/>
            </a:pPr>
            <a:r>
              <a:rPr lang="en-US" altLang="ja-JP" sz="2800" b="1" u="sng" dirty="0" smtClean="0">
                <a:solidFill>
                  <a:srgbClr val="000080"/>
                </a:solidFill>
                <a:effectLst>
                  <a:outerShdw blurRad="38100" dist="38100" dir="2700000" algn="tl">
                    <a:srgbClr val="000000">
                      <a:alpha val="43137"/>
                    </a:srgbClr>
                  </a:outerShdw>
                </a:effectLst>
                <a:latin typeface="Constantia" pitchFamily="18" charset="0"/>
                <a:ea typeface="HG創英角ｺﾞｼｯｸUB" pitchFamily="49" charset="-128"/>
              </a:rPr>
              <a:t>Neutrino Oscillation Study in Asia</a:t>
            </a:r>
          </a:p>
        </p:txBody>
      </p:sp>
      <p:sp>
        <p:nvSpPr>
          <p:cNvPr id="19" name="Text Box 10"/>
          <p:cNvSpPr txBox="1">
            <a:spLocks noChangeArrowheads="1"/>
          </p:cNvSpPr>
          <p:nvPr/>
        </p:nvSpPr>
        <p:spPr bwMode="auto">
          <a:xfrm>
            <a:off x="2520269" y="928669"/>
            <a:ext cx="3491983" cy="1200329"/>
          </a:xfrm>
          <a:prstGeom prst="rect">
            <a:avLst/>
          </a:prstGeom>
          <a:noFill/>
          <a:ln w="9525">
            <a:noFill/>
            <a:miter lim="800000"/>
            <a:headEnd/>
            <a:tailEnd/>
          </a:ln>
        </p:spPr>
        <p:txBody>
          <a:bodyPr wrap="none">
            <a:spAutoFit/>
          </a:bodyPr>
          <a:lstStyle/>
          <a:p>
            <a:pPr algn="ctr"/>
            <a:r>
              <a:rPr lang="en-US" altLang="ja-JP" sz="2400" b="1" dirty="0" err="1" smtClean="0">
                <a:solidFill>
                  <a:srgbClr val="9900CC"/>
                </a:solidFill>
                <a:effectLst>
                  <a:outerShdw blurRad="38100" dist="38100" dir="2700000" algn="tl">
                    <a:srgbClr val="000000">
                      <a:alpha val="43137"/>
                    </a:srgbClr>
                  </a:outerShdw>
                </a:effectLst>
                <a:ea typeface="TBP丸ｺﾞｼｯｸDE" pitchFamily="50" charset="-128"/>
              </a:rPr>
              <a:t>KamLAND</a:t>
            </a:r>
            <a:r>
              <a:rPr lang="en-US" altLang="ja-JP" sz="2400" b="1" dirty="0" smtClean="0">
                <a:solidFill>
                  <a:srgbClr val="9900CC"/>
                </a:solidFill>
                <a:effectLst>
                  <a:outerShdw blurRad="38100" dist="38100" dir="2700000" algn="tl">
                    <a:srgbClr val="000000">
                      <a:alpha val="43137"/>
                    </a:srgbClr>
                  </a:outerShdw>
                </a:effectLst>
                <a:ea typeface="TBP丸ｺﾞｼｯｸDE" pitchFamily="50" charset="-128"/>
              </a:rPr>
              <a:t> (2002)</a:t>
            </a:r>
          </a:p>
          <a:p>
            <a:pPr algn="ctr"/>
            <a:r>
              <a:rPr lang="en-US" altLang="ja-JP" sz="2400" b="1" dirty="0" smtClean="0">
                <a:solidFill>
                  <a:srgbClr val="9900CC"/>
                </a:solidFill>
                <a:effectLst>
                  <a:outerShdw blurRad="38100" dist="38100" dir="2700000" algn="tl">
                    <a:srgbClr val="000000">
                      <a:alpha val="43137"/>
                    </a:srgbClr>
                  </a:outerShdw>
                </a:effectLst>
                <a:ea typeface="TBP丸ｺﾞｼｯｸDE" pitchFamily="50" charset="-128"/>
              </a:rPr>
              <a:t>Super-Kamiokande (2002)</a:t>
            </a:r>
          </a:p>
          <a:p>
            <a:pPr algn="ctr"/>
            <a:r>
              <a:rPr lang="en-US" altLang="ja-JP" sz="2400" b="1" dirty="0" smtClean="0">
                <a:solidFill>
                  <a:srgbClr val="9900CC"/>
                </a:solidFill>
                <a:effectLst>
                  <a:outerShdw blurRad="38100" dist="38100" dir="2700000" algn="tl">
                    <a:srgbClr val="000000">
                      <a:alpha val="43137"/>
                    </a:srgbClr>
                  </a:outerShdw>
                </a:effectLst>
                <a:ea typeface="TBP丸ｺﾞｼｯｸDE" pitchFamily="50" charset="-128"/>
              </a:rPr>
              <a:t>Kamiokande (1988)</a:t>
            </a: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21</a:t>
            </a:fld>
            <a:endParaRPr kumimoji="1" lang="ja-JP" altLang="en-US"/>
          </a:p>
        </p:txBody>
      </p:sp>
      <p:pic>
        <p:nvPicPr>
          <p:cNvPr id="35" name="図 34" descr="日印会議２０１１.jpg"/>
          <p:cNvPicPr>
            <a:picLocks noChangeAspect="1"/>
          </p:cNvPicPr>
          <p:nvPr/>
        </p:nvPicPr>
        <p:blipFill>
          <a:blip r:embed="rId4" cstate="screen">
            <a:extLst>
              <a:ext uri="{28A0092B-C50C-407E-A947-70E740481C1C}">
                <a14:useLocalDpi xmlns:a14="http://schemas.microsoft.com/office/drawing/2010/main" xmlns="" val="0"/>
              </a:ext>
            </a:extLst>
          </a:blip>
          <a:srcRect/>
          <a:stretch>
            <a:fillRect/>
          </a:stretch>
        </p:blipFill>
        <p:spPr>
          <a:xfrm>
            <a:off x="6701400" y="-34440"/>
            <a:ext cx="2451362" cy="3472518"/>
          </a:xfrm>
          <a:prstGeom prst="rect">
            <a:avLst/>
          </a:prstGeom>
        </p:spPr>
      </p:pic>
      <p:pic>
        <p:nvPicPr>
          <p:cNvPr id="36" name="図 35" descr="日印会議２０１１.jpg"/>
          <p:cNvPicPr>
            <a:picLocks noChangeAspect="1"/>
          </p:cNvPicPr>
          <p:nvPr/>
        </p:nvPicPr>
        <p:blipFill>
          <a:blip r:embed="rId5" cstate="screen">
            <a:extLst>
              <a:ext uri="{BEBA8EAE-BF5A-486C-A8C5-ECC9F3942E4B}">
                <a14:imgProps xmlns:a14="http://schemas.microsoft.com/office/drawing/2010/main" xmlns="">
                  <a14:imgLayer r:embed="rId6">
                    <a14:imgEffect>
                      <a14:sharpenSoften amount="25000"/>
                    </a14:imgEffect>
                  </a14:imgLayer>
                </a14:imgProps>
              </a:ext>
              <a:ext uri="{28A0092B-C50C-407E-A947-70E740481C1C}">
                <a14:useLocalDpi xmlns:a14="http://schemas.microsoft.com/office/drawing/2010/main" xmlns="" val="0"/>
              </a:ext>
            </a:extLst>
          </a:blip>
          <a:srcRect/>
          <a:stretch>
            <a:fillRect/>
          </a:stretch>
        </p:blipFill>
        <p:spPr>
          <a:xfrm>
            <a:off x="123630" y="702645"/>
            <a:ext cx="1779737" cy="3272915"/>
          </a:xfrm>
          <a:prstGeom prst="rect">
            <a:avLst/>
          </a:prstGeom>
        </p:spPr>
      </p:pic>
      <p:grpSp>
        <p:nvGrpSpPr>
          <p:cNvPr id="47" name="グループ化 46"/>
          <p:cNvGrpSpPr/>
          <p:nvPr/>
        </p:nvGrpSpPr>
        <p:grpSpPr>
          <a:xfrm>
            <a:off x="3658593" y="2989992"/>
            <a:ext cx="1442144" cy="1310064"/>
            <a:chOff x="3745523" y="2896773"/>
            <a:chExt cx="1572807" cy="1428760"/>
          </a:xfrm>
        </p:grpSpPr>
        <p:pic>
          <p:nvPicPr>
            <p:cNvPr id="48" name="Picture 2" descr="tunnel"/>
            <p:cNvPicPr>
              <a:picLocks noChangeAspect="1" noChangeArrowheads="1"/>
            </p:cNvPicPr>
            <p:nvPr/>
          </p:nvPicPr>
          <p:blipFill>
            <a:blip r:embed="rId7" cstate="print">
              <a:lum contrast="10000"/>
              <a:extLst>
                <a:ext uri="{28A0092B-C50C-407E-A947-70E740481C1C}">
                  <a14:useLocalDpi xmlns:a14="http://schemas.microsoft.com/office/drawing/2010/main" xmlns="" val="0"/>
                </a:ext>
              </a:extLst>
            </a:blip>
            <a:srcRect/>
            <a:stretch>
              <a:fillRect/>
            </a:stretch>
          </p:blipFill>
          <p:spPr bwMode="auto">
            <a:xfrm>
              <a:off x="3745523" y="2896773"/>
              <a:ext cx="1572807" cy="1428760"/>
            </a:xfrm>
            <a:prstGeom prst="rect">
              <a:avLst/>
            </a:prstGeom>
            <a:noFill/>
          </p:spPr>
        </p:pic>
        <p:sp>
          <p:nvSpPr>
            <p:cNvPr id="49" name="テキスト ボックス 48"/>
            <p:cNvSpPr txBox="1"/>
            <p:nvPr/>
          </p:nvSpPr>
          <p:spPr>
            <a:xfrm>
              <a:off x="3864714" y="3429000"/>
              <a:ext cx="1453616" cy="436361"/>
            </a:xfrm>
            <a:prstGeom prst="rect">
              <a:avLst/>
            </a:prstGeom>
            <a:noFill/>
          </p:spPr>
          <p:txBody>
            <a:bodyPr wrap="square" rtlCol="0">
              <a:spAutoFit/>
            </a:bodyPr>
            <a:lstStyle/>
            <a:p>
              <a:pPr algn="ctr"/>
              <a:r>
                <a:rPr kumimoji="1" lang="en-US" altLang="ja-JP" sz="2000" b="1" dirty="0" smtClean="0">
                  <a:solidFill>
                    <a:srgbClr val="000066"/>
                  </a:solidFill>
                  <a:effectLst>
                    <a:outerShdw blurRad="38100" dist="38100" dir="2700000" algn="tl">
                      <a:srgbClr val="000000">
                        <a:alpha val="43137"/>
                      </a:srgbClr>
                    </a:outerShdw>
                  </a:effectLst>
                </a:rPr>
                <a:t>Kamioka</a:t>
              </a:r>
              <a:endParaRPr kumimoji="1" lang="ja-JP" altLang="en-US" sz="2000" b="1" dirty="0">
                <a:solidFill>
                  <a:srgbClr val="000066"/>
                </a:solidFill>
                <a:effectLst>
                  <a:outerShdw blurRad="38100" dist="38100" dir="2700000" algn="tl">
                    <a:srgbClr val="000000">
                      <a:alpha val="43137"/>
                    </a:srgbClr>
                  </a:outerShdw>
                </a:effectLst>
              </a:endParaRPr>
            </a:p>
          </p:txBody>
        </p:sp>
      </p:grpSp>
      <p:sp>
        <p:nvSpPr>
          <p:cNvPr id="39" name="Oval 11"/>
          <p:cNvSpPr>
            <a:spLocks noChangeArrowheads="1"/>
          </p:cNvSpPr>
          <p:nvPr/>
        </p:nvSpPr>
        <p:spPr bwMode="auto">
          <a:xfrm>
            <a:off x="2123728" y="2128998"/>
            <a:ext cx="4577672" cy="1233553"/>
          </a:xfrm>
          <a:prstGeom prst="ellipse">
            <a:avLst/>
          </a:prstGeom>
          <a:noFill/>
          <a:ln w="28575">
            <a:solidFill>
              <a:schemeClr val="tx1"/>
            </a:solidFill>
            <a:prstDash val="sysDot"/>
            <a:round/>
            <a:headEnd/>
            <a:tailEnd/>
          </a:ln>
        </p:spPr>
        <p:txBody>
          <a:bodyPr wrap="none" anchor="ctr"/>
          <a:lstStyle/>
          <a:p>
            <a:endParaRPr lang="ja-JP" altLang="ja-JP">
              <a:solidFill>
                <a:srgbClr val="000066"/>
              </a:solidFill>
            </a:endParaRPr>
          </a:p>
        </p:txBody>
      </p:sp>
      <p:sp>
        <p:nvSpPr>
          <p:cNvPr id="45" name="Oval 11"/>
          <p:cNvSpPr>
            <a:spLocks noChangeArrowheads="1"/>
          </p:cNvSpPr>
          <p:nvPr/>
        </p:nvSpPr>
        <p:spPr bwMode="auto">
          <a:xfrm rot="3086282">
            <a:off x="1388982" y="3494832"/>
            <a:ext cx="4157475" cy="1233553"/>
          </a:xfrm>
          <a:prstGeom prst="ellipse">
            <a:avLst/>
          </a:prstGeom>
          <a:noFill/>
          <a:ln w="28575">
            <a:solidFill>
              <a:srgbClr val="CC3300"/>
            </a:solidFill>
            <a:prstDash val="sysDot"/>
            <a:round/>
            <a:headEnd/>
            <a:tailEnd/>
          </a:ln>
          <a:effectLst>
            <a:outerShdw blurRad="50800" dist="38100" dir="2700000" algn="tl" rotWithShape="0">
              <a:prstClr val="black">
                <a:alpha val="40000"/>
              </a:prstClr>
            </a:outerShdw>
          </a:effectLst>
        </p:spPr>
        <p:txBody>
          <a:bodyPr wrap="none" anchor="ctr"/>
          <a:lstStyle/>
          <a:p>
            <a:endParaRPr lang="ja-JP" altLang="ja-JP">
              <a:solidFill>
                <a:srgbClr val="000066"/>
              </a:solidFill>
            </a:endParaRPr>
          </a:p>
        </p:txBody>
      </p:sp>
      <p:sp>
        <p:nvSpPr>
          <p:cNvPr id="42" name="Oval 11"/>
          <p:cNvSpPr>
            <a:spLocks noChangeArrowheads="1"/>
          </p:cNvSpPr>
          <p:nvPr/>
        </p:nvSpPr>
        <p:spPr bwMode="auto">
          <a:xfrm rot="18233625">
            <a:off x="3154834" y="3466152"/>
            <a:ext cx="4109880" cy="1233553"/>
          </a:xfrm>
          <a:prstGeom prst="ellipse">
            <a:avLst/>
          </a:prstGeom>
          <a:noFill/>
          <a:ln w="28575">
            <a:solidFill>
              <a:schemeClr val="tx1"/>
            </a:solidFill>
            <a:prstDash val="sysDot"/>
            <a:round/>
            <a:headEnd/>
            <a:tailEnd/>
          </a:ln>
        </p:spPr>
        <p:txBody>
          <a:bodyPr wrap="none" anchor="ctr"/>
          <a:lstStyle/>
          <a:p>
            <a:endParaRPr lang="ja-JP" altLang="ja-JP">
              <a:solidFill>
                <a:srgbClr val="000066"/>
              </a:solidFill>
            </a:endParaRPr>
          </a:p>
        </p:txBody>
      </p:sp>
      <p:grpSp>
        <p:nvGrpSpPr>
          <p:cNvPr id="4" name="グループ化 3"/>
          <p:cNvGrpSpPr/>
          <p:nvPr/>
        </p:nvGrpSpPr>
        <p:grpSpPr>
          <a:xfrm>
            <a:off x="6836716" y="3589379"/>
            <a:ext cx="2307284" cy="3268621"/>
            <a:chOff x="6836716" y="3589379"/>
            <a:chExt cx="2307284" cy="3268621"/>
          </a:xfrm>
        </p:grpSpPr>
        <p:grpSp>
          <p:nvGrpSpPr>
            <p:cNvPr id="28" name="グループ化 27"/>
            <p:cNvGrpSpPr/>
            <p:nvPr/>
          </p:nvGrpSpPr>
          <p:grpSpPr>
            <a:xfrm>
              <a:off x="6836716" y="3589379"/>
              <a:ext cx="2307284" cy="3268621"/>
              <a:chOff x="7199784" y="4103720"/>
              <a:chExt cx="1944216" cy="2754280"/>
            </a:xfrm>
          </p:grpSpPr>
          <p:pic>
            <p:nvPicPr>
              <p:cNvPr id="29" name="図 28" descr="日印会議２０１１.jpg"/>
              <p:cNvPicPr>
                <a:picLocks noChangeAspect="1"/>
              </p:cNvPicPr>
              <p:nvPr/>
            </p:nvPicPr>
            <p:blipFill>
              <a:blip r:embed="rId8" cstate="screen">
                <a:extLst>
                  <a:ext uri="{28A0092B-C50C-407E-A947-70E740481C1C}">
                    <a14:useLocalDpi xmlns:a14="http://schemas.microsoft.com/office/drawing/2010/main" xmlns="" val="0"/>
                  </a:ext>
                </a:extLst>
              </a:blip>
              <a:srcRect/>
              <a:stretch>
                <a:fillRect/>
              </a:stretch>
            </p:blipFill>
            <p:spPr>
              <a:xfrm>
                <a:off x="7199784" y="4103720"/>
                <a:ext cx="1944216" cy="2754280"/>
              </a:xfrm>
              <a:prstGeom prst="rect">
                <a:avLst/>
              </a:prstGeom>
            </p:spPr>
          </p:pic>
          <p:sp>
            <p:nvSpPr>
              <p:cNvPr id="33" name="正方形/長方形 32"/>
              <p:cNvSpPr/>
              <p:nvPr/>
            </p:nvSpPr>
            <p:spPr>
              <a:xfrm>
                <a:off x="8892480" y="5229200"/>
                <a:ext cx="251520"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sp>
          <p:nvSpPr>
            <p:cNvPr id="3" name="正方形/長方形 2"/>
            <p:cNvSpPr/>
            <p:nvPr/>
          </p:nvSpPr>
          <p:spPr>
            <a:xfrm>
              <a:off x="7095745" y="3589379"/>
              <a:ext cx="428583" cy="288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 name="Text Box 8"/>
          <p:cNvSpPr txBox="1">
            <a:spLocks noChangeArrowheads="1"/>
          </p:cNvSpPr>
          <p:nvPr/>
        </p:nvSpPr>
        <p:spPr bwMode="auto">
          <a:xfrm rot="-3297971">
            <a:off x="4473393" y="4114719"/>
            <a:ext cx="3550011" cy="1200329"/>
          </a:xfrm>
          <a:prstGeom prst="rect">
            <a:avLst/>
          </a:prstGeom>
          <a:noFill/>
          <a:ln w="9525">
            <a:noFill/>
            <a:miter lim="800000"/>
            <a:headEnd/>
            <a:tailEnd/>
          </a:ln>
        </p:spPr>
        <p:txBody>
          <a:bodyPr wrap="none">
            <a:spAutoFit/>
          </a:bodyPr>
          <a:lstStyle/>
          <a:p>
            <a:pPr algn="ctr"/>
            <a:r>
              <a:rPr lang="en-US" altLang="ja-JP" sz="2400" b="1" dirty="0" smtClean="0">
                <a:solidFill>
                  <a:srgbClr val="0000FF"/>
                </a:solidFill>
                <a:effectLst>
                  <a:outerShdw blurRad="38100" dist="38100" dir="2700000" algn="tl">
                    <a:srgbClr val="000000">
                      <a:alpha val="43137"/>
                    </a:srgbClr>
                  </a:outerShdw>
                </a:effectLst>
                <a:ea typeface="TBP丸ｺﾞｼｯｸDE" pitchFamily="50" charset="-128"/>
              </a:rPr>
              <a:t>Kamiokande (early 1990’s)</a:t>
            </a:r>
          </a:p>
          <a:p>
            <a:pPr algn="ctr"/>
            <a:r>
              <a:rPr lang="en-US" altLang="ja-JP" sz="2400" b="1" dirty="0" smtClean="0">
                <a:solidFill>
                  <a:srgbClr val="0000FF"/>
                </a:solidFill>
                <a:effectLst>
                  <a:outerShdw blurRad="38100" dist="38100" dir="2700000" algn="tl">
                    <a:srgbClr val="000000">
                      <a:alpha val="43137"/>
                    </a:srgbClr>
                  </a:outerShdw>
                </a:effectLst>
                <a:ea typeface="TBP丸ｺﾞｼｯｸDE" pitchFamily="50" charset="-128"/>
              </a:rPr>
              <a:t>Super-Kamiokande (1998)</a:t>
            </a:r>
          </a:p>
          <a:p>
            <a:pPr algn="ctr"/>
            <a:r>
              <a:rPr lang="en-US" altLang="ja-JP" sz="2400" b="1" dirty="0" smtClean="0">
                <a:solidFill>
                  <a:srgbClr val="0000FF"/>
                </a:solidFill>
                <a:effectLst>
                  <a:outerShdw blurRad="38100" dist="38100" dir="2700000" algn="tl">
                    <a:srgbClr val="000000">
                      <a:alpha val="43137"/>
                    </a:srgbClr>
                  </a:outerShdw>
                </a:effectLst>
                <a:ea typeface="TBP丸ｺﾞｼｯｸDE" pitchFamily="50" charset="-128"/>
              </a:rPr>
              <a:t>K2K (2004)</a:t>
            </a:r>
            <a:endParaRPr lang="en-US" altLang="ja-JP" sz="2400" b="1" dirty="0">
              <a:solidFill>
                <a:srgbClr val="0000FF"/>
              </a:solidFill>
              <a:effectLst>
                <a:outerShdw blurRad="38100" dist="38100" dir="2700000" algn="tl">
                  <a:srgbClr val="000000">
                    <a:alpha val="43137"/>
                  </a:srgbClr>
                </a:outerShdw>
              </a:effectLst>
              <a:ea typeface="TBP丸ｺﾞｼｯｸDE" pitchFamily="50" charset="-128"/>
            </a:endParaRPr>
          </a:p>
        </p:txBody>
      </p:sp>
    </p:spTree>
    <p:extLst>
      <p:ext uri="{BB962C8B-B14F-4D97-AF65-F5344CB8AC3E}">
        <p14:creationId xmlns:p14="http://schemas.microsoft.com/office/powerpoint/2010/main" xmlns="" val="161043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dissolve">
                                      <p:cBhvr>
                                        <p:cTn id="11" dur="500"/>
                                        <p:tgtEl>
                                          <p:spTgt spid="24"/>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dissolve">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500"/>
                            </p:stCondLst>
                            <p:childTnLst>
                              <p:par>
                                <p:cTn id="26" presetID="9"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ssolve">
                                      <p:cBhvr>
                                        <p:cTn id="28" dur="500"/>
                                        <p:tgtEl>
                                          <p:spTgt spid="19"/>
                                        </p:tgtEl>
                                      </p:cBhvr>
                                    </p:animEffect>
                                  </p:childTnLst>
                                </p:cTn>
                              </p:par>
                            </p:childTnLst>
                          </p:cTn>
                        </p:par>
                        <p:par>
                          <p:cTn id="29" fill="hold">
                            <p:stCondLst>
                              <p:cond delay="1000"/>
                            </p:stCondLst>
                            <p:childTnLst>
                              <p:par>
                                <p:cTn id="30" presetID="9"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dissolve">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childTnLst>
                          </p:cTn>
                        </p:par>
                        <p:par>
                          <p:cTn id="38" fill="hold">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dissolv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9" grpId="0"/>
      <p:bldP spid="39" grpId="0" animBg="1"/>
      <p:bldP spid="45" grpId="0" animBg="1"/>
      <p:bldP spid="42" grpId="0" animBg="1"/>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22</a:t>
            </a:fld>
            <a:endParaRPr kumimoji="1" lang="ja-JP" altLang="en-US"/>
          </a:p>
        </p:txBody>
      </p:sp>
      <p:pic>
        <p:nvPicPr>
          <p:cNvPr id="3" name="図 2"/>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179512" y="507732"/>
            <a:ext cx="8820890" cy="58015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175547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50000"/>
                    </a14:imgEffect>
                  </a14:imgLayer>
                </a14:imgProps>
              </a:ext>
              <a:ext uri="{28A0092B-C50C-407E-A947-70E740481C1C}">
                <a14:useLocalDpi xmlns:a14="http://schemas.microsoft.com/office/drawing/2010/main" xmlns="" val="0"/>
              </a:ext>
            </a:extLst>
          </a:blip>
          <a:stretch>
            <a:fillRect/>
          </a:stretch>
        </p:blipFill>
        <p:spPr>
          <a:xfrm>
            <a:off x="1681072" y="2875881"/>
            <a:ext cx="6037650" cy="3982119"/>
          </a:xfrm>
          <a:prstGeom prst="rect">
            <a:avLst/>
          </a:prstGeom>
        </p:spPr>
      </p:pic>
      <p:sp>
        <p:nvSpPr>
          <p:cNvPr id="135" name="Text Box 4"/>
          <p:cNvSpPr txBox="1">
            <a:spLocks noChangeArrowheads="1"/>
          </p:cNvSpPr>
          <p:nvPr/>
        </p:nvSpPr>
        <p:spPr bwMode="auto">
          <a:xfrm>
            <a:off x="0" y="0"/>
            <a:ext cx="3275856" cy="523220"/>
          </a:xfrm>
          <a:prstGeom prst="rect">
            <a:avLst/>
          </a:prstGeom>
          <a:solidFill>
            <a:schemeClr val="accent3">
              <a:lumMod val="60000"/>
              <a:lumOff val="40000"/>
            </a:schemeClr>
          </a:solidFill>
          <a:ln w="9525">
            <a:noFill/>
            <a:miter lim="800000"/>
            <a:headEnd/>
            <a:tailEnd/>
          </a:ln>
          <a:effectLst>
            <a:outerShdw dist="35921" dir="2700000" algn="ctr" rotWithShape="0">
              <a:schemeClr val="bg2"/>
            </a:outerShdw>
          </a:effectLst>
        </p:spPr>
        <p:txBody>
          <a:bodyPr wrap="square">
            <a:spAutoFit/>
          </a:bodyPr>
          <a:lstStyle/>
          <a:p>
            <a:pPr algn="ctr">
              <a:defRPr/>
            </a:pPr>
            <a:r>
              <a:rPr lang="en-US" altLang="ja-JP" sz="2800" b="1" u="sng" dirty="0" smtClean="0">
                <a:solidFill>
                  <a:srgbClr val="000080"/>
                </a:solidFill>
                <a:effectLst>
                  <a:outerShdw blurRad="38100" dist="38100" dir="2700000" algn="tl">
                    <a:srgbClr val="000000">
                      <a:alpha val="43137"/>
                    </a:srgbClr>
                  </a:outerShdw>
                </a:effectLst>
                <a:latin typeface="Constantia" pitchFamily="18" charset="0"/>
                <a:ea typeface="HG創英角ｺﾞｼｯｸUB" pitchFamily="49" charset="-128"/>
              </a:rPr>
              <a:t>T</a:t>
            </a:r>
            <a:r>
              <a:rPr lang="en-US" altLang="ja-JP" sz="2800" b="1" u="sng" dirty="0" smtClean="0">
                <a:solidFill>
                  <a:srgbClr val="000080"/>
                </a:solidFill>
                <a:effectLst>
                  <a:outerShdw blurRad="38100" dist="38100" dir="2700000" algn="tl">
                    <a:srgbClr val="000000">
                      <a:alpha val="43137"/>
                    </a:srgbClr>
                  </a:outerShdw>
                </a:effectLst>
                <a:latin typeface="Century" pitchFamily="18" charset="0"/>
                <a:ea typeface="HG創英角ｺﾞｼｯｸUB" pitchFamily="49" charset="-128"/>
              </a:rPr>
              <a:t>2</a:t>
            </a:r>
            <a:r>
              <a:rPr lang="en-US" altLang="ja-JP" sz="2800" b="1" u="sng" dirty="0" smtClean="0">
                <a:solidFill>
                  <a:srgbClr val="000080"/>
                </a:solidFill>
                <a:effectLst>
                  <a:outerShdw blurRad="38100" dist="38100" dir="2700000" algn="tl">
                    <a:srgbClr val="000000">
                      <a:alpha val="43137"/>
                    </a:srgbClr>
                  </a:outerShdw>
                </a:effectLst>
                <a:latin typeface="Constantia" pitchFamily="18" charset="0"/>
                <a:ea typeface="HG創英角ｺﾞｼｯｸUB" pitchFamily="49" charset="-128"/>
              </a:rPr>
              <a:t>K Experiment</a:t>
            </a:r>
          </a:p>
        </p:txBody>
      </p:sp>
      <p:sp>
        <p:nvSpPr>
          <p:cNvPr id="149" name="テキスト ボックス 148"/>
          <p:cNvSpPr txBox="1"/>
          <p:nvPr/>
        </p:nvSpPr>
        <p:spPr>
          <a:xfrm>
            <a:off x="3419873" y="66520"/>
            <a:ext cx="5685196" cy="523220"/>
          </a:xfrm>
          <a:prstGeom prst="rect">
            <a:avLst/>
          </a:prstGeom>
          <a:noFill/>
        </p:spPr>
        <p:txBody>
          <a:bodyPr wrap="square" rtlCol="0">
            <a:spAutoFit/>
          </a:bodyPr>
          <a:lstStyle/>
          <a:p>
            <a:r>
              <a:rPr kumimoji="1" lang="en-US" altLang="ja-JP" sz="2800" b="1" dirty="0" smtClean="0">
                <a:solidFill>
                  <a:srgbClr val="0000FF"/>
                </a:solidFill>
                <a:effectLst>
                  <a:outerShdw blurRad="38100" dist="38100" dir="2700000" algn="tl">
                    <a:srgbClr val="000000">
                      <a:alpha val="43137"/>
                    </a:srgbClr>
                  </a:outerShdw>
                </a:effectLst>
              </a:rPr>
              <a:t>Long-Baseline Neutrino Experiment</a:t>
            </a:r>
            <a:endParaRPr kumimoji="1" lang="ja-JP" altLang="en-US" sz="2800" b="1" dirty="0">
              <a:solidFill>
                <a:srgbClr val="0000FF"/>
              </a:solidFill>
              <a:effectLst>
                <a:outerShdw blurRad="38100" dist="38100" dir="2700000" algn="tl">
                  <a:srgbClr val="000000">
                    <a:alpha val="43137"/>
                  </a:srgbClr>
                </a:outerShdw>
              </a:effectLst>
            </a:endParaRPr>
          </a:p>
        </p:txBody>
      </p:sp>
      <p:pic>
        <p:nvPicPr>
          <p:cNvPr id="153" name="Picture 24" descr="01_T2K_0808-japan-korea"/>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4432" y="667143"/>
            <a:ext cx="7990931" cy="2571744"/>
          </a:xfrm>
          <a:prstGeom prst="rect">
            <a:avLst/>
          </a:prstGeom>
          <a:noFill/>
          <a:ln w="9525">
            <a:noFill/>
            <a:miter lim="800000"/>
            <a:headEnd/>
            <a:tailEnd/>
          </a:ln>
        </p:spPr>
      </p:pic>
      <p:grpSp>
        <p:nvGrpSpPr>
          <p:cNvPr id="2" name="グループ化 1"/>
          <p:cNvGrpSpPr/>
          <p:nvPr/>
        </p:nvGrpSpPr>
        <p:grpSpPr>
          <a:xfrm>
            <a:off x="1586737" y="3211792"/>
            <a:ext cx="6226320" cy="986934"/>
            <a:chOff x="704432" y="3238885"/>
            <a:chExt cx="6803776" cy="1078467"/>
          </a:xfrm>
        </p:grpSpPr>
        <p:pic>
          <p:nvPicPr>
            <p:cNvPr id="6" name="図 5" descr="jhfnuBar.gif"/>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891585" y="3238887"/>
              <a:ext cx="5616623" cy="1078465"/>
            </a:xfrm>
            <a:prstGeom prst="rect">
              <a:avLst/>
            </a:prstGeom>
          </p:spPr>
        </p:pic>
        <p:pic>
          <p:nvPicPr>
            <p:cNvPr id="7" name="図 6" descr="jhfnuBar.gif"/>
            <p:cNvPicPr>
              <a:picLocks noChangeAspect="1"/>
            </p:cNvPicPr>
            <p:nvPr/>
          </p:nvPicPr>
          <p:blipFill rotWithShape="1">
            <a:blip r:embed="rId5" cstate="print">
              <a:extLst>
                <a:ext uri="{28A0092B-C50C-407E-A947-70E740481C1C}">
                  <a14:useLocalDpi xmlns:a14="http://schemas.microsoft.com/office/drawing/2010/main" xmlns="" val="0"/>
                </a:ext>
              </a:extLst>
            </a:blip>
            <a:srcRect l="74654" r="3008"/>
            <a:stretch/>
          </p:blipFill>
          <p:spPr>
            <a:xfrm rot="10800000">
              <a:off x="704432" y="3238885"/>
              <a:ext cx="1254641" cy="1078465"/>
            </a:xfrm>
            <a:prstGeom prst="rect">
              <a:avLst/>
            </a:prstGeom>
          </p:spPr>
        </p:pic>
      </p:grpSp>
    </p:spTree>
    <p:extLst>
      <p:ext uri="{BB962C8B-B14F-4D97-AF65-F5344CB8AC3E}">
        <p14:creationId xmlns:p14="http://schemas.microsoft.com/office/powerpoint/2010/main" xmlns="" val="338592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200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0988" name="Group 59"/>
          <p:cNvGrpSpPr>
            <a:grpSpLocks/>
          </p:cNvGrpSpPr>
          <p:nvPr/>
        </p:nvGrpSpPr>
        <p:grpSpPr bwMode="auto">
          <a:xfrm>
            <a:off x="179388" y="2687639"/>
            <a:ext cx="6704014" cy="1193801"/>
            <a:chOff x="113" y="1700"/>
            <a:chExt cx="4223" cy="752"/>
          </a:xfrm>
        </p:grpSpPr>
        <p:sp>
          <p:nvSpPr>
            <p:cNvPr id="40991" name="Freeform 9"/>
            <p:cNvSpPr>
              <a:spLocks/>
            </p:cNvSpPr>
            <p:nvPr/>
          </p:nvSpPr>
          <p:spPr bwMode="auto">
            <a:xfrm>
              <a:off x="1233" y="1700"/>
              <a:ext cx="3103" cy="244"/>
            </a:xfrm>
            <a:custGeom>
              <a:avLst/>
              <a:gdLst>
                <a:gd name="T0" fmla="*/ 2 w 3894"/>
                <a:gd name="T1" fmla="*/ 1 h 408"/>
                <a:gd name="T2" fmla="*/ 2 w 3894"/>
                <a:gd name="T3" fmla="*/ 1 h 408"/>
                <a:gd name="T4" fmla="*/ 2 w 3894"/>
                <a:gd name="T5" fmla="*/ 1 h 408"/>
                <a:gd name="T6" fmla="*/ 2 w 3894"/>
                <a:gd name="T7" fmla="*/ 1 h 408"/>
                <a:gd name="T8" fmla="*/ 2 w 3894"/>
                <a:gd name="T9" fmla="*/ 1 h 408"/>
                <a:gd name="T10" fmla="*/ 2 w 3894"/>
                <a:gd name="T11" fmla="*/ 1 h 408"/>
                <a:gd name="T12" fmla="*/ 0 w 3894"/>
                <a:gd name="T13" fmla="*/ 1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CCECFF"/>
              </a:solidFill>
              <a:round/>
              <a:headEnd/>
              <a:tailEnd type="triangle" w="med" len="me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92" name="Text Box 10"/>
            <p:cNvSpPr txBox="1">
              <a:spLocks noChangeArrowheads="1"/>
            </p:cNvSpPr>
            <p:nvPr/>
          </p:nvSpPr>
          <p:spPr bwMode="auto">
            <a:xfrm>
              <a:off x="113" y="1972"/>
              <a:ext cx="1365" cy="480"/>
            </a:xfrm>
            <a:prstGeom prst="rect">
              <a:avLst/>
            </a:prstGeom>
            <a:solidFill>
              <a:srgbClr val="CCFFFF">
                <a:alpha val="23921"/>
              </a:srgbClr>
            </a:solidFill>
            <a:ln w="19050">
              <a:solidFill>
                <a:srgbClr val="CCECFF"/>
              </a:solidFill>
              <a:miter lim="800000"/>
              <a:headEnd/>
              <a:tailEnd/>
            </a:ln>
          </p:spPr>
          <p:txBody>
            <a:bodyPr wrap="square"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b="1" dirty="0">
                  <a:solidFill>
                    <a:srgbClr val="CCECFF"/>
                  </a:solidFill>
                  <a:latin typeface="Helvetica" pitchFamily="34" charset="0"/>
                </a:rPr>
                <a:t>Neutrino Beams</a:t>
              </a:r>
              <a:r>
                <a:rPr lang="ja-JP" altLang="en-US" b="1" dirty="0">
                  <a:solidFill>
                    <a:srgbClr val="CCECFF"/>
                  </a:solidFill>
                  <a:latin typeface="Helvetica" pitchFamily="34" charset="0"/>
                </a:rPr>
                <a:t>　</a:t>
              </a:r>
              <a:endParaRPr lang="en-US" altLang="ja-JP" b="1" dirty="0" smtClean="0">
                <a:solidFill>
                  <a:srgbClr val="CCECFF"/>
                </a:solidFill>
                <a:latin typeface="Helvetica" pitchFamily="34" charset="0"/>
              </a:endParaRPr>
            </a:p>
            <a:p>
              <a:pPr algn="ctr" eaLnBrk="1" hangingPunct="1">
                <a:spcBef>
                  <a:spcPct val="50000"/>
                </a:spcBef>
              </a:pPr>
              <a:r>
                <a:rPr lang="en-US" altLang="ja-JP" b="1" dirty="0" smtClean="0">
                  <a:solidFill>
                    <a:srgbClr val="CCECFF"/>
                  </a:solidFill>
                  <a:latin typeface="Helvetica" pitchFamily="34" charset="0"/>
                </a:rPr>
                <a:t>(</a:t>
              </a:r>
              <a:r>
                <a:rPr lang="en-US" altLang="ja-JP" b="1" dirty="0">
                  <a:solidFill>
                    <a:srgbClr val="CCECFF"/>
                  </a:solidFill>
                  <a:latin typeface="Helvetica" pitchFamily="34" charset="0"/>
                </a:rPr>
                <a:t>to </a:t>
              </a:r>
              <a:r>
                <a:rPr lang="en-US" altLang="ja-JP" b="1" dirty="0" err="1">
                  <a:solidFill>
                    <a:srgbClr val="CCECFF"/>
                  </a:solidFill>
                  <a:latin typeface="Helvetica" pitchFamily="34" charset="0"/>
                </a:rPr>
                <a:t>Kamioka</a:t>
              </a:r>
              <a:r>
                <a:rPr lang="en-US" altLang="ja-JP" b="1" dirty="0">
                  <a:solidFill>
                    <a:srgbClr val="CCECFF"/>
                  </a:solidFill>
                  <a:latin typeface="Helvetica" pitchFamily="34" charset="0"/>
                </a:rPr>
                <a:t>)</a:t>
              </a:r>
              <a:endParaRPr lang="en-US" altLang="ja-JP" dirty="0">
                <a:solidFill>
                  <a:srgbClr val="CCECFF"/>
                </a:solidFill>
                <a:latin typeface="Helvetica" pitchFamily="34" charset="0"/>
              </a:endParaRPr>
            </a:p>
          </p:txBody>
        </p:sp>
      </p:grpSp>
      <p:grpSp>
        <p:nvGrpSpPr>
          <p:cNvPr id="40981" name="Group 56"/>
          <p:cNvGrpSpPr>
            <a:grpSpLocks/>
          </p:cNvGrpSpPr>
          <p:nvPr/>
        </p:nvGrpSpPr>
        <p:grpSpPr bwMode="auto">
          <a:xfrm>
            <a:off x="1441451" y="2025651"/>
            <a:ext cx="5783263" cy="3206750"/>
            <a:chOff x="908" y="1276"/>
            <a:chExt cx="3643" cy="2020"/>
          </a:xfrm>
        </p:grpSpPr>
        <p:sp>
          <p:nvSpPr>
            <p:cNvPr id="40982" name="Freeform 17"/>
            <p:cNvSpPr>
              <a:spLocks/>
            </p:cNvSpPr>
            <p:nvPr/>
          </p:nvSpPr>
          <p:spPr bwMode="auto">
            <a:xfrm>
              <a:off x="2396" y="1276"/>
              <a:ext cx="1048" cy="364"/>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sp>
          <p:nvSpPr>
            <p:cNvPr id="40987" name="Freeform 22"/>
            <p:cNvSpPr>
              <a:spLocks/>
            </p:cNvSpPr>
            <p:nvPr/>
          </p:nvSpPr>
          <p:spPr bwMode="auto">
            <a:xfrm>
              <a:off x="908" y="1509"/>
              <a:ext cx="3643" cy="1787"/>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ja-JP" altLang="en-US"/>
            </a:p>
          </p:txBody>
        </p:sp>
      </p:grpSp>
      <p:sp>
        <p:nvSpPr>
          <p:cNvPr id="40968" name="Line 28"/>
          <p:cNvSpPr>
            <a:spLocks noChangeShapeType="1"/>
          </p:cNvSpPr>
          <p:nvPr/>
        </p:nvSpPr>
        <p:spPr bwMode="auto">
          <a:xfrm flipV="1">
            <a:off x="3706813" y="1477963"/>
            <a:ext cx="1362075" cy="7937"/>
          </a:xfrm>
          <a:prstGeom prst="line">
            <a:avLst/>
          </a:prstGeom>
          <a:noFill/>
          <a:ln w="57150">
            <a:solidFill>
              <a:srgbClr val="FF6666"/>
            </a:solidFill>
            <a:round/>
            <a:headEnd/>
            <a:tailEnd/>
          </a:ln>
          <a:extLst>
            <a:ext uri="{909E8E84-426E-40DD-AFC4-6F175D3DCCD1}">
              <a14:hiddenFill xmlns:a14="http://schemas.microsoft.com/office/drawing/2010/main" xmlns="">
                <a:noFill/>
              </a14:hiddenFill>
            </a:ext>
          </a:extLst>
        </p:spPr>
        <p:txBody>
          <a:bodyPr lIns="91425" tIns="45713" rIns="91425" bIns="45713"/>
          <a:lstStyle/>
          <a:p>
            <a:endParaRPr lang="ja-JP" altLang="en-US"/>
          </a:p>
        </p:txBody>
      </p:sp>
      <p:sp>
        <p:nvSpPr>
          <p:cNvPr id="40969" name="Line 29"/>
          <p:cNvSpPr>
            <a:spLocks noChangeShapeType="1"/>
          </p:cNvSpPr>
          <p:nvPr/>
        </p:nvSpPr>
        <p:spPr bwMode="auto">
          <a:xfrm flipH="1">
            <a:off x="3719513" y="276225"/>
            <a:ext cx="58737" cy="1216025"/>
          </a:xfrm>
          <a:prstGeom prst="line">
            <a:avLst/>
          </a:prstGeom>
          <a:noFill/>
          <a:ln w="57150">
            <a:solidFill>
              <a:srgbClr val="FF6666"/>
            </a:solidFill>
            <a:round/>
            <a:headEnd/>
            <a:tailEnd/>
          </a:ln>
          <a:extLst>
            <a:ext uri="{909E8E84-426E-40DD-AFC4-6F175D3DCCD1}">
              <a14:hiddenFill xmlns:a14="http://schemas.microsoft.com/office/drawing/2010/main" xmlns="">
                <a:noFill/>
              </a14:hiddenFill>
            </a:ext>
          </a:extLst>
        </p:spPr>
        <p:txBody>
          <a:bodyPr lIns="91425" tIns="45713" rIns="91425" bIns="45713"/>
          <a:lstStyle/>
          <a:p>
            <a:endParaRPr lang="ja-JP" altLang="en-US"/>
          </a:p>
        </p:txBody>
      </p:sp>
      <p:sp>
        <p:nvSpPr>
          <p:cNvPr id="40971" name="Oval 31"/>
          <p:cNvSpPr>
            <a:spLocks noChangeArrowheads="1"/>
          </p:cNvSpPr>
          <p:nvPr/>
        </p:nvSpPr>
        <p:spPr bwMode="auto">
          <a:xfrm>
            <a:off x="4673600" y="1463675"/>
            <a:ext cx="1066800" cy="566738"/>
          </a:xfrm>
          <a:prstGeom prst="ellipse">
            <a:avLst/>
          </a:prstGeom>
          <a:noFill/>
          <a:ln w="57150">
            <a:solidFill>
              <a:srgbClr val="FF6666"/>
            </a:solidFill>
            <a:round/>
            <a:headEnd/>
            <a:tailEnd/>
          </a:ln>
          <a:extLst>
            <a:ext uri="{909E8E84-426E-40DD-AFC4-6F175D3DCCD1}">
              <a14:hiddenFill xmlns:a14="http://schemas.microsoft.com/office/drawing/2010/main" xmlns="">
                <a:solidFill>
                  <a:srgbClr val="FFFFFF"/>
                </a:solidFill>
              </a14:hiddenFill>
            </a:ext>
          </a:extLst>
        </p:spPr>
        <p:txBody>
          <a:bodyPr wrap="none" lIns="91425" tIns="45713" rIns="91425" bIns="45713" anchor="ctr"/>
          <a:lstStyle/>
          <a:p>
            <a:endParaRPr lang="ja-JP" altLang="ja-JP">
              <a:solidFill>
                <a:srgbClr val="0000FF"/>
              </a:solidFill>
              <a:latin typeface="Helvetica" pitchFamily="34" charset="0"/>
            </a:endParaRP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24</a:t>
            </a:fld>
            <a:endParaRPr kumimoji="1" lang="ja-JP" altLang="en-US"/>
          </a:p>
        </p:txBody>
      </p:sp>
      <p:pic>
        <p:nvPicPr>
          <p:cNvPr id="29" name="図 28"/>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8018" y="-1"/>
            <a:ext cx="3118460" cy="2314577"/>
          </a:xfrm>
          <a:prstGeom prst="rect">
            <a:avLst/>
          </a:prstGeom>
        </p:spPr>
      </p:pic>
      <p:pic>
        <p:nvPicPr>
          <p:cNvPr id="21" name="図 20"/>
          <p:cNvPicPr>
            <a:picLocks noChangeAspect="1"/>
          </p:cNvPicPr>
          <p:nvPr/>
        </p:nvPicPr>
        <p:blipFill rotWithShape="1">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3419872" y="-11450"/>
            <a:ext cx="5724128" cy="2558631"/>
          </a:xfrm>
          <a:prstGeom prst="rect">
            <a:avLst/>
          </a:prstGeom>
          <a:ln>
            <a:solidFill>
              <a:srgbClr val="FFFF00"/>
            </a:solidFill>
          </a:ln>
        </p:spPr>
      </p:pic>
      <p:grpSp>
        <p:nvGrpSpPr>
          <p:cNvPr id="4" name="グループ化 3"/>
          <p:cNvGrpSpPr/>
          <p:nvPr/>
        </p:nvGrpSpPr>
        <p:grpSpPr>
          <a:xfrm>
            <a:off x="3021806" y="3264457"/>
            <a:ext cx="5437187" cy="3433414"/>
            <a:chOff x="3021806" y="3264457"/>
            <a:chExt cx="5437187" cy="3433414"/>
          </a:xfrm>
        </p:grpSpPr>
        <p:pic>
          <p:nvPicPr>
            <p:cNvPr id="35" name="図 34"/>
            <p:cNvPicPr>
              <a:picLocks noChangeAspect="1"/>
            </p:cNvPicPr>
            <p:nvPr/>
          </p:nvPicPr>
          <p:blipFill rotWithShape="1">
            <a:blip r:embed="rId8" cstate="print">
              <a:extLst>
                <a:ext uri="{BEBA8EAE-BF5A-486C-A8C5-ECC9F3942E4B}">
                  <a14:imgProps xmlns:a14="http://schemas.microsoft.com/office/drawing/2010/main" xmlns="">
                    <a14:imgLayer r:embed="rId9">
                      <a14:imgEffect>
                        <a14:sharpenSoften amount="25000"/>
                      </a14:imgEffect>
                    </a14:imgLayer>
                  </a14:imgProps>
                </a:ext>
                <a:ext uri="{28A0092B-C50C-407E-A947-70E740481C1C}">
                  <a14:useLocalDpi xmlns:a14="http://schemas.microsoft.com/office/drawing/2010/main" xmlns="" val="0"/>
                </a:ext>
              </a:extLst>
            </a:blip>
            <a:srcRect/>
            <a:stretch/>
          </p:blipFill>
          <p:spPr>
            <a:xfrm>
              <a:off x="3021806" y="3264457"/>
              <a:ext cx="5437187" cy="3433414"/>
            </a:xfrm>
            <a:prstGeom prst="rect">
              <a:avLst/>
            </a:prstGeom>
            <a:ln w="19050">
              <a:solidFill>
                <a:srgbClr val="0000FF"/>
              </a:solidFill>
            </a:ln>
          </p:spPr>
        </p:pic>
        <p:pic>
          <p:nvPicPr>
            <p:cNvPr id="3" name="図 2"/>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3044713" y="4996411"/>
              <a:ext cx="1078471" cy="808853"/>
            </a:xfrm>
            <a:prstGeom prst="rect">
              <a:avLst/>
            </a:prstGeom>
          </p:spPr>
        </p:pic>
      </p:grpSp>
      <p:cxnSp>
        <p:nvCxnSpPr>
          <p:cNvPr id="5" name="直線矢印コネクタ 4"/>
          <p:cNvCxnSpPr/>
          <p:nvPr/>
        </p:nvCxnSpPr>
        <p:spPr>
          <a:xfrm flipH="1" flipV="1">
            <a:off x="1957388" y="2132856"/>
            <a:ext cx="2038548" cy="2736304"/>
          </a:xfrm>
          <a:prstGeom prst="straightConnector1">
            <a:avLst/>
          </a:prstGeom>
          <a:ln w="38100">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H="1" flipV="1">
            <a:off x="2195736" y="2030413"/>
            <a:ext cx="288032" cy="657227"/>
          </a:xfrm>
          <a:prstGeom prst="straightConnector1">
            <a:avLst/>
          </a:prstGeom>
          <a:ln w="38100">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3535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0988"/>
                                        </p:tgtEl>
                                        <p:attrNameLst>
                                          <p:attrName>style.visibility</p:attrName>
                                        </p:attrNameLst>
                                      </p:cBhvr>
                                      <p:to>
                                        <p:strVal val="visible"/>
                                      </p:to>
                                    </p:set>
                                    <p:animEffect transition="in" filter="wipe(right)">
                                      <p:cBhvr>
                                        <p:cTn id="7" dur="500"/>
                                        <p:tgtEl>
                                          <p:spTgt spid="4098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22" presetClass="entr" presetSubtype="4"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down)">
                                      <p:cBhvr>
                                        <p:cTn id="20" dur="500"/>
                                        <p:tgtEl>
                                          <p:spTgt spid="19"/>
                                        </p:tgtEl>
                                      </p:cBhvr>
                                    </p:animEffect>
                                  </p:childTnLst>
                                </p:cTn>
                              </p:par>
                            </p:childTnLst>
                          </p:cTn>
                        </p:par>
                        <p:par>
                          <p:cTn id="21" fill="hold">
                            <p:stCondLst>
                              <p:cond delay="500"/>
                            </p:stCondLst>
                            <p:childTnLst>
                              <p:par>
                                <p:cTn id="22" presetID="9" presetClass="entr" presetSubtype="0"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dissolve">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dissolv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25</a:t>
            </a:fld>
            <a:endParaRPr kumimoji="1" lang="ja-JP" altLang="en-US"/>
          </a:p>
        </p:txBody>
      </p:sp>
      <p:pic>
        <p:nvPicPr>
          <p:cNvPr id="3" name="図 2"/>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692696"/>
            <a:ext cx="9201946" cy="6165304"/>
          </a:xfrm>
          <a:prstGeom prst="rect">
            <a:avLst/>
          </a:prstGeom>
        </p:spPr>
      </p:pic>
      <p:pic>
        <p:nvPicPr>
          <p:cNvPr id="4" name="図 3"/>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35888"/>
            <a:ext cx="1905793" cy="2490135"/>
          </a:xfrm>
          <a:prstGeom prst="rect">
            <a:avLst/>
          </a:prstGeom>
        </p:spPr>
      </p:pic>
      <p:sp>
        <p:nvSpPr>
          <p:cNvPr id="7" name="テキスト ボックス 6"/>
          <p:cNvSpPr txBox="1"/>
          <p:nvPr/>
        </p:nvSpPr>
        <p:spPr>
          <a:xfrm>
            <a:off x="2123728" y="5517232"/>
            <a:ext cx="6023085" cy="954107"/>
          </a:xfrm>
          <a:prstGeom prst="rect">
            <a:avLst/>
          </a:prstGeom>
          <a:solidFill>
            <a:srgbClr val="FFFF00">
              <a:alpha val="56078"/>
            </a:srgbClr>
          </a:solidFill>
        </p:spPr>
        <p:txBody>
          <a:bodyPr wrap="square" rtlCol="0">
            <a:spAutoFit/>
          </a:bodyPr>
          <a:lstStyle/>
          <a:p>
            <a:pPr algn="ctr"/>
            <a:r>
              <a:rPr lang="en-US" altLang="ja-JP" sz="2800" b="1" dirty="0" smtClean="0">
                <a:solidFill>
                  <a:srgbClr val="0000FF"/>
                </a:solidFill>
              </a:rPr>
              <a:t>Definite confirmation of </a:t>
            </a:r>
          </a:p>
          <a:p>
            <a:pPr algn="ctr"/>
            <a:r>
              <a:rPr lang="en-US" altLang="ja-JP" sz="2800" b="1" dirty="0" smtClean="0">
                <a:solidFill>
                  <a:srgbClr val="0000FF"/>
                </a:solidFill>
              </a:rPr>
              <a:t>ELECTRON NEUTRINO APPEARANCE!!</a:t>
            </a:r>
            <a:endParaRPr kumimoji="1" lang="ja-JP" altLang="en-US" sz="2800" b="1" dirty="0">
              <a:solidFill>
                <a:srgbClr val="0000FF"/>
              </a:solidFill>
            </a:endParaRPr>
          </a:p>
        </p:txBody>
      </p:sp>
      <p:sp>
        <p:nvSpPr>
          <p:cNvPr id="8" name="テキスト ボックス 7"/>
          <p:cNvSpPr txBox="1"/>
          <p:nvPr/>
        </p:nvSpPr>
        <p:spPr>
          <a:xfrm>
            <a:off x="3347864" y="50495"/>
            <a:ext cx="4366901" cy="584775"/>
          </a:xfrm>
          <a:prstGeom prst="rect">
            <a:avLst/>
          </a:prstGeom>
          <a:solidFill>
            <a:schemeClr val="accent3">
              <a:lumMod val="60000"/>
              <a:lumOff val="40000"/>
            </a:schemeClr>
          </a:solidFill>
        </p:spPr>
        <p:txBody>
          <a:bodyPr wrap="none" rtlCol="0">
            <a:spAutoFit/>
          </a:bodyPr>
          <a:lstStyle/>
          <a:p>
            <a:r>
              <a:rPr lang="en-US" altLang="ja-JP" sz="3200" b="1" dirty="0">
                <a:solidFill>
                  <a:srgbClr val="000080"/>
                </a:solidFill>
                <a:latin typeface="Symbol" pitchFamily="18" charset="2"/>
              </a:rPr>
              <a:t>n</a:t>
            </a:r>
            <a:r>
              <a:rPr kumimoji="1" lang="en-US" altLang="ja-JP" sz="3200" b="1" baseline="-25000" dirty="0" smtClean="0">
                <a:solidFill>
                  <a:srgbClr val="000080"/>
                </a:solidFill>
                <a:latin typeface="Symbol" pitchFamily="18" charset="2"/>
              </a:rPr>
              <a:t>m</a:t>
            </a:r>
            <a:r>
              <a:rPr kumimoji="1" lang="en-US" altLang="ja-JP" sz="3200" b="1" dirty="0" smtClean="0">
                <a:solidFill>
                  <a:srgbClr val="000080"/>
                </a:solidFill>
              </a:rPr>
              <a:t> </a:t>
            </a:r>
            <a:r>
              <a:rPr kumimoji="1" lang="en-US" altLang="ja-JP" sz="3200" b="1" dirty="0" smtClean="0">
                <a:solidFill>
                  <a:srgbClr val="000080"/>
                </a:solidFill>
                <a:sym typeface="Wingdings" pitchFamily="2" charset="2"/>
              </a:rPr>
              <a:t> </a:t>
            </a:r>
            <a:r>
              <a:rPr kumimoji="1" lang="en-US" altLang="ja-JP" sz="3200" b="1" dirty="0" smtClean="0">
                <a:solidFill>
                  <a:srgbClr val="000080"/>
                </a:solidFill>
                <a:latin typeface="Symbol" pitchFamily="18" charset="2"/>
                <a:sym typeface="Wingdings" pitchFamily="2" charset="2"/>
              </a:rPr>
              <a:t>n</a:t>
            </a:r>
            <a:r>
              <a:rPr kumimoji="1" lang="en-US" altLang="ja-JP" sz="3200" b="1" baseline="-25000" dirty="0" smtClean="0">
                <a:solidFill>
                  <a:srgbClr val="000080"/>
                </a:solidFill>
                <a:sym typeface="Wingdings" pitchFamily="2" charset="2"/>
              </a:rPr>
              <a:t>e</a:t>
            </a:r>
            <a:r>
              <a:rPr kumimoji="1" lang="en-US" altLang="ja-JP" sz="3200" b="1" dirty="0" smtClean="0">
                <a:solidFill>
                  <a:srgbClr val="000080"/>
                </a:solidFill>
                <a:sym typeface="Wingdings" pitchFamily="2" charset="2"/>
              </a:rPr>
              <a:t> </a:t>
            </a:r>
            <a:r>
              <a:rPr kumimoji="1" lang="en-US" altLang="ja-JP" sz="2800" b="1" dirty="0" smtClean="0">
                <a:solidFill>
                  <a:srgbClr val="000080"/>
                </a:solidFill>
                <a:latin typeface="Arial" pitchFamily="34" charset="0"/>
                <a:cs typeface="Arial" pitchFamily="34" charset="0"/>
                <a:sym typeface="Wingdings" pitchFamily="2" charset="2"/>
              </a:rPr>
              <a:t>Result from T2K</a:t>
            </a:r>
            <a:endParaRPr kumimoji="1" lang="ja-JP" altLang="en-US" sz="2800" b="1" dirty="0">
              <a:solidFill>
                <a:srgbClr val="000080"/>
              </a:solidFill>
              <a:latin typeface="Arial" pitchFamily="34" charset="0"/>
              <a:cs typeface="Arial" pitchFamily="34" charset="0"/>
            </a:endParaRPr>
          </a:p>
        </p:txBody>
      </p:sp>
      <p:sp>
        <p:nvSpPr>
          <p:cNvPr id="10" name="テキスト ボックス 9"/>
          <p:cNvSpPr txBox="1"/>
          <p:nvPr/>
        </p:nvSpPr>
        <p:spPr>
          <a:xfrm>
            <a:off x="0" y="1867266"/>
            <a:ext cx="1996700" cy="646331"/>
          </a:xfrm>
          <a:prstGeom prst="rect">
            <a:avLst/>
          </a:prstGeom>
          <a:noFill/>
        </p:spPr>
        <p:txBody>
          <a:bodyPr wrap="none" rtlCol="0">
            <a:spAutoFit/>
          </a:bodyPr>
          <a:lstStyle/>
          <a:p>
            <a:r>
              <a:rPr kumimoji="1" lang="en-US" altLang="ja-JP" b="1" dirty="0" smtClean="0">
                <a:solidFill>
                  <a:srgbClr val="FFFF00"/>
                </a:solidFill>
              </a:rPr>
              <a:t>Super-Kamiokande</a:t>
            </a:r>
          </a:p>
          <a:p>
            <a:r>
              <a:rPr lang="en-US" altLang="ja-JP" b="1" dirty="0" smtClean="0">
                <a:solidFill>
                  <a:srgbClr val="FFFF00"/>
                </a:solidFill>
              </a:rPr>
              <a:t>50 k-ton of WCD</a:t>
            </a:r>
            <a:endParaRPr kumimoji="1" lang="ja-JP" altLang="en-US" b="1" dirty="0">
              <a:solidFill>
                <a:srgbClr val="FFFF00"/>
              </a:solidFill>
            </a:endParaRPr>
          </a:p>
        </p:txBody>
      </p:sp>
      <p:grpSp>
        <p:nvGrpSpPr>
          <p:cNvPr id="13" name="グループ化 12"/>
          <p:cNvGrpSpPr/>
          <p:nvPr/>
        </p:nvGrpSpPr>
        <p:grpSpPr>
          <a:xfrm>
            <a:off x="1996700" y="909705"/>
            <a:ext cx="6422978" cy="4477405"/>
            <a:chOff x="1996700" y="909705"/>
            <a:chExt cx="6422978" cy="4477405"/>
          </a:xfrm>
        </p:grpSpPr>
        <p:grpSp>
          <p:nvGrpSpPr>
            <p:cNvPr id="9" name="グループ化 8"/>
            <p:cNvGrpSpPr/>
            <p:nvPr/>
          </p:nvGrpSpPr>
          <p:grpSpPr>
            <a:xfrm>
              <a:off x="1996700" y="2074387"/>
              <a:ext cx="6422978" cy="3312723"/>
              <a:chOff x="1455595" y="692696"/>
              <a:chExt cx="7667175" cy="3954432"/>
            </a:xfrm>
          </p:grpSpPr>
          <p:pic>
            <p:nvPicPr>
              <p:cNvPr id="5" name="Picture 2"/>
              <p:cNvPicPr>
                <a:picLocks noChangeAspect="1" noChangeArrowheads="1"/>
              </p:cNvPicPr>
              <p:nvPr/>
            </p:nvPicPr>
            <p:blipFill>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a:fillRect/>
              </a:stretch>
            </p:blipFill>
            <p:spPr bwMode="auto">
              <a:xfrm>
                <a:off x="4838802" y="692696"/>
                <a:ext cx="4283968" cy="3954432"/>
              </a:xfrm>
              <a:prstGeom prst="rect">
                <a:avLst/>
              </a:prstGeom>
              <a:noFill/>
              <a:ln w="9525">
                <a:noFill/>
                <a:miter lim="800000"/>
                <a:headEnd/>
                <a:tailEnd/>
              </a:ln>
            </p:spPr>
          </p:pic>
          <p:sp>
            <p:nvSpPr>
              <p:cNvPr id="6" name="コンテンツ プレースホルダ 2"/>
              <p:cNvSpPr txBox="1">
                <a:spLocks/>
              </p:cNvSpPr>
              <p:nvPr/>
            </p:nvSpPr>
            <p:spPr>
              <a:xfrm>
                <a:off x="1455595" y="830704"/>
                <a:ext cx="3378474" cy="3816424"/>
              </a:xfrm>
              <a:prstGeom prst="rect">
                <a:avLst/>
              </a:prstGeom>
              <a:solidFill>
                <a:srgbClr val="D7E4BD">
                  <a:alpha val="78824"/>
                </a:srgbClr>
              </a:solidFill>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b="1" dirty="0" smtClean="0">
                    <a:solidFill>
                      <a:srgbClr val="FF0000"/>
                    </a:solidFill>
                  </a:rPr>
                  <a:t>10 electron neutrino candidates </a:t>
                </a:r>
                <a:r>
                  <a:rPr lang="en-US" altLang="ja-JP" b="1" dirty="0" smtClean="0"/>
                  <a:t>are detected</a:t>
                </a:r>
              </a:p>
              <a:p>
                <a:r>
                  <a:rPr lang="en-US" altLang="ja-JP" dirty="0" smtClean="0"/>
                  <a:t>Expected </a:t>
                </a:r>
                <a:r>
                  <a:rPr lang="en-US" altLang="ja-JP" b="1" dirty="0" smtClean="0">
                    <a:solidFill>
                      <a:srgbClr val="FF0000"/>
                    </a:solidFill>
                  </a:rPr>
                  <a:t>BG</a:t>
                </a:r>
                <a:r>
                  <a:rPr lang="en-US" altLang="ja-JP" dirty="0" smtClean="0"/>
                  <a:t> (</a:t>
                </a:r>
                <a:r>
                  <a:rPr lang="en-US" altLang="ja-JP" dirty="0" smtClean="0">
                    <a:latin typeface="Symbol" pitchFamily="18" charset="2"/>
                  </a:rPr>
                  <a:t>q</a:t>
                </a:r>
                <a:r>
                  <a:rPr lang="en-US" altLang="ja-JP" baseline="-25000" dirty="0" smtClean="0"/>
                  <a:t>13</a:t>
                </a:r>
                <a:r>
                  <a:rPr lang="en-US" altLang="ja-JP" dirty="0" smtClean="0"/>
                  <a:t>=0) is estimated to be </a:t>
                </a:r>
                <a:r>
                  <a:rPr lang="en-US" altLang="ja-JP" b="1" dirty="0" smtClean="0">
                    <a:solidFill>
                      <a:srgbClr val="FF0000"/>
                    </a:solidFill>
                  </a:rPr>
                  <a:t>2.73±0.37 </a:t>
                </a:r>
                <a:r>
                  <a:rPr lang="en-US" altLang="ja-JP" b="1" dirty="0" err="1" smtClean="0">
                    <a:solidFill>
                      <a:srgbClr val="FF0000"/>
                    </a:solidFill>
                  </a:rPr>
                  <a:t>evts</a:t>
                </a:r>
                <a:endParaRPr lang="en-US" altLang="ja-JP" b="1" dirty="0" smtClean="0">
                  <a:solidFill>
                    <a:srgbClr val="FF0000"/>
                  </a:solidFill>
                </a:endParaRPr>
              </a:p>
              <a:p>
                <a:r>
                  <a:rPr lang="en-US" altLang="ja-JP" dirty="0" smtClean="0"/>
                  <a:t>Probability to observe &gt;=10 </a:t>
                </a:r>
                <a:r>
                  <a:rPr lang="en-US" altLang="ja-JP" dirty="0" err="1" smtClean="0"/>
                  <a:t>evts</a:t>
                </a:r>
                <a:r>
                  <a:rPr lang="en-US" altLang="ja-JP" dirty="0" smtClean="0"/>
                  <a:t> w/ </a:t>
                </a:r>
                <a:r>
                  <a:rPr lang="en-US" altLang="ja-JP" dirty="0" smtClean="0">
                    <a:latin typeface="Symbol" pitchFamily="18" charset="2"/>
                  </a:rPr>
                  <a:t>q</a:t>
                </a:r>
                <a:r>
                  <a:rPr lang="en-US" altLang="ja-JP" baseline="-25000" dirty="0" smtClean="0"/>
                  <a:t>13</a:t>
                </a:r>
                <a:r>
                  <a:rPr lang="en-US" altLang="ja-JP" dirty="0" smtClean="0"/>
                  <a:t>=0 is  </a:t>
                </a:r>
                <a:r>
                  <a:rPr lang="en-US" altLang="ja-JP" b="1" dirty="0" smtClean="0">
                    <a:solidFill>
                      <a:srgbClr val="FF0000"/>
                    </a:solidFill>
                  </a:rPr>
                  <a:t>0.08% (3.2</a:t>
                </a:r>
                <a:r>
                  <a:rPr lang="en-US" altLang="ja-JP" b="1" dirty="0" smtClean="0">
                    <a:solidFill>
                      <a:srgbClr val="FF0000"/>
                    </a:solidFill>
                    <a:latin typeface="Symbol" pitchFamily="18" charset="2"/>
                  </a:rPr>
                  <a:t>s</a:t>
                </a:r>
                <a:r>
                  <a:rPr lang="en-US" altLang="ja-JP" b="1" dirty="0" smtClean="0">
                    <a:solidFill>
                      <a:srgbClr val="FF0000"/>
                    </a:solidFill>
                  </a:rPr>
                  <a:t>)</a:t>
                </a:r>
              </a:p>
              <a:p>
                <a:pPr lvl="1"/>
                <a:r>
                  <a:rPr lang="en-US" altLang="ja-JP" dirty="0" smtClean="0"/>
                  <a:t>C.f. 0.7% (2.5</a:t>
                </a:r>
                <a:r>
                  <a:rPr lang="en-US" altLang="ja-JP" dirty="0" smtClean="0">
                    <a:latin typeface="Symbol" pitchFamily="18" charset="2"/>
                  </a:rPr>
                  <a:t>s</a:t>
                </a:r>
                <a:r>
                  <a:rPr lang="en-US" altLang="ja-JP" dirty="0" smtClean="0"/>
                  <a:t>) in 2011</a:t>
                </a:r>
                <a:endParaRPr lang="ja-JP" altLang="en-US" dirty="0"/>
              </a:p>
            </p:txBody>
          </p:sp>
        </p:grpSp>
        <p:pic>
          <p:nvPicPr>
            <p:cNvPr id="12" name="図 11"/>
            <p:cNvPicPr>
              <a:picLocks noChangeAspect="1"/>
            </p:cNvPicPr>
            <p:nvPr/>
          </p:nvPicPr>
          <p:blipFill>
            <a:blip r:embed="rId8" cstate="print">
              <a:extLst>
                <a:ext uri="{BEBA8EAE-BF5A-486C-A8C5-ECC9F3942E4B}">
                  <a14:imgProps xmlns:a14="http://schemas.microsoft.com/office/drawing/2010/main" xmlns="">
                    <a14:imgLayer r:embed="rId9">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2875973" y="909705"/>
              <a:ext cx="4518593" cy="1253445"/>
            </a:xfrm>
            <a:prstGeom prst="rect">
              <a:avLst/>
            </a:prstGeom>
          </p:spPr>
        </p:pic>
      </p:grpSp>
    </p:spTree>
    <p:extLst>
      <p:ext uri="{BB962C8B-B14F-4D97-AF65-F5344CB8AC3E}">
        <p14:creationId xmlns:p14="http://schemas.microsoft.com/office/powerpoint/2010/main" xmlns="" val="355318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BEBA8EAE-BF5A-486C-A8C5-ECC9F3942E4B}">
                <a14:imgProps xmlns:a14="http://schemas.microsoft.com/office/drawing/2010/main" xmlns="">
                  <a14:imgLayer r:embed="rId4">
                    <a14:imgEffect>
                      <a14:sharpenSoften amount="50000"/>
                    </a14:imgEffect>
                  </a14:imgLayer>
                </a14:imgProps>
              </a:ext>
              <a:ext uri="{28A0092B-C50C-407E-A947-70E740481C1C}">
                <a14:useLocalDpi xmlns:a14="http://schemas.microsoft.com/office/drawing/2010/main" xmlns="" val="0"/>
              </a:ext>
            </a:extLst>
          </a:blip>
          <a:srcRect/>
          <a:stretch/>
        </p:blipFill>
        <p:spPr>
          <a:xfrm>
            <a:off x="13128" y="44624"/>
            <a:ext cx="9088492" cy="6768752"/>
          </a:xfrm>
          <a:prstGeom prst="rect">
            <a:avLst/>
          </a:prstGeom>
          <a:ln>
            <a:noFill/>
          </a:ln>
          <a:effectLst>
            <a:outerShdw blurRad="292100" dist="139700" dir="2700000" algn="tl" rotWithShape="0">
              <a:srgbClr val="333333">
                <a:alpha val="65000"/>
              </a:srgbClr>
            </a:outerShdw>
          </a:effectLst>
        </p:spPr>
      </p:pic>
      <p:sp>
        <p:nvSpPr>
          <p:cNvPr id="3" name="正方形/長方形 2"/>
          <p:cNvSpPr/>
          <p:nvPr/>
        </p:nvSpPr>
        <p:spPr>
          <a:xfrm>
            <a:off x="1403648" y="4653136"/>
            <a:ext cx="2207656" cy="369332"/>
          </a:xfrm>
          <a:prstGeom prst="rect">
            <a:avLst/>
          </a:prstGeom>
          <a:solidFill>
            <a:schemeClr val="bg1"/>
          </a:solidFill>
        </p:spPr>
        <p:txBody>
          <a:bodyPr wrap="none">
            <a:spAutoFit/>
          </a:bodyPr>
          <a:lstStyle/>
          <a:p>
            <a:r>
              <a:rPr lang="en-US" altLang="ja-JP" dirty="0">
                <a:latin typeface="Symbol" pitchFamily="18" charset="2"/>
              </a:rPr>
              <a:t>q</a:t>
            </a:r>
            <a:r>
              <a:rPr lang="en-US" altLang="ja-JP" baseline="-25000" dirty="0"/>
              <a:t>13</a:t>
            </a:r>
            <a:r>
              <a:rPr lang="en-US" altLang="ja-JP" dirty="0"/>
              <a:t>=0 is  </a:t>
            </a:r>
            <a:r>
              <a:rPr lang="en-US" altLang="ja-JP" b="1" dirty="0">
                <a:solidFill>
                  <a:srgbClr val="FF0000"/>
                </a:solidFill>
              </a:rPr>
              <a:t>0.08% (3.2</a:t>
            </a:r>
            <a:r>
              <a:rPr lang="en-US" altLang="ja-JP" b="1" dirty="0">
                <a:solidFill>
                  <a:srgbClr val="FF0000"/>
                </a:solidFill>
                <a:latin typeface="Symbol" pitchFamily="18" charset="2"/>
              </a:rPr>
              <a:t>s</a:t>
            </a:r>
            <a:r>
              <a:rPr lang="en-US" altLang="ja-JP" b="1" dirty="0">
                <a:solidFill>
                  <a:srgbClr val="FF0000"/>
                </a:solidFill>
              </a:rPr>
              <a:t>)</a:t>
            </a:r>
          </a:p>
        </p:txBody>
      </p:sp>
      <p:sp>
        <p:nvSpPr>
          <p:cNvPr id="4" name="スライド番号プレースホルダー 3"/>
          <p:cNvSpPr>
            <a:spLocks noGrp="1"/>
          </p:cNvSpPr>
          <p:nvPr>
            <p:ph type="sldNum" sz="quarter" idx="12"/>
          </p:nvPr>
        </p:nvSpPr>
        <p:spPr/>
        <p:txBody>
          <a:bodyPr/>
          <a:lstStyle/>
          <a:p>
            <a:fld id="{7551AC77-3FB6-4DE6-BE8E-A9C9F12454E6}" type="slidenum">
              <a:rPr kumimoji="1" lang="ja-JP" altLang="en-US" smtClean="0"/>
              <a:pPr/>
              <a:t>26</a:t>
            </a:fld>
            <a:endParaRPr kumimoji="1" lang="ja-JP" altLang="en-US"/>
          </a:p>
        </p:txBody>
      </p:sp>
      <p:sp>
        <p:nvSpPr>
          <p:cNvPr id="6" name="正方形/長方形 5"/>
          <p:cNvSpPr/>
          <p:nvPr/>
        </p:nvSpPr>
        <p:spPr>
          <a:xfrm>
            <a:off x="7452320" y="692696"/>
            <a:ext cx="1368152" cy="36004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7460821" y="3356992"/>
            <a:ext cx="1368152" cy="36004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427984" y="332656"/>
            <a:ext cx="4673636" cy="6048672"/>
          </a:xfrm>
          <a:prstGeom prst="rect">
            <a:avLst/>
          </a:prstGeom>
          <a:gradFill flip="none" rotWithShape="1">
            <a:gsLst>
              <a:gs pos="0">
                <a:schemeClr val="tx1"/>
              </a:gs>
              <a:gs pos="74000">
                <a:schemeClr val="accent1">
                  <a:shade val="67500"/>
                  <a:satMod val="115000"/>
                </a:schemeClr>
              </a:gs>
              <a:gs pos="100000">
                <a:srgbClr val="33669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p:cNvPicPr>
            <a:picLocks noChangeAspect="1"/>
          </p:cNvPicPr>
          <p:nvPr/>
        </p:nvPicPr>
        <p:blipFill rotWithShape="1">
          <a:blip r:embed="rId5" cstate="print">
            <a:extLst>
              <a:ext uri="{BEBA8EAE-BF5A-486C-A8C5-ECC9F3942E4B}">
                <a14:imgProps xmlns:a14="http://schemas.microsoft.com/office/drawing/2010/main" xmlns="">
                  <a14:imgLayer r:embed="rId6">
                    <a14:imgEffect>
                      <a14:sharpenSoften amount="50000"/>
                    </a14:imgEffect>
                  </a14:imgLayer>
                </a14:imgProps>
              </a:ext>
              <a:ext uri="{28A0092B-C50C-407E-A947-70E740481C1C}">
                <a14:useLocalDpi xmlns:a14="http://schemas.microsoft.com/office/drawing/2010/main" xmlns="" val="0"/>
              </a:ext>
            </a:extLst>
          </a:blip>
          <a:srcRect/>
          <a:stretch/>
        </p:blipFill>
        <p:spPr>
          <a:xfrm>
            <a:off x="107504" y="5022613"/>
            <a:ext cx="3612211" cy="1784858"/>
          </a:xfrm>
          <a:prstGeom prst="rect">
            <a:avLst/>
          </a:prstGeom>
          <a:ln>
            <a:noFill/>
          </a:ln>
          <a:effectLst>
            <a:outerShdw blurRad="292100" dist="139700" dir="2700000" algn="tl" rotWithShape="0">
              <a:srgbClr val="333333">
                <a:alpha val="65000"/>
              </a:srgbClr>
            </a:outerShdw>
          </a:effectLst>
        </p:spPr>
      </p:pic>
      <p:sp>
        <p:nvSpPr>
          <p:cNvPr id="5" name="正方形/長方形 4"/>
          <p:cNvSpPr/>
          <p:nvPr/>
        </p:nvSpPr>
        <p:spPr>
          <a:xfrm>
            <a:off x="251520" y="1556792"/>
            <a:ext cx="2088232" cy="432048"/>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1838568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3882"/>
            <a:ext cx="9144000" cy="6865766"/>
          </a:xfrm>
          <a:prstGeom prst="rect">
            <a:avLst/>
          </a:prstGeom>
        </p:spPr>
      </p:pic>
      <p:sp>
        <p:nvSpPr>
          <p:cNvPr id="3" name="テキスト ボックス 2"/>
          <p:cNvSpPr txBox="1"/>
          <p:nvPr/>
        </p:nvSpPr>
        <p:spPr>
          <a:xfrm>
            <a:off x="3291040" y="215062"/>
            <a:ext cx="2561920" cy="523220"/>
          </a:xfrm>
          <a:prstGeom prst="rect">
            <a:avLst/>
          </a:prstGeom>
          <a:noFill/>
        </p:spPr>
        <p:txBody>
          <a:bodyPr wrap="none" rtlCol="0">
            <a:spAutoFit/>
          </a:bodyPr>
          <a:lstStyle/>
          <a:p>
            <a:r>
              <a:rPr kumimoji="1" lang="en-US" altLang="ja-JP" sz="2800" b="1" u="sng" dirty="0" smtClean="0">
                <a:solidFill>
                  <a:srgbClr val="0000FF"/>
                </a:solidFill>
                <a:latin typeface="Century Gothic" pitchFamily="34" charset="0"/>
              </a:rPr>
              <a:t>Collaboration</a:t>
            </a:r>
            <a:endParaRPr kumimoji="1" lang="ja-JP" altLang="en-US" sz="2800" b="1" u="sng" dirty="0">
              <a:solidFill>
                <a:srgbClr val="0000FF"/>
              </a:solidFill>
              <a:latin typeface="Century Gothic" pitchFamily="34" charset="0"/>
            </a:endParaRPr>
          </a:p>
        </p:txBody>
      </p:sp>
      <p:pic>
        <p:nvPicPr>
          <p:cNvPr id="4" name="図 3" descr="imagesCABHFTDS.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1476564" cy="738282"/>
          </a:xfrm>
          <a:prstGeom prst="rect">
            <a:avLst/>
          </a:prstGeom>
        </p:spPr>
      </p:pic>
      <p:sp>
        <p:nvSpPr>
          <p:cNvPr id="5" name="正方形/長方形 4"/>
          <p:cNvSpPr/>
          <p:nvPr/>
        </p:nvSpPr>
        <p:spPr>
          <a:xfrm>
            <a:off x="1476564" y="4653136"/>
            <a:ext cx="1655276" cy="172819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251904" y="5482754"/>
            <a:ext cx="1655276" cy="898574"/>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2"/>
          </p:nvPr>
        </p:nvSpPr>
        <p:spPr/>
        <p:txBody>
          <a:bodyPr/>
          <a:lstStyle/>
          <a:p>
            <a:fld id="{7551AC77-3FB6-4DE6-BE8E-A9C9F12454E6}" type="slidenum">
              <a:rPr kumimoji="1" lang="ja-JP" altLang="en-US" smtClean="0"/>
              <a:pPr/>
              <a:t>27</a:t>
            </a:fld>
            <a:endParaRPr kumimoji="1" lang="ja-JP" altLang="en-US"/>
          </a:p>
        </p:txBody>
      </p:sp>
    </p:spTree>
    <p:extLst>
      <p:ext uri="{BB962C8B-B14F-4D97-AF65-F5344CB8AC3E}">
        <p14:creationId xmlns:p14="http://schemas.microsoft.com/office/powerpoint/2010/main" xmlns="" val="2603093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2026" y="188640"/>
            <a:ext cx="8892480" cy="6479863"/>
          </a:xfrm>
          <a:prstGeom prst="rect">
            <a:avLst/>
          </a:prstGeom>
        </p:spPr>
      </p:pic>
      <p:pic>
        <p:nvPicPr>
          <p:cNvPr id="3" name="図 2" descr="c7c78240a7da1d73dc12-1024.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12154"/>
            <a:ext cx="1253501" cy="836712"/>
          </a:xfrm>
          <a:prstGeom prst="rect">
            <a:avLst/>
          </a:prstGeom>
        </p:spPr>
      </p:pic>
      <p:sp>
        <p:nvSpPr>
          <p:cNvPr id="4" name="スライド番号プレースホルダー 3"/>
          <p:cNvSpPr>
            <a:spLocks noGrp="1"/>
          </p:cNvSpPr>
          <p:nvPr>
            <p:ph type="sldNum" sz="quarter" idx="12"/>
          </p:nvPr>
        </p:nvSpPr>
        <p:spPr/>
        <p:txBody>
          <a:bodyPr/>
          <a:lstStyle/>
          <a:p>
            <a:fld id="{7551AC77-3FB6-4DE6-BE8E-A9C9F12454E6}" type="slidenum">
              <a:rPr kumimoji="1" lang="ja-JP" altLang="en-US" smtClean="0"/>
              <a:pPr/>
              <a:t>28</a:t>
            </a:fld>
            <a:endParaRPr kumimoji="1" lang="ja-JP" altLang="en-US"/>
          </a:p>
        </p:txBody>
      </p:sp>
    </p:spTree>
    <p:extLst>
      <p:ext uri="{BB962C8B-B14F-4D97-AF65-F5344CB8AC3E}">
        <p14:creationId xmlns:p14="http://schemas.microsoft.com/office/powerpoint/2010/main" xmlns="" val="2342815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2010226" y="-19565"/>
            <a:ext cx="5010046" cy="3724536"/>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355976" y="3593041"/>
            <a:ext cx="4464496" cy="3230954"/>
          </a:xfrm>
          <a:prstGeom prst="rect">
            <a:avLst/>
          </a:prstGeom>
        </p:spPr>
      </p:pic>
      <p:sp>
        <p:nvSpPr>
          <p:cNvPr id="7" name="スライド番号プレースホルダー 6"/>
          <p:cNvSpPr>
            <a:spLocks noGrp="1"/>
          </p:cNvSpPr>
          <p:nvPr>
            <p:ph type="sldNum" sz="quarter" idx="12"/>
          </p:nvPr>
        </p:nvSpPr>
        <p:spPr/>
        <p:txBody>
          <a:bodyPr/>
          <a:lstStyle/>
          <a:p>
            <a:fld id="{7551AC77-3FB6-4DE6-BE8E-A9C9F12454E6}" type="slidenum">
              <a:rPr kumimoji="1" lang="ja-JP" altLang="en-US" smtClean="0"/>
              <a:pPr/>
              <a:t>29</a:t>
            </a:fld>
            <a:endParaRPr kumimoji="1" lang="ja-JP" altLang="en-US"/>
          </a:p>
        </p:txBody>
      </p:sp>
      <p:grpSp>
        <p:nvGrpSpPr>
          <p:cNvPr id="8" name="グループ化 7"/>
          <p:cNvGrpSpPr/>
          <p:nvPr/>
        </p:nvGrpSpPr>
        <p:grpSpPr>
          <a:xfrm>
            <a:off x="0" y="3717033"/>
            <a:ext cx="4211960" cy="3132954"/>
            <a:chOff x="0" y="3717033"/>
            <a:chExt cx="4211960" cy="3132954"/>
          </a:xfrm>
        </p:grpSpPr>
        <p:pic>
          <p:nvPicPr>
            <p:cNvPr id="4" name="図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0" y="3888236"/>
              <a:ext cx="4211960" cy="2961751"/>
            </a:xfrm>
            <a:prstGeom prst="rect">
              <a:avLst/>
            </a:prstGeom>
          </p:spPr>
        </p:pic>
        <p:pic>
          <p:nvPicPr>
            <p:cNvPr id="5" name="図 4"/>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p:blipFill>
          <p:spPr>
            <a:xfrm>
              <a:off x="361975" y="3717033"/>
              <a:ext cx="3345929" cy="216024"/>
            </a:xfrm>
            <a:prstGeom prst="rect">
              <a:avLst/>
            </a:prstGeom>
          </p:spPr>
        </p:pic>
      </p:grpSp>
      <p:sp>
        <p:nvSpPr>
          <p:cNvPr id="3" name="テキスト ボックス 2"/>
          <p:cNvSpPr txBox="1"/>
          <p:nvPr/>
        </p:nvSpPr>
        <p:spPr>
          <a:xfrm>
            <a:off x="7371369" y="945594"/>
            <a:ext cx="1585690" cy="707886"/>
          </a:xfrm>
          <a:prstGeom prst="rect">
            <a:avLst/>
          </a:prstGeom>
          <a:noFill/>
        </p:spPr>
        <p:txBody>
          <a:bodyPr wrap="none" rtlCol="0">
            <a:spAutoFit/>
          </a:bodyPr>
          <a:lstStyle/>
          <a:p>
            <a:pPr algn="ctr"/>
            <a:r>
              <a:rPr kumimoji="1" lang="en-US" altLang="ja-JP" sz="2000" b="1" dirty="0" smtClean="0">
                <a:solidFill>
                  <a:srgbClr val="000080"/>
                </a:solidFill>
                <a:effectLst>
                  <a:outerShdw blurRad="38100" dist="38100" dir="2700000" algn="tl">
                    <a:srgbClr val="000000">
                      <a:alpha val="43137"/>
                    </a:srgbClr>
                  </a:outerShdw>
                </a:effectLst>
              </a:rPr>
              <a:t>20 ton </a:t>
            </a:r>
          </a:p>
          <a:p>
            <a:pPr algn="ctr"/>
            <a:r>
              <a:rPr kumimoji="1" lang="en-US" altLang="ja-JP" sz="2000" b="1" dirty="0" err="1" smtClean="0">
                <a:solidFill>
                  <a:srgbClr val="000080"/>
                </a:solidFill>
                <a:effectLst>
                  <a:outerShdw blurRad="38100" dist="38100" dir="2700000" algn="tl">
                    <a:srgbClr val="000000">
                      <a:alpha val="43137"/>
                    </a:srgbClr>
                  </a:outerShdw>
                </a:effectLst>
              </a:rPr>
              <a:t>Gd</a:t>
            </a:r>
            <a:r>
              <a:rPr kumimoji="1" lang="en-US" altLang="ja-JP" sz="2000" b="1" dirty="0" smtClean="0">
                <a:solidFill>
                  <a:srgbClr val="000080"/>
                </a:solidFill>
                <a:effectLst>
                  <a:outerShdw blurRad="38100" dist="38100" dir="2700000" algn="tl">
                    <a:srgbClr val="000000">
                      <a:alpha val="43137"/>
                    </a:srgbClr>
                  </a:outerShdw>
                </a:effectLst>
              </a:rPr>
              <a:t>-loaded LS</a:t>
            </a:r>
            <a:endParaRPr kumimoji="1" lang="ja-JP" altLang="en-US" sz="2000" b="1" dirty="0">
              <a:solidFill>
                <a:srgbClr val="00008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30162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bwMode="auto">
          <a:xfrm>
            <a:off x="3689902" y="548680"/>
            <a:ext cx="1764196"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u="sng"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Outline</a:t>
            </a:r>
            <a:endParaRPr lang="en-US" altLang="ja-JP" sz="3200" u="sng"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endParaRPr>
          </a:p>
        </p:txBody>
      </p:sp>
      <p:sp>
        <p:nvSpPr>
          <p:cNvPr id="2" name="テキスト ボックス 1"/>
          <p:cNvSpPr txBox="1"/>
          <p:nvPr/>
        </p:nvSpPr>
        <p:spPr>
          <a:xfrm>
            <a:off x="2828125" y="1916832"/>
            <a:ext cx="3567002" cy="523220"/>
          </a:xfrm>
          <a:prstGeom prst="rect">
            <a:avLst/>
          </a:prstGeom>
          <a:solidFill>
            <a:schemeClr val="accent3">
              <a:lumMod val="40000"/>
              <a:lumOff val="60000"/>
            </a:schemeClr>
          </a:solidFill>
        </p:spPr>
        <p:txBody>
          <a:bodyPr wrap="none" rtlCol="0">
            <a:spAutoFit/>
          </a:bodyPr>
          <a:lstStyle/>
          <a:p>
            <a:r>
              <a:rPr lang="en-US" altLang="ja-JP" sz="2800" b="1" i="1" dirty="0" smtClean="0">
                <a:solidFill>
                  <a:srgbClr val="002060"/>
                </a:solidFill>
                <a:latin typeface="Arial Narrow" pitchFamily="34" charset="0"/>
              </a:rPr>
              <a:t>1.   Quark </a:t>
            </a:r>
            <a:r>
              <a:rPr lang="en-US" altLang="ja-JP" sz="2800" b="1" i="1" dirty="0">
                <a:solidFill>
                  <a:srgbClr val="002060"/>
                </a:solidFill>
                <a:latin typeface="Arial Narrow" pitchFamily="34" charset="0"/>
              </a:rPr>
              <a:t>Flavor Project</a:t>
            </a:r>
            <a:endParaRPr lang="en-US" altLang="ja-JP" sz="2800" b="1" i="1" dirty="0" smtClean="0">
              <a:solidFill>
                <a:srgbClr val="002060"/>
              </a:solidFill>
              <a:latin typeface="Arial Narrow" pitchFamily="34" charset="0"/>
            </a:endParaRPr>
          </a:p>
        </p:txBody>
      </p:sp>
      <p:sp>
        <p:nvSpPr>
          <p:cNvPr id="13" name="テキスト ボックス 12"/>
          <p:cNvSpPr txBox="1"/>
          <p:nvPr/>
        </p:nvSpPr>
        <p:spPr>
          <a:xfrm>
            <a:off x="2778241" y="2709518"/>
            <a:ext cx="3782186" cy="523220"/>
          </a:xfrm>
          <a:prstGeom prst="rect">
            <a:avLst/>
          </a:prstGeom>
          <a:solidFill>
            <a:schemeClr val="accent3">
              <a:lumMod val="40000"/>
              <a:lumOff val="60000"/>
            </a:schemeClr>
          </a:solidFill>
        </p:spPr>
        <p:txBody>
          <a:bodyPr wrap="square" rtlCol="0">
            <a:spAutoFit/>
          </a:bodyPr>
          <a:lstStyle/>
          <a:p>
            <a:r>
              <a:rPr lang="en-US" altLang="ja-JP" sz="2800" b="1" i="1" dirty="0" smtClean="0">
                <a:solidFill>
                  <a:srgbClr val="002060"/>
                </a:solidFill>
                <a:latin typeface="Arial Narrow" pitchFamily="34" charset="0"/>
              </a:rPr>
              <a:t>2.   Lepton Flavor Project </a:t>
            </a:r>
            <a:endParaRPr lang="en-US" altLang="ja-JP" sz="2800" b="1" i="1" dirty="0">
              <a:solidFill>
                <a:srgbClr val="002060"/>
              </a:solidFill>
              <a:latin typeface="Arial Narrow" pitchFamily="34" charset="0"/>
            </a:endParaRPr>
          </a:p>
        </p:txBody>
      </p:sp>
      <p:sp>
        <p:nvSpPr>
          <p:cNvPr id="14" name="テキスト ボックス 13"/>
          <p:cNvSpPr txBox="1"/>
          <p:nvPr/>
        </p:nvSpPr>
        <p:spPr>
          <a:xfrm>
            <a:off x="2579706" y="3501606"/>
            <a:ext cx="4179257" cy="523220"/>
          </a:xfrm>
          <a:prstGeom prst="rect">
            <a:avLst/>
          </a:prstGeom>
          <a:solidFill>
            <a:schemeClr val="accent3">
              <a:lumMod val="40000"/>
              <a:lumOff val="60000"/>
            </a:schemeClr>
          </a:solidFill>
        </p:spPr>
        <p:txBody>
          <a:bodyPr wrap="square" rtlCol="0">
            <a:spAutoFit/>
          </a:bodyPr>
          <a:lstStyle/>
          <a:p>
            <a:r>
              <a:rPr lang="en-US" altLang="ja-JP" sz="2800" b="1" i="1" dirty="0" smtClean="0">
                <a:solidFill>
                  <a:srgbClr val="002060"/>
                </a:solidFill>
                <a:latin typeface="Arial Narrow" pitchFamily="34" charset="0"/>
              </a:rPr>
              <a:t>3.   Energy Frontier Project</a:t>
            </a:r>
            <a:endParaRPr lang="en-US" altLang="ja-JP" sz="2800" b="1" i="1" dirty="0">
              <a:solidFill>
                <a:srgbClr val="002060"/>
              </a:solidFill>
              <a:latin typeface="Arial Narrow" pitchFamily="34" charset="0"/>
            </a:endParaRPr>
          </a:p>
        </p:txBody>
      </p:sp>
      <p:sp>
        <p:nvSpPr>
          <p:cNvPr id="15" name="テキスト ボックス 14"/>
          <p:cNvSpPr txBox="1"/>
          <p:nvPr/>
        </p:nvSpPr>
        <p:spPr>
          <a:xfrm>
            <a:off x="2590881" y="4295329"/>
            <a:ext cx="4041491" cy="523220"/>
          </a:xfrm>
          <a:prstGeom prst="rect">
            <a:avLst/>
          </a:prstGeom>
          <a:solidFill>
            <a:schemeClr val="accent3">
              <a:lumMod val="40000"/>
              <a:lumOff val="60000"/>
            </a:schemeClr>
          </a:solidFill>
        </p:spPr>
        <p:txBody>
          <a:bodyPr wrap="none" rtlCol="0">
            <a:spAutoFit/>
          </a:bodyPr>
          <a:lstStyle/>
          <a:p>
            <a:r>
              <a:rPr lang="en-US" altLang="ja-JP" sz="2800" b="1" i="1" dirty="0" smtClean="0">
                <a:solidFill>
                  <a:srgbClr val="002060"/>
                </a:solidFill>
                <a:latin typeface="Arial Narrow" pitchFamily="34" charset="0"/>
              </a:rPr>
              <a:t>4.   Non-Accelerator Project</a:t>
            </a:r>
            <a:endParaRPr lang="en-US" altLang="ja-JP" sz="2800" b="1" i="1" dirty="0">
              <a:solidFill>
                <a:srgbClr val="002060"/>
              </a:solidFill>
              <a:latin typeface="Arial Narrow" pitchFamily="34" charset="0"/>
            </a:endParaRPr>
          </a:p>
        </p:txBody>
      </p:sp>
      <p:sp>
        <p:nvSpPr>
          <p:cNvPr id="16" name="テキスト ボックス 15"/>
          <p:cNvSpPr txBox="1"/>
          <p:nvPr/>
        </p:nvSpPr>
        <p:spPr>
          <a:xfrm>
            <a:off x="3661687" y="5085782"/>
            <a:ext cx="2015295" cy="523220"/>
          </a:xfrm>
          <a:prstGeom prst="rect">
            <a:avLst/>
          </a:prstGeom>
          <a:solidFill>
            <a:schemeClr val="accent3">
              <a:lumMod val="40000"/>
              <a:lumOff val="60000"/>
            </a:schemeClr>
          </a:solidFill>
        </p:spPr>
        <p:txBody>
          <a:bodyPr wrap="none" rtlCol="0">
            <a:spAutoFit/>
          </a:bodyPr>
          <a:lstStyle/>
          <a:p>
            <a:r>
              <a:rPr lang="en-US" altLang="ja-JP" sz="2800" b="1" i="1" dirty="0">
                <a:solidFill>
                  <a:srgbClr val="002060"/>
                </a:solidFill>
                <a:latin typeface="Arial Narrow" pitchFamily="34" charset="0"/>
              </a:rPr>
              <a:t>5</a:t>
            </a:r>
            <a:r>
              <a:rPr lang="en-US" altLang="ja-JP" sz="2800" b="1" i="1" dirty="0" smtClean="0">
                <a:solidFill>
                  <a:srgbClr val="002060"/>
                </a:solidFill>
                <a:latin typeface="Arial Narrow" pitchFamily="34" charset="0"/>
              </a:rPr>
              <a:t>.   Summary</a:t>
            </a:r>
          </a:p>
        </p:txBody>
      </p:sp>
      <p:sp>
        <p:nvSpPr>
          <p:cNvPr id="3" name="スライド番号プレースホルダー 2"/>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3</a:t>
            </a:fld>
            <a:endParaRPr lang="ja-JP" altLang="en-US">
              <a:solidFill>
                <a:prstClr val="black">
                  <a:tint val="75000"/>
                </a:prstClr>
              </a:solidFill>
            </a:endParaRPr>
          </a:p>
        </p:txBody>
      </p:sp>
    </p:spTree>
    <p:extLst>
      <p:ext uri="{BB962C8B-B14F-4D97-AF65-F5344CB8AC3E}">
        <p14:creationId xmlns:p14="http://schemas.microsoft.com/office/powerpoint/2010/main" xmlns="" val="33913579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20325"/>
            <a:ext cx="7988512" cy="849978"/>
          </a:xfrm>
          <a:prstGeom prst="rect">
            <a:avLst/>
          </a:prstGeom>
        </p:spPr>
      </p:pic>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30</a:t>
            </a:fld>
            <a:endParaRPr kumimoji="1" lang="ja-JP" altLang="en-US"/>
          </a:p>
        </p:txBody>
      </p:sp>
      <p:pic>
        <p:nvPicPr>
          <p:cNvPr id="5" name="図 4"/>
          <p:cNvPicPr>
            <a:picLocks noChangeAspect="1"/>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511616" y="843696"/>
            <a:ext cx="8208913" cy="2467680"/>
          </a:xfrm>
          <a:prstGeom prst="rect">
            <a:avLst/>
          </a:prstGeom>
        </p:spPr>
      </p:pic>
      <p:pic>
        <p:nvPicPr>
          <p:cNvPr id="6" name="図 5"/>
          <p:cNvPicPr>
            <a:picLocks noChangeAspect="1"/>
          </p:cNvPicPr>
          <p:nvPr/>
        </p:nvPicPr>
        <p:blipFill rotWithShape="1">
          <a:blip r:embed="rId5" cstate="print">
            <a:extLst>
              <a:ext uri="{28A0092B-C50C-407E-A947-70E740481C1C}">
                <a14:useLocalDpi xmlns:a14="http://schemas.microsoft.com/office/drawing/2010/main" xmlns="" val="0"/>
              </a:ext>
            </a:extLst>
          </a:blip>
          <a:srcRect/>
          <a:stretch/>
        </p:blipFill>
        <p:spPr>
          <a:xfrm>
            <a:off x="555539" y="3334509"/>
            <a:ext cx="7988512" cy="3350096"/>
          </a:xfrm>
          <a:prstGeom prst="rect">
            <a:avLst/>
          </a:prstGeom>
        </p:spPr>
      </p:pic>
      <p:pic>
        <p:nvPicPr>
          <p:cNvPr id="7" name="図 6"/>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p:blipFill>
        <p:spPr>
          <a:xfrm>
            <a:off x="500833" y="1271758"/>
            <a:ext cx="7988512" cy="1611556"/>
          </a:xfrm>
          <a:prstGeom prst="rect">
            <a:avLst/>
          </a:prstGeom>
        </p:spPr>
      </p:pic>
      <p:sp>
        <p:nvSpPr>
          <p:cNvPr id="8" name="テキスト ボックス 7"/>
          <p:cNvSpPr txBox="1"/>
          <p:nvPr/>
        </p:nvSpPr>
        <p:spPr>
          <a:xfrm rot="16200000">
            <a:off x="3795982" y="4291256"/>
            <a:ext cx="2022733" cy="400110"/>
          </a:xfrm>
          <a:prstGeom prst="rect">
            <a:avLst/>
          </a:prstGeom>
          <a:solidFill>
            <a:schemeClr val="bg1"/>
          </a:solidFill>
        </p:spPr>
        <p:txBody>
          <a:bodyPr wrap="none" rtlCol="0">
            <a:spAutoFit/>
          </a:bodyPr>
          <a:lstStyle/>
          <a:p>
            <a:r>
              <a:rPr kumimoji="1" lang="en-US" altLang="ja-JP" sz="2000" b="1" dirty="0" err="1" smtClean="0"/>
              <a:t>N</a:t>
            </a:r>
            <a:r>
              <a:rPr kumimoji="1" lang="en-US" altLang="ja-JP" sz="2000" b="1" baseline="-25000" dirty="0" err="1" smtClean="0"/>
              <a:t>detected</a:t>
            </a:r>
            <a:r>
              <a:rPr kumimoji="1" lang="en-US" altLang="ja-JP" sz="2000" b="1" dirty="0" smtClean="0"/>
              <a:t> / </a:t>
            </a:r>
            <a:r>
              <a:rPr kumimoji="1" lang="en-US" altLang="ja-JP" sz="2000" b="1" dirty="0" err="1" smtClean="0"/>
              <a:t>N</a:t>
            </a:r>
            <a:r>
              <a:rPr kumimoji="1" lang="en-US" altLang="ja-JP" sz="2000" b="1" baseline="-25000" dirty="0" err="1" smtClean="0"/>
              <a:t>expected</a:t>
            </a:r>
            <a:endParaRPr kumimoji="1" lang="ja-JP" altLang="en-US" sz="2000" b="1" baseline="-25000" dirty="0"/>
          </a:p>
        </p:txBody>
      </p:sp>
    </p:spTree>
    <p:extLst>
      <p:ext uri="{BB962C8B-B14F-4D97-AF65-F5344CB8AC3E}">
        <p14:creationId xmlns:p14="http://schemas.microsoft.com/office/powerpoint/2010/main" xmlns="" val="1720723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23528" y="399902"/>
            <a:ext cx="8424936" cy="5974392"/>
          </a:xfrm>
          <a:prstGeom prst="rect">
            <a:avLst/>
          </a:prstGeom>
        </p:spPr>
      </p:pic>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31</a:t>
            </a:fld>
            <a:endParaRPr kumimoji="1" lang="ja-JP" altLang="en-US"/>
          </a:p>
        </p:txBody>
      </p:sp>
    </p:spTree>
    <p:extLst>
      <p:ext uri="{BB962C8B-B14F-4D97-AF65-F5344CB8AC3E}">
        <p14:creationId xmlns:p14="http://schemas.microsoft.com/office/powerpoint/2010/main" xmlns="" val="1134618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37"/>
          <p:cNvGrpSpPr>
            <a:grpSpLocks/>
          </p:cNvGrpSpPr>
          <p:nvPr/>
        </p:nvGrpSpPr>
        <p:grpSpPr bwMode="auto">
          <a:xfrm>
            <a:off x="2051720" y="115888"/>
            <a:ext cx="6904955" cy="2233612"/>
            <a:chOff x="0" y="1162"/>
            <a:chExt cx="5529" cy="1361"/>
          </a:xfrm>
        </p:grpSpPr>
        <p:pic>
          <p:nvPicPr>
            <p:cNvPr id="1036" name="Picture 1038" descr="20070207-0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3" y="1162"/>
              <a:ext cx="5416" cy="1036"/>
            </a:xfrm>
            <a:prstGeom prst="rect">
              <a:avLst/>
            </a:prstGeom>
            <a:solidFill>
              <a:schemeClr val="bg1"/>
            </a:solidFill>
            <a:ln w="9525">
              <a:noFill/>
              <a:miter lim="800000"/>
              <a:headEnd/>
              <a:tailEnd/>
            </a:ln>
          </p:spPr>
        </p:pic>
        <p:sp>
          <p:nvSpPr>
            <p:cNvPr id="1037" name="Line 1039"/>
            <p:cNvSpPr>
              <a:spLocks noChangeShapeType="1"/>
            </p:cNvSpPr>
            <p:nvPr/>
          </p:nvSpPr>
          <p:spPr bwMode="auto">
            <a:xfrm>
              <a:off x="449" y="1978"/>
              <a:ext cx="384" cy="0"/>
            </a:xfrm>
            <a:prstGeom prst="line">
              <a:avLst/>
            </a:prstGeom>
            <a:noFill/>
            <a:ln w="19050">
              <a:solidFill>
                <a:schemeClr val="tx1"/>
              </a:solidFill>
              <a:round/>
              <a:headEnd type="triangle" w="med" len="med"/>
              <a:tailEnd type="triangle" w="med" len="med"/>
            </a:ln>
          </p:spPr>
          <p:txBody>
            <a:bodyPr/>
            <a:lstStyle/>
            <a:p>
              <a:endParaRPr lang="ja-JP" altLang="en-US"/>
            </a:p>
          </p:txBody>
        </p:sp>
        <p:sp>
          <p:nvSpPr>
            <p:cNvPr id="1038" name="Text Box 1040"/>
            <p:cNvSpPr txBox="1">
              <a:spLocks noChangeArrowheads="1"/>
            </p:cNvSpPr>
            <p:nvPr/>
          </p:nvSpPr>
          <p:spPr bwMode="auto">
            <a:xfrm>
              <a:off x="401" y="1978"/>
              <a:ext cx="624" cy="231"/>
            </a:xfrm>
            <a:prstGeom prst="rect">
              <a:avLst/>
            </a:prstGeom>
            <a:noFill/>
            <a:ln w="9525">
              <a:noFill/>
              <a:miter lim="800000"/>
              <a:headEnd/>
              <a:tailEnd/>
            </a:ln>
          </p:spPr>
          <p:txBody>
            <a:bodyPr>
              <a:spAutoFit/>
            </a:bodyPr>
            <a:lstStyle/>
            <a:p>
              <a:pPr algn="l" latinLnBrk="1">
                <a:spcBef>
                  <a:spcPct val="50000"/>
                </a:spcBef>
              </a:pPr>
              <a:r>
                <a:rPr lang="ko-KR" altLang="en-US" b="1">
                  <a:latin typeface="Arial Unicode MS" pitchFamily="50" charset="-127"/>
                  <a:ea typeface="Arial Unicode MS" pitchFamily="50" charset="-127"/>
                  <a:cs typeface="Arial Unicode MS" pitchFamily="50" charset="-127"/>
                </a:rPr>
                <a:t>100</a:t>
              </a:r>
              <a:r>
                <a:rPr lang="en-US" altLang="ko-KR" b="1">
                  <a:latin typeface="Arial Unicode MS" pitchFamily="50" charset="-127"/>
                  <a:ea typeface="Arial Unicode MS" pitchFamily="50" charset="-127"/>
                  <a:cs typeface="Arial Unicode MS" pitchFamily="50" charset="-127"/>
                </a:rPr>
                <a:t>m</a:t>
              </a:r>
            </a:p>
          </p:txBody>
        </p:sp>
        <p:sp>
          <p:nvSpPr>
            <p:cNvPr id="1039" name="Line 1041"/>
            <p:cNvSpPr>
              <a:spLocks noChangeShapeType="1"/>
            </p:cNvSpPr>
            <p:nvPr/>
          </p:nvSpPr>
          <p:spPr bwMode="auto">
            <a:xfrm>
              <a:off x="3473" y="1978"/>
              <a:ext cx="816" cy="0"/>
            </a:xfrm>
            <a:prstGeom prst="line">
              <a:avLst/>
            </a:prstGeom>
            <a:noFill/>
            <a:ln w="19050">
              <a:solidFill>
                <a:schemeClr val="tx1"/>
              </a:solidFill>
              <a:round/>
              <a:headEnd type="triangle" w="med" len="med"/>
              <a:tailEnd type="triangle" w="med" len="med"/>
            </a:ln>
          </p:spPr>
          <p:txBody>
            <a:bodyPr/>
            <a:lstStyle/>
            <a:p>
              <a:endParaRPr lang="ja-JP" altLang="en-US"/>
            </a:p>
          </p:txBody>
        </p:sp>
        <p:sp>
          <p:nvSpPr>
            <p:cNvPr id="1040" name="Text Box 1042"/>
            <p:cNvSpPr txBox="1">
              <a:spLocks noChangeArrowheads="1"/>
            </p:cNvSpPr>
            <p:nvPr/>
          </p:nvSpPr>
          <p:spPr bwMode="auto">
            <a:xfrm>
              <a:off x="3665" y="1978"/>
              <a:ext cx="528" cy="231"/>
            </a:xfrm>
            <a:prstGeom prst="rect">
              <a:avLst/>
            </a:prstGeom>
            <a:noFill/>
            <a:ln w="9525">
              <a:noFill/>
              <a:miter lim="800000"/>
              <a:headEnd/>
              <a:tailEnd/>
            </a:ln>
          </p:spPr>
          <p:txBody>
            <a:bodyPr>
              <a:spAutoFit/>
            </a:bodyPr>
            <a:lstStyle/>
            <a:p>
              <a:pPr algn="l" latinLnBrk="1">
                <a:spcBef>
                  <a:spcPct val="50000"/>
                </a:spcBef>
              </a:pPr>
              <a:r>
                <a:rPr lang="en-US" altLang="ko-KR" b="1">
                  <a:latin typeface="Arial Unicode MS" pitchFamily="50" charset="-127"/>
                  <a:ea typeface="Arial Unicode MS" pitchFamily="50" charset="-127"/>
                  <a:cs typeface="Arial Unicode MS" pitchFamily="50" charset="-127"/>
                </a:rPr>
                <a:t>300m</a:t>
              </a:r>
            </a:p>
          </p:txBody>
        </p:sp>
        <p:sp>
          <p:nvSpPr>
            <p:cNvPr id="1041" name="Text Box 1043"/>
            <p:cNvSpPr txBox="1">
              <a:spLocks noChangeArrowheads="1"/>
            </p:cNvSpPr>
            <p:nvPr/>
          </p:nvSpPr>
          <p:spPr bwMode="auto">
            <a:xfrm>
              <a:off x="545" y="1498"/>
              <a:ext cx="864" cy="206"/>
            </a:xfrm>
            <a:prstGeom prst="rect">
              <a:avLst/>
            </a:prstGeom>
            <a:noFill/>
            <a:ln w="9525">
              <a:noFill/>
              <a:miter lim="800000"/>
              <a:headEnd/>
              <a:tailEnd/>
            </a:ln>
          </p:spPr>
          <p:txBody>
            <a:bodyPr>
              <a:spAutoFit/>
            </a:bodyPr>
            <a:lstStyle/>
            <a:p>
              <a:pPr algn="l" latinLnBrk="1">
                <a:spcBef>
                  <a:spcPct val="50000"/>
                </a:spcBef>
              </a:pPr>
              <a:r>
                <a:rPr lang="ko-KR" altLang="en-US" sz="1600" b="1" dirty="0">
                  <a:latin typeface="Arial Unicode MS" pitchFamily="50" charset="-127"/>
                  <a:ea typeface="Arial Unicode MS" pitchFamily="50" charset="-127"/>
                  <a:cs typeface="Arial Unicode MS" pitchFamily="50" charset="-127"/>
                </a:rPr>
                <a:t>70</a:t>
              </a:r>
              <a:r>
                <a:rPr lang="en-US" altLang="ko-KR" sz="1600" b="1" dirty="0">
                  <a:latin typeface="Arial Unicode MS" pitchFamily="50" charset="-127"/>
                  <a:ea typeface="Arial Unicode MS" pitchFamily="50" charset="-127"/>
                  <a:cs typeface="Arial Unicode MS" pitchFamily="50" charset="-127"/>
                </a:rPr>
                <a:t>m high</a:t>
              </a:r>
            </a:p>
          </p:txBody>
        </p:sp>
        <p:sp>
          <p:nvSpPr>
            <p:cNvPr id="1042" name="Text Box 1044"/>
            <p:cNvSpPr txBox="1">
              <a:spLocks noChangeArrowheads="1"/>
            </p:cNvSpPr>
            <p:nvPr/>
          </p:nvSpPr>
          <p:spPr bwMode="auto">
            <a:xfrm>
              <a:off x="3953" y="1162"/>
              <a:ext cx="816" cy="356"/>
            </a:xfrm>
            <a:prstGeom prst="rect">
              <a:avLst/>
            </a:prstGeom>
            <a:noFill/>
            <a:ln w="9525">
              <a:noFill/>
              <a:miter lim="800000"/>
              <a:headEnd/>
              <a:tailEnd/>
            </a:ln>
          </p:spPr>
          <p:txBody>
            <a:bodyPr>
              <a:spAutoFit/>
            </a:bodyPr>
            <a:lstStyle/>
            <a:p>
              <a:pPr algn="l" latinLnBrk="1">
                <a:spcBef>
                  <a:spcPct val="50000"/>
                </a:spcBef>
              </a:pPr>
              <a:r>
                <a:rPr lang="ko-KR" altLang="en-US" sz="1600" b="1" dirty="0">
                  <a:latin typeface="Arial Unicode MS" pitchFamily="50" charset="-127"/>
                  <a:ea typeface="Arial Unicode MS" pitchFamily="50" charset="-127"/>
                  <a:cs typeface="Arial Unicode MS" pitchFamily="50" charset="-127"/>
                </a:rPr>
                <a:t>200</a:t>
              </a:r>
              <a:r>
                <a:rPr lang="en-US" altLang="ko-KR" sz="1600" b="1" dirty="0">
                  <a:latin typeface="Arial Unicode MS" pitchFamily="50" charset="-127"/>
                  <a:ea typeface="Arial Unicode MS" pitchFamily="50" charset="-127"/>
                  <a:cs typeface="Arial Unicode MS" pitchFamily="50" charset="-127"/>
                </a:rPr>
                <a:t>m high</a:t>
              </a:r>
            </a:p>
          </p:txBody>
        </p:sp>
        <p:graphicFrame>
          <p:nvGraphicFramePr>
            <p:cNvPr id="1026" name="Object 1045"/>
            <p:cNvGraphicFramePr>
              <a:graphicFrameLocks noChangeAspect="1"/>
            </p:cNvGraphicFramePr>
            <p:nvPr/>
          </p:nvGraphicFramePr>
          <p:xfrm>
            <a:off x="4379" y="1690"/>
            <a:ext cx="870" cy="180"/>
          </p:xfrm>
          <a:graphic>
            <a:graphicData uri="http://schemas.openxmlformats.org/presentationml/2006/ole">
              <p:oleObj spid="_x0000_s4401" name="비트맵 이미지" r:id="rId4" imgW="1380952" imgH="285866" progId="PBrush">
                <p:embed/>
              </p:oleObj>
            </a:graphicData>
          </a:graphic>
        </p:graphicFrame>
        <p:graphicFrame>
          <p:nvGraphicFramePr>
            <p:cNvPr id="1027" name="Object 1046"/>
            <p:cNvGraphicFramePr>
              <a:graphicFrameLocks noChangeAspect="1"/>
            </p:cNvGraphicFramePr>
            <p:nvPr/>
          </p:nvGraphicFramePr>
          <p:xfrm>
            <a:off x="3905" y="1762"/>
            <a:ext cx="600" cy="72"/>
          </p:xfrm>
          <a:graphic>
            <a:graphicData uri="http://schemas.openxmlformats.org/presentationml/2006/ole">
              <p:oleObj spid="_x0000_s4402" name="비트맵 이미지" r:id="rId5" imgW="952633" imgH="114467" progId="PBrush">
                <p:embed/>
              </p:oleObj>
            </a:graphicData>
          </a:graphic>
        </p:graphicFrame>
        <p:graphicFrame>
          <p:nvGraphicFramePr>
            <p:cNvPr id="1028" name="Object 1047"/>
            <p:cNvGraphicFramePr>
              <a:graphicFrameLocks noChangeAspect="1"/>
            </p:cNvGraphicFramePr>
            <p:nvPr/>
          </p:nvGraphicFramePr>
          <p:xfrm>
            <a:off x="3683" y="1768"/>
            <a:ext cx="414" cy="66"/>
          </p:xfrm>
          <a:graphic>
            <a:graphicData uri="http://schemas.openxmlformats.org/presentationml/2006/ole">
              <p:oleObj spid="_x0000_s4403" name="비트맵 이미지" r:id="rId6" imgW="657317" imgH="104762" progId="PBrush">
                <p:embed/>
              </p:oleObj>
            </a:graphicData>
          </a:graphic>
        </p:graphicFrame>
        <p:sp>
          <p:nvSpPr>
            <p:cNvPr id="1043" name="Line 1048"/>
            <p:cNvSpPr>
              <a:spLocks noChangeShapeType="1"/>
            </p:cNvSpPr>
            <p:nvPr/>
          </p:nvSpPr>
          <p:spPr bwMode="auto">
            <a:xfrm>
              <a:off x="1409" y="2218"/>
              <a:ext cx="2880" cy="0"/>
            </a:xfrm>
            <a:prstGeom prst="line">
              <a:avLst/>
            </a:prstGeom>
            <a:noFill/>
            <a:ln w="19050">
              <a:solidFill>
                <a:schemeClr val="tx1"/>
              </a:solidFill>
              <a:round/>
              <a:headEnd type="triangle" w="med" len="med"/>
              <a:tailEnd type="triangle" w="med" len="med"/>
            </a:ln>
          </p:spPr>
          <p:txBody>
            <a:bodyPr/>
            <a:lstStyle/>
            <a:p>
              <a:endParaRPr lang="ja-JP" altLang="en-US"/>
            </a:p>
          </p:txBody>
        </p:sp>
        <p:sp>
          <p:nvSpPr>
            <p:cNvPr id="1044" name="Line 1049"/>
            <p:cNvSpPr>
              <a:spLocks noChangeShapeType="1"/>
            </p:cNvSpPr>
            <p:nvPr/>
          </p:nvSpPr>
          <p:spPr bwMode="auto">
            <a:xfrm>
              <a:off x="785" y="2218"/>
              <a:ext cx="624" cy="0"/>
            </a:xfrm>
            <a:prstGeom prst="line">
              <a:avLst/>
            </a:prstGeom>
            <a:noFill/>
            <a:ln w="19050">
              <a:solidFill>
                <a:schemeClr val="tx1"/>
              </a:solidFill>
              <a:round/>
              <a:headEnd type="triangle" w="med" len="med"/>
              <a:tailEnd type="triangle" w="med" len="med"/>
            </a:ln>
          </p:spPr>
          <p:txBody>
            <a:bodyPr/>
            <a:lstStyle/>
            <a:p>
              <a:endParaRPr lang="ja-JP" altLang="en-US"/>
            </a:p>
          </p:txBody>
        </p:sp>
        <p:sp>
          <p:nvSpPr>
            <p:cNvPr id="1045" name="Text Box 1050"/>
            <p:cNvSpPr txBox="1">
              <a:spLocks noChangeArrowheads="1"/>
            </p:cNvSpPr>
            <p:nvPr/>
          </p:nvSpPr>
          <p:spPr bwMode="auto">
            <a:xfrm>
              <a:off x="2513" y="2218"/>
              <a:ext cx="624" cy="231"/>
            </a:xfrm>
            <a:prstGeom prst="rect">
              <a:avLst/>
            </a:prstGeom>
            <a:noFill/>
            <a:ln w="9525">
              <a:noFill/>
              <a:miter lim="800000"/>
              <a:headEnd/>
              <a:tailEnd/>
            </a:ln>
          </p:spPr>
          <p:txBody>
            <a:bodyPr>
              <a:spAutoFit/>
            </a:bodyPr>
            <a:lstStyle/>
            <a:p>
              <a:pPr algn="l" latinLnBrk="1">
                <a:spcBef>
                  <a:spcPct val="50000"/>
                </a:spcBef>
              </a:pPr>
              <a:r>
                <a:rPr lang="en-US" altLang="ko-KR" b="1">
                  <a:latin typeface="Arial Unicode MS" pitchFamily="50" charset="-127"/>
                  <a:ea typeface="Arial Unicode MS" pitchFamily="50" charset="-127"/>
                  <a:cs typeface="Arial Unicode MS" pitchFamily="50" charset="-127"/>
                </a:rPr>
                <a:t>1,380m</a:t>
              </a:r>
            </a:p>
          </p:txBody>
        </p:sp>
        <p:sp>
          <p:nvSpPr>
            <p:cNvPr id="1046" name="Text Box 1051"/>
            <p:cNvSpPr txBox="1">
              <a:spLocks noChangeArrowheads="1"/>
            </p:cNvSpPr>
            <p:nvPr/>
          </p:nvSpPr>
          <p:spPr bwMode="auto">
            <a:xfrm>
              <a:off x="881" y="2218"/>
              <a:ext cx="624" cy="231"/>
            </a:xfrm>
            <a:prstGeom prst="rect">
              <a:avLst/>
            </a:prstGeom>
            <a:noFill/>
            <a:ln w="9525">
              <a:noFill/>
              <a:miter lim="800000"/>
              <a:headEnd/>
              <a:tailEnd/>
            </a:ln>
          </p:spPr>
          <p:txBody>
            <a:bodyPr>
              <a:spAutoFit/>
            </a:bodyPr>
            <a:lstStyle/>
            <a:p>
              <a:pPr algn="l" latinLnBrk="1">
                <a:spcBef>
                  <a:spcPct val="50000"/>
                </a:spcBef>
              </a:pPr>
              <a:r>
                <a:rPr lang="en-US" altLang="ko-KR" b="1">
                  <a:latin typeface="Arial Unicode MS" pitchFamily="50" charset="-127"/>
                  <a:ea typeface="Arial Unicode MS" pitchFamily="50" charset="-127"/>
                  <a:cs typeface="Arial Unicode MS" pitchFamily="50" charset="-127"/>
                </a:rPr>
                <a:t>290m</a:t>
              </a:r>
            </a:p>
          </p:txBody>
        </p:sp>
        <p:sp>
          <p:nvSpPr>
            <p:cNvPr id="1047" name="Line 1052"/>
            <p:cNvSpPr>
              <a:spLocks noChangeShapeType="1"/>
            </p:cNvSpPr>
            <p:nvPr/>
          </p:nvSpPr>
          <p:spPr bwMode="auto">
            <a:xfrm>
              <a:off x="431" y="1616"/>
              <a:ext cx="408" cy="181"/>
            </a:xfrm>
            <a:prstGeom prst="line">
              <a:avLst/>
            </a:prstGeom>
            <a:noFill/>
            <a:ln w="19050">
              <a:solidFill>
                <a:schemeClr val="tx1"/>
              </a:solidFill>
              <a:round/>
              <a:headEnd/>
              <a:tailEnd type="triangle" w="med" len="med"/>
            </a:ln>
          </p:spPr>
          <p:txBody>
            <a:bodyPr/>
            <a:lstStyle/>
            <a:p>
              <a:endParaRPr lang="ja-JP" altLang="en-US"/>
            </a:p>
          </p:txBody>
        </p:sp>
        <p:sp>
          <p:nvSpPr>
            <p:cNvPr id="1048" name="Line 1053"/>
            <p:cNvSpPr>
              <a:spLocks noChangeShapeType="1"/>
            </p:cNvSpPr>
            <p:nvPr/>
          </p:nvSpPr>
          <p:spPr bwMode="auto">
            <a:xfrm flipH="1" flipV="1">
              <a:off x="4289" y="1882"/>
              <a:ext cx="480" cy="432"/>
            </a:xfrm>
            <a:prstGeom prst="line">
              <a:avLst/>
            </a:prstGeom>
            <a:noFill/>
            <a:ln w="19050">
              <a:solidFill>
                <a:schemeClr val="tx1"/>
              </a:solidFill>
              <a:round/>
              <a:headEnd/>
              <a:tailEnd type="triangle" w="med" len="med"/>
            </a:ln>
          </p:spPr>
          <p:txBody>
            <a:bodyPr/>
            <a:lstStyle/>
            <a:p>
              <a:endParaRPr lang="ja-JP" altLang="en-US"/>
            </a:p>
          </p:txBody>
        </p:sp>
        <p:sp>
          <p:nvSpPr>
            <p:cNvPr id="1049" name="Text Box 1054"/>
            <p:cNvSpPr txBox="1">
              <a:spLocks noChangeArrowheads="1"/>
            </p:cNvSpPr>
            <p:nvPr/>
          </p:nvSpPr>
          <p:spPr bwMode="auto">
            <a:xfrm>
              <a:off x="3690" y="2303"/>
              <a:ext cx="1056" cy="206"/>
            </a:xfrm>
            <a:prstGeom prst="rect">
              <a:avLst/>
            </a:prstGeom>
            <a:noFill/>
            <a:ln w="9525">
              <a:noFill/>
              <a:miter lim="800000"/>
              <a:headEnd/>
              <a:tailEnd/>
            </a:ln>
          </p:spPr>
          <p:txBody>
            <a:bodyPr>
              <a:spAutoFit/>
            </a:bodyPr>
            <a:lstStyle/>
            <a:p>
              <a:pPr algn="l" latinLnBrk="1">
                <a:spcBef>
                  <a:spcPct val="50000"/>
                </a:spcBef>
              </a:pPr>
              <a:r>
                <a:rPr lang="en-US" altLang="ko-KR" sz="1600" b="1" dirty="0">
                  <a:latin typeface="Arial Unicode MS" pitchFamily="50" charset="-127"/>
                  <a:ea typeface="Arial Unicode MS" pitchFamily="50" charset="-127"/>
                  <a:cs typeface="Arial Unicode MS" pitchFamily="50" charset="-127"/>
                </a:rPr>
                <a:t>Far Detector</a:t>
              </a:r>
            </a:p>
          </p:txBody>
        </p:sp>
        <p:sp>
          <p:nvSpPr>
            <p:cNvPr id="1050" name="Text Box 1055"/>
            <p:cNvSpPr txBox="1">
              <a:spLocks noChangeArrowheads="1"/>
            </p:cNvSpPr>
            <p:nvPr/>
          </p:nvSpPr>
          <p:spPr bwMode="auto">
            <a:xfrm>
              <a:off x="634" y="1162"/>
              <a:ext cx="1056" cy="356"/>
            </a:xfrm>
            <a:prstGeom prst="rect">
              <a:avLst/>
            </a:prstGeom>
            <a:noFill/>
            <a:ln w="9525">
              <a:noFill/>
              <a:miter lim="800000"/>
              <a:headEnd/>
              <a:tailEnd/>
            </a:ln>
          </p:spPr>
          <p:txBody>
            <a:bodyPr wrap="square">
              <a:spAutoFit/>
            </a:bodyPr>
            <a:lstStyle/>
            <a:p>
              <a:pPr algn="l" latinLnBrk="1">
                <a:spcBef>
                  <a:spcPct val="50000"/>
                </a:spcBef>
              </a:pPr>
              <a:r>
                <a:rPr lang="en-US" altLang="ko-KR" sz="1600" b="1" dirty="0">
                  <a:latin typeface="Arial Unicode MS" pitchFamily="50" charset="-127"/>
                  <a:ea typeface="Arial Unicode MS" pitchFamily="50" charset="-127"/>
                  <a:cs typeface="Arial Unicode MS" pitchFamily="50" charset="-127"/>
                </a:rPr>
                <a:t>Near Detector</a:t>
              </a:r>
            </a:p>
          </p:txBody>
        </p:sp>
        <p:pic>
          <p:nvPicPr>
            <p:cNvPr id="1051" name="Picture 1056" descr="300px-Tdr_3-2">
              <a:hlinkClick r:id="rId7" tooltip="Tdr 3-2.jpg"/>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0" y="1162"/>
              <a:ext cx="467" cy="590"/>
            </a:xfrm>
            <a:prstGeom prst="rect">
              <a:avLst/>
            </a:prstGeom>
            <a:noFill/>
            <a:ln w="9525">
              <a:noFill/>
              <a:miter lim="800000"/>
              <a:headEnd/>
              <a:tailEnd/>
            </a:ln>
          </p:spPr>
        </p:pic>
        <p:pic>
          <p:nvPicPr>
            <p:cNvPr id="1052" name="Picture 1057" descr="300px-Tdr_3-2">
              <a:hlinkClick r:id="rId7" tooltip="Tdr 3-2.jpg"/>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740" y="1933"/>
              <a:ext cx="467" cy="590"/>
            </a:xfrm>
            <a:prstGeom prst="rect">
              <a:avLst/>
            </a:prstGeom>
            <a:noFill/>
            <a:ln w="9525">
              <a:noFill/>
              <a:miter lim="800000"/>
              <a:headEnd/>
              <a:tailEnd/>
            </a:ln>
          </p:spPr>
        </p:pic>
        <p:sp>
          <p:nvSpPr>
            <p:cNvPr id="1053" name="Text Box 1058"/>
            <p:cNvSpPr txBox="1">
              <a:spLocks noChangeArrowheads="1"/>
            </p:cNvSpPr>
            <p:nvPr/>
          </p:nvSpPr>
          <p:spPr bwMode="auto">
            <a:xfrm>
              <a:off x="1791" y="1434"/>
              <a:ext cx="817" cy="231"/>
            </a:xfrm>
            <a:prstGeom prst="rect">
              <a:avLst/>
            </a:prstGeom>
            <a:noFill/>
            <a:ln w="9525">
              <a:noFill/>
              <a:miter lim="800000"/>
              <a:headEnd/>
              <a:tailEnd/>
            </a:ln>
          </p:spPr>
          <p:txBody>
            <a:bodyPr>
              <a:spAutoFit/>
            </a:bodyPr>
            <a:lstStyle/>
            <a:p>
              <a:pPr algn="l" latinLnBrk="1">
                <a:spcBef>
                  <a:spcPct val="50000"/>
                </a:spcBef>
              </a:pPr>
              <a:r>
                <a:rPr lang="en-US" altLang="ko-KR" b="1">
                  <a:latin typeface="Arial Unicode MS" pitchFamily="50" charset="-127"/>
                  <a:ea typeface="Arial Unicode MS" pitchFamily="50" charset="-127"/>
                  <a:cs typeface="Arial Unicode MS" pitchFamily="50" charset="-127"/>
                </a:rPr>
                <a:t>Reactors</a:t>
              </a:r>
            </a:p>
          </p:txBody>
        </p:sp>
        <p:sp>
          <p:nvSpPr>
            <p:cNvPr id="1054" name="Line 1059"/>
            <p:cNvSpPr>
              <a:spLocks noChangeShapeType="1"/>
            </p:cNvSpPr>
            <p:nvPr/>
          </p:nvSpPr>
          <p:spPr bwMode="auto">
            <a:xfrm flipH="1">
              <a:off x="1474" y="1570"/>
              <a:ext cx="363" cy="182"/>
            </a:xfrm>
            <a:prstGeom prst="line">
              <a:avLst/>
            </a:prstGeom>
            <a:noFill/>
            <a:ln w="19050">
              <a:solidFill>
                <a:schemeClr val="tx1"/>
              </a:solidFill>
              <a:round/>
              <a:headEnd/>
              <a:tailEnd type="triangle" w="med" len="med"/>
            </a:ln>
          </p:spPr>
          <p:txBody>
            <a:bodyPr/>
            <a:lstStyle/>
            <a:p>
              <a:endParaRPr lang="ja-JP" altLang="en-US"/>
            </a:p>
          </p:txBody>
        </p:sp>
      </p:grpSp>
      <p:pic>
        <p:nvPicPr>
          <p:cNvPr id="1030" name="Picture 1060" descr="YG-map"/>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183313" y="4797425"/>
            <a:ext cx="2960687" cy="2016125"/>
          </a:xfrm>
          <a:prstGeom prst="rect">
            <a:avLst/>
          </a:prstGeom>
          <a:noFill/>
          <a:ln w="9525">
            <a:noFill/>
            <a:miter lim="800000"/>
            <a:headEnd/>
            <a:tailEnd/>
          </a:ln>
        </p:spPr>
      </p:pic>
      <p:pic>
        <p:nvPicPr>
          <p:cNvPr id="1031" name="Picture 7" descr="RENO로고-2"/>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6443663" y="2492375"/>
            <a:ext cx="2700337" cy="1023938"/>
          </a:xfrm>
          <a:prstGeom prst="rect">
            <a:avLst/>
          </a:prstGeom>
          <a:noFill/>
          <a:ln w="9525">
            <a:noFill/>
            <a:miter lim="800000"/>
            <a:headEnd/>
            <a:tailEnd/>
          </a:ln>
        </p:spPr>
      </p:pic>
      <p:pic>
        <p:nvPicPr>
          <p:cNvPr id="1032" name="Picture 1063"/>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0" y="2276475"/>
            <a:ext cx="6330950" cy="4581525"/>
          </a:xfrm>
          <a:prstGeom prst="rect">
            <a:avLst/>
          </a:prstGeom>
          <a:noFill/>
          <a:ln w="19050" algn="ctr">
            <a:noFill/>
            <a:miter lim="800000"/>
            <a:headEnd/>
            <a:tailEnd/>
          </a:ln>
        </p:spPr>
      </p:pic>
      <p:sp>
        <p:nvSpPr>
          <p:cNvPr id="1033" name="Text Box 1062"/>
          <p:cNvSpPr txBox="1">
            <a:spLocks noChangeArrowheads="1"/>
          </p:cNvSpPr>
          <p:nvPr/>
        </p:nvSpPr>
        <p:spPr bwMode="auto">
          <a:xfrm>
            <a:off x="0" y="4724400"/>
            <a:ext cx="5473700" cy="457200"/>
          </a:xfrm>
          <a:prstGeom prst="rect">
            <a:avLst/>
          </a:prstGeom>
          <a:noFill/>
          <a:ln w="19050" algn="ctr">
            <a:noFill/>
            <a:miter lim="800000"/>
            <a:headEnd/>
            <a:tailEnd/>
          </a:ln>
        </p:spPr>
        <p:txBody>
          <a:bodyPr>
            <a:spAutoFit/>
          </a:bodyPr>
          <a:lstStyle/>
          <a:p>
            <a:pPr>
              <a:spcBef>
                <a:spcPct val="50000"/>
              </a:spcBef>
            </a:pPr>
            <a:r>
              <a:rPr lang="en-US" altLang="ko-KR" sz="2400" b="1">
                <a:solidFill>
                  <a:schemeClr val="bg1"/>
                </a:solidFill>
                <a:ea typeface="굴림" pitchFamily="50" charset="-127"/>
              </a:rPr>
              <a:t>YongGwang Nuclear Power Plant</a:t>
            </a:r>
          </a:p>
        </p:txBody>
      </p:sp>
      <p:sp>
        <p:nvSpPr>
          <p:cNvPr id="378917" name="Line 1061"/>
          <p:cNvSpPr>
            <a:spLocks noChangeShapeType="1"/>
          </p:cNvSpPr>
          <p:nvPr/>
        </p:nvSpPr>
        <p:spPr bwMode="auto">
          <a:xfrm flipH="1" flipV="1">
            <a:off x="5867400" y="5732463"/>
            <a:ext cx="1296988" cy="142875"/>
          </a:xfrm>
          <a:prstGeom prst="line">
            <a:avLst/>
          </a:prstGeom>
          <a:noFill/>
          <a:ln w="44450">
            <a:solidFill>
              <a:schemeClr val="accent3"/>
            </a:solidFill>
            <a:round/>
            <a:headEnd/>
            <a:tailEnd type="triangle" w="med" len="lg"/>
          </a:ln>
          <a:effectLst/>
        </p:spPr>
        <p:txBody>
          <a:bodyPr/>
          <a:lstStyle/>
          <a:p>
            <a:pPr>
              <a:defRPr/>
            </a:pPr>
            <a:endParaRPr lang="ko-KR" altLang="en-US">
              <a:ea typeface="MS PGothic" pitchFamily="34" charset="-128"/>
            </a:endParaRPr>
          </a:p>
        </p:txBody>
      </p:sp>
      <p:pic>
        <p:nvPicPr>
          <p:cNvPr id="1035" name="Picture 6" descr="센터로고-짙은색깔"/>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6372225" y="3716338"/>
            <a:ext cx="2700338" cy="660400"/>
          </a:xfrm>
          <a:prstGeom prst="rect">
            <a:avLst/>
          </a:prstGeom>
          <a:noFill/>
          <a:ln w="9525">
            <a:noFill/>
            <a:miter lim="800000"/>
            <a:headEnd/>
            <a:tailEnd/>
          </a:ln>
        </p:spPr>
      </p:pic>
      <p:pic>
        <p:nvPicPr>
          <p:cNvPr id="31" name="図 30" descr="gukki.gif"/>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1" y="0"/>
            <a:ext cx="1499659" cy="1124744"/>
          </a:xfrm>
          <a:prstGeom prst="rect">
            <a:avLst/>
          </a:prstGeom>
          <a:ln>
            <a:solidFill>
              <a:srgbClr val="000066"/>
            </a:solidFill>
          </a:ln>
        </p:spPr>
      </p:pic>
      <p:sp>
        <p:nvSpPr>
          <p:cNvPr id="32" name="テキスト ボックス 31"/>
          <p:cNvSpPr txBox="1"/>
          <p:nvPr/>
        </p:nvSpPr>
        <p:spPr>
          <a:xfrm>
            <a:off x="2627784" y="4037002"/>
            <a:ext cx="1025217" cy="400110"/>
          </a:xfrm>
          <a:prstGeom prst="rect">
            <a:avLst/>
          </a:prstGeom>
          <a:noFill/>
        </p:spPr>
        <p:txBody>
          <a:bodyPr wrap="none" rtlCol="0">
            <a:spAutoFit/>
          </a:bodyPr>
          <a:lstStyle/>
          <a:p>
            <a:r>
              <a:rPr kumimoji="1" lang="en-US" altLang="ja-JP" sz="2000" b="1" dirty="0" smtClean="0">
                <a:solidFill>
                  <a:srgbClr val="FFFF66"/>
                </a:solidFill>
                <a:effectLst>
                  <a:outerShdw blurRad="38100" dist="38100" dir="2700000" algn="tl">
                    <a:srgbClr val="000000">
                      <a:alpha val="43137"/>
                    </a:srgbClr>
                  </a:outerShdw>
                </a:effectLst>
              </a:rPr>
              <a:t>~17 GW</a:t>
            </a:r>
            <a:endParaRPr kumimoji="1" lang="ja-JP" altLang="en-US" sz="2000" b="1" dirty="0">
              <a:solidFill>
                <a:srgbClr val="FFFF66"/>
              </a:solidFill>
              <a:effectLst>
                <a:outerShdw blurRad="38100" dist="38100" dir="2700000" algn="tl">
                  <a:srgbClr val="000000">
                    <a:alpha val="43137"/>
                  </a:srgbClr>
                </a:outerShdw>
              </a:effectLst>
            </a:endParaRPr>
          </a:p>
        </p:txBody>
      </p:sp>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32</a:t>
            </a:fld>
            <a:endParaRPr kumimoji="1"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0" y="0"/>
            <a:ext cx="5112460" cy="3725218"/>
          </a:xfrm>
          <a:prstGeom prst="rect">
            <a:avLst/>
          </a:prstGeom>
        </p:spPr>
      </p:pic>
      <p:pic>
        <p:nvPicPr>
          <p:cNvPr id="3" name="図 2"/>
          <p:cNvPicPr>
            <a:picLocks noChangeAspect="1"/>
          </p:cNvPicPr>
          <p:nvPr/>
        </p:nvPicPr>
        <p:blipFill rotWithShape="1">
          <a:blip r:embed="rId4" cstate="print">
            <a:extLst>
              <a:ext uri="{28A0092B-C50C-407E-A947-70E740481C1C}">
                <a14:useLocalDpi xmlns:a14="http://schemas.microsoft.com/office/drawing/2010/main" xmlns="" val="0"/>
              </a:ext>
            </a:extLst>
          </a:blip>
          <a:srcRect/>
          <a:stretch/>
        </p:blipFill>
        <p:spPr>
          <a:xfrm>
            <a:off x="130002" y="3988148"/>
            <a:ext cx="4118277" cy="2750220"/>
          </a:xfrm>
          <a:prstGeom prst="rect">
            <a:avLst/>
          </a:prstGeom>
        </p:spPr>
      </p:pic>
      <p:pic>
        <p:nvPicPr>
          <p:cNvPr id="4" name="図 3"/>
          <p:cNvPicPr>
            <a:picLocks noChangeAspect="1"/>
          </p:cNvPicPr>
          <p:nvPr/>
        </p:nvPicPr>
        <p:blipFill rotWithShape="1">
          <a:blip r:embed="rId5" cstate="print">
            <a:extLst>
              <a:ext uri="{28A0092B-C50C-407E-A947-70E740481C1C}">
                <a14:useLocalDpi xmlns:a14="http://schemas.microsoft.com/office/drawing/2010/main" xmlns="" val="0"/>
              </a:ext>
            </a:extLst>
          </a:blip>
          <a:srcRect/>
          <a:stretch/>
        </p:blipFill>
        <p:spPr>
          <a:xfrm>
            <a:off x="4972049" y="1268760"/>
            <a:ext cx="4171951" cy="5438775"/>
          </a:xfrm>
          <a:prstGeom prst="rect">
            <a:avLst/>
          </a:prstGeom>
        </p:spPr>
      </p:pic>
      <p:sp>
        <p:nvSpPr>
          <p:cNvPr id="5" name="スライド番号プレースホルダー 4"/>
          <p:cNvSpPr>
            <a:spLocks noGrp="1"/>
          </p:cNvSpPr>
          <p:nvPr>
            <p:ph type="sldNum" sz="quarter" idx="12"/>
          </p:nvPr>
        </p:nvSpPr>
        <p:spPr/>
        <p:txBody>
          <a:bodyPr/>
          <a:lstStyle/>
          <a:p>
            <a:fld id="{7551AC77-3FB6-4DE6-BE8E-A9C9F12454E6}" type="slidenum">
              <a:rPr kumimoji="1" lang="ja-JP" altLang="en-US" smtClean="0"/>
              <a:pPr/>
              <a:t>33</a:t>
            </a:fld>
            <a:endParaRPr kumimoji="1" lang="ja-JP" altLang="en-US"/>
          </a:p>
        </p:txBody>
      </p:sp>
      <p:sp>
        <p:nvSpPr>
          <p:cNvPr id="6" name="テキスト ボックス 5"/>
          <p:cNvSpPr txBox="1"/>
          <p:nvPr/>
        </p:nvSpPr>
        <p:spPr>
          <a:xfrm>
            <a:off x="5652120" y="405164"/>
            <a:ext cx="2520947" cy="400110"/>
          </a:xfrm>
          <a:prstGeom prst="rect">
            <a:avLst/>
          </a:prstGeom>
          <a:noFill/>
        </p:spPr>
        <p:txBody>
          <a:bodyPr wrap="none" rtlCol="0">
            <a:spAutoFit/>
          </a:bodyPr>
          <a:lstStyle/>
          <a:p>
            <a:r>
              <a:rPr kumimoji="1" lang="en-US" altLang="ja-JP" sz="2000" b="1" dirty="0" smtClean="0">
                <a:solidFill>
                  <a:srgbClr val="000080"/>
                </a:solidFill>
                <a:effectLst>
                  <a:outerShdw blurRad="38100" dist="38100" dir="2700000" algn="tl">
                    <a:srgbClr val="000000">
                      <a:alpha val="43137"/>
                    </a:srgbClr>
                  </a:outerShdw>
                </a:effectLst>
              </a:rPr>
              <a:t>16.5 ton </a:t>
            </a:r>
            <a:r>
              <a:rPr kumimoji="1" lang="en-US" altLang="ja-JP" sz="2000" b="1" dirty="0" err="1" smtClean="0">
                <a:solidFill>
                  <a:srgbClr val="000080"/>
                </a:solidFill>
                <a:effectLst>
                  <a:outerShdw blurRad="38100" dist="38100" dir="2700000" algn="tl">
                    <a:srgbClr val="000000">
                      <a:alpha val="43137"/>
                    </a:srgbClr>
                  </a:outerShdw>
                </a:effectLst>
              </a:rPr>
              <a:t>Gd</a:t>
            </a:r>
            <a:r>
              <a:rPr kumimoji="1" lang="en-US" altLang="ja-JP" sz="2000" b="1" dirty="0" smtClean="0">
                <a:solidFill>
                  <a:srgbClr val="000080"/>
                </a:solidFill>
                <a:effectLst>
                  <a:outerShdw blurRad="38100" dist="38100" dir="2700000" algn="tl">
                    <a:srgbClr val="000000">
                      <a:alpha val="43137"/>
                    </a:srgbClr>
                  </a:outerShdw>
                </a:effectLst>
              </a:rPr>
              <a:t>-loaded LS</a:t>
            </a:r>
            <a:endParaRPr kumimoji="1" lang="ja-JP" altLang="en-US" sz="2000" b="1" dirty="0">
              <a:solidFill>
                <a:srgbClr val="000080"/>
              </a:solidFill>
              <a:effectLst>
                <a:outerShdw blurRad="38100" dist="38100" dir="2700000" algn="tl">
                  <a:srgbClr val="000000">
                    <a:alpha val="43137"/>
                  </a:srgbClr>
                </a:outerShdw>
              </a:effectLst>
            </a:endParaRPr>
          </a:p>
        </p:txBody>
      </p:sp>
      <p:cxnSp>
        <p:nvCxnSpPr>
          <p:cNvPr id="8" name="直線矢印コネクタ 7"/>
          <p:cNvCxnSpPr>
            <a:stCxn id="6" idx="1"/>
          </p:cNvCxnSpPr>
          <p:nvPr/>
        </p:nvCxnSpPr>
        <p:spPr>
          <a:xfrm flipH="1">
            <a:off x="1835696" y="605219"/>
            <a:ext cx="3816424" cy="1257390"/>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9" name="図 8"/>
          <p:cNvPicPr>
            <a:picLocks noChangeAspect="1"/>
          </p:cNvPicPr>
          <p:nvPr/>
        </p:nvPicPr>
        <p:blipFill rotWithShape="1">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1976122" y="1834122"/>
            <a:ext cx="5113649" cy="3462728"/>
          </a:xfrm>
          <a:prstGeom prst="rect">
            <a:avLst/>
          </a:prstGeom>
        </p:spPr>
      </p:pic>
    </p:spTree>
    <p:extLst>
      <p:ext uri="{BB962C8B-B14F-4D97-AF65-F5344CB8AC3E}">
        <p14:creationId xmlns:p14="http://schemas.microsoft.com/office/powerpoint/2010/main" xmlns="" val="3507615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23614" y="188640"/>
            <a:ext cx="4499992" cy="1262633"/>
          </a:xfrm>
          <a:prstGeom prst="rect">
            <a:avLst/>
          </a:prstGeom>
        </p:spPr>
      </p:pic>
      <p:pic>
        <p:nvPicPr>
          <p:cNvPr id="3" name="図 2"/>
          <p:cNvPicPr>
            <a:picLocks noChangeAspect="1"/>
          </p:cNvPicPr>
          <p:nvPr/>
        </p:nvPicPr>
        <p:blipFill rotWithShape="1">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rcRect/>
          <a:stretch/>
        </p:blipFill>
        <p:spPr>
          <a:xfrm>
            <a:off x="107504" y="1616714"/>
            <a:ext cx="4047850" cy="3816424"/>
          </a:xfrm>
          <a:prstGeom prst="rect">
            <a:avLst/>
          </a:prstGeom>
        </p:spPr>
      </p:pic>
      <p:pic>
        <p:nvPicPr>
          <p:cNvPr id="5" name="図 4"/>
          <p:cNvPicPr>
            <a:picLocks noChangeAspect="1"/>
          </p:cNvPicPr>
          <p:nvPr/>
        </p:nvPicPr>
        <p:blipFill rotWithShape="1">
          <a:blip r:embed="rId5" cstate="print">
            <a:extLst>
              <a:ext uri="{28A0092B-C50C-407E-A947-70E740481C1C}">
                <a14:useLocalDpi xmlns:a14="http://schemas.microsoft.com/office/drawing/2010/main" xmlns="" val="0"/>
              </a:ext>
            </a:extLst>
          </a:blip>
          <a:srcRect/>
          <a:stretch/>
        </p:blipFill>
        <p:spPr>
          <a:xfrm>
            <a:off x="813892" y="5529014"/>
            <a:ext cx="2416744" cy="1268760"/>
          </a:xfrm>
          <a:prstGeom prst="rect">
            <a:avLst/>
          </a:prstGeom>
        </p:spPr>
      </p:pic>
      <p:pic>
        <p:nvPicPr>
          <p:cNvPr id="6" name="図 5"/>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p:blipFill>
        <p:spPr>
          <a:xfrm>
            <a:off x="4572000" y="213445"/>
            <a:ext cx="4426671" cy="1080120"/>
          </a:xfrm>
          <a:prstGeom prst="rect">
            <a:avLst/>
          </a:prstGeom>
        </p:spPr>
      </p:pic>
      <p:pic>
        <p:nvPicPr>
          <p:cNvPr id="7" name="図 6"/>
          <p:cNvPicPr>
            <a:picLocks noChangeAspect="1"/>
          </p:cNvPicPr>
          <p:nvPr/>
        </p:nvPicPr>
        <p:blipFill rotWithShape="1">
          <a:blip r:embed="rId7" cstate="print">
            <a:extLst>
              <a:ext uri="{BEBA8EAE-BF5A-486C-A8C5-ECC9F3942E4B}">
                <a14:imgProps xmlns:a14="http://schemas.microsoft.com/office/drawing/2010/main" xmlns="">
                  <a14:imgLayer r:embed="rId8">
                    <a14:imgEffect>
                      <a14:sharpenSoften amount="25000"/>
                    </a14:imgEffect>
                  </a14:imgLayer>
                </a14:imgProps>
              </a:ext>
              <a:ext uri="{28A0092B-C50C-407E-A947-70E740481C1C}">
                <a14:useLocalDpi xmlns:a14="http://schemas.microsoft.com/office/drawing/2010/main" xmlns="" val="0"/>
              </a:ext>
            </a:extLst>
          </a:blip>
          <a:srcRect/>
          <a:stretch/>
        </p:blipFill>
        <p:spPr>
          <a:xfrm>
            <a:off x="4262932" y="1700808"/>
            <a:ext cx="4853562" cy="4559188"/>
          </a:xfrm>
          <a:prstGeom prst="rect">
            <a:avLst/>
          </a:prstGeom>
        </p:spPr>
      </p:pic>
      <p:sp>
        <p:nvSpPr>
          <p:cNvPr id="4" name="スライド番号プレースホルダー 3"/>
          <p:cNvSpPr>
            <a:spLocks noGrp="1"/>
          </p:cNvSpPr>
          <p:nvPr>
            <p:ph type="sldNum" sz="quarter" idx="12"/>
          </p:nvPr>
        </p:nvSpPr>
        <p:spPr/>
        <p:txBody>
          <a:bodyPr/>
          <a:lstStyle/>
          <a:p>
            <a:fld id="{7551AC77-3FB6-4DE6-BE8E-A9C9F12454E6}" type="slidenum">
              <a:rPr kumimoji="1" lang="ja-JP" altLang="en-US" smtClean="0"/>
              <a:pPr/>
              <a:t>34</a:t>
            </a:fld>
            <a:endParaRPr kumimoji="1" lang="ja-JP" altLang="en-US"/>
          </a:p>
        </p:txBody>
      </p:sp>
    </p:spTree>
    <p:extLst>
      <p:ext uri="{BB962C8B-B14F-4D97-AF65-F5344CB8AC3E}">
        <p14:creationId xmlns:p14="http://schemas.microsoft.com/office/powerpoint/2010/main" xmlns="" val="16746652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818381"/>
            <a:ext cx="7906030" cy="6011416"/>
          </a:xfrm>
          <a:prstGeom prst="rect">
            <a:avLst/>
          </a:prstGeom>
        </p:spPr>
      </p:pic>
      <p:pic>
        <p:nvPicPr>
          <p:cNvPr id="3" name="図 2" descr="gukki.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334" y="0"/>
            <a:ext cx="1296144" cy="864096"/>
          </a:xfrm>
          <a:prstGeom prst="rect">
            <a:avLst/>
          </a:prstGeom>
          <a:ln>
            <a:solidFill>
              <a:srgbClr val="0000FF"/>
            </a:solidFill>
          </a:ln>
        </p:spPr>
      </p:pic>
      <p:sp>
        <p:nvSpPr>
          <p:cNvPr id="4" name="正方形/長方形 3"/>
          <p:cNvSpPr/>
          <p:nvPr/>
        </p:nvSpPr>
        <p:spPr>
          <a:xfrm>
            <a:off x="4355976" y="2124447"/>
            <a:ext cx="3312368" cy="1709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5082720" y="548680"/>
            <a:ext cx="3168352" cy="1512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133288" y="3885828"/>
            <a:ext cx="3757744" cy="2843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517358" y="4797152"/>
            <a:ext cx="936104"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rotWithShape="1">
          <a:blip r:embed="rId5" cstate="print">
            <a:extLst>
              <a:ext uri="{BEBA8EAE-BF5A-486C-A8C5-ECC9F3942E4B}">
                <a14:imgProps xmlns:a14="http://schemas.microsoft.com/office/drawing/2010/main" xmlns="">
                  <a14:imgLayer r:embed="rId6">
                    <a14:imgEffect>
                      <a14:sharpenSoften amount="25000"/>
                    </a14:imgEffect>
                  </a14:imgLayer>
                </a14:imgProps>
              </a:ext>
              <a:ext uri="{28A0092B-C50C-407E-A947-70E740481C1C}">
                <a14:useLocalDpi xmlns:a14="http://schemas.microsoft.com/office/drawing/2010/main" xmlns="" val="0"/>
              </a:ext>
            </a:extLst>
          </a:blip>
          <a:srcRect/>
          <a:stretch/>
        </p:blipFill>
        <p:spPr>
          <a:xfrm>
            <a:off x="4364707" y="2492896"/>
            <a:ext cx="4527798" cy="3849191"/>
          </a:xfrm>
          <a:prstGeom prst="rect">
            <a:avLst/>
          </a:prstGeom>
        </p:spPr>
      </p:pic>
      <p:sp>
        <p:nvSpPr>
          <p:cNvPr id="9" name="正方形/長方形 8"/>
          <p:cNvSpPr/>
          <p:nvPr/>
        </p:nvSpPr>
        <p:spPr>
          <a:xfrm>
            <a:off x="4355976" y="2492896"/>
            <a:ext cx="648072"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スライド番号プレースホルダー 9"/>
          <p:cNvSpPr>
            <a:spLocks noGrp="1"/>
          </p:cNvSpPr>
          <p:nvPr>
            <p:ph type="sldNum" sz="quarter" idx="12"/>
          </p:nvPr>
        </p:nvSpPr>
        <p:spPr/>
        <p:txBody>
          <a:bodyPr/>
          <a:lstStyle/>
          <a:p>
            <a:fld id="{7551AC77-3FB6-4DE6-BE8E-A9C9F12454E6}" type="slidenum">
              <a:rPr kumimoji="1" lang="ja-JP" altLang="en-US" smtClean="0"/>
              <a:pPr/>
              <a:t>35</a:t>
            </a:fld>
            <a:endParaRPr kumimoji="1" lang="ja-JP" altLang="en-US"/>
          </a:p>
        </p:txBody>
      </p:sp>
    </p:spTree>
    <p:extLst>
      <p:ext uri="{BB962C8B-B14F-4D97-AF65-F5344CB8AC3E}">
        <p14:creationId xmlns:p14="http://schemas.microsoft.com/office/powerpoint/2010/main" xmlns="" val="22705261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779912" y="1151131"/>
            <a:ext cx="99639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516246" y="394318"/>
            <a:ext cx="2808312" cy="1771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03994" y="2838157"/>
            <a:ext cx="1725344" cy="461665"/>
          </a:xfrm>
          <a:prstGeom prst="rect">
            <a:avLst/>
          </a:prstGeom>
          <a:noFill/>
        </p:spPr>
        <p:txBody>
          <a:bodyPr wrap="none" rtlCol="0">
            <a:spAutoFit/>
          </a:bodyPr>
          <a:lstStyle/>
          <a:p>
            <a:pPr marL="285750" indent="-285750">
              <a:buFont typeface="Wingdings" pitchFamily="2" charset="2"/>
              <a:buChar char="u"/>
            </a:pPr>
            <a:r>
              <a:rPr kumimoji="1" lang="en-US" altLang="ja-JP" sz="2400" b="1" dirty="0" smtClean="0"/>
              <a:t> </a:t>
            </a:r>
            <a:r>
              <a:rPr kumimoji="1" lang="en-US" altLang="ja-JP" sz="2400" b="1" dirty="0" err="1" smtClean="0"/>
              <a:t>Daya</a:t>
            </a:r>
            <a:r>
              <a:rPr kumimoji="1" lang="en-US" altLang="ja-JP" sz="2400" b="1" dirty="0" smtClean="0"/>
              <a:t> Bay</a:t>
            </a:r>
            <a:endParaRPr kumimoji="1" lang="ja-JP" altLang="en-US" sz="2400" b="1" dirty="0"/>
          </a:p>
        </p:txBody>
      </p:sp>
      <p:sp>
        <p:nvSpPr>
          <p:cNvPr id="7" name="テキスト ボックス 6"/>
          <p:cNvSpPr txBox="1"/>
          <p:nvPr/>
        </p:nvSpPr>
        <p:spPr>
          <a:xfrm>
            <a:off x="247621" y="5279238"/>
            <a:ext cx="1290738" cy="461665"/>
          </a:xfrm>
          <a:prstGeom prst="rect">
            <a:avLst/>
          </a:prstGeom>
          <a:noFill/>
        </p:spPr>
        <p:txBody>
          <a:bodyPr wrap="none" rtlCol="0">
            <a:spAutoFit/>
          </a:bodyPr>
          <a:lstStyle/>
          <a:p>
            <a:pPr marL="285750" indent="-285750">
              <a:buFont typeface="Wingdings" pitchFamily="2" charset="2"/>
              <a:buChar char="u"/>
            </a:pPr>
            <a:r>
              <a:rPr kumimoji="1" lang="en-US" altLang="ja-JP" sz="2400" b="1" dirty="0" smtClean="0"/>
              <a:t> RENO</a:t>
            </a:r>
            <a:endParaRPr kumimoji="1" lang="ja-JP" altLang="en-US" sz="2400" b="1" dirty="0"/>
          </a:p>
        </p:txBody>
      </p:sp>
      <p:sp>
        <p:nvSpPr>
          <p:cNvPr id="17" name="テキスト ボックス 16"/>
          <p:cNvSpPr txBox="1"/>
          <p:nvPr/>
        </p:nvSpPr>
        <p:spPr>
          <a:xfrm>
            <a:off x="3368705" y="101930"/>
            <a:ext cx="3810851" cy="584775"/>
          </a:xfrm>
          <a:prstGeom prst="rect">
            <a:avLst/>
          </a:prstGeom>
          <a:noFill/>
        </p:spPr>
        <p:txBody>
          <a:bodyPr wrap="none" rtlCol="0">
            <a:spAutoFit/>
          </a:bodyPr>
          <a:lstStyle/>
          <a:p>
            <a:r>
              <a:rPr lang="en-US" altLang="ja-JP" sz="3200" b="1" u="sng" dirty="0" smtClean="0">
                <a:solidFill>
                  <a:srgbClr val="0000FF"/>
                </a:solidFill>
                <a:effectLst>
                  <a:outerShdw blurRad="38100" dist="38100" dir="2700000" algn="tl">
                    <a:srgbClr val="000000">
                      <a:alpha val="43137"/>
                    </a:srgbClr>
                  </a:outerShdw>
                </a:effectLst>
              </a:rPr>
              <a:t>Summary of </a:t>
            </a:r>
            <a:r>
              <a:rPr lang="en-US" altLang="ja-JP" sz="3200" b="1" u="sng" dirty="0" smtClean="0">
                <a:solidFill>
                  <a:srgbClr val="0000FF"/>
                </a:solidFill>
                <a:effectLst>
                  <a:outerShdw blurRad="38100" dist="38100" dir="2700000" algn="tl">
                    <a:srgbClr val="000000">
                      <a:alpha val="43137"/>
                    </a:srgbClr>
                  </a:outerShdw>
                </a:effectLst>
                <a:latin typeface="Symbol" pitchFamily="18" charset="2"/>
              </a:rPr>
              <a:t>q</a:t>
            </a:r>
            <a:r>
              <a:rPr lang="en-US" altLang="ja-JP" sz="3200" b="1" u="sng" baseline="-25000" dirty="0" smtClean="0">
                <a:solidFill>
                  <a:srgbClr val="0000FF"/>
                </a:solidFill>
                <a:effectLst>
                  <a:outerShdw blurRad="38100" dist="38100" dir="2700000" algn="tl">
                    <a:srgbClr val="000000">
                      <a:alpha val="43137"/>
                    </a:srgbClr>
                  </a:outerShdw>
                </a:effectLst>
                <a:latin typeface="Symbol" pitchFamily="18" charset="2"/>
              </a:rPr>
              <a:t>13</a:t>
            </a:r>
            <a:r>
              <a:rPr lang="en-US" altLang="ja-JP" sz="3200" b="1" u="sng" dirty="0" smtClean="0">
                <a:solidFill>
                  <a:srgbClr val="0000FF"/>
                </a:solidFill>
                <a:effectLst>
                  <a:outerShdw blurRad="38100" dist="38100" dir="2700000" algn="tl">
                    <a:srgbClr val="000000">
                      <a:alpha val="43137"/>
                    </a:srgbClr>
                  </a:outerShdw>
                </a:effectLst>
                <a:latin typeface="Symbol" pitchFamily="18" charset="2"/>
              </a:rPr>
              <a:t> </a:t>
            </a:r>
            <a:r>
              <a:rPr lang="en-US" altLang="ja-JP" sz="3200" b="1" u="sng" dirty="0" smtClean="0">
                <a:solidFill>
                  <a:srgbClr val="0000FF"/>
                </a:solidFill>
                <a:effectLst>
                  <a:outerShdw blurRad="38100" dist="38100" dir="2700000" algn="tl">
                    <a:srgbClr val="000000">
                      <a:alpha val="43137"/>
                    </a:srgbClr>
                  </a:outerShdw>
                </a:effectLst>
              </a:rPr>
              <a:t>&amp; </a:t>
            </a:r>
            <a:r>
              <a:rPr lang="en-US" altLang="ja-JP" sz="3200" b="1" u="sng" dirty="0" err="1" smtClean="0">
                <a:solidFill>
                  <a:srgbClr val="0000FF"/>
                </a:solidFill>
                <a:effectLst>
                  <a:outerShdw blurRad="38100" dist="38100" dir="2700000" algn="tl">
                    <a:srgbClr val="000000">
                      <a:alpha val="43137"/>
                    </a:srgbClr>
                  </a:outerShdw>
                </a:effectLst>
                <a:latin typeface="Symbol" pitchFamily="18" charset="2"/>
              </a:rPr>
              <a:t>d</a:t>
            </a:r>
            <a:r>
              <a:rPr lang="en-US" altLang="ja-JP" sz="3200" b="1" u="sng" baseline="-25000" dirty="0" err="1" smtClean="0">
                <a:solidFill>
                  <a:srgbClr val="0000FF"/>
                </a:solidFill>
                <a:effectLst>
                  <a:outerShdw blurRad="38100" dist="38100" dir="2700000" algn="tl">
                    <a:srgbClr val="000000">
                      <a:alpha val="43137"/>
                    </a:srgbClr>
                  </a:outerShdw>
                </a:effectLst>
              </a:rPr>
              <a:t>CP</a:t>
            </a:r>
            <a:endParaRPr lang="ja-JP" altLang="en-US" sz="3200" b="1" u="sng" baseline="-25000" dirty="0">
              <a:solidFill>
                <a:srgbClr val="0000FF"/>
              </a:solidFill>
              <a:effectLst>
                <a:outerShdw blurRad="38100" dist="38100" dir="2700000" algn="tl">
                  <a:srgbClr val="000000">
                    <a:alpha val="43137"/>
                  </a:srgbClr>
                </a:outerShdw>
              </a:effectLst>
            </a:endParaRPr>
          </a:p>
        </p:txBody>
      </p:sp>
      <p:pic>
        <p:nvPicPr>
          <p:cNvPr id="18" name="図 17"/>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238760" y="5679348"/>
            <a:ext cx="5040036" cy="595181"/>
          </a:xfrm>
          <a:prstGeom prst="rect">
            <a:avLst/>
          </a:prstGeom>
          <a:ln>
            <a:noFill/>
          </a:ln>
          <a:effectLst>
            <a:outerShdw blurRad="292100" dist="139700" dir="2700000" algn="tl" rotWithShape="0">
              <a:srgbClr val="333333">
                <a:alpha val="65000"/>
              </a:srgbClr>
            </a:outerShdw>
          </a:effectLst>
        </p:spPr>
      </p:pic>
      <p:sp>
        <p:nvSpPr>
          <p:cNvPr id="12" name="テキスト ボックス 11"/>
          <p:cNvSpPr txBox="1"/>
          <p:nvPr/>
        </p:nvSpPr>
        <p:spPr>
          <a:xfrm>
            <a:off x="956604" y="6355757"/>
            <a:ext cx="2387000" cy="461665"/>
          </a:xfrm>
          <a:prstGeom prst="rect">
            <a:avLst/>
          </a:prstGeom>
          <a:noFill/>
        </p:spPr>
        <p:txBody>
          <a:bodyPr wrap="none" rtlCol="0">
            <a:spAutoFit/>
          </a:bodyPr>
          <a:lstStyle/>
          <a:p>
            <a:r>
              <a:rPr kumimoji="1" lang="en-US" altLang="ja-JP" sz="2400" b="1" dirty="0" smtClean="0">
                <a:effectLst>
                  <a:outerShdw blurRad="38100" dist="38100" dir="2700000" algn="tl">
                    <a:srgbClr val="000000">
                      <a:alpha val="43137"/>
                    </a:srgbClr>
                  </a:outerShdw>
                </a:effectLst>
              </a:rPr>
              <a:t>4.9 </a:t>
            </a:r>
            <a:r>
              <a:rPr kumimoji="1" lang="en-US" altLang="ja-JP" sz="2400" b="1" dirty="0" smtClean="0">
                <a:effectLst>
                  <a:outerShdw blurRad="38100" dist="38100" dir="2700000" algn="tl">
                    <a:srgbClr val="000000">
                      <a:alpha val="43137"/>
                    </a:srgbClr>
                  </a:outerShdw>
                </a:effectLst>
                <a:latin typeface="Symbol" pitchFamily="18" charset="2"/>
              </a:rPr>
              <a:t>s</a:t>
            </a:r>
            <a:r>
              <a:rPr kumimoji="1" lang="en-US" altLang="ja-JP" sz="2400" b="1" dirty="0" smtClean="0">
                <a:effectLst>
                  <a:outerShdw blurRad="38100" dist="38100" dir="2700000" algn="tl">
                    <a:srgbClr val="000000">
                      <a:alpha val="43137"/>
                    </a:srgbClr>
                  </a:outerShdw>
                </a:effectLst>
              </a:rPr>
              <a:t> significance</a:t>
            </a:r>
            <a:endParaRPr kumimoji="1" lang="ja-JP" altLang="en-US" sz="2400" b="1" dirty="0">
              <a:effectLst>
                <a:outerShdw blurRad="38100" dist="38100" dir="2700000" algn="tl">
                  <a:srgbClr val="000000">
                    <a:alpha val="43137"/>
                  </a:srgbClr>
                </a:outerShdw>
              </a:effectLst>
            </a:endParaRPr>
          </a:p>
        </p:txBody>
      </p:sp>
      <p:pic>
        <p:nvPicPr>
          <p:cNvPr id="19" name="図 18"/>
          <p:cNvPicPr>
            <a:picLocks noChangeAspect="1"/>
          </p:cNvPicPr>
          <p:nvPr/>
        </p:nvPicPr>
        <p:blipFill rotWithShape="1">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rcRect/>
          <a:stretch/>
        </p:blipFill>
        <p:spPr>
          <a:xfrm>
            <a:off x="238760" y="3345032"/>
            <a:ext cx="5035370" cy="647957"/>
          </a:xfrm>
          <a:prstGeom prst="rect">
            <a:avLst/>
          </a:prstGeom>
        </p:spPr>
      </p:pic>
      <p:pic>
        <p:nvPicPr>
          <p:cNvPr id="20" name="図 19"/>
          <p:cNvPicPr>
            <a:picLocks noChangeAspect="1"/>
          </p:cNvPicPr>
          <p:nvPr/>
        </p:nvPicPr>
        <p:blipFill rotWithShape="1">
          <a:blip r:embed="rId5" cstate="print">
            <a:extLst>
              <a:ext uri="{28A0092B-C50C-407E-A947-70E740481C1C}">
                <a14:useLocalDpi xmlns:a14="http://schemas.microsoft.com/office/drawing/2010/main" xmlns="" val="0"/>
              </a:ext>
            </a:extLst>
          </a:blip>
          <a:srcRect/>
          <a:stretch/>
        </p:blipFill>
        <p:spPr>
          <a:xfrm>
            <a:off x="203994" y="3861634"/>
            <a:ext cx="5094598" cy="1479082"/>
          </a:xfrm>
          <a:prstGeom prst="rect">
            <a:avLst/>
          </a:prstGeom>
        </p:spPr>
      </p:pic>
      <p:sp>
        <p:nvSpPr>
          <p:cNvPr id="21" name="テキスト ボックス 20"/>
          <p:cNvSpPr txBox="1"/>
          <p:nvPr/>
        </p:nvSpPr>
        <p:spPr>
          <a:xfrm>
            <a:off x="247621" y="316694"/>
            <a:ext cx="1032655" cy="461665"/>
          </a:xfrm>
          <a:prstGeom prst="rect">
            <a:avLst/>
          </a:prstGeom>
          <a:noFill/>
        </p:spPr>
        <p:txBody>
          <a:bodyPr wrap="none" rtlCol="0">
            <a:spAutoFit/>
          </a:bodyPr>
          <a:lstStyle/>
          <a:p>
            <a:pPr marL="285750" indent="-285750">
              <a:buFont typeface="Wingdings" pitchFamily="2" charset="2"/>
              <a:buChar char="u"/>
            </a:pPr>
            <a:r>
              <a:rPr kumimoji="1" lang="en-US" altLang="ja-JP" sz="2400" b="1" dirty="0" smtClean="0"/>
              <a:t> </a:t>
            </a:r>
            <a:r>
              <a:rPr lang="en-US" altLang="ja-JP" sz="2400" b="1" dirty="0" smtClean="0"/>
              <a:t>T2K</a:t>
            </a:r>
            <a:endParaRPr kumimoji="1" lang="ja-JP" altLang="en-US" sz="2400" b="1" dirty="0"/>
          </a:p>
        </p:txBody>
      </p:sp>
      <p:pic>
        <p:nvPicPr>
          <p:cNvPr id="22" name="図 21"/>
          <p:cNvPicPr>
            <a:picLocks noChangeAspect="1"/>
          </p:cNvPicPr>
          <p:nvPr/>
        </p:nvPicPr>
        <p:blipFill rotWithShape="1">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5416646" y="898192"/>
            <a:ext cx="3637081" cy="5371462"/>
          </a:xfrm>
          <a:prstGeom prst="rect">
            <a:avLst/>
          </a:prstGeom>
          <a:ln>
            <a:noFill/>
          </a:ln>
          <a:effectLst>
            <a:outerShdw blurRad="292100" dist="139700" dir="2700000" algn="tl" rotWithShape="0">
              <a:srgbClr val="333333">
                <a:alpha val="65000"/>
              </a:srgbClr>
            </a:outerShdw>
          </a:effectLst>
        </p:spPr>
      </p:pic>
      <p:pic>
        <p:nvPicPr>
          <p:cNvPr id="24" name="図 23"/>
          <p:cNvPicPr>
            <a:picLocks noChangeAspect="1"/>
          </p:cNvPicPr>
          <p:nvPr/>
        </p:nvPicPr>
        <p:blipFill rotWithShape="1">
          <a:blip r:embed="rId8" cstate="print">
            <a:extLst>
              <a:ext uri="{BEBA8EAE-BF5A-486C-A8C5-ECC9F3942E4B}">
                <a14:imgProps xmlns:a14="http://schemas.microsoft.com/office/drawing/2010/main" xmlns="">
                  <a14:imgLayer r:embed="rId9">
                    <a14:imgEffect>
                      <a14:sharpenSoften amount="25000"/>
                    </a14:imgEffect>
                  </a14:imgLayer>
                </a14:imgProps>
              </a:ext>
              <a:ext uri="{28A0092B-C50C-407E-A947-70E740481C1C}">
                <a14:useLocalDpi xmlns:a14="http://schemas.microsoft.com/office/drawing/2010/main" xmlns="" val="0"/>
              </a:ext>
            </a:extLst>
          </a:blip>
          <a:srcRect/>
          <a:stretch/>
        </p:blipFill>
        <p:spPr>
          <a:xfrm>
            <a:off x="892990" y="676788"/>
            <a:ext cx="3321503" cy="1693148"/>
          </a:xfrm>
          <a:prstGeom prst="rect">
            <a:avLst/>
          </a:prstGeom>
          <a:ln>
            <a:noFill/>
          </a:ln>
          <a:effectLst>
            <a:outerShdw blurRad="292100" dist="139700" dir="2700000" algn="tl" rotWithShape="0">
              <a:srgbClr val="333333">
                <a:alpha val="65000"/>
              </a:srgbClr>
            </a:outerShdw>
          </a:effectLst>
        </p:spPr>
      </p:pic>
      <p:sp>
        <p:nvSpPr>
          <p:cNvPr id="15" name="正方形/長方形 14"/>
          <p:cNvSpPr/>
          <p:nvPr/>
        </p:nvSpPr>
        <p:spPr>
          <a:xfrm>
            <a:off x="6516215" y="898193"/>
            <a:ext cx="159603" cy="4802078"/>
          </a:xfrm>
          <a:prstGeom prst="rect">
            <a:avLst/>
          </a:prstGeom>
          <a:solidFill>
            <a:schemeClr val="accent3">
              <a:lumMod val="60000"/>
              <a:lumOff val="40000"/>
              <a:alpha val="52157"/>
            </a:schemeClr>
          </a:solidFill>
          <a:ln>
            <a:solidFill>
              <a:srgbClr val="4F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6422959" y="942090"/>
            <a:ext cx="158144" cy="4758181"/>
          </a:xfrm>
          <a:prstGeom prst="rect">
            <a:avLst/>
          </a:prstGeom>
          <a:solidFill>
            <a:srgbClr val="E6E0EC">
              <a:alpha val="52157"/>
            </a:srgbClr>
          </a:solidFill>
          <a:ln>
            <a:solidFill>
              <a:srgbClr val="99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p:cNvCxnSpPr/>
          <p:nvPr/>
        </p:nvCxnSpPr>
        <p:spPr>
          <a:xfrm flipV="1">
            <a:off x="4964783" y="4258052"/>
            <a:ext cx="1711035" cy="1482851"/>
          </a:xfrm>
          <a:prstGeom prst="straightConnector1">
            <a:avLst/>
          </a:prstGeom>
          <a:ln w="28575">
            <a:solidFill>
              <a:schemeClr val="accent3">
                <a:lumMod val="50000"/>
              </a:schemeClr>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5148064" y="1988841"/>
            <a:ext cx="1274895" cy="1595082"/>
          </a:xfrm>
          <a:prstGeom prst="straightConnector1">
            <a:avLst/>
          </a:prstGeom>
          <a:ln w="28575">
            <a:solidFill>
              <a:srgbClr val="9900FF"/>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1280276" y="2438047"/>
            <a:ext cx="2430474" cy="400110"/>
          </a:xfrm>
          <a:prstGeom prst="rect">
            <a:avLst/>
          </a:prstGeom>
        </p:spPr>
        <p:txBody>
          <a:bodyPr wrap="none">
            <a:spAutoFit/>
          </a:bodyPr>
          <a:lstStyle/>
          <a:p>
            <a:r>
              <a:rPr lang="en-US" altLang="ja-JP" sz="2000" b="1" dirty="0">
                <a:latin typeface="Symbol" pitchFamily="18" charset="2"/>
              </a:rPr>
              <a:t>q</a:t>
            </a:r>
            <a:r>
              <a:rPr lang="en-US" altLang="ja-JP" sz="2000" b="1" baseline="-25000" dirty="0"/>
              <a:t>13</a:t>
            </a:r>
            <a:r>
              <a:rPr lang="en-US" altLang="ja-JP" sz="2000" b="1" dirty="0"/>
              <a:t>=0 is  </a:t>
            </a:r>
            <a:r>
              <a:rPr lang="en-US" altLang="ja-JP" sz="2000" b="1" dirty="0">
                <a:solidFill>
                  <a:srgbClr val="FF0000"/>
                </a:solidFill>
              </a:rPr>
              <a:t>0.08% (3.2</a:t>
            </a:r>
            <a:r>
              <a:rPr lang="en-US" altLang="ja-JP" sz="2000" b="1" dirty="0">
                <a:solidFill>
                  <a:srgbClr val="FF0000"/>
                </a:solidFill>
                <a:latin typeface="Symbol" pitchFamily="18" charset="2"/>
              </a:rPr>
              <a:t>s</a:t>
            </a:r>
            <a:r>
              <a:rPr lang="en-US" altLang="ja-JP" sz="2000" b="1" dirty="0">
                <a:solidFill>
                  <a:srgbClr val="FF0000"/>
                </a:solidFill>
              </a:rPr>
              <a:t>)</a:t>
            </a: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36</a:t>
            </a:fld>
            <a:endParaRPr kumimoji="1" lang="ja-JP" altLang="en-US"/>
          </a:p>
        </p:txBody>
      </p:sp>
    </p:spTree>
    <p:extLst>
      <p:ext uri="{BB962C8B-B14F-4D97-AF65-F5344CB8AC3E}">
        <p14:creationId xmlns:p14="http://schemas.microsoft.com/office/powerpoint/2010/main" xmlns="" val="8641218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4"/>
          <p:cNvSpPr txBox="1">
            <a:spLocks/>
          </p:cNvSpPr>
          <p:nvPr/>
        </p:nvSpPr>
        <p:spPr bwMode="auto">
          <a:xfrm>
            <a:off x="1187450" y="-63499"/>
            <a:ext cx="7024688" cy="765175"/>
          </a:xfrm>
          <a:prstGeom prst="rect">
            <a:avLst/>
          </a:prstGeom>
          <a:noFill/>
          <a:ln w="9525">
            <a:noFill/>
            <a:miter lim="800000"/>
            <a:headEnd/>
            <a:tailEnd/>
          </a:ln>
        </p:spPr>
        <p:txBody>
          <a:bodyPr lIns="91336" tIns="45668" rIns="91336" bIns="45668" anchor="ctr"/>
          <a:lstStyle/>
          <a:p>
            <a:pPr algn="ctr" eaLnBrk="0" fontAlgn="base" hangingPunct="0">
              <a:spcBef>
                <a:spcPct val="0"/>
              </a:spcBef>
              <a:spcAft>
                <a:spcPct val="0"/>
              </a:spcAft>
              <a:defRPr/>
            </a:pPr>
            <a:r>
              <a:rPr lang="en-US" altLang="ja-JP" sz="2800" dirty="0">
                <a:solidFill>
                  <a:prstClr val="white"/>
                </a:solidFill>
              </a:rPr>
              <a:t>Latest Result of </a:t>
            </a:r>
            <a:r>
              <a:rPr lang="en-US" altLang="ja-JP" sz="2800" dirty="0" smtClean="0">
                <a:solidFill>
                  <a:prstClr val="white"/>
                </a:solidFill>
                <a:latin typeface="Symbol" pitchFamily="18" charset="2"/>
              </a:rPr>
              <a:t>n</a:t>
            </a:r>
            <a:r>
              <a:rPr lang="en-US" altLang="ja-JP" sz="2800" baseline="-25000" dirty="0">
                <a:solidFill>
                  <a:prstClr val="white"/>
                </a:solidFill>
                <a:latin typeface="Symbol" pitchFamily="18" charset="2"/>
              </a:rPr>
              <a:t>m</a:t>
            </a:r>
            <a:r>
              <a:rPr lang="en-US" altLang="ja-JP" sz="2800" dirty="0" smtClean="0">
                <a:solidFill>
                  <a:prstClr val="white"/>
                </a:solidFill>
                <a:latin typeface="Symbol" pitchFamily="18" charset="2"/>
              </a:rPr>
              <a:t> </a:t>
            </a:r>
            <a:r>
              <a:rPr lang="en-US" altLang="ja-JP" sz="2800" dirty="0" smtClean="0">
                <a:solidFill>
                  <a:prstClr val="white"/>
                </a:solidFill>
                <a:latin typeface="Arial"/>
                <a:cs typeface="Arial"/>
              </a:rPr>
              <a:t>→</a:t>
            </a:r>
            <a:r>
              <a:rPr lang="en-US" altLang="ja-JP" sz="2800" dirty="0" smtClean="0">
                <a:solidFill>
                  <a:prstClr val="white"/>
                </a:solidFill>
                <a:latin typeface="Symbol" pitchFamily="18" charset="2"/>
              </a:rPr>
              <a:t>n</a:t>
            </a:r>
            <a:r>
              <a:rPr lang="en-US" altLang="ja-JP" sz="2800" baseline="-25000" dirty="0" smtClean="0">
                <a:solidFill>
                  <a:prstClr val="white"/>
                </a:solidFill>
              </a:rPr>
              <a:t>e</a:t>
            </a:r>
            <a:r>
              <a:rPr lang="en-US" altLang="ja-JP" sz="2800" dirty="0" smtClean="0">
                <a:solidFill>
                  <a:prstClr val="white"/>
                </a:solidFill>
              </a:rPr>
              <a:t> </a:t>
            </a:r>
            <a:r>
              <a:rPr lang="en-US" altLang="ja-JP" sz="2800" dirty="0">
                <a:solidFill>
                  <a:prstClr val="white"/>
                </a:solidFill>
              </a:rPr>
              <a:t>from T2K</a:t>
            </a:r>
            <a:endParaRPr lang="ja-JP" altLang="en-US" sz="2800" dirty="0">
              <a:solidFill>
                <a:prstClr val="white"/>
              </a:solidFill>
            </a:endParaRPr>
          </a:p>
        </p:txBody>
      </p:sp>
      <p:sp>
        <p:nvSpPr>
          <p:cNvPr id="16" name="テキスト ボックス 15"/>
          <p:cNvSpPr txBox="1"/>
          <p:nvPr/>
        </p:nvSpPr>
        <p:spPr>
          <a:xfrm>
            <a:off x="413584" y="101564"/>
            <a:ext cx="6014450" cy="1200224"/>
          </a:xfrm>
          <a:prstGeom prst="rect">
            <a:avLst/>
          </a:prstGeom>
        </p:spPr>
        <p:style>
          <a:lnRef idx="1">
            <a:schemeClr val="accent5"/>
          </a:lnRef>
          <a:fillRef idx="2">
            <a:schemeClr val="accent5"/>
          </a:fillRef>
          <a:effectRef idx="1">
            <a:schemeClr val="accent5"/>
          </a:effectRef>
          <a:fontRef idx="minor">
            <a:schemeClr val="dk1"/>
          </a:fontRef>
        </p:style>
        <p:txBody>
          <a:bodyPr wrap="none" lIns="91336" tIns="45668" rIns="91336" bIns="45668">
            <a:spAutoFit/>
          </a:bodyPr>
          <a:lstStyle/>
          <a:p>
            <a:pPr fontAlgn="base">
              <a:spcBef>
                <a:spcPct val="0"/>
              </a:spcBef>
              <a:spcAft>
                <a:spcPct val="0"/>
              </a:spcAft>
              <a:defRPr/>
            </a:pPr>
            <a:r>
              <a:rPr lang="en-US" altLang="ja-JP" sz="2400" dirty="0">
                <a:solidFill>
                  <a:prstClr val="black"/>
                </a:solidFill>
              </a:rPr>
              <a:t>Improvement of both reactor and </a:t>
            </a:r>
            <a:r>
              <a:rPr lang="en-US" altLang="ja-JP" sz="2400" dirty="0" smtClean="0">
                <a:solidFill>
                  <a:prstClr val="black"/>
                </a:solidFill>
              </a:rPr>
              <a:t>accelerator</a:t>
            </a:r>
          </a:p>
          <a:p>
            <a:pPr fontAlgn="base">
              <a:spcBef>
                <a:spcPct val="0"/>
              </a:spcBef>
              <a:spcAft>
                <a:spcPct val="0"/>
              </a:spcAft>
              <a:defRPr/>
            </a:pPr>
            <a:r>
              <a:rPr lang="en-US" altLang="ja-JP" sz="2400" dirty="0" smtClean="0">
                <a:solidFill>
                  <a:prstClr val="black"/>
                </a:solidFill>
              </a:rPr>
              <a:t>experiments </a:t>
            </a:r>
            <a:r>
              <a:rPr lang="en-US" altLang="ja-JP" sz="2400" dirty="0">
                <a:solidFill>
                  <a:prstClr val="black"/>
                </a:solidFill>
              </a:rPr>
              <a:t>will provide </a:t>
            </a:r>
            <a:r>
              <a:rPr lang="en-US" altLang="ja-JP" sz="2400" dirty="0" smtClean="0">
                <a:solidFill>
                  <a:prstClr val="black"/>
                </a:solidFill>
              </a:rPr>
              <a:t>first </a:t>
            </a:r>
            <a:r>
              <a:rPr lang="en-US" altLang="ja-JP" sz="2400" dirty="0">
                <a:solidFill>
                  <a:prstClr val="black"/>
                </a:solidFill>
              </a:rPr>
              <a:t>handle on the </a:t>
            </a:r>
            <a:r>
              <a:rPr lang="en-US" altLang="ja-JP" sz="2400" dirty="0" smtClean="0">
                <a:solidFill>
                  <a:prstClr val="black"/>
                </a:solidFill>
              </a:rPr>
              <a:t>CP</a:t>
            </a:r>
          </a:p>
          <a:p>
            <a:pPr fontAlgn="base">
              <a:spcBef>
                <a:spcPct val="0"/>
              </a:spcBef>
              <a:spcAft>
                <a:spcPct val="0"/>
              </a:spcAft>
              <a:defRPr/>
            </a:pPr>
            <a:r>
              <a:rPr lang="en-US" altLang="ja-JP" sz="2400" dirty="0" smtClean="0">
                <a:solidFill>
                  <a:prstClr val="black"/>
                </a:solidFill>
              </a:rPr>
              <a:t>violating </a:t>
            </a:r>
            <a:r>
              <a:rPr lang="en-US" altLang="ja-JP" sz="2400" dirty="0">
                <a:solidFill>
                  <a:prstClr val="black"/>
                </a:solidFill>
              </a:rPr>
              <a:t>complex phase </a:t>
            </a:r>
            <a:r>
              <a:rPr lang="en-US" altLang="ja-JP" sz="2400" dirty="0" err="1">
                <a:solidFill>
                  <a:prstClr val="black"/>
                </a:solidFill>
                <a:latin typeface="Symbol" pitchFamily="18" charset="2"/>
              </a:rPr>
              <a:t>d</a:t>
            </a:r>
            <a:r>
              <a:rPr lang="en-US" altLang="ja-JP" sz="2400" baseline="-25000" dirty="0" err="1">
                <a:solidFill>
                  <a:prstClr val="black"/>
                </a:solidFill>
                <a:latin typeface="Times New Roman" pitchFamily="18" charset="0"/>
                <a:cs typeface="Times New Roman" pitchFamily="18" charset="0"/>
              </a:rPr>
              <a:t>CP</a:t>
            </a:r>
            <a:r>
              <a:rPr lang="en-US" altLang="ja-JP" sz="2400" dirty="0">
                <a:solidFill>
                  <a:prstClr val="black"/>
                </a:solidFill>
                <a:latin typeface="Times New Roman" pitchFamily="18" charset="0"/>
                <a:cs typeface="Times New Roman" pitchFamily="18" charset="0"/>
              </a:rPr>
              <a:t>.</a:t>
            </a:r>
            <a:endParaRPr lang="ja-JP" altLang="en-US" sz="2400" dirty="0">
              <a:solidFill>
                <a:prstClr val="black"/>
              </a:solidFill>
              <a:latin typeface="Times New Roman" pitchFamily="18" charset="0"/>
              <a:cs typeface="Times New Roman" pitchFamily="18" charset="0"/>
            </a:endParaRPr>
          </a:p>
        </p:txBody>
      </p:sp>
      <p:graphicFrame>
        <p:nvGraphicFramePr>
          <p:cNvPr id="3" name="表 2"/>
          <p:cNvGraphicFramePr>
            <a:graphicFrameLocks noGrp="1"/>
          </p:cNvGraphicFramePr>
          <p:nvPr>
            <p:extLst>
              <p:ext uri="{D42A27DB-BD31-4B8C-83A1-F6EECF244321}">
                <p14:modId xmlns:p14="http://schemas.microsoft.com/office/powerpoint/2010/main" xmlns="" val="1176063776"/>
              </p:ext>
            </p:extLst>
          </p:nvPr>
        </p:nvGraphicFramePr>
        <p:xfrm>
          <a:off x="279033" y="3469925"/>
          <a:ext cx="3685209" cy="1225598"/>
        </p:xfrm>
        <a:graphic>
          <a:graphicData uri="http://schemas.openxmlformats.org/drawingml/2006/table">
            <a:tbl>
              <a:tblPr firstRow="1" bandRow="1">
                <a:tableStyleId>{93296810-A885-4BE3-A3E7-6D5BEEA58F35}</a:tableStyleId>
              </a:tblPr>
              <a:tblGrid>
                <a:gridCol w="1228403"/>
                <a:gridCol w="1228403"/>
                <a:gridCol w="1228403"/>
              </a:tblGrid>
              <a:tr h="780850">
                <a:tc>
                  <a:txBody>
                    <a:bodyPr/>
                    <a:lstStyle/>
                    <a:p>
                      <a:r>
                        <a:rPr kumimoji="1" lang="en-US" altLang="ja-JP" sz="1400" dirty="0" smtClean="0"/>
                        <a:t>May 2012</a:t>
                      </a:r>
                      <a:endParaRPr kumimoji="1" lang="ja-JP" altLang="en-US" sz="1400" dirty="0"/>
                    </a:p>
                  </a:txBody>
                  <a:tcPr/>
                </a:tc>
                <a:tc>
                  <a:txBody>
                    <a:bodyPr/>
                    <a:lstStyle/>
                    <a:p>
                      <a:r>
                        <a:rPr kumimoji="1" lang="en-US" altLang="ja-JP" sz="1400" dirty="0" smtClean="0"/>
                        <a:t>2014</a:t>
                      </a:r>
                      <a:endParaRPr kumimoji="1" lang="ja-JP" altLang="en-US" sz="1400" dirty="0"/>
                    </a:p>
                  </a:txBody>
                  <a:tcPr/>
                </a:tc>
                <a:tc>
                  <a:txBody>
                    <a:bodyPr/>
                    <a:lstStyle/>
                    <a:p>
                      <a:r>
                        <a:rPr kumimoji="1" lang="en-US" altLang="ja-JP" sz="1400" dirty="0" smtClean="0"/>
                        <a:t>2018</a:t>
                      </a:r>
                      <a:endParaRPr kumimoji="1" lang="ja-JP" altLang="en-US" sz="1400" dirty="0"/>
                    </a:p>
                  </a:txBody>
                  <a:tcPr/>
                </a:tc>
              </a:tr>
              <a:tr h="444748">
                <a:tc>
                  <a:txBody>
                    <a:bodyPr/>
                    <a:lstStyle/>
                    <a:p>
                      <a:r>
                        <a:rPr kumimoji="1" lang="en-US" altLang="ja-JP" sz="1400" dirty="0" smtClean="0"/>
                        <a:t>190kW</a:t>
                      </a:r>
                      <a:endParaRPr kumimoji="1" lang="ja-JP" altLang="en-US" sz="1400" dirty="0"/>
                    </a:p>
                  </a:txBody>
                  <a:tcPr/>
                </a:tc>
                <a:tc>
                  <a:txBody>
                    <a:bodyPr/>
                    <a:lstStyle/>
                    <a:p>
                      <a:r>
                        <a:rPr kumimoji="1" lang="en-US" altLang="ja-JP" sz="1400" dirty="0" smtClean="0"/>
                        <a:t>300kW</a:t>
                      </a:r>
                      <a:endParaRPr kumimoji="1" lang="ja-JP" altLang="en-US" sz="1400" dirty="0"/>
                    </a:p>
                  </a:txBody>
                  <a:tcPr/>
                </a:tc>
                <a:tc>
                  <a:txBody>
                    <a:bodyPr/>
                    <a:lstStyle/>
                    <a:p>
                      <a:r>
                        <a:rPr kumimoji="1" lang="en-US" altLang="ja-JP" sz="1400" dirty="0" smtClean="0"/>
                        <a:t>750kW</a:t>
                      </a:r>
                      <a:endParaRPr kumimoji="1" lang="ja-JP" altLang="en-US" sz="1400" dirty="0"/>
                    </a:p>
                  </a:txBody>
                  <a:tcPr/>
                </a:tc>
              </a:tr>
            </a:tbl>
          </a:graphicData>
        </a:graphic>
      </p:graphicFrame>
      <p:grpSp>
        <p:nvGrpSpPr>
          <p:cNvPr id="6" name="グループ化 5"/>
          <p:cNvGrpSpPr/>
          <p:nvPr/>
        </p:nvGrpSpPr>
        <p:grpSpPr>
          <a:xfrm>
            <a:off x="611560" y="1556792"/>
            <a:ext cx="8230189" cy="3722338"/>
            <a:chOff x="611560" y="1556792"/>
            <a:chExt cx="8230189" cy="3722338"/>
          </a:xfrm>
        </p:grpSpPr>
        <p:pic>
          <p:nvPicPr>
            <p:cNvPr id="10" name="Picture 4"/>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rcRect/>
            <a:stretch>
              <a:fillRect/>
            </a:stretch>
          </p:blipFill>
          <p:spPr bwMode="auto">
            <a:xfrm>
              <a:off x="4278380" y="1986054"/>
              <a:ext cx="4563369" cy="3293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テキスト ボックス 8"/>
            <p:cNvSpPr txBox="1">
              <a:spLocks noChangeArrowheads="1"/>
            </p:cNvSpPr>
            <p:nvPr/>
          </p:nvSpPr>
          <p:spPr bwMode="auto">
            <a:xfrm>
              <a:off x="611560" y="1556792"/>
              <a:ext cx="4927999" cy="830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2400" dirty="0" smtClean="0">
                  <a:solidFill>
                    <a:srgbClr val="000080"/>
                  </a:solidFill>
                  <a:latin typeface="Calibri" pitchFamily="34" charset="0"/>
                </a:rPr>
                <a:t>Expectation with ~50 times more data</a:t>
              </a:r>
            </a:p>
            <a:p>
              <a:pPr eaLnBrk="1" fontAlgn="base" hangingPunct="1">
                <a:spcBef>
                  <a:spcPct val="0"/>
                </a:spcBef>
                <a:spcAft>
                  <a:spcPct val="0"/>
                </a:spcAft>
              </a:pPr>
              <a:r>
                <a:rPr lang="en-US" altLang="ja-JP" sz="2400" dirty="0" smtClean="0">
                  <a:solidFill>
                    <a:srgbClr val="000080"/>
                  </a:solidFill>
                  <a:latin typeface="Calibri" pitchFamily="34" charset="0"/>
                </a:rPr>
                <a:t>	(750kWx 5x10</a:t>
              </a:r>
              <a:r>
                <a:rPr lang="en-US" altLang="ja-JP" sz="2400" baseline="30000" dirty="0" smtClean="0">
                  <a:solidFill>
                    <a:srgbClr val="000080"/>
                  </a:solidFill>
                  <a:latin typeface="Calibri" pitchFamily="34" charset="0"/>
                </a:rPr>
                <a:t>7</a:t>
              </a:r>
              <a:r>
                <a:rPr lang="en-US" altLang="ja-JP" sz="2400" dirty="0" smtClean="0">
                  <a:solidFill>
                    <a:srgbClr val="000080"/>
                  </a:solidFill>
                  <a:latin typeface="Calibri" pitchFamily="34" charset="0"/>
                </a:rPr>
                <a:t>s)</a:t>
              </a:r>
              <a:endParaRPr lang="ja-JP" altLang="en-US" sz="2400" dirty="0" smtClean="0">
                <a:solidFill>
                  <a:srgbClr val="000080"/>
                </a:solidFill>
                <a:latin typeface="Calibri" pitchFamily="34" charset="0"/>
              </a:endParaRPr>
            </a:p>
          </p:txBody>
        </p:sp>
        <p:sp>
          <p:nvSpPr>
            <p:cNvPr id="13" name="テキスト ボックス 10"/>
            <p:cNvSpPr txBox="1">
              <a:spLocks noChangeArrowheads="1"/>
            </p:cNvSpPr>
            <p:nvPr/>
          </p:nvSpPr>
          <p:spPr bwMode="auto">
            <a:xfrm>
              <a:off x="6903881" y="2826634"/>
              <a:ext cx="1435248" cy="369227"/>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b="1" dirty="0" smtClean="0">
                  <a:solidFill>
                    <a:srgbClr val="FF0000"/>
                  </a:solidFill>
                  <a:latin typeface="Calibri" pitchFamily="34" charset="0"/>
                </a:rPr>
                <a:t>Stat err only!</a:t>
              </a:r>
              <a:endParaRPr lang="ja-JP" altLang="en-US" b="1" dirty="0" smtClean="0">
                <a:solidFill>
                  <a:srgbClr val="FF0000"/>
                </a:solidFill>
                <a:latin typeface="Calibri" pitchFamily="34" charset="0"/>
              </a:endParaRPr>
            </a:p>
          </p:txBody>
        </p:sp>
        <p:sp>
          <p:nvSpPr>
            <p:cNvPr id="15" name="右矢印 14"/>
            <p:cNvSpPr/>
            <p:nvPr/>
          </p:nvSpPr>
          <p:spPr>
            <a:xfrm>
              <a:off x="3292080" y="2671692"/>
              <a:ext cx="1376020" cy="382117"/>
            </a:xfrm>
            <a:prstGeom prst="rightArrow">
              <a:avLst>
                <a:gd name="adj1" fmla="val 50000"/>
                <a:gd name="adj2" fmla="val 96921"/>
              </a:avLst>
            </a:prstGeom>
          </p:spPr>
          <p:style>
            <a:lnRef idx="0">
              <a:schemeClr val="accent5"/>
            </a:lnRef>
            <a:fillRef idx="3">
              <a:schemeClr val="accent5"/>
            </a:fillRef>
            <a:effectRef idx="3">
              <a:schemeClr val="accent5"/>
            </a:effectRef>
            <a:fontRef idx="minor">
              <a:schemeClr val="lt1"/>
            </a:fontRef>
          </p:style>
          <p:txBody>
            <a:bodyPr lIns="91336" tIns="45668" rIns="91336" bIns="45668" anchor="ctr"/>
            <a:lstStyle/>
            <a:p>
              <a:pPr algn="ctr" fontAlgn="base">
                <a:spcBef>
                  <a:spcPct val="0"/>
                </a:spcBef>
                <a:spcAft>
                  <a:spcPct val="0"/>
                </a:spcAft>
                <a:defRPr/>
              </a:pPr>
              <a:endParaRPr lang="ja-JP" altLang="en-US">
                <a:solidFill>
                  <a:prstClr val="white"/>
                </a:solidFill>
              </a:endParaRPr>
            </a:p>
          </p:txBody>
        </p:sp>
        <p:sp>
          <p:nvSpPr>
            <p:cNvPr id="5" name="テキスト ボックス 4"/>
            <p:cNvSpPr txBox="1"/>
            <p:nvPr/>
          </p:nvSpPr>
          <p:spPr>
            <a:xfrm>
              <a:off x="1127820" y="2347390"/>
              <a:ext cx="1797480" cy="830997"/>
            </a:xfrm>
            <a:prstGeom prst="rect">
              <a:avLst/>
            </a:prstGeom>
            <a:noFill/>
          </p:spPr>
          <p:txBody>
            <a:bodyPr wrap="none" rtlCol="0">
              <a:spAutoFit/>
            </a:bodyPr>
            <a:lstStyle/>
            <a:p>
              <a:pPr algn="ctr"/>
              <a:r>
                <a:rPr kumimoji="1" lang="en-US" altLang="ja-JP" sz="2400" b="1" dirty="0" smtClean="0">
                  <a:solidFill>
                    <a:srgbClr val="0000FF"/>
                  </a:solidFill>
                </a:rPr>
                <a:t>Expected </a:t>
              </a:r>
            </a:p>
            <a:p>
              <a:pPr algn="ctr"/>
              <a:r>
                <a:rPr kumimoji="1" lang="en-US" altLang="ja-JP" sz="2400" b="1" dirty="0" smtClean="0">
                  <a:solidFill>
                    <a:srgbClr val="0000FF"/>
                  </a:solidFill>
                </a:rPr>
                <a:t>beam power</a:t>
              </a:r>
              <a:endParaRPr kumimoji="1" lang="ja-JP" altLang="en-US" sz="2400" b="1" dirty="0">
                <a:solidFill>
                  <a:srgbClr val="0000FF"/>
                </a:solidFill>
              </a:endParaRPr>
            </a:p>
          </p:txBody>
        </p:sp>
      </p:grpSp>
      <p:sp>
        <p:nvSpPr>
          <p:cNvPr id="2" name="スライド番号プレースホルダー 1"/>
          <p:cNvSpPr>
            <a:spLocks noGrp="1"/>
          </p:cNvSpPr>
          <p:nvPr>
            <p:ph type="sldNum" sz="quarter" idx="12"/>
          </p:nvPr>
        </p:nvSpPr>
        <p:spPr>
          <a:xfrm>
            <a:off x="6521506" y="5245146"/>
            <a:ext cx="2133600" cy="365125"/>
          </a:xfrm>
        </p:spPr>
        <p:txBody>
          <a:bodyPr/>
          <a:lstStyle/>
          <a:p>
            <a:fld id="{7551AC77-3FB6-4DE6-BE8E-A9C9F12454E6}" type="slidenum">
              <a:rPr kumimoji="1" lang="ja-JP" altLang="en-US" smtClean="0"/>
              <a:pPr/>
              <a:t>37</a:t>
            </a:fld>
            <a:endParaRPr kumimoji="1" lang="ja-JP" altLang="en-US"/>
          </a:p>
        </p:txBody>
      </p:sp>
      <p:pic>
        <p:nvPicPr>
          <p:cNvPr id="18" name="図 17"/>
          <p:cNvPicPr>
            <a:picLocks noChangeAspect="1"/>
          </p:cNvPicPr>
          <p:nvPr/>
        </p:nvPicPr>
        <p:blipFill rotWithShape="1">
          <a:blip r:embed="rId5" cstate="print">
            <a:extLst>
              <a:ext uri="{BEBA8EAE-BF5A-486C-A8C5-ECC9F3942E4B}">
                <a14:imgProps xmlns:a14="http://schemas.microsoft.com/office/drawing/2010/main" xmlns="">
                  <a14:imgLayer r:embed="rId6">
                    <a14:imgEffect>
                      <a14:sharpenSoften amount="25000"/>
                    </a14:imgEffect>
                  </a14:imgLayer>
                </a14:imgProps>
              </a:ext>
              <a:ext uri="{28A0092B-C50C-407E-A947-70E740481C1C}">
                <a14:useLocalDpi xmlns:a14="http://schemas.microsoft.com/office/drawing/2010/main" xmlns="" val="0"/>
              </a:ext>
            </a:extLst>
          </a:blip>
          <a:srcRect/>
          <a:stretch/>
        </p:blipFill>
        <p:spPr>
          <a:xfrm>
            <a:off x="637151" y="4959462"/>
            <a:ext cx="5567317" cy="1688120"/>
          </a:xfrm>
          <a:prstGeom prst="rect">
            <a:avLst/>
          </a:prstGeom>
          <a:solidFill>
            <a:schemeClr val="accent3">
              <a:lumMod val="40000"/>
              <a:lumOff val="60000"/>
            </a:schemeClr>
          </a:solidFill>
          <a:ln w="38100">
            <a:solidFill>
              <a:schemeClr val="accent3">
                <a:lumMod val="50000"/>
              </a:schemeClr>
            </a:solidFill>
          </a:ln>
        </p:spPr>
      </p:pic>
    </p:spTree>
    <p:extLst>
      <p:ext uri="{BB962C8B-B14F-4D97-AF65-F5344CB8AC3E}">
        <p14:creationId xmlns:p14="http://schemas.microsoft.com/office/powerpoint/2010/main" xmlns="" val="388347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dissolv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410314" y="327958"/>
            <a:ext cx="6570162" cy="584775"/>
          </a:xfrm>
          <a:prstGeom prst="rect">
            <a:avLst/>
          </a:prstGeom>
          <a:solidFill>
            <a:srgbClr val="000066"/>
          </a:solidFill>
        </p:spPr>
        <p:txBody>
          <a:bodyPr wrap="square">
            <a:spAutoFit/>
          </a:bodyPr>
          <a:lstStyle/>
          <a:p>
            <a:pPr algn="ctr" fontAlgn="base">
              <a:spcBef>
                <a:spcPct val="0"/>
              </a:spcBef>
              <a:spcAft>
                <a:spcPct val="0"/>
              </a:spcAft>
            </a:pPr>
            <a:r>
              <a:rPr lang="en-US" altLang="ja-JP" sz="3200" b="1" dirty="0" smtClean="0">
                <a:solidFill>
                  <a:srgbClr val="FFFF99"/>
                </a:solidFill>
                <a:latin typeface="Comic Sans MS" pitchFamily="66" charset="0"/>
                <a:ea typeface="HG創英角ﾎﾟｯﾌﾟ体" pitchFamily="49" charset="-128"/>
              </a:rPr>
              <a:t>What </a:t>
            </a:r>
            <a:r>
              <a:rPr lang="en-US" altLang="ja-JP" sz="3200" b="1" dirty="0">
                <a:solidFill>
                  <a:srgbClr val="FFFF99"/>
                </a:solidFill>
                <a:latin typeface="Comic Sans MS" pitchFamily="66" charset="0"/>
                <a:ea typeface="HG創英角ﾎﾟｯﾌﾟ体" pitchFamily="49" charset="-128"/>
              </a:rPr>
              <a:t>is the </a:t>
            </a:r>
            <a:r>
              <a:rPr lang="en-US" altLang="ja-JP" sz="3200" b="1" dirty="0" smtClean="0">
                <a:solidFill>
                  <a:srgbClr val="00FF00"/>
                </a:solidFill>
                <a:latin typeface="Comic Sans MS" pitchFamily="66" charset="0"/>
                <a:ea typeface="HG創英角ﾎﾟｯﾌﾟ体" pitchFamily="49" charset="-128"/>
              </a:rPr>
              <a:t>mass hierarchy</a:t>
            </a:r>
            <a:r>
              <a:rPr lang="en-US" altLang="ja-JP" sz="3200" b="1" dirty="0" smtClean="0">
                <a:solidFill>
                  <a:srgbClr val="FFFF99"/>
                </a:solidFill>
                <a:latin typeface="Comic Sans MS" pitchFamily="66" charset="0"/>
                <a:ea typeface="HG創英角ﾎﾟｯﾌﾟ体" pitchFamily="49" charset="-128"/>
              </a:rPr>
              <a:t> </a:t>
            </a:r>
            <a:r>
              <a:rPr lang="en-US" altLang="ja-JP" sz="3200" b="1" dirty="0">
                <a:solidFill>
                  <a:srgbClr val="FFFF99"/>
                </a:solidFill>
                <a:latin typeface="Comic Sans MS" pitchFamily="66" charset="0"/>
                <a:ea typeface="HG創英角ﾎﾟｯﾌﾟ体" pitchFamily="49" charset="-128"/>
              </a:rPr>
              <a:t>?</a:t>
            </a:r>
            <a:r>
              <a:rPr lang="en-US" altLang="ja-JP" sz="3200" b="1" dirty="0" smtClean="0">
                <a:solidFill>
                  <a:srgbClr val="00FF00"/>
                </a:solidFill>
                <a:latin typeface="Comic Sans MS" pitchFamily="66" charset="0"/>
                <a:ea typeface="HG創英角ﾎﾟｯﾌﾟ体" pitchFamily="49" charset="-128"/>
              </a:rPr>
              <a:t> </a:t>
            </a:r>
            <a:endParaRPr lang="ja-JP" altLang="en-US" sz="3200" dirty="0"/>
          </a:p>
        </p:txBody>
      </p:sp>
      <p:sp>
        <p:nvSpPr>
          <p:cNvPr id="4" name="Text Box 17"/>
          <p:cNvSpPr txBox="1">
            <a:spLocks noChangeArrowheads="1"/>
          </p:cNvSpPr>
          <p:nvPr/>
        </p:nvSpPr>
        <p:spPr bwMode="auto">
          <a:xfrm>
            <a:off x="468310" y="1490811"/>
            <a:ext cx="3960815" cy="708025"/>
          </a:xfrm>
          <a:prstGeom prst="rect">
            <a:avLst/>
          </a:prstGeom>
          <a:solidFill>
            <a:srgbClr val="000066"/>
          </a:solidFill>
          <a:ln>
            <a:noFill/>
          </a:ln>
          <a:effectLst/>
          <a:extLst/>
        </p:spPr>
        <p:txBody>
          <a:bodyPr wrap="square">
            <a:spAutoFit/>
          </a:bodyPr>
          <a:lstStyle/>
          <a:p>
            <a:pPr fontAlgn="base">
              <a:spcBef>
                <a:spcPct val="0"/>
              </a:spcBef>
              <a:spcAft>
                <a:spcPct val="0"/>
              </a:spcAft>
              <a:buFontTx/>
              <a:buChar char="•"/>
            </a:pPr>
            <a:r>
              <a:rPr lang="en-US" altLang="ja-JP" sz="2000" dirty="0" smtClean="0">
                <a:solidFill>
                  <a:srgbClr val="FFFF99"/>
                </a:solidFill>
                <a:ea typeface="HG丸ｺﾞｼｯｸM-PRO" pitchFamily="50" charset="-128"/>
              </a:rPr>
              <a:t>  </a:t>
            </a:r>
            <a:r>
              <a:rPr lang="en-US" altLang="ja-JP" sz="2000" b="1" i="1" dirty="0" smtClean="0">
                <a:solidFill>
                  <a:srgbClr val="FFFFFF"/>
                </a:solidFill>
                <a:latin typeface="Symbol" pitchFamily="18" charset="2"/>
                <a:ea typeface="HG丸ｺﾞｼｯｸM-PRO" pitchFamily="50" charset="-128"/>
              </a:rPr>
              <a:t>D</a:t>
            </a:r>
            <a:r>
              <a:rPr lang="en-US" altLang="ja-JP" sz="2000" b="1" i="1" dirty="0" smtClean="0">
                <a:solidFill>
                  <a:srgbClr val="FFFFFF"/>
                </a:solidFill>
                <a:latin typeface="Times"/>
                <a:ea typeface="HG丸ｺﾞｼｯｸM-PRO" pitchFamily="50" charset="-128"/>
              </a:rPr>
              <a:t>m</a:t>
            </a:r>
            <a:r>
              <a:rPr lang="en-US" altLang="ja-JP" sz="2000" b="1" i="1" baseline="30000" dirty="0" smtClean="0">
                <a:solidFill>
                  <a:srgbClr val="FFFFFF"/>
                </a:solidFill>
                <a:latin typeface="Times"/>
                <a:ea typeface="HG丸ｺﾞｼｯｸM-PRO" pitchFamily="50" charset="-128"/>
              </a:rPr>
              <a:t>2</a:t>
            </a:r>
            <a:r>
              <a:rPr lang="en-US" altLang="ja-JP" sz="2000" b="1" i="1" baseline="-25000" dirty="0" smtClean="0">
                <a:solidFill>
                  <a:srgbClr val="FFFFFF"/>
                </a:solidFill>
                <a:latin typeface="Times"/>
                <a:ea typeface="HG丸ｺﾞｼｯｸM-PRO" pitchFamily="50" charset="-128"/>
              </a:rPr>
              <a:t>21</a:t>
            </a:r>
            <a:r>
              <a:rPr lang="en-US" altLang="ja-JP" sz="2000" b="1" dirty="0" smtClean="0">
                <a:solidFill>
                  <a:srgbClr val="FFFFFF"/>
                </a:solidFill>
                <a:latin typeface="Times"/>
                <a:ea typeface="HG丸ｺﾞｼｯｸM-PRO" pitchFamily="50" charset="-128"/>
              </a:rPr>
              <a:t> :  </a:t>
            </a:r>
            <a:r>
              <a:rPr lang="en-US" altLang="ja-JP" sz="2000" b="1" i="1" dirty="0" smtClean="0">
                <a:solidFill>
                  <a:srgbClr val="FFFFFF"/>
                </a:solidFill>
                <a:latin typeface="Times"/>
                <a:ea typeface="HG丸ｺﾞｼｯｸM-PRO" pitchFamily="50" charset="-128"/>
              </a:rPr>
              <a:t>8.2 </a:t>
            </a:r>
            <a:r>
              <a:rPr lang="en-US" altLang="ja-JP" sz="2000" b="1" i="1" dirty="0" smtClean="0">
                <a:solidFill>
                  <a:srgbClr val="FFFFFF"/>
                </a:solidFill>
                <a:latin typeface="Times"/>
                <a:ea typeface="HG丸ｺﾞｼｯｸM-PRO" pitchFamily="50" charset="-128"/>
                <a:cs typeface="Arial" charset="0"/>
              </a:rPr>
              <a:t>± 0.6</a:t>
            </a:r>
            <a:r>
              <a:rPr lang="en-US" altLang="ja-JP" sz="2000" dirty="0" smtClean="0">
                <a:solidFill>
                  <a:srgbClr val="FFFF99"/>
                </a:solidFill>
                <a:latin typeface="Times"/>
                <a:ea typeface="HG丸ｺﾞｼｯｸM-PRO" pitchFamily="50" charset="-128"/>
                <a:cs typeface="Arial" charset="0"/>
              </a:rPr>
              <a:t> </a:t>
            </a:r>
            <a:r>
              <a:rPr lang="en-US" altLang="ja-JP" sz="2000" b="1" i="1" dirty="0" smtClean="0">
                <a:solidFill>
                  <a:srgbClr val="FFFFFF"/>
                </a:solidFill>
                <a:latin typeface="Times"/>
                <a:ea typeface="HG丸ｺﾞｼｯｸM-PRO" pitchFamily="50" charset="-128"/>
                <a:cs typeface="Arial" charset="0"/>
              </a:rPr>
              <a:t>(10</a:t>
            </a:r>
            <a:r>
              <a:rPr lang="en-US" altLang="ja-JP" sz="2000" b="1" i="1" baseline="30000" dirty="0" smtClean="0">
                <a:solidFill>
                  <a:srgbClr val="FFFFFF"/>
                </a:solidFill>
                <a:latin typeface="Times"/>
                <a:ea typeface="HG丸ｺﾞｼｯｸM-PRO" pitchFamily="50" charset="-128"/>
                <a:cs typeface="Arial" charset="0"/>
              </a:rPr>
              <a:t>-5</a:t>
            </a:r>
            <a:r>
              <a:rPr lang="en-US" altLang="ja-JP" sz="2000" b="1" i="1" dirty="0" smtClean="0">
                <a:solidFill>
                  <a:srgbClr val="FFFFFF"/>
                </a:solidFill>
                <a:latin typeface="Times"/>
                <a:ea typeface="HG丸ｺﾞｼｯｸM-PRO" pitchFamily="50" charset="-128"/>
                <a:cs typeface="Arial" charset="0"/>
              </a:rPr>
              <a:t> eV</a:t>
            </a:r>
            <a:r>
              <a:rPr lang="en-US" altLang="ja-JP" sz="2000" b="1" i="1" baseline="30000" dirty="0" smtClean="0">
                <a:solidFill>
                  <a:srgbClr val="FFFFFF"/>
                </a:solidFill>
                <a:latin typeface="Times"/>
                <a:ea typeface="HG丸ｺﾞｼｯｸM-PRO" pitchFamily="50" charset="-128"/>
                <a:cs typeface="Arial" charset="0"/>
              </a:rPr>
              <a:t>2</a:t>
            </a:r>
            <a:r>
              <a:rPr lang="en-US" altLang="ja-JP" sz="2000" b="1" i="1" dirty="0" smtClean="0">
                <a:solidFill>
                  <a:srgbClr val="FFFFFF"/>
                </a:solidFill>
                <a:latin typeface="Times"/>
                <a:ea typeface="HG丸ｺﾞｼｯｸM-PRO" pitchFamily="50" charset="-128"/>
                <a:cs typeface="Arial" charset="0"/>
              </a:rPr>
              <a:t>)</a:t>
            </a:r>
            <a:r>
              <a:rPr lang="en-US" altLang="ja-JP" sz="2000" dirty="0" smtClean="0">
                <a:solidFill>
                  <a:srgbClr val="FFFF99"/>
                </a:solidFill>
                <a:latin typeface="Times"/>
                <a:ea typeface="HG丸ｺﾞｼｯｸM-PRO" pitchFamily="50" charset="-128"/>
                <a:cs typeface="Arial" charset="0"/>
              </a:rPr>
              <a:t>    </a:t>
            </a:r>
            <a:endParaRPr lang="en-US" altLang="ja-JP" sz="2000" b="1" dirty="0" smtClean="0">
              <a:solidFill>
                <a:srgbClr val="FFFF99"/>
              </a:solidFill>
              <a:ea typeface="HG丸ｺﾞｼｯｸM-PRO" pitchFamily="50" charset="-128"/>
              <a:cs typeface="Arial" charset="0"/>
            </a:endParaRPr>
          </a:p>
          <a:p>
            <a:pPr fontAlgn="base">
              <a:spcBef>
                <a:spcPct val="0"/>
              </a:spcBef>
              <a:spcAft>
                <a:spcPct val="0"/>
              </a:spcAft>
            </a:pPr>
            <a:r>
              <a:rPr lang="en-US" altLang="ja-JP" sz="2000" dirty="0" smtClean="0">
                <a:solidFill>
                  <a:srgbClr val="FFFF99"/>
                </a:solidFill>
                <a:ea typeface="HG丸ｺﾞｼｯｸM-PRO" pitchFamily="50" charset="-128"/>
                <a:cs typeface="Arial" charset="0"/>
              </a:rPr>
              <a:t>                 </a:t>
            </a:r>
            <a:r>
              <a:rPr lang="en-US" altLang="ja-JP" sz="2000" b="1" i="1" dirty="0" smtClean="0">
                <a:solidFill>
                  <a:srgbClr val="FFFFFF"/>
                </a:solidFill>
                <a:latin typeface="Times"/>
                <a:ea typeface="HG丸ｺﾞｼｯｸM-PRO" pitchFamily="50" charset="-128"/>
                <a:cs typeface="Arial" charset="0"/>
              </a:rPr>
              <a:t>m</a:t>
            </a:r>
            <a:r>
              <a:rPr lang="en-US" altLang="ja-JP" sz="2000" b="1" i="1" baseline="-25000" dirty="0" smtClean="0">
                <a:solidFill>
                  <a:srgbClr val="FFFFFF"/>
                </a:solidFill>
                <a:latin typeface="Times"/>
                <a:ea typeface="HG丸ｺﾞｼｯｸM-PRO" pitchFamily="50" charset="-128"/>
                <a:cs typeface="Arial" charset="0"/>
              </a:rPr>
              <a:t>2</a:t>
            </a:r>
            <a:r>
              <a:rPr lang="en-US" altLang="ja-JP" sz="2000" b="1" i="1" dirty="0" smtClean="0">
                <a:solidFill>
                  <a:srgbClr val="FFFFFF"/>
                </a:solidFill>
                <a:latin typeface="Times"/>
                <a:ea typeface="HG丸ｺﾞｼｯｸM-PRO" pitchFamily="50" charset="-128"/>
                <a:cs typeface="Arial" charset="0"/>
              </a:rPr>
              <a:t> &gt; m</a:t>
            </a:r>
            <a:r>
              <a:rPr lang="en-US" altLang="ja-JP" sz="2000" b="1" i="1" baseline="-25000" dirty="0" smtClean="0">
                <a:solidFill>
                  <a:srgbClr val="FFFFFF"/>
                </a:solidFill>
                <a:latin typeface="Times"/>
                <a:ea typeface="HG丸ｺﾞｼｯｸM-PRO" pitchFamily="50" charset="-128"/>
                <a:cs typeface="Arial" charset="0"/>
              </a:rPr>
              <a:t>1</a:t>
            </a:r>
            <a:r>
              <a:rPr lang="en-US" altLang="ja-JP" sz="2000" dirty="0" smtClean="0">
                <a:solidFill>
                  <a:srgbClr val="FFFF99"/>
                </a:solidFill>
                <a:latin typeface="Times"/>
                <a:ea typeface="HG丸ｺﾞｼｯｸM-PRO" pitchFamily="50" charset="-128"/>
                <a:cs typeface="Arial" charset="0"/>
              </a:rPr>
              <a:t>                          </a:t>
            </a:r>
            <a:endParaRPr lang="en-US" altLang="ja-JP" sz="2000" dirty="0" smtClean="0">
              <a:solidFill>
                <a:srgbClr val="FFFF99"/>
              </a:solidFill>
              <a:ea typeface="HG丸ｺﾞｼｯｸM-PRO" pitchFamily="50" charset="-128"/>
              <a:cs typeface="Arial" charset="0"/>
            </a:endParaRPr>
          </a:p>
        </p:txBody>
      </p:sp>
      <p:grpSp>
        <p:nvGrpSpPr>
          <p:cNvPr id="5" name="Group 42"/>
          <p:cNvGrpSpPr>
            <a:grpSpLocks/>
          </p:cNvGrpSpPr>
          <p:nvPr/>
        </p:nvGrpSpPr>
        <p:grpSpPr bwMode="auto">
          <a:xfrm>
            <a:off x="251520" y="2815441"/>
            <a:ext cx="3815085" cy="3298825"/>
            <a:chOff x="2925" y="1784"/>
            <a:chExt cx="2540" cy="2647"/>
          </a:xfrm>
        </p:grpSpPr>
        <p:grpSp>
          <p:nvGrpSpPr>
            <p:cNvPr id="6" name="Group 32"/>
            <p:cNvGrpSpPr>
              <a:grpSpLocks/>
            </p:cNvGrpSpPr>
            <p:nvPr/>
          </p:nvGrpSpPr>
          <p:grpSpPr bwMode="auto">
            <a:xfrm>
              <a:off x="2925" y="2011"/>
              <a:ext cx="2540" cy="2042"/>
              <a:chOff x="3016" y="1792"/>
              <a:chExt cx="2540" cy="2042"/>
            </a:xfrm>
          </p:grpSpPr>
          <p:grpSp>
            <p:nvGrpSpPr>
              <p:cNvPr id="9" name="Group 30"/>
              <p:cNvGrpSpPr>
                <a:grpSpLocks/>
              </p:cNvGrpSpPr>
              <p:nvPr/>
            </p:nvGrpSpPr>
            <p:grpSpPr bwMode="auto">
              <a:xfrm>
                <a:off x="3016" y="1792"/>
                <a:ext cx="2540" cy="2042"/>
                <a:chOff x="3016" y="1792"/>
                <a:chExt cx="2540" cy="2042"/>
              </a:xfrm>
            </p:grpSpPr>
            <p:grpSp>
              <p:nvGrpSpPr>
                <p:cNvPr id="11" name="Group 28"/>
                <p:cNvGrpSpPr>
                  <a:grpSpLocks/>
                </p:cNvGrpSpPr>
                <p:nvPr/>
              </p:nvGrpSpPr>
              <p:grpSpPr bwMode="auto">
                <a:xfrm>
                  <a:off x="3016" y="1792"/>
                  <a:ext cx="2540" cy="2042"/>
                  <a:chOff x="3016" y="1792"/>
                  <a:chExt cx="2540" cy="2042"/>
                </a:xfrm>
              </p:grpSpPr>
              <p:grpSp>
                <p:nvGrpSpPr>
                  <p:cNvPr id="13" name="Group 26"/>
                  <p:cNvGrpSpPr>
                    <a:grpSpLocks/>
                  </p:cNvGrpSpPr>
                  <p:nvPr/>
                </p:nvGrpSpPr>
                <p:grpSpPr bwMode="auto">
                  <a:xfrm>
                    <a:off x="3016" y="1792"/>
                    <a:ext cx="2540" cy="2042"/>
                    <a:chOff x="3016" y="1792"/>
                    <a:chExt cx="2540" cy="2042"/>
                  </a:xfrm>
                </p:grpSpPr>
                <p:pic>
                  <p:nvPicPr>
                    <p:cNvPr id="15" name="Picture 2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16" y="1792"/>
                      <a:ext cx="2540" cy="20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Rectangle 25"/>
                    <p:cNvSpPr>
                      <a:spLocks noChangeArrowheads="1"/>
                    </p:cNvSpPr>
                    <p:nvPr/>
                  </p:nvSpPr>
                  <p:spPr bwMode="auto">
                    <a:xfrm>
                      <a:off x="3470" y="2931"/>
                      <a:ext cx="226" cy="13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z="3600" b="1" smtClean="0">
                        <a:solidFill>
                          <a:srgbClr val="000000"/>
                        </a:solidFill>
                        <a:effectLst>
                          <a:outerShdw blurRad="38100" dist="38100" dir="2700000" algn="tl">
                            <a:srgbClr val="000000">
                              <a:alpha val="43137"/>
                            </a:srgbClr>
                          </a:outerShdw>
                        </a:effectLst>
                        <a:ea typeface="HG丸ｺﾞｼｯｸM-PRO" pitchFamily="50" charset="-128"/>
                      </a:endParaRPr>
                    </a:p>
                  </p:txBody>
                </p:sp>
              </p:grpSp>
              <p:sp>
                <p:nvSpPr>
                  <p:cNvPr id="14" name="Rectangle 27"/>
                  <p:cNvSpPr>
                    <a:spLocks noChangeArrowheads="1"/>
                  </p:cNvSpPr>
                  <p:nvPr/>
                </p:nvSpPr>
                <p:spPr bwMode="auto">
                  <a:xfrm>
                    <a:off x="3470" y="2251"/>
                    <a:ext cx="635" cy="181"/>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z="3600" b="1" smtClean="0">
                      <a:solidFill>
                        <a:srgbClr val="000000"/>
                      </a:solidFill>
                      <a:effectLst>
                        <a:outerShdw blurRad="38100" dist="38100" dir="2700000" algn="tl">
                          <a:srgbClr val="000000">
                            <a:alpha val="43137"/>
                          </a:srgbClr>
                        </a:outerShdw>
                      </a:effectLst>
                      <a:ea typeface="HG丸ｺﾞｼｯｸM-PRO" pitchFamily="50" charset="-128"/>
                    </a:endParaRPr>
                  </a:p>
                </p:txBody>
              </p:sp>
            </p:grpSp>
            <p:sp>
              <p:nvSpPr>
                <p:cNvPr id="12" name="Rectangle 29"/>
                <p:cNvSpPr>
                  <a:spLocks noChangeArrowheads="1"/>
                </p:cNvSpPr>
                <p:nvPr/>
              </p:nvSpPr>
              <p:spPr bwMode="auto">
                <a:xfrm>
                  <a:off x="4513" y="2568"/>
                  <a:ext cx="635" cy="13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z="3600" b="1" smtClean="0">
                    <a:solidFill>
                      <a:srgbClr val="000000"/>
                    </a:solidFill>
                    <a:effectLst>
                      <a:outerShdw blurRad="38100" dist="38100" dir="2700000" algn="tl">
                        <a:srgbClr val="000000">
                          <a:alpha val="43137"/>
                        </a:srgbClr>
                      </a:outerShdw>
                    </a:effectLst>
                    <a:ea typeface="HG丸ｺﾞｼｯｸM-PRO" pitchFamily="50" charset="-128"/>
                  </a:endParaRPr>
                </a:p>
              </p:txBody>
            </p:sp>
          </p:grpSp>
          <p:sp>
            <p:nvSpPr>
              <p:cNvPr id="10" name="Rectangle 31"/>
              <p:cNvSpPr>
                <a:spLocks noChangeArrowheads="1"/>
              </p:cNvSpPr>
              <p:nvPr/>
            </p:nvSpPr>
            <p:spPr bwMode="auto">
              <a:xfrm>
                <a:off x="4513" y="2115"/>
                <a:ext cx="272" cy="9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z="3600" b="1" smtClean="0">
                  <a:solidFill>
                    <a:srgbClr val="000000"/>
                  </a:solidFill>
                  <a:effectLst>
                    <a:outerShdw blurRad="38100" dist="38100" dir="2700000" algn="tl">
                      <a:srgbClr val="000000">
                        <a:alpha val="43137"/>
                      </a:srgbClr>
                    </a:outerShdw>
                  </a:effectLst>
                  <a:ea typeface="HG丸ｺﾞｼｯｸM-PRO" pitchFamily="50" charset="-128"/>
                </a:endParaRPr>
              </a:p>
            </p:txBody>
          </p:sp>
        </p:grpSp>
        <p:sp>
          <p:nvSpPr>
            <p:cNvPr id="7" name="Text Box 23"/>
            <p:cNvSpPr txBox="1">
              <a:spLocks noChangeArrowheads="1"/>
            </p:cNvSpPr>
            <p:nvPr/>
          </p:nvSpPr>
          <p:spPr bwMode="auto">
            <a:xfrm>
              <a:off x="3424" y="3916"/>
              <a:ext cx="1580" cy="515"/>
            </a:xfrm>
            <a:prstGeom prst="rect">
              <a:avLst/>
            </a:prstGeom>
            <a:noFill/>
            <a:ln>
              <a:noFill/>
            </a:ln>
            <a:effectLst/>
            <a:extLst>
              <a:ext uri="{909E8E84-426E-40DD-AFC4-6F175D3DCCD1}">
                <a14:hiddenFill xmlns:a14="http://schemas.microsoft.com/office/drawing/2010/main" xmlns="">
                  <a:solidFill>
                    <a:srgbClr val="FF00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kumimoji="0" lang="en-US" b="1" smtClean="0">
                  <a:solidFill>
                    <a:srgbClr val="000000"/>
                  </a:solidFill>
                  <a:latin typeface="Times New Roman" pitchFamily="18" charset="0"/>
                </a:rPr>
                <a:t>normal              inverted</a:t>
              </a:r>
              <a:br>
                <a:rPr kumimoji="0" lang="en-US" b="1" smtClean="0">
                  <a:solidFill>
                    <a:srgbClr val="000000"/>
                  </a:solidFill>
                  <a:latin typeface="Times New Roman" pitchFamily="18" charset="0"/>
                </a:rPr>
              </a:br>
              <a:r>
                <a:rPr kumimoji="0" lang="en-US" b="1" smtClean="0">
                  <a:solidFill>
                    <a:srgbClr val="000000"/>
                  </a:solidFill>
                  <a:latin typeface="Times New Roman" pitchFamily="18" charset="0"/>
                </a:rPr>
                <a:t>hierarch</a:t>
              </a:r>
              <a:r>
                <a:rPr kumimoji="0" lang="en-US" altLang="ja-JP" b="1" smtClean="0">
                  <a:solidFill>
                    <a:srgbClr val="000000"/>
                  </a:solidFill>
                  <a:latin typeface="Times New Roman" pitchFamily="18" charset="0"/>
                </a:rPr>
                <a:t>y</a:t>
              </a:r>
              <a:endParaRPr kumimoji="0" lang="en-US" b="1" smtClean="0">
                <a:solidFill>
                  <a:srgbClr val="000000"/>
                </a:solidFill>
                <a:latin typeface="Times New Roman" pitchFamily="18" charset="0"/>
              </a:endParaRPr>
            </a:p>
          </p:txBody>
        </p:sp>
        <p:sp>
          <p:nvSpPr>
            <p:cNvPr id="8" name="Text Box 24"/>
            <p:cNvSpPr txBox="1">
              <a:spLocks noChangeArrowheads="1"/>
            </p:cNvSpPr>
            <p:nvPr/>
          </p:nvSpPr>
          <p:spPr bwMode="auto">
            <a:xfrm>
              <a:off x="3787" y="1784"/>
              <a:ext cx="1031" cy="417"/>
            </a:xfrm>
            <a:prstGeom prst="rect">
              <a:avLst/>
            </a:prstGeom>
            <a:noFill/>
            <a:ln>
              <a:noFill/>
            </a:ln>
            <a:effectLst/>
            <a:extLst>
              <a:ext uri="{909E8E84-426E-40DD-AFC4-6F175D3DCCD1}">
                <a14:hiddenFill xmlns:a14="http://schemas.microsoft.com/office/drawing/2010/main" xmlns="">
                  <a:solidFill>
                    <a:srgbClr val="FF00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kumimoji="0" lang="en-US" sz="2000" b="1" smtClean="0">
                  <a:solidFill>
                    <a:srgbClr val="E31D1D"/>
                  </a:solidFill>
                  <a:latin typeface="Times New Roman" pitchFamily="18" charset="0"/>
                </a:rPr>
                <a:t> </a:t>
              </a:r>
              <a:r>
                <a:rPr kumimoji="0" lang="en-US" sz="2800" b="1" smtClean="0">
                  <a:solidFill>
                    <a:srgbClr val="FF0000"/>
                  </a:solidFill>
                  <a:latin typeface="Symbol" pitchFamily="18" charset="2"/>
                </a:rPr>
                <a:t>n</a:t>
              </a:r>
              <a:r>
                <a:rPr kumimoji="0" lang="en-US" sz="2800" b="1" baseline="-25000" smtClean="0">
                  <a:solidFill>
                    <a:srgbClr val="FF0000"/>
                  </a:solidFill>
                  <a:latin typeface="Times New Roman" pitchFamily="18" charset="0"/>
                </a:rPr>
                <a:t>e  </a:t>
              </a:r>
              <a:r>
                <a:rPr kumimoji="0" lang="en-US" sz="2800" b="1" smtClean="0">
                  <a:solidFill>
                    <a:srgbClr val="E31D1D"/>
                  </a:solidFill>
                  <a:latin typeface="Times New Roman" pitchFamily="18" charset="0"/>
                </a:rPr>
                <a:t> </a:t>
              </a:r>
              <a:r>
                <a:rPr kumimoji="0" lang="en-US" sz="2800" b="1" smtClean="0">
                  <a:solidFill>
                    <a:srgbClr val="00CC00"/>
                  </a:solidFill>
                  <a:latin typeface="Symbol" pitchFamily="18" charset="2"/>
                </a:rPr>
                <a:t>n</a:t>
              </a:r>
              <a:r>
                <a:rPr kumimoji="0" lang="en-US" sz="2800" b="1" baseline="-25000" smtClean="0">
                  <a:solidFill>
                    <a:srgbClr val="00CC00"/>
                  </a:solidFill>
                  <a:latin typeface="Symbol" pitchFamily="18" charset="2"/>
                </a:rPr>
                <a:t>m   </a:t>
              </a:r>
              <a:r>
                <a:rPr kumimoji="0" lang="en-US" sz="2800" b="1" smtClean="0">
                  <a:solidFill>
                    <a:srgbClr val="E31D1D"/>
                  </a:solidFill>
                  <a:latin typeface="Times New Roman" pitchFamily="18" charset="0"/>
                </a:rPr>
                <a:t> </a:t>
              </a:r>
              <a:r>
                <a:rPr kumimoji="0" lang="en-US" sz="2800" b="1" smtClean="0">
                  <a:solidFill>
                    <a:srgbClr val="0000FF"/>
                  </a:solidFill>
                  <a:latin typeface="Symbol" pitchFamily="18" charset="2"/>
                </a:rPr>
                <a:t>n</a:t>
              </a:r>
              <a:r>
                <a:rPr kumimoji="0" lang="en-US" sz="2800" b="1" baseline="-25000" smtClean="0">
                  <a:solidFill>
                    <a:srgbClr val="0000FF"/>
                  </a:solidFill>
                  <a:latin typeface="Symbol" pitchFamily="18" charset="2"/>
                </a:rPr>
                <a:t>t</a:t>
              </a:r>
            </a:p>
          </p:txBody>
        </p:sp>
      </p:grpSp>
      <p:grpSp>
        <p:nvGrpSpPr>
          <p:cNvPr id="32" name="グループ化 31"/>
          <p:cNvGrpSpPr/>
          <p:nvPr/>
        </p:nvGrpSpPr>
        <p:grpSpPr>
          <a:xfrm>
            <a:off x="4501355" y="888835"/>
            <a:ext cx="4610616" cy="5939453"/>
            <a:chOff x="4501355" y="888835"/>
            <a:chExt cx="4610616" cy="5939453"/>
          </a:xfrm>
        </p:grpSpPr>
        <p:pic>
          <p:nvPicPr>
            <p:cNvPr id="23" name="Picture 19" descr="nova_logo"/>
            <p:cNvPicPr>
              <a:picLocks noChangeAspect="1" noChangeArrowheads="1"/>
            </p:cNvPicPr>
            <p:nvPr/>
          </p:nvPicPr>
          <p:blipFill>
            <a:blip r:embed="rId4" cstate="print">
              <a:lum contrast="12000"/>
              <a:extLst>
                <a:ext uri="{28A0092B-C50C-407E-A947-70E740481C1C}">
                  <a14:useLocalDpi xmlns:a14="http://schemas.microsoft.com/office/drawing/2010/main" xmlns="" val="0"/>
                </a:ext>
              </a:extLst>
            </a:blip>
            <a:srcRect/>
            <a:stretch>
              <a:fillRect/>
            </a:stretch>
          </p:blipFill>
          <p:spPr bwMode="auto">
            <a:xfrm>
              <a:off x="5484742" y="1042609"/>
              <a:ext cx="1302510" cy="1225216"/>
            </a:xfrm>
            <a:prstGeom prst="rect">
              <a:avLst/>
            </a:prstGeom>
            <a:noFill/>
          </p:spPr>
        </p:pic>
        <p:grpSp>
          <p:nvGrpSpPr>
            <p:cNvPr id="2" name="グループ化 1"/>
            <p:cNvGrpSpPr/>
            <p:nvPr/>
          </p:nvGrpSpPr>
          <p:grpSpPr>
            <a:xfrm>
              <a:off x="4501355" y="888835"/>
              <a:ext cx="4610616" cy="5939453"/>
              <a:chOff x="4501355" y="888835"/>
              <a:chExt cx="4610616" cy="5939453"/>
            </a:xfrm>
          </p:grpSpPr>
          <p:grpSp>
            <p:nvGrpSpPr>
              <p:cNvPr id="17" name="Group 16"/>
              <p:cNvGrpSpPr>
                <a:grpSpLocks/>
              </p:cNvGrpSpPr>
              <p:nvPr/>
            </p:nvGrpSpPr>
            <p:grpSpPr bwMode="auto">
              <a:xfrm>
                <a:off x="4501355" y="2254700"/>
                <a:ext cx="4500563" cy="4573588"/>
                <a:chOff x="2789" y="787"/>
                <a:chExt cx="2835" cy="2881"/>
              </a:xfrm>
            </p:grpSpPr>
            <p:sp>
              <p:nvSpPr>
                <p:cNvPr id="18" name="Rectangle 9"/>
                <p:cNvSpPr>
                  <a:spLocks noChangeArrowheads="1"/>
                </p:cNvSpPr>
                <p:nvPr/>
              </p:nvSpPr>
              <p:spPr bwMode="auto">
                <a:xfrm>
                  <a:off x="3674" y="787"/>
                  <a:ext cx="1220" cy="330"/>
                </a:xfrm>
                <a:prstGeom prst="rect">
                  <a:avLst/>
                </a:prstGeom>
                <a:noFill/>
                <a:ln w="9525">
                  <a:noFill/>
                  <a:miter lim="800000"/>
                  <a:headEnd/>
                  <a:tailEnd/>
                </a:ln>
                <a:effectLst/>
              </p:spPr>
              <p:txBody>
                <a:bodyPr wrap="none">
                  <a:spAutoFit/>
                </a:bodyPr>
                <a:lstStyle/>
                <a:p>
                  <a:r>
                    <a:rPr lang="en-US" altLang="ja-JP" sz="2800" u="sng" dirty="0">
                      <a:solidFill>
                        <a:srgbClr val="CC99FF"/>
                      </a:solidFill>
                      <a:effectLst>
                        <a:outerShdw blurRad="38100" dist="38100" dir="2700000" algn="tl">
                          <a:srgbClr val="C0C0C0"/>
                        </a:outerShdw>
                      </a:effectLst>
                    </a:rPr>
                    <a:t>T2K + </a:t>
                  </a:r>
                  <a:r>
                    <a:rPr lang="en-US" altLang="ja-JP" sz="2800" u="sng" dirty="0" err="1">
                      <a:solidFill>
                        <a:srgbClr val="CC99FF"/>
                      </a:solidFill>
                      <a:effectLst>
                        <a:outerShdw blurRad="38100" dist="38100" dir="2700000" algn="tl">
                          <a:srgbClr val="C0C0C0"/>
                        </a:outerShdw>
                      </a:effectLst>
                    </a:rPr>
                    <a:t>NO</a:t>
                  </a:r>
                  <a:r>
                    <a:rPr lang="en-US" altLang="ja-JP" sz="2800" u="sng" dirty="0" err="1">
                      <a:solidFill>
                        <a:srgbClr val="CC99FF"/>
                      </a:solidFill>
                      <a:effectLst>
                        <a:outerShdw blurRad="38100" dist="38100" dir="2700000" algn="tl">
                          <a:srgbClr val="C0C0C0"/>
                        </a:outerShdw>
                      </a:effectLst>
                      <a:latin typeface="Symbol" pitchFamily="18" charset="2"/>
                    </a:rPr>
                    <a:t>n</a:t>
                  </a:r>
                  <a:r>
                    <a:rPr lang="en-US" altLang="ja-JP" sz="2800" u="sng" dirty="0" err="1">
                      <a:solidFill>
                        <a:srgbClr val="CC99FF"/>
                      </a:solidFill>
                      <a:effectLst>
                        <a:outerShdw blurRad="38100" dist="38100" dir="2700000" algn="tl">
                          <a:srgbClr val="C0C0C0"/>
                        </a:outerShdw>
                      </a:effectLst>
                    </a:rPr>
                    <a:t>A</a:t>
                  </a:r>
                  <a:endParaRPr lang="en-US" altLang="ja-JP" sz="2800" u="sng" dirty="0">
                    <a:solidFill>
                      <a:srgbClr val="CC99FF"/>
                    </a:solidFill>
                    <a:effectLst>
                      <a:outerShdw blurRad="38100" dist="38100" dir="2700000" algn="tl">
                        <a:srgbClr val="C0C0C0"/>
                      </a:outerShdw>
                    </a:effectLst>
                  </a:endParaRPr>
                </a:p>
              </p:txBody>
            </p:sp>
            <p:grpSp>
              <p:nvGrpSpPr>
                <p:cNvPr id="20" name="Group 15"/>
                <p:cNvGrpSpPr>
                  <a:grpSpLocks/>
                </p:cNvGrpSpPr>
                <p:nvPr/>
              </p:nvGrpSpPr>
              <p:grpSpPr bwMode="auto">
                <a:xfrm>
                  <a:off x="2789" y="1207"/>
                  <a:ext cx="2835" cy="2359"/>
                  <a:chOff x="2925" y="1253"/>
                  <a:chExt cx="2835" cy="2359"/>
                </a:xfrm>
              </p:grpSpPr>
              <p:pic>
                <p:nvPicPr>
                  <p:cNvPr id="21" name="Picture 7" descr="T2KNOVA"/>
                  <p:cNvPicPr>
                    <a:picLocks noChangeAspect="1" noChangeArrowheads="1"/>
                  </p:cNvPicPr>
                  <p:nvPr/>
                </p:nvPicPr>
                <p:blipFill>
                  <a:blip r:embed="rId5" cstate="print">
                    <a:lum contrast="30000"/>
                    <a:extLst>
                      <a:ext uri="{28A0092B-C50C-407E-A947-70E740481C1C}">
                        <a14:useLocalDpi xmlns:a14="http://schemas.microsoft.com/office/drawing/2010/main" xmlns="" val="0"/>
                      </a:ext>
                    </a:extLst>
                  </a:blip>
                  <a:srcRect l="4364" t="5835" r="10495"/>
                  <a:stretch>
                    <a:fillRect/>
                  </a:stretch>
                </p:blipFill>
                <p:spPr bwMode="auto">
                  <a:xfrm>
                    <a:off x="2925" y="1253"/>
                    <a:ext cx="2835" cy="2346"/>
                  </a:xfrm>
                  <a:prstGeom prst="rect">
                    <a:avLst/>
                  </a:prstGeom>
                  <a:noFill/>
                </p:spPr>
              </p:pic>
              <p:sp>
                <p:nvSpPr>
                  <p:cNvPr id="22" name="Rectangle 14"/>
                  <p:cNvSpPr>
                    <a:spLocks noChangeArrowheads="1"/>
                  </p:cNvSpPr>
                  <p:nvPr/>
                </p:nvSpPr>
                <p:spPr bwMode="auto">
                  <a:xfrm>
                    <a:off x="2925" y="1253"/>
                    <a:ext cx="2835" cy="2359"/>
                  </a:xfrm>
                  <a:prstGeom prst="rect">
                    <a:avLst/>
                  </a:prstGeom>
                  <a:noFill/>
                  <a:ln w="38100">
                    <a:solidFill>
                      <a:srgbClr val="FFFF66"/>
                    </a:solidFill>
                    <a:miter lim="800000"/>
                    <a:headEnd/>
                    <a:tailEnd/>
                  </a:ln>
                  <a:effectLst/>
                </p:spPr>
                <p:txBody>
                  <a:bodyPr wrap="none" anchor="ctr"/>
                  <a:lstStyle/>
                  <a:p>
                    <a:endParaRPr lang="ja-JP" altLang="en-US"/>
                  </a:p>
                </p:txBody>
              </p:sp>
            </p:grpSp>
            <p:sp>
              <p:nvSpPr>
                <p:cNvPr id="19" name="Text Box 10"/>
                <p:cNvSpPr txBox="1">
                  <a:spLocks noChangeArrowheads="1"/>
                </p:cNvSpPr>
                <p:nvPr/>
              </p:nvSpPr>
              <p:spPr bwMode="auto">
                <a:xfrm>
                  <a:off x="3172" y="3437"/>
                  <a:ext cx="2268" cy="231"/>
                </a:xfrm>
                <a:prstGeom prst="rect">
                  <a:avLst/>
                </a:prstGeom>
                <a:solidFill>
                  <a:srgbClr val="000066"/>
                </a:solidFill>
                <a:ln w="9525">
                  <a:noFill/>
                  <a:miter lim="800000"/>
                  <a:headEnd/>
                  <a:tailEnd/>
                </a:ln>
                <a:effectLst/>
              </p:spPr>
              <p:txBody>
                <a:bodyPr wrap="square">
                  <a:spAutoFit/>
                </a:bodyPr>
                <a:lstStyle/>
                <a:p>
                  <a:r>
                    <a:rPr lang="en-US" altLang="ja-JP" sz="1800" i="1" dirty="0">
                      <a:solidFill>
                        <a:schemeClr val="bg1"/>
                      </a:solidFill>
                      <a:effectLst/>
                      <a:latin typeface="Times"/>
                    </a:rPr>
                    <a:t>O. Mena et al., </a:t>
                  </a:r>
                  <a:r>
                    <a:rPr lang="en-US" altLang="ja-JP" sz="1800" i="1" dirty="0" err="1">
                      <a:solidFill>
                        <a:schemeClr val="bg1"/>
                      </a:solidFill>
                      <a:effectLst/>
                      <a:latin typeface="Times"/>
                    </a:rPr>
                    <a:t>hep</a:t>
                  </a:r>
                  <a:r>
                    <a:rPr lang="en-US" altLang="ja-JP" sz="1800" i="1" dirty="0">
                      <a:solidFill>
                        <a:schemeClr val="bg1"/>
                      </a:solidFill>
                      <a:effectLst/>
                      <a:latin typeface="Times"/>
                    </a:rPr>
                    <a:t>-ph/0609011v1</a:t>
                  </a:r>
                </a:p>
              </p:txBody>
            </p:sp>
          </p:grpSp>
          <p:grpSp>
            <p:nvGrpSpPr>
              <p:cNvPr id="24" name="Group 42"/>
              <p:cNvGrpSpPr>
                <a:grpSpLocks/>
              </p:cNvGrpSpPr>
              <p:nvPr/>
            </p:nvGrpSpPr>
            <p:grpSpPr bwMode="auto">
              <a:xfrm>
                <a:off x="6909593" y="888835"/>
                <a:ext cx="2202378" cy="1413859"/>
                <a:chOff x="204" y="693"/>
                <a:chExt cx="4483" cy="2866"/>
              </a:xfrm>
            </p:grpSpPr>
            <p:grpSp>
              <p:nvGrpSpPr>
                <p:cNvPr id="25" name="Group 40"/>
                <p:cNvGrpSpPr>
                  <a:grpSpLocks/>
                </p:cNvGrpSpPr>
                <p:nvPr/>
              </p:nvGrpSpPr>
              <p:grpSpPr bwMode="auto">
                <a:xfrm>
                  <a:off x="204" y="693"/>
                  <a:ext cx="4483" cy="2866"/>
                  <a:chOff x="295" y="693"/>
                  <a:chExt cx="4483" cy="2866"/>
                </a:xfrm>
              </p:grpSpPr>
              <p:grpSp>
                <p:nvGrpSpPr>
                  <p:cNvPr id="27" name="Group 34"/>
                  <p:cNvGrpSpPr>
                    <a:grpSpLocks/>
                  </p:cNvGrpSpPr>
                  <p:nvPr/>
                </p:nvGrpSpPr>
                <p:grpSpPr bwMode="auto">
                  <a:xfrm>
                    <a:off x="295" y="693"/>
                    <a:ext cx="4483" cy="2866"/>
                    <a:chOff x="1056" y="1243"/>
                    <a:chExt cx="4483" cy="2866"/>
                  </a:xfrm>
                </p:grpSpPr>
                <p:graphicFrame>
                  <p:nvGraphicFramePr>
                    <p:cNvPr id="29" name="Object 35"/>
                    <p:cNvGraphicFramePr>
                      <a:graphicFrameLocks noChangeAspect="1"/>
                    </p:cNvGraphicFramePr>
                    <p:nvPr/>
                  </p:nvGraphicFramePr>
                  <p:xfrm>
                    <a:off x="1056" y="1933"/>
                    <a:ext cx="2256" cy="2176"/>
                  </p:xfrm>
                  <a:graphic>
                    <a:graphicData uri="http://schemas.openxmlformats.org/presentationml/2006/ole">
                      <p:oleObj spid="_x0000_s7258" name="Document" r:id="rId6" imgW="4715256" imgH="4550664" progId="Word.Document.8">
                        <p:embed/>
                      </p:oleObj>
                    </a:graphicData>
                  </a:graphic>
                </p:graphicFrame>
                <p:pic>
                  <p:nvPicPr>
                    <p:cNvPr id="30" name="Picture 3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595" y="1243"/>
                      <a:ext cx="1944" cy="1632"/>
                    </a:xfrm>
                    <a:prstGeom prst="rect">
                      <a:avLst/>
                    </a:prstGeom>
                    <a:noFill/>
                    <a:ln w="9525">
                      <a:noFill/>
                      <a:miter lim="800000"/>
                      <a:headEnd/>
                      <a:tailEnd/>
                    </a:ln>
                    <a:effectLst/>
                  </p:spPr>
                </p:pic>
                <p:sp>
                  <p:nvSpPr>
                    <p:cNvPr id="31" name="Line 37"/>
                    <p:cNvSpPr>
                      <a:spLocks noChangeShapeType="1"/>
                    </p:cNvSpPr>
                    <p:nvPr/>
                  </p:nvSpPr>
                  <p:spPr bwMode="auto">
                    <a:xfrm flipV="1">
                      <a:off x="3278" y="1584"/>
                      <a:ext cx="1186" cy="396"/>
                    </a:xfrm>
                    <a:prstGeom prst="line">
                      <a:avLst/>
                    </a:prstGeom>
                    <a:noFill/>
                    <a:ln w="9525">
                      <a:solidFill>
                        <a:srgbClr val="00FF00"/>
                      </a:solidFill>
                      <a:round/>
                      <a:headEnd/>
                      <a:tailEnd/>
                    </a:ln>
                    <a:effectLst/>
                  </p:spPr>
                  <p:txBody>
                    <a:bodyPr/>
                    <a:lstStyle/>
                    <a:p>
                      <a:endParaRPr lang="ja-JP" altLang="en-US"/>
                    </a:p>
                  </p:txBody>
                </p:sp>
              </p:grpSp>
              <p:sp>
                <p:nvSpPr>
                  <p:cNvPr id="28" name="Line 39"/>
                  <p:cNvSpPr>
                    <a:spLocks noChangeShapeType="1"/>
                  </p:cNvSpPr>
                  <p:nvPr/>
                </p:nvSpPr>
                <p:spPr bwMode="auto">
                  <a:xfrm flipV="1">
                    <a:off x="2517" y="1071"/>
                    <a:ext cx="1179" cy="2361"/>
                  </a:xfrm>
                  <a:prstGeom prst="line">
                    <a:avLst/>
                  </a:prstGeom>
                  <a:noFill/>
                  <a:ln w="9525">
                    <a:solidFill>
                      <a:srgbClr val="00FF00"/>
                    </a:solidFill>
                    <a:round/>
                    <a:headEnd/>
                    <a:tailEnd/>
                  </a:ln>
                  <a:effectLst/>
                </p:spPr>
                <p:txBody>
                  <a:bodyPr/>
                  <a:lstStyle/>
                  <a:p>
                    <a:endParaRPr lang="ja-JP" altLang="en-US"/>
                  </a:p>
                </p:txBody>
              </p:sp>
            </p:grpSp>
            <p:sp>
              <p:nvSpPr>
                <p:cNvPr id="26" name="Text Box 41"/>
                <p:cNvSpPr txBox="1">
                  <a:spLocks noChangeArrowheads="1"/>
                </p:cNvSpPr>
                <p:nvPr/>
              </p:nvSpPr>
              <p:spPr bwMode="auto">
                <a:xfrm>
                  <a:off x="476" y="2205"/>
                  <a:ext cx="1629" cy="686"/>
                </a:xfrm>
                <a:prstGeom prst="rect">
                  <a:avLst/>
                </a:prstGeom>
                <a:noFill/>
                <a:ln w="9525">
                  <a:noFill/>
                  <a:miter lim="800000"/>
                  <a:headEnd/>
                  <a:tailEnd/>
                </a:ln>
                <a:effectLst/>
              </p:spPr>
              <p:txBody>
                <a:bodyPr wrap="none">
                  <a:spAutoFit/>
                </a:bodyPr>
                <a:lstStyle/>
                <a:p>
                  <a:r>
                    <a:rPr lang="en-US" altLang="ja-JP" sz="1600" dirty="0">
                      <a:solidFill>
                        <a:srgbClr val="0000FF"/>
                      </a:solidFill>
                      <a:effectLst>
                        <a:outerShdw blurRad="38100" dist="38100" dir="2700000" algn="tl">
                          <a:srgbClr val="C0C0C0"/>
                        </a:outerShdw>
                      </a:effectLst>
                    </a:rPr>
                    <a:t>810 km</a:t>
                  </a:r>
                </a:p>
              </p:txBody>
            </p:sp>
          </p:grpSp>
        </p:grpSp>
      </p:grpSp>
      <p:sp>
        <p:nvSpPr>
          <p:cNvPr id="33" name="スライド番号プレースホルダー 32"/>
          <p:cNvSpPr>
            <a:spLocks noGrp="1"/>
          </p:cNvSpPr>
          <p:nvPr>
            <p:ph type="sldNum" sz="quarter" idx="12"/>
          </p:nvPr>
        </p:nvSpPr>
        <p:spPr/>
        <p:txBody>
          <a:bodyPr/>
          <a:lstStyle/>
          <a:p>
            <a:fld id="{7551AC77-3FB6-4DE6-BE8E-A9C9F12454E6}" type="slidenum">
              <a:rPr kumimoji="1" lang="ja-JP" altLang="en-US" smtClean="0"/>
              <a:pPr/>
              <a:t>38</a:t>
            </a:fld>
            <a:endParaRPr kumimoji="1" lang="ja-JP" altLang="en-US"/>
          </a:p>
        </p:txBody>
      </p:sp>
    </p:spTree>
    <p:extLst>
      <p:ext uri="{BB962C8B-B14F-4D97-AF65-F5344CB8AC3E}">
        <p14:creationId xmlns:p14="http://schemas.microsoft.com/office/powerpoint/2010/main" xmlns="" val="2195597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Satellite_View_of_Japan_1999"/>
          <p:cNvPicPr>
            <a:picLocks noGrp="1" noChangeAspect="1" noChangeArrowheads="1"/>
          </p:cNvPicPr>
          <p:nvPr>
            <p:ph/>
          </p:nvPr>
        </p:nvPicPr>
        <p:blipFill>
          <a:blip r:embed="rId3" cstate="print">
            <a:extLst>
              <a:ext uri="{28A0092B-C50C-407E-A947-70E740481C1C}">
                <a14:useLocalDpi xmlns:a14="http://schemas.microsoft.com/office/drawing/2010/main" xmlns="" val="0"/>
              </a:ext>
            </a:extLst>
          </a:blip>
          <a:srcRect/>
          <a:stretch>
            <a:fillRect/>
          </a:stretch>
        </p:blipFill>
        <p:spPr>
          <a:xfrm>
            <a:off x="3779838" y="0"/>
            <a:ext cx="5376862" cy="6867525"/>
          </a:xfrm>
        </p:spPr>
      </p:pic>
      <p:pic>
        <p:nvPicPr>
          <p:cNvPr id="19459" name="Picture 13" descr="HK-2detectors-04101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7150" y="407988"/>
            <a:ext cx="3646488" cy="2346325"/>
          </a:xfrm>
          <a:prstGeom prst="rect">
            <a:avLst/>
          </a:prstGeom>
          <a:noFill/>
          <a:ln w="28575">
            <a:solidFill>
              <a:srgbClr val="FFFF00"/>
            </a:solidFill>
            <a:miter lim="800000"/>
            <a:headEnd/>
            <a:tailEnd/>
          </a:ln>
        </p:spPr>
      </p:pic>
      <p:sp>
        <p:nvSpPr>
          <p:cNvPr id="19460" name="Line 11"/>
          <p:cNvSpPr>
            <a:spLocks noChangeShapeType="1"/>
          </p:cNvSpPr>
          <p:nvPr/>
        </p:nvSpPr>
        <p:spPr bwMode="auto">
          <a:xfrm flipH="1" flipV="1">
            <a:off x="6650038" y="3997325"/>
            <a:ext cx="1057275" cy="30163"/>
          </a:xfrm>
          <a:prstGeom prst="line">
            <a:avLst/>
          </a:prstGeom>
          <a:noFill/>
          <a:ln w="28575">
            <a:solidFill>
              <a:srgbClr val="FFFF00"/>
            </a:solidFill>
            <a:round/>
            <a:headEnd/>
            <a:tailEnd type="arrow" w="lg" len="lg"/>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1" name="Line 12"/>
          <p:cNvSpPr>
            <a:spLocks noChangeShapeType="1"/>
          </p:cNvSpPr>
          <p:nvPr/>
        </p:nvSpPr>
        <p:spPr bwMode="auto">
          <a:xfrm flipH="1">
            <a:off x="5788025" y="4048125"/>
            <a:ext cx="1930400" cy="41275"/>
          </a:xfrm>
          <a:prstGeom prst="line">
            <a:avLst/>
          </a:prstGeom>
          <a:noFill/>
          <a:ln w="28575">
            <a:solidFill>
              <a:srgbClr val="FF9900"/>
            </a:solidFill>
            <a:round/>
            <a:headEnd/>
            <a:tailEnd type="arrow" w="lg" len="lg"/>
          </a:ln>
        </p:spPr>
        <p:txBody>
          <a:bodyPr/>
          <a:lstStyle/>
          <a:p>
            <a:pPr fontAlgn="base">
              <a:spcBef>
                <a:spcPct val="0"/>
              </a:spcBef>
              <a:spcAft>
                <a:spcPct val="0"/>
              </a:spcAft>
            </a:pPr>
            <a:endParaRPr lang="ja-JP" altLang="en-US">
              <a:solidFill>
                <a:srgbClr val="FFFFFF"/>
              </a:solidFill>
              <a:latin typeface="Arial" pitchFamily="34" charset="0"/>
            </a:endParaRPr>
          </a:p>
        </p:txBody>
      </p:sp>
      <p:pic>
        <p:nvPicPr>
          <p:cNvPr id="19462" name="Picture 13" descr="マークカラー"/>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02563" y="3927475"/>
            <a:ext cx="242887" cy="217488"/>
          </a:xfrm>
          <a:prstGeom prst="rect">
            <a:avLst/>
          </a:prstGeom>
          <a:noFill/>
          <a:ln w="9525">
            <a:noFill/>
            <a:miter lim="800000"/>
            <a:headEnd/>
            <a:tailEnd/>
          </a:ln>
        </p:spPr>
      </p:pic>
      <p:sp>
        <p:nvSpPr>
          <p:cNvPr id="19463" name="テキスト ボックス 14"/>
          <p:cNvSpPr txBox="1">
            <a:spLocks noChangeArrowheads="1"/>
          </p:cNvSpPr>
          <p:nvPr/>
        </p:nvSpPr>
        <p:spPr bwMode="auto">
          <a:xfrm>
            <a:off x="1065213" y="6243638"/>
            <a:ext cx="2624137" cy="638175"/>
          </a:xfrm>
          <a:prstGeom prst="rect">
            <a:avLst/>
          </a:prstGeom>
          <a:noFill/>
          <a:ln w="9525">
            <a:noFill/>
            <a:miter lim="800000"/>
            <a:headEnd/>
            <a:tailEnd/>
          </a:ln>
        </p:spPr>
        <p:txBody>
          <a:bodyPr lIns="0" tIns="0" rIns="0" bIns="0">
            <a:spAutoFit/>
          </a:bodyPr>
          <a:lstStyle/>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P32 proposal (Lar TPC R&amp;D)</a:t>
            </a:r>
          </a:p>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Recommended by J-PARC PAC</a:t>
            </a:r>
          </a:p>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(Jan 2010), arXiv:0804.2111</a:t>
            </a:r>
          </a:p>
        </p:txBody>
      </p:sp>
      <p:pic>
        <p:nvPicPr>
          <p:cNvPr id="19464"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060" y="3381374"/>
            <a:ext cx="3691578" cy="2362869"/>
          </a:xfrm>
          <a:prstGeom prst="rect">
            <a:avLst/>
          </a:prstGeom>
          <a:noFill/>
          <a:ln w="28575">
            <a:solidFill>
              <a:srgbClr val="FF9900"/>
            </a:solidFill>
            <a:miter lim="800000"/>
            <a:headEnd/>
            <a:tailEnd/>
          </a:ln>
        </p:spPr>
      </p:pic>
      <p:sp>
        <p:nvSpPr>
          <p:cNvPr id="19465" name="Text Box 16"/>
          <p:cNvSpPr txBox="1">
            <a:spLocks noChangeArrowheads="1"/>
          </p:cNvSpPr>
          <p:nvPr/>
        </p:nvSpPr>
        <p:spPr bwMode="auto">
          <a:xfrm>
            <a:off x="133350" y="50800"/>
            <a:ext cx="3124200" cy="274638"/>
          </a:xfrm>
          <a:prstGeom prst="rect">
            <a:avLst/>
          </a:prstGeom>
          <a:noFill/>
          <a:ln w="9525">
            <a:noFill/>
            <a:miter lim="800000"/>
            <a:headEnd/>
            <a:tailEnd/>
          </a:ln>
        </p:spPr>
        <p:txBody>
          <a:bodyPr wrap="none" lIns="0" tIns="0" rIns="0" bIns="0">
            <a:spAutoFit/>
          </a:bodyPr>
          <a:lstStyle/>
          <a:p>
            <a:pPr fontAlgn="base">
              <a:spcBef>
                <a:spcPct val="0"/>
              </a:spcBef>
              <a:spcAft>
                <a:spcPct val="0"/>
              </a:spcAft>
            </a:pPr>
            <a:r>
              <a:rPr lang="en-US" altLang="ja-JP">
                <a:solidFill>
                  <a:srgbClr val="FFFFFF"/>
                </a:solidFill>
                <a:latin typeface="Arial" pitchFamily="34" charset="0"/>
              </a:rPr>
              <a:t>Kamioka L=295km OA=2.5deg</a:t>
            </a:r>
          </a:p>
        </p:txBody>
      </p:sp>
      <p:sp>
        <p:nvSpPr>
          <p:cNvPr id="19466" name="Text Box 17"/>
          <p:cNvSpPr txBox="1">
            <a:spLocks noChangeArrowheads="1"/>
          </p:cNvSpPr>
          <p:nvPr/>
        </p:nvSpPr>
        <p:spPr bwMode="auto">
          <a:xfrm>
            <a:off x="97785" y="2996952"/>
            <a:ext cx="3568700" cy="276999"/>
          </a:xfrm>
          <a:prstGeom prst="rect">
            <a:avLst/>
          </a:prstGeom>
          <a:noFill/>
          <a:ln w="9525">
            <a:noFill/>
            <a:miter lim="800000"/>
            <a:headEnd/>
            <a:tailEnd/>
          </a:ln>
        </p:spPr>
        <p:txBody>
          <a:bodyPr wrap="square" lIns="0" tIns="0" rIns="0" bIns="0">
            <a:spAutoFit/>
          </a:bodyPr>
          <a:lstStyle/>
          <a:p>
            <a:pPr fontAlgn="base">
              <a:spcBef>
                <a:spcPct val="0"/>
              </a:spcBef>
              <a:spcAft>
                <a:spcPct val="0"/>
              </a:spcAft>
            </a:pPr>
            <a:r>
              <a:rPr lang="en-US" altLang="ja-JP" dirty="0" err="1">
                <a:solidFill>
                  <a:srgbClr val="FFFFFF"/>
                </a:solidFill>
                <a:latin typeface="Arial" pitchFamily="34" charset="0"/>
              </a:rPr>
              <a:t>Okinoshima</a:t>
            </a:r>
            <a:r>
              <a:rPr lang="en-US" altLang="ja-JP" dirty="0">
                <a:solidFill>
                  <a:srgbClr val="FFFFFF"/>
                </a:solidFill>
                <a:latin typeface="Arial" pitchFamily="34" charset="0"/>
              </a:rPr>
              <a:t> L=658km </a:t>
            </a:r>
            <a:r>
              <a:rPr lang="en-US" altLang="ja-JP" dirty="0" smtClean="0">
                <a:solidFill>
                  <a:srgbClr val="FFFFFF"/>
                </a:solidFill>
                <a:latin typeface="Arial" pitchFamily="34" charset="0"/>
              </a:rPr>
              <a:t>OA=0.78deg</a:t>
            </a:r>
            <a:r>
              <a:rPr lang="en-US" altLang="ja-JP" b="1" i="1" dirty="0" smtClean="0">
                <a:solidFill>
                  <a:srgbClr val="FFFFFF"/>
                </a:solidFill>
                <a:latin typeface="Arial" pitchFamily="34" charset="0"/>
              </a:rPr>
              <a:t>      </a:t>
            </a:r>
            <a:endParaRPr lang="en-US" altLang="ja-JP" b="1" i="1" dirty="0">
              <a:solidFill>
                <a:srgbClr val="FFFFFF"/>
              </a:solidFill>
              <a:latin typeface="Arial" pitchFamily="34" charset="0"/>
            </a:endParaRPr>
          </a:p>
        </p:txBody>
      </p:sp>
      <p:sp>
        <p:nvSpPr>
          <p:cNvPr id="19467" name="Line 18"/>
          <p:cNvSpPr>
            <a:spLocks noChangeShapeType="1"/>
          </p:cNvSpPr>
          <p:nvPr/>
        </p:nvSpPr>
        <p:spPr bwMode="auto">
          <a:xfrm flipV="1">
            <a:off x="3749675" y="4222750"/>
            <a:ext cx="1849438" cy="1521493"/>
          </a:xfrm>
          <a:prstGeom prst="line">
            <a:avLst/>
          </a:prstGeom>
          <a:noFill/>
          <a:ln w="9525">
            <a:solidFill>
              <a:srgbClr val="FF99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8" name="Line 19"/>
          <p:cNvSpPr>
            <a:spLocks noChangeShapeType="1"/>
          </p:cNvSpPr>
          <p:nvPr/>
        </p:nvSpPr>
        <p:spPr bwMode="auto">
          <a:xfrm>
            <a:off x="3749675" y="3381374"/>
            <a:ext cx="1871663" cy="687389"/>
          </a:xfrm>
          <a:prstGeom prst="line">
            <a:avLst/>
          </a:prstGeom>
          <a:noFill/>
          <a:ln w="9525">
            <a:solidFill>
              <a:srgbClr val="FF99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9" name="Line 20"/>
          <p:cNvSpPr>
            <a:spLocks noChangeShapeType="1"/>
          </p:cNvSpPr>
          <p:nvPr/>
        </p:nvSpPr>
        <p:spPr bwMode="auto">
          <a:xfrm>
            <a:off x="3708400" y="2774950"/>
            <a:ext cx="2814638" cy="1212850"/>
          </a:xfrm>
          <a:prstGeom prst="line">
            <a:avLst/>
          </a:prstGeom>
          <a:noFill/>
          <a:ln w="9525">
            <a:solidFill>
              <a:srgbClr val="FFFF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70" name="Line 21"/>
          <p:cNvSpPr>
            <a:spLocks noChangeShapeType="1"/>
          </p:cNvSpPr>
          <p:nvPr/>
        </p:nvSpPr>
        <p:spPr bwMode="auto">
          <a:xfrm>
            <a:off x="3749675" y="381000"/>
            <a:ext cx="2817813" cy="3522663"/>
          </a:xfrm>
          <a:prstGeom prst="line">
            <a:avLst/>
          </a:prstGeom>
          <a:noFill/>
          <a:ln w="9525">
            <a:solidFill>
              <a:srgbClr val="FFFF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5" name="タイトル 14"/>
          <p:cNvSpPr>
            <a:spLocks noGrp="1"/>
          </p:cNvSpPr>
          <p:nvPr>
            <p:ph type="title" idx="4294967295"/>
          </p:nvPr>
        </p:nvSpPr>
        <p:spPr>
          <a:xfrm>
            <a:off x="2915817" y="0"/>
            <a:ext cx="6336704" cy="548680"/>
          </a:xfrm>
        </p:spPr>
        <p:txBody>
          <a:bodyPr>
            <a:normAutofit fontScale="90000"/>
          </a:bodyPr>
          <a:lstStyle/>
          <a:p>
            <a:r>
              <a:rPr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Next </a:t>
            </a:r>
            <a:r>
              <a:rPr lang="en-US" altLang="ja-JP" sz="3200" b="1" dirty="0" smtClean="0">
                <a:solidFill>
                  <a:srgbClr val="FFFF00"/>
                </a:solidFill>
                <a:effectLst>
                  <a:outerShdw blurRad="38100" dist="38100" dir="2700000" algn="tl">
                    <a:srgbClr val="000000">
                      <a:alpha val="43137"/>
                    </a:srgbClr>
                  </a:outerShdw>
                </a:effectLst>
                <a:latin typeface="Symbol" pitchFamily="18" charset="2"/>
                <a:ea typeface="ＭＳ Ｐゴシック"/>
              </a:rPr>
              <a:t>n</a:t>
            </a:r>
            <a:r>
              <a:rPr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 program at</a:t>
            </a:r>
            <a:r>
              <a:rPr kumimoji="1"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 J-PARC</a:t>
            </a:r>
            <a:endParaRPr kumimoji="1" lang="ja-JP" altLang="en-US" sz="3200" dirty="0">
              <a:solidFill>
                <a:srgbClr val="FFFF00"/>
              </a:solidFill>
              <a:effectLst>
                <a:outerShdw blurRad="38100" dist="38100" dir="2700000" algn="tl">
                  <a:srgbClr val="000000">
                    <a:alpha val="43137"/>
                  </a:srgbClr>
                </a:outerShdw>
              </a:effectLst>
            </a:endParaRPr>
          </a:p>
        </p:txBody>
      </p:sp>
      <p:sp>
        <p:nvSpPr>
          <p:cNvPr id="16" name="テキスト ボックス 15"/>
          <p:cNvSpPr txBox="1"/>
          <p:nvPr/>
        </p:nvSpPr>
        <p:spPr>
          <a:xfrm>
            <a:off x="7178675" y="3155363"/>
            <a:ext cx="1460656" cy="830997"/>
          </a:xfrm>
          <a:prstGeom prst="rect">
            <a:avLst/>
          </a:prstGeom>
          <a:noFill/>
        </p:spPr>
        <p:txBody>
          <a:bodyPr wrap="none" rtlCol="0">
            <a:spAutoFit/>
          </a:bodyPr>
          <a:lstStyle/>
          <a:p>
            <a:pPr fontAlgn="base">
              <a:spcBef>
                <a:spcPct val="0"/>
              </a:spcBef>
              <a:spcAft>
                <a:spcPct val="0"/>
              </a:spcAft>
            </a:pPr>
            <a:r>
              <a:rPr lang="en-US" altLang="ja-JP" sz="2400" b="1" dirty="0" smtClean="0">
                <a:solidFill>
                  <a:srgbClr val="FFFFCC"/>
                </a:solidFill>
                <a:latin typeface="Arial" pitchFamily="34" charset="0"/>
              </a:rPr>
              <a:t>J-PARC</a:t>
            </a:r>
            <a:endParaRPr lang="en-US" altLang="ja-JP" sz="2400" b="1" dirty="0">
              <a:solidFill>
                <a:srgbClr val="FFFFCC"/>
              </a:solidFill>
              <a:latin typeface="Arial" pitchFamily="34" charset="0"/>
            </a:endParaRPr>
          </a:p>
          <a:p>
            <a:pPr fontAlgn="base">
              <a:spcBef>
                <a:spcPct val="0"/>
              </a:spcBef>
              <a:spcAft>
                <a:spcPct val="0"/>
              </a:spcAft>
            </a:pPr>
            <a:r>
              <a:rPr lang="en-US" altLang="ja-JP" sz="2400" b="1" dirty="0">
                <a:solidFill>
                  <a:srgbClr val="FFFFCC"/>
                </a:solidFill>
                <a:latin typeface="Arial" pitchFamily="34" charset="0"/>
                <a:sym typeface="Wingdings" pitchFamily="2" charset="2"/>
              </a:rPr>
              <a:t></a:t>
            </a:r>
            <a:r>
              <a:rPr lang="en-US" altLang="ja-JP" sz="2400" b="1" dirty="0" smtClean="0">
                <a:solidFill>
                  <a:srgbClr val="FFFFCC"/>
                </a:solidFill>
                <a:latin typeface="Arial" pitchFamily="34" charset="0"/>
                <a:sym typeface="Wingdings" pitchFamily="2" charset="2"/>
              </a:rPr>
              <a:t>1.7MW</a:t>
            </a:r>
            <a:endParaRPr lang="en-US" altLang="ja-JP" sz="2400" b="1" dirty="0">
              <a:solidFill>
                <a:srgbClr val="FFFFCC"/>
              </a:solidFill>
              <a:latin typeface="Arial" pitchFamily="34" charset="0"/>
              <a:sym typeface="Wingdings" pitchFamily="2" charset="2"/>
            </a:endParaRPr>
          </a:p>
        </p:txBody>
      </p:sp>
      <p:sp>
        <p:nvSpPr>
          <p:cNvPr id="18" name="テキスト ボックス 17"/>
          <p:cNvSpPr txBox="1"/>
          <p:nvPr/>
        </p:nvSpPr>
        <p:spPr>
          <a:xfrm>
            <a:off x="12060" y="3523415"/>
            <a:ext cx="1585370" cy="307777"/>
          </a:xfrm>
          <a:prstGeom prst="rect">
            <a:avLst/>
          </a:prstGeom>
          <a:noFill/>
        </p:spPr>
        <p:txBody>
          <a:bodyPr wrap="none" rtlCol="0">
            <a:spAutoFit/>
          </a:bodyPr>
          <a:lstStyle/>
          <a:p>
            <a:pPr fontAlgn="base">
              <a:spcBef>
                <a:spcPct val="0"/>
              </a:spcBef>
              <a:spcAft>
                <a:spcPct val="0"/>
              </a:spcAft>
            </a:pPr>
            <a:r>
              <a:rPr lang="en-US" altLang="ja-JP" sz="1400" dirty="0" smtClean="0">
                <a:solidFill>
                  <a:srgbClr val="000000"/>
                </a:solidFill>
                <a:latin typeface="Arial" pitchFamily="34" charset="0"/>
              </a:rPr>
              <a:t>100kt Liq. </a:t>
            </a:r>
            <a:r>
              <a:rPr lang="en-US" altLang="ja-JP" sz="1400" dirty="0" err="1" smtClean="0">
                <a:solidFill>
                  <a:srgbClr val="000000"/>
                </a:solidFill>
                <a:latin typeface="Arial" pitchFamily="34" charset="0"/>
              </a:rPr>
              <a:t>Ar</a:t>
            </a:r>
            <a:r>
              <a:rPr lang="en-US" altLang="ja-JP" sz="1400" dirty="0" smtClean="0">
                <a:solidFill>
                  <a:srgbClr val="000000"/>
                </a:solidFill>
                <a:latin typeface="Arial" pitchFamily="34" charset="0"/>
              </a:rPr>
              <a:t> TPC</a:t>
            </a:r>
            <a:endParaRPr lang="ja-JP" altLang="en-US" sz="1400" dirty="0">
              <a:solidFill>
                <a:srgbClr val="000000"/>
              </a:solidFill>
              <a:latin typeface="Arial" pitchFamily="34" charset="0"/>
            </a:endParaRPr>
          </a:p>
        </p:txBody>
      </p:sp>
      <p:pic>
        <p:nvPicPr>
          <p:cNvPr id="19" name="Picture 4"/>
          <p:cNvPicPr>
            <a:picLocks noChangeAspect="1" noChangeArrowheads="1"/>
          </p:cNvPicPr>
          <p:nvPr/>
        </p:nvPicPr>
        <p:blipFill rotWithShape="1">
          <a:blip r:embed="rId7" cstate="print">
            <a:extLst>
              <a:ext uri="{28A0092B-C50C-407E-A947-70E740481C1C}">
                <a14:useLocalDpi xmlns:a14="http://schemas.microsoft.com/office/drawing/2010/main" xmlns="" val="0"/>
              </a:ext>
            </a:extLst>
          </a:blip>
          <a:srcRect/>
          <a:stretch/>
        </p:blipFill>
        <p:spPr bwMode="auto">
          <a:xfrm>
            <a:off x="251520" y="5150710"/>
            <a:ext cx="3666485" cy="1722806"/>
          </a:xfrm>
          <a:prstGeom prst="rect">
            <a:avLst/>
          </a:prstGeom>
          <a:noFill/>
          <a:ln w="9525">
            <a:noFill/>
            <a:miter lim="800000"/>
            <a:headEnd/>
            <a:tailEnd/>
          </a:ln>
        </p:spPr>
      </p:pic>
      <p:pic>
        <p:nvPicPr>
          <p:cNvPr id="20" name="Picture 2"/>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l="-3"/>
          <a:stretch/>
        </p:blipFill>
        <p:spPr bwMode="auto">
          <a:xfrm>
            <a:off x="6085944" y="528697"/>
            <a:ext cx="3059831" cy="2477006"/>
          </a:xfrm>
          <a:prstGeom prst="rect">
            <a:avLst/>
          </a:prstGeom>
          <a:noFill/>
          <a:ln w="9525">
            <a:noFill/>
            <a:miter lim="800000"/>
            <a:headEnd/>
            <a:tailEnd/>
          </a:ln>
        </p:spPr>
      </p:pic>
      <p:sp>
        <p:nvSpPr>
          <p:cNvPr id="21" name="正方形/長方形 20"/>
          <p:cNvSpPr/>
          <p:nvPr/>
        </p:nvSpPr>
        <p:spPr>
          <a:xfrm>
            <a:off x="6992938" y="528697"/>
            <a:ext cx="128588" cy="2176917"/>
          </a:xfrm>
          <a:prstGeom prst="rect">
            <a:avLst/>
          </a:prstGeom>
          <a:solidFill>
            <a:srgbClr val="FFFF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B9CCE9"/>
              </a:solidFill>
            </a:endParaRPr>
          </a:p>
        </p:txBody>
      </p:sp>
      <p:sp>
        <p:nvSpPr>
          <p:cNvPr id="2" name="スライド番号プレースホルダー 1"/>
          <p:cNvSpPr>
            <a:spLocks noGrp="1"/>
          </p:cNvSpPr>
          <p:nvPr>
            <p:ph type="sldNum" sz="quarter" idx="12"/>
          </p:nvPr>
        </p:nvSpPr>
        <p:spPr/>
        <p:txBody>
          <a:bodyPr/>
          <a:lstStyle/>
          <a:p>
            <a:pPr>
              <a:defRPr/>
            </a:pPr>
            <a:fld id="{ECB98729-8EF9-4831-BDC0-8283832543D6}" type="slidenum">
              <a:rPr lang="en-US" altLang="ja-JP" smtClean="0">
                <a:solidFill>
                  <a:srgbClr val="FFFFFF"/>
                </a:solidFill>
              </a:rPr>
              <a:pPr>
                <a:defRPr/>
              </a:pPr>
              <a:t>39</a:t>
            </a:fld>
            <a:endParaRPr lang="en-US" altLang="ja-JP">
              <a:solidFill>
                <a:srgbClr val="FFFFFF"/>
              </a:solidFill>
            </a:endParaRPr>
          </a:p>
        </p:txBody>
      </p:sp>
    </p:spTree>
    <p:extLst>
      <p:ext uri="{BB962C8B-B14F-4D97-AF65-F5344CB8AC3E}">
        <p14:creationId xmlns:p14="http://schemas.microsoft.com/office/powerpoint/2010/main" xmlns="" val="469197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1259632" y="476672"/>
            <a:ext cx="6624736"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b="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1. </a:t>
            </a:r>
            <a:r>
              <a:rPr lang="en-US" altLang="ja-JP" sz="320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Quark Flavor Project</a:t>
            </a:r>
            <a:endParaRPr lang="en-US" altLang="ja-JP" sz="3200" b="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endParaRPr>
          </a:p>
        </p:txBody>
      </p:sp>
      <p:grpSp>
        <p:nvGrpSpPr>
          <p:cNvPr id="5" name="グループ化 4"/>
          <p:cNvGrpSpPr/>
          <p:nvPr/>
        </p:nvGrpSpPr>
        <p:grpSpPr>
          <a:xfrm>
            <a:off x="755576" y="1023734"/>
            <a:ext cx="7632848" cy="5547451"/>
            <a:chOff x="755576" y="1023734"/>
            <a:chExt cx="7632848" cy="5547451"/>
          </a:xfrm>
        </p:grpSpPr>
        <p:pic>
          <p:nvPicPr>
            <p:cNvPr id="3" name="図 2" descr="HCPEvian.jpg"/>
            <p:cNvPicPr>
              <a:picLocks noChangeAspect="1"/>
            </p:cNvPicPr>
            <p:nvPr/>
          </p:nvPicPr>
          <p:blipFill rotWithShape="1">
            <a:blip r:embed="rId2" cstate="print">
              <a:lum contrast="20000"/>
              <a:extLst>
                <a:ext uri="{28A0092B-C50C-407E-A947-70E740481C1C}">
                  <a14:useLocalDpi xmlns:a14="http://schemas.microsoft.com/office/drawing/2010/main" xmlns="" val="0"/>
                </a:ext>
              </a:extLst>
            </a:blip>
            <a:srcRect/>
            <a:stretch/>
          </p:blipFill>
          <p:spPr>
            <a:xfrm>
              <a:off x="755576" y="1458252"/>
              <a:ext cx="7632848" cy="5112933"/>
            </a:xfrm>
            <a:prstGeom prst="rect">
              <a:avLst/>
            </a:prstGeom>
            <a:ln>
              <a:noFill/>
            </a:ln>
            <a:effectLst>
              <a:outerShdw blurRad="292100" dist="139700" dir="2700000" algn="tl" rotWithShape="0">
                <a:srgbClr val="333333">
                  <a:alpha val="65000"/>
                </a:srgbClr>
              </a:outerShdw>
            </a:effectLst>
          </p:spPr>
        </p:pic>
        <p:sp>
          <p:nvSpPr>
            <p:cNvPr id="6" name="テキスト ボックス 5"/>
            <p:cNvSpPr txBox="1"/>
            <p:nvPr/>
          </p:nvSpPr>
          <p:spPr>
            <a:xfrm>
              <a:off x="907612" y="1023734"/>
              <a:ext cx="1119217" cy="461665"/>
            </a:xfrm>
            <a:prstGeom prst="rect">
              <a:avLst/>
            </a:prstGeom>
            <a:noFill/>
          </p:spPr>
          <p:txBody>
            <a:bodyPr wrap="none" rtlCol="0">
              <a:spAutoFit/>
            </a:bodyPr>
            <a:lstStyle/>
            <a:p>
              <a:r>
                <a:rPr kumimoji="1" lang="en-US" altLang="ja-JP" sz="2400" b="1" i="1" dirty="0" smtClean="0">
                  <a:solidFill>
                    <a:srgbClr val="6600CC"/>
                  </a:solidFill>
                  <a:effectLst>
                    <a:outerShdw blurRad="38100" dist="38100" dir="2700000" algn="tl">
                      <a:srgbClr val="000000">
                        <a:alpha val="43137"/>
                      </a:srgbClr>
                    </a:outerShdw>
                  </a:effectLst>
                </a:rPr>
                <a:t>In 2008</a:t>
              </a:r>
              <a:endParaRPr kumimoji="1" lang="ja-JP" altLang="en-US" sz="2400" b="1" i="1" dirty="0">
                <a:solidFill>
                  <a:srgbClr val="6600CC"/>
                </a:solidFill>
                <a:effectLst>
                  <a:outerShdw blurRad="38100" dist="38100" dir="2700000" algn="tl">
                    <a:srgbClr val="000000">
                      <a:alpha val="43137"/>
                    </a:srgbClr>
                  </a:outerShdw>
                </a:effectLst>
              </a:endParaRPr>
            </a:p>
          </p:txBody>
        </p:sp>
      </p:grpSp>
      <p:sp>
        <p:nvSpPr>
          <p:cNvPr id="8" name="スライド番号プレースホルダー 7"/>
          <p:cNvSpPr>
            <a:spLocks noGrp="1"/>
          </p:cNvSpPr>
          <p:nvPr>
            <p:ph type="sldNum" sz="quarter" idx="12"/>
          </p:nvPr>
        </p:nvSpPr>
        <p:spPr/>
        <p:txBody>
          <a:bodyPr/>
          <a:lstStyle/>
          <a:p>
            <a:fld id="{7551AC77-3FB6-4DE6-BE8E-A9C9F12454E6}" type="slidenum">
              <a:rPr kumimoji="1" lang="ja-JP" altLang="en-US" smtClean="0"/>
              <a:pPr/>
              <a:t>4</a:t>
            </a:fld>
            <a:endParaRPr kumimoji="1" lang="ja-JP" altLang="en-US"/>
          </a:p>
        </p:txBody>
      </p:sp>
      <p:sp>
        <p:nvSpPr>
          <p:cNvPr id="4" name="下矢印 3"/>
          <p:cNvSpPr/>
          <p:nvPr/>
        </p:nvSpPr>
        <p:spPr>
          <a:xfrm rot="21060366">
            <a:off x="5221757" y="1226316"/>
            <a:ext cx="285870" cy="3223740"/>
          </a:xfrm>
          <a:prstGeom prst="downArrow">
            <a:avLst/>
          </a:prstGeom>
          <a:solidFill>
            <a:schemeClr val="accent5">
              <a:lumMod val="60000"/>
              <a:lumOff val="40000"/>
              <a:alpha val="49020"/>
            </a:schemeClr>
          </a:solidFill>
          <a:ln w="28575">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280219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スライド番号プレースホルダ 12"/>
          <p:cNvSpPr>
            <a:spLocks noGrp="1"/>
          </p:cNvSpPr>
          <p:nvPr>
            <p:ph type="sldNum" sz="quarter" idx="12"/>
          </p:nvPr>
        </p:nvSpPr>
        <p:spPr/>
        <p:txBody>
          <a:bodyPr/>
          <a:lstStyle/>
          <a:p>
            <a:fld id="{7551AC77-3FB6-4DE6-BE8E-A9C9F12454E6}" type="slidenum">
              <a:rPr kumimoji="1" lang="ja-JP" altLang="en-US" smtClean="0"/>
              <a:pPr/>
              <a:t>40</a:t>
            </a:fld>
            <a:endParaRPr kumimoji="1" lang="ja-JP" altLang="en-US"/>
          </a:p>
        </p:txBody>
      </p:sp>
      <p:grpSp>
        <p:nvGrpSpPr>
          <p:cNvPr id="14" name="グループ化 13"/>
          <p:cNvGrpSpPr/>
          <p:nvPr/>
        </p:nvGrpSpPr>
        <p:grpSpPr>
          <a:xfrm>
            <a:off x="-1" y="404664"/>
            <a:ext cx="8964489" cy="6421548"/>
            <a:chOff x="-1" y="404664"/>
            <a:chExt cx="8964489" cy="6421548"/>
          </a:xfrm>
        </p:grpSpPr>
        <p:grpSp>
          <p:nvGrpSpPr>
            <p:cNvPr id="12" name="グループ化 11"/>
            <p:cNvGrpSpPr/>
            <p:nvPr/>
          </p:nvGrpSpPr>
          <p:grpSpPr>
            <a:xfrm>
              <a:off x="-1" y="404664"/>
              <a:ext cx="8964489" cy="6421548"/>
              <a:chOff x="-1" y="404664"/>
              <a:chExt cx="8964489" cy="6421548"/>
            </a:xfrm>
          </p:grpSpPr>
          <p:pic>
            <p:nvPicPr>
              <p:cNvPr id="2" name="図 1" descr="無題.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a:xfrm>
                <a:off x="899592" y="404664"/>
                <a:ext cx="7488832" cy="6020434"/>
              </a:xfrm>
              <a:prstGeom prst="rect">
                <a:avLst/>
              </a:prstGeom>
            </p:spPr>
          </p:pic>
          <p:grpSp>
            <p:nvGrpSpPr>
              <p:cNvPr id="8" name="グループ化 12"/>
              <p:cNvGrpSpPr/>
              <p:nvPr/>
            </p:nvGrpSpPr>
            <p:grpSpPr>
              <a:xfrm>
                <a:off x="-1" y="2833521"/>
                <a:ext cx="3381769" cy="3992691"/>
                <a:chOff x="-1" y="2833521"/>
                <a:chExt cx="3381769" cy="3992691"/>
              </a:xfrm>
            </p:grpSpPr>
            <p:pic>
              <p:nvPicPr>
                <p:cNvPr id="9" name="図 8" descr="IndianFlag.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93266" y="2833521"/>
                  <a:ext cx="788683" cy="526368"/>
                </a:xfrm>
                <a:prstGeom prst="rect">
                  <a:avLst/>
                </a:prstGeom>
              </p:spPr>
            </p:pic>
            <p:grpSp>
              <p:nvGrpSpPr>
                <p:cNvPr id="11" name="グループ化 10"/>
                <p:cNvGrpSpPr/>
                <p:nvPr/>
              </p:nvGrpSpPr>
              <p:grpSpPr>
                <a:xfrm>
                  <a:off x="-1" y="4797151"/>
                  <a:ext cx="3381769" cy="2029061"/>
                  <a:chOff x="-1" y="3672188"/>
                  <a:chExt cx="2791319" cy="1674791"/>
                </a:xfrm>
              </p:grpSpPr>
              <p:pic>
                <p:nvPicPr>
                  <p:cNvPr id="7" name="図 6" descr="brochureneweng_ページ_1.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a:xfrm>
                    <a:off x="-1" y="3672188"/>
                    <a:ext cx="2791319" cy="1674791"/>
                  </a:xfrm>
                  <a:prstGeom prst="rect">
                    <a:avLst/>
                  </a:prstGeom>
                  <a:ln>
                    <a:noFill/>
                  </a:ln>
                  <a:effectLst>
                    <a:outerShdw blurRad="292100" dist="139700" dir="2700000" algn="tl" rotWithShape="0">
                      <a:srgbClr val="333333">
                        <a:alpha val="65000"/>
                      </a:srgbClr>
                    </a:outerShdw>
                  </a:effectLst>
                </p:spPr>
              </p:pic>
              <p:sp>
                <p:nvSpPr>
                  <p:cNvPr id="5" name="テキスト ボックス 4"/>
                  <p:cNvSpPr txBox="1"/>
                  <p:nvPr/>
                </p:nvSpPr>
                <p:spPr>
                  <a:xfrm>
                    <a:off x="267041" y="3943128"/>
                    <a:ext cx="676788" cy="461665"/>
                  </a:xfrm>
                  <a:prstGeom prst="rect">
                    <a:avLst/>
                  </a:prstGeom>
                  <a:noFill/>
                </p:spPr>
                <p:txBody>
                  <a:bodyPr wrap="none" rtlCol="0">
                    <a:spAutoFit/>
                  </a:bodyPr>
                  <a:lstStyle/>
                  <a:p>
                    <a:r>
                      <a:rPr kumimoji="1" lang="en-US" altLang="ja-JP" sz="2400" b="1" i="1" dirty="0" smtClean="0">
                        <a:solidFill>
                          <a:srgbClr val="FFFF00"/>
                        </a:solidFill>
                        <a:effectLst>
                          <a:outerShdw blurRad="38100" dist="38100" dir="2700000" algn="tl">
                            <a:srgbClr val="000000">
                              <a:alpha val="43137"/>
                            </a:srgbClr>
                          </a:outerShdw>
                        </a:effectLst>
                      </a:rPr>
                      <a:t>INO</a:t>
                    </a:r>
                    <a:endParaRPr kumimoji="1" lang="ja-JP" altLang="en-US" sz="2400" b="1" i="1" dirty="0">
                      <a:solidFill>
                        <a:srgbClr val="FFFF00"/>
                      </a:solidFill>
                      <a:effectLst>
                        <a:outerShdw blurRad="38100" dist="38100" dir="2700000" algn="tl">
                          <a:srgbClr val="000000">
                            <a:alpha val="43137"/>
                          </a:srgbClr>
                        </a:outerShdw>
                      </a:effectLst>
                    </a:endParaRPr>
                  </a:p>
                </p:txBody>
              </p:sp>
            </p:grpSp>
          </p:grpSp>
          <p:grpSp>
            <p:nvGrpSpPr>
              <p:cNvPr id="19" name="グループ化 18"/>
              <p:cNvGrpSpPr/>
              <p:nvPr/>
            </p:nvGrpSpPr>
            <p:grpSpPr>
              <a:xfrm>
                <a:off x="1835696" y="3212976"/>
                <a:ext cx="7128792" cy="864096"/>
                <a:chOff x="1835696" y="3212976"/>
                <a:chExt cx="7128792" cy="864096"/>
              </a:xfrm>
            </p:grpSpPr>
            <p:cxnSp>
              <p:nvCxnSpPr>
                <p:cNvPr id="4" name="直線矢印コネクタ 3"/>
                <p:cNvCxnSpPr/>
                <p:nvPr/>
              </p:nvCxnSpPr>
              <p:spPr>
                <a:xfrm rot="10800000">
                  <a:off x="1835696" y="3429000"/>
                  <a:ext cx="5544616" cy="72008"/>
                </a:xfrm>
                <a:prstGeom prst="straightConnector1">
                  <a:avLst/>
                </a:prstGeom>
                <a:ln w="57150">
                  <a:solidFill>
                    <a:srgbClr val="66FFFF"/>
                  </a:solidFill>
                  <a:prstDash val="sysDot"/>
                  <a:tailEnd type="arrow"/>
                </a:ln>
              </p:spPr>
              <p:style>
                <a:lnRef idx="1">
                  <a:schemeClr val="accent1"/>
                </a:lnRef>
                <a:fillRef idx="0">
                  <a:schemeClr val="accent1"/>
                </a:fillRef>
                <a:effectRef idx="0">
                  <a:schemeClr val="accent1"/>
                </a:effectRef>
                <a:fontRef idx="minor">
                  <a:schemeClr val="tx1"/>
                </a:fontRef>
              </p:style>
            </p:cxnSp>
            <p:pic>
              <p:nvPicPr>
                <p:cNvPr id="18" name="Picture 24" descr="01_T2K_0808-japan-korea"/>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524328" y="3212976"/>
                  <a:ext cx="1440160" cy="864096"/>
                </a:xfrm>
                <a:prstGeom prst="rect">
                  <a:avLst/>
                </a:prstGeom>
                <a:noFill/>
                <a:ln w="9525">
                  <a:noFill/>
                  <a:miter lim="800000"/>
                  <a:headEnd/>
                  <a:tailEnd/>
                </a:ln>
              </p:spPr>
            </p:pic>
          </p:grpSp>
        </p:grpSp>
        <p:pic>
          <p:nvPicPr>
            <p:cNvPr id="6" name="図 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278917" y="2833521"/>
              <a:ext cx="762000" cy="504825"/>
            </a:xfrm>
            <a:prstGeom prst="rect">
              <a:avLst/>
            </a:prstGeom>
          </p:spPr>
        </p:pic>
        <p:cxnSp>
          <p:nvCxnSpPr>
            <p:cNvPr id="17" name="直線矢印コネクタ 16"/>
            <p:cNvCxnSpPr>
              <a:stCxn id="5" idx="3"/>
            </p:cNvCxnSpPr>
            <p:nvPr/>
          </p:nvCxnSpPr>
          <p:spPr>
            <a:xfrm flipV="1">
              <a:off x="1143478" y="3645024"/>
              <a:ext cx="908242" cy="1760041"/>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pic>
        <p:nvPicPr>
          <p:cNvPr id="42" name="Picture 9" descr="To2Kr25"/>
          <p:cNvPicPr>
            <a:picLocks noChangeAspect="1" noChangeArrowheads="1"/>
          </p:cNvPicPr>
          <p:nvPr/>
        </p:nvPicPr>
        <p:blipFill>
          <a:blip r:embed="rId7" cstate="print">
            <a:extLst>
              <a:ext uri="{28A0092B-C50C-407E-A947-70E740481C1C}">
                <a14:useLocalDpi xmlns:a14="http://schemas.microsoft.com/office/drawing/2010/main" xmlns="" val="0"/>
              </a:ext>
            </a:extLst>
          </a:blip>
          <a:srcRect t="7617" b="19357"/>
          <a:stretch>
            <a:fillRect/>
          </a:stretch>
        </p:blipFill>
        <p:spPr bwMode="auto">
          <a:xfrm>
            <a:off x="4401" y="14670"/>
            <a:ext cx="3515406" cy="1811142"/>
          </a:xfrm>
          <a:prstGeom prst="rect">
            <a:avLst/>
          </a:prstGeom>
          <a:noFill/>
          <a:ln w="9525">
            <a:noFill/>
            <a:miter lim="800000"/>
            <a:headEnd/>
            <a:tailEnd/>
          </a:ln>
        </p:spPr>
      </p:pic>
      <p:pic>
        <p:nvPicPr>
          <p:cNvPr id="10" name="図 9"/>
          <p:cNvPicPr>
            <a:picLocks noChangeAspect="1"/>
          </p:cNvPicPr>
          <p:nvPr/>
        </p:nvPicPr>
        <p:blipFill rotWithShape="1">
          <a:blip r:embed="rId8" cstate="print">
            <a:extLst>
              <a:ext uri="{28A0092B-C50C-407E-A947-70E740481C1C}">
                <a14:useLocalDpi xmlns:a14="http://schemas.microsoft.com/office/drawing/2010/main" xmlns="" val="0"/>
              </a:ext>
            </a:extLst>
          </a:blip>
          <a:srcRect/>
          <a:stretch/>
        </p:blipFill>
        <p:spPr>
          <a:xfrm>
            <a:off x="3519807" y="9391"/>
            <a:ext cx="3429000" cy="1822326"/>
          </a:xfrm>
          <a:prstGeom prst="rect">
            <a:avLst/>
          </a:prstGeom>
        </p:spPr>
      </p:pic>
    </p:spTree>
    <p:extLst>
      <p:ext uri="{BB962C8B-B14F-4D97-AF65-F5344CB8AC3E}">
        <p14:creationId xmlns:p14="http://schemas.microsoft.com/office/powerpoint/2010/main" xmlns="" val="179958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HCPEvian.jpg"/>
          <p:cNvPicPr>
            <a:picLocks noChangeAspect="1"/>
          </p:cNvPicPr>
          <p:nvPr/>
        </p:nvPicPr>
        <p:blipFill rotWithShape="1">
          <a:blip r:embed="rId2" cstate="print">
            <a:lum contrast="20000"/>
            <a:extLst>
              <a:ext uri="{28A0092B-C50C-407E-A947-70E740481C1C}">
                <a14:useLocalDpi xmlns:a14="http://schemas.microsoft.com/office/drawing/2010/main" xmlns="" val="0"/>
              </a:ext>
            </a:extLst>
          </a:blip>
          <a:srcRect/>
          <a:stretch/>
        </p:blipFill>
        <p:spPr>
          <a:xfrm>
            <a:off x="986439" y="1254187"/>
            <a:ext cx="7171123" cy="4803643"/>
          </a:xfrm>
          <a:prstGeom prst="rect">
            <a:avLst/>
          </a:prstGeom>
          <a:ln>
            <a:noFill/>
          </a:ln>
          <a:effectLst>
            <a:outerShdw blurRad="292100" dist="139700" dir="2700000" algn="tl" rotWithShape="0">
              <a:srgbClr val="333333">
                <a:alpha val="65000"/>
              </a:srgbClr>
            </a:outerShdw>
          </a:effectLst>
        </p:spPr>
      </p:pic>
      <p:sp>
        <p:nvSpPr>
          <p:cNvPr id="2" name="正方形/長方形 1"/>
          <p:cNvSpPr/>
          <p:nvPr/>
        </p:nvSpPr>
        <p:spPr bwMode="auto">
          <a:xfrm>
            <a:off x="1676841" y="121143"/>
            <a:ext cx="5760640"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3</a:t>
            </a:r>
            <a:r>
              <a:rPr lang="en-US" altLang="ja-JP" sz="3200" b="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 </a:t>
            </a:r>
            <a:r>
              <a:rPr lang="en-US" altLang="ja-JP" sz="320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Energy Frontier Project</a:t>
            </a:r>
            <a:endParaRPr lang="en-US" altLang="ja-JP" sz="3200" b="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endParaRPr>
          </a:p>
        </p:txBody>
      </p:sp>
      <p:sp>
        <p:nvSpPr>
          <p:cNvPr id="11" name="スライド番号プレースホルダー 10"/>
          <p:cNvSpPr>
            <a:spLocks noGrp="1"/>
          </p:cNvSpPr>
          <p:nvPr>
            <p:ph type="sldNum" sz="quarter" idx="12"/>
          </p:nvPr>
        </p:nvSpPr>
        <p:spPr/>
        <p:txBody>
          <a:bodyPr/>
          <a:lstStyle/>
          <a:p>
            <a:fld id="{7551AC77-3FB6-4DE6-BE8E-A9C9F12454E6}" type="slidenum">
              <a:rPr kumimoji="1" lang="ja-JP" altLang="en-US" smtClean="0"/>
              <a:pPr/>
              <a:t>41</a:t>
            </a:fld>
            <a:endParaRPr kumimoji="1" lang="ja-JP" altLang="en-US"/>
          </a:p>
        </p:txBody>
      </p:sp>
      <p:sp>
        <p:nvSpPr>
          <p:cNvPr id="16" name="下矢印 15"/>
          <p:cNvSpPr/>
          <p:nvPr/>
        </p:nvSpPr>
        <p:spPr>
          <a:xfrm rot="630594">
            <a:off x="4481072" y="720327"/>
            <a:ext cx="320280" cy="1764384"/>
          </a:xfrm>
          <a:prstGeom prst="downArrow">
            <a:avLst/>
          </a:prstGeom>
          <a:solidFill>
            <a:schemeClr val="accent4">
              <a:lumMod val="60000"/>
              <a:lumOff val="40000"/>
              <a:alpha val="49020"/>
            </a:schemeClr>
          </a:solidFill>
          <a:ln w="28575">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7689067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2" y="135874"/>
            <a:ext cx="4217960" cy="3764740"/>
          </a:xfrm>
          <a:prstGeom prst="rect">
            <a:avLst/>
          </a:prstGeom>
        </p:spPr>
      </p:pic>
      <p:grpSp>
        <p:nvGrpSpPr>
          <p:cNvPr id="4" name="グループ化 3"/>
          <p:cNvGrpSpPr/>
          <p:nvPr/>
        </p:nvGrpSpPr>
        <p:grpSpPr>
          <a:xfrm>
            <a:off x="2538443" y="185945"/>
            <a:ext cx="6500929" cy="6653783"/>
            <a:chOff x="258692" y="1351289"/>
            <a:chExt cx="4512787" cy="4618895"/>
          </a:xfrm>
        </p:grpSpPr>
        <p:pic>
          <p:nvPicPr>
            <p:cNvPr id="5" name="図 4"/>
            <p:cNvPicPr>
              <a:picLocks noChangeAspect="1"/>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770310" y="4289529"/>
              <a:ext cx="3001169" cy="1680655"/>
            </a:xfrm>
            <a:prstGeom prst="rect">
              <a:avLst/>
            </a:prstGeom>
          </p:spPr>
        </p:pic>
        <p:sp>
          <p:nvSpPr>
            <p:cNvPr id="6" name="正方形/長方形 5"/>
            <p:cNvSpPr/>
            <p:nvPr/>
          </p:nvSpPr>
          <p:spPr>
            <a:xfrm>
              <a:off x="258692" y="1351289"/>
              <a:ext cx="1296404" cy="320477"/>
            </a:xfrm>
            <a:prstGeom prst="rect">
              <a:avLst/>
            </a:prstGeom>
            <a:noFill/>
          </p:spPr>
          <p:txBody>
            <a:bodyPr wrap="square" lIns="91440" tIns="45720" rIns="91440" bIns="45720">
              <a:spAutoFit/>
            </a:bodyPr>
            <a:lstStyle/>
            <a:p>
              <a:pPr algn="ctr" fontAlgn="auto">
                <a:spcBef>
                  <a:spcPts val="0"/>
                </a:spcBef>
                <a:spcAft>
                  <a:spcPts val="0"/>
                </a:spcAft>
              </a:pPr>
              <a:r>
                <a:rPr lang="en-US" altLang="ja-JP" sz="2400" b="1" i="1" dirty="0" smtClean="0">
                  <a:ln w="19050">
                    <a:solidFill>
                      <a:srgbClr val="1F497D">
                        <a:tint val="1000"/>
                      </a:srgbClr>
                    </a:solidFill>
                    <a:prstDash val="solid"/>
                  </a:ln>
                  <a:solidFill>
                    <a:srgbClr val="002060"/>
                  </a:solidFill>
                  <a:effectLst>
                    <a:outerShdw blurRad="50000" dist="50800" dir="7500000" algn="tl">
                      <a:srgbClr val="000000">
                        <a:shade val="5000"/>
                        <a:alpha val="35000"/>
                      </a:srgbClr>
                    </a:outerShdw>
                  </a:effectLst>
                  <a:latin typeface="Calibri"/>
                  <a:ea typeface="ＭＳ Ｐゴシック"/>
                </a:rPr>
                <a:t>July 4 2012</a:t>
              </a:r>
              <a:endParaRPr lang="ja-JP" altLang="en-US" sz="2400" b="1" i="1" dirty="0">
                <a:ln w="19050">
                  <a:solidFill>
                    <a:srgbClr val="1F497D">
                      <a:tint val="1000"/>
                    </a:srgbClr>
                  </a:solidFill>
                  <a:prstDash val="solid"/>
                </a:ln>
                <a:solidFill>
                  <a:srgbClr val="002060"/>
                </a:solidFill>
                <a:effectLst>
                  <a:outerShdw blurRad="50000" dist="50800" dir="7500000" algn="tl">
                    <a:srgbClr val="000000">
                      <a:shade val="5000"/>
                      <a:alpha val="35000"/>
                    </a:srgbClr>
                  </a:outerShdw>
                </a:effectLst>
                <a:latin typeface="Calibri"/>
                <a:ea typeface="ＭＳ Ｐゴシック"/>
              </a:endParaRPr>
            </a:p>
          </p:txBody>
        </p:sp>
      </p:grpSp>
      <p:sp>
        <p:nvSpPr>
          <p:cNvPr id="11" name="スライド番号プレースホルダー 10"/>
          <p:cNvSpPr>
            <a:spLocks noGrp="1"/>
          </p:cNvSpPr>
          <p:nvPr>
            <p:ph type="sldNum" sz="quarter" idx="12"/>
          </p:nvPr>
        </p:nvSpPr>
        <p:spPr/>
        <p:txBody>
          <a:bodyPr/>
          <a:lstStyle/>
          <a:p>
            <a:fld id="{7551AC77-3FB6-4DE6-BE8E-A9C9F12454E6}" type="slidenum">
              <a:rPr kumimoji="1" lang="ja-JP" altLang="en-US" smtClean="0"/>
              <a:pPr/>
              <a:t>42</a:t>
            </a:fld>
            <a:endParaRPr kumimoji="1" lang="ja-JP" altLang="en-US"/>
          </a:p>
        </p:txBody>
      </p:sp>
      <p:pic>
        <p:nvPicPr>
          <p:cNvPr id="7" name="図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79512" y="3883877"/>
            <a:ext cx="2507477" cy="1603921"/>
          </a:xfrm>
          <a:prstGeom prst="rect">
            <a:avLst/>
          </a:prstGeom>
        </p:spPr>
      </p:pic>
      <p:pic>
        <p:nvPicPr>
          <p:cNvPr id="18" name="図 1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773238" y="5229200"/>
            <a:ext cx="2632749" cy="1467815"/>
          </a:xfrm>
          <a:prstGeom prst="rect">
            <a:avLst/>
          </a:prstGeom>
        </p:spPr>
      </p:pic>
      <p:pic>
        <p:nvPicPr>
          <p:cNvPr id="12" name="図 11"/>
          <p:cNvPicPr>
            <a:picLocks noChangeAspect="1"/>
          </p:cNvPicPr>
          <p:nvPr/>
        </p:nvPicPr>
        <p:blipFill rotWithShape="1">
          <a:blip r:embed="rId7" cstate="print">
            <a:extLst>
              <a:ext uri="{BEBA8EAE-BF5A-486C-A8C5-ECC9F3942E4B}">
                <a14:imgProps xmlns:a14="http://schemas.microsoft.com/office/drawing/2010/main" xmlns="">
                  <a14:imgLayer r:embed="rId8">
                    <a14:imgEffect>
                      <a14:sharpenSoften amount="25000"/>
                    </a14:imgEffect>
                  </a14:imgLayer>
                </a14:imgProps>
              </a:ext>
              <a:ext uri="{28A0092B-C50C-407E-A947-70E740481C1C}">
                <a14:useLocalDpi xmlns:a14="http://schemas.microsoft.com/office/drawing/2010/main" xmlns="" val="0"/>
              </a:ext>
            </a:extLst>
          </a:blip>
          <a:srcRect/>
          <a:stretch/>
        </p:blipFill>
        <p:spPr>
          <a:xfrm>
            <a:off x="4716016" y="119411"/>
            <a:ext cx="4323356" cy="4200785"/>
          </a:xfrm>
          <a:prstGeom prst="rect">
            <a:avLst/>
          </a:prstGeom>
        </p:spPr>
      </p:pic>
    </p:spTree>
    <p:extLst>
      <p:ext uri="{BB962C8B-B14F-4D97-AF65-F5344CB8AC3E}">
        <p14:creationId xmlns:p14="http://schemas.microsoft.com/office/powerpoint/2010/main" xmlns="" val="197758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43</a:t>
            </a:fld>
            <a:endParaRPr kumimoji="1" lang="ja-JP" altLang="en-US"/>
          </a:p>
        </p:txBody>
      </p:sp>
      <p:grpSp>
        <p:nvGrpSpPr>
          <p:cNvPr id="17" name="グループ化 16"/>
          <p:cNvGrpSpPr/>
          <p:nvPr/>
        </p:nvGrpSpPr>
        <p:grpSpPr>
          <a:xfrm>
            <a:off x="107504" y="135970"/>
            <a:ext cx="8844364" cy="3320827"/>
            <a:chOff x="107504" y="3376668"/>
            <a:chExt cx="8844364" cy="3320827"/>
          </a:xfrm>
        </p:grpSpPr>
        <p:pic>
          <p:nvPicPr>
            <p:cNvPr id="6" name="図 5" descr="0102032-A5-at-72-dpi.jpg"/>
            <p:cNvPicPr>
              <a:picLocks noChangeAspect="1"/>
            </p:cNvPicPr>
            <p:nvPr/>
          </p:nvPicPr>
          <p:blipFill>
            <a:blip r:embed="rId2" cstate="print">
              <a:lum contrast="30000"/>
              <a:extLst>
                <a:ext uri="{28A0092B-C50C-407E-A947-70E740481C1C}">
                  <a14:useLocalDpi xmlns:a14="http://schemas.microsoft.com/office/drawing/2010/main" xmlns="" val="0"/>
                </a:ext>
              </a:extLst>
            </a:blip>
            <a:stretch>
              <a:fillRect/>
            </a:stretch>
          </p:blipFill>
          <p:spPr>
            <a:xfrm>
              <a:off x="107504" y="3778761"/>
              <a:ext cx="3917044" cy="2905707"/>
            </a:xfrm>
            <a:prstGeom prst="rect">
              <a:avLst/>
            </a:prstGeom>
          </p:spPr>
        </p:pic>
        <p:pic>
          <p:nvPicPr>
            <p:cNvPr id="8" name="Picture 5" descr="ATLAS.map.png"/>
            <p:cNvPicPr preferRelativeResize="0">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83968" y="3861048"/>
              <a:ext cx="4667900" cy="2836447"/>
            </a:xfrm>
            <a:prstGeom prst="rect">
              <a:avLst/>
            </a:prstGeom>
            <a:noFill/>
            <a:ln w="9525">
              <a:noFill/>
              <a:miter lim="800000"/>
              <a:headEnd/>
              <a:tailEnd/>
            </a:ln>
          </p:spPr>
        </p:pic>
        <p:pic>
          <p:nvPicPr>
            <p:cNvPr id="15" name="図 1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6894" y="3376668"/>
              <a:ext cx="1627584" cy="675346"/>
            </a:xfrm>
            <a:prstGeom prst="rect">
              <a:avLst/>
            </a:prstGeom>
          </p:spPr>
        </p:pic>
      </p:grpSp>
      <p:grpSp>
        <p:nvGrpSpPr>
          <p:cNvPr id="18" name="グループ化 17"/>
          <p:cNvGrpSpPr/>
          <p:nvPr/>
        </p:nvGrpSpPr>
        <p:grpSpPr>
          <a:xfrm>
            <a:off x="107504" y="3585743"/>
            <a:ext cx="8896492" cy="3241613"/>
            <a:chOff x="82622" y="236575"/>
            <a:chExt cx="8896492" cy="3241613"/>
          </a:xfrm>
        </p:grpSpPr>
        <p:pic>
          <p:nvPicPr>
            <p:cNvPr id="11" name="図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692864" y="620688"/>
              <a:ext cx="4286250" cy="2857500"/>
            </a:xfrm>
            <a:prstGeom prst="rect">
              <a:avLst/>
            </a:prstGeom>
          </p:spPr>
        </p:pic>
        <p:pic>
          <p:nvPicPr>
            <p:cNvPr id="10" name="図 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2622" y="801358"/>
              <a:ext cx="4541276" cy="2446826"/>
            </a:xfrm>
            <a:prstGeom prst="rect">
              <a:avLst/>
            </a:prstGeom>
          </p:spPr>
        </p:pic>
        <p:pic>
          <p:nvPicPr>
            <p:cNvPr id="14" name="図 13"/>
            <p:cNvPicPr>
              <a:picLocks noChangeAspect="1"/>
            </p:cNvPicPr>
            <p:nvPr/>
          </p:nvPicPr>
          <p:blipFill>
            <a:blip r:embed="rId7" cstate="print">
              <a:extLst>
                <a:ext uri="{BEBA8EAE-BF5A-486C-A8C5-ECC9F3942E4B}">
                  <a14:imgProps xmlns:a14="http://schemas.microsoft.com/office/drawing/2010/main" xmlns="">
                    <a14:imgLayer r:embed="rId8">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179272" y="236575"/>
              <a:ext cx="2159628" cy="868677"/>
            </a:xfrm>
            <a:prstGeom prst="rect">
              <a:avLst/>
            </a:prstGeom>
          </p:spPr>
        </p:pic>
      </p:grpSp>
      <p:sp>
        <p:nvSpPr>
          <p:cNvPr id="19" name="テキスト ボックス 18"/>
          <p:cNvSpPr txBox="1"/>
          <p:nvPr/>
        </p:nvSpPr>
        <p:spPr>
          <a:xfrm>
            <a:off x="7379961" y="1884683"/>
            <a:ext cx="604653" cy="307777"/>
          </a:xfrm>
          <a:prstGeom prst="rect">
            <a:avLst/>
          </a:prstGeom>
          <a:noFill/>
        </p:spPr>
        <p:txBody>
          <a:bodyPr wrap="none" rtlCol="0">
            <a:spAutoFit/>
          </a:bodyPr>
          <a:lstStyle/>
          <a:p>
            <a:r>
              <a:rPr kumimoji="1" lang="en-US" altLang="ja-JP" sz="1400" b="1" dirty="0" smtClean="0">
                <a:solidFill>
                  <a:srgbClr val="FF0000"/>
                </a:solidFill>
                <a:effectLst>
                  <a:outerShdw blurRad="38100" dist="38100" dir="2700000" algn="tl">
                    <a:srgbClr val="000000">
                      <a:alpha val="43137"/>
                    </a:srgbClr>
                  </a:outerShdw>
                </a:effectLst>
              </a:rPr>
              <a:t>China</a:t>
            </a:r>
            <a:endParaRPr kumimoji="1" lang="ja-JP" altLang="en-US" sz="1400" b="1" dirty="0">
              <a:solidFill>
                <a:srgbClr val="FF0000"/>
              </a:solidFill>
              <a:effectLst>
                <a:outerShdw blurRad="38100" dist="38100" dir="2700000" algn="tl">
                  <a:srgbClr val="000000">
                    <a:alpha val="43137"/>
                  </a:srgbClr>
                </a:outerShdw>
              </a:effectLst>
            </a:endParaRPr>
          </a:p>
        </p:txBody>
      </p:sp>
      <p:sp>
        <p:nvSpPr>
          <p:cNvPr id="20" name="テキスト ボックス 19"/>
          <p:cNvSpPr txBox="1"/>
          <p:nvPr/>
        </p:nvSpPr>
        <p:spPr>
          <a:xfrm>
            <a:off x="8116953" y="1749298"/>
            <a:ext cx="612668" cy="307777"/>
          </a:xfrm>
          <a:prstGeom prst="rect">
            <a:avLst/>
          </a:prstGeom>
          <a:noFill/>
        </p:spPr>
        <p:txBody>
          <a:bodyPr wrap="none" rtlCol="0">
            <a:spAutoFit/>
          </a:bodyPr>
          <a:lstStyle/>
          <a:p>
            <a:r>
              <a:rPr lang="en-US" altLang="ja-JP" sz="1400" b="1" dirty="0" smtClean="0">
                <a:solidFill>
                  <a:srgbClr val="0000FF"/>
                </a:solidFill>
                <a:effectLst>
                  <a:outerShdw blurRad="38100" dist="38100" dir="2700000" algn="tl">
                    <a:srgbClr val="000000">
                      <a:alpha val="43137"/>
                    </a:srgbClr>
                  </a:outerShdw>
                </a:effectLst>
              </a:rPr>
              <a:t>Japan</a:t>
            </a:r>
            <a:endParaRPr kumimoji="1" lang="ja-JP" altLang="en-US" sz="1400" b="1" dirty="0">
              <a:solidFill>
                <a:srgbClr val="0000FF"/>
              </a:solidFill>
              <a:effectLst>
                <a:outerShdw blurRad="38100" dist="38100" dir="2700000" algn="tl">
                  <a:srgbClr val="000000">
                    <a:alpha val="43137"/>
                  </a:srgbClr>
                </a:outerShdw>
              </a:effectLst>
            </a:endParaRPr>
          </a:p>
        </p:txBody>
      </p:sp>
      <p:sp>
        <p:nvSpPr>
          <p:cNvPr id="21" name="テキスト ボックス 20"/>
          <p:cNvSpPr txBox="1"/>
          <p:nvPr/>
        </p:nvSpPr>
        <p:spPr>
          <a:xfrm>
            <a:off x="3148307" y="4873022"/>
            <a:ext cx="604653" cy="307777"/>
          </a:xfrm>
          <a:prstGeom prst="rect">
            <a:avLst/>
          </a:prstGeom>
          <a:noFill/>
        </p:spPr>
        <p:txBody>
          <a:bodyPr wrap="none" rtlCol="0">
            <a:spAutoFit/>
          </a:bodyPr>
          <a:lstStyle/>
          <a:p>
            <a:r>
              <a:rPr kumimoji="1" lang="en-US" altLang="ja-JP" sz="1400" b="1" dirty="0" smtClean="0">
                <a:solidFill>
                  <a:srgbClr val="FF00FF"/>
                </a:solidFill>
                <a:effectLst>
                  <a:outerShdw blurRad="38100" dist="38100" dir="2700000" algn="tl">
                    <a:srgbClr val="000000">
                      <a:alpha val="43137"/>
                    </a:srgbClr>
                  </a:outerShdw>
                </a:effectLst>
              </a:rPr>
              <a:t>China</a:t>
            </a:r>
            <a:endParaRPr kumimoji="1" lang="ja-JP" altLang="en-US" sz="1400" b="1" dirty="0">
              <a:solidFill>
                <a:srgbClr val="FF00FF"/>
              </a:solidFill>
              <a:effectLst>
                <a:outerShdw blurRad="38100" dist="38100" dir="2700000" algn="tl">
                  <a:srgbClr val="000000">
                    <a:alpha val="43137"/>
                  </a:srgbClr>
                </a:outerShdw>
              </a:effectLst>
            </a:endParaRPr>
          </a:p>
        </p:txBody>
      </p:sp>
      <p:sp>
        <p:nvSpPr>
          <p:cNvPr id="22" name="テキスト ボックス 21"/>
          <p:cNvSpPr txBox="1"/>
          <p:nvPr/>
        </p:nvSpPr>
        <p:spPr>
          <a:xfrm>
            <a:off x="3851920" y="4719133"/>
            <a:ext cx="615810" cy="307777"/>
          </a:xfrm>
          <a:prstGeom prst="rect">
            <a:avLst/>
          </a:prstGeom>
          <a:noFill/>
        </p:spPr>
        <p:txBody>
          <a:bodyPr wrap="none" rtlCol="0">
            <a:spAutoFit/>
          </a:bodyPr>
          <a:lstStyle/>
          <a:p>
            <a:r>
              <a:rPr lang="en-US" altLang="ja-JP" sz="1400" b="1" dirty="0" smtClean="0">
                <a:solidFill>
                  <a:srgbClr val="FFFF00"/>
                </a:solidFill>
                <a:effectLst>
                  <a:outerShdw blurRad="38100" dist="38100" dir="2700000" algn="tl">
                    <a:srgbClr val="000000">
                      <a:alpha val="43137"/>
                    </a:srgbClr>
                  </a:outerShdw>
                </a:effectLst>
              </a:rPr>
              <a:t>Korea</a:t>
            </a:r>
            <a:endParaRPr kumimoji="1" lang="ja-JP" altLang="en-US" sz="1400" b="1" dirty="0">
              <a:solidFill>
                <a:srgbClr val="FFFF00"/>
              </a:solidFill>
              <a:effectLst>
                <a:outerShdw blurRad="38100" dist="38100" dir="2700000" algn="tl">
                  <a:srgbClr val="000000">
                    <a:alpha val="43137"/>
                  </a:srgbClr>
                </a:outerShdw>
              </a:effectLst>
            </a:endParaRPr>
          </a:p>
        </p:txBody>
      </p:sp>
      <p:sp>
        <p:nvSpPr>
          <p:cNvPr id="23" name="テキスト ボックス 22"/>
          <p:cNvSpPr txBox="1"/>
          <p:nvPr/>
        </p:nvSpPr>
        <p:spPr>
          <a:xfrm>
            <a:off x="3910165" y="5094518"/>
            <a:ext cx="707758" cy="307777"/>
          </a:xfrm>
          <a:prstGeom prst="rect">
            <a:avLst/>
          </a:prstGeom>
          <a:noFill/>
        </p:spPr>
        <p:txBody>
          <a:bodyPr wrap="none" rtlCol="0">
            <a:spAutoFit/>
          </a:bodyPr>
          <a:lstStyle/>
          <a:p>
            <a:r>
              <a:rPr lang="en-US" altLang="ja-JP" sz="1400" b="1" dirty="0" smtClean="0">
                <a:solidFill>
                  <a:srgbClr val="6600CC"/>
                </a:solidFill>
              </a:rPr>
              <a:t>Taiwan</a:t>
            </a:r>
            <a:endParaRPr kumimoji="1" lang="ja-JP" altLang="en-US" sz="1400" b="1" dirty="0">
              <a:solidFill>
                <a:srgbClr val="6600CC"/>
              </a:solidFill>
            </a:endParaRPr>
          </a:p>
        </p:txBody>
      </p:sp>
      <p:sp>
        <p:nvSpPr>
          <p:cNvPr id="24" name="テキスト ボックス 23"/>
          <p:cNvSpPr txBox="1"/>
          <p:nvPr/>
        </p:nvSpPr>
        <p:spPr>
          <a:xfrm>
            <a:off x="2857947" y="5250026"/>
            <a:ext cx="558166" cy="307777"/>
          </a:xfrm>
          <a:prstGeom prst="rect">
            <a:avLst/>
          </a:prstGeom>
          <a:noFill/>
        </p:spPr>
        <p:txBody>
          <a:bodyPr wrap="none" rtlCol="0">
            <a:spAutoFit/>
          </a:bodyPr>
          <a:lstStyle/>
          <a:p>
            <a:r>
              <a:rPr lang="en-US" altLang="ja-JP" sz="1400" b="1" dirty="0" smtClean="0">
                <a:solidFill>
                  <a:srgbClr val="00FFFF"/>
                </a:solidFill>
                <a:effectLst>
                  <a:outerShdw blurRad="38100" dist="38100" dir="2700000" algn="tl">
                    <a:srgbClr val="000000">
                      <a:alpha val="43137"/>
                    </a:srgbClr>
                  </a:outerShdw>
                </a:effectLst>
              </a:rPr>
              <a:t>India</a:t>
            </a:r>
            <a:endParaRPr kumimoji="1" lang="ja-JP" altLang="en-US" sz="1400" b="1" dirty="0">
              <a:solidFill>
                <a:srgbClr val="00FFFF"/>
              </a:solidFill>
              <a:effectLst>
                <a:outerShdw blurRad="38100" dist="38100" dir="2700000" algn="tl">
                  <a:srgbClr val="000000">
                    <a:alpha val="43137"/>
                  </a:srgbClr>
                </a:outerShdw>
              </a:effectLst>
            </a:endParaRPr>
          </a:p>
        </p:txBody>
      </p:sp>
      <p:sp>
        <p:nvSpPr>
          <p:cNvPr id="25" name="正方形/長方形 24"/>
          <p:cNvSpPr/>
          <p:nvPr/>
        </p:nvSpPr>
        <p:spPr>
          <a:xfrm>
            <a:off x="107504" y="135970"/>
            <a:ext cx="8896492" cy="332082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107504" y="3559589"/>
            <a:ext cx="8896492" cy="3267768"/>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3339225" y="5342865"/>
            <a:ext cx="827471" cy="307777"/>
          </a:xfrm>
          <a:prstGeom prst="rect">
            <a:avLst/>
          </a:prstGeom>
          <a:noFill/>
        </p:spPr>
        <p:txBody>
          <a:bodyPr wrap="none" rtlCol="0">
            <a:spAutoFit/>
          </a:bodyPr>
          <a:lstStyle/>
          <a:p>
            <a:r>
              <a:rPr lang="en-US" altLang="ja-JP" sz="1400" b="1" dirty="0" smtClean="0">
                <a:solidFill>
                  <a:schemeClr val="bg1"/>
                </a:solidFill>
                <a:effectLst>
                  <a:outerShdw blurRad="38100" dist="38100" dir="2700000" algn="tl">
                    <a:srgbClr val="000000">
                      <a:alpha val="43137"/>
                    </a:srgbClr>
                  </a:outerShdw>
                </a:effectLst>
              </a:rPr>
              <a:t>Thailand</a:t>
            </a:r>
            <a:endParaRPr kumimoji="1" lang="ja-JP" altLang="en-US" sz="1400" b="1" dirty="0">
              <a:solidFill>
                <a:schemeClr val="bg1"/>
              </a:solidFill>
              <a:effectLst>
                <a:outerShdw blurRad="38100" dist="38100" dir="2700000" algn="tl">
                  <a:srgbClr val="000000">
                    <a:alpha val="43137"/>
                  </a:srgbClr>
                </a:outerShdw>
              </a:effectLst>
            </a:endParaRPr>
          </a:p>
        </p:txBody>
      </p:sp>
      <p:sp>
        <p:nvSpPr>
          <p:cNvPr id="28" name="テキスト ボックス 27"/>
          <p:cNvSpPr txBox="1"/>
          <p:nvPr/>
        </p:nvSpPr>
        <p:spPr>
          <a:xfrm>
            <a:off x="3610812" y="6381328"/>
            <a:ext cx="1096326" cy="307777"/>
          </a:xfrm>
          <a:prstGeom prst="rect">
            <a:avLst/>
          </a:prstGeom>
          <a:noFill/>
        </p:spPr>
        <p:txBody>
          <a:bodyPr wrap="none" rtlCol="0">
            <a:spAutoFit/>
          </a:bodyPr>
          <a:lstStyle/>
          <a:p>
            <a:r>
              <a:rPr lang="en-US" altLang="ja-JP" sz="1400" b="1" dirty="0" err="1" smtClean="0">
                <a:solidFill>
                  <a:srgbClr val="000080"/>
                </a:solidFill>
              </a:rPr>
              <a:t>Newzealand</a:t>
            </a:r>
            <a:endParaRPr kumimoji="1" lang="ja-JP" altLang="en-US" sz="1400" b="1" dirty="0">
              <a:solidFill>
                <a:srgbClr val="000080"/>
              </a:solidFill>
            </a:endParaRPr>
          </a:p>
        </p:txBody>
      </p:sp>
    </p:spTree>
    <p:extLst>
      <p:ext uri="{BB962C8B-B14F-4D97-AF65-F5344CB8AC3E}">
        <p14:creationId xmlns:p14="http://schemas.microsoft.com/office/powerpoint/2010/main" xmlns="" val="40709283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81394" y="116632"/>
            <a:ext cx="3584058" cy="584775"/>
          </a:xfrm>
          <a:prstGeom prst="rect">
            <a:avLst/>
          </a:prstGeom>
          <a:solidFill>
            <a:schemeClr val="accent3">
              <a:lumMod val="75000"/>
            </a:schemeClr>
          </a:solidFill>
        </p:spPr>
        <p:txBody>
          <a:bodyPr wrap="none" lIns="91440" tIns="45720" rIns="91440" bIns="45720">
            <a:spAutoFit/>
          </a:bodyPr>
          <a:lstStyle/>
          <a:p>
            <a:pPr algn="ctr"/>
            <a:r>
              <a:rPr lang="en-US" altLang="ja-JP" sz="3200" b="1" dirty="0" smtClean="0">
                <a:ln w="19050">
                  <a:solidFill>
                    <a:srgbClr val="1F497D">
                      <a:tint val="1000"/>
                    </a:srgbClr>
                  </a:solidFill>
                  <a:prstDash val="solid"/>
                </a:ln>
                <a:solidFill>
                  <a:srgbClr val="000066"/>
                </a:solidFill>
                <a:effectLst>
                  <a:outerShdw blurRad="50000" dist="50800" dir="7500000" algn="tl">
                    <a:srgbClr val="000000">
                      <a:shade val="5000"/>
                      <a:alpha val="35000"/>
                    </a:srgbClr>
                  </a:outerShdw>
                </a:effectLst>
              </a:rPr>
              <a:t>Higgs : Welcome ILC</a:t>
            </a:r>
          </a:p>
        </p:txBody>
      </p:sp>
      <p:grpSp>
        <p:nvGrpSpPr>
          <p:cNvPr id="8" name="グループ化 7"/>
          <p:cNvGrpSpPr/>
          <p:nvPr/>
        </p:nvGrpSpPr>
        <p:grpSpPr>
          <a:xfrm>
            <a:off x="81394" y="0"/>
            <a:ext cx="8822763" cy="3861048"/>
            <a:chOff x="81394" y="0"/>
            <a:chExt cx="8822763" cy="3861048"/>
          </a:xfrm>
        </p:grpSpPr>
        <p:pic>
          <p:nvPicPr>
            <p:cNvPr id="3" name="図 2" descr="PNNL Lecture.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a:xfrm>
              <a:off x="3895230" y="0"/>
              <a:ext cx="5008927" cy="3861048"/>
            </a:xfrm>
            <a:prstGeom prst="rect">
              <a:avLst/>
            </a:prstGeom>
            <a:ln>
              <a:noFill/>
            </a:ln>
            <a:effectLst>
              <a:outerShdw blurRad="292100" dist="139700" dir="2700000" algn="tl" rotWithShape="0">
                <a:srgbClr val="333333">
                  <a:alpha val="65000"/>
                </a:srgbClr>
              </a:outerShdw>
            </a:effectLst>
          </p:spPr>
        </p:pic>
        <p:sp>
          <p:nvSpPr>
            <p:cNvPr id="7" name="テキスト ボックス 6"/>
            <p:cNvSpPr txBox="1"/>
            <p:nvPr/>
          </p:nvSpPr>
          <p:spPr>
            <a:xfrm>
              <a:off x="81394" y="980728"/>
              <a:ext cx="3818673" cy="1015663"/>
            </a:xfrm>
            <a:prstGeom prst="rect">
              <a:avLst/>
            </a:prstGeom>
            <a:noFill/>
          </p:spPr>
          <p:txBody>
            <a:bodyPr wrap="none" rtlCol="0">
              <a:spAutoFit/>
            </a:bodyPr>
            <a:lstStyle/>
            <a:p>
              <a:pPr algn="ctr"/>
              <a:r>
                <a:rPr lang="en-US" altLang="ja-JP" sz="2000" b="1" u="sng" dirty="0" smtClean="0">
                  <a:solidFill>
                    <a:srgbClr val="0000FF"/>
                  </a:solidFill>
                  <a:latin typeface="Comic Sans MS" pitchFamily="66" charset="0"/>
                </a:rPr>
                <a:t>Proton First, Electron Next !</a:t>
              </a:r>
            </a:p>
            <a:p>
              <a:pPr algn="ctr"/>
              <a:r>
                <a:rPr lang="en-US" altLang="ja-JP" sz="2000" b="1" u="sng" dirty="0" smtClean="0">
                  <a:solidFill>
                    <a:srgbClr val="000066"/>
                  </a:solidFill>
                  <a:latin typeface="Comic Sans MS" pitchFamily="66" charset="0"/>
                </a:rPr>
                <a:t>:</a:t>
              </a:r>
            </a:p>
            <a:p>
              <a:pPr algn="ctr"/>
              <a:r>
                <a:rPr lang="en-US" altLang="ja-JP" sz="2000" b="1" u="sng" dirty="0" smtClean="0">
                  <a:solidFill>
                    <a:srgbClr val="000066"/>
                  </a:solidFill>
                  <a:latin typeface="Comic Sans MS" pitchFamily="66" charset="0"/>
                </a:rPr>
                <a:t>Standard Strategy of HEP</a:t>
              </a:r>
              <a:endParaRPr lang="ja-JP" altLang="en-US" sz="2000" b="1" u="sng" dirty="0">
                <a:solidFill>
                  <a:srgbClr val="000066"/>
                </a:solidFill>
                <a:latin typeface="Comic Sans MS" pitchFamily="66" charset="0"/>
              </a:endParaRPr>
            </a:p>
          </p:txBody>
        </p:sp>
      </p:grpSp>
      <p:grpSp>
        <p:nvGrpSpPr>
          <p:cNvPr id="25" name="グループ化 24"/>
          <p:cNvGrpSpPr/>
          <p:nvPr/>
        </p:nvGrpSpPr>
        <p:grpSpPr>
          <a:xfrm>
            <a:off x="1" y="2204864"/>
            <a:ext cx="4644010" cy="2511148"/>
            <a:chOff x="1" y="2204864"/>
            <a:chExt cx="4644010" cy="2511148"/>
          </a:xfrm>
        </p:grpSpPr>
        <p:pic>
          <p:nvPicPr>
            <p:cNvPr id="13" name="Picture 5" descr="無題"/>
            <p:cNvPicPr>
              <a:picLocks noChangeAspect="1" noChangeArrowheads="1"/>
            </p:cNvPicPr>
            <p:nvPr/>
          </p:nvPicPr>
          <p:blipFill>
            <a:blip r:embed="rId3" cstate="print">
              <a:lum contrast="6000"/>
              <a:extLst>
                <a:ext uri="{28A0092B-C50C-407E-A947-70E740481C1C}">
                  <a14:useLocalDpi xmlns:a14="http://schemas.microsoft.com/office/drawing/2010/main" xmlns="" val="0"/>
                </a:ext>
              </a:extLst>
            </a:blip>
            <a:srcRect/>
            <a:stretch>
              <a:fillRect/>
            </a:stretch>
          </p:blipFill>
          <p:spPr bwMode="auto">
            <a:xfrm>
              <a:off x="1" y="2204864"/>
              <a:ext cx="3347864" cy="2511148"/>
            </a:xfrm>
            <a:prstGeom prst="rect">
              <a:avLst/>
            </a:prstGeom>
            <a:noFill/>
          </p:spPr>
        </p:pic>
        <p:cxnSp>
          <p:nvCxnSpPr>
            <p:cNvPr id="11" name="直線矢印コネクタ 10"/>
            <p:cNvCxnSpPr>
              <a:endCxn id="16" idx="3"/>
            </p:cNvCxnSpPr>
            <p:nvPr/>
          </p:nvCxnSpPr>
          <p:spPr>
            <a:xfrm rot="10800000">
              <a:off x="2711820" y="2620944"/>
              <a:ext cx="1932191" cy="15971"/>
            </a:xfrm>
            <a:prstGeom prst="straightConnector1">
              <a:avLst/>
            </a:prstGeom>
            <a:ln w="19050">
              <a:solidFill>
                <a:srgbClr val="FFFF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827585" y="2420888"/>
              <a:ext cx="1884234" cy="400110"/>
            </a:xfrm>
            <a:prstGeom prst="rect">
              <a:avLst/>
            </a:prstGeom>
            <a:solidFill>
              <a:srgbClr val="000066">
                <a:alpha val="50196"/>
              </a:srgbClr>
            </a:solidFill>
          </p:spPr>
          <p:txBody>
            <a:bodyPr wrap="none" rtlCol="0">
              <a:spAutoFit/>
            </a:bodyPr>
            <a:lstStyle/>
            <a:p>
              <a:r>
                <a:rPr lang="en-US" altLang="ja-JP" sz="2000" b="1" dirty="0" smtClean="0">
                  <a:solidFill>
                    <a:srgbClr val="FFFF00"/>
                  </a:solidFill>
                  <a:effectLst>
                    <a:outerShdw blurRad="38100" dist="38100" dir="2700000" algn="tl">
                      <a:srgbClr val="000000">
                        <a:alpha val="43137"/>
                      </a:srgbClr>
                    </a:outerShdw>
                  </a:effectLst>
                </a:rPr>
                <a:t>Open new road </a:t>
              </a:r>
              <a:endParaRPr lang="ja-JP" altLang="en-US" sz="2000" b="1" dirty="0">
                <a:solidFill>
                  <a:srgbClr val="FFFF00"/>
                </a:solidFill>
                <a:effectLst>
                  <a:outerShdw blurRad="38100" dist="38100" dir="2700000" algn="tl">
                    <a:srgbClr val="000000">
                      <a:alpha val="43137"/>
                    </a:srgbClr>
                  </a:outerShdw>
                </a:effectLst>
              </a:endParaRPr>
            </a:p>
          </p:txBody>
        </p:sp>
      </p:grpSp>
      <p:grpSp>
        <p:nvGrpSpPr>
          <p:cNvPr id="26" name="グループ化 25"/>
          <p:cNvGrpSpPr/>
          <p:nvPr/>
        </p:nvGrpSpPr>
        <p:grpSpPr>
          <a:xfrm>
            <a:off x="1" y="3429000"/>
            <a:ext cx="6804250" cy="3573016"/>
            <a:chOff x="5556766" y="3284984"/>
            <a:chExt cx="6804250" cy="3573016"/>
          </a:xfrm>
        </p:grpSpPr>
        <p:pic>
          <p:nvPicPr>
            <p:cNvPr id="20" name="Picture 4" descr="図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56766" y="4329842"/>
              <a:ext cx="3347864" cy="2528158"/>
            </a:xfrm>
            <a:prstGeom prst="rect">
              <a:avLst/>
            </a:prstGeom>
            <a:noFill/>
          </p:spPr>
        </p:pic>
        <p:sp>
          <p:nvSpPr>
            <p:cNvPr id="22" name="テキスト ボックス 21"/>
            <p:cNvSpPr txBox="1"/>
            <p:nvPr/>
          </p:nvSpPr>
          <p:spPr>
            <a:xfrm>
              <a:off x="6240333" y="6313874"/>
              <a:ext cx="2135008" cy="400110"/>
            </a:xfrm>
            <a:prstGeom prst="rect">
              <a:avLst/>
            </a:prstGeom>
            <a:solidFill>
              <a:srgbClr val="000066">
                <a:alpha val="50196"/>
              </a:srgbClr>
            </a:solidFill>
          </p:spPr>
          <p:txBody>
            <a:bodyPr wrap="none" rtlCol="0">
              <a:spAutoFit/>
            </a:bodyPr>
            <a:lstStyle/>
            <a:p>
              <a:r>
                <a:rPr lang="en-US" altLang="ja-JP" sz="2000" b="1" dirty="0" smtClean="0">
                  <a:solidFill>
                    <a:srgbClr val="FFFF00"/>
                  </a:solidFill>
                  <a:effectLst>
                    <a:outerShdw blurRad="38100" dist="38100" dir="2700000" algn="tl">
                      <a:srgbClr val="000000">
                        <a:alpha val="43137"/>
                      </a:srgbClr>
                    </a:outerShdw>
                  </a:effectLst>
                </a:rPr>
                <a:t>Make up the road </a:t>
              </a:r>
              <a:endParaRPr lang="ja-JP" altLang="en-US" sz="2000" b="1" dirty="0">
                <a:solidFill>
                  <a:srgbClr val="FFFF00"/>
                </a:solidFill>
                <a:effectLst>
                  <a:outerShdw blurRad="38100" dist="38100" dir="2700000" algn="tl">
                    <a:srgbClr val="000000">
                      <a:alpha val="43137"/>
                    </a:srgbClr>
                  </a:outerShdw>
                </a:effectLst>
              </a:endParaRPr>
            </a:p>
          </p:txBody>
        </p:sp>
        <p:cxnSp>
          <p:nvCxnSpPr>
            <p:cNvPr id="18" name="直線矢印コネクタ 17"/>
            <p:cNvCxnSpPr/>
            <p:nvPr/>
          </p:nvCxnSpPr>
          <p:spPr>
            <a:xfrm rot="10800000" flipV="1">
              <a:off x="7824509" y="3284984"/>
              <a:ext cx="4536507" cy="1584176"/>
            </a:xfrm>
            <a:prstGeom prst="straightConnector1">
              <a:avLst/>
            </a:prstGeom>
            <a:ln w="19050">
              <a:solidFill>
                <a:srgbClr val="FFFF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4499992" y="3851489"/>
            <a:ext cx="4032446" cy="3006512"/>
            <a:chOff x="1900156" y="4002473"/>
            <a:chExt cx="3829941" cy="2855527"/>
          </a:xfrm>
        </p:grpSpPr>
        <p:pic>
          <p:nvPicPr>
            <p:cNvPr id="24" name="図 23" descr="PNNL Lecture.jpg"/>
            <p:cNvPicPr>
              <a:picLocks noChangeAspect="1"/>
            </p:cNvPicPr>
            <p:nvPr/>
          </p:nvPicPr>
          <p:blipFill>
            <a:blip r:embed="rId5" cstate="print">
              <a:lum contrast="30000"/>
              <a:extLst>
                <a:ext uri="{28A0092B-C50C-407E-A947-70E740481C1C}">
                  <a14:useLocalDpi xmlns:a14="http://schemas.microsoft.com/office/drawing/2010/main" xmlns="" val="0"/>
                </a:ext>
              </a:extLst>
            </a:blip>
            <a:srcRect/>
            <a:stretch>
              <a:fillRect/>
            </a:stretch>
          </p:blipFill>
          <p:spPr>
            <a:xfrm>
              <a:off x="2483768" y="4002473"/>
              <a:ext cx="3246329" cy="2855527"/>
            </a:xfrm>
            <a:prstGeom prst="rect">
              <a:avLst/>
            </a:prstGeom>
            <a:ln>
              <a:noFill/>
            </a:ln>
            <a:effectLst>
              <a:outerShdw blurRad="292100" dist="139700" dir="2700000" algn="tl" rotWithShape="0">
                <a:srgbClr val="333333">
                  <a:alpha val="65000"/>
                </a:srgbClr>
              </a:outerShdw>
            </a:effectLst>
          </p:spPr>
        </p:pic>
        <p:sp>
          <p:nvSpPr>
            <p:cNvPr id="27" name="テキスト ボックス 26"/>
            <p:cNvSpPr txBox="1"/>
            <p:nvPr/>
          </p:nvSpPr>
          <p:spPr>
            <a:xfrm>
              <a:off x="1900156" y="5379388"/>
              <a:ext cx="2067233" cy="369332"/>
            </a:xfrm>
            <a:prstGeom prst="rect">
              <a:avLst/>
            </a:prstGeom>
            <a:noFill/>
          </p:spPr>
          <p:txBody>
            <a:bodyPr wrap="none" rtlCol="0">
              <a:spAutoFit/>
            </a:bodyPr>
            <a:lstStyle/>
            <a:p>
              <a:r>
                <a:rPr lang="en-US" altLang="ja-JP" b="1" dirty="0" smtClean="0">
                  <a:solidFill>
                    <a:prstClr val="black"/>
                  </a:solidFill>
                  <a:effectLst>
                    <a:outerShdw blurRad="38100" dist="38100" dir="2700000" algn="tl">
                      <a:srgbClr val="000000">
                        <a:alpha val="43137"/>
                      </a:srgbClr>
                    </a:outerShdw>
                  </a:effectLst>
                </a:rPr>
                <a:t>Higgs Particle Study</a:t>
              </a:r>
              <a:endParaRPr lang="ja-JP" altLang="en-US" b="1" dirty="0">
                <a:solidFill>
                  <a:prstClr val="black"/>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154274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dissolve">
                                      <p:cBhvr>
                                        <p:cTn id="11" dur="500"/>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up)">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711" y="-26915"/>
            <a:ext cx="2220480" cy="1077218"/>
          </a:xfrm>
          <a:prstGeom prst="rect">
            <a:avLst/>
          </a:prstGeom>
          <a:solidFill>
            <a:schemeClr val="accent3">
              <a:lumMod val="40000"/>
              <a:lumOff val="60000"/>
            </a:schemeClr>
          </a:solidFill>
          <a:effectLst>
            <a:outerShdw blurRad="76200" dir="18900000" sy="23000" kx="-1200000" algn="bl" rotWithShape="0">
              <a:prstClr val="black">
                <a:alpha val="20000"/>
              </a:prstClr>
            </a:outerShdw>
          </a:effectLst>
        </p:spPr>
        <p:txBody>
          <a:bodyPr wrap="square" rtlCol="0">
            <a:spAutoFit/>
          </a:bodyPr>
          <a:lstStyle/>
          <a:p>
            <a:pPr algn="ctr"/>
            <a:r>
              <a:rPr lang="en-US" altLang="ja-JP" sz="3200" b="1" dirty="0" smtClean="0">
                <a:solidFill>
                  <a:srgbClr val="002060"/>
                </a:solidFill>
                <a:latin typeface="Arial Narrow" pitchFamily="34" charset="0"/>
              </a:rPr>
              <a:t>ILC Project</a:t>
            </a:r>
          </a:p>
          <a:p>
            <a:pPr algn="ctr"/>
            <a:r>
              <a:rPr lang="en-US" altLang="ja-JP" sz="3200" b="1" dirty="0" smtClean="0">
                <a:solidFill>
                  <a:srgbClr val="002060"/>
                </a:solidFill>
                <a:latin typeface="Arial Narrow" pitchFamily="34" charset="0"/>
              </a:rPr>
              <a:t>in the Glob</a:t>
            </a:r>
            <a:endParaRPr kumimoji="1" lang="en-US" altLang="ja-JP" sz="3200" b="1" dirty="0" smtClean="0">
              <a:solidFill>
                <a:srgbClr val="002060"/>
              </a:solidFill>
              <a:latin typeface="Arial Narrow" pitchFamily="34" charset="0"/>
            </a:endParaRPr>
          </a:p>
        </p:txBody>
      </p:sp>
      <p:grpSp>
        <p:nvGrpSpPr>
          <p:cNvPr id="6" name="グループ化 29"/>
          <p:cNvGrpSpPr>
            <a:grpSpLocks/>
          </p:cNvGrpSpPr>
          <p:nvPr/>
        </p:nvGrpSpPr>
        <p:grpSpPr bwMode="auto">
          <a:xfrm>
            <a:off x="104190" y="1427332"/>
            <a:ext cx="2166415" cy="1843928"/>
            <a:chOff x="4807119" y="2643182"/>
            <a:chExt cx="3836847" cy="3098777"/>
          </a:xfrm>
        </p:grpSpPr>
        <p:grpSp>
          <p:nvGrpSpPr>
            <p:cNvPr id="7" name="グループ化 27"/>
            <p:cNvGrpSpPr>
              <a:grpSpLocks/>
            </p:cNvGrpSpPr>
            <p:nvPr/>
          </p:nvGrpSpPr>
          <p:grpSpPr bwMode="auto">
            <a:xfrm>
              <a:off x="4857751" y="2643182"/>
              <a:ext cx="3786214" cy="3098777"/>
              <a:chOff x="4786313" y="3500438"/>
              <a:chExt cx="3786214" cy="3098777"/>
            </a:xfrm>
          </p:grpSpPr>
          <p:grpSp>
            <p:nvGrpSpPr>
              <p:cNvPr id="15" name="グループ化 25"/>
              <p:cNvGrpSpPr>
                <a:grpSpLocks/>
              </p:cNvGrpSpPr>
              <p:nvPr/>
            </p:nvGrpSpPr>
            <p:grpSpPr bwMode="auto">
              <a:xfrm>
                <a:off x="4786313" y="3500438"/>
                <a:ext cx="3786214" cy="3098777"/>
                <a:chOff x="4786313" y="3500438"/>
                <a:chExt cx="3786214" cy="3098777"/>
              </a:xfrm>
            </p:grpSpPr>
            <p:pic>
              <p:nvPicPr>
                <p:cNvPr id="17" name="Picture 3" descr="Horizon035"/>
                <p:cNvPicPr>
                  <a:picLocks noChangeAspect="1" noChangeArrowheads="1"/>
                </p:cNvPicPr>
                <p:nvPr/>
              </p:nvPicPr>
              <p:blipFill>
                <a:blip r:embed="rId2" cstate="print">
                  <a:lum contrast="6000"/>
                  <a:extLst>
                    <a:ext uri="{28A0092B-C50C-407E-A947-70E740481C1C}">
                      <a14:useLocalDpi xmlns:a14="http://schemas.microsoft.com/office/drawing/2010/main" xmlns="" val="0"/>
                    </a:ext>
                  </a:extLst>
                </a:blip>
                <a:srcRect/>
                <a:stretch>
                  <a:fillRect/>
                </a:stretch>
              </p:blipFill>
              <p:spPr bwMode="auto">
                <a:xfrm>
                  <a:off x="4786313" y="3500438"/>
                  <a:ext cx="3786214" cy="3098777"/>
                </a:xfrm>
                <a:prstGeom prst="rect">
                  <a:avLst/>
                </a:prstGeom>
                <a:solidFill>
                  <a:srgbClr val="000066"/>
                </a:solidFill>
                <a:ln w="9525">
                  <a:noFill/>
                  <a:miter lim="800000"/>
                  <a:headEnd/>
                  <a:tailEnd/>
                </a:ln>
              </p:spPr>
            </p:pic>
            <p:sp>
              <p:nvSpPr>
                <p:cNvPr id="18" name="正方形/長方形 23"/>
                <p:cNvSpPr>
                  <a:spLocks noChangeArrowheads="1"/>
                </p:cNvSpPr>
                <p:nvPr/>
              </p:nvSpPr>
              <p:spPr bwMode="auto">
                <a:xfrm>
                  <a:off x="4786314" y="3500438"/>
                  <a:ext cx="214314" cy="1428760"/>
                </a:xfrm>
                <a:prstGeom prst="rect">
                  <a:avLst/>
                </a:prstGeom>
                <a:solidFill>
                  <a:schemeClr val="tx1"/>
                </a:solidFill>
                <a:ln w="9525" algn="ctr">
                  <a:solidFill>
                    <a:schemeClr val="tx1"/>
                  </a:solidFill>
                  <a:round/>
                  <a:headEnd/>
                  <a:tailEnd/>
                </a:ln>
              </p:spPr>
              <p:txBody>
                <a:bodyPr/>
                <a:lstStyle/>
                <a:p>
                  <a:endParaRPr lang="ja-JP" altLang="en-US"/>
                </a:p>
              </p:txBody>
            </p:sp>
            <p:sp>
              <p:nvSpPr>
                <p:cNvPr id="19" name="正方形/長方形 24"/>
                <p:cNvSpPr>
                  <a:spLocks noChangeArrowheads="1"/>
                </p:cNvSpPr>
                <p:nvPr/>
              </p:nvSpPr>
              <p:spPr bwMode="auto">
                <a:xfrm>
                  <a:off x="4786314" y="5286388"/>
                  <a:ext cx="214314" cy="1285884"/>
                </a:xfrm>
                <a:prstGeom prst="rect">
                  <a:avLst/>
                </a:prstGeom>
                <a:solidFill>
                  <a:schemeClr val="tx1"/>
                </a:solidFill>
                <a:ln w="9525" algn="ctr">
                  <a:solidFill>
                    <a:schemeClr val="tx1"/>
                  </a:solidFill>
                  <a:round/>
                  <a:headEnd/>
                  <a:tailEnd/>
                </a:ln>
              </p:spPr>
              <p:txBody>
                <a:bodyPr/>
                <a:lstStyle/>
                <a:p>
                  <a:endParaRPr lang="ja-JP" altLang="en-US"/>
                </a:p>
              </p:txBody>
            </p:sp>
          </p:grpSp>
          <p:sp>
            <p:nvSpPr>
              <p:cNvPr id="16" name="正方形/長方形 26"/>
              <p:cNvSpPr>
                <a:spLocks noChangeArrowheads="1"/>
              </p:cNvSpPr>
              <p:nvPr/>
            </p:nvSpPr>
            <p:spPr bwMode="auto">
              <a:xfrm>
                <a:off x="5143504" y="5786454"/>
                <a:ext cx="785818" cy="714380"/>
              </a:xfrm>
              <a:prstGeom prst="rect">
                <a:avLst/>
              </a:prstGeom>
              <a:solidFill>
                <a:schemeClr val="tx1"/>
              </a:solidFill>
              <a:ln w="9525" algn="ctr">
                <a:solidFill>
                  <a:schemeClr val="tx1"/>
                </a:solidFill>
                <a:round/>
                <a:headEnd/>
                <a:tailEnd/>
              </a:ln>
            </p:spPr>
            <p:txBody>
              <a:bodyPr/>
              <a:lstStyle/>
              <a:p>
                <a:endParaRPr lang="ja-JP" altLang="en-US"/>
              </a:p>
            </p:txBody>
          </p:sp>
        </p:grpSp>
        <p:grpSp>
          <p:nvGrpSpPr>
            <p:cNvPr id="8" name="グループ化 21"/>
            <p:cNvGrpSpPr>
              <a:grpSpLocks/>
            </p:cNvGrpSpPr>
            <p:nvPr/>
          </p:nvGrpSpPr>
          <p:grpSpPr bwMode="auto">
            <a:xfrm>
              <a:off x="4807119" y="4364727"/>
              <a:ext cx="3836847" cy="1316369"/>
              <a:chOff x="3806965" y="4936220"/>
              <a:chExt cx="3836847" cy="1316369"/>
            </a:xfrm>
          </p:grpSpPr>
          <p:grpSp>
            <p:nvGrpSpPr>
              <p:cNvPr id="9" name="グループ化 25"/>
              <p:cNvGrpSpPr>
                <a:grpSpLocks/>
              </p:cNvGrpSpPr>
              <p:nvPr/>
            </p:nvGrpSpPr>
            <p:grpSpPr bwMode="auto">
              <a:xfrm>
                <a:off x="3806965" y="4936220"/>
                <a:ext cx="3694477" cy="609302"/>
                <a:chOff x="3306922" y="4936162"/>
                <a:chExt cx="3694391" cy="609901"/>
              </a:xfrm>
            </p:grpSpPr>
            <p:sp>
              <p:nvSpPr>
                <p:cNvPr id="13" name="テキスト ボックス 19"/>
                <p:cNvSpPr txBox="1">
                  <a:spLocks noChangeArrowheads="1"/>
                </p:cNvSpPr>
                <p:nvPr/>
              </p:nvSpPr>
              <p:spPr bwMode="auto">
                <a:xfrm>
                  <a:off x="3306922" y="4936162"/>
                  <a:ext cx="514873" cy="523734"/>
                </a:xfrm>
                <a:prstGeom prst="rect">
                  <a:avLst/>
                </a:prstGeom>
                <a:noFill/>
                <a:ln w="9525">
                  <a:noFill/>
                  <a:miter lim="800000"/>
                  <a:headEnd/>
                  <a:tailEnd/>
                </a:ln>
              </p:spPr>
              <p:txBody>
                <a:bodyPr wrap="none">
                  <a:spAutoFit/>
                </a:bodyPr>
                <a:lstStyle/>
                <a:p>
                  <a:r>
                    <a:rPr lang="en-US" altLang="ja-JP" sz="2800">
                      <a:solidFill>
                        <a:srgbClr val="CCECFF"/>
                      </a:solidFill>
                    </a:rPr>
                    <a:t>e</a:t>
                  </a:r>
                  <a:r>
                    <a:rPr lang="en-US" altLang="ja-JP" sz="2800" baseline="30000">
                      <a:solidFill>
                        <a:srgbClr val="CCECFF"/>
                      </a:solidFill>
                    </a:rPr>
                    <a:t>-</a:t>
                  </a:r>
                  <a:endParaRPr lang="ja-JP" altLang="en-US" sz="2800" baseline="30000">
                    <a:solidFill>
                      <a:srgbClr val="CCECFF"/>
                    </a:solidFill>
                  </a:endParaRPr>
                </a:p>
              </p:txBody>
            </p:sp>
            <p:sp>
              <p:nvSpPr>
                <p:cNvPr id="14" name="テキスト ボックス 20"/>
                <p:cNvSpPr txBox="1">
                  <a:spLocks noChangeArrowheads="1"/>
                </p:cNvSpPr>
                <p:nvPr/>
              </p:nvSpPr>
              <p:spPr bwMode="auto">
                <a:xfrm>
                  <a:off x="6443159" y="5022328"/>
                  <a:ext cx="558154" cy="523735"/>
                </a:xfrm>
                <a:prstGeom prst="rect">
                  <a:avLst/>
                </a:prstGeom>
                <a:noFill/>
                <a:ln w="9525">
                  <a:noFill/>
                  <a:miter lim="800000"/>
                  <a:headEnd/>
                  <a:tailEnd/>
                </a:ln>
              </p:spPr>
              <p:txBody>
                <a:bodyPr wrap="none">
                  <a:spAutoFit/>
                </a:bodyPr>
                <a:lstStyle/>
                <a:p>
                  <a:r>
                    <a:rPr lang="en-US" altLang="ja-JP" sz="2800">
                      <a:solidFill>
                        <a:srgbClr val="CCECFF"/>
                      </a:solidFill>
                    </a:rPr>
                    <a:t>e</a:t>
                  </a:r>
                  <a:r>
                    <a:rPr lang="en-US" altLang="ja-JP" sz="2800" baseline="30000">
                      <a:solidFill>
                        <a:srgbClr val="CCECFF"/>
                      </a:solidFill>
                    </a:rPr>
                    <a:t>+</a:t>
                  </a:r>
                  <a:endParaRPr lang="ja-JP" altLang="en-US" sz="2800" baseline="30000">
                    <a:solidFill>
                      <a:srgbClr val="CCECFF"/>
                    </a:solidFill>
                  </a:endParaRPr>
                </a:p>
              </p:txBody>
            </p:sp>
          </p:grpSp>
          <p:grpSp>
            <p:nvGrpSpPr>
              <p:cNvPr id="10" name="グループ化 26"/>
              <p:cNvGrpSpPr>
                <a:grpSpLocks/>
              </p:cNvGrpSpPr>
              <p:nvPr/>
            </p:nvGrpSpPr>
            <p:grpSpPr bwMode="auto">
              <a:xfrm>
                <a:off x="3990955" y="5717673"/>
                <a:ext cx="3652857" cy="534916"/>
                <a:chOff x="3419475" y="5934812"/>
                <a:chExt cx="3652883" cy="534357"/>
              </a:xfrm>
            </p:grpSpPr>
            <p:cxnSp>
              <p:nvCxnSpPr>
                <p:cNvPr id="11" name="直線コネクタ 10"/>
                <p:cNvCxnSpPr/>
                <p:nvPr/>
              </p:nvCxnSpPr>
              <p:spPr bwMode="auto">
                <a:xfrm>
                  <a:off x="3419475" y="6184883"/>
                  <a:ext cx="3652883" cy="1911"/>
                </a:xfrm>
                <a:prstGeom prst="line">
                  <a:avLst/>
                </a:prstGeom>
                <a:ln>
                  <a:solidFill>
                    <a:srgbClr val="CC99FF"/>
                  </a:solidFill>
                  <a:prstDash val="sysDash"/>
                  <a:headEnd type="triangl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12" name="テキスト ボックス 23"/>
                <p:cNvSpPr txBox="1">
                  <a:spLocks noChangeArrowheads="1"/>
                </p:cNvSpPr>
                <p:nvPr/>
              </p:nvSpPr>
              <p:spPr bwMode="auto">
                <a:xfrm>
                  <a:off x="4434506" y="5934812"/>
                  <a:ext cx="1831605" cy="534357"/>
                </a:xfrm>
                <a:prstGeom prst="rect">
                  <a:avLst/>
                </a:prstGeom>
                <a:solidFill>
                  <a:srgbClr val="000000"/>
                </a:solidFill>
                <a:ln w="9525">
                  <a:noFill/>
                  <a:miter lim="800000"/>
                  <a:headEnd/>
                  <a:tailEnd/>
                </a:ln>
              </p:spPr>
              <p:txBody>
                <a:bodyPr wrap="none">
                  <a:spAutoFit/>
                </a:bodyPr>
                <a:lstStyle/>
                <a:p>
                  <a:r>
                    <a:rPr lang="en-US" altLang="ja-JP" sz="1600" dirty="0">
                      <a:solidFill>
                        <a:srgbClr val="CCECFF"/>
                      </a:solidFill>
                    </a:rPr>
                    <a:t>3</a:t>
                  </a:r>
                  <a:r>
                    <a:rPr lang="en-US" altLang="ja-JP" sz="1600" dirty="0" smtClean="0">
                      <a:solidFill>
                        <a:srgbClr val="CCECFF"/>
                      </a:solidFill>
                    </a:rPr>
                    <a:t>0 ~ 50 km</a:t>
                  </a:r>
                  <a:endParaRPr lang="ja-JP" altLang="en-US" sz="1600" dirty="0">
                    <a:solidFill>
                      <a:srgbClr val="CCECFF"/>
                    </a:solidFill>
                  </a:endParaRPr>
                </a:p>
              </p:txBody>
            </p:sp>
          </p:grpSp>
        </p:grpSp>
      </p:grpSp>
      <p:pic>
        <p:nvPicPr>
          <p:cNvPr id="27" name="図 2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4886" y="-48293"/>
            <a:ext cx="6426612" cy="2500482"/>
          </a:xfrm>
          <a:prstGeom prst="rect">
            <a:avLst/>
          </a:prstGeom>
        </p:spPr>
      </p:pic>
      <p:grpSp>
        <p:nvGrpSpPr>
          <p:cNvPr id="24" name="グループ化 23"/>
          <p:cNvGrpSpPr/>
          <p:nvPr/>
        </p:nvGrpSpPr>
        <p:grpSpPr>
          <a:xfrm>
            <a:off x="3904140" y="3066599"/>
            <a:ext cx="5227358" cy="3470605"/>
            <a:chOff x="3916642" y="257862"/>
            <a:chExt cx="5227358" cy="3470605"/>
          </a:xfrm>
        </p:grpSpPr>
        <p:grpSp>
          <p:nvGrpSpPr>
            <p:cNvPr id="25" name="グループ化 24"/>
            <p:cNvGrpSpPr/>
            <p:nvPr/>
          </p:nvGrpSpPr>
          <p:grpSpPr>
            <a:xfrm>
              <a:off x="3916642" y="257862"/>
              <a:ext cx="5227358" cy="3162828"/>
              <a:chOff x="3851920" y="257862"/>
              <a:chExt cx="5227358" cy="3162828"/>
            </a:xfrm>
          </p:grpSpPr>
          <p:pic>
            <p:nvPicPr>
              <p:cNvPr id="2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09174" y="257862"/>
                <a:ext cx="4770104" cy="2744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 name="Picture 4" descr="20071004_ftr1_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508104" y="2780928"/>
                <a:ext cx="612775"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 name="Picture 2" descr="barrybarish"/>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430298" y="2777752"/>
                <a:ext cx="563563"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 name="テキスト ボックス 31"/>
              <p:cNvSpPr txBox="1"/>
              <p:nvPr/>
            </p:nvSpPr>
            <p:spPr>
              <a:xfrm>
                <a:off x="3851920" y="257862"/>
                <a:ext cx="1297150" cy="369332"/>
              </a:xfrm>
              <a:prstGeom prst="rect">
                <a:avLst/>
              </a:prstGeom>
              <a:noFill/>
            </p:spPr>
            <p:txBody>
              <a:bodyPr wrap="none" rtlCol="0">
                <a:spAutoFit/>
              </a:bodyPr>
              <a:lstStyle/>
              <a:p>
                <a:r>
                  <a:rPr lang="en-US" altLang="ja-JP" b="1" dirty="0" smtClean="0">
                    <a:solidFill>
                      <a:srgbClr val="002060"/>
                    </a:solidFill>
                  </a:rPr>
                  <a:t>2004 - </a:t>
                </a:r>
                <a:r>
                  <a:rPr kumimoji="1" lang="en-US" altLang="ja-JP" b="1" dirty="0" smtClean="0">
                    <a:solidFill>
                      <a:srgbClr val="002060"/>
                    </a:solidFill>
                  </a:rPr>
                  <a:t>2012</a:t>
                </a:r>
                <a:endParaRPr kumimoji="1" lang="ja-JP" altLang="en-US" b="1" dirty="0">
                  <a:solidFill>
                    <a:srgbClr val="002060"/>
                  </a:solidFill>
                </a:endParaRPr>
              </a:p>
            </p:txBody>
          </p:sp>
        </p:grpSp>
        <p:sp>
          <p:nvSpPr>
            <p:cNvPr id="26" name="テキスト ボックス 25"/>
            <p:cNvSpPr txBox="1"/>
            <p:nvPr/>
          </p:nvSpPr>
          <p:spPr>
            <a:xfrm>
              <a:off x="6366271" y="3420690"/>
              <a:ext cx="821059" cy="307777"/>
            </a:xfrm>
            <a:prstGeom prst="rect">
              <a:avLst/>
            </a:prstGeom>
            <a:noFill/>
          </p:spPr>
          <p:txBody>
            <a:bodyPr wrap="none" rtlCol="0">
              <a:spAutoFit/>
            </a:bodyPr>
            <a:lstStyle/>
            <a:p>
              <a:r>
                <a:rPr kumimoji="1" lang="en-US" altLang="ja-JP" sz="1400" dirty="0" smtClean="0"/>
                <a:t>B. </a:t>
              </a:r>
              <a:r>
                <a:rPr kumimoji="1" lang="en-US" altLang="ja-JP" sz="1400" dirty="0" err="1" smtClean="0"/>
                <a:t>Barish</a:t>
              </a:r>
              <a:endParaRPr kumimoji="1" lang="ja-JP" altLang="en-US" sz="1400" dirty="0"/>
            </a:p>
          </p:txBody>
        </p:sp>
        <p:sp>
          <p:nvSpPr>
            <p:cNvPr id="28" name="テキスト ボックス 27"/>
            <p:cNvSpPr txBox="1"/>
            <p:nvPr/>
          </p:nvSpPr>
          <p:spPr>
            <a:xfrm>
              <a:off x="5419097" y="3420690"/>
              <a:ext cx="924740" cy="307777"/>
            </a:xfrm>
            <a:prstGeom prst="rect">
              <a:avLst/>
            </a:prstGeom>
            <a:noFill/>
          </p:spPr>
          <p:txBody>
            <a:bodyPr wrap="none" rtlCol="0">
              <a:spAutoFit/>
            </a:bodyPr>
            <a:lstStyle/>
            <a:p>
              <a:r>
                <a:rPr lang="en-US" altLang="ja-JP" sz="1400" dirty="0"/>
                <a:t>S</a:t>
              </a:r>
              <a:r>
                <a:rPr kumimoji="1" lang="en-US" altLang="ja-JP" sz="1400" dirty="0" smtClean="0"/>
                <a:t>. Yamada</a:t>
              </a:r>
              <a:endParaRPr kumimoji="1" lang="ja-JP" altLang="en-US" sz="1400" dirty="0"/>
            </a:p>
          </p:txBody>
        </p:sp>
      </p:grpSp>
      <p:pic>
        <p:nvPicPr>
          <p:cNvPr id="33" name="図 32" descr="linearcollider5.jpg"/>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a:xfrm>
            <a:off x="72223" y="3842768"/>
            <a:ext cx="3774493" cy="2540547"/>
          </a:xfrm>
          <a:prstGeom prst="rect">
            <a:avLst/>
          </a:prstGeom>
        </p:spPr>
      </p:pic>
      <p:sp>
        <p:nvSpPr>
          <p:cNvPr id="34" name="テキスト ボックス 33"/>
          <p:cNvSpPr txBox="1"/>
          <p:nvPr/>
        </p:nvSpPr>
        <p:spPr>
          <a:xfrm>
            <a:off x="436294" y="6044761"/>
            <a:ext cx="3220241" cy="338554"/>
          </a:xfrm>
          <a:prstGeom prst="rect">
            <a:avLst/>
          </a:prstGeom>
          <a:noFill/>
        </p:spPr>
        <p:txBody>
          <a:bodyPr wrap="none" rtlCol="0">
            <a:spAutoFit/>
          </a:bodyPr>
          <a:lstStyle/>
          <a:p>
            <a:r>
              <a:rPr lang="en-US" altLang="ja-JP" sz="1600" b="1" i="1" dirty="0" smtClean="0">
                <a:solidFill>
                  <a:srgbClr val="00FFFF"/>
                </a:solidFill>
                <a:effectLst>
                  <a:outerShdw blurRad="38100" dist="38100" dir="2700000" algn="tl">
                    <a:srgbClr val="000000">
                      <a:alpha val="43137"/>
                    </a:srgbClr>
                  </a:outerShdw>
                </a:effectLst>
                <a:latin typeface="Gisha" pitchFamily="34" charset="-79"/>
                <a:cs typeface="Gisha" pitchFamily="34" charset="-79"/>
              </a:rPr>
              <a:t>from Warm to Cold Technology</a:t>
            </a:r>
            <a:endParaRPr lang="ja-JP" altLang="en-US" sz="1600" b="1" i="1" dirty="0">
              <a:solidFill>
                <a:srgbClr val="00FFFF"/>
              </a:solidFill>
              <a:effectLst>
                <a:outerShdw blurRad="38100" dist="38100" dir="2700000" algn="tl">
                  <a:srgbClr val="000000">
                    <a:alpha val="43137"/>
                  </a:srgbClr>
                </a:outerShdw>
              </a:effectLst>
              <a:latin typeface="Gisha" pitchFamily="34" charset="-79"/>
              <a:cs typeface="Gisha" pitchFamily="34" charset="-79"/>
            </a:endParaRPr>
          </a:p>
        </p:txBody>
      </p:sp>
    </p:spTree>
    <p:extLst>
      <p:ext uri="{BB962C8B-B14F-4D97-AF65-F5344CB8AC3E}">
        <p14:creationId xmlns:p14="http://schemas.microsoft.com/office/powerpoint/2010/main" xmlns="" val="180264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62000"/>
          </a:xfrm>
        </p:spPr>
        <p:txBody>
          <a:bodyPr>
            <a:normAutofit/>
          </a:bodyPr>
          <a:lstStyle/>
          <a:p>
            <a:r>
              <a:rPr lang="en-US" altLang="ja-JP" sz="3600" b="0" dirty="0" smtClean="0"/>
              <a:t>ILC Physics</a:t>
            </a:r>
            <a:endParaRPr lang="ja-JP" altLang="en-US" sz="3600" b="0" dirty="0"/>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46</a:t>
            </a:fld>
            <a:endParaRPr lang="en-US" altLang="ja-JP"/>
          </a:p>
        </p:txBody>
      </p:sp>
      <p:sp>
        <p:nvSpPr>
          <p:cNvPr id="6" name="コンテンツ プレースホルダ 5"/>
          <p:cNvSpPr>
            <a:spLocks noGrp="1"/>
          </p:cNvSpPr>
          <p:nvPr>
            <p:ph idx="1"/>
          </p:nvPr>
        </p:nvSpPr>
        <p:spPr>
          <a:xfrm>
            <a:off x="152400" y="838200"/>
            <a:ext cx="5562600" cy="5943600"/>
          </a:xfrm>
        </p:spPr>
        <p:txBody>
          <a:bodyPr>
            <a:normAutofit/>
          </a:bodyPr>
          <a:lstStyle/>
          <a:p>
            <a:r>
              <a:rPr lang="en-US" altLang="ja-JP" sz="2000" dirty="0" smtClean="0">
                <a:solidFill>
                  <a:srgbClr val="FF0000"/>
                </a:solidFill>
                <a:latin typeface="Times"/>
                <a:cs typeface="Times"/>
              </a:rPr>
              <a:t>LHC discovery of Higgs-like particle :</a:t>
            </a:r>
          </a:p>
          <a:p>
            <a:pPr lvl="1"/>
            <a:r>
              <a:rPr lang="en-US" altLang="ja-JP" sz="1800" dirty="0" smtClean="0">
                <a:solidFill>
                  <a:srgbClr val="CBC4E9"/>
                </a:solidFill>
                <a:latin typeface="Times"/>
                <a:cs typeface="Times"/>
              </a:rPr>
              <a:t>Beginning of new era of particle physics</a:t>
            </a:r>
          </a:p>
          <a:p>
            <a:pPr lvl="2"/>
            <a:r>
              <a:rPr lang="en-US" altLang="ja-JP" sz="1600" dirty="0" smtClean="0">
                <a:solidFill>
                  <a:srgbClr val="F5CBC6"/>
                </a:solidFill>
                <a:latin typeface="Times"/>
                <a:cs typeface="Times"/>
              </a:rPr>
              <a:t>Is it the Standard Model Higgs?</a:t>
            </a:r>
          </a:p>
          <a:p>
            <a:pPr lvl="2"/>
            <a:r>
              <a:rPr lang="en-US" altLang="ja-JP" sz="1600" dirty="0" smtClean="0">
                <a:solidFill>
                  <a:srgbClr val="F5CBC6"/>
                </a:solidFill>
                <a:latin typeface="Times"/>
                <a:cs typeface="Times"/>
              </a:rPr>
              <a:t>Where is the dark matter?</a:t>
            </a:r>
          </a:p>
          <a:p>
            <a:pPr lvl="2"/>
            <a:r>
              <a:rPr lang="en-US" altLang="ja-JP" sz="1600" dirty="0" smtClean="0">
                <a:solidFill>
                  <a:srgbClr val="F5CBC6"/>
                </a:solidFill>
                <a:latin typeface="Times"/>
                <a:cs typeface="Times"/>
              </a:rPr>
              <a:t>Is there really new physics at </a:t>
            </a:r>
            <a:r>
              <a:rPr lang="en-US" altLang="ja-JP" sz="1600" dirty="0" err="1" smtClean="0">
                <a:solidFill>
                  <a:srgbClr val="F5CBC6"/>
                </a:solidFill>
                <a:latin typeface="Times"/>
                <a:cs typeface="Times"/>
              </a:rPr>
              <a:t>Terascale</a:t>
            </a:r>
            <a:r>
              <a:rPr lang="en-US" altLang="ja-JP" sz="1600" dirty="0" smtClean="0">
                <a:solidFill>
                  <a:srgbClr val="F5CBC6"/>
                </a:solidFill>
                <a:latin typeface="Times"/>
                <a:cs typeface="Times"/>
              </a:rPr>
              <a:t>?</a:t>
            </a:r>
          </a:p>
          <a:p>
            <a:r>
              <a:rPr lang="en-US" altLang="ja-JP" sz="2000" dirty="0" smtClean="0">
                <a:solidFill>
                  <a:srgbClr val="FEFFFD"/>
                </a:solidFill>
                <a:latin typeface="Times"/>
                <a:cs typeface="Times"/>
              </a:rPr>
              <a:t>ILC Higgs</a:t>
            </a:r>
          </a:p>
          <a:p>
            <a:pPr lvl="1"/>
            <a:r>
              <a:rPr lang="en-US" altLang="ja-JP" sz="1800" dirty="0" smtClean="0">
                <a:solidFill>
                  <a:schemeClr val="accent5">
                    <a:lumMod val="40000"/>
                    <a:lumOff val="60000"/>
                  </a:schemeClr>
                </a:solidFill>
                <a:latin typeface="Times"/>
                <a:cs typeface="Times"/>
              </a:rPr>
              <a:t>Generate ~10K Higgs </a:t>
            </a:r>
            <a:r>
              <a:rPr lang="en-US" altLang="ja-JP" sz="1800" dirty="0" smtClean="0">
                <a:solidFill>
                  <a:schemeClr val="accent1">
                    <a:lumMod val="40000"/>
                    <a:lumOff val="60000"/>
                  </a:schemeClr>
                </a:solidFill>
                <a:latin typeface="Times"/>
                <a:cs typeface="Times"/>
              </a:rPr>
              <a:t>(can be tagged!)</a:t>
            </a:r>
          </a:p>
          <a:p>
            <a:pPr lvl="2"/>
            <a:r>
              <a:rPr lang="en-US" altLang="ja-JP" sz="1600" dirty="0" smtClean="0">
                <a:solidFill>
                  <a:srgbClr val="F5899E"/>
                </a:solidFill>
                <a:latin typeface="Times"/>
                <a:cs typeface="Times"/>
              </a:rPr>
              <a:t>5 </a:t>
            </a:r>
            <a:r>
              <a:rPr lang="en-US" altLang="ja-JP" sz="1600" dirty="0" err="1" smtClean="0">
                <a:solidFill>
                  <a:srgbClr val="F5899E"/>
                </a:solidFill>
                <a:latin typeface="Symbol" charset="2"/>
                <a:cs typeface="Symbol" charset="2"/>
              </a:rPr>
              <a:t>s</a:t>
            </a:r>
            <a:r>
              <a:rPr lang="en-US" altLang="ja-JP" sz="1600" dirty="0" smtClean="0">
                <a:solidFill>
                  <a:srgbClr val="F5899E"/>
                </a:solidFill>
                <a:latin typeface="Times"/>
                <a:cs typeface="Times"/>
              </a:rPr>
              <a:t> sensitivity in ~ 1 day </a:t>
            </a:r>
            <a:r>
              <a:rPr lang="en-US" altLang="ja-JP" sz="1600" dirty="0" smtClean="0">
                <a:solidFill>
                  <a:srgbClr val="EBE3C2"/>
                </a:solidFill>
                <a:latin typeface="Times"/>
                <a:cs typeface="Times"/>
              </a:rPr>
              <a:t>(LHC : ~1 year)</a:t>
            </a:r>
          </a:p>
          <a:p>
            <a:pPr lvl="1"/>
            <a:r>
              <a:rPr lang="en-US" altLang="ja-JP" sz="1800" dirty="0" smtClean="0">
                <a:solidFill>
                  <a:srgbClr val="CBC4E9"/>
                </a:solidFill>
                <a:latin typeface="Times"/>
                <a:cs typeface="Times"/>
              </a:rPr>
              <a:t>Higgs </a:t>
            </a:r>
            <a:r>
              <a:rPr lang="en-US" altLang="ja-JP" sz="1800" dirty="0" err="1" smtClean="0">
                <a:solidFill>
                  <a:srgbClr val="CBC4E9"/>
                </a:solidFill>
                <a:latin typeface="Times"/>
                <a:cs typeface="Times"/>
              </a:rPr>
              <a:t>Brs</a:t>
            </a:r>
            <a:r>
              <a:rPr lang="en-US" altLang="ja-JP" sz="1800" dirty="0" smtClean="0">
                <a:solidFill>
                  <a:srgbClr val="CBC4E9"/>
                </a:solidFill>
                <a:latin typeface="Times"/>
                <a:cs typeface="Times"/>
              </a:rPr>
              <a:t> to a few % </a:t>
            </a:r>
            <a:r>
              <a:rPr lang="en-US" altLang="ja-JP" sz="1800" dirty="0" smtClean="0">
                <a:solidFill>
                  <a:srgbClr val="E2D5A3"/>
                </a:solidFill>
                <a:latin typeface="Times"/>
                <a:cs typeface="Times"/>
              </a:rPr>
              <a:t>(LHC : a few 10s %)</a:t>
            </a:r>
          </a:p>
          <a:p>
            <a:pPr lvl="2"/>
            <a:r>
              <a:rPr lang="en-US" altLang="ja-JP" sz="1600" dirty="0" smtClean="0">
                <a:solidFill>
                  <a:srgbClr val="F5899E"/>
                </a:solidFill>
                <a:latin typeface="Times"/>
                <a:cs typeface="Times"/>
              </a:rPr>
              <a:t>e.g. H ⇾ cc </a:t>
            </a:r>
            <a:r>
              <a:rPr lang="en-US" altLang="ja-JP" sz="1600" dirty="0" smtClean="0">
                <a:solidFill>
                  <a:srgbClr val="EBE3C2"/>
                </a:solidFill>
                <a:latin typeface="Times"/>
                <a:cs typeface="Times"/>
              </a:rPr>
              <a:t>(LHC : cannot) </a:t>
            </a:r>
          </a:p>
          <a:p>
            <a:pPr lvl="1"/>
            <a:r>
              <a:rPr lang="en-US" altLang="ja-JP" sz="1800" dirty="0" err="1" smtClean="0">
                <a:solidFill>
                  <a:srgbClr val="CBC4E9"/>
                </a:solidFill>
                <a:latin typeface="Symbol" charset="2"/>
                <a:cs typeface="Symbol" charset="2"/>
              </a:rPr>
              <a:t>G</a:t>
            </a:r>
            <a:r>
              <a:rPr lang="en-US" altLang="ja-JP" sz="1800" baseline="-25000" dirty="0" err="1" smtClean="0">
                <a:solidFill>
                  <a:srgbClr val="CBC4E9"/>
                </a:solidFill>
                <a:latin typeface="Times"/>
                <a:cs typeface="Times"/>
              </a:rPr>
              <a:t>tot</a:t>
            </a:r>
            <a:r>
              <a:rPr lang="en-US" altLang="ja-JP" sz="1800" dirty="0" smtClean="0">
                <a:solidFill>
                  <a:srgbClr val="CBC4E9"/>
                </a:solidFill>
                <a:latin typeface="Times"/>
                <a:cs typeface="Times"/>
              </a:rPr>
              <a:t> to 5% </a:t>
            </a:r>
            <a:r>
              <a:rPr lang="en-US" altLang="ja-JP" sz="1800" dirty="0" smtClean="0">
                <a:solidFill>
                  <a:srgbClr val="E2D5A3"/>
                </a:solidFill>
                <a:latin typeface="Times"/>
                <a:cs typeface="Times"/>
              </a:rPr>
              <a:t>(challenging at LHC)</a:t>
            </a:r>
          </a:p>
          <a:p>
            <a:pPr lvl="1"/>
            <a:r>
              <a:rPr lang="en-US" altLang="ja-JP" sz="1800" dirty="0" smtClean="0">
                <a:solidFill>
                  <a:srgbClr val="C1CEEC"/>
                </a:solidFill>
                <a:latin typeface="Times"/>
                <a:cs typeface="Times"/>
              </a:rPr>
              <a:t>CP  to 3~4% (mix </a:t>
            </a:r>
            <a:r>
              <a:rPr lang="en-US" altLang="ja-JP" sz="1800" dirty="0" err="1" smtClean="0">
                <a:solidFill>
                  <a:srgbClr val="C1CEEC"/>
                </a:solidFill>
                <a:latin typeface="Times"/>
                <a:cs typeface="Times"/>
              </a:rPr>
              <a:t>coeff</a:t>
            </a:r>
            <a:r>
              <a:rPr lang="en-US" altLang="ja-JP" sz="1800" dirty="0" smtClean="0">
                <a:solidFill>
                  <a:srgbClr val="C1CEEC"/>
                </a:solidFill>
                <a:latin typeface="Times"/>
                <a:cs typeface="Times"/>
              </a:rPr>
              <a:t>)</a:t>
            </a:r>
          </a:p>
          <a:p>
            <a:r>
              <a:rPr lang="en-US" altLang="ja-JP" sz="2000" dirty="0" smtClean="0">
                <a:solidFill>
                  <a:srgbClr val="FEFFFD"/>
                </a:solidFill>
                <a:latin typeface="Times"/>
                <a:cs typeface="Times"/>
              </a:rPr>
              <a:t>ILC top</a:t>
            </a:r>
          </a:p>
          <a:p>
            <a:pPr lvl="1"/>
            <a:r>
              <a:rPr lang="en-US" altLang="ja-JP" sz="1600" dirty="0" err="1" smtClean="0">
                <a:solidFill>
                  <a:schemeClr val="accent4">
                    <a:lumMod val="40000"/>
                    <a:lumOff val="60000"/>
                  </a:schemeClr>
                </a:solidFill>
                <a:latin typeface="Times"/>
                <a:cs typeface="Times"/>
              </a:rPr>
              <a:t>m</a:t>
            </a:r>
            <a:r>
              <a:rPr lang="en-US" altLang="ja-JP" sz="1600" baseline="-25000" dirty="0" err="1" smtClean="0">
                <a:solidFill>
                  <a:schemeClr val="accent4">
                    <a:lumMod val="40000"/>
                    <a:lumOff val="60000"/>
                  </a:schemeClr>
                </a:solidFill>
                <a:latin typeface="Times"/>
                <a:cs typeface="Times"/>
              </a:rPr>
              <a:t>t</a:t>
            </a:r>
            <a:r>
              <a:rPr lang="en-US" altLang="ja-JP" sz="1600" dirty="0" err="1" smtClean="0">
                <a:solidFill>
                  <a:schemeClr val="accent4">
                    <a:lumMod val="40000"/>
                    <a:lumOff val="60000"/>
                  </a:schemeClr>
                </a:solidFill>
                <a:latin typeface="Times"/>
                <a:cs typeface="Times"/>
              </a:rPr>
              <a:t>(msbar</a:t>
            </a:r>
            <a:r>
              <a:rPr lang="en-US" altLang="ja-JP" sz="1600" dirty="0" smtClean="0">
                <a:solidFill>
                  <a:schemeClr val="accent4">
                    <a:lumMod val="40000"/>
                    <a:lumOff val="60000"/>
                  </a:schemeClr>
                </a:solidFill>
                <a:latin typeface="Times"/>
                <a:cs typeface="Times"/>
              </a:rPr>
              <a:t>) to 100 </a:t>
            </a:r>
            <a:r>
              <a:rPr lang="en-US" altLang="ja-JP" sz="1600" dirty="0" err="1" smtClean="0">
                <a:solidFill>
                  <a:schemeClr val="accent4">
                    <a:lumMod val="40000"/>
                    <a:lumOff val="60000"/>
                  </a:schemeClr>
                </a:solidFill>
                <a:latin typeface="Times"/>
                <a:cs typeface="Times"/>
              </a:rPr>
              <a:t>MeV</a:t>
            </a:r>
            <a:r>
              <a:rPr lang="en-US" altLang="ja-JP" sz="1600" dirty="0" smtClean="0">
                <a:solidFill>
                  <a:schemeClr val="accent4">
                    <a:lumMod val="40000"/>
                    <a:lumOff val="60000"/>
                  </a:schemeClr>
                </a:solidFill>
                <a:latin typeface="Times"/>
                <a:cs typeface="Times"/>
              </a:rPr>
              <a:t> </a:t>
            </a:r>
            <a:r>
              <a:rPr lang="en-US" altLang="ja-JP" sz="1600" dirty="0" smtClean="0">
                <a:solidFill>
                  <a:schemeClr val="accent1">
                    <a:lumMod val="40000"/>
                    <a:lumOff val="60000"/>
                  </a:schemeClr>
                </a:solidFill>
                <a:latin typeface="Times"/>
                <a:cs typeface="Times"/>
              </a:rPr>
              <a:t>(LHC: ~ 1 </a:t>
            </a:r>
            <a:r>
              <a:rPr lang="en-US" altLang="ja-JP" sz="1600" dirty="0" err="1" smtClean="0">
                <a:solidFill>
                  <a:schemeClr val="accent1">
                    <a:lumMod val="40000"/>
                    <a:lumOff val="60000"/>
                  </a:schemeClr>
                </a:solidFill>
                <a:latin typeface="Times"/>
                <a:cs typeface="Times"/>
              </a:rPr>
              <a:t>GeV</a:t>
            </a:r>
            <a:r>
              <a:rPr lang="en-US" altLang="ja-JP" sz="1600" dirty="0" smtClean="0">
                <a:solidFill>
                  <a:schemeClr val="accent1">
                    <a:lumMod val="40000"/>
                    <a:lumOff val="60000"/>
                  </a:schemeClr>
                </a:solidFill>
                <a:latin typeface="Times"/>
                <a:cs typeface="Times"/>
              </a:rPr>
              <a:t>)</a:t>
            </a:r>
          </a:p>
          <a:p>
            <a:pPr lvl="1"/>
            <a:r>
              <a:rPr lang="en-US" altLang="ja-JP" sz="1600" dirty="0" smtClean="0">
                <a:solidFill>
                  <a:schemeClr val="accent4">
                    <a:lumMod val="40000"/>
                    <a:lumOff val="60000"/>
                  </a:schemeClr>
                </a:solidFill>
                <a:latin typeface="Times"/>
                <a:cs typeface="Times"/>
              </a:rPr>
              <a:t>Anomalous </a:t>
            </a:r>
            <a:r>
              <a:rPr lang="en-US" altLang="ja-JP" sz="1600" dirty="0" err="1" smtClean="0">
                <a:solidFill>
                  <a:schemeClr val="accent4">
                    <a:lumMod val="40000"/>
                    <a:lumOff val="60000"/>
                  </a:schemeClr>
                </a:solidFill>
                <a:latin typeface="Times"/>
                <a:cs typeface="Times"/>
              </a:rPr>
              <a:t>ttZ</a:t>
            </a:r>
            <a:r>
              <a:rPr lang="en-US" altLang="ja-JP" sz="1600" dirty="0" smtClean="0">
                <a:solidFill>
                  <a:schemeClr val="accent4">
                    <a:lumMod val="40000"/>
                    <a:lumOff val="60000"/>
                  </a:schemeClr>
                </a:solidFill>
                <a:latin typeface="Times"/>
                <a:cs typeface="Times"/>
              </a:rPr>
              <a:t>, </a:t>
            </a:r>
            <a:r>
              <a:rPr lang="en-US" altLang="ja-JP" sz="1600" dirty="0" err="1" smtClean="0">
                <a:solidFill>
                  <a:schemeClr val="accent4">
                    <a:lumMod val="40000"/>
                    <a:lumOff val="60000"/>
                  </a:schemeClr>
                </a:solidFill>
                <a:latin typeface="Times"/>
                <a:cs typeface="Times"/>
              </a:rPr>
              <a:t>tbW</a:t>
            </a:r>
            <a:r>
              <a:rPr lang="en-US" altLang="ja-JP" sz="1600" dirty="0" smtClean="0">
                <a:solidFill>
                  <a:schemeClr val="accent4">
                    <a:lumMod val="40000"/>
                    <a:lumOff val="60000"/>
                  </a:schemeClr>
                </a:solidFill>
                <a:latin typeface="Times"/>
                <a:cs typeface="Times"/>
              </a:rPr>
              <a:t>, </a:t>
            </a:r>
            <a:r>
              <a:rPr lang="en-US" altLang="ja-JP" sz="1600" dirty="0" err="1" smtClean="0">
                <a:solidFill>
                  <a:schemeClr val="accent4">
                    <a:lumMod val="40000"/>
                    <a:lumOff val="60000"/>
                  </a:schemeClr>
                </a:solidFill>
                <a:latin typeface="Times"/>
                <a:cs typeface="Times"/>
              </a:rPr>
              <a:t>ttg</a:t>
            </a:r>
            <a:r>
              <a:rPr lang="en-US" altLang="ja-JP" sz="1600" dirty="0" smtClean="0">
                <a:solidFill>
                  <a:schemeClr val="accent4">
                    <a:lumMod val="40000"/>
                    <a:lumOff val="60000"/>
                  </a:schemeClr>
                </a:solidFill>
                <a:latin typeface="Times"/>
                <a:cs typeface="Times"/>
              </a:rPr>
              <a:t> </a:t>
            </a:r>
            <a:r>
              <a:rPr lang="en-US" altLang="ja-JP" sz="1600" dirty="0" err="1" smtClean="0">
                <a:solidFill>
                  <a:schemeClr val="accent4">
                    <a:lumMod val="40000"/>
                    <a:lumOff val="60000"/>
                  </a:schemeClr>
                </a:solidFill>
                <a:latin typeface="Times"/>
                <a:cs typeface="Times"/>
              </a:rPr>
              <a:t>coupl</a:t>
            </a:r>
            <a:r>
              <a:rPr lang="en-US" altLang="ja-JP" sz="1400" dirty="0" smtClean="0">
                <a:solidFill>
                  <a:srgbClr val="EBE3C2"/>
                </a:solidFill>
                <a:latin typeface="Times"/>
                <a:cs typeface="Times"/>
              </a:rPr>
              <a:t> </a:t>
            </a:r>
            <a:r>
              <a:rPr lang="en-US" altLang="ja-JP" sz="1600" dirty="0" smtClean="0">
                <a:solidFill>
                  <a:srgbClr val="EBE3C2"/>
                </a:solidFill>
                <a:latin typeface="Times"/>
                <a:cs typeface="Times"/>
              </a:rPr>
              <a:t>(LHC: hint of </a:t>
            </a:r>
            <a:r>
              <a:rPr lang="en-US" altLang="ja-JP" sz="1600" dirty="0" err="1" smtClean="0">
                <a:solidFill>
                  <a:srgbClr val="EBE3C2"/>
                </a:solidFill>
                <a:latin typeface="Times"/>
                <a:cs typeface="Times"/>
              </a:rPr>
              <a:t>ttg</a:t>
            </a:r>
            <a:r>
              <a:rPr lang="en-US" altLang="ja-JP" sz="1600" dirty="0" smtClean="0">
                <a:solidFill>
                  <a:srgbClr val="EBE3C2"/>
                </a:solidFill>
                <a:latin typeface="Times"/>
                <a:cs typeface="Times"/>
              </a:rPr>
              <a:t> only)</a:t>
            </a:r>
            <a:endParaRPr lang="en-US" altLang="ja-JP" sz="1400" dirty="0" smtClean="0">
              <a:solidFill>
                <a:srgbClr val="EBE3C2"/>
              </a:solidFill>
              <a:latin typeface="Times"/>
              <a:cs typeface="Times"/>
            </a:endParaRPr>
          </a:p>
          <a:p>
            <a:r>
              <a:rPr lang="en-US" altLang="ja-JP" sz="2000" dirty="0" smtClean="0">
                <a:solidFill>
                  <a:srgbClr val="FEFFFD"/>
                </a:solidFill>
                <a:latin typeface="Times"/>
                <a:cs typeface="Times"/>
              </a:rPr>
              <a:t>ILC new physics</a:t>
            </a:r>
          </a:p>
          <a:p>
            <a:pPr lvl="1"/>
            <a:r>
              <a:rPr lang="en-US" altLang="ja-JP" sz="1600" dirty="0" smtClean="0">
                <a:solidFill>
                  <a:schemeClr val="accent4">
                    <a:lumMod val="40000"/>
                    <a:lumOff val="60000"/>
                  </a:schemeClr>
                </a:solidFill>
                <a:latin typeface="Times"/>
                <a:cs typeface="Times"/>
              </a:rPr>
              <a:t>Composite Higgs scale to 45 </a:t>
            </a:r>
            <a:r>
              <a:rPr lang="en-US" altLang="ja-JP" sz="1600" dirty="0" err="1" smtClean="0">
                <a:solidFill>
                  <a:schemeClr val="accent4">
                    <a:lumMod val="40000"/>
                    <a:lumOff val="60000"/>
                  </a:schemeClr>
                </a:solidFill>
                <a:latin typeface="Times"/>
                <a:cs typeface="Times"/>
              </a:rPr>
              <a:t>TeV</a:t>
            </a:r>
            <a:r>
              <a:rPr lang="en-US" altLang="ja-JP" sz="1600" dirty="0" smtClean="0">
                <a:solidFill>
                  <a:srgbClr val="FEFFFD"/>
                </a:solidFill>
                <a:latin typeface="Times"/>
                <a:cs typeface="Times"/>
              </a:rPr>
              <a:t> </a:t>
            </a:r>
            <a:r>
              <a:rPr lang="en-US" altLang="ja-JP" sz="1600" dirty="0" smtClean="0">
                <a:solidFill>
                  <a:srgbClr val="EBE3C2"/>
                </a:solidFill>
                <a:latin typeface="Times"/>
                <a:cs typeface="Times"/>
              </a:rPr>
              <a:t>(LHC: ~7 </a:t>
            </a:r>
            <a:r>
              <a:rPr lang="en-US" altLang="ja-JP" sz="1600" dirty="0" err="1" smtClean="0">
                <a:solidFill>
                  <a:srgbClr val="EBE3C2"/>
                </a:solidFill>
                <a:latin typeface="Times"/>
                <a:cs typeface="Times"/>
              </a:rPr>
              <a:t>TeV</a:t>
            </a:r>
            <a:r>
              <a:rPr lang="en-US" altLang="ja-JP" sz="1600" dirty="0" smtClean="0">
                <a:solidFill>
                  <a:srgbClr val="EBE3C2"/>
                </a:solidFill>
                <a:latin typeface="Times"/>
                <a:cs typeface="Times"/>
              </a:rPr>
              <a:t>)</a:t>
            </a:r>
          </a:p>
          <a:p>
            <a:pPr lvl="1"/>
            <a:r>
              <a:rPr lang="en-US" altLang="ja-JP" sz="1600" dirty="0" smtClean="0">
                <a:solidFill>
                  <a:srgbClr val="C1CEEC"/>
                </a:solidFill>
                <a:latin typeface="Times"/>
                <a:cs typeface="Times"/>
              </a:rPr>
              <a:t>Anomalous WWV </a:t>
            </a:r>
            <a:r>
              <a:rPr lang="en-US" altLang="ja-JP" sz="1600" dirty="0" err="1" smtClean="0">
                <a:solidFill>
                  <a:srgbClr val="C1CEEC"/>
                </a:solidFill>
                <a:latin typeface="Times"/>
                <a:cs typeface="Times"/>
              </a:rPr>
              <a:t>coupl</a:t>
            </a:r>
            <a:r>
              <a:rPr lang="en-US" altLang="ja-JP" sz="1600" dirty="0" smtClean="0">
                <a:solidFill>
                  <a:srgbClr val="C1CEEC"/>
                </a:solidFill>
                <a:latin typeface="Times"/>
                <a:cs typeface="Times"/>
              </a:rPr>
              <a:t> </a:t>
            </a:r>
            <a:r>
              <a:rPr lang="en-US" altLang="ja-JP" sz="1600" dirty="0" smtClean="0">
                <a:solidFill>
                  <a:srgbClr val="EBE3C2"/>
                </a:solidFill>
                <a:latin typeface="Times"/>
                <a:cs typeface="Times"/>
              </a:rPr>
              <a:t>(x10 better than LHC)</a:t>
            </a:r>
          </a:p>
          <a:p>
            <a:pPr lvl="1"/>
            <a:endParaRPr lang="en-US" altLang="ja-JP" sz="1600" dirty="0" smtClean="0">
              <a:solidFill>
                <a:srgbClr val="FEFFFD"/>
              </a:solidFill>
              <a:latin typeface="Times"/>
              <a:cs typeface="Times"/>
            </a:endParaRPr>
          </a:p>
          <a:p>
            <a:pPr lvl="1"/>
            <a:endParaRPr lang="en-US" altLang="ja-JP" sz="1600" dirty="0" smtClean="0">
              <a:solidFill>
                <a:srgbClr val="FEFFFD"/>
              </a:solidFill>
              <a:latin typeface="Times"/>
              <a:cs typeface="Times"/>
            </a:endParaRPr>
          </a:p>
        </p:txBody>
      </p:sp>
      <p:pic>
        <p:nvPicPr>
          <p:cNvPr id="8" name="図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87344" y="4648200"/>
            <a:ext cx="3328056" cy="1811050"/>
          </a:xfrm>
          <a:prstGeom prst="rect">
            <a:avLst/>
          </a:prstGeom>
        </p:spPr>
      </p:pic>
      <p:pic>
        <p:nvPicPr>
          <p:cNvPr id="9" name="Picture 3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3000" y="1371600"/>
            <a:ext cx="1553995" cy="1373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31" descr="event-v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05600" y="1162050"/>
            <a:ext cx="2109308" cy="158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テキスト ボックス 10"/>
          <p:cNvSpPr txBox="1"/>
          <p:nvPr/>
        </p:nvSpPr>
        <p:spPr>
          <a:xfrm>
            <a:off x="5410200" y="971490"/>
            <a:ext cx="697627" cy="400110"/>
          </a:xfrm>
          <a:prstGeom prst="rect">
            <a:avLst/>
          </a:prstGeom>
          <a:noFill/>
        </p:spPr>
        <p:txBody>
          <a:bodyPr wrap="none" rtlCol="0">
            <a:spAutoFit/>
          </a:bodyPr>
          <a:lstStyle/>
          <a:p>
            <a:pPr eaLnBrk="0" fontAlgn="base" hangingPunct="0">
              <a:spcBef>
                <a:spcPct val="0"/>
              </a:spcBef>
              <a:spcAft>
                <a:spcPct val="0"/>
              </a:spcAft>
            </a:pPr>
            <a:r>
              <a:rPr lang="en-US" altLang="ja-JP" sz="2000" dirty="0" smtClean="0">
                <a:solidFill>
                  <a:srgbClr val="FEFFFD"/>
                </a:solidFill>
                <a:latin typeface="Times"/>
                <a:ea typeface="Osaka" charset="-128"/>
                <a:cs typeface="Times"/>
              </a:rPr>
              <a:t>LHC</a:t>
            </a:r>
            <a:endParaRPr lang="ja-JP" altLang="en-US" sz="2000" dirty="0">
              <a:solidFill>
                <a:srgbClr val="FEFFFD"/>
              </a:solidFill>
              <a:latin typeface="Times"/>
              <a:ea typeface="Osaka" charset="-128"/>
              <a:cs typeface="Times"/>
            </a:endParaRPr>
          </a:p>
        </p:txBody>
      </p:sp>
      <p:sp>
        <p:nvSpPr>
          <p:cNvPr id="12" name="テキスト ボックス 11"/>
          <p:cNvSpPr txBox="1"/>
          <p:nvPr/>
        </p:nvSpPr>
        <p:spPr>
          <a:xfrm>
            <a:off x="7543800" y="1143000"/>
            <a:ext cx="597815" cy="400110"/>
          </a:xfrm>
          <a:prstGeom prst="rect">
            <a:avLst/>
          </a:prstGeom>
          <a:noFill/>
        </p:spPr>
        <p:txBody>
          <a:bodyPr wrap="none" rtlCol="0">
            <a:spAutoFit/>
          </a:bodyPr>
          <a:lstStyle/>
          <a:p>
            <a:pPr eaLnBrk="0" fontAlgn="base" hangingPunct="0">
              <a:spcBef>
                <a:spcPct val="0"/>
              </a:spcBef>
              <a:spcAft>
                <a:spcPct val="0"/>
              </a:spcAft>
            </a:pPr>
            <a:r>
              <a:rPr lang="en-US" altLang="ja-JP" sz="2000" dirty="0" smtClean="0">
                <a:solidFill>
                  <a:srgbClr val="FEFFFD"/>
                </a:solidFill>
                <a:latin typeface="Times"/>
                <a:ea typeface="Osaka" charset="-128"/>
                <a:cs typeface="Times"/>
              </a:rPr>
              <a:t>ILC</a:t>
            </a:r>
            <a:endParaRPr lang="ja-JP" altLang="en-US" sz="2000" dirty="0">
              <a:solidFill>
                <a:srgbClr val="FEFFFD"/>
              </a:solidFill>
              <a:latin typeface="Times"/>
              <a:ea typeface="Osaka" charset="-128"/>
              <a:cs typeface="Times"/>
            </a:endParaRPr>
          </a:p>
        </p:txBody>
      </p:sp>
      <p:sp>
        <p:nvSpPr>
          <p:cNvPr id="13" name="コンテンツ プレースホルダ 5"/>
          <p:cNvSpPr txBox="1">
            <a:spLocks/>
          </p:cNvSpPr>
          <p:nvPr/>
        </p:nvSpPr>
        <p:spPr>
          <a:xfrm>
            <a:off x="4953000" y="2819400"/>
            <a:ext cx="3962400" cy="1676400"/>
          </a:xfrm>
          <a:prstGeom prst="rect">
            <a:avLst/>
          </a:prstGeom>
        </p:spPr>
        <p:txBody>
          <a:bodyPr vert="horz">
            <a:normAutofit fontScale="92500"/>
          </a:bodyPr>
          <a:lstStyle/>
          <a:p>
            <a:pPr marL="548640" indent="-411480">
              <a:spcBef>
                <a:spcPct val="20000"/>
              </a:spcBef>
              <a:buSzPct val="65000"/>
            </a:pPr>
            <a:r>
              <a:rPr lang="en-US" altLang="ja-JP" dirty="0" smtClean="0">
                <a:solidFill>
                  <a:srgbClr val="FEFFFD"/>
                </a:solidFill>
                <a:latin typeface="Times"/>
                <a:ea typeface="ヒラギノ明朝 Pro W3"/>
                <a:cs typeface="Times"/>
              </a:rPr>
              <a:t>ILC: Simple and clean </a:t>
            </a:r>
            <a:r>
              <a:rPr lang="en-US" altLang="ja-JP" dirty="0" err="1" smtClean="0">
                <a:solidFill>
                  <a:srgbClr val="FEFFFD"/>
                </a:solidFill>
                <a:latin typeface="Times"/>
                <a:ea typeface="ヒラギノ明朝 Pro W3"/>
                <a:cs typeface="Times"/>
              </a:rPr>
              <a:t>initial&amp;final</a:t>
            </a:r>
            <a:r>
              <a:rPr lang="en-US" altLang="ja-JP" dirty="0" smtClean="0">
                <a:solidFill>
                  <a:srgbClr val="FEFFFD"/>
                </a:solidFill>
                <a:latin typeface="Times"/>
                <a:ea typeface="ヒラギノ明朝 Pro W3"/>
                <a:cs typeface="Times"/>
              </a:rPr>
              <a:t> states</a:t>
            </a:r>
          </a:p>
          <a:p>
            <a:pPr marL="1005840" lvl="1" indent="-411480">
              <a:spcBef>
                <a:spcPct val="20000"/>
              </a:spcBef>
              <a:buSzPct val="65000"/>
            </a:pPr>
            <a:r>
              <a:rPr lang="en-US" altLang="ja-JP" sz="1946" dirty="0" smtClean="0">
                <a:solidFill>
                  <a:srgbClr val="FF98F2"/>
                </a:solidFill>
                <a:latin typeface="Times"/>
                <a:ea typeface="ヒラギノ明朝 Pro W3"/>
                <a:cs typeface="Times"/>
              </a:rPr>
              <a:t>Specify Initial-state 4-momentum</a:t>
            </a:r>
          </a:p>
          <a:p>
            <a:pPr marL="1005840" lvl="1" indent="-411480">
              <a:spcBef>
                <a:spcPct val="20000"/>
              </a:spcBef>
              <a:buSzPct val="65000"/>
            </a:pPr>
            <a:r>
              <a:rPr lang="en-US" altLang="ja-JP" sz="1946" dirty="0" smtClean="0">
                <a:solidFill>
                  <a:srgbClr val="FF98F2"/>
                </a:solidFill>
                <a:latin typeface="Times"/>
                <a:ea typeface="ヒラギノ明朝 Pro W3"/>
                <a:cs typeface="Times"/>
              </a:rPr>
              <a:t>   </a:t>
            </a:r>
            <a:r>
              <a:rPr lang="en-US" altLang="ja-JP" sz="1946" dirty="0" smtClean="0">
                <a:solidFill>
                  <a:srgbClr val="EBE3C2"/>
                </a:solidFill>
                <a:latin typeface="Times"/>
                <a:ea typeface="ヒラギノ明朝 Pro W3"/>
                <a:cs typeface="Times"/>
              </a:rPr>
              <a:t>&amp;</a:t>
            </a:r>
            <a:r>
              <a:rPr lang="en-US" altLang="ja-JP" sz="1946" dirty="0" smtClean="0">
                <a:solidFill>
                  <a:srgbClr val="FF98F2"/>
                </a:solidFill>
                <a:latin typeface="Times"/>
                <a:ea typeface="ヒラギノ明朝 Pro W3"/>
                <a:cs typeface="Times"/>
              </a:rPr>
              <a:t> </a:t>
            </a:r>
            <a:r>
              <a:rPr lang="en-US" altLang="ja-JP" sz="1946" dirty="0" smtClean="0">
                <a:solidFill>
                  <a:srgbClr val="CEB966">
                    <a:lumMod val="40000"/>
                    <a:lumOff val="60000"/>
                  </a:srgbClr>
                </a:solidFill>
                <a:latin typeface="Times"/>
                <a:ea typeface="ヒラギノ明朝 Pro W3"/>
                <a:cs typeface="Times"/>
              </a:rPr>
              <a:t>beam polarization : </a:t>
            </a:r>
            <a:r>
              <a:rPr lang="en-US" altLang="ja-JP" dirty="0" smtClean="0">
                <a:solidFill>
                  <a:srgbClr val="CEB966">
                    <a:lumMod val="40000"/>
                    <a:lumOff val="60000"/>
                  </a:srgbClr>
                </a:solidFill>
                <a:latin typeface="Times"/>
                <a:ea typeface="ヒラギノ明朝 Pro W3"/>
                <a:cs typeface="Times"/>
              </a:rPr>
              <a:t>control intermediate state</a:t>
            </a:r>
          </a:p>
          <a:p>
            <a:pPr marL="1463040" lvl="2" indent="-411480">
              <a:spcBef>
                <a:spcPct val="20000"/>
              </a:spcBef>
              <a:buSzPct val="65000"/>
            </a:pPr>
            <a:r>
              <a:rPr lang="en-US" altLang="ja-JP" dirty="0" smtClean="0">
                <a:solidFill>
                  <a:srgbClr val="CEB966">
                    <a:lumMod val="40000"/>
                    <a:lumOff val="60000"/>
                  </a:srgbClr>
                </a:solidFill>
                <a:latin typeface="Times"/>
                <a:ea typeface="ヒラギノ明朝 Pro W3"/>
                <a:cs typeface="Times"/>
              </a:rPr>
              <a:t>      (e.g. </a:t>
            </a:r>
            <a:r>
              <a:rPr lang="en-US" altLang="ja-JP" dirty="0" err="1" smtClean="0">
                <a:solidFill>
                  <a:srgbClr val="CEB966">
                    <a:lumMod val="40000"/>
                    <a:lumOff val="60000"/>
                  </a:srgbClr>
                </a:solidFill>
                <a:latin typeface="Times"/>
                <a:ea typeface="ヒラギノ明朝 Pro W3"/>
                <a:cs typeface="Times"/>
              </a:rPr>
              <a:t>e</a:t>
            </a:r>
            <a:r>
              <a:rPr lang="en-US" altLang="ja-JP" baseline="-25000" dirty="0" err="1" smtClean="0">
                <a:solidFill>
                  <a:srgbClr val="CEB966">
                    <a:lumMod val="40000"/>
                    <a:lumOff val="60000"/>
                  </a:srgbClr>
                </a:solidFill>
                <a:latin typeface="Times"/>
                <a:ea typeface="ヒラギノ明朝 Pro W3"/>
                <a:cs typeface="Times"/>
              </a:rPr>
              <a:t>R</a:t>
            </a:r>
            <a:r>
              <a:rPr lang="en-US" altLang="ja-JP" dirty="0" smtClean="0">
                <a:solidFill>
                  <a:srgbClr val="CEB966">
                    <a:lumMod val="40000"/>
                    <a:lumOff val="60000"/>
                  </a:srgbClr>
                </a:solidFill>
                <a:latin typeface="Times"/>
                <a:ea typeface="ヒラギノ明朝 Pro W3"/>
                <a:cs typeface="Times"/>
              </a:rPr>
              <a:t> turns of W</a:t>
            </a:r>
            <a:r>
              <a:rPr lang="en-US" altLang="ja-JP" baseline="30000" dirty="0" smtClean="0">
                <a:solidFill>
                  <a:srgbClr val="CEB966">
                    <a:lumMod val="40000"/>
                    <a:lumOff val="60000"/>
                  </a:srgbClr>
                </a:solidFill>
                <a:latin typeface="Times"/>
                <a:ea typeface="ヒラギノ明朝 Pro W3"/>
                <a:cs typeface="Times"/>
              </a:rPr>
              <a:t>±</a:t>
            </a:r>
            <a:r>
              <a:rPr lang="en-US" altLang="ja-JP" dirty="0" smtClean="0">
                <a:solidFill>
                  <a:srgbClr val="CEB966">
                    <a:lumMod val="40000"/>
                    <a:lumOff val="60000"/>
                  </a:srgbClr>
                </a:solidFill>
                <a:latin typeface="Times"/>
                <a:ea typeface="ヒラギノ明朝 Pro W3"/>
                <a:cs typeface="Times"/>
              </a:rPr>
              <a:t>&amp;A</a:t>
            </a:r>
            <a:r>
              <a:rPr lang="en-US" altLang="ja-JP" baseline="30000" dirty="0" smtClean="0">
                <a:solidFill>
                  <a:srgbClr val="CEB966">
                    <a:lumMod val="40000"/>
                    <a:lumOff val="60000"/>
                  </a:srgbClr>
                </a:solidFill>
                <a:latin typeface="Times"/>
                <a:ea typeface="ヒラギノ明朝 Pro W3"/>
                <a:cs typeface="Times"/>
              </a:rPr>
              <a:t>0</a:t>
            </a:r>
            <a:r>
              <a:rPr lang="en-US" altLang="ja-JP" dirty="0" smtClean="0">
                <a:solidFill>
                  <a:srgbClr val="CEB966">
                    <a:lumMod val="40000"/>
                    <a:lumOff val="60000"/>
                  </a:srgbClr>
                </a:solidFill>
                <a:latin typeface="Times"/>
                <a:ea typeface="ヒラギノ明朝 Pro W3"/>
                <a:cs typeface="Times"/>
              </a:rPr>
              <a:t>)</a:t>
            </a:r>
            <a:endParaRPr lang="en-US" altLang="ja-JP" baseline="30000" dirty="0" smtClean="0">
              <a:solidFill>
                <a:srgbClr val="CEB966">
                  <a:lumMod val="40000"/>
                  <a:lumOff val="60000"/>
                </a:srgbClr>
              </a:solidFill>
              <a:latin typeface="Times"/>
              <a:ea typeface="ヒラギノ明朝 Pro W3"/>
              <a:cs typeface="Times"/>
            </a:endParaRPr>
          </a:p>
        </p:txBody>
      </p:sp>
      <p:sp>
        <p:nvSpPr>
          <p:cNvPr id="14" name="テキスト ボックス 13"/>
          <p:cNvSpPr txBox="1"/>
          <p:nvPr/>
        </p:nvSpPr>
        <p:spPr>
          <a:xfrm>
            <a:off x="6248400" y="4724400"/>
            <a:ext cx="2042546" cy="338554"/>
          </a:xfrm>
          <a:prstGeom prst="rect">
            <a:avLst/>
          </a:prstGeom>
          <a:noFill/>
        </p:spPr>
        <p:txBody>
          <a:bodyPr wrap="none" rtlCol="0">
            <a:spAutoFit/>
          </a:bodyPr>
          <a:lstStyle/>
          <a:p>
            <a:pPr eaLnBrk="0" fontAlgn="base" hangingPunct="0">
              <a:spcBef>
                <a:spcPct val="0"/>
              </a:spcBef>
              <a:spcAft>
                <a:spcPct val="0"/>
              </a:spcAft>
            </a:pPr>
            <a:r>
              <a:rPr lang="en-US" altLang="ja-JP" sz="1600" dirty="0" smtClean="0">
                <a:solidFill>
                  <a:srgbClr val="000090"/>
                </a:solidFill>
                <a:latin typeface="Times"/>
                <a:ea typeface="Osaka" charset="-128"/>
                <a:cs typeface="Times"/>
              </a:rPr>
              <a:t>Higgs couplings (ILC)</a:t>
            </a:r>
            <a:endParaRPr lang="ja-JP" altLang="en-US" sz="1600" dirty="0">
              <a:solidFill>
                <a:srgbClr val="000090"/>
              </a:solidFill>
              <a:latin typeface="Times"/>
              <a:ea typeface="Osaka" charset="-128"/>
              <a:cs typeface="Times"/>
            </a:endParaRPr>
          </a:p>
        </p:txBody>
      </p:sp>
    </p:spTree>
    <p:extLst>
      <p:ext uri="{BB962C8B-B14F-4D97-AF65-F5344CB8AC3E}">
        <p14:creationId xmlns:p14="http://schemas.microsoft.com/office/powerpoint/2010/main" xmlns="" val="34620680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ctr" hangingPunct="0">
              <a:spcBef>
                <a:spcPct val="0"/>
              </a:spcBef>
              <a:spcAft>
                <a:spcPct val="0"/>
              </a:spcAft>
              <a:defRPr sz="2400">
                <a:solidFill>
                  <a:schemeClr val="tx1"/>
                </a:solidFill>
                <a:latin typeface="Arial" pitchFamily="34" charset="0"/>
              </a:defRPr>
            </a:lvl6pPr>
            <a:lvl7pPr marL="2971800" indent="-228600" eaLnBrk="0" fontAlgn="ctr" hangingPunct="0">
              <a:spcBef>
                <a:spcPct val="0"/>
              </a:spcBef>
              <a:spcAft>
                <a:spcPct val="0"/>
              </a:spcAft>
              <a:defRPr sz="2400">
                <a:solidFill>
                  <a:schemeClr val="tx1"/>
                </a:solidFill>
                <a:latin typeface="Arial" pitchFamily="34" charset="0"/>
              </a:defRPr>
            </a:lvl7pPr>
            <a:lvl8pPr marL="3429000" indent="-228600" eaLnBrk="0" fontAlgn="ctr" hangingPunct="0">
              <a:spcBef>
                <a:spcPct val="0"/>
              </a:spcBef>
              <a:spcAft>
                <a:spcPct val="0"/>
              </a:spcAft>
              <a:defRPr sz="2400">
                <a:solidFill>
                  <a:schemeClr val="tx1"/>
                </a:solidFill>
                <a:latin typeface="Arial" pitchFamily="34" charset="0"/>
              </a:defRPr>
            </a:lvl8pPr>
            <a:lvl9pPr marL="3886200" indent="-228600" eaLnBrk="0" fontAlgn="ctr" hangingPunct="0">
              <a:spcBef>
                <a:spcPct val="0"/>
              </a:spcBef>
              <a:spcAft>
                <a:spcPct val="0"/>
              </a:spcAft>
              <a:defRPr sz="2400">
                <a:solidFill>
                  <a:schemeClr val="tx1"/>
                </a:solidFill>
                <a:latin typeface="Arial" pitchFamily="34" charset="0"/>
              </a:defRPr>
            </a:lvl9pPr>
          </a:lstStyle>
          <a:p>
            <a:fld id="{55D4A8F2-FF05-478F-8260-B47F11A62583}" type="slidenum">
              <a:rPr lang="en-US" altLang="ja-JP" sz="1400"/>
              <a:pPr/>
              <a:t>47</a:t>
            </a:fld>
            <a:endParaRPr lang="en-US" altLang="ja-JP" sz="1400"/>
          </a:p>
        </p:txBody>
      </p:sp>
      <p:grpSp>
        <p:nvGrpSpPr>
          <p:cNvPr id="6149" name="Group 5"/>
          <p:cNvGrpSpPr>
            <a:grpSpLocks/>
          </p:cNvGrpSpPr>
          <p:nvPr/>
        </p:nvGrpSpPr>
        <p:grpSpPr bwMode="auto">
          <a:xfrm>
            <a:off x="304800" y="669131"/>
            <a:ext cx="8359775" cy="5399088"/>
            <a:chOff x="536" y="679"/>
            <a:chExt cx="5266" cy="3401"/>
          </a:xfrm>
        </p:grpSpPr>
        <p:sp>
          <p:nvSpPr>
            <p:cNvPr id="6198" name="Rectangle 6"/>
            <p:cNvSpPr>
              <a:spLocks noChangeArrowheads="1"/>
            </p:cNvSpPr>
            <p:nvPr/>
          </p:nvSpPr>
          <p:spPr bwMode="auto">
            <a:xfrm>
              <a:off x="536" y="679"/>
              <a:ext cx="5266" cy="3401"/>
            </a:xfrm>
            <a:prstGeom prst="rect">
              <a:avLst/>
            </a:prstGeom>
            <a:solidFill>
              <a:srgbClr val="FFFEB9"/>
            </a:solidFill>
            <a:ln w="9525">
              <a:solidFill>
                <a:schemeClr val="tx1"/>
              </a:solidFill>
              <a:miter lim="800000"/>
              <a:headEnd/>
              <a:tailEnd/>
            </a:ln>
          </p:spPr>
          <p:txBody>
            <a:bodyPr wrap="none" anchor="ctr"/>
            <a:lstStyle/>
            <a:p>
              <a:pPr fontAlgn="base"/>
              <a:endParaRPr lang="ja-JP" altLang="en-US">
                <a:latin typeface="Timeline" charset="0"/>
                <a:ea typeface="ＭＳ Ｐゴシック" pitchFamily="50" charset="-128"/>
              </a:endParaRPr>
            </a:p>
          </p:txBody>
        </p:sp>
        <p:sp>
          <p:nvSpPr>
            <p:cNvPr id="6199" name="Line 7"/>
            <p:cNvSpPr>
              <a:spLocks noChangeShapeType="1"/>
            </p:cNvSpPr>
            <p:nvPr/>
          </p:nvSpPr>
          <p:spPr bwMode="auto">
            <a:xfrm>
              <a:off x="1022"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0" name="Line 8"/>
            <p:cNvSpPr>
              <a:spLocks noChangeShapeType="1"/>
            </p:cNvSpPr>
            <p:nvPr/>
          </p:nvSpPr>
          <p:spPr bwMode="auto">
            <a:xfrm>
              <a:off x="1553"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1" name="Line 9"/>
            <p:cNvSpPr>
              <a:spLocks noChangeShapeType="1"/>
            </p:cNvSpPr>
            <p:nvPr/>
          </p:nvSpPr>
          <p:spPr bwMode="auto">
            <a:xfrm>
              <a:off x="2615"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2" name="Line 10"/>
            <p:cNvSpPr>
              <a:spLocks noChangeShapeType="1"/>
            </p:cNvSpPr>
            <p:nvPr/>
          </p:nvSpPr>
          <p:spPr bwMode="auto">
            <a:xfrm>
              <a:off x="3146"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3" name="Line 11"/>
            <p:cNvSpPr>
              <a:spLocks noChangeShapeType="1"/>
            </p:cNvSpPr>
            <p:nvPr/>
          </p:nvSpPr>
          <p:spPr bwMode="auto">
            <a:xfrm>
              <a:off x="3677"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4" name="Line 12"/>
            <p:cNvSpPr>
              <a:spLocks noChangeShapeType="1"/>
            </p:cNvSpPr>
            <p:nvPr/>
          </p:nvSpPr>
          <p:spPr bwMode="auto">
            <a:xfrm>
              <a:off x="4208"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5" name="Line 13"/>
            <p:cNvSpPr>
              <a:spLocks noChangeShapeType="1"/>
            </p:cNvSpPr>
            <p:nvPr/>
          </p:nvSpPr>
          <p:spPr bwMode="auto">
            <a:xfrm>
              <a:off x="2084"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6" name="Line 14"/>
            <p:cNvSpPr>
              <a:spLocks noChangeShapeType="1"/>
            </p:cNvSpPr>
            <p:nvPr/>
          </p:nvSpPr>
          <p:spPr bwMode="auto">
            <a:xfrm>
              <a:off x="536" y="967"/>
              <a:ext cx="5266"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7" name="Line 15"/>
            <p:cNvSpPr>
              <a:spLocks noChangeShapeType="1"/>
            </p:cNvSpPr>
            <p:nvPr/>
          </p:nvSpPr>
          <p:spPr bwMode="auto">
            <a:xfrm>
              <a:off x="5270"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208" name="Line 16"/>
            <p:cNvSpPr>
              <a:spLocks noChangeShapeType="1"/>
            </p:cNvSpPr>
            <p:nvPr/>
          </p:nvSpPr>
          <p:spPr bwMode="auto">
            <a:xfrm>
              <a:off x="4739" y="679"/>
              <a:ext cx="0" cy="340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grpSp>
      <p:sp>
        <p:nvSpPr>
          <p:cNvPr id="6150" name="Rectangle 17"/>
          <p:cNvSpPr>
            <a:spLocks noChangeArrowheads="1"/>
          </p:cNvSpPr>
          <p:nvPr/>
        </p:nvSpPr>
        <p:spPr bwMode="auto">
          <a:xfrm>
            <a:off x="750888" y="1087438"/>
            <a:ext cx="2063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CY</a:t>
            </a:r>
            <a:endParaRPr lang="en-US" altLang="ja-JP">
              <a:latin typeface="Calibri" pitchFamily="34" charset="0"/>
              <a:ea typeface="ＭＳ Ｐゴシック" pitchFamily="50" charset="-128"/>
            </a:endParaRPr>
          </a:p>
        </p:txBody>
      </p:sp>
      <p:sp>
        <p:nvSpPr>
          <p:cNvPr id="45060" name="Rectangle 23"/>
          <p:cNvSpPr>
            <a:spLocks noChangeArrowheads="1"/>
          </p:cNvSpPr>
          <p:nvPr/>
        </p:nvSpPr>
        <p:spPr bwMode="auto">
          <a:xfrm>
            <a:off x="2743200" y="1447800"/>
            <a:ext cx="2108200"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Technical Design Report complete</a:t>
            </a:r>
            <a:endParaRPr lang="en-US" altLang="ja-JP" sz="1200">
              <a:latin typeface="Calibri" pitchFamily="34" charset="0"/>
              <a:ea typeface="ＭＳ Ｐゴシック" pitchFamily="50" charset="-128"/>
            </a:endParaRPr>
          </a:p>
        </p:txBody>
      </p:sp>
      <p:sp>
        <p:nvSpPr>
          <p:cNvPr id="45061" name="Rectangle 24"/>
          <p:cNvSpPr>
            <a:spLocks noChangeArrowheads="1"/>
          </p:cNvSpPr>
          <p:nvPr/>
        </p:nvSpPr>
        <p:spPr bwMode="auto">
          <a:xfrm>
            <a:off x="1371600" y="1524000"/>
            <a:ext cx="1265238"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Baseline established</a:t>
            </a:r>
            <a:endParaRPr lang="en-US" altLang="ja-JP" sz="1200">
              <a:latin typeface="Calibri" pitchFamily="34" charset="0"/>
              <a:ea typeface="ＭＳ Ｐゴシック" pitchFamily="50" charset="-128"/>
            </a:endParaRPr>
          </a:p>
        </p:txBody>
      </p:sp>
      <p:sp>
        <p:nvSpPr>
          <p:cNvPr id="6153" name="Rectangle 26"/>
          <p:cNvSpPr>
            <a:spLocks noChangeArrowheads="1"/>
          </p:cNvSpPr>
          <p:nvPr/>
        </p:nvSpPr>
        <p:spPr bwMode="auto">
          <a:xfrm>
            <a:off x="2316163"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2011</a:t>
            </a:r>
            <a:endParaRPr lang="en-US" altLang="ja-JP">
              <a:latin typeface="Calibri" pitchFamily="34" charset="0"/>
              <a:ea typeface="ＭＳ Ｐゴシック" pitchFamily="50" charset="-128"/>
            </a:endParaRPr>
          </a:p>
        </p:txBody>
      </p:sp>
      <p:sp>
        <p:nvSpPr>
          <p:cNvPr id="6154" name="Rectangle 27"/>
          <p:cNvSpPr>
            <a:spLocks noChangeArrowheads="1"/>
          </p:cNvSpPr>
          <p:nvPr/>
        </p:nvSpPr>
        <p:spPr bwMode="auto">
          <a:xfrm>
            <a:off x="3154363"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2012</a:t>
            </a:r>
            <a:endParaRPr lang="en-US" altLang="ja-JP">
              <a:latin typeface="Calibri" pitchFamily="34" charset="0"/>
              <a:ea typeface="ＭＳ Ｐゴシック" pitchFamily="50" charset="-128"/>
            </a:endParaRPr>
          </a:p>
        </p:txBody>
      </p:sp>
      <p:sp>
        <p:nvSpPr>
          <p:cNvPr id="6155" name="Rectangle 28"/>
          <p:cNvSpPr>
            <a:spLocks noChangeArrowheads="1"/>
          </p:cNvSpPr>
          <p:nvPr/>
        </p:nvSpPr>
        <p:spPr bwMode="auto">
          <a:xfrm>
            <a:off x="3990975"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2013</a:t>
            </a:r>
            <a:endParaRPr lang="en-US" altLang="ja-JP">
              <a:latin typeface="Calibri" pitchFamily="34" charset="0"/>
              <a:ea typeface="ＭＳ Ｐゴシック" pitchFamily="50" charset="-128"/>
            </a:endParaRPr>
          </a:p>
        </p:txBody>
      </p:sp>
      <p:sp>
        <p:nvSpPr>
          <p:cNvPr id="6156" name="Rectangle 29"/>
          <p:cNvSpPr>
            <a:spLocks noChangeArrowheads="1"/>
          </p:cNvSpPr>
          <p:nvPr/>
        </p:nvSpPr>
        <p:spPr bwMode="auto">
          <a:xfrm>
            <a:off x="4829175"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2014</a:t>
            </a:r>
            <a:endParaRPr lang="en-US" altLang="ja-JP">
              <a:latin typeface="Calibri" pitchFamily="34" charset="0"/>
              <a:ea typeface="ＭＳ Ｐゴシック" pitchFamily="50" charset="-128"/>
            </a:endParaRPr>
          </a:p>
        </p:txBody>
      </p:sp>
      <p:sp>
        <p:nvSpPr>
          <p:cNvPr id="6157" name="Rectangle 30"/>
          <p:cNvSpPr>
            <a:spLocks noChangeArrowheads="1"/>
          </p:cNvSpPr>
          <p:nvPr/>
        </p:nvSpPr>
        <p:spPr bwMode="auto">
          <a:xfrm>
            <a:off x="6503988"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2016</a:t>
            </a:r>
            <a:endParaRPr lang="en-US" altLang="ja-JP">
              <a:latin typeface="Calibri" pitchFamily="34" charset="0"/>
              <a:ea typeface="ＭＳ Ｐゴシック" pitchFamily="50" charset="-128"/>
            </a:endParaRPr>
          </a:p>
        </p:txBody>
      </p:sp>
      <p:sp>
        <p:nvSpPr>
          <p:cNvPr id="6158" name="Rectangle 31"/>
          <p:cNvSpPr>
            <a:spLocks noChangeArrowheads="1"/>
          </p:cNvSpPr>
          <p:nvPr/>
        </p:nvSpPr>
        <p:spPr bwMode="auto">
          <a:xfrm>
            <a:off x="1479550"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2010</a:t>
            </a:r>
            <a:endParaRPr lang="en-US" altLang="ja-JP">
              <a:latin typeface="Calibri" pitchFamily="34" charset="0"/>
              <a:ea typeface="ＭＳ Ｐゴシック" pitchFamily="50" charset="-128"/>
            </a:endParaRPr>
          </a:p>
        </p:txBody>
      </p:sp>
      <p:sp>
        <p:nvSpPr>
          <p:cNvPr id="6159" name="Rectangle 39"/>
          <p:cNvSpPr>
            <a:spLocks noChangeArrowheads="1"/>
          </p:cNvSpPr>
          <p:nvPr/>
        </p:nvSpPr>
        <p:spPr bwMode="auto">
          <a:xfrm>
            <a:off x="665163" y="2190750"/>
            <a:ext cx="24765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b="1">
                <a:solidFill>
                  <a:srgbClr val="000000"/>
                </a:solidFill>
                <a:latin typeface="Calibri" pitchFamily="34" charset="0"/>
                <a:ea typeface="ＭＳ Ｐゴシック" pitchFamily="50" charset="-128"/>
              </a:rPr>
              <a:t>ILC</a:t>
            </a:r>
            <a:endParaRPr lang="en-US" altLang="ja-JP" sz="1600" b="1">
              <a:latin typeface="Calibri" pitchFamily="34" charset="0"/>
              <a:ea typeface="ＭＳ Ｐゴシック" pitchFamily="50" charset="-128"/>
            </a:endParaRPr>
          </a:p>
        </p:txBody>
      </p:sp>
      <p:sp>
        <p:nvSpPr>
          <p:cNvPr id="6160" name="Rectangle 41"/>
          <p:cNvSpPr>
            <a:spLocks noChangeArrowheads="1"/>
          </p:cNvSpPr>
          <p:nvPr/>
        </p:nvSpPr>
        <p:spPr bwMode="auto">
          <a:xfrm>
            <a:off x="5667375"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2015</a:t>
            </a:r>
            <a:endParaRPr lang="en-US" altLang="ja-JP">
              <a:latin typeface="Calibri" pitchFamily="34" charset="0"/>
              <a:ea typeface="ＭＳ Ｐゴシック" pitchFamily="50" charset="-128"/>
            </a:endParaRPr>
          </a:p>
        </p:txBody>
      </p:sp>
      <p:grpSp>
        <p:nvGrpSpPr>
          <p:cNvPr id="3" name="Group 59"/>
          <p:cNvGrpSpPr>
            <a:grpSpLocks/>
          </p:cNvGrpSpPr>
          <p:nvPr/>
        </p:nvGrpSpPr>
        <p:grpSpPr bwMode="auto">
          <a:xfrm>
            <a:off x="1274763" y="2109788"/>
            <a:ext cx="2459037" cy="328612"/>
            <a:chOff x="1149" y="1255"/>
            <a:chExt cx="996" cy="331"/>
          </a:xfrm>
          <a:solidFill>
            <a:schemeClr val="accent1">
              <a:lumMod val="60000"/>
              <a:lumOff val="40000"/>
            </a:schemeClr>
          </a:solidFill>
        </p:grpSpPr>
        <p:sp>
          <p:nvSpPr>
            <p:cNvPr id="45139" name="Rectangle 60"/>
            <p:cNvSpPr>
              <a:spLocks noChangeArrowheads="1"/>
            </p:cNvSpPr>
            <p:nvPr/>
          </p:nvSpPr>
          <p:spPr bwMode="auto">
            <a:xfrm>
              <a:off x="1157" y="1263"/>
              <a:ext cx="980" cy="315"/>
            </a:xfrm>
            <a:prstGeom prst="rect">
              <a:avLst/>
            </a:prstGeom>
            <a:grpFill/>
            <a:ln w="9525">
              <a:noFill/>
              <a:miter lim="800000"/>
              <a:headEnd/>
              <a:tailEnd/>
            </a:ln>
          </p:spPr>
          <p:txBody>
            <a:bodyPr/>
            <a:lstStyle/>
            <a:p>
              <a:pPr fontAlgn="base">
                <a:defRPr/>
              </a:pPr>
              <a:endParaRPr lang="ja-JP" altLang="en-US">
                <a:latin typeface="Calibri" pitchFamily="34" charset="0"/>
                <a:ea typeface="ＭＳ Ｐゴシック" charset="-128"/>
              </a:endParaRPr>
            </a:p>
          </p:txBody>
        </p:sp>
        <p:sp>
          <p:nvSpPr>
            <p:cNvPr id="45140" name="Rectangle 61"/>
            <p:cNvSpPr>
              <a:spLocks noChangeArrowheads="1"/>
            </p:cNvSpPr>
            <p:nvPr/>
          </p:nvSpPr>
          <p:spPr bwMode="auto">
            <a:xfrm>
              <a:off x="1149" y="1255"/>
              <a:ext cx="996" cy="331"/>
            </a:xfrm>
            <a:prstGeom prst="rect">
              <a:avLst/>
            </a:prstGeom>
            <a:grpFill/>
            <a:ln w="12700">
              <a:solidFill>
                <a:srgbClr val="000000"/>
              </a:solidFill>
              <a:miter lim="800000"/>
              <a:headEnd/>
              <a:tailEnd/>
            </a:ln>
          </p:spPr>
          <p:txBody>
            <a:bodyPr/>
            <a:lstStyle/>
            <a:p>
              <a:pPr fontAlgn="base">
                <a:defRPr/>
              </a:pPr>
              <a:endParaRPr lang="ja-JP" altLang="en-US">
                <a:latin typeface="Calibri" pitchFamily="34" charset="0"/>
                <a:ea typeface="ＭＳ Ｐゴシック" charset="-128"/>
              </a:endParaRPr>
            </a:p>
          </p:txBody>
        </p:sp>
        <p:sp>
          <p:nvSpPr>
            <p:cNvPr id="45141" name="Rectangle 62"/>
            <p:cNvSpPr>
              <a:spLocks noChangeArrowheads="1"/>
            </p:cNvSpPr>
            <p:nvPr/>
          </p:nvSpPr>
          <p:spPr bwMode="auto">
            <a:xfrm>
              <a:off x="1157" y="1263"/>
              <a:ext cx="980" cy="315"/>
            </a:xfrm>
            <a:prstGeom prst="rect">
              <a:avLst/>
            </a:prstGeom>
            <a:grpFill/>
            <a:ln w="9525">
              <a:noFill/>
              <a:miter lim="800000"/>
              <a:headEnd/>
              <a:tailEnd/>
            </a:ln>
          </p:spPr>
          <p:txBody>
            <a:bodyPr/>
            <a:lstStyle/>
            <a:p>
              <a:pPr fontAlgn="base">
                <a:defRPr/>
              </a:pPr>
              <a:endParaRPr lang="ja-JP" altLang="en-US">
                <a:latin typeface="Calibri" pitchFamily="34" charset="0"/>
                <a:ea typeface="ＭＳ Ｐゴシック" charset="-128"/>
              </a:endParaRPr>
            </a:p>
          </p:txBody>
        </p:sp>
        <p:sp>
          <p:nvSpPr>
            <p:cNvPr id="45142" name="Rectangle 63"/>
            <p:cNvSpPr>
              <a:spLocks noChangeArrowheads="1"/>
            </p:cNvSpPr>
            <p:nvPr/>
          </p:nvSpPr>
          <p:spPr bwMode="auto">
            <a:xfrm>
              <a:off x="1149" y="1255"/>
              <a:ext cx="996" cy="331"/>
            </a:xfrm>
            <a:prstGeom prst="rect">
              <a:avLst/>
            </a:prstGeom>
            <a:grpFill/>
            <a:ln w="12700">
              <a:solidFill>
                <a:srgbClr val="000000"/>
              </a:solidFill>
              <a:miter lim="800000"/>
              <a:headEnd/>
              <a:tailEnd/>
            </a:ln>
          </p:spPr>
          <p:txBody>
            <a:bodyPr/>
            <a:lstStyle/>
            <a:p>
              <a:pPr fontAlgn="base">
                <a:defRPr/>
              </a:pPr>
              <a:endParaRPr lang="ja-JP" altLang="en-US">
                <a:latin typeface="Calibri" pitchFamily="34" charset="0"/>
                <a:ea typeface="ＭＳ Ｐゴシック" charset="-128"/>
              </a:endParaRPr>
            </a:p>
          </p:txBody>
        </p:sp>
      </p:grpSp>
      <p:sp>
        <p:nvSpPr>
          <p:cNvPr id="6162" name="Rectangle 66"/>
          <p:cNvSpPr>
            <a:spLocks noChangeArrowheads="1"/>
          </p:cNvSpPr>
          <p:nvPr/>
        </p:nvSpPr>
        <p:spPr bwMode="auto">
          <a:xfrm>
            <a:off x="1389063" y="2209800"/>
            <a:ext cx="203993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fontAlgn="base"/>
            <a:r>
              <a:rPr lang="en-US" altLang="ja-JP" sz="1200">
                <a:solidFill>
                  <a:srgbClr val="000000"/>
                </a:solidFill>
                <a:latin typeface="Calibri" pitchFamily="34" charset="0"/>
                <a:ea typeface="ＭＳ Ｐゴシック" pitchFamily="50" charset="-128"/>
              </a:rPr>
              <a:t>Technical design &amp; R&amp;D program</a:t>
            </a:r>
            <a:endParaRPr lang="en-US" altLang="ja-JP" sz="1200">
              <a:latin typeface="Calibri" pitchFamily="34" charset="0"/>
              <a:ea typeface="ＭＳ Ｐゴシック" pitchFamily="50" charset="-128"/>
            </a:endParaRPr>
          </a:p>
        </p:txBody>
      </p:sp>
      <p:sp>
        <p:nvSpPr>
          <p:cNvPr id="6164" name="Rectangle 68"/>
          <p:cNvSpPr>
            <a:spLocks noChangeArrowheads="1"/>
          </p:cNvSpPr>
          <p:nvPr/>
        </p:nvSpPr>
        <p:spPr bwMode="auto">
          <a:xfrm>
            <a:off x="7342188"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2017</a:t>
            </a:r>
            <a:endParaRPr lang="en-US" altLang="ja-JP">
              <a:latin typeface="Calibri" pitchFamily="34" charset="0"/>
              <a:ea typeface="ＭＳ Ｐゴシック" pitchFamily="50" charset="-128"/>
            </a:endParaRPr>
          </a:p>
        </p:txBody>
      </p:sp>
      <p:sp>
        <p:nvSpPr>
          <p:cNvPr id="6165" name="Rectangle 69"/>
          <p:cNvSpPr>
            <a:spLocks noChangeArrowheads="1"/>
          </p:cNvSpPr>
          <p:nvPr/>
        </p:nvSpPr>
        <p:spPr bwMode="auto">
          <a:xfrm>
            <a:off x="8180388" y="1076325"/>
            <a:ext cx="41592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a:solidFill>
                  <a:srgbClr val="000000"/>
                </a:solidFill>
                <a:latin typeface="Calibri" pitchFamily="34" charset="0"/>
                <a:ea typeface="ＭＳ Ｐゴシック" pitchFamily="50" charset="-128"/>
              </a:rPr>
              <a:t>2018</a:t>
            </a:r>
            <a:endParaRPr lang="en-US" altLang="ja-JP">
              <a:latin typeface="Calibri" pitchFamily="34" charset="0"/>
              <a:ea typeface="ＭＳ Ｐゴシック" pitchFamily="50" charset="-128"/>
            </a:endParaRPr>
          </a:p>
        </p:txBody>
      </p:sp>
      <p:sp>
        <p:nvSpPr>
          <p:cNvPr id="6166" name="Rectangle 112"/>
          <p:cNvSpPr>
            <a:spLocks noChangeArrowheads="1"/>
          </p:cNvSpPr>
          <p:nvPr/>
        </p:nvSpPr>
        <p:spPr bwMode="auto">
          <a:xfrm>
            <a:off x="1905000" y="0"/>
            <a:ext cx="5715000" cy="641350"/>
          </a:xfrm>
          <a:prstGeom prst="rect">
            <a:avLst/>
          </a:prstGeom>
          <a:solidFill>
            <a:srgbClr val="FFFFCC"/>
          </a:solidFill>
          <a:ln>
            <a:noFill/>
          </a:ln>
          <a:extLs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p>
            <a:pPr algn="ctr" fontAlgn="base"/>
            <a:r>
              <a:rPr lang="en-US" altLang="ja-JP" sz="3600" b="1">
                <a:latin typeface="Calibri" pitchFamily="34" charset="0"/>
                <a:ea typeface="ＭＳ ゴシック" pitchFamily="49" charset="-128"/>
              </a:rPr>
              <a:t>ILC possible timeline</a:t>
            </a:r>
          </a:p>
        </p:txBody>
      </p:sp>
      <p:sp>
        <p:nvSpPr>
          <p:cNvPr id="124" name="Down Arrow 123"/>
          <p:cNvSpPr>
            <a:spLocks noChangeArrowheads="1"/>
          </p:cNvSpPr>
          <p:nvPr/>
        </p:nvSpPr>
        <p:spPr bwMode="auto">
          <a:xfrm>
            <a:off x="3657600" y="1676400"/>
            <a:ext cx="152400" cy="381000"/>
          </a:xfrm>
          <a:prstGeom prst="downArrow">
            <a:avLst>
              <a:gd name="adj1" fmla="val 50000"/>
              <a:gd name="adj2" fmla="val 50000"/>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6168" name="Rectangle 107"/>
          <p:cNvSpPr>
            <a:spLocks noChangeArrowheads="1"/>
          </p:cNvSpPr>
          <p:nvPr/>
        </p:nvSpPr>
        <p:spPr bwMode="auto">
          <a:xfrm>
            <a:off x="4191000" y="2819400"/>
            <a:ext cx="1025525" cy="184150"/>
          </a:xfrm>
          <a:prstGeom prst="rect">
            <a:avLst/>
          </a:prstGeom>
          <a:solidFill>
            <a:srgbClr val="B3A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SRF system tests</a:t>
            </a:r>
            <a:endParaRPr lang="en-US" altLang="ja-JP" sz="1200">
              <a:latin typeface="Calibri" pitchFamily="34" charset="0"/>
              <a:ea typeface="ＭＳ Ｐゴシック" pitchFamily="50" charset="-128"/>
            </a:endParaRPr>
          </a:p>
        </p:txBody>
      </p:sp>
      <p:sp>
        <p:nvSpPr>
          <p:cNvPr id="6169" name="Rectangle 107"/>
          <p:cNvSpPr>
            <a:spLocks noChangeArrowheads="1"/>
          </p:cNvSpPr>
          <p:nvPr/>
        </p:nvSpPr>
        <p:spPr bwMode="auto">
          <a:xfrm>
            <a:off x="3810000" y="1981200"/>
            <a:ext cx="838200" cy="184150"/>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fontAlgn="base"/>
            <a:r>
              <a:rPr lang="en-US" altLang="ja-JP" sz="1200">
                <a:solidFill>
                  <a:srgbClr val="000000"/>
                </a:solidFill>
                <a:latin typeface="Calibri" pitchFamily="34" charset="0"/>
                <a:ea typeface="ＭＳ Ｐゴシック" pitchFamily="50" charset="-128"/>
              </a:rPr>
              <a:t>TDR reviews</a:t>
            </a:r>
            <a:endParaRPr lang="en-US" altLang="ja-JP" sz="1200">
              <a:latin typeface="Calibri" pitchFamily="34" charset="0"/>
              <a:ea typeface="ＭＳ Ｐゴシック" pitchFamily="50" charset="-128"/>
            </a:endParaRPr>
          </a:p>
        </p:txBody>
      </p:sp>
      <p:sp>
        <p:nvSpPr>
          <p:cNvPr id="144" name="Rectangle 107"/>
          <p:cNvSpPr>
            <a:spLocks noChangeArrowheads="1"/>
          </p:cNvSpPr>
          <p:nvPr/>
        </p:nvSpPr>
        <p:spPr bwMode="auto">
          <a:xfrm>
            <a:off x="4876800" y="2286000"/>
            <a:ext cx="577850" cy="184150"/>
          </a:xfrm>
          <a:prstGeom prst="rect">
            <a:avLst/>
          </a:prstGeom>
          <a:solidFill>
            <a:schemeClr val="accent6">
              <a:lumMod val="20000"/>
              <a:lumOff val="8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Site EOI’s</a:t>
            </a:r>
            <a:endParaRPr lang="en-US" altLang="ja-JP" sz="1200">
              <a:latin typeface="Calibri" pitchFamily="34" charset="0"/>
              <a:ea typeface="ＭＳ Ｐゴシック" pitchFamily="50" charset="-128"/>
            </a:endParaRPr>
          </a:p>
        </p:txBody>
      </p:sp>
      <p:sp>
        <p:nvSpPr>
          <p:cNvPr id="145" name="Rectangle 24"/>
          <p:cNvSpPr>
            <a:spLocks noChangeArrowheads="1"/>
          </p:cNvSpPr>
          <p:nvPr/>
        </p:nvSpPr>
        <p:spPr bwMode="auto">
          <a:xfrm>
            <a:off x="2362200" y="2819400"/>
            <a:ext cx="962025"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Cost Estimating</a:t>
            </a:r>
            <a:endParaRPr lang="en-US" altLang="ja-JP" sz="1200">
              <a:latin typeface="Calibri" pitchFamily="34" charset="0"/>
              <a:ea typeface="ＭＳ Ｐゴシック" pitchFamily="50" charset="-128"/>
            </a:endParaRPr>
          </a:p>
        </p:txBody>
      </p:sp>
      <p:sp>
        <p:nvSpPr>
          <p:cNvPr id="147" name="Left-Right Arrow 146"/>
          <p:cNvSpPr>
            <a:spLocks noChangeArrowheads="1"/>
          </p:cNvSpPr>
          <p:nvPr/>
        </p:nvSpPr>
        <p:spPr bwMode="auto">
          <a:xfrm>
            <a:off x="2286000" y="2667000"/>
            <a:ext cx="1066800" cy="152400"/>
          </a:xfrm>
          <a:prstGeom prst="leftRightArrow">
            <a:avLst>
              <a:gd name="adj1" fmla="val 50000"/>
              <a:gd name="adj2" fmla="val 50005"/>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149" name="Striped Right Arrow 148"/>
          <p:cNvSpPr>
            <a:spLocks noChangeArrowheads="1"/>
          </p:cNvSpPr>
          <p:nvPr/>
        </p:nvSpPr>
        <p:spPr bwMode="auto">
          <a:xfrm>
            <a:off x="3733800" y="2133600"/>
            <a:ext cx="838200" cy="228600"/>
          </a:xfrm>
          <a:custGeom>
            <a:avLst/>
            <a:gdLst>
              <a:gd name="T0" fmla="*/ 723900 w 838200"/>
              <a:gd name="T1" fmla="*/ 0 h 228600"/>
              <a:gd name="T2" fmla="*/ 0 w 838200"/>
              <a:gd name="T3" fmla="*/ 114300 h 228600"/>
              <a:gd name="T4" fmla="*/ 723900 w 838200"/>
              <a:gd name="T5" fmla="*/ 228600 h 228600"/>
              <a:gd name="T6" fmla="*/ 838200 w 838200"/>
              <a:gd name="T7" fmla="*/ 114300 h 228600"/>
              <a:gd name="T8" fmla="*/ 3 60000 65536"/>
              <a:gd name="T9" fmla="*/ 2 60000 65536"/>
              <a:gd name="T10" fmla="*/ 1 60000 65536"/>
              <a:gd name="T11" fmla="*/ 0 60000 65536"/>
              <a:gd name="T12" fmla="*/ 35719 w 838200"/>
              <a:gd name="T13" fmla="*/ 57150 h 228600"/>
              <a:gd name="T14" fmla="*/ 781050 w 838200"/>
              <a:gd name="T15" fmla="*/ 171450 h 228600"/>
            </a:gdLst>
            <a:ahLst/>
            <a:cxnLst>
              <a:cxn ang="T8">
                <a:pos x="T0" y="T1"/>
              </a:cxn>
              <a:cxn ang="T9">
                <a:pos x="T2" y="T3"/>
              </a:cxn>
              <a:cxn ang="T10">
                <a:pos x="T4" y="T5"/>
              </a:cxn>
              <a:cxn ang="T11">
                <a:pos x="T6" y="T7"/>
              </a:cxn>
            </a:cxnLst>
            <a:rect l="T12" t="T13" r="T14" b="T15"/>
            <a:pathLst>
              <a:path w="838200" h="228600">
                <a:moveTo>
                  <a:pt x="0" y="57150"/>
                </a:moveTo>
                <a:lnTo>
                  <a:pt x="7144" y="57150"/>
                </a:lnTo>
                <a:lnTo>
                  <a:pt x="7144" y="171450"/>
                </a:lnTo>
                <a:lnTo>
                  <a:pt x="0" y="171450"/>
                </a:lnTo>
                <a:close/>
                <a:moveTo>
                  <a:pt x="14288" y="57150"/>
                </a:moveTo>
                <a:lnTo>
                  <a:pt x="28575" y="57150"/>
                </a:lnTo>
                <a:lnTo>
                  <a:pt x="28575" y="171450"/>
                </a:lnTo>
                <a:lnTo>
                  <a:pt x="14288" y="171450"/>
                </a:lnTo>
                <a:close/>
                <a:moveTo>
                  <a:pt x="35719" y="57150"/>
                </a:moveTo>
                <a:lnTo>
                  <a:pt x="723900" y="57150"/>
                </a:lnTo>
                <a:lnTo>
                  <a:pt x="723900" y="0"/>
                </a:lnTo>
                <a:lnTo>
                  <a:pt x="838200" y="114300"/>
                </a:lnTo>
                <a:lnTo>
                  <a:pt x="723900" y="228600"/>
                </a:lnTo>
                <a:lnTo>
                  <a:pt x="723900" y="171450"/>
                </a:lnTo>
                <a:lnTo>
                  <a:pt x="35719" y="171450"/>
                </a:lnTo>
                <a:close/>
              </a:path>
            </a:pathLst>
          </a:custGeom>
          <a:solidFill>
            <a:srgbClr val="FFFF00"/>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defRPr/>
            </a:pPr>
            <a:endParaRPr lang="en-US">
              <a:solidFill>
                <a:schemeClr val="lt1"/>
              </a:solidFill>
              <a:latin typeface="+mn-lt"/>
            </a:endParaRPr>
          </a:p>
        </p:txBody>
      </p:sp>
      <p:sp>
        <p:nvSpPr>
          <p:cNvPr id="150" name="Left-Right Arrow 149"/>
          <p:cNvSpPr>
            <a:spLocks noChangeArrowheads="1"/>
          </p:cNvSpPr>
          <p:nvPr/>
        </p:nvSpPr>
        <p:spPr bwMode="auto">
          <a:xfrm>
            <a:off x="3962400" y="2667000"/>
            <a:ext cx="1447800" cy="152400"/>
          </a:xfrm>
          <a:prstGeom prst="leftRightArrow">
            <a:avLst>
              <a:gd name="adj1" fmla="val 50000"/>
              <a:gd name="adj2" fmla="val 50007"/>
            </a:avLst>
          </a:prstGeom>
          <a:solidFill>
            <a:srgbClr val="B3A2C7"/>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151" name="Notched Right Arrow 150"/>
          <p:cNvSpPr>
            <a:spLocks noChangeArrowheads="1"/>
          </p:cNvSpPr>
          <p:nvPr/>
        </p:nvSpPr>
        <p:spPr bwMode="auto">
          <a:xfrm>
            <a:off x="4648200" y="2438400"/>
            <a:ext cx="1143000" cy="228600"/>
          </a:xfrm>
          <a:prstGeom prst="notchedRightArrow">
            <a:avLst>
              <a:gd name="adj1" fmla="val 50000"/>
              <a:gd name="adj2" fmla="val 50000"/>
            </a:avLst>
          </a:prstGeom>
          <a:solidFill>
            <a:srgbClr val="7575D1"/>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152" name="5-Point Star 151"/>
          <p:cNvSpPr>
            <a:spLocks noChangeArrowheads="1"/>
          </p:cNvSpPr>
          <p:nvPr/>
        </p:nvSpPr>
        <p:spPr bwMode="auto">
          <a:xfrm>
            <a:off x="5410200" y="1828800"/>
            <a:ext cx="381000" cy="304800"/>
          </a:xfrm>
          <a:custGeom>
            <a:avLst/>
            <a:gdLst>
              <a:gd name="T0" fmla="*/ 190500 w 381000"/>
              <a:gd name="T1" fmla="*/ 0 h 304800"/>
              <a:gd name="T2" fmla="*/ 0 w 381000"/>
              <a:gd name="T3" fmla="*/ 116423 h 304800"/>
              <a:gd name="T4" fmla="*/ 72765 w 381000"/>
              <a:gd name="T5" fmla="*/ 304799 h 304800"/>
              <a:gd name="T6" fmla="*/ 308235 w 381000"/>
              <a:gd name="T7" fmla="*/ 304799 h 304800"/>
              <a:gd name="T8" fmla="*/ 381000 w 381000"/>
              <a:gd name="T9" fmla="*/ 116423 h 304800"/>
              <a:gd name="T10" fmla="*/ 3 60000 65536"/>
              <a:gd name="T11" fmla="*/ 2 60000 65536"/>
              <a:gd name="T12" fmla="*/ 1 60000 65536"/>
              <a:gd name="T13" fmla="*/ 1 60000 65536"/>
              <a:gd name="T14" fmla="*/ 0 60000 65536"/>
              <a:gd name="T15" fmla="*/ 117737 w 381000"/>
              <a:gd name="T16" fmla="*/ 116424 h 304800"/>
              <a:gd name="T17" fmla="*/ 263263 w 381000"/>
              <a:gd name="T18" fmla="*/ 232845 h 304800"/>
            </a:gdLst>
            <a:ahLst/>
            <a:cxnLst>
              <a:cxn ang="T10">
                <a:pos x="T0" y="T1"/>
              </a:cxn>
              <a:cxn ang="T11">
                <a:pos x="T2" y="T3"/>
              </a:cxn>
              <a:cxn ang="T12">
                <a:pos x="T4" y="T5"/>
              </a:cxn>
              <a:cxn ang="T13">
                <a:pos x="T6" y="T7"/>
              </a:cxn>
              <a:cxn ang="T14">
                <a:pos x="T8" y="T9"/>
              </a:cxn>
            </a:cxnLst>
            <a:rect l="T15" t="T16" r="T17" b="T18"/>
            <a:pathLst>
              <a:path w="381000" h="304800">
                <a:moveTo>
                  <a:pt x="0" y="116423"/>
                </a:moveTo>
                <a:lnTo>
                  <a:pt x="145530" y="116424"/>
                </a:lnTo>
                <a:lnTo>
                  <a:pt x="190500" y="0"/>
                </a:lnTo>
                <a:lnTo>
                  <a:pt x="235470" y="116424"/>
                </a:lnTo>
                <a:lnTo>
                  <a:pt x="381000" y="116423"/>
                </a:lnTo>
                <a:lnTo>
                  <a:pt x="263263" y="188376"/>
                </a:lnTo>
                <a:lnTo>
                  <a:pt x="308235" y="304799"/>
                </a:lnTo>
                <a:lnTo>
                  <a:pt x="190500" y="232845"/>
                </a:lnTo>
                <a:lnTo>
                  <a:pt x="72765" y="304799"/>
                </a:lnTo>
                <a:lnTo>
                  <a:pt x="117737" y="188376"/>
                </a:lnTo>
                <a:close/>
              </a:path>
            </a:pathLst>
          </a:custGeom>
          <a:solidFill>
            <a:srgbClr val="BFBFBF"/>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defRPr/>
            </a:pPr>
            <a:endParaRPr lang="en-US">
              <a:solidFill>
                <a:schemeClr val="lt1"/>
              </a:solidFill>
              <a:latin typeface="+mn-lt"/>
            </a:endParaRPr>
          </a:p>
        </p:txBody>
      </p:sp>
      <p:sp>
        <p:nvSpPr>
          <p:cNvPr id="153" name="Rectangle 107"/>
          <p:cNvSpPr>
            <a:spLocks noChangeArrowheads="1"/>
          </p:cNvSpPr>
          <p:nvPr/>
        </p:nvSpPr>
        <p:spPr bwMode="auto">
          <a:xfrm>
            <a:off x="4800600" y="1600200"/>
            <a:ext cx="1289050" cy="184150"/>
          </a:xfrm>
          <a:prstGeom prst="rect">
            <a:avLst/>
          </a:prstGeom>
          <a:solidFill>
            <a:schemeClr val="accent3"/>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Decision to proceed</a:t>
            </a:r>
            <a:endParaRPr lang="en-US" altLang="ja-JP" sz="1200">
              <a:latin typeface="Calibri" pitchFamily="34" charset="0"/>
              <a:ea typeface="ＭＳ Ｐゴシック" pitchFamily="50" charset="-128"/>
            </a:endParaRPr>
          </a:p>
        </p:txBody>
      </p:sp>
      <p:sp>
        <p:nvSpPr>
          <p:cNvPr id="154" name="5-Point Star 153"/>
          <p:cNvSpPr>
            <a:spLocks noChangeArrowheads="1"/>
          </p:cNvSpPr>
          <p:nvPr/>
        </p:nvSpPr>
        <p:spPr bwMode="auto">
          <a:xfrm>
            <a:off x="6096000" y="2362200"/>
            <a:ext cx="381000" cy="304800"/>
          </a:xfrm>
          <a:custGeom>
            <a:avLst/>
            <a:gdLst>
              <a:gd name="T0" fmla="*/ 190500 w 381000"/>
              <a:gd name="T1" fmla="*/ 0 h 304800"/>
              <a:gd name="T2" fmla="*/ 0 w 381000"/>
              <a:gd name="T3" fmla="*/ 116423 h 304800"/>
              <a:gd name="T4" fmla="*/ 72765 w 381000"/>
              <a:gd name="T5" fmla="*/ 304799 h 304800"/>
              <a:gd name="T6" fmla="*/ 308235 w 381000"/>
              <a:gd name="T7" fmla="*/ 304799 h 304800"/>
              <a:gd name="T8" fmla="*/ 381000 w 381000"/>
              <a:gd name="T9" fmla="*/ 116423 h 304800"/>
              <a:gd name="T10" fmla="*/ 3 60000 65536"/>
              <a:gd name="T11" fmla="*/ 2 60000 65536"/>
              <a:gd name="T12" fmla="*/ 1 60000 65536"/>
              <a:gd name="T13" fmla="*/ 1 60000 65536"/>
              <a:gd name="T14" fmla="*/ 0 60000 65536"/>
              <a:gd name="T15" fmla="*/ 117737 w 381000"/>
              <a:gd name="T16" fmla="*/ 116424 h 304800"/>
              <a:gd name="T17" fmla="*/ 263263 w 381000"/>
              <a:gd name="T18" fmla="*/ 232845 h 304800"/>
            </a:gdLst>
            <a:ahLst/>
            <a:cxnLst>
              <a:cxn ang="T10">
                <a:pos x="T0" y="T1"/>
              </a:cxn>
              <a:cxn ang="T11">
                <a:pos x="T2" y="T3"/>
              </a:cxn>
              <a:cxn ang="T12">
                <a:pos x="T4" y="T5"/>
              </a:cxn>
              <a:cxn ang="T13">
                <a:pos x="T6" y="T7"/>
              </a:cxn>
              <a:cxn ang="T14">
                <a:pos x="T8" y="T9"/>
              </a:cxn>
            </a:cxnLst>
            <a:rect l="T15" t="T16" r="T17" b="T18"/>
            <a:pathLst>
              <a:path w="381000" h="304800">
                <a:moveTo>
                  <a:pt x="0" y="116423"/>
                </a:moveTo>
                <a:lnTo>
                  <a:pt x="145530" y="116424"/>
                </a:lnTo>
                <a:lnTo>
                  <a:pt x="190500" y="0"/>
                </a:lnTo>
                <a:lnTo>
                  <a:pt x="235470" y="116424"/>
                </a:lnTo>
                <a:lnTo>
                  <a:pt x="381000" y="116423"/>
                </a:lnTo>
                <a:lnTo>
                  <a:pt x="263263" y="188376"/>
                </a:lnTo>
                <a:lnTo>
                  <a:pt x="308235" y="304799"/>
                </a:lnTo>
                <a:lnTo>
                  <a:pt x="190500" y="232845"/>
                </a:lnTo>
                <a:lnTo>
                  <a:pt x="72765" y="304799"/>
                </a:lnTo>
                <a:lnTo>
                  <a:pt x="117737" y="188376"/>
                </a:lnTo>
                <a:close/>
              </a:path>
            </a:pathLst>
          </a:custGeom>
          <a:solidFill>
            <a:srgbClr val="7575D1"/>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defRPr/>
            </a:pPr>
            <a:endParaRPr lang="en-US">
              <a:solidFill>
                <a:schemeClr val="lt1"/>
              </a:solidFill>
              <a:latin typeface="+mn-lt"/>
            </a:endParaRPr>
          </a:p>
        </p:txBody>
      </p:sp>
      <p:sp>
        <p:nvSpPr>
          <p:cNvPr id="155" name="Rectangle 107"/>
          <p:cNvSpPr>
            <a:spLocks noChangeArrowheads="1"/>
          </p:cNvSpPr>
          <p:nvPr/>
        </p:nvSpPr>
        <p:spPr bwMode="auto">
          <a:xfrm>
            <a:off x="5638800" y="2209800"/>
            <a:ext cx="1308100" cy="184150"/>
          </a:xfrm>
          <a:prstGeom prst="rect">
            <a:avLst/>
          </a:prstGeom>
          <a:solidFill>
            <a:schemeClr val="accent6">
              <a:lumMod val="20000"/>
              <a:lumOff val="8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Site/host established</a:t>
            </a:r>
            <a:endParaRPr lang="en-US" altLang="ja-JP" sz="1200">
              <a:latin typeface="Calibri" pitchFamily="34" charset="0"/>
              <a:ea typeface="ＭＳ Ｐゴシック" pitchFamily="50" charset="-128"/>
            </a:endParaRPr>
          </a:p>
        </p:txBody>
      </p:sp>
      <p:sp>
        <p:nvSpPr>
          <p:cNvPr id="51" name="Rectangle 23"/>
          <p:cNvSpPr>
            <a:spLocks noChangeArrowheads="1"/>
          </p:cNvSpPr>
          <p:nvPr/>
        </p:nvSpPr>
        <p:spPr bwMode="auto">
          <a:xfrm>
            <a:off x="1524000" y="3276600"/>
            <a:ext cx="2411413"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Project Implementation Plan complete</a:t>
            </a:r>
            <a:endParaRPr lang="en-US" altLang="ja-JP" sz="1200">
              <a:latin typeface="Calibri" pitchFamily="34" charset="0"/>
              <a:ea typeface="ＭＳ Ｐゴシック" pitchFamily="50" charset="-128"/>
            </a:endParaRPr>
          </a:p>
        </p:txBody>
      </p:sp>
      <p:sp>
        <p:nvSpPr>
          <p:cNvPr id="52" name="Up Arrow 51"/>
          <p:cNvSpPr>
            <a:spLocks noChangeArrowheads="1"/>
          </p:cNvSpPr>
          <p:nvPr/>
        </p:nvSpPr>
        <p:spPr bwMode="auto">
          <a:xfrm>
            <a:off x="3733800" y="2743200"/>
            <a:ext cx="152400" cy="457200"/>
          </a:xfrm>
          <a:prstGeom prst="upArrow">
            <a:avLst>
              <a:gd name="adj1" fmla="val 50000"/>
              <a:gd name="adj2" fmla="val 50000"/>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53" name="Left-Right Arrow 52"/>
          <p:cNvSpPr>
            <a:spLocks noChangeArrowheads="1"/>
          </p:cNvSpPr>
          <p:nvPr/>
        </p:nvSpPr>
        <p:spPr bwMode="auto">
          <a:xfrm>
            <a:off x="1981200" y="1752600"/>
            <a:ext cx="533400" cy="152400"/>
          </a:xfrm>
          <a:prstGeom prst="leftRightArrow">
            <a:avLst>
              <a:gd name="adj1" fmla="val 50000"/>
              <a:gd name="adj2" fmla="val 50005"/>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cxnSp>
        <p:nvCxnSpPr>
          <p:cNvPr id="55" name="Straight Connector 54"/>
          <p:cNvCxnSpPr>
            <a:cxnSpLocks noChangeShapeType="1"/>
          </p:cNvCxnSpPr>
          <p:nvPr/>
        </p:nvCxnSpPr>
        <p:spPr bwMode="auto">
          <a:xfrm>
            <a:off x="609600" y="3581400"/>
            <a:ext cx="8077200" cy="1588"/>
          </a:xfrm>
          <a:prstGeom prst="line">
            <a:avLst/>
          </a:prstGeom>
          <a:noFill/>
          <a:ln w="25400">
            <a:solidFill>
              <a:srgbClr val="FF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xmlns="">
                <a:noFill/>
              </a14:hiddenFill>
            </a:ext>
          </a:extLst>
        </p:spPr>
      </p:cxnSp>
      <p:sp>
        <p:nvSpPr>
          <p:cNvPr id="6184" name="Rectangle 107"/>
          <p:cNvSpPr>
            <a:spLocks noChangeArrowheads="1"/>
          </p:cNvSpPr>
          <p:nvPr/>
        </p:nvSpPr>
        <p:spPr bwMode="auto">
          <a:xfrm>
            <a:off x="5715000" y="3276600"/>
            <a:ext cx="935038" cy="184150"/>
          </a:xfrm>
          <a:prstGeom prst="rect">
            <a:avLst/>
          </a:prstGeom>
          <a:solidFill>
            <a:srgbClr val="B3A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XFEL operation</a:t>
            </a:r>
            <a:endParaRPr lang="en-US" altLang="ja-JP" sz="1200">
              <a:latin typeface="Calibri" pitchFamily="34" charset="0"/>
              <a:ea typeface="ＭＳ Ｐゴシック" pitchFamily="50" charset="-128"/>
            </a:endParaRPr>
          </a:p>
        </p:txBody>
      </p:sp>
      <p:cxnSp>
        <p:nvCxnSpPr>
          <p:cNvPr id="79" name="Straight Connector 78"/>
          <p:cNvCxnSpPr>
            <a:cxnSpLocks noChangeShapeType="1"/>
          </p:cNvCxnSpPr>
          <p:nvPr/>
        </p:nvCxnSpPr>
        <p:spPr bwMode="auto">
          <a:xfrm>
            <a:off x="609600" y="5486400"/>
            <a:ext cx="8077200" cy="1588"/>
          </a:xfrm>
          <a:prstGeom prst="line">
            <a:avLst/>
          </a:prstGeom>
          <a:noFill/>
          <a:ln w="25400">
            <a:solidFill>
              <a:srgbClr val="FF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xmlns="">
                <a:noFill/>
              </a14:hiddenFill>
            </a:ext>
          </a:extLst>
        </p:spPr>
      </p:cxnSp>
      <p:sp>
        <p:nvSpPr>
          <p:cNvPr id="6186" name="Rectangle 71"/>
          <p:cNvSpPr>
            <a:spLocks noChangeArrowheads="1"/>
          </p:cNvSpPr>
          <p:nvPr/>
        </p:nvSpPr>
        <p:spPr bwMode="auto">
          <a:xfrm>
            <a:off x="609600" y="4343400"/>
            <a:ext cx="325438"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600" b="1">
                <a:solidFill>
                  <a:srgbClr val="000000"/>
                </a:solidFill>
                <a:latin typeface="Calibri" pitchFamily="34" charset="0"/>
                <a:ea typeface="ＭＳ Ｐゴシック" pitchFamily="50" charset="-128"/>
              </a:rPr>
              <a:t>LHC</a:t>
            </a:r>
            <a:endParaRPr lang="en-US" altLang="ja-JP" sz="1600" b="1">
              <a:latin typeface="Calibri" pitchFamily="34" charset="0"/>
              <a:ea typeface="ＭＳ Ｐゴシック" pitchFamily="50" charset="-128"/>
            </a:endParaRPr>
          </a:p>
        </p:txBody>
      </p:sp>
      <p:sp>
        <p:nvSpPr>
          <p:cNvPr id="81" name="Rectangle 24"/>
          <p:cNvSpPr>
            <a:spLocks noChangeArrowheads="1"/>
          </p:cNvSpPr>
          <p:nvPr/>
        </p:nvSpPr>
        <p:spPr bwMode="auto">
          <a:xfrm>
            <a:off x="1828800" y="3962400"/>
            <a:ext cx="839788"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Physics Run 1</a:t>
            </a:r>
            <a:endParaRPr lang="en-US" altLang="ja-JP" sz="1200">
              <a:latin typeface="Calibri" pitchFamily="34" charset="0"/>
              <a:ea typeface="ＭＳ Ｐゴシック" pitchFamily="50" charset="-128"/>
            </a:endParaRPr>
          </a:p>
        </p:txBody>
      </p:sp>
      <p:sp>
        <p:nvSpPr>
          <p:cNvPr id="82" name="Left-Right Arrow 81"/>
          <p:cNvSpPr>
            <a:spLocks noChangeArrowheads="1"/>
          </p:cNvSpPr>
          <p:nvPr/>
        </p:nvSpPr>
        <p:spPr bwMode="auto">
          <a:xfrm>
            <a:off x="1600200" y="4191000"/>
            <a:ext cx="1371600" cy="152400"/>
          </a:xfrm>
          <a:prstGeom prst="leftRightArrow">
            <a:avLst>
              <a:gd name="adj1" fmla="val 50000"/>
              <a:gd name="adj2" fmla="val 50000"/>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83" name="Rectangle 24"/>
          <p:cNvSpPr>
            <a:spLocks noChangeArrowheads="1"/>
          </p:cNvSpPr>
          <p:nvPr/>
        </p:nvSpPr>
        <p:spPr bwMode="auto">
          <a:xfrm>
            <a:off x="4267200" y="3962400"/>
            <a:ext cx="839788" cy="184150"/>
          </a:xfrm>
          <a:prstGeom prst="rect">
            <a:avLst/>
          </a:prstGeom>
          <a:solidFill>
            <a:schemeClr val="accent1">
              <a:lumMod val="60000"/>
              <a:lumOff val="40000"/>
            </a:schemeClr>
          </a:solidFill>
          <a:ln w="9525">
            <a:noFill/>
            <a:miter lim="800000"/>
            <a:headEnd/>
            <a:tailEnd/>
          </a:ln>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Physics Run 2</a:t>
            </a:r>
            <a:endParaRPr lang="en-US" altLang="ja-JP" sz="1200">
              <a:latin typeface="Calibri" pitchFamily="34" charset="0"/>
              <a:ea typeface="ＭＳ Ｐゴシック" pitchFamily="50" charset="-128"/>
            </a:endParaRPr>
          </a:p>
        </p:txBody>
      </p:sp>
      <p:sp>
        <p:nvSpPr>
          <p:cNvPr id="84" name="Left-Right Arrow 83"/>
          <p:cNvSpPr>
            <a:spLocks noChangeArrowheads="1"/>
          </p:cNvSpPr>
          <p:nvPr/>
        </p:nvSpPr>
        <p:spPr bwMode="auto">
          <a:xfrm>
            <a:off x="4114800" y="4191000"/>
            <a:ext cx="1295400" cy="152400"/>
          </a:xfrm>
          <a:prstGeom prst="leftRightArrow">
            <a:avLst>
              <a:gd name="adj1" fmla="val 50000"/>
              <a:gd name="adj2" fmla="val 50016"/>
            </a:avLst>
          </a:prstGeom>
          <a:gradFill rotWithShape="1">
            <a:gsLst>
              <a:gs pos="0">
                <a:srgbClr val="CBFFFF"/>
              </a:gs>
              <a:gs pos="100000">
                <a:srgbClr val="B5E5E9"/>
              </a:gs>
            </a:gsLst>
            <a:lin ang="5400000"/>
          </a:gra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6191" name="Rectangle 107"/>
          <p:cNvSpPr>
            <a:spLocks noChangeArrowheads="1"/>
          </p:cNvSpPr>
          <p:nvPr/>
        </p:nvSpPr>
        <p:spPr bwMode="auto">
          <a:xfrm>
            <a:off x="2895600" y="3962400"/>
            <a:ext cx="1204913" cy="184150"/>
          </a:xfrm>
          <a:prstGeom prst="rect">
            <a:avLst/>
          </a:prstGeom>
          <a:solidFill>
            <a:srgbClr val="B3A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fontAlgn="base"/>
            <a:r>
              <a:rPr lang="en-US" altLang="ja-JP" sz="1200">
                <a:solidFill>
                  <a:srgbClr val="000000"/>
                </a:solidFill>
                <a:latin typeface="Calibri" pitchFamily="34" charset="0"/>
                <a:ea typeface="ＭＳ Ｐゴシック" pitchFamily="50" charset="-128"/>
              </a:rPr>
              <a:t>Interconnect repair</a:t>
            </a:r>
            <a:endParaRPr lang="en-US" altLang="ja-JP" sz="1200">
              <a:latin typeface="Calibri" pitchFamily="34" charset="0"/>
              <a:ea typeface="ＭＳ Ｐゴシック" pitchFamily="50" charset="-128"/>
            </a:endParaRPr>
          </a:p>
        </p:txBody>
      </p:sp>
      <p:sp>
        <p:nvSpPr>
          <p:cNvPr id="87" name="5-Point Star 86"/>
          <p:cNvSpPr>
            <a:spLocks noChangeArrowheads="1"/>
          </p:cNvSpPr>
          <p:nvPr/>
        </p:nvSpPr>
        <p:spPr bwMode="auto">
          <a:xfrm>
            <a:off x="3276600" y="4419600"/>
            <a:ext cx="457200" cy="381000"/>
          </a:xfrm>
          <a:custGeom>
            <a:avLst/>
            <a:gdLst>
              <a:gd name="T0" fmla="*/ 228600 w 457200"/>
              <a:gd name="T1" fmla="*/ 0 h 381000"/>
              <a:gd name="T2" fmla="*/ 0 w 457200"/>
              <a:gd name="T3" fmla="*/ 145529 h 381000"/>
              <a:gd name="T4" fmla="*/ 87318 w 457200"/>
              <a:gd name="T5" fmla="*/ 380999 h 381000"/>
              <a:gd name="T6" fmla="*/ 369882 w 457200"/>
              <a:gd name="T7" fmla="*/ 380999 h 381000"/>
              <a:gd name="T8" fmla="*/ 457200 w 457200"/>
              <a:gd name="T9" fmla="*/ 145529 h 381000"/>
              <a:gd name="T10" fmla="*/ 3 60000 65536"/>
              <a:gd name="T11" fmla="*/ 2 60000 65536"/>
              <a:gd name="T12" fmla="*/ 1 60000 65536"/>
              <a:gd name="T13" fmla="*/ 1 60000 65536"/>
              <a:gd name="T14" fmla="*/ 0 60000 65536"/>
              <a:gd name="T15" fmla="*/ 141284 w 457200"/>
              <a:gd name="T16" fmla="*/ 145530 h 381000"/>
              <a:gd name="T17" fmla="*/ 315916 w 457200"/>
              <a:gd name="T18" fmla="*/ 291056 h 381000"/>
            </a:gdLst>
            <a:ahLst/>
            <a:cxnLst>
              <a:cxn ang="T10">
                <a:pos x="T0" y="T1"/>
              </a:cxn>
              <a:cxn ang="T11">
                <a:pos x="T2" y="T3"/>
              </a:cxn>
              <a:cxn ang="T12">
                <a:pos x="T4" y="T5"/>
              </a:cxn>
              <a:cxn ang="T13">
                <a:pos x="T6" y="T7"/>
              </a:cxn>
              <a:cxn ang="T14">
                <a:pos x="T8" y="T9"/>
              </a:cxn>
            </a:cxnLst>
            <a:rect l="T15" t="T16" r="T17" b="T18"/>
            <a:pathLst>
              <a:path w="457200" h="381000">
                <a:moveTo>
                  <a:pt x="0" y="145529"/>
                </a:moveTo>
                <a:lnTo>
                  <a:pt x="174636" y="145530"/>
                </a:lnTo>
                <a:lnTo>
                  <a:pt x="228600" y="0"/>
                </a:lnTo>
                <a:lnTo>
                  <a:pt x="282564" y="145530"/>
                </a:lnTo>
                <a:lnTo>
                  <a:pt x="457200" y="145529"/>
                </a:lnTo>
                <a:lnTo>
                  <a:pt x="315916" y="235470"/>
                </a:lnTo>
                <a:lnTo>
                  <a:pt x="369882" y="380999"/>
                </a:lnTo>
                <a:lnTo>
                  <a:pt x="228600" y="291056"/>
                </a:lnTo>
                <a:lnTo>
                  <a:pt x="87318" y="380999"/>
                </a:lnTo>
                <a:lnTo>
                  <a:pt x="141284" y="235470"/>
                </a:lnTo>
                <a:close/>
              </a:path>
            </a:pathLst>
          </a:custGeom>
          <a:solidFill>
            <a:srgbClr val="D1D1F0"/>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defRPr/>
            </a:pPr>
            <a:endParaRPr lang="en-US">
              <a:solidFill>
                <a:schemeClr val="lt1"/>
              </a:solidFill>
              <a:latin typeface="+mn-lt"/>
            </a:endParaRPr>
          </a:p>
        </p:txBody>
      </p:sp>
      <p:sp>
        <p:nvSpPr>
          <p:cNvPr id="88" name="5-Point Star 87"/>
          <p:cNvSpPr>
            <a:spLocks noChangeArrowheads="1"/>
          </p:cNvSpPr>
          <p:nvPr/>
        </p:nvSpPr>
        <p:spPr bwMode="auto">
          <a:xfrm>
            <a:off x="5105400" y="4419600"/>
            <a:ext cx="457200" cy="381000"/>
          </a:xfrm>
          <a:custGeom>
            <a:avLst/>
            <a:gdLst>
              <a:gd name="T0" fmla="*/ 228600 w 457200"/>
              <a:gd name="T1" fmla="*/ 0 h 381000"/>
              <a:gd name="T2" fmla="*/ 0 w 457200"/>
              <a:gd name="T3" fmla="*/ 145529 h 381000"/>
              <a:gd name="T4" fmla="*/ 87318 w 457200"/>
              <a:gd name="T5" fmla="*/ 380999 h 381000"/>
              <a:gd name="T6" fmla="*/ 369882 w 457200"/>
              <a:gd name="T7" fmla="*/ 380999 h 381000"/>
              <a:gd name="T8" fmla="*/ 457200 w 457200"/>
              <a:gd name="T9" fmla="*/ 145529 h 381000"/>
              <a:gd name="T10" fmla="*/ 3 60000 65536"/>
              <a:gd name="T11" fmla="*/ 2 60000 65536"/>
              <a:gd name="T12" fmla="*/ 1 60000 65536"/>
              <a:gd name="T13" fmla="*/ 1 60000 65536"/>
              <a:gd name="T14" fmla="*/ 0 60000 65536"/>
              <a:gd name="T15" fmla="*/ 141284 w 457200"/>
              <a:gd name="T16" fmla="*/ 145530 h 381000"/>
              <a:gd name="T17" fmla="*/ 315916 w 457200"/>
              <a:gd name="T18" fmla="*/ 291056 h 381000"/>
            </a:gdLst>
            <a:ahLst/>
            <a:cxnLst>
              <a:cxn ang="T10">
                <a:pos x="T0" y="T1"/>
              </a:cxn>
              <a:cxn ang="T11">
                <a:pos x="T2" y="T3"/>
              </a:cxn>
              <a:cxn ang="T12">
                <a:pos x="T4" y="T5"/>
              </a:cxn>
              <a:cxn ang="T13">
                <a:pos x="T6" y="T7"/>
              </a:cxn>
              <a:cxn ang="T14">
                <a:pos x="T8" y="T9"/>
              </a:cxn>
            </a:cxnLst>
            <a:rect l="T15" t="T16" r="T17" b="T18"/>
            <a:pathLst>
              <a:path w="457200" h="381000">
                <a:moveTo>
                  <a:pt x="0" y="145529"/>
                </a:moveTo>
                <a:lnTo>
                  <a:pt x="174636" y="145530"/>
                </a:lnTo>
                <a:lnTo>
                  <a:pt x="228600" y="0"/>
                </a:lnTo>
                <a:lnTo>
                  <a:pt x="282564" y="145530"/>
                </a:lnTo>
                <a:lnTo>
                  <a:pt x="457200" y="145529"/>
                </a:lnTo>
                <a:lnTo>
                  <a:pt x="315916" y="235470"/>
                </a:lnTo>
                <a:lnTo>
                  <a:pt x="369882" y="380999"/>
                </a:lnTo>
                <a:lnTo>
                  <a:pt x="228600" y="291056"/>
                </a:lnTo>
                <a:lnTo>
                  <a:pt x="87318" y="380999"/>
                </a:lnTo>
                <a:lnTo>
                  <a:pt x="141284" y="235470"/>
                </a:lnTo>
                <a:close/>
              </a:path>
            </a:pathLst>
          </a:custGeom>
          <a:solidFill>
            <a:srgbClr val="D1D1F0"/>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defRPr/>
            </a:pPr>
            <a:endParaRPr lang="en-US">
              <a:solidFill>
                <a:schemeClr val="lt1"/>
              </a:solidFill>
              <a:latin typeface="+mn-lt"/>
            </a:endParaRPr>
          </a:p>
        </p:txBody>
      </p:sp>
      <p:sp>
        <p:nvSpPr>
          <p:cNvPr id="14399" name="Rectangle 107"/>
          <p:cNvSpPr>
            <a:spLocks noChangeArrowheads="1"/>
          </p:cNvSpPr>
          <p:nvPr/>
        </p:nvSpPr>
        <p:spPr bwMode="auto">
          <a:xfrm>
            <a:off x="1908175" y="4419600"/>
            <a:ext cx="1292225" cy="365125"/>
          </a:xfrm>
          <a:prstGeom prst="rect">
            <a:avLst/>
          </a:prstGeom>
          <a:solidFill>
            <a:schemeClr val="accent2">
              <a:lumMod val="20000"/>
              <a:lumOff val="80000"/>
            </a:schemeClr>
          </a:solidFill>
          <a:ln w="9525">
            <a:noFill/>
            <a:miter lim="800000"/>
            <a:headEnd/>
            <a:tailEnd/>
          </a:ln>
        </p:spPr>
        <p:txBody>
          <a:bodyPr lIns="0" tIns="0" rIns="0" bIns="0">
            <a:spAutoFit/>
          </a:bodyPr>
          <a:lstStyle/>
          <a:p>
            <a:pPr fontAlgn="base"/>
            <a:r>
              <a:rPr lang="en-US" altLang="ja-JP" sz="1200">
                <a:solidFill>
                  <a:srgbClr val="000000"/>
                </a:solidFill>
                <a:latin typeface="Calibri" pitchFamily="34" charset="0"/>
                <a:ea typeface="ＭＳ Ｐゴシック" pitchFamily="50" charset="-128"/>
              </a:rPr>
              <a:t>Existence of low-lying SUSY known</a:t>
            </a:r>
            <a:endParaRPr lang="en-US" altLang="ja-JP" sz="1200">
              <a:latin typeface="Calibri" pitchFamily="34" charset="0"/>
              <a:ea typeface="ＭＳ Ｐゴシック" pitchFamily="50" charset="-128"/>
            </a:endParaRPr>
          </a:p>
        </p:txBody>
      </p:sp>
      <p:sp>
        <p:nvSpPr>
          <p:cNvPr id="14400" name="Rectangle 107"/>
          <p:cNvSpPr>
            <a:spLocks noChangeArrowheads="1"/>
          </p:cNvSpPr>
          <p:nvPr/>
        </p:nvSpPr>
        <p:spPr bwMode="auto">
          <a:xfrm>
            <a:off x="4191000" y="4419600"/>
            <a:ext cx="838200" cy="365125"/>
          </a:xfrm>
          <a:prstGeom prst="rect">
            <a:avLst/>
          </a:prstGeom>
          <a:solidFill>
            <a:schemeClr val="accent2">
              <a:lumMod val="20000"/>
              <a:lumOff val="80000"/>
            </a:schemeClr>
          </a:solidFill>
          <a:ln w="9525">
            <a:noFill/>
            <a:miter lim="800000"/>
            <a:headEnd/>
            <a:tailEnd/>
          </a:ln>
        </p:spPr>
        <p:txBody>
          <a:bodyPr lIns="0" tIns="0" rIns="0" bIns="0">
            <a:spAutoFit/>
          </a:bodyPr>
          <a:lstStyle/>
          <a:p>
            <a:pPr fontAlgn="base"/>
            <a:r>
              <a:rPr lang="en-US" altLang="ja-JP" sz="1200">
                <a:solidFill>
                  <a:srgbClr val="000000"/>
                </a:solidFill>
                <a:latin typeface="Calibri" pitchFamily="34" charset="0"/>
                <a:ea typeface="ＭＳ Ｐゴシック" pitchFamily="50" charset="-128"/>
              </a:rPr>
              <a:t>Higgs energy scale known</a:t>
            </a:r>
            <a:endParaRPr lang="en-US" altLang="ja-JP" sz="1200">
              <a:latin typeface="Calibri" pitchFamily="34" charset="0"/>
              <a:ea typeface="ＭＳ Ｐゴシック" pitchFamily="50" charset="-128"/>
            </a:endParaRPr>
          </a:p>
        </p:txBody>
      </p:sp>
      <p:sp>
        <p:nvSpPr>
          <p:cNvPr id="93" name="Notched Right Arrow 92"/>
          <p:cNvSpPr>
            <a:spLocks noChangeArrowheads="1"/>
          </p:cNvSpPr>
          <p:nvPr/>
        </p:nvSpPr>
        <p:spPr bwMode="auto">
          <a:xfrm>
            <a:off x="5410200" y="2971800"/>
            <a:ext cx="1905000" cy="228600"/>
          </a:xfrm>
          <a:prstGeom prst="notchedRightArrow">
            <a:avLst>
              <a:gd name="adj1" fmla="val 50000"/>
              <a:gd name="adj2" fmla="val 50000"/>
            </a:avLst>
          </a:prstGeom>
          <a:solidFill>
            <a:srgbClr val="666666"/>
          </a:solidFill>
          <a:ln w="9525">
            <a:solidFill>
              <a:srgbClr val="B6DCDF"/>
            </a:solidFill>
            <a:miter lim="800000"/>
            <a:headEnd/>
            <a:tailEnd/>
          </a:ln>
          <a:effectLst>
            <a:outerShdw blurRad="40000" dist="23000" dir="5400000" rotWithShape="0">
              <a:srgbClr val="808080">
                <a:alpha val="34999"/>
              </a:srgbClr>
            </a:outerShdw>
          </a:effectLst>
        </p:spPr>
        <p:txBody>
          <a:bodyPr anchor="ctr"/>
          <a:lstStyle/>
          <a:p>
            <a:pPr algn="ctr" fontAlgn="base"/>
            <a:endParaRPr lang="ja-JP" altLang="ja-JP">
              <a:solidFill>
                <a:srgbClr val="FFFFFF"/>
              </a:solidFill>
            </a:endParaRPr>
          </a:p>
        </p:txBody>
      </p:sp>
      <p:sp>
        <p:nvSpPr>
          <p:cNvPr id="2" name="正方形/長方形 1"/>
          <p:cNvSpPr/>
          <p:nvPr/>
        </p:nvSpPr>
        <p:spPr>
          <a:xfrm>
            <a:off x="2762250" y="914400"/>
            <a:ext cx="842963" cy="5399088"/>
          </a:xfrm>
          <a:prstGeom prst="rect">
            <a:avLst/>
          </a:prstGeom>
          <a:solidFill>
            <a:schemeClr val="accent4">
              <a:lumMod val="20000"/>
              <a:lumOff val="80000"/>
              <a:alpha val="4902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p:nvSpPr>
        <p:spPr>
          <a:xfrm>
            <a:off x="5454650" y="2086868"/>
            <a:ext cx="1614698" cy="614164"/>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p:nvSpPr>
        <p:spPr>
          <a:xfrm>
            <a:off x="200211" y="3464294"/>
            <a:ext cx="8605652" cy="3014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b="0" dirty="0">
              <a:solidFill>
                <a:prstClr val="white"/>
              </a:solidFill>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3105" y="3748881"/>
            <a:ext cx="7727589" cy="2883021"/>
          </a:xfrm>
          <a:prstGeom prst="rect">
            <a:avLst/>
          </a:prstGeom>
        </p:spPr>
      </p:pic>
    </p:spTree>
    <p:extLst>
      <p:ext uri="{BB962C8B-B14F-4D97-AF65-F5344CB8AC3E}">
        <p14:creationId xmlns:p14="http://schemas.microsoft.com/office/powerpoint/2010/main" xmlns="" val="217113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684220" y="530225"/>
            <a:ext cx="7704137" cy="522288"/>
          </a:xfrm>
          <a:prstGeom prst="rect">
            <a:avLst/>
          </a:prstGeom>
          <a:noFill/>
          <a:ln w="9525">
            <a:noFill/>
            <a:miter lim="800000"/>
            <a:headEnd/>
            <a:tailEnd/>
          </a:ln>
        </p:spPr>
        <p:txBody>
          <a:bodyPr>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fontAlgn="auto">
              <a:spcBef>
                <a:spcPts val="0"/>
              </a:spcBef>
              <a:spcAft>
                <a:spcPts val="0"/>
              </a:spcAft>
              <a:defRPr/>
            </a:pPr>
            <a:r>
              <a:rPr lang="en-US" altLang="ja-JP" sz="2800" b="1" i="1" dirty="0" smtClean="0">
                <a:solidFill>
                  <a:srgbClr val="00B0F0"/>
                </a:solidFill>
                <a:effectLst>
                  <a:outerShdw blurRad="38100" dist="38100" dir="2700000" algn="tl">
                    <a:srgbClr val="DDDDDD"/>
                  </a:outerShdw>
                </a:effectLst>
                <a:latin typeface="Osaka" charset="0"/>
                <a:ea typeface="Osaka" charset="0"/>
                <a:cs typeface="Osaka" charset="0"/>
              </a:rPr>
              <a:t>World Centers for ILC Technology R&amp;D</a:t>
            </a:r>
            <a:endParaRPr lang="en-US" altLang="ja-JP" sz="2800" b="1" i="1" dirty="0">
              <a:solidFill>
                <a:srgbClr val="00B0F0"/>
              </a:solidFill>
              <a:latin typeface="Osaka" charset="0"/>
              <a:ea typeface="Osaka" charset="0"/>
              <a:cs typeface="Osaka" charset="0"/>
            </a:endParaRPr>
          </a:p>
        </p:txBody>
      </p:sp>
      <p:sp>
        <p:nvSpPr>
          <p:cNvPr id="47107" name="Rectangle 3"/>
          <p:cNvSpPr>
            <a:spLocks noChangeArrowheads="1"/>
          </p:cNvSpPr>
          <p:nvPr/>
        </p:nvSpPr>
        <p:spPr bwMode="auto">
          <a:xfrm>
            <a:off x="1443038" y="5030788"/>
            <a:ext cx="18466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pic>
        <p:nvPicPr>
          <p:cNvPr id="514051" name="Picture 5" descr="world_atras_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219200"/>
            <a:ext cx="8204200" cy="3703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9" descr="KEK_view"/>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95600" y="3810000"/>
            <a:ext cx="2819400" cy="2312988"/>
          </a:xfrm>
          <a:prstGeom prst="rect">
            <a:avLst/>
          </a:prstGeom>
          <a:noFill/>
          <a:effectLst>
            <a:outerShdw blurRad="127000" dist="101600" dir="2700000" algn="ctr" rotWithShape="0">
              <a:srgbClr val="000000">
                <a:alpha val="74998"/>
              </a:srgbClr>
            </a:outerShdw>
          </a:effectLst>
        </p:spPr>
      </p:pic>
      <p:pic>
        <p:nvPicPr>
          <p:cNvPr id="9" name="Picture 10" descr="FN0159Low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791200" y="3810016"/>
            <a:ext cx="3048000" cy="2297113"/>
          </a:xfrm>
          <a:prstGeom prst="rect">
            <a:avLst/>
          </a:prstGeom>
          <a:noFill/>
          <a:effectLst>
            <a:outerShdw blurRad="127000" dist="101600" dir="2700000" algn="ctr" rotWithShape="0">
              <a:srgbClr val="000000">
                <a:alpha val="74998"/>
              </a:srgbClr>
            </a:outerShdw>
          </a:effectLst>
        </p:spPr>
      </p:pic>
      <p:pic>
        <p:nvPicPr>
          <p:cNvPr id="10" name="Picture 11" descr="FLASH"/>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8600" y="3810016"/>
            <a:ext cx="2514600" cy="2263775"/>
          </a:xfrm>
          <a:prstGeom prst="rect">
            <a:avLst/>
          </a:prstGeom>
          <a:noFill/>
          <a:effectLst>
            <a:outerShdw blurRad="127000" dist="101600" dir="2700000" algn="ctr" rotWithShape="0">
              <a:srgbClr val="000000">
                <a:alpha val="74998"/>
              </a:srgbClr>
            </a:outerShdw>
          </a:effectLst>
        </p:spPr>
      </p:pic>
      <p:sp>
        <p:nvSpPr>
          <p:cNvPr id="47112" name="Oval 12"/>
          <p:cNvSpPr>
            <a:spLocks noChangeArrowheads="1"/>
          </p:cNvSpPr>
          <p:nvPr/>
        </p:nvSpPr>
        <p:spPr bwMode="auto">
          <a:xfrm>
            <a:off x="3810000" y="4876800"/>
            <a:ext cx="304800" cy="304800"/>
          </a:xfrm>
          <a:prstGeom prst="ellipse">
            <a:avLst/>
          </a:prstGeom>
          <a:noFill/>
          <a:ln w="38100">
            <a:solidFill>
              <a:srgbClr val="FFC62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13" name="Oval 13"/>
          <p:cNvSpPr>
            <a:spLocks noChangeArrowheads="1"/>
          </p:cNvSpPr>
          <p:nvPr/>
        </p:nvSpPr>
        <p:spPr bwMode="auto">
          <a:xfrm>
            <a:off x="6019800" y="4038600"/>
            <a:ext cx="304800" cy="304800"/>
          </a:xfrm>
          <a:prstGeom prst="ellipse">
            <a:avLst/>
          </a:prstGeom>
          <a:noFill/>
          <a:ln w="38100">
            <a:solidFill>
              <a:srgbClr val="FFC62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14" name="Oval 14"/>
          <p:cNvSpPr>
            <a:spLocks noChangeArrowheads="1"/>
          </p:cNvSpPr>
          <p:nvPr/>
        </p:nvSpPr>
        <p:spPr bwMode="auto">
          <a:xfrm>
            <a:off x="6477000" y="4114800"/>
            <a:ext cx="304800" cy="304800"/>
          </a:xfrm>
          <a:prstGeom prst="ellipse">
            <a:avLst/>
          </a:prstGeom>
          <a:noFill/>
          <a:ln w="38100">
            <a:solidFill>
              <a:srgbClr val="FFC62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15" name="Oval 15"/>
          <p:cNvSpPr>
            <a:spLocks noChangeArrowheads="1"/>
          </p:cNvSpPr>
          <p:nvPr/>
        </p:nvSpPr>
        <p:spPr bwMode="auto">
          <a:xfrm>
            <a:off x="1219200" y="4724400"/>
            <a:ext cx="381000" cy="381000"/>
          </a:xfrm>
          <a:prstGeom prst="ellipse">
            <a:avLst/>
          </a:prstGeom>
          <a:noFill/>
          <a:ln w="38100">
            <a:solidFill>
              <a:srgbClr val="FFC62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514059" name="Text Box 16"/>
          <p:cNvSpPr txBox="1">
            <a:spLocks noChangeArrowheads="1"/>
          </p:cNvSpPr>
          <p:nvPr/>
        </p:nvSpPr>
        <p:spPr bwMode="auto">
          <a:xfrm>
            <a:off x="304800" y="6172200"/>
            <a:ext cx="25908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spcBef>
                <a:spcPct val="50000"/>
              </a:spcBef>
            </a:pPr>
            <a:r>
              <a:rPr lang="en-US" altLang="ja-JP" sz="1600" i="1">
                <a:solidFill>
                  <a:srgbClr val="000000"/>
                </a:solidFill>
                <a:latin typeface="Arial" charset="0"/>
                <a:ea typeface="ＭＳ Ｐゴシック" charset="0"/>
                <a:cs typeface="ＭＳ Ｐゴシック" charset="0"/>
              </a:rPr>
              <a:t>FLASH@DESY</a:t>
            </a:r>
          </a:p>
        </p:txBody>
      </p:sp>
      <p:sp>
        <p:nvSpPr>
          <p:cNvPr id="514060" name="Text Box 17"/>
          <p:cNvSpPr txBox="1">
            <a:spLocks noChangeArrowheads="1"/>
          </p:cNvSpPr>
          <p:nvPr/>
        </p:nvSpPr>
        <p:spPr bwMode="auto">
          <a:xfrm>
            <a:off x="3635375" y="6165850"/>
            <a:ext cx="21336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spcBef>
                <a:spcPct val="50000"/>
              </a:spcBef>
            </a:pPr>
            <a:r>
              <a:rPr lang="en-US" altLang="ja-JP" sz="1600" i="1" dirty="0" smtClean="0">
                <a:solidFill>
                  <a:srgbClr val="000000"/>
                </a:solidFill>
                <a:latin typeface="Arial" charset="0"/>
                <a:ea typeface="ＭＳ Ｐゴシック" charset="0"/>
                <a:cs typeface="ＭＳ Ｐゴシック" charset="0"/>
              </a:rPr>
              <a:t>ATF/STF@KEK</a:t>
            </a:r>
            <a:endParaRPr lang="en-US" altLang="ja-JP" sz="1600" dirty="0">
              <a:solidFill>
                <a:srgbClr val="000000"/>
              </a:solidFill>
              <a:latin typeface="Arial" charset="0"/>
              <a:ea typeface="ＭＳ Ｐゴシック" charset="0"/>
              <a:cs typeface="ＭＳ Ｐゴシック" charset="0"/>
            </a:endParaRPr>
          </a:p>
        </p:txBody>
      </p:sp>
      <p:sp>
        <p:nvSpPr>
          <p:cNvPr id="514061" name="Text Box 18"/>
          <p:cNvSpPr txBox="1">
            <a:spLocks noChangeArrowheads="1"/>
          </p:cNvSpPr>
          <p:nvPr/>
        </p:nvSpPr>
        <p:spPr bwMode="auto">
          <a:xfrm>
            <a:off x="6477000" y="6172200"/>
            <a:ext cx="15621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spcBef>
                <a:spcPct val="50000"/>
              </a:spcBef>
            </a:pPr>
            <a:r>
              <a:rPr lang="en-US" altLang="ja-JP" sz="1600" i="1">
                <a:solidFill>
                  <a:srgbClr val="000000"/>
                </a:solidFill>
                <a:latin typeface="Arial" charset="0"/>
                <a:ea typeface="ＭＳ Ｐゴシック" charset="0"/>
                <a:cs typeface="ＭＳ Ｐゴシック" charset="0"/>
              </a:rPr>
              <a:t>ILCTA@FNAL</a:t>
            </a:r>
            <a:endParaRPr lang="en-US" altLang="ja-JP" sz="1600">
              <a:solidFill>
                <a:srgbClr val="000000"/>
              </a:solidFill>
              <a:latin typeface="Arial" charset="0"/>
              <a:ea typeface="ＭＳ Ｐゴシック" charset="0"/>
              <a:cs typeface="ＭＳ Ｐゴシック" charset="0"/>
            </a:endParaRPr>
          </a:p>
        </p:txBody>
      </p:sp>
      <p:sp>
        <p:nvSpPr>
          <p:cNvPr id="47119" name="Oval 19"/>
          <p:cNvSpPr>
            <a:spLocks noChangeArrowheads="1"/>
          </p:cNvSpPr>
          <p:nvPr/>
        </p:nvSpPr>
        <p:spPr bwMode="auto">
          <a:xfrm>
            <a:off x="1371600" y="22098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20" name="Oval 20"/>
          <p:cNvSpPr>
            <a:spLocks noChangeArrowheads="1"/>
          </p:cNvSpPr>
          <p:nvPr/>
        </p:nvSpPr>
        <p:spPr bwMode="auto">
          <a:xfrm>
            <a:off x="4038600" y="25146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21" name="Oval 21"/>
          <p:cNvSpPr>
            <a:spLocks noChangeArrowheads="1"/>
          </p:cNvSpPr>
          <p:nvPr/>
        </p:nvSpPr>
        <p:spPr bwMode="auto">
          <a:xfrm>
            <a:off x="6858000" y="22860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22" name="Oval 22"/>
          <p:cNvSpPr>
            <a:spLocks noChangeArrowheads="1"/>
          </p:cNvSpPr>
          <p:nvPr/>
        </p:nvSpPr>
        <p:spPr bwMode="auto">
          <a:xfrm>
            <a:off x="7239000" y="22860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47123" name="Oval 23"/>
          <p:cNvSpPr>
            <a:spLocks noChangeArrowheads="1"/>
          </p:cNvSpPr>
          <p:nvPr/>
        </p:nvSpPr>
        <p:spPr bwMode="auto">
          <a:xfrm>
            <a:off x="7010400" y="24384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514067" name="Text Box 24"/>
          <p:cNvSpPr txBox="1">
            <a:spLocks noChangeArrowheads="1"/>
          </p:cNvSpPr>
          <p:nvPr/>
        </p:nvSpPr>
        <p:spPr bwMode="auto">
          <a:xfrm>
            <a:off x="6019800" y="1981216"/>
            <a:ext cx="169047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FNAL/ILCTA, ANL</a:t>
            </a:r>
            <a:endParaRPr lang="en-US" altLang="ja-JP" sz="2400">
              <a:solidFill>
                <a:srgbClr val="000000"/>
              </a:solidFill>
              <a:latin typeface="Arial" charset="0"/>
              <a:ea typeface="ＭＳ Ｐゴシック" charset="0"/>
              <a:cs typeface="ＭＳ Ｐゴシック" charset="0"/>
            </a:endParaRPr>
          </a:p>
        </p:txBody>
      </p:sp>
      <p:sp>
        <p:nvSpPr>
          <p:cNvPr id="514068" name="Text Box 25"/>
          <p:cNvSpPr txBox="1">
            <a:spLocks noChangeArrowheads="1"/>
          </p:cNvSpPr>
          <p:nvPr/>
        </p:nvSpPr>
        <p:spPr bwMode="auto">
          <a:xfrm>
            <a:off x="7391409" y="2209815"/>
            <a:ext cx="80313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Cornell</a:t>
            </a:r>
            <a:endParaRPr lang="en-US" altLang="ja-JP" sz="2400">
              <a:solidFill>
                <a:srgbClr val="000000"/>
              </a:solidFill>
              <a:latin typeface="Arial" charset="0"/>
              <a:ea typeface="ＭＳ Ｐゴシック" charset="0"/>
              <a:cs typeface="ＭＳ Ｐゴシック" charset="0"/>
            </a:endParaRPr>
          </a:p>
        </p:txBody>
      </p:sp>
      <p:sp>
        <p:nvSpPr>
          <p:cNvPr id="514069" name="Text Box 26"/>
          <p:cNvSpPr txBox="1">
            <a:spLocks noChangeArrowheads="1"/>
          </p:cNvSpPr>
          <p:nvPr/>
        </p:nvSpPr>
        <p:spPr bwMode="auto">
          <a:xfrm>
            <a:off x="7010400" y="2514615"/>
            <a:ext cx="65349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JLAB</a:t>
            </a:r>
            <a:endParaRPr lang="en-US" altLang="ja-JP" sz="2400">
              <a:solidFill>
                <a:srgbClr val="000000"/>
              </a:solidFill>
              <a:latin typeface="Arial" charset="0"/>
              <a:ea typeface="ＭＳ Ｐゴシック" charset="0"/>
              <a:cs typeface="ＭＳ Ｐゴシック" charset="0"/>
            </a:endParaRPr>
          </a:p>
        </p:txBody>
      </p:sp>
      <p:sp>
        <p:nvSpPr>
          <p:cNvPr id="514070" name="Text Box 27"/>
          <p:cNvSpPr txBox="1">
            <a:spLocks noChangeArrowheads="1"/>
          </p:cNvSpPr>
          <p:nvPr/>
        </p:nvSpPr>
        <p:spPr bwMode="auto">
          <a:xfrm>
            <a:off x="3810007" y="2667016"/>
            <a:ext cx="13382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FF0000"/>
                </a:solidFill>
                <a:latin typeface="Arial" charset="0"/>
                <a:ea typeface="ＭＳ Ｐゴシック" charset="0"/>
                <a:cs typeface="ＭＳ Ｐゴシック" charset="0"/>
              </a:rPr>
              <a:t>KEK/STF/ATF</a:t>
            </a:r>
            <a:endParaRPr lang="en-US" altLang="ja-JP" sz="2400">
              <a:solidFill>
                <a:srgbClr val="FF0000"/>
              </a:solidFill>
              <a:latin typeface="Arial" charset="0"/>
              <a:ea typeface="ＭＳ Ｐゴシック" charset="0"/>
              <a:cs typeface="ＭＳ Ｐゴシック" charset="0"/>
            </a:endParaRPr>
          </a:p>
        </p:txBody>
      </p:sp>
      <p:sp>
        <p:nvSpPr>
          <p:cNvPr id="514071" name="Text Box 28"/>
          <p:cNvSpPr txBox="1">
            <a:spLocks noChangeArrowheads="1"/>
          </p:cNvSpPr>
          <p:nvPr/>
        </p:nvSpPr>
        <p:spPr bwMode="auto">
          <a:xfrm>
            <a:off x="684213" y="1609729"/>
            <a:ext cx="1511300" cy="523875"/>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FF0000"/>
                </a:solidFill>
                <a:latin typeface="Arial" charset="0"/>
                <a:ea typeface="ＭＳ Ｐゴシック" charset="0"/>
                <a:cs typeface="ＭＳ Ｐゴシック" charset="0"/>
              </a:rPr>
              <a:t>DESY/FLASH, EURO-XFEL</a:t>
            </a:r>
            <a:endParaRPr lang="en-US" altLang="ja-JP" sz="2400">
              <a:solidFill>
                <a:srgbClr val="FF0000"/>
              </a:solidFill>
              <a:latin typeface="Arial" charset="0"/>
              <a:ea typeface="ＭＳ Ｐゴシック" charset="0"/>
              <a:cs typeface="ＭＳ Ｐゴシック" charset="0"/>
            </a:endParaRPr>
          </a:p>
        </p:txBody>
      </p:sp>
      <p:sp>
        <p:nvSpPr>
          <p:cNvPr id="26" name="Oval 19"/>
          <p:cNvSpPr>
            <a:spLocks noChangeArrowheads="1"/>
          </p:cNvSpPr>
          <p:nvPr/>
        </p:nvSpPr>
        <p:spPr bwMode="auto">
          <a:xfrm>
            <a:off x="1116013" y="23495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514073" name="Text Box 28"/>
          <p:cNvSpPr txBox="1">
            <a:spLocks noChangeArrowheads="1"/>
          </p:cNvSpPr>
          <p:nvPr/>
        </p:nvSpPr>
        <p:spPr bwMode="auto">
          <a:xfrm>
            <a:off x="684223" y="2565416"/>
            <a:ext cx="141503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SACLAY/XFEL</a:t>
            </a:r>
            <a:endParaRPr lang="en-US" altLang="ja-JP" sz="2400">
              <a:solidFill>
                <a:srgbClr val="000000"/>
              </a:solidFill>
              <a:latin typeface="Arial" charset="0"/>
              <a:ea typeface="ＭＳ Ｐゴシック" charset="0"/>
              <a:cs typeface="ＭＳ Ｐゴシック" charset="0"/>
            </a:endParaRPr>
          </a:p>
        </p:txBody>
      </p:sp>
      <p:sp>
        <p:nvSpPr>
          <p:cNvPr id="28" name="Oval 19"/>
          <p:cNvSpPr>
            <a:spLocks noChangeArrowheads="1"/>
          </p:cNvSpPr>
          <p:nvPr/>
        </p:nvSpPr>
        <p:spPr bwMode="auto">
          <a:xfrm>
            <a:off x="1403350" y="23495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514075" name="Text Box 28"/>
          <p:cNvSpPr txBox="1">
            <a:spLocks noChangeArrowheads="1"/>
          </p:cNvSpPr>
          <p:nvPr/>
        </p:nvSpPr>
        <p:spPr bwMode="auto">
          <a:xfrm>
            <a:off x="1547813" y="2276491"/>
            <a:ext cx="60352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INFN</a:t>
            </a:r>
            <a:endParaRPr lang="en-US" altLang="ja-JP" sz="2400">
              <a:solidFill>
                <a:srgbClr val="000000"/>
              </a:solidFill>
              <a:latin typeface="Arial" charset="0"/>
              <a:ea typeface="ＭＳ Ｐゴシック" charset="0"/>
              <a:cs typeface="ＭＳ Ｐゴシック" charset="0"/>
            </a:endParaRPr>
          </a:p>
        </p:txBody>
      </p:sp>
      <p:sp>
        <p:nvSpPr>
          <p:cNvPr id="30" name="Oval 12"/>
          <p:cNvSpPr>
            <a:spLocks noChangeArrowheads="1"/>
          </p:cNvSpPr>
          <p:nvPr/>
        </p:nvSpPr>
        <p:spPr bwMode="auto">
          <a:xfrm>
            <a:off x="3635375" y="4365625"/>
            <a:ext cx="304800" cy="304800"/>
          </a:xfrm>
          <a:prstGeom prst="ellipse">
            <a:avLst/>
          </a:prstGeom>
          <a:noFill/>
          <a:ln w="38100">
            <a:solidFill>
              <a:srgbClr val="FFC62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31" name="Oval 21"/>
          <p:cNvSpPr>
            <a:spLocks noChangeArrowheads="1"/>
          </p:cNvSpPr>
          <p:nvPr/>
        </p:nvSpPr>
        <p:spPr bwMode="auto">
          <a:xfrm>
            <a:off x="6300788" y="2565400"/>
            <a:ext cx="152400" cy="152400"/>
          </a:xfrm>
          <a:prstGeom prst="ellipse">
            <a:avLst/>
          </a:prstGeom>
          <a:solidFill>
            <a:srgbClr val="FFC629"/>
          </a:solidFill>
          <a:ln w="9525">
            <a:solidFill>
              <a:schemeClr val="tx1"/>
            </a:solidFill>
            <a:round/>
            <a:headEnd/>
            <a:tailEnd/>
          </a:ln>
        </p:spPr>
        <p:txBody>
          <a:bodyPr wrap="none" anchor="ctr"/>
          <a:lstStyle/>
          <a:p>
            <a:pPr algn="l" fontAlgn="auto">
              <a:spcBef>
                <a:spcPts val="0"/>
              </a:spcBef>
              <a:spcAft>
                <a:spcPts val="0"/>
              </a:spcAft>
              <a:defRPr/>
            </a:pPr>
            <a:endParaRPr kumimoji="1" lang="ja-JP" altLang="en-US" sz="1800">
              <a:solidFill>
                <a:prstClr val="black"/>
              </a:solidFill>
              <a:latin typeface="Calibri"/>
              <a:ea typeface="ＭＳ Ｐゴシック"/>
              <a:cs typeface="+mn-cs"/>
            </a:endParaRPr>
          </a:p>
        </p:txBody>
      </p:sp>
      <p:sp>
        <p:nvSpPr>
          <p:cNvPr id="514079" name="Text Box 26"/>
          <p:cNvSpPr txBox="1">
            <a:spLocks noChangeArrowheads="1"/>
          </p:cNvSpPr>
          <p:nvPr/>
        </p:nvSpPr>
        <p:spPr bwMode="auto">
          <a:xfrm>
            <a:off x="5867400" y="2781316"/>
            <a:ext cx="67339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4200">
                <a:solidFill>
                  <a:srgbClr val="FFFFFF"/>
                </a:solidFill>
                <a:latin typeface="ヒラギノ角ゴ Pro W3" charset="0"/>
                <a:ea typeface="ヒラギノ角ゴ Pro W3" charset="0"/>
                <a:cs typeface="ヒラギノ角ゴ Pro W3" charset="0"/>
                <a:sym typeface="ヒラギノ角ゴ Pro W3" charset="0"/>
              </a:defRPr>
            </a:lvl1pPr>
            <a:lvl2pPr marL="742950" indent="-285750">
              <a:defRPr kumimoji="1" sz="4200">
                <a:solidFill>
                  <a:srgbClr val="FFFFFF"/>
                </a:solidFill>
                <a:latin typeface="ヒラギノ角ゴ Pro W3" charset="0"/>
                <a:ea typeface="ヒラギノ角ゴ Pro W3" charset="0"/>
                <a:cs typeface="ヒラギノ角ゴ Pro W3" charset="0"/>
                <a:sym typeface="ヒラギノ角ゴ Pro W3" charset="0"/>
              </a:defRPr>
            </a:lvl2pPr>
            <a:lvl3pPr marL="11430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3pPr>
            <a:lvl4pPr marL="16002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4pPr>
            <a:lvl5pPr marL="2057400" indent="-228600">
              <a:defRPr kumimoji="1" sz="4200">
                <a:solidFill>
                  <a:srgbClr val="FFFFFF"/>
                </a:solidFill>
                <a:latin typeface="ヒラギノ角ゴ Pro W3" charset="0"/>
                <a:ea typeface="ヒラギノ角ゴ Pro W3" charset="0"/>
                <a:cs typeface="ヒラギノ角ゴ Pro W3" charset="0"/>
                <a:sym typeface="ヒラギノ角ゴ Pro W3" charset="0"/>
              </a:defRPr>
            </a:lvl5pPr>
            <a:lvl6pPr marL="25146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6pPr>
            <a:lvl7pPr marL="29718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7pPr>
            <a:lvl8pPr marL="34290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8pPr>
            <a:lvl9pPr marL="3886200" indent="-228600" algn="ctr" fontAlgn="base">
              <a:spcBef>
                <a:spcPct val="0"/>
              </a:spcBef>
              <a:spcAft>
                <a:spcPct val="0"/>
              </a:spcAft>
              <a:defRPr kumimoji="1" sz="4200">
                <a:solidFill>
                  <a:srgbClr val="FFFFFF"/>
                </a:solidFill>
                <a:latin typeface="ヒラギノ角ゴ Pro W3" charset="0"/>
                <a:ea typeface="ヒラギノ角ゴ Pro W3" charset="0"/>
                <a:cs typeface="ヒラギノ角ゴ Pro W3" charset="0"/>
                <a:sym typeface="ヒラギノ角ゴ Pro W3" charset="0"/>
              </a:defRPr>
            </a:lvl9pPr>
          </a:lstStyle>
          <a:p>
            <a:pPr algn="l"/>
            <a:r>
              <a:rPr lang="en-US" altLang="ja-JP" sz="1400" b="1">
                <a:solidFill>
                  <a:srgbClr val="151556"/>
                </a:solidFill>
                <a:latin typeface="Arial" charset="0"/>
                <a:ea typeface="ＭＳ Ｐゴシック" charset="0"/>
                <a:cs typeface="ＭＳ Ｐゴシック" charset="0"/>
              </a:rPr>
              <a:t>SLAC</a:t>
            </a:r>
            <a:endParaRPr lang="en-US" altLang="ja-JP" sz="2400">
              <a:solidFill>
                <a:srgbClr val="000000"/>
              </a:solidFill>
              <a:latin typeface="Arial" charset="0"/>
              <a:ea typeface="ＭＳ Ｐゴシック" charset="0"/>
              <a:cs typeface="ＭＳ Ｐゴシック" charset="0"/>
            </a:endParaRPr>
          </a:p>
        </p:txBody>
      </p:sp>
      <p:sp>
        <p:nvSpPr>
          <p:cNvPr id="2" name="スライド番号プレースホルダー 1"/>
          <p:cNvSpPr>
            <a:spLocks noGrp="1"/>
          </p:cNvSpPr>
          <p:nvPr>
            <p:ph type="sldNum" sz="quarter" idx="12"/>
          </p:nvPr>
        </p:nvSpPr>
        <p:spPr/>
        <p:txBody>
          <a:bodyPr/>
          <a:lstStyle/>
          <a:p>
            <a:pPr>
              <a:defRPr/>
            </a:pPr>
            <a:fld id="{F63CBBBF-FECF-43CD-A842-3D077A3D5865}" type="slidenum">
              <a:rPr lang="ja-JP" altLang="en-US" smtClean="0">
                <a:solidFill>
                  <a:prstClr val="black">
                    <a:tint val="75000"/>
                  </a:prstClr>
                </a:solidFill>
              </a:rPr>
              <a:pPr>
                <a:defRPr/>
              </a:pPr>
              <a:t>48</a:t>
            </a:fld>
            <a:endParaRPr lang="ja-JP" altLang="en-US" dirty="0">
              <a:solidFill>
                <a:prstClr val="black">
                  <a:tint val="75000"/>
                </a:prstClr>
              </a:solidFill>
            </a:endParaRPr>
          </a:p>
        </p:txBody>
      </p:sp>
    </p:spTree>
    <p:extLst>
      <p:ext uri="{BB962C8B-B14F-4D97-AF65-F5344CB8AC3E}">
        <p14:creationId xmlns:p14="http://schemas.microsoft.com/office/powerpoint/2010/main" xmlns="" val="24795330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new_ATF"/>
          <p:cNvPicPr>
            <a:picLocks noChangeAspect="1" noChangeArrowheads="1"/>
          </p:cNvPicPr>
          <p:nvPr/>
        </p:nvPicPr>
        <p:blipFill>
          <a:blip r:embed="rId3" cstate="screen">
            <a:lum contrast="20000"/>
            <a:extLst>
              <a:ext uri="{28A0092B-C50C-407E-A947-70E740481C1C}">
                <a14:useLocalDpi xmlns:a14="http://schemas.microsoft.com/office/drawing/2010/main" xmlns="" val="0"/>
              </a:ext>
            </a:extLst>
          </a:blip>
          <a:srcRect/>
          <a:stretch>
            <a:fillRect/>
          </a:stretch>
        </p:blipFill>
        <p:spPr bwMode="auto">
          <a:xfrm>
            <a:off x="158340" y="1268760"/>
            <a:ext cx="7776864" cy="4620742"/>
          </a:xfrm>
          <a:prstGeom prst="rect">
            <a:avLst/>
          </a:prstGeom>
          <a:noFill/>
          <a:ln w="9525">
            <a:noFill/>
            <a:miter lim="800000"/>
            <a:headEnd/>
            <a:tailEnd/>
          </a:ln>
        </p:spPr>
      </p:pic>
      <p:sp>
        <p:nvSpPr>
          <p:cNvPr id="6" name="テキスト ボックス 5"/>
          <p:cNvSpPr txBox="1"/>
          <p:nvPr/>
        </p:nvSpPr>
        <p:spPr>
          <a:xfrm>
            <a:off x="395536" y="0"/>
            <a:ext cx="3791615" cy="830997"/>
          </a:xfrm>
          <a:prstGeom prst="rect">
            <a:avLst/>
          </a:prstGeom>
          <a:noFill/>
        </p:spPr>
        <p:txBody>
          <a:bodyPr wrap="none" rtlCol="0">
            <a:spAutoFit/>
          </a:bodyPr>
          <a:lstStyle/>
          <a:p>
            <a:pPr algn="ctr"/>
            <a:r>
              <a:rPr lang="en-US" altLang="ja-JP" sz="2400" b="1" u="sng" dirty="0" smtClean="0">
                <a:solidFill>
                  <a:srgbClr val="0000FF"/>
                </a:solidFill>
              </a:rPr>
              <a:t>ATF: Accelerator Test Facility</a:t>
            </a:r>
          </a:p>
          <a:p>
            <a:pPr algn="ctr"/>
            <a:r>
              <a:rPr lang="en-US" altLang="ja-JP" sz="2400" b="1" u="sng" dirty="0" smtClean="0">
                <a:solidFill>
                  <a:srgbClr val="0000FF"/>
                </a:solidFill>
              </a:rPr>
              <a:t>for ILC</a:t>
            </a:r>
            <a:endParaRPr lang="ja-JP" altLang="en-US" sz="2400" b="1" u="sng" dirty="0">
              <a:solidFill>
                <a:srgbClr val="0000FF"/>
              </a:solidFill>
            </a:endParaRPr>
          </a:p>
        </p:txBody>
      </p:sp>
      <p:pic>
        <p:nvPicPr>
          <p:cNvPr id="10" name="Picture 13" descr="new_rfgun"/>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5561856"/>
            <a:ext cx="1949297" cy="1296144"/>
          </a:xfrm>
          <a:prstGeom prst="rect">
            <a:avLst/>
          </a:prstGeom>
          <a:noFill/>
          <a:ln w="9525">
            <a:noFill/>
            <a:miter lim="800000"/>
            <a:headEnd/>
            <a:tailEnd/>
          </a:ln>
        </p:spPr>
      </p:pic>
      <p:grpSp>
        <p:nvGrpSpPr>
          <p:cNvPr id="5" name="グループ化 34"/>
          <p:cNvGrpSpPr>
            <a:grpSpLocks/>
          </p:cNvGrpSpPr>
          <p:nvPr/>
        </p:nvGrpSpPr>
        <p:grpSpPr bwMode="auto">
          <a:xfrm>
            <a:off x="3923928" y="5373216"/>
            <a:ext cx="2476008" cy="1484784"/>
            <a:chOff x="2214546" y="3500438"/>
            <a:chExt cx="2314565" cy="1529366"/>
          </a:xfrm>
        </p:grpSpPr>
        <p:pic>
          <p:nvPicPr>
            <p:cNvPr id="12" name="Picture 27" descr="atf03H"/>
            <p:cNvPicPr>
              <a:picLocks noChangeAspect="1" noChangeArrowheads="1"/>
            </p:cNvPicPr>
            <p:nvPr/>
          </p:nvPicPr>
          <p:blipFill>
            <a:blip r:embed="rId5" cstate="print">
              <a:lum contrast="12000"/>
              <a:extLst>
                <a:ext uri="{28A0092B-C50C-407E-A947-70E740481C1C}">
                  <a14:useLocalDpi xmlns:a14="http://schemas.microsoft.com/office/drawing/2010/main" xmlns="" val="0"/>
                </a:ext>
              </a:extLst>
            </a:blip>
            <a:srcRect/>
            <a:stretch>
              <a:fillRect/>
            </a:stretch>
          </p:blipFill>
          <p:spPr bwMode="auto">
            <a:xfrm>
              <a:off x="2214546" y="3500438"/>
              <a:ext cx="2314565" cy="1529366"/>
            </a:xfrm>
            <a:prstGeom prst="rect">
              <a:avLst/>
            </a:prstGeom>
            <a:noFill/>
            <a:ln w="9525">
              <a:noFill/>
              <a:miter lim="800000"/>
              <a:headEnd/>
              <a:tailEnd/>
            </a:ln>
          </p:spPr>
        </p:pic>
        <p:sp>
          <p:nvSpPr>
            <p:cNvPr id="13" name="テキスト ボックス 12"/>
            <p:cNvSpPr txBox="1"/>
            <p:nvPr/>
          </p:nvSpPr>
          <p:spPr>
            <a:xfrm>
              <a:off x="2214546" y="4643890"/>
              <a:ext cx="184730" cy="338688"/>
            </a:xfrm>
            <a:prstGeom prst="rect">
              <a:avLst/>
            </a:prstGeom>
            <a:noFill/>
          </p:spPr>
          <p:txBody>
            <a:bodyPr wrap="none">
              <a:spAutoFit/>
            </a:bodyPr>
            <a:lstStyle/>
            <a:p>
              <a:pPr>
                <a:defRPr/>
              </a:pPr>
              <a:endParaRPr lang="ja-JP" altLang="en-US" sz="1600" dirty="0">
                <a:solidFill>
                  <a:srgbClr val="00FFFF"/>
                </a:solidFill>
                <a:effectLst>
                  <a:outerShdw blurRad="38100" dist="38100" dir="2700000" algn="tl">
                    <a:srgbClr val="000000">
                      <a:alpha val="43137"/>
                    </a:srgbClr>
                  </a:outerShdw>
                </a:effectLst>
              </a:endParaRPr>
            </a:p>
          </p:txBody>
        </p:sp>
      </p:grpSp>
      <p:pic>
        <p:nvPicPr>
          <p:cNvPr id="15" name="Picture 28" descr="atf01H"/>
          <p:cNvPicPr>
            <a:picLocks noChangeAspect="1" noChangeArrowheads="1"/>
          </p:cNvPicPr>
          <p:nvPr/>
        </p:nvPicPr>
        <p:blipFill>
          <a:blip r:embed="rId6" cstate="print">
            <a:lum contrast="12000"/>
            <a:extLst>
              <a:ext uri="{28A0092B-C50C-407E-A947-70E740481C1C}">
                <a14:useLocalDpi xmlns:a14="http://schemas.microsoft.com/office/drawing/2010/main" xmlns="" val="0"/>
              </a:ext>
            </a:extLst>
          </a:blip>
          <a:srcRect/>
          <a:stretch>
            <a:fillRect/>
          </a:stretch>
        </p:blipFill>
        <p:spPr bwMode="auto">
          <a:xfrm>
            <a:off x="6444208" y="3356992"/>
            <a:ext cx="2699792" cy="3501008"/>
          </a:xfrm>
          <a:prstGeom prst="rect">
            <a:avLst/>
          </a:prstGeom>
          <a:noFill/>
          <a:ln w="9525">
            <a:noFill/>
            <a:miter lim="800000"/>
            <a:headEnd/>
            <a:tailEnd/>
          </a:ln>
        </p:spPr>
      </p:pic>
      <p:cxnSp>
        <p:nvCxnSpPr>
          <p:cNvPr id="18" name="直線矢印コネクタ 17"/>
          <p:cNvCxnSpPr/>
          <p:nvPr/>
        </p:nvCxnSpPr>
        <p:spPr>
          <a:xfrm flipV="1">
            <a:off x="2771800" y="2492896"/>
            <a:ext cx="1944216" cy="216024"/>
          </a:xfrm>
          <a:prstGeom prst="straightConnector1">
            <a:avLst/>
          </a:prstGeom>
          <a:ln w="1270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29" name="図 14" descr="名称未設定.pdf"/>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499992" y="0"/>
            <a:ext cx="1961744" cy="1542366"/>
          </a:xfrm>
          <a:prstGeom prst="rect">
            <a:avLst/>
          </a:prstGeom>
          <a:noFill/>
          <a:ln w="9525">
            <a:noFill/>
            <a:miter lim="800000"/>
            <a:headEnd/>
            <a:tailEnd/>
          </a:ln>
        </p:spPr>
      </p:pic>
      <p:pic>
        <p:nvPicPr>
          <p:cNvPr id="30" name="図 13" descr="20090925Di-0017.jpg"/>
          <p:cNvPicPr>
            <a:picLocks noChangeAspect="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79512" y="3284984"/>
            <a:ext cx="2160240" cy="1439094"/>
          </a:xfrm>
          <a:prstGeom prst="rect">
            <a:avLst/>
          </a:prstGeom>
          <a:noFill/>
          <a:ln w="9525">
            <a:noFill/>
            <a:miter lim="800000"/>
            <a:headEnd/>
            <a:tailEnd/>
          </a:ln>
        </p:spPr>
      </p:pic>
      <p:graphicFrame>
        <p:nvGraphicFramePr>
          <p:cNvPr id="28" name="Object 2"/>
          <p:cNvGraphicFramePr>
            <a:graphicFrameLocks noChangeAspect="1"/>
          </p:cNvGraphicFramePr>
          <p:nvPr/>
        </p:nvGraphicFramePr>
        <p:xfrm>
          <a:off x="6579589" y="0"/>
          <a:ext cx="2564411" cy="1916832"/>
        </p:xfrm>
        <a:graphic>
          <a:graphicData uri="http://schemas.openxmlformats.org/presentationml/2006/ole">
            <p:oleObj spid="_x0000_s9235" name="文書" r:id="rId9" imgW="8154538" imgH="6096851" progId="Word.Document.12">
              <p:link updateAutomatic="1"/>
            </p:oleObj>
          </a:graphicData>
        </a:graphic>
      </p:graphicFrame>
      <p:sp>
        <p:nvSpPr>
          <p:cNvPr id="20" name="テキスト ボックス 19"/>
          <p:cNvSpPr txBox="1"/>
          <p:nvPr/>
        </p:nvSpPr>
        <p:spPr>
          <a:xfrm>
            <a:off x="323528" y="620688"/>
            <a:ext cx="3806876" cy="707886"/>
          </a:xfrm>
          <a:prstGeom prst="rect">
            <a:avLst/>
          </a:prstGeom>
          <a:noFill/>
        </p:spPr>
        <p:txBody>
          <a:bodyPr wrap="none" rtlCol="0">
            <a:spAutoFit/>
          </a:bodyPr>
          <a:lstStyle/>
          <a:p>
            <a:pPr>
              <a:buFont typeface="Wingdings" pitchFamily="2" charset="2"/>
              <a:buChar char="l"/>
            </a:pPr>
            <a:r>
              <a:rPr lang="en-US" altLang="ja-JP" sz="2000" dirty="0" smtClean="0">
                <a:solidFill>
                  <a:prstClr val="black"/>
                </a:solidFill>
              </a:rPr>
              <a:t>  Generate Low Emittance Beams</a:t>
            </a:r>
          </a:p>
          <a:p>
            <a:pPr>
              <a:buFont typeface="Wingdings" pitchFamily="2" charset="2"/>
              <a:buChar char="l"/>
            </a:pPr>
            <a:r>
              <a:rPr lang="en-US" altLang="ja-JP" sz="2000" dirty="0" smtClean="0">
                <a:solidFill>
                  <a:prstClr val="black"/>
                </a:solidFill>
              </a:rPr>
              <a:t>  Handle Nano-Size Beams</a:t>
            </a:r>
            <a:endParaRPr lang="ja-JP" altLang="en-US" sz="2000" dirty="0">
              <a:solidFill>
                <a:prstClr val="black"/>
              </a:solidFill>
            </a:endParaRPr>
          </a:p>
        </p:txBody>
      </p:sp>
      <p:cxnSp>
        <p:nvCxnSpPr>
          <p:cNvPr id="21" name="直線矢印コネクタ 20"/>
          <p:cNvCxnSpPr/>
          <p:nvPr/>
        </p:nvCxnSpPr>
        <p:spPr>
          <a:xfrm rot="16200000" flipH="1">
            <a:off x="431540" y="5193196"/>
            <a:ext cx="576064" cy="504056"/>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2699792" y="5157192"/>
            <a:ext cx="1512168" cy="720080"/>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5220072" y="3573016"/>
            <a:ext cx="1728192" cy="1080120"/>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flipV="1">
            <a:off x="6012160" y="1340768"/>
            <a:ext cx="1224136" cy="1080120"/>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V="1">
            <a:off x="2915816" y="1268760"/>
            <a:ext cx="1872208" cy="1224136"/>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395536" y="2996952"/>
            <a:ext cx="576064" cy="288032"/>
          </a:xfrm>
          <a:prstGeom prst="straightConnector1">
            <a:avLst/>
          </a:prstGeom>
          <a:ln w="19050">
            <a:solidFill>
              <a:srgbClr val="000066"/>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pPr>
              <a:defRPr/>
            </a:pPr>
            <a:fld id="{BB5EF901-0389-4848-B149-3E6613E8A5DE}" type="slidenum">
              <a:rPr lang="ja-JP" altLang="en-US" smtClean="0">
                <a:solidFill>
                  <a:prstClr val="black">
                    <a:tint val="75000"/>
                  </a:prstClr>
                </a:solidFill>
              </a:rPr>
              <a:pPr>
                <a:defRPr/>
              </a:pPr>
              <a:t>49</a:t>
            </a:fld>
            <a:endParaRPr lang="ja-JP" altLang="en-US" dirty="0">
              <a:solidFill>
                <a:prstClr val="black">
                  <a:tint val="75000"/>
                </a:prstClr>
              </a:solidFill>
            </a:endParaRPr>
          </a:p>
        </p:txBody>
      </p:sp>
      <p:pic>
        <p:nvPicPr>
          <p:cNvPr id="22" name="Picture 23" descr="emittance716a-0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2748953" y="1544108"/>
            <a:ext cx="3712783" cy="3563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6845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7"/>
          <p:cNvGrpSpPr/>
          <p:nvPr/>
        </p:nvGrpSpPr>
        <p:grpSpPr>
          <a:xfrm>
            <a:off x="2428860" y="3857628"/>
            <a:ext cx="5072063" cy="2786063"/>
            <a:chOff x="-928726" y="571480"/>
            <a:chExt cx="5072063" cy="2786063"/>
          </a:xfrm>
        </p:grpSpPr>
        <p:grpSp>
          <p:nvGrpSpPr>
            <p:cNvPr id="6" name="グループ化 52"/>
            <p:cNvGrpSpPr/>
            <p:nvPr/>
          </p:nvGrpSpPr>
          <p:grpSpPr>
            <a:xfrm>
              <a:off x="-928726" y="571480"/>
              <a:ext cx="5072063" cy="2786063"/>
              <a:chOff x="-928726" y="571480"/>
              <a:chExt cx="5072063" cy="2786063"/>
            </a:xfrm>
          </p:grpSpPr>
          <p:pic>
            <p:nvPicPr>
              <p:cNvPr id="2051" name="Picture 8" descr="Particl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28726" y="571480"/>
                <a:ext cx="5072063" cy="2786063"/>
              </a:xfrm>
              <a:prstGeom prst="rect">
                <a:avLst/>
              </a:prstGeom>
              <a:noFill/>
              <a:ln w="9525">
                <a:noFill/>
                <a:miter lim="800000"/>
                <a:headEnd/>
                <a:tailEnd/>
              </a:ln>
            </p:spPr>
          </p:pic>
          <p:sp>
            <p:nvSpPr>
              <p:cNvPr id="51" name="テキスト ボックス 50"/>
              <p:cNvSpPr txBox="1"/>
              <p:nvPr/>
            </p:nvSpPr>
            <p:spPr>
              <a:xfrm rot="4778291">
                <a:off x="-883890" y="846721"/>
                <a:ext cx="893193" cy="400110"/>
              </a:xfrm>
              <a:prstGeom prst="rect">
                <a:avLst/>
              </a:prstGeom>
              <a:solidFill>
                <a:schemeClr val="bg1"/>
              </a:solidFill>
            </p:spPr>
            <p:txBody>
              <a:bodyPr wrap="none" rtlCol="0">
                <a:spAutoFit/>
              </a:bodyPr>
              <a:lstStyle/>
              <a:p>
                <a:r>
                  <a:rPr lang="en-US" altLang="ja-JP" sz="2000" dirty="0" smtClean="0">
                    <a:solidFill>
                      <a:prstClr val="black"/>
                    </a:solidFill>
                    <a:latin typeface="Forte" pitchFamily="66" charset="0"/>
                  </a:rPr>
                  <a:t>Lepton</a:t>
                </a:r>
                <a:endParaRPr lang="ja-JP" altLang="en-US" sz="2000" dirty="0">
                  <a:solidFill>
                    <a:prstClr val="black"/>
                  </a:solidFill>
                  <a:latin typeface="Forte" pitchFamily="66" charset="0"/>
                </a:endParaRPr>
              </a:p>
            </p:txBody>
          </p:sp>
          <p:sp>
            <p:nvSpPr>
              <p:cNvPr id="52" name="テキスト ボックス 51"/>
              <p:cNvSpPr txBox="1"/>
              <p:nvPr/>
            </p:nvSpPr>
            <p:spPr>
              <a:xfrm rot="5555308">
                <a:off x="2367352" y="874820"/>
                <a:ext cx="846707" cy="400110"/>
              </a:xfrm>
              <a:prstGeom prst="rect">
                <a:avLst/>
              </a:prstGeom>
              <a:solidFill>
                <a:schemeClr val="bg1"/>
              </a:solidFill>
            </p:spPr>
            <p:txBody>
              <a:bodyPr wrap="none" rtlCol="0">
                <a:spAutoFit/>
              </a:bodyPr>
              <a:lstStyle/>
              <a:p>
                <a:r>
                  <a:rPr lang="en-US" altLang="ja-JP" sz="2000" dirty="0" smtClean="0">
                    <a:solidFill>
                      <a:prstClr val="black"/>
                    </a:solidFill>
                    <a:latin typeface="Forte" pitchFamily="66" charset="0"/>
                  </a:rPr>
                  <a:t>Quark</a:t>
                </a:r>
                <a:endParaRPr lang="ja-JP" altLang="en-US" sz="2000" dirty="0">
                  <a:solidFill>
                    <a:prstClr val="black"/>
                  </a:solidFill>
                  <a:latin typeface="Forte" pitchFamily="66" charset="0"/>
                </a:endParaRPr>
              </a:p>
            </p:txBody>
          </p:sp>
        </p:grpSp>
        <p:sp>
          <p:nvSpPr>
            <p:cNvPr id="54" name="円/楕円 53"/>
            <p:cNvSpPr/>
            <p:nvPr/>
          </p:nvSpPr>
          <p:spPr>
            <a:xfrm>
              <a:off x="1285852" y="3000372"/>
              <a:ext cx="785818" cy="2857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6" name="円/楕円 55"/>
            <p:cNvSpPr/>
            <p:nvPr/>
          </p:nvSpPr>
          <p:spPr>
            <a:xfrm rot="488953">
              <a:off x="157671" y="3003670"/>
              <a:ext cx="1074818" cy="2857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sp>
        <p:nvSpPr>
          <p:cNvPr id="2050" name="AutoShape 53"/>
          <p:cNvSpPr>
            <a:spLocks noChangeArrowheads="1"/>
          </p:cNvSpPr>
          <p:nvPr/>
        </p:nvSpPr>
        <p:spPr bwMode="auto">
          <a:xfrm>
            <a:off x="0" y="214290"/>
            <a:ext cx="8763000" cy="6477000"/>
          </a:xfrm>
          <a:prstGeom prst="triangle">
            <a:avLst>
              <a:gd name="adj" fmla="val 49875"/>
            </a:avLst>
          </a:prstGeom>
          <a:solidFill>
            <a:srgbClr val="9999FF">
              <a:alpha val="29804"/>
            </a:srgbClr>
          </a:solidFill>
          <a:ln w="28575">
            <a:solidFill>
              <a:srgbClr val="660066"/>
            </a:solidFill>
            <a:miter lim="800000"/>
            <a:headEnd/>
            <a:tailEnd/>
          </a:ln>
        </p:spPr>
        <p:txBody>
          <a:bodyPr wrap="none" anchor="ctr"/>
          <a:lstStyle/>
          <a:p>
            <a:endParaRPr lang="ja-JP" altLang="en-US">
              <a:solidFill>
                <a:prstClr val="black"/>
              </a:solidFill>
            </a:endParaRPr>
          </a:p>
        </p:txBody>
      </p:sp>
      <p:sp>
        <p:nvSpPr>
          <p:cNvPr id="2053" name="Oval 9"/>
          <p:cNvSpPr>
            <a:spLocks noChangeArrowheads="1"/>
          </p:cNvSpPr>
          <p:nvPr/>
        </p:nvSpPr>
        <p:spPr bwMode="auto">
          <a:xfrm>
            <a:off x="3214688" y="4500563"/>
            <a:ext cx="430212" cy="301625"/>
          </a:xfrm>
          <a:prstGeom prst="ellipse">
            <a:avLst/>
          </a:prstGeom>
          <a:gradFill rotWithShape="1">
            <a:gsLst>
              <a:gs pos="0">
                <a:srgbClr val="CCCCFF"/>
              </a:gs>
              <a:gs pos="100000">
                <a:srgbClr val="660066"/>
              </a:gs>
            </a:gsLst>
            <a:path path="shape">
              <a:fillToRect l="50000" t="50000" r="50000" b="50000"/>
            </a:path>
          </a:gradFill>
          <a:ln w="9525">
            <a:noFill/>
            <a:round/>
            <a:headEnd/>
            <a:tailEnd/>
          </a:ln>
        </p:spPr>
        <p:txBody>
          <a:bodyPr wrap="none" anchor="ctr"/>
          <a:lstStyle/>
          <a:p>
            <a:endParaRPr lang="ja-JP" altLang="ja-JP">
              <a:solidFill>
                <a:prstClr val="black"/>
              </a:solidFill>
            </a:endParaRPr>
          </a:p>
        </p:txBody>
      </p:sp>
      <p:sp>
        <p:nvSpPr>
          <p:cNvPr id="2054" name="Oval 10"/>
          <p:cNvSpPr>
            <a:spLocks noChangeArrowheads="1"/>
          </p:cNvSpPr>
          <p:nvPr/>
        </p:nvSpPr>
        <p:spPr bwMode="auto">
          <a:xfrm>
            <a:off x="3071813" y="4786313"/>
            <a:ext cx="430212" cy="301625"/>
          </a:xfrm>
          <a:prstGeom prst="ellipse">
            <a:avLst/>
          </a:prstGeom>
          <a:gradFill rotWithShape="1">
            <a:gsLst>
              <a:gs pos="0">
                <a:srgbClr val="FFFF00"/>
              </a:gs>
              <a:gs pos="100000">
                <a:srgbClr val="00FF00"/>
              </a:gs>
            </a:gsLst>
            <a:path path="shape">
              <a:fillToRect l="50000" t="50000" r="50000" b="50000"/>
            </a:path>
          </a:gradFill>
          <a:ln w="9525">
            <a:noFill/>
            <a:round/>
            <a:headEnd/>
            <a:tailEnd/>
          </a:ln>
        </p:spPr>
        <p:txBody>
          <a:bodyPr wrap="none" anchor="ctr"/>
          <a:lstStyle/>
          <a:p>
            <a:endParaRPr lang="ja-JP" altLang="ja-JP">
              <a:solidFill>
                <a:prstClr val="black"/>
              </a:solidFill>
            </a:endParaRPr>
          </a:p>
        </p:txBody>
      </p:sp>
      <p:sp>
        <p:nvSpPr>
          <p:cNvPr id="2055" name="Oval 11"/>
          <p:cNvSpPr>
            <a:spLocks noChangeArrowheads="1"/>
          </p:cNvSpPr>
          <p:nvPr/>
        </p:nvSpPr>
        <p:spPr bwMode="auto">
          <a:xfrm>
            <a:off x="3143250" y="5072063"/>
            <a:ext cx="430213" cy="301625"/>
          </a:xfrm>
          <a:prstGeom prst="ellipse">
            <a:avLst/>
          </a:prstGeom>
          <a:gradFill rotWithShape="1">
            <a:gsLst>
              <a:gs pos="0">
                <a:srgbClr val="00FFFF"/>
              </a:gs>
              <a:gs pos="100000">
                <a:srgbClr val="000066"/>
              </a:gs>
            </a:gsLst>
            <a:path path="shape">
              <a:fillToRect l="50000" t="50000" r="50000" b="50000"/>
            </a:path>
          </a:gradFill>
          <a:ln w="9525">
            <a:noFill/>
            <a:round/>
            <a:headEnd/>
            <a:tailEnd/>
          </a:ln>
        </p:spPr>
        <p:txBody>
          <a:bodyPr wrap="none" anchor="ctr"/>
          <a:lstStyle/>
          <a:p>
            <a:endParaRPr lang="ja-JP" altLang="ja-JP">
              <a:solidFill>
                <a:prstClr val="black"/>
              </a:solidFill>
            </a:endParaRPr>
          </a:p>
        </p:txBody>
      </p:sp>
      <p:sp>
        <p:nvSpPr>
          <p:cNvPr id="12" name="Text Box 12"/>
          <p:cNvSpPr txBox="1">
            <a:spLocks noChangeArrowheads="1"/>
          </p:cNvSpPr>
          <p:nvPr/>
        </p:nvSpPr>
        <p:spPr bwMode="auto">
          <a:xfrm>
            <a:off x="3071813" y="4929188"/>
            <a:ext cx="503237" cy="519112"/>
          </a:xfrm>
          <a:prstGeom prst="rect">
            <a:avLst/>
          </a:prstGeom>
          <a:noFill/>
          <a:ln w="9525">
            <a:noFill/>
            <a:miter lim="800000"/>
            <a:headEnd/>
            <a:tailEnd/>
          </a:ln>
          <a:effectLst/>
        </p:spPr>
        <p:txBody>
          <a:bodyPr wrap="none">
            <a:spAutoFit/>
          </a:bodyPr>
          <a:lstStyle/>
          <a:p>
            <a:pPr>
              <a:defRPr/>
            </a:pPr>
            <a:r>
              <a:rPr lang="en-US" altLang="ja-JP" sz="2800" b="1" dirty="0">
                <a:solidFill>
                  <a:srgbClr val="0000FF"/>
                </a:solidFill>
                <a:effectLst>
                  <a:outerShdw blurRad="38100" dist="38100" dir="2700000" algn="tl">
                    <a:srgbClr val="C0C0C0"/>
                  </a:outerShdw>
                </a:effectLst>
                <a:latin typeface="Symbol" pitchFamily="18" charset="2"/>
              </a:rPr>
              <a:t>n</a:t>
            </a:r>
            <a:r>
              <a:rPr lang="en-US" altLang="ja-JP" sz="2800" b="1" baseline="-25000" dirty="0">
                <a:solidFill>
                  <a:srgbClr val="0000FF"/>
                </a:solidFill>
                <a:effectLst>
                  <a:outerShdw blurRad="38100" dist="38100" dir="2700000" algn="tl">
                    <a:srgbClr val="C0C0C0"/>
                  </a:outerShdw>
                </a:effectLst>
              </a:rPr>
              <a:t>e</a:t>
            </a:r>
          </a:p>
        </p:txBody>
      </p:sp>
      <p:sp>
        <p:nvSpPr>
          <p:cNvPr id="13" name="Text Box 13"/>
          <p:cNvSpPr txBox="1">
            <a:spLocks noChangeArrowheads="1"/>
          </p:cNvSpPr>
          <p:nvPr/>
        </p:nvSpPr>
        <p:spPr bwMode="auto">
          <a:xfrm>
            <a:off x="3000375" y="4572000"/>
            <a:ext cx="508000" cy="519113"/>
          </a:xfrm>
          <a:prstGeom prst="rect">
            <a:avLst/>
          </a:prstGeom>
          <a:noFill/>
          <a:ln w="9525">
            <a:noFill/>
            <a:miter lim="800000"/>
            <a:headEnd/>
            <a:tailEnd/>
          </a:ln>
          <a:effectLst/>
        </p:spPr>
        <p:txBody>
          <a:bodyPr wrap="none">
            <a:spAutoFit/>
          </a:bodyPr>
          <a:lstStyle/>
          <a:p>
            <a:pPr>
              <a:defRPr/>
            </a:pPr>
            <a:r>
              <a:rPr lang="en-US" altLang="ja-JP" sz="2800" b="1" dirty="0">
                <a:solidFill>
                  <a:srgbClr val="006600"/>
                </a:solidFill>
                <a:effectLst>
                  <a:outerShdw blurRad="38100" dist="38100" dir="2700000" algn="tl">
                    <a:srgbClr val="C0C0C0"/>
                  </a:outerShdw>
                </a:effectLst>
                <a:latin typeface="Symbol" pitchFamily="18" charset="2"/>
              </a:rPr>
              <a:t>n</a:t>
            </a:r>
            <a:r>
              <a:rPr lang="en-US" altLang="ja-JP" sz="2800" b="1" baseline="-25000" dirty="0">
                <a:solidFill>
                  <a:srgbClr val="006600"/>
                </a:solidFill>
                <a:effectLst>
                  <a:outerShdw blurRad="38100" dist="38100" dir="2700000" algn="tl">
                    <a:srgbClr val="C0C0C0"/>
                  </a:outerShdw>
                </a:effectLst>
                <a:latin typeface="Symbol" pitchFamily="18" charset="2"/>
              </a:rPr>
              <a:t>m</a:t>
            </a:r>
          </a:p>
        </p:txBody>
      </p:sp>
      <p:sp>
        <p:nvSpPr>
          <p:cNvPr id="14" name="Text Box 14"/>
          <p:cNvSpPr txBox="1">
            <a:spLocks noChangeArrowheads="1"/>
          </p:cNvSpPr>
          <p:nvPr/>
        </p:nvSpPr>
        <p:spPr bwMode="auto">
          <a:xfrm>
            <a:off x="3214688" y="4357688"/>
            <a:ext cx="474662" cy="519112"/>
          </a:xfrm>
          <a:prstGeom prst="rect">
            <a:avLst/>
          </a:prstGeom>
          <a:noFill/>
          <a:ln w="9525">
            <a:noFill/>
            <a:miter lim="800000"/>
            <a:headEnd/>
            <a:tailEnd/>
          </a:ln>
          <a:effectLst/>
        </p:spPr>
        <p:txBody>
          <a:bodyPr wrap="none">
            <a:spAutoFit/>
          </a:bodyPr>
          <a:lstStyle/>
          <a:p>
            <a:pPr>
              <a:defRPr/>
            </a:pPr>
            <a:r>
              <a:rPr lang="en-US" altLang="ja-JP" sz="2800" b="1" dirty="0" err="1">
                <a:solidFill>
                  <a:srgbClr val="6600CC"/>
                </a:solidFill>
                <a:effectLst>
                  <a:outerShdw blurRad="38100" dist="38100" dir="2700000" algn="tl">
                    <a:srgbClr val="C0C0C0"/>
                  </a:outerShdw>
                </a:effectLst>
                <a:latin typeface="Symbol" pitchFamily="18" charset="2"/>
              </a:rPr>
              <a:t>n</a:t>
            </a:r>
            <a:r>
              <a:rPr lang="en-US" altLang="ja-JP" sz="2800" b="1" baseline="-25000" dirty="0" err="1">
                <a:solidFill>
                  <a:srgbClr val="6600CC"/>
                </a:solidFill>
                <a:effectLst>
                  <a:outerShdw blurRad="38100" dist="38100" dir="2700000" algn="tl">
                    <a:srgbClr val="C0C0C0"/>
                  </a:outerShdw>
                </a:effectLst>
                <a:latin typeface="Symbol" pitchFamily="18" charset="2"/>
              </a:rPr>
              <a:t>t</a:t>
            </a:r>
            <a:endParaRPr lang="en-US" altLang="ja-JP" sz="2800" b="1" baseline="-25000" dirty="0">
              <a:solidFill>
                <a:srgbClr val="6600CC"/>
              </a:solidFill>
              <a:effectLst>
                <a:outerShdw blurRad="38100" dist="38100" dir="2700000" algn="tl">
                  <a:srgbClr val="C0C0C0"/>
                </a:outerShdw>
              </a:effectLst>
              <a:latin typeface="Symbol" pitchFamily="18" charset="2"/>
            </a:endParaRPr>
          </a:p>
        </p:txBody>
      </p:sp>
      <p:sp>
        <p:nvSpPr>
          <p:cNvPr id="2069" name="Text Box 15"/>
          <p:cNvSpPr txBox="1">
            <a:spLocks noChangeArrowheads="1"/>
          </p:cNvSpPr>
          <p:nvPr/>
        </p:nvSpPr>
        <p:spPr bwMode="auto">
          <a:xfrm>
            <a:off x="3707904" y="5517232"/>
            <a:ext cx="1714512" cy="338554"/>
          </a:xfrm>
          <a:prstGeom prst="rect">
            <a:avLst/>
          </a:prstGeom>
          <a:solidFill>
            <a:srgbClr val="FFFF00">
              <a:alpha val="50195"/>
            </a:srgbClr>
          </a:solidFill>
          <a:ln w="9525">
            <a:noFill/>
            <a:miter lim="800000"/>
            <a:headEnd/>
            <a:tailEnd/>
          </a:ln>
        </p:spPr>
        <p:txBody>
          <a:bodyPr wrap="square">
            <a:spAutoFit/>
          </a:bodyPr>
          <a:lstStyle/>
          <a:p>
            <a:pPr algn="ctr">
              <a:defRPr/>
            </a:pPr>
            <a:r>
              <a:rPr lang="en-US" altLang="ja-JP" sz="1600" b="1" dirty="0" smtClean="0">
                <a:solidFill>
                  <a:srgbClr val="FF0000"/>
                </a:solidFill>
              </a:rPr>
              <a:t>[Origin of Force]</a:t>
            </a:r>
            <a:endParaRPr lang="ja-JP" altLang="en-US" sz="1600" b="1" dirty="0">
              <a:solidFill>
                <a:srgbClr val="FF0000"/>
              </a:solidFill>
            </a:endParaRPr>
          </a:p>
        </p:txBody>
      </p:sp>
      <p:sp>
        <p:nvSpPr>
          <p:cNvPr id="2070" name="Text Box 17"/>
          <p:cNvSpPr txBox="1">
            <a:spLocks noChangeArrowheads="1"/>
          </p:cNvSpPr>
          <p:nvPr/>
        </p:nvSpPr>
        <p:spPr bwMode="auto">
          <a:xfrm>
            <a:off x="2993524" y="6303050"/>
            <a:ext cx="3143272" cy="338554"/>
          </a:xfrm>
          <a:prstGeom prst="rect">
            <a:avLst/>
          </a:prstGeom>
          <a:solidFill>
            <a:srgbClr val="FFFF00">
              <a:alpha val="50195"/>
            </a:srgbClr>
          </a:solidFill>
          <a:ln w="9525">
            <a:noFill/>
            <a:miter lim="800000"/>
            <a:headEnd/>
            <a:tailEnd/>
          </a:ln>
        </p:spPr>
        <p:txBody>
          <a:bodyPr wrap="square">
            <a:spAutoFit/>
          </a:bodyPr>
          <a:lstStyle/>
          <a:p>
            <a:pPr algn="ctr">
              <a:defRPr/>
            </a:pPr>
            <a:r>
              <a:rPr lang="en-US" altLang="ja-JP" sz="1600" b="1" dirty="0" smtClean="0">
                <a:solidFill>
                  <a:srgbClr val="FF0000"/>
                </a:solidFill>
              </a:rPr>
              <a:t>Higgs Particle</a:t>
            </a:r>
            <a:r>
              <a:rPr lang="ja-JP" altLang="en-US" sz="1600" b="1" dirty="0" smtClean="0">
                <a:solidFill>
                  <a:srgbClr val="FF0000"/>
                </a:solidFill>
              </a:rPr>
              <a:t> </a:t>
            </a:r>
            <a:r>
              <a:rPr lang="en-US" altLang="ja-JP" sz="1600" b="1" dirty="0" smtClean="0">
                <a:solidFill>
                  <a:srgbClr val="FF0000"/>
                </a:solidFill>
              </a:rPr>
              <a:t>[Origin of Mass] </a:t>
            </a:r>
            <a:endParaRPr lang="ja-JP" altLang="en-US" sz="1600" b="1" dirty="0">
              <a:solidFill>
                <a:srgbClr val="FF0000"/>
              </a:solidFill>
            </a:endParaRPr>
          </a:p>
        </p:txBody>
      </p:sp>
      <p:pic>
        <p:nvPicPr>
          <p:cNvPr id="2081" name="Picture 19" descr="nanbu"/>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00892" y="5572140"/>
            <a:ext cx="928710" cy="1148849"/>
          </a:xfrm>
          <a:prstGeom prst="rect">
            <a:avLst/>
          </a:prstGeom>
          <a:noFill/>
          <a:ln w="9525">
            <a:noFill/>
            <a:miter lim="800000"/>
            <a:headEnd/>
            <a:tailEnd/>
          </a:ln>
        </p:spPr>
      </p:pic>
      <p:pic>
        <p:nvPicPr>
          <p:cNvPr id="2082" name="Picture 21" descr="p01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71563" y="5572125"/>
            <a:ext cx="928687" cy="1111250"/>
          </a:xfrm>
          <a:prstGeom prst="rect">
            <a:avLst/>
          </a:prstGeom>
          <a:noFill/>
          <a:ln w="9525">
            <a:noFill/>
            <a:miter lim="800000"/>
            <a:headEnd/>
            <a:tailEnd/>
          </a:ln>
        </p:spPr>
      </p:pic>
      <p:grpSp>
        <p:nvGrpSpPr>
          <p:cNvPr id="9" name="グループ化 60"/>
          <p:cNvGrpSpPr/>
          <p:nvPr/>
        </p:nvGrpSpPr>
        <p:grpSpPr>
          <a:xfrm>
            <a:off x="-285750" y="0"/>
            <a:ext cx="9429750" cy="1571611"/>
            <a:chOff x="-142875" y="0"/>
            <a:chExt cx="9429750" cy="1571611"/>
          </a:xfrm>
        </p:grpSpPr>
        <p:grpSp>
          <p:nvGrpSpPr>
            <p:cNvPr id="11" name="グループ化 44"/>
            <p:cNvGrpSpPr>
              <a:grpSpLocks/>
            </p:cNvGrpSpPr>
            <p:nvPr/>
          </p:nvGrpSpPr>
          <p:grpSpPr bwMode="auto">
            <a:xfrm>
              <a:off x="-142875" y="1588"/>
              <a:ext cx="9429750" cy="1015663"/>
              <a:chOff x="-142908" y="1585"/>
              <a:chExt cx="9429773" cy="1015663"/>
            </a:xfrm>
          </p:grpSpPr>
          <p:sp>
            <p:nvSpPr>
              <p:cNvPr id="46" name="テキスト ボックス 45"/>
              <p:cNvSpPr txBox="1">
                <a:spLocks noChangeArrowheads="1"/>
              </p:cNvSpPr>
              <p:nvPr/>
            </p:nvSpPr>
            <p:spPr bwMode="auto">
              <a:xfrm>
                <a:off x="-142908" y="1585"/>
                <a:ext cx="2571756" cy="1015663"/>
              </a:xfrm>
              <a:prstGeom prst="rect">
                <a:avLst/>
              </a:prstGeom>
              <a:noFill/>
              <a:ln w="9525">
                <a:noFill/>
                <a:miter lim="800000"/>
                <a:headEnd/>
                <a:tailEnd/>
              </a:ln>
            </p:spPr>
            <p:txBody>
              <a:bodyPr>
                <a:spAutoFit/>
              </a:bodyPr>
              <a:lstStyle/>
              <a:p>
                <a:pPr algn="ctr">
                  <a:defRPr/>
                </a:pPr>
                <a:r>
                  <a:rPr lang="en-US" altLang="ja-JP" sz="2000" b="1" i="1" u="sng" dirty="0" smtClean="0">
                    <a:solidFill>
                      <a:srgbClr val="6600CC"/>
                    </a:solidFill>
                    <a:effectLst>
                      <a:outerShdw blurRad="38100" dist="38100" dir="2700000" algn="tl">
                        <a:srgbClr val="FFFFFF"/>
                      </a:outerShdw>
                    </a:effectLst>
                  </a:rPr>
                  <a:t>Quest for </a:t>
                </a:r>
              </a:p>
              <a:p>
                <a:pPr algn="ctr">
                  <a:defRPr/>
                </a:pPr>
                <a:r>
                  <a:rPr lang="en-US" altLang="ja-JP" sz="2000" b="1" i="1" u="sng" dirty="0" smtClean="0">
                    <a:solidFill>
                      <a:srgbClr val="6600CC"/>
                    </a:solidFill>
                    <a:effectLst>
                      <a:outerShdw blurRad="38100" dist="38100" dir="2700000" algn="tl">
                        <a:srgbClr val="FFFFFF"/>
                      </a:outerShdw>
                    </a:effectLst>
                  </a:rPr>
                  <a:t>Birth-Evolution</a:t>
                </a:r>
              </a:p>
              <a:p>
                <a:pPr algn="ctr">
                  <a:defRPr/>
                </a:pPr>
                <a:r>
                  <a:rPr lang="en-US" altLang="ja-JP" sz="2000" b="1" i="1" u="sng" dirty="0">
                    <a:solidFill>
                      <a:srgbClr val="6600CC"/>
                    </a:solidFill>
                    <a:effectLst>
                      <a:outerShdw blurRad="38100" dist="38100" dir="2700000" algn="tl">
                        <a:srgbClr val="FFFFFF"/>
                      </a:outerShdw>
                    </a:effectLst>
                  </a:rPr>
                  <a:t>o</a:t>
                </a:r>
                <a:r>
                  <a:rPr lang="en-US" altLang="ja-JP" sz="2000" b="1" i="1" u="sng" dirty="0" smtClean="0">
                    <a:solidFill>
                      <a:srgbClr val="6600CC"/>
                    </a:solidFill>
                    <a:effectLst>
                      <a:outerShdw blurRad="38100" dist="38100" dir="2700000" algn="tl">
                        <a:srgbClr val="FFFFFF"/>
                      </a:outerShdw>
                    </a:effectLst>
                  </a:rPr>
                  <a:t>f Universe  </a:t>
                </a:r>
                <a:endParaRPr lang="ja-JP" altLang="en-US" sz="2000" b="1" i="1" u="sng" dirty="0">
                  <a:solidFill>
                    <a:srgbClr val="6600CC"/>
                  </a:solidFill>
                  <a:effectLst>
                    <a:outerShdw blurRad="38100" dist="38100" dir="2700000" algn="tl">
                      <a:srgbClr val="FFFFFF"/>
                    </a:outerShdw>
                  </a:effectLst>
                </a:endParaRPr>
              </a:p>
            </p:txBody>
          </p:sp>
          <p:sp>
            <p:nvSpPr>
              <p:cNvPr id="47" name="テキスト ボックス 46"/>
              <p:cNvSpPr txBox="1">
                <a:spLocks noChangeArrowheads="1"/>
              </p:cNvSpPr>
              <p:nvPr/>
            </p:nvSpPr>
            <p:spPr bwMode="auto">
              <a:xfrm>
                <a:off x="6572233" y="1585"/>
                <a:ext cx="2714632" cy="707886"/>
              </a:xfrm>
              <a:prstGeom prst="rect">
                <a:avLst/>
              </a:prstGeom>
              <a:noFill/>
              <a:ln w="9525">
                <a:noFill/>
                <a:miter lim="800000"/>
                <a:headEnd/>
                <a:tailEnd/>
              </a:ln>
            </p:spPr>
            <p:txBody>
              <a:bodyPr>
                <a:spAutoFit/>
              </a:bodyPr>
              <a:lstStyle/>
              <a:p>
                <a:pPr algn="ctr">
                  <a:defRPr/>
                </a:pPr>
                <a:r>
                  <a:rPr lang="en-US" altLang="ja-JP" sz="2000" b="1" i="1" u="sng" dirty="0" smtClean="0">
                    <a:solidFill>
                      <a:srgbClr val="6600CC"/>
                    </a:solidFill>
                    <a:effectLst>
                      <a:outerShdw blurRad="38100" dist="38100" dir="2700000" algn="tl">
                        <a:srgbClr val="FFFFFF"/>
                      </a:outerShdw>
                    </a:effectLst>
                  </a:rPr>
                  <a:t>Quest for Unifying</a:t>
                </a:r>
              </a:p>
              <a:p>
                <a:pPr algn="ctr">
                  <a:defRPr/>
                </a:pPr>
                <a:r>
                  <a:rPr lang="en-US" altLang="ja-JP" sz="2000" b="1" i="1" u="sng" dirty="0" smtClean="0">
                    <a:solidFill>
                      <a:srgbClr val="6600CC"/>
                    </a:solidFill>
                    <a:effectLst>
                      <a:outerShdw blurRad="38100" dist="38100" dir="2700000" algn="tl">
                        <a:srgbClr val="FFFFFF"/>
                      </a:outerShdw>
                    </a:effectLst>
                  </a:rPr>
                  <a:t>Matter and Force  </a:t>
                </a:r>
                <a:endParaRPr lang="en-US" altLang="ja-JP" sz="2000" b="1" i="1" u="sng" dirty="0">
                  <a:solidFill>
                    <a:srgbClr val="6600CC"/>
                  </a:solidFill>
                  <a:effectLst>
                    <a:outerShdw blurRad="38100" dist="38100" dir="2700000" algn="tl">
                      <a:srgbClr val="FFFFFF"/>
                    </a:outerShdw>
                  </a:effectLst>
                </a:endParaRPr>
              </a:p>
            </p:txBody>
          </p:sp>
          <p:sp>
            <p:nvSpPr>
              <p:cNvPr id="2085" name="AutoShape 45"/>
              <p:cNvSpPr>
                <a:spLocks noChangeArrowheads="1"/>
              </p:cNvSpPr>
              <p:nvPr/>
            </p:nvSpPr>
            <p:spPr bwMode="auto">
              <a:xfrm rot="-5400000">
                <a:off x="6179352" y="-73032"/>
                <a:ext cx="500075" cy="857258"/>
              </a:xfrm>
              <a:prstGeom prst="upArrow">
                <a:avLst>
                  <a:gd name="adj1" fmla="val 50000"/>
                  <a:gd name="adj2" fmla="val 91594"/>
                </a:avLst>
              </a:prstGeom>
              <a:solidFill>
                <a:srgbClr val="99CCFF">
                  <a:alpha val="70979"/>
                </a:srgbClr>
              </a:solidFill>
              <a:ln w="9525">
                <a:noFill/>
                <a:miter lim="800000"/>
                <a:headEnd/>
                <a:tailEnd/>
              </a:ln>
            </p:spPr>
            <p:txBody>
              <a:bodyPr wrap="none" anchor="ctr"/>
              <a:lstStyle/>
              <a:p>
                <a:endParaRPr lang="ja-JP" altLang="en-US">
                  <a:solidFill>
                    <a:prstClr val="black"/>
                  </a:solidFill>
                </a:endParaRPr>
              </a:p>
            </p:txBody>
          </p:sp>
          <p:sp>
            <p:nvSpPr>
              <p:cNvPr id="2086" name="AutoShape 45"/>
              <p:cNvSpPr>
                <a:spLocks noChangeArrowheads="1"/>
              </p:cNvSpPr>
              <p:nvPr/>
            </p:nvSpPr>
            <p:spPr bwMode="auto">
              <a:xfrm rot="5400000" flipH="1">
                <a:off x="2321700" y="-73032"/>
                <a:ext cx="500075" cy="857258"/>
              </a:xfrm>
              <a:prstGeom prst="upArrow">
                <a:avLst>
                  <a:gd name="adj1" fmla="val 50000"/>
                  <a:gd name="adj2" fmla="val 91594"/>
                </a:avLst>
              </a:prstGeom>
              <a:solidFill>
                <a:srgbClr val="99CCFF">
                  <a:alpha val="70588"/>
                </a:srgbClr>
              </a:solidFill>
              <a:ln w="9525">
                <a:noFill/>
                <a:miter lim="800000"/>
                <a:headEnd/>
                <a:tailEnd/>
              </a:ln>
            </p:spPr>
            <p:txBody>
              <a:bodyPr wrap="none" anchor="ctr"/>
              <a:lstStyle/>
              <a:p>
                <a:endParaRPr lang="ja-JP" altLang="en-US">
                  <a:solidFill>
                    <a:prstClr val="black"/>
                  </a:solidFill>
                </a:endParaRPr>
              </a:p>
            </p:txBody>
          </p:sp>
        </p:grpSp>
        <p:grpSp>
          <p:nvGrpSpPr>
            <p:cNvPr id="15" name="グループ化 43"/>
            <p:cNvGrpSpPr/>
            <p:nvPr/>
          </p:nvGrpSpPr>
          <p:grpSpPr>
            <a:xfrm>
              <a:off x="3286116" y="0"/>
              <a:ext cx="2500330" cy="1571611"/>
              <a:chOff x="714348" y="1071546"/>
              <a:chExt cx="1571636" cy="1960536"/>
            </a:xfrm>
          </p:grpSpPr>
          <p:pic>
            <p:nvPicPr>
              <p:cNvPr id="45" name="Picture 24" descr="ilcM"/>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14348" y="1257257"/>
                <a:ext cx="1571623" cy="1774825"/>
              </a:xfrm>
              <a:prstGeom prst="rect">
                <a:avLst/>
              </a:prstGeom>
              <a:noFill/>
              <a:ln w="9525">
                <a:noFill/>
                <a:miter lim="800000"/>
                <a:headEnd/>
                <a:tailEnd/>
              </a:ln>
            </p:spPr>
          </p:pic>
          <p:sp>
            <p:nvSpPr>
              <p:cNvPr id="48" name="直角三角形 47"/>
              <p:cNvSpPr/>
              <p:nvPr/>
            </p:nvSpPr>
            <p:spPr>
              <a:xfrm flipV="1">
                <a:off x="714348" y="1071546"/>
                <a:ext cx="571504" cy="185738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0" name="直角三角形 49"/>
              <p:cNvSpPr/>
              <p:nvPr/>
            </p:nvSpPr>
            <p:spPr>
              <a:xfrm flipH="1" flipV="1">
                <a:off x="1714480" y="1071546"/>
                <a:ext cx="571504" cy="185738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sp>
          <p:nvSpPr>
            <p:cNvPr id="8" name="テキスト ボックス 70"/>
            <p:cNvSpPr txBox="1">
              <a:spLocks noChangeArrowheads="1"/>
            </p:cNvSpPr>
            <p:nvPr/>
          </p:nvSpPr>
          <p:spPr bwMode="auto">
            <a:xfrm>
              <a:off x="3000364" y="142852"/>
              <a:ext cx="3000396" cy="646331"/>
            </a:xfrm>
            <a:prstGeom prst="rect">
              <a:avLst/>
            </a:prstGeom>
            <a:solidFill>
              <a:srgbClr val="FFC000">
                <a:alpha val="49020"/>
              </a:srgbClr>
            </a:solidFill>
            <a:ln w="19050">
              <a:noFill/>
              <a:miter lim="800000"/>
              <a:headEnd/>
              <a:tailEnd/>
            </a:ln>
          </p:spPr>
          <p:txBody>
            <a:bodyPr wrap="square">
              <a:spAutoFit/>
            </a:bodyPr>
            <a:lstStyle/>
            <a:p>
              <a:pPr algn="ctr">
                <a:defRPr/>
              </a:pPr>
              <a:r>
                <a:rPr lang="en-US" altLang="ja-JP" b="1" i="1" u="sng" dirty="0" smtClean="0">
                  <a:solidFill>
                    <a:srgbClr val="0000FF"/>
                  </a:solidFill>
                </a:rPr>
                <a:t>International Linear Collider</a:t>
              </a:r>
              <a:r>
                <a:rPr lang="ja-JP" altLang="en-US" b="1" i="1" u="sng" dirty="0" smtClean="0">
                  <a:solidFill>
                    <a:srgbClr val="0000FF"/>
                  </a:solidFill>
                </a:rPr>
                <a:t>（</a:t>
              </a:r>
              <a:r>
                <a:rPr lang="en-US" altLang="ja-JP" b="1" i="1" u="sng" dirty="0">
                  <a:solidFill>
                    <a:srgbClr val="0000FF"/>
                  </a:solidFill>
                </a:rPr>
                <a:t>ILC</a:t>
              </a:r>
              <a:r>
                <a:rPr lang="ja-JP" altLang="en-US" b="1" i="1" u="sng" dirty="0">
                  <a:solidFill>
                    <a:srgbClr val="0000FF"/>
                  </a:solidFill>
                </a:rPr>
                <a:t>）</a:t>
              </a:r>
            </a:p>
          </p:txBody>
        </p:sp>
      </p:grpSp>
      <p:sp>
        <p:nvSpPr>
          <p:cNvPr id="2071" name="Text Box 18"/>
          <p:cNvSpPr txBox="1">
            <a:spLocks noChangeArrowheads="1"/>
          </p:cNvSpPr>
          <p:nvPr/>
        </p:nvSpPr>
        <p:spPr bwMode="auto">
          <a:xfrm>
            <a:off x="3762681" y="4357688"/>
            <a:ext cx="1761515" cy="338554"/>
          </a:xfrm>
          <a:prstGeom prst="rect">
            <a:avLst/>
          </a:prstGeom>
          <a:solidFill>
            <a:srgbClr val="FFFF00">
              <a:alpha val="50195"/>
            </a:srgbClr>
          </a:solidFill>
          <a:ln w="9525">
            <a:noFill/>
            <a:miter lim="800000"/>
            <a:headEnd/>
            <a:tailEnd/>
          </a:ln>
        </p:spPr>
        <p:txBody>
          <a:bodyPr wrap="square">
            <a:spAutoFit/>
          </a:bodyPr>
          <a:lstStyle/>
          <a:p>
            <a:pPr algn="ctr">
              <a:defRPr/>
            </a:pPr>
            <a:r>
              <a:rPr lang="en-US" altLang="ja-JP" sz="1600" b="1" dirty="0" smtClean="0">
                <a:solidFill>
                  <a:srgbClr val="FF0000"/>
                </a:solidFill>
              </a:rPr>
              <a:t>[Origin of Matter]</a:t>
            </a:r>
            <a:endParaRPr lang="ja-JP" altLang="en-US" sz="1600" b="1" dirty="0">
              <a:solidFill>
                <a:srgbClr val="FF0000"/>
              </a:solidFill>
            </a:endParaRPr>
          </a:p>
        </p:txBody>
      </p:sp>
      <p:sp>
        <p:nvSpPr>
          <p:cNvPr id="2" name="テキスト ボックス 34"/>
          <p:cNvSpPr txBox="1"/>
          <p:nvPr/>
        </p:nvSpPr>
        <p:spPr>
          <a:xfrm>
            <a:off x="6643702" y="4929198"/>
            <a:ext cx="2143125" cy="336550"/>
          </a:xfrm>
          <a:prstGeom prst="rect">
            <a:avLst/>
          </a:prstGeom>
          <a:solidFill>
            <a:srgbClr val="669900">
              <a:alpha val="49804"/>
            </a:srgbClr>
          </a:solidFill>
        </p:spPr>
        <p:txBody>
          <a:bodyPr>
            <a:spAutoFit/>
          </a:bodyPr>
          <a:lstStyle/>
          <a:p>
            <a:pPr algn="ctr">
              <a:defRPr/>
            </a:pPr>
            <a:r>
              <a:rPr lang="en-US" altLang="ja-JP" sz="1600" b="1" dirty="0" smtClean="0">
                <a:solidFill>
                  <a:prstClr val="black"/>
                </a:solidFill>
                <a:effectLst>
                  <a:outerShdw blurRad="38100" dist="38100" dir="2700000" algn="tl">
                    <a:srgbClr val="C0C0C0"/>
                  </a:outerShdw>
                </a:effectLst>
              </a:rPr>
              <a:t>Quest for 6 Quarks</a:t>
            </a:r>
            <a:endParaRPr lang="ja-JP" altLang="en-US" sz="1600" b="1" dirty="0">
              <a:solidFill>
                <a:prstClr val="black"/>
              </a:solidFill>
              <a:effectLst>
                <a:outerShdw blurRad="38100" dist="38100" dir="2700000" algn="tl">
                  <a:srgbClr val="C0C0C0"/>
                </a:outerShdw>
              </a:effectLst>
            </a:endParaRPr>
          </a:p>
        </p:txBody>
      </p:sp>
      <p:sp>
        <p:nvSpPr>
          <p:cNvPr id="35" name="テキスト ボックス 34"/>
          <p:cNvSpPr txBox="1"/>
          <p:nvPr/>
        </p:nvSpPr>
        <p:spPr>
          <a:xfrm>
            <a:off x="1142976" y="4786322"/>
            <a:ext cx="1873654" cy="338554"/>
          </a:xfrm>
          <a:prstGeom prst="rect">
            <a:avLst/>
          </a:prstGeom>
          <a:noFill/>
        </p:spPr>
        <p:txBody>
          <a:bodyPr wrap="none">
            <a:spAutoFit/>
          </a:bodyPr>
          <a:lstStyle/>
          <a:p>
            <a:pPr algn="ctr">
              <a:defRPr/>
            </a:pPr>
            <a:r>
              <a:rPr lang="en-US" altLang="ja-JP" sz="1600" b="1" dirty="0" smtClean="0">
                <a:solidFill>
                  <a:prstClr val="black"/>
                </a:solidFill>
                <a:effectLst>
                  <a:outerShdw blurRad="38100" dist="38100" dir="2700000" algn="tl">
                    <a:srgbClr val="C0C0C0"/>
                  </a:outerShdw>
                </a:effectLst>
              </a:rPr>
              <a:t>Quest for Neutrinos</a:t>
            </a:r>
            <a:endParaRPr lang="ja-JP" altLang="en-US" sz="1600" b="1" dirty="0">
              <a:solidFill>
                <a:prstClr val="black"/>
              </a:solidFill>
              <a:effectLst>
                <a:outerShdw blurRad="38100" dist="38100" dir="2700000" algn="tl">
                  <a:srgbClr val="C0C0C0"/>
                </a:outerShdw>
              </a:effectLst>
            </a:endParaRPr>
          </a:p>
        </p:txBody>
      </p:sp>
      <p:pic>
        <p:nvPicPr>
          <p:cNvPr id="2080" name="Picture 20" descr="kobayashi-masukawa"/>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286512" y="3857628"/>
            <a:ext cx="1857375" cy="1071562"/>
          </a:xfrm>
          <a:prstGeom prst="rect">
            <a:avLst/>
          </a:prstGeom>
          <a:noFill/>
          <a:ln w="9525">
            <a:noFill/>
            <a:miter lim="800000"/>
            <a:headEnd/>
            <a:tailEnd/>
          </a:ln>
        </p:spPr>
      </p:pic>
      <p:grpSp>
        <p:nvGrpSpPr>
          <p:cNvPr id="16" name="グループ化 59"/>
          <p:cNvGrpSpPr>
            <a:grpSpLocks/>
          </p:cNvGrpSpPr>
          <p:nvPr/>
        </p:nvGrpSpPr>
        <p:grpSpPr bwMode="auto">
          <a:xfrm>
            <a:off x="3786190" y="2500313"/>
            <a:ext cx="2000250" cy="1450975"/>
            <a:chOff x="3286116" y="1142984"/>
            <a:chExt cx="2071702" cy="1522522"/>
          </a:xfrm>
        </p:grpSpPr>
        <p:pic>
          <p:nvPicPr>
            <p:cNvPr id="2090" name="Picture 44" descr="ph07-1"/>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286116" y="1142984"/>
              <a:ext cx="2071702" cy="1522522"/>
            </a:xfrm>
            <a:prstGeom prst="rect">
              <a:avLst/>
            </a:prstGeom>
            <a:noFill/>
            <a:ln w="9525">
              <a:noFill/>
              <a:miter lim="800000"/>
              <a:headEnd/>
              <a:tailEnd/>
            </a:ln>
          </p:spPr>
        </p:pic>
        <p:sp>
          <p:nvSpPr>
            <p:cNvPr id="57" name="Text Box 13"/>
            <p:cNvSpPr txBox="1">
              <a:spLocks noChangeArrowheads="1"/>
            </p:cNvSpPr>
            <p:nvPr/>
          </p:nvSpPr>
          <p:spPr bwMode="auto">
            <a:xfrm>
              <a:off x="4785634" y="2357337"/>
              <a:ext cx="554099" cy="308169"/>
            </a:xfrm>
            <a:prstGeom prst="rect">
              <a:avLst/>
            </a:prstGeom>
            <a:solidFill>
              <a:srgbClr val="0000FF">
                <a:alpha val="50196"/>
              </a:srgbClr>
            </a:solidFill>
            <a:ln w="9525">
              <a:noFill/>
              <a:miter lim="800000"/>
              <a:headEnd/>
              <a:tailEnd/>
            </a:ln>
          </p:spPr>
          <p:txBody>
            <a:bodyPr wrap="none">
              <a:spAutoFit/>
            </a:bodyPr>
            <a:lstStyle/>
            <a:p>
              <a:pPr>
                <a:defRPr/>
              </a:pPr>
              <a:r>
                <a:rPr lang="en-US" altLang="ja-JP" sz="1400" b="1" dirty="0">
                  <a:solidFill>
                    <a:srgbClr val="FFFF00"/>
                  </a:solidFill>
                  <a:effectLst>
                    <a:outerShdw blurRad="38100" dist="38100" dir="2700000" algn="tl">
                      <a:srgbClr val="000000"/>
                    </a:outerShdw>
                  </a:effectLst>
                  <a:ea typeface="HG丸ｺﾞｼｯｸM-PRO" pitchFamily="50" charset="-128"/>
                </a:rPr>
                <a:t>LHC</a:t>
              </a:r>
              <a:endParaRPr lang="en-US" altLang="ja-JP" sz="1400" dirty="0">
                <a:solidFill>
                  <a:srgbClr val="FFFF00"/>
                </a:solidFill>
                <a:effectLst>
                  <a:outerShdw blurRad="38100" dist="38100" dir="2700000" algn="tl">
                    <a:srgbClr val="000000"/>
                  </a:outerShdw>
                </a:effectLst>
                <a:ea typeface="HG丸ｺﾞｼｯｸM-PRO" pitchFamily="50" charset="-128"/>
              </a:endParaRPr>
            </a:p>
          </p:txBody>
        </p:sp>
      </p:grpSp>
      <p:grpSp>
        <p:nvGrpSpPr>
          <p:cNvPr id="18" name="グループ化 57"/>
          <p:cNvGrpSpPr/>
          <p:nvPr/>
        </p:nvGrpSpPr>
        <p:grpSpPr>
          <a:xfrm>
            <a:off x="5786446" y="1643050"/>
            <a:ext cx="3143254" cy="2359031"/>
            <a:chOff x="5786446" y="1643050"/>
            <a:chExt cx="3143254" cy="2359031"/>
          </a:xfrm>
        </p:grpSpPr>
        <p:pic>
          <p:nvPicPr>
            <p:cNvPr id="2063" name="Picture 15" descr="kekair05-01H"/>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5786446" y="2428868"/>
              <a:ext cx="2481263" cy="1573213"/>
            </a:xfrm>
            <a:prstGeom prst="rect">
              <a:avLst/>
            </a:prstGeom>
            <a:noFill/>
            <a:ln w="9525">
              <a:noFill/>
              <a:miter lim="800000"/>
              <a:headEnd/>
              <a:tailEnd/>
            </a:ln>
          </p:spPr>
        </p:pic>
        <p:sp>
          <p:nvSpPr>
            <p:cNvPr id="7" name="テキスト ボックス 53"/>
            <p:cNvSpPr txBox="1">
              <a:spLocks noChangeArrowheads="1"/>
            </p:cNvSpPr>
            <p:nvPr/>
          </p:nvSpPr>
          <p:spPr bwMode="auto">
            <a:xfrm>
              <a:off x="6357950" y="1643050"/>
              <a:ext cx="2571750" cy="369332"/>
            </a:xfrm>
            <a:prstGeom prst="rect">
              <a:avLst/>
            </a:prstGeom>
            <a:noFill/>
            <a:ln w="9525">
              <a:noFill/>
              <a:miter lim="800000"/>
              <a:headEnd/>
              <a:tailEnd/>
            </a:ln>
          </p:spPr>
          <p:txBody>
            <a:bodyPr>
              <a:spAutoFit/>
            </a:bodyPr>
            <a:lstStyle/>
            <a:p>
              <a:pPr algn="ctr">
                <a:defRPr/>
              </a:pPr>
              <a:r>
                <a:rPr lang="en-US" altLang="ja-JP" b="1" i="1" dirty="0" smtClean="0">
                  <a:solidFill>
                    <a:prstClr val="black"/>
                  </a:solidFill>
                  <a:effectLst>
                    <a:outerShdw blurRad="38100" dist="38100" dir="2700000" algn="tl">
                      <a:srgbClr val="C0C0C0"/>
                    </a:outerShdw>
                  </a:effectLst>
                </a:rPr>
                <a:t>Beyond Standard Physics</a:t>
              </a:r>
              <a:endParaRPr lang="ja-JP" altLang="en-US" b="1" i="1" dirty="0">
                <a:solidFill>
                  <a:prstClr val="black"/>
                </a:solidFill>
                <a:effectLst>
                  <a:outerShdw blurRad="38100" dist="38100" dir="2700000" algn="tl">
                    <a:srgbClr val="C0C0C0"/>
                  </a:outerShdw>
                </a:effectLst>
              </a:endParaRPr>
            </a:p>
          </p:txBody>
        </p:sp>
        <p:sp>
          <p:nvSpPr>
            <p:cNvPr id="71" name="テキスト ボックス 70"/>
            <p:cNvSpPr txBox="1">
              <a:spLocks noChangeArrowheads="1"/>
            </p:cNvSpPr>
            <p:nvPr/>
          </p:nvSpPr>
          <p:spPr bwMode="auto">
            <a:xfrm>
              <a:off x="6715140" y="2071678"/>
              <a:ext cx="1600200" cy="369332"/>
            </a:xfrm>
            <a:prstGeom prst="rect">
              <a:avLst/>
            </a:prstGeom>
            <a:solidFill>
              <a:srgbClr val="FFC000">
                <a:alpha val="49020"/>
              </a:srgbClr>
            </a:solidFill>
            <a:ln w="9525">
              <a:noFill/>
              <a:miter lim="800000"/>
              <a:headEnd/>
              <a:tailEnd/>
            </a:ln>
          </p:spPr>
          <p:txBody>
            <a:bodyPr>
              <a:spAutoFit/>
            </a:bodyPr>
            <a:lstStyle/>
            <a:p>
              <a:pPr algn="ctr">
                <a:defRPr/>
              </a:pPr>
              <a:r>
                <a:rPr lang="en-US" altLang="ja-JP" b="1" i="1" u="sng" dirty="0" smtClean="0">
                  <a:solidFill>
                    <a:srgbClr val="0000FF"/>
                  </a:solidFill>
                </a:rPr>
                <a:t>SuperKEKB</a:t>
              </a:r>
              <a:endParaRPr lang="ja-JP" altLang="en-US" b="1" i="1" u="sng" dirty="0">
                <a:solidFill>
                  <a:srgbClr val="0000FF"/>
                </a:solidFill>
              </a:endParaRPr>
            </a:p>
          </p:txBody>
        </p:sp>
        <p:sp>
          <p:nvSpPr>
            <p:cNvPr id="10" name="テキスト ボックス 53"/>
            <p:cNvSpPr txBox="1">
              <a:spLocks noChangeArrowheads="1"/>
            </p:cNvSpPr>
            <p:nvPr/>
          </p:nvSpPr>
          <p:spPr bwMode="auto">
            <a:xfrm>
              <a:off x="6286512" y="3214686"/>
              <a:ext cx="1785959" cy="584775"/>
            </a:xfrm>
            <a:prstGeom prst="rect">
              <a:avLst/>
            </a:prstGeom>
            <a:solidFill>
              <a:srgbClr val="FFFF00">
                <a:alpha val="49020"/>
              </a:srgbClr>
            </a:solidFill>
            <a:ln w="9525">
              <a:noFill/>
              <a:miter lim="800000"/>
              <a:headEnd/>
              <a:tailEnd/>
            </a:ln>
          </p:spPr>
          <p:txBody>
            <a:bodyPr wrap="square">
              <a:spAutoFit/>
            </a:bodyPr>
            <a:lstStyle/>
            <a:p>
              <a:pPr algn="ctr">
                <a:defRPr/>
              </a:pPr>
              <a:r>
                <a:rPr lang="en-US" altLang="ja-JP" sz="1600" b="1" dirty="0" smtClean="0">
                  <a:solidFill>
                    <a:srgbClr val="FF0000"/>
                  </a:solidFill>
                  <a:effectLst>
                    <a:outerShdw blurRad="38100" dist="38100" dir="2700000" algn="tl">
                      <a:srgbClr val="C0C0C0"/>
                    </a:outerShdw>
                  </a:effectLst>
                </a:rPr>
                <a:t>Quark CP Asymmetry</a:t>
              </a:r>
              <a:endParaRPr lang="en-US" altLang="ja-JP" sz="1600" b="1" dirty="0">
                <a:solidFill>
                  <a:srgbClr val="FF0000"/>
                </a:solidFill>
                <a:effectLst>
                  <a:outerShdw blurRad="38100" dist="38100" dir="2700000" algn="tl">
                    <a:srgbClr val="C0C0C0"/>
                  </a:outerShdw>
                </a:effectLst>
              </a:endParaRPr>
            </a:p>
          </p:txBody>
        </p:sp>
        <p:sp>
          <p:nvSpPr>
            <p:cNvPr id="55" name="Text Box 13"/>
            <p:cNvSpPr txBox="1">
              <a:spLocks noChangeArrowheads="1"/>
            </p:cNvSpPr>
            <p:nvPr/>
          </p:nvSpPr>
          <p:spPr bwMode="auto">
            <a:xfrm>
              <a:off x="6072198" y="2643182"/>
              <a:ext cx="754062" cy="307975"/>
            </a:xfrm>
            <a:prstGeom prst="rect">
              <a:avLst/>
            </a:prstGeom>
            <a:solidFill>
              <a:srgbClr val="0000FF">
                <a:alpha val="50196"/>
              </a:srgbClr>
            </a:solidFill>
            <a:ln w="9525">
              <a:noFill/>
              <a:miter lim="800000"/>
              <a:headEnd/>
              <a:tailEnd/>
            </a:ln>
          </p:spPr>
          <p:txBody>
            <a:bodyPr wrap="none">
              <a:spAutoFit/>
            </a:bodyPr>
            <a:lstStyle/>
            <a:p>
              <a:pPr>
                <a:defRPr/>
              </a:pPr>
              <a:r>
                <a:rPr lang="en-US" altLang="ja-JP" sz="1400" b="1" dirty="0">
                  <a:solidFill>
                    <a:srgbClr val="FFFF00"/>
                  </a:solidFill>
                  <a:effectLst>
                    <a:outerShdw blurRad="38100" dist="38100" dir="2700000" algn="tl">
                      <a:srgbClr val="000000"/>
                    </a:outerShdw>
                  </a:effectLst>
                  <a:ea typeface="HG丸ｺﾞｼｯｸM-PRO" pitchFamily="50" charset="-128"/>
                </a:rPr>
                <a:t>KEK-B</a:t>
              </a:r>
            </a:p>
          </p:txBody>
        </p:sp>
      </p:grpSp>
      <p:sp>
        <p:nvSpPr>
          <p:cNvPr id="59" name="テキスト ボックス 58"/>
          <p:cNvSpPr txBox="1"/>
          <p:nvPr/>
        </p:nvSpPr>
        <p:spPr>
          <a:xfrm>
            <a:off x="2786050" y="1500174"/>
            <a:ext cx="3571900" cy="923330"/>
          </a:xfrm>
          <a:prstGeom prst="rect">
            <a:avLst/>
          </a:prstGeom>
          <a:noFill/>
        </p:spPr>
        <p:txBody>
          <a:bodyPr wrap="square" rtlCol="0">
            <a:spAutoFit/>
          </a:bodyPr>
          <a:lstStyle/>
          <a:p>
            <a:pPr algn="ctr"/>
            <a:r>
              <a:rPr lang="en-US" altLang="ja-JP" b="1" dirty="0" smtClean="0">
                <a:solidFill>
                  <a:srgbClr val="FF0000"/>
                </a:solidFill>
                <a:latin typeface="Forte" pitchFamily="66" charset="0"/>
              </a:rPr>
              <a:t>Scientific Activities</a:t>
            </a:r>
          </a:p>
          <a:p>
            <a:pPr algn="ctr"/>
            <a:r>
              <a:rPr lang="en-US" altLang="ja-JP" b="1" dirty="0" smtClean="0">
                <a:solidFill>
                  <a:srgbClr val="FF0000"/>
                </a:solidFill>
                <a:latin typeface="Forte" pitchFamily="66" charset="0"/>
              </a:rPr>
              <a:t>Technology Innovations</a:t>
            </a:r>
          </a:p>
          <a:p>
            <a:pPr algn="ctr"/>
            <a:r>
              <a:rPr lang="en-US" altLang="ja-JP" b="1" dirty="0" smtClean="0">
                <a:solidFill>
                  <a:srgbClr val="FF0000"/>
                </a:solidFill>
                <a:latin typeface="Forte" pitchFamily="66" charset="0"/>
              </a:rPr>
              <a:t>Talented Human Resources</a:t>
            </a:r>
            <a:endParaRPr lang="ja-JP" altLang="en-US" b="1" dirty="0">
              <a:solidFill>
                <a:srgbClr val="FF0000"/>
              </a:solidFill>
              <a:latin typeface="Forte" pitchFamily="66" charset="0"/>
            </a:endParaRPr>
          </a:p>
        </p:txBody>
      </p:sp>
      <p:grpSp>
        <p:nvGrpSpPr>
          <p:cNvPr id="61" name="グループ化 60"/>
          <p:cNvGrpSpPr/>
          <p:nvPr/>
        </p:nvGrpSpPr>
        <p:grpSpPr>
          <a:xfrm>
            <a:off x="179512" y="1700808"/>
            <a:ext cx="3599384" cy="2278961"/>
            <a:chOff x="179512" y="1700808"/>
            <a:chExt cx="3599384" cy="2278961"/>
          </a:xfrm>
        </p:grpSpPr>
        <p:pic>
          <p:nvPicPr>
            <p:cNvPr id="60" name="Picture 3" descr="2008"/>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835696" y="2513260"/>
              <a:ext cx="1943200" cy="1466509"/>
            </a:xfrm>
            <a:prstGeom prst="rect">
              <a:avLst/>
            </a:prstGeom>
            <a:noFill/>
            <a:ln w="9525">
              <a:noFill/>
              <a:miter lim="800000"/>
              <a:headEnd/>
              <a:tailEnd/>
            </a:ln>
          </p:spPr>
        </p:pic>
        <p:sp>
          <p:nvSpPr>
            <p:cNvPr id="2061" name="テキスト ボックス 53"/>
            <p:cNvSpPr txBox="1">
              <a:spLocks noChangeArrowheads="1"/>
            </p:cNvSpPr>
            <p:nvPr/>
          </p:nvSpPr>
          <p:spPr bwMode="auto">
            <a:xfrm>
              <a:off x="179512" y="1700808"/>
              <a:ext cx="2714644" cy="369332"/>
            </a:xfrm>
            <a:prstGeom prst="rect">
              <a:avLst/>
            </a:prstGeom>
            <a:noFill/>
            <a:ln w="9525">
              <a:noFill/>
              <a:miter lim="800000"/>
              <a:headEnd/>
              <a:tailEnd/>
            </a:ln>
          </p:spPr>
          <p:txBody>
            <a:bodyPr wrap="square">
              <a:spAutoFit/>
            </a:bodyPr>
            <a:lstStyle/>
            <a:p>
              <a:pPr algn="ctr"/>
              <a:r>
                <a:rPr lang="en-US" altLang="ja-JP" b="1" i="1" dirty="0" smtClean="0">
                  <a:solidFill>
                    <a:srgbClr val="000066"/>
                  </a:solidFill>
                  <a:effectLst>
                    <a:outerShdw blurRad="38100" dist="38100" dir="2700000" algn="tl">
                      <a:srgbClr val="000000">
                        <a:alpha val="43137"/>
                      </a:srgbClr>
                    </a:outerShdw>
                  </a:effectLst>
                </a:rPr>
                <a:t>Lepton CP</a:t>
              </a:r>
              <a:r>
                <a:rPr lang="ja-JP" altLang="en-US" b="1" i="1" dirty="0" smtClean="0">
                  <a:solidFill>
                    <a:srgbClr val="000066"/>
                  </a:solidFill>
                  <a:effectLst>
                    <a:outerShdw blurRad="38100" dist="38100" dir="2700000" algn="tl">
                      <a:srgbClr val="000000">
                        <a:alpha val="43137"/>
                      </a:srgbClr>
                    </a:outerShdw>
                  </a:effectLst>
                </a:rPr>
                <a:t> </a:t>
              </a:r>
              <a:r>
                <a:rPr lang="en-US" altLang="ja-JP" b="1" i="1" dirty="0" smtClean="0">
                  <a:solidFill>
                    <a:srgbClr val="000066"/>
                  </a:solidFill>
                  <a:effectLst>
                    <a:outerShdw blurRad="38100" dist="38100" dir="2700000" algn="tl">
                      <a:srgbClr val="000000">
                        <a:alpha val="43137"/>
                      </a:srgbClr>
                    </a:outerShdw>
                  </a:effectLst>
                </a:rPr>
                <a:t>Asymmetry</a:t>
              </a:r>
            </a:p>
          </p:txBody>
        </p:sp>
        <p:sp>
          <p:nvSpPr>
            <p:cNvPr id="5" name="テキスト ボックス 70"/>
            <p:cNvSpPr txBox="1">
              <a:spLocks noChangeArrowheads="1"/>
            </p:cNvSpPr>
            <p:nvPr/>
          </p:nvSpPr>
          <p:spPr bwMode="auto">
            <a:xfrm>
              <a:off x="539552" y="2132856"/>
              <a:ext cx="1728192" cy="369332"/>
            </a:xfrm>
            <a:prstGeom prst="rect">
              <a:avLst/>
            </a:prstGeom>
            <a:solidFill>
              <a:srgbClr val="FFC000">
                <a:alpha val="49020"/>
              </a:srgbClr>
            </a:solidFill>
            <a:ln w="9525">
              <a:noFill/>
              <a:miter lim="800000"/>
              <a:headEnd/>
              <a:tailEnd/>
            </a:ln>
          </p:spPr>
          <p:txBody>
            <a:bodyPr wrap="square">
              <a:spAutoFit/>
            </a:bodyPr>
            <a:lstStyle/>
            <a:p>
              <a:pPr>
                <a:defRPr/>
              </a:pPr>
              <a:r>
                <a:rPr lang="en-US" altLang="ja-JP" b="1" i="1" u="sng" dirty="0" smtClean="0">
                  <a:solidFill>
                    <a:srgbClr val="0000FF"/>
                  </a:solidFill>
                </a:rPr>
                <a:t>Power-Upgrade</a:t>
              </a:r>
            </a:p>
          </p:txBody>
        </p:sp>
        <p:sp>
          <p:nvSpPr>
            <p:cNvPr id="49" name="Text Box 13"/>
            <p:cNvSpPr txBox="1">
              <a:spLocks noChangeArrowheads="1"/>
            </p:cNvSpPr>
            <p:nvPr/>
          </p:nvSpPr>
          <p:spPr bwMode="auto">
            <a:xfrm>
              <a:off x="2843808" y="2564904"/>
              <a:ext cx="846138" cy="304800"/>
            </a:xfrm>
            <a:prstGeom prst="rect">
              <a:avLst/>
            </a:prstGeom>
            <a:solidFill>
              <a:srgbClr val="0000FF">
                <a:alpha val="50196"/>
              </a:srgbClr>
            </a:solidFill>
            <a:ln w="9525">
              <a:noFill/>
              <a:miter lim="800000"/>
              <a:headEnd/>
              <a:tailEnd/>
            </a:ln>
          </p:spPr>
          <p:txBody>
            <a:bodyPr wrap="none">
              <a:spAutoFit/>
            </a:bodyPr>
            <a:lstStyle/>
            <a:p>
              <a:pPr>
                <a:defRPr/>
              </a:pPr>
              <a:r>
                <a:rPr lang="en-US" altLang="ja-JP" sz="1400" b="1" dirty="0">
                  <a:solidFill>
                    <a:srgbClr val="FFFF00"/>
                  </a:solidFill>
                  <a:effectLst>
                    <a:outerShdw blurRad="38100" dist="38100" dir="2700000" algn="tl">
                      <a:srgbClr val="000000"/>
                    </a:outerShdw>
                  </a:effectLst>
                  <a:ea typeface="HG丸ｺﾞｼｯｸM-PRO" pitchFamily="50" charset="-128"/>
                </a:rPr>
                <a:t>J-PARC</a:t>
              </a:r>
              <a:endParaRPr lang="en-US" altLang="ja-JP" sz="1400" dirty="0">
                <a:solidFill>
                  <a:srgbClr val="FFFF00"/>
                </a:solidFill>
                <a:effectLst>
                  <a:outerShdw blurRad="38100" dist="38100" dir="2700000" algn="tl">
                    <a:srgbClr val="000000"/>
                  </a:outerShdw>
                </a:effectLst>
                <a:ea typeface="HG丸ｺﾞｼｯｸM-PRO" pitchFamily="50" charset="-128"/>
              </a:endParaRPr>
            </a:p>
          </p:txBody>
        </p:sp>
      </p:grpSp>
      <p:grpSp>
        <p:nvGrpSpPr>
          <p:cNvPr id="19" name="グループ化 59"/>
          <p:cNvGrpSpPr/>
          <p:nvPr/>
        </p:nvGrpSpPr>
        <p:grpSpPr>
          <a:xfrm>
            <a:off x="467998" y="1193508"/>
            <a:ext cx="8098260" cy="5328240"/>
            <a:chOff x="454900" y="1042840"/>
            <a:chExt cx="8098260" cy="5328240"/>
          </a:xfrm>
        </p:grpSpPr>
        <p:sp>
          <p:nvSpPr>
            <p:cNvPr id="2073" name="AutoShape 45"/>
            <p:cNvSpPr>
              <a:spLocks noChangeArrowheads="1"/>
            </p:cNvSpPr>
            <p:nvPr/>
          </p:nvSpPr>
          <p:spPr bwMode="auto">
            <a:xfrm>
              <a:off x="4071934" y="1500174"/>
              <a:ext cx="928688" cy="1285889"/>
            </a:xfrm>
            <a:prstGeom prst="upArrow">
              <a:avLst>
                <a:gd name="adj1" fmla="val 50000"/>
                <a:gd name="adj2" fmla="val 91590"/>
              </a:avLst>
            </a:prstGeom>
            <a:solidFill>
              <a:srgbClr val="FFCC99">
                <a:alpha val="70979"/>
              </a:srgbClr>
            </a:solidFill>
            <a:ln w="9525">
              <a:noFill/>
              <a:miter lim="800000"/>
              <a:headEnd/>
              <a:tailEnd/>
            </a:ln>
          </p:spPr>
          <p:txBody>
            <a:bodyPr wrap="none" anchor="ctr"/>
            <a:lstStyle/>
            <a:p>
              <a:endParaRPr lang="ja-JP" altLang="en-US">
                <a:solidFill>
                  <a:prstClr val="black"/>
                </a:solidFill>
              </a:endParaRPr>
            </a:p>
          </p:txBody>
        </p:sp>
        <p:sp>
          <p:nvSpPr>
            <p:cNvPr id="2072" name="AutoShape 42"/>
            <p:cNvSpPr>
              <a:spLocks noChangeArrowheads="1"/>
            </p:cNvSpPr>
            <p:nvPr/>
          </p:nvSpPr>
          <p:spPr bwMode="auto">
            <a:xfrm rot="-2154647" flipH="1">
              <a:off x="6379502" y="1083604"/>
              <a:ext cx="571475" cy="4643438"/>
            </a:xfrm>
            <a:prstGeom prst="upArrow">
              <a:avLst>
                <a:gd name="adj1" fmla="val 50000"/>
                <a:gd name="adj2" fmla="val 119082"/>
              </a:avLst>
            </a:prstGeom>
            <a:solidFill>
              <a:srgbClr val="FFCC99">
                <a:alpha val="70587"/>
              </a:srgbClr>
            </a:solidFill>
            <a:ln w="9525">
              <a:noFill/>
              <a:miter lim="800000"/>
              <a:headEnd/>
              <a:tailEnd/>
            </a:ln>
          </p:spPr>
          <p:txBody>
            <a:bodyPr wrap="none" anchor="ctr"/>
            <a:lstStyle/>
            <a:p>
              <a:endParaRPr lang="ja-JP" altLang="en-US">
                <a:solidFill>
                  <a:prstClr val="black"/>
                </a:solidFill>
              </a:endParaRPr>
            </a:p>
          </p:txBody>
        </p:sp>
        <p:sp>
          <p:nvSpPr>
            <p:cNvPr id="3" name="AutoShape 42"/>
            <p:cNvSpPr>
              <a:spLocks noChangeArrowheads="1"/>
            </p:cNvSpPr>
            <p:nvPr/>
          </p:nvSpPr>
          <p:spPr bwMode="auto">
            <a:xfrm rot="2154647" flipH="1">
              <a:off x="1843134" y="1042840"/>
              <a:ext cx="644176" cy="4545013"/>
            </a:xfrm>
            <a:prstGeom prst="upArrow">
              <a:avLst>
                <a:gd name="adj1" fmla="val 50000"/>
                <a:gd name="adj2" fmla="val 119071"/>
              </a:avLst>
            </a:prstGeom>
            <a:solidFill>
              <a:srgbClr val="FFCC99">
                <a:alpha val="70979"/>
              </a:srgbClr>
            </a:solidFill>
            <a:ln w="9525">
              <a:noFill/>
              <a:miter lim="800000"/>
              <a:headEnd/>
              <a:tailEnd/>
            </a:ln>
          </p:spPr>
          <p:txBody>
            <a:bodyPr wrap="none" anchor="ctr"/>
            <a:lstStyle/>
            <a:p>
              <a:endParaRPr lang="ja-JP" altLang="en-US">
                <a:solidFill>
                  <a:prstClr val="black"/>
                </a:solidFill>
              </a:endParaRPr>
            </a:p>
          </p:txBody>
        </p:sp>
        <p:sp>
          <p:nvSpPr>
            <p:cNvPr id="2078" name="Oval 51"/>
            <p:cNvSpPr>
              <a:spLocks noChangeArrowheads="1"/>
            </p:cNvSpPr>
            <p:nvPr/>
          </p:nvSpPr>
          <p:spPr bwMode="auto">
            <a:xfrm rot="-1363854">
              <a:off x="5024147" y="1467985"/>
              <a:ext cx="3529013" cy="4898435"/>
            </a:xfrm>
            <a:prstGeom prst="ellipse">
              <a:avLst/>
            </a:prstGeom>
            <a:solidFill>
              <a:srgbClr val="00CCFF">
                <a:alpha val="23921"/>
              </a:srgbClr>
            </a:solidFill>
            <a:ln w="9525">
              <a:solidFill>
                <a:srgbClr val="3399FF"/>
              </a:solidFill>
              <a:round/>
              <a:headEnd/>
              <a:tailEnd/>
            </a:ln>
          </p:spPr>
          <p:txBody>
            <a:bodyPr wrap="none" anchor="ctr"/>
            <a:lstStyle/>
            <a:p>
              <a:endParaRPr lang="ja-JP" altLang="en-US">
                <a:solidFill>
                  <a:prstClr val="black"/>
                </a:solidFill>
              </a:endParaRPr>
            </a:p>
          </p:txBody>
        </p:sp>
        <p:sp>
          <p:nvSpPr>
            <p:cNvPr id="2077" name="Oval 51"/>
            <p:cNvSpPr>
              <a:spLocks noChangeArrowheads="1"/>
            </p:cNvSpPr>
            <p:nvPr/>
          </p:nvSpPr>
          <p:spPr bwMode="auto">
            <a:xfrm rot="1363854" flipH="1">
              <a:off x="454900" y="1463012"/>
              <a:ext cx="3505211" cy="4908068"/>
            </a:xfrm>
            <a:prstGeom prst="ellipse">
              <a:avLst/>
            </a:prstGeom>
            <a:solidFill>
              <a:srgbClr val="00CCFF">
                <a:alpha val="23921"/>
              </a:srgbClr>
            </a:solidFill>
            <a:ln w="9525">
              <a:solidFill>
                <a:srgbClr val="3399FF"/>
              </a:solidFill>
              <a:round/>
              <a:headEnd/>
              <a:tailEnd/>
            </a:ln>
          </p:spPr>
          <p:txBody>
            <a:bodyPr wrap="none" anchor="ctr"/>
            <a:lstStyle/>
            <a:p>
              <a:endParaRPr lang="ja-JP" altLang="en-US">
                <a:solidFill>
                  <a:prstClr val="black"/>
                </a:solidFill>
              </a:endParaRPr>
            </a:p>
          </p:txBody>
        </p:sp>
      </p:grpSp>
    </p:spTree>
    <p:extLst>
      <p:ext uri="{BB962C8B-B14F-4D97-AF65-F5344CB8AC3E}">
        <p14:creationId xmlns:p14="http://schemas.microsoft.com/office/powerpoint/2010/main" xmlns="" val="175595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dissolve">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par>
                          <p:cTn id="23" fill="hold">
                            <p:stCondLst>
                              <p:cond delay="500"/>
                            </p:stCondLst>
                            <p:childTnLst>
                              <p:par>
                                <p:cTn id="24" presetID="9" presetClass="entr" presetSubtype="0"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dissolve">
                                      <p:cBhvr>
                                        <p:cTn id="26" dur="500"/>
                                        <p:tgtEl>
                                          <p:spTgt spid="59"/>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名称未設定 2.jpg"/>
          <p:cNvPicPr>
            <a:picLocks noChangeAspect="1"/>
          </p:cNvPicPr>
          <p:nvPr/>
        </p:nvPicPr>
        <p:blipFill>
          <a:blip r:embed="rId2" cstate="print">
            <a:extLst>
              <a:ext uri="{28A0092B-C50C-407E-A947-70E740481C1C}">
                <a14:useLocalDpi xmlns:a14="http://schemas.microsoft.com/office/drawing/2010/main" xmlns="" val="0"/>
              </a:ext>
            </a:extLst>
          </a:blip>
          <a:srcRect l="44071" t="66270"/>
          <a:stretch>
            <a:fillRect/>
          </a:stretch>
        </p:blipFill>
        <p:spPr>
          <a:xfrm>
            <a:off x="4943624" y="404664"/>
            <a:ext cx="3793256" cy="1755428"/>
          </a:xfrm>
          <a:prstGeom prst="rect">
            <a:avLst/>
          </a:prstGeom>
        </p:spPr>
      </p:pic>
      <p:pic>
        <p:nvPicPr>
          <p:cNvPr id="26" name="図 74" descr="ICHIRO_Cavity1H.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7744" y="548680"/>
            <a:ext cx="2194911" cy="1440160"/>
          </a:xfrm>
          <a:prstGeom prst="rect">
            <a:avLst/>
          </a:prstGeom>
          <a:noFill/>
          <a:ln w="9525">
            <a:noFill/>
            <a:miter lim="800000"/>
            <a:headEnd/>
            <a:tailEnd/>
          </a:ln>
        </p:spPr>
      </p:pic>
      <p:pic>
        <p:nvPicPr>
          <p:cNvPr id="9" name="Picture 6" descr="20100119Di-0735.jpg"/>
          <p:cNvPicPr>
            <a:picLocks noChangeAspect="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0" y="980728"/>
            <a:ext cx="1979712" cy="2970216"/>
          </a:xfrm>
          <a:prstGeom prst="rect">
            <a:avLst/>
          </a:prstGeom>
          <a:noFill/>
          <a:ln w="9525">
            <a:noFill/>
            <a:miter lim="800000"/>
            <a:headEnd/>
            <a:tailEnd/>
          </a:ln>
        </p:spPr>
      </p:pic>
      <p:sp>
        <p:nvSpPr>
          <p:cNvPr id="10" name="テキスト ボックス 9"/>
          <p:cNvSpPr txBox="1"/>
          <p:nvPr/>
        </p:nvSpPr>
        <p:spPr>
          <a:xfrm>
            <a:off x="2555776" y="1628800"/>
            <a:ext cx="1821332" cy="338554"/>
          </a:xfrm>
          <a:prstGeom prst="rect">
            <a:avLst/>
          </a:prstGeom>
          <a:noFill/>
        </p:spPr>
        <p:txBody>
          <a:bodyPr wrap="none" rtlCol="0">
            <a:spAutoFit/>
          </a:bodyPr>
          <a:lstStyle/>
          <a:p>
            <a:r>
              <a:rPr kumimoji="1" lang="en-US" altLang="ja-JP" sz="1600" b="1" dirty="0" smtClean="0">
                <a:solidFill>
                  <a:srgbClr val="FFCCFF"/>
                </a:solidFill>
                <a:effectLst>
                  <a:outerShdw blurRad="38100" dist="38100" dir="2700000" algn="tl">
                    <a:srgbClr val="000000">
                      <a:alpha val="43137"/>
                    </a:srgbClr>
                  </a:outerShdw>
                </a:effectLst>
              </a:rPr>
              <a:t>35 MeV (10</a:t>
            </a:r>
            <a:r>
              <a:rPr kumimoji="1" lang="en-US" altLang="ja-JP" sz="1600" b="1" baseline="30000" dirty="0" smtClean="0">
                <a:solidFill>
                  <a:srgbClr val="FFCCFF"/>
                </a:solidFill>
                <a:effectLst>
                  <a:outerShdw blurRad="38100" dist="38100" dir="2700000" algn="tl">
                    <a:srgbClr val="000000">
                      <a:alpha val="43137"/>
                    </a:srgbClr>
                  </a:outerShdw>
                </a:effectLst>
              </a:rPr>
              <a:t>6</a:t>
            </a:r>
            <a:r>
              <a:rPr kumimoji="1" lang="en-US" altLang="ja-JP" sz="1600" b="1" dirty="0" smtClean="0">
                <a:solidFill>
                  <a:srgbClr val="FFCCFF"/>
                </a:solidFill>
                <a:effectLst>
                  <a:outerShdw blurRad="38100" dist="38100" dir="2700000" algn="tl">
                    <a:srgbClr val="000000">
                      <a:alpha val="43137"/>
                    </a:srgbClr>
                  </a:outerShdw>
                </a:effectLst>
              </a:rPr>
              <a:t> </a:t>
            </a:r>
            <a:r>
              <a:rPr kumimoji="1" lang="en-US" altLang="ja-JP" sz="1600" b="1" dirty="0" err="1" smtClean="0">
                <a:solidFill>
                  <a:srgbClr val="FFCCFF"/>
                </a:solidFill>
                <a:effectLst>
                  <a:outerShdw blurRad="38100" dist="38100" dir="2700000" algn="tl">
                    <a:srgbClr val="000000">
                      <a:alpha val="43137"/>
                    </a:srgbClr>
                  </a:outerShdw>
                </a:effectLst>
              </a:rPr>
              <a:t>eV</a:t>
            </a:r>
            <a:r>
              <a:rPr kumimoji="1" lang="en-US" altLang="ja-JP" sz="1600" b="1" dirty="0" smtClean="0">
                <a:solidFill>
                  <a:srgbClr val="FFCCFF"/>
                </a:solidFill>
                <a:effectLst>
                  <a:outerShdw blurRad="38100" dist="38100" dir="2700000" algn="tl">
                    <a:srgbClr val="000000">
                      <a:alpha val="43137"/>
                    </a:srgbClr>
                  </a:outerShdw>
                </a:effectLst>
              </a:rPr>
              <a:t>)/m</a:t>
            </a:r>
            <a:endParaRPr kumimoji="1" lang="ja-JP" altLang="en-US" sz="1600" b="1" dirty="0">
              <a:solidFill>
                <a:srgbClr val="FFCCFF"/>
              </a:solidFill>
              <a:effectLst>
                <a:outerShdw blurRad="38100" dist="38100" dir="2700000" algn="tl">
                  <a:srgbClr val="000000">
                    <a:alpha val="43137"/>
                  </a:srgbClr>
                </a:outerShdw>
              </a:effectLst>
            </a:endParaRPr>
          </a:p>
        </p:txBody>
      </p:sp>
      <p:pic>
        <p:nvPicPr>
          <p:cNvPr id="14" name="Picture 9" descr="20071011DiM-001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4077072"/>
            <a:ext cx="1979712" cy="2780929"/>
          </a:xfrm>
          <a:prstGeom prst="rect">
            <a:avLst/>
          </a:prstGeom>
          <a:noFill/>
          <a:ln w="9525">
            <a:noFill/>
            <a:miter lim="800000"/>
            <a:headEnd/>
            <a:tailEnd/>
          </a:ln>
        </p:spPr>
      </p:pic>
      <p:sp>
        <p:nvSpPr>
          <p:cNvPr id="11" name="正方形/長方形 10"/>
          <p:cNvSpPr/>
          <p:nvPr/>
        </p:nvSpPr>
        <p:spPr bwMode="auto">
          <a:xfrm>
            <a:off x="-1" y="45482"/>
            <a:ext cx="7596337"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algn="ctr">
              <a:defRPr/>
            </a:pPr>
            <a:r>
              <a:rPr lang="en-US" altLang="ja-JP" sz="2800" dirty="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S</a:t>
            </a:r>
            <a:r>
              <a:rPr lang="en-US" altLang="ja-JP" sz="2800" b="0" dirty="0" smtClean="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TF </a:t>
            </a:r>
            <a:r>
              <a:rPr lang="en-US" altLang="ja-JP" sz="2800" b="0" dirty="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  </a:t>
            </a:r>
            <a:r>
              <a:rPr lang="en-US" altLang="ja-JP" sz="2800" b="0" dirty="0" smtClean="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Superconducting  Accelerator </a:t>
            </a:r>
            <a:r>
              <a:rPr lang="en-US" altLang="ja-JP" sz="2800" b="0" dirty="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Test </a:t>
            </a:r>
            <a:r>
              <a:rPr lang="en-US" altLang="ja-JP" sz="2800" b="0" dirty="0" smtClean="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rPr>
              <a:t>Facility</a:t>
            </a:r>
            <a:endParaRPr lang="en-US" altLang="ja-JP" sz="2800" b="0" dirty="0">
              <a:ln w="18415" cmpd="sng">
                <a:solidFill>
                  <a:srgbClr val="FFFFFF"/>
                </a:solidFill>
                <a:prstDash val="solid"/>
              </a:ln>
              <a:solidFill>
                <a:srgbClr val="FFFFFF"/>
              </a:solidFill>
              <a:effectLst>
                <a:glow rad="139700">
                  <a:srgbClr val="0000CC">
                    <a:alpha val="40000"/>
                  </a:srgbClr>
                </a:glow>
                <a:outerShdw blurRad="63500" dir="3600000" algn="tl" rotWithShape="0">
                  <a:srgbClr val="000000">
                    <a:alpha val="70000"/>
                  </a:srgbClr>
                </a:outerShdw>
              </a:effectLst>
            </a:endParaRPr>
          </a:p>
        </p:txBody>
      </p:sp>
      <p:grpSp>
        <p:nvGrpSpPr>
          <p:cNvPr id="3" name="グループ化 2"/>
          <p:cNvGrpSpPr/>
          <p:nvPr/>
        </p:nvGrpSpPr>
        <p:grpSpPr>
          <a:xfrm>
            <a:off x="2051720" y="2276872"/>
            <a:ext cx="6963801" cy="4437112"/>
            <a:chOff x="2051720" y="2276872"/>
            <a:chExt cx="6963801" cy="4437112"/>
          </a:xfrm>
        </p:grpSpPr>
        <p:pic>
          <p:nvPicPr>
            <p:cNvPr id="13" name="図 12" descr="FermiUser.jpg"/>
            <p:cNvPicPr>
              <a:picLocks noChangeAspect="1"/>
            </p:cNvPicPr>
            <p:nvPr/>
          </p:nvPicPr>
          <p:blipFill>
            <a:blip r:embed="rId6" cstate="print">
              <a:lum contrast="20000"/>
              <a:extLst>
                <a:ext uri="{28A0092B-C50C-407E-A947-70E740481C1C}">
                  <a14:useLocalDpi xmlns:a14="http://schemas.microsoft.com/office/drawing/2010/main" xmlns="" val="0"/>
                </a:ext>
              </a:extLst>
            </a:blip>
            <a:srcRect/>
            <a:stretch>
              <a:fillRect/>
            </a:stretch>
          </p:blipFill>
          <p:spPr>
            <a:xfrm>
              <a:off x="2051720" y="2276872"/>
              <a:ext cx="6963801" cy="4437112"/>
            </a:xfrm>
            <a:prstGeom prst="rect">
              <a:avLst/>
            </a:prstGeom>
            <a:ln>
              <a:noFill/>
            </a:ln>
            <a:effectLst>
              <a:outerShdw blurRad="292100" dist="139700" dir="2700000" algn="tl" rotWithShape="0">
                <a:srgbClr val="333333">
                  <a:alpha val="65000"/>
                </a:srgbClr>
              </a:outerShdw>
            </a:effectLst>
          </p:spPr>
        </p:pic>
        <p:sp>
          <p:nvSpPr>
            <p:cNvPr id="2" name="テキスト ボックス 1"/>
            <p:cNvSpPr txBox="1"/>
            <p:nvPr/>
          </p:nvSpPr>
          <p:spPr>
            <a:xfrm>
              <a:off x="4067944" y="2529424"/>
              <a:ext cx="2611421" cy="400110"/>
            </a:xfrm>
            <a:prstGeom prst="rect">
              <a:avLst/>
            </a:prstGeom>
            <a:solidFill>
              <a:schemeClr val="bg1"/>
            </a:solidFill>
          </p:spPr>
          <p:txBody>
            <a:bodyPr wrap="none" rtlCol="0">
              <a:spAutoFit/>
            </a:bodyPr>
            <a:lstStyle/>
            <a:p>
              <a:r>
                <a:rPr kumimoji="1" lang="en-US" altLang="ja-JP" sz="2000" b="1" dirty="0" smtClean="0"/>
                <a:t>Plug Compatibility Test</a:t>
              </a:r>
              <a:endParaRPr kumimoji="1" lang="ja-JP" altLang="en-US" sz="2000" b="1" dirty="0"/>
            </a:p>
          </p:txBody>
        </p:sp>
      </p:grpSp>
      <p:sp>
        <p:nvSpPr>
          <p:cNvPr id="4" name="スライド番号プレースホルダー 3"/>
          <p:cNvSpPr>
            <a:spLocks noGrp="1"/>
          </p:cNvSpPr>
          <p:nvPr>
            <p:ph type="sldNum" sz="quarter" idx="12"/>
          </p:nvPr>
        </p:nvSpPr>
        <p:spPr/>
        <p:txBody>
          <a:bodyPr/>
          <a:lstStyle/>
          <a:p>
            <a:pPr>
              <a:defRPr/>
            </a:pPr>
            <a:fld id="{BB5EF901-0389-4848-B149-3E6613E8A5DE}" type="slidenum">
              <a:rPr lang="ja-JP" altLang="en-US" smtClean="0">
                <a:solidFill>
                  <a:prstClr val="black">
                    <a:tint val="75000"/>
                  </a:prstClr>
                </a:solidFill>
              </a:rPr>
              <a:pPr>
                <a:defRPr/>
              </a:pPr>
              <a:t>50</a:t>
            </a:fld>
            <a:endParaRPr lang="ja-JP" altLang="en-US" dirty="0">
              <a:solidFill>
                <a:prstClr val="black">
                  <a:tint val="75000"/>
                </a:prstClr>
              </a:solidFill>
            </a:endParaRPr>
          </a:p>
        </p:txBody>
      </p:sp>
    </p:spTree>
    <p:extLst>
      <p:ext uri="{BB962C8B-B14F-4D97-AF65-F5344CB8AC3E}">
        <p14:creationId xmlns:p14="http://schemas.microsoft.com/office/powerpoint/2010/main" xmlns="" val="346894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BB5EF901-0389-4848-B149-3E6613E8A5DE}" type="slidenum">
              <a:rPr lang="ja-JP" altLang="en-US" smtClean="0">
                <a:solidFill>
                  <a:prstClr val="black">
                    <a:tint val="75000"/>
                  </a:prstClr>
                </a:solidFill>
              </a:rPr>
              <a:pPr>
                <a:defRPr/>
              </a:pPr>
              <a:t>51</a:t>
            </a:fld>
            <a:endParaRPr lang="ja-JP" altLang="en-US" dirty="0">
              <a:solidFill>
                <a:prstClr val="black">
                  <a:tint val="75000"/>
                </a:prstClr>
              </a:solidFill>
            </a:endParaRPr>
          </a:p>
        </p:txBody>
      </p:sp>
      <p:pic>
        <p:nvPicPr>
          <p:cNvPr id="3" name="図 2"/>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323528" y="836712"/>
            <a:ext cx="8517331" cy="5040560"/>
          </a:xfrm>
          <a:prstGeom prst="rect">
            <a:avLst/>
          </a:prstGeom>
        </p:spPr>
      </p:pic>
    </p:spTree>
    <p:extLst>
      <p:ext uri="{BB962C8B-B14F-4D97-AF65-F5344CB8AC3E}">
        <p14:creationId xmlns:p14="http://schemas.microsoft.com/office/powerpoint/2010/main" xmlns="" val="27655729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1000125"/>
            <a:ext cx="9144000" cy="5857875"/>
          </a:xfrm>
          <a:prstGeom prst="rect">
            <a:avLst/>
          </a:prstGeom>
          <a:solidFill>
            <a:srgbClr val="000066"/>
          </a:solidFill>
          <a:ln w="9525">
            <a:solidFill>
              <a:schemeClr val="tx1"/>
            </a:solidFill>
            <a:miter lim="800000"/>
            <a:headEnd/>
            <a:tailEnd/>
          </a:ln>
        </p:spPr>
        <p:txBody>
          <a:bodyPr wrap="none" anchor="ctr"/>
          <a:lstStyle/>
          <a:p>
            <a:endParaRPr lang="ja-JP" altLang="en-US">
              <a:solidFill>
                <a:prstClr val="black"/>
              </a:solidFill>
            </a:endParaRPr>
          </a:p>
        </p:txBody>
      </p:sp>
      <p:sp>
        <p:nvSpPr>
          <p:cNvPr id="9" name="正方形/長方形 8"/>
          <p:cNvSpPr/>
          <p:nvPr/>
        </p:nvSpPr>
        <p:spPr bwMode="auto">
          <a:xfrm>
            <a:off x="1547664" y="260648"/>
            <a:ext cx="6016182"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algn="ctr">
              <a:defRPr/>
            </a:pPr>
            <a:r>
              <a:rPr lang="en-US" altLang="ja-JP" sz="3200" b="1" dirty="0">
                <a:ln w="18415" cmpd="sng">
                  <a:solidFill>
                    <a:srgbClr val="4F81BD">
                      <a:lumMod val="20000"/>
                      <a:lumOff val="80000"/>
                    </a:srgbClr>
                  </a:solidFill>
                  <a:prstDash val="solid"/>
                </a:ln>
                <a:solidFill>
                  <a:srgbClr val="000066"/>
                </a:solidFill>
              </a:rPr>
              <a:t>KEK</a:t>
            </a:r>
            <a:r>
              <a:rPr lang="ja-JP" altLang="en-US" sz="3200" b="1" dirty="0">
                <a:ln w="18415" cmpd="sng">
                  <a:solidFill>
                    <a:srgbClr val="4F81BD">
                      <a:lumMod val="20000"/>
                      <a:lumOff val="80000"/>
                    </a:srgbClr>
                  </a:solidFill>
                  <a:prstDash val="solid"/>
                </a:ln>
                <a:solidFill>
                  <a:srgbClr val="000066"/>
                </a:solidFill>
              </a:rPr>
              <a:t> </a:t>
            </a:r>
            <a:r>
              <a:rPr lang="en-US" altLang="ja-JP" sz="3200" b="1" dirty="0">
                <a:ln w="18415" cmpd="sng">
                  <a:solidFill>
                    <a:srgbClr val="4F81BD">
                      <a:lumMod val="20000"/>
                      <a:lumOff val="80000"/>
                    </a:srgbClr>
                  </a:solidFill>
                  <a:prstDash val="solid"/>
                </a:ln>
                <a:solidFill>
                  <a:srgbClr val="000066"/>
                </a:solidFill>
              </a:rPr>
              <a:t> :  World Center for ILC  R&amp;D</a:t>
            </a:r>
          </a:p>
        </p:txBody>
      </p:sp>
      <p:pic>
        <p:nvPicPr>
          <p:cNvPr id="15364" name="Picture 4" descr="atf05030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4313" y="1357313"/>
            <a:ext cx="4429125" cy="2500312"/>
          </a:xfrm>
          <a:prstGeom prst="rect">
            <a:avLst/>
          </a:prstGeom>
          <a:noFill/>
          <a:ln w="9525">
            <a:noFill/>
            <a:miter lim="800000"/>
            <a:headEnd/>
            <a:tailEnd/>
          </a:ln>
        </p:spPr>
      </p:pic>
      <p:pic>
        <p:nvPicPr>
          <p:cNvPr id="15365" name="Picture 5" descr="ATF3gatsu"/>
          <p:cNvPicPr>
            <a:picLocks noChangeAspect="1" noChangeArrowheads="1"/>
          </p:cNvPicPr>
          <p:nvPr/>
        </p:nvPicPr>
        <p:blipFill>
          <a:blip r:embed="rId4" cstate="print">
            <a:lum contrast="12000"/>
            <a:extLst>
              <a:ext uri="{28A0092B-C50C-407E-A947-70E740481C1C}">
                <a14:useLocalDpi xmlns:a14="http://schemas.microsoft.com/office/drawing/2010/main" xmlns="" val="0"/>
              </a:ext>
            </a:extLst>
          </a:blip>
          <a:srcRect l="43117" t="10385" b="44759"/>
          <a:stretch>
            <a:fillRect/>
          </a:stretch>
        </p:blipFill>
        <p:spPr bwMode="auto">
          <a:xfrm>
            <a:off x="4714875" y="4357688"/>
            <a:ext cx="4329113" cy="2286000"/>
          </a:xfrm>
          <a:prstGeom prst="rect">
            <a:avLst/>
          </a:prstGeom>
          <a:noFill/>
          <a:ln w="9525">
            <a:noFill/>
            <a:miter lim="800000"/>
            <a:headEnd/>
            <a:tailEnd/>
          </a:ln>
        </p:spPr>
      </p:pic>
      <p:pic>
        <p:nvPicPr>
          <p:cNvPr id="15366" name="Picture 6" descr="atf163-L489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57750" y="1357313"/>
            <a:ext cx="4143375" cy="2500312"/>
          </a:xfrm>
          <a:prstGeom prst="rect">
            <a:avLst/>
          </a:prstGeom>
          <a:noFill/>
          <a:ln w="9525">
            <a:noFill/>
            <a:miter lim="800000"/>
            <a:headEnd/>
            <a:tailEnd/>
          </a:ln>
        </p:spPr>
      </p:pic>
      <p:pic>
        <p:nvPicPr>
          <p:cNvPr id="15367" name="図 15" descr="header_photo_200809.jpg"/>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4313" y="4357688"/>
            <a:ext cx="4429125" cy="2286000"/>
          </a:xfrm>
          <a:prstGeom prst="rect">
            <a:avLst/>
          </a:prstGeom>
          <a:noFill/>
          <a:ln w="9525">
            <a:noFill/>
            <a:miter lim="800000"/>
            <a:headEnd/>
            <a:tailEnd/>
          </a:ln>
        </p:spPr>
      </p:pic>
      <p:pic>
        <p:nvPicPr>
          <p:cNvPr id="13" name="図 12" descr="ATF.jpg"/>
          <p:cNvPicPr>
            <a:picLocks noChangeAspect="1"/>
          </p:cNvPicPr>
          <p:nvPr/>
        </p:nvPicPr>
        <p:blipFill>
          <a:blip r:embed="rId7" cstate="print">
            <a:lum contrast="40000"/>
            <a:extLst>
              <a:ext uri="{28A0092B-C50C-407E-A947-70E740481C1C}">
                <a14:useLocalDpi xmlns:a14="http://schemas.microsoft.com/office/drawing/2010/main" xmlns="" val="0"/>
              </a:ext>
            </a:extLst>
          </a:blip>
          <a:srcRect/>
          <a:stretch>
            <a:fillRect/>
          </a:stretch>
        </p:blipFill>
        <p:spPr>
          <a:xfrm>
            <a:off x="2463738" y="2133439"/>
            <a:ext cx="4788024" cy="3367249"/>
          </a:xfrm>
          <a:prstGeom prst="rect">
            <a:avLst/>
          </a:prstGeom>
        </p:spPr>
      </p:pic>
      <p:grpSp>
        <p:nvGrpSpPr>
          <p:cNvPr id="12" name="グループ化 11"/>
          <p:cNvGrpSpPr/>
          <p:nvPr/>
        </p:nvGrpSpPr>
        <p:grpSpPr>
          <a:xfrm>
            <a:off x="2304911" y="1937543"/>
            <a:ext cx="5429250" cy="3983038"/>
            <a:chOff x="2000250" y="1857375"/>
            <a:chExt cx="5429250" cy="3983038"/>
          </a:xfrm>
        </p:grpSpPr>
        <p:pic>
          <p:nvPicPr>
            <p:cNvPr id="10" name="Picture 3" descr="20060601_iotw"/>
            <p:cNvPicPr>
              <a:picLocks noChangeAspect="1" noChangeArrowheads="1"/>
            </p:cNvPicPr>
            <p:nvPr/>
          </p:nvPicPr>
          <p:blipFill>
            <a:blip r:embed="rId8" cstate="print">
              <a:lum contrast="12000"/>
              <a:extLst>
                <a:ext uri="{28A0092B-C50C-407E-A947-70E740481C1C}">
                  <a14:useLocalDpi xmlns:a14="http://schemas.microsoft.com/office/drawing/2010/main" xmlns="" val="0"/>
                </a:ext>
              </a:extLst>
            </a:blip>
            <a:srcRect/>
            <a:stretch>
              <a:fillRect/>
            </a:stretch>
          </p:blipFill>
          <p:spPr bwMode="auto">
            <a:xfrm>
              <a:off x="2000250" y="1857375"/>
              <a:ext cx="5429250" cy="3983038"/>
            </a:xfrm>
            <a:prstGeom prst="rect">
              <a:avLst/>
            </a:prstGeom>
            <a:noFill/>
            <a:ln w="9525">
              <a:noFill/>
              <a:miter lim="800000"/>
              <a:headEnd/>
              <a:tailEnd/>
            </a:ln>
          </p:spPr>
        </p:pic>
        <p:sp>
          <p:nvSpPr>
            <p:cNvPr id="11" name="テキスト ボックス 10"/>
            <p:cNvSpPr txBox="1"/>
            <p:nvPr/>
          </p:nvSpPr>
          <p:spPr bwMode="auto">
            <a:xfrm>
              <a:off x="4469605" y="1936750"/>
              <a:ext cx="1425583" cy="369332"/>
            </a:xfrm>
            <a:prstGeom prst="rect">
              <a:avLst/>
            </a:prstGeom>
            <a:noFill/>
            <a:ln w="12700">
              <a:solidFill>
                <a:srgbClr val="FF0000"/>
              </a:solidFill>
            </a:ln>
          </p:spPr>
          <p:txBody>
            <a:bodyPr wrap="none">
              <a:spAutoFit/>
            </a:bodyPr>
            <a:lstStyle/>
            <a:p>
              <a:pPr algn="ctr">
                <a:defRPr/>
              </a:pPr>
              <a:r>
                <a:rPr lang="en-US" altLang="ja-JP" b="1" i="1" dirty="0" smtClean="0">
                  <a:solidFill>
                    <a:srgbClr val="FFFF00"/>
                  </a:solidFill>
                  <a:effectLst>
                    <a:outerShdw blurRad="38100" dist="38100" dir="2700000" algn="tl">
                      <a:srgbClr val="000000">
                        <a:alpha val="43137"/>
                      </a:srgbClr>
                    </a:outerShdw>
                  </a:effectLst>
                </a:rPr>
                <a:t>Cheer - Party</a:t>
              </a:r>
              <a:endParaRPr lang="ja-JP" altLang="en-US" b="1" i="1" dirty="0">
                <a:solidFill>
                  <a:srgbClr val="FFFF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125565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p:cNvSpPr/>
          <p:nvPr/>
        </p:nvSpPr>
        <p:spPr bwMode="auto">
          <a:xfrm>
            <a:off x="5039544" y="692696"/>
            <a:ext cx="4104456" cy="107721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4</a:t>
            </a:r>
            <a:r>
              <a:rPr lang="en-US" altLang="ja-JP" sz="3200" b="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 </a:t>
            </a:r>
            <a:r>
              <a:rPr lang="en-US" altLang="ja-JP" sz="320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Non-Accelerator Project</a:t>
            </a:r>
          </a:p>
        </p:txBody>
      </p:sp>
      <p:sp>
        <p:nvSpPr>
          <p:cNvPr id="2" name="スライド番号プレースホルダー 1"/>
          <p:cNvSpPr>
            <a:spLocks noGrp="1"/>
          </p:cNvSpPr>
          <p:nvPr>
            <p:ph type="sldNum" sz="quarter" idx="12"/>
          </p:nvPr>
        </p:nvSpPr>
        <p:spPr/>
        <p:txBody>
          <a:bodyPr/>
          <a:lstStyle/>
          <a:p>
            <a:pPr>
              <a:defRPr/>
            </a:pPr>
            <a:fld id="{BB5EF901-0389-4848-B149-3E6613E8A5DE}" type="slidenum">
              <a:rPr lang="ja-JP" altLang="en-US" smtClean="0">
                <a:solidFill>
                  <a:prstClr val="black">
                    <a:tint val="75000"/>
                  </a:prstClr>
                </a:solidFill>
              </a:rPr>
              <a:pPr>
                <a:defRPr/>
              </a:pPr>
              <a:t>53</a:t>
            </a:fld>
            <a:endParaRPr lang="ja-JP" altLang="en-US" dirty="0">
              <a:solidFill>
                <a:prstClr val="black">
                  <a:tint val="75000"/>
                </a:prstClr>
              </a:solidFill>
            </a:endParaRPr>
          </a:p>
        </p:txBody>
      </p:sp>
      <p:pic>
        <p:nvPicPr>
          <p:cNvPr id="4" name="図 3" descr="HCPEvian.jpg"/>
          <p:cNvPicPr>
            <a:picLocks noChangeAspect="1"/>
          </p:cNvPicPr>
          <p:nvPr/>
        </p:nvPicPr>
        <p:blipFill rotWithShape="1">
          <a:blip r:embed="rId2" cstate="print">
            <a:lum contrast="20000"/>
            <a:extLst>
              <a:ext uri="{28A0092B-C50C-407E-A947-70E740481C1C}">
                <a14:useLocalDpi xmlns:a14="http://schemas.microsoft.com/office/drawing/2010/main" xmlns="" val="0"/>
              </a:ext>
            </a:extLst>
          </a:blip>
          <a:srcRect/>
          <a:stretch/>
        </p:blipFill>
        <p:spPr>
          <a:xfrm>
            <a:off x="0" y="0"/>
            <a:ext cx="4896544" cy="3279995"/>
          </a:xfrm>
          <a:prstGeom prst="rect">
            <a:avLst/>
          </a:prstGeom>
          <a:ln>
            <a:noFill/>
          </a:ln>
          <a:effectLst>
            <a:outerShdw blurRad="292100" dist="139700" dir="2700000" algn="tl" rotWithShape="0">
              <a:srgbClr val="333333">
                <a:alpha val="65000"/>
              </a:srgbClr>
            </a:outerShdw>
          </a:effectLst>
        </p:spPr>
      </p:pic>
      <p:pic>
        <p:nvPicPr>
          <p:cNvPr id="3" name="図 2"/>
          <p:cNvPicPr>
            <a:picLocks noChangeAspect="1"/>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707904" y="2597611"/>
            <a:ext cx="5344666" cy="4130859"/>
          </a:xfrm>
          <a:prstGeom prst="rect">
            <a:avLst/>
          </a:prstGeom>
          <a:ln>
            <a:noFill/>
          </a:ln>
          <a:effectLst>
            <a:outerShdw blurRad="292100" dist="139700" dir="2700000" algn="tl" rotWithShape="0">
              <a:srgbClr val="333333">
                <a:alpha val="65000"/>
              </a:srgbClr>
            </a:outerShdw>
          </a:effectLst>
        </p:spPr>
      </p:pic>
      <p:pic>
        <p:nvPicPr>
          <p:cNvPr id="6" name="Picture 4" descr="kamioka_6"/>
          <p:cNvPicPr>
            <a:picLocks noChangeAspect="1" noChangeArrowheads="1"/>
          </p:cNvPicPr>
          <p:nvPr/>
        </p:nvPicPr>
        <p:blipFill>
          <a:blip r:embed="rId5" cstate="print">
            <a:lum contrast="30000"/>
            <a:extLst>
              <a:ext uri="{28A0092B-C50C-407E-A947-70E740481C1C}">
                <a14:useLocalDpi xmlns:a14="http://schemas.microsoft.com/office/drawing/2010/main" xmlns="" val="0"/>
              </a:ext>
            </a:extLst>
          </a:blip>
          <a:srcRect/>
          <a:stretch>
            <a:fillRect/>
          </a:stretch>
        </p:blipFill>
        <p:spPr bwMode="auto">
          <a:xfrm>
            <a:off x="179512" y="4077072"/>
            <a:ext cx="3402687" cy="2420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872377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ChangeArrowheads="1"/>
          </p:cNvSpPr>
          <p:nvPr/>
        </p:nvSpPr>
        <p:spPr bwMode="auto">
          <a:xfrm>
            <a:off x="0" y="0"/>
            <a:ext cx="9144000" cy="6858000"/>
          </a:xfrm>
          <a:prstGeom prst="rect">
            <a:avLst/>
          </a:prstGeom>
          <a:solidFill>
            <a:srgbClr val="0000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ja-JP" altLang="ja-JP" sz="1800" b="0">
              <a:ea typeface="ＭＳ Ｐゴシック" charset="-128"/>
            </a:endParaRPr>
          </a:p>
        </p:txBody>
      </p:sp>
      <p:grpSp>
        <p:nvGrpSpPr>
          <p:cNvPr id="331843" name="Group 67"/>
          <p:cNvGrpSpPr>
            <a:grpSpLocks/>
          </p:cNvGrpSpPr>
          <p:nvPr/>
        </p:nvGrpSpPr>
        <p:grpSpPr bwMode="auto">
          <a:xfrm>
            <a:off x="583559" y="1199565"/>
            <a:ext cx="1881104" cy="2010945"/>
            <a:chOff x="249" y="1253"/>
            <a:chExt cx="1951" cy="1875"/>
          </a:xfrm>
        </p:grpSpPr>
        <p:pic>
          <p:nvPicPr>
            <p:cNvPr id="331844" name="Picture 68" descr="KamiokandeDetector005"/>
            <p:cNvPicPr>
              <a:picLocks noChangeAspect="1" noChangeArrowheads="1"/>
            </p:cNvPicPr>
            <p:nvPr/>
          </p:nvPicPr>
          <p:blipFill>
            <a:blip r:embed="rId3" cstate="print">
              <a:extLst>
                <a:ext uri="{28A0092B-C50C-407E-A947-70E740481C1C}">
                  <a14:useLocalDpi xmlns:a14="http://schemas.microsoft.com/office/drawing/2010/main" xmlns="" val="0"/>
                </a:ext>
              </a:extLst>
            </a:blip>
            <a:srcRect l="18472" t="30968" r="23447" b="27286"/>
            <a:stretch>
              <a:fillRect/>
            </a:stretch>
          </p:blipFill>
          <p:spPr bwMode="auto">
            <a:xfrm rot="-5400000">
              <a:off x="264" y="1238"/>
              <a:ext cx="1875" cy="1905"/>
            </a:xfrm>
            <a:prstGeom prst="rect">
              <a:avLst/>
            </a:prstGeom>
            <a:noFill/>
            <a:extLst>
              <a:ext uri="{909E8E84-426E-40DD-AFC4-6F175D3DCCD1}">
                <a14:hiddenFill xmlns:a14="http://schemas.microsoft.com/office/drawing/2010/main" xmlns="">
                  <a:solidFill>
                    <a:srgbClr val="FFFFFF"/>
                  </a:solidFill>
                </a14:hiddenFill>
              </a:ext>
            </a:extLst>
          </p:spPr>
        </p:pic>
        <p:sp>
          <p:nvSpPr>
            <p:cNvPr id="331845" name="Rectangle 69"/>
            <p:cNvSpPr>
              <a:spLocks noChangeArrowheads="1"/>
            </p:cNvSpPr>
            <p:nvPr/>
          </p:nvSpPr>
          <p:spPr bwMode="auto">
            <a:xfrm>
              <a:off x="1655" y="1797"/>
              <a:ext cx="545" cy="68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ja-JP" altLang="en-US"/>
            </a:p>
          </p:txBody>
        </p:sp>
      </p:grpSp>
      <p:sp>
        <p:nvSpPr>
          <p:cNvPr id="331846" name="Text Box 70"/>
          <p:cNvSpPr txBox="1">
            <a:spLocks noChangeArrowheads="1"/>
          </p:cNvSpPr>
          <p:nvPr/>
        </p:nvSpPr>
        <p:spPr bwMode="auto">
          <a:xfrm>
            <a:off x="584876" y="106664"/>
            <a:ext cx="1625317" cy="1015663"/>
          </a:xfrm>
          <a:prstGeom prst="rect">
            <a:avLst/>
          </a:prstGeom>
          <a:solidFill>
            <a:srgbClr val="6600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ja-JP" sz="2000" dirty="0">
                <a:solidFill>
                  <a:srgbClr val="FFCCFF"/>
                </a:solidFill>
                <a:effectLst>
                  <a:outerShdw blurRad="38100" dist="38100" dir="2700000" algn="tl">
                    <a:srgbClr val="000000"/>
                  </a:outerShdw>
                </a:effectLst>
              </a:rPr>
              <a:t>1</a:t>
            </a:r>
            <a:r>
              <a:rPr lang="en-US" altLang="ja-JP" sz="2000" baseline="30000" dirty="0">
                <a:solidFill>
                  <a:srgbClr val="FFCCFF"/>
                </a:solidFill>
                <a:effectLst>
                  <a:outerShdw blurRad="38100" dist="38100" dir="2700000" algn="tl">
                    <a:srgbClr val="000000"/>
                  </a:outerShdw>
                </a:effectLst>
              </a:rPr>
              <a:t>st</a:t>
            </a:r>
            <a:r>
              <a:rPr lang="en-US" altLang="ja-JP" sz="2000" dirty="0">
                <a:solidFill>
                  <a:srgbClr val="FFCCFF"/>
                </a:solidFill>
                <a:effectLst>
                  <a:outerShdw blurRad="38100" dist="38100" dir="2700000" algn="tl">
                    <a:srgbClr val="000000"/>
                  </a:outerShdw>
                </a:effectLst>
              </a:rPr>
              <a:t> generation</a:t>
            </a:r>
          </a:p>
          <a:p>
            <a:pPr algn="ctr"/>
            <a:r>
              <a:rPr lang="en-US" altLang="ja-JP" sz="2000" dirty="0" smtClean="0">
                <a:solidFill>
                  <a:srgbClr val="FFCCFF"/>
                </a:solidFill>
                <a:effectLst>
                  <a:outerShdw blurRad="38100" dist="38100" dir="2700000" algn="tl">
                    <a:srgbClr val="000000"/>
                  </a:outerShdw>
                </a:effectLst>
              </a:rPr>
              <a:t>Kamiokande</a:t>
            </a:r>
          </a:p>
          <a:p>
            <a:pPr algn="ctr"/>
            <a:r>
              <a:rPr lang="en-US" altLang="ja-JP" sz="2000" dirty="0" smtClean="0">
                <a:solidFill>
                  <a:srgbClr val="FFCCFF"/>
                </a:solidFill>
                <a:effectLst>
                  <a:outerShdw blurRad="38100" dist="38100" dir="2700000" algn="tl">
                    <a:srgbClr val="000000"/>
                  </a:outerShdw>
                </a:effectLst>
              </a:rPr>
              <a:t>(1984 ~ 1995)</a:t>
            </a:r>
            <a:endParaRPr lang="en-US" altLang="ja-JP" sz="2000" dirty="0">
              <a:solidFill>
                <a:srgbClr val="FFCCFF"/>
              </a:solidFill>
              <a:effectLst>
                <a:outerShdw blurRad="38100" dist="38100" dir="2700000" algn="tl">
                  <a:srgbClr val="000000"/>
                </a:outerShdw>
              </a:effectLst>
            </a:endParaRPr>
          </a:p>
        </p:txBody>
      </p:sp>
      <p:grpSp>
        <p:nvGrpSpPr>
          <p:cNvPr id="331863" name="Group 87"/>
          <p:cNvGrpSpPr>
            <a:grpSpLocks/>
          </p:cNvGrpSpPr>
          <p:nvPr/>
        </p:nvGrpSpPr>
        <p:grpSpPr bwMode="auto">
          <a:xfrm>
            <a:off x="7141398" y="107020"/>
            <a:ext cx="1729022" cy="3305076"/>
            <a:chOff x="4468" y="66"/>
            <a:chExt cx="1119" cy="2139"/>
          </a:xfrm>
        </p:grpSpPr>
        <p:pic>
          <p:nvPicPr>
            <p:cNvPr id="331848" name="Picture 72" descr="DetectorOu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68" y="754"/>
              <a:ext cx="1119" cy="1451"/>
            </a:xfrm>
            <a:prstGeom prst="rect">
              <a:avLst/>
            </a:prstGeom>
            <a:noFill/>
            <a:extLst>
              <a:ext uri="{909E8E84-426E-40DD-AFC4-6F175D3DCCD1}">
                <a14:hiddenFill xmlns:a14="http://schemas.microsoft.com/office/drawing/2010/main" xmlns="">
                  <a:solidFill>
                    <a:srgbClr val="FFFFFF"/>
                  </a:solidFill>
                </a14:hiddenFill>
              </a:ext>
            </a:extLst>
          </p:spPr>
        </p:pic>
        <p:sp>
          <p:nvSpPr>
            <p:cNvPr id="331849" name="Text Box 73"/>
            <p:cNvSpPr txBox="1">
              <a:spLocks noChangeArrowheads="1"/>
            </p:cNvSpPr>
            <p:nvPr/>
          </p:nvSpPr>
          <p:spPr bwMode="auto">
            <a:xfrm>
              <a:off x="4484" y="66"/>
              <a:ext cx="1084" cy="657"/>
            </a:xfrm>
            <a:prstGeom prst="rect">
              <a:avLst/>
            </a:prstGeom>
            <a:solidFill>
              <a:srgbClr val="0000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ja-JP" sz="2000" b="1" dirty="0">
                  <a:solidFill>
                    <a:srgbClr val="00FF00"/>
                  </a:solidFill>
                  <a:effectLst>
                    <a:outerShdw blurRad="38100" dist="38100" dir="2700000" algn="tl">
                      <a:srgbClr val="000000"/>
                    </a:outerShdw>
                  </a:effectLst>
                  <a:ea typeface="ＭＳ Ｐゴシック" charset="-128"/>
                </a:rPr>
                <a:t>3</a:t>
              </a:r>
              <a:r>
                <a:rPr lang="en-US" altLang="ja-JP" sz="2000" b="1" baseline="30000" dirty="0">
                  <a:solidFill>
                    <a:srgbClr val="00FF00"/>
                  </a:solidFill>
                  <a:effectLst>
                    <a:outerShdw blurRad="38100" dist="38100" dir="2700000" algn="tl">
                      <a:srgbClr val="000000"/>
                    </a:outerShdw>
                  </a:effectLst>
                  <a:ea typeface="ＭＳ Ｐゴシック" charset="-128"/>
                </a:rPr>
                <a:t>rd</a:t>
              </a:r>
              <a:r>
                <a:rPr lang="en-US" altLang="ja-JP" sz="2000" b="1" dirty="0">
                  <a:solidFill>
                    <a:srgbClr val="00FF00"/>
                  </a:solidFill>
                  <a:effectLst>
                    <a:outerShdw blurRad="38100" dist="38100" dir="2700000" algn="tl">
                      <a:srgbClr val="000000"/>
                    </a:outerShdw>
                  </a:effectLst>
                  <a:ea typeface="ＭＳ Ｐゴシック" charset="-128"/>
                </a:rPr>
                <a:t> generation</a:t>
              </a:r>
            </a:p>
            <a:p>
              <a:pPr algn="ctr"/>
              <a:r>
                <a:rPr lang="en-US" altLang="ja-JP" sz="2000" b="1" dirty="0">
                  <a:solidFill>
                    <a:srgbClr val="00FF00"/>
                  </a:solidFill>
                  <a:effectLst>
                    <a:outerShdw blurRad="38100" dist="38100" dir="2700000" algn="tl">
                      <a:srgbClr val="000000"/>
                    </a:outerShdw>
                  </a:effectLst>
                  <a:ea typeface="ＭＳ Ｐゴシック" charset="-128"/>
                </a:rPr>
                <a:t>KamLAND</a:t>
              </a:r>
            </a:p>
            <a:p>
              <a:pPr algn="ctr"/>
              <a:r>
                <a:rPr lang="en-US" altLang="ja-JP" sz="2000" b="1" dirty="0">
                  <a:solidFill>
                    <a:srgbClr val="00FF00"/>
                  </a:solidFill>
                  <a:effectLst>
                    <a:outerShdw blurRad="38100" dist="38100" dir="2700000" algn="tl">
                      <a:srgbClr val="000000"/>
                    </a:outerShdw>
                  </a:effectLst>
                  <a:ea typeface="ＭＳ Ｐゴシック" charset="-128"/>
                </a:rPr>
                <a:t>(2002 ~     )</a:t>
              </a:r>
            </a:p>
          </p:txBody>
        </p:sp>
      </p:grpSp>
      <p:grpSp>
        <p:nvGrpSpPr>
          <p:cNvPr id="331862" name="Group 86"/>
          <p:cNvGrpSpPr>
            <a:grpSpLocks/>
          </p:cNvGrpSpPr>
          <p:nvPr/>
        </p:nvGrpSpPr>
        <p:grpSpPr bwMode="auto">
          <a:xfrm>
            <a:off x="3911022" y="188913"/>
            <a:ext cx="2267210" cy="3928133"/>
            <a:chOff x="2245" y="572"/>
            <a:chExt cx="1335" cy="2313"/>
          </a:xfrm>
        </p:grpSpPr>
        <p:pic>
          <p:nvPicPr>
            <p:cNvPr id="331851" name="Picture 7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45" y="1207"/>
              <a:ext cx="1335" cy="16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31852" name="Text Box 76"/>
            <p:cNvSpPr txBox="1">
              <a:spLocks noChangeArrowheads="1"/>
            </p:cNvSpPr>
            <p:nvPr/>
          </p:nvSpPr>
          <p:spPr bwMode="auto">
            <a:xfrm>
              <a:off x="2262" y="572"/>
              <a:ext cx="1268" cy="598"/>
            </a:xfrm>
            <a:prstGeom prst="rect">
              <a:avLst/>
            </a:prstGeom>
            <a:solidFill>
              <a:srgbClr val="FFFF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ja-JP" sz="2000" dirty="0">
                  <a:solidFill>
                    <a:srgbClr val="FF0000"/>
                  </a:solidFill>
                  <a:effectLst>
                    <a:outerShdw blurRad="38100" dist="38100" dir="2700000" algn="tl">
                      <a:srgbClr val="000000"/>
                    </a:outerShdw>
                  </a:effectLst>
                  <a:ea typeface="ＭＳ Ｐゴシック" charset="-128"/>
                </a:rPr>
                <a:t>2</a:t>
              </a:r>
              <a:r>
                <a:rPr lang="en-US" altLang="ja-JP" sz="2000" baseline="30000" dirty="0">
                  <a:solidFill>
                    <a:srgbClr val="FF0000"/>
                  </a:solidFill>
                  <a:effectLst>
                    <a:outerShdw blurRad="38100" dist="38100" dir="2700000" algn="tl">
                      <a:srgbClr val="000000"/>
                    </a:outerShdw>
                  </a:effectLst>
                  <a:ea typeface="ＭＳ Ｐゴシック" charset="-128"/>
                </a:rPr>
                <a:t>nd</a:t>
              </a:r>
              <a:r>
                <a:rPr lang="en-US" altLang="ja-JP" sz="2000" dirty="0">
                  <a:solidFill>
                    <a:srgbClr val="FF0000"/>
                  </a:solidFill>
                  <a:effectLst>
                    <a:outerShdw blurRad="38100" dist="38100" dir="2700000" algn="tl">
                      <a:srgbClr val="000000"/>
                    </a:outerShdw>
                  </a:effectLst>
                  <a:ea typeface="ＭＳ Ｐゴシック" charset="-128"/>
                </a:rPr>
                <a:t> generation</a:t>
              </a:r>
            </a:p>
            <a:p>
              <a:pPr algn="ctr"/>
              <a:r>
                <a:rPr lang="en-US" altLang="ja-JP" sz="2000" dirty="0">
                  <a:solidFill>
                    <a:srgbClr val="FF0000"/>
                  </a:solidFill>
                  <a:effectLst>
                    <a:outerShdw blurRad="38100" dist="38100" dir="2700000" algn="tl">
                      <a:srgbClr val="000000"/>
                    </a:outerShdw>
                  </a:effectLst>
                  <a:ea typeface="ＭＳ Ｐゴシック" charset="-128"/>
                </a:rPr>
                <a:t>Super-Kamiokande</a:t>
              </a:r>
            </a:p>
            <a:p>
              <a:pPr algn="ctr"/>
              <a:r>
                <a:rPr lang="en-US" altLang="ja-JP" sz="2000" dirty="0">
                  <a:solidFill>
                    <a:srgbClr val="FF0000"/>
                  </a:solidFill>
                  <a:effectLst>
                    <a:outerShdw blurRad="38100" dist="38100" dir="2700000" algn="tl">
                      <a:srgbClr val="000000"/>
                    </a:outerShdw>
                  </a:effectLst>
                  <a:ea typeface="ＭＳ Ｐゴシック" charset="-128"/>
                </a:rPr>
                <a:t>(1996 ~     )</a:t>
              </a:r>
            </a:p>
          </p:txBody>
        </p:sp>
      </p:grpSp>
      <p:sp>
        <p:nvSpPr>
          <p:cNvPr id="331857" name="AutoShape 81"/>
          <p:cNvSpPr>
            <a:spLocks noChangeArrowheads="1"/>
          </p:cNvSpPr>
          <p:nvPr/>
        </p:nvSpPr>
        <p:spPr bwMode="auto">
          <a:xfrm rot="1050268">
            <a:off x="2771775" y="1989138"/>
            <a:ext cx="647700" cy="4318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CCFF"/>
          </a:solidFill>
          <a:ln w="28575">
            <a:solidFill>
              <a:srgbClr val="660066"/>
            </a:solidFill>
            <a:miter lim="800000"/>
            <a:headEnd/>
            <a:tailEnd/>
          </a:ln>
          <a:effectLst>
            <a:outerShdw dist="35921" dir="2700000" algn="ctr" rotWithShape="0">
              <a:schemeClr val="bg2"/>
            </a:outerShdw>
          </a:effectLst>
        </p:spPr>
        <p:txBody>
          <a:bodyPr wrap="none" anchor="ctr"/>
          <a:lstStyle/>
          <a:p>
            <a:endParaRPr lang="ja-JP" altLang="en-US"/>
          </a:p>
        </p:txBody>
      </p:sp>
      <p:sp>
        <p:nvSpPr>
          <p:cNvPr id="331858" name="AutoShape 82"/>
          <p:cNvSpPr>
            <a:spLocks noChangeArrowheads="1"/>
          </p:cNvSpPr>
          <p:nvPr/>
        </p:nvSpPr>
        <p:spPr bwMode="auto">
          <a:xfrm rot="-2496230">
            <a:off x="6084888" y="1916113"/>
            <a:ext cx="647700" cy="4318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CCFF"/>
          </a:solidFill>
          <a:ln w="28575">
            <a:solidFill>
              <a:srgbClr val="660066"/>
            </a:solidFill>
            <a:miter lim="800000"/>
            <a:headEnd/>
            <a:tailEnd/>
          </a:ln>
          <a:effectLst>
            <a:outerShdw dist="35921" dir="2700000" algn="ctr" rotWithShape="0">
              <a:schemeClr val="bg2"/>
            </a:outerShdw>
          </a:effectLst>
        </p:spPr>
        <p:txBody>
          <a:bodyPr wrap="none" anchor="ctr"/>
          <a:lstStyle/>
          <a:p>
            <a:endParaRPr lang="ja-JP" altLang="en-US"/>
          </a:p>
        </p:txBody>
      </p:sp>
      <p:grpSp>
        <p:nvGrpSpPr>
          <p:cNvPr id="2" name="グループ化 1"/>
          <p:cNvGrpSpPr/>
          <p:nvPr/>
        </p:nvGrpSpPr>
        <p:grpSpPr>
          <a:xfrm>
            <a:off x="58877" y="3217792"/>
            <a:ext cx="6493392" cy="3228260"/>
            <a:chOff x="-18955" y="3223525"/>
            <a:chExt cx="6493392" cy="3228260"/>
          </a:xfrm>
        </p:grpSpPr>
        <p:pic>
          <p:nvPicPr>
            <p:cNvPr id="331853" name="Picture 77" descr="nuf1"/>
            <p:cNvPicPr>
              <a:picLocks noChangeAspect="1" noChangeArrowheads="1"/>
            </p:cNvPicPr>
            <p:nvPr/>
          </p:nvPicPr>
          <p:blipFill>
            <a:blip r:embed="rId6" cstate="print">
              <a:lum contrast="12000"/>
              <a:extLst>
                <a:ext uri="{28A0092B-C50C-407E-A947-70E740481C1C}">
                  <a14:useLocalDpi xmlns:a14="http://schemas.microsoft.com/office/drawing/2010/main" xmlns="" val="0"/>
                </a:ext>
              </a:extLst>
            </a:blip>
            <a:srcRect l="50781"/>
            <a:stretch>
              <a:fillRect/>
            </a:stretch>
          </p:blipFill>
          <p:spPr bwMode="auto">
            <a:xfrm>
              <a:off x="-18955" y="3305478"/>
              <a:ext cx="1567409" cy="2165065"/>
            </a:xfrm>
            <a:prstGeom prst="rect">
              <a:avLst/>
            </a:prstGeom>
            <a:noFill/>
            <a:extLst>
              <a:ext uri="{909E8E84-426E-40DD-AFC4-6F175D3DCCD1}">
                <a14:hiddenFill xmlns:a14="http://schemas.microsoft.com/office/drawing/2010/main" xmlns="">
                  <a:solidFill>
                    <a:srgbClr val="FFFFFF"/>
                  </a:solidFill>
                </a14:hiddenFill>
              </a:ext>
            </a:extLst>
          </p:spPr>
        </p:pic>
        <p:pic>
          <p:nvPicPr>
            <p:cNvPr id="331855" name="Picture 79" descr="taiki"/>
            <p:cNvPicPr>
              <a:picLocks noChangeAspect="1" noChangeArrowheads="1"/>
            </p:cNvPicPr>
            <p:nvPr/>
          </p:nvPicPr>
          <p:blipFill>
            <a:blip r:embed="rId7" cstate="print">
              <a:lum contrast="6000"/>
              <a:extLst>
                <a:ext uri="{28A0092B-C50C-407E-A947-70E740481C1C}">
                  <a14:useLocalDpi xmlns:a14="http://schemas.microsoft.com/office/drawing/2010/main" xmlns="" val="0"/>
                </a:ext>
              </a:extLst>
            </a:blip>
            <a:srcRect/>
            <a:stretch>
              <a:fillRect/>
            </a:stretch>
          </p:blipFill>
          <p:spPr bwMode="auto">
            <a:xfrm>
              <a:off x="4488250" y="4522513"/>
              <a:ext cx="1986187" cy="1929272"/>
            </a:xfrm>
            <a:prstGeom prst="rect">
              <a:avLst/>
            </a:prstGeom>
            <a:noFill/>
            <a:extLst>
              <a:ext uri="{909E8E84-426E-40DD-AFC4-6F175D3DCCD1}">
                <a14:hiddenFill xmlns:a14="http://schemas.microsoft.com/office/drawing/2010/main" xmlns="">
                  <a:solidFill>
                    <a:srgbClr val="FFFFFF"/>
                  </a:solidFill>
                </a14:hiddenFill>
              </a:ext>
            </a:extLst>
          </p:spPr>
        </p:pic>
        <p:pic>
          <p:nvPicPr>
            <p:cNvPr id="331859" name="Picture 83" descr="prominence"/>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819924" y="3223525"/>
              <a:ext cx="1298988" cy="1298988"/>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3" name="グループ化 2"/>
          <p:cNvGrpSpPr/>
          <p:nvPr/>
        </p:nvGrpSpPr>
        <p:grpSpPr>
          <a:xfrm>
            <a:off x="5881754" y="2830854"/>
            <a:ext cx="3027296" cy="3882752"/>
            <a:chOff x="5708596" y="2870941"/>
            <a:chExt cx="3027296" cy="3882752"/>
          </a:xfrm>
        </p:grpSpPr>
        <p:pic>
          <p:nvPicPr>
            <p:cNvPr id="331860" name="Picture 84" descr="KashiwazakiKariba"/>
            <p:cNvPicPr>
              <a:picLocks noChangeAspect="1" noChangeArrowheads="1"/>
            </p:cNvPicPr>
            <p:nvPr/>
          </p:nvPicPr>
          <p:blipFill>
            <a:blip r:embed="rId9" cstate="print">
              <a:lum contrast="18000"/>
              <a:extLst>
                <a:ext uri="{28A0092B-C50C-407E-A947-70E740481C1C}">
                  <a14:useLocalDpi xmlns:a14="http://schemas.microsoft.com/office/drawing/2010/main" xmlns="" val="0"/>
                </a:ext>
              </a:extLst>
            </a:blip>
            <a:srcRect/>
            <a:stretch>
              <a:fillRect/>
            </a:stretch>
          </p:blipFill>
          <p:spPr bwMode="auto">
            <a:xfrm>
              <a:off x="7308850" y="3500439"/>
              <a:ext cx="1390650" cy="150971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83" descr="prominence"/>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708596" y="2870941"/>
              <a:ext cx="1384354" cy="1384354"/>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図 24"/>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6919792" y="5087250"/>
              <a:ext cx="1816100" cy="1666443"/>
            </a:xfrm>
            <a:prstGeom prst="rect">
              <a:avLst/>
            </a:prstGeom>
          </p:spPr>
        </p:pic>
      </p:grpSp>
      <p:grpSp>
        <p:nvGrpSpPr>
          <p:cNvPr id="4" name="グループ化 3"/>
          <p:cNvGrpSpPr/>
          <p:nvPr/>
        </p:nvGrpSpPr>
        <p:grpSpPr>
          <a:xfrm>
            <a:off x="126284" y="3579899"/>
            <a:ext cx="4214842" cy="3173794"/>
            <a:chOff x="126284" y="3579899"/>
            <a:chExt cx="4214842" cy="3173794"/>
          </a:xfrm>
        </p:grpSpPr>
        <p:pic>
          <p:nvPicPr>
            <p:cNvPr id="331854" name="Picture 78" descr="Nobel2"/>
            <p:cNvPicPr>
              <a:picLocks noChangeAspect="1" noChangeArrowheads="1"/>
            </p:cNvPicPr>
            <p:nvPr/>
          </p:nvPicPr>
          <p:blipFill>
            <a:blip r:embed="rId12" cstate="print">
              <a:lum contrast="24000"/>
              <a:extLst>
                <a:ext uri="{28A0092B-C50C-407E-A947-70E740481C1C}">
                  <a14:useLocalDpi xmlns:a14="http://schemas.microsoft.com/office/drawing/2010/main" xmlns="" val="0"/>
                </a:ext>
              </a:extLst>
            </a:blip>
            <a:srcRect/>
            <a:stretch>
              <a:fillRect/>
            </a:stretch>
          </p:blipFill>
          <p:spPr bwMode="auto">
            <a:xfrm>
              <a:off x="1594717" y="3579899"/>
              <a:ext cx="1282700" cy="2303463"/>
            </a:xfrm>
            <a:prstGeom prst="rect">
              <a:avLst/>
            </a:prstGeom>
            <a:noFill/>
            <a:extLst>
              <a:ext uri="{909E8E84-426E-40DD-AFC4-6F175D3DCCD1}">
                <a14:hiddenFill xmlns:a14="http://schemas.microsoft.com/office/drawing/2010/main" xmlns="">
                  <a:solidFill>
                    <a:srgbClr val="FFFFFF"/>
                  </a:solidFill>
                </a14:hiddenFill>
              </a:ext>
            </a:extLst>
          </p:spPr>
        </p:pic>
        <p:pic>
          <p:nvPicPr>
            <p:cNvPr id="331856" name="Picture 80" descr="nobel"/>
            <p:cNvPicPr>
              <a:picLocks noChangeAspect="1" noChangeArrowheads="1"/>
            </p:cNvPicPr>
            <p:nvPr/>
          </p:nvPicPr>
          <p:blipFill>
            <a:blip r:embed="rId13" cstate="print">
              <a:lum contrast="18000"/>
              <a:extLst>
                <a:ext uri="{28A0092B-C50C-407E-A947-70E740481C1C}">
                  <a14:useLocalDpi xmlns:a14="http://schemas.microsoft.com/office/drawing/2010/main" xmlns="" val="0"/>
                </a:ext>
              </a:extLst>
            </a:blip>
            <a:srcRect/>
            <a:stretch>
              <a:fillRect/>
            </a:stretch>
          </p:blipFill>
          <p:spPr bwMode="auto">
            <a:xfrm>
              <a:off x="2877417" y="4597851"/>
              <a:ext cx="1346112" cy="1285511"/>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Text Box 10"/>
            <p:cNvSpPr txBox="1">
              <a:spLocks noChangeArrowheads="1"/>
            </p:cNvSpPr>
            <p:nvPr/>
          </p:nvSpPr>
          <p:spPr bwMode="auto">
            <a:xfrm>
              <a:off x="126284" y="5830363"/>
              <a:ext cx="4214842" cy="923330"/>
            </a:xfrm>
            <a:prstGeom prst="rect">
              <a:avLst/>
            </a:prstGeom>
            <a:noFill/>
            <a:ln w="9525">
              <a:noFill/>
              <a:miter lim="800000"/>
              <a:headEnd/>
              <a:tailEnd/>
            </a:ln>
            <a:effectLst/>
          </p:spPr>
          <p:txBody>
            <a:bodyPr wrap="square">
              <a:spAutoFit/>
            </a:bodyPr>
            <a:lstStyle/>
            <a:p>
              <a:pPr algn="ctr"/>
              <a:r>
                <a:rPr lang="en-US" altLang="ja-JP" b="1" dirty="0">
                  <a:solidFill>
                    <a:srgbClr val="FFFF00"/>
                  </a:solidFill>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pioneering contribution to astrophysics,</a:t>
              </a:r>
            </a:p>
            <a:p>
              <a:pPr algn="ctr"/>
              <a:r>
                <a:rPr lang="en-US" altLang="ja-JP" b="1" dirty="0">
                  <a:solidFill>
                    <a:srgbClr val="FFFF00"/>
                  </a:solidFill>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particular for the detection of cosmic neutrinos </a:t>
              </a:r>
              <a:r>
                <a:rPr lang="en-US" altLang="ja-JP" b="1" dirty="0" smtClean="0">
                  <a:solidFill>
                    <a:srgbClr val="FFFF00"/>
                  </a:solidFill>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 (2002)</a:t>
              </a:r>
            </a:p>
          </p:txBody>
        </p:sp>
      </p:grpSp>
    </p:spTree>
    <p:extLst>
      <p:ext uri="{BB962C8B-B14F-4D97-AF65-F5344CB8AC3E}">
        <p14:creationId xmlns:p14="http://schemas.microsoft.com/office/powerpoint/2010/main" xmlns="" val="210482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78536" y="814661"/>
            <a:ext cx="2662267" cy="3327680"/>
            <a:chOff x="404734" y="764704"/>
            <a:chExt cx="3537679" cy="4421894"/>
          </a:xfrm>
        </p:grpSpPr>
        <p:pic>
          <p:nvPicPr>
            <p:cNvPr id="2" name="図 1"/>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404734" y="854440"/>
              <a:ext cx="3537679" cy="4332158"/>
            </a:xfrm>
            <a:prstGeom prst="rect">
              <a:avLst/>
            </a:prstGeom>
          </p:spPr>
        </p:pic>
        <p:sp>
          <p:nvSpPr>
            <p:cNvPr id="3" name="正方形/長方形 2"/>
            <p:cNvSpPr/>
            <p:nvPr/>
          </p:nvSpPr>
          <p:spPr>
            <a:xfrm>
              <a:off x="2411760" y="764704"/>
              <a:ext cx="1530653"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520" y="4062538"/>
            <a:ext cx="2071889" cy="14132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107026" y="1324447"/>
            <a:ext cx="1818981" cy="13664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937859" y="0"/>
            <a:ext cx="3190875" cy="232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107026" y="6368"/>
            <a:ext cx="1830832" cy="1373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タイトル 1"/>
          <p:cNvSpPr txBox="1">
            <a:spLocks/>
          </p:cNvSpPr>
          <p:nvPr/>
        </p:nvSpPr>
        <p:spPr>
          <a:xfrm>
            <a:off x="-1" y="1"/>
            <a:ext cx="2957015" cy="908719"/>
          </a:xfrm>
          <a:prstGeom prst="rect">
            <a:avLst/>
          </a:prstGeom>
          <a:solidFill>
            <a:schemeClr val="accent3">
              <a:lumMod val="50000"/>
            </a:schemeClr>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3200" dirty="0" smtClean="0">
                <a:solidFill>
                  <a:schemeClr val="bg1"/>
                </a:solidFill>
              </a:rPr>
              <a:t>KamLAND-Zen</a:t>
            </a:r>
            <a:endParaRPr lang="en-US" altLang="ja-JP" sz="3200" dirty="0">
              <a:solidFill>
                <a:schemeClr val="bg1"/>
              </a:solidFill>
            </a:endParaRPr>
          </a:p>
          <a:p>
            <a:pPr>
              <a:defRPr/>
            </a:pPr>
            <a:r>
              <a:rPr lang="en-US" altLang="ja-JP" sz="2400" dirty="0" smtClean="0">
                <a:solidFill>
                  <a:schemeClr val="bg1"/>
                </a:solidFill>
                <a:latin typeface="Symbol" pitchFamily="18" charset="2"/>
              </a:rPr>
              <a:t>bb</a:t>
            </a:r>
            <a:r>
              <a:rPr lang="en-US" altLang="ja-JP" sz="2400" dirty="0" smtClean="0">
                <a:solidFill>
                  <a:schemeClr val="bg1"/>
                </a:solidFill>
              </a:rPr>
              <a:t>-Decay </a:t>
            </a:r>
            <a:r>
              <a:rPr lang="en-US" altLang="ja-JP" sz="2400" dirty="0">
                <a:solidFill>
                  <a:schemeClr val="bg1"/>
                </a:solidFill>
              </a:rPr>
              <a:t>S</a:t>
            </a:r>
            <a:r>
              <a:rPr lang="en-US" altLang="ja-JP" sz="2400" dirty="0" smtClean="0">
                <a:solidFill>
                  <a:schemeClr val="bg1"/>
                </a:solidFill>
              </a:rPr>
              <a:t>earch </a:t>
            </a:r>
            <a:endParaRPr lang="ja-JP" altLang="en-US" sz="2400" dirty="0">
              <a:solidFill>
                <a:schemeClr val="bg1"/>
              </a:solidFill>
            </a:endParaRPr>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51520" y="5430690"/>
            <a:ext cx="2071888" cy="14273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テキスト ボックス 8"/>
          <p:cNvSpPr txBox="1"/>
          <p:nvPr/>
        </p:nvSpPr>
        <p:spPr>
          <a:xfrm>
            <a:off x="791072" y="5142658"/>
            <a:ext cx="1306383" cy="584775"/>
          </a:xfrm>
          <a:prstGeom prst="rect">
            <a:avLst/>
          </a:prstGeom>
          <a:noFill/>
        </p:spPr>
        <p:txBody>
          <a:bodyPr wrap="none" rtlCol="0">
            <a:spAutoFit/>
          </a:bodyPr>
          <a:lstStyle/>
          <a:p>
            <a:r>
              <a:rPr kumimoji="1" lang="en-US" altLang="ja-JP" sz="1600" b="1" dirty="0" err="1" smtClean="0">
                <a:solidFill>
                  <a:schemeClr val="bg1"/>
                </a:solidFill>
                <a:effectLst>
                  <a:outerShdw blurRad="38100" dist="38100" dir="2700000" algn="tl">
                    <a:srgbClr val="000000">
                      <a:alpha val="43137"/>
                    </a:srgbClr>
                  </a:outerShdw>
                </a:effectLst>
              </a:rPr>
              <a:t>Xe</a:t>
            </a:r>
            <a:r>
              <a:rPr kumimoji="1" lang="en-US" altLang="ja-JP" sz="1600" b="1" dirty="0" smtClean="0">
                <a:solidFill>
                  <a:schemeClr val="bg1"/>
                </a:solidFill>
                <a:effectLst>
                  <a:outerShdw blurRad="38100" dist="38100" dir="2700000" algn="tl">
                    <a:srgbClr val="000000">
                      <a:alpha val="43137"/>
                    </a:srgbClr>
                  </a:outerShdw>
                </a:effectLst>
              </a:rPr>
              <a:t>  mixing</a:t>
            </a:r>
          </a:p>
          <a:p>
            <a:r>
              <a:rPr lang="en-US" altLang="ja-JP" sz="1600" b="1" dirty="0" err="1" smtClean="0">
                <a:solidFill>
                  <a:schemeClr val="bg1"/>
                </a:solidFill>
                <a:effectLst>
                  <a:outerShdw blurRad="38100" dist="38100" dir="2700000" algn="tl">
                    <a:srgbClr val="000000">
                      <a:alpha val="43137"/>
                    </a:srgbClr>
                  </a:outerShdw>
                </a:effectLst>
              </a:rPr>
              <a:t>Xe</a:t>
            </a:r>
            <a:r>
              <a:rPr lang="en-US" altLang="ja-JP" sz="1600" b="1" dirty="0" smtClean="0">
                <a:solidFill>
                  <a:schemeClr val="bg1"/>
                </a:solidFill>
                <a:effectLst>
                  <a:outerShdw blurRad="38100" dist="38100" dir="2700000" algn="tl">
                    <a:srgbClr val="000000">
                      <a:alpha val="43137"/>
                    </a:srgbClr>
                  </a:outerShdw>
                </a:effectLst>
              </a:rPr>
              <a:t> extraction</a:t>
            </a:r>
            <a:endParaRPr kumimoji="1" lang="ja-JP" altLang="en-US" sz="1600" b="1" dirty="0">
              <a:solidFill>
                <a:schemeClr val="bg1"/>
              </a:solidFill>
              <a:effectLst>
                <a:outerShdw blurRad="38100" dist="38100" dir="2700000" algn="tl">
                  <a:srgbClr val="000000">
                    <a:alpha val="43137"/>
                  </a:srgbClr>
                </a:outerShdw>
              </a:effectLst>
            </a:endParaRPr>
          </a:p>
        </p:txBody>
      </p:sp>
      <p:grpSp>
        <p:nvGrpSpPr>
          <p:cNvPr id="21" name="グループ化 20"/>
          <p:cNvGrpSpPr/>
          <p:nvPr/>
        </p:nvGrpSpPr>
        <p:grpSpPr>
          <a:xfrm>
            <a:off x="2740803" y="2675978"/>
            <a:ext cx="6403197" cy="4283356"/>
            <a:chOff x="2740803" y="2675978"/>
            <a:chExt cx="6403197" cy="4283356"/>
          </a:xfrm>
        </p:grpSpPr>
        <p:grpSp>
          <p:nvGrpSpPr>
            <p:cNvPr id="8" name="グループ化 7"/>
            <p:cNvGrpSpPr/>
            <p:nvPr/>
          </p:nvGrpSpPr>
          <p:grpSpPr>
            <a:xfrm>
              <a:off x="2740803" y="2675978"/>
              <a:ext cx="6403197" cy="4283356"/>
              <a:chOff x="2987825" y="0"/>
              <a:chExt cx="6156175" cy="3666028"/>
            </a:xfrm>
          </p:grpSpPr>
          <p:pic>
            <p:nvPicPr>
              <p:cNvPr id="5" name="図 4"/>
              <p:cNvPicPr>
                <a:picLocks noChangeAspect="1"/>
              </p:cNvPicPr>
              <p:nvPr/>
            </p:nvPicPr>
            <p:blipFill rotWithShape="1">
              <a:blip r:embed="rId9" cstate="print">
                <a:extLst>
                  <a:ext uri="{BEBA8EAE-BF5A-486C-A8C5-ECC9F3942E4B}">
                    <a14:imgProps xmlns:a14="http://schemas.microsoft.com/office/drawing/2010/main" xmlns="">
                      <a14:imgLayer r:embed="rId10">
                        <a14:imgEffect>
                          <a14:sharpenSoften amount="25000"/>
                        </a14:imgEffect>
                      </a14:imgLayer>
                    </a14:imgProps>
                  </a:ext>
                  <a:ext uri="{28A0092B-C50C-407E-A947-70E740481C1C}">
                    <a14:useLocalDpi xmlns:a14="http://schemas.microsoft.com/office/drawing/2010/main" xmlns="" val="0"/>
                  </a:ext>
                </a:extLst>
              </a:blip>
              <a:srcRect/>
              <a:stretch/>
            </p:blipFill>
            <p:spPr>
              <a:xfrm>
                <a:off x="3094599" y="0"/>
                <a:ext cx="6049401" cy="3584283"/>
              </a:xfrm>
              <a:prstGeom prst="rect">
                <a:avLst/>
              </a:prstGeom>
            </p:spPr>
          </p:pic>
          <p:sp>
            <p:nvSpPr>
              <p:cNvPr id="6" name="正方形/長方形 5"/>
              <p:cNvSpPr/>
              <p:nvPr/>
            </p:nvSpPr>
            <p:spPr>
              <a:xfrm>
                <a:off x="2987825" y="2456892"/>
                <a:ext cx="4536503" cy="1209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正方形/長方形 6"/>
              <p:cNvSpPr/>
              <p:nvPr/>
            </p:nvSpPr>
            <p:spPr>
              <a:xfrm>
                <a:off x="2987825" y="2348880"/>
                <a:ext cx="3312367"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テキスト ボックス 9"/>
            <p:cNvSpPr txBox="1"/>
            <p:nvPr/>
          </p:nvSpPr>
          <p:spPr>
            <a:xfrm>
              <a:off x="4391431" y="3830220"/>
              <a:ext cx="530338" cy="338554"/>
            </a:xfrm>
            <a:prstGeom prst="rect">
              <a:avLst/>
            </a:prstGeom>
            <a:noFill/>
          </p:spPr>
          <p:txBody>
            <a:bodyPr wrap="none" rtlCol="0">
              <a:spAutoFit/>
            </a:bodyPr>
            <a:lstStyle/>
            <a:p>
              <a:r>
                <a:rPr kumimoji="1" lang="en-US" altLang="ja-JP" sz="1600" b="1" dirty="0" smtClean="0">
                  <a:solidFill>
                    <a:schemeClr val="accent1">
                      <a:lumMod val="75000"/>
                    </a:schemeClr>
                  </a:solidFill>
                  <a:effectLst>
                    <a:outerShdw blurRad="38100" dist="38100" dir="2700000" algn="tl">
                      <a:srgbClr val="000000">
                        <a:alpha val="43137"/>
                      </a:srgbClr>
                    </a:outerShdw>
                  </a:effectLst>
                </a:rPr>
                <a:t>EXO</a:t>
              </a:r>
              <a:endParaRPr kumimoji="1" lang="ja-JP" altLang="en-US" sz="1600" b="1" dirty="0">
                <a:solidFill>
                  <a:schemeClr val="accent1">
                    <a:lumMod val="75000"/>
                  </a:schemeClr>
                </a:solidFill>
                <a:effectLst>
                  <a:outerShdw blurRad="38100" dist="38100" dir="2700000" algn="tl">
                    <a:srgbClr val="000000">
                      <a:alpha val="43137"/>
                    </a:srgbClr>
                  </a:outerShdw>
                </a:effectLst>
              </a:endParaRPr>
            </a:p>
          </p:txBody>
        </p:sp>
        <p:sp>
          <p:nvSpPr>
            <p:cNvPr id="17" name="テキスト ボックス 16"/>
            <p:cNvSpPr txBox="1"/>
            <p:nvPr/>
          </p:nvSpPr>
          <p:spPr>
            <a:xfrm>
              <a:off x="4928108" y="3432542"/>
              <a:ext cx="1736373" cy="338554"/>
            </a:xfrm>
            <a:prstGeom prst="rect">
              <a:avLst/>
            </a:prstGeom>
            <a:noFill/>
          </p:spPr>
          <p:txBody>
            <a:bodyPr wrap="none" rtlCol="0">
              <a:spAutoFit/>
            </a:bodyPr>
            <a:lstStyle/>
            <a:p>
              <a:r>
                <a:rPr lang="en-US" altLang="ja-JP" sz="1600" b="1" dirty="0" smtClean="0">
                  <a:solidFill>
                    <a:srgbClr val="FFC000"/>
                  </a:solidFill>
                  <a:effectLst>
                    <a:outerShdw blurRad="38100" dist="38100" dir="2700000" algn="tl">
                      <a:srgbClr val="000000">
                        <a:alpha val="43137"/>
                      </a:srgbClr>
                    </a:outerShdw>
                  </a:effectLst>
                </a:rPr>
                <a:t>SN</a:t>
              </a:r>
              <a:r>
                <a:rPr kumimoji="1" lang="en-US" altLang="ja-JP" sz="1600" b="1" dirty="0" smtClean="0">
                  <a:solidFill>
                    <a:srgbClr val="FFC000"/>
                  </a:solidFill>
                  <a:effectLst>
                    <a:outerShdw blurRad="38100" dist="38100" dir="2700000" algn="tl">
                      <a:srgbClr val="000000">
                        <a:alpha val="43137"/>
                      </a:srgbClr>
                    </a:outerShdw>
                  </a:effectLst>
                </a:rPr>
                <a:t>O+ (56kg </a:t>
              </a:r>
              <a:r>
                <a:rPr kumimoji="1" lang="en-US" altLang="ja-JP" sz="1600" b="1" baseline="30000" dirty="0" smtClean="0">
                  <a:solidFill>
                    <a:srgbClr val="FFC000"/>
                  </a:solidFill>
                  <a:effectLst>
                    <a:outerShdw blurRad="38100" dist="38100" dir="2700000" algn="tl">
                      <a:srgbClr val="000000">
                        <a:alpha val="43137"/>
                      </a:srgbClr>
                    </a:outerShdw>
                  </a:effectLst>
                </a:rPr>
                <a:t>150</a:t>
              </a:r>
              <a:r>
                <a:rPr kumimoji="1" lang="en-US" altLang="ja-JP" sz="1600" b="1" dirty="0" smtClean="0">
                  <a:solidFill>
                    <a:srgbClr val="FFC000"/>
                  </a:solidFill>
                  <a:effectLst>
                    <a:outerShdw blurRad="38100" dist="38100" dir="2700000" algn="tl">
                      <a:srgbClr val="000000">
                        <a:alpha val="43137"/>
                      </a:srgbClr>
                    </a:outerShdw>
                  </a:effectLst>
                </a:rPr>
                <a:t>Nd)</a:t>
              </a:r>
              <a:endParaRPr kumimoji="1" lang="ja-JP" altLang="en-US" sz="1600" b="1" dirty="0">
                <a:solidFill>
                  <a:srgbClr val="FFC000"/>
                </a:solidFill>
                <a:effectLst>
                  <a:outerShdw blurRad="38100" dist="38100" dir="2700000" algn="tl">
                    <a:srgbClr val="000000">
                      <a:alpha val="43137"/>
                    </a:srgbClr>
                  </a:outerShdw>
                </a:effectLst>
              </a:endParaRPr>
            </a:p>
          </p:txBody>
        </p:sp>
        <p:sp>
          <p:nvSpPr>
            <p:cNvPr id="18" name="テキスト ボックス 17"/>
            <p:cNvSpPr txBox="1"/>
            <p:nvPr/>
          </p:nvSpPr>
          <p:spPr>
            <a:xfrm>
              <a:off x="5092014" y="2924944"/>
              <a:ext cx="1198983" cy="338554"/>
            </a:xfrm>
            <a:prstGeom prst="rect">
              <a:avLst/>
            </a:prstGeom>
            <a:noFill/>
          </p:spPr>
          <p:txBody>
            <a:bodyPr wrap="none" rtlCol="0">
              <a:spAutoFit/>
            </a:bodyPr>
            <a:lstStyle/>
            <a:p>
              <a:r>
                <a:rPr lang="en-US" altLang="ja-JP" sz="1600" b="1" dirty="0" smtClean="0">
                  <a:solidFill>
                    <a:schemeClr val="tx1">
                      <a:lumMod val="50000"/>
                      <a:lumOff val="50000"/>
                    </a:schemeClr>
                  </a:solidFill>
                  <a:effectLst>
                    <a:outerShdw blurRad="38100" dist="38100" dir="2700000" algn="tl">
                      <a:srgbClr val="000000">
                        <a:alpha val="43137"/>
                      </a:srgbClr>
                    </a:outerShdw>
                  </a:effectLst>
                </a:rPr>
                <a:t>MAJORANA</a:t>
              </a:r>
              <a:endParaRPr kumimoji="1" lang="ja-JP" altLang="en-US" sz="1600" b="1" dirty="0">
                <a:solidFill>
                  <a:schemeClr val="tx1">
                    <a:lumMod val="50000"/>
                    <a:lumOff val="50000"/>
                  </a:schemeClr>
                </a:solidFill>
                <a:effectLst>
                  <a:outerShdw blurRad="38100" dist="38100" dir="2700000" algn="tl">
                    <a:srgbClr val="000000">
                      <a:alpha val="43137"/>
                    </a:srgbClr>
                  </a:outerShdw>
                </a:effectLst>
              </a:endParaRPr>
            </a:p>
          </p:txBody>
        </p:sp>
        <p:sp>
          <p:nvSpPr>
            <p:cNvPr id="19" name="テキスト ボックス 18"/>
            <p:cNvSpPr txBox="1"/>
            <p:nvPr/>
          </p:nvSpPr>
          <p:spPr>
            <a:xfrm>
              <a:off x="4036369" y="3417153"/>
              <a:ext cx="780983" cy="338554"/>
            </a:xfrm>
            <a:prstGeom prst="rect">
              <a:avLst/>
            </a:prstGeom>
            <a:noFill/>
          </p:spPr>
          <p:txBody>
            <a:bodyPr wrap="none" rtlCol="0">
              <a:spAutoFit/>
            </a:bodyPr>
            <a:lstStyle/>
            <a:p>
              <a:r>
                <a:rPr lang="en-US" altLang="ja-JP" sz="1600" b="1" dirty="0" smtClean="0">
                  <a:solidFill>
                    <a:schemeClr val="bg1">
                      <a:lumMod val="75000"/>
                    </a:schemeClr>
                  </a:solidFill>
                  <a:effectLst>
                    <a:outerShdw blurRad="38100" dist="38100" dir="2700000" algn="tl">
                      <a:srgbClr val="000000">
                        <a:alpha val="43137"/>
                      </a:srgbClr>
                    </a:outerShdw>
                  </a:effectLst>
                </a:rPr>
                <a:t>GERDA</a:t>
              </a:r>
              <a:endParaRPr kumimoji="1" lang="ja-JP" altLang="en-US" sz="1600" b="1" dirty="0">
                <a:solidFill>
                  <a:schemeClr val="bg1">
                    <a:lumMod val="75000"/>
                  </a:schemeClr>
                </a:solidFill>
                <a:effectLst>
                  <a:outerShdw blurRad="38100" dist="38100" dir="2700000" algn="tl">
                    <a:srgbClr val="000000">
                      <a:alpha val="43137"/>
                    </a:srgbClr>
                  </a:outerShdw>
                </a:effectLst>
              </a:endParaRPr>
            </a:p>
          </p:txBody>
        </p:sp>
      </p:grpSp>
      <p:sp>
        <p:nvSpPr>
          <p:cNvPr id="11" name="テキスト ボックス 10"/>
          <p:cNvSpPr txBox="1"/>
          <p:nvPr/>
        </p:nvSpPr>
        <p:spPr>
          <a:xfrm>
            <a:off x="3692669" y="5546589"/>
            <a:ext cx="2299669" cy="1200329"/>
          </a:xfrm>
          <a:prstGeom prst="rect">
            <a:avLst/>
          </a:prstGeom>
          <a:noFill/>
          <a:ln w="19050">
            <a:solidFill>
              <a:srgbClr val="000066"/>
            </a:solidFill>
          </a:ln>
          <a:effectLst>
            <a:outerShdw blurRad="50800" dist="38100" dir="2700000" algn="tl" rotWithShape="0">
              <a:prstClr val="black">
                <a:alpha val="40000"/>
              </a:prstClr>
            </a:outerShdw>
          </a:effectLst>
        </p:spPr>
        <p:txBody>
          <a:bodyPr wrap="none" rtlCol="0">
            <a:spAutoFit/>
          </a:bodyPr>
          <a:lstStyle/>
          <a:p>
            <a:r>
              <a:rPr kumimoji="1" lang="en-US" altLang="ja-JP" b="1" i="1" dirty="0" smtClean="0">
                <a:solidFill>
                  <a:srgbClr val="0000FF"/>
                </a:solidFill>
              </a:rPr>
              <a:t>1</a:t>
            </a:r>
            <a:r>
              <a:rPr kumimoji="1" lang="en-US" altLang="ja-JP" b="1" i="1" baseline="30000" dirty="0" smtClean="0">
                <a:solidFill>
                  <a:srgbClr val="0000FF"/>
                </a:solidFill>
              </a:rPr>
              <a:t>st</a:t>
            </a:r>
            <a:r>
              <a:rPr kumimoji="1" lang="en-US" altLang="ja-JP" b="1" i="1" dirty="0" smtClean="0">
                <a:solidFill>
                  <a:srgbClr val="0000FF"/>
                </a:solidFill>
              </a:rPr>
              <a:t> step  :  400 kg </a:t>
            </a:r>
            <a:r>
              <a:rPr kumimoji="1" lang="en-US" altLang="ja-JP" b="1" i="1" baseline="30000" dirty="0" smtClean="0">
                <a:solidFill>
                  <a:srgbClr val="0000FF"/>
                </a:solidFill>
              </a:rPr>
              <a:t>136</a:t>
            </a:r>
            <a:r>
              <a:rPr kumimoji="1" lang="en-US" altLang="ja-JP" b="1" i="1" dirty="0" smtClean="0">
                <a:solidFill>
                  <a:srgbClr val="0000FF"/>
                </a:solidFill>
              </a:rPr>
              <a:t>Xe</a:t>
            </a:r>
          </a:p>
          <a:p>
            <a:endParaRPr lang="en-US" altLang="ja-JP" b="1" i="1" dirty="0">
              <a:solidFill>
                <a:srgbClr val="0000FF"/>
              </a:solidFill>
            </a:endParaRPr>
          </a:p>
          <a:p>
            <a:r>
              <a:rPr kumimoji="1" lang="en-US" altLang="ja-JP" b="1" i="1" dirty="0" smtClean="0">
                <a:solidFill>
                  <a:srgbClr val="0000FF"/>
                </a:solidFill>
              </a:rPr>
              <a:t>2</a:t>
            </a:r>
            <a:r>
              <a:rPr kumimoji="1" lang="en-US" altLang="ja-JP" b="1" i="1" baseline="30000" dirty="0" smtClean="0">
                <a:solidFill>
                  <a:srgbClr val="0000FF"/>
                </a:solidFill>
              </a:rPr>
              <a:t>nd</a:t>
            </a:r>
            <a:r>
              <a:rPr kumimoji="1" lang="en-US" altLang="ja-JP" b="1" i="1" dirty="0" smtClean="0">
                <a:solidFill>
                  <a:srgbClr val="0000FF"/>
                </a:solidFill>
              </a:rPr>
              <a:t> step :  1 ton </a:t>
            </a:r>
            <a:r>
              <a:rPr lang="en-US" altLang="ja-JP" b="1" i="1" baseline="30000" dirty="0" smtClean="0">
                <a:solidFill>
                  <a:srgbClr val="0000FF"/>
                </a:solidFill>
              </a:rPr>
              <a:t>136</a:t>
            </a:r>
            <a:r>
              <a:rPr lang="en-US" altLang="ja-JP" b="1" i="1" dirty="0" smtClean="0">
                <a:solidFill>
                  <a:srgbClr val="0000FF"/>
                </a:solidFill>
              </a:rPr>
              <a:t>Xe</a:t>
            </a:r>
          </a:p>
          <a:p>
            <a:r>
              <a:rPr lang="en-US" altLang="ja-JP" b="1" i="1" dirty="0">
                <a:solidFill>
                  <a:srgbClr val="0000FF"/>
                </a:solidFill>
              </a:rPr>
              <a:t> </a:t>
            </a:r>
            <a:r>
              <a:rPr lang="en-US" altLang="ja-JP" b="1" i="1" dirty="0" smtClean="0">
                <a:solidFill>
                  <a:srgbClr val="0000FF"/>
                </a:solidFill>
              </a:rPr>
              <a:t>    (possible to 10 ton)</a:t>
            </a:r>
            <a:endParaRPr lang="en-US" altLang="ja-JP" b="1" i="1" dirty="0">
              <a:solidFill>
                <a:srgbClr val="0000FF"/>
              </a:solidFill>
            </a:endParaRPr>
          </a:p>
        </p:txBody>
      </p:sp>
      <p:sp>
        <p:nvSpPr>
          <p:cNvPr id="12" name="スライド番号プレースホルダー 11"/>
          <p:cNvSpPr>
            <a:spLocks noGrp="1"/>
          </p:cNvSpPr>
          <p:nvPr>
            <p:ph type="sldNum" sz="quarter" idx="12"/>
          </p:nvPr>
        </p:nvSpPr>
        <p:spPr/>
        <p:txBody>
          <a:bodyPr/>
          <a:lstStyle/>
          <a:p>
            <a:fld id="{7551AC77-3FB6-4DE6-BE8E-A9C9F12454E6}" type="slidenum">
              <a:rPr kumimoji="1" lang="ja-JP" altLang="en-US" smtClean="0"/>
              <a:pPr/>
              <a:t>55</a:t>
            </a:fld>
            <a:endParaRPr kumimoji="1" lang="ja-JP" altLang="en-US"/>
          </a:p>
        </p:txBody>
      </p:sp>
    </p:spTree>
    <p:extLst>
      <p:ext uri="{BB962C8B-B14F-4D97-AF65-F5344CB8AC3E}">
        <p14:creationId xmlns:p14="http://schemas.microsoft.com/office/powerpoint/2010/main" xmlns="" val="3739119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043608" y="193092"/>
            <a:ext cx="7128792" cy="3941977"/>
          </a:xfrm>
          <a:prstGeom prst="rect">
            <a:avLst/>
          </a:prstGeom>
        </p:spPr>
      </p:pic>
      <p:grpSp>
        <p:nvGrpSpPr>
          <p:cNvPr id="4" name="グループ化 3"/>
          <p:cNvGrpSpPr/>
          <p:nvPr/>
        </p:nvGrpSpPr>
        <p:grpSpPr>
          <a:xfrm>
            <a:off x="467544" y="4140235"/>
            <a:ext cx="8496944" cy="2574932"/>
            <a:chOff x="-36512" y="4158088"/>
            <a:chExt cx="8496944" cy="2574932"/>
          </a:xfrm>
        </p:grpSpPr>
        <p:pic>
          <p:nvPicPr>
            <p:cNvPr id="2" name="図 1"/>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36512" y="4158088"/>
              <a:ext cx="3528392" cy="2507679"/>
            </a:xfrm>
            <a:prstGeom prst="rect">
              <a:avLst/>
            </a:prstGeom>
            <a:ln>
              <a:noFill/>
            </a:ln>
            <a:effectLst>
              <a:outerShdw blurRad="292100" dist="139700" dir="2700000" algn="tl" rotWithShape="0">
                <a:srgbClr val="333333">
                  <a:alpha val="65000"/>
                </a:srgbClr>
              </a:outerShdw>
            </a:effectLst>
          </p:spPr>
        </p:pic>
        <p:pic>
          <p:nvPicPr>
            <p:cNvPr id="3" name="図 2"/>
            <p:cNvPicPr>
              <a:picLocks noChangeAspect="1"/>
            </p:cNvPicPr>
            <p:nvPr/>
          </p:nvPicPr>
          <p:blipFill>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4848512" y="4210367"/>
              <a:ext cx="3611920" cy="2522653"/>
            </a:xfrm>
            <a:prstGeom prst="rect">
              <a:avLst/>
            </a:prstGeom>
            <a:ln>
              <a:noFill/>
            </a:ln>
            <a:effectLst>
              <a:outerShdw blurRad="292100" dist="139700" dir="2700000" algn="tl" rotWithShape="0">
                <a:srgbClr val="333333">
                  <a:alpha val="65000"/>
                </a:srgbClr>
              </a:outerShdw>
            </a:effectLst>
          </p:spPr>
        </p:pic>
      </p:grpSp>
      <p:pic>
        <p:nvPicPr>
          <p:cNvPr id="6" name="図 5"/>
          <p:cNvPicPr>
            <a:picLocks noChangeAspect="1"/>
          </p:cNvPicPr>
          <p:nvPr/>
        </p:nvPicPr>
        <p:blipFill rotWithShape="1">
          <a:blip r:embed="rId8" cstate="print">
            <a:extLst>
              <a:ext uri="{BEBA8EAE-BF5A-486C-A8C5-ECC9F3942E4B}">
                <a14:imgProps xmlns:a14="http://schemas.microsoft.com/office/drawing/2010/main" xmlns="">
                  <a14:imgLayer r:embed="rId9">
                    <a14:imgEffect>
                      <a14:sharpenSoften amount="50000"/>
                    </a14:imgEffect>
                  </a14:imgLayer>
                </a14:imgProps>
              </a:ext>
              <a:ext uri="{28A0092B-C50C-407E-A947-70E740481C1C}">
                <a14:useLocalDpi xmlns:a14="http://schemas.microsoft.com/office/drawing/2010/main" xmlns="" val="0"/>
              </a:ext>
            </a:extLst>
          </a:blip>
          <a:srcRect/>
          <a:stretch/>
        </p:blipFill>
        <p:spPr>
          <a:xfrm>
            <a:off x="179512" y="4282124"/>
            <a:ext cx="4817908" cy="2223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右矢印 4"/>
          <p:cNvSpPr/>
          <p:nvPr/>
        </p:nvSpPr>
        <p:spPr>
          <a:xfrm rot="12003659">
            <a:off x="4577572" y="5450806"/>
            <a:ext cx="1058952" cy="360040"/>
          </a:xfrm>
          <a:prstGeom prst="rightArrow">
            <a:avLst/>
          </a:prstGeom>
          <a:solidFill>
            <a:schemeClr val="accent4">
              <a:lumMod val="40000"/>
              <a:lumOff val="60000"/>
            </a:schemeClr>
          </a:solidFill>
          <a:ln>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p:cNvCxnSpPr/>
          <p:nvPr/>
        </p:nvCxnSpPr>
        <p:spPr>
          <a:xfrm flipV="1">
            <a:off x="3347864" y="1844824"/>
            <a:ext cx="3528392" cy="4136722"/>
          </a:xfrm>
          <a:prstGeom prst="straightConnector1">
            <a:avLst/>
          </a:prstGeom>
          <a:ln w="38100">
            <a:solidFill>
              <a:srgbClr val="00FFFF"/>
            </a:solidFill>
            <a:prstDash val="sys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9101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dissolve">
                                      <p:cBhvr>
                                        <p:cTn id="2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528" y="620688"/>
            <a:ext cx="8319447" cy="5752941"/>
          </a:xfrm>
          <a:prstGeom prst="rect">
            <a:avLst/>
          </a:prstGeom>
          <a:ln>
            <a:noFill/>
          </a:ln>
          <a:effectLst>
            <a:outerShdw blurRad="292100" dist="139700" dir="2700000" algn="tl" rotWithShape="0">
              <a:srgbClr val="333333">
                <a:alpha val="65000"/>
              </a:srgbClr>
            </a:outerShdw>
          </a:effectLst>
        </p:spPr>
      </p:pic>
      <p:sp>
        <p:nvSpPr>
          <p:cNvPr id="7" name="正方形/長方形 6"/>
          <p:cNvSpPr/>
          <p:nvPr/>
        </p:nvSpPr>
        <p:spPr>
          <a:xfrm>
            <a:off x="6876256" y="2564904"/>
            <a:ext cx="1368152" cy="331236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423469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10"/>
          <p:cNvGrpSpPr/>
          <p:nvPr/>
        </p:nvGrpSpPr>
        <p:grpSpPr>
          <a:xfrm>
            <a:off x="-30136" y="2533"/>
            <a:ext cx="8986974" cy="3650405"/>
            <a:chOff x="-30136" y="2533"/>
            <a:chExt cx="8986974" cy="3650405"/>
          </a:xfrm>
        </p:grpSpPr>
        <p:grpSp>
          <p:nvGrpSpPr>
            <p:cNvPr id="5" name="グループ化 4"/>
            <p:cNvGrpSpPr/>
            <p:nvPr/>
          </p:nvGrpSpPr>
          <p:grpSpPr>
            <a:xfrm>
              <a:off x="3203848" y="548680"/>
              <a:ext cx="5752990" cy="2996952"/>
              <a:chOff x="2627784" y="0"/>
              <a:chExt cx="6321344" cy="3293029"/>
            </a:xfrm>
          </p:grpSpPr>
          <p:pic>
            <p:nvPicPr>
              <p:cNvPr id="2" name="図 1"/>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a:stretch/>
            </p:blipFill>
            <p:spPr>
              <a:xfrm>
                <a:off x="2627784" y="0"/>
                <a:ext cx="6321344" cy="3293029"/>
              </a:xfrm>
              <a:prstGeom prst="rect">
                <a:avLst/>
              </a:prstGeom>
            </p:spPr>
          </p:pic>
          <p:sp>
            <p:nvSpPr>
              <p:cNvPr id="3" name="正方形/長方形 2"/>
              <p:cNvSpPr/>
              <p:nvPr/>
            </p:nvSpPr>
            <p:spPr>
              <a:xfrm>
                <a:off x="2627784" y="2708920"/>
                <a:ext cx="4824536" cy="5841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2843808" y="2564904"/>
                <a:ext cx="93610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 name="タイトル 1"/>
            <p:cNvSpPr txBox="1">
              <a:spLocks/>
            </p:cNvSpPr>
            <p:nvPr/>
          </p:nvSpPr>
          <p:spPr>
            <a:xfrm>
              <a:off x="-30136" y="2533"/>
              <a:ext cx="2843808" cy="1340767"/>
            </a:xfrm>
            <a:prstGeom prst="rect">
              <a:avLst/>
            </a:prstGeom>
            <a:solidFill>
              <a:srgbClr val="0000FF"/>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3200" dirty="0" smtClean="0">
                  <a:solidFill>
                    <a:schemeClr val="bg1"/>
                  </a:solidFill>
                </a:rPr>
                <a:t>XMASS</a:t>
              </a:r>
            </a:p>
            <a:p>
              <a:pPr>
                <a:defRPr/>
              </a:pPr>
              <a:r>
                <a:rPr lang="en-US" altLang="ja-JP" sz="2400" dirty="0" smtClean="0">
                  <a:solidFill>
                    <a:schemeClr val="bg1"/>
                  </a:solidFill>
                </a:rPr>
                <a:t>Dark Matter Search: </a:t>
              </a:r>
              <a:r>
                <a:rPr lang="en-US" altLang="ja-JP" sz="2400" dirty="0" err="1" smtClean="0">
                  <a:solidFill>
                    <a:schemeClr val="bg1"/>
                  </a:solidFill>
                </a:rPr>
                <a:t>Xe</a:t>
              </a:r>
              <a:r>
                <a:rPr lang="en-US" altLang="ja-JP" sz="2400" dirty="0" smtClean="0">
                  <a:solidFill>
                    <a:schemeClr val="bg1"/>
                  </a:solidFill>
                </a:rPr>
                <a:t>-loaded Sci.</a:t>
              </a:r>
            </a:p>
            <a:p>
              <a:pPr>
                <a:defRPr/>
              </a:pPr>
              <a:r>
                <a:rPr lang="en-US" altLang="ja-JP" sz="2400" dirty="0" smtClean="0">
                  <a:solidFill>
                    <a:schemeClr val="bg1"/>
                  </a:solidFill>
                </a:rPr>
                <a:t> </a:t>
              </a:r>
              <a:endParaRPr lang="ja-JP" altLang="en-US" sz="2400" dirty="0">
                <a:solidFill>
                  <a:schemeClr val="bg1"/>
                </a:solidFill>
              </a:endParaRPr>
            </a:p>
          </p:txBody>
        </p:sp>
        <p:sp>
          <p:nvSpPr>
            <p:cNvPr id="9" name="テキスト ボックス 8"/>
            <p:cNvSpPr txBox="1"/>
            <p:nvPr/>
          </p:nvSpPr>
          <p:spPr>
            <a:xfrm>
              <a:off x="185969" y="1930516"/>
              <a:ext cx="2130520" cy="461665"/>
            </a:xfrm>
            <a:prstGeom prst="rect">
              <a:avLst/>
            </a:prstGeom>
            <a:noFill/>
          </p:spPr>
          <p:txBody>
            <a:bodyPr wrap="none" rtlCol="0">
              <a:spAutoFit/>
            </a:bodyPr>
            <a:lstStyle/>
            <a:p>
              <a:r>
                <a:rPr kumimoji="1" lang="en-US" altLang="ja-JP" sz="2400" b="1" dirty="0" smtClean="0"/>
                <a:t>High Scalability</a:t>
              </a:r>
              <a:endParaRPr kumimoji="1" lang="ja-JP" altLang="en-US" sz="2400" b="1" dirty="0"/>
            </a:p>
          </p:txBody>
        </p:sp>
        <p:sp>
          <p:nvSpPr>
            <p:cNvPr id="10" name="テキスト ボックス 9"/>
            <p:cNvSpPr txBox="1"/>
            <p:nvPr/>
          </p:nvSpPr>
          <p:spPr>
            <a:xfrm>
              <a:off x="185969" y="2637275"/>
              <a:ext cx="2126544" cy="1015663"/>
            </a:xfrm>
            <a:prstGeom prst="rect">
              <a:avLst/>
            </a:prstGeom>
            <a:noFill/>
            <a:ln>
              <a:solidFill>
                <a:schemeClr val="tx2">
                  <a:lumMod val="75000"/>
                </a:schemeClr>
              </a:solidFill>
            </a:ln>
            <a:effectLst>
              <a:outerShdw blurRad="50800" dist="38100" dir="2700000" algn="tl" rotWithShape="0">
                <a:prstClr val="black">
                  <a:alpha val="40000"/>
                </a:prstClr>
              </a:outerShdw>
            </a:effectLst>
          </p:spPr>
          <p:txBody>
            <a:bodyPr wrap="none" rtlCol="0">
              <a:spAutoFit/>
            </a:bodyPr>
            <a:lstStyle/>
            <a:p>
              <a:r>
                <a:rPr kumimoji="1" lang="en-US" altLang="ja-JP" sz="2000" b="1" i="1" dirty="0" smtClean="0">
                  <a:solidFill>
                    <a:srgbClr val="0000FF"/>
                  </a:solidFill>
                  <a:effectLst>
                    <a:outerShdw blurRad="38100" dist="38100" dir="2700000" algn="tl">
                      <a:srgbClr val="000000">
                        <a:alpha val="43137"/>
                      </a:srgbClr>
                    </a:outerShdw>
                  </a:effectLst>
                </a:rPr>
                <a:t>  1</a:t>
              </a:r>
              <a:r>
                <a:rPr kumimoji="1" lang="en-US" altLang="ja-JP" sz="2000" b="1" i="1" baseline="30000" dirty="0" smtClean="0">
                  <a:solidFill>
                    <a:srgbClr val="0000FF"/>
                  </a:solidFill>
                  <a:effectLst>
                    <a:outerShdw blurRad="38100" dist="38100" dir="2700000" algn="tl">
                      <a:srgbClr val="000000">
                        <a:alpha val="43137"/>
                      </a:srgbClr>
                    </a:outerShdw>
                  </a:effectLst>
                </a:rPr>
                <a:t>st</a:t>
              </a:r>
              <a:r>
                <a:rPr kumimoji="1" lang="en-US" altLang="ja-JP" sz="2000" b="1" i="1" dirty="0" smtClean="0">
                  <a:solidFill>
                    <a:srgbClr val="0000FF"/>
                  </a:solidFill>
                  <a:effectLst>
                    <a:outerShdw blurRad="38100" dist="38100" dir="2700000" algn="tl">
                      <a:srgbClr val="000000">
                        <a:alpha val="43137"/>
                      </a:srgbClr>
                    </a:outerShdw>
                  </a:effectLst>
                </a:rPr>
                <a:t>   </a:t>
              </a:r>
              <a:r>
                <a:rPr kumimoji="1" lang="en-US" altLang="ja-JP" sz="2000" b="1" i="1" dirty="0" smtClean="0">
                  <a:solidFill>
                    <a:srgbClr val="0000FF"/>
                  </a:solidFill>
                  <a:effectLst>
                    <a:outerShdw blurRad="38100" dist="38100" dir="2700000" algn="tl">
                      <a:srgbClr val="000000">
                        <a:alpha val="43137"/>
                      </a:srgbClr>
                    </a:outerShdw>
                  </a:effectLst>
                  <a:sym typeface="Wingdings" pitchFamily="2" charset="2"/>
                </a:rPr>
                <a:t></a:t>
              </a:r>
              <a:r>
                <a:rPr kumimoji="1" lang="en-US" altLang="ja-JP" sz="2000" b="1" i="1" dirty="0" smtClean="0">
                  <a:solidFill>
                    <a:srgbClr val="0000FF"/>
                  </a:solidFill>
                  <a:effectLst>
                    <a:outerShdw blurRad="38100" dist="38100" dir="2700000" algn="tl">
                      <a:srgbClr val="000000">
                        <a:alpha val="43137"/>
                      </a:srgbClr>
                    </a:outerShdw>
                  </a:effectLst>
                </a:rPr>
                <a:t> 2</a:t>
              </a:r>
              <a:r>
                <a:rPr kumimoji="1" lang="en-US" altLang="ja-JP" sz="2000" b="1" i="1" baseline="30000" dirty="0" smtClean="0">
                  <a:solidFill>
                    <a:srgbClr val="0000FF"/>
                  </a:solidFill>
                  <a:effectLst>
                    <a:outerShdw blurRad="38100" dist="38100" dir="2700000" algn="tl">
                      <a:srgbClr val="000000">
                        <a:alpha val="43137"/>
                      </a:srgbClr>
                    </a:outerShdw>
                  </a:effectLst>
                </a:rPr>
                <a:t>nd</a:t>
              </a:r>
              <a:r>
                <a:rPr kumimoji="1" lang="en-US" altLang="ja-JP" sz="2000" b="1" i="1" dirty="0" smtClean="0">
                  <a:solidFill>
                    <a:srgbClr val="0000FF"/>
                  </a:solidFill>
                  <a:effectLst>
                    <a:outerShdw blurRad="38100" dist="38100" dir="2700000" algn="tl">
                      <a:srgbClr val="000000">
                        <a:alpha val="43137"/>
                      </a:srgbClr>
                    </a:outerShdw>
                  </a:effectLst>
                </a:rPr>
                <a:t>  </a:t>
              </a:r>
              <a:r>
                <a:rPr kumimoji="1" lang="en-US" altLang="ja-JP" sz="2000" b="1" i="1" dirty="0" smtClean="0">
                  <a:solidFill>
                    <a:srgbClr val="0000FF"/>
                  </a:solidFill>
                  <a:effectLst>
                    <a:outerShdw blurRad="38100" dist="38100" dir="2700000" algn="tl">
                      <a:srgbClr val="000000">
                        <a:alpha val="43137"/>
                      </a:srgbClr>
                    </a:outerShdw>
                  </a:effectLst>
                  <a:sym typeface="Wingdings" pitchFamily="2" charset="2"/>
                </a:rPr>
                <a:t>  3</a:t>
              </a:r>
              <a:r>
                <a:rPr kumimoji="1" lang="en-US" altLang="ja-JP" sz="2000" b="1" i="1" baseline="30000" dirty="0" smtClean="0">
                  <a:solidFill>
                    <a:srgbClr val="0000FF"/>
                  </a:solidFill>
                  <a:effectLst>
                    <a:outerShdw blurRad="38100" dist="38100" dir="2700000" algn="tl">
                      <a:srgbClr val="000000">
                        <a:alpha val="43137"/>
                      </a:srgbClr>
                    </a:outerShdw>
                  </a:effectLst>
                  <a:sym typeface="Wingdings" pitchFamily="2" charset="2"/>
                </a:rPr>
                <a:t>rd</a:t>
              </a:r>
            </a:p>
            <a:p>
              <a:pPr marL="457200" indent="-457200">
                <a:buAutoNum type="arabicPlain" startAt="100"/>
              </a:pPr>
              <a:r>
                <a:rPr lang="en-US" altLang="ja-JP" sz="2000" b="1" i="1" dirty="0" smtClean="0">
                  <a:solidFill>
                    <a:srgbClr val="0000FF"/>
                  </a:solidFill>
                  <a:effectLst>
                    <a:outerShdw blurRad="38100" dist="38100" dir="2700000" algn="tl">
                      <a:srgbClr val="000000">
                        <a:alpha val="43137"/>
                      </a:srgbClr>
                    </a:outerShdw>
                  </a:effectLst>
                  <a:sym typeface="Wingdings" pitchFamily="2" charset="2"/>
                </a:rPr>
                <a:t>        1         10</a:t>
              </a:r>
            </a:p>
            <a:p>
              <a:r>
                <a:rPr lang="en-US" altLang="ja-JP" sz="2000" b="1" i="1" dirty="0" smtClean="0">
                  <a:solidFill>
                    <a:srgbClr val="0000FF"/>
                  </a:solidFill>
                  <a:effectLst>
                    <a:outerShdw blurRad="38100" dist="38100" dir="2700000" algn="tl">
                      <a:srgbClr val="000000">
                        <a:alpha val="43137"/>
                      </a:srgbClr>
                    </a:outerShdw>
                  </a:effectLst>
                  <a:sym typeface="Wingdings" pitchFamily="2" charset="2"/>
                </a:rPr>
                <a:t> kg</a:t>
              </a:r>
              <a:r>
                <a:rPr kumimoji="1" lang="en-US" altLang="ja-JP" sz="2000" b="1" i="1" dirty="0" smtClean="0">
                  <a:solidFill>
                    <a:srgbClr val="0000FF"/>
                  </a:solidFill>
                  <a:effectLst>
                    <a:outerShdw blurRad="38100" dist="38100" dir="2700000" algn="tl">
                      <a:srgbClr val="000000">
                        <a:alpha val="43137"/>
                      </a:srgbClr>
                    </a:outerShdw>
                  </a:effectLst>
                  <a:sym typeface="Wingdings" pitchFamily="2" charset="2"/>
                </a:rPr>
                <a:t>         ton       </a:t>
              </a:r>
              <a:r>
                <a:rPr kumimoji="1" lang="en-US" altLang="ja-JP" sz="2000" b="1" i="1" dirty="0" err="1" smtClean="0">
                  <a:solidFill>
                    <a:srgbClr val="0000FF"/>
                  </a:solidFill>
                  <a:effectLst>
                    <a:outerShdw blurRad="38100" dist="38100" dir="2700000" algn="tl">
                      <a:srgbClr val="000000">
                        <a:alpha val="43137"/>
                      </a:srgbClr>
                    </a:outerShdw>
                  </a:effectLst>
                  <a:sym typeface="Wingdings" pitchFamily="2" charset="2"/>
                </a:rPr>
                <a:t>ton</a:t>
              </a:r>
              <a:endParaRPr kumimoji="1" lang="ja-JP" altLang="en-US" sz="2000" b="1" i="1" dirty="0">
                <a:solidFill>
                  <a:srgbClr val="0000FF"/>
                </a:solidFill>
                <a:effectLst>
                  <a:outerShdw blurRad="38100" dist="38100" dir="2700000" algn="tl">
                    <a:srgbClr val="000000">
                      <a:alpha val="43137"/>
                    </a:srgbClr>
                  </a:outerShdw>
                </a:effectLst>
              </a:endParaRPr>
            </a:p>
          </p:txBody>
        </p:sp>
      </p:grpSp>
      <p:pic>
        <p:nvPicPr>
          <p:cNvPr id="6" name="図 5"/>
          <p:cNvPicPr>
            <a:picLocks noChangeAspect="1"/>
          </p:cNvPicPr>
          <p:nvPr/>
        </p:nvPicPr>
        <p:blipFill rotWithShape="1">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rcRect/>
          <a:stretch/>
        </p:blipFill>
        <p:spPr>
          <a:xfrm>
            <a:off x="3170868" y="3279836"/>
            <a:ext cx="5973132" cy="3578164"/>
          </a:xfrm>
          <a:prstGeom prst="rect">
            <a:avLst/>
          </a:prstGeom>
        </p:spPr>
      </p:pic>
      <p:cxnSp>
        <p:nvCxnSpPr>
          <p:cNvPr id="14" name="直線矢印コネクタ 13"/>
          <p:cNvCxnSpPr/>
          <p:nvPr/>
        </p:nvCxnSpPr>
        <p:spPr>
          <a:xfrm flipV="1">
            <a:off x="2411760" y="1916832"/>
            <a:ext cx="1512168" cy="936104"/>
          </a:xfrm>
          <a:prstGeom prst="straightConnector1">
            <a:avLst/>
          </a:prstGeom>
          <a:ln w="19050">
            <a:solidFill>
              <a:schemeClr val="accent2">
                <a:lumMod val="75000"/>
              </a:schemeClr>
            </a:solidFill>
            <a:prstDash val="sys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0" y="3933056"/>
            <a:ext cx="1619672" cy="1619672"/>
          </a:xfrm>
          <a:prstGeom prst="rect">
            <a:avLst/>
          </a:prstGeom>
          <a:noFill/>
          <a:ln w="9525">
            <a:noFill/>
            <a:miter lim="800000"/>
            <a:headEnd/>
            <a:tailEnd/>
          </a:ln>
        </p:spPr>
      </p:pic>
      <p:pic>
        <p:nvPicPr>
          <p:cNvPr id="15"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486096" y="5079779"/>
            <a:ext cx="1512168" cy="1778222"/>
          </a:xfrm>
          <a:prstGeom prst="rect">
            <a:avLst/>
          </a:prstGeom>
          <a:noFill/>
          <a:ln w="9525">
            <a:noFill/>
            <a:miter lim="800000"/>
            <a:headEnd/>
            <a:tailEnd/>
          </a:ln>
        </p:spPr>
      </p:pic>
      <p:sp>
        <p:nvSpPr>
          <p:cNvPr id="16" name="下矢印 15"/>
          <p:cNvSpPr/>
          <p:nvPr/>
        </p:nvSpPr>
        <p:spPr>
          <a:xfrm rot="18057066">
            <a:off x="1306076" y="5514236"/>
            <a:ext cx="360040" cy="648072"/>
          </a:xfrm>
          <a:prstGeom prst="downArrow">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スライド番号プレースホルダ 16"/>
          <p:cNvSpPr>
            <a:spLocks noGrp="1"/>
          </p:cNvSpPr>
          <p:nvPr>
            <p:ph type="sldNum" sz="quarter" idx="12"/>
          </p:nvPr>
        </p:nvSpPr>
        <p:spPr/>
        <p:txBody>
          <a:bodyPr/>
          <a:lstStyle/>
          <a:p>
            <a:fld id="{7551AC77-3FB6-4DE6-BE8E-A9C9F12454E6}" type="slidenum">
              <a:rPr kumimoji="1" lang="ja-JP" altLang="en-US" smtClean="0"/>
              <a:pPr/>
              <a:t>58</a:t>
            </a:fld>
            <a:endParaRPr kumimoji="1" lang="ja-JP" altLang="en-US"/>
          </a:p>
        </p:txBody>
      </p:sp>
    </p:spTree>
    <p:extLst>
      <p:ext uri="{BB962C8B-B14F-4D97-AF65-F5344CB8AC3E}">
        <p14:creationId xmlns:p14="http://schemas.microsoft.com/office/powerpoint/2010/main" xmlns="" val="156742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 y="3212976"/>
            <a:ext cx="5294458" cy="3675854"/>
          </a:xfrm>
          <a:prstGeom prst="rect">
            <a:avLst/>
          </a:prstGeom>
          <a:ln>
            <a:noFill/>
          </a:ln>
          <a:effectLst>
            <a:outerShdw blurRad="292100" dist="139700" dir="2700000" algn="tl" rotWithShape="0">
              <a:srgbClr val="333333">
                <a:alpha val="65000"/>
              </a:srgbClr>
            </a:outerShdw>
          </a:effectLst>
        </p:spPr>
      </p:pic>
      <p:sp>
        <p:nvSpPr>
          <p:cNvPr id="139266" name="Rectangle 2"/>
          <p:cNvSpPr>
            <a:spLocks noGrp="1" noChangeArrowheads="1"/>
          </p:cNvSpPr>
          <p:nvPr>
            <p:ph type="title"/>
          </p:nvPr>
        </p:nvSpPr>
        <p:spPr>
          <a:xfrm>
            <a:off x="1215832" y="0"/>
            <a:ext cx="3212152" cy="1009650"/>
          </a:xfrm>
        </p:spPr>
        <p:txBody>
          <a:bodyPr>
            <a:normAutofit fontScale="90000"/>
          </a:bodyPr>
          <a:lstStyle/>
          <a:p>
            <a:pPr algn="l"/>
            <a:r>
              <a:rPr lang="en-US" altLang="zh-CN" sz="2400" b="1" dirty="0" err="1" smtClean="0">
                <a:solidFill>
                  <a:srgbClr val="FF0000"/>
                </a:solidFill>
                <a:cs typeface="Times New Roman" pitchFamily="18" charset="0"/>
              </a:rPr>
              <a:t>Jinping</a:t>
            </a:r>
            <a:r>
              <a:rPr lang="en-US" altLang="zh-CN" sz="2400" b="1" dirty="0" smtClean="0">
                <a:solidFill>
                  <a:srgbClr val="FF0000"/>
                </a:solidFill>
                <a:cs typeface="Times New Roman" pitchFamily="18" charset="0"/>
              </a:rPr>
              <a:t> underground lab. </a:t>
            </a:r>
            <a:br>
              <a:rPr lang="en-US" altLang="zh-CN" sz="2400" b="1" dirty="0" smtClean="0">
                <a:solidFill>
                  <a:srgbClr val="FF0000"/>
                </a:solidFill>
                <a:cs typeface="Times New Roman" pitchFamily="18" charset="0"/>
              </a:rPr>
            </a:br>
            <a:r>
              <a:rPr lang="en-US" altLang="zh-CN" sz="2400" b="1" dirty="0" smtClean="0">
                <a:solidFill>
                  <a:srgbClr val="FF0000"/>
                </a:solidFill>
                <a:cs typeface="Times New Roman" pitchFamily="18" charset="0"/>
              </a:rPr>
              <a:t>of Tsinghua Univ. </a:t>
            </a:r>
            <a:br>
              <a:rPr lang="en-US" altLang="zh-CN" sz="2400" b="1" dirty="0" smtClean="0">
                <a:solidFill>
                  <a:srgbClr val="FF0000"/>
                </a:solidFill>
                <a:cs typeface="Times New Roman" pitchFamily="18" charset="0"/>
              </a:rPr>
            </a:br>
            <a:r>
              <a:rPr lang="en-US" altLang="zh-CN" sz="2400" b="1" dirty="0" smtClean="0">
                <a:solidFill>
                  <a:srgbClr val="FF0000"/>
                </a:solidFill>
                <a:cs typeface="Times New Roman" pitchFamily="18" charset="0"/>
              </a:rPr>
              <a:t>(2500m rock overburden) </a:t>
            </a:r>
          </a:p>
        </p:txBody>
      </p:sp>
      <p:pic>
        <p:nvPicPr>
          <p:cNvPr id="9" name="図 8" descr="CDEX 5.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a:xfrm>
            <a:off x="-54260" y="1180853"/>
            <a:ext cx="3059832" cy="1980270"/>
          </a:xfrm>
          <a:prstGeom prst="rect">
            <a:avLst/>
          </a:prstGeom>
        </p:spPr>
      </p:pic>
      <p:pic>
        <p:nvPicPr>
          <p:cNvPr id="15" name="図 14" descr="c7c78240a7da1d73dc12-1024.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 y="0"/>
            <a:ext cx="1187623" cy="792738"/>
          </a:xfrm>
          <a:prstGeom prst="rect">
            <a:avLst/>
          </a:prstGeom>
        </p:spPr>
      </p:pic>
      <p:sp>
        <p:nvSpPr>
          <p:cNvPr id="10" name="下矢印 9"/>
          <p:cNvSpPr/>
          <p:nvPr/>
        </p:nvSpPr>
        <p:spPr>
          <a:xfrm>
            <a:off x="1331640" y="2492896"/>
            <a:ext cx="288032" cy="720080"/>
          </a:xfrm>
          <a:prstGeom prst="downArrow">
            <a:avLst/>
          </a:prstGeom>
          <a:solidFill>
            <a:srgbClr val="CCC1DA">
              <a:alpha val="52157"/>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p:blipFill>
        <p:spPr>
          <a:xfrm>
            <a:off x="5142260" y="19397"/>
            <a:ext cx="3839344" cy="2604511"/>
          </a:xfrm>
          <a:prstGeom prst="rect">
            <a:avLst/>
          </a:prstGeom>
        </p:spPr>
      </p:pic>
      <p:pic>
        <p:nvPicPr>
          <p:cNvPr id="18" name="Picture 2" descr="http://upload.wikimedia.org/wikipedia/en/e/e3/JinpingIRendition.jpg"/>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5449512" y="4206910"/>
            <a:ext cx="3532092" cy="2649071"/>
          </a:xfrm>
          <a:prstGeom prst="rect">
            <a:avLst/>
          </a:prstGeom>
          <a:noFill/>
        </p:spPr>
      </p:pic>
      <p:sp>
        <p:nvSpPr>
          <p:cNvPr id="19" name="TextBox 8"/>
          <p:cNvSpPr txBox="1"/>
          <p:nvPr/>
        </p:nvSpPr>
        <p:spPr>
          <a:xfrm>
            <a:off x="5381884" y="2629738"/>
            <a:ext cx="3667347" cy="1600438"/>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2"/>
                </a:solidFill>
                <a:latin typeface="Comic Sans MS" pitchFamily="66" charset="0"/>
                <a:ea typeface="Arial Unicode MS" pitchFamily="34" charset="-128"/>
                <a:cs typeface="Arial Unicode MS" pitchFamily="34" charset="-128"/>
              </a:defRPr>
            </a:lvl1pPr>
            <a:lvl2pPr marL="457200" algn="l" rtl="0" eaLnBrk="0" fontAlgn="base" hangingPunct="0">
              <a:spcBef>
                <a:spcPct val="0"/>
              </a:spcBef>
              <a:spcAft>
                <a:spcPct val="0"/>
              </a:spcAft>
              <a:defRPr kern="1200">
                <a:solidFill>
                  <a:schemeClr val="tx2"/>
                </a:solidFill>
                <a:latin typeface="Comic Sans MS" pitchFamily="66" charset="0"/>
                <a:ea typeface="Arial Unicode MS" pitchFamily="34" charset="-128"/>
                <a:cs typeface="Arial Unicode MS" pitchFamily="34" charset="-128"/>
              </a:defRPr>
            </a:lvl2pPr>
            <a:lvl3pPr marL="914400" algn="l" rtl="0" eaLnBrk="0" fontAlgn="base" hangingPunct="0">
              <a:spcBef>
                <a:spcPct val="0"/>
              </a:spcBef>
              <a:spcAft>
                <a:spcPct val="0"/>
              </a:spcAft>
              <a:defRPr kern="1200">
                <a:solidFill>
                  <a:schemeClr val="tx2"/>
                </a:solidFill>
                <a:latin typeface="Comic Sans MS" pitchFamily="66" charset="0"/>
                <a:ea typeface="Arial Unicode MS" pitchFamily="34" charset="-128"/>
                <a:cs typeface="Arial Unicode MS" pitchFamily="34" charset="-128"/>
              </a:defRPr>
            </a:lvl3pPr>
            <a:lvl4pPr marL="1371600" algn="l" rtl="0" eaLnBrk="0" fontAlgn="base" hangingPunct="0">
              <a:spcBef>
                <a:spcPct val="0"/>
              </a:spcBef>
              <a:spcAft>
                <a:spcPct val="0"/>
              </a:spcAft>
              <a:defRPr kern="1200">
                <a:solidFill>
                  <a:schemeClr val="tx2"/>
                </a:solidFill>
                <a:latin typeface="Comic Sans MS" pitchFamily="66" charset="0"/>
                <a:ea typeface="Arial Unicode MS" pitchFamily="34" charset="-128"/>
                <a:cs typeface="Arial Unicode MS" pitchFamily="34" charset="-128"/>
              </a:defRPr>
            </a:lvl4pPr>
            <a:lvl5pPr marL="1828800" algn="l" rtl="0" eaLnBrk="0" fontAlgn="base" hangingPunct="0">
              <a:spcBef>
                <a:spcPct val="0"/>
              </a:spcBef>
              <a:spcAft>
                <a:spcPct val="0"/>
              </a:spcAft>
              <a:defRPr kern="1200">
                <a:solidFill>
                  <a:schemeClr val="tx2"/>
                </a:solidFill>
                <a:latin typeface="Comic Sans MS" pitchFamily="66" charset="0"/>
                <a:ea typeface="Arial Unicode MS" pitchFamily="34" charset="-128"/>
                <a:cs typeface="Arial Unicode MS" pitchFamily="34" charset="-128"/>
              </a:defRPr>
            </a:lvl5pPr>
            <a:lvl6pPr marL="2286000" algn="l" defTabSz="914400" rtl="0" eaLnBrk="1" latinLnBrk="0" hangingPunct="1">
              <a:defRPr kern="1200">
                <a:solidFill>
                  <a:schemeClr val="tx2"/>
                </a:solidFill>
                <a:latin typeface="Comic Sans MS" pitchFamily="66" charset="0"/>
                <a:ea typeface="Arial Unicode MS" pitchFamily="34" charset="-128"/>
                <a:cs typeface="Arial Unicode MS" pitchFamily="34" charset="-128"/>
              </a:defRPr>
            </a:lvl6pPr>
            <a:lvl7pPr marL="2743200" algn="l" defTabSz="914400" rtl="0" eaLnBrk="1" latinLnBrk="0" hangingPunct="1">
              <a:defRPr kern="1200">
                <a:solidFill>
                  <a:schemeClr val="tx2"/>
                </a:solidFill>
                <a:latin typeface="Comic Sans MS" pitchFamily="66" charset="0"/>
                <a:ea typeface="Arial Unicode MS" pitchFamily="34" charset="-128"/>
                <a:cs typeface="Arial Unicode MS" pitchFamily="34" charset="-128"/>
              </a:defRPr>
            </a:lvl7pPr>
            <a:lvl8pPr marL="3200400" algn="l" defTabSz="914400" rtl="0" eaLnBrk="1" latinLnBrk="0" hangingPunct="1">
              <a:defRPr kern="1200">
                <a:solidFill>
                  <a:schemeClr val="tx2"/>
                </a:solidFill>
                <a:latin typeface="Comic Sans MS" pitchFamily="66" charset="0"/>
                <a:ea typeface="Arial Unicode MS" pitchFamily="34" charset="-128"/>
                <a:cs typeface="Arial Unicode MS" pitchFamily="34" charset="-128"/>
              </a:defRPr>
            </a:lvl8pPr>
            <a:lvl9pPr marL="3657600" algn="l" defTabSz="914400" rtl="0" eaLnBrk="1" latinLnBrk="0" hangingPunct="1">
              <a:defRPr kern="1200">
                <a:solidFill>
                  <a:schemeClr val="tx2"/>
                </a:solidFill>
                <a:latin typeface="Comic Sans MS" pitchFamily="66" charset="0"/>
                <a:ea typeface="Arial Unicode MS" pitchFamily="34" charset="-128"/>
                <a:cs typeface="Arial Unicode MS" pitchFamily="34" charset="-128"/>
              </a:defRPr>
            </a:lvl9pPr>
          </a:lstStyle>
          <a:p>
            <a:r>
              <a:rPr lang="en-US" sz="1400" dirty="0" smtClean="0"/>
              <a:t>The </a:t>
            </a:r>
            <a:r>
              <a:rPr lang="en-US" sz="1400" b="1" dirty="0" smtClean="0"/>
              <a:t>Jinping-I Hydropower Station</a:t>
            </a:r>
            <a:r>
              <a:rPr lang="en-US" sz="1400" dirty="0" smtClean="0"/>
              <a:t> (also known as the </a:t>
            </a:r>
            <a:r>
              <a:rPr lang="en-US" sz="1400" b="1" dirty="0" smtClean="0"/>
              <a:t>Jinping-I Dam</a:t>
            </a:r>
            <a:r>
              <a:rPr lang="en-US" sz="1400" dirty="0" smtClean="0"/>
              <a:t>, </a:t>
            </a:r>
            <a:r>
              <a:rPr lang="en-US" sz="1400" b="1" dirty="0" smtClean="0"/>
              <a:t>Jinping 1st Cascade</a:t>
            </a:r>
            <a:r>
              <a:rPr lang="en-US" sz="1400" dirty="0" smtClean="0"/>
              <a:t> or </a:t>
            </a:r>
            <a:r>
              <a:rPr lang="en-US" sz="1400" b="1" dirty="0" smtClean="0"/>
              <a:t>Jinping No.1 Hydraulic Power Station</a:t>
            </a:r>
            <a:r>
              <a:rPr lang="en-US" sz="1400" dirty="0" smtClean="0"/>
              <a:t>), is a large </a:t>
            </a:r>
            <a:r>
              <a:rPr lang="en-US" sz="1400" dirty="0" smtClean="0">
                <a:hlinkClick r:id="rId8" tooltip="Hydroelectricity"/>
              </a:rPr>
              <a:t>hydroelectric</a:t>
            </a:r>
            <a:r>
              <a:rPr lang="en-US" sz="1400" dirty="0" smtClean="0"/>
              <a:t> project on the "Jinping Bend" of the </a:t>
            </a:r>
            <a:r>
              <a:rPr lang="en-US" sz="1400" dirty="0" err="1" smtClean="0">
                <a:hlinkClick r:id="rId9" tooltip="Yalong River"/>
              </a:rPr>
              <a:t>Yalong</a:t>
            </a:r>
            <a:r>
              <a:rPr lang="en-US" sz="1400" dirty="0" smtClean="0">
                <a:hlinkClick r:id="rId9" tooltip="Yalong River"/>
              </a:rPr>
              <a:t> River</a:t>
            </a:r>
            <a:r>
              <a:rPr lang="en-US" sz="1400" dirty="0" smtClean="0"/>
              <a:t> (</a:t>
            </a:r>
            <a:r>
              <a:rPr lang="en-US" sz="1400" dirty="0" err="1" smtClean="0"/>
              <a:t>Yalong</a:t>
            </a:r>
            <a:r>
              <a:rPr lang="en-US" sz="1400" dirty="0" smtClean="0"/>
              <a:t> </a:t>
            </a:r>
            <a:r>
              <a:rPr lang="en-US" sz="1400" dirty="0" err="1" smtClean="0"/>
              <a:t>Jjiang</a:t>
            </a:r>
            <a:r>
              <a:rPr lang="en-US" sz="1400" dirty="0" smtClean="0"/>
              <a:t>) in </a:t>
            </a:r>
            <a:r>
              <a:rPr lang="en-US" sz="1400" dirty="0" smtClean="0">
                <a:hlinkClick r:id="rId10" tooltip="Sichuan"/>
              </a:rPr>
              <a:t>Sichuan</a:t>
            </a:r>
            <a:r>
              <a:rPr lang="en-US" sz="1400" dirty="0" smtClean="0"/>
              <a:t>, </a:t>
            </a:r>
            <a:r>
              <a:rPr lang="en-US" sz="1400" dirty="0" smtClean="0">
                <a:hlinkClick r:id="rId11" tooltip="People's Republic of China"/>
              </a:rPr>
              <a:t>China</a:t>
            </a:r>
            <a:r>
              <a:rPr lang="en-US" sz="1400" dirty="0" smtClean="0"/>
              <a:t>. </a:t>
            </a:r>
            <a:endParaRPr lang="en-US" sz="1400" dirty="0"/>
          </a:p>
        </p:txBody>
      </p:sp>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59</a:t>
            </a:fld>
            <a:endParaRPr kumimoji="1" lang="ja-JP" altLang="en-US"/>
          </a:p>
        </p:txBody>
      </p:sp>
    </p:spTree>
    <p:extLst>
      <p:ext uri="{BB962C8B-B14F-4D97-AF65-F5344CB8AC3E}">
        <p14:creationId xmlns:p14="http://schemas.microsoft.com/office/powerpoint/2010/main" xmlns="" val="369143956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ChangeArrowheads="1"/>
          </p:cNvSpPr>
          <p:nvPr/>
        </p:nvSpPr>
        <p:spPr bwMode="auto">
          <a:xfrm>
            <a:off x="0" y="0"/>
            <a:ext cx="9144000" cy="6858000"/>
          </a:xfrm>
          <a:prstGeom prst="rect">
            <a:avLst/>
          </a:prstGeom>
          <a:solidFill>
            <a:srgbClr val="000066"/>
          </a:solidFill>
          <a:ln w="9525">
            <a:solidFill>
              <a:schemeClr val="tx1"/>
            </a:solidFill>
            <a:miter lim="800000"/>
            <a:headEnd/>
            <a:tailEnd/>
          </a:ln>
          <a:effectLst/>
        </p:spPr>
        <p:txBody>
          <a:bodyPr wrap="none" anchor="ctr"/>
          <a:lstStyle/>
          <a:p>
            <a:endParaRPr lang="ja-JP" altLang="en-US">
              <a:solidFill>
                <a:prstClr val="black"/>
              </a:solidFill>
            </a:endParaRPr>
          </a:p>
        </p:txBody>
      </p:sp>
      <p:pic>
        <p:nvPicPr>
          <p:cNvPr id="127" name="Picture 2" descr="KEKair2004-04M">
            <a:hlinkClick r:id="rId2"/>
          </p:cNvPr>
          <p:cNvPicPr>
            <a:picLocks noChangeAspect="1" noChangeArrowheads="1"/>
          </p:cNvPicPr>
          <p:nvPr/>
        </p:nvPicPr>
        <p:blipFill>
          <a:blip r:embed="rId3" cstate="screen">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rcRect/>
          <a:stretch>
            <a:fillRect/>
          </a:stretch>
        </p:blipFill>
        <p:spPr bwMode="auto">
          <a:xfrm>
            <a:off x="0" y="-1"/>
            <a:ext cx="4139952" cy="3104245"/>
          </a:xfrm>
          <a:prstGeom prst="rect">
            <a:avLst/>
          </a:prstGeom>
          <a:noFill/>
          <a:ln w="9525">
            <a:noFill/>
            <a:miter lim="800000"/>
            <a:headEnd/>
            <a:tailEnd/>
          </a:ln>
        </p:spPr>
      </p:pic>
      <p:grpSp>
        <p:nvGrpSpPr>
          <p:cNvPr id="2" name="グループ化 32"/>
          <p:cNvGrpSpPr/>
          <p:nvPr/>
        </p:nvGrpSpPr>
        <p:grpSpPr>
          <a:xfrm>
            <a:off x="179512" y="2852936"/>
            <a:ext cx="5184576" cy="3888432"/>
            <a:chOff x="179512" y="2852936"/>
            <a:chExt cx="5184576" cy="3888432"/>
          </a:xfrm>
        </p:grpSpPr>
        <p:pic>
          <p:nvPicPr>
            <p:cNvPr id="129" name="図 128" descr="LaserSymposium.jpg"/>
            <p:cNvPicPr>
              <a:picLocks noChangeAspect="1"/>
            </p:cNvPicPr>
            <p:nvPr/>
          </p:nvPicPr>
          <p:blipFill>
            <a:blip r:embed="rId5" cstate="screen">
              <a:extLst>
                <a:ext uri="{28A0092B-C50C-407E-A947-70E740481C1C}">
                  <a14:useLocalDpi xmlns:a14="http://schemas.microsoft.com/office/drawing/2010/main" xmlns="" val="0"/>
                </a:ext>
              </a:extLst>
            </a:blip>
            <a:srcRect/>
            <a:stretch>
              <a:fillRect/>
            </a:stretch>
          </p:blipFill>
          <p:spPr>
            <a:xfrm>
              <a:off x="179512" y="2852936"/>
              <a:ext cx="5184576" cy="3888432"/>
            </a:xfrm>
            <a:prstGeom prst="rect">
              <a:avLst/>
            </a:prstGeom>
          </p:spPr>
        </p:pic>
        <p:sp>
          <p:nvSpPr>
            <p:cNvPr id="248844" name="AutoShape 12"/>
            <p:cNvSpPr>
              <a:spLocks noChangeArrowheads="1"/>
            </p:cNvSpPr>
            <p:nvPr/>
          </p:nvSpPr>
          <p:spPr bwMode="auto">
            <a:xfrm>
              <a:off x="1691680" y="5877272"/>
              <a:ext cx="1008584" cy="425450"/>
            </a:xfrm>
            <a:prstGeom prst="roundRect">
              <a:avLst>
                <a:gd name="adj" fmla="val 449"/>
              </a:avLst>
            </a:prstGeom>
            <a:noFill/>
            <a:ln w="9525">
              <a:noFill/>
              <a:round/>
              <a:headEnd/>
              <a:tailEnd/>
            </a:ln>
          </p:spPr>
          <p:txBody>
            <a:bodyPr wrap="none" anchor="ctr"/>
            <a:lstStyle/>
            <a:p>
              <a:pPr algn="ctr"/>
              <a:r>
                <a:rPr lang="en-US" altLang="ja-JP" sz="1400" b="1" dirty="0" smtClean="0">
                  <a:solidFill>
                    <a:prstClr val="black"/>
                  </a:solidFill>
                </a:rPr>
                <a:t>TRISTAN</a:t>
              </a:r>
              <a:endParaRPr lang="ja-JP" altLang="en-US" sz="1400" b="1" dirty="0">
                <a:solidFill>
                  <a:prstClr val="black"/>
                </a:solidFill>
              </a:endParaRPr>
            </a:p>
          </p:txBody>
        </p:sp>
      </p:grpSp>
      <p:sp>
        <p:nvSpPr>
          <p:cNvPr id="248843" name="AutoShape 11"/>
          <p:cNvSpPr>
            <a:spLocks noChangeArrowheads="1"/>
          </p:cNvSpPr>
          <p:nvPr/>
        </p:nvSpPr>
        <p:spPr bwMode="auto">
          <a:xfrm>
            <a:off x="1692275" y="981075"/>
            <a:ext cx="6480175" cy="427038"/>
          </a:xfrm>
          <a:prstGeom prst="roundRect">
            <a:avLst>
              <a:gd name="adj" fmla="val 449"/>
            </a:avLst>
          </a:prstGeom>
          <a:noFill/>
          <a:ln w="9525">
            <a:noFill/>
            <a:round/>
            <a:headEnd/>
            <a:tailEnd/>
          </a:ln>
        </p:spPr>
        <p:txBody>
          <a:bodyPr wrap="none" anchor="ctr"/>
          <a:lstStyle/>
          <a:p>
            <a:endParaRPr lang="ja-JP" altLang="en-US">
              <a:solidFill>
                <a:prstClr val="black"/>
              </a:solidFill>
            </a:endParaRPr>
          </a:p>
        </p:txBody>
      </p:sp>
      <p:sp>
        <p:nvSpPr>
          <p:cNvPr id="248845" name="AutoShape 13"/>
          <p:cNvSpPr>
            <a:spLocks noChangeArrowheads="1"/>
          </p:cNvSpPr>
          <p:nvPr/>
        </p:nvSpPr>
        <p:spPr bwMode="auto">
          <a:xfrm>
            <a:off x="2987675" y="908050"/>
            <a:ext cx="6475413" cy="427038"/>
          </a:xfrm>
          <a:prstGeom prst="roundRect">
            <a:avLst>
              <a:gd name="adj" fmla="val 449"/>
            </a:avLst>
          </a:prstGeom>
          <a:noFill/>
          <a:ln w="9525">
            <a:noFill/>
            <a:round/>
            <a:headEnd/>
            <a:tailEnd/>
          </a:ln>
        </p:spPr>
        <p:txBody>
          <a:bodyPr wrap="none" anchor="ctr"/>
          <a:lstStyle/>
          <a:p>
            <a:endParaRPr lang="ja-JP" altLang="en-US">
              <a:solidFill>
                <a:prstClr val="black"/>
              </a:solidFill>
            </a:endParaRPr>
          </a:p>
        </p:txBody>
      </p:sp>
      <p:grpSp>
        <p:nvGrpSpPr>
          <p:cNvPr id="3" name="グループ化 17"/>
          <p:cNvGrpSpPr/>
          <p:nvPr/>
        </p:nvGrpSpPr>
        <p:grpSpPr>
          <a:xfrm>
            <a:off x="179512" y="2996950"/>
            <a:ext cx="4968552" cy="418421"/>
            <a:chOff x="341313" y="1138238"/>
            <a:chExt cx="7626350" cy="460081"/>
          </a:xfrm>
        </p:grpSpPr>
        <p:sp>
          <p:nvSpPr>
            <p:cNvPr id="136" name="AutoShape 2"/>
            <p:cNvSpPr>
              <a:spLocks/>
            </p:cNvSpPr>
            <p:nvPr/>
          </p:nvSpPr>
          <p:spPr bwMode="auto">
            <a:xfrm>
              <a:off x="7483475" y="1138238"/>
              <a:ext cx="484188" cy="455612"/>
            </a:xfrm>
            <a:prstGeom prst="star5">
              <a:avLst/>
            </a:prstGeom>
            <a:solidFill>
              <a:srgbClr val="FF0066"/>
            </a:solidFill>
            <a:ln w="9525" cap="flat">
              <a:solidFill>
                <a:srgbClr val="FF0066"/>
              </a:solidFill>
              <a:prstDash val="solid"/>
              <a:round/>
              <a:headEnd type="none" w="med" len="med"/>
              <a:tailEnd type="none" w="med" len="med"/>
            </a:ln>
            <a:effectLst>
              <a:outerShdw dist="23000" dir="5400000" algn="ctr" rotWithShape="0">
                <a:schemeClr val="bg2">
                  <a:alpha val="34999"/>
                </a:schemeClr>
              </a:outerShdw>
            </a:effectLst>
          </p:spPr>
          <p:txBody>
            <a:bodyPr lIns="0" tIns="0" rIns="0" bIns="0"/>
            <a:lstStyle/>
            <a:p>
              <a:pPr>
                <a:defRPr/>
              </a:pPr>
              <a:endParaRPr lang="ja-JP" altLang="en-US">
                <a:solidFill>
                  <a:prstClr val="black"/>
                </a:solidFill>
                <a:latin typeface="Arial" charset="0"/>
              </a:endParaRPr>
            </a:p>
          </p:txBody>
        </p:sp>
        <p:sp>
          <p:nvSpPr>
            <p:cNvPr id="137" name="Line 10"/>
            <p:cNvSpPr>
              <a:spLocks noChangeShapeType="1"/>
            </p:cNvSpPr>
            <p:nvPr/>
          </p:nvSpPr>
          <p:spPr bwMode="auto">
            <a:xfrm>
              <a:off x="1062038" y="1379538"/>
              <a:ext cx="6507162" cy="15875"/>
            </a:xfrm>
            <a:prstGeom prst="line">
              <a:avLst/>
            </a:prstGeom>
            <a:noFill/>
            <a:ln w="57150" cap="flat">
              <a:solidFill>
                <a:srgbClr val="00B0F0"/>
              </a:solidFill>
              <a:prstDash val="dash"/>
              <a:round/>
              <a:headEnd type="none" w="med" len="med"/>
              <a:tailEnd type="none" w="med" len="med"/>
            </a:ln>
            <a:effectLst>
              <a:outerShdw dist="19999" dir="5400000" algn="ctr" rotWithShape="0">
                <a:schemeClr val="bg2">
                  <a:alpha val="37999"/>
                </a:schemeClr>
              </a:outerShdw>
            </a:effectLst>
          </p:spPr>
          <p:txBody>
            <a:bodyPr lIns="0" tIns="0" rIns="0" bIns="0"/>
            <a:lstStyle/>
            <a:p>
              <a:pPr>
                <a:defRPr/>
              </a:pPr>
              <a:endParaRPr lang="ja-JP" altLang="en-US">
                <a:solidFill>
                  <a:prstClr val="black"/>
                </a:solidFill>
                <a:latin typeface="Arial" charset="0"/>
              </a:endParaRPr>
            </a:p>
          </p:txBody>
        </p:sp>
        <p:sp>
          <p:nvSpPr>
            <p:cNvPr id="138" name="テキスト ボックス 13"/>
            <p:cNvSpPr txBox="1">
              <a:spLocks noChangeArrowheads="1"/>
            </p:cNvSpPr>
            <p:nvPr/>
          </p:nvSpPr>
          <p:spPr bwMode="auto">
            <a:xfrm>
              <a:off x="341313" y="1192215"/>
              <a:ext cx="994741" cy="406104"/>
            </a:xfrm>
            <a:prstGeom prst="rect">
              <a:avLst/>
            </a:prstGeom>
            <a:solidFill>
              <a:schemeClr val="bg1"/>
            </a:solidFill>
            <a:ln w="9525">
              <a:solidFill>
                <a:srgbClr val="00B0F0"/>
              </a:solidFill>
              <a:miter lim="800000"/>
              <a:headEnd/>
              <a:tailEnd/>
            </a:ln>
          </p:spPr>
          <p:txBody>
            <a:bodyPr wrap="square">
              <a:spAutoFit/>
            </a:bodyPr>
            <a:lstStyle/>
            <a:p>
              <a:r>
                <a:rPr lang="en-US" altLang="ja-JP" b="1" dirty="0">
                  <a:solidFill>
                    <a:prstClr val="black"/>
                  </a:solidFill>
                </a:rPr>
                <a:t>10</a:t>
              </a:r>
              <a:r>
                <a:rPr lang="en-US" altLang="ja-JP" b="1" baseline="30000" dirty="0">
                  <a:solidFill>
                    <a:prstClr val="black"/>
                  </a:solidFill>
                </a:rPr>
                <a:t>36</a:t>
              </a:r>
              <a:endParaRPr lang="ja-JP" altLang="en-US" b="1" baseline="30000" dirty="0">
                <a:solidFill>
                  <a:prstClr val="black"/>
                </a:solidFill>
              </a:endParaRPr>
            </a:p>
          </p:txBody>
        </p:sp>
      </p:grpSp>
      <p:sp>
        <p:nvSpPr>
          <p:cNvPr id="139" name="テキスト ボックス 19"/>
          <p:cNvSpPr txBox="1">
            <a:spLocks noChangeArrowheads="1"/>
          </p:cNvSpPr>
          <p:nvPr/>
        </p:nvSpPr>
        <p:spPr bwMode="auto">
          <a:xfrm>
            <a:off x="3059832" y="3284984"/>
            <a:ext cx="1233030" cy="369332"/>
          </a:xfrm>
          <a:prstGeom prst="rect">
            <a:avLst/>
          </a:prstGeom>
          <a:solidFill>
            <a:schemeClr val="bg1"/>
          </a:solidFill>
          <a:ln w="9525">
            <a:solidFill>
              <a:srgbClr val="FF0066"/>
            </a:solidFill>
            <a:miter lim="800000"/>
            <a:headEnd/>
            <a:tailEnd/>
          </a:ln>
        </p:spPr>
        <p:txBody>
          <a:bodyPr wrap="none">
            <a:spAutoFit/>
          </a:bodyPr>
          <a:lstStyle/>
          <a:p>
            <a:pPr algn="ctr"/>
            <a:r>
              <a:rPr lang="en-US" altLang="ja-JP" b="1" dirty="0">
                <a:solidFill>
                  <a:prstClr val="black"/>
                </a:solidFill>
              </a:rPr>
              <a:t>SuperKEKB</a:t>
            </a:r>
            <a:endParaRPr lang="ja-JP" altLang="en-US" b="1" dirty="0">
              <a:solidFill>
                <a:prstClr val="black"/>
              </a:solidFill>
            </a:endParaRPr>
          </a:p>
        </p:txBody>
      </p:sp>
      <p:grpSp>
        <p:nvGrpSpPr>
          <p:cNvPr id="4" name="グループ化 145"/>
          <p:cNvGrpSpPr/>
          <p:nvPr/>
        </p:nvGrpSpPr>
        <p:grpSpPr>
          <a:xfrm>
            <a:off x="899592" y="3429000"/>
            <a:ext cx="2060575" cy="792088"/>
            <a:chOff x="1043608" y="4077072"/>
            <a:chExt cx="2060575" cy="792088"/>
          </a:xfrm>
        </p:grpSpPr>
        <p:sp>
          <p:nvSpPr>
            <p:cNvPr id="142" name="角丸四角形吹き出し 141"/>
            <p:cNvSpPr/>
            <p:nvPr/>
          </p:nvSpPr>
          <p:spPr>
            <a:xfrm>
              <a:off x="1065783" y="4077072"/>
              <a:ext cx="2016224" cy="792088"/>
            </a:xfrm>
            <a:prstGeom prst="wedgeRoundRectCallout">
              <a:avLst>
                <a:gd name="adj1" fmla="val 62768"/>
                <a:gd name="adj2" fmla="val -66850"/>
                <a:gd name="adj3" fmla="val 1666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40" name="Rectangle 9"/>
            <p:cNvSpPr>
              <a:spLocks/>
            </p:cNvSpPr>
            <p:nvPr/>
          </p:nvSpPr>
          <p:spPr bwMode="auto">
            <a:xfrm>
              <a:off x="1043608" y="4081798"/>
              <a:ext cx="2060575" cy="782637"/>
            </a:xfrm>
            <a:prstGeom prst="rect">
              <a:avLst/>
            </a:prstGeom>
            <a:noFill/>
            <a:ln w="12700">
              <a:noFill/>
              <a:miter lim="800000"/>
              <a:headEnd/>
              <a:tailEnd/>
            </a:ln>
          </p:spPr>
          <p:txBody>
            <a:bodyPr lIns="38100" tIns="38100" rIns="38100" bIns="38100" anchor="ctr"/>
            <a:lstStyle/>
            <a:p>
              <a:pPr algn="ctr"/>
              <a:r>
                <a:rPr lang="en-US" altLang="ja-JP" sz="2000" dirty="0">
                  <a:solidFill>
                    <a:srgbClr val="000000"/>
                  </a:solidFill>
                </a:rPr>
                <a:t>5</a:t>
              </a:r>
              <a:r>
                <a:rPr lang="en-US" altLang="ja-JP" sz="2000" dirty="0" smtClean="0">
                  <a:solidFill>
                    <a:srgbClr val="000000"/>
                  </a:solidFill>
                </a:rPr>
                <a:t>0 </a:t>
              </a:r>
              <a:r>
                <a:rPr lang="en-US" altLang="ja-JP" sz="2000" dirty="0">
                  <a:solidFill>
                    <a:srgbClr val="000000"/>
                  </a:solidFill>
                </a:rPr>
                <a:t>times higher luminosity</a:t>
              </a:r>
            </a:p>
          </p:txBody>
        </p:sp>
      </p:grpSp>
      <p:sp>
        <p:nvSpPr>
          <p:cNvPr id="162" name="Oval 20"/>
          <p:cNvSpPr>
            <a:spLocks noChangeArrowheads="1"/>
          </p:cNvSpPr>
          <p:nvPr/>
        </p:nvSpPr>
        <p:spPr bwMode="auto">
          <a:xfrm>
            <a:off x="3635896" y="3645024"/>
            <a:ext cx="723900" cy="381000"/>
          </a:xfrm>
          <a:prstGeom prst="ellipse">
            <a:avLst/>
          </a:prstGeom>
          <a:solidFill>
            <a:srgbClr val="FF3300">
              <a:alpha val="45882"/>
            </a:srgbClr>
          </a:solidFill>
          <a:ln w="28575">
            <a:solidFill>
              <a:srgbClr val="0000FF"/>
            </a:solidFill>
            <a:round/>
            <a:headEnd/>
            <a:tailEnd/>
          </a:ln>
        </p:spPr>
        <p:txBody>
          <a:bodyPr wrap="none" anchor="ctr"/>
          <a:lstStyle/>
          <a:p>
            <a:endParaRPr lang="ja-JP" altLang="en-US">
              <a:solidFill>
                <a:prstClr val="black"/>
              </a:solidFill>
            </a:endParaRPr>
          </a:p>
        </p:txBody>
      </p:sp>
      <p:sp>
        <p:nvSpPr>
          <p:cNvPr id="163" name="Oval 20"/>
          <p:cNvSpPr>
            <a:spLocks noChangeArrowheads="1"/>
          </p:cNvSpPr>
          <p:nvPr/>
        </p:nvSpPr>
        <p:spPr bwMode="auto">
          <a:xfrm>
            <a:off x="1835696" y="5877272"/>
            <a:ext cx="723900" cy="381000"/>
          </a:xfrm>
          <a:prstGeom prst="ellipse">
            <a:avLst/>
          </a:prstGeom>
          <a:solidFill>
            <a:srgbClr val="FF3300">
              <a:alpha val="45882"/>
            </a:srgbClr>
          </a:solidFill>
          <a:ln w="28575">
            <a:solidFill>
              <a:srgbClr val="0000FF"/>
            </a:solidFill>
            <a:round/>
            <a:headEnd/>
            <a:tailEnd/>
          </a:ln>
        </p:spPr>
        <p:txBody>
          <a:bodyPr wrap="none" anchor="ctr"/>
          <a:lstStyle/>
          <a:p>
            <a:endParaRPr lang="ja-JP" altLang="en-US">
              <a:solidFill>
                <a:prstClr val="black"/>
              </a:solidFill>
            </a:endParaRPr>
          </a:p>
        </p:txBody>
      </p:sp>
      <p:grpSp>
        <p:nvGrpSpPr>
          <p:cNvPr id="5" name="グループ化 133"/>
          <p:cNvGrpSpPr/>
          <p:nvPr/>
        </p:nvGrpSpPr>
        <p:grpSpPr>
          <a:xfrm>
            <a:off x="5364088" y="1196752"/>
            <a:ext cx="3096344" cy="4072723"/>
            <a:chOff x="5652120" y="188640"/>
            <a:chExt cx="3096344" cy="4072723"/>
          </a:xfrm>
        </p:grpSpPr>
        <p:grpSp>
          <p:nvGrpSpPr>
            <p:cNvPr id="6" name="Group 4"/>
            <p:cNvGrpSpPr>
              <a:grpSpLocks/>
            </p:cNvGrpSpPr>
            <p:nvPr/>
          </p:nvGrpSpPr>
          <p:grpSpPr bwMode="auto">
            <a:xfrm>
              <a:off x="5652120" y="188640"/>
              <a:ext cx="3096344" cy="4072723"/>
              <a:chOff x="204" y="1094"/>
              <a:chExt cx="2219" cy="2656"/>
            </a:xfrm>
          </p:grpSpPr>
          <p:pic>
            <p:nvPicPr>
              <p:cNvPr id="248837" name="Picture 5" descr="ringanimation2M">
                <a:hlinkClick r:id="rId6"/>
              </p:cNvPr>
              <p:cNvPicPr>
                <a:picLocks noChangeAspect="1" noChangeArrowheads="1" noCrop="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204" y="1094"/>
                <a:ext cx="2219" cy="2656"/>
              </a:xfrm>
              <a:prstGeom prst="rect">
                <a:avLst/>
              </a:prstGeom>
              <a:ln>
                <a:noFill/>
              </a:ln>
              <a:effectLst>
                <a:outerShdw blurRad="292100" dist="139700" dir="2700000" algn="tl" rotWithShape="0">
                  <a:srgbClr val="333333">
                    <a:alpha val="65000"/>
                  </a:srgbClr>
                </a:outerShdw>
              </a:effectLst>
            </p:spPr>
          </p:pic>
          <p:sp>
            <p:nvSpPr>
              <p:cNvPr id="248841" name="Text Box 9"/>
              <p:cNvSpPr txBox="1">
                <a:spLocks noChangeArrowheads="1"/>
              </p:cNvSpPr>
              <p:nvPr/>
            </p:nvSpPr>
            <p:spPr bwMode="auto">
              <a:xfrm>
                <a:off x="250" y="2523"/>
                <a:ext cx="680" cy="359"/>
              </a:xfrm>
              <a:prstGeom prst="rect">
                <a:avLst/>
              </a:prstGeom>
              <a:noFill/>
              <a:ln w="9525">
                <a:noFill/>
                <a:miter lim="800000"/>
                <a:headEnd/>
                <a:tailEnd/>
              </a:ln>
              <a:effectLst/>
            </p:spPr>
            <p:txBody>
              <a:bodyPr>
                <a:spAutoFit/>
              </a:bodyPr>
              <a:lstStyle/>
              <a:p>
                <a:pPr algn="ctr">
                  <a:spcBef>
                    <a:spcPct val="50000"/>
                  </a:spcBef>
                </a:pPr>
                <a:endParaRPr kumimoji="0" lang="en-US" altLang="ja-JP" sz="1600" b="1" dirty="0">
                  <a:solidFill>
                    <a:prstClr val="black"/>
                  </a:solidFill>
                </a:endParaRPr>
              </a:p>
            </p:txBody>
          </p:sp>
        </p:grpSp>
        <p:sp>
          <p:nvSpPr>
            <p:cNvPr id="131" name="正方形/長方形 130"/>
            <p:cNvSpPr/>
            <p:nvPr/>
          </p:nvSpPr>
          <p:spPr>
            <a:xfrm>
              <a:off x="8100392" y="404664"/>
              <a:ext cx="64807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2" name="正方形/長方形 131"/>
            <p:cNvSpPr/>
            <p:nvPr/>
          </p:nvSpPr>
          <p:spPr>
            <a:xfrm>
              <a:off x="7884368" y="2284363"/>
              <a:ext cx="7200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3" name="正方形/長方形 132"/>
            <p:cNvSpPr/>
            <p:nvPr/>
          </p:nvSpPr>
          <p:spPr>
            <a:xfrm>
              <a:off x="7668344" y="3140968"/>
              <a:ext cx="792088"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pic>
        <p:nvPicPr>
          <p:cNvPr id="158" name="図 157" descr="bellillust01H.gif"/>
          <p:cNvPicPr>
            <a:picLocks noChangeAspect="1"/>
          </p:cNvPicPr>
          <p:nvPr/>
        </p:nvPicPr>
        <p:blipFill>
          <a:blip r:embed="rId8" cstate="print">
            <a:extLst>
              <a:ext uri="{28A0092B-C50C-407E-A947-70E740481C1C}">
                <a14:useLocalDpi xmlns:a14="http://schemas.microsoft.com/office/drawing/2010/main" xmlns="" val="0"/>
              </a:ext>
            </a:extLst>
          </a:blip>
          <a:srcRect l="3906" t="1493" r="2343" b="3698"/>
          <a:stretch>
            <a:fillRect/>
          </a:stretch>
        </p:blipFill>
        <p:spPr>
          <a:xfrm>
            <a:off x="7362040" y="136525"/>
            <a:ext cx="1781960" cy="1381019"/>
          </a:xfrm>
          <a:prstGeom prst="rect">
            <a:avLst/>
          </a:prstGeom>
          <a:ln>
            <a:noFill/>
          </a:ln>
          <a:effectLst>
            <a:outerShdw blurRad="292100" dist="139700" dir="2700000" algn="tl" rotWithShape="0">
              <a:srgbClr val="333333">
                <a:alpha val="65000"/>
              </a:srgbClr>
            </a:outerShdw>
          </a:effectLst>
        </p:spPr>
      </p:pic>
      <p:pic>
        <p:nvPicPr>
          <p:cNvPr id="151" name="Picture 31" descr="KEK electron linac"/>
          <p:cNvPicPr>
            <a:picLocks noChangeAspect="1" noChangeArrowheads="1"/>
          </p:cNvPicPr>
          <p:nvPr/>
        </p:nvPicPr>
        <p:blipFill>
          <a:blip r:embed="rId9" cstate="screen">
            <a:extLst>
              <a:ext uri="{28A0092B-C50C-407E-A947-70E740481C1C}">
                <a14:useLocalDpi xmlns:a14="http://schemas.microsoft.com/office/drawing/2010/main" xmlns="" val="0"/>
              </a:ext>
            </a:extLst>
          </a:blip>
          <a:srcRect/>
          <a:stretch>
            <a:fillRect/>
          </a:stretch>
        </p:blipFill>
        <p:spPr bwMode="auto">
          <a:xfrm>
            <a:off x="5493358" y="5318168"/>
            <a:ext cx="2189731" cy="1440160"/>
          </a:xfrm>
          <a:prstGeom prst="rect">
            <a:avLst/>
          </a:prstGeom>
          <a:ln>
            <a:noFill/>
          </a:ln>
          <a:effectLst>
            <a:outerShdw blurRad="292100" dist="139700" dir="2700000" algn="tl" rotWithShape="0">
              <a:srgbClr val="333333">
                <a:alpha val="65000"/>
              </a:srgbClr>
            </a:outerShdw>
          </a:effectLst>
        </p:spPr>
      </p:pic>
      <p:sp>
        <p:nvSpPr>
          <p:cNvPr id="34" name="Line 23"/>
          <p:cNvSpPr>
            <a:spLocks noChangeShapeType="1"/>
          </p:cNvSpPr>
          <p:nvPr/>
        </p:nvSpPr>
        <p:spPr bwMode="auto">
          <a:xfrm flipV="1">
            <a:off x="7596336" y="1124744"/>
            <a:ext cx="216024" cy="648072"/>
          </a:xfrm>
          <a:prstGeom prst="line">
            <a:avLst/>
          </a:prstGeom>
          <a:noFill/>
          <a:ln w="38100">
            <a:solidFill>
              <a:srgbClr val="00FFFF"/>
            </a:solidFill>
            <a:prstDash val="sysDot"/>
            <a:round/>
            <a:headEnd/>
            <a:tailEnd type="stealth" w="lg" len="lg"/>
          </a:ln>
          <a:effectLst/>
        </p:spPr>
        <p:txBody>
          <a:bodyPr/>
          <a:lstStyle/>
          <a:p>
            <a:endParaRPr lang="ja-JP" altLang="en-US">
              <a:solidFill>
                <a:prstClr val="black"/>
              </a:solidFill>
            </a:endParaRPr>
          </a:p>
        </p:txBody>
      </p:sp>
      <p:sp>
        <p:nvSpPr>
          <p:cNvPr id="35" name="Text Box 24"/>
          <p:cNvSpPr txBox="1">
            <a:spLocks noChangeArrowheads="1"/>
          </p:cNvSpPr>
          <p:nvPr/>
        </p:nvSpPr>
        <p:spPr bwMode="auto">
          <a:xfrm>
            <a:off x="3635896" y="116632"/>
            <a:ext cx="3400240" cy="830997"/>
          </a:xfrm>
          <a:prstGeom prst="rect">
            <a:avLst/>
          </a:prstGeom>
          <a:noFill/>
          <a:ln w="9525">
            <a:noFill/>
            <a:miter lim="800000"/>
            <a:headEnd/>
            <a:tailEnd/>
          </a:ln>
          <a:effectLst/>
        </p:spPr>
        <p:txBody>
          <a:bodyPr wrap="square">
            <a:spAutoFit/>
          </a:bodyPr>
          <a:lstStyle/>
          <a:p>
            <a:pPr algn="ctr"/>
            <a:r>
              <a:rPr lang="en-US" altLang="ja-JP" sz="2400" b="1" dirty="0" smtClean="0">
                <a:solidFill>
                  <a:srgbClr val="FFFF00"/>
                </a:solidFill>
                <a:effectLst>
                  <a:outerShdw blurRad="38100" dist="38100" dir="2700000" algn="tl">
                    <a:srgbClr val="000000">
                      <a:alpha val="43137"/>
                    </a:srgbClr>
                  </a:outerShdw>
                </a:effectLst>
                <a:latin typeface="Comic Sans MS" pitchFamily="66" charset="0"/>
              </a:rPr>
              <a:t>e</a:t>
            </a:r>
            <a:r>
              <a:rPr lang="en-US" altLang="ja-JP" sz="2400" b="1" baseline="30000" dirty="0" smtClean="0">
                <a:solidFill>
                  <a:srgbClr val="FFFF00"/>
                </a:solidFill>
                <a:effectLst>
                  <a:outerShdw blurRad="38100" dist="38100" dir="2700000" algn="tl">
                    <a:srgbClr val="000000">
                      <a:alpha val="43137"/>
                    </a:srgbClr>
                  </a:outerShdw>
                </a:effectLst>
                <a:latin typeface="Comic Sans MS" pitchFamily="66" charset="0"/>
              </a:rPr>
              <a:t>-</a:t>
            </a:r>
            <a:r>
              <a:rPr lang="en-US" altLang="ja-JP" sz="2400" b="1" dirty="0" smtClean="0">
                <a:solidFill>
                  <a:srgbClr val="FFFF00"/>
                </a:solidFill>
                <a:effectLst>
                  <a:outerShdw blurRad="38100" dist="38100" dir="2700000" algn="tl">
                    <a:srgbClr val="000000">
                      <a:alpha val="43137"/>
                    </a:srgbClr>
                  </a:outerShdw>
                </a:effectLst>
                <a:latin typeface="Comic Sans MS" pitchFamily="66" charset="0"/>
              </a:rPr>
              <a:t>/e</a:t>
            </a:r>
            <a:r>
              <a:rPr lang="en-US" altLang="ja-JP" sz="2400" b="1" baseline="30000" dirty="0" smtClean="0">
                <a:solidFill>
                  <a:srgbClr val="FFFF00"/>
                </a:solidFill>
                <a:effectLst>
                  <a:outerShdw blurRad="38100" dist="38100" dir="2700000" algn="tl">
                    <a:srgbClr val="000000">
                      <a:alpha val="43137"/>
                    </a:srgbClr>
                  </a:outerShdw>
                </a:effectLst>
                <a:latin typeface="Comic Sans MS" pitchFamily="66" charset="0"/>
              </a:rPr>
              <a:t>+</a:t>
            </a:r>
            <a:r>
              <a:rPr lang="en-US" altLang="ja-JP" sz="2400" b="1" dirty="0" smtClean="0">
                <a:solidFill>
                  <a:srgbClr val="FFFF00"/>
                </a:solidFill>
                <a:effectLst>
                  <a:outerShdw blurRad="38100" dist="38100" dir="2700000" algn="tl">
                    <a:srgbClr val="000000">
                      <a:alpha val="43137"/>
                    </a:srgbClr>
                  </a:outerShdw>
                </a:effectLst>
                <a:latin typeface="Comic Sans MS" pitchFamily="66" charset="0"/>
              </a:rPr>
              <a:t> Collider</a:t>
            </a:r>
          </a:p>
          <a:p>
            <a:pPr algn="ctr"/>
            <a:r>
              <a:rPr lang="en-US" altLang="ja-JP" sz="2400" b="1" dirty="0" smtClean="0">
                <a:solidFill>
                  <a:srgbClr val="FFFF00"/>
                </a:solidFill>
                <a:effectLst>
                  <a:outerShdw blurRad="38100" dist="38100" dir="2700000" algn="tl">
                    <a:srgbClr val="000000">
                      <a:alpha val="43137"/>
                    </a:srgbClr>
                  </a:outerShdw>
                </a:effectLst>
                <a:latin typeface="Comic Sans MS" pitchFamily="66" charset="0"/>
              </a:rPr>
              <a:t>KEKB -&gt; SuperKEKB</a:t>
            </a:r>
            <a:endParaRPr lang="en-US" altLang="ja-JP" sz="2400" b="1" dirty="0">
              <a:solidFill>
                <a:srgbClr val="FFFF00"/>
              </a:solidFill>
              <a:effectLst>
                <a:outerShdw blurRad="38100" dist="38100" dir="2700000" algn="tl">
                  <a:srgbClr val="000000">
                    <a:alpha val="43137"/>
                  </a:srgbClr>
                </a:outerShdw>
              </a:effectLst>
              <a:latin typeface="Comic Sans MS" pitchFamily="66" charset="0"/>
            </a:endParaRPr>
          </a:p>
        </p:txBody>
      </p:sp>
      <p:sp>
        <p:nvSpPr>
          <p:cNvPr id="36" name="右矢印 35"/>
          <p:cNvSpPr/>
          <p:nvPr/>
        </p:nvSpPr>
        <p:spPr>
          <a:xfrm rot="19606791">
            <a:off x="4310575" y="3364736"/>
            <a:ext cx="639938" cy="288032"/>
          </a:xfrm>
          <a:prstGeom prst="rightArrow">
            <a:avLst>
              <a:gd name="adj1" fmla="val 50000"/>
              <a:gd name="adj2" fmla="val 98127"/>
            </a:avLst>
          </a:prstGeom>
          <a:solidFill>
            <a:schemeClr val="accent2">
              <a:lumMod val="20000"/>
              <a:lumOff val="80000"/>
            </a:schemeClr>
          </a:solidFill>
          <a:ln>
            <a:solidFill>
              <a:schemeClr val="accent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7" name="Text Box 14"/>
          <p:cNvSpPr txBox="1">
            <a:spLocks noChangeArrowheads="1"/>
          </p:cNvSpPr>
          <p:nvPr/>
        </p:nvSpPr>
        <p:spPr bwMode="auto">
          <a:xfrm>
            <a:off x="6588224" y="2564904"/>
            <a:ext cx="1031051" cy="480131"/>
          </a:xfrm>
          <a:prstGeom prst="rect">
            <a:avLst/>
          </a:prstGeom>
          <a:noFill/>
          <a:ln w="9525">
            <a:noFill/>
            <a:miter lim="800000"/>
            <a:headEnd/>
            <a:tailEnd/>
          </a:ln>
          <a:effectLst/>
        </p:spPr>
        <p:txBody>
          <a:bodyPr wrap="none">
            <a:spAutoFit/>
          </a:bodyPr>
          <a:lstStyle/>
          <a:p>
            <a:pPr algn="ctr">
              <a:lnSpc>
                <a:spcPct val="70000"/>
              </a:lnSpc>
            </a:pPr>
            <a:r>
              <a:rPr lang="en-US" altLang="ja-JP" b="1" dirty="0">
                <a:solidFill>
                  <a:srgbClr val="FF0000"/>
                </a:solidFill>
                <a:latin typeface="Myriad Condensed Web" pitchFamily="34" charset="0"/>
              </a:rPr>
              <a:t>3.5 GeV</a:t>
            </a:r>
          </a:p>
          <a:p>
            <a:pPr algn="ctr">
              <a:lnSpc>
                <a:spcPct val="70000"/>
              </a:lnSpc>
            </a:pPr>
            <a:r>
              <a:rPr lang="en-US" altLang="ja-JP" b="1" dirty="0">
                <a:solidFill>
                  <a:srgbClr val="FF0000"/>
                </a:solidFill>
                <a:latin typeface="Myriad Condensed Web" pitchFamily="34" charset="0"/>
              </a:rPr>
              <a:t>e</a:t>
            </a:r>
            <a:r>
              <a:rPr lang="en-US" altLang="ja-JP" b="1" baseline="30000" dirty="0">
                <a:solidFill>
                  <a:srgbClr val="FF0000"/>
                </a:solidFill>
                <a:latin typeface="Myriad Condensed Web" pitchFamily="34" charset="0"/>
              </a:rPr>
              <a:t>+</a:t>
            </a:r>
          </a:p>
        </p:txBody>
      </p:sp>
      <p:sp>
        <p:nvSpPr>
          <p:cNvPr id="38" name="Text Box 15"/>
          <p:cNvSpPr txBox="1">
            <a:spLocks noChangeArrowheads="1"/>
          </p:cNvSpPr>
          <p:nvPr/>
        </p:nvSpPr>
        <p:spPr bwMode="auto">
          <a:xfrm>
            <a:off x="6300192" y="1916832"/>
            <a:ext cx="838691" cy="480131"/>
          </a:xfrm>
          <a:prstGeom prst="rect">
            <a:avLst/>
          </a:prstGeom>
          <a:noFill/>
          <a:ln w="9525">
            <a:noFill/>
            <a:miter lim="800000"/>
            <a:headEnd/>
            <a:tailEnd/>
          </a:ln>
          <a:effectLst/>
        </p:spPr>
        <p:txBody>
          <a:bodyPr wrap="none">
            <a:spAutoFit/>
          </a:bodyPr>
          <a:lstStyle/>
          <a:p>
            <a:pPr algn="ctr">
              <a:lnSpc>
                <a:spcPct val="70000"/>
              </a:lnSpc>
            </a:pPr>
            <a:r>
              <a:rPr lang="en-US" altLang="ja-JP" b="1" dirty="0">
                <a:solidFill>
                  <a:srgbClr val="0000FF"/>
                </a:solidFill>
                <a:latin typeface="Myriad Condensed Web" pitchFamily="34" charset="0"/>
              </a:rPr>
              <a:t>8 GeV</a:t>
            </a:r>
          </a:p>
          <a:p>
            <a:pPr algn="ctr">
              <a:lnSpc>
                <a:spcPct val="70000"/>
              </a:lnSpc>
            </a:pPr>
            <a:r>
              <a:rPr lang="en-US" altLang="ja-JP" b="1" dirty="0">
                <a:solidFill>
                  <a:srgbClr val="0000FF"/>
                </a:solidFill>
                <a:latin typeface="Myriad Condensed Web" pitchFamily="34" charset="0"/>
              </a:rPr>
              <a:t>e</a:t>
            </a:r>
            <a:r>
              <a:rPr lang="en-US" altLang="ja-JP" b="1" baseline="30000" dirty="0">
                <a:solidFill>
                  <a:srgbClr val="0000FF"/>
                </a:solidFill>
                <a:latin typeface="Myriad Condensed Web" pitchFamily="34" charset="0"/>
              </a:rPr>
              <a:t>-</a:t>
            </a:r>
          </a:p>
        </p:txBody>
      </p:sp>
      <p:sp>
        <p:nvSpPr>
          <p:cNvPr id="39" name="Text Box 6"/>
          <p:cNvSpPr txBox="1">
            <a:spLocks noChangeArrowheads="1"/>
          </p:cNvSpPr>
          <p:nvPr/>
        </p:nvSpPr>
        <p:spPr bwMode="auto">
          <a:xfrm>
            <a:off x="5868144" y="4005064"/>
            <a:ext cx="1008113" cy="338554"/>
          </a:xfrm>
          <a:prstGeom prst="rect">
            <a:avLst/>
          </a:prstGeom>
          <a:solidFill>
            <a:schemeClr val="bg1"/>
          </a:solidFill>
          <a:ln w="9525">
            <a:noFill/>
            <a:miter lim="800000"/>
            <a:headEnd/>
            <a:tailEnd/>
          </a:ln>
          <a:effectLst/>
        </p:spPr>
        <p:txBody>
          <a:bodyPr wrap="square">
            <a:spAutoFit/>
          </a:bodyPr>
          <a:lstStyle/>
          <a:p>
            <a:r>
              <a:rPr lang="en-US" altLang="ja-JP" sz="1600" b="1" dirty="0">
                <a:solidFill>
                  <a:prstClr val="black"/>
                </a:solidFill>
              </a:rPr>
              <a:t>e</a:t>
            </a:r>
            <a:r>
              <a:rPr lang="en-US" altLang="ja-JP" sz="1600" b="1" baseline="30000" dirty="0">
                <a:solidFill>
                  <a:prstClr val="black"/>
                </a:solidFill>
              </a:rPr>
              <a:t>+</a:t>
            </a:r>
            <a:r>
              <a:rPr lang="en-US" altLang="ja-JP" sz="1600" b="1" dirty="0">
                <a:solidFill>
                  <a:prstClr val="black"/>
                </a:solidFill>
              </a:rPr>
              <a:t> source</a:t>
            </a:r>
          </a:p>
        </p:txBody>
      </p:sp>
      <p:sp>
        <p:nvSpPr>
          <p:cNvPr id="40" name="Text Box 7"/>
          <p:cNvSpPr txBox="1">
            <a:spLocks noChangeArrowheads="1"/>
          </p:cNvSpPr>
          <p:nvPr/>
        </p:nvSpPr>
        <p:spPr bwMode="auto">
          <a:xfrm>
            <a:off x="7380312" y="3356992"/>
            <a:ext cx="934759" cy="620402"/>
          </a:xfrm>
          <a:prstGeom prst="rect">
            <a:avLst/>
          </a:prstGeom>
          <a:solidFill>
            <a:schemeClr val="bg1"/>
          </a:solidFill>
          <a:ln w="9525">
            <a:noFill/>
            <a:miter lim="800000"/>
            <a:headEnd/>
            <a:tailEnd/>
          </a:ln>
          <a:effectLst/>
        </p:spPr>
        <p:txBody>
          <a:bodyPr wrap="none">
            <a:spAutoFit/>
          </a:bodyPr>
          <a:lstStyle/>
          <a:p>
            <a:pPr algn="ctr"/>
            <a:r>
              <a:rPr lang="en-US" altLang="ja-JP" sz="1600" b="1" dirty="0">
                <a:solidFill>
                  <a:prstClr val="black"/>
                </a:solidFill>
              </a:rPr>
              <a:t>Ares RF</a:t>
            </a:r>
          </a:p>
          <a:p>
            <a:pPr algn="ctr"/>
            <a:r>
              <a:rPr lang="en-US" altLang="ja-JP" sz="1600" b="1" dirty="0">
                <a:solidFill>
                  <a:prstClr val="black"/>
                </a:solidFill>
              </a:rPr>
              <a:t> cavity</a:t>
            </a:r>
          </a:p>
        </p:txBody>
      </p:sp>
      <p:sp>
        <p:nvSpPr>
          <p:cNvPr id="41" name="Text Box 8"/>
          <p:cNvSpPr txBox="1">
            <a:spLocks noChangeArrowheads="1"/>
          </p:cNvSpPr>
          <p:nvPr/>
        </p:nvSpPr>
        <p:spPr bwMode="auto">
          <a:xfrm>
            <a:off x="5364089" y="1484784"/>
            <a:ext cx="1440160" cy="338554"/>
          </a:xfrm>
          <a:prstGeom prst="rect">
            <a:avLst/>
          </a:prstGeom>
          <a:noFill/>
          <a:ln w="9525">
            <a:noFill/>
            <a:miter lim="800000"/>
            <a:headEnd/>
            <a:tailEnd/>
          </a:ln>
          <a:effectLst/>
        </p:spPr>
        <p:txBody>
          <a:bodyPr wrap="square">
            <a:spAutoFit/>
          </a:bodyPr>
          <a:lstStyle/>
          <a:p>
            <a:pPr>
              <a:spcBef>
                <a:spcPct val="50000"/>
              </a:spcBef>
            </a:pPr>
            <a:r>
              <a:rPr kumimoji="0" lang="en-US" altLang="ja-JP" sz="1600" b="1" dirty="0">
                <a:solidFill>
                  <a:prstClr val="black"/>
                </a:solidFill>
              </a:rPr>
              <a:t>SCC RF(HER)</a:t>
            </a:r>
          </a:p>
        </p:txBody>
      </p:sp>
      <p:pic>
        <p:nvPicPr>
          <p:cNvPr id="156" name="Picture 22" descr="fuji_arescavity"/>
          <p:cNvPicPr>
            <a:picLocks noChangeAspect="1" noChangeArrowheads="1"/>
          </p:cNvPicPr>
          <p:nvPr/>
        </p:nvPicPr>
        <p:blipFill>
          <a:blip r:embed="rId10" cstate="screen">
            <a:extLst>
              <a:ext uri="{28A0092B-C50C-407E-A947-70E740481C1C}">
                <a14:useLocalDpi xmlns:a14="http://schemas.microsoft.com/office/drawing/2010/main" xmlns="" val="0"/>
              </a:ext>
            </a:extLst>
          </a:blip>
          <a:srcRect/>
          <a:stretch>
            <a:fillRect/>
          </a:stretch>
        </p:blipFill>
        <p:spPr bwMode="auto">
          <a:xfrm>
            <a:off x="7812360" y="3933056"/>
            <a:ext cx="1331640" cy="1895749"/>
          </a:xfrm>
          <a:prstGeom prst="rect">
            <a:avLst/>
          </a:prstGeom>
          <a:ln>
            <a:noFill/>
          </a:ln>
          <a:effectLst>
            <a:outerShdw blurRad="292100" dist="139700" dir="2700000" algn="tl" rotWithShape="0">
              <a:srgbClr val="333333">
                <a:alpha val="65000"/>
              </a:srgbClr>
            </a:outerShdw>
          </a:effectLst>
        </p:spPr>
      </p:pic>
      <p:sp>
        <p:nvSpPr>
          <p:cNvPr id="161" name="Line 23"/>
          <p:cNvSpPr>
            <a:spLocks noChangeShapeType="1"/>
          </p:cNvSpPr>
          <p:nvPr/>
        </p:nvSpPr>
        <p:spPr bwMode="auto">
          <a:xfrm>
            <a:off x="7740352" y="2996952"/>
            <a:ext cx="720080" cy="1152127"/>
          </a:xfrm>
          <a:prstGeom prst="line">
            <a:avLst/>
          </a:prstGeom>
          <a:noFill/>
          <a:ln w="38100">
            <a:solidFill>
              <a:srgbClr val="00FFFF"/>
            </a:solidFill>
            <a:prstDash val="sysDot"/>
            <a:round/>
            <a:headEnd/>
            <a:tailEnd type="stealth" w="lg" len="lg"/>
          </a:ln>
          <a:effectLst/>
        </p:spPr>
        <p:txBody>
          <a:bodyPr/>
          <a:lstStyle/>
          <a:p>
            <a:endParaRPr lang="ja-JP" altLang="en-US">
              <a:solidFill>
                <a:prstClr val="black"/>
              </a:solidFill>
            </a:endParaRPr>
          </a:p>
        </p:txBody>
      </p:sp>
      <p:sp>
        <p:nvSpPr>
          <p:cNvPr id="160" name="Line 24"/>
          <p:cNvSpPr>
            <a:spLocks noChangeShapeType="1"/>
          </p:cNvSpPr>
          <p:nvPr/>
        </p:nvSpPr>
        <p:spPr bwMode="auto">
          <a:xfrm flipH="1">
            <a:off x="6588224" y="4005064"/>
            <a:ext cx="360040" cy="1152128"/>
          </a:xfrm>
          <a:prstGeom prst="line">
            <a:avLst/>
          </a:prstGeom>
          <a:noFill/>
          <a:ln w="38100">
            <a:solidFill>
              <a:srgbClr val="00FFFF"/>
            </a:solidFill>
            <a:prstDash val="sysDot"/>
            <a:round/>
            <a:headEnd/>
            <a:tailEnd type="stealth" w="lg" len="lg"/>
          </a:ln>
          <a:effectLst/>
        </p:spPr>
        <p:txBody>
          <a:bodyPr/>
          <a:lstStyle/>
          <a:p>
            <a:endParaRPr lang="ja-JP" altLang="en-US">
              <a:solidFill>
                <a:prstClr val="black"/>
              </a:solidFill>
            </a:endParaRPr>
          </a:p>
        </p:txBody>
      </p:sp>
      <p:sp>
        <p:nvSpPr>
          <p:cNvPr id="159" name="テキスト ボックス 158"/>
          <p:cNvSpPr txBox="1"/>
          <p:nvPr/>
        </p:nvSpPr>
        <p:spPr>
          <a:xfrm>
            <a:off x="7751759" y="1484784"/>
            <a:ext cx="1392241" cy="338554"/>
          </a:xfrm>
          <a:prstGeom prst="rect">
            <a:avLst/>
          </a:prstGeom>
          <a:noFill/>
        </p:spPr>
        <p:txBody>
          <a:bodyPr wrap="none" rtlCol="0">
            <a:spAutoFit/>
          </a:bodyPr>
          <a:lstStyle/>
          <a:p>
            <a:r>
              <a:rPr lang="en-US" altLang="ja-JP" sz="1600" b="1" dirty="0" smtClean="0">
                <a:solidFill>
                  <a:srgbClr val="FFC000"/>
                </a:solidFill>
                <a:effectLst>
                  <a:outerShdw blurRad="38100" dist="38100" dir="2700000" algn="tl">
                    <a:srgbClr val="000000">
                      <a:alpha val="43137"/>
                    </a:srgbClr>
                  </a:outerShdw>
                </a:effectLst>
              </a:rPr>
              <a:t>Belle Detector</a:t>
            </a:r>
            <a:endParaRPr lang="ja-JP" altLang="en-US" sz="1600" b="1" dirty="0">
              <a:solidFill>
                <a:srgbClr val="FFC000"/>
              </a:solidFill>
              <a:effectLst>
                <a:outerShdw blurRad="38100" dist="38100" dir="2700000" algn="tl">
                  <a:srgbClr val="000000">
                    <a:alpha val="43137"/>
                  </a:srgbClr>
                </a:outerShdw>
              </a:effectLst>
            </a:endParaRPr>
          </a:p>
        </p:txBody>
      </p:sp>
      <p:sp>
        <p:nvSpPr>
          <p:cNvPr id="42" name="テキスト ボックス 41"/>
          <p:cNvSpPr txBox="1"/>
          <p:nvPr/>
        </p:nvSpPr>
        <p:spPr>
          <a:xfrm rot="16200000">
            <a:off x="-1036916" y="4544825"/>
            <a:ext cx="2443169" cy="338554"/>
          </a:xfrm>
          <a:prstGeom prst="rect">
            <a:avLst/>
          </a:prstGeom>
          <a:solidFill>
            <a:schemeClr val="bg1"/>
          </a:solidFill>
          <a:ln>
            <a:noFill/>
          </a:ln>
        </p:spPr>
        <p:txBody>
          <a:bodyPr wrap="none" rtlCol="0">
            <a:spAutoFit/>
          </a:bodyPr>
          <a:lstStyle/>
          <a:p>
            <a:r>
              <a:rPr lang="en-US" altLang="ja-JP" sz="1600" b="1" dirty="0" smtClean="0">
                <a:solidFill>
                  <a:prstClr val="black"/>
                </a:solidFill>
              </a:rPr>
              <a:t>Peak  Luminosity  (cm</a:t>
            </a:r>
            <a:r>
              <a:rPr lang="en-US" altLang="ja-JP" sz="1600" b="1" baseline="30000" dirty="0" smtClean="0">
                <a:solidFill>
                  <a:prstClr val="black"/>
                </a:solidFill>
              </a:rPr>
              <a:t>-2</a:t>
            </a:r>
            <a:r>
              <a:rPr lang="en-US" altLang="ja-JP" sz="1600" b="1" dirty="0" smtClean="0">
                <a:solidFill>
                  <a:prstClr val="black"/>
                </a:solidFill>
              </a:rPr>
              <a:t> s</a:t>
            </a:r>
            <a:r>
              <a:rPr lang="en-US" altLang="ja-JP" sz="1600" b="1" baseline="30000" dirty="0" smtClean="0">
                <a:solidFill>
                  <a:prstClr val="black"/>
                </a:solidFill>
              </a:rPr>
              <a:t>-1</a:t>
            </a:r>
            <a:r>
              <a:rPr lang="en-US" altLang="ja-JP" sz="1600" b="1" dirty="0" smtClean="0">
                <a:solidFill>
                  <a:prstClr val="black"/>
                </a:solidFill>
              </a:rPr>
              <a:t>)</a:t>
            </a:r>
            <a:endParaRPr lang="ja-JP" altLang="en-US" sz="1600" b="1" dirty="0">
              <a:solidFill>
                <a:prstClr val="black"/>
              </a:solidFill>
            </a:endParaRPr>
          </a:p>
        </p:txBody>
      </p:sp>
      <p:sp>
        <p:nvSpPr>
          <p:cNvPr id="7" name="スライド番号プレースホルダー 6"/>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6</a:t>
            </a:fld>
            <a:endParaRPr lang="ja-JP" altLang="en-US">
              <a:solidFill>
                <a:prstClr val="black">
                  <a:tint val="75000"/>
                </a:prstClr>
              </a:solidFill>
            </a:endParaRPr>
          </a:p>
        </p:txBody>
      </p:sp>
    </p:spTree>
    <p:extLst>
      <p:ext uri="{BB962C8B-B14F-4D97-AF65-F5344CB8AC3E}">
        <p14:creationId xmlns:p14="http://schemas.microsoft.com/office/powerpoint/2010/main" xmlns="" val="2452739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dissolve">
                                      <p:cBhvr>
                                        <p:cTn id="10" dur="500"/>
                                        <p:tgtEl>
                                          <p:spTgt spid="4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63"/>
                                        </p:tgtEl>
                                        <p:attrNameLst>
                                          <p:attrName>style.visibility</p:attrName>
                                        </p:attrNameLst>
                                      </p:cBhvr>
                                      <p:to>
                                        <p:strVal val="visible"/>
                                      </p:to>
                                    </p:set>
                                    <p:animEffect transition="in" filter="dissolve">
                                      <p:cBhvr>
                                        <p:cTn id="15" dur="500"/>
                                        <p:tgtEl>
                                          <p:spTgt spid="16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62"/>
                                        </p:tgtEl>
                                        <p:attrNameLst>
                                          <p:attrName>style.visibility</p:attrName>
                                        </p:attrNameLst>
                                      </p:cBhvr>
                                      <p:to>
                                        <p:strVal val="visible"/>
                                      </p:to>
                                    </p:set>
                                    <p:animEffect transition="in" filter="dissolve">
                                      <p:cBhvr>
                                        <p:cTn id="20" dur="500"/>
                                        <p:tgtEl>
                                          <p:spTgt spid="16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139"/>
                                        </p:tgtEl>
                                        <p:attrNameLst>
                                          <p:attrName>style.visibility</p:attrName>
                                        </p:attrNameLst>
                                      </p:cBhvr>
                                      <p:to>
                                        <p:strVal val="visible"/>
                                      </p:to>
                                    </p:set>
                                    <p:animEffect transition="in" filter="dissolve">
                                      <p:cBhvr>
                                        <p:cTn id="29" dur="500"/>
                                        <p:tgtEl>
                                          <p:spTgt spid="139"/>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dissolve">
                                      <p:cBhvr>
                                        <p:cTn id="33" dur="500"/>
                                        <p:tgtEl>
                                          <p:spTgt spid="4"/>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62" grpId="0" animBg="1"/>
      <p:bldP spid="163" grpId="0" animBg="1"/>
      <p:bldP spid="36" grpId="0" animBg="1"/>
      <p:bldP spid="4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60</a:t>
            </a:fld>
            <a:endParaRPr kumimoji="1" lang="ja-JP" altLang="en-US"/>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17378" y="72009"/>
            <a:ext cx="4775924" cy="3426104"/>
          </a:xfrm>
          <a:prstGeom prst="rect">
            <a:avLst/>
          </a:prstGeom>
          <a:ln>
            <a:noFill/>
          </a:ln>
          <a:effectLst>
            <a:outerShdw blurRad="292100" dist="139700" dir="2700000" algn="tl" rotWithShape="0">
              <a:srgbClr val="333333">
                <a:alpha val="65000"/>
              </a:srgbClr>
            </a:outerShdw>
          </a:effectLst>
        </p:spPr>
      </p:pic>
      <p:pic>
        <p:nvPicPr>
          <p:cNvPr id="4" name="図 3"/>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17378" y="3596240"/>
            <a:ext cx="4775924" cy="3261760"/>
          </a:xfrm>
          <a:prstGeom prst="rect">
            <a:avLst/>
          </a:prstGeom>
          <a:ln>
            <a:noFill/>
          </a:ln>
          <a:effectLst>
            <a:outerShdw blurRad="292100" dist="139700" dir="2700000" algn="tl" rotWithShape="0">
              <a:srgbClr val="333333">
                <a:alpha val="65000"/>
              </a:srgbClr>
            </a:outerShdw>
          </a:effectLst>
        </p:spPr>
      </p:pic>
      <p:grpSp>
        <p:nvGrpSpPr>
          <p:cNvPr id="8" name="グループ化 7"/>
          <p:cNvGrpSpPr/>
          <p:nvPr/>
        </p:nvGrpSpPr>
        <p:grpSpPr>
          <a:xfrm>
            <a:off x="5220072" y="116632"/>
            <a:ext cx="3668233" cy="6636472"/>
            <a:chOff x="5220072" y="116632"/>
            <a:chExt cx="3668233" cy="6636472"/>
          </a:xfrm>
        </p:grpSpPr>
        <p:pic>
          <p:nvPicPr>
            <p:cNvPr id="5" name="図 4"/>
            <p:cNvPicPr>
              <a:picLocks noChangeAspect="1"/>
            </p:cNvPicPr>
            <p:nvPr/>
          </p:nvPicPr>
          <p:blipFill rotWithShape="1">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rcRect/>
            <a:stretch/>
          </p:blipFill>
          <p:spPr>
            <a:xfrm>
              <a:off x="5318015" y="3596239"/>
              <a:ext cx="3472345" cy="3156865"/>
            </a:xfrm>
            <a:prstGeom prst="rect">
              <a:avLst/>
            </a:prstGeom>
          </p:spPr>
        </p:pic>
        <p:pic>
          <p:nvPicPr>
            <p:cNvPr id="6" name="図 5"/>
            <p:cNvPicPr>
              <a:picLocks noChangeAspect="1"/>
            </p:cNvPicPr>
            <p:nvPr/>
          </p:nvPicPr>
          <p:blipFill rotWithShape="1">
            <a:blip r:embed="rId6" cstate="print">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5865218" y="692696"/>
              <a:ext cx="2377938" cy="2700670"/>
            </a:xfrm>
            <a:prstGeom prst="rect">
              <a:avLst/>
            </a:prstGeom>
          </p:spPr>
        </p:pic>
        <p:pic>
          <p:nvPicPr>
            <p:cNvPr id="7" name="図 6"/>
            <p:cNvPicPr>
              <a:picLocks noChangeAspect="1"/>
            </p:cNvPicPr>
            <p:nvPr/>
          </p:nvPicPr>
          <p:blipFill rotWithShape="1">
            <a:blip r:embed="rId8" cstate="print">
              <a:extLst>
                <a:ext uri="{28A0092B-C50C-407E-A947-70E740481C1C}">
                  <a14:useLocalDpi xmlns:a14="http://schemas.microsoft.com/office/drawing/2010/main" xmlns="" val="0"/>
                </a:ext>
              </a:extLst>
            </a:blip>
            <a:srcRect/>
            <a:stretch/>
          </p:blipFill>
          <p:spPr>
            <a:xfrm>
              <a:off x="5220072" y="116632"/>
              <a:ext cx="3668233" cy="437743"/>
            </a:xfrm>
            <a:prstGeom prst="rect">
              <a:avLst/>
            </a:prstGeom>
          </p:spPr>
        </p:pic>
      </p:grpSp>
    </p:spTree>
    <p:extLst>
      <p:ext uri="{BB962C8B-B14F-4D97-AF65-F5344CB8AC3E}">
        <p14:creationId xmlns:p14="http://schemas.microsoft.com/office/powerpoint/2010/main" xmlns="" val="120032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61</a:t>
            </a:fld>
            <a:endParaRPr kumimoji="1" lang="ja-JP" altLang="en-US"/>
          </a:p>
        </p:txBody>
      </p:sp>
      <p:pic>
        <p:nvPicPr>
          <p:cNvPr id="4" name="図 3"/>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467544" y="548680"/>
            <a:ext cx="8256357" cy="5724514"/>
          </a:xfrm>
          <a:prstGeom prst="rect">
            <a:avLst/>
          </a:prstGeom>
        </p:spPr>
      </p:pic>
      <p:pic>
        <p:nvPicPr>
          <p:cNvPr id="5" name="図 4"/>
          <p:cNvPicPr>
            <a:picLocks noChangeAspect="1"/>
          </p:cNvPicPr>
          <p:nvPr/>
        </p:nvPicPr>
        <p:blipFill rotWithShape="1">
          <a:blip r:embed="rId4" cstate="print">
            <a:extLst>
              <a:ext uri="{28A0092B-C50C-407E-A947-70E740481C1C}">
                <a14:useLocalDpi xmlns:a14="http://schemas.microsoft.com/office/drawing/2010/main" xmlns="" val="0"/>
              </a:ext>
            </a:extLst>
          </a:blip>
          <a:srcRect l="4323" t="58350" r="39258"/>
          <a:stretch/>
        </p:blipFill>
        <p:spPr>
          <a:xfrm>
            <a:off x="1691680" y="5733256"/>
            <a:ext cx="3193806" cy="415690"/>
          </a:xfrm>
          <a:prstGeom prst="rect">
            <a:avLst/>
          </a:prstGeom>
        </p:spPr>
      </p:pic>
    </p:spTree>
    <p:extLst>
      <p:ext uri="{BB962C8B-B14F-4D97-AF65-F5344CB8AC3E}">
        <p14:creationId xmlns:p14="http://schemas.microsoft.com/office/powerpoint/2010/main" xmlns="" val="787211572"/>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sldNum" sz="quarter" idx="12"/>
          </p:nvPr>
        </p:nvSpPr>
        <p:spPr/>
        <p:txBody>
          <a:bodyPr/>
          <a:lstStyle/>
          <a:p>
            <a:pPr>
              <a:defRPr/>
            </a:pPr>
            <a:fld id="{D67FC6F5-9828-4AF1-B30C-2EB8278C57E5}" type="slidenum">
              <a:rPr lang="en-US" altLang="ko-KR">
                <a:solidFill>
                  <a:prstClr val="black">
                    <a:tint val="75000"/>
                  </a:prstClr>
                </a:solidFill>
              </a:rPr>
              <a:pPr>
                <a:defRPr/>
              </a:pPr>
              <a:t>62</a:t>
            </a:fld>
            <a:endParaRPr lang="en-US" altLang="ko-KR">
              <a:solidFill>
                <a:prstClr val="black">
                  <a:tint val="75000"/>
                </a:prstClr>
              </a:solidFill>
            </a:endParaRPr>
          </a:p>
        </p:txBody>
      </p:sp>
      <p:pic>
        <p:nvPicPr>
          <p:cNvPr id="93186" name="Picture 2" descr="조감도"/>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4288"/>
            <a:ext cx="9144000" cy="6862763"/>
          </a:xfrm>
          <a:prstGeom prst="rect">
            <a:avLst/>
          </a:prstGeom>
          <a:noFill/>
          <a:ln w="9525">
            <a:noFill/>
            <a:miter lim="800000"/>
            <a:headEnd/>
            <a:tailEnd/>
          </a:ln>
        </p:spPr>
      </p:pic>
      <p:sp>
        <p:nvSpPr>
          <p:cNvPr id="93187" name="Text Box 3"/>
          <p:cNvSpPr txBox="1">
            <a:spLocks noChangeArrowheads="1"/>
          </p:cNvSpPr>
          <p:nvPr/>
        </p:nvSpPr>
        <p:spPr bwMode="auto">
          <a:xfrm>
            <a:off x="64823" y="4869160"/>
            <a:ext cx="4932039" cy="1815882"/>
          </a:xfrm>
          <a:prstGeom prst="rect">
            <a:avLst/>
          </a:prstGeom>
          <a:solidFill>
            <a:srgbClr val="7C9569"/>
          </a:solidFill>
          <a:ln w="9525">
            <a:noFill/>
            <a:miter lim="800000"/>
            <a:headEnd/>
            <a:tailEnd/>
          </a:ln>
        </p:spPr>
        <p:txBody>
          <a:bodyPr wrap="square">
            <a:spAutoFit/>
          </a:bodyPr>
          <a:lstStyle/>
          <a:p>
            <a:pPr latinLnBrk="1"/>
            <a:r>
              <a:rPr kumimoji="0" lang="en-US" altLang="ko-KR" sz="1600" b="1" dirty="0">
                <a:solidFill>
                  <a:srgbClr val="FFFF00"/>
                </a:solidFill>
                <a:latin typeface="Verdana" pitchFamily="34" charset="0"/>
              </a:rPr>
              <a:t>Y2L </a:t>
            </a:r>
          </a:p>
          <a:p>
            <a:pPr latinLnBrk="1">
              <a:buFont typeface="Arial" pitchFamily="34" charset="0"/>
              <a:buChar char="•"/>
            </a:pPr>
            <a:r>
              <a:rPr kumimoji="0" lang="en-US" altLang="ko-KR" sz="1600" b="1" dirty="0" smtClean="0">
                <a:solidFill>
                  <a:srgbClr val="FFFF00"/>
                </a:solidFill>
                <a:latin typeface="Verdana" pitchFamily="34" charset="0"/>
              </a:rPr>
              <a:t>Minimum </a:t>
            </a:r>
            <a:r>
              <a:rPr kumimoji="0" lang="en-US" altLang="ko-KR" sz="1600" b="1" dirty="0">
                <a:solidFill>
                  <a:srgbClr val="FFFF00"/>
                </a:solidFill>
                <a:latin typeface="Verdana" pitchFamily="34" charset="0"/>
              </a:rPr>
              <a:t>depth : 700 m </a:t>
            </a:r>
          </a:p>
          <a:p>
            <a:pPr latinLnBrk="1">
              <a:buFont typeface="Arial" pitchFamily="34" charset="0"/>
              <a:buChar char="•"/>
            </a:pPr>
            <a:r>
              <a:rPr kumimoji="0" lang="en-US" altLang="ko-KR" sz="1600" b="1" dirty="0">
                <a:solidFill>
                  <a:srgbClr val="FFFF00"/>
                </a:solidFill>
                <a:latin typeface="Verdana" pitchFamily="34" charset="0"/>
              </a:rPr>
              <a:t> Access to the lab by car (~2km) </a:t>
            </a:r>
          </a:p>
          <a:p>
            <a:pPr latinLnBrk="1"/>
            <a:endParaRPr kumimoji="0" lang="en-US" altLang="ko-KR" sz="1600" b="1" dirty="0">
              <a:solidFill>
                <a:srgbClr val="FFFF00"/>
              </a:solidFill>
              <a:latin typeface="Verdana" pitchFamily="34" charset="0"/>
            </a:endParaRPr>
          </a:p>
          <a:p>
            <a:pPr latinLnBrk="1"/>
            <a:r>
              <a:rPr kumimoji="0" lang="en-US" altLang="ko-KR" sz="1600" b="1" dirty="0">
                <a:solidFill>
                  <a:srgbClr val="FFFF00"/>
                </a:solidFill>
                <a:latin typeface="Verdana" pitchFamily="34" charset="0"/>
              </a:rPr>
              <a:t>Experiments: </a:t>
            </a:r>
          </a:p>
          <a:p>
            <a:pPr latinLnBrk="1">
              <a:buFont typeface="Arial" pitchFamily="34" charset="0"/>
              <a:buChar char="•"/>
            </a:pPr>
            <a:r>
              <a:rPr kumimoji="0" lang="en-US" altLang="ko-KR" sz="1600" b="1" dirty="0">
                <a:solidFill>
                  <a:srgbClr val="FFFF00"/>
                </a:solidFill>
                <a:latin typeface="Verdana" pitchFamily="34" charset="0"/>
              </a:rPr>
              <a:t> KIMS: DM search exp. in operation</a:t>
            </a:r>
          </a:p>
          <a:p>
            <a:pPr latinLnBrk="1">
              <a:buFont typeface="Arial" pitchFamily="34" charset="0"/>
              <a:buChar char="•"/>
            </a:pPr>
            <a:r>
              <a:rPr kumimoji="0" lang="en-US" altLang="ko-KR" sz="1600" b="1" dirty="0">
                <a:solidFill>
                  <a:srgbClr val="FFFF00"/>
                </a:solidFill>
                <a:latin typeface="Verdana" pitchFamily="34" charset="0"/>
              </a:rPr>
              <a:t> AMORE: DBD Search exp. in preparation</a:t>
            </a:r>
          </a:p>
        </p:txBody>
      </p:sp>
      <p:sp>
        <p:nvSpPr>
          <p:cNvPr id="93190" name="Text Box 12"/>
          <p:cNvSpPr txBox="1">
            <a:spLocks noChangeArrowheads="1"/>
          </p:cNvSpPr>
          <p:nvPr/>
        </p:nvSpPr>
        <p:spPr bwMode="auto">
          <a:xfrm>
            <a:off x="1090681" y="1293019"/>
            <a:ext cx="1860550" cy="336550"/>
          </a:xfrm>
          <a:prstGeom prst="rect">
            <a:avLst/>
          </a:prstGeom>
          <a:noFill/>
          <a:ln w="9525">
            <a:noFill/>
            <a:miter lim="800000"/>
            <a:headEnd/>
            <a:tailEnd/>
          </a:ln>
        </p:spPr>
        <p:txBody>
          <a:bodyPr wrap="none">
            <a:spAutoFit/>
          </a:bodyPr>
          <a:lstStyle/>
          <a:p>
            <a:pPr marL="457200" algn="ctr" latinLnBrk="1">
              <a:spcBef>
                <a:spcPct val="20000"/>
              </a:spcBef>
              <a:buClr>
                <a:srgbClr val="FF0000"/>
              </a:buClr>
            </a:pPr>
            <a:r>
              <a:rPr kumimoji="0" lang="en-US" altLang="ko-KR" sz="1600" b="1" dirty="0">
                <a:solidFill>
                  <a:srgbClr val="FFFF00"/>
                </a:solidFill>
                <a:latin typeface="Arial" pitchFamily="34" charset="0"/>
                <a:ea typeface="Arial Unicode MS" pitchFamily="50" charset="-127"/>
                <a:cs typeface="Arial" pitchFamily="34" charset="0"/>
              </a:rPr>
              <a:t>(Upper Dam)</a:t>
            </a:r>
          </a:p>
        </p:txBody>
      </p:sp>
      <p:sp>
        <p:nvSpPr>
          <p:cNvPr id="93191" name="Text Box 13"/>
          <p:cNvSpPr txBox="1">
            <a:spLocks noChangeArrowheads="1"/>
          </p:cNvSpPr>
          <p:nvPr/>
        </p:nvSpPr>
        <p:spPr bwMode="auto">
          <a:xfrm>
            <a:off x="6948264" y="3844899"/>
            <a:ext cx="1873250" cy="336550"/>
          </a:xfrm>
          <a:prstGeom prst="rect">
            <a:avLst/>
          </a:prstGeom>
          <a:noFill/>
          <a:ln w="9525">
            <a:noFill/>
            <a:miter lim="800000"/>
            <a:headEnd/>
            <a:tailEnd/>
          </a:ln>
        </p:spPr>
        <p:txBody>
          <a:bodyPr wrap="none">
            <a:spAutoFit/>
          </a:bodyPr>
          <a:lstStyle/>
          <a:p>
            <a:pPr marL="457200" algn="ctr" latinLnBrk="1">
              <a:spcBef>
                <a:spcPct val="20000"/>
              </a:spcBef>
              <a:buClr>
                <a:srgbClr val="FF0000"/>
              </a:buClr>
            </a:pPr>
            <a:r>
              <a:rPr kumimoji="0" lang="en-US" altLang="ko-KR" sz="1600" b="1" dirty="0">
                <a:solidFill>
                  <a:srgbClr val="FFFF00"/>
                </a:solidFill>
                <a:latin typeface="Arial" pitchFamily="34" charset="0"/>
                <a:cs typeface="Arial" pitchFamily="34" charset="0"/>
              </a:rPr>
              <a:t>(Lower Dam)</a:t>
            </a:r>
          </a:p>
        </p:txBody>
      </p:sp>
      <p:sp>
        <p:nvSpPr>
          <p:cNvPr id="93192" name="Text Box 14"/>
          <p:cNvSpPr txBox="1">
            <a:spLocks noChangeArrowheads="1"/>
          </p:cNvSpPr>
          <p:nvPr/>
        </p:nvSpPr>
        <p:spPr bwMode="auto">
          <a:xfrm>
            <a:off x="2814638" y="4044950"/>
            <a:ext cx="1941512" cy="336550"/>
          </a:xfrm>
          <a:prstGeom prst="rect">
            <a:avLst/>
          </a:prstGeom>
          <a:noFill/>
          <a:ln w="9525">
            <a:noFill/>
            <a:miter lim="800000"/>
            <a:headEnd/>
            <a:tailEnd/>
          </a:ln>
        </p:spPr>
        <p:txBody>
          <a:bodyPr wrap="none">
            <a:spAutoFit/>
          </a:bodyPr>
          <a:lstStyle/>
          <a:p>
            <a:pPr marL="457200" algn="ctr" latinLnBrk="1">
              <a:spcBef>
                <a:spcPct val="20000"/>
              </a:spcBef>
              <a:buClr>
                <a:srgbClr val="FF0000"/>
              </a:buClr>
            </a:pPr>
            <a:r>
              <a:rPr kumimoji="0" lang="en-US" altLang="ko-KR" sz="1600" b="1" dirty="0">
                <a:solidFill>
                  <a:srgbClr val="FFFF00"/>
                </a:solidFill>
                <a:latin typeface="Arial" pitchFamily="34" charset="0"/>
                <a:cs typeface="Arial" pitchFamily="34" charset="0"/>
              </a:rPr>
              <a:t>(Power Plant</a:t>
            </a:r>
            <a:r>
              <a:rPr kumimoji="0" lang="en-US" altLang="ko-KR" sz="1600" b="1" dirty="0">
                <a:solidFill>
                  <a:srgbClr val="000099"/>
                </a:solidFill>
                <a:latin typeface="Arial" pitchFamily="34" charset="0"/>
                <a:cs typeface="Arial" pitchFamily="34" charset="0"/>
              </a:rPr>
              <a:t>)</a:t>
            </a:r>
          </a:p>
        </p:txBody>
      </p:sp>
      <p:pic>
        <p:nvPicPr>
          <p:cNvPr id="13" name="図 12" descr="gukki.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 y="0"/>
            <a:ext cx="1499659" cy="1124744"/>
          </a:xfrm>
          <a:prstGeom prst="rect">
            <a:avLst/>
          </a:prstGeom>
          <a:ln>
            <a:solidFill>
              <a:srgbClr val="000066"/>
            </a:solidFill>
          </a:ln>
        </p:spPr>
      </p:pic>
      <p:grpSp>
        <p:nvGrpSpPr>
          <p:cNvPr id="14" name="Group 6"/>
          <p:cNvGrpSpPr>
            <a:grpSpLocks/>
          </p:cNvGrpSpPr>
          <p:nvPr/>
        </p:nvGrpSpPr>
        <p:grpSpPr bwMode="auto">
          <a:xfrm>
            <a:off x="3275855" y="1024788"/>
            <a:ext cx="2342289" cy="2820111"/>
            <a:chOff x="476" y="2914"/>
            <a:chExt cx="1951" cy="2349"/>
          </a:xfrm>
        </p:grpSpPr>
        <p:pic>
          <p:nvPicPr>
            <p:cNvPr id="15" name="Picture 7" descr="y2l_lab"/>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6" y="2914"/>
              <a:ext cx="1951" cy="1406"/>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Line 8"/>
            <p:cNvSpPr>
              <a:spLocks noChangeShapeType="1"/>
            </p:cNvSpPr>
            <p:nvPr/>
          </p:nvSpPr>
          <p:spPr bwMode="auto">
            <a:xfrm flipH="1">
              <a:off x="596" y="4183"/>
              <a:ext cx="304" cy="1080"/>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fontAlgn="base" latinLnBrk="1">
                <a:spcBef>
                  <a:spcPct val="0"/>
                </a:spcBef>
                <a:spcAft>
                  <a:spcPct val="0"/>
                </a:spcAft>
              </a:pPr>
              <a:endParaRPr lang="ja-JP" altLang="en-US" sz="2400" smtClean="0">
                <a:solidFill>
                  <a:srgbClr val="000000"/>
                </a:solidFill>
              </a:endParaRPr>
            </a:p>
          </p:txBody>
        </p:sp>
      </p:grpSp>
      <p:pic>
        <p:nvPicPr>
          <p:cNvPr id="2" name="図 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680621" y="73149"/>
            <a:ext cx="3463379" cy="2439740"/>
          </a:xfrm>
          <a:prstGeom prst="rect">
            <a:avLst/>
          </a:prstGeom>
        </p:spPr>
      </p:pic>
      <p:sp>
        <p:nvSpPr>
          <p:cNvPr id="93188" name="Text Box 4"/>
          <p:cNvSpPr txBox="1">
            <a:spLocks noChangeArrowheads="1"/>
          </p:cNvSpPr>
          <p:nvPr/>
        </p:nvSpPr>
        <p:spPr bwMode="auto">
          <a:xfrm>
            <a:off x="1691679" y="203200"/>
            <a:ext cx="5863233" cy="369332"/>
          </a:xfrm>
          <a:prstGeom prst="rect">
            <a:avLst/>
          </a:prstGeom>
          <a:solidFill>
            <a:schemeClr val="bg1"/>
          </a:solidFill>
          <a:ln w="9525">
            <a:noFill/>
            <a:miter lim="800000"/>
            <a:headEnd/>
            <a:tailEnd/>
          </a:ln>
        </p:spPr>
        <p:txBody>
          <a:bodyPr wrap="square">
            <a:spAutoFit/>
          </a:bodyPr>
          <a:lstStyle/>
          <a:p>
            <a:pPr algn="ctr" latinLnBrk="1"/>
            <a:r>
              <a:rPr kumimoji="0" lang="en-US" altLang="ko-KR" b="1" dirty="0" err="1">
                <a:solidFill>
                  <a:prstClr val="black"/>
                </a:solidFill>
                <a:latin typeface="Verdana" pitchFamily="34" charset="0"/>
              </a:rPr>
              <a:t>YangYang</a:t>
            </a:r>
            <a:r>
              <a:rPr kumimoji="0" lang="en-US" altLang="ko-KR" b="1" dirty="0">
                <a:solidFill>
                  <a:prstClr val="black"/>
                </a:solidFill>
                <a:latin typeface="Verdana" pitchFamily="34" charset="0"/>
              </a:rPr>
              <a:t> Underground Laboratory(Y2L)</a:t>
            </a:r>
          </a:p>
        </p:txBody>
      </p:sp>
    </p:spTree>
    <p:extLst>
      <p:ext uri="{BB962C8B-B14F-4D97-AF65-F5344CB8AC3E}">
        <p14:creationId xmlns:p14="http://schemas.microsoft.com/office/powerpoint/2010/main" xmlns="" val="282588808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ppt_x</p:attrName>
                                        </p:attrNameLst>
                                      </p:cBhvr>
                                      <p:tavLst>
                                        <p:tav tm="0">
                                          <p:val>
                                            <p:strVal val="#ppt_x-.2"/>
                                          </p:val>
                                        </p:tav>
                                        <p:tav tm="100000">
                                          <p:val>
                                            <p:strVal val="#ppt_x"/>
                                          </p:val>
                                        </p:tav>
                                      </p:tavLst>
                                    </p:anim>
                                    <p:anim calcmode="lin" valueType="num">
                                      <p:cBhvr>
                                        <p:cTn id="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6"/>
          <p:cNvSpPr>
            <a:spLocks noGrp="1" noChangeArrowheads="1"/>
          </p:cNvSpPr>
          <p:nvPr>
            <p:ph type="sldNum" sz="quarter" idx="12"/>
          </p:nvPr>
        </p:nvSpPr>
        <p:spPr/>
        <p:txBody>
          <a:bodyPr/>
          <a:lstStyle/>
          <a:p>
            <a:pPr>
              <a:defRPr/>
            </a:pPr>
            <a:fld id="{C0B6B374-B0A4-4EF3-B43C-697BA38AF740}" type="slidenum">
              <a:rPr lang="en-US" altLang="ko-KR">
                <a:solidFill>
                  <a:prstClr val="black">
                    <a:tint val="75000"/>
                  </a:prstClr>
                </a:solidFill>
              </a:rPr>
              <a:pPr>
                <a:defRPr/>
              </a:pPr>
              <a:t>63</a:t>
            </a:fld>
            <a:endParaRPr lang="en-US" altLang="ko-KR">
              <a:solidFill>
                <a:prstClr val="black">
                  <a:tint val="75000"/>
                </a:prstClr>
              </a:solidFill>
            </a:endParaRPr>
          </a:p>
        </p:txBody>
      </p:sp>
      <p:sp>
        <p:nvSpPr>
          <p:cNvPr id="25603" name="Text Box 3"/>
          <p:cNvSpPr txBox="1">
            <a:spLocks noChangeArrowheads="1"/>
          </p:cNvSpPr>
          <p:nvPr/>
        </p:nvSpPr>
        <p:spPr bwMode="auto">
          <a:xfrm>
            <a:off x="214313" y="214313"/>
            <a:ext cx="6000750" cy="523875"/>
          </a:xfrm>
          <a:prstGeom prst="rect">
            <a:avLst/>
          </a:prstGeom>
          <a:solidFill>
            <a:schemeClr val="accent3">
              <a:lumMod val="20000"/>
              <a:lumOff val="80000"/>
            </a:schemeClr>
          </a:solidFill>
          <a:ln w="9525">
            <a:noFill/>
            <a:miter lim="800000"/>
            <a:headEnd/>
            <a:tailEnd/>
          </a:ln>
        </p:spPr>
        <p:txBody>
          <a:bodyPr>
            <a:spAutoFit/>
          </a:bodyPr>
          <a:lstStyle/>
          <a:p>
            <a:pPr algn="ctr" latinLnBrk="1">
              <a:defRPr/>
            </a:pPr>
            <a:r>
              <a:rPr kumimoji="0" lang="en-US" altLang="ko-KR" sz="2800" b="1" dirty="0">
                <a:solidFill>
                  <a:prstClr val="black"/>
                </a:solidFill>
                <a:latin typeface="Garamond" pitchFamily="18" charset="0"/>
              </a:rPr>
              <a:t>KIMS(Korea Invisible Mass Search)</a:t>
            </a:r>
          </a:p>
        </p:txBody>
      </p:sp>
      <p:sp>
        <p:nvSpPr>
          <p:cNvPr id="21" name="Text Box 4"/>
          <p:cNvSpPr txBox="1">
            <a:spLocks noChangeArrowheads="1"/>
          </p:cNvSpPr>
          <p:nvPr/>
        </p:nvSpPr>
        <p:spPr bwMode="auto">
          <a:xfrm>
            <a:off x="214313" y="785813"/>
            <a:ext cx="6000750" cy="1422400"/>
          </a:xfrm>
          <a:prstGeom prst="rect">
            <a:avLst/>
          </a:prstGeom>
          <a:solidFill>
            <a:schemeClr val="tx2">
              <a:lumMod val="20000"/>
              <a:lumOff val="80000"/>
            </a:schemeClr>
          </a:solidFill>
          <a:ln w="9525">
            <a:noFill/>
            <a:miter lim="800000"/>
            <a:headEnd/>
            <a:tailEnd/>
          </a:ln>
        </p:spPr>
        <p:txBody>
          <a:bodyPr>
            <a:spAutoFit/>
          </a:bodyPr>
          <a:lstStyle/>
          <a:p>
            <a:pPr latinLnBrk="1">
              <a:lnSpc>
                <a:spcPct val="120000"/>
              </a:lnSpc>
              <a:buClr>
                <a:srgbClr val="FF0000"/>
              </a:buClr>
              <a:buFont typeface="Wingdings" pitchFamily="2" charset="2"/>
              <a:buNone/>
              <a:defRPr/>
            </a:pPr>
            <a:r>
              <a:rPr kumimoji="0" lang="en-US" altLang="ko-KR" b="1" dirty="0">
                <a:solidFill>
                  <a:srgbClr val="000000"/>
                </a:solidFill>
                <a:latin typeface="Tahoma" pitchFamily="34" charset="0"/>
              </a:rPr>
              <a:t>DM search experiment with </a:t>
            </a:r>
            <a:r>
              <a:rPr kumimoji="0" lang="en-US" altLang="ko-KR" b="1" dirty="0" err="1">
                <a:solidFill>
                  <a:srgbClr val="000000"/>
                </a:solidFill>
                <a:latin typeface="Tahoma" pitchFamily="34" charset="0"/>
              </a:rPr>
              <a:t>CsI</a:t>
            </a:r>
            <a:r>
              <a:rPr kumimoji="0" lang="en-US" altLang="ko-KR" b="1" dirty="0">
                <a:solidFill>
                  <a:srgbClr val="000000"/>
                </a:solidFill>
                <a:latin typeface="Tahoma" pitchFamily="34" charset="0"/>
              </a:rPr>
              <a:t> crystal</a:t>
            </a:r>
          </a:p>
          <a:p>
            <a:pPr latinLnBrk="1">
              <a:lnSpc>
                <a:spcPct val="120000"/>
              </a:lnSpc>
              <a:buClr>
                <a:srgbClr val="FF0000"/>
              </a:buClr>
              <a:buFont typeface="Wingdings" pitchFamily="2" charset="2"/>
              <a:buNone/>
              <a:defRPr/>
            </a:pPr>
            <a:r>
              <a:rPr kumimoji="0" lang="ko-KR" altLang="en-US" b="1" dirty="0">
                <a:solidFill>
                  <a:srgbClr val="000000"/>
                </a:solidFill>
                <a:latin typeface="Tahoma" pitchFamily="34" charset="0"/>
              </a:rPr>
              <a:t> </a:t>
            </a:r>
            <a:r>
              <a:rPr kumimoji="0" lang="en-US" altLang="ko-KR" b="1" dirty="0" err="1">
                <a:solidFill>
                  <a:srgbClr val="000000"/>
                </a:solidFill>
                <a:latin typeface="Garamond" pitchFamily="18" charset="0"/>
              </a:rPr>
              <a:t>CsI</a:t>
            </a:r>
            <a:r>
              <a:rPr kumimoji="0" lang="en-US" altLang="ko-KR" b="1" dirty="0">
                <a:solidFill>
                  <a:srgbClr val="000000"/>
                </a:solidFill>
                <a:latin typeface="Garamond" pitchFamily="18" charset="0"/>
              </a:rPr>
              <a:t>(</a:t>
            </a:r>
            <a:r>
              <a:rPr kumimoji="0" lang="en-US" altLang="ko-KR" b="1" dirty="0" err="1">
                <a:solidFill>
                  <a:srgbClr val="000000"/>
                </a:solidFill>
                <a:latin typeface="Garamond" pitchFamily="18" charset="0"/>
              </a:rPr>
              <a:t>Tl</a:t>
            </a:r>
            <a:r>
              <a:rPr kumimoji="0" lang="en-US" altLang="ko-KR" b="1" dirty="0">
                <a:solidFill>
                  <a:srgbClr val="000000"/>
                </a:solidFill>
                <a:latin typeface="Garamond" pitchFamily="18" charset="0"/>
              </a:rPr>
              <a:t>) Crystal  </a:t>
            </a:r>
            <a:r>
              <a:rPr kumimoji="0" lang="en-US" altLang="ko-KR" b="1" dirty="0">
                <a:solidFill>
                  <a:srgbClr val="002060"/>
                </a:solidFill>
                <a:latin typeface="Garamond" pitchFamily="18" charset="0"/>
              </a:rPr>
              <a:t>8x8x30 cm</a:t>
            </a:r>
            <a:r>
              <a:rPr kumimoji="0" lang="en-US" altLang="ko-KR" b="1" baseline="30000" dirty="0">
                <a:solidFill>
                  <a:srgbClr val="002060"/>
                </a:solidFill>
                <a:latin typeface="Garamond" pitchFamily="18" charset="0"/>
              </a:rPr>
              <a:t>3  </a:t>
            </a:r>
            <a:r>
              <a:rPr kumimoji="0" lang="en-US" altLang="ko-KR" b="1" dirty="0">
                <a:solidFill>
                  <a:srgbClr val="002060"/>
                </a:solidFill>
                <a:latin typeface="Garamond" pitchFamily="18" charset="0"/>
              </a:rPr>
              <a:t> (8.7 kg) </a:t>
            </a:r>
            <a:r>
              <a:rPr kumimoji="0" lang="en-US" altLang="ko-KR" b="1" dirty="0" smtClean="0">
                <a:solidFill>
                  <a:srgbClr val="002060"/>
                </a:solidFill>
                <a:latin typeface="Garamond" pitchFamily="18" charset="0"/>
                <a:sym typeface="Wingdings" pitchFamily="2" charset="2"/>
              </a:rPr>
              <a:t> </a:t>
            </a:r>
            <a:r>
              <a:rPr kumimoji="0" lang="en-US" altLang="ko-KR" dirty="0" smtClean="0">
                <a:solidFill>
                  <a:prstClr val="black"/>
                </a:solidFill>
              </a:rPr>
              <a:t>103.4 kg in total</a:t>
            </a:r>
            <a:endParaRPr kumimoji="0" lang="en-US" altLang="ko-KR" b="1" dirty="0">
              <a:solidFill>
                <a:srgbClr val="002060"/>
              </a:solidFill>
              <a:latin typeface="Garamond" pitchFamily="18" charset="0"/>
            </a:endParaRPr>
          </a:p>
          <a:p>
            <a:pPr latinLnBrk="1">
              <a:lnSpc>
                <a:spcPct val="120000"/>
              </a:lnSpc>
              <a:buClr>
                <a:srgbClr val="FF0000"/>
              </a:buClr>
              <a:buFont typeface="Wingdings" pitchFamily="2" charset="2"/>
              <a:buNone/>
              <a:defRPr/>
            </a:pPr>
            <a:r>
              <a:rPr kumimoji="0" lang="en-US" altLang="ko-KR" b="1" dirty="0">
                <a:solidFill>
                  <a:srgbClr val="000000"/>
                </a:solidFill>
                <a:latin typeface="Garamond" pitchFamily="18" charset="0"/>
              </a:rPr>
              <a:t> 3” PMT (9269QA) : </a:t>
            </a:r>
            <a:r>
              <a:rPr kumimoji="0" lang="en-US" altLang="ko-KR" b="1" dirty="0">
                <a:solidFill>
                  <a:srgbClr val="0070C0"/>
                </a:solidFill>
                <a:latin typeface="Garamond" pitchFamily="18" charset="0"/>
              </a:rPr>
              <a:t>Quartz  window, </a:t>
            </a:r>
            <a:r>
              <a:rPr kumimoji="0" lang="en-US" altLang="ko-KR" b="1" dirty="0" err="1">
                <a:solidFill>
                  <a:srgbClr val="0070C0"/>
                </a:solidFill>
                <a:latin typeface="Garamond" pitchFamily="18" charset="0"/>
              </a:rPr>
              <a:t>RbCs</a:t>
            </a:r>
            <a:r>
              <a:rPr kumimoji="0" lang="en-US" altLang="ko-KR" b="1" dirty="0">
                <a:solidFill>
                  <a:srgbClr val="0070C0"/>
                </a:solidFill>
                <a:latin typeface="Garamond" pitchFamily="18" charset="0"/>
              </a:rPr>
              <a:t> photo cathode</a:t>
            </a:r>
          </a:p>
          <a:p>
            <a:pPr latinLnBrk="1">
              <a:lnSpc>
                <a:spcPct val="120000"/>
              </a:lnSpc>
              <a:buClr>
                <a:srgbClr val="FF0000"/>
              </a:buClr>
              <a:buFont typeface="Wingdings" pitchFamily="2" charset="2"/>
              <a:buNone/>
              <a:defRPr/>
            </a:pPr>
            <a:r>
              <a:rPr kumimoji="0" lang="en-US" altLang="ko-KR" b="1" dirty="0">
                <a:solidFill>
                  <a:prstClr val="black"/>
                </a:solidFill>
                <a:latin typeface="Garamond" pitchFamily="18" charset="0"/>
              </a:rPr>
              <a:t> ~5 Photo-electron/</a:t>
            </a:r>
            <a:r>
              <a:rPr kumimoji="0" lang="en-US" altLang="ko-KR" b="1" dirty="0" err="1">
                <a:solidFill>
                  <a:prstClr val="black"/>
                </a:solidFill>
                <a:latin typeface="Garamond" pitchFamily="18" charset="0"/>
              </a:rPr>
              <a:t>keV</a:t>
            </a:r>
            <a:endParaRPr kumimoji="0" lang="en-US" altLang="ko-KR" b="1" dirty="0">
              <a:solidFill>
                <a:prstClr val="black"/>
              </a:solidFill>
              <a:latin typeface="Garamond" pitchFamily="18" charset="0"/>
            </a:endParaRPr>
          </a:p>
        </p:txBody>
      </p:sp>
      <p:pic>
        <p:nvPicPr>
          <p:cNvPr id="94213" name="Picture 10" descr="mud"/>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00813" y="214313"/>
            <a:ext cx="2428875" cy="1822450"/>
          </a:xfrm>
          <a:prstGeom prst="rect">
            <a:avLst/>
          </a:prstGeom>
          <a:noFill/>
          <a:ln w="9525">
            <a:noFill/>
            <a:miter lim="800000"/>
            <a:headEnd/>
            <a:tailEnd/>
          </a:ln>
        </p:spPr>
      </p:pic>
      <p:pic>
        <p:nvPicPr>
          <p:cNvPr id="27" name="Picture 41" descr="csi_pm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V="1">
            <a:off x="357158" y="2276872"/>
            <a:ext cx="3000396" cy="581267"/>
          </a:xfrm>
          <a:prstGeom prst="rect">
            <a:avLst/>
          </a:prstGeom>
          <a:ln>
            <a:headEnd/>
            <a:tailEnd/>
          </a:ln>
        </p:spPr>
        <p:style>
          <a:lnRef idx="0">
            <a:schemeClr val="accent2"/>
          </a:lnRef>
          <a:fillRef idx="3">
            <a:schemeClr val="accent2"/>
          </a:fillRef>
          <a:effectRef idx="3">
            <a:schemeClr val="accent2"/>
          </a:effectRef>
          <a:fontRef idx="minor">
            <a:schemeClr val="lt1"/>
          </a:fontRef>
        </p:style>
      </p:pic>
      <p:sp>
        <p:nvSpPr>
          <p:cNvPr id="28" name="TextBox 27"/>
          <p:cNvSpPr txBox="1"/>
          <p:nvPr/>
        </p:nvSpPr>
        <p:spPr>
          <a:xfrm>
            <a:off x="6444208" y="5805264"/>
            <a:ext cx="2530947"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atinLnBrk="1">
              <a:defRPr/>
            </a:pPr>
            <a:r>
              <a:rPr kumimoji="0" lang="en-US" altLang="ko-KR" sz="1600" dirty="0" smtClean="0">
                <a:solidFill>
                  <a:prstClr val="black"/>
                </a:solidFill>
              </a:rPr>
              <a:t>24,524:3 kg  days of exposure</a:t>
            </a:r>
            <a:endParaRPr kumimoji="0" lang="en-US" altLang="ko-KR" sz="1600" dirty="0">
              <a:solidFill>
                <a:prstClr val="black"/>
              </a:solidFill>
              <a:latin typeface="Arial" pitchFamily="34" charset="0"/>
              <a:cs typeface="Arial" pitchFamily="34" charset="0"/>
            </a:endParaRPr>
          </a:p>
          <a:p>
            <a:pPr latinLnBrk="1">
              <a:defRPr/>
            </a:pPr>
            <a:endParaRPr kumimoji="0" lang="en-US" altLang="ko-KR" sz="1600" dirty="0">
              <a:solidFill>
                <a:prstClr val="black"/>
              </a:solidFill>
              <a:latin typeface="Arial" pitchFamily="34" charset="0"/>
              <a:cs typeface="Arial" pitchFamily="34" charset="0"/>
            </a:endParaRPr>
          </a:p>
        </p:txBody>
      </p:sp>
      <p:pic>
        <p:nvPicPr>
          <p:cNvPr id="29" name="Picture 3" descr="C:\Cosmicray\ohp\암흑물질\KIMS pictures\12crystals070504_7.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72268" y="3500466"/>
            <a:ext cx="2428860" cy="1821645"/>
          </a:xfrm>
          <a:prstGeom prst="rect">
            <a:avLst/>
          </a:prstGeom>
        </p:spPr>
        <p:style>
          <a:lnRef idx="0">
            <a:schemeClr val="accent2"/>
          </a:lnRef>
          <a:fillRef idx="3">
            <a:schemeClr val="accent2"/>
          </a:fillRef>
          <a:effectRef idx="3">
            <a:schemeClr val="accent2"/>
          </a:effectRef>
          <a:fontRef idx="minor">
            <a:schemeClr val="lt1"/>
          </a:fontRef>
        </p:style>
      </p:pic>
      <p:pic>
        <p:nvPicPr>
          <p:cNvPr id="94221" name="Picture 2" descr="ihep0205-small"/>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00875" y="2071688"/>
            <a:ext cx="1800225" cy="1352550"/>
          </a:xfrm>
          <a:prstGeom prst="rect">
            <a:avLst/>
          </a:prstGeom>
          <a:noFill/>
          <a:ln w="9525">
            <a:noFill/>
            <a:miter lim="800000"/>
            <a:headEnd/>
            <a:tailEnd/>
          </a:ln>
        </p:spPr>
      </p:pic>
      <p:sp>
        <p:nvSpPr>
          <p:cNvPr id="18" name="직사각형 17"/>
          <p:cNvSpPr/>
          <p:nvPr/>
        </p:nvSpPr>
        <p:spPr>
          <a:xfrm>
            <a:off x="336482" y="3237951"/>
            <a:ext cx="3189656" cy="307777"/>
          </a:xfrm>
          <a:prstGeom prst="rect">
            <a:avLst/>
          </a:prstGeom>
        </p:spPr>
        <p:txBody>
          <a:bodyPr wrap="none">
            <a:spAutoFit/>
          </a:bodyPr>
          <a:lstStyle/>
          <a:p>
            <a:pPr latinLnBrk="1"/>
            <a:r>
              <a:rPr kumimoji="0" lang="en-US" altLang="ko-KR" sz="1400" b="1" dirty="0" smtClean="0">
                <a:solidFill>
                  <a:srgbClr val="FF0000"/>
                </a:solidFill>
              </a:rPr>
              <a:t>Phys. Rev. </a:t>
            </a:r>
            <a:r>
              <a:rPr kumimoji="0" lang="en-US" altLang="ko-KR" sz="1400" b="1" dirty="0" err="1" smtClean="0">
                <a:solidFill>
                  <a:srgbClr val="FF0000"/>
                </a:solidFill>
              </a:rPr>
              <a:t>Lett</a:t>
            </a:r>
            <a:r>
              <a:rPr kumimoji="0" lang="en-US" altLang="ko-KR" sz="1400" b="1" dirty="0" smtClean="0">
                <a:solidFill>
                  <a:srgbClr val="FF0000"/>
                </a:solidFill>
              </a:rPr>
              <a:t>. 108, 181301 (2012)</a:t>
            </a:r>
            <a:endParaRPr kumimoji="0" lang="ko-KR" altLang="en-US" sz="1400" dirty="0">
              <a:solidFill>
                <a:srgbClr val="FF0000"/>
              </a:solidFill>
            </a:endParaRPr>
          </a:p>
        </p:txBody>
      </p:sp>
      <p:pic>
        <p:nvPicPr>
          <p:cNvPr id="94210" name="Picture 4" descr="shieldi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27806" y="1844824"/>
            <a:ext cx="2134628" cy="1840308"/>
          </a:xfrm>
          <a:prstGeom prst="rect">
            <a:avLst/>
          </a:prstGeom>
          <a:noFill/>
          <a:ln w="9525">
            <a:noFill/>
            <a:miter lim="800000"/>
            <a:headEnd/>
            <a:tailEnd/>
          </a:ln>
        </p:spPr>
      </p:pic>
      <p:grpSp>
        <p:nvGrpSpPr>
          <p:cNvPr id="2" name="グループ化 1"/>
          <p:cNvGrpSpPr/>
          <p:nvPr/>
        </p:nvGrpSpPr>
        <p:grpSpPr>
          <a:xfrm>
            <a:off x="357158" y="3500466"/>
            <a:ext cx="5857905" cy="3245515"/>
            <a:chOff x="285735" y="4407132"/>
            <a:chExt cx="5857905" cy="3245515"/>
          </a:xfrm>
        </p:grpSpPr>
        <p:pic>
          <p:nvPicPr>
            <p:cNvPr id="33793" name="Picture 1"/>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a:stretch/>
          </p:blipFill>
          <p:spPr bwMode="auto">
            <a:xfrm>
              <a:off x="285735" y="4788877"/>
              <a:ext cx="5857905" cy="2863770"/>
            </a:xfrm>
            <a:prstGeom prst="rect">
              <a:avLst/>
            </a:prstGeom>
            <a:noFill/>
            <a:ln w="9525">
              <a:noFill/>
              <a:miter lim="800000"/>
              <a:headEnd/>
              <a:tailEnd/>
            </a:ln>
          </p:spPr>
        </p:pic>
        <p:sp>
          <p:nvSpPr>
            <p:cNvPr id="19" name="직사각형 18"/>
            <p:cNvSpPr/>
            <p:nvPr/>
          </p:nvSpPr>
          <p:spPr>
            <a:xfrm>
              <a:off x="900178" y="4407132"/>
              <a:ext cx="2016224" cy="369332"/>
            </a:xfrm>
            <a:prstGeom prst="rect">
              <a:avLst/>
            </a:prstGeom>
          </p:spPr>
          <p:txBody>
            <a:bodyPr wrap="square">
              <a:spAutoFit/>
            </a:bodyPr>
            <a:lstStyle/>
            <a:p>
              <a:pPr latinLnBrk="1"/>
              <a:r>
                <a:rPr kumimoji="0" lang="en-US" altLang="ko-KR" b="1" dirty="0" smtClean="0">
                  <a:solidFill>
                    <a:prstClr val="black"/>
                  </a:solidFill>
                </a:rPr>
                <a:t>spin-dependent</a:t>
              </a:r>
              <a:endParaRPr kumimoji="0" lang="ko-KR" altLang="en-US" dirty="0">
                <a:solidFill>
                  <a:prstClr val="black"/>
                </a:solidFill>
              </a:endParaRPr>
            </a:p>
          </p:txBody>
        </p:sp>
        <p:sp>
          <p:nvSpPr>
            <p:cNvPr id="20" name="직사각형 18"/>
            <p:cNvSpPr/>
            <p:nvPr/>
          </p:nvSpPr>
          <p:spPr>
            <a:xfrm>
              <a:off x="3708490" y="4407132"/>
              <a:ext cx="2232248" cy="369332"/>
            </a:xfrm>
            <a:prstGeom prst="rect">
              <a:avLst/>
            </a:prstGeom>
          </p:spPr>
          <p:txBody>
            <a:bodyPr wrap="square">
              <a:spAutoFit/>
            </a:bodyPr>
            <a:lstStyle/>
            <a:p>
              <a:pPr latinLnBrk="1"/>
              <a:r>
                <a:rPr kumimoji="0" lang="en-US" altLang="ko-KR" b="1" dirty="0" smtClean="0">
                  <a:solidFill>
                    <a:prstClr val="black"/>
                  </a:solidFill>
                </a:rPr>
                <a:t>spin-independent</a:t>
              </a:r>
              <a:endParaRPr kumimoji="0" lang="ko-KR" altLang="en-US" dirty="0">
                <a:solidFill>
                  <a:prstClr val="black"/>
                </a:solidFill>
              </a:endParaRPr>
            </a:p>
          </p:txBody>
        </p:sp>
      </p:grpSp>
      <p:sp>
        <p:nvSpPr>
          <p:cNvPr id="22" name="직사각형 18"/>
          <p:cNvSpPr/>
          <p:nvPr/>
        </p:nvSpPr>
        <p:spPr>
          <a:xfrm>
            <a:off x="432049" y="2874979"/>
            <a:ext cx="1547664" cy="369332"/>
          </a:xfrm>
          <a:prstGeom prst="rect">
            <a:avLst/>
          </a:prstGeom>
        </p:spPr>
        <p:txBody>
          <a:bodyPr wrap="square">
            <a:spAutoFit/>
          </a:bodyPr>
          <a:lstStyle/>
          <a:p>
            <a:pPr latinLnBrk="1"/>
            <a:r>
              <a:rPr kumimoji="0" lang="en-US" altLang="ko-KR" b="1" dirty="0" smtClean="0">
                <a:solidFill>
                  <a:prstClr val="black"/>
                </a:solidFill>
              </a:rPr>
              <a:t>New Limits</a:t>
            </a:r>
            <a:endParaRPr kumimoji="0" lang="ko-KR" altLang="en-US" dirty="0">
              <a:solidFill>
                <a:prstClr val="black"/>
              </a:solidFill>
            </a:endParaRPr>
          </a:p>
        </p:txBody>
      </p:sp>
    </p:spTree>
    <p:extLst>
      <p:ext uri="{BB962C8B-B14F-4D97-AF65-F5344CB8AC3E}">
        <p14:creationId xmlns:p14="http://schemas.microsoft.com/office/powerpoint/2010/main" xmlns="" val="3819035484"/>
      </p:ext>
    </p:extLst>
  </p:cSld>
  <p:clrMapOvr>
    <a:masterClrMapping/>
  </p:clrMapOvr>
  <p:transition>
    <p:push/>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44204" y="0"/>
            <a:ext cx="9055591" cy="6858000"/>
          </a:xfrm>
          <a:prstGeom prst="rect">
            <a:avLst/>
          </a:prstGeom>
        </p:spPr>
      </p:pic>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64</a:t>
            </a:fld>
            <a:endParaRPr kumimoji="1" lang="ja-JP" altLang="en-US"/>
          </a:p>
        </p:txBody>
      </p:sp>
    </p:spTree>
    <p:extLst>
      <p:ext uri="{BB962C8B-B14F-4D97-AF65-F5344CB8AC3E}">
        <p14:creationId xmlns:p14="http://schemas.microsoft.com/office/powerpoint/2010/main" xmlns="" val="2780448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6"/>
          <p:cNvSpPr>
            <a:spLocks noGrp="1" noChangeArrowheads="1"/>
          </p:cNvSpPr>
          <p:nvPr>
            <p:ph type="sldNum" sz="quarter" idx="12"/>
          </p:nvPr>
        </p:nvSpPr>
        <p:spPr/>
        <p:txBody>
          <a:bodyPr/>
          <a:lstStyle/>
          <a:p>
            <a:pPr>
              <a:defRPr/>
            </a:pPr>
            <a:fld id="{CF4175AC-0CB1-4776-9F44-69FD227DA049}" type="slidenum">
              <a:rPr lang="en-US" altLang="ko-KR">
                <a:solidFill>
                  <a:prstClr val="black">
                    <a:tint val="75000"/>
                  </a:prstClr>
                </a:solidFill>
              </a:rPr>
              <a:pPr>
                <a:defRPr/>
              </a:pPr>
              <a:t>65</a:t>
            </a:fld>
            <a:endParaRPr lang="en-US" altLang="ko-KR">
              <a:solidFill>
                <a:prstClr val="black">
                  <a:tint val="75000"/>
                </a:prstClr>
              </a:solidFill>
            </a:endParaRPr>
          </a:p>
        </p:txBody>
      </p:sp>
      <p:pic>
        <p:nvPicPr>
          <p:cNvPr id="95234" name="그림 1" descr="cmo3_lowtemp_bgsig.gif"/>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875" y="4605338"/>
            <a:ext cx="2571750" cy="1982787"/>
          </a:xfrm>
          <a:prstGeom prst="rect">
            <a:avLst/>
          </a:prstGeom>
          <a:noFill/>
          <a:ln w="9525">
            <a:noFill/>
            <a:miter lim="800000"/>
            <a:headEnd/>
            <a:tailEnd/>
          </a:ln>
        </p:spPr>
      </p:pic>
      <p:sp>
        <p:nvSpPr>
          <p:cNvPr id="95235" name="TextBox 2"/>
          <p:cNvSpPr txBox="1">
            <a:spLocks noChangeArrowheads="1"/>
          </p:cNvSpPr>
          <p:nvPr/>
        </p:nvSpPr>
        <p:spPr bwMode="auto">
          <a:xfrm>
            <a:off x="2500313" y="5000625"/>
            <a:ext cx="3727450" cy="366713"/>
          </a:xfrm>
          <a:prstGeom prst="rect">
            <a:avLst/>
          </a:prstGeom>
          <a:noFill/>
          <a:ln w="9525">
            <a:noFill/>
            <a:miter lim="800000"/>
            <a:headEnd/>
            <a:tailEnd/>
          </a:ln>
        </p:spPr>
        <p:txBody>
          <a:bodyPr>
            <a:spAutoFit/>
          </a:bodyPr>
          <a:lstStyle/>
          <a:p>
            <a:pPr algn="ctr" latinLnBrk="1"/>
            <a:r>
              <a:rPr kumimoji="0" lang="en-US" altLang="ko-KR">
                <a:solidFill>
                  <a:srgbClr val="002060"/>
                </a:solidFill>
                <a:latin typeface="Arial" pitchFamily="34" charset="0"/>
                <a:cs typeface="Arial" pitchFamily="34" charset="0"/>
              </a:rPr>
              <a:t>Cryogenic CaMoO</a:t>
            </a:r>
            <a:r>
              <a:rPr kumimoji="0" lang="en-US" altLang="ko-KR" baseline="-25000">
                <a:solidFill>
                  <a:srgbClr val="002060"/>
                </a:solidFill>
                <a:latin typeface="Arial" pitchFamily="34" charset="0"/>
                <a:cs typeface="Arial" pitchFamily="34" charset="0"/>
              </a:rPr>
              <a:t>4 </a:t>
            </a:r>
            <a:r>
              <a:rPr kumimoji="0" lang="en-US" altLang="ko-KR">
                <a:solidFill>
                  <a:srgbClr val="002060"/>
                </a:solidFill>
                <a:latin typeface="Arial" pitchFamily="34" charset="0"/>
                <a:cs typeface="Arial" pitchFamily="34" charset="0"/>
              </a:rPr>
              <a:t>Sensitivity</a:t>
            </a:r>
            <a:endParaRPr kumimoji="0" lang="ko-KR" altLang="en-US">
              <a:solidFill>
                <a:srgbClr val="002060"/>
              </a:solidFill>
              <a:latin typeface="Arial" pitchFamily="34" charset="0"/>
              <a:cs typeface="Arial" pitchFamily="34" charset="0"/>
            </a:endParaRPr>
          </a:p>
        </p:txBody>
      </p:sp>
      <p:sp>
        <p:nvSpPr>
          <p:cNvPr id="64516" name="Rectangle 1"/>
          <p:cNvSpPr>
            <a:spLocks noChangeArrowheads="1"/>
          </p:cNvSpPr>
          <p:nvPr/>
        </p:nvSpPr>
        <p:spPr bwMode="auto">
          <a:xfrm>
            <a:off x="2571750" y="5503863"/>
            <a:ext cx="3714750" cy="638175"/>
          </a:xfrm>
          <a:prstGeom prst="rect">
            <a:avLst/>
          </a:prstGeom>
          <a:noFill/>
          <a:ln w="9525">
            <a:noFill/>
            <a:miter lim="800000"/>
            <a:headEnd/>
            <a:tailEnd/>
          </a:ln>
        </p:spPr>
        <p:txBody>
          <a:bodyPr lIns="0" tIns="0" rIns="0" bIns="0" anchor="ctr">
            <a:spAutoFit/>
          </a:bodyPr>
          <a:lstStyle/>
          <a:p>
            <a:pPr latinLnBrk="1">
              <a:defRPr/>
            </a:pPr>
            <a:r>
              <a:rPr kumimoji="0" lang="en-US" altLang="ko-KR" sz="1400" dirty="0">
                <a:solidFill>
                  <a:srgbClr val="0E1822"/>
                </a:solidFill>
                <a:latin typeface="Times New Roman" pitchFamily="18" charset="0"/>
                <a:cs typeface="Times New Roman" pitchFamily="18" charset="0"/>
              </a:rPr>
              <a:t> 0.5% FWHM  </a:t>
            </a:r>
            <a:r>
              <a:rPr kumimoji="0" lang="en-US" altLang="ko-KR" sz="1400" dirty="0">
                <a:solidFill>
                  <a:srgbClr val="0E1822"/>
                </a:solidFill>
                <a:latin typeface="Times New Roman" pitchFamily="18" charset="0"/>
                <a:cs typeface="Times New Roman" pitchFamily="18" charset="0"/>
                <a:sym typeface="Wingdings" pitchFamily="2" charset="2"/>
              </a:rPr>
              <a:t></a:t>
            </a:r>
            <a:r>
              <a:rPr kumimoji="0" lang="en-US" altLang="ko-KR" sz="1400" dirty="0">
                <a:solidFill>
                  <a:srgbClr val="0E1822"/>
                </a:solidFill>
                <a:latin typeface="Times New Roman" pitchFamily="18" charset="0"/>
                <a:cs typeface="Times New Roman" pitchFamily="18" charset="0"/>
              </a:rPr>
              <a:t>15 </a:t>
            </a:r>
            <a:r>
              <a:rPr kumimoji="0" lang="en-US" altLang="ko-KR" sz="1400" dirty="0" err="1">
                <a:solidFill>
                  <a:srgbClr val="0E1822"/>
                </a:solidFill>
                <a:latin typeface="Times New Roman" pitchFamily="18" charset="0"/>
                <a:cs typeface="Times New Roman" pitchFamily="18" charset="0"/>
              </a:rPr>
              <a:t>keV</a:t>
            </a:r>
            <a:r>
              <a:rPr kumimoji="0" lang="en-US" altLang="ko-KR" sz="1400" dirty="0">
                <a:solidFill>
                  <a:srgbClr val="0E1822"/>
                </a:solidFill>
                <a:latin typeface="Times New Roman" pitchFamily="18" charset="0"/>
                <a:cs typeface="Times New Roman" pitchFamily="18" charset="0"/>
              </a:rPr>
              <a:t> FWHM for low temp. </a:t>
            </a:r>
          </a:p>
          <a:p>
            <a:pPr latinLnBrk="1">
              <a:defRPr/>
            </a:pPr>
            <a:r>
              <a:rPr kumimoji="0" lang="en-US" altLang="ko-KR" sz="1400" dirty="0">
                <a:solidFill>
                  <a:srgbClr val="FF0000"/>
                </a:solidFill>
                <a:latin typeface="Times New Roman" pitchFamily="18" charset="0"/>
                <a:cs typeface="Times New Roman" pitchFamily="18" charset="0"/>
              </a:rPr>
              <a:t> 5 years, 100 kg </a:t>
            </a:r>
            <a:r>
              <a:rPr kumimoji="0" lang="en-US" altLang="ko-KR" sz="1400" baseline="30000" dirty="0">
                <a:solidFill>
                  <a:srgbClr val="FF0000"/>
                </a:solidFill>
                <a:latin typeface="Times New Roman" pitchFamily="18" charset="0"/>
                <a:cs typeface="Times New Roman" pitchFamily="18" charset="0"/>
              </a:rPr>
              <a:t>40</a:t>
            </a:r>
            <a:r>
              <a:rPr kumimoji="0" lang="en-US" altLang="ko-KR" sz="1400" dirty="0">
                <a:solidFill>
                  <a:srgbClr val="FF0000"/>
                </a:solidFill>
                <a:latin typeface="Times New Roman" pitchFamily="18" charset="0"/>
                <a:cs typeface="Times New Roman" pitchFamily="18" charset="0"/>
              </a:rPr>
              <a:t>Ca</a:t>
            </a:r>
            <a:r>
              <a:rPr kumimoji="0" lang="en-US" altLang="ko-KR" sz="1400" baseline="30000" dirty="0">
                <a:solidFill>
                  <a:srgbClr val="FF0000"/>
                </a:solidFill>
                <a:latin typeface="Times New Roman" pitchFamily="18" charset="0"/>
                <a:cs typeface="Times New Roman" pitchFamily="18" charset="0"/>
              </a:rPr>
              <a:t>100</a:t>
            </a:r>
            <a:r>
              <a:rPr kumimoji="0" lang="en-US" altLang="ko-KR" sz="1400" dirty="0">
                <a:solidFill>
                  <a:srgbClr val="FF0000"/>
                </a:solidFill>
                <a:latin typeface="Times New Roman" pitchFamily="18" charset="0"/>
                <a:cs typeface="Times New Roman" pitchFamily="18" charset="0"/>
              </a:rPr>
              <a:t>MoO</a:t>
            </a:r>
            <a:r>
              <a:rPr kumimoji="0" lang="en-US" altLang="ko-KR" sz="1400" baseline="-25000" dirty="0">
                <a:solidFill>
                  <a:srgbClr val="FF0000"/>
                </a:solidFill>
                <a:latin typeface="Times New Roman" pitchFamily="18" charset="0"/>
                <a:cs typeface="Times New Roman" pitchFamily="18" charset="0"/>
              </a:rPr>
              <a:t>4</a:t>
            </a:r>
            <a:r>
              <a:rPr kumimoji="0" lang="en-US" altLang="ko-KR" sz="1400" dirty="0">
                <a:solidFill>
                  <a:srgbClr val="FF0000"/>
                </a:solidFill>
                <a:latin typeface="Times New Roman" pitchFamily="18" charset="0"/>
                <a:cs typeface="Times New Roman" pitchFamily="18" charset="0"/>
              </a:rPr>
              <a:t> : </a:t>
            </a:r>
          </a:p>
          <a:p>
            <a:pPr latinLnBrk="1">
              <a:defRPr/>
            </a:pPr>
            <a:r>
              <a:rPr kumimoji="0" lang="en-US" altLang="ko-KR" sz="1400" dirty="0">
                <a:solidFill>
                  <a:srgbClr val="FF0000"/>
                </a:solidFill>
                <a:latin typeface="Times New Roman" pitchFamily="18" charset="0"/>
                <a:cs typeface="Times New Roman" pitchFamily="18" charset="0"/>
              </a:rPr>
              <a:t>    T</a:t>
            </a:r>
            <a:r>
              <a:rPr kumimoji="0" lang="en-US" altLang="ko-KR" sz="1400" baseline="-25000" dirty="0">
                <a:solidFill>
                  <a:srgbClr val="FF0000"/>
                </a:solidFill>
                <a:latin typeface="Times New Roman" pitchFamily="18" charset="0"/>
                <a:cs typeface="Times New Roman" pitchFamily="18" charset="0"/>
              </a:rPr>
              <a:t>1/2</a:t>
            </a:r>
            <a:r>
              <a:rPr kumimoji="0" lang="en-US" altLang="ko-KR" sz="1400" dirty="0">
                <a:solidFill>
                  <a:srgbClr val="FF0000"/>
                </a:solidFill>
                <a:latin typeface="Times New Roman" pitchFamily="18" charset="0"/>
                <a:cs typeface="Times New Roman" pitchFamily="18" charset="0"/>
              </a:rPr>
              <a:t> = 7.0x10</a:t>
            </a:r>
            <a:r>
              <a:rPr kumimoji="0" lang="en-US" altLang="ko-KR" sz="1400" baseline="30000" dirty="0">
                <a:solidFill>
                  <a:srgbClr val="FF0000"/>
                </a:solidFill>
                <a:latin typeface="Times New Roman" pitchFamily="18" charset="0"/>
                <a:cs typeface="Times New Roman" pitchFamily="18" charset="0"/>
              </a:rPr>
              <a:t>26</a:t>
            </a:r>
            <a:r>
              <a:rPr kumimoji="0" lang="en-US" altLang="ko-KR" sz="1400" dirty="0">
                <a:solidFill>
                  <a:srgbClr val="FF0000"/>
                </a:solidFill>
                <a:latin typeface="Times New Roman" pitchFamily="18" charset="0"/>
                <a:cs typeface="Times New Roman" pitchFamily="18" charset="0"/>
              </a:rPr>
              <a:t> years </a:t>
            </a:r>
            <a:r>
              <a:rPr kumimoji="0" lang="en-US" altLang="ko-KR" sz="1400" dirty="0">
                <a:solidFill>
                  <a:srgbClr val="FF0000"/>
                </a:solidFill>
                <a:latin typeface="Times New Roman" pitchFamily="18" charset="0"/>
                <a:cs typeface="Times New Roman" pitchFamily="18" charset="0"/>
                <a:sym typeface="Wingdings" pitchFamily="2" charset="2"/>
              </a:rPr>
              <a:t> </a:t>
            </a:r>
            <a:r>
              <a:rPr kumimoji="0" lang="en-US" altLang="ko-KR" sz="1400" dirty="0">
                <a:solidFill>
                  <a:srgbClr val="FF0000"/>
                </a:solidFill>
                <a:latin typeface="Times New Roman" pitchFamily="18" charset="0"/>
                <a:cs typeface="Times New Roman" pitchFamily="18" charset="0"/>
              </a:rPr>
              <a:t>&lt;m&gt; = 20 – 70 </a:t>
            </a:r>
            <a:r>
              <a:rPr kumimoji="0" lang="en-US" altLang="ko-KR" sz="1400" dirty="0" err="1">
                <a:solidFill>
                  <a:srgbClr val="FF0000"/>
                </a:solidFill>
                <a:latin typeface="Times New Roman" pitchFamily="18" charset="0"/>
                <a:cs typeface="Times New Roman" pitchFamily="18" charset="0"/>
              </a:rPr>
              <a:t>meV</a:t>
            </a:r>
            <a:r>
              <a:rPr kumimoji="0" lang="en-US" altLang="ko-KR" sz="1400" dirty="0">
                <a:solidFill>
                  <a:srgbClr val="FF0000"/>
                </a:solidFill>
                <a:latin typeface="Times New Roman" pitchFamily="18" charset="0"/>
                <a:cs typeface="Times New Roman" pitchFamily="18" charset="0"/>
              </a:rPr>
              <a:t>  </a:t>
            </a:r>
          </a:p>
        </p:txBody>
      </p:sp>
      <p:sp>
        <p:nvSpPr>
          <p:cNvPr id="95237" name="TextBox 5"/>
          <p:cNvSpPr txBox="1">
            <a:spLocks noChangeArrowheads="1"/>
          </p:cNvSpPr>
          <p:nvPr/>
        </p:nvSpPr>
        <p:spPr bwMode="auto">
          <a:xfrm>
            <a:off x="2578894" y="6221413"/>
            <a:ext cx="4172744" cy="400110"/>
          </a:xfrm>
          <a:prstGeom prst="rect">
            <a:avLst/>
          </a:prstGeom>
          <a:noFill/>
          <a:ln w="9525">
            <a:noFill/>
            <a:miter lim="800000"/>
            <a:headEnd/>
            <a:tailEnd/>
          </a:ln>
        </p:spPr>
        <p:txBody>
          <a:bodyPr wrap="square">
            <a:spAutoFit/>
          </a:bodyPr>
          <a:lstStyle/>
          <a:p>
            <a:pPr latinLnBrk="1"/>
            <a:r>
              <a:rPr kumimoji="0" lang="en-US" altLang="ko-KR" sz="20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Fully covers inverted hierarchy</a:t>
            </a:r>
            <a:endParaRPr kumimoji="0" lang="ko-KR" altLang="en-US" sz="20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제목 1"/>
          <p:cNvSpPr txBox="1">
            <a:spLocks/>
          </p:cNvSpPr>
          <p:nvPr/>
        </p:nvSpPr>
        <p:spPr>
          <a:xfrm>
            <a:off x="309563" y="192088"/>
            <a:ext cx="5499100" cy="500062"/>
          </a:xfrm>
          <a:prstGeom prst="rect">
            <a:avLst/>
          </a:prstGeom>
          <a:solidFill>
            <a:schemeClr val="accent3">
              <a:lumMod val="20000"/>
              <a:lumOff val="80000"/>
            </a:schemeClr>
          </a:solidFill>
        </p:spPr>
        <p:txBody>
          <a:bodyPr/>
          <a:lstStyle/>
          <a:p>
            <a:pPr latinLnBrk="1">
              <a:defRPr/>
            </a:pPr>
            <a:r>
              <a:rPr kumimoji="0" lang="en-US" altLang="ko-KR" sz="2800" dirty="0">
                <a:solidFill>
                  <a:srgbClr val="1F497D"/>
                </a:solidFill>
                <a:latin typeface="Arial" pitchFamily="34" charset="0"/>
                <a:cs typeface="Arial" pitchFamily="34" charset="0"/>
              </a:rPr>
              <a:t>AMORE Experiment at Y2L </a:t>
            </a:r>
            <a:endParaRPr kumimoji="0" lang="ko-KR" altLang="en-US" sz="2800" dirty="0">
              <a:solidFill>
                <a:srgbClr val="1F497D"/>
              </a:solidFill>
              <a:latin typeface="Arial" pitchFamily="34" charset="0"/>
              <a:cs typeface="Arial" pitchFamily="34" charset="0"/>
            </a:endParaRPr>
          </a:p>
        </p:txBody>
      </p:sp>
      <p:pic>
        <p:nvPicPr>
          <p:cNvPr id="95239" name="Picture 6" descr="D:\문서\고에너지위원회\수요조사\ATT00095.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85750" y="3143250"/>
            <a:ext cx="2000250" cy="1500188"/>
          </a:xfrm>
          <a:prstGeom prst="rect">
            <a:avLst/>
          </a:prstGeom>
          <a:noFill/>
          <a:ln w="9525">
            <a:noFill/>
            <a:miter lim="800000"/>
            <a:headEnd/>
            <a:tailEnd/>
          </a:ln>
        </p:spPr>
      </p:pic>
      <p:sp>
        <p:nvSpPr>
          <p:cNvPr id="95240" name="TextBox 4"/>
          <p:cNvSpPr txBox="1">
            <a:spLocks noChangeArrowheads="1"/>
          </p:cNvSpPr>
          <p:nvPr/>
        </p:nvSpPr>
        <p:spPr bwMode="auto">
          <a:xfrm>
            <a:off x="357188" y="2000250"/>
            <a:ext cx="5483225" cy="825500"/>
          </a:xfrm>
          <a:prstGeom prst="rect">
            <a:avLst/>
          </a:prstGeom>
          <a:noFill/>
          <a:ln w="9525">
            <a:noFill/>
            <a:miter lim="800000"/>
            <a:headEnd/>
            <a:tailEnd/>
          </a:ln>
        </p:spPr>
        <p:txBody>
          <a:bodyPr>
            <a:spAutoFit/>
          </a:bodyPr>
          <a:lstStyle/>
          <a:p>
            <a:pPr latinLnBrk="1"/>
            <a:r>
              <a:rPr kumimoji="0" lang="en-US" altLang="ko-KR" sz="1600" baseline="30000">
                <a:solidFill>
                  <a:prstClr val="black"/>
                </a:solidFill>
                <a:latin typeface="Times New Roman" pitchFamily="18" charset="0"/>
                <a:cs typeface="Times New Roman" pitchFamily="18" charset="0"/>
              </a:rPr>
              <a:t>40</a:t>
            </a:r>
            <a:r>
              <a:rPr kumimoji="0" lang="en-US" altLang="ko-KR" sz="1600">
                <a:solidFill>
                  <a:prstClr val="black"/>
                </a:solidFill>
                <a:latin typeface="Times New Roman" pitchFamily="18" charset="0"/>
                <a:cs typeface="Times New Roman" pitchFamily="18" charset="0"/>
              </a:rPr>
              <a:t>Ca</a:t>
            </a:r>
            <a:r>
              <a:rPr kumimoji="0" lang="en-US" altLang="ko-KR" sz="1600" baseline="30000">
                <a:solidFill>
                  <a:prstClr val="black"/>
                </a:solidFill>
                <a:latin typeface="Times New Roman" pitchFamily="18" charset="0"/>
                <a:cs typeface="Times New Roman" pitchFamily="18" charset="0"/>
              </a:rPr>
              <a:t>100</a:t>
            </a:r>
            <a:r>
              <a:rPr kumimoji="0" lang="en-US" altLang="ko-KR" sz="1600">
                <a:solidFill>
                  <a:prstClr val="black"/>
                </a:solidFill>
                <a:latin typeface="Times New Roman" pitchFamily="18" charset="0"/>
                <a:cs typeface="Times New Roman" pitchFamily="18" charset="0"/>
              </a:rPr>
              <a:t>MoO</a:t>
            </a:r>
            <a:r>
              <a:rPr kumimoji="0" lang="en-US" altLang="ko-KR" sz="1600" baseline="-25000">
                <a:solidFill>
                  <a:prstClr val="black"/>
                </a:solidFill>
                <a:latin typeface="Times New Roman" pitchFamily="18" charset="0"/>
                <a:cs typeface="Times New Roman" pitchFamily="18" charset="0"/>
              </a:rPr>
              <a:t>4</a:t>
            </a:r>
            <a:r>
              <a:rPr kumimoji="0" lang="en-US" altLang="ko-KR" sz="1600">
                <a:solidFill>
                  <a:prstClr val="black"/>
                </a:solidFill>
                <a:latin typeface="Times New Roman" pitchFamily="18" charset="0"/>
                <a:cs typeface="Times New Roman" pitchFamily="18" charset="0"/>
              </a:rPr>
              <a:t> crystal</a:t>
            </a:r>
          </a:p>
          <a:p>
            <a:pPr latinLnBrk="1">
              <a:buFontTx/>
              <a:buChar char="-"/>
            </a:pPr>
            <a:r>
              <a:rPr kumimoji="0" lang="en-US" altLang="ko-KR" sz="1600">
                <a:solidFill>
                  <a:prstClr val="black"/>
                </a:solidFill>
                <a:latin typeface="Times New Roman" pitchFamily="18" charset="0"/>
                <a:cs typeface="Times New Roman" pitchFamily="18" charset="0"/>
              </a:rPr>
              <a:t>  Unique in the world (depleted Ca + enriched Mo)</a:t>
            </a:r>
          </a:p>
          <a:p>
            <a:pPr latinLnBrk="1">
              <a:buFontTx/>
              <a:buChar char="-"/>
            </a:pPr>
            <a:r>
              <a:rPr kumimoji="0" lang="en-US" altLang="ko-KR" sz="1600">
                <a:solidFill>
                  <a:prstClr val="black"/>
                </a:solidFill>
                <a:latin typeface="Times New Roman" pitchFamily="18" charset="0"/>
                <a:cs typeface="Times New Roman" pitchFamily="18" charset="0"/>
              </a:rPr>
              <a:t>  Scintillation crystal + Cryogentic detector </a:t>
            </a:r>
            <a:endParaRPr kumimoji="0" lang="ko-KR" altLang="en-US" sz="1600">
              <a:solidFill>
                <a:prstClr val="black"/>
              </a:solidFill>
              <a:latin typeface="Times New Roman" pitchFamily="18" charset="0"/>
              <a:cs typeface="Times New Roman" pitchFamily="18" charset="0"/>
            </a:endParaRPr>
          </a:p>
        </p:txBody>
      </p:sp>
      <p:sp>
        <p:nvSpPr>
          <p:cNvPr id="14" name="TextBox 5"/>
          <p:cNvSpPr txBox="1">
            <a:spLocks noChangeArrowheads="1"/>
          </p:cNvSpPr>
          <p:nvPr/>
        </p:nvSpPr>
        <p:spPr bwMode="auto">
          <a:xfrm>
            <a:off x="357188" y="1000125"/>
            <a:ext cx="5414962" cy="976313"/>
          </a:xfrm>
          <a:prstGeom prst="rect">
            <a:avLst/>
          </a:prstGeom>
          <a:solidFill>
            <a:schemeClr val="tx2">
              <a:lumMod val="20000"/>
              <a:lumOff val="80000"/>
            </a:schemeClr>
          </a:solidFill>
          <a:ln w="9525">
            <a:noFill/>
            <a:miter lim="800000"/>
            <a:headEnd/>
            <a:tailEnd/>
          </a:ln>
        </p:spPr>
        <p:txBody>
          <a:bodyPr wrap="none">
            <a:spAutoFit/>
          </a:bodyPr>
          <a:lstStyle/>
          <a:p>
            <a:pPr latinLnBrk="1">
              <a:defRPr/>
            </a:pPr>
            <a:r>
              <a:rPr kumimoji="0" lang="en-US" altLang="ko-KR" sz="2000" dirty="0">
                <a:solidFill>
                  <a:prstClr val="black"/>
                </a:solidFill>
                <a:latin typeface="Times New Roman" pitchFamily="18" charset="0"/>
                <a:cs typeface="Times New Roman" pitchFamily="18" charset="0"/>
              </a:rPr>
              <a:t>Double beta decay search with </a:t>
            </a:r>
            <a:r>
              <a:rPr kumimoji="0" lang="en-US" altLang="ko-KR" sz="2000" baseline="30000" dirty="0">
                <a:solidFill>
                  <a:prstClr val="black"/>
                </a:solidFill>
                <a:latin typeface="Times New Roman" pitchFamily="18" charset="0"/>
                <a:cs typeface="Times New Roman" pitchFamily="18" charset="0"/>
              </a:rPr>
              <a:t>40</a:t>
            </a:r>
            <a:r>
              <a:rPr kumimoji="0" lang="en-US" altLang="ko-KR" sz="2000" dirty="0">
                <a:solidFill>
                  <a:prstClr val="black"/>
                </a:solidFill>
                <a:latin typeface="Times New Roman" pitchFamily="18" charset="0"/>
                <a:cs typeface="Times New Roman" pitchFamily="18" charset="0"/>
              </a:rPr>
              <a:t>Ca</a:t>
            </a:r>
            <a:r>
              <a:rPr kumimoji="0" lang="en-US" altLang="ko-KR" sz="2000" baseline="30000" dirty="0">
                <a:solidFill>
                  <a:prstClr val="black"/>
                </a:solidFill>
                <a:latin typeface="Times New Roman" pitchFamily="18" charset="0"/>
                <a:cs typeface="Times New Roman" pitchFamily="18" charset="0"/>
              </a:rPr>
              <a:t>100</a:t>
            </a:r>
            <a:r>
              <a:rPr kumimoji="0" lang="en-US" altLang="ko-KR" sz="2000" dirty="0">
                <a:solidFill>
                  <a:prstClr val="black"/>
                </a:solidFill>
                <a:latin typeface="Times New Roman" pitchFamily="18" charset="0"/>
                <a:cs typeface="Times New Roman" pitchFamily="18" charset="0"/>
              </a:rPr>
              <a:t>MoO</a:t>
            </a:r>
            <a:r>
              <a:rPr kumimoji="0" lang="en-US" altLang="ko-KR" sz="2000" baseline="-25000" dirty="0">
                <a:solidFill>
                  <a:prstClr val="black"/>
                </a:solidFill>
                <a:latin typeface="Times New Roman" pitchFamily="18" charset="0"/>
                <a:cs typeface="Times New Roman" pitchFamily="18" charset="0"/>
              </a:rPr>
              <a:t>4</a:t>
            </a:r>
            <a:r>
              <a:rPr kumimoji="0" lang="en-US" altLang="ko-KR" sz="2000" dirty="0">
                <a:solidFill>
                  <a:prstClr val="black"/>
                </a:solidFill>
                <a:latin typeface="Times New Roman" pitchFamily="18" charset="0"/>
                <a:cs typeface="Times New Roman" pitchFamily="18" charset="0"/>
              </a:rPr>
              <a:t> crystal</a:t>
            </a:r>
          </a:p>
          <a:p>
            <a:pPr latinLnBrk="1">
              <a:defRPr/>
            </a:pPr>
            <a:r>
              <a:rPr kumimoji="0" lang="en-US" altLang="ko-KR" sz="2000" dirty="0">
                <a:solidFill>
                  <a:prstClr val="black"/>
                </a:solidFill>
                <a:latin typeface="Times New Roman" pitchFamily="18" charset="0"/>
                <a:cs typeface="Times New Roman" pitchFamily="18" charset="0"/>
              </a:rPr>
              <a:t>Int. Collaboration : Korea, Russia, Ukraine, China  </a:t>
            </a:r>
          </a:p>
          <a:p>
            <a:pPr latinLnBrk="1">
              <a:defRPr/>
            </a:pPr>
            <a:r>
              <a:rPr kumimoji="0" lang="en-US" altLang="ko-KR" dirty="0">
                <a:solidFill>
                  <a:prstClr val="black"/>
                </a:solidFill>
                <a:latin typeface="Times New Roman" pitchFamily="18" charset="0"/>
                <a:cs typeface="Times New Roman" pitchFamily="18" charset="0"/>
              </a:rPr>
              <a:t>in preparation</a:t>
            </a:r>
            <a:endParaRPr kumimoji="0" lang="ko-KR" altLang="en-US" dirty="0">
              <a:solidFill>
                <a:prstClr val="black"/>
              </a:solidFill>
              <a:latin typeface="Times New Roman" pitchFamily="18" charset="0"/>
              <a:cs typeface="Times New Roman" pitchFamily="18" charset="0"/>
            </a:endParaRPr>
          </a:p>
        </p:txBody>
      </p:sp>
      <p:pic>
        <p:nvPicPr>
          <p:cNvPr id="95242"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72250" y="4629150"/>
            <a:ext cx="2571750" cy="2228850"/>
          </a:xfrm>
          <a:prstGeom prst="rect">
            <a:avLst/>
          </a:prstGeom>
          <a:noFill/>
          <a:ln w="9525">
            <a:noFill/>
            <a:miter lim="800000"/>
            <a:headEnd/>
            <a:tailEnd/>
          </a:ln>
        </p:spPr>
      </p:pic>
      <p:sp>
        <p:nvSpPr>
          <p:cNvPr id="95243" name="TextBox 15"/>
          <p:cNvSpPr txBox="1">
            <a:spLocks noChangeArrowheads="1"/>
          </p:cNvSpPr>
          <p:nvPr/>
        </p:nvSpPr>
        <p:spPr bwMode="auto">
          <a:xfrm>
            <a:off x="6286500" y="4429125"/>
            <a:ext cx="2616200" cy="366713"/>
          </a:xfrm>
          <a:prstGeom prst="rect">
            <a:avLst/>
          </a:prstGeom>
          <a:noFill/>
          <a:ln w="9525">
            <a:noFill/>
            <a:miter lim="800000"/>
            <a:headEnd/>
            <a:tailEnd/>
          </a:ln>
        </p:spPr>
        <p:txBody>
          <a:bodyPr wrap="none">
            <a:spAutoFit/>
          </a:bodyPr>
          <a:lstStyle/>
          <a:p>
            <a:pPr latinLnBrk="1"/>
            <a:r>
              <a:rPr kumimoji="0" lang="en-US" altLang="ko-KR">
                <a:solidFill>
                  <a:srgbClr val="FF0000"/>
                </a:solidFill>
                <a:latin typeface="Times New Roman" pitchFamily="18" charset="0"/>
                <a:cs typeface="Times New Roman" pitchFamily="18" charset="0"/>
              </a:rPr>
              <a:t> good DM detector as well</a:t>
            </a:r>
            <a:endParaRPr kumimoji="0" lang="ko-KR" altLang="en-US">
              <a:solidFill>
                <a:srgbClr val="FF0000"/>
              </a:solidFill>
              <a:latin typeface="Times New Roman" pitchFamily="18" charset="0"/>
              <a:cs typeface="Times New Roman" pitchFamily="18" charset="0"/>
            </a:endParaRPr>
          </a:p>
        </p:txBody>
      </p:sp>
      <p:pic>
        <p:nvPicPr>
          <p:cNvPr id="95244" name="Picture 1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428875" y="2928938"/>
            <a:ext cx="2100263" cy="1500187"/>
          </a:xfrm>
          <a:prstGeom prst="rect">
            <a:avLst/>
          </a:prstGeom>
          <a:noFill/>
          <a:ln w="9525">
            <a:solidFill>
              <a:schemeClr val="tx1"/>
            </a:solidFill>
            <a:miter lim="800000"/>
            <a:headEnd/>
            <a:tailEnd/>
          </a:ln>
        </p:spPr>
      </p:pic>
      <p:pic>
        <p:nvPicPr>
          <p:cNvPr id="95245"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572000" y="2714625"/>
            <a:ext cx="2179638" cy="1452563"/>
          </a:xfrm>
          <a:prstGeom prst="rect">
            <a:avLst/>
          </a:prstGeom>
          <a:noFill/>
          <a:ln w="9525">
            <a:noFill/>
            <a:miter lim="800000"/>
            <a:headEnd/>
            <a:tailEnd/>
          </a:ln>
        </p:spPr>
      </p:pic>
      <p:pic>
        <p:nvPicPr>
          <p:cNvPr id="95246"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643688" y="2571750"/>
            <a:ext cx="2500312" cy="1708150"/>
          </a:xfrm>
          <a:prstGeom prst="rect">
            <a:avLst/>
          </a:prstGeom>
          <a:noFill/>
          <a:ln w="9525">
            <a:noFill/>
            <a:miter lim="800000"/>
            <a:headEnd/>
            <a:tailEnd/>
          </a:ln>
        </p:spPr>
      </p:pic>
      <p:sp>
        <p:nvSpPr>
          <p:cNvPr id="95247" name="TextBox 4"/>
          <p:cNvSpPr txBox="1">
            <a:spLocks noChangeArrowheads="1"/>
          </p:cNvSpPr>
          <p:nvPr/>
        </p:nvSpPr>
        <p:spPr bwMode="auto">
          <a:xfrm>
            <a:off x="7000875" y="2714625"/>
            <a:ext cx="1660525" cy="457200"/>
          </a:xfrm>
          <a:prstGeom prst="rect">
            <a:avLst/>
          </a:prstGeom>
          <a:noFill/>
          <a:ln w="9525">
            <a:noFill/>
            <a:miter lim="800000"/>
            <a:headEnd/>
            <a:tailEnd/>
          </a:ln>
        </p:spPr>
        <p:txBody>
          <a:bodyPr>
            <a:spAutoFit/>
          </a:bodyPr>
          <a:lstStyle/>
          <a:p>
            <a:pPr algn="ctr" latinLnBrk="1"/>
            <a:r>
              <a:rPr kumimoji="0" lang="en-US" altLang="ko-KR" sz="1200">
                <a:solidFill>
                  <a:srgbClr val="FF0000"/>
                </a:solidFill>
                <a:latin typeface="Arial" pitchFamily="34" charset="0"/>
                <a:cs typeface="Arial" pitchFamily="34" charset="0"/>
              </a:rPr>
              <a:t>FWHM = 11.2 keV</a:t>
            </a:r>
          </a:p>
          <a:p>
            <a:pPr algn="ctr" latinLnBrk="1"/>
            <a:r>
              <a:rPr kumimoji="0" lang="en-US" altLang="ko-KR" sz="1200">
                <a:solidFill>
                  <a:srgbClr val="FF0000"/>
                </a:solidFill>
                <a:latin typeface="Arial" pitchFamily="34" charset="0"/>
                <a:cs typeface="Arial" pitchFamily="34" charset="0"/>
              </a:rPr>
              <a:t>5.5 MeV alpha</a:t>
            </a:r>
            <a:endParaRPr kumimoji="0" lang="ko-KR" altLang="en-US" sz="1200">
              <a:solidFill>
                <a:srgbClr val="FF0000"/>
              </a:solidFill>
              <a:latin typeface="Arial" pitchFamily="34" charset="0"/>
              <a:cs typeface="Arial" pitchFamily="34" charset="0"/>
            </a:endParaRPr>
          </a:p>
        </p:txBody>
      </p:sp>
      <p:sp>
        <p:nvSpPr>
          <p:cNvPr id="95248" name="TextBox 21"/>
          <p:cNvSpPr txBox="1">
            <a:spLocks noChangeArrowheads="1"/>
          </p:cNvSpPr>
          <p:nvPr/>
        </p:nvSpPr>
        <p:spPr bwMode="auto">
          <a:xfrm>
            <a:off x="2428875" y="4429125"/>
            <a:ext cx="2525713" cy="457200"/>
          </a:xfrm>
          <a:prstGeom prst="rect">
            <a:avLst/>
          </a:prstGeom>
          <a:noFill/>
          <a:ln w="9525">
            <a:noFill/>
            <a:miter lim="800000"/>
            <a:headEnd/>
            <a:tailEnd/>
          </a:ln>
        </p:spPr>
        <p:txBody>
          <a:bodyPr wrap="none">
            <a:spAutoFit/>
          </a:bodyPr>
          <a:lstStyle/>
          <a:p>
            <a:pPr latinLnBrk="1"/>
            <a:r>
              <a:rPr kumimoji="0" lang="en-US" altLang="ko-KR" sz="1200">
                <a:solidFill>
                  <a:prstClr val="black"/>
                </a:solidFill>
                <a:latin typeface="Times New Roman" pitchFamily="18" charset="0"/>
                <a:cs typeface="Times New Roman" pitchFamily="18" charset="0"/>
              </a:rPr>
              <a:t>Energy spectrum for 600 keV gamma </a:t>
            </a:r>
          </a:p>
          <a:p>
            <a:pPr latinLnBrk="1"/>
            <a:r>
              <a:rPr kumimoji="0" lang="en-US" altLang="ko-KR" sz="1200">
                <a:solidFill>
                  <a:prstClr val="black"/>
                </a:solidFill>
                <a:latin typeface="Times New Roman" pitchFamily="18" charset="0"/>
                <a:cs typeface="Times New Roman" pitchFamily="18" charset="0"/>
              </a:rPr>
              <a:t>Scintillation readout</a:t>
            </a:r>
            <a:endParaRPr kumimoji="0" lang="ko-KR" altLang="en-US" sz="1200">
              <a:solidFill>
                <a:prstClr val="black"/>
              </a:solidFill>
              <a:latin typeface="Times New Roman" pitchFamily="18" charset="0"/>
              <a:cs typeface="Times New Roman" pitchFamily="18" charset="0"/>
            </a:endParaRPr>
          </a:p>
        </p:txBody>
      </p:sp>
      <p:sp>
        <p:nvSpPr>
          <p:cNvPr id="95249" name="TextBox 22"/>
          <p:cNvSpPr txBox="1">
            <a:spLocks noChangeArrowheads="1"/>
          </p:cNvSpPr>
          <p:nvPr/>
        </p:nvSpPr>
        <p:spPr bwMode="auto">
          <a:xfrm>
            <a:off x="5357813" y="2357438"/>
            <a:ext cx="3163887" cy="366712"/>
          </a:xfrm>
          <a:prstGeom prst="rect">
            <a:avLst/>
          </a:prstGeom>
          <a:noFill/>
          <a:ln w="9525">
            <a:noFill/>
            <a:miter lim="800000"/>
            <a:headEnd/>
            <a:tailEnd/>
          </a:ln>
        </p:spPr>
        <p:txBody>
          <a:bodyPr wrap="none">
            <a:spAutoFit/>
          </a:bodyPr>
          <a:lstStyle/>
          <a:p>
            <a:pPr latinLnBrk="1"/>
            <a:r>
              <a:rPr kumimoji="0" lang="en-US" altLang="ko-KR">
                <a:solidFill>
                  <a:prstClr val="black"/>
                </a:solidFill>
                <a:latin typeface="Times New Roman" pitchFamily="18" charset="0"/>
                <a:cs typeface="Times New Roman" pitchFamily="18" charset="0"/>
              </a:rPr>
              <a:t>MMC+CMO at low temperature</a:t>
            </a:r>
            <a:endParaRPr kumimoji="0" lang="ko-KR" altLang="en-US">
              <a:solidFill>
                <a:prstClr val="black"/>
              </a:solidFill>
              <a:latin typeface="Times New Roman" pitchFamily="18" charset="0"/>
              <a:cs typeface="Times New Roman" pitchFamily="18" charset="0"/>
            </a:endParaRPr>
          </a:p>
        </p:txBody>
      </p:sp>
      <p:grpSp>
        <p:nvGrpSpPr>
          <p:cNvPr id="2" name="그룹 5"/>
          <p:cNvGrpSpPr>
            <a:grpSpLocks/>
          </p:cNvGrpSpPr>
          <p:nvPr/>
        </p:nvGrpSpPr>
        <p:grpSpPr bwMode="auto">
          <a:xfrm>
            <a:off x="7000875" y="500063"/>
            <a:ext cx="1643063" cy="1584325"/>
            <a:chOff x="6786578" y="3286124"/>
            <a:chExt cx="1500198" cy="1512906"/>
          </a:xfrm>
        </p:grpSpPr>
        <p:pic>
          <p:nvPicPr>
            <p:cNvPr id="95252" name="Picture 13" descr="Double beta decay"/>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929443" y="3500455"/>
              <a:ext cx="1190625" cy="1071563"/>
            </a:xfrm>
            <a:prstGeom prst="rect">
              <a:avLst/>
            </a:prstGeom>
            <a:noFill/>
            <a:ln w="9525">
              <a:noFill/>
              <a:miter lim="800000"/>
              <a:headEnd/>
              <a:tailEnd/>
            </a:ln>
          </p:spPr>
        </p:pic>
        <p:sp>
          <p:nvSpPr>
            <p:cNvPr id="27" name="폭발 1 26"/>
            <p:cNvSpPr/>
            <p:nvPr/>
          </p:nvSpPr>
          <p:spPr>
            <a:xfrm>
              <a:off x="7621471" y="3286124"/>
              <a:ext cx="392806" cy="368372"/>
            </a:xfrm>
            <a:prstGeom prst="irregularSeal1">
              <a:avLst/>
            </a:prstGeom>
          </p:spPr>
          <p:style>
            <a:lnRef idx="3">
              <a:schemeClr val="lt1"/>
            </a:lnRef>
            <a:fillRef idx="1">
              <a:schemeClr val="accent4"/>
            </a:fillRef>
            <a:effectRef idx="1">
              <a:schemeClr val="accent4"/>
            </a:effectRef>
            <a:fontRef idx="minor">
              <a:schemeClr val="lt1"/>
            </a:fontRef>
          </p:style>
          <p:txBody>
            <a:bodyPr anchor="ctr"/>
            <a:lstStyle/>
            <a:p>
              <a:pPr algn="ctr" latinLnBrk="1">
                <a:defRPr/>
              </a:pPr>
              <a:endParaRPr kumimoji="0" lang="ko-KR" altLang="en-US">
                <a:solidFill>
                  <a:prstClr val="white"/>
                </a:solidFill>
                <a:latin typeface="HY헤드라인M" pitchFamily="18" charset="-127"/>
                <a:ea typeface="HY헤드라인M" pitchFamily="18" charset="-127"/>
              </a:endParaRPr>
            </a:p>
          </p:txBody>
        </p:sp>
        <p:sp>
          <p:nvSpPr>
            <p:cNvPr id="28" name="타원 27"/>
            <p:cNvSpPr/>
            <p:nvPr/>
          </p:nvSpPr>
          <p:spPr>
            <a:xfrm>
              <a:off x="7764347" y="3414381"/>
              <a:ext cx="98167" cy="97431"/>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latinLnBrk="1">
                <a:defRPr/>
              </a:pPr>
              <a:endParaRPr kumimoji="0" lang="ko-KR" altLang="en-US">
                <a:solidFill>
                  <a:prstClr val="white"/>
                </a:solidFill>
                <a:latin typeface="HY헤드라인M" pitchFamily="18" charset="-127"/>
                <a:ea typeface="HY헤드라인M" pitchFamily="18" charset="-127"/>
              </a:endParaRPr>
            </a:p>
          </p:txBody>
        </p:sp>
        <p:sp>
          <p:nvSpPr>
            <p:cNvPr id="29" name="폭발 1 28"/>
            <p:cNvSpPr/>
            <p:nvPr/>
          </p:nvSpPr>
          <p:spPr>
            <a:xfrm>
              <a:off x="7572189" y="4429141"/>
              <a:ext cx="392806" cy="369889"/>
            </a:xfrm>
            <a:prstGeom prst="irregularSeal1">
              <a:avLst/>
            </a:prstGeom>
          </p:spPr>
          <p:style>
            <a:lnRef idx="3">
              <a:schemeClr val="lt1"/>
            </a:lnRef>
            <a:fillRef idx="1">
              <a:schemeClr val="accent4"/>
            </a:fillRef>
            <a:effectRef idx="1">
              <a:schemeClr val="accent4"/>
            </a:effectRef>
            <a:fontRef idx="minor">
              <a:schemeClr val="lt1"/>
            </a:fontRef>
          </p:style>
          <p:txBody>
            <a:bodyPr anchor="ctr"/>
            <a:lstStyle/>
            <a:p>
              <a:pPr algn="ctr" latinLnBrk="1">
                <a:defRPr/>
              </a:pPr>
              <a:endParaRPr kumimoji="0" lang="ko-KR" altLang="en-US">
                <a:solidFill>
                  <a:prstClr val="white"/>
                </a:solidFill>
                <a:latin typeface="HY헤드라인M" pitchFamily="18" charset="-127"/>
                <a:ea typeface="HY헤드라인M" pitchFamily="18" charset="-127"/>
              </a:endParaRPr>
            </a:p>
          </p:txBody>
        </p:sp>
        <p:sp>
          <p:nvSpPr>
            <p:cNvPr id="30" name="타원 29"/>
            <p:cNvSpPr/>
            <p:nvPr/>
          </p:nvSpPr>
          <p:spPr>
            <a:xfrm>
              <a:off x="7715272" y="4558086"/>
              <a:ext cx="98167" cy="97431"/>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latinLnBrk="1">
                <a:defRPr/>
              </a:pPr>
              <a:endParaRPr kumimoji="0" lang="ko-KR" altLang="en-US">
                <a:solidFill>
                  <a:prstClr val="white"/>
                </a:solidFill>
                <a:latin typeface="HY헤드라인M" pitchFamily="18" charset="-127"/>
                <a:ea typeface="HY헤드라인M" pitchFamily="18" charset="-127"/>
              </a:endParaRPr>
            </a:p>
          </p:txBody>
        </p:sp>
        <p:sp>
          <p:nvSpPr>
            <p:cNvPr id="31" name="정육면체 30"/>
            <p:cNvSpPr/>
            <p:nvPr/>
          </p:nvSpPr>
          <p:spPr>
            <a:xfrm>
              <a:off x="6786578" y="3286124"/>
              <a:ext cx="1500198" cy="1428760"/>
            </a:xfrm>
            <a:prstGeom prst="cube">
              <a:avLst/>
            </a:prstGeom>
            <a:solidFill>
              <a:schemeClr val="bg1">
                <a:alpha val="26000"/>
              </a:schemeClr>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latinLnBrk="1">
                <a:defRPr/>
              </a:pPr>
              <a:endParaRPr kumimoji="0" lang="ko-KR" altLang="en-US">
                <a:solidFill>
                  <a:prstClr val="white"/>
                </a:solidFill>
                <a:latin typeface="HY헤드라인M" pitchFamily="18" charset="-127"/>
                <a:ea typeface="HY헤드라인M" pitchFamily="18" charset="-127"/>
              </a:endParaRPr>
            </a:p>
          </p:txBody>
        </p:sp>
      </p:grpSp>
    </p:spTree>
    <p:extLst>
      <p:ext uri="{BB962C8B-B14F-4D97-AF65-F5344CB8AC3E}">
        <p14:creationId xmlns:p14="http://schemas.microsoft.com/office/powerpoint/2010/main" xmlns="" val="411615694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1907704" y="188640"/>
            <a:ext cx="5256584" cy="954107"/>
          </a:xfrm>
          <a:prstGeom prst="rect">
            <a:avLst/>
          </a:prstGeom>
          <a:noFill/>
          <a:ln w="9525">
            <a:noFill/>
            <a:miter lim="800000"/>
            <a:headEnd/>
            <a:tailEnd/>
          </a:ln>
          <a:effectLst/>
        </p:spPr>
        <p:txBody>
          <a:bodyPr wrap="square">
            <a:spAutoFit/>
          </a:bodyPr>
          <a:lstStyle/>
          <a:p>
            <a:pPr marL="342900" indent="-342900" algn="ctr"/>
            <a:r>
              <a:rPr lang="en-US" altLang="ja-JP" sz="2800" u="sng" dirty="0" smtClean="0">
                <a:solidFill>
                  <a:srgbClr val="6600CC"/>
                </a:solidFill>
                <a:effectLst>
                  <a:outerShdw blurRad="38100" dist="38100" dir="2700000" algn="tl">
                    <a:srgbClr val="C0C0C0"/>
                  </a:outerShdw>
                </a:effectLst>
                <a:latin typeface="Comic Sans MS" pitchFamily="66" charset="0"/>
              </a:rPr>
              <a:t>INO : India-based Neutrino</a:t>
            </a:r>
          </a:p>
          <a:p>
            <a:pPr marL="342900" indent="-342900" algn="ctr"/>
            <a:r>
              <a:rPr lang="en-US" altLang="ja-JP" sz="2800" u="sng" dirty="0" smtClean="0">
                <a:solidFill>
                  <a:srgbClr val="6600CC"/>
                </a:solidFill>
                <a:effectLst>
                  <a:outerShdw blurRad="38100" dist="38100" dir="2700000" algn="tl">
                    <a:srgbClr val="C0C0C0"/>
                  </a:outerShdw>
                </a:effectLst>
                <a:latin typeface="Comic Sans MS" pitchFamily="66" charset="0"/>
              </a:rPr>
              <a:t>Observatory</a:t>
            </a:r>
            <a:endParaRPr lang="en-US" altLang="ja-JP" sz="2800" u="sng" dirty="0">
              <a:solidFill>
                <a:srgbClr val="6600CC"/>
              </a:solidFill>
              <a:effectLst>
                <a:outerShdw blurRad="38100" dist="38100" dir="2700000" algn="tl">
                  <a:srgbClr val="C0C0C0"/>
                </a:outerShdw>
              </a:effectLst>
              <a:latin typeface="Comic Sans MS" pitchFamily="66" charset="0"/>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4015597"/>
            <a:ext cx="4392488" cy="2842403"/>
          </a:xfrm>
          <a:prstGeom prst="rect">
            <a:avLst/>
          </a:prstGeom>
          <a:noFill/>
          <a:ln w="9525">
            <a:noFill/>
            <a:miter lim="800000"/>
            <a:headEnd/>
            <a:tailEnd/>
          </a:ln>
        </p:spPr>
      </p:pic>
      <p:pic>
        <p:nvPicPr>
          <p:cNvPr id="6" name="図 5" descr="IndianFlag.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 y="1"/>
            <a:ext cx="1577366" cy="1052735"/>
          </a:xfrm>
          <a:prstGeom prst="rect">
            <a:avLst/>
          </a:prstGeom>
        </p:spPr>
      </p:pic>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292080" y="4941168"/>
            <a:ext cx="3625313" cy="1916832"/>
          </a:xfrm>
          <a:prstGeom prst="rect">
            <a:avLst/>
          </a:prstGeom>
          <a:noFill/>
          <a:ln w="9525">
            <a:noFill/>
            <a:miter lim="800000"/>
            <a:headEnd/>
            <a:tailEnd/>
          </a:ln>
        </p:spPr>
      </p:pic>
      <p:sp>
        <p:nvSpPr>
          <p:cNvPr id="8" name="Rectangle 4"/>
          <p:cNvSpPr>
            <a:spLocks noChangeArrowheads="1"/>
          </p:cNvSpPr>
          <p:nvPr/>
        </p:nvSpPr>
        <p:spPr bwMode="auto">
          <a:xfrm>
            <a:off x="5508104" y="4149080"/>
            <a:ext cx="3384376" cy="840230"/>
          </a:xfrm>
          <a:prstGeom prst="rect">
            <a:avLst/>
          </a:prstGeom>
          <a:solidFill>
            <a:srgbClr val="FFFF00"/>
          </a:solidFill>
          <a:ln w="9525">
            <a:noFill/>
            <a:miter lim="800000"/>
            <a:headEnd/>
            <a:tailEnd/>
          </a:ln>
        </p:spPr>
        <p:txBody>
          <a:bodyPr wrap="square">
            <a:spAutoFit/>
          </a:bodyPr>
          <a:lstStyle/>
          <a:p>
            <a:pPr algn="ctr">
              <a:lnSpc>
                <a:spcPct val="90000"/>
              </a:lnSpc>
            </a:pPr>
            <a:r>
              <a:rPr lang="en-US" altLang="ja-JP" b="1" dirty="0" smtClean="0">
                <a:latin typeface="Century Gothic" pitchFamily="34" charset="0"/>
                <a:ea typeface="ＭＳ Ｐゴシック" charset="-128"/>
              </a:rPr>
              <a:t>50 </a:t>
            </a:r>
            <a:r>
              <a:rPr lang="en-US" altLang="ja-JP" b="1" dirty="0" err="1">
                <a:latin typeface="Century Gothic" pitchFamily="34" charset="0"/>
                <a:ea typeface="ＭＳ Ｐゴシック" charset="-128"/>
              </a:rPr>
              <a:t>kton</a:t>
            </a:r>
            <a:r>
              <a:rPr lang="en-US" altLang="ja-JP" b="1" dirty="0">
                <a:latin typeface="Century Gothic" pitchFamily="34" charset="0"/>
                <a:ea typeface="ＭＳ Ｐゴシック" charset="-128"/>
              </a:rPr>
              <a:t> magnetized iron module(s) with </a:t>
            </a:r>
            <a:endParaRPr lang="en-US" altLang="ja-JP" b="1" dirty="0" smtClean="0">
              <a:latin typeface="Century Gothic" pitchFamily="34" charset="0"/>
              <a:ea typeface="ＭＳ Ｐゴシック" charset="-128"/>
            </a:endParaRPr>
          </a:p>
          <a:p>
            <a:pPr algn="ctr">
              <a:lnSpc>
                <a:spcPct val="90000"/>
              </a:lnSpc>
            </a:pPr>
            <a:r>
              <a:rPr lang="en-US" altLang="ja-JP" b="1" dirty="0" smtClean="0">
                <a:latin typeface="Century Gothic" pitchFamily="34" charset="0"/>
                <a:ea typeface="ＭＳ Ｐゴシック" charset="-128"/>
              </a:rPr>
              <a:t>30,000 channel RPC </a:t>
            </a:r>
            <a:endParaRPr lang="en-US" altLang="ja-JP" b="1" dirty="0">
              <a:latin typeface="Century Gothic" pitchFamily="34" charset="0"/>
              <a:ea typeface="ＭＳ Ｐゴシック" charset="-128"/>
            </a:endParaRPr>
          </a:p>
        </p:txBody>
      </p:sp>
      <p:grpSp>
        <p:nvGrpSpPr>
          <p:cNvPr id="10" name="グループ化 9"/>
          <p:cNvGrpSpPr/>
          <p:nvPr/>
        </p:nvGrpSpPr>
        <p:grpSpPr>
          <a:xfrm>
            <a:off x="0" y="1268760"/>
            <a:ext cx="5076056" cy="2736304"/>
            <a:chOff x="0" y="1268760"/>
            <a:chExt cx="5076056" cy="2736304"/>
          </a:xfrm>
        </p:grpSpPr>
        <p:pic>
          <p:nvPicPr>
            <p:cNvPr id="4" name="図 3" descr="brochureneweng_ページ_1.jp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a:xfrm>
              <a:off x="0" y="1268760"/>
              <a:ext cx="5040560" cy="2736304"/>
            </a:xfrm>
            <a:prstGeom prst="rect">
              <a:avLst/>
            </a:prstGeom>
          </p:spPr>
        </p:pic>
        <p:sp>
          <p:nvSpPr>
            <p:cNvPr id="9" name="正方形/長方形 8"/>
            <p:cNvSpPr/>
            <p:nvPr/>
          </p:nvSpPr>
          <p:spPr>
            <a:xfrm>
              <a:off x="4427984" y="3573016"/>
              <a:ext cx="64807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68611"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508104" y="1700808"/>
            <a:ext cx="2164858" cy="2344663"/>
          </a:xfrm>
          <a:prstGeom prst="rect">
            <a:avLst/>
          </a:prstGeom>
          <a:noFill/>
          <a:ln w="9525">
            <a:noFill/>
            <a:miter lim="800000"/>
            <a:headEnd/>
            <a:tailEnd/>
          </a:ln>
        </p:spPr>
      </p:pic>
      <p:cxnSp>
        <p:nvCxnSpPr>
          <p:cNvPr id="13" name="直線コネクタ 12"/>
          <p:cNvCxnSpPr/>
          <p:nvPr/>
        </p:nvCxnSpPr>
        <p:spPr>
          <a:xfrm rot="5400000">
            <a:off x="143508" y="5481228"/>
            <a:ext cx="2232248" cy="0"/>
          </a:xfrm>
          <a:prstGeom prst="line">
            <a:avLst/>
          </a:prstGeom>
          <a:ln w="28575">
            <a:solidFill>
              <a:srgbClr val="0000FF"/>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331640" y="5085184"/>
            <a:ext cx="889987" cy="369332"/>
          </a:xfrm>
          <a:prstGeom prst="rect">
            <a:avLst/>
          </a:prstGeom>
          <a:noFill/>
        </p:spPr>
        <p:txBody>
          <a:bodyPr wrap="none" rtlCol="0">
            <a:spAutoFit/>
          </a:bodyPr>
          <a:lstStyle/>
          <a:p>
            <a:r>
              <a:rPr kumimoji="1" lang="en-US" altLang="ja-JP" b="1" dirty="0" smtClean="0">
                <a:solidFill>
                  <a:srgbClr val="0000FF"/>
                </a:solidFill>
              </a:rPr>
              <a:t>1000 m</a:t>
            </a:r>
            <a:endParaRPr kumimoji="1" lang="ja-JP" altLang="en-US" b="1" dirty="0">
              <a:solidFill>
                <a:srgbClr val="0000FF"/>
              </a:solidFill>
            </a:endParaRPr>
          </a:p>
        </p:txBody>
      </p:sp>
      <p:pic>
        <p:nvPicPr>
          <p:cNvPr id="15" name="図 14" descr="imagesCA3094LX.jp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377839" y="0"/>
            <a:ext cx="1766161" cy="1896988"/>
          </a:xfrm>
          <a:prstGeom prst="rect">
            <a:avLst/>
          </a:prstGeom>
        </p:spPr>
      </p:pic>
      <p:sp>
        <p:nvSpPr>
          <p:cNvPr id="16" name="円/楕円 15"/>
          <p:cNvSpPr/>
          <p:nvPr/>
        </p:nvSpPr>
        <p:spPr>
          <a:xfrm rot="17912253">
            <a:off x="7614679" y="949871"/>
            <a:ext cx="323353" cy="2339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66</a:t>
            </a:fld>
            <a:endParaRPr kumimoji="1" lang="ja-JP" alt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36871"/>
            <a:ext cx="9144000" cy="6784258"/>
          </a:xfrm>
          <a:prstGeom prst="rect">
            <a:avLst/>
          </a:prstGeom>
        </p:spPr>
      </p:pic>
      <p:sp>
        <p:nvSpPr>
          <p:cNvPr id="3" name="スライド番号プレースホルダー 2"/>
          <p:cNvSpPr>
            <a:spLocks noGrp="1"/>
          </p:cNvSpPr>
          <p:nvPr>
            <p:ph type="sldNum" sz="quarter" idx="12"/>
          </p:nvPr>
        </p:nvSpPr>
        <p:spPr/>
        <p:txBody>
          <a:bodyPr/>
          <a:lstStyle/>
          <a:p>
            <a:fld id="{7551AC77-3FB6-4DE6-BE8E-A9C9F12454E6}" type="slidenum">
              <a:rPr kumimoji="1" lang="ja-JP" altLang="en-US" smtClean="0"/>
              <a:pPr/>
              <a:t>67</a:t>
            </a:fld>
            <a:endParaRPr kumimoji="1" lang="ja-JP" altLang="en-US"/>
          </a:p>
        </p:txBody>
      </p:sp>
    </p:spTree>
    <p:extLst>
      <p:ext uri="{BB962C8B-B14F-4D97-AF65-F5344CB8AC3E}">
        <p14:creationId xmlns:p14="http://schemas.microsoft.com/office/powerpoint/2010/main" xmlns="" val="35874896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0" y="50278"/>
            <a:ext cx="9144000" cy="6757443"/>
          </a:xfrm>
          <a:prstGeom prst="rect">
            <a:avLst/>
          </a:prstGeom>
        </p:spPr>
      </p:pic>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68</a:t>
            </a:fld>
            <a:endParaRPr kumimoji="1" lang="ja-JP" altLang="en-US"/>
          </a:p>
        </p:txBody>
      </p:sp>
    </p:spTree>
    <p:extLst>
      <p:ext uri="{BB962C8B-B14F-4D97-AF65-F5344CB8AC3E}">
        <p14:creationId xmlns:p14="http://schemas.microsoft.com/office/powerpoint/2010/main" xmlns="" val="353988422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Layer>
                </a14:imgProps>
              </a:ext>
              <a:ext uri="{28A0092B-C50C-407E-A947-70E740481C1C}">
                <a14:useLocalDpi xmlns:a14="http://schemas.microsoft.com/office/drawing/2010/main" xmlns="" val="0"/>
              </a:ext>
            </a:extLst>
          </a:blip>
          <a:srcRect l="-3015" t="-235"/>
          <a:stretch/>
        </p:blipFill>
        <p:spPr>
          <a:xfrm>
            <a:off x="573261" y="1858017"/>
            <a:ext cx="7024549" cy="4540103"/>
          </a:xfrm>
          <a:prstGeom prst="rect">
            <a:avLst/>
          </a:prstGeom>
        </p:spPr>
      </p:pic>
      <p:sp>
        <p:nvSpPr>
          <p:cNvPr id="4" name="正方形/長方形 3"/>
          <p:cNvSpPr/>
          <p:nvPr/>
        </p:nvSpPr>
        <p:spPr>
          <a:xfrm>
            <a:off x="2275374" y="2799515"/>
            <a:ext cx="57606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2715806" y="2367467"/>
            <a:ext cx="57606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3003838" y="2655499"/>
            <a:ext cx="167667"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a:off x="2449054" y="1756088"/>
            <a:ext cx="892583" cy="1105387"/>
            <a:chOff x="2449054" y="1756088"/>
            <a:chExt cx="892583" cy="1105387"/>
          </a:xfrm>
        </p:grpSpPr>
        <p:grpSp>
          <p:nvGrpSpPr>
            <p:cNvPr id="7" name="グループ化 6"/>
            <p:cNvGrpSpPr/>
            <p:nvPr/>
          </p:nvGrpSpPr>
          <p:grpSpPr>
            <a:xfrm rot="19081849">
              <a:off x="2833895" y="2223165"/>
              <a:ext cx="507742" cy="638310"/>
              <a:chOff x="755576" y="816138"/>
              <a:chExt cx="432048" cy="545208"/>
            </a:xfrm>
          </p:grpSpPr>
          <p:sp>
            <p:nvSpPr>
              <p:cNvPr id="11" name="円/楕円 10"/>
              <p:cNvSpPr/>
              <p:nvPr/>
            </p:nvSpPr>
            <p:spPr>
              <a:xfrm flipV="1">
                <a:off x="863588" y="816138"/>
                <a:ext cx="216024" cy="164590"/>
              </a:xfrm>
              <a:prstGeom prst="ellipse">
                <a:avLst/>
              </a:prstGeom>
              <a:noFill/>
              <a:ln w="28575">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cxnSp>
            <p:nvCxnSpPr>
              <p:cNvPr id="12" name="直線コネクタ 11"/>
              <p:cNvCxnSpPr>
                <a:stCxn id="11" idx="0"/>
              </p:cNvCxnSpPr>
              <p:nvPr/>
            </p:nvCxnSpPr>
            <p:spPr>
              <a:xfrm rot="5400000">
                <a:off x="827584" y="1052738"/>
                <a:ext cx="216026" cy="72006"/>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971600" y="1063025"/>
                <a:ext cx="216024" cy="13323"/>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rot="10800000" flipH="1">
                <a:off x="971600" y="980728"/>
                <a:ext cx="216024" cy="82295"/>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rot="5400000">
                <a:off x="727288" y="1225040"/>
                <a:ext cx="164594" cy="108018"/>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899592" y="1124744"/>
                <a:ext cx="144016" cy="72008"/>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rot="16200000" flipV="1">
                <a:off x="935596" y="1232756"/>
                <a:ext cx="224408" cy="8384"/>
              </a:xfrm>
              <a:prstGeom prst="line">
                <a:avLst/>
              </a:prstGeom>
              <a:ln w="28575">
                <a:solidFill>
                  <a:srgbClr val="6600CC"/>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p:cNvGrpSpPr/>
            <p:nvPr/>
          </p:nvGrpSpPr>
          <p:grpSpPr>
            <a:xfrm rot="21243491" flipH="1">
              <a:off x="2449054" y="1756088"/>
              <a:ext cx="731974" cy="737874"/>
              <a:chOff x="4365576" y="911581"/>
              <a:chExt cx="731974" cy="737874"/>
            </a:xfrm>
          </p:grpSpPr>
          <p:sp>
            <p:nvSpPr>
              <p:cNvPr id="9" name="テキスト ボックス 8"/>
              <p:cNvSpPr txBox="1"/>
              <p:nvPr/>
            </p:nvSpPr>
            <p:spPr>
              <a:xfrm>
                <a:off x="4365576" y="911581"/>
                <a:ext cx="731974" cy="400110"/>
              </a:xfrm>
              <a:prstGeom prst="rect">
                <a:avLst/>
              </a:prstGeom>
              <a:noFill/>
              <a:ln>
                <a:solidFill>
                  <a:srgbClr val="0000FF"/>
                </a:solidFill>
              </a:ln>
            </p:spPr>
            <p:txBody>
              <a:bodyPr wrap="square" rtlCol="0">
                <a:spAutoFit/>
              </a:bodyPr>
              <a:lstStyle/>
              <a:p>
                <a:r>
                  <a:rPr lang="en-US" altLang="ja-JP" sz="2000" dirty="0" smtClean="0">
                    <a:solidFill>
                      <a:schemeClr val="tx2">
                        <a:lumMod val="75000"/>
                      </a:schemeClr>
                    </a:solidFill>
                    <a:latin typeface="Arial Black" pitchFamily="34" charset="0"/>
                  </a:rPr>
                  <a:t>ILC</a:t>
                </a:r>
                <a:endParaRPr lang="ja-JP" altLang="en-US" sz="2000" dirty="0">
                  <a:solidFill>
                    <a:schemeClr val="tx2">
                      <a:lumMod val="75000"/>
                    </a:schemeClr>
                  </a:solidFill>
                  <a:latin typeface="Arial Black" pitchFamily="34" charset="0"/>
                </a:endParaRPr>
              </a:p>
            </p:txBody>
          </p:sp>
          <p:cxnSp>
            <p:nvCxnSpPr>
              <p:cNvPr id="10" name="直線コネクタ 9"/>
              <p:cNvCxnSpPr/>
              <p:nvPr/>
            </p:nvCxnSpPr>
            <p:spPr>
              <a:xfrm>
                <a:off x="4365576" y="1068847"/>
                <a:ext cx="0" cy="580608"/>
              </a:xfrm>
              <a:prstGeom prst="line">
                <a:avLst/>
              </a:prstGeom>
              <a:ln w="19050"/>
            </p:spPr>
            <p:style>
              <a:lnRef idx="1">
                <a:schemeClr val="accent1"/>
              </a:lnRef>
              <a:fillRef idx="0">
                <a:schemeClr val="accent1"/>
              </a:fillRef>
              <a:effectRef idx="0">
                <a:schemeClr val="accent1"/>
              </a:effectRef>
              <a:fontRef idx="minor">
                <a:schemeClr val="tx1"/>
              </a:fontRef>
            </p:style>
          </p:cxnSp>
        </p:grpSp>
      </p:grpSp>
      <p:grpSp>
        <p:nvGrpSpPr>
          <p:cNvPr id="21" name="グループ化 20"/>
          <p:cNvGrpSpPr/>
          <p:nvPr/>
        </p:nvGrpSpPr>
        <p:grpSpPr>
          <a:xfrm>
            <a:off x="3385088" y="1268915"/>
            <a:ext cx="671979" cy="977080"/>
            <a:chOff x="3385088" y="1268915"/>
            <a:chExt cx="671979" cy="977080"/>
          </a:xfrm>
        </p:grpSpPr>
        <p:grpSp>
          <p:nvGrpSpPr>
            <p:cNvPr id="41" name="グループ化 40"/>
            <p:cNvGrpSpPr/>
            <p:nvPr/>
          </p:nvGrpSpPr>
          <p:grpSpPr>
            <a:xfrm rot="20691539">
              <a:off x="3508637" y="1658908"/>
              <a:ext cx="462536" cy="587087"/>
              <a:chOff x="7506586" y="722116"/>
              <a:chExt cx="595464" cy="755810"/>
            </a:xfrm>
          </p:grpSpPr>
          <p:sp>
            <p:nvSpPr>
              <p:cNvPr id="31" name="円/楕円 30"/>
              <p:cNvSpPr/>
              <p:nvPr/>
            </p:nvSpPr>
            <p:spPr>
              <a:xfrm>
                <a:off x="7668344" y="722116"/>
                <a:ext cx="288032" cy="19531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p:cNvSpPr/>
              <p:nvPr/>
            </p:nvSpPr>
            <p:spPr>
              <a:xfrm>
                <a:off x="7517219" y="935665"/>
                <a:ext cx="329609" cy="446568"/>
              </a:xfrm>
              <a:custGeom>
                <a:avLst/>
                <a:gdLst>
                  <a:gd name="connsiteX0" fmla="*/ 329609 w 329609"/>
                  <a:gd name="connsiteY0" fmla="*/ 0 h 446568"/>
                  <a:gd name="connsiteX1" fmla="*/ 297711 w 329609"/>
                  <a:gd name="connsiteY1" fmla="*/ 85061 h 446568"/>
                  <a:gd name="connsiteX2" fmla="*/ 287079 w 329609"/>
                  <a:gd name="connsiteY2" fmla="*/ 148856 h 446568"/>
                  <a:gd name="connsiteX3" fmla="*/ 276446 w 329609"/>
                  <a:gd name="connsiteY3" fmla="*/ 180754 h 446568"/>
                  <a:gd name="connsiteX4" fmla="*/ 255181 w 329609"/>
                  <a:gd name="connsiteY4" fmla="*/ 265814 h 446568"/>
                  <a:gd name="connsiteX5" fmla="*/ 170121 w 329609"/>
                  <a:gd name="connsiteY5" fmla="*/ 329609 h 446568"/>
                  <a:gd name="connsiteX6" fmla="*/ 138223 w 329609"/>
                  <a:gd name="connsiteY6" fmla="*/ 361507 h 446568"/>
                  <a:gd name="connsiteX7" fmla="*/ 106325 w 329609"/>
                  <a:gd name="connsiteY7" fmla="*/ 382772 h 446568"/>
                  <a:gd name="connsiteX8" fmla="*/ 63795 w 329609"/>
                  <a:gd name="connsiteY8" fmla="*/ 414670 h 446568"/>
                  <a:gd name="connsiteX9" fmla="*/ 21265 w 329609"/>
                  <a:gd name="connsiteY9" fmla="*/ 435935 h 446568"/>
                  <a:gd name="connsiteX10" fmla="*/ 0 w 329609"/>
                  <a:gd name="connsiteY10" fmla="*/ 446568 h 446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9609" h="446568">
                    <a:moveTo>
                      <a:pt x="329609" y="0"/>
                    </a:moveTo>
                    <a:cubicBezTo>
                      <a:pt x="325472" y="10342"/>
                      <a:pt x="301877" y="66313"/>
                      <a:pt x="297711" y="85061"/>
                    </a:cubicBezTo>
                    <a:cubicBezTo>
                      <a:pt x="293034" y="106106"/>
                      <a:pt x="291756" y="127811"/>
                      <a:pt x="287079" y="148856"/>
                    </a:cubicBezTo>
                    <a:cubicBezTo>
                      <a:pt x="284648" y="159797"/>
                      <a:pt x="279164" y="169881"/>
                      <a:pt x="276446" y="180754"/>
                    </a:cubicBezTo>
                    <a:cubicBezTo>
                      <a:pt x="276142" y="181969"/>
                      <a:pt x="263760" y="255805"/>
                      <a:pt x="255181" y="265814"/>
                    </a:cubicBezTo>
                    <a:cubicBezTo>
                      <a:pt x="216406" y="311051"/>
                      <a:pt x="207180" y="298726"/>
                      <a:pt x="170121" y="329609"/>
                    </a:cubicBezTo>
                    <a:cubicBezTo>
                      <a:pt x="158569" y="339235"/>
                      <a:pt x="149775" y="351881"/>
                      <a:pt x="138223" y="361507"/>
                    </a:cubicBezTo>
                    <a:cubicBezTo>
                      <a:pt x="128406" y="369688"/>
                      <a:pt x="116724" y="375344"/>
                      <a:pt x="106325" y="382772"/>
                    </a:cubicBezTo>
                    <a:cubicBezTo>
                      <a:pt x="91905" y="393072"/>
                      <a:pt x="78822" y="405278"/>
                      <a:pt x="63795" y="414670"/>
                    </a:cubicBezTo>
                    <a:cubicBezTo>
                      <a:pt x="50354" y="423071"/>
                      <a:pt x="35442" y="428847"/>
                      <a:pt x="21265" y="435935"/>
                    </a:cubicBezTo>
                    <a:lnTo>
                      <a:pt x="0" y="446568"/>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p:cNvSpPr/>
              <p:nvPr/>
            </p:nvSpPr>
            <p:spPr>
              <a:xfrm>
                <a:off x="7793665" y="1222744"/>
                <a:ext cx="269822" cy="255182"/>
              </a:xfrm>
              <a:custGeom>
                <a:avLst/>
                <a:gdLst>
                  <a:gd name="connsiteX0" fmla="*/ 0 w 269822"/>
                  <a:gd name="connsiteY0" fmla="*/ 0 h 255182"/>
                  <a:gd name="connsiteX1" fmla="*/ 53163 w 269822"/>
                  <a:gd name="connsiteY1" fmla="*/ 21265 h 255182"/>
                  <a:gd name="connsiteX2" fmla="*/ 148856 w 269822"/>
                  <a:gd name="connsiteY2" fmla="*/ 74428 h 255182"/>
                  <a:gd name="connsiteX3" fmla="*/ 180754 w 269822"/>
                  <a:gd name="connsiteY3" fmla="*/ 95693 h 255182"/>
                  <a:gd name="connsiteX4" fmla="*/ 244549 w 269822"/>
                  <a:gd name="connsiteY4" fmla="*/ 127591 h 255182"/>
                  <a:gd name="connsiteX5" fmla="*/ 265814 w 269822"/>
                  <a:gd name="connsiteY5" fmla="*/ 255182 h 25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822" h="255182">
                    <a:moveTo>
                      <a:pt x="0" y="0"/>
                    </a:moveTo>
                    <a:cubicBezTo>
                      <a:pt x="17721" y="7088"/>
                      <a:pt x="36407" y="12126"/>
                      <a:pt x="53163" y="21265"/>
                    </a:cubicBezTo>
                    <a:cubicBezTo>
                      <a:pt x="168064" y="83939"/>
                      <a:pt x="74390" y="49607"/>
                      <a:pt x="148856" y="74428"/>
                    </a:cubicBezTo>
                    <a:cubicBezTo>
                      <a:pt x="159489" y="81516"/>
                      <a:pt x="169324" y="89978"/>
                      <a:pt x="180754" y="95693"/>
                    </a:cubicBezTo>
                    <a:cubicBezTo>
                      <a:pt x="268795" y="139714"/>
                      <a:pt x="153133" y="66648"/>
                      <a:pt x="244549" y="127591"/>
                    </a:cubicBezTo>
                    <a:cubicBezTo>
                      <a:pt x="283507" y="186030"/>
                      <a:pt x="265814" y="146710"/>
                      <a:pt x="265814" y="255182"/>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a:off x="7506586" y="967563"/>
                <a:ext cx="308344" cy="138223"/>
              </a:xfrm>
              <a:custGeom>
                <a:avLst/>
                <a:gdLst>
                  <a:gd name="connsiteX0" fmla="*/ 308344 w 308344"/>
                  <a:gd name="connsiteY0" fmla="*/ 138223 h 138223"/>
                  <a:gd name="connsiteX1" fmla="*/ 106326 w 308344"/>
                  <a:gd name="connsiteY1" fmla="*/ 116958 h 138223"/>
                  <a:gd name="connsiteX2" fmla="*/ 63795 w 308344"/>
                  <a:gd name="connsiteY2" fmla="*/ 95693 h 138223"/>
                  <a:gd name="connsiteX3" fmla="*/ 21265 w 308344"/>
                  <a:gd name="connsiteY3" fmla="*/ 31897 h 138223"/>
                  <a:gd name="connsiteX4" fmla="*/ 0 w 308344"/>
                  <a:gd name="connsiteY4" fmla="*/ 0 h 138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344" h="138223">
                    <a:moveTo>
                      <a:pt x="308344" y="138223"/>
                    </a:moveTo>
                    <a:cubicBezTo>
                      <a:pt x="240205" y="133964"/>
                      <a:pt x="169802" y="144162"/>
                      <a:pt x="106326" y="116958"/>
                    </a:cubicBezTo>
                    <a:cubicBezTo>
                      <a:pt x="91757" y="110714"/>
                      <a:pt x="77972" y="102781"/>
                      <a:pt x="63795" y="95693"/>
                    </a:cubicBezTo>
                    <a:cubicBezTo>
                      <a:pt x="3328" y="35224"/>
                      <a:pt x="52041" y="93449"/>
                      <a:pt x="21265" y="31897"/>
                    </a:cubicBezTo>
                    <a:cubicBezTo>
                      <a:pt x="15550" y="20468"/>
                      <a:pt x="0" y="0"/>
                      <a:pt x="0"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p:cNvSpPr/>
              <p:nvPr/>
            </p:nvSpPr>
            <p:spPr>
              <a:xfrm>
                <a:off x="7836195" y="925033"/>
                <a:ext cx="265855" cy="148855"/>
              </a:xfrm>
              <a:custGeom>
                <a:avLst/>
                <a:gdLst>
                  <a:gd name="connsiteX0" fmla="*/ 0 w 265855"/>
                  <a:gd name="connsiteY0" fmla="*/ 148855 h 148855"/>
                  <a:gd name="connsiteX1" fmla="*/ 170121 w 265855"/>
                  <a:gd name="connsiteY1" fmla="*/ 127590 h 148855"/>
                  <a:gd name="connsiteX2" fmla="*/ 212652 w 265855"/>
                  <a:gd name="connsiteY2" fmla="*/ 106325 h 148855"/>
                  <a:gd name="connsiteX3" fmla="*/ 244549 w 265855"/>
                  <a:gd name="connsiteY3" fmla="*/ 42530 h 148855"/>
                  <a:gd name="connsiteX4" fmla="*/ 265814 w 265855"/>
                  <a:gd name="connsiteY4" fmla="*/ 0 h 14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855" h="148855">
                    <a:moveTo>
                      <a:pt x="0" y="148855"/>
                    </a:moveTo>
                    <a:cubicBezTo>
                      <a:pt x="37109" y="145763"/>
                      <a:pt x="122155" y="145577"/>
                      <a:pt x="170121" y="127590"/>
                    </a:cubicBezTo>
                    <a:cubicBezTo>
                      <a:pt x="184962" y="122025"/>
                      <a:pt x="198475" y="113413"/>
                      <a:pt x="212652" y="106325"/>
                    </a:cubicBezTo>
                    <a:cubicBezTo>
                      <a:pt x="273596" y="14908"/>
                      <a:pt x="200529" y="130572"/>
                      <a:pt x="244549" y="42530"/>
                    </a:cubicBezTo>
                    <a:cubicBezTo>
                      <a:pt x="267780" y="-3932"/>
                      <a:pt x="265814" y="26632"/>
                      <a:pt x="265814"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 name="テキスト ボックス 42"/>
            <p:cNvSpPr txBox="1"/>
            <p:nvPr/>
          </p:nvSpPr>
          <p:spPr>
            <a:xfrm>
              <a:off x="3385088" y="1268915"/>
              <a:ext cx="671979" cy="461665"/>
            </a:xfrm>
            <a:prstGeom prst="rect">
              <a:avLst/>
            </a:prstGeom>
            <a:noFill/>
          </p:spPr>
          <p:txBody>
            <a:bodyPr wrap="none" rtlCol="0">
              <a:spAutoFit/>
            </a:bodyPr>
            <a:lstStyle/>
            <a:p>
              <a:r>
                <a:rPr kumimoji="1" lang="en-US" altLang="ja-JP" sz="2400" b="1" dirty="0" smtClean="0">
                  <a:solidFill>
                    <a:srgbClr val="008000"/>
                  </a:solidFill>
                  <a:effectLst>
                    <a:outerShdw blurRad="38100" dist="38100" dir="2700000" algn="tl">
                      <a:srgbClr val="000000">
                        <a:alpha val="43137"/>
                      </a:srgbClr>
                    </a:outerShdw>
                  </a:effectLst>
                </a:rPr>
                <a:t>LHC</a:t>
              </a:r>
              <a:endParaRPr kumimoji="1" lang="ja-JP" altLang="en-US" sz="2400" b="1" dirty="0">
                <a:solidFill>
                  <a:srgbClr val="008000"/>
                </a:solidFill>
                <a:effectLst>
                  <a:outerShdw blurRad="38100" dist="38100" dir="2700000" algn="tl">
                    <a:srgbClr val="000000">
                      <a:alpha val="43137"/>
                    </a:srgbClr>
                  </a:outerShdw>
                </a:effectLst>
              </a:endParaRPr>
            </a:p>
          </p:txBody>
        </p:sp>
      </p:grpSp>
      <p:sp>
        <p:nvSpPr>
          <p:cNvPr id="46" name="テキスト ボックス 45"/>
          <p:cNvSpPr txBox="1"/>
          <p:nvPr/>
        </p:nvSpPr>
        <p:spPr>
          <a:xfrm>
            <a:off x="5018739" y="3375579"/>
            <a:ext cx="1802096" cy="830997"/>
          </a:xfrm>
          <a:prstGeom prst="rect">
            <a:avLst/>
          </a:prstGeom>
          <a:noFill/>
        </p:spPr>
        <p:txBody>
          <a:bodyPr wrap="none" rtlCol="0">
            <a:spAutoFit/>
          </a:bodyPr>
          <a:lstStyle/>
          <a:p>
            <a:pPr algn="ctr"/>
            <a:r>
              <a:rPr lang="en-US" altLang="ja-JP" sz="2400" dirty="0" smtClean="0">
                <a:solidFill>
                  <a:srgbClr val="0000FF"/>
                </a:solidFill>
                <a:effectLst>
                  <a:outerShdw blurRad="38100" dist="38100" dir="2700000" algn="tl">
                    <a:srgbClr val="000000">
                      <a:alpha val="43137"/>
                    </a:srgbClr>
                  </a:outerShdw>
                </a:effectLst>
                <a:latin typeface="Hobo Std" pitchFamily="34" charset="0"/>
              </a:rPr>
              <a:t>Physics</a:t>
            </a:r>
            <a:endParaRPr kumimoji="1" lang="en-US" altLang="ja-JP" sz="2400" dirty="0">
              <a:solidFill>
                <a:srgbClr val="0000FF"/>
              </a:solidFill>
              <a:effectLst>
                <a:outerShdw blurRad="38100" dist="38100" dir="2700000" algn="tl">
                  <a:srgbClr val="000000">
                    <a:alpha val="43137"/>
                  </a:srgbClr>
                </a:outerShdw>
              </a:effectLst>
              <a:latin typeface="Hobo Std" pitchFamily="34" charset="0"/>
            </a:endParaRPr>
          </a:p>
          <a:p>
            <a:pPr algn="ctr"/>
            <a:r>
              <a:rPr lang="en-US" altLang="ja-JP" sz="2400" dirty="0" smtClean="0">
                <a:solidFill>
                  <a:srgbClr val="0000FF"/>
                </a:solidFill>
                <a:effectLst>
                  <a:outerShdw blurRad="38100" dist="38100" dir="2700000" algn="tl">
                    <a:srgbClr val="000000">
                      <a:alpha val="43137"/>
                    </a:srgbClr>
                  </a:outerShdw>
                </a:effectLst>
                <a:latin typeface="Hobo Std" pitchFamily="34" charset="0"/>
              </a:rPr>
              <a:t>Beyond SM</a:t>
            </a:r>
            <a:endParaRPr kumimoji="1" lang="ja-JP" altLang="en-US" sz="2400" dirty="0">
              <a:solidFill>
                <a:srgbClr val="0000FF"/>
              </a:solidFill>
              <a:effectLst>
                <a:outerShdw blurRad="38100" dist="38100" dir="2700000" algn="tl">
                  <a:srgbClr val="000000">
                    <a:alpha val="43137"/>
                  </a:srgbClr>
                </a:outerShdw>
              </a:effectLst>
              <a:latin typeface="Hobo Std" pitchFamily="34" charset="0"/>
            </a:endParaRPr>
          </a:p>
        </p:txBody>
      </p:sp>
      <p:grpSp>
        <p:nvGrpSpPr>
          <p:cNvPr id="24" name="グループ化 23"/>
          <p:cNvGrpSpPr/>
          <p:nvPr/>
        </p:nvGrpSpPr>
        <p:grpSpPr>
          <a:xfrm>
            <a:off x="4307235" y="2129062"/>
            <a:ext cx="1832374" cy="1116637"/>
            <a:chOff x="4307235" y="2129062"/>
            <a:chExt cx="1832374" cy="1116637"/>
          </a:xfrm>
        </p:grpSpPr>
        <p:sp>
          <p:nvSpPr>
            <p:cNvPr id="44" name="下矢印 43"/>
            <p:cNvSpPr/>
            <p:nvPr/>
          </p:nvSpPr>
          <p:spPr>
            <a:xfrm rot="19770628">
              <a:off x="4307235" y="2129062"/>
              <a:ext cx="360040" cy="1116637"/>
            </a:xfrm>
            <a:prstGeom prst="downArrow">
              <a:avLst/>
            </a:prstGeom>
            <a:gradFill>
              <a:gsLst>
                <a:gs pos="37500">
                  <a:srgbClr val="B8CAEB"/>
                </a:gs>
                <a:gs pos="25000">
                  <a:srgbClr val="AEC3E9"/>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4651638" y="2204889"/>
              <a:ext cx="1487971" cy="461665"/>
            </a:xfrm>
            <a:prstGeom prst="rect">
              <a:avLst/>
            </a:prstGeom>
            <a:solidFill>
              <a:schemeClr val="accent4">
                <a:lumMod val="20000"/>
                <a:lumOff val="80000"/>
              </a:schemeClr>
            </a:solidFill>
          </p:spPr>
          <p:txBody>
            <a:bodyPr wrap="none" rtlCol="0">
              <a:spAutoFit/>
            </a:bodyPr>
            <a:lstStyle/>
            <a:p>
              <a:r>
                <a:rPr kumimoji="1" lang="en-US" altLang="ja-JP" sz="2400" b="1" dirty="0" smtClean="0">
                  <a:solidFill>
                    <a:srgbClr val="7030A0"/>
                  </a:solidFill>
                  <a:effectLst>
                    <a:outerShdw blurRad="38100" dist="38100" dir="2700000" algn="tl">
                      <a:srgbClr val="000000">
                        <a:alpha val="43137"/>
                      </a:srgbClr>
                    </a:outerShdw>
                  </a:effectLst>
                </a:rPr>
                <a:t>Top-Down</a:t>
              </a:r>
              <a:endParaRPr kumimoji="1" lang="ja-JP" altLang="en-US" sz="2400" b="1" dirty="0">
                <a:solidFill>
                  <a:srgbClr val="7030A0"/>
                </a:solidFill>
                <a:effectLst>
                  <a:outerShdw blurRad="38100" dist="38100" dir="2700000" algn="tl">
                    <a:srgbClr val="000000">
                      <a:alpha val="43137"/>
                    </a:srgbClr>
                  </a:outerShdw>
                </a:effectLst>
              </a:endParaRPr>
            </a:p>
          </p:txBody>
        </p:sp>
      </p:grpSp>
      <p:sp>
        <p:nvSpPr>
          <p:cNvPr id="51" name="正方形/長方形 50"/>
          <p:cNvSpPr/>
          <p:nvPr/>
        </p:nvSpPr>
        <p:spPr>
          <a:xfrm>
            <a:off x="2797559" y="5967867"/>
            <a:ext cx="1566047" cy="360040"/>
          </a:xfrm>
          <a:prstGeom prst="rect">
            <a:avLst/>
          </a:prstGeom>
          <a:no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4939667" y="5215849"/>
            <a:ext cx="1872211" cy="319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4347820" y="4325818"/>
            <a:ext cx="1901353" cy="1116637"/>
            <a:chOff x="4347820" y="4325818"/>
            <a:chExt cx="1901353" cy="1116637"/>
          </a:xfrm>
        </p:grpSpPr>
        <p:sp>
          <p:nvSpPr>
            <p:cNvPr id="47" name="下矢印 46"/>
            <p:cNvSpPr/>
            <p:nvPr/>
          </p:nvSpPr>
          <p:spPr>
            <a:xfrm rot="1829372" flipV="1">
              <a:off x="4347820" y="4325818"/>
              <a:ext cx="360040" cy="1116637"/>
            </a:xfrm>
            <a:prstGeom prst="downArrow">
              <a:avLst/>
            </a:prstGeom>
            <a:gradFill>
              <a:gsLst>
                <a:gs pos="37500">
                  <a:srgbClr val="B8CAEB"/>
                </a:gs>
                <a:gs pos="25000">
                  <a:srgbClr val="AEC3E9"/>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4642836" y="4973665"/>
              <a:ext cx="1606337" cy="461665"/>
            </a:xfrm>
            <a:prstGeom prst="rect">
              <a:avLst/>
            </a:prstGeom>
            <a:solidFill>
              <a:schemeClr val="accent4">
                <a:lumMod val="20000"/>
                <a:lumOff val="80000"/>
              </a:schemeClr>
            </a:solidFill>
          </p:spPr>
          <p:txBody>
            <a:bodyPr wrap="none" rtlCol="0">
              <a:spAutoFit/>
            </a:bodyPr>
            <a:lstStyle/>
            <a:p>
              <a:r>
                <a:rPr lang="en-US" altLang="ja-JP" sz="2400" b="1" dirty="0" smtClean="0">
                  <a:solidFill>
                    <a:srgbClr val="7030A0"/>
                  </a:solidFill>
                  <a:effectLst>
                    <a:outerShdw blurRad="38100" dist="38100" dir="2700000" algn="tl">
                      <a:srgbClr val="000000">
                        <a:alpha val="43137"/>
                      </a:srgbClr>
                    </a:outerShdw>
                  </a:effectLst>
                </a:rPr>
                <a:t>Bottom</a:t>
              </a:r>
              <a:r>
                <a:rPr kumimoji="1" lang="en-US" altLang="ja-JP" sz="2400" b="1" dirty="0" smtClean="0">
                  <a:solidFill>
                    <a:srgbClr val="7030A0"/>
                  </a:solidFill>
                  <a:effectLst>
                    <a:outerShdw blurRad="38100" dist="38100" dir="2700000" algn="tl">
                      <a:srgbClr val="000000">
                        <a:alpha val="43137"/>
                      </a:srgbClr>
                    </a:outerShdw>
                  </a:effectLst>
                </a:rPr>
                <a:t>-Up</a:t>
              </a:r>
              <a:endParaRPr kumimoji="1" lang="ja-JP" altLang="en-US" sz="2400" b="1" dirty="0">
                <a:solidFill>
                  <a:srgbClr val="7030A0"/>
                </a:solidFill>
                <a:effectLst>
                  <a:outerShdw blurRad="38100" dist="38100" dir="2700000" algn="tl">
                    <a:srgbClr val="000000">
                      <a:alpha val="43137"/>
                    </a:srgbClr>
                  </a:outerShdw>
                </a:effectLst>
              </a:endParaRPr>
            </a:p>
          </p:txBody>
        </p:sp>
      </p:grpSp>
      <p:pic>
        <p:nvPicPr>
          <p:cNvPr id="55" name="Picture 7" descr="img09435"/>
          <p:cNvPicPr>
            <a:picLocks noChangeAspect="1" noChangeArrowheads="1"/>
          </p:cNvPicPr>
          <p:nvPr/>
        </p:nvPicPr>
        <p:blipFill rotWithShape="1">
          <a:blip r:embed="rId4" cstate="print">
            <a:lum contrast="18000"/>
            <a:extLst>
              <a:ext uri="{28A0092B-C50C-407E-A947-70E740481C1C}">
                <a14:useLocalDpi xmlns:a14="http://schemas.microsoft.com/office/drawing/2010/main" xmlns="" val="0"/>
              </a:ext>
            </a:extLst>
          </a:blip>
          <a:srcRect/>
          <a:stretch/>
        </p:blipFill>
        <p:spPr bwMode="auto">
          <a:xfrm>
            <a:off x="7152205" y="4128068"/>
            <a:ext cx="1495684" cy="1666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 name="正方形/長方形 55"/>
          <p:cNvSpPr/>
          <p:nvPr/>
        </p:nvSpPr>
        <p:spPr>
          <a:xfrm>
            <a:off x="7152205" y="4128068"/>
            <a:ext cx="516139" cy="4530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p:cNvGrpSpPr/>
          <p:nvPr/>
        </p:nvGrpSpPr>
        <p:grpSpPr>
          <a:xfrm>
            <a:off x="978916" y="4285120"/>
            <a:ext cx="2854641" cy="1090714"/>
            <a:chOff x="978916" y="4285120"/>
            <a:chExt cx="2854641" cy="1090714"/>
          </a:xfrm>
        </p:grpSpPr>
        <p:sp>
          <p:nvSpPr>
            <p:cNvPr id="6" name="正方形/長方形 5"/>
            <p:cNvSpPr/>
            <p:nvPr/>
          </p:nvSpPr>
          <p:spPr>
            <a:xfrm>
              <a:off x="2275374" y="4285120"/>
              <a:ext cx="1558183" cy="1016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619672" y="4653136"/>
              <a:ext cx="793156"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978916" y="4961560"/>
              <a:ext cx="793156" cy="414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正方形/長方形 19"/>
          <p:cNvSpPr/>
          <p:nvPr/>
        </p:nvSpPr>
        <p:spPr>
          <a:xfrm>
            <a:off x="2607977" y="5301208"/>
            <a:ext cx="1879278" cy="10969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bwMode="auto">
          <a:xfrm>
            <a:off x="1837170" y="332655"/>
            <a:ext cx="5760640"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514350" indent="-514350" algn="ctr">
              <a:defRPr/>
            </a:pPr>
            <a:r>
              <a:rPr lang="en-US" altLang="ja-JP" sz="320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5</a:t>
            </a:r>
            <a:r>
              <a:rPr lang="en-US" altLang="ja-JP" sz="3200" b="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 </a:t>
            </a:r>
            <a:r>
              <a:rPr lang="en-US" altLang="ja-JP" sz="3200" kern="600" spc="160" dirty="0" smtClean="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rPr>
              <a:t>Summary</a:t>
            </a:r>
            <a:endParaRPr lang="en-US" altLang="ja-JP" sz="3200" b="0" kern="600" spc="160" dirty="0">
              <a:ln w="18415" cmpd="sng">
                <a:solidFill>
                  <a:srgbClr val="FFFFFF"/>
                </a:solidFill>
                <a:prstDash val="solid"/>
              </a:ln>
              <a:solidFill>
                <a:srgbClr val="FFFFFF"/>
              </a:solidFill>
              <a:effectLst>
                <a:glow rad="228600">
                  <a:srgbClr val="6666FF">
                    <a:alpha val="40000"/>
                  </a:srgbClr>
                </a:glow>
                <a:outerShdw blurRad="63500" dir="3600000" algn="tl" rotWithShape="0">
                  <a:srgbClr val="000000">
                    <a:alpha val="70000"/>
                  </a:srgbClr>
                </a:outerShdw>
              </a:effectLst>
              <a:latin typeface="Arial" pitchFamily="34" charset="0"/>
              <a:ea typeface="HG丸ｺﾞｼｯｸM-PRO" pitchFamily="50" charset="-128"/>
              <a:cs typeface="Arial" pitchFamily="34" charset="0"/>
            </a:endParaRPr>
          </a:p>
        </p:txBody>
      </p:sp>
    </p:spTree>
    <p:extLst>
      <p:ext uri="{BB962C8B-B14F-4D97-AF65-F5344CB8AC3E}">
        <p14:creationId xmlns:p14="http://schemas.microsoft.com/office/powerpoint/2010/main" xmlns="" val="3497721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dissolv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xit" presetSubtype="0" fill="hold" nodeType="clickEffect">
                                  <p:stCondLst>
                                    <p:cond delay="0"/>
                                  </p:stCondLst>
                                  <p:childTnLst>
                                    <p:animEffect transition="out" filter="dissolve">
                                      <p:cBhvr>
                                        <p:cTn id="25" dur="500"/>
                                        <p:tgtEl>
                                          <p:spTgt spid="19"/>
                                        </p:tgtEl>
                                      </p:cBhvr>
                                    </p:animEffect>
                                    <p:set>
                                      <p:cBhvr>
                                        <p:cTn id="26" dur="1" fill="hold">
                                          <p:stCondLst>
                                            <p:cond delay="499"/>
                                          </p:stCondLst>
                                        </p:cTn>
                                        <p:tgtEl>
                                          <p:spTgt spid="19"/>
                                        </p:tgtEl>
                                        <p:attrNameLst>
                                          <p:attrName>style.visibility</p:attrName>
                                        </p:attrNameLst>
                                      </p:cBhvr>
                                      <p:to>
                                        <p:strVal val="hidden"/>
                                      </p:to>
                                    </p:set>
                                  </p:childTnLst>
                                </p:cTn>
                              </p:par>
                            </p:childTnLst>
                          </p:cTn>
                        </p:par>
                        <p:par>
                          <p:cTn id="27" fill="hold">
                            <p:stCondLst>
                              <p:cond delay="500"/>
                            </p:stCondLst>
                            <p:childTnLst>
                              <p:par>
                                <p:cTn id="28" presetID="20" presetClass="exit" presetSubtype="0" fill="hold" grpId="0" nodeType="afterEffect">
                                  <p:stCondLst>
                                    <p:cond delay="0"/>
                                  </p:stCondLst>
                                  <p:childTnLst>
                                    <p:animEffect transition="out" filter="wedge">
                                      <p:cBhvr>
                                        <p:cTn id="29" dur="2000"/>
                                        <p:tgtEl>
                                          <p:spTgt spid="20"/>
                                        </p:tgtEl>
                                      </p:cBhvr>
                                    </p:animEffect>
                                    <p:set>
                                      <p:cBhvr>
                                        <p:cTn id="30" dur="1" fill="hold">
                                          <p:stCondLst>
                                            <p:cond delay="1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639B74C-8DB9-45D3-B960-9D154A3F5457}" type="slidenum">
              <a:rPr lang="ja-JP" altLang="en-US" smtClean="0">
                <a:solidFill>
                  <a:prstClr val="black">
                    <a:tint val="75000"/>
                  </a:prstClr>
                </a:solidFill>
              </a:rPr>
              <a:pPr/>
              <a:t>7</a:t>
            </a:fld>
            <a:endParaRPr lang="ja-JP" altLang="en-US">
              <a:solidFill>
                <a:prstClr val="black">
                  <a:tint val="75000"/>
                </a:prstClr>
              </a:solidFill>
            </a:endParaRPr>
          </a:p>
        </p:txBody>
      </p:sp>
      <p:pic>
        <p:nvPicPr>
          <p:cNvPr id="4" name="図 3" descr="bellillust01H.gif"/>
          <p:cNvPicPr>
            <a:picLocks noChangeAspect="1"/>
          </p:cNvPicPr>
          <p:nvPr/>
        </p:nvPicPr>
        <p:blipFill>
          <a:blip r:embed="rId2" cstate="print">
            <a:extLst>
              <a:ext uri="{28A0092B-C50C-407E-A947-70E740481C1C}">
                <a14:useLocalDpi xmlns:a14="http://schemas.microsoft.com/office/drawing/2010/main" xmlns="" val="0"/>
              </a:ext>
            </a:extLst>
          </a:blip>
          <a:srcRect l="3906" t="1493" r="2343" b="3698"/>
          <a:stretch>
            <a:fillRect/>
          </a:stretch>
        </p:blipFill>
        <p:spPr>
          <a:xfrm>
            <a:off x="367388" y="4916572"/>
            <a:ext cx="2295884" cy="1779310"/>
          </a:xfrm>
          <a:prstGeom prst="rect">
            <a:avLst/>
          </a:prstGeom>
          <a:ln>
            <a:noFill/>
          </a:ln>
          <a:effectLst>
            <a:outerShdw blurRad="292100" dist="139700" dir="2700000" algn="tl" rotWithShape="0">
              <a:srgbClr val="333333">
                <a:alpha val="65000"/>
              </a:srgbClr>
            </a:outerShdw>
          </a:effectLst>
        </p:spPr>
      </p:pic>
      <p:pic>
        <p:nvPicPr>
          <p:cNvPr id="5" name="Picture 128" descr="belle_completion"/>
          <p:cNvPicPr>
            <a:picLocks noChangeAspect="1" noChangeArrowheads="1"/>
          </p:cNvPicPr>
          <p:nvPr/>
        </p:nvPicPr>
        <p:blipFill>
          <a:blip r:embed="rId3" cstate="print">
            <a:lum contrast="6000"/>
            <a:extLst>
              <a:ext uri="{28A0092B-C50C-407E-A947-70E740481C1C}">
                <a14:useLocalDpi xmlns:a14="http://schemas.microsoft.com/office/drawing/2010/main" xmlns="" val="0"/>
              </a:ext>
            </a:extLst>
          </a:blip>
          <a:srcRect/>
          <a:stretch>
            <a:fillRect/>
          </a:stretch>
        </p:blipFill>
        <p:spPr bwMode="auto">
          <a:xfrm>
            <a:off x="-16648" y="2517307"/>
            <a:ext cx="3001309" cy="2316427"/>
          </a:xfrm>
          <a:prstGeom prst="rect">
            <a:avLst/>
          </a:prstGeom>
          <a:noFill/>
        </p:spPr>
      </p:pic>
      <p:grpSp>
        <p:nvGrpSpPr>
          <p:cNvPr id="6" name="Group 129"/>
          <p:cNvGrpSpPr>
            <a:grpSpLocks/>
          </p:cNvGrpSpPr>
          <p:nvPr/>
        </p:nvGrpSpPr>
        <p:grpSpPr bwMode="auto">
          <a:xfrm>
            <a:off x="178977" y="1662491"/>
            <a:ext cx="2776314" cy="1448512"/>
            <a:chOff x="662" y="951"/>
            <a:chExt cx="4609" cy="2432"/>
          </a:xfrm>
        </p:grpSpPr>
        <p:sp>
          <p:nvSpPr>
            <p:cNvPr id="7" name="Freeform 130"/>
            <p:cNvSpPr>
              <a:spLocks noChangeArrowheads="1"/>
            </p:cNvSpPr>
            <p:nvPr/>
          </p:nvSpPr>
          <p:spPr bwMode="auto">
            <a:xfrm>
              <a:off x="2787" y="1762"/>
              <a:ext cx="71" cy="66"/>
            </a:xfrm>
            <a:custGeom>
              <a:avLst/>
              <a:gdLst/>
              <a:ahLst/>
              <a:cxnLst>
                <a:cxn ang="0">
                  <a:pos x="60" y="12"/>
                </a:cxn>
                <a:cxn ang="0">
                  <a:pos x="76" y="0"/>
                </a:cxn>
                <a:cxn ang="0">
                  <a:pos x="76" y="12"/>
                </a:cxn>
                <a:cxn ang="0">
                  <a:pos x="84" y="20"/>
                </a:cxn>
                <a:cxn ang="0">
                  <a:pos x="114" y="35"/>
                </a:cxn>
                <a:cxn ang="0">
                  <a:pos x="173" y="84"/>
                </a:cxn>
                <a:cxn ang="0">
                  <a:pos x="199" y="100"/>
                </a:cxn>
                <a:cxn ang="0">
                  <a:pos x="228" y="100"/>
                </a:cxn>
                <a:cxn ang="0">
                  <a:pos x="258" y="100"/>
                </a:cxn>
                <a:cxn ang="0">
                  <a:pos x="288" y="92"/>
                </a:cxn>
                <a:cxn ang="0">
                  <a:pos x="305" y="84"/>
                </a:cxn>
                <a:cxn ang="0">
                  <a:pos x="313" y="136"/>
                </a:cxn>
                <a:cxn ang="0">
                  <a:pos x="313" y="144"/>
                </a:cxn>
                <a:cxn ang="0">
                  <a:pos x="275" y="165"/>
                </a:cxn>
                <a:cxn ang="0">
                  <a:pos x="228" y="182"/>
                </a:cxn>
                <a:cxn ang="0">
                  <a:pos x="211" y="202"/>
                </a:cxn>
                <a:cxn ang="0">
                  <a:pos x="211" y="218"/>
                </a:cxn>
                <a:cxn ang="0">
                  <a:pos x="199" y="267"/>
                </a:cxn>
                <a:cxn ang="0">
                  <a:pos x="211" y="275"/>
                </a:cxn>
                <a:cxn ang="0">
                  <a:pos x="190" y="255"/>
                </a:cxn>
                <a:cxn ang="0">
                  <a:pos x="182" y="246"/>
                </a:cxn>
                <a:cxn ang="0">
                  <a:pos x="161" y="230"/>
                </a:cxn>
                <a:cxn ang="0">
                  <a:pos x="123" y="218"/>
                </a:cxn>
                <a:cxn ang="0">
                  <a:pos x="97" y="238"/>
                </a:cxn>
                <a:cxn ang="0">
                  <a:pos x="76" y="255"/>
                </a:cxn>
                <a:cxn ang="0">
                  <a:pos x="76" y="267"/>
                </a:cxn>
                <a:cxn ang="0">
                  <a:pos x="76" y="290"/>
                </a:cxn>
                <a:cxn ang="0">
                  <a:pos x="67" y="290"/>
                </a:cxn>
                <a:cxn ang="0">
                  <a:pos x="46" y="290"/>
                </a:cxn>
                <a:cxn ang="0">
                  <a:pos x="8" y="275"/>
                </a:cxn>
                <a:cxn ang="0">
                  <a:pos x="0" y="267"/>
                </a:cxn>
                <a:cxn ang="0">
                  <a:pos x="0" y="255"/>
                </a:cxn>
                <a:cxn ang="0">
                  <a:pos x="38" y="230"/>
                </a:cxn>
                <a:cxn ang="0">
                  <a:pos x="46" y="218"/>
                </a:cxn>
                <a:cxn ang="0">
                  <a:pos x="38" y="202"/>
                </a:cxn>
                <a:cxn ang="0">
                  <a:pos x="21" y="202"/>
                </a:cxn>
                <a:cxn ang="0">
                  <a:pos x="8" y="202"/>
                </a:cxn>
                <a:cxn ang="0">
                  <a:pos x="0" y="194"/>
                </a:cxn>
                <a:cxn ang="0">
                  <a:pos x="0" y="182"/>
                </a:cxn>
                <a:cxn ang="0">
                  <a:pos x="21" y="174"/>
                </a:cxn>
                <a:cxn ang="0">
                  <a:pos x="30" y="165"/>
                </a:cxn>
                <a:cxn ang="0">
                  <a:pos x="46" y="165"/>
                </a:cxn>
                <a:cxn ang="0">
                  <a:pos x="67" y="157"/>
                </a:cxn>
                <a:cxn ang="0">
                  <a:pos x="67" y="136"/>
                </a:cxn>
                <a:cxn ang="0">
                  <a:pos x="60" y="12"/>
                </a:cxn>
                <a:cxn ang="0">
                  <a:pos x="60" y="12"/>
                </a:cxn>
              </a:cxnLst>
              <a:rect l="0" t="0" r="r" b="b"/>
              <a:pathLst>
                <a:path w="314" h="291">
                  <a:moveTo>
                    <a:pt x="60" y="12"/>
                  </a:moveTo>
                  <a:lnTo>
                    <a:pt x="76" y="0"/>
                  </a:lnTo>
                  <a:lnTo>
                    <a:pt x="76" y="12"/>
                  </a:lnTo>
                  <a:lnTo>
                    <a:pt x="84" y="20"/>
                  </a:lnTo>
                  <a:lnTo>
                    <a:pt x="114" y="35"/>
                  </a:lnTo>
                  <a:lnTo>
                    <a:pt x="173" y="84"/>
                  </a:lnTo>
                  <a:lnTo>
                    <a:pt x="199" y="100"/>
                  </a:lnTo>
                  <a:lnTo>
                    <a:pt x="228" y="100"/>
                  </a:lnTo>
                  <a:lnTo>
                    <a:pt x="258" y="100"/>
                  </a:lnTo>
                  <a:lnTo>
                    <a:pt x="288" y="92"/>
                  </a:lnTo>
                  <a:lnTo>
                    <a:pt x="305" y="84"/>
                  </a:lnTo>
                  <a:lnTo>
                    <a:pt x="313" y="136"/>
                  </a:lnTo>
                  <a:lnTo>
                    <a:pt x="313" y="144"/>
                  </a:lnTo>
                  <a:lnTo>
                    <a:pt x="275" y="165"/>
                  </a:lnTo>
                  <a:lnTo>
                    <a:pt x="228" y="182"/>
                  </a:lnTo>
                  <a:lnTo>
                    <a:pt x="211" y="202"/>
                  </a:lnTo>
                  <a:lnTo>
                    <a:pt x="211" y="218"/>
                  </a:lnTo>
                  <a:lnTo>
                    <a:pt x="199" y="267"/>
                  </a:lnTo>
                  <a:lnTo>
                    <a:pt x="211" y="275"/>
                  </a:lnTo>
                  <a:lnTo>
                    <a:pt x="190" y="255"/>
                  </a:lnTo>
                  <a:lnTo>
                    <a:pt x="182" y="246"/>
                  </a:lnTo>
                  <a:lnTo>
                    <a:pt x="161" y="230"/>
                  </a:lnTo>
                  <a:lnTo>
                    <a:pt x="123" y="218"/>
                  </a:lnTo>
                  <a:lnTo>
                    <a:pt x="97" y="238"/>
                  </a:lnTo>
                  <a:lnTo>
                    <a:pt x="76" y="255"/>
                  </a:lnTo>
                  <a:lnTo>
                    <a:pt x="76" y="267"/>
                  </a:lnTo>
                  <a:lnTo>
                    <a:pt x="76" y="290"/>
                  </a:lnTo>
                  <a:lnTo>
                    <a:pt x="67" y="290"/>
                  </a:lnTo>
                  <a:lnTo>
                    <a:pt x="46" y="290"/>
                  </a:lnTo>
                  <a:lnTo>
                    <a:pt x="8" y="275"/>
                  </a:lnTo>
                  <a:lnTo>
                    <a:pt x="0" y="267"/>
                  </a:lnTo>
                  <a:lnTo>
                    <a:pt x="0" y="255"/>
                  </a:lnTo>
                  <a:lnTo>
                    <a:pt x="38" y="230"/>
                  </a:lnTo>
                  <a:lnTo>
                    <a:pt x="46" y="218"/>
                  </a:lnTo>
                  <a:lnTo>
                    <a:pt x="38" y="202"/>
                  </a:lnTo>
                  <a:lnTo>
                    <a:pt x="21" y="202"/>
                  </a:lnTo>
                  <a:lnTo>
                    <a:pt x="8" y="202"/>
                  </a:lnTo>
                  <a:lnTo>
                    <a:pt x="0" y="194"/>
                  </a:lnTo>
                  <a:lnTo>
                    <a:pt x="0" y="182"/>
                  </a:lnTo>
                  <a:lnTo>
                    <a:pt x="21" y="174"/>
                  </a:lnTo>
                  <a:lnTo>
                    <a:pt x="30" y="165"/>
                  </a:lnTo>
                  <a:lnTo>
                    <a:pt x="46" y="165"/>
                  </a:lnTo>
                  <a:lnTo>
                    <a:pt x="67" y="157"/>
                  </a:lnTo>
                  <a:lnTo>
                    <a:pt x="67" y="136"/>
                  </a:lnTo>
                  <a:lnTo>
                    <a:pt x="60" y="12"/>
                  </a:lnTo>
                  <a:lnTo>
                    <a:pt x="60" y="12"/>
                  </a:lnTo>
                </a:path>
              </a:pathLst>
            </a:custGeom>
            <a:solidFill>
              <a:srgbClr val="FFFF00"/>
            </a:solidFill>
            <a:ln w="11160">
              <a:solidFill>
                <a:srgbClr val="FF6633"/>
              </a:solidFill>
              <a:round/>
              <a:headEnd/>
              <a:tailEnd/>
            </a:ln>
          </p:spPr>
          <p:txBody>
            <a:bodyPr wrap="none" anchor="ctr"/>
            <a:lstStyle/>
            <a:p>
              <a:endParaRPr lang="ja-JP" altLang="en-US"/>
            </a:p>
          </p:txBody>
        </p:sp>
        <p:sp>
          <p:nvSpPr>
            <p:cNvPr id="8" name="Freeform 131"/>
            <p:cNvSpPr>
              <a:spLocks noChangeArrowheads="1"/>
            </p:cNvSpPr>
            <p:nvPr/>
          </p:nvSpPr>
          <p:spPr bwMode="auto">
            <a:xfrm>
              <a:off x="2703" y="1836"/>
              <a:ext cx="121" cy="123"/>
            </a:xfrm>
            <a:custGeom>
              <a:avLst/>
              <a:gdLst/>
              <a:ahLst/>
              <a:cxnLst>
                <a:cxn ang="0">
                  <a:pos x="455" y="0"/>
                </a:cxn>
                <a:cxn ang="0">
                  <a:pos x="485" y="11"/>
                </a:cxn>
                <a:cxn ang="0">
                  <a:pos x="532" y="108"/>
                </a:cxn>
                <a:cxn ang="0">
                  <a:pos x="532" y="144"/>
                </a:cxn>
                <a:cxn ang="0">
                  <a:pos x="515" y="173"/>
                </a:cxn>
                <a:cxn ang="0">
                  <a:pos x="515" y="208"/>
                </a:cxn>
                <a:cxn ang="0">
                  <a:pos x="532" y="289"/>
                </a:cxn>
                <a:cxn ang="0">
                  <a:pos x="515" y="362"/>
                </a:cxn>
                <a:cxn ang="0">
                  <a:pos x="515" y="446"/>
                </a:cxn>
                <a:cxn ang="0">
                  <a:pos x="455" y="446"/>
                </a:cxn>
                <a:cxn ang="0">
                  <a:pos x="447" y="417"/>
                </a:cxn>
                <a:cxn ang="0">
                  <a:pos x="430" y="426"/>
                </a:cxn>
                <a:cxn ang="0">
                  <a:pos x="400" y="446"/>
                </a:cxn>
                <a:cxn ang="0">
                  <a:pos x="363" y="446"/>
                </a:cxn>
                <a:cxn ang="0">
                  <a:pos x="325" y="426"/>
                </a:cxn>
                <a:cxn ang="0">
                  <a:pos x="316" y="446"/>
                </a:cxn>
                <a:cxn ang="0">
                  <a:pos x="325" y="462"/>
                </a:cxn>
                <a:cxn ang="0">
                  <a:pos x="304" y="482"/>
                </a:cxn>
                <a:cxn ang="0">
                  <a:pos x="257" y="543"/>
                </a:cxn>
                <a:cxn ang="0">
                  <a:pos x="248" y="535"/>
                </a:cxn>
                <a:cxn ang="0">
                  <a:pos x="240" y="446"/>
                </a:cxn>
                <a:cxn ang="0">
                  <a:pos x="227" y="426"/>
                </a:cxn>
                <a:cxn ang="0">
                  <a:pos x="189" y="434"/>
                </a:cxn>
                <a:cxn ang="0">
                  <a:pos x="126" y="462"/>
                </a:cxn>
                <a:cxn ang="0">
                  <a:pos x="67" y="462"/>
                </a:cxn>
                <a:cxn ang="0">
                  <a:pos x="67" y="490"/>
                </a:cxn>
                <a:cxn ang="0">
                  <a:pos x="21" y="498"/>
                </a:cxn>
                <a:cxn ang="0">
                  <a:pos x="0" y="482"/>
                </a:cxn>
                <a:cxn ang="0">
                  <a:pos x="67" y="426"/>
                </a:cxn>
                <a:cxn ang="0">
                  <a:pos x="135" y="397"/>
                </a:cxn>
                <a:cxn ang="0">
                  <a:pos x="211" y="397"/>
                </a:cxn>
                <a:cxn ang="0">
                  <a:pos x="248" y="382"/>
                </a:cxn>
                <a:cxn ang="0">
                  <a:pos x="286" y="309"/>
                </a:cxn>
                <a:cxn ang="0">
                  <a:pos x="295" y="253"/>
                </a:cxn>
                <a:cxn ang="0">
                  <a:pos x="295" y="325"/>
                </a:cxn>
                <a:cxn ang="0">
                  <a:pos x="342" y="317"/>
                </a:cxn>
                <a:cxn ang="0">
                  <a:pos x="371" y="301"/>
                </a:cxn>
                <a:cxn ang="0">
                  <a:pos x="409" y="193"/>
                </a:cxn>
                <a:cxn ang="0">
                  <a:pos x="417" y="27"/>
                </a:cxn>
              </a:cxnLst>
              <a:rect l="0" t="0" r="r" b="b"/>
              <a:pathLst>
                <a:path w="533" h="544">
                  <a:moveTo>
                    <a:pt x="417" y="27"/>
                  </a:moveTo>
                  <a:lnTo>
                    <a:pt x="455" y="0"/>
                  </a:lnTo>
                  <a:lnTo>
                    <a:pt x="485" y="20"/>
                  </a:lnTo>
                  <a:lnTo>
                    <a:pt x="485" y="11"/>
                  </a:lnTo>
                  <a:lnTo>
                    <a:pt x="506" y="55"/>
                  </a:lnTo>
                  <a:lnTo>
                    <a:pt x="532" y="108"/>
                  </a:lnTo>
                  <a:lnTo>
                    <a:pt x="532" y="128"/>
                  </a:lnTo>
                  <a:lnTo>
                    <a:pt x="532" y="144"/>
                  </a:lnTo>
                  <a:lnTo>
                    <a:pt x="523" y="164"/>
                  </a:lnTo>
                  <a:lnTo>
                    <a:pt x="515" y="173"/>
                  </a:lnTo>
                  <a:lnTo>
                    <a:pt x="506" y="181"/>
                  </a:lnTo>
                  <a:lnTo>
                    <a:pt x="515" y="208"/>
                  </a:lnTo>
                  <a:lnTo>
                    <a:pt x="523" y="253"/>
                  </a:lnTo>
                  <a:lnTo>
                    <a:pt x="532" y="289"/>
                  </a:lnTo>
                  <a:lnTo>
                    <a:pt x="523" y="317"/>
                  </a:lnTo>
                  <a:lnTo>
                    <a:pt x="515" y="362"/>
                  </a:lnTo>
                  <a:lnTo>
                    <a:pt x="515" y="426"/>
                  </a:lnTo>
                  <a:lnTo>
                    <a:pt x="515" y="446"/>
                  </a:lnTo>
                  <a:lnTo>
                    <a:pt x="494" y="446"/>
                  </a:lnTo>
                  <a:lnTo>
                    <a:pt x="455" y="446"/>
                  </a:lnTo>
                  <a:lnTo>
                    <a:pt x="447" y="434"/>
                  </a:lnTo>
                  <a:lnTo>
                    <a:pt x="447" y="417"/>
                  </a:lnTo>
                  <a:lnTo>
                    <a:pt x="438" y="417"/>
                  </a:lnTo>
                  <a:lnTo>
                    <a:pt x="430" y="426"/>
                  </a:lnTo>
                  <a:lnTo>
                    <a:pt x="417" y="446"/>
                  </a:lnTo>
                  <a:lnTo>
                    <a:pt x="400" y="446"/>
                  </a:lnTo>
                  <a:lnTo>
                    <a:pt x="379" y="454"/>
                  </a:lnTo>
                  <a:lnTo>
                    <a:pt x="363" y="446"/>
                  </a:lnTo>
                  <a:lnTo>
                    <a:pt x="333" y="434"/>
                  </a:lnTo>
                  <a:lnTo>
                    <a:pt x="325" y="426"/>
                  </a:lnTo>
                  <a:lnTo>
                    <a:pt x="316" y="434"/>
                  </a:lnTo>
                  <a:lnTo>
                    <a:pt x="316" y="446"/>
                  </a:lnTo>
                  <a:lnTo>
                    <a:pt x="325" y="454"/>
                  </a:lnTo>
                  <a:lnTo>
                    <a:pt x="325" y="462"/>
                  </a:lnTo>
                  <a:lnTo>
                    <a:pt x="325" y="470"/>
                  </a:lnTo>
                  <a:lnTo>
                    <a:pt x="304" y="482"/>
                  </a:lnTo>
                  <a:lnTo>
                    <a:pt x="278" y="507"/>
                  </a:lnTo>
                  <a:lnTo>
                    <a:pt x="257" y="543"/>
                  </a:lnTo>
                  <a:lnTo>
                    <a:pt x="248" y="543"/>
                  </a:lnTo>
                  <a:lnTo>
                    <a:pt x="248" y="535"/>
                  </a:lnTo>
                  <a:lnTo>
                    <a:pt x="240" y="490"/>
                  </a:lnTo>
                  <a:lnTo>
                    <a:pt x="240" y="446"/>
                  </a:lnTo>
                  <a:lnTo>
                    <a:pt x="240" y="434"/>
                  </a:lnTo>
                  <a:lnTo>
                    <a:pt x="227" y="426"/>
                  </a:lnTo>
                  <a:lnTo>
                    <a:pt x="211" y="426"/>
                  </a:lnTo>
                  <a:lnTo>
                    <a:pt x="189" y="434"/>
                  </a:lnTo>
                  <a:lnTo>
                    <a:pt x="143" y="462"/>
                  </a:lnTo>
                  <a:lnTo>
                    <a:pt x="126" y="462"/>
                  </a:lnTo>
                  <a:lnTo>
                    <a:pt x="97" y="462"/>
                  </a:lnTo>
                  <a:lnTo>
                    <a:pt x="67" y="462"/>
                  </a:lnTo>
                  <a:lnTo>
                    <a:pt x="58" y="470"/>
                  </a:lnTo>
                  <a:lnTo>
                    <a:pt x="67" y="490"/>
                  </a:lnTo>
                  <a:lnTo>
                    <a:pt x="58" y="490"/>
                  </a:lnTo>
                  <a:lnTo>
                    <a:pt x="21" y="498"/>
                  </a:lnTo>
                  <a:lnTo>
                    <a:pt x="0" y="490"/>
                  </a:lnTo>
                  <a:lnTo>
                    <a:pt x="0" y="482"/>
                  </a:lnTo>
                  <a:lnTo>
                    <a:pt x="29" y="454"/>
                  </a:lnTo>
                  <a:lnTo>
                    <a:pt x="67" y="426"/>
                  </a:lnTo>
                  <a:lnTo>
                    <a:pt x="105" y="410"/>
                  </a:lnTo>
                  <a:lnTo>
                    <a:pt x="135" y="397"/>
                  </a:lnTo>
                  <a:lnTo>
                    <a:pt x="164" y="397"/>
                  </a:lnTo>
                  <a:lnTo>
                    <a:pt x="211" y="397"/>
                  </a:lnTo>
                  <a:lnTo>
                    <a:pt x="227" y="397"/>
                  </a:lnTo>
                  <a:lnTo>
                    <a:pt x="248" y="382"/>
                  </a:lnTo>
                  <a:lnTo>
                    <a:pt x="265" y="354"/>
                  </a:lnTo>
                  <a:lnTo>
                    <a:pt x="286" y="309"/>
                  </a:lnTo>
                  <a:lnTo>
                    <a:pt x="304" y="253"/>
                  </a:lnTo>
                  <a:lnTo>
                    <a:pt x="295" y="253"/>
                  </a:lnTo>
                  <a:lnTo>
                    <a:pt x="295" y="289"/>
                  </a:lnTo>
                  <a:lnTo>
                    <a:pt x="295" y="325"/>
                  </a:lnTo>
                  <a:lnTo>
                    <a:pt x="325" y="317"/>
                  </a:lnTo>
                  <a:lnTo>
                    <a:pt x="342" y="317"/>
                  </a:lnTo>
                  <a:lnTo>
                    <a:pt x="354" y="317"/>
                  </a:lnTo>
                  <a:lnTo>
                    <a:pt x="371" y="301"/>
                  </a:lnTo>
                  <a:lnTo>
                    <a:pt x="392" y="253"/>
                  </a:lnTo>
                  <a:lnTo>
                    <a:pt x="409" y="193"/>
                  </a:lnTo>
                  <a:lnTo>
                    <a:pt x="417" y="108"/>
                  </a:lnTo>
                  <a:lnTo>
                    <a:pt x="417" y="27"/>
                  </a:lnTo>
                  <a:lnTo>
                    <a:pt x="417" y="27"/>
                  </a:lnTo>
                </a:path>
              </a:pathLst>
            </a:custGeom>
            <a:solidFill>
              <a:srgbClr val="FFFF00"/>
            </a:solidFill>
            <a:ln w="11160">
              <a:solidFill>
                <a:srgbClr val="FF6633"/>
              </a:solidFill>
              <a:round/>
              <a:headEnd/>
              <a:tailEnd/>
            </a:ln>
          </p:spPr>
          <p:txBody>
            <a:bodyPr wrap="none" anchor="ctr"/>
            <a:lstStyle/>
            <a:p>
              <a:endParaRPr lang="ja-JP" altLang="en-US"/>
            </a:p>
          </p:txBody>
        </p:sp>
        <p:sp>
          <p:nvSpPr>
            <p:cNvPr id="9" name="Freeform 132"/>
            <p:cNvSpPr>
              <a:spLocks noChangeArrowheads="1"/>
            </p:cNvSpPr>
            <p:nvPr/>
          </p:nvSpPr>
          <p:spPr bwMode="auto">
            <a:xfrm>
              <a:off x="2762" y="1606"/>
              <a:ext cx="56" cy="147"/>
            </a:xfrm>
            <a:custGeom>
              <a:avLst/>
              <a:gdLst/>
              <a:ahLst/>
              <a:cxnLst>
                <a:cxn ang="0">
                  <a:pos x="20" y="0"/>
                </a:cxn>
                <a:cxn ang="0">
                  <a:pos x="226" y="404"/>
                </a:cxn>
                <a:cxn ang="0">
                  <a:pos x="210" y="395"/>
                </a:cxn>
                <a:cxn ang="0">
                  <a:pos x="172" y="388"/>
                </a:cxn>
                <a:cxn ang="0">
                  <a:pos x="151" y="388"/>
                </a:cxn>
                <a:cxn ang="0">
                  <a:pos x="142" y="404"/>
                </a:cxn>
                <a:cxn ang="0">
                  <a:pos x="142" y="424"/>
                </a:cxn>
                <a:cxn ang="0">
                  <a:pos x="151" y="460"/>
                </a:cxn>
                <a:cxn ang="0">
                  <a:pos x="189" y="540"/>
                </a:cxn>
                <a:cxn ang="0">
                  <a:pos x="218" y="585"/>
                </a:cxn>
                <a:cxn ang="0">
                  <a:pos x="247" y="613"/>
                </a:cxn>
                <a:cxn ang="0">
                  <a:pos x="235" y="605"/>
                </a:cxn>
                <a:cxn ang="0">
                  <a:pos x="218" y="605"/>
                </a:cxn>
                <a:cxn ang="0">
                  <a:pos x="189" y="613"/>
                </a:cxn>
                <a:cxn ang="0">
                  <a:pos x="142" y="641"/>
                </a:cxn>
                <a:cxn ang="0">
                  <a:pos x="142" y="648"/>
                </a:cxn>
                <a:cxn ang="0">
                  <a:pos x="133" y="576"/>
                </a:cxn>
                <a:cxn ang="0">
                  <a:pos x="121" y="505"/>
                </a:cxn>
                <a:cxn ang="0">
                  <a:pos x="104" y="416"/>
                </a:cxn>
                <a:cxn ang="0">
                  <a:pos x="36" y="215"/>
                </a:cxn>
                <a:cxn ang="0">
                  <a:pos x="0" y="127"/>
                </a:cxn>
                <a:cxn ang="0">
                  <a:pos x="20" y="0"/>
                </a:cxn>
                <a:cxn ang="0">
                  <a:pos x="20" y="0"/>
                </a:cxn>
              </a:cxnLst>
              <a:rect l="0" t="0" r="r" b="b"/>
              <a:pathLst>
                <a:path w="248" h="649">
                  <a:moveTo>
                    <a:pt x="20" y="0"/>
                  </a:moveTo>
                  <a:lnTo>
                    <a:pt x="226" y="404"/>
                  </a:lnTo>
                  <a:lnTo>
                    <a:pt x="210" y="395"/>
                  </a:lnTo>
                  <a:lnTo>
                    <a:pt x="172" y="388"/>
                  </a:lnTo>
                  <a:lnTo>
                    <a:pt x="151" y="388"/>
                  </a:lnTo>
                  <a:lnTo>
                    <a:pt x="142" y="404"/>
                  </a:lnTo>
                  <a:lnTo>
                    <a:pt x="142" y="424"/>
                  </a:lnTo>
                  <a:lnTo>
                    <a:pt x="151" y="460"/>
                  </a:lnTo>
                  <a:lnTo>
                    <a:pt x="189" y="540"/>
                  </a:lnTo>
                  <a:lnTo>
                    <a:pt x="218" y="585"/>
                  </a:lnTo>
                  <a:lnTo>
                    <a:pt x="247" y="613"/>
                  </a:lnTo>
                  <a:lnTo>
                    <a:pt x="235" y="605"/>
                  </a:lnTo>
                  <a:lnTo>
                    <a:pt x="218" y="605"/>
                  </a:lnTo>
                  <a:lnTo>
                    <a:pt x="189" y="613"/>
                  </a:lnTo>
                  <a:lnTo>
                    <a:pt x="142" y="641"/>
                  </a:lnTo>
                  <a:lnTo>
                    <a:pt x="142" y="648"/>
                  </a:lnTo>
                  <a:lnTo>
                    <a:pt x="133" y="576"/>
                  </a:lnTo>
                  <a:lnTo>
                    <a:pt x="121" y="505"/>
                  </a:lnTo>
                  <a:lnTo>
                    <a:pt x="104" y="416"/>
                  </a:lnTo>
                  <a:lnTo>
                    <a:pt x="36" y="215"/>
                  </a:lnTo>
                  <a:lnTo>
                    <a:pt x="0" y="127"/>
                  </a:lnTo>
                  <a:lnTo>
                    <a:pt x="20" y="0"/>
                  </a:lnTo>
                  <a:lnTo>
                    <a:pt x="20" y="0"/>
                  </a:lnTo>
                </a:path>
              </a:pathLst>
            </a:custGeom>
            <a:solidFill>
              <a:srgbClr val="82D0E3"/>
            </a:solidFill>
            <a:ln w="9525">
              <a:noFill/>
              <a:round/>
              <a:headEnd/>
              <a:tailEnd/>
            </a:ln>
          </p:spPr>
          <p:txBody>
            <a:bodyPr wrap="none" anchor="ctr"/>
            <a:lstStyle/>
            <a:p>
              <a:endParaRPr lang="ja-JP" altLang="en-US"/>
            </a:p>
          </p:txBody>
        </p:sp>
        <p:sp>
          <p:nvSpPr>
            <p:cNvPr id="10" name="Freeform 133"/>
            <p:cNvSpPr>
              <a:spLocks noChangeArrowheads="1"/>
            </p:cNvSpPr>
            <p:nvPr/>
          </p:nvSpPr>
          <p:spPr bwMode="auto">
            <a:xfrm>
              <a:off x="2762" y="1606"/>
              <a:ext cx="56" cy="147"/>
            </a:xfrm>
            <a:custGeom>
              <a:avLst/>
              <a:gdLst/>
              <a:ahLst/>
              <a:cxnLst>
                <a:cxn ang="0">
                  <a:pos x="20" y="0"/>
                </a:cxn>
                <a:cxn ang="0">
                  <a:pos x="226" y="404"/>
                </a:cxn>
                <a:cxn ang="0">
                  <a:pos x="210" y="395"/>
                </a:cxn>
                <a:cxn ang="0">
                  <a:pos x="172" y="388"/>
                </a:cxn>
                <a:cxn ang="0">
                  <a:pos x="151" y="388"/>
                </a:cxn>
                <a:cxn ang="0">
                  <a:pos x="142" y="404"/>
                </a:cxn>
                <a:cxn ang="0">
                  <a:pos x="142" y="424"/>
                </a:cxn>
                <a:cxn ang="0">
                  <a:pos x="151" y="460"/>
                </a:cxn>
                <a:cxn ang="0">
                  <a:pos x="189" y="540"/>
                </a:cxn>
                <a:cxn ang="0">
                  <a:pos x="218" y="585"/>
                </a:cxn>
                <a:cxn ang="0">
                  <a:pos x="247" y="613"/>
                </a:cxn>
                <a:cxn ang="0">
                  <a:pos x="235" y="605"/>
                </a:cxn>
                <a:cxn ang="0">
                  <a:pos x="218" y="605"/>
                </a:cxn>
                <a:cxn ang="0">
                  <a:pos x="189" y="613"/>
                </a:cxn>
                <a:cxn ang="0">
                  <a:pos x="142" y="641"/>
                </a:cxn>
                <a:cxn ang="0">
                  <a:pos x="142" y="648"/>
                </a:cxn>
                <a:cxn ang="0">
                  <a:pos x="133" y="576"/>
                </a:cxn>
                <a:cxn ang="0">
                  <a:pos x="121" y="505"/>
                </a:cxn>
                <a:cxn ang="0">
                  <a:pos x="104" y="416"/>
                </a:cxn>
                <a:cxn ang="0">
                  <a:pos x="36" y="215"/>
                </a:cxn>
                <a:cxn ang="0">
                  <a:pos x="0" y="127"/>
                </a:cxn>
                <a:cxn ang="0">
                  <a:pos x="20" y="0"/>
                </a:cxn>
                <a:cxn ang="0">
                  <a:pos x="20" y="0"/>
                </a:cxn>
              </a:cxnLst>
              <a:rect l="0" t="0" r="r" b="b"/>
              <a:pathLst>
                <a:path w="248" h="649">
                  <a:moveTo>
                    <a:pt x="20" y="0"/>
                  </a:moveTo>
                  <a:lnTo>
                    <a:pt x="226" y="404"/>
                  </a:lnTo>
                  <a:lnTo>
                    <a:pt x="210" y="395"/>
                  </a:lnTo>
                  <a:lnTo>
                    <a:pt x="172" y="388"/>
                  </a:lnTo>
                  <a:lnTo>
                    <a:pt x="151" y="388"/>
                  </a:lnTo>
                  <a:lnTo>
                    <a:pt x="142" y="404"/>
                  </a:lnTo>
                  <a:lnTo>
                    <a:pt x="142" y="424"/>
                  </a:lnTo>
                  <a:lnTo>
                    <a:pt x="151" y="460"/>
                  </a:lnTo>
                  <a:lnTo>
                    <a:pt x="189" y="540"/>
                  </a:lnTo>
                  <a:lnTo>
                    <a:pt x="218" y="585"/>
                  </a:lnTo>
                  <a:lnTo>
                    <a:pt x="247" y="613"/>
                  </a:lnTo>
                  <a:lnTo>
                    <a:pt x="235" y="605"/>
                  </a:lnTo>
                  <a:lnTo>
                    <a:pt x="218" y="605"/>
                  </a:lnTo>
                  <a:lnTo>
                    <a:pt x="189" y="613"/>
                  </a:lnTo>
                  <a:lnTo>
                    <a:pt x="142" y="641"/>
                  </a:lnTo>
                  <a:lnTo>
                    <a:pt x="142" y="648"/>
                  </a:lnTo>
                  <a:lnTo>
                    <a:pt x="133" y="576"/>
                  </a:lnTo>
                  <a:lnTo>
                    <a:pt x="121" y="505"/>
                  </a:lnTo>
                  <a:lnTo>
                    <a:pt x="104" y="416"/>
                  </a:lnTo>
                  <a:lnTo>
                    <a:pt x="36" y="215"/>
                  </a:lnTo>
                  <a:lnTo>
                    <a:pt x="0" y="127"/>
                  </a:lnTo>
                  <a:lnTo>
                    <a:pt x="20" y="0"/>
                  </a:lnTo>
                  <a:lnTo>
                    <a:pt x="20"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11" name="Freeform 134"/>
            <p:cNvSpPr>
              <a:spLocks noChangeArrowheads="1"/>
            </p:cNvSpPr>
            <p:nvPr/>
          </p:nvSpPr>
          <p:spPr bwMode="auto">
            <a:xfrm>
              <a:off x="662" y="1367"/>
              <a:ext cx="125" cy="64"/>
            </a:xfrm>
            <a:custGeom>
              <a:avLst/>
              <a:gdLst/>
              <a:ahLst/>
              <a:cxnLst>
                <a:cxn ang="0">
                  <a:pos x="257" y="282"/>
                </a:cxn>
                <a:cxn ang="0">
                  <a:pos x="180" y="282"/>
                </a:cxn>
                <a:cxn ang="0">
                  <a:pos x="135" y="269"/>
                </a:cxn>
                <a:cxn ang="0">
                  <a:pos x="114" y="269"/>
                </a:cxn>
                <a:cxn ang="0">
                  <a:pos x="96" y="261"/>
                </a:cxn>
                <a:cxn ang="0">
                  <a:pos x="88" y="246"/>
                </a:cxn>
                <a:cxn ang="0">
                  <a:pos x="75" y="217"/>
                </a:cxn>
                <a:cxn ang="0">
                  <a:pos x="75" y="189"/>
                </a:cxn>
                <a:cxn ang="0">
                  <a:pos x="75" y="173"/>
                </a:cxn>
                <a:cxn ang="0">
                  <a:pos x="105" y="136"/>
                </a:cxn>
                <a:cxn ang="0">
                  <a:pos x="114" y="116"/>
                </a:cxn>
                <a:cxn ang="0">
                  <a:pos x="88" y="116"/>
                </a:cxn>
                <a:cxn ang="0">
                  <a:pos x="58" y="116"/>
                </a:cxn>
                <a:cxn ang="0">
                  <a:pos x="37" y="116"/>
                </a:cxn>
                <a:cxn ang="0">
                  <a:pos x="21" y="108"/>
                </a:cxn>
                <a:cxn ang="0">
                  <a:pos x="12" y="100"/>
                </a:cxn>
                <a:cxn ang="0">
                  <a:pos x="0" y="88"/>
                </a:cxn>
                <a:cxn ang="0">
                  <a:pos x="12" y="72"/>
                </a:cxn>
                <a:cxn ang="0">
                  <a:pos x="21" y="64"/>
                </a:cxn>
                <a:cxn ang="0">
                  <a:pos x="50" y="52"/>
                </a:cxn>
                <a:cxn ang="0">
                  <a:pos x="105" y="44"/>
                </a:cxn>
                <a:cxn ang="0">
                  <a:pos x="143" y="44"/>
                </a:cxn>
                <a:cxn ang="0">
                  <a:pos x="172" y="52"/>
                </a:cxn>
                <a:cxn ang="0">
                  <a:pos x="180" y="80"/>
                </a:cxn>
                <a:cxn ang="0">
                  <a:pos x="189" y="100"/>
                </a:cxn>
                <a:cxn ang="0">
                  <a:pos x="201" y="100"/>
                </a:cxn>
                <a:cxn ang="0">
                  <a:pos x="239" y="52"/>
                </a:cxn>
                <a:cxn ang="0">
                  <a:pos x="257" y="35"/>
                </a:cxn>
                <a:cxn ang="0">
                  <a:pos x="286" y="35"/>
                </a:cxn>
                <a:cxn ang="0">
                  <a:pos x="302" y="35"/>
                </a:cxn>
                <a:cxn ang="0">
                  <a:pos x="315" y="52"/>
                </a:cxn>
                <a:cxn ang="0">
                  <a:pos x="323" y="72"/>
                </a:cxn>
                <a:cxn ang="0">
                  <a:pos x="341" y="72"/>
                </a:cxn>
                <a:cxn ang="0">
                  <a:pos x="379" y="44"/>
                </a:cxn>
                <a:cxn ang="0">
                  <a:pos x="407" y="28"/>
                </a:cxn>
                <a:cxn ang="0">
                  <a:pos x="437" y="7"/>
                </a:cxn>
                <a:cxn ang="0">
                  <a:pos x="454" y="0"/>
                </a:cxn>
                <a:cxn ang="0">
                  <a:pos x="467" y="0"/>
                </a:cxn>
                <a:cxn ang="0">
                  <a:pos x="475" y="7"/>
                </a:cxn>
                <a:cxn ang="0">
                  <a:pos x="484" y="28"/>
                </a:cxn>
                <a:cxn ang="0">
                  <a:pos x="543" y="108"/>
                </a:cxn>
                <a:cxn ang="0">
                  <a:pos x="551" y="136"/>
                </a:cxn>
                <a:cxn ang="0">
                  <a:pos x="551" y="153"/>
                </a:cxn>
                <a:cxn ang="0">
                  <a:pos x="529" y="161"/>
                </a:cxn>
                <a:cxn ang="0">
                  <a:pos x="454" y="197"/>
                </a:cxn>
                <a:cxn ang="0">
                  <a:pos x="429" y="217"/>
                </a:cxn>
                <a:cxn ang="0">
                  <a:pos x="391" y="246"/>
                </a:cxn>
                <a:cxn ang="0">
                  <a:pos x="370" y="261"/>
                </a:cxn>
                <a:cxn ang="0">
                  <a:pos x="353" y="269"/>
                </a:cxn>
                <a:cxn ang="0">
                  <a:pos x="315" y="282"/>
                </a:cxn>
                <a:cxn ang="0">
                  <a:pos x="257" y="282"/>
                </a:cxn>
                <a:cxn ang="0">
                  <a:pos x="257" y="282"/>
                </a:cxn>
              </a:cxnLst>
              <a:rect l="0" t="0" r="r" b="b"/>
              <a:pathLst>
                <a:path w="552" h="283">
                  <a:moveTo>
                    <a:pt x="257" y="282"/>
                  </a:moveTo>
                  <a:lnTo>
                    <a:pt x="180" y="282"/>
                  </a:lnTo>
                  <a:lnTo>
                    <a:pt x="135" y="269"/>
                  </a:lnTo>
                  <a:lnTo>
                    <a:pt x="114" y="269"/>
                  </a:lnTo>
                  <a:lnTo>
                    <a:pt x="96" y="261"/>
                  </a:lnTo>
                  <a:lnTo>
                    <a:pt x="88" y="246"/>
                  </a:lnTo>
                  <a:lnTo>
                    <a:pt x="75" y="217"/>
                  </a:lnTo>
                  <a:lnTo>
                    <a:pt x="75" y="189"/>
                  </a:lnTo>
                  <a:lnTo>
                    <a:pt x="75" y="173"/>
                  </a:lnTo>
                  <a:lnTo>
                    <a:pt x="105" y="136"/>
                  </a:lnTo>
                  <a:lnTo>
                    <a:pt x="114" y="116"/>
                  </a:lnTo>
                  <a:lnTo>
                    <a:pt x="88" y="116"/>
                  </a:lnTo>
                  <a:lnTo>
                    <a:pt x="58" y="116"/>
                  </a:lnTo>
                  <a:lnTo>
                    <a:pt x="37" y="116"/>
                  </a:lnTo>
                  <a:lnTo>
                    <a:pt x="21" y="108"/>
                  </a:lnTo>
                  <a:lnTo>
                    <a:pt x="12" y="100"/>
                  </a:lnTo>
                  <a:lnTo>
                    <a:pt x="0" y="88"/>
                  </a:lnTo>
                  <a:lnTo>
                    <a:pt x="12" y="72"/>
                  </a:lnTo>
                  <a:lnTo>
                    <a:pt x="21" y="64"/>
                  </a:lnTo>
                  <a:lnTo>
                    <a:pt x="50" y="52"/>
                  </a:lnTo>
                  <a:lnTo>
                    <a:pt x="105" y="44"/>
                  </a:lnTo>
                  <a:lnTo>
                    <a:pt x="143" y="44"/>
                  </a:lnTo>
                  <a:lnTo>
                    <a:pt x="172" y="52"/>
                  </a:lnTo>
                  <a:lnTo>
                    <a:pt x="180" y="80"/>
                  </a:lnTo>
                  <a:lnTo>
                    <a:pt x="189" y="100"/>
                  </a:lnTo>
                  <a:lnTo>
                    <a:pt x="201" y="100"/>
                  </a:lnTo>
                  <a:lnTo>
                    <a:pt x="239" y="52"/>
                  </a:lnTo>
                  <a:lnTo>
                    <a:pt x="257" y="35"/>
                  </a:lnTo>
                  <a:lnTo>
                    <a:pt x="286" y="35"/>
                  </a:lnTo>
                  <a:lnTo>
                    <a:pt x="302" y="35"/>
                  </a:lnTo>
                  <a:lnTo>
                    <a:pt x="315" y="52"/>
                  </a:lnTo>
                  <a:lnTo>
                    <a:pt x="323" y="72"/>
                  </a:lnTo>
                  <a:lnTo>
                    <a:pt x="341" y="72"/>
                  </a:lnTo>
                  <a:lnTo>
                    <a:pt x="379" y="44"/>
                  </a:lnTo>
                  <a:lnTo>
                    <a:pt x="407" y="28"/>
                  </a:lnTo>
                  <a:lnTo>
                    <a:pt x="437" y="7"/>
                  </a:lnTo>
                  <a:lnTo>
                    <a:pt x="454" y="0"/>
                  </a:lnTo>
                  <a:lnTo>
                    <a:pt x="467" y="0"/>
                  </a:lnTo>
                  <a:lnTo>
                    <a:pt x="475" y="7"/>
                  </a:lnTo>
                  <a:lnTo>
                    <a:pt x="484" y="28"/>
                  </a:lnTo>
                  <a:lnTo>
                    <a:pt x="543" y="108"/>
                  </a:lnTo>
                  <a:lnTo>
                    <a:pt x="551" y="136"/>
                  </a:lnTo>
                  <a:lnTo>
                    <a:pt x="551" y="153"/>
                  </a:lnTo>
                  <a:lnTo>
                    <a:pt x="529" y="161"/>
                  </a:lnTo>
                  <a:lnTo>
                    <a:pt x="454" y="197"/>
                  </a:lnTo>
                  <a:lnTo>
                    <a:pt x="429" y="217"/>
                  </a:lnTo>
                  <a:lnTo>
                    <a:pt x="391" y="246"/>
                  </a:lnTo>
                  <a:lnTo>
                    <a:pt x="370" y="261"/>
                  </a:lnTo>
                  <a:lnTo>
                    <a:pt x="353" y="269"/>
                  </a:lnTo>
                  <a:lnTo>
                    <a:pt x="315" y="282"/>
                  </a:lnTo>
                  <a:lnTo>
                    <a:pt x="257" y="282"/>
                  </a:lnTo>
                  <a:lnTo>
                    <a:pt x="257" y="282"/>
                  </a:lnTo>
                </a:path>
              </a:pathLst>
            </a:custGeom>
            <a:solidFill>
              <a:srgbClr val="FFFF00"/>
            </a:solidFill>
            <a:ln w="11160">
              <a:solidFill>
                <a:srgbClr val="FF6633"/>
              </a:solidFill>
              <a:round/>
              <a:headEnd/>
              <a:tailEnd/>
            </a:ln>
          </p:spPr>
          <p:txBody>
            <a:bodyPr wrap="none" anchor="ctr"/>
            <a:lstStyle/>
            <a:p>
              <a:endParaRPr lang="ja-JP" altLang="en-US"/>
            </a:p>
          </p:txBody>
        </p:sp>
        <p:sp>
          <p:nvSpPr>
            <p:cNvPr id="12" name="Freeform 135"/>
            <p:cNvSpPr>
              <a:spLocks noChangeArrowheads="1"/>
            </p:cNvSpPr>
            <p:nvPr/>
          </p:nvSpPr>
          <p:spPr bwMode="auto">
            <a:xfrm>
              <a:off x="877" y="1531"/>
              <a:ext cx="102" cy="166"/>
            </a:xfrm>
            <a:custGeom>
              <a:avLst/>
              <a:gdLst/>
              <a:ahLst/>
              <a:cxnLst>
                <a:cxn ang="0">
                  <a:pos x="343" y="486"/>
                </a:cxn>
                <a:cxn ang="0">
                  <a:pos x="364" y="486"/>
                </a:cxn>
                <a:cxn ang="0">
                  <a:pos x="402" y="470"/>
                </a:cxn>
                <a:cxn ang="0">
                  <a:pos x="449" y="498"/>
                </a:cxn>
                <a:cxn ang="0">
                  <a:pos x="449" y="523"/>
                </a:cxn>
                <a:cxn ang="0">
                  <a:pos x="432" y="543"/>
                </a:cxn>
                <a:cxn ang="0">
                  <a:pos x="364" y="595"/>
                </a:cxn>
                <a:cxn ang="0">
                  <a:pos x="419" y="623"/>
                </a:cxn>
                <a:cxn ang="0">
                  <a:pos x="381" y="643"/>
                </a:cxn>
                <a:cxn ang="0">
                  <a:pos x="228" y="651"/>
                </a:cxn>
                <a:cxn ang="0">
                  <a:pos x="190" y="668"/>
                </a:cxn>
                <a:cxn ang="0">
                  <a:pos x="135" y="679"/>
                </a:cxn>
                <a:cxn ang="0">
                  <a:pos x="97" y="668"/>
                </a:cxn>
                <a:cxn ang="0">
                  <a:pos x="88" y="696"/>
                </a:cxn>
                <a:cxn ang="0">
                  <a:pos x="59" y="704"/>
                </a:cxn>
                <a:cxn ang="0">
                  <a:pos x="0" y="732"/>
                </a:cxn>
                <a:cxn ang="0">
                  <a:pos x="29" y="688"/>
                </a:cxn>
                <a:cxn ang="0">
                  <a:pos x="67" y="643"/>
                </a:cxn>
                <a:cxn ang="0">
                  <a:pos x="76" y="623"/>
                </a:cxn>
                <a:cxn ang="0">
                  <a:pos x="144" y="623"/>
                </a:cxn>
                <a:cxn ang="0">
                  <a:pos x="165" y="607"/>
                </a:cxn>
                <a:cxn ang="0">
                  <a:pos x="114" y="595"/>
                </a:cxn>
                <a:cxn ang="0">
                  <a:pos x="67" y="579"/>
                </a:cxn>
                <a:cxn ang="0">
                  <a:pos x="50" y="587"/>
                </a:cxn>
                <a:cxn ang="0">
                  <a:pos x="59" y="559"/>
                </a:cxn>
                <a:cxn ang="0">
                  <a:pos x="76" y="551"/>
                </a:cxn>
                <a:cxn ang="0">
                  <a:pos x="97" y="535"/>
                </a:cxn>
                <a:cxn ang="0">
                  <a:pos x="114" y="506"/>
                </a:cxn>
                <a:cxn ang="0">
                  <a:pos x="105" y="486"/>
                </a:cxn>
                <a:cxn ang="0">
                  <a:pos x="76" y="486"/>
                </a:cxn>
                <a:cxn ang="0">
                  <a:pos x="105" y="463"/>
                </a:cxn>
                <a:cxn ang="0">
                  <a:pos x="165" y="435"/>
                </a:cxn>
                <a:cxn ang="0">
                  <a:pos x="174" y="398"/>
                </a:cxn>
                <a:cxn ang="0">
                  <a:pos x="152" y="378"/>
                </a:cxn>
                <a:cxn ang="0">
                  <a:pos x="144" y="362"/>
                </a:cxn>
                <a:cxn ang="0">
                  <a:pos x="144" y="334"/>
                </a:cxn>
                <a:cxn ang="0">
                  <a:pos x="152" y="305"/>
                </a:cxn>
                <a:cxn ang="0">
                  <a:pos x="135" y="305"/>
                </a:cxn>
                <a:cxn ang="0">
                  <a:pos x="97" y="317"/>
                </a:cxn>
                <a:cxn ang="0">
                  <a:pos x="88" y="290"/>
                </a:cxn>
                <a:cxn ang="0">
                  <a:pos x="97" y="269"/>
                </a:cxn>
                <a:cxn ang="0">
                  <a:pos x="88" y="225"/>
                </a:cxn>
                <a:cxn ang="0">
                  <a:pos x="29" y="181"/>
                </a:cxn>
                <a:cxn ang="0">
                  <a:pos x="13" y="152"/>
                </a:cxn>
                <a:cxn ang="0">
                  <a:pos x="21" y="81"/>
                </a:cxn>
                <a:cxn ang="0">
                  <a:pos x="67" y="8"/>
                </a:cxn>
                <a:cxn ang="0">
                  <a:pos x="135" y="0"/>
                </a:cxn>
                <a:cxn ang="0">
                  <a:pos x="126" y="36"/>
                </a:cxn>
                <a:cxn ang="0">
                  <a:pos x="97" y="101"/>
                </a:cxn>
                <a:cxn ang="0">
                  <a:pos x="105" y="109"/>
                </a:cxn>
                <a:cxn ang="0">
                  <a:pos x="165" y="81"/>
                </a:cxn>
                <a:cxn ang="0">
                  <a:pos x="220" y="81"/>
                </a:cxn>
                <a:cxn ang="0">
                  <a:pos x="228" y="89"/>
                </a:cxn>
                <a:cxn ang="0">
                  <a:pos x="220" y="137"/>
                </a:cxn>
                <a:cxn ang="0">
                  <a:pos x="182" y="172"/>
                </a:cxn>
                <a:cxn ang="0">
                  <a:pos x="220" y="181"/>
                </a:cxn>
                <a:cxn ang="0">
                  <a:pos x="182" y="209"/>
                </a:cxn>
                <a:cxn ang="0">
                  <a:pos x="190" y="217"/>
                </a:cxn>
                <a:cxn ang="0">
                  <a:pos x="220" y="209"/>
                </a:cxn>
                <a:cxn ang="0">
                  <a:pos x="249" y="253"/>
                </a:cxn>
                <a:cxn ang="0">
                  <a:pos x="296" y="297"/>
                </a:cxn>
                <a:cxn ang="0">
                  <a:pos x="355" y="470"/>
                </a:cxn>
              </a:cxnLst>
              <a:rect l="0" t="0" r="r" b="b"/>
              <a:pathLst>
                <a:path w="450" h="733">
                  <a:moveTo>
                    <a:pt x="355" y="470"/>
                  </a:moveTo>
                  <a:lnTo>
                    <a:pt x="343" y="486"/>
                  </a:lnTo>
                  <a:lnTo>
                    <a:pt x="355" y="486"/>
                  </a:lnTo>
                  <a:lnTo>
                    <a:pt x="364" y="486"/>
                  </a:lnTo>
                  <a:lnTo>
                    <a:pt x="394" y="478"/>
                  </a:lnTo>
                  <a:lnTo>
                    <a:pt x="402" y="470"/>
                  </a:lnTo>
                  <a:lnTo>
                    <a:pt x="419" y="478"/>
                  </a:lnTo>
                  <a:lnTo>
                    <a:pt x="449" y="498"/>
                  </a:lnTo>
                  <a:lnTo>
                    <a:pt x="449" y="515"/>
                  </a:lnTo>
                  <a:lnTo>
                    <a:pt x="449" y="523"/>
                  </a:lnTo>
                  <a:lnTo>
                    <a:pt x="440" y="535"/>
                  </a:lnTo>
                  <a:lnTo>
                    <a:pt x="432" y="543"/>
                  </a:lnTo>
                  <a:lnTo>
                    <a:pt x="402" y="559"/>
                  </a:lnTo>
                  <a:lnTo>
                    <a:pt x="364" y="595"/>
                  </a:lnTo>
                  <a:lnTo>
                    <a:pt x="402" y="615"/>
                  </a:lnTo>
                  <a:lnTo>
                    <a:pt x="419" y="623"/>
                  </a:lnTo>
                  <a:lnTo>
                    <a:pt x="402" y="631"/>
                  </a:lnTo>
                  <a:lnTo>
                    <a:pt x="381" y="643"/>
                  </a:lnTo>
                  <a:lnTo>
                    <a:pt x="318" y="651"/>
                  </a:lnTo>
                  <a:lnTo>
                    <a:pt x="228" y="651"/>
                  </a:lnTo>
                  <a:lnTo>
                    <a:pt x="203" y="659"/>
                  </a:lnTo>
                  <a:lnTo>
                    <a:pt x="190" y="668"/>
                  </a:lnTo>
                  <a:lnTo>
                    <a:pt x="165" y="679"/>
                  </a:lnTo>
                  <a:lnTo>
                    <a:pt x="135" y="679"/>
                  </a:lnTo>
                  <a:lnTo>
                    <a:pt x="105" y="668"/>
                  </a:lnTo>
                  <a:lnTo>
                    <a:pt x="97" y="668"/>
                  </a:lnTo>
                  <a:lnTo>
                    <a:pt x="97" y="679"/>
                  </a:lnTo>
                  <a:lnTo>
                    <a:pt x="88" y="696"/>
                  </a:lnTo>
                  <a:lnTo>
                    <a:pt x="76" y="696"/>
                  </a:lnTo>
                  <a:lnTo>
                    <a:pt x="59" y="704"/>
                  </a:lnTo>
                  <a:lnTo>
                    <a:pt x="21" y="732"/>
                  </a:lnTo>
                  <a:lnTo>
                    <a:pt x="0" y="732"/>
                  </a:lnTo>
                  <a:lnTo>
                    <a:pt x="13" y="724"/>
                  </a:lnTo>
                  <a:lnTo>
                    <a:pt x="29" y="688"/>
                  </a:lnTo>
                  <a:lnTo>
                    <a:pt x="59" y="651"/>
                  </a:lnTo>
                  <a:lnTo>
                    <a:pt x="67" y="643"/>
                  </a:lnTo>
                  <a:lnTo>
                    <a:pt x="76" y="631"/>
                  </a:lnTo>
                  <a:lnTo>
                    <a:pt x="76" y="623"/>
                  </a:lnTo>
                  <a:lnTo>
                    <a:pt x="105" y="623"/>
                  </a:lnTo>
                  <a:lnTo>
                    <a:pt x="144" y="623"/>
                  </a:lnTo>
                  <a:lnTo>
                    <a:pt x="165" y="615"/>
                  </a:lnTo>
                  <a:lnTo>
                    <a:pt x="165" y="607"/>
                  </a:lnTo>
                  <a:lnTo>
                    <a:pt x="144" y="607"/>
                  </a:lnTo>
                  <a:lnTo>
                    <a:pt x="114" y="595"/>
                  </a:lnTo>
                  <a:lnTo>
                    <a:pt x="88" y="587"/>
                  </a:lnTo>
                  <a:lnTo>
                    <a:pt x="67" y="579"/>
                  </a:lnTo>
                  <a:lnTo>
                    <a:pt x="67" y="587"/>
                  </a:lnTo>
                  <a:lnTo>
                    <a:pt x="50" y="587"/>
                  </a:lnTo>
                  <a:lnTo>
                    <a:pt x="38" y="579"/>
                  </a:lnTo>
                  <a:lnTo>
                    <a:pt x="59" y="559"/>
                  </a:lnTo>
                  <a:lnTo>
                    <a:pt x="67" y="551"/>
                  </a:lnTo>
                  <a:lnTo>
                    <a:pt x="76" y="551"/>
                  </a:lnTo>
                  <a:lnTo>
                    <a:pt x="88" y="543"/>
                  </a:lnTo>
                  <a:lnTo>
                    <a:pt x="97" y="535"/>
                  </a:lnTo>
                  <a:lnTo>
                    <a:pt x="126" y="506"/>
                  </a:lnTo>
                  <a:lnTo>
                    <a:pt x="114" y="506"/>
                  </a:lnTo>
                  <a:lnTo>
                    <a:pt x="114" y="498"/>
                  </a:lnTo>
                  <a:lnTo>
                    <a:pt x="105" y="486"/>
                  </a:lnTo>
                  <a:lnTo>
                    <a:pt x="97" y="486"/>
                  </a:lnTo>
                  <a:lnTo>
                    <a:pt x="76" y="486"/>
                  </a:lnTo>
                  <a:lnTo>
                    <a:pt x="88" y="478"/>
                  </a:lnTo>
                  <a:lnTo>
                    <a:pt x="105" y="463"/>
                  </a:lnTo>
                  <a:lnTo>
                    <a:pt x="126" y="450"/>
                  </a:lnTo>
                  <a:lnTo>
                    <a:pt x="165" y="435"/>
                  </a:lnTo>
                  <a:lnTo>
                    <a:pt x="182" y="415"/>
                  </a:lnTo>
                  <a:lnTo>
                    <a:pt x="174" y="398"/>
                  </a:lnTo>
                  <a:lnTo>
                    <a:pt x="165" y="390"/>
                  </a:lnTo>
                  <a:lnTo>
                    <a:pt x="152" y="378"/>
                  </a:lnTo>
                  <a:lnTo>
                    <a:pt x="144" y="370"/>
                  </a:lnTo>
                  <a:lnTo>
                    <a:pt x="144" y="362"/>
                  </a:lnTo>
                  <a:lnTo>
                    <a:pt x="144" y="354"/>
                  </a:lnTo>
                  <a:lnTo>
                    <a:pt x="144" y="334"/>
                  </a:lnTo>
                  <a:lnTo>
                    <a:pt x="144" y="317"/>
                  </a:lnTo>
                  <a:lnTo>
                    <a:pt x="152" y="305"/>
                  </a:lnTo>
                  <a:lnTo>
                    <a:pt x="165" y="290"/>
                  </a:lnTo>
                  <a:lnTo>
                    <a:pt x="135" y="305"/>
                  </a:lnTo>
                  <a:lnTo>
                    <a:pt x="105" y="317"/>
                  </a:lnTo>
                  <a:lnTo>
                    <a:pt x="97" y="317"/>
                  </a:lnTo>
                  <a:lnTo>
                    <a:pt x="88" y="297"/>
                  </a:lnTo>
                  <a:lnTo>
                    <a:pt x="88" y="290"/>
                  </a:lnTo>
                  <a:lnTo>
                    <a:pt x="88" y="282"/>
                  </a:lnTo>
                  <a:lnTo>
                    <a:pt x="97" y="269"/>
                  </a:lnTo>
                  <a:lnTo>
                    <a:pt x="97" y="253"/>
                  </a:lnTo>
                  <a:lnTo>
                    <a:pt x="88" y="225"/>
                  </a:lnTo>
                  <a:lnTo>
                    <a:pt x="59" y="209"/>
                  </a:lnTo>
                  <a:lnTo>
                    <a:pt x="29" y="181"/>
                  </a:lnTo>
                  <a:lnTo>
                    <a:pt x="21" y="172"/>
                  </a:lnTo>
                  <a:lnTo>
                    <a:pt x="13" y="152"/>
                  </a:lnTo>
                  <a:lnTo>
                    <a:pt x="13" y="124"/>
                  </a:lnTo>
                  <a:lnTo>
                    <a:pt x="21" y="81"/>
                  </a:lnTo>
                  <a:lnTo>
                    <a:pt x="50" y="28"/>
                  </a:lnTo>
                  <a:lnTo>
                    <a:pt x="67" y="8"/>
                  </a:lnTo>
                  <a:lnTo>
                    <a:pt x="97" y="0"/>
                  </a:lnTo>
                  <a:lnTo>
                    <a:pt x="135" y="0"/>
                  </a:lnTo>
                  <a:lnTo>
                    <a:pt x="144" y="8"/>
                  </a:lnTo>
                  <a:lnTo>
                    <a:pt x="126" y="36"/>
                  </a:lnTo>
                  <a:lnTo>
                    <a:pt x="105" y="64"/>
                  </a:lnTo>
                  <a:lnTo>
                    <a:pt x="97" y="101"/>
                  </a:lnTo>
                  <a:lnTo>
                    <a:pt x="97" y="109"/>
                  </a:lnTo>
                  <a:lnTo>
                    <a:pt x="105" y="109"/>
                  </a:lnTo>
                  <a:lnTo>
                    <a:pt x="135" y="89"/>
                  </a:lnTo>
                  <a:lnTo>
                    <a:pt x="165" y="81"/>
                  </a:lnTo>
                  <a:lnTo>
                    <a:pt x="190" y="81"/>
                  </a:lnTo>
                  <a:lnTo>
                    <a:pt x="220" y="81"/>
                  </a:lnTo>
                  <a:lnTo>
                    <a:pt x="228" y="81"/>
                  </a:lnTo>
                  <a:lnTo>
                    <a:pt x="228" y="89"/>
                  </a:lnTo>
                  <a:lnTo>
                    <a:pt x="220" y="109"/>
                  </a:lnTo>
                  <a:lnTo>
                    <a:pt x="220" y="137"/>
                  </a:lnTo>
                  <a:lnTo>
                    <a:pt x="203" y="152"/>
                  </a:lnTo>
                  <a:lnTo>
                    <a:pt x="182" y="172"/>
                  </a:lnTo>
                  <a:lnTo>
                    <a:pt x="190" y="181"/>
                  </a:lnTo>
                  <a:lnTo>
                    <a:pt x="220" y="181"/>
                  </a:lnTo>
                  <a:lnTo>
                    <a:pt x="203" y="189"/>
                  </a:lnTo>
                  <a:lnTo>
                    <a:pt x="182" y="209"/>
                  </a:lnTo>
                  <a:lnTo>
                    <a:pt x="182" y="217"/>
                  </a:lnTo>
                  <a:lnTo>
                    <a:pt x="190" y="217"/>
                  </a:lnTo>
                  <a:lnTo>
                    <a:pt x="211" y="209"/>
                  </a:lnTo>
                  <a:lnTo>
                    <a:pt x="220" y="209"/>
                  </a:lnTo>
                  <a:lnTo>
                    <a:pt x="228" y="217"/>
                  </a:lnTo>
                  <a:lnTo>
                    <a:pt x="249" y="253"/>
                  </a:lnTo>
                  <a:lnTo>
                    <a:pt x="279" y="269"/>
                  </a:lnTo>
                  <a:lnTo>
                    <a:pt x="296" y="297"/>
                  </a:lnTo>
                  <a:lnTo>
                    <a:pt x="318" y="342"/>
                  </a:lnTo>
                  <a:lnTo>
                    <a:pt x="355" y="470"/>
                  </a:lnTo>
                  <a:lnTo>
                    <a:pt x="355" y="470"/>
                  </a:lnTo>
                </a:path>
              </a:pathLst>
            </a:custGeom>
            <a:solidFill>
              <a:srgbClr val="FFFF00"/>
            </a:solidFill>
            <a:ln w="11160">
              <a:solidFill>
                <a:srgbClr val="FF6633"/>
              </a:solidFill>
              <a:round/>
              <a:headEnd/>
              <a:tailEnd/>
            </a:ln>
          </p:spPr>
          <p:txBody>
            <a:bodyPr wrap="none" anchor="ctr"/>
            <a:lstStyle/>
            <a:p>
              <a:endParaRPr lang="ja-JP" altLang="en-US"/>
            </a:p>
          </p:txBody>
        </p:sp>
        <p:sp>
          <p:nvSpPr>
            <p:cNvPr id="13" name="Freeform 136"/>
            <p:cNvSpPr>
              <a:spLocks noChangeArrowheads="1"/>
            </p:cNvSpPr>
            <p:nvPr/>
          </p:nvSpPr>
          <p:spPr bwMode="auto">
            <a:xfrm>
              <a:off x="821" y="1596"/>
              <a:ext cx="67" cy="70"/>
            </a:xfrm>
            <a:custGeom>
              <a:avLst/>
              <a:gdLst/>
              <a:ahLst/>
              <a:cxnLst>
                <a:cxn ang="0">
                  <a:pos x="257" y="0"/>
                </a:cxn>
                <a:cxn ang="0">
                  <a:pos x="265" y="7"/>
                </a:cxn>
                <a:cxn ang="0">
                  <a:pos x="273" y="28"/>
                </a:cxn>
                <a:cxn ang="0">
                  <a:pos x="282" y="35"/>
                </a:cxn>
                <a:cxn ang="0">
                  <a:pos x="295" y="44"/>
                </a:cxn>
                <a:cxn ang="0">
                  <a:pos x="295" y="52"/>
                </a:cxn>
                <a:cxn ang="0">
                  <a:pos x="282" y="64"/>
                </a:cxn>
                <a:cxn ang="0">
                  <a:pos x="273" y="72"/>
                </a:cxn>
                <a:cxn ang="0">
                  <a:pos x="257" y="72"/>
                </a:cxn>
                <a:cxn ang="0">
                  <a:pos x="236" y="72"/>
                </a:cxn>
                <a:cxn ang="0">
                  <a:pos x="227" y="88"/>
                </a:cxn>
                <a:cxn ang="0">
                  <a:pos x="227" y="126"/>
                </a:cxn>
                <a:cxn ang="0">
                  <a:pos x="236" y="146"/>
                </a:cxn>
                <a:cxn ang="0">
                  <a:pos x="236" y="182"/>
                </a:cxn>
                <a:cxn ang="0">
                  <a:pos x="227" y="219"/>
                </a:cxn>
                <a:cxn ang="0">
                  <a:pos x="219" y="248"/>
                </a:cxn>
                <a:cxn ang="0">
                  <a:pos x="219" y="256"/>
                </a:cxn>
                <a:cxn ang="0">
                  <a:pos x="227" y="264"/>
                </a:cxn>
                <a:cxn ang="0">
                  <a:pos x="206" y="272"/>
                </a:cxn>
                <a:cxn ang="0">
                  <a:pos x="168" y="272"/>
                </a:cxn>
                <a:cxn ang="0">
                  <a:pos x="159" y="272"/>
                </a:cxn>
                <a:cxn ang="0">
                  <a:pos x="130" y="284"/>
                </a:cxn>
                <a:cxn ang="0">
                  <a:pos x="75" y="308"/>
                </a:cxn>
                <a:cxn ang="0">
                  <a:pos x="66" y="308"/>
                </a:cxn>
                <a:cxn ang="0">
                  <a:pos x="45" y="308"/>
                </a:cxn>
                <a:cxn ang="0">
                  <a:pos x="7" y="292"/>
                </a:cxn>
                <a:cxn ang="0">
                  <a:pos x="0" y="272"/>
                </a:cxn>
                <a:cxn ang="0">
                  <a:pos x="0" y="256"/>
                </a:cxn>
                <a:cxn ang="0">
                  <a:pos x="15" y="236"/>
                </a:cxn>
                <a:cxn ang="0">
                  <a:pos x="36" y="228"/>
                </a:cxn>
                <a:cxn ang="0">
                  <a:pos x="36" y="211"/>
                </a:cxn>
                <a:cxn ang="0">
                  <a:pos x="36" y="182"/>
                </a:cxn>
                <a:cxn ang="0">
                  <a:pos x="15" y="174"/>
                </a:cxn>
                <a:cxn ang="0">
                  <a:pos x="7" y="154"/>
                </a:cxn>
                <a:cxn ang="0">
                  <a:pos x="7" y="137"/>
                </a:cxn>
                <a:cxn ang="0">
                  <a:pos x="7" y="117"/>
                </a:cxn>
                <a:cxn ang="0">
                  <a:pos x="15" y="100"/>
                </a:cxn>
                <a:cxn ang="0">
                  <a:pos x="36" y="88"/>
                </a:cxn>
                <a:cxn ang="0">
                  <a:pos x="54" y="88"/>
                </a:cxn>
                <a:cxn ang="0">
                  <a:pos x="66" y="80"/>
                </a:cxn>
                <a:cxn ang="0">
                  <a:pos x="92" y="72"/>
                </a:cxn>
                <a:cxn ang="0">
                  <a:pos x="121" y="72"/>
                </a:cxn>
                <a:cxn ang="0">
                  <a:pos x="130" y="52"/>
                </a:cxn>
                <a:cxn ang="0">
                  <a:pos x="142" y="44"/>
                </a:cxn>
                <a:cxn ang="0">
                  <a:pos x="130" y="44"/>
                </a:cxn>
                <a:cxn ang="0">
                  <a:pos x="104" y="35"/>
                </a:cxn>
                <a:cxn ang="0">
                  <a:pos x="104" y="28"/>
                </a:cxn>
                <a:cxn ang="0">
                  <a:pos x="113" y="15"/>
                </a:cxn>
                <a:cxn ang="0">
                  <a:pos x="142" y="7"/>
                </a:cxn>
                <a:cxn ang="0">
                  <a:pos x="159" y="0"/>
                </a:cxn>
                <a:cxn ang="0">
                  <a:pos x="189" y="0"/>
                </a:cxn>
                <a:cxn ang="0">
                  <a:pos x="257" y="0"/>
                </a:cxn>
                <a:cxn ang="0">
                  <a:pos x="257" y="0"/>
                </a:cxn>
              </a:cxnLst>
              <a:rect l="0" t="0" r="r" b="b"/>
              <a:pathLst>
                <a:path w="296" h="309">
                  <a:moveTo>
                    <a:pt x="257" y="0"/>
                  </a:moveTo>
                  <a:lnTo>
                    <a:pt x="265" y="7"/>
                  </a:lnTo>
                  <a:lnTo>
                    <a:pt x="273" y="28"/>
                  </a:lnTo>
                  <a:lnTo>
                    <a:pt x="282" y="35"/>
                  </a:lnTo>
                  <a:lnTo>
                    <a:pt x="295" y="44"/>
                  </a:lnTo>
                  <a:lnTo>
                    <a:pt x="295" y="52"/>
                  </a:lnTo>
                  <a:lnTo>
                    <a:pt x="282" y="64"/>
                  </a:lnTo>
                  <a:lnTo>
                    <a:pt x="273" y="72"/>
                  </a:lnTo>
                  <a:lnTo>
                    <a:pt x="257" y="72"/>
                  </a:lnTo>
                  <a:lnTo>
                    <a:pt x="236" y="72"/>
                  </a:lnTo>
                  <a:lnTo>
                    <a:pt x="227" y="88"/>
                  </a:lnTo>
                  <a:lnTo>
                    <a:pt x="227" y="126"/>
                  </a:lnTo>
                  <a:lnTo>
                    <a:pt x="236" y="146"/>
                  </a:lnTo>
                  <a:lnTo>
                    <a:pt x="236" y="182"/>
                  </a:lnTo>
                  <a:lnTo>
                    <a:pt x="227" y="219"/>
                  </a:lnTo>
                  <a:lnTo>
                    <a:pt x="219" y="248"/>
                  </a:lnTo>
                  <a:lnTo>
                    <a:pt x="219" y="256"/>
                  </a:lnTo>
                  <a:lnTo>
                    <a:pt x="227" y="264"/>
                  </a:lnTo>
                  <a:lnTo>
                    <a:pt x="206" y="272"/>
                  </a:lnTo>
                  <a:lnTo>
                    <a:pt x="168" y="272"/>
                  </a:lnTo>
                  <a:lnTo>
                    <a:pt x="159" y="272"/>
                  </a:lnTo>
                  <a:lnTo>
                    <a:pt x="130" y="284"/>
                  </a:lnTo>
                  <a:lnTo>
                    <a:pt x="75" y="308"/>
                  </a:lnTo>
                  <a:lnTo>
                    <a:pt x="66" y="308"/>
                  </a:lnTo>
                  <a:lnTo>
                    <a:pt x="45" y="308"/>
                  </a:lnTo>
                  <a:lnTo>
                    <a:pt x="7" y="292"/>
                  </a:lnTo>
                  <a:lnTo>
                    <a:pt x="0" y="272"/>
                  </a:lnTo>
                  <a:lnTo>
                    <a:pt x="0" y="256"/>
                  </a:lnTo>
                  <a:lnTo>
                    <a:pt x="15" y="236"/>
                  </a:lnTo>
                  <a:lnTo>
                    <a:pt x="36" y="228"/>
                  </a:lnTo>
                  <a:lnTo>
                    <a:pt x="36" y="211"/>
                  </a:lnTo>
                  <a:lnTo>
                    <a:pt x="36" y="182"/>
                  </a:lnTo>
                  <a:lnTo>
                    <a:pt x="15" y="174"/>
                  </a:lnTo>
                  <a:lnTo>
                    <a:pt x="7" y="154"/>
                  </a:lnTo>
                  <a:lnTo>
                    <a:pt x="7" y="137"/>
                  </a:lnTo>
                  <a:lnTo>
                    <a:pt x="7" y="117"/>
                  </a:lnTo>
                  <a:lnTo>
                    <a:pt x="15" y="100"/>
                  </a:lnTo>
                  <a:lnTo>
                    <a:pt x="36" y="88"/>
                  </a:lnTo>
                  <a:lnTo>
                    <a:pt x="54" y="88"/>
                  </a:lnTo>
                  <a:lnTo>
                    <a:pt x="66" y="80"/>
                  </a:lnTo>
                  <a:lnTo>
                    <a:pt x="92" y="72"/>
                  </a:lnTo>
                  <a:lnTo>
                    <a:pt x="121" y="72"/>
                  </a:lnTo>
                  <a:lnTo>
                    <a:pt x="130" y="52"/>
                  </a:lnTo>
                  <a:lnTo>
                    <a:pt x="142" y="44"/>
                  </a:lnTo>
                  <a:lnTo>
                    <a:pt x="130" y="44"/>
                  </a:lnTo>
                  <a:lnTo>
                    <a:pt x="104" y="35"/>
                  </a:lnTo>
                  <a:lnTo>
                    <a:pt x="104" y="28"/>
                  </a:lnTo>
                  <a:lnTo>
                    <a:pt x="113" y="15"/>
                  </a:lnTo>
                  <a:lnTo>
                    <a:pt x="142" y="7"/>
                  </a:lnTo>
                  <a:lnTo>
                    <a:pt x="159" y="0"/>
                  </a:lnTo>
                  <a:lnTo>
                    <a:pt x="189" y="0"/>
                  </a:lnTo>
                  <a:lnTo>
                    <a:pt x="257" y="0"/>
                  </a:lnTo>
                  <a:lnTo>
                    <a:pt x="257"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14" name="Freeform 137"/>
            <p:cNvSpPr>
              <a:spLocks noChangeArrowheads="1"/>
            </p:cNvSpPr>
            <p:nvPr/>
          </p:nvSpPr>
          <p:spPr bwMode="auto">
            <a:xfrm>
              <a:off x="2872" y="3114"/>
              <a:ext cx="50" cy="45"/>
            </a:xfrm>
            <a:custGeom>
              <a:avLst/>
              <a:gdLst/>
              <a:ahLst/>
              <a:cxnLst>
                <a:cxn ang="0">
                  <a:pos x="106" y="15"/>
                </a:cxn>
                <a:cxn ang="0">
                  <a:pos x="220" y="7"/>
                </a:cxn>
                <a:cxn ang="0">
                  <a:pos x="220" y="23"/>
                </a:cxn>
                <a:cxn ang="0">
                  <a:pos x="207" y="80"/>
                </a:cxn>
                <a:cxn ang="0">
                  <a:pos x="168" y="169"/>
                </a:cxn>
                <a:cxn ang="0">
                  <a:pos x="144" y="144"/>
                </a:cxn>
                <a:cxn ang="0">
                  <a:pos x="122" y="181"/>
                </a:cxn>
                <a:cxn ang="0">
                  <a:pos x="113" y="189"/>
                </a:cxn>
                <a:cxn ang="0">
                  <a:pos x="106" y="197"/>
                </a:cxn>
                <a:cxn ang="0">
                  <a:pos x="92" y="197"/>
                </a:cxn>
                <a:cxn ang="0">
                  <a:pos x="45" y="189"/>
                </a:cxn>
                <a:cxn ang="0">
                  <a:pos x="37" y="181"/>
                </a:cxn>
                <a:cxn ang="0">
                  <a:pos x="29" y="169"/>
                </a:cxn>
                <a:cxn ang="0">
                  <a:pos x="29" y="161"/>
                </a:cxn>
                <a:cxn ang="0">
                  <a:pos x="29" y="153"/>
                </a:cxn>
                <a:cxn ang="0">
                  <a:pos x="37" y="144"/>
                </a:cxn>
                <a:cxn ang="0">
                  <a:pos x="37" y="124"/>
                </a:cxn>
                <a:cxn ang="0">
                  <a:pos x="29" y="116"/>
                </a:cxn>
                <a:cxn ang="0">
                  <a:pos x="16" y="108"/>
                </a:cxn>
                <a:cxn ang="0">
                  <a:pos x="7" y="96"/>
                </a:cxn>
                <a:cxn ang="0">
                  <a:pos x="0" y="80"/>
                </a:cxn>
                <a:cxn ang="0">
                  <a:pos x="7" y="35"/>
                </a:cxn>
                <a:cxn ang="0">
                  <a:pos x="7" y="15"/>
                </a:cxn>
                <a:cxn ang="0">
                  <a:pos x="16" y="0"/>
                </a:cxn>
                <a:cxn ang="0">
                  <a:pos x="106" y="15"/>
                </a:cxn>
                <a:cxn ang="0">
                  <a:pos x="106" y="15"/>
                </a:cxn>
              </a:cxnLst>
              <a:rect l="0" t="0" r="r" b="b"/>
              <a:pathLst>
                <a:path w="221" h="198">
                  <a:moveTo>
                    <a:pt x="106" y="15"/>
                  </a:moveTo>
                  <a:lnTo>
                    <a:pt x="220" y="7"/>
                  </a:lnTo>
                  <a:lnTo>
                    <a:pt x="220" y="23"/>
                  </a:lnTo>
                  <a:lnTo>
                    <a:pt x="207" y="80"/>
                  </a:lnTo>
                  <a:lnTo>
                    <a:pt x="168" y="169"/>
                  </a:lnTo>
                  <a:lnTo>
                    <a:pt x="144" y="144"/>
                  </a:lnTo>
                  <a:lnTo>
                    <a:pt x="122" y="181"/>
                  </a:lnTo>
                  <a:lnTo>
                    <a:pt x="113" y="189"/>
                  </a:lnTo>
                  <a:lnTo>
                    <a:pt x="106" y="197"/>
                  </a:lnTo>
                  <a:lnTo>
                    <a:pt x="92" y="197"/>
                  </a:lnTo>
                  <a:lnTo>
                    <a:pt x="45" y="189"/>
                  </a:lnTo>
                  <a:lnTo>
                    <a:pt x="37" y="181"/>
                  </a:lnTo>
                  <a:lnTo>
                    <a:pt x="29" y="169"/>
                  </a:lnTo>
                  <a:lnTo>
                    <a:pt x="29" y="161"/>
                  </a:lnTo>
                  <a:lnTo>
                    <a:pt x="29" y="153"/>
                  </a:lnTo>
                  <a:lnTo>
                    <a:pt x="37" y="144"/>
                  </a:lnTo>
                  <a:lnTo>
                    <a:pt x="37" y="124"/>
                  </a:lnTo>
                  <a:lnTo>
                    <a:pt x="29" y="116"/>
                  </a:lnTo>
                  <a:lnTo>
                    <a:pt x="16" y="108"/>
                  </a:lnTo>
                  <a:lnTo>
                    <a:pt x="7" y="96"/>
                  </a:lnTo>
                  <a:lnTo>
                    <a:pt x="0" y="80"/>
                  </a:lnTo>
                  <a:lnTo>
                    <a:pt x="7" y="35"/>
                  </a:lnTo>
                  <a:lnTo>
                    <a:pt x="7" y="15"/>
                  </a:lnTo>
                  <a:lnTo>
                    <a:pt x="16" y="0"/>
                  </a:lnTo>
                  <a:lnTo>
                    <a:pt x="106" y="15"/>
                  </a:lnTo>
                  <a:lnTo>
                    <a:pt x="106" y="15"/>
                  </a:lnTo>
                </a:path>
              </a:pathLst>
            </a:custGeom>
            <a:solidFill>
              <a:srgbClr val="82D0E3"/>
            </a:solidFill>
            <a:ln w="9525">
              <a:noFill/>
              <a:round/>
              <a:headEnd/>
              <a:tailEnd/>
            </a:ln>
          </p:spPr>
          <p:txBody>
            <a:bodyPr wrap="none" anchor="ctr"/>
            <a:lstStyle/>
            <a:p>
              <a:endParaRPr lang="ja-JP" altLang="en-US"/>
            </a:p>
          </p:txBody>
        </p:sp>
        <p:sp>
          <p:nvSpPr>
            <p:cNvPr id="15" name="Freeform 138"/>
            <p:cNvSpPr>
              <a:spLocks noChangeArrowheads="1"/>
            </p:cNvSpPr>
            <p:nvPr/>
          </p:nvSpPr>
          <p:spPr bwMode="auto">
            <a:xfrm>
              <a:off x="2872" y="3114"/>
              <a:ext cx="50" cy="45"/>
            </a:xfrm>
            <a:custGeom>
              <a:avLst/>
              <a:gdLst/>
              <a:ahLst/>
              <a:cxnLst>
                <a:cxn ang="0">
                  <a:pos x="106" y="15"/>
                </a:cxn>
                <a:cxn ang="0">
                  <a:pos x="220" y="7"/>
                </a:cxn>
                <a:cxn ang="0">
                  <a:pos x="220" y="23"/>
                </a:cxn>
                <a:cxn ang="0">
                  <a:pos x="207" y="80"/>
                </a:cxn>
                <a:cxn ang="0">
                  <a:pos x="168" y="169"/>
                </a:cxn>
                <a:cxn ang="0">
                  <a:pos x="144" y="144"/>
                </a:cxn>
                <a:cxn ang="0">
                  <a:pos x="122" y="181"/>
                </a:cxn>
                <a:cxn ang="0">
                  <a:pos x="113" y="189"/>
                </a:cxn>
                <a:cxn ang="0">
                  <a:pos x="106" y="197"/>
                </a:cxn>
                <a:cxn ang="0">
                  <a:pos x="92" y="197"/>
                </a:cxn>
                <a:cxn ang="0">
                  <a:pos x="45" y="189"/>
                </a:cxn>
                <a:cxn ang="0">
                  <a:pos x="37" y="181"/>
                </a:cxn>
                <a:cxn ang="0">
                  <a:pos x="29" y="169"/>
                </a:cxn>
                <a:cxn ang="0">
                  <a:pos x="29" y="161"/>
                </a:cxn>
                <a:cxn ang="0">
                  <a:pos x="29" y="153"/>
                </a:cxn>
                <a:cxn ang="0">
                  <a:pos x="37" y="144"/>
                </a:cxn>
                <a:cxn ang="0">
                  <a:pos x="37" y="124"/>
                </a:cxn>
                <a:cxn ang="0">
                  <a:pos x="29" y="116"/>
                </a:cxn>
                <a:cxn ang="0">
                  <a:pos x="16" y="108"/>
                </a:cxn>
                <a:cxn ang="0">
                  <a:pos x="7" y="96"/>
                </a:cxn>
                <a:cxn ang="0">
                  <a:pos x="0" y="80"/>
                </a:cxn>
                <a:cxn ang="0">
                  <a:pos x="7" y="35"/>
                </a:cxn>
                <a:cxn ang="0">
                  <a:pos x="7" y="15"/>
                </a:cxn>
                <a:cxn ang="0">
                  <a:pos x="16" y="0"/>
                </a:cxn>
                <a:cxn ang="0">
                  <a:pos x="106" y="15"/>
                </a:cxn>
                <a:cxn ang="0">
                  <a:pos x="106" y="15"/>
                </a:cxn>
              </a:cxnLst>
              <a:rect l="0" t="0" r="r" b="b"/>
              <a:pathLst>
                <a:path w="221" h="198">
                  <a:moveTo>
                    <a:pt x="106" y="15"/>
                  </a:moveTo>
                  <a:lnTo>
                    <a:pt x="220" y="7"/>
                  </a:lnTo>
                  <a:lnTo>
                    <a:pt x="220" y="23"/>
                  </a:lnTo>
                  <a:lnTo>
                    <a:pt x="207" y="80"/>
                  </a:lnTo>
                  <a:lnTo>
                    <a:pt x="168" y="169"/>
                  </a:lnTo>
                  <a:lnTo>
                    <a:pt x="144" y="144"/>
                  </a:lnTo>
                  <a:lnTo>
                    <a:pt x="122" y="181"/>
                  </a:lnTo>
                  <a:lnTo>
                    <a:pt x="113" y="189"/>
                  </a:lnTo>
                  <a:lnTo>
                    <a:pt x="106" y="197"/>
                  </a:lnTo>
                  <a:lnTo>
                    <a:pt x="92" y="197"/>
                  </a:lnTo>
                  <a:lnTo>
                    <a:pt x="45" y="189"/>
                  </a:lnTo>
                  <a:lnTo>
                    <a:pt x="37" y="181"/>
                  </a:lnTo>
                  <a:lnTo>
                    <a:pt x="29" y="169"/>
                  </a:lnTo>
                  <a:lnTo>
                    <a:pt x="29" y="161"/>
                  </a:lnTo>
                  <a:lnTo>
                    <a:pt x="29" y="153"/>
                  </a:lnTo>
                  <a:lnTo>
                    <a:pt x="37" y="144"/>
                  </a:lnTo>
                  <a:lnTo>
                    <a:pt x="37" y="124"/>
                  </a:lnTo>
                  <a:lnTo>
                    <a:pt x="29" y="116"/>
                  </a:lnTo>
                  <a:lnTo>
                    <a:pt x="16" y="108"/>
                  </a:lnTo>
                  <a:lnTo>
                    <a:pt x="7" y="96"/>
                  </a:lnTo>
                  <a:lnTo>
                    <a:pt x="0" y="80"/>
                  </a:lnTo>
                  <a:lnTo>
                    <a:pt x="7" y="35"/>
                  </a:lnTo>
                  <a:lnTo>
                    <a:pt x="7" y="15"/>
                  </a:lnTo>
                  <a:lnTo>
                    <a:pt x="16" y="0"/>
                  </a:lnTo>
                  <a:lnTo>
                    <a:pt x="106" y="15"/>
                  </a:lnTo>
                  <a:lnTo>
                    <a:pt x="106" y="15"/>
                  </a:lnTo>
                </a:path>
              </a:pathLst>
            </a:custGeom>
            <a:solidFill>
              <a:srgbClr val="FFFF00"/>
            </a:solidFill>
            <a:ln w="11160">
              <a:solidFill>
                <a:srgbClr val="FF6633"/>
              </a:solidFill>
              <a:round/>
              <a:headEnd/>
              <a:tailEnd/>
            </a:ln>
          </p:spPr>
          <p:txBody>
            <a:bodyPr wrap="none" anchor="ctr"/>
            <a:lstStyle/>
            <a:p>
              <a:endParaRPr lang="ja-JP" altLang="en-US"/>
            </a:p>
          </p:txBody>
        </p:sp>
        <p:sp>
          <p:nvSpPr>
            <p:cNvPr id="16" name="Freeform 139"/>
            <p:cNvSpPr>
              <a:spLocks noChangeArrowheads="1"/>
            </p:cNvSpPr>
            <p:nvPr/>
          </p:nvSpPr>
          <p:spPr bwMode="auto">
            <a:xfrm>
              <a:off x="3140" y="3108"/>
              <a:ext cx="123" cy="107"/>
            </a:xfrm>
            <a:custGeom>
              <a:avLst/>
              <a:gdLst/>
              <a:ahLst/>
              <a:cxnLst>
                <a:cxn ang="0">
                  <a:pos x="407" y="64"/>
                </a:cxn>
                <a:cxn ang="0">
                  <a:pos x="428" y="52"/>
                </a:cxn>
                <a:cxn ang="0">
                  <a:pos x="437" y="28"/>
                </a:cxn>
                <a:cxn ang="0">
                  <a:pos x="454" y="0"/>
                </a:cxn>
                <a:cxn ang="0">
                  <a:pos x="466" y="0"/>
                </a:cxn>
                <a:cxn ang="0">
                  <a:pos x="475" y="0"/>
                </a:cxn>
                <a:cxn ang="0">
                  <a:pos x="483" y="16"/>
                </a:cxn>
                <a:cxn ang="0">
                  <a:pos x="513" y="36"/>
                </a:cxn>
                <a:cxn ang="0">
                  <a:pos x="529" y="52"/>
                </a:cxn>
                <a:cxn ang="0">
                  <a:pos x="542" y="64"/>
                </a:cxn>
                <a:cxn ang="0">
                  <a:pos x="542" y="80"/>
                </a:cxn>
                <a:cxn ang="0">
                  <a:pos x="529" y="89"/>
                </a:cxn>
                <a:cxn ang="0">
                  <a:pos x="521" y="109"/>
                </a:cxn>
                <a:cxn ang="0">
                  <a:pos x="513" y="124"/>
                </a:cxn>
                <a:cxn ang="0">
                  <a:pos x="466" y="161"/>
                </a:cxn>
                <a:cxn ang="0">
                  <a:pos x="428" y="189"/>
                </a:cxn>
                <a:cxn ang="0">
                  <a:pos x="416" y="209"/>
                </a:cxn>
                <a:cxn ang="0">
                  <a:pos x="407" y="217"/>
                </a:cxn>
                <a:cxn ang="0">
                  <a:pos x="407" y="253"/>
                </a:cxn>
                <a:cxn ang="0">
                  <a:pos x="399" y="262"/>
                </a:cxn>
                <a:cxn ang="0">
                  <a:pos x="377" y="262"/>
                </a:cxn>
                <a:cxn ang="0">
                  <a:pos x="340" y="270"/>
                </a:cxn>
                <a:cxn ang="0">
                  <a:pos x="332" y="270"/>
                </a:cxn>
                <a:cxn ang="0">
                  <a:pos x="314" y="290"/>
                </a:cxn>
                <a:cxn ang="0">
                  <a:pos x="293" y="318"/>
                </a:cxn>
                <a:cxn ang="0">
                  <a:pos x="285" y="333"/>
                </a:cxn>
                <a:cxn ang="0">
                  <a:pos x="277" y="354"/>
                </a:cxn>
                <a:cxn ang="0">
                  <a:pos x="277" y="378"/>
                </a:cxn>
                <a:cxn ang="0">
                  <a:pos x="285" y="390"/>
                </a:cxn>
                <a:cxn ang="0">
                  <a:pos x="277" y="398"/>
                </a:cxn>
                <a:cxn ang="0">
                  <a:pos x="264" y="406"/>
                </a:cxn>
                <a:cxn ang="0">
                  <a:pos x="227" y="406"/>
                </a:cxn>
                <a:cxn ang="0">
                  <a:pos x="201" y="435"/>
                </a:cxn>
                <a:cxn ang="0">
                  <a:pos x="171" y="463"/>
                </a:cxn>
                <a:cxn ang="0">
                  <a:pos x="150" y="471"/>
                </a:cxn>
                <a:cxn ang="0">
                  <a:pos x="134" y="471"/>
                </a:cxn>
                <a:cxn ang="0">
                  <a:pos x="113" y="471"/>
                </a:cxn>
                <a:cxn ang="0">
                  <a:pos x="96" y="450"/>
                </a:cxn>
                <a:cxn ang="0">
                  <a:pos x="87" y="443"/>
                </a:cxn>
                <a:cxn ang="0">
                  <a:pos x="28" y="435"/>
                </a:cxn>
                <a:cxn ang="0">
                  <a:pos x="12" y="426"/>
                </a:cxn>
                <a:cxn ang="0">
                  <a:pos x="0" y="426"/>
                </a:cxn>
                <a:cxn ang="0">
                  <a:pos x="0" y="414"/>
                </a:cxn>
                <a:cxn ang="0">
                  <a:pos x="21" y="378"/>
                </a:cxn>
                <a:cxn ang="0">
                  <a:pos x="37" y="362"/>
                </a:cxn>
                <a:cxn ang="0">
                  <a:pos x="87" y="305"/>
                </a:cxn>
                <a:cxn ang="0">
                  <a:pos x="171" y="245"/>
                </a:cxn>
                <a:cxn ang="0">
                  <a:pos x="189" y="233"/>
                </a:cxn>
                <a:cxn ang="0">
                  <a:pos x="210" y="233"/>
                </a:cxn>
                <a:cxn ang="0">
                  <a:pos x="239" y="217"/>
                </a:cxn>
                <a:cxn ang="0">
                  <a:pos x="293" y="173"/>
                </a:cxn>
                <a:cxn ang="0">
                  <a:pos x="391" y="80"/>
                </a:cxn>
                <a:cxn ang="0">
                  <a:pos x="407" y="64"/>
                </a:cxn>
                <a:cxn ang="0">
                  <a:pos x="407" y="64"/>
                </a:cxn>
              </a:cxnLst>
              <a:rect l="0" t="0" r="r" b="b"/>
              <a:pathLst>
                <a:path w="543" h="472">
                  <a:moveTo>
                    <a:pt x="407" y="64"/>
                  </a:moveTo>
                  <a:lnTo>
                    <a:pt x="428" y="52"/>
                  </a:lnTo>
                  <a:lnTo>
                    <a:pt x="437" y="28"/>
                  </a:lnTo>
                  <a:lnTo>
                    <a:pt x="454" y="0"/>
                  </a:lnTo>
                  <a:lnTo>
                    <a:pt x="466" y="0"/>
                  </a:lnTo>
                  <a:lnTo>
                    <a:pt x="475" y="0"/>
                  </a:lnTo>
                  <a:lnTo>
                    <a:pt x="483" y="16"/>
                  </a:lnTo>
                  <a:lnTo>
                    <a:pt x="513" y="36"/>
                  </a:lnTo>
                  <a:lnTo>
                    <a:pt x="529" y="52"/>
                  </a:lnTo>
                  <a:lnTo>
                    <a:pt x="542" y="64"/>
                  </a:lnTo>
                  <a:lnTo>
                    <a:pt x="542" y="80"/>
                  </a:lnTo>
                  <a:lnTo>
                    <a:pt x="529" y="89"/>
                  </a:lnTo>
                  <a:lnTo>
                    <a:pt x="521" y="109"/>
                  </a:lnTo>
                  <a:lnTo>
                    <a:pt x="513" y="124"/>
                  </a:lnTo>
                  <a:lnTo>
                    <a:pt x="466" y="161"/>
                  </a:lnTo>
                  <a:lnTo>
                    <a:pt x="428" y="189"/>
                  </a:lnTo>
                  <a:lnTo>
                    <a:pt x="416" y="209"/>
                  </a:lnTo>
                  <a:lnTo>
                    <a:pt x="407" y="217"/>
                  </a:lnTo>
                  <a:lnTo>
                    <a:pt x="407" y="253"/>
                  </a:lnTo>
                  <a:lnTo>
                    <a:pt x="399" y="262"/>
                  </a:lnTo>
                  <a:lnTo>
                    <a:pt x="377" y="262"/>
                  </a:lnTo>
                  <a:lnTo>
                    <a:pt x="340" y="270"/>
                  </a:lnTo>
                  <a:lnTo>
                    <a:pt x="332" y="270"/>
                  </a:lnTo>
                  <a:lnTo>
                    <a:pt x="314" y="290"/>
                  </a:lnTo>
                  <a:lnTo>
                    <a:pt x="293" y="318"/>
                  </a:lnTo>
                  <a:lnTo>
                    <a:pt x="285" y="333"/>
                  </a:lnTo>
                  <a:lnTo>
                    <a:pt x="277" y="354"/>
                  </a:lnTo>
                  <a:lnTo>
                    <a:pt x="277" y="378"/>
                  </a:lnTo>
                  <a:lnTo>
                    <a:pt x="285" y="390"/>
                  </a:lnTo>
                  <a:lnTo>
                    <a:pt x="277" y="398"/>
                  </a:lnTo>
                  <a:lnTo>
                    <a:pt x="264" y="406"/>
                  </a:lnTo>
                  <a:lnTo>
                    <a:pt x="227" y="406"/>
                  </a:lnTo>
                  <a:lnTo>
                    <a:pt x="201" y="435"/>
                  </a:lnTo>
                  <a:lnTo>
                    <a:pt x="171" y="463"/>
                  </a:lnTo>
                  <a:lnTo>
                    <a:pt x="150" y="471"/>
                  </a:lnTo>
                  <a:lnTo>
                    <a:pt x="134" y="471"/>
                  </a:lnTo>
                  <a:lnTo>
                    <a:pt x="113" y="471"/>
                  </a:lnTo>
                  <a:lnTo>
                    <a:pt x="96" y="450"/>
                  </a:lnTo>
                  <a:lnTo>
                    <a:pt x="87" y="443"/>
                  </a:lnTo>
                  <a:lnTo>
                    <a:pt x="28" y="435"/>
                  </a:lnTo>
                  <a:lnTo>
                    <a:pt x="12" y="426"/>
                  </a:lnTo>
                  <a:lnTo>
                    <a:pt x="0" y="426"/>
                  </a:lnTo>
                  <a:lnTo>
                    <a:pt x="0" y="414"/>
                  </a:lnTo>
                  <a:lnTo>
                    <a:pt x="21" y="378"/>
                  </a:lnTo>
                  <a:lnTo>
                    <a:pt x="37" y="362"/>
                  </a:lnTo>
                  <a:lnTo>
                    <a:pt x="87" y="305"/>
                  </a:lnTo>
                  <a:lnTo>
                    <a:pt x="171" y="245"/>
                  </a:lnTo>
                  <a:lnTo>
                    <a:pt x="189" y="233"/>
                  </a:lnTo>
                  <a:lnTo>
                    <a:pt x="210" y="233"/>
                  </a:lnTo>
                  <a:lnTo>
                    <a:pt x="239" y="217"/>
                  </a:lnTo>
                  <a:lnTo>
                    <a:pt x="293" y="173"/>
                  </a:lnTo>
                  <a:lnTo>
                    <a:pt x="391" y="80"/>
                  </a:lnTo>
                  <a:lnTo>
                    <a:pt x="407" y="64"/>
                  </a:lnTo>
                  <a:lnTo>
                    <a:pt x="407" y="64"/>
                  </a:lnTo>
                </a:path>
              </a:pathLst>
            </a:custGeom>
            <a:solidFill>
              <a:srgbClr val="FFFF00"/>
            </a:solidFill>
            <a:ln w="11160">
              <a:solidFill>
                <a:srgbClr val="FF6633"/>
              </a:solidFill>
              <a:round/>
              <a:headEnd/>
              <a:tailEnd/>
            </a:ln>
          </p:spPr>
          <p:txBody>
            <a:bodyPr wrap="none" anchor="ctr"/>
            <a:lstStyle/>
            <a:p>
              <a:endParaRPr lang="ja-JP" altLang="en-US"/>
            </a:p>
          </p:txBody>
        </p:sp>
        <p:sp>
          <p:nvSpPr>
            <p:cNvPr id="17" name="Freeform 140"/>
            <p:cNvSpPr>
              <a:spLocks noChangeArrowheads="1"/>
            </p:cNvSpPr>
            <p:nvPr/>
          </p:nvSpPr>
          <p:spPr bwMode="auto">
            <a:xfrm>
              <a:off x="3263" y="3000"/>
              <a:ext cx="81" cy="125"/>
            </a:xfrm>
            <a:custGeom>
              <a:avLst/>
              <a:gdLst/>
              <a:ahLst/>
              <a:cxnLst>
                <a:cxn ang="0">
                  <a:pos x="83" y="543"/>
                </a:cxn>
                <a:cxn ang="0">
                  <a:pos x="62" y="550"/>
                </a:cxn>
                <a:cxn ang="0">
                  <a:pos x="45" y="530"/>
                </a:cxn>
                <a:cxn ang="0">
                  <a:pos x="37" y="495"/>
                </a:cxn>
                <a:cxn ang="0">
                  <a:pos x="92" y="470"/>
                </a:cxn>
                <a:cxn ang="0">
                  <a:pos x="83" y="442"/>
                </a:cxn>
                <a:cxn ang="0">
                  <a:pos x="62" y="422"/>
                </a:cxn>
                <a:cxn ang="0">
                  <a:pos x="16" y="422"/>
                </a:cxn>
                <a:cxn ang="0">
                  <a:pos x="7" y="398"/>
                </a:cxn>
                <a:cxn ang="0">
                  <a:pos x="7" y="362"/>
                </a:cxn>
                <a:cxn ang="0">
                  <a:pos x="62" y="342"/>
                </a:cxn>
                <a:cxn ang="0">
                  <a:pos x="92" y="325"/>
                </a:cxn>
                <a:cxn ang="0">
                  <a:pos x="122" y="261"/>
                </a:cxn>
                <a:cxn ang="0">
                  <a:pos x="130" y="188"/>
                </a:cxn>
                <a:cxn ang="0">
                  <a:pos x="101" y="116"/>
                </a:cxn>
                <a:cxn ang="0">
                  <a:pos x="62" y="71"/>
                </a:cxn>
                <a:cxn ang="0">
                  <a:pos x="54" y="15"/>
                </a:cxn>
                <a:cxn ang="0">
                  <a:pos x="75" y="0"/>
                </a:cxn>
                <a:cxn ang="0">
                  <a:pos x="122" y="43"/>
                </a:cxn>
                <a:cxn ang="0">
                  <a:pos x="151" y="71"/>
                </a:cxn>
                <a:cxn ang="0">
                  <a:pos x="151" y="116"/>
                </a:cxn>
                <a:cxn ang="0">
                  <a:pos x="138" y="180"/>
                </a:cxn>
                <a:cxn ang="0">
                  <a:pos x="176" y="196"/>
                </a:cxn>
                <a:cxn ang="0">
                  <a:pos x="197" y="188"/>
                </a:cxn>
                <a:cxn ang="0">
                  <a:pos x="214" y="204"/>
                </a:cxn>
                <a:cxn ang="0">
                  <a:pos x="214" y="261"/>
                </a:cxn>
                <a:cxn ang="0">
                  <a:pos x="244" y="268"/>
                </a:cxn>
                <a:cxn ang="0">
                  <a:pos x="273" y="268"/>
                </a:cxn>
                <a:cxn ang="0">
                  <a:pos x="311" y="240"/>
                </a:cxn>
                <a:cxn ang="0">
                  <a:pos x="320" y="216"/>
                </a:cxn>
                <a:cxn ang="0">
                  <a:pos x="358" y="233"/>
                </a:cxn>
                <a:cxn ang="0">
                  <a:pos x="350" y="261"/>
                </a:cxn>
                <a:cxn ang="0">
                  <a:pos x="311" y="314"/>
                </a:cxn>
                <a:cxn ang="0">
                  <a:pos x="265" y="350"/>
                </a:cxn>
                <a:cxn ang="0">
                  <a:pos x="197" y="362"/>
                </a:cxn>
                <a:cxn ang="0">
                  <a:pos x="214" y="414"/>
                </a:cxn>
                <a:cxn ang="0">
                  <a:pos x="197" y="434"/>
                </a:cxn>
                <a:cxn ang="0">
                  <a:pos x="151" y="458"/>
                </a:cxn>
                <a:cxn ang="0">
                  <a:pos x="130" y="478"/>
                </a:cxn>
              </a:cxnLst>
              <a:rect l="0" t="0" r="r" b="b"/>
              <a:pathLst>
                <a:path w="359" h="551">
                  <a:moveTo>
                    <a:pt x="130" y="478"/>
                  </a:moveTo>
                  <a:lnTo>
                    <a:pt x="83" y="543"/>
                  </a:lnTo>
                  <a:lnTo>
                    <a:pt x="75" y="550"/>
                  </a:lnTo>
                  <a:lnTo>
                    <a:pt x="62" y="550"/>
                  </a:lnTo>
                  <a:lnTo>
                    <a:pt x="54" y="543"/>
                  </a:lnTo>
                  <a:lnTo>
                    <a:pt x="45" y="530"/>
                  </a:lnTo>
                  <a:lnTo>
                    <a:pt x="24" y="507"/>
                  </a:lnTo>
                  <a:lnTo>
                    <a:pt x="37" y="495"/>
                  </a:lnTo>
                  <a:lnTo>
                    <a:pt x="45" y="487"/>
                  </a:lnTo>
                  <a:lnTo>
                    <a:pt x="92" y="470"/>
                  </a:lnTo>
                  <a:lnTo>
                    <a:pt x="92" y="458"/>
                  </a:lnTo>
                  <a:lnTo>
                    <a:pt x="83" y="442"/>
                  </a:lnTo>
                  <a:lnTo>
                    <a:pt x="75" y="434"/>
                  </a:lnTo>
                  <a:lnTo>
                    <a:pt x="62" y="422"/>
                  </a:lnTo>
                  <a:lnTo>
                    <a:pt x="37" y="434"/>
                  </a:lnTo>
                  <a:lnTo>
                    <a:pt x="16" y="422"/>
                  </a:lnTo>
                  <a:lnTo>
                    <a:pt x="7" y="414"/>
                  </a:lnTo>
                  <a:lnTo>
                    <a:pt x="7" y="398"/>
                  </a:lnTo>
                  <a:lnTo>
                    <a:pt x="0" y="370"/>
                  </a:lnTo>
                  <a:lnTo>
                    <a:pt x="7" y="362"/>
                  </a:lnTo>
                  <a:lnTo>
                    <a:pt x="24" y="350"/>
                  </a:lnTo>
                  <a:lnTo>
                    <a:pt x="62" y="342"/>
                  </a:lnTo>
                  <a:lnTo>
                    <a:pt x="83" y="334"/>
                  </a:lnTo>
                  <a:lnTo>
                    <a:pt x="92" y="325"/>
                  </a:lnTo>
                  <a:lnTo>
                    <a:pt x="113" y="289"/>
                  </a:lnTo>
                  <a:lnTo>
                    <a:pt x="122" y="261"/>
                  </a:lnTo>
                  <a:lnTo>
                    <a:pt x="130" y="224"/>
                  </a:lnTo>
                  <a:lnTo>
                    <a:pt x="130" y="188"/>
                  </a:lnTo>
                  <a:lnTo>
                    <a:pt x="122" y="143"/>
                  </a:lnTo>
                  <a:lnTo>
                    <a:pt x="101" y="116"/>
                  </a:lnTo>
                  <a:lnTo>
                    <a:pt x="83" y="88"/>
                  </a:lnTo>
                  <a:lnTo>
                    <a:pt x="62" y="71"/>
                  </a:lnTo>
                  <a:lnTo>
                    <a:pt x="54" y="35"/>
                  </a:lnTo>
                  <a:lnTo>
                    <a:pt x="54" y="15"/>
                  </a:lnTo>
                  <a:lnTo>
                    <a:pt x="62" y="0"/>
                  </a:lnTo>
                  <a:lnTo>
                    <a:pt x="75" y="0"/>
                  </a:lnTo>
                  <a:lnTo>
                    <a:pt x="83" y="15"/>
                  </a:lnTo>
                  <a:lnTo>
                    <a:pt x="122" y="43"/>
                  </a:lnTo>
                  <a:lnTo>
                    <a:pt x="138" y="60"/>
                  </a:lnTo>
                  <a:lnTo>
                    <a:pt x="151" y="71"/>
                  </a:lnTo>
                  <a:lnTo>
                    <a:pt x="160" y="80"/>
                  </a:lnTo>
                  <a:lnTo>
                    <a:pt x="151" y="116"/>
                  </a:lnTo>
                  <a:lnTo>
                    <a:pt x="138" y="160"/>
                  </a:lnTo>
                  <a:lnTo>
                    <a:pt x="138" y="180"/>
                  </a:lnTo>
                  <a:lnTo>
                    <a:pt x="160" y="188"/>
                  </a:lnTo>
                  <a:lnTo>
                    <a:pt x="176" y="196"/>
                  </a:lnTo>
                  <a:lnTo>
                    <a:pt x="189" y="196"/>
                  </a:lnTo>
                  <a:lnTo>
                    <a:pt x="197" y="188"/>
                  </a:lnTo>
                  <a:lnTo>
                    <a:pt x="206" y="196"/>
                  </a:lnTo>
                  <a:lnTo>
                    <a:pt x="214" y="204"/>
                  </a:lnTo>
                  <a:lnTo>
                    <a:pt x="214" y="233"/>
                  </a:lnTo>
                  <a:lnTo>
                    <a:pt x="214" y="261"/>
                  </a:lnTo>
                  <a:lnTo>
                    <a:pt x="227" y="261"/>
                  </a:lnTo>
                  <a:lnTo>
                    <a:pt x="244" y="268"/>
                  </a:lnTo>
                  <a:lnTo>
                    <a:pt x="265" y="268"/>
                  </a:lnTo>
                  <a:lnTo>
                    <a:pt x="273" y="268"/>
                  </a:lnTo>
                  <a:lnTo>
                    <a:pt x="303" y="253"/>
                  </a:lnTo>
                  <a:lnTo>
                    <a:pt x="311" y="240"/>
                  </a:lnTo>
                  <a:lnTo>
                    <a:pt x="320" y="224"/>
                  </a:lnTo>
                  <a:lnTo>
                    <a:pt x="320" y="216"/>
                  </a:lnTo>
                  <a:lnTo>
                    <a:pt x="341" y="216"/>
                  </a:lnTo>
                  <a:lnTo>
                    <a:pt x="358" y="233"/>
                  </a:lnTo>
                  <a:lnTo>
                    <a:pt x="358" y="240"/>
                  </a:lnTo>
                  <a:lnTo>
                    <a:pt x="350" y="261"/>
                  </a:lnTo>
                  <a:lnTo>
                    <a:pt x="329" y="289"/>
                  </a:lnTo>
                  <a:lnTo>
                    <a:pt x="311" y="314"/>
                  </a:lnTo>
                  <a:lnTo>
                    <a:pt x="273" y="350"/>
                  </a:lnTo>
                  <a:lnTo>
                    <a:pt x="265" y="350"/>
                  </a:lnTo>
                  <a:lnTo>
                    <a:pt x="235" y="362"/>
                  </a:lnTo>
                  <a:lnTo>
                    <a:pt x="197" y="362"/>
                  </a:lnTo>
                  <a:lnTo>
                    <a:pt x="206" y="386"/>
                  </a:lnTo>
                  <a:lnTo>
                    <a:pt x="214" y="414"/>
                  </a:lnTo>
                  <a:lnTo>
                    <a:pt x="214" y="422"/>
                  </a:lnTo>
                  <a:lnTo>
                    <a:pt x="197" y="434"/>
                  </a:lnTo>
                  <a:lnTo>
                    <a:pt x="167" y="442"/>
                  </a:lnTo>
                  <a:lnTo>
                    <a:pt x="151" y="458"/>
                  </a:lnTo>
                  <a:lnTo>
                    <a:pt x="130" y="478"/>
                  </a:lnTo>
                  <a:lnTo>
                    <a:pt x="130" y="478"/>
                  </a:lnTo>
                </a:path>
              </a:pathLst>
            </a:custGeom>
            <a:solidFill>
              <a:srgbClr val="FFFF00"/>
            </a:solidFill>
            <a:ln w="11160">
              <a:solidFill>
                <a:srgbClr val="FF6633"/>
              </a:solidFill>
              <a:round/>
              <a:headEnd/>
              <a:tailEnd/>
            </a:ln>
          </p:spPr>
          <p:txBody>
            <a:bodyPr wrap="none" anchor="ctr"/>
            <a:lstStyle/>
            <a:p>
              <a:endParaRPr lang="ja-JP" altLang="en-US"/>
            </a:p>
          </p:txBody>
        </p:sp>
        <p:sp>
          <p:nvSpPr>
            <p:cNvPr id="18" name="Freeform 141"/>
            <p:cNvSpPr>
              <a:spLocks noChangeArrowheads="1"/>
            </p:cNvSpPr>
            <p:nvPr/>
          </p:nvSpPr>
          <p:spPr bwMode="auto">
            <a:xfrm>
              <a:off x="2753" y="2479"/>
              <a:ext cx="264" cy="156"/>
            </a:xfrm>
            <a:custGeom>
              <a:avLst/>
              <a:gdLst/>
              <a:ahLst/>
              <a:cxnLst>
                <a:cxn ang="0">
                  <a:pos x="197" y="124"/>
                </a:cxn>
                <a:cxn ang="0">
                  <a:pos x="248" y="161"/>
                </a:cxn>
                <a:cxn ang="0">
                  <a:pos x="264" y="209"/>
                </a:cxn>
                <a:cxn ang="0">
                  <a:pos x="311" y="181"/>
                </a:cxn>
                <a:cxn ang="0">
                  <a:pos x="361" y="124"/>
                </a:cxn>
                <a:cxn ang="0">
                  <a:pos x="437" y="100"/>
                </a:cxn>
                <a:cxn ang="0">
                  <a:pos x="538" y="124"/>
                </a:cxn>
                <a:cxn ang="0">
                  <a:pos x="614" y="137"/>
                </a:cxn>
                <a:cxn ang="0">
                  <a:pos x="702" y="181"/>
                </a:cxn>
                <a:cxn ang="0">
                  <a:pos x="841" y="225"/>
                </a:cxn>
                <a:cxn ang="0">
                  <a:pos x="900" y="269"/>
                </a:cxn>
                <a:cxn ang="0">
                  <a:pos x="900" y="317"/>
                </a:cxn>
                <a:cxn ang="0">
                  <a:pos x="984" y="362"/>
                </a:cxn>
                <a:cxn ang="0">
                  <a:pos x="1035" y="414"/>
                </a:cxn>
                <a:cxn ang="0">
                  <a:pos x="1051" y="515"/>
                </a:cxn>
                <a:cxn ang="0">
                  <a:pos x="1081" y="586"/>
                </a:cxn>
                <a:cxn ang="0">
                  <a:pos x="1157" y="635"/>
                </a:cxn>
                <a:cxn ang="0">
                  <a:pos x="1157" y="687"/>
                </a:cxn>
                <a:cxn ang="0">
                  <a:pos x="1119" y="659"/>
                </a:cxn>
                <a:cxn ang="0">
                  <a:pos x="1060" y="651"/>
                </a:cxn>
                <a:cxn ang="0">
                  <a:pos x="976" y="586"/>
                </a:cxn>
                <a:cxn ang="0">
                  <a:pos x="929" y="535"/>
                </a:cxn>
                <a:cxn ang="0">
                  <a:pos x="833" y="490"/>
                </a:cxn>
                <a:cxn ang="0">
                  <a:pos x="765" y="526"/>
                </a:cxn>
                <a:cxn ang="0">
                  <a:pos x="728" y="543"/>
                </a:cxn>
                <a:cxn ang="0">
                  <a:pos x="740" y="578"/>
                </a:cxn>
                <a:cxn ang="0">
                  <a:pos x="665" y="598"/>
                </a:cxn>
                <a:cxn ang="0">
                  <a:pos x="606" y="550"/>
                </a:cxn>
                <a:cxn ang="0">
                  <a:pos x="529" y="526"/>
                </a:cxn>
                <a:cxn ang="0">
                  <a:pos x="462" y="526"/>
                </a:cxn>
                <a:cxn ang="0">
                  <a:pos x="445" y="498"/>
                </a:cxn>
                <a:cxn ang="0">
                  <a:pos x="454" y="405"/>
                </a:cxn>
                <a:cxn ang="0">
                  <a:pos x="386" y="333"/>
                </a:cxn>
                <a:cxn ang="0">
                  <a:pos x="189" y="217"/>
                </a:cxn>
                <a:cxn ang="0">
                  <a:pos x="113" y="269"/>
                </a:cxn>
                <a:cxn ang="0">
                  <a:pos x="84" y="189"/>
                </a:cxn>
                <a:cxn ang="0">
                  <a:pos x="75" y="161"/>
                </a:cxn>
                <a:cxn ang="0">
                  <a:pos x="121" y="137"/>
                </a:cxn>
                <a:cxn ang="0">
                  <a:pos x="66" y="109"/>
                </a:cxn>
                <a:cxn ang="0">
                  <a:pos x="7" y="80"/>
                </a:cxn>
                <a:cxn ang="0">
                  <a:pos x="28" y="36"/>
                </a:cxn>
                <a:cxn ang="0">
                  <a:pos x="58" y="8"/>
                </a:cxn>
                <a:cxn ang="0">
                  <a:pos x="134" y="8"/>
                </a:cxn>
                <a:cxn ang="0">
                  <a:pos x="180" y="52"/>
                </a:cxn>
              </a:cxnLst>
              <a:rect l="0" t="0" r="r" b="b"/>
              <a:pathLst>
                <a:path w="1166" h="688">
                  <a:moveTo>
                    <a:pt x="180" y="52"/>
                  </a:moveTo>
                  <a:lnTo>
                    <a:pt x="189" y="89"/>
                  </a:lnTo>
                  <a:lnTo>
                    <a:pt x="197" y="124"/>
                  </a:lnTo>
                  <a:lnTo>
                    <a:pt x="197" y="144"/>
                  </a:lnTo>
                  <a:lnTo>
                    <a:pt x="218" y="152"/>
                  </a:lnTo>
                  <a:lnTo>
                    <a:pt x="248" y="161"/>
                  </a:lnTo>
                  <a:lnTo>
                    <a:pt x="256" y="181"/>
                  </a:lnTo>
                  <a:lnTo>
                    <a:pt x="256" y="197"/>
                  </a:lnTo>
                  <a:lnTo>
                    <a:pt x="264" y="209"/>
                  </a:lnTo>
                  <a:lnTo>
                    <a:pt x="285" y="197"/>
                  </a:lnTo>
                  <a:lnTo>
                    <a:pt x="302" y="189"/>
                  </a:lnTo>
                  <a:lnTo>
                    <a:pt x="311" y="181"/>
                  </a:lnTo>
                  <a:lnTo>
                    <a:pt x="323" y="152"/>
                  </a:lnTo>
                  <a:lnTo>
                    <a:pt x="332" y="137"/>
                  </a:lnTo>
                  <a:lnTo>
                    <a:pt x="361" y="124"/>
                  </a:lnTo>
                  <a:lnTo>
                    <a:pt x="399" y="137"/>
                  </a:lnTo>
                  <a:lnTo>
                    <a:pt x="416" y="117"/>
                  </a:lnTo>
                  <a:lnTo>
                    <a:pt x="437" y="100"/>
                  </a:lnTo>
                  <a:lnTo>
                    <a:pt x="475" y="100"/>
                  </a:lnTo>
                  <a:lnTo>
                    <a:pt x="513" y="109"/>
                  </a:lnTo>
                  <a:lnTo>
                    <a:pt x="538" y="124"/>
                  </a:lnTo>
                  <a:lnTo>
                    <a:pt x="588" y="144"/>
                  </a:lnTo>
                  <a:lnTo>
                    <a:pt x="606" y="137"/>
                  </a:lnTo>
                  <a:lnTo>
                    <a:pt x="614" y="137"/>
                  </a:lnTo>
                  <a:lnTo>
                    <a:pt x="643" y="144"/>
                  </a:lnTo>
                  <a:lnTo>
                    <a:pt x="681" y="172"/>
                  </a:lnTo>
                  <a:lnTo>
                    <a:pt x="702" y="181"/>
                  </a:lnTo>
                  <a:lnTo>
                    <a:pt x="728" y="189"/>
                  </a:lnTo>
                  <a:lnTo>
                    <a:pt x="794" y="209"/>
                  </a:lnTo>
                  <a:lnTo>
                    <a:pt x="841" y="225"/>
                  </a:lnTo>
                  <a:lnTo>
                    <a:pt x="879" y="245"/>
                  </a:lnTo>
                  <a:lnTo>
                    <a:pt x="892" y="253"/>
                  </a:lnTo>
                  <a:lnTo>
                    <a:pt x="900" y="269"/>
                  </a:lnTo>
                  <a:lnTo>
                    <a:pt x="900" y="289"/>
                  </a:lnTo>
                  <a:lnTo>
                    <a:pt x="900" y="305"/>
                  </a:lnTo>
                  <a:lnTo>
                    <a:pt x="900" y="317"/>
                  </a:lnTo>
                  <a:lnTo>
                    <a:pt x="929" y="333"/>
                  </a:lnTo>
                  <a:lnTo>
                    <a:pt x="959" y="353"/>
                  </a:lnTo>
                  <a:lnTo>
                    <a:pt x="984" y="362"/>
                  </a:lnTo>
                  <a:lnTo>
                    <a:pt x="1005" y="370"/>
                  </a:lnTo>
                  <a:lnTo>
                    <a:pt x="1014" y="390"/>
                  </a:lnTo>
                  <a:lnTo>
                    <a:pt x="1035" y="414"/>
                  </a:lnTo>
                  <a:lnTo>
                    <a:pt x="1035" y="462"/>
                  </a:lnTo>
                  <a:lnTo>
                    <a:pt x="1035" y="498"/>
                  </a:lnTo>
                  <a:lnTo>
                    <a:pt x="1051" y="515"/>
                  </a:lnTo>
                  <a:lnTo>
                    <a:pt x="1081" y="543"/>
                  </a:lnTo>
                  <a:lnTo>
                    <a:pt x="1081" y="570"/>
                  </a:lnTo>
                  <a:lnTo>
                    <a:pt x="1081" y="586"/>
                  </a:lnTo>
                  <a:lnTo>
                    <a:pt x="1081" y="598"/>
                  </a:lnTo>
                  <a:lnTo>
                    <a:pt x="1110" y="615"/>
                  </a:lnTo>
                  <a:lnTo>
                    <a:pt x="1157" y="635"/>
                  </a:lnTo>
                  <a:lnTo>
                    <a:pt x="1165" y="659"/>
                  </a:lnTo>
                  <a:lnTo>
                    <a:pt x="1165" y="679"/>
                  </a:lnTo>
                  <a:lnTo>
                    <a:pt x="1157" y="687"/>
                  </a:lnTo>
                  <a:lnTo>
                    <a:pt x="1148" y="687"/>
                  </a:lnTo>
                  <a:lnTo>
                    <a:pt x="1136" y="679"/>
                  </a:lnTo>
                  <a:lnTo>
                    <a:pt x="1119" y="659"/>
                  </a:lnTo>
                  <a:lnTo>
                    <a:pt x="1110" y="651"/>
                  </a:lnTo>
                  <a:lnTo>
                    <a:pt x="1089" y="651"/>
                  </a:lnTo>
                  <a:lnTo>
                    <a:pt x="1060" y="651"/>
                  </a:lnTo>
                  <a:lnTo>
                    <a:pt x="1043" y="643"/>
                  </a:lnTo>
                  <a:lnTo>
                    <a:pt x="997" y="606"/>
                  </a:lnTo>
                  <a:lnTo>
                    <a:pt x="976" y="586"/>
                  </a:lnTo>
                  <a:lnTo>
                    <a:pt x="967" y="570"/>
                  </a:lnTo>
                  <a:lnTo>
                    <a:pt x="959" y="563"/>
                  </a:lnTo>
                  <a:lnTo>
                    <a:pt x="929" y="535"/>
                  </a:lnTo>
                  <a:lnTo>
                    <a:pt x="871" y="490"/>
                  </a:lnTo>
                  <a:lnTo>
                    <a:pt x="862" y="490"/>
                  </a:lnTo>
                  <a:lnTo>
                    <a:pt x="833" y="490"/>
                  </a:lnTo>
                  <a:lnTo>
                    <a:pt x="786" y="498"/>
                  </a:lnTo>
                  <a:lnTo>
                    <a:pt x="778" y="506"/>
                  </a:lnTo>
                  <a:lnTo>
                    <a:pt x="765" y="526"/>
                  </a:lnTo>
                  <a:lnTo>
                    <a:pt x="757" y="543"/>
                  </a:lnTo>
                  <a:lnTo>
                    <a:pt x="749" y="543"/>
                  </a:lnTo>
                  <a:lnTo>
                    <a:pt x="728" y="543"/>
                  </a:lnTo>
                  <a:lnTo>
                    <a:pt x="749" y="563"/>
                  </a:lnTo>
                  <a:lnTo>
                    <a:pt x="749" y="570"/>
                  </a:lnTo>
                  <a:lnTo>
                    <a:pt x="740" y="578"/>
                  </a:lnTo>
                  <a:lnTo>
                    <a:pt x="728" y="586"/>
                  </a:lnTo>
                  <a:lnTo>
                    <a:pt x="702" y="598"/>
                  </a:lnTo>
                  <a:lnTo>
                    <a:pt x="665" y="598"/>
                  </a:lnTo>
                  <a:lnTo>
                    <a:pt x="627" y="586"/>
                  </a:lnTo>
                  <a:lnTo>
                    <a:pt x="614" y="570"/>
                  </a:lnTo>
                  <a:lnTo>
                    <a:pt x="606" y="550"/>
                  </a:lnTo>
                  <a:lnTo>
                    <a:pt x="597" y="543"/>
                  </a:lnTo>
                  <a:lnTo>
                    <a:pt x="567" y="535"/>
                  </a:lnTo>
                  <a:lnTo>
                    <a:pt x="529" y="526"/>
                  </a:lnTo>
                  <a:lnTo>
                    <a:pt x="513" y="515"/>
                  </a:lnTo>
                  <a:lnTo>
                    <a:pt x="483" y="526"/>
                  </a:lnTo>
                  <a:lnTo>
                    <a:pt x="462" y="526"/>
                  </a:lnTo>
                  <a:lnTo>
                    <a:pt x="445" y="526"/>
                  </a:lnTo>
                  <a:lnTo>
                    <a:pt x="416" y="526"/>
                  </a:lnTo>
                  <a:lnTo>
                    <a:pt x="445" y="498"/>
                  </a:lnTo>
                  <a:lnTo>
                    <a:pt x="454" y="462"/>
                  </a:lnTo>
                  <a:lnTo>
                    <a:pt x="462" y="434"/>
                  </a:lnTo>
                  <a:lnTo>
                    <a:pt x="454" y="405"/>
                  </a:lnTo>
                  <a:lnTo>
                    <a:pt x="437" y="378"/>
                  </a:lnTo>
                  <a:lnTo>
                    <a:pt x="416" y="362"/>
                  </a:lnTo>
                  <a:lnTo>
                    <a:pt x="386" y="333"/>
                  </a:lnTo>
                  <a:lnTo>
                    <a:pt x="332" y="297"/>
                  </a:lnTo>
                  <a:lnTo>
                    <a:pt x="235" y="245"/>
                  </a:lnTo>
                  <a:lnTo>
                    <a:pt x="189" y="217"/>
                  </a:lnTo>
                  <a:lnTo>
                    <a:pt x="150" y="253"/>
                  </a:lnTo>
                  <a:lnTo>
                    <a:pt x="121" y="269"/>
                  </a:lnTo>
                  <a:lnTo>
                    <a:pt x="113" y="269"/>
                  </a:lnTo>
                  <a:lnTo>
                    <a:pt x="105" y="253"/>
                  </a:lnTo>
                  <a:lnTo>
                    <a:pt x="96" y="217"/>
                  </a:lnTo>
                  <a:lnTo>
                    <a:pt x="84" y="189"/>
                  </a:lnTo>
                  <a:lnTo>
                    <a:pt x="58" y="172"/>
                  </a:lnTo>
                  <a:lnTo>
                    <a:pt x="45" y="172"/>
                  </a:lnTo>
                  <a:lnTo>
                    <a:pt x="75" y="161"/>
                  </a:lnTo>
                  <a:lnTo>
                    <a:pt x="121" y="161"/>
                  </a:lnTo>
                  <a:lnTo>
                    <a:pt x="134" y="152"/>
                  </a:lnTo>
                  <a:lnTo>
                    <a:pt x="121" y="137"/>
                  </a:lnTo>
                  <a:lnTo>
                    <a:pt x="113" y="124"/>
                  </a:lnTo>
                  <a:lnTo>
                    <a:pt x="105" y="117"/>
                  </a:lnTo>
                  <a:lnTo>
                    <a:pt x="66" y="109"/>
                  </a:lnTo>
                  <a:lnTo>
                    <a:pt x="21" y="100"/>
                  </a:lnTo>
                  <a:lnTo>
                    <a:pt x="7" y="100"/>
                  </a:lnTo>
                  <a:lnTo>
                    <a:pt x="7" y="80"/>
                  </a:lnTo>
                  <a:lnTo>
                    <a:pt x="0" y="52"/>
                  </a:lnTo>
                  <a:lnTo>
                    <a:pt x="7" y="44"/>
                  </a:lnTo>
                  <a:lnTo>
                    <a:pt x="28" y="36"/>
                  </a:lnTo>
                  <a:lnTo>
                    <a:pt x="37" y="28"/>
                  </a:lnTo>
                  <a:lnTo>
                    <a:pt x="45" y="16"/>
                  </a:lnTo>
                  <a:lnTo>
                    <a:pt x="58" y="8"/>
                  </a:lnTo>
                  <a:lnTo>
                    <a:pt x="84" y="8"/>
                  </a:lnTo>
                  <a:lnTo>
                    <a:pt x="121" y="0"/>
                  </a:lnTo>
                  <a:lnTo>
                    <a:pt x="134" y="8"/>
                  </a:lnTo>
                  <a:lnTo>
                    <a:pt x="150" y="16"/>
                  </a:lnTo>
                  <a:lnTo>
                    <a:pt x="171" y="44"/>
                  </a:lnTo>
                  <a:lnTo>
                    <a:pt x="180" y="52"/>
                  </a:lnTo>
                  <a:lnTo>
                    <a:pt x="180" y="52"/>
                  </a:lnTo>
                </a:path>
              </a:pathLst>
            </a:custGeom>
            <a:solidFill>
              <a:srgbClr val="FFFF00"/>
            </a:solidFill>
            <a:ln w="11160">
              <a:solidFill>
                <a:srgbClr val="FF6633"/>
              </a:solidFill>
              <a:round/>
              <a:headEnd/>
              <a:tailEnd/>
            </a:ln>
          </p:spPr>
          <p:txBody>
            <a:bodyPr wrap="none" anchor="ctr"/>
            <a:lstStyle/>
            <a:p>
              <a:endParaRPr lang="ja-JP" altLang="en-US"/>
            </a:p>
          </p:txBody>
        </p:sp>
        <p:sp>
          <p:nvSpPr>
            <p:cNvPr id="19" name="Freeform 142"/>
            <p:cNvSpPr>
              <a:spLocks noChangeArrowheads="1"/>
            </p:cNvSpPr>
            <p:nvPr/>
          </p:nvSpPr>
          <p:spPr bwMode="auto">
            <a:xfrm>
              <a:off x="2401" y="2569"/>
              <a:ext cx="136" cy="41"/>
            </a:xfrm>
            <a:custGeom>
              <a:avLst/>
              <a:gdLst/>
              <a:ahLst/>
              <a:cxnLst>
                <a:cxn ang="0">
                  <a:pos x="21" y="15"/>
                </a:cxn>
                <a:cxn ang="0">
                  <a:pos x="58" y="0"/>
                </a:cxn>
                <a:cxn ang="0">
                  <a:pos x="96" y="0"/>
                </a:cxn>
                <a:cxn ang="0">
                  <a:pos x="113" y="0"/>
                </a:cxn>
                <a:cxn ang="0">
                  <a:pos x="122" y="6"/>
                </a:cxn>
                <a:cxn ang="0">
                  <a:pos x="160" y="36"/>
                </a:cxn>
                <a:cxn ang="0">
                  <a:pos x="181" y="56"/>
                </a:cxn>
                <a:cxn ang="0">
                  <a:pos x="227" y="56"/>
                </a:cxn>
                <a:cxn ang="0">
                  <a:pos x="294" y="43"/>
                </a:cxn>
                <a:cxn ang="0">
                  <a:pos x="303" y="43"/>
                </a:cxn>
                <a:cxn ang="0">
                  <a:pos x="312" y="36"/>
                </a:cxn>
                <a:cxn ang="0">
                  <a:pos x="332" y="15"/>
                </a:cxn>
                <a:cxn ang="0">
                  <a:pos x="371" y="27"/>
                </a:cxn>
                <a:cxn ang="0">
                  <a:pos x="387" y="36"/>
                </a:cxn>
                <a:cxn ang="0">
                  <a:pos x="400" y="43"/>
                </a:cxn>
                <a:cxn ang="0">
                  <a:pos x="408" y="56"/>
                </a:cxn>
                <a:cxn ang="0">
                  <a:pos x="446" y="56"/>
                </a:cxn>
                <a:cxn ang="0">
                  <a:pos x="514" y="64"/>
                </a:cxn>
                <a:cxn ang="0">
                  <a:pos x="522" y="72"/>
                </a:cxn>
                <a:cxn ang="0">
                  <a:pos x="514" y="72"/>
                </a:cxn>
                <a:cxn ang="0">
                  <a:pos x="446" y="72"/>
                </a:cxn>
                <a:cxn ang="0">
                  <a:pos x="425" y="72"/>
                </a:cxn>
                <a:cxn ang="0">
                  <a:pos x="425" y="79"/>
                </a:cxn>
                <a:cxn ang="0">
                  <a:pos x="437" y="79"/>
                </a:cxn>
                <a:cxn ang="0">
                  <a:pos x="463" y="99"/>
                </a:cxn>
                <a:cxn ang="0">
                  <a:pos x="501" y="107"/>
                </a:cxn>
                <a:cxn ang="0">
                  <a:pos x="531" y="107"/>
                </a:cxn>
                <a:cxn ang="0">
                  <a:pos x="531" y="115"/>
                </a:cxn>
                <a:cxn ang="0">
                  <a:pos x="552" y="127"/>
                </a:cxn>
                <a:cxn ang="0">
                  <a:pos x="590" y="144"/>
                </a:cxn>
                <a:cxn ang="0">
                  <a:pos x="599" y="151"/>
                </a:cxn>
                <a:cxn ang="0">
                  <a:pos x="590" y="164"/>
                </a:cxn>
                <a:cxn ang="0">
                  <a:pos x="590" y="172"/>
                </a:cxn>
                <a:cxn ang="0">
                  <a:pos x="590" y="180"/>
                </a:cxn>
                <a:cxn ang="0">
                  <a:pos x="531" y="180"/>
                </a:cxn>
                <a:cxn ang="0">
                  <a:pos x="400" y="172"/>
                </a:cxn>
                <a:cxn ang="0">
                  <a:pos x="324" y="164"/>
                </a:cxn>
                <a:cxn ang="0">
                  <a:pos x="294" y="136"/>
                </a:cxn>
                <a:cxn ang="0">
                  <a:pos x="273" y="127"/>
                </a:cxn>
                <a:cxn ang="0">
                  <a:pos x="248" y="115"/>
                </a:cxn>
                <a:cxn ang="0">
                  <a:pos x="181" y="127"/>
                </a:cxn>
                <a:cxn ang="0">
                  <a:pos x="143" y="127"/>
                </a:cxn>
                <a:cxn ang="0">
                  <a:pos x="113" y="115"/>
                </a:cxn>
                <a:cxn ang="0">
                  <a:pos x="75" y="99"/>
                </a:cxn>
                <a:cxn ang="0">
                  <a:pos x="37" y="72"/>
                </a:cxn>
                <a:cxn ang="0">
                  <a:pos x="0" y="27"/>
                </a:cxn>
                <a:cxn ang="0">
                  <a:pos x="21" y="15"/>
                </a:cxn>
                <a:cxn ang="0">
                  <a:pos x="21" y="15"/>
                </a:cxn>
              </a:cxnLst>
              <a:rect l="0" t="0" r="r" b="b"/>
              <a:pathLst>
                <a:path w="600" h="181">
                  <a:moveTo>
                    <a:pt x="21" y="15"/>
                  </a:moveTo>
                  <a:lnTo>
                    <a:pt x="58" y="0"/>
                  </a:lnTo>
                  <a:lnTo>
                    <a:pt x="96" y="0"/>
                  </a:lnTo>
                  <a:lnTo>
                    <a:pt x="113" y="0"/>
                  </a:lnTo>
                  <a:lnTo>
                    <a:pt x="122" y="6"/>
                  </a:lnTo>
                  <a:lnTo>
                    <a:pt x="160" y="36"/>
                  </a:lnTo>
                  <a:lnTo>
                    <a:pt x="181" y="56"/>
                  </a:lnTo>
                  <a:lnTo>
                    <a:pt x="227" y="56"/>
                  </a:lnTo>
                  <a:lnTo>
                    <a:pt x="294" y="43"/>
                  </a:lnTo>
                  <a:lnTo>
                    <a:pt x="303" y="43"/>
                  </a:lnTo>
                  <a:lnTo>
                    <a:pt x="312" y="36"/>
                  </a:lnTo>
                  <a:lnTo>
                    <a:pt x="332" y="15"/>
                  </a:lnTo>
                  <a:lnTo>
                    <a:pt x="371" y="27"/>
                  </a:lnTo>
                  <a:lnTo>
                    <a:pt x="387" y="36"/>
                  </a:lnTo>
                  <a:lnTo>
                    <a:pt x="400" y="43"/>
                  </a:lnTo>
                  <a:lnTo>
                    <a:pt x="408" y="56"/>
                  </a:lnTo>
                  <a:lnTo>
                    <a:pt x="446" y="56"/>
                  </a:lnTo>
                  <a:lnTo>
                    <a:pt x="514" y="64"/>
                  </a:lnTo>
                  <a:lnTo>
                    <a:pt x="522" y="72"/>
                  </a:lnTo>
                  <a:lnTo>
                    <a:pt x="514" y="72"/>
                  </a:lnTo>
                  <a:lnTo>
                    <a:pt x="446" y="72"/>
                  </a:lnTo>
                  <a:lnTo>
                    <a:pt x="425" y="72"/>
                  </a:lnTo>
                  <a:lnTo>
                    <a:pt x="425" y="79"/>
                  </a:lnTo>
                  <a:lnTo>
                    <a:pt x="437" y="79"/>
                  </a:lnTo>
                  <a:lnTo>
                    <a:pt x="463" y="99"/>
                  </a:lnTo>
                  <a:lnTo>
                    <a:pt x="501" y="107"/>
                  </a:lnTo>
                  <a:lnTo>
                    <a:pt x="531" y="107"/>
                  </a:lnTo>
                  <a:lnTo>
                    <a:pt x="531" y="115"/>
                  </a:lnTo>
                  <a:lnTo>
                    <a:pt x="552" y="127"/>
                  </a:lnTo>
                  <a:lnTo>
                    <a:pt x="590" y="144"/>
                  </a:lnTo>
                  <a:lnTo>
                    <a:pt x="599" y="151"/>
                  </a:lnTo>
                  <a:lnTo>
                    <a:pt x="590" y="164"/>
                  </a:lnTo>
                  <a:lnTo>
                    <a:pt x="590" y="172"/>
                  </a:lnTo>
                  <a:lnTo>
                    <a:pt x="590" y="180"/>
                  </a:lnTo>
                  <a:lnTo>
                    <a:pt x="531" y="180"/>
                  </a:lnTo>
                  <a:lnTo>
                    <a:pt x="400" y="172"/>
                  </a:lnTo>
                  <a:lnTo>
                    <a:pt x="324" y="164"/>
                  </a:lnTo>
                  <a:lnTo>
                    <a:pt x="294" y="136"/>
                  </a:lnTo>
                  <a:lnTo>
                    <a:pt x="273" y="127"/>
                  </a:lnTo>
                  <a:lnTo>
                    <a:pt x="248" y="115"/>
                  </a:lnTo>
                  <a:lnTo>
                    <a:pt x="181" y="127"/>
                  </a:lnTo>
                  <a:lnTo>
                    <a:pt x="143" y="127"/>
                  </a:lnTo>
                  <a:lnTo>
                    <a:pt x="113" y="115"/>
                  </a:lnTo>
                  <a:lnTo>
                    <a:pt x="75" y="99"/>
                  </a:lnTo>
                  <a:lnTo>
                    <a:pt x="37" y="72"/>
                  </a:lnTo>
                  <a:lnTo>
                    <a:pt x="0" y="27"/>
                  </a:lnTo>
                  <a:lnTo>
                    <a:pt x="21" y="15"/>
                  </a:lnTo>
                  <a:lnTo>
                    <a:pt x="21" y="15"/>
                  </a:lnTo>
                </a:path>
              </a:pathLst>
            </a:custGeom>
            <a:solidFill>
              <a:srgbClr val="FFFF00"/>
            </a:solidFill>
            <a:ln w="11160">
              <a:solidFill>
                <a:srgbClr val="FF6633"/>
              </a:solidFill>
              <a:round/>
              <a:headEnd/>
              <a:tailEnd/>
            </a:ln>
          </p:spPr>
          <p:txBody>
            <a:bodyPr wrap="none" anchor="ctr"/>
            <a:lstStyle/>
            <a:p>
              <a:endParaRPr lang="ja-JP" altLang="en-US"/>
            </a:p>
          </p:txBody>
        </p:sp>
        <p:sp>
          <p:nvSpPr>
            <p:cNvPr id="20" name="Freeform 143"/>
            <p:cNvSpPr>
              <a:spLocks noChangeArrowheads="1"/>
            </p:cNvSpPr>
            <p:nvPr/>
          </p:nvSpPr>
          <p:spPr bwMode="auto">
            <a:xfrm>
              <a:off x="2444" y="2368"/>
              <a:ext cx="151" cy="167"/>
            </a:xfrm>
            <a:custGeom>
              <a:avLst/>
              <a:gdLst/>
              <a:ahLst/>
              <a:cxnLst>
                <a:cxn ang="0">
                  <a:pos x="248" y="701"/>
                </a:cxn>
                <a:cxn ang="0">
                  <a:pos x="219" y="736"/>
                </a:cxn>
                <a:cxn ang="0">
                  <a:pos x="181" y="709"/>
                </a:cxn>
                <a:cxn ang="0">
                  <a:pos x="173" y="681"/>
                </a:cxn>
                <a:cxn ang="0">
                  <a:pos x="105" y="689"/>
                </a:cxn>
                <a:cxn ang="0">
                  <a:pos x="84" y="664"/>
                </a:cxn>
                <a:cxn ang="0">
                  <a:pos x="97" y="628"/>
                </a:cxn>
                <a:cxn ang="0">
                  <a:pos x="84" y="592"/>
                </a:cxn>
                <a:cxn ang="0">
                  <a:pos x="46" y="571"/>
                </a:cxn>
                <a:cxn ang="0">
                  <a:pos x="8" y="544"/>
                </a:cxn>
                <a:cxn ang="0">
                  <a:pos x="0" y="482"/>
                </a:cxn>
                <a:cxn ang="0">
                  <a:pos x="38" y="462"/>
                </a:cxn>
                <a:cxn ang="0">
                  <a:pos x="29" y="447"/>
                </a:cxn>
                <a:cxn ang="0">
                  <a:pos x="0" y="410"/>
                </a:cxn>
                <a:cxn ang="0">
                  <a:pos x="21" y="374"/>
                </a:cxn>
                <a:cxn ang="0">
                  <a:pos x="59" y="362"/>
                </a:cxn>
                <a:cxn ang="0">
                  <a:pos x="135" y="374"/>
                </a:cxn>
                <a:cxn ang="0">
                  <a:pos x="160" y="362"/>
                </a:cxn>
                <a:cxn ang="0">
                  <a:pos x="173" y="317"/>
                </a:cxn>
                <a:cxn ang="0">
                  <a:pos x="219" y="302"/>
                </a:cxn>
                <a:cxn ang="0">
                  <a:pos x="257" y="289"/>
                </a:cxn>
                <a:cxn ang="0">
                  <a:pos x="332" y="200"/>
                </a:cxn>
                <a:cxn ang="0">
                  <a:pos x="371" y="192"/>
                </a:cxn>
                <a:cxn ang="0">
                  <a:pos x="409" y="172"/>
                </a:cxn>
                <a:cxn ang="0">
                  <a:pos x="417" y="128"/>
                </a:cxn>
                <a:cxn ang="0">
                  <a:pos x="438" y="108"/>
                </a:cxn>
                <a:cxn ang="0">
                  <a:pos x="455" y="100"/>
                </a:cxn>
                <a:cxn ang="0">
                  <a:pos x="501" y="0"/>
                </a:cxn>
                <a:cxn ang="0">
                  <a:pos x="539" y="12"/>
                </a:cxn>
                <a:cxn ang="0">
                  <a:pos x="569" y="27"/>
                </a:cxn>
                <a:cxn ang="0">
                  <a:pos x="552" y="55"/>
                </a:cxn>
                <a:cxn ang="0">
                  <a:pos x="531" y="100"/>
                </a:cxn>
                <a:cxn ang="0">
                  <a:pos x="569" y="108"/>
                </a:cxn>
                <a:cxn ang="0">
                  <a:pos x="644" y="108"/>
                </a:cxn>
                <a:cxn ang="0">
                  <a:pos x="665" y="120"/>
                </a:cxn>
                <a:cxn ang="0">
                  <a:pos x="644" y="156"/>
                </a:cxn>
                <a:cxn ang="0">
                  <a:pos x="578" y="172"/>
                </a:cxn>
                <a:cxn ang="0">
                  <a:pos x="552" y="216"/>
                </a:cxn>
                <a:cxn ang="0">
                  <a:pos x="560" y="317"/>
                </a:cxn>
                <a:cxn ang="0">
                  <a:pos x="578" y="354"/>
                </a:cxn>
                <a:cxn ang="0">
                  <a:pos x="615" y="418"/>
                </a:cxn>
                <a:cxn ang="0">
                  <a:pos x="578" y="434"/>
                </a:cxn>
                <a:cxn ang="0">
                  <a:pos x="531" y="520"/>
                </a:cxn>
                <a:cxn ang="0">
                  <a:pos x="501" y="556"/>
                </a:cxn>
                <a:cxn ang="0">
                  <a:pos x="485" y="616"/>
                </a:cxn>
                <a:cxn ang="0">
                  <a:pos x="463" y="701"/>
                </a:cxn>
                <a:cxn ang="0">
                  <a:pos x="379" y="736"/>
                </a:cxn>
                <a:cxn ang="0">
                  <a:pos x="332" y="689"/>
                </a:cxn>
                <a:cxn ang="0">
                  <a:pos x="287" y="672"/>
                </a:cxn>
              </a:cxnLst>
              <a:rect l="0" t="0" r="r" b="b"/>
              <a:pathLst>
                <a:path w="666" h="737">
                  <a:moveTo>
                    <a:pt x="287" y="672"/>
                  </a:moveTo>
                  <a:lnTo>
                    <a:pt x="248" y="701"/>
                  </a:lnTo>
                  <a:lnTo>
                    <a:pt x="227" y="724"/>
                  </a:lnTo>
                  <a:lnTo>
                    <a:pt x="219" y="736"/>
                  </a:lnTo>
                  <a:lnTo>
                    <a:pt x="198" y="716"/>
                  </a:lnTo>
                  <a:lnTo>
                    <a:pt x="181" y="709"/>
                  </a:lnTo>
                  <a:lnTo>
                    <a:pt x="173" y="689"/>
                  </a:lnTo>
                  <a:lnTo>
                    <a:pt x="173" y="681"/>
                  </a:lnTo>
                  <a:lnTo>
                    <a:pt x="143" y="681"/>
                  </a:lnTo>
                  <a:lnTo>
                    <a:pt x="105" y="689"/>
                  </a:lnTo>
                  <a:lnTo>
                    <a:pt x="97" y="681"/>
                  </a:lnTo>
                  <a:lnTo>
                    <a:pt x="84" y="664"/>
                  </a:lnTo>
                  <a:lnTo>
                    <a:pt x="84" y="644"/>
                  </a:lnTo>
                  <a:lnTo>
                    <a:pt x="97" y="628"/>
                  </a:lnTo>
                  <a:lnTo>
                    <a:pt x="97" y="608"/>
                  </a:lnTo>
                  <a:lnTo>
                    <a:pt x="84" y="592"/>
                  </a:lnTo>
                  <a:lnTo>
                    <a:pt x="67" y="580"/>
                  </a:lnTo>
                  <a:lnTo>
                    <a:pt x="46" y="571"/>
                  </a:lnTo>
                  <a:lnTo>
                    <a:pt x="29" y="571"/>
                  </a:lnTo>
                  <a:lnTo>
                    <a:pt x="8" y="544"/>
                  </a:lnTo>
                  <a:lnTo>
                    <a:pt x="0" y="500"/>
                  </a:lnTo>
                  <a:lnTo>
                    <a:pt x="0" y="482"/>
                  </a:lnTo>
                  <a:lnTo>
                    <a:pt x="8" y="470"/>
                  </a:lnTo>
                  <a:lnTo>
                    <a:pt x="38" y="462"/>
                  </a:lnTo>
                  <a:lnTo>
                    <a:pt x="38" y="454"/>
                  </a:lnTo>
                  <a:lnTo>
                    <a:pt x="29" y="447"/>
                  </a:lnTo>
                  <a:lnTo>
                    <a:pt x="0" y="418"/>
                  </a:lnTo>
                  <a:lnTo>
                    <a:pt x="0" y="410"/>
                  </a:lnTo>
                  <a:lnTo>
                    <a:pt x="8" y="398"/>
                  </a:lnTo>
                  <a:lnTo>
                    <a:pt x="21" y="374"/>
                  </a:lnTo>
                  <a:lnTo>
                    <a:pt x="29" y="362"/>
                  </a:lnTo>
                  <a:lnTo>
                    <a:pt x="59" y="362"/>
                  </a:lnTo>
                  <a:lnTo>
                    <a:pt x="105" y="362"/>
                  </a:lnTo>
                  <a:lnTo>
                    <a:pt x="135" y="374"/>
                  </a:lnTo>
                  <a:lnTo>
                    <a:pt x="160" y="382"/>
                  </a:lnTo>
                  <a:lnTo>
                    <a:pt x="160" y="362"/>
                  </a:lnTo>
                  <a:lnTo>
                    <a:pt x="160" y="326"/>
                  </a:lnTo>
                  <a:lnTo>
                    <a:pt x="173" y="317"/>
                  </a:lnTo>
                  <a:lnTo>
                    <a:pt x="181" y="309"/>
                  </a:lnTo>
                  <a:lnTo>
                    <a:pt x="219" y="302"/>
                  </a:lnTo>
                  <a:lnTo>
                    <a:pt x="236" y="302"/>
                  </a:lnTo>
                  <a:lnTo>
                    <a:pt x="257" y="289"/>
                  </a:lnTo>
                  <a:lnTo>
                    <a:pt x="304" y="246"/>
                  </a:lnTo>
                  <a:lnTo>
                    <a:pt x="332" y="200"/>
                  </a:lnTo>
                  <a:lnTo>
                    <a:pt x="341" y="192"/>
                  </a:lnTo>
                  <a:lnTo>
                    <a:pt x="371" y="192"/>
                  </a:lnTo>
                  <a:lnTo>
                    <a:pt x="409" y="180"/>
                  </a:lnTo>
                  <a:lnTo>
                    <a:pt x="409" y="172"/>
                  </a:lnTo>
                  <a:lnTo>
                    <a:pt x="417" y="156"/>
                  </a:lnTo>
                  <a:lnTo>
                    <a:pt x="417" y="128"/>
                  </a:lnTo>
                  <a:lnTo>
                    <a:pt x="426" y="108"/>
                  </a:lnTo>
                  <a:lnTo>
                    <a:pt x="438" y="108"/>
                  </a:lnTo>
                  <a:lnTo>
                    <a:pt x="447" y="108"/>
                  </a:lnTo>
                  <a:lnTo>
                    <a:pt x="455" y="100"/>
                  </a:lnTo>
                  <a:lnTo>
                    <a:pt x="463" y="72"/>
                  </a:lnTo>
                  <a:lnTo>
                    <a:pt x="501" y="0"/>
                  </a:lnTo>
                  <a:lnTo>
                    <a:pt x="514" y="27"/>
                  </a:lnTo>
                  <a:lnTo>
                    <a:pt x="539" y="12"/>
                  </a:lnTo>
                  <a:lnTo>
                    <a:pt x="539" y="35"/>
                  </a:lnTo>
                  <a:lnTo>
                    <a:pt x="569" y="27"/>
                  </a:lnTo>
                  <a:lnTo>
                    <a:pt x="560" y="35"/>
                  </a:lnTo>
                  <a:lnTo>
                    <a:pt x="552" y="55"/>
                  </a:lnTo>
                  <a:lnTo>
                    <a:pt x="531" y="92"/>
                  </a:lnTo>
                  <a:lnTo>
                    <a:pt x="531" y="100"/>
                  </a:lnTo>
                  <a:lnTo>
                    <a:pt x="539" y="108"/>
                  </a:lnTo>
                  <a:lnTo>
                    <a:pt x="569" y="108"/>
                  </a:lnTo>
                  <a:lnTo>
                    <a:pt x="599" y="108"/>
                  </a:lnTo>
                  <a:lnTo>
                    <a:pt x="644" y="108"/>
                  </a:lnTo>
                  <a:lnTo>
                    <a:pt x="653" y="120"/>
                  </a:lnTo>
                  <a:lnTo>
                    <a:pt x="665" y="120"/>
                  </a:lnTo>
                  <a:lnTo>
                    <a:pt x="653" y="144"/>
                  </a:lnTo>
                  <a:lnTo>
                    <a:pt x="644" y="156"/>
                  </a:lnTo>
                  <a:lnTo>
                    <a:pt x="628" y="164"/>
                  </a:lnTo>
                  <a:lnTo>
                    <a:pt x="578" y="172"/>
                  </a:lnTo>
                  <a:lnTo>
                    <a:pt x="607" y="192"/>
                  </a:lnTo>
                  <a:lnTo>
                    <a:pt x="552" y="216"/>
                  </a:lnTo>
                  <a:lnTo>
                    <a:pt x="552" y="254"/>
                  </a:lnTo>
                  <a:lnTo>
                    <a:pt x="560" y="317"/>
                  </a:lnTo>
                  <a:lnTo>
                    <a:pt x="560" y="337"/>
                  </a:lnTo>
                  <a:lnTo>
                    <a:pt x="578" y="354"/>
                  </a:lnTo>
                  <a:lnTo>
                    <a:pt x="637" y="418"/>
                  </a:lnTo>
                  <a:lnTo>
                    <a:pt x="615" y="418"/>
                  </a:lnTo>
                  <a:lnTo>
                    <a:pt x="599" y="427"/>
                  </a:lnTo>
                  <a:lnTo>
                    <a:pt x="578" y="434"/>
                  </a:lnTo>
                  <a:lnTo>
                    <a:pt x="552" y="482"/>
                  </a:lnTo>
                  <a:lnTo>
                    <a:pt x="531" y="520"/>
                  </a:lnTo>
                  <a:lnTo>
                    <a:pt x="531" y="536"/>
                  </a:lnTo>
                  <a:lnTo>
                    <a:pt x="501" y="556"/>
                  </a:lnTo>
                  <a:lnTo>
                    <a:pt x="485" y="580"/>
                  </a:lnTo>
                  <a:lnTo>
                    <a:pt x="485" y="616"/>
                  </a:lnTo>
                  <a:lnTo>
                    <a:pt x="476" y="681"/>
                  </a:lnTo>
                  <a:lnTo>
                    <a:pt x="463" y="701"/>
                  </a:lnTo>
                  <a:lnTo>
                    <a:pt x="388" y="736"/>
                  </a:lnTo>
                  <a:lnTo>
                    <a:pt x="379" y="736"/>
                  </a:lnTo>
                  <a:lnTo>
                    <a:pt x="362" y="709"/>
                  </a:lnTo>
                  <a:lnTo>
                    <a:pt x="332" y="689"/>
                  </a:lnTo>
                  <a:lnTo>
                    <a:pt x="311" y="681"/>
                  </a:lnTo>
                  <a:lnTo>
                    <a:pt x="287" y="672"/>
                  </a:lnTo>
                  <a:lnTo>
                    <a:pt x="287" y="672"/>
                  </a:lnTo>
                </a:path>
              </a:pathLst>
            </a:custGeom>
            <a:solidFill>
              <a:srgbClr val="FFFF00"/>
            </a:solidFill>
            <a:ln w="11160">
              <a:solidFill>
                <a:srgbClr val="FF6633"/>
              </a:solidFill>
              <a:round/>
              <a:headEnd/>
              <a:tailEnd/>
            </a:ln>
          </p:spPr>
          <p:txBody>
            <a:bodyPr wrap="none" anchor="ctr"/>
            <a:lstStyle/>
            <a:p>
              <a:endParaRPr lang="ja-JP" altLang="en-US"/>
            </a:p>
          </p:txBody>
        </p:sp>
        <p:sp>
          <p:nvSpPr>
            <p:cNvPr id="21" name="Freeform 144"/>
            <p:cNvSpPr>
              <a:spLocks noChangeArrowheads="1"/>
            </p:cNvSpPr>
            <p:nvPr/>
          </p:nvSpPr>
          <p:spPr bwMode="auto">
            <a:xfrm>
              <a:off x="2257" y="2395"/>
              <a:ext cx="155" cy="174"/>
            </a:xfrm>
            <a:custGeom>
              <a:avLst/>
              <a:gdLst/>
              <a:ahLst/>
              <a:cxnLst>
                <a:cxn ang="0">
                  <a:pos x="683" y="722"/>
                </a:cxn>
                <a:cxn ang="0">
                  <a:pos x="676" y="722"/>
                </a:cxn>
                <a:cxn ang="0">
                  <a:pos x="629" y="739"/>
                </a:cxn>
                <a:cxn ang="0">
                  <a:pos x="583" y="767"/>
                </a:cxn>
                <a:cxn ang="0">
                  <a:pos x="583" y="759"/>
                </a:cxn>
                <a:cxn ang="0">
                  <a:pos x="570" y="739"/>
                </a:cxn>
                <a:cxn ang="0">
                  <a:pos x="545" y="711"/>
                </a:cxn>
                <a:cxn ang="0">
                  <a:pos x="469" y="666"/>
                </a:cxn>
                <a:cxn ang="0">
                  <a:pos x="447" y="651"/>
                </a:cxn>
                <a:cxn ang="0">
                  <a:pos x="417" y="614"/>
                </a:cxn>
                <a:cxn ang="0">
                  <a:pos x="325" y="486"/>
                </a:cxn>
                <a:cxn ang="0">
                  <a:pos x="287" y="421"/>
                </a:cxn>
                <a:cxn ang="0">
                  <a:pos x="258" y="377"/>
                </a:cxn>
                <a:cxn ang="0">
                  <a:pos x="227" y="297"/>
                </a:cxn>
                <a:cxn ang="0">
                  <a:pos x="172" y="232"/>
                </a:cxn>
                <a:cxn ang="0">
                  <a:pos x="143" y="196"/>
                </a:cxn>
                <a:cxn ang="0">
                  <a:pos x="135" y="168"/>
                </a:cxn>
                <a:cxn ang="0">
                  <a:pos x="126" y="160"/>
                </a:cxn>
                <a:cxn ang="0">
                  <a:pos x="88" y="115"/>
                </a:cxn>
                <a:cxn ang="0">
                  <a:pos x="50" y="80"/>
                </a:cxn>
                <a:cxn ang="0">
                  <a:pos x="21" y="52"/>
                </a:cxn>
                <a:cxn ang="0">
                  <a:pos x="0" y="44"/>
                </a:cxn>
                <a:cxn ang="0">
                  <a:pos x="0" y="24"/>
                </a:cxn>
                <a:cxn ang="0">
                  <a:pos x="13" y="7"/>
                </a:cxn>
                <a:cxn ang="0">
                  <a:pos x="21" y="0"/>
                </a:cxn>
                <a:cxn ang="0">
                  <a:pos x="21" y="7"/>
                </a:cxn>
                <a:cxn ang="0">
                  <a:pos x="37" y="15"/>
                </a:cxn>
                <a:cxn ang="0">
                  <a:pos x="75" y="24"/>
                </a:cxn>
                <a:cxn ang="0">
                  <a:pos x="164" y="44"/>
                </a:cxn>
                <a:cxn ang="0">
                  <a:pos x="164" y="60"/>
                </a:cxn>
                <a:cxn ang="0">
                  <a:pos x="189" y="80"/>
                </a:cxn>
                <a:cxn ang="0">
                  <a:pos x="219" y="108"/>
                </a:cxn>
                <a:cxn ang="0">
                  <a:pos x="258" y="124"/>
                </a:cxn>
                <a:cxn ang="0">
                  <a:pos x="287" y="132"/>
                </a:cxn>
                <a:cxn ang="0">
                  <a:pos x="279" y="132"/>
                </a:cxn>
                <a:cxn ang="0">
                  <a:pos x="279" y="144"/>
                </a:cxn>
                <a:cxn ang="0">
                  <a:pos x="287" y="168"/>
                </a:cxn>
                <a:cxn ang="0">
                  <a:pos x="317" y="196"/>
                </a:cxn>
                <a:cxn ang="0">
                  <a:pos x="363" y="225"/>
                </a:cxn>
                <a:cxn ang="0">
                  <a:pos x="447" y="268"/>
                </a:cxn>
                <a:cxn ang="0">
                  <a:pos x="486" y="288"/>
                </a:cxn>
                <a:cxn ang="0">
                  <a:pos x="477" y="313"/>
                </a:cxn>
                <a:cxn ang="0">
                  <a:pos x="507" y="348"/>
                </a:cxn>
                <a:cxn ang="0">
                  <a:pos x="524" y="369"/>
                </a:cxn>
                <a:cxn ang="0">
                  <a:pos x="524" y="385"/>
                </a:cxn>
                <a:cxn ang="0">
                  <a:pos x="515" y="413"/>
                </a:cxn>
                <a:cxn ang="0">
                  <a:pos x="524" y="433"/>
                </a:cxn>
                <a:cxn ang="0">
                  <a:pos x="554" y="433"/>
                </a:cxn>
                <a:cxn ang="0">
                  <a:pos x="570" y="449"/>
                </a:cxn>
                <a:cxn ang="0">
                  <a:pos x="583" y="469"/>
                </a:cxn>
                <a:cxn ang="0">
                  <a:pos x="583" y="493"/>
                </a:cxn>
                <a:cxn ang="0">
                  <a:pos x="620" y="530"/>
                </a:cxn>
                <a:cxn ang="0">
                  <a:pos x="658" y="566"/>
                </a:cxn>
                <a:cxn ang="0">
                  <a:pos x="658" y="578"/>
                </a:cxn>
                <a:cxn ang="0">
                  <a:pos x="667" y="602"/>
                </a:cxn>
                <a:cxn ang="0">
                  <a:pos x="676" y="686"/>
                </a:cxn>
                <a:cxn ang="0">
                  <a:pos x="683" y="722"/>
                </a:cxn>
                <a:cxn ang="0">
                  <a:pos x="683" y="722"/>
                </a:cxn>
              </a:cxnLst>
              <a:rect l="0" t="0" r="r" b="b"/>
              <a:pathLst>
                <a:path w="684" h="768">
                  <a:moveTo>
                    <a:pt x="683" y="722"/>
                  </a:moveTo>
                  <a:lnTo>
                    <a:pt x="676" y="722"/>
                  </a:lnTo>
                  <a:lnTo>
                    <a:pt x="629" y="739"/>
                  </a:lnTo>
                  <a:lnTo>
                    <a:pt x="583" y="767"/>
                  </a:lnTo>
                  <a:lnTo>
                    <a:pt x="583" y="759"/>
                  </a:lnTo>
                  <a:lnTo>
                    <a:pt x="570" y="739"/>
                  </a:lnTo>
                  <a:lnTo>
                    <a:pt x="545" y="711"/>
                  </a:lnTo>
                  <a:lnTo>
                    <a:pt x="469" y="666"/>
                  </a:lnTo>
                  <a:lnTo>
                    <a:pt x="447" y="651"/>
                  </a:lnTo>
                  <a:lnTo>
                    <a:pt x="417" y="614"/>
                  </a:lnTo>
                  <a:lnTo>
                    <a:pt x="325" y="486"/>
                  </a:lnTo>
                  <a:lnTo>
                    <a:pt x="287" y="421"/>
                  </a:lnTo>
                  <a:lnTo>
                    <a:pt x="258" y="377"/>
                  </a:lnTo>
                  <a:lnTo>
                    <a:pt x="227" y="297"/>
                  </a:lnTo>
                  <a:lnTo>
                    <a:pt x="172" y="232"/>
                  </a:lnTo>
                  <a:lnTo>
                    <a:pt x="143" y="196"/>
                  </a:lnTo>
                  <a:lnTo>
                    <a:pt x="135" y="168"/>
                  </a:lnTo>
                  <a:lnTo>
                    <a:pt x="126" y="160"/>
                  </a:lnTo>
                  <a:lnTo>
                    <a:pt x="88" y="115"/>
                  </a:lnTo>
                  <a:lnTo>
                    <a:pt x="50" y="80"/>
                  </a:lnTo>
                  <a:lnTo>
                    <a:pt x="21" y="52"/>
                  </a:lnTo>
                  <a:lnTo>
                    <a:pt x="0" y="44"/>
                  </a:lnTo>
                  <a:lnTo>
                    <a:pt x="0" y="24"/>
                  </a:lnTo>
                  <a:lnTo>
                    <a:pt x="13" y="7"/>
                  </a:lnTo>
                  <a:lnTo>
                    <a:pt x="21" y="0"/>
                  </a:lnTo>
                  <a:lnTo>
                    <a:pt x="21" y="7"/>
                  </a:lnTo>
                  <a:lnTo>
                    <a:pt x="37" y="15"/>
                  </a:lnTo>
                  <a:lnTo>
                    <a:pt x="75" y="24"/>
                  </a:lnTo>
                  <a:lnTo>
                    <a:pt x="164" y="44"/>
                  </a:lnTo>
                  <a:lnTo>
                    <a:pt x="164" y="60"/>
                  </a:lnTo>
                  <a:lnTo>
                    <a:pt x="189" y="80"/>
                  </a:lnTo>
                  <a:lnTo>
                    <a:pt x="219" y="108"/>
                  </a:lnTo>
                  <a:lnTo>
                    <a:pt x="258" y="124"/>
                  </a:lnTo>
                  <a:lnTo>
                    <a:pt x="287" y="132"/>
                  </a:lnTo>
                  <a:lnTo>
                    <a:pt x="279" y="132"/>
                  </a:lnTo>
                  <a:lnTo>
                    <a:pt x="279" y="144"/>
                  </a:lnTo>
                  <a:lnTo>
                    <a:pt x="287" y="168"/>
                  </a:lnTo>
                  <a:lnTo>
                    <a:pt x="317" y="196"/>
                  </a:lnTo>
                  <a:lnTo>
                    <a:pt x="363" y="225"/>
                  </a:lnTo>
                  <a:lnTo>
                    <a:pt x="447" y="268"/>
                  </a:lnTo>
                  <a:lnTo>
                    <a:pt x="486" y="288"/>
                  </a:lnTo>
                  <a:lnTo>
                    <a:pt x="477" y="313"/>
                  </a:lnTo>
                  <a:lnTo>
                    <a:pt x="507" y="348"/>
                  </a:lnTo>
                  <a:lnTo>
                    <a:pt x="524" y="369"/>
                  </a:lnTo>
                  <a:lnTo>
                    <a:pt x="524" y="385"/>
                  </a:lnTo>
                  <a:lnTo>
                    <a:pt x="515" y="413"/>
                  </a:lnTo>
                  <a:lnTo>
                    <a:pt x="524" y="433"/>
                  </a:lnTo>
                  <a:lnTo>
                    <a:pt x="554" y="433"/>
                  </a:lnTo>
                  <a:lnTo>
                    <a:pt x="570" y="449"/>
                  </a:lnTo>
                  <a:lnTo>
                    <a:pt x="583" y="469"/>
                  </a:lnTo>
                  <a:lnTo>
                    <a:pt x="583" y="493"/>
                  </a:lnTo>
                  <a:lnTo>
                    <a:pt x="620" y="530"/>
                  </a:lnTo>
                  <a:lnTo>
                    <a:pt x="658" y="566"/>
                  </a:lnTo>
                  <a:lnTo>
                    <a:pt x="658" y="578"/>
                  </a:lnTo>
                  <a:lnTo>
                    <a:pt x="667" y="602"/>
                  </a:lnTo>
                  <a:lnTo>
                    <a:pt x="676" y="686"/>
                  </a:lnTo>
                  <a:lnTo>
                    <a:pt x="683" y="722"/>
                  </a:lnTo>
                  <a:lnTo>
                    <a:pt x="683" y="722"/>
                  </a:lnTo>
                </a:path>
              </a:pathLst>
            </a:custGeom>
            <a:solidFill>
              <a:srgbClr val="FFFF00"/>
            </a:solidFill>
            <a:ln w="11160">
              <a:solidFill>
                <a:srgbClr val="FF6633"/>
              </a:solidFill>
              <a:round/>
              <a:headEnd/>
              <a:tailEnd/>
            </a:ln>
          </p:spPr>
          <p:txBody>
            <a:bodyPr wrap="none" anchor="ctr"/>
            <a:lstStyle/>
            <a:p>
              <a:endParaRPr lang="ja-JP" altLang="en-US"/>
            </a:p>
          </p:txBody>
        </p:sp>
        <p:sp>
          <p:nvSpPr>
            <p:cNvPr id="22" name="Freeform 145"/>
            <p:cNvSpPr>
              <a:spLocks noChangeArrowheads="1"/>
            </p:cNvSpPr>
            <p:nvPr/>
          </p:nvSpPr>
          <p:spPr bwMode="auto">
            <a:xfrm>
              <a:off x="1546" y="2669"/>
              <a:ext cx="95" cy="202"/>
            </a:xfrm>
            <a:custGeom>
              <a:avLst/>
              <a:gdLst/>
              <a:ahLst/>
              <a:cxnLst>
                <a:cxn ang="0">
                  <a:pos x="334" y="0"/>
                </a:cxn>
                <a:cxn ang="0">
                  <a:pos x="343" y="12"/>
                </a:cxn>
                <a:cxn ang="0">
                  <a:pos x="364" y="20"/>
                </a:cxn>
                <a:cxn ang="0">
                  <a:pos x="372" y="48"/>
                </a:cxn>
                <a:cxn ang="0">
                  <a:pos x="402" y="92"/>
                </a:cxn>
                <a:cxn ang="0">
                  <a:pos x="410" y="121"/>
                </a:cxn>
                <a:cxn ang="0">
                  <a:pos x="410" y="144"/>
                </a:cxn>
                <a:cxn ang="0">
                  <a:pos x="418" y="181"/>
                </a:cxn>
                <a:cxn ang="0">
                  <a:pos x="410" y="201"/>
                </a:cxn>
                <a:cxn ang="0">
                  <a:pos x="402" y="209"/>
                </a:cxn>
                <a:cxn ang="0">
                  <a:pos x="393" y="217"/>
                </a:cxn>
                <a:cxn ang="0">
                  <a:pos x="381" y="237"/>
                </a:cxn>
                <a:cxn ang="0">
                  <a:pos x="381" y="265"/>
                </a:cxn>
                <a:cxn ang="0">
                  <a:pos x="393" y="309"/>
                </a:cxn>
                <a:cxn ang="0">
                  <a:pos x="381" y="325"/>
                </a:cxn>
                <a:cxn ang="0">
                  <a:pos x="372" y="337"/>
                </a:cxn>
                <a:cxn ang="0">
                  <a:pos x="364" y="345"/>
                </a:cxn>
                <a:cxn ang="0">
                  <a:pos x="364" y="354"/>
                </a:cxn>
                <a:cxn ang="0">
                  <a:pos x="355" y="389"/>
                </a:cxn>
                <a:cxn ang="0">
                  <a:pos x="343" y="434"/>
                </a:cxn>
                <a:cxn ang="0">
                  <a:pos x="326" y="471"/>
                </a:cxn>
                <a:cxn ang="0">
                  <a:pos x="305" y="527"/>
                </a:cxn>
                <a:cxn ang="0">
                  <a:pos x="296" y="579"/>
                </a:cxn>
                <a:cxn ang="0">
                  <a:pos x="250" y="752"/>
                </a:cxn>
                <a:cxn ang="0">
                  <a:pos x="221" y="816"/>
                </a:cxn>
                <a:cxn ang="0">
                  <a:pos x="190" y="852"/>
                </a:cxn>
                <a:cxn ang="0">
                  <a:pos x="126" y="881"/>
                </a:cxn>
                <a:cxn ang="0">
                  <a:pos x="88" y="889"/>
                </a:cxn>
                <a:cxn ang="0">
                  <a:pos x="67" y="881"/>
                </a:cxn>
                <a:cxn ang="0">
                  <a:pos x="51" y="861"/>
                </a:cxn>
                <a:cxn ang="0">
                  <a:pos x="29" y="832"/>
                </a:cxn>
                <a:cxn ang="0">
                  <a:pos x="0" y="772"/>
                </a:cxn>
                <a:cxn ang="0">
                  <a:pos x="0" y="716"/>
                </a:cxn>
                <a:cxn ang="0">
                  <a:pos x="21" y="636"/>
                </a:cxn>
                <a:cxn ang="0">
                  <a:pos x="29" y="579"/>
                </a:cxn>
                <a:cxn ang="0">
                  <a:pos x="37" y="499"/>
                </a:cxn>
                <a:cxn ang="0">
                  <a:pos x="29" y="434"/>
                </a:cxn>
                <a:cxn ang="0">
                  <a:pos x="21" y="389"/>
                </a:cxn>
                <a:cxn ang="0">
                  <a:pos x="21" y="362"/>
                </a:cxn>
                <a:cxn ang="0">
                  <a:pos x="29" y="337"/>
                </a:cxn>
                <a:cxn ang="0">
                  <a:pos x="67" y="289"/>
                </a:cxn>
                <a:cxn ang="0">
                  <a:pos x="97" y="273"/>
                </a:cxn>
                <a:cxn ang="0">
                  <a:pos x="126" y="253"/>
                </a:cxn>
                <a:cxn ang="0">
                  <a:pos x="164" y="237"/>
                </a:cxn>
                <a:cxn ang="0">
                  <a:pos x="212" y="201"/>
                </a:cxn>
                <a:cxn ang="0">
                  <a:pos x="266" y="144"/>
                </a:cxn>
                <a:cxn ang="0">
                  <a:pos x="326" y="64"/>
                </a:cxn>
                <a:cxn ang="0">
                  <a:pos x="334" y="20"/>
                </a:cxn>
                <a:cxn ang="0">
                  <a:pos x="334" y="0"/>
                </a:cxn>
                <a:cxn ang="0">
                  <a:pos x="334" y="0"/>
                </a:cxn>
              </a:cxnLst>
              <a:rect l="0" t="0" r="r" b="b"/>
              <a:pathLst>
                <a:path w="419" h="890">
                  <a:moveTo>
                    <a:pt x="334" y="0"/>
                  </a:moveTo>
                  <a:lnTo>
                    <a:pt x="343" y="12"/>
                  </a:lnTo>
                  <a:lnTo>
                    <a:pt x="364" y="20"/>
                  </a:lnTo>
                  <a:lnTo>
                    <a:pt x="372" y="48"/>
                  </a:lnTo>
                  <a:lnTo>
                    <a:pt x="402" y="92"/>
                  </a:lnTo>
                  <a:lnTo>
                    <a:pt x="410" y="121"/>
                  </a:lnTo>
                  <a:lnTo>
                    <a:pt x="410" y="144"/>
                  </a:lnTo>
                  <a:lnTo>
                    <a:pt x="418" y="181"/>
                  </a:lnTo>
                  <a:lnTo>
                    <a:pt x="410" y="201"/>
                  </a:lnTo>
                  <a:lnTo>
                    <a:pt x="402" y="209"/>
                  </a:lnTo>
                  <a:lnTo>
                    <a:pt x="393" y="217"/>
                  </a:lnTo>
                  <a:lnTo>
                    <a:pt x="381" y="237"/>
                  </a:lnTo>
                  <a:lnTo>
                    <a:pt x="381" y="265"/>
                  </a:lnTo>
                  <a:lnTo>
                    <a:pt x="393" y="309"/>
                  </a:lnTo>
                  <a:lnTo>
                    <a:pt x="381" y="325"/>
                  </a:lnTo>
                  <a:lnTo>
                    <a:pt x="372" y="337"/>
                  </a:lnTo>
                  <a:lnTo>
                    <a:pt x="364" y="345"/>
                  </a:lnTo>
                  <a:lnTo>
                    <a:pt x="364" y="354"/>
                  </a:lnTo>
                  <a:lnTo>
                    <a:pt x="355" y="389"/>
                  </a:lnTo>
                  <a:lnTo>
                    <a:pt x="343" y="434"/>
                  </a:lnTo>
                  <a:lnTo>
                    <a:pt x="326" y="471"/>
                  </a:lnTo>
                  <a:lnTo>
                    <a:pt x="305" y="527"/>
                  </a:lnTo>
                  <a:lnTo>
                    <a:pt x="296" y="579"/>
                  </a:lnTo>
                  <a:lnTo>
                    <a:pt x="250" y="752"/>
                  </a:lnTo>
                  <a:lnTo>
                    <a:pt x="221" y="816"/>
                  </a:lnTo>
                  <a:lnTo>
                    <a:pt x="190" y="852"/>
                  </a:lnTo>
                  <a:lnTo>
                    <a:pt x="126" y="881"/>
                  </a:lnTo>
                  <a:lnTo>
                    <a:pt x="88" y="889"/>
                  </a:lnTo>
                  <a:lnTo>
                    <a:pt x="67" y="881"/>
                  </a:lnTo>
                  <a:lnTo>
                    <a:pt x="51" y="861"/>
                  </a:lnTo>
                  <a:lnTo>
                    <a:pt x="29" y="832"/>
                  </a:lnTo>
                  <a:lnTo>
                    <a:pt x="0" y="772"/>
                  </a:lnTo>
                  <a:lnTo>
                    <a:pt x="0" y="716"/>
                  </a:lnTo>
                  <a:lnTo>
                    <a:pt x="21" y="636"/>
                  </a:lnTo>
                  <a:lnTo>
                    <a:pt x="29" y="579"/>
                  </a:lnTo>
                  <a:lnTo>
                    <a:pt x="37" y="499"/>
                  </a:lnTo>
                  <a:lnTo>
                    <a:pt x="29" y="434"/>
                  </a:lnTo>
                  <a:lnTo>
                    <a:pt x="21" y="389"/>
                  </a:lnTo>
                  <a:lnTo>
                    <a:pt x="21" y="362"/>
                  </a:lnTo>
                  <a:lnTo>
                    <a:pt x="29" y="337"/>
                  </a:lnTo>
                  <a:lnTo>
                    <a:pt x="67" y="289"/>
                  </a:lnTo>
                  <a:lnTo>
                    <a:pt x="97" y="273"/>
                  </a:lnTo>
                  <a:lnTo>
                    <a:pt x="126" y="253"/>
                  </a:lnTo>
                  <a:lnTo>
                    <a:pt x="164" y="237"/>
                  </a:lnTo>
                  <a:lnTo>
                    <a:pt x="212" y="201"/>
                  </a:lnTo>
                  <a:lnTo>
                    <a:pt x="266" y="144"/>
                  </a:lnTo>
                  <a:lnTo>
                    <a:pt x="326" y="64"/>
                  </a:lnTo>
                  <a:lnTo>
                    <a:pt x="334" y="20"/>
                  </a:lnTo>
                  <a:lnTo>
                    <a:pt x="334" y="0"/>
                  </a:lnTo>
                  <a:lnTo>
                    <a:pt x="334"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23" name="Freeform 146"/>
            <p:cNvSpPr>
              <a:spLocks noChangeArrowheads="1"/>
            </p:cNvSpPr>
            <p:nvPr/>
          </p:nvSpPr>
          <p:spPr bwMode="auto">
            <a:xfrm>
              <a:off x="725" y="1103"/>
              <a:ext cx="2538" cy="1915"/>
            </a:xfrm>
            <a:custGeom>
              <a:avLst/>
              <a:gdLst/>
              <a:ahLst/>
              <a:cxnLst>
                <a:cxn ang="0">
                  <a:pos x="2137" y="3339"/>
                </a:cxn>
                <a:cxn ang="0">
                  <a:pos x="1947" y="3259"/>
                </a:cxn>
                <a:cxn ang="0">
                  <a:pos x="1892" y="3359"/>
                </a:cxn>
                <a:cxn ang="0">
                  <a:pos x="1198" y="3150"/>
                </a:cxn>
                <a:cxn ang="0">
                  <a:pos x="500" y="3584"/>
                </a:cxn>
                <a:cxn ang="0">
                  <a:pos x="946" y="2961"/>
                </a:cxn>
                <a:cxn ang="0">
                  <a:pos x="1039" y="2608"/>
                </a:cxn>
                <a:cxn ang="0">
                  <a:pos x="1463" y="2058"/>
                </a:cxn>
                <a:cxn ang="0">
                  <a:pos x="1910" y="2255"/>
                </a:cxn>
                <a:cxn ang="0">
                  <a:pos x="2317" y="1877"/>
                </a:cxn>
                <a:cxn ang="0">
                  <a:pos x="2182" y="1489"/>
                </a:cxn>
                <a:cxn ang="0">
                  <a:pos x="1985" y="1524"/>
                </a:cxn>
                <a:cxn ang="0">
                  <a:pos x="1720" y="1994"/>
                </a:cxn>
                <a:cxn ang="0">
                  <a:pos x="1362" y="1785"/>
                </a:cxn>
                <a:cxn ang="0">
                  <a:pos x="1804" y="1099"/>
                </a:cxn>
                <a:cxn ang="0">
                  <a:pos x="2317" y="810"/>
                </a:cxn>
                <a:cxn ang="0">
                  <a:pos x="2914" y="926"/>
                </a:cxn>
                <a:cxn ang="0">
                  <a:pos x="3015" y="1388"/>
                </a:cxn>
                <a:cxn ang="0">
                  <a:pos x="3293" y="963"/>
                </a:cxn>
                <a:cxn ang="0">
                  <a:pos x="4089" y="818"/>
                </a:cxn>
                <a:cxn ang="0">
                  <a:pos x="4846" y="550"/>
                </a:cxn>
                <a:cxn ang="0">
                  <a:pos x="6113" y="124"/>
                </a:cxn>
                <a:cxn ang="0">
                  <a:pos x="6580" y="477"/>
                </a:cxn>
                <a:cxn ang="0">
                  <a:pos x="7779" y="686"/>
                </a:cxn>
                <a:cxn ang="0">
                  <a:pos x="9041" y="686"/>
                </a:cxn>
                <a:cxn ang="0">
                  <a:pos x="9979" y="794"/>
                </a:cxn>
                <a:cxn ang="0">
                  <a:pos x="11048" y="1035"/>
                </a:cxn>
                <a:cxn ang="0">
                  <a:pos x="10686" y="1316"/>
                </a:cxn>
                <a:cxn ang="0">
                  <a:pos x="10093" y="2022"/>
                </a:cxn>
                <a:cxn ang="0">
                  <a:pos x="9996" y="1481"/>
                </a:cxn>
                <a:cxn ang="0">
                  <a:pos x="8966" y="1757"/>
                </a:cxn>
                <a:cxn ang="0">
                  <a:pos x="8966" y="2492"/>
                </a:cxn>
                <a:cxn ang="0">
                  <a:pos x="8435" y="3314"/>
                </a:cxn>
                <a:cxn ang="0">
                  <a:pos x="8301" y="3403"/>
                </a:cxn>
                <a:cxn ang="0">
                  <a:pos x="8112" y="3496"/>
                </a:cxn>
                <a:cxn ang="0">
                  <a:pos x="8217" y="4133"/>
                </a:cxn>
                <a:cxn ang="0">
                  <a:pos x="7535" y="4623"/>
                </a:cxn>
                <a:cxn ang="0">
                  <a:pos x="7203" y="5281"/>
                </a:cxn>
                <a:cxn ang="0">
                  <a:pos x="7173" y="5895"/>
                </a:cxn>
                <a:cxn ang="0">
                  <a:pos x="6710" y="5001"/>
                </a:cxn>
                <a:cxn ang="0">
                  <a:pos x="5991" y="4868"/>
                </a:cxn>
                <a:cxn ang="0">
                  <a:pos x="5481" y="5093"/>
                </a:cxn>
                <a:cxn ang="0">
                  <a:pos x="5014" y="4443"/>
                </a:cxn>
                <a:cxn ang="0">
                  <a:pos x="4029" y="4170"/>
                </a:cxn>
                <a:cxn ang="0">
                  <a:pos x="4354" y="4350"/>
                </a:cxn>
                <a:cxn ang="0">
                  <a:pos x="4105" y="5073"/>
                </a:cxn>
                <a:cxn ang="0">
                  <a:pos x="3406" y="4760"/>
                </a:cxn>
                <a:cxn ang="0">
                  <a:pos x="2952" y="4153"/>
                </a:cxn>
                <a:cxn ang="0">
                  <a:pos x="3567" y="5301"/>
                </a:cxn>
                <a:cxn ang="0">
                  <a:pos x="3963" y="5715"/>
                </a:cxn>
                <a:cxn ang="0">
                  <a:pos x="3424" y="6746"/>
                </a:cxn>
                <a:cxn ang="0">
                  <a:pos x="2999" y="7794"/>
                </a:cxn>
                <a:cxn ang="0">
                  <a:pos x="2280" y="8416"/>
                </a:cxn>
                <a:cxn ang="0">
                  <a:pos x="1901" y="7641"/>
                </a:cxn>
                <a:cxn ang="0">
                  <a:pos x="1589" y="6120"/>
                </a:cxn>
                <a:cxn ang="0">
                  <a:pos x="1236" y="5699"/>
                </a:cxn>
                <a:cxn ang="0">
                  <a:pos x="227" y="5562"/>
                </a:cxn>
                <a:cxn ang="0">
                  <a:pos x="206" y="4326"/>
                </a:cxn>
                <a:cxn ang="0">
                  <a:pos x="681" y="3684"/>
                </a:cxn>
                <a:cxn ang="0">
                  <a:pos x="1417" y="3604"/>
                </a:cxn>
                <a:cxn ang="0">
                  <a:pos x="2099" y="4045"/>
                </a:cxn>
                <a:cxn ang="0">
                  <a:pos x="2978" y="4025"/>
                </a:cxn>
                <a:cxn ang="0">
                  <a:pos x="2637" y="3604"/>
                </a:cxn>
              </a:cxnLst>
              <a:rect l="0" t="0" r="r" b="b"/>
              <a:pathLst>
                <a:path w="11192" h="8445">
                  <a:moveTo>
                    <a:pt x="2347" y="3475"/>
                  </a:moveTo>
                  <a:lnTo>
                    <a:pt x="2347" y="3511"/>
                  </a:lnTo>
                  <a:lnTo>
                    <a:pt x="2372" y="3531"/>
                  </a:lnTo>
                  <a:lnTo>
                    <a:pt x="2423" y="3547"/>
                  </a:lnTo>
                  <a:lnTo>
                    <a:pt x="2431" y="3547"/>
                  </a:lnTo>
                  <a:lnTo>
                    <a:pt x="2410" y="3556"/>
                  </a:lnTo>
                  <a:lnTo>
                    <a:pt x="2393" y="3567"/>
                  </a:lnTo>
                  <a:lnTo>
                    <a:pt x="2364" y="3567"/>
                  </a:lnTo>
                  <a:lnTo>
                    <a:pt x="2347" y="3556"/>
                  </a:lnTo>
                  <a:lnTo>
                    <a:pt x="2334" y="3556"/>
                  </a:lnTo>
                  <a:lnTo>
                    <a:pt x="2326" y="3547"/>
                  </a:lnTo>
                  <a:lnTo>
                    <a:pt x="2326" y="3556"/>
                  </a:lnTo>
                  <a:lnTo>
                    <a:pt x="2326" y="3584"/>
                  </a:lnTo>
                  <a:lnTo>
                    <a:pt x="2334" y="3619"/>
                  </a:lnTo>
                  <a:lnTo>
                    <a:pt x="2334" y="3627"/>
                  </a:lnTo>
                  <a:lnTo>
                    <a:pt x="2317" y="3619"/>
                  </a:lnTo>
                  <a:lnTo>
                    <a:pt x="2296" y="3619"/>
                  </a:lnTo>
                  <a:lnTo>
                    <a:pt x="2280" y="3604"/>
                  </a:lnTo>
                  <a:lnTo>
                    <a:pt x="2271" y="3576"/>
                  </a:lnTo>
                  <a:lnTo>
                    <a:pt x="2271" y="3556"/>
                  </a:lnTo>
                  <a:lnTo>
                    <a:pt x="2271" y="3539"/>
                  </a:lnTo>
                  <a:lnTo>
                    <a:pt x="2259" y="3511"/>
                  </a:lnTo>
                  <a:lnTo>
                    <a:pt x="2233" y="3447"/>
                  </a:lnTo>
                  <a:lnTo>
                    <a:pt x="2166" y="3374"/>
                  </a:lnTo>
                  <a:lnTo>
                    <a:pt x="2137" y="3339"/>
                  </a:lnTo>
                  <a:lnTo>
                    <a:pt x="2119" y="3314"/>
                  </a:lnTo>
                  <a:lnTo>
                    <a:pt x="2119" y="3259"/>
                  </a:lnTo>
                  <a:lnTo>
                    <a:pt x="2107" y="3222"/>
                  </a:lnTo>
                  <a:lnTo>
                    <a:pt x="2099" y="3214"/>
                  </a:lnTo>
                  <a:lnTo>
                    <a:pt x="2081" y="3194"/>
                  </a:lnTo>
                  <a:lnTo>
                    <a:pt x="2031" y="3178"/>
                  </a:lnTo>
                  <a:lnTo>
                    <a:pt x="1955" y="3142"/>
                  </a:lnTo>
                  <a:lnTo>
                    <a:pt x="1892" y="3078"/>
                  </a:lnTo>
                  <a:lnTo>
                    <a:pt x="1854" y="3034"/>
                  </a:lnTo>
                  <a:lnTo>
                    <a:pt x="1833" y="3014"/>
                  </a:lnTo>
                  <a:lnTo>
                    <a:pt x="1833" y="2998"/>
                  </a:lnTo>
                  <a:lnTo>
                    <a:pt x="1842" y="2978"/>
                  </a:lnTo>
                  <a:lnTo>
                    <a:pt x="1842" y="2969"/>
                  </a:lnTo>
                  <a:lnTo>
                    <a:pt x="1833" y="2961"/>
                  </a:lnTo>
                  <a:lnTo>
                    <a:pt x="1766" y="2961"/>
                  </a:lnTo>
                  <a:lnTo>
                    <a:pt x="1741" y="2961"/>
                  </a:lnTo>
                  <a:lnTo>
                    <a:pt x="1720" y="2969"/>
                  </a:lnTo>
                  <a:lnTo>
                    <a:pt x="1711" y="2978"/>
                  </a:lnTo>
                  <a:lnTo>
                    <a:pt x="1711" y="2998"/>
                  </a:lnTo>
                  <a:lnTo>
                    <a:pt x="1728" y="3034"/>
                  </a:lnTo>
                  <a:lnTo>
                    <a:pt x="1795" y="3114"/>
                  </a:lnTo>
                  <a:lnTo>
                    <a:pt x="1795" y="3134"/>
                  </a:lnTo>
                  <a:lnTo>
                    <a:pt x="1804" y="3158"/>
                  </a:lnTo>
                  <a:lnTo>
                    <a:pt x="1842" y="3186"/>
                  </a:lnTo>
                  <a:lnTo>
                    <a:pt x="1947" y="3259"/>
                  </a:lnTo>
                  <a:lnTo>
                    <a:pt x="2052" y="3323"/>
                  </a:lnTo>
                  <a:lnTo>
                    <a:pt x="2081" y="3339"/>
                  </a:lnTo>
                  <a:lnTo>
                    <a:pt x="2090" y="3359"/>
                  </a:lnTo>
                  <a:lnTo>
                    <a:pt x="2099" y="3387"/>
                  </a:lnTo>
                  <a:lnTo>
                    <a:pt x="2090" y="3395"/>
                  </a:lnTo>
                  <a:lnTo>
                    <a:pt x="2090" y="3387"/>
                  </a:lnTo>
                  <a:lnTo>
                    <a:pt x="2081" y="3374"/>
                  </a:lnTo>
                  <a:lnTo>
                    <a:pt x="2060" y="3359"/>
                  </a:lnTo>
                  <a:lnTo>
                    <a:pt x="2044" y="3351"/>
                  </a:lnTo>
                  <a:lnTo>
                    <a:pt x="2031" y="3351"/>
                  </a:lnTo>
                  <a:lnTo>
                    <a:pt x="2015" y="3367"/>
                  </a:lnTo>
                  <a:lnTo>
                    <a:pt x="2006" y="3395"/>
                  </a:lnTo>
                  <a:lnTo>
                    <a:pt x="2006" y="3423"/>
                  </a:lnTo>
                  <a:lnTo>
                    <a:pt x="2006" y="3459"/>
                  </a:lnTo>
                  <a:lnTo>
                    <a:pt x="2006" y="3475"/>
                  </a:lnTo>
                  <a:lnTo>
                    <a:pt x="1985" y="3496"/>
                  </a:lnTo>
                  <a:lnTo>
                    <a:pt x="1938" y="3531"/>
                  </a:lnTo>
                  <a:lnTo>
                    <a:pt x="1931" y="3511"/>
                  </a:lnTo>
                  <a:lnTo>
                    <a:pt x="1917" y="3511"/>
                  </a:lnTo>
                  <a:lnTo>
                    <a:pt x="1917" y="3504"/>
                  </a:lnTo>
                  <a:lnTo>
                    <a:pt x="1931" y="3484"/>
                  </a:lnTo>
                  <a:lnTo>
                    <a:pt x="1955" y="3431"/>
                  </a:lnTo>
                  <a:lnTo>
                    <a:pt x="1955" y="3411"/>
                  </a:lnTo>
                  <a:lnTo>
                    <a:pt x="1947" y="3395"/>
                  </a:lnTo>
                  <a:lnTo>
                    <a:pt x="1892" y="3359"/>
                  </a:lnTo>
                  <a:lnTo>
                    <a:pt x="1842" y="3339"/>
                  </a:lnTo>
                  <a:lnTo>
                    <a:pt x="1825" y="3339"/>
                  </a:lnTo>
                  <a:lnTo>
                    <a:pt x="1817" y="3331"/>
                  </a:lnTo>
                  <a:lnTo>
                    <a:pt x="1804" y="3294"/>
                  </a:lnTo>
                  <a:lnTo>
                    <a:pt x="1795" y="3286"/>
                  </a:lnTo>
                  <a:lnTo>
                    <a:pt x="1779" y="3279"/>
                  </a:lnTo>
                  <a:lnTo>
                    <a:pt x="1749" y="3279"/>
                  </a:lnTo>
                  <a:lnTo>
                    <a:pt x="1741" y="3279"/>
                  </a:lnTo>
                  <a:lnTo>
                    <a:pt x="1728" y="3259"/>
                  </a:lnTo>
                  <a:lnTo>
                    <a:pt x="1682" y="3194"/>
                  </a:lnTo>
                  <a:lnTo>
                    <a:pt x="1598" y="3078"/>
                  </a:lnTo>
                  <a:lnTo>
                    <a:pt x="1568" y="3050"/>
                  </a:lnTo>
                  <a:lnTo>
                    <a:pt x="1552" y="3050"/>
                  </a:lnTo>
                  <a:lnTo>
                    <a:pt x="1522" y="3050"/>
                  </a:lnTo>
                  <a:lnTo>
                    <a:pt x="1501" y="3061"/>
                  </a:lnTo>
                  <a:lnTo>
                    <a:pt x="1463" y="3086"/>
                  </a:lnTo>
                  <a:lnTo>
                    <a:pt x="1438" y="3086"/>
                  </a:lnTo>
                  <a:lnTo>
                    <a:pt x="1388" y="3114"/>
                  </a:lnTo>
                  <a:lnTo>
                    <a:pt x="1350" y="3122"/>
                  </a:lnTo>
                  <a:lnTo>
                    <a:pt x="1332" y="3122"/>
                  </a:lnTo>
                  <a:lnTo>
                    <a:pt x="1266" y="3114"/>
                  </a:lnTo>
                  <a:lnTo>
                    <a:pt x="1227" y="3106"/>
                  </a:lnTo>
                  <a:lnTo>
                    <a:pt x="1211" y="3106"/>
                  </a:lnTo>
                  <a:lnTo>
                    <a:pt x="1198" y="3114"/>
                  </a:lnTo>
                  <a:lnTo>
                    <a:pt x="1198" y="3150"/>
                  </a:lnTo>
                  <a:lnTo>
                    <a:pt x="1189" y="3194"/>
                  </a:lnTo>
                  <a:lnTo>
                    <a:pt x="1173" y="3222"/>
                  </a:lnTo>
                  <a:lnTo>
                    <a:pt x="1097" y="3286"/>
                  </a:lnTo>
                  <a:lnTo>
                    <a:pt x="1060" y="3314"/>
                  </a:lnTo>
                  <a:lnTo>
                    <a:pt x="1021" y="3331"/>
                  </a:lnTo>
                  <a:lnTo>
                    <a:pt x="1000" y="3359"/>
                  </a:lnTo>
                  <a:lnTo>
                    <a:pt x="992" y="3374"/>
                  </a:lnTo>
                  <a:lnTo>
                    <a:pt x="992" y="3403"/>
                  </a:lnTo>
                  <a:lnTo>
                    <a:pt x="1000" y="3447"/>
                  </a:lnTo>
                  <a:lnTo>
                    <a:pt x="992" y="3484"/>
                  </a:lnTo>
                  <a:lnTo>
                    <a:pt x="971" y="3511"/>
                  </a:lnTo>
                  <a:lnTo>
                    <a:pt x="933" y="3567"/>
                  </a:lnTo>
                  <a:lnTo>
                    <a:pt x="878" y="3612"/>
                  </a:lnTo>
                  <a:lnTo>
                    <a:pt x="794" y="3619"/>
                  </a:lnTo>
                  <a:lnTo>
                    <a:pt x="744" y="3619"/>
                  </a:lnTo>
                  <a:lnTo>
                    <a:pt x="706" y="3627"/>
                  </a:lnTo>
                  <a:lnTo>
                    <a:pt x="681" y="3647"/>
                  </a:lnTo>
                  <a:lnTo>
                    <a:pt x="660" y="3647"/>
                  </a:lnTo>
                  <a:lnTo>
                    <a:pt x="651" y="3627"/>
                  </a:lnTo>
                  <a:lnTo>
                    <a:pt x="630" y="3592"/>
                  </a:lnTo>
                  <a:lnTo>
                    <a:pt x="583" y="3592"/>
                  </a:lnTo>
                  <a:lnTo>
                    <a:pt x="555" y="3592"/>
                  </a:lnTo>
                  <a:lnTo>
                    <a:pt x="546" y="3604"/>
                  </a:lnTo>
                  <a:lnTo>
                    <a:pt x="508" y="3592"/>
                  </a:lnTo>
                  <a:lnTo>
                    <a:pt x="500" y="3584"/>
                  </a:lnTo>
                  <a:lnTo>
                    <a:pt x="491" y="3576"/>
                  </a:lnTo>
                  <a:lnTo>
                    <a:pt x="479" y="3547"/>
                  </a:lnTo>
                  <a:lnTo>
                    <a:pt x="479" y="3511"/>
                  </a:lnTo>
                  <a:lnTo>
                    <a:pt x="470" y="3459"/>
                  </a:lnTo>
                  <a:lnTo>
                    <a:pt x="462" y="3403"/>
                  </a:lnTo>
                  <a:lnTo>
                    <a:pt x="470" y="3367"/>
                  </a:lnTo>
                  <a:lnTo>
                    <a:pt x="479" y="3351"/>
                  </a:lnTo>
                  <a:lnTo>
                    <a:pt x="479" y="3339"/>
                  </a:lnTo>
                  <a:lnTo>
                    <a:pt x="491" y="3259"/>
                  </a:lnTo>
                  <a:lnTo>
                    <a:pt x="491" y="3214"/>
                  </a:lnTo>
                  <a:lnTo>
                    <a:pt x="479" y="3178"/>
                  </a:lnTo>
                  <a:lnTo>
                    <a:pt x="470" y="3142"/>
                  </a:lnTo>
                  <a:lnTo>
                    <a:pt x="479" y="3122"/>
                  </a:lnTo>
                  <a:lnTo>
                    <a:pt x="500" y="3114"/>
                  </a:lnTo>
                  <a:lnTo>
                    <a:pt x="529" y="3098"/>
                  </a:lnTo>
                  <a:lnTo>
                    <a:pt x="576" y="3106"/>
                  </a:lnTo>
                  <a:lnTo>
                    <a:pt x="668" y="3106"/>
                  </a:lnTo>
                  <a:lnTo>
                    <a:pt x="744" y="3122"/>
                  </a:lnTo>
                  <a:lnTo>
                    <a:pt x="840" y="3134"/>
                  </a:lnTo>
                  <a:lnTo>
                    <a:pt x="870" y="3134"/>
                  </a:lnTo>
                  <a:lnTo>
                    <a:pt x="887" y="3114"/>
                  </a:lnTo>
                  <a:lnTo>
                    <a:pt x="908" y="3086"/>
                  </a:lnTo>
                  <a:lnTo>
                    <a:pt x="925" y="3050"/>
                  </a:lnTo>
                  <a:lnTo>
                    <a:pt x="933" y="2998"/>
                  </a:lnTo>
                  <a:lnTo>
                    <a:pt x="946" y="2961"/>
                  </a:lnTo>
                  <a:lnTo>
                    <a:pt x="946" y="2926"/>
                  </a:lnTo>
                  <a:lnTo>
                    <a:pt x="933" y="2898"/>
                  </a:lnTo>
                  <a:lnTo>
                    <a:pt x="916" y="2869"/>
                  </a:lnTo>
                  <a:lnTo>
                    <a:pt x="887" y="2853"/>
                  </a:lnTo>
                  <a:lnTo>
                    <a:pt x="819" y="2805"/>
                  </a:lnTo>
                  <a:lnTo>
                    <a:pt x="735" y="2769"/>
                  </a:lnTo>
                  <a:lnTo>
                    <a:pt x="727" y="2761"/>
                  </a:lnTo>
                  <a:lnTo>
                    <a:pt x="735" y="2733"/>
                  </a:lnTo>
                  <a:lnTo>
                    <a:pt x="744" y="2725"/>
                  </a:lnTo>
                  <a:lnTo>
                    <a:pt x="773" y="2716"/>
                  </a:lnTo>
                  <a:lnTo>
                    <a:pt x="812" y="2708"/>
                  </a:lnTo>
                  <a:lnTo>
                    <a:pt x="849" y="2708"/>
                  </a:lnTo>
                  <a:lnTo>
                    <a:pt x="887" y="2725"/>
                  </a:lnTo>
                  <a:lnTo>
                    <a:pt x="908" y="2716"/>
                  </a:lnTo>
                  <a:lnTo>
                    <a:pt x="925" y="2708"/>
                  </a:lnTo>
                  <a:lnTo>
                    <a:pt x="925" y="2696"/>
                  </a:lnTo>
                  <a:lnTo>
                    <a:pt x="895" y="2673"/>
                  </a:lnTo>
                  <a:lnTo>
                    <a:pt x="895" y="2653"/>
                  </a:lnTo>
                  <a:lnTo>
                    <a:pt x="908" y="2645"/>
                  </a:lnTo>
                  <a:lnTo>
                    <a:pt x="925" y="2636"/>
                  </a:lnTo>
                  <a:lnTo>
                    <a:pt x="946" y="2645"/>
                  </a:lnTo>
                  <a:lnTo>
                    <a:pt x="983" y="2653"/>
                  </a:lnTo>
                  <a:lnTo>
                    <a:pt x="1000" y="2645"/>
                  </a:lnTo>
                  <a:lnTo>
                    <a:pt x="1021" y="2636"/>
                  </a:lnTo>
                  <a:lnTo>
                    <a:pt x="1039" y="2608"/>
                  </a:lnTo>
                  <a:lnTo>
                    <a:pt x="1068" y="2572"/>
                  </a:lnTo>
                  <a:lnTo>
                    <a:pt x="1084" y="2552"/>
                  </a:lnTo>
                  <a:lnTo>
                    <a:pt x="1105" y="2544"/>
                  </a:lnTo>
                  <a:lnTo>
                    <a:pt x="1123" y="2544"/>
                  </a:lnTo>
                  <a:lnTo>
                    <a:pt x="1152" y="2528"/>
                  </a:lnTo>
                  <a:lnTo>
                    <a:pt x="1189" y="2492"/>
                  </a:lnTo>
                  <a:lnTo>
                    <a:pt x="1236" y="2420"/>
                  </a:lnTo>
                  <a:lnTo>
                    <a:pt x="1257" y="2392"/>
                  </a:lnTo>
                  <a:lnTo>
                    <a:pt x="1257" y="2383"/>
                  </a:lnTo>
                  <a:lnTo>
                    <a:pt x="1257" y="2363"/>
                  </a:lnTo>
                  <a:lnTo>
                    <a:pt x="1295" y="2335"/>
                  </a:lnTo>
                  <a:lnTo>
                    <a:pt x="1287" y="2392"/>
                  </a:lnTo>
                  <a:lnTo>
                    <a:pt x="1325" y="2347"/>
                  </a:lnTo>
                  <a:lnTo>
                    <a:pt x="1350" y="2320"/>
                  </a:lnTo>
                  <a:lnTo>
                    <a:pt x="1388" y="2311"/>
                  </a:lnTo>
                  <a:lnTo>
                    <a:pt x="1476" y="2311"/>
                  </a:lnTo>
                  <a:lnTo>
                    <a:pt x="1501" y="2311"/>
                  </a:lnTo>
                  <a:lnTo>
                    <a:pt x="1514" y="2300"/>
                  </a:lnTo>
                  <a:lnTo>
                    <a:pt x="1522" y="2291"/>
                  </a:lnTo>
                  <a:lnTo>
                    <a:pt x="1522" y="2275"/>
                  </a:lnTo>
                  <a:lnTo>
                    <a:pt x="1514" y="2239"/>
                  </a:lnTo>
                  <a:lnTo>
                    <a:pt x="1484" y="2190"/>
                  </a:lnTo>
                  <a:lnTo>
                    <a:pt x="1463" y="2130"/>
                  </a:lnTo>
                  <a:lnTo>
                    <a:pt x="1463" y="2082"/>
                  </a:lnTo>
                  <a:lnTo>
                    <a:pt x="1463" y="2058"/>
                  </a:lnTo>
                  <a:lnTo>
                    <a:pt x="1476" y="2047"/>
                  </a:lnTo>
                  <a:lnTo>
                    <a:pt x="1493" y="2038"/>
                  </a:lnTo>
                  <a:lnTo>
                    <a:pt x="1522" y="2022"/>
                  </a:lnTo>
                  <a:lnTo>
                    <a:pt x="1560" y="2022"/>
                  </a:lnTo>
                  <a:lnTo>
                    <a:pt x="1577" y="2038"/>
                  </a:lnTo>
                  <a:lnTo>
                    <a:pt x="1589" y="2058"/>
                  </a:lnTo>
                  <a:lnTo>
                    <a:pt x="1598" y="2075"/>
                  </a:lnTo>
                  <a:lnTo>
                    <a:pt x="1598" y="2095"/>
                  </a:lnTo>
                  <a:lnTo>
                    <a:pt x="1577" y="2147"/>
                  </a:lnTo>
                  <a:lnTo>
                    <a:pt x="1568" y="2175"/>
                  </a:lnTo>
                  <a:lnTo>
                    <a:pt x="1568" y="2203"/>
                  </a:lnTo>
                  <a:lnTo>
                    <a:pt x="1577" y="2219"/>
                  </a:lnTo>
                  <a:lnTo>
                    <a:pt x="1598" y="2247"/>
                  </a:lnTo>
                  <a:lnTo>
                    <a:pt x="1615" y="2263"/>
                  </a:lnTo>
                  <a:lnTo>
                    <a:pt x="1636" y="2275"/>
                  </a:lnTo>
                  <a:lnTo>
                    <a:pt x="1644" y="2275"/>
                  </a:lnTo>
                  <a:lnTo>
                    <a:pt x="1674" y="2263"/>
                  </a:lnTo>
                  <a:lnTo>
                    <a:pt x="1703" y="2255"/>
                  </a:lnTo>
                  <a:lnTo>
                    <a:pt x="1720" y="2255"/>
                  </a:lnTo>
                  <a:lnTo>
                    <a:pt x="1749" y="2263"/>
                  </a:lnTo>
                  <a:lnTo>
                    <a:pt x="1766" y="2283"/>
                  </a:lnTo>
                  <a:lnTo>
                    <a:pt x="1804" y="2291"/>
                  </a:lnTo>
                  <a:lnTo>
                    <a:pt x="1842" y="2291"/>
                  </a:lnTo>
                  <a:lnTo>
                    <a:pt x="1880" y="2283"/>
                  </a:lnTo>
                  <a:lnTo>
                    <a:pt x="1910" y="2255"/>
                  </a:lnTo>
                  <a:lnTo>
                    <a:pt x="1931" y="2239"/>
                  </a:lnTo>
                  <a:lnTo>
                    <a:pt x="1947" y="2219"/>
                  </a:lnTo>
                  <a:lnTo>
                    <a:pt x="1976" y="2211"/>
                  </a:lnTo>
                  <a:lnTo>
                    <a:pt x="2015" y="2219"/>
                  </a:lnTo>
                  <a:lnTo>
                    <a:pt x="2081" y="2247"/>
                  </a:lnTo>
                  <a:lnTo>
                    <a:pt x="2090" y="2247"/>
                  </a:lnTo>
                  <a:lnTo>
                    <a:pt x="2107" y="2247"/>
                  </a:lnTo>
                  <a:lnTo>
                    <a:pt x="2119" y="2239"/>
                  </a:lnTo>
                  <a:lnTo>
                    <a:pt x="2128" y="2211"/>
                  </a:lnTo>
                  <a:lnTo>
                    <a:pt x="2137" y="2190"/>
                  </a:lnTo>
                  <a:lnTo>
                    <a:pt x="2144" y="2155"/>
                  </a:lnTo>
                  <a:lnTo>
                    <a:pt x="2144" y="2102"/>
                  </a:lnTo>
                  <a:lnTo>
                    <a:pt x="2166" y="2038"/>
                  </a:lnTo>
                  <a:lnTo>
                    <a:pt x="2174" y="2010"/>
                  </a:lnTo>
                  <a:lnTo>
                    <a:pt x="2195" y="1994"/>
                  </a:lnTo>
                  <a:lnTo>
                    <a:pt x="2212" y="1974"/>
                  </a:lnTo>
                  <a:lnTo>
                    <a:pt x="2221" y="1958"/>
                  </a:lnTo>
                  <a:lnTo>
                    <a:pt x="2242" y="1922"/>
                  </a:lnTo>
                  <a:lnTo>
                    <a:pt x="2250" y="1894"/>
                  </a:lnTo>
                  <a:lnTo>
                    <a:pt x="2259" y="1894"/>
                  </a:lnTo>
                  <a:lnTo>
                    <a:pt x="2271" y="1914"/>
                  </a:lnTo>
                  <a:lnTo>
                    <a:pt x="2308" y="1950"/>
                  </a:lnTo>
                  <a:lnTo>
                    <a:pt x="2317" y="1938"/>
                  </a:lnTo>
                  <a:lnTo>
                    <a:pt x="2308" y="1902"/>
                  </a:lnTo>
                  <a:lnTo>
                    <a:pt x="2317" y="1877"/>
                  </a:lnTo>
                  <a:lnTo>
                    <a:pt x="2317" y="1857"/>
                  </a:lnTo>
                  <a:lnTo>
                    <a:pt x="2334" y="1842"/>
                  </a:lnTo>
                  <a:lnTo>
                    <a:pt x="2347" y="1822"/>
                  </a:lnTo>
                  <a:lnTo>
                    <a:pt x="2393" y="1805"/>
                  </a:lnTo>
                  <a:lnTo>
                    <a:pt x="2448" y="1794"/>
                  </a:lnTo>
                  <a:lnTo>
                    <a:pt x="2477" y="1742"/>
                  </a:lnTo>
                  <a:lnTo>
                    <a:pt x="2423" y="1721"/>
                  </a:lnTo>
                  <a:lnTo>
                    <a:pt x="2347" y="1721"/>
                  </a:lnTo>
                  <a:lnTo>
                    <a:pt x="2317" y="1734"/>
                  </a:lnTo>
                  <a:lnTo>
                    <a:pt x="2296" y="1721"/>
                  </a:lnTo>
                  <a:lnTo>
                    <a:pt x="2271" y="1705"/>
                  </a:lnTo>
                  <a:lnTo>
                    <a:pt x="2242" y="1697"/>
                  </a:lnTo>
                  <a:lnTo>
                    <a:pt x="2221" y="1697"/>
                  </a:lnTo>
                  <a:lnTo>
                    <a:pt x="2195" y="1705"/>
                  </a:lnTo>
                  <a:lnTo>
                    <a:pt x="2174" y="1705"/>
                  </a:lnTo>
                  <a:lnTo>
                    <a:pt x="2166" y="1697"/>
                  </a:lnTo>
                  <a:lnTo>
                    <a:pt x="2144" y="1649"/>
                  </a:lnTo>
                  <a:lnTo>
                    <a:pt x="2137" y="1641"/>
                  </a:lnTo>
                  <a:lnTo>
                    <a:pt x="2137" y="1633"/>
                  </a:lnTo>
                  <a:lnTo>
                    <a:pt x="2144" y="1597"/>
                  </a:lnTo>
                  <a:lnTo>
                    <a:pt x="2144" y="1561"/>
                  </a:lnTo>
                  <a:lnTo>
                    <a:pt x="2144" y="1532"/>
                  </a:lnTo>
                  <a:lnTo>
                    <a:pt x="2144" y="1524"/>
                  </a:lnTo>
                  <a:lnTo>
                    <a:pt x="2158" y="1517"/>
                  </a:lnTo>
                  <a:lnTo>
                    <a:pt x="2182" y="1489"/>
                  </a:lnTo>
                  <a:lnTo>
                    <a:pt x="2233" y="1444"/>
                  </a:lnTo>
                  <a:lnTo>
                    <a:pt x="2250" y="1424"/>
                  </a:lnTo>
                  <a:lnTo>
                    <a:pt x="2250" y="1408"/>
                  </a:lnTo>
                  <a:lnTo>
                    <a:pt x="2259" y="1396"/>
                  </a:lnTo>
                  <a:lnTo>
                    <a:pt x="2280" y="1380"/>
                  </a:lnTo>
                  <a:lnTo>
                    <a:pt x="2326" y="1352"/>
                  </a:lnTo>
                  <a:lnTo>
                    <a:pt x="2355" y="1336"/>
                  </a:lnTo>
                  <a:lnTo>
                    <a:pt x="2364" y="1299"/>
                  </a:lnTo>
                  <a:lnTo>
                    <a:pt x="2364" y="1272"/>
                  </a:lnTo>
                  <a:lnTo>
                    <a:pt x="2347" y="1251"/>
                  </a:lnTo>
                  <a:lnTo>
                    <a:pt x="2326" y="1244"/>
                  </a:lnTo>
                  <a:lnTo>
                    <a:pt x="2287" y="1228"/>
                  </a:lnTo>
                  <a:lnTo>
                    <a:pt x="2233" y="1216"/>
                  </a:lnTo>
                  <a:lnTo>
                    <a:pt x="2195" y="1236"/>
                  </a:lnTo>
                  <a:lnTo>
                    <a:pt x="2166" y="1251"/>
                  </a:lnTo>
                  <a:lnTo>
                    <a:pt x="2158" y="1288"/>
                  </a:lnTo>
                  <a:lnTo>
                    <a:pt x="2158" y="1324"/>
                  </a:lnTo>
                  <a:lnTo>
                    <a:pt x="2158" y="1360"/>
                  </a:lnTo>
                  <a:lnTo>
                    <a:pt x="2158" y="1396"/>
                  </a:lnTo>
                  <a:lnTo>
                    <a:pt x="2137" y="1416"/>
                  </a:lnTo>
                  <a:lnTo>
                    <a:pt x="2107" y="1432"/>
                  </a:lnTo>
                  <a:lnTo>
                    <a:pt x="2052" y="1469"/>
                  </a:lnTo>
                  <a:lnTo>
                    <a:pt x="2023" y="1481"/>
                  </a:lnTo>
                  <a:lnTo>
                    <a:pt x="2006" y="1496"/>
                  </a:lnTo>
                  <a:lnTo>
                    <a:pt x="1985" y="1524"/>
                  </a:lnTo>
                  <a:lnTo>
                    <a:pt x="1976" y="1569"/>
                  </a:lnTo>
                  <a:lnTo>
                    <a:pt x="1955" y="1661"/>
                  </a:lnTo>
                  <a:lnTo>
                    <a:pt x="1955" y="1697"/>
                  </a:lnTo>
                  <a:lnTo>
                    <a:pt x="1976" y="1721"/>
                  </a:lnTo>
                  <a:lnTo>
                    <a:pt x="2023" y="1769"/>
                  </a:lnTo>
                  <a:lnTo>
                    <a:pt x="2031" y="1785"/>
                  </a:lnTo>
                  <a:lnTo>
                    <a:pt x="2023" y="1805"/>
                  </a:lnTo>
                  <a:lnTo>
                    <a:pt x="1994" y="1822"/>
                  </a:lnTo>
                  <a:lnTo>
                    <a:pt x="1968" y="1850"/>
                  </a:lnTo>
                  <a:lnTo>
                    <a:pt x="1938" y="1866"/>
                  </a:lnTo>
                  <a:lnTo>
                    <a:pt x="1931" y="1894"/>
                  </a:lnTo>
                  <a:lnTo>
                    <a:pt x="1917" y="1922"/>
                  </a:lnTo>
                  <a:lnTo>
                    <a:pt x="1917" y="1950"/>
                  </a:lnTo>
                  <a:lnTo>
                    <a:pt x="1917" y="1974"/>
                  </a:lnTo>
                  <a:lnTo>
                    <a:pt x="1917" y="2002"/>
                  </a:lnTo>
                  <a:lnTo>
                    <a:pt x="1871" y="2075"/>
                  </a:lnTo>
                  <a:lnTo>
                    <a:pt x="1854" y="2110"/>
                  </a:lnTo>
                  <a:lnTo>
                    <a:pt x="1833" y="2130"/>
                  </a:lnTo>
                  <a:lnTo>
                    <a:pt x="1779" y="2155"/>
                  </a:lnTo>
                  <a:lnTo>
                    <a:pt x="1766" y="2147"/>
                  </a:lnTo>
                  <a:lnTo>
                    <a:pt x="1758" y="2139"/>
                  </a:lnTo>
                  <a:lnTo>
                    <a:pt x="1741" y="2110"/>
                  </a:lnTo>
                  <a:lnTo>
                    <a:pt x="1728" y="2058"/>
                  </a:lnTo>
                  <a:lnTo>
                    <a:pt x="1720" y="2010"/>
                  </a:lnTo>
                  <a:lnTo>
                    <a:pt x="1720" y="1994"/>
                  </a:lnTo>
                  <a:lnTo>
                    <a:pt x="1711" y="1994"/>
                  </a:lnTo>
                  <a:lnTo>
                    <a:pt x="1690" y="1987"/>
                  </a:lnTo>
                  <a:lnTo>
                    <a:pt x="1665" y="1958"/>
                  </a:lnTo>
                  <a:lnTo>
                    <a:pt x="1644" y="1930"/>
                  </a:lnTo>
                  <a:lnTo>
                    <a:pt x="1636" y="1902"/>
                  </a:lnTo>
                  <a:lnTo>
                    <a:pt x="1636" y="1857"/>
                  </a:lnTo>
                  <a:lnTo>
                    <a:pt x="1636" y="1794"/>
                  </a:lnTo>
                  <a:lnTo>
                    <a:pt x="1636" y="1785"/>
                  </a:lnTo>
                  <a:lnTo>
                    <a:pt x="1627" y="1785"/>
                  </a:lnTo>
                  <a:lnTo>
                    <a:pt x="1615" y="1794"/>
                  </a:lnTo>
                  <a:lnTo>
                    <a:pt x="1598" y="1822"/>
                  </a:lnTo>
                  <a:lnTo>
                    <a:pt x="1577" y="1857"/>
                  </a:lnTo>
                  <a:lnTo>
                    <a:pt x="1552" y="1877"/>
                  </a:lnTo>
                  <a:lnTo>
                    <a:pt x="1531" y="1894"/>
                  </a:lnTo>
                  <a:lnTo>
                    <a:pt x="1514" y="1922"/>
                  </a:lnTo>
                  <a:lnTo>
                    <a:pt x="1493" y="1938"/>
                  </a:lnTo>
                  <a:lnTo>
                    <a:pt x="1484" y="1950"/>
                  </a:lnTo>
                  <a:lnTo>
                    <a:pt x="1455" y="1950"/>
                  </a:lnTo>
                  <a:lnTo>
                    <a:pt x="1425" y="1938"/>
                  </a:lnTo>
                  <a:lnTo>
                    <a:pt x="1400" y="1914"/>
                  </a:lnTo>
                  <a:lnTo>
                    <a:pt x="1379" y="1886"/>
                  </a:lnTo>
                  <a:lnTo>
                    <a:pt x="1362" y="1866"/>
                  </a:lnTo>
                  <a:lnTo>
                    <a:pt x="1362" y="1850"/>
                  </a:lnTo>
                  <a:lnTo>
                    <a:pt x="1362" y="1814"/>
                  </a:lnTo>
                  <a:lnTo>
                    <a:pt x="1362" y="1785"/>
                  </a:lnTo>
                  <a:lnTo>
                    <a:pt x="1362" y="1777"/>
                  </a:lnTo>
                  <a:lnTo>
                    <a:pt x="1350" y="1777"/>
                  </a:lnTo>
                  <a:lnTo>
                    <a:pt x="1332" y="1769"/>
                  </a:lnTo>
                  <a:lnTo>
                    <a:pt x="1311" y="1721"/>
                  </a:lnTo>
                  <a:lnTo>
                    <a:pt x="1311" y="1685"/>
                  </a:lnTo>
                  <a:lnTo>
                    <a:pt x="1304" y="1677"/>
                  </a:lnTo>
                  <a:lnTo>
                    <a:pt x="1295" y="1669"/>
                  </a:lnTo>
                  <a:lnTo>
                    <a:pt x="1287" y="1661"/>
                  </a:lnTo>
                  <a:lnTo>
                    <a:pt x="1287" y="1649"/>
                  </a:lnTo>
                  <a:lnTo>
                    <a:pt x="1295" y="1633"/>
                  </a:lnTo>
                  <a:lnTo>
                    <a:pt x="1325" y="1597"/>
                  </a:lnTo>
                  <a:lnTo>
                    <a:pt x="1341" y="1577"/>
                  </a:lnTo>
                  <a:lnTo>
                    <a:pt x="1379" y="1552"/>
                  </a:lnTo>
                  <a:lnTo>
                    <a:pt x="1425" y="1524"/>
                  </a:lnTo>
                  <a:lnTo>
                    <a:pt x="1455" y="1517"/>
                  </a:lnTo>
                  <a:lnTo>
                    <a:pt x="1501" y="1496"/>
                  </a:lnTo>
                  <a:lnTo>
                    <a:pt x="1531" y="1481"/>
                  </a:lnTo>
                  <a:lnTo>
                    <a:pt x="1552" y="1461"/>
                  </a:lnTo>
                  <a:lnTo>
                    <a:pt x="1589" y="1408"/>
                  </a:lnTo>
                  <a:lnTo>
                    <a:pt x="1627" y="1372"/>
                  </a:lnTo>
                  <a:lnTo>
                    <a:pt x="1665" y="1324"/>
                  </a:lnTo>
                  <a:lnTo>
                    <a:pt x="1703" y="1251"/>
                  </a:lnTo>
                  <a:lnTo>
                    <a:pt x="1741" y="1179"/>
                  </a:lnTo>
                  <a:lnTo>
                    <a:pt x="1779" y="1136"/>
                  </a:lnTo>
                  <a:lnTo>
                    <a:pt x="1804" y="1099"/>
                  </a:lnTo>
                  <a:lnTo>
                    <a:pt x="1825" y="1083"/>
                  </a:lnTo>
                  <a:lnTo>
                    <a:pt x="1833" y="1071"/>
                  </a:lnTo>
                  <a:lnTo>
                    <a:pt x="1842" y="1047"/>
                  </a:lnTo>
                  <a:lnTo>
                    <a:pt x="1871" y="1011"/>
                  </a:lnTo>
                  <a:lnTo>
                    <a:pt x="1910" y="963"/>
                  </a:lnTo>
                  <a:lnTo>
                    <a:pt x="1955" y="938"/>
                  </a:lnTo>
                  <a:lnTo>
                    <a:pt x="1985" y="911"/>
                  </a:lnTo>
                  <a:lnTo>
                    <a:pt x="2006" y="891"/>
                  </a:lnTo>
                  <a:lnTo>
                    <a:pt x="2023" y="874"/>
                  </a:lnTo>
                  <a:lnTo>
                    <a:pt x="2044" y="866"/>
                  </a:lnTo>
                  <a:lnTo>
                    <a:pt x="2069" y="866"/>
                  </a:lnTo>
                  <a:lnTo>
                    <a:pt x="2090" y="854"/>
                  </a:lnTo>
                  <a:lnTo>
                    <a:pt x="2128" y="818"/>
                  </a:lnTo>
                  <a:lnTo>
                    <a:pt x="2144" y="803"/>
                  </a:lnTo>
                  <a:lnTo>
                    <a:pt x="2182" y="782"/>
                  </a:lnTo>
                  <a:lnTo>
                    <a:pt x="2221" y="766"/>
                  </a:lnTo>
                  <a:lnTo>
                    <a:pt x="2259" y="746"/>
                  </a:lnTo>
                  <a:lnTo>
                    <a:pt x="2287" y="730"/>
                  </a:lnTo>
                  <a:lnTo>
                    <a:pt x="2308" y="710"/>
                  </a:lnTo>
                  <a:lnTo>
                    <a:pt x="2326" y="710"/>
                  </a:lnTo>
                  <a:lnTo>
                    <a:pt x="2326" y="722"/>
                  </a:lnTo>
                  <a:lnTo>
                    <a:pt x="2317" y="746"/>
                  </a:lnTo>
                  <a:lnTo>
                    <a:pt x="2317" y="794"/>
                  </a:lnTo>
                  <a:lnTo>
                    <a:pt x="2317" y="818"/>
                  </a:lnTo>
                  <a:lnTo>
                    <a:pt x="2317" y="810"/>
                  </a:lnTo>
                  <a:lnTo>
                    <a:pt x="2334" y="782"/>
                  </a:lnTo>
                  <a:lnTo>
                    <a:pt x="2364" y="758"/>
                  </a:lnTo>
                  <a:lnTo>
                    <a:pt x="2372" y="758"/>
                  </a:lnTo>
                  <a:lnTo>
                    <a:pt x="2393" y="758"/>
                  </a:lnTo>
                  <a:lnTo>
                    <a:pt x="2410" y="758"/>
                  </a:lnTo>
                  <a:lnTo>
                    <a:pt x="2423" y="746"/>
                  </a:lnTo>
                  <a:lnTo>
                    <a:pt x="2423" y="758"/>
                  </a:lnTo>
                  <a:lnTo>
                    <a:pt x="2423" y="782"/>
                  </a:lnTo>
                  <a:lnTo>
                    <a:pt x="2431" y="782"/>
                  </a:lnTo>
                  <a:lnTo>
                    <a:pt x="2439" y="758"/>
                  </a:lnTo>
                  <a:lnTo>
                    <a:pt x="2460" y="710"/>
                  </a:lnTo>
                  <a:lnTo>
                    <a:pt x="2469" y="702"/>
                  </a:lnTo>
                  <a:lnTo>
                    <a:pt x="2477" y="722"/>
                  </a:lnTo>
                  <a:lnTo>
                    <a:pt x="2486" y="738"/>
                  </a:lnTo>
                  <a:lnTo>
                    <a:pt x="2507" y="746"/>
                  </a:lnTo>
                  <a:lnTo>
                    <a:pt x="2536" y="758"/>
                  </a:lnTo>
                  <a:lnTo>
                    <a:pt x="2561" y="758"/>
                  </a:lnTo>
                  <a:lnTo>
                    <a:pt x="2582" y="766"/>
                  </a:lnTo>
                  <a:lnTo>
                    <a:pt x="2599" y="774"/>
                  </a:lnTo>
                  <a:lnTo>
                    <a:pt x="2599" y="803"/>
                  </a:lnTo>
                  <a:lnTo>
                    <a:pt x="2612" y="846"/>
                  </a:lnTo>
                  <a:lnTo>
                    <a:pt x="2650" y="846"/>
                  </a:lnTo>
                  <a:lnTo>
                    <a:pt x="2763" y="874"/>
                  </a:lnTo>
                  <a:lnTo>
                    <a:pt x="2826" y="891"/>
                  </a:lnTo>
                  <a:lnTo>
                    <a:pt x="2914" y="926"/>
                  </a:lnTo>
                  <a:lnTo>
                    <a:pt x="2999" y="963"/>
                  </a:lnTo>
                  <a:lnTo>
                    <a:pt x="3092" y="1011"/>
                  </a:lnTo>
                  <a:lnTo>
                    <a:pt x="3158" y="1063"/>
                  </a:lnTo>
                  <a:lnTo>
                    <a:pt x="3179" y="1083"/>
                  </a:lnTo>
                  <a:lnTo>
                    <a:pt x="3188" y="1099"/>
                  </a:lnTo>
                  <a:lnTo>
                    <a:pt x="3188" y="1119"/>
                  </a:lnTo>
                  <a:lnTo>
                    <a:pt x="3179" y="1127"/>
                  </a:lnTo>
                  <a:lnTo>
                    <a:pt x="3150" y="1143"/>
                  </a:lnTo>
                  <a:lnTo>
                    <a:pt x="3092" y="1156"/>
                  </a:lnTo>
                  <a:lnTo>
                    <a:pt x="3036" y="1163"/>
                  </a:lnTo>
                  <a:lnTo>
                    <a:pt x="2902" y="1156"/>
                  </a:lnTo>
                  <a:lnTo>
                    <a:pt x="2818" y="1143"/>
                  </a:lnTo>
                  <a:lnTo>
                    <a:pt x="2780" y="1143"/>
                  </a:lnTo>
                  <a:lnTo>
                    <a:pt x="2772" y="1143"/>
                  </a:lnTo>
                  <a:lnTo>
                    <a:pt x="2780" y="1143"/>
                  </a:lnTo>
                  <a:lnTo>
                    <a:pt x="2809" y="1199"/>
                  </a:lnTo>
                  <a:lnTo>
                    <a:pt x="2839" y="1251"/>
                  </a:lnTo>
                  <a:lnTo>
                    <a:pt x="2877" y="1324"/>
                  </a:lnTo>
                  <a:lnTo>
                    <a:pt x="2893" y="1352"/>
                  </a:lnTo>
                  <a:lnTo>
                    <a:pt x="2923" y="1380"/>
                  </a:lnTo>
                  <a:lnTo>
                    <a:pt x="2940" y="1396"/>
                  </a:lnTo>
                  <a:lnTo>
                    <a:pt x="2970" y="1408"/>
                  </a:lnTo>
                  <a:lnTo>
                    <a:pt x="3007" y="1408"/>
                  </a:lnTo>
                  <a:lnTo>
                    <a:pt x="3029" y="1408"/>
                  </a:lnTo>
                  <a:lnTo>
                    <a:pt x="3015" y="1388"/>
                  </a:lnTo>
                  <a:lnTo>
                    <a:pt x="2978" y="1324"/>
                  </a:lnTo>
                  <a:lnTo>
                    <a:pt x="2970" y="1308"/>
                  </a:lnTo>
                  <a:lnTo>
                    <a:pt x="2970" y="1288"/>
                  </a:lnTo>
                  <a:lnTo>
                    <a:pt x="2970" y="1279"/>
                  </a:lnTo>
                  <a:lnTo>
                    <a:pt x="2991" y="1279"/>
                  </a:lnTo>
                  <a:lnTo>
                    <a:pt x="3036" y="1288"/>
                  </a:lnTo>
                  <a:lnTo>
                    <a:pt x="3104" y="1308"/>
                  </a:lnTo>
                  <a:lnTo>
                    <a:pt x="3129" y="1308"/>
                  </a:lnTo>
                  <a:lnTo>
                    <a:pt x="3150" y="1299"/>
                  </a:lnTo>
                  <a:lnTo>
                    <a:pt x="3158" y="1288"/>
                  </a:lnTo>
                  <a:lnTo>
                    <a:pt x="3167" y="1272"/>
                  </a:lnTo>
                  <a:lnTo>
                    <a:pt x="3179" y="1244"/>
                  </a:lnTo>
                  <a:lnTo>
                    <a:pt x="3197" y="1216"/>
                  </a:lnTo>
                  <a:lnTo>
                    <a:pt x="3226" y="1191"/>
                  </a:lnTo>
                  <a:lnTo>
                    <a:pt x="3263" y="1171"/>
                  </a:lnTo>
                  <a:lnTo>
                    <a:pt x="3302" y="1163"/>
                  </a:lnTo>
                  <a:lnTo>
                    <a:pt x="3319" y="1179"/>
                  </a:lnTo>
                  <a:lnTo>
                    <a:pt x="3331" y="1191"/>
                  </a:lnTo>
                  <a:lnTo>
                    <a:pt x="3340" y="1199"/>
                  </a:lnTo>
                  <a:lnTo>
                    <a:pt x="3340" y="1179"/>
                  </a:lnTo>
                  <a:lnTo>
                    <a:pt x="3348" y="1127"/>
                  </a:lnTo>
                  <a:lnTo>
                    <a:pt x="3340" y="1055"/>
                  </a:lnTo>
                  <a:lnTo>
                    <a:pt x="3331" y="1019"/>
                  </a:lnTo>
                  <a:lnTo>
                    <a:pt x="3310" y="991"/>
                  </a:lnTo>
                  <a:lnTo>
                    <a:pt x="3293" y="963"/>
                  </a:lnTo>
                  <a:lnTo>
                    <a:pt x="3302" y="955"/>
                  </a:lnTo>
                  <a:lnTo>
                    <a:pt x="3319" y="946"/>
                  </a:lnTo>
                  <a:lnTo>
                    <a:pt x="3348" y="955"/>
                  </a:lnTo>
                  <a:lnTo>
                    <a:pt x="3385" y="963"/>
                  </a:lnTo>
                  <a:lnTo>
                    <a:pt x="3415" y="991"/>
                  </a:lnTo>
                  <a:lnTo>
                    <a:pt x="3432" y="1019"/>
                  </a:lnTo>
                  <a:lnTo>
                    <a:pt x="3445" y="1063"/>
                  </a:lnTo>
                  <a:lnTo>
                    <a:pt x="3453" y="1099"/>
                  </a:lnTo>
                  <a:lnTo>
                    <a:pt x="3470" y="1107"/>
                  </a:lnTo>
                  <a:lnTo>
                    <a:pt x="3499" y="1107"/>
                  </a:lnTo>
                  <a:lnTo>
                    <a:pt x="3529" y="1091"/>
                  </a:lnTo>
                  <a:lnTo>
                    <a:pt x="3613" y="1047"/>
                  </a:lnTo>
                  <a:lnTo>
                    <a:pt x="3697" y="991"/>
                  </a:lnTo>
                  <a:lnTo>
                    <a:pt x="3748" y="975"/>
                  </a:lnTo>
                  <a:lnTo>
                    <a:pt x="3802" y="955"/>
                  </a:lnTo>
                  <a:lnTo>
                    <a:pt x="3907" y="938"/>
                  </a:lnTo>
                  <a:lnTo>
                    <a:pt x="4021" y="938"/>
                  </a:lnTo>
                  <a:lnTo>
                    <a:pt x="4068" y="946"/>
                  </a:lnTo>
                  <a:lnTo>
                    <a:pt x="4105" y="955"/>
                  </a:lnTo>
                  <a:lnTo>
                    <a:pt x="4173" y="975"/>
                  </a:lnTo>
                  <a:lnTo>
                    <a:pt x="4211" y="975"/>
                  </a:lnTo>
                  <a:lnTo>
                    <a:pt x="4211" y="963"/>
                  </a:lnTo>
                  <a:lnTo>
                    <a:pt x="4211" y="955"/>
                  </a:lnTo>
                  <a:lnTo>
                    <a:pt x="4173" y="911"/>
                  </a:lnTo>
                  <a:lnTo>
                    <a:pt x="4089" y="818"/>
                  </a:lnTo>
                  <a:lnTo>
                    <a:pt x="4059" y="782"/>
                  </a:lnTo>
                  <a:lnTo>
                    <a:pt x="4076" y="794"/>
                  </a:lnTo>
                  <a:lnTo>
                    <a:pt x="4134" y="810"/>
                  </a:lnTo>
                  <a:lnTo>
                    <a:pt x="4227" y="830"/>
                  </a:lnTo>
                  <a:lnTo>
                    <a:pt x="4340" y="830"/>
                  </a:lnTo>
                  <a:lnTo>
                    <a:pt x="4400" y="838"/>
                  </a:lnTo>
                  <a:lnTo>
                    <a:pt x="4446" y="846"/>
                  </a:lnTo>
                  <a:lnTo>
                    <a:pt x="4484" y="866"/>
                  </a:lnTo>
                  <a:lnTo>
                    <a:pt x="4522" y="883"/>
                  </a:lnTo>
                  <a:lnTo>
                    <a:pt x="4560" y="918"/>
                  </a:lnTo>
                  <a:lnTo>
                    <a:pt x="4581" y="938"/>
                  </a:lnTo>
                  <a:lnTo>
                    <a:pt x="4551" y="903"/>
                  </a:lnTo>
                  <a:lnTo>
                    <a:pt x="4522" y="838"/>
                  </a:lnTo>
                  <a:lnTo>
                    <a:pt x="4492" y="746"/>
                  </a:lnTo>
                  <a:lnTo>
                    <a:pt x="4476" y="702"/>
                  </a:lnTo>
                  <a:lnTo>
                    <a:pt x="4476" y="658"/>
                  </a:lnTo>
                  <a:lnTo>
                    <a:pt x="4476" y="630"/>
                  </a:lnTo>
                  <a:lnTo>
                    <a:pt x="4492" y="601"/>
                  </a:lnTo>
                  <a:lnTo>
                    <a:pt x="4522" y="578"/>
                  </a:lnTo>
                  <a:lnTo>
                    <a:pt x="4560" y="565"/>
                  </a:lnTo>
                  <a:lnTo>
                    <a:pt x="4673" y="541"/>
                  </a:lnTo>
                  <a:lnTo>
                    <a:pt x="4732" y="530"/>
                  </a:lnTo>
                  <a:lnTo>
                    <a:pt x="4778" y="530"/>
                  </a:lnTo>
                  <a:lnTo>
                    <a:pt x="4817" y="541"/>
                  </a:lnTo>
                  <a:lnTo>
                    <a:pt x="4846" y="550"/>
                  </a:lnTo>
                  <a:lnTo>
                    <a:pt x="4892" y="585"/>
                  </a:lnTo>
                  <a:lnTo>
                    <a:pt x="4939" y="638"/>
                  </a:lnTo>
                  <a:lnTo>
                    <a:pt x="4960" y="658"/>
                  </a:lnTo>
                  <a:lnTo>
                    <a:pt x="4988" y="658"/>
                  </a:lnTo>
                  <a:lnTo>
                    <a:pt x="5014" y="638"/>
                  </a:lnTo>
                  <a:lnTo>
                    <a:pt x="5044" y="613"/>
                  </a:lnTo>
                  <a:lnTo>
                    <a:pt x="5119" y="530"/>
                  </a:lnTo>
                  <a:lnTo>
                    <a:pt x="5178" y="493"/>
                  </a:lnTo>
                  <a:lnTo>
                    <a:pt x="5241" y="469"/>
                  </a:lnTo>
                  <a:lnTo>
                    <a:pt x="5355" y="433"/>
                  </a:lnTo>
                  <a:lnTo>
                    <a:pt x="5422" y="421"/>
                  </a:lnTo>
                  <a:lnTo>
                    <a:pt x="5452" y="433"/>
                  </a:lnTo>
                  <a:lnTo>
                    <a:pt x="5460" y="433"/>
                  </a:lnTo>
                  <a:lnTo>
                    <a:pt x="5443" y="333"/>
                  </a:lnTo>
                  <a:lnTo>
                    <a:pt x="5443" y="297"/>
                  </a:lnTo>
                  <a:lnTo>
                    <a:pt x="5460" y="276"/>
                  </a:lnTo>
                  <a:lnTo>
                    <a:pt x="5498" y="260"/>
                  </a:lnTo>
                  <a:lnTo>
                    <a:pt x="5544" y="240"/>
                  </a:lnTo>
                  <a:lnTo>
                    <a:pt x="5671" y="216"/>
                  </a:lnTo>
                  <a:lnTo>
                    <a:pt x="5831" y="204"/>
                  </a:lnTo>
                  <a:lnTo>
                    <a:pt x="5974" y="188"/>
                  </a:lnTo>
                  <a:lnTo>
                    <a:pt x="6050" y="180"/>
                  </a:lnTo>
                  <a:lnTo>
                    <a:pt x="6075" y="160"/>
                  </a:lnTo>
                  <a:lnTo>
                    <a:pt x="6096" y="144"/>
                  </a:lnTo>
                  <a:lnTo>
                    <a:pt x="6113" y="124"/>
                  </a:lnTo>
                  <a:lnTo>
                    <a:pt x="6126" y="88"/>
                  </a:lnTo>
                  <a:lnTo>
                    <a:pt x="6134" y="60"/>
                  </a:lnTo>
                  <a:lnTo>
                    <a:pt x="6151" y="35"/>
                  </a:lnTo>
                  <a:lnTo>
                    <a:pt x="6172" y="15"/>
                  </a:lnTo>
                  <a:lnTo>
                    <a:pt x="6188" y="7"/>
                  </a:lnTo>
                  <a:lnTo>
                    <a:pt x="6218" y="0"/>
                  </a:lnTo>
                  <a:lnTo>
                    <a:pt x="6239" y="0"/>
                  </a:lnTo>
                  <a:lnTo>
                    <a:pt x="6239" y="23"/>
                  </a:lnTo>
                  <a:lnTo>
                    <a:pt x="6248" y="44"/>
                  </a:lnTo>
                  <a:lnTo>
                    <a:pt x="6277" y="72"/>
                  </a:lnTo>
                  <a:lnTo>
                    <a:pt x="6315" y="88"/>
                  </a:lnTo>
                  <a:lnTo>
                    <a:pt x="6370" y="115"/>
                  </a:lnTo>
                  <a:lnTo>
                    <a:pt x="6445" y="124"/>
                  </a:lnTo>
                  <a:lnTo>
                    <a:pt x="6551" y="132"/>
                  </a:lnTo>
                  <a:lnTo>
                    <a:pt x="6656" y="144"/>
                  </a:lnTo>
                  <a:lnTo>
                    <a:pt x="6719" y="152"/>
                  </a:lnTo>
                  <a:lnTo>
                    <a:pt x="6757" y="168"/>
                  </a:lnTo>
                  <a:lnTo>
                    <a:pt x="6778" y="188"/>
                  </a:lnTo>
                  <a:lnTo>
                    <a:pt x="6778" y="204"/>
                  </a:lnTo>
                  <a:lnTo>
                    <a:pt x="6778" y="232"/>
                  </a:lnTo>
                  <a:lnTo>
                    <a:pt x="6757" y="276"/>
                  </a:lnTo>
                  <a:lnTo>
                    <a:pt x="6693" y="377"/>
                  </a:lnTo>
                  <a:lnTo>
                    <a:pt x="6656" y="421"/>
                  </a:lnTo>
                  <a:lnTo>
                    <a:pt x="6618" y="449"/>
                  </a:lnTo>
                  <a:lnTo>
                    <a:pt x="6580" y="477"/>
                  </a:lnTo>
                  <a:lnTo>
                    <a:pt x="6551" y="485"/>
                  </a:lnTo>
                  <a:lnTo>
                    <a:pt x="6513" y="493"/>
                  </a:lnTo>
                  <a:lnTo>
                    <a:pt x="6492" y="493"/>
                  </a:lnTo>
                  <a:lnTo>
                    <a:pt x="6580" y="477"/>
                  </a:lnTo>
                  <a:lnTo>
                    <a:pt x="6778" y="449"/>
                  </a:lnTo>
                  <a:lnTo>
                    <a:pt x="6883" y="441"/>
                  </a:lnTo>
                  <a:lnTo>
                    <a:pt x="6984" y="441"/>
                  </a:lnTo>
                  <a:lnTo>
                    <a:pt x="7081" y="449"/>
                  </a:lnTo>
                  <a:lnTo>
                    <a:pt x="7119" y="457"/>
                  </a:lnTo>
                  <a:lnTo>
                    <a:pt x="7135" y="469"/>
                  </a:lnTo>
                  <a:lnTo>
                    <a:pt x="7185" y="493"/>
                  </a:lnTo>
                  <a:lnTo>
                    <a:pt x="7211" y="513"/>
                  </a:lnTo>
                  <a:lnTo>
                    <a:pt x="7232" y="513"/>
                  </a:lnTo>
                  <a:lnTo>
                    <a:pt x="7262" y="505"/>
                  </a:lnTo>
                  <a:lnTo>
                    <a:pt x="7308" y="477"/>
                  </a:lnTo>
                  <a:lnTo>
                    <a:pt x="7400" y="421"/>
                  </a:lnTo>
                  <a:lnTo>
                    <a:pt x="7451" y="397"/>
                  </a:lnTo>
                  <a:lnTo>
                    <a:pt x="7497" y="397"/>
                  </a:lnTo>
                  <a:lnTo>
                    <a:pt x="7543" y="397"/>
                  </a:lnTo>
                  <a:lnTo>
                    <a:pt x="7573" y="421"/>
                  </a:lnTo>
                  <a:lnTo>
                    <a:pt x="7611" y="449"/>
                  </a:lnTo>
                  <a:lnTo>
                    <a:pt x="7641" y="493"/>
                  </a:lnTo>
                  <a:lnTo>
                    <a:pt x="7716" y="613"/>
                  </a:lnTo>
                  <a:lnTo>
                    <a:pt x="7754" y="666"/>
                  </a:lnTo>
                  <a:lnTo>
                    <a:pt x="7779" y="686"/>
                  </a:lnTo>
                  <a:lnTo>
                    <a:pt x="7800" y="686"/>
                  </a:lnTo>
                  <a:lnTo>
                    <a:pt x="7829" y="666"/>
                  </a:lnTo>
                  <a:lnTo>
                    <a:pt x="7847" y="650"/>
                  </a:lnTo>
                  <a:lnTo>
                    <a:pt x="7876" y="630"/>
                  </a:lnTo>
                  <a:lnTo>
                    <a:pt x="7905" y="621"/>
                  </a:lnTo>
                  <a:lnTo>
                    <a:pt x="7943" y="630"/>
                  </a:lnTo>
                  <a:lnTo>
                    <a:pt x="7981" y="650"/>
                  </a:lnTo>
                  <a:lnTo>
                    <a:pt x="8036" y="658"/>
                  </a:lnTo>
                  <a:lnTo>
                    <a:pt x="8082" y="650"/>
                  </a:lnTo>
                  <a:lnTo>
                    <a:pt x="8140" y="650"/>
                  </a:lnTo>
                  <a:lnTo>
                    <a:pt x="8187" y="630"/>
                  </a:lnTo>
                  <a:lnTo>
                    <a:pt x="8225" y="613"/>
                  </a:lnTo>
                  <a:lnTo>
                    <a:pt x="8254" y="585"/>
                  </a:lnTo>
                  <a:lnTo>
                    <a:pt x="8271" y="558"/>
                  </a:lnTo>
                  <a:lnTo>
                    <a:pt x="8292" y="521"/>
                  </a:lnTo>
                  <a:lnTo>
                    <a:pt x="8301" y="521"/>
                  </a:lnTo>
                  <a:lnTo>
                    <a:pt x="8322" y="513"/>
                  </a:lnTo>
                  <a:lnTo>
                    <a:pt x="8376" y="521"/>
                  </a:lnTo>
                  <a:lnTo>
                    <a:pt x="8482" y="530"/>
                  </a:lnTo>
                  <a:lnTo>
                    <a:pt x="8603" y="541"/>
                  </a:lnTo>
                  <a:lnTo>
                    <a:pt x="8725" y="578"/>
                  </a:lnTo>
                  <a:lnTo>
                    <a:pt x="8831" y="613"/>
                  </a:lnTo>
                  <a:lnTo>
                    <a:pt x="8928" y="666"/>
                  </a:lnTo>
                  <a:lnTo>
                    <a:pt x="8982" y="686"/>
                  </a:lnTo>
                  <a:lnTo>
                    <a:pt x="9041" y="686"/>
                  </a:lnTo>
                  <a:lnTo>
                    <a:pt x="9172" y="686"/>
                  </a:lnTo>
                  <a:lnTo>
                    <a:pt x="9239" y="686"/>
                  </a:lnTo>
                  <a:lnTo>
                    <a:pt x="9294" y="693"/>
                  </a:lnTo>
                  <a:lnTo>
                    <a:pt x="9352" y="722"/>
                  </a:lnTo>
                  <a:lnTo>
                    <a:pt x="9369" y="738"/>
                  </a:lnTo>
                  <a:lnTo>
                    <a:pt x="9390" y="766"/>
                  </a:lnTo>
                  <a:lnTo>
                    <a:pt x="9428" y="803"/>
                  </a:lnTo>
                  <a:lnTo>
                    <a:pt x="9466" y="818"/>
                  </a:lnTo>
                  <a:lnTo>
                    <a:pt x="9495" y="818"/>
                  </a:lnTo>
                  <a:lnTo>
                    <a:pt x="9533" y="810"/>
                  </a:lnTo>
                  <a:lnTo>
                    <a:pt x="9588" y="794"/>
                  </a:lnTo>
                  <a:lnTo>
                    <a:pt x="9617" y="794"/>
                  </a:lnTo>
                  <a:lnTo>
                    <a:pt x="9647" y="803"/>
                  </a:lnTo>
                  <a:lnTo>
                    <a:pt x="9664" y="810"/>
                  </a:lnTo>
                  <a:lnTo>
                    <a:pt x="9694" y="818"/>
                  </a:lnTo>
                  <a:lnTo>
                    <a:pt x="9760" y="803"/>
                  </a:lnTo>
                  <a:lnTo>
                    <a:pt x="9807" y="794"/>
                  </a:lnTo>
                  <a:lnTo>
                    <a:pt x="9823" y="794"/>
                  </a:lnTo>
                  <a:lnTo>
                    <a:pt x="9837" y="803"/>
                  </a:lnTo>
                  <a:lnTo>
                    <a:pt x="9844" y="810"/>
                  </a:lnTo>
                  <a:lnTo>
                    <a:pt x="9862" y="818"/>
                  </a:lnTo>
                  <a:lnTo>
                    <a:pt x="9912" y="830"/>
                  </a:lnTo>
                  <a:lnTo>
                    <a:pt x="9950" y="818"/>
                  </a:lnTo>
                  <a:lnTo>
                    <a:pt x="9966" y="810"/>
                  </a:lnTo>
                  <a:lnTo>
                    <a:pt x="9979" y="794"/>
                  </a:lnTo>
                  <a:lnTo>
                    <a:pt x="9987" y="782"/>
                  </a:lnTo>
                  <a:lnTo>
                    <a:pt x="10005" y="774"/>
                  </a:lnTo>
                  <a:lnTo>
                    <a:pt x="10064" y="774"/>
                  </a:lnTo>
                  <a:lnTo>
                    <a:pt x="10261" y="782"/>
                  </a:lnTo>
                  <a:lnTo>
                    <a:pt x="10320" y="782"/>
                  </a:lnTo>
                  <a:lnTo>
                    <a:pt x="10366" y="794"/>
                  </a:lnTo>
                  <a:lnTo>
                    <a:pt x="10450" y="818"/>
                  </a:lnTo>
                  <a:lnTo>
                    <a:pt x="10585" y="903"/>
                  </a:lnTo>
                  <a:lnTo>
                    <a:pt x="10661" y="918"/>
                  </a:lnTo>
                  <a:lnTo>
                    <a:pt x="10736" y="938"/>
                  </a:lnTo>
                  <a:lnTo>
                    <a:pt x="10775" y="946"/>
                  </a:lnTo>
                  <a:lnTo>
                    <a:pt x="10813" y="963"/>
                  </a:lnTo>
                  <a:lnTo>
                    <a:pt x="10850" y="991"/>
                  </a:lnTo>
                  <a:lnTo>
                    <a:pt x="10876" y="1019"/>
                  </a:lnTo>
                  <a:lnTo>
                    <a:pt x="10905" y="1055"/>
                  </a:lnTo>
                  <a:lnTo>
                    <a:pt x="10942" y="1091"/>
                  </a:lnTo>
                  <a:lnTo>
                    <a:pt x="10963" y="1107"/>
                  </a:lnTo>
                  <a:lnTo>
                    <a:pt x="10972" y="1107"/>
                  </a:lnTo>
                  <a:lnTo>
                    <a:pt x="10963" y="1099"/>
                  </a:lnTo>
                  <a:lnTo>
                    <a:pt x="10951" y="1071"/>
                  </a:lnTo>
                  <a:lnTo>
                    <a:pt x="10942" y="1055"/>
                  </a:lnTo>
                  <a:lnTo>
                    <a:pt x="10951" y="1047"/>
                  </a:lnTo>
                  <a:lnTo>
                    <a:pt x="10963" y="1035"/>
                  </a:lnTo>
                  <a:lnTo>
                    <a:pt x="11002" y="1027"/>
                  </a:lnTo>
                  <a:lnTo>
                    <a:pt x="11048" y="1035"/>
                  </a:lnTo>
                  <a:lnTo>
                    <a:pt x="11103" y="1055"/>
                  </a:lnTo>
                  <a:lnTo>
                    <a:pt x="11153" y="1071"/>
                  </a:lnTo>
                  <a:lnTo>
                    <a:pt x="11178" y="1099"/>
                  </a:lnTo>
                  <a:lnTo>
                    <a:pt x="11191" y="1107"/>
                  </a:lnTo>
                  <a:lnTo>
                    <a:pt x="11191" y="1119"/>
                  </a:lnTo>
                  <a:lnTo>
                    <a:pt x="11162" y="1163"/>
                  </a:lnTo>
                  <a:lnTo>
                    <a:pt x="11132" y="1179"/>
                  </a:lnTo>
                  <a:lnTo>
                    <a:pt x="11115" y="1179"/>
                  </a:lnTo>
                  <a:lnTo>
                    <a:pt x="11094" y="1171"/>
                  </a:lnTo>
                  <a:lnTo>
                    <a:pt x="11077" y="1163"/>
                  </a:lnTo>
                  <a:lnTo>
                    <a:pt x="11103" y="1208"/>
                  </a:lnTo>
                  <a:lnTo>
                    <a:pt x="11124" y="1244"/>
                  </a:lnTo>
                  <a:lnTo>
                    <a:pt x="11124" y="1264"/>
                  </a:lnTo>
                  <a:lnTo>
                    <a:pt x="11115" y="1272"/>
                  </a:lnTo>
                  <a:lnTo>
                    <a:pt x="11086" y="1279"/>
                  </a:lnTo>
                  <a:lnTo>
                    <a:pt x="11048" y="1264"/>
                  </a:lnTo>
                  <a:lnTo>
                    <a:pt x="10989" y="1244"/>
                  </a:lnTo>
                  <a:lnTo>
                    <a:pt x="10867" y="1179"/>
                  </a:lnTo>
                  <a:lnTo>
                    <a:pt x="10799" y="1156"/>
                  </a:lnTo>
                  <a:lnTo>
                    <a:pt x="10754" y="1156"/>
                  </a:lnTo>
                  <a:lnTo>
                    <a:pt x="10715" y="1163"/>
                  </a:lnTo>
                  <a:lnTo>
                    <a:pt x="10686" y="1199"/>
                  </a:lnTo>
                  <a:lnTo>
                    <a:pt x="10678" y="1236"/>
                  </a:lnTo>
                  <a:lnTo>
                    <a:pt x="10678" y="1272"/>
                  </a:lnTo>
                  <a:lnTo>
                    <a:pt x="10686" y="1316"/>
                  </a:lnTo>
                  <a:lnTo>
                    <a:pt x="10707" y="1344"/>
                  </a:lnTo>
                  <a:lnTo>
                    <a:pt x="10775" y="1432"/>
                  </a:lnTo>
                  <a:lnTo>
                    <a:pt x="10792" y="1469"/>
                  </a:lnTo>
                  <a:lnTo>
                    <a:pt x="10715" y="1469"/>
                  </a:lnTo>
                  <a:lnTo>
                    <a:pt x="10640" y="1481"/>
                  </a:lnTo>
                  <a:lnTo>
                    <a:pt x="10602" y="1496"/>
                  </a:lnTo>
                  <a:lnTo>
                    <a:pt x="10564" y="1504"/>
                  </a:lnTo>
                  <a:lnTo>
                    <a:pt x="10488" y="1552"/>
                  </a:lnTo>
                  <a:lnTo>
                    <a:pt x="10434" y="1605"/>
                  </a:lnTo>
                  <a:lnTo>
                    <a:pt x="10366" y="1669"/>
                  </a:lnTo>
                  <a:lnTo>
                    <a:pt x="10337" y="1661"/>
                  </a:lnTo>
                  <a:lnTo>
                    <a:pt x="10261" y="1649"/>
                  </a:lnTo>
                  <a:lnTo>
                    <a:pt x="10215" y="1641"/>
                  </a:lnTo>
                  <a:lnTo>
                    <a:pt x="10156" y="1649"/>
                  </a:lnTo>
                  <a:lnTo>
                    <a:pt x="10101" y="1669"/>
                  </a:lnTo>
                  <a:lnTo>
                    <a:pt x="10043" y="1697"/>
                  </a:lnTo>
                  <a:lnTo>
                    <a:pt x="10026" y="1721"/>
                  </a:lnTo>
                  <a:lnTo>
                    <a:pt x="10005" y="1749"/>
                  </a:lnTo>
                  <a:lnTo>
                    <a:pt x="10005" y="1785"/>
                  </a:lnTo>
                  <a:lnTo>
                    <a:pt x="10005" y="1822"/>
                  </a:lnTo>
                  <a:lnTo>
                    <a:pt x="10034" y="1894"/>
                  </a:lnTo>
                  <a:lnTo>
                    <a:pt x="10072" y="1958"/>
                  </a:lnTo>
                  <a:lnTo>
                    <a:pt x="10101" y="1994"/>
                  </a:lnTo>
                  <a:lnTo>
                    <a:pt x="10101" y="2010"/>
                  </a:lnTo>
                  <a:lnTo>
                    <a:pt x="10093" y="2022"/>
                  </a:lnTo>
                  <a:lnTo>
                    <a:pt x="10072" y="2038"/>
                  </a:lnTo>
                  <a:lnTo>
                    <a:pt x="10034" y="2082"/>
                  </a:lnTo>
                  <a:lnTo>
                    <a:pt x="10034" y="2102"/>
                  </a:lnTo>
                  <a:lnTo>
                    <a:pt x="10034" y="2119"/>
                  </a:lnTo>
                  <a:lnTo>
                    <a:pt x="10043" y="2130"/>
                  </a:lnTo>
                  <a:lnTo>
                    <a:pt x="10043" y="2147"/>
                  </a:lnTo>
                  <a:lnTo>
                    <a:pt x="10034" y="2167"/>
                  </a:lnTo>
                  <a:lnTo>
                    <a:pt x="9966" y="2263"/>
                  </a:lnTo>
                  <a:lnTo>
                    <a:pt x="9912" y="2335"/>
                  </a:lnTo>
                  <a:lnTo>
                    <a:pt x="9891" y="2383"/>
                  </a:lnTo>
                  <a:lnTo>
                    <a:pt x="9883" y="2400"/>
                  </a:lnTo>
                  <a:lnTo>
                    <a:pt x="9799" y="2275"/>
                  </a:lnTo>
                  <a:lnTo>
                    <a:pt x="9731" y="2155"/>
                  </a:lnTo>
                  <a:lnTo>
                    <a:pt x="9710" y="2095"/>
                  </a:lnTo>
                  <a:lnTo>
                    <a:pt x="9694" y="2030"/>
                  </a:lnTo>
                  <a:lnTo>
                    <a:pt x="9685" y="1974"/>
                  </a:lnTo>
                  <a:lnTo>
                    <a:pt x="9701" y="1922"/>
                  </a:lnTo>
                  <a:lnTo>
                    <a:pt x="9731" y="1857"/>
                  </a:lnTo>
                  <a:lnTo>
                    <a:pt x="9769" y="1805"/>
                  </a:lnTo>
                  <a:lnTo>
                    <a:pt x="9862" y="1697"/>
                  </a:lnTo>
                  <a:lnTo>
                    <a:pt x="9912" y="1633"/>
                  </a:lnTo>
                  <a:lnTo>
                    <a:pt x="9950" y="1577"/>
                  </a:lnTo>
                  <a:lnTo>
                    <a:pt x="9979" y="1524"/>
                  </a:lnTo>
                  <a:lnTo>
                    <a:pt x="9996" y="1496"/>
                  </a:lnTo>
                  <a:lnTo>
                    <a:pt x="9996" y="1481"/>
                  </a:lnTo>
                  <a:lnTo>
                    <a:pt x="9987" y="1469"/>
                  </a:lnTo>
                  <a:lnTo>
                    <a:pt x="9966" y="1469"/>
                  </a:lnTo>
                  <a:lnTo>
                    <a:pt x="9950" y="1481"/>
                  </a:lnTo>
                  <a:lnTo>
                    <a:pt x="9929" y="1504"/>
                  </a:lnTo>
                  <a:lnTo>
                    <a:pt x="9874" y="1561"/>
                  </a:lnTo>
                  <a:lnTo>
                    <a:pt x="9837" y="1577"/>
                  </a:lnTo>
                  <a:lnTo>
                    <a:pt x="9799" y="1589"/>
                  </a:lnTo>
                  <a:lnTo>
                    <a:pt x="9760" y="1577"/>
                  </a:lnTo>
                  <a:lnTo>
                    <a:pt x="9739" y="1569"/>
                  </a:lnTo>
                  <a:lnTo>
                    <a:pt x="9722" y="1552"/>
                  </a:lnTo>
                  <a:lnTo>
                    <a:pt x="9694" y="1524"/>
                  </a:lnTo>
                  <a:lnTo>
                    <a:pt x="9655" y="1524"/>
                  </a:lnTo>
                  <a:lnTo>
                    <a:pt x="9617" y="1532"/>
                  </a:lnTo>
                  <a:lnTo>
                    <a:pt x="9588" y="1561"/>
                  </a:lnTo>
                  <a:lnTo>
                    <a:pt x="9559" y="1597"/>
                  </a:lnTo>
                  <a:lnTo>
                    <a:pt x="9533" y="1641"/>
                  </a:lnTo>
                  <a:lnTo>
                    <a:pt x="9495" y="1734"/>
                  </a:lnTo>
                  <a:lnTo>
                    <a:pt x="9495" y="1757"/>
                  </a:lnTo>
                  <a:lnTo>
                    <a:pt x="9474" y="1769"/>
                  </a:lnTo>
                  <a:lnTo>
                    <a:pt x="9428" y="1785"/>
                  </a:lnTo>
                  <a:lnTo>
                    <a:pt x="9369" y="1794"/>
                  </a:lnTo>
                  <a:lnTo>
                    <a:pt x="9306" y="1785"/>
                  </a:lnTo>
                  <a:lnTo>
                    <a:pt x="9134" y="1769"/>
                  </a:lnTo>
                  <a:lnTo>
                    <a:pt x="9050" y="1757"/>
                  </a:lnTo>
                  <a:lnTo>
                    <a:pt x="8966" y="1757"/>
                  </a:lnTo>
                  <a:lnTo>
                    <a:pt x="8889" y="1757"/>
                  </a:lnTo>
                  <a:lnTo>
                    <a:pt x="8831" y="1777"/>
                  </a:lnTo>
                  <a:lnTo>
                    <a:pt x="8793" y="1805"/>
                  </a:lnTo>
                  <a:lnTo>
                    <a:pt x="8776" y="1850"/>
                  </a:lnTo>
                  <a:lnTo>
                    <a:pt x="8718" y="1938"/>
                  </a:lnTo>
                  <a:lnTo>
                    <a:pt x="8679" y="2002"/>
                  </a:lnTo>
                  <a:lnTo>
                    <a:pt x="8633" y="2067"/>
                  </a:lnTo>
                  <a:lnTo>
                    <a:pt x="8566" y="2147"/>
                  </a:lnTo>
                  <a:lnTo>
                    <a:pt x="8566" y="2167"/>
                  </a:lnTo>
                  <a:lnTo>
                    <a:pt x="8587" y="2155"/>
                  </a:lnTo>
                  <a:lnTo>
                    <a:pt x="8633" y="2147"/>
                  </a:lnTo>
                  <a:lnTo>
                    <a:pt x="8650" y="2155"/>
                  </a:lnTo>
                  <a:lnTo>
                    <a:pt x="8671" y="2175"/>
                  </a:lnTo>
                  <a:lnTo>
                    <a:pt x="8688" y="2219"/>
                  </a:lnTo>
                  <a:lnTo>
                    <a:pt x="8700" y="2239"/>
                  </a:lnTo>
                  <a:lnTo>
                    <a:pt x="8718" y="2239"/>
                  </a:lnTo>
                  <a:lnTo>
                    <a:pt x="8755" y="2227"/>
                  </a:lnTo>
                  <a:lnTo>
                    <a:pt x="8814" y="2183"/>
                  </a:lnTo>
                  <a:lnTo>
                    <a:pt x="8831" y="2183"/>
                  </a:lnTo>
                  <a:lnTo>
                    <a:pt x="8852" y="2203"/>
                  </a:lnTo>
                  <a:lnTo>
                    <a:pt x="8877" y="2227"/>
                  </a:lnTo>
                  <a:lnTo>
                    <a:pt x="8898" y="2275"/>
                  </a:lnTo>
                  <a:lnTo>
                    <a:pt x="8945" y="2372"/>
                  </a:lnTo>
                  <a:lnTo>
                    <a:pt x="8953" y="2435"/>
                  </a:lnTo>
                  <a:lnTo>
                    <a:pt x="8966" y="2492"/>
                  </a:lnTo>
                  <a:lnTo>
                    <a:pt x="8974" y="2625"/>
                  </a:lnTo>
                  <a:lnTo>
                    <a:pt x="8974" y="2673"/>
                  </a:lnTo>
                  <a:lnTo>
                    <a:pt x="8966" y="2753"/>
                  </a:lnTo>
                  <a:lnTo>
                    <a:pt x="8945" y="2797"/>
                  </a:lnTo>
                  <a:lnTo>
                    <a:pt x="8936" y="2817"/>
                  </a:lnTo>
                  <a:lnTo>
                    <a:pt x="8915" y="2833"/>
                  </a:lnTo>
                  <a:lnTo>
                    <a:pt x="8907" y="2841"/>
                  </a:lnTo>
                  <a:lnTo>
                    <a:pt x="8877" y="2861"/>
                  </a:lnTo>
                  <a:lnTo>
                    <a:pt x="8860" y="2878"/>
                  </a:lnTo>
                  <a:lnTo>
                    <a:pt x="8852" y="2905"/>
                  </a:lnTo>
                  <a:lnTo>
                    <a:pt x="8823" y="2969"/>
                  </a:lnTo>
                  <a:lnTo>
                    <a:pt x="8776" y="3026"/>
                  </a:lnTo>
                  <a:lnTo>
                    <a:pt x="8746" y="3041"/>
                  </a:lnTo>
                  <a:lnTo>
                    <a:pt x="8718" y="3061"/>
                  </a:lnTo>
                  <a:lnTo>
                    <a:pt x="8679" y="3070"/>
                  </a:lnTo>
                  <a:lnTo>
                    <a:pt x="8641" y="3078"/>
                  </a:lnTo>
                  <a:lnTo>
                    <a:pt x="8575" y="3078"/>
                  </a:lnTo>
                  <a:lnTo>
                    <a:pt x="8557" y="3086"/>
                  </a:lnTo>
                  <a:lnTo>
                    <a:pt x="8536" y="3106"/>
                  </a:lnTo>
                  <a:lnTo>
                    <a:pt x="8528" y="3142"/>
                  </a:lnTo>
                  <a:lnTo>
                    <a:pt x="8519" y="3186"/>
                  </a:lnTo>
                  <a:lnTo>
                    <a:pt x="8511" y="3242"/>
                  </a:lnTo>
                  <a:lnTo>
                    <a:pt x="8490" y="3266"/>
                  </a:lnTo>
                  <a:lnTo>
                    <a:pt x="8473" y="3294"/>
                  </a:lnTo>
                  <a:lnTo>
                    <a:pt x="8435" y="3314"/>
                  </a:lnTo>
                  <a:lnTo>
                    <a:pt x="8423" y="3331"/>
                  </a:lnTo>
                  <a:lnTo>
                    <a:pt x="8435" y="3359"/>
                  </a:lnTo>
                  <a:lnTo>
                    <a:pt x="8482" y="3411"/>
                  </a:lnTo>
                  <a:lnTo>
                    <a:pt x="8519" y="3459"/>
                  </a:lnTo>
                  <a:lnTo>
                    <a:pt x="8549" y="3511"/>
                  </a:lnTo>
                  <a:lnTo>
                    <a:pt x="8575" y="3567"/>
                  </a:lnTo>
                  <a:lnTo>
                    <a:pt x="8587" y="3640"/>
                  </a:lnTo>
                  <a:lnTo>
                    <a:pt x="8575" y="3664"/>
                  </a:lnTo>
                  <a:lnTo>
                    <a:pt x="8557" y="3684"/>
                  </a:lnTo>
                  <a:lnTo>
                    <a:pt x="8536" y="3700"/>
                  </a:lnTo>
                  <a:lnTo>
                    <a:pt x="8511" y="3712"/>
                  </a:lnTo>
                  <a:lnTo>
                    <a:pt x="8482" y="3712"/>
                  </a:lnTo>
                  <a:lnTo>
                    <a:pt x="8461" y="3712"/>
                  </a:lnTo>
                  <a:lnTo>
                    <a:pt x="8444" y="3692"/>
                  </a:lnTo>
                  <a:lnTo>
                    <a:pt x="8435" y="3656"/>
                  </a:lnTo>
                  <a:lnTo>
                    <a:pt x="8435" y="3584"/>
                  </a:lnTo>
                  <a:lnTo>
                    <a:pt x="8444" y="3519"/>
                  </a:lnTo>
                  <a:lnTo>
                    <a:pt x="8435" y="3504"/>
                  </a:lnTo>
                  <a:lnTo>
                    <a:pt x="8423" y="3484"/>
                  </a:lnTo>
                  <a:lnTo>
                    <a:pt x="8406" y="3467"/>
                  </a:lnTo>
                  <a:lnTo>
                    <a:pt x="8368" y="3467"/>
                  </a:lnTo>
                  <a:lnTo>
                    <a:pt x="8309" y="3459"/>
                  </a:lnTo>
                  <a:lnTo>
                    <a:pt x="8301" y="3447"/>
                  </a:lnTo>
                  <a:lnTo>
                    <a:pt x="8292" y="3439"/>
                  </a:lnTo>
                  <a:lnTo>
                    <a:pt x="8301" y="3403"/>
                  </a:lnTo>
                  <a:lnTo>
                    <a:pt x="8292" y="3331"/>
                  </a:lnTo>
                  <a:lnTo>
                    <a:pt x="8292" y="3323"/>
                  </a:lnTo>
                  <a:lnTo>
                    <a:pt x="8284" y="3314"/>
                  </a:lnTo>
                  <a:lnTo>
                    <a:pt x="8271" y="3303"/>
                  </a:lnTo>
                  <a:lnTo>
                    <a:pt x="8254" y="3303"/>
                  </a:lnTo>
                  <a:lnTo>
                    <a:pt x="8217" y="3323"/>
                  </a:lnTo>
                  <a:lnTo>
                    <a:pt x="8179" y="3351"/>
                  </a:lnTo>
                  <a:lnTo>
                    <a:pt x="8133" y="3367"/>
                  </a:lnTo>
                  <a:lnTo>
                    <a:pt x="8103" y="3374"/>
                  </a:lnTo>
                  <a:lnTo>
                    <a:pt x="8082" y="3374"/>
                  </a:lnTo>
                  <a:lnTo>
                    <a:pt x="8074" y="3367"/>
                  </a:lnTo>
                  <a:lnTo>
                    <a:pt x="8065" y="3351"/>
                  </a:lnTo>
                  <a:lnTo>
                    <a:pt x="8065" y="3323"/>
                  </a:lnTo>
                  <a:lnTo>
                    <a:pt x="8065" y="3279"/>
                  </a:lnTo>
                  <a:lnTo>
                    <a:pt x="8056" y="3251"/>
                  </a:lnTo>
                  <a:lnTo>
                    <a:pt x="8044" y="3251"/>
                  </a:lnTo>
                  <a:lnTo>
                    <a:pt x="8027" y="3251"/>
                  </a:lnTo>
                  <a:lnTo>
                    <a:pt x="7981" y="3303"/>
                  </a:lnTo>
                  <a:lnTo>
                    <a:pt x="7905" y="3387"/>
                  </a:lnTo>
                  <a:lnTo>
                    <a:pt x="7876" y="3431"/>
                  </a:lnTo>
                  <a:lnTo>
                    <a:pt x="7876" y="3459"/>
                  </a:lnTo>
                  <a:lnTo>
                    <a:pt x="7892" y="3467"/>
                  </a:lnTo>
                  <a:lnTo>
                    <a:pt x="7922" y="3475"/>
                  </a:lnTo>
                  <a:lnTo>
                    <a:pt x="8019" y="3484"/>
                  </a:lnTo>
                  <a:lnTo>
                    <a:pt x="8112" y="3496"/>
                  </a:lnTo>
                  <a:lnTo>
                    <a:pt x="8140" y="3504"/>
                  </a:lnTo>
                  <a:lnTo>
                    <a:pt x="8149" y="3504"/>
                  </a:lnTo>
                  <a:lnTo>
                    <a:pt x="8149" y="3511"/>
                  </a:lnTo>
                  <a:lnTo>
                    <a:pt x="8103" y="3547"/>
                  </a:lnTo>
                  <a:lnTo>
                    <a:pt x="8074" y="3576"/>
                  </a:lnTo>
                  <a:lnTo>
                    <a:pt x="8044" y="3612"/>
                  </a:lnTo>
                  <a:lnTo>
                    <a:pt x="8036" y="3656"/>
                  </a:lnTo>
                  <a:lnTo>
                    <a:pt x="8036" y="3676"/>
                  </a:lnTo>
                  <a:lnTo>
                    <a:pt x="8036" y="3712"/>
                  </a:lnTo>
                  <a:lnTo>
                    <a:pt x="8056" y="3736"/>
                  </a:lnTo>
                  <a:lnTo>
                    <a:pt x="8074" y="3764"/>
                  </a:lnTo>
                  <a:lnTo>
                    <a:pt x="8133" y="3820"/>
                  </a:lnTo>
                  <a:lnTo>
                    <a:pt x="8149" y="3844"/>
                  </a:lnTo>
                  <a:lnTo>
                    <a:pt x="8170" y="3872"/>
                  </a:lnTo>
                  <a:lnTo>
                    <a:pt x="8179" y="3900"/>
                  </a:lnTo>
                  <a:lnTo>
                    <a:pt x="8179" y="3937"/>
                  </a:lnTo>
                  <a:lnTo>
                    <a:pt x="8170" y="3973"/>
                  </a:lnTo>
                  <a:lnTo>
                    <a:pt x="8158" y="4001"/>
                  </a:lnTo>
                  <a:lnTo>
                    <a:pt x="8133" y="4037"/>
                  </a:lnTo>
                  <a:lnTo>
                    <a:pt x="8170" y="4017"/>
                  </a:lnTo>
                  <a:lnTo>
                    <a:pt x="8196" y="4017"/>
                  </a:lnTo>
                  <a:lnTo>
                    <a:pt x="8217" y="4025"/>
                  </a:lnTo>
                  <a:lnTo>
                    <a:pt x="8225" y="4053"/>
                  </a:lnTo>
                  <a:lnTo>
                    <a:pt x="8225" y="4089"/>
                  </a:lnTo>
                  <a:lnTo>
                    <a:pt x="8217" y="4133"/>
                  </a:lnTo>
                  <a:lnTo>
                    <a:pt x="8196" y="4182"/>
                  </a:lnTo>
                  <a:lnTo>
                    <a:pt x="8170" y="4225"/>
                  </a:lnTo>
                  <a:lnTo>
                    <a:pt x="8140" y="4262"/>
                  </a:lnTo>
                  <a:lnTo>
                    <a:pt x="8112" y="4290"/>
                  </a:lnTo>
                  <a:lnTo>
                    <a:pt x="8103" y="4298"/>
                  </a:lnTo>
                  <a:lnTo>
                    <a:pt x="8103" y="4306"/>
                  </a:lnTo>
                  <a:lnTo>
                    <a:pt x="8103" y="4314"/>
                  </a:lnTo>
                  <a:lnTo>
                    <a:pt x="8112" y="4326"/>
                  </a:lnTo>
                  <a:lnTo>
                    <a:pt x="8112" y="4342"/>
                  </a:lnTo>
                  <a:lnTo>
                    <a:pt x="8095" y="4370"/>
                  </a:lnTo>
                  <a:lnTo>
                    <a:pt x="8065" y="4407"/>
                  </a:lnTo>
                  <a:lnTo>
                    <a:pt x="8019" y="4450"/>
                  </a:lnTo>
                  <a:lnTo>
                    <a:pt x="7981" y="4487"/>
                  </a:lnTo>
                  <a:lnTo>
                    <a:pt x="7905" y="4531"/>
                  </a:lnTo>
                  <a:lnTo>
                    <a:pt x="7817" y="4558"/>
                  </a:lnTo>
                  <a:lnTo>
                    <a:pt x="7741" y="4587"/>
                  </a:lnTo>
                  <a:lnTo>
                    <a:pt x="7704" y="4615"/>
                  </a:lnTo>
                  <a:lnTo>
                    <a:pt x="7678" y="4639"/>
                  </a:lnTo>
                  <a:lnTo>
                    <a:pt x="7641" y="4695"/>
                  </a:lnTo>
                  <a:lnTo>
                    <a:pt x="7620" y="4711"/>
                  </a:lnTo>
                  <a:lnTo>
                    <a:pt x="7611" y="4723"/>
                  </a:lnTo>
                  <a:lnTo>
                    <a:pt x="7590" y="4711"/>
                  </a:lnTo>
                  <a:lnTo>
                    <a:pt x="7573" y="4688"/>
                  </a:lnTo>
                  <a:lnTo>
                    <a:pt x="7552" y="4651"/>
                  </a:lnTo>
                  <a:lnTo>
                    <a:pt x="7535" y="4623"/>
                  </a:lnTo>
                  <a:lnTo>
                    <a:pt x="7514" y="4615"/>
                  </a:lnTo>
                  <a:lnTo>
                    <a:pt x="7489" y="4615"/>
                  </a:lnTo>
                  <a:lnTo>
                    <a:pt x="7468" y="4623"/>
                  </a:lnTo>
                  <a:lnTo>
                    <a:pt x="7438" y="4639"/>
                  </a:lnTo>
                  <a:lnTo>
                    <a:pt x="7384" y="4703"/>
                  </a:lnTo>
                  <a:lnTo>
                    <a:pt x="7354" y="4731"/>
                  </a:lnTo>
                  <a:lnTo>
                    <a:pt x="7346" y="4768"/>
                  </a:lnTo>
                  <a:lnTo>
                    <a:pt x="7346" y="4796"/>
                  </a:lnTo>
                  <a:lnTo>
                    <a:pt x="7354" y="4832"/>
                  </a:lnTo>
                  <a:lnTo>
                    <a:pt x="7384" y="4868"/>
                  </a:lnTo>
                  <a:lnTo>
                    <a:pt x="7413" y="4904"/>
                  </a:lnTo>
                  <a:lnTo>
                    <a:pt x="7497" y="4993"/>
                  </a:lnTo>
                  <a:lnTo>
                    <a:pt x="7543" y="5036"/>
                  </a:lnTo>
                  <a:lnTo>
                    <a:pt x="7564" y="5093"/>
                  </a:lnTo>
                  <a:lnTo>
                    <a:pt x="7581" y="5145"/>
                  </a:lnTo>
                  <a:lnTo>
                    <a:pt x="7581" y="5201"/>
                  </a:lnTo>
                  <a:lnTo>
                    <a:pt x="7573" y="5246"/>
                  </a:lnTo>
                  <a:lnTo>
                    <a:pt x="7552" y="5289"/>
                  </a:lnTo>
                  <a:lnTo>
                    <a:pt x="7535" y="5326"/>
                  </a:lnTo>
                  <a:lnTo>
                    <a:pt x="7506" y="5354"/>
                  </a:lnTo>
                  <a:lnTo>
                    <a:pt x="7392" y="5434"/>
                  </a:lnTo>
                  <a:lnTo>
                    <a:pt x="7346" y="5482"/>
                  </a:lnTo>
                  <a:lnTo>
                    <a:pt x="7299" y="5389"/>
                  </a:lnTo>
                  <a:lnTo>
                    <a:pt x="7232" y="5318"/>
                  </a:lnTo>
                  <a:lnTo>
                    <a:pt x="7203" y="5281"/>
                  </a:lnTo>
                  <a:lnTo>
                    <a:pt x="7164" y="5266"/>
                  </a:lnTo>
                  <a:lnTo>
                    <a:pt x="7098" y="5217"/>
                  </a:lnTo>
                  <a:lnTo>
                    <a:pt x="7060" y="5181"/>
                  </a:lnTo>
                  <a:lnTo>
                    <a:pt x="7042" y="5145"/>
                  </a:lnTo>
                  <a:lnTo>
                    <a:pt x="7035" y="5173"/>
                  </a:lnTo>
                  <a:lnTo>
                    <a:pt x="7021" y="5229"/>
                  </a:lnTo>
                  <a:lnTo>
                    <a:pt x="7021" y="5309"/>
                  </a:lnTo>
                  <a:lnTo>
                    <a:pt x="7035" y="5346"/>
                  </a:lnTo>
                  <a:lnTo>
                    <a:pt x="7051" y="5389"/>
                  </a:lnTo>
                  <a:lnTo>
                    <a:pt x="7060" y="5426"/>
                  </a:lnTo>
                  <a:lnTo>
                    <a:pt x="7060" y="5454"/>
                  </a:lnTo>
                  <a:lnTo>
                    <a:pt x="7051" y="5506"/>
                  </a:lnTo>
                  <a:lnTo>
                    <a:pt x="7042" y="5534"/>
                  </a:lnTo>
                  <a:lnTo>
                    <a:pt x="7051" y="5562"/>
                  </a:lnTo>
                  <a:lnTo>
                    <a:pt x="7081" y="5599"/>
                  </a:lnTo>
                  <a:lnTo>
                    <a:pt x="7127" y="5634"/>
                  </a:lnTo>
                  <a:lnTo>
                    <a:pt x="7185" y="5679"/>
                  </a:lnTo>
                  <a:lnTo>
                    <a:pt x="7224" y="5735"/>
                  </a:lnTo>
                  <a:lnTo>
                    <a:pt x="7287" y="5879"/>
                  </a:lnTo>
                  <a:lnTo>
                    <a:pt x="7337" y="5960"/>
                  </a:lnTo>
                  <a:lnTo>
                    <a:pt x="7346" y="5967"/>
                  </a:lnTo>
                  <a:lnTo>
                    <a:pt x="7337" y="5967"/>
                  </a:lnTo>
                  <a:lnTo>
                    <a:pt x="7316" y="5960"/>
                  </a:lnTo>
                  <a:lnTo>
                    <a:pt x="7262" y="5940"/>
                  </a:lnTo>
                  <a:lnTo>
                    <a:pt x="7173" y="5895"/>
                  </a:lnTo>
                  <a:lnTo>
                    <a:pt x="7127" y="5867"/>
                  </a:lnTo>
                  <a:lnTo>
                    <a:pt x="7110" y="5831"/>
                  </a:lnTo>
                  <a:lnTo>
                    <a:pt x="7098" y="5787"/>
                  </a:lnTo>
                  <a:lnTo>
                    <a:pt x="7089" y="5751"/>
                  </a:lnTo>
                  <a:lnTo>
                    <a:pt x="7089" y="5687"/>
                  </a:lnTo>
                  <a:lnTo>
                    <a:pt x="7089" y="5662"/>
                  </a:lnTo>
                  <a:lnTo>
                    <a:pt x="7072" y="5634"/>
                  </a:lnTo>
                  <a:lnTo>
                    <a:pt x="7021" y="5599"/>
                  </a:lnTo>
                  <a:lnTo>
                    <a:pt x="6984" y="5554"/>
                  </a:lnTo>
                  <a:lnTo>
                    <a:pt x="6967" y="5526"/>
                  </a:lnTo>
                  <a:lnTo>
                    <a:pt x="6946" y="5498"/>
                  </a:lnTo>
                  <a:lnTo>
                    <a:pt x="6937" y="5462"/>
                  </a:lnTo>
                  <a:lnTo>
                    <a:pt x="6929" y="5418"/>
                  </a:lnTo>
                  <a:lnTo>
                    <a:pt x="6929" y="5237"/>
                  </a:lnTo>
                  <a:lnTo>
                    <a:pt x="6921" y="5157"/>
                  </a:lnTo>
                  <a:lnTo>
                    <a:pt x="6908" y="5109"/>
                  </a:lnTo>
                  <a:lnTo>
                    <a:pt x="6892" y="5073"/>
                  </a:lnTo>
                  <a:lnTo>
                    <a:pt x="6883" y="5036"/>
                  </a:lnTo>
                  <a:lnTo>
                    <a:pt x="6871" y="5001"/>
                  </a:lnTo>
                  <a:lnTo>
                    <a:pt x="6862" y="4956"/>
                  </a:lnTo>
                  <a:lnTo>
                    <a:pt x="6853" y="4948"/>
                  </a:lnTo>
                  <a:lnTo>
                    <a:pt x="6845" y="4948"/>
                  </a:lnTo>
                  <a:lnTo>
                    <a:pt x="6778" y="4976"/>
                  </a:lnTo>
                  <a:lnTo>
                    <a:pt x="6740" y="4993"/>
                  </a:lnTo>
                  <a:lnTo>
                    <a:pt x="6710" y="5001"/>
                  </a:lnTo>
                  <a:lnTo>
                    <a:pt x="6693" y="5001"/>
                  </a:lnTo>
                  <a:lnTo>
                    <a:pt x="6672" y="4984"/>
                  </a:lnTo>
                  <a:lnTo>
                    <a:pt x="6665" y="4964"/>
                  </a:lnTo>
                  <a:lnTo>
                    <a:pt x="6665" y="4928"/>
                  </a:lnTo>
                  <a:lnTo>
                    <a:pt x="6665" y="4856"/>
                  </a:lnTo>
                  <a:lnTo>
                    <a:pt x="6656" y="4811"/>
                  </a:lnTo>
                  <a:lnTo>
                    <a:pt x="6635" y="4776"/>
                  </a:lnTo>
                  <a:lnTo>
                    <a:pt x="6618" y="4740"/>
                  </a:lnTo>
                  <a:lnTo>
                    <a:pt x="6588" y="4703"/>
                  </a:lnTo>
                  <a:lnTo>
                    <a:pt x="6521" y="4639"/>
                  </a:lnTo>
                  <a:lnTo>
                    <a:pt x="6454" y="4587"/>
                  </a:lnTo>
                  <a:lnTo>
                    <a:pt x="6416" y="4567"/>
                  </a:lnTo>
                  <a:lnTo>
                    <a:pt x="6391" y="4558"/>
                  </a:lnTo>
                  <a:lnTo>
                    <a:pt x="6361" y="4558"/>
                  </a:lnTo>
                  <a:lnTo>
                    <a:pt x="6323" y="4567"/>
                  </a:lnTo>
                  <a:lnTo>
                    <a:pt x="6265" y="4595"/>
                  </a:lnTo>
                  <a:lnTo>
                    <a:pt x="6209" y="4623"/>
                  </a:lnTo>
                  <a:lnTo>
                    <a:pt x="6188" y="4639"/>
                  </a:lnTo>
                  <a:lnTo>
                    <a:pt x="6180" y="4660"/>
                  </a:lnTo>
                  <a:lnTo>
                    <a:pt x="6151" y="4703"/>
                  </a:lnTo>
                  <a:lnTo>
                    <a:pt x="6143" y="4740"/>
                  </a:lnTo>
                  <a:lnTo>
                    <a:pt x="6113" y="4768"/>
                  </a:lnTo>
                  <a:lnTo>
                    <a:pt x="6087" y="4803"/>
                  </a:lnTo>
                  <a:lnTo>
                    <a:pt x="6038" y="4840"/>
                  </a:lnTo>
                  <a:lnTo>
                    <a:pt x="5991" y="4868"/>
                  </a:lnTo>
                  <a:lnTo>
                    <a:pt x="6000" y="4876"/>
                  </a:lnTo>
                  <a:lnTo>
                    <a:pt x="6000" y="4892"/>
                  </a:lnTo>
                  <a:lnTo>
                    <a:pt x="5974" y="4920"/>
                  </a:lnTo>
                  <a:lnTo>
                    <a:pt x="5916" y="4976"/>
                  </a:lnTo>
                  <a:lnTo>
                    <a:pt x="5860" y="5036"/>
                  </a:lnTo>
                  <a:lnTo>
                    <a:pt x="5831" y="5093"/>
                  </a:lnTo>
                  <a:lnTo>
                    <a:pt x="5810" y="5137"/>
                  </a:lnTo>
                  <a:lnTo>
                    <a:pt x="5823" y="5173"/>
                  </a:lnTo>
                  <a:lnTo>
                    <a:pt x="5839" y="5229"/>
                  </a:lnTo>
                  <a:lnTo>
                    <a:pt x="5848" y="5246"/>
                  </a:lnTo>
                  <a:lnTo>
                    <a:pt x="5848" y="5273"/>
                  </a:lnTo>
                  <a:lnTo>
                    <a:pt x="5802" y="5382"/>
                  </a:lnTo>
                  <a:lnTo>
                    <a:pt x="5794" y="5434"/>
                  </a:lnTo>
                  <a:lnTo>
                    <a:pt x="5785" y="5462"/>
                  </a:lnTo>
                  <a:lnTo>
                    <a:pt x="5764" y="5490"/>
                  </a:lnTo>
                  <a:lnTo>
                    <a:pt x="5717" y="5526"/>
                  </a:lnTo>
                  <a:lnTo>
                    <a:pt x="5689" y="5534"/>
                  </a:lnTo>
                  <a:lnTo>
                    <a:pt x="5659" y="5526"/>
                  </a:lnTo>
                  <a:lnTo>
                    <a:pt x="5642" y="5498"/>
                  </a:lnTo>
                  <a:lnTo>
                    <a:pt x="5604" y="5426"/>
                  </a:lnTo>
                  <a:lnTo>
                    <a:pt x="5573" y="5361"/>
                  </a:lnTo>
                  <a:lnTo>
                    <a:pt x="5519" y="5273"/>
                  </a:lnTo>
                  <a:lnTo>
                    <a:pt x="5498" y="5217"/>
                  </a:lnTo>
                  <a:lnTo>
                    <a:pt x="5489" y="5145"/>
                  </a:lnTo>
                  <a:lnTo>
                    <a:pt x="5481" y="5093"/>
                  </a:lnTo>
                  <a:lnTo>
                    <a:pt x="5468" y="5073"/>
                  </a:lnTo>
                  <a:lnTo>
                    <a:pt x="5460" y="5065"/>
                  </a:lnTo>
                  <a:lnTo>
                    <a:pt x="5422" y="5028"/>
                  </a:lnTo>
                  <a:lnTo>
                    <a:pt x="5384" y="4984"/>
                  </a:lnTo>
                  <a:lnTo>
                    <a:pt x="5367" y="4940"/>
                  </a:lnTo>
                  <a:lnTo>
                    <a:pt x="5346" y="4868"/>
                  </a:lnTo>
                  <a:lnTo>
                    <a:pt x="5338" y="4776"/>
                  </a:lnTo>
                  <a:lnTo>
                    <a:pt x="5330" y="4688"/>
                  </a:lnTo>
                  <a:lnTo>
                    <a:pt x="5316" y="4651"/>
                  </a:lnTo>
                  <a:lnTo>
                    <a:pt x="5316" y="4639"/>
                  </a:lnTo>
                  <a:lnTo>
                    <a:pt x="5309" y="4651"/>
                  </a:lnTo>
                  <a:lnTo>
                    <a:pt x="5292" y="4675"/>
                  </a:lnTo>
                  <a:lnTo>
                    <a:pt x="5271" y="4688"/>
                  </a:lnTo>
                  <a:lnTo>
                    <a:pt x="5253" y="4695"/>
                  </a:lnTo>
                  <a:lnTo>
                    <a:pt x="5224" y="4688"/>
                  </a:lnTo>
                  <a:lnTo>
                    <a:pt x="5195" y="4675"/>
                  </a:lnTo>
                  <a:lnTo>
                    <a:pt x="5178" y="4668"/>
                  </a:lnTo>
                  <a:lnTo>
                    <a:pt x="5157" y="4651"/>
                  </a:lnTo>
                  <a:lnTo>
                    <a:pt x="5140" y="4631"/>
                  </a:lnTo>
                  <a:lnTo>
                    <a:pt x="5140" y="4615"/>
                  </a:lnTo>
                  <a:lnTo>
                    <a:pt x="5149" y="4587"/>
                  </a:lnTo>
                  <a:lnTo>
                    <a:pt x="5140" y="4567"/>
                  </a:lnTo>
                  <a:lnTo>
                    <a:pt x="5110" y="4531"/>
                  </a:lnTo>
                  <a:lnTo>
                    <a:pt x="5073" y="4487"/>
                  </a:lnTo>
                  <a:lnTo>
                    <a:pt x="5014" y="4443"/>
                  </a:lnTo>
                  <a:lnTo>
                    <a:pt x="4967" y="4398"/>
                  </a:lnTo>
                  <a:lnTo>
                    <a:pt x="4930" y="4370"/>
                  </a:lnTo>
                  <a:lnTo>
                    <a:pt x="4921" y="4362"/>
                  </a:lnTo>
                  <a:lnTo>
                    <a:pt x="4901" y="4362"/>
                  </a:lnTo>
                  <a:lnTo>
                    <a:pt x="4883" y="4370"/>
                  </a:lnTo>
                  <a:lnTo>
                    <a:pt x="4854" y="4386"/>
                  </a:lnTo>
                  <a:lnTo>
                    <a:pt x="4817" y="4407"/>
                  </a:lnTo>
                  <a:lnTo>
                    <a:pt x="4787" y="4415"/>
                  </a:lnTo>
                  <a:lnTo>
                    <a:pt x="4757" y="4407"/>
                  </a:lnTo>
                  <a:lnTo>
                    <a:pt x="4719" y="4407"/>
                  </a:lnTo>
                  <a:lnTo>
                    <a:pt x="4673" y="4386"/>
                  </a:lnTo>
                  <a:lnTo>
                    <a:pt x="4644" y="4386"/>
                  </a:lnTo>
                  <a:lnTo>
                    <a:pt x="4627" y="4386"/>
                  </a:lnTo>
                  <a:lnTo>
                    <a:pt x="4581" y="4398"/>
                  </a:lnTo>
                  <a:lnTo>
                    <a:pt x="4522" y="4386"/>
                  </a:lnTo>
                  <a:lnTo>
                    <a:pt x="4467" y="4362"/>
                  </a:lnTo>
                  <a:lnTo>
                    <a:pt x="4400" y="4326"/>
                  </a:lnTo>
                  <a:lnTo>
                    <a:pt x="4370" y="4306"/>
                  </a:lnTo>
                  <a:lnTo>
                    <a:pt x="4333" y="4306"/>
                  </a:lnTo>
                  <a:lnTo>
                    <a:pt x="4265" y="4314"/>
                  </a:lnTo>
                  <a:lnTo>
                    <a:pt x="4227" y="4314"/>
                  </a:lnTo>
                  <a:lnTo>
                    <a:pt x="4181" y="4306"/>
                  </a:lnTo>
                  <a:lnTo>
                    <a:pt x="4134" y="4278"/>
                  </a:lnTo>
                  <a:lnTo>
                    <a:pt x="4089" y="4234"/>
                  </a:lnTo>
                  <a:lnTo>
                    <a:pt x="4029" y="4170"/>
                  </a:lnTo>
                  <a:lnTo>
                    <a:pt x="3984" y="4133"/>
                  </a:lnTo>
                  <a:lnTo>
                    <a:pt x="3937" y="4110"/>
                  </a:lnTo>
                  <a:lnTo>
                    <a:pt x="3878" y="4089"/>
                  </a:lnTo>
                  <a:lnTo>
                    <a:pt x="3848" y="4089"/>
                  </a:lnTo>
                  <a:lnTo>
                    <a:pt x="3832" y="4110"/>
                  </a:lnTo>
                  <a:lnTo>
                    <a:pt x="3832" y="4125"/>
                  </a:lnTo>
                  <a:lnTo>
                    <a:pt x="3832" y="4153"/>
                  </a:lnTo>
                  <a:lnTo>
                    <a:pt x="3862" y="4205"/>
                  </a:lnTo>
                  <a:lnTo>
                    <a:pt x="3878" y="4234"/>
                  </a:lnTo>
                  <a:lnTo>
                    <a:pt x="3899" y="4254"/>
                  </a:lnTo>
                  <a:lnTo>
                    <a:pt x="3954" y="4278"/>
                  </a:lnTo>
                  <a:lnTo>
                    <a:pt x="4012" y="4314"/>
                  </a:lnTo>
                  <a:lnTo>
                    <a:pt x="4059" y="4362"/>
                  </a:lnTo>
                  <a:lnTo>
                    <a:pt x="4068" y="4386"/>
                  </a:lnTo>
                  <a:lnTo>
                    <a:pt x="4076" y="4415"/>
                  </a:lnTo>
                  <a:lnTo>
                    <a:pt x="4089" y="4443"/>
                  </a:lnTo>
                  <a:lnTo>
                    <a:pt x="4105" y="4458"/>
                  </a:lnTo>
                  <a:lnTo>
                    <a:pt x="4126" y="4470"/>
                  </a:lnTo>
                  <a:lnTo>
                    <a:pt x="4152" y="4478"/>
                  </a:lnTo>
                  <a:lnTo>
                    <a:pt x="4190" y="4470"/>
                  </a:lnTo>
                  <a:lnTo>
                    <a:pt x="4219" y="4450"/>
                  </a:lnTo>
                  <a:lnTo>
                    <a:pt x="4257" y="4435"/>
                  </a:lnTo>
                  <a:lnTo>
                    <a:pt x="4295" y="4398"/>
                  </a:lnTo>
                  <a:lnTo>
                    <a:pt x="4324" y="4370"/>
                  </a:lnTo>
                  <a:lnTo>
                    <a:pt x="4354" y="4350"/>
                  </a:lnTo>
                  <a:lnTo>
                    <a:pt x="4361" y="4362"/>
                  </a:lnTo>
                  <a:lnTo>
                    <a:pt x="4370" y="4370"/>
                  </a:lnTo>
                  <a:lnTo>
                    <a:pt x="4379" y="4423"/>
                  </a:lnTo>
                  <a:lnTo>
                    <a:pt x="4391" y="4450"/>
                  </a:lnTo>
                  <a:lnTo>
                    <a:pt x="4408" y="4478"/>
                  </a:lnTo>
                  <a:lnTo>
                    <a:pt x="4429" y="4495"/>
                  </a:lnTo>
                  <a:lnTo>
                    <a:pt x="4446" y="4515"/>
                  </a:lnTo>
                  <a:lnTo>
                    <a:pt x="4492" y="4531"/>
                  </a:lnTo>
                  <a:lnTo>
                    <a:pt x="4513" y="4551"/>
                  </a:lnTo>
                  <a:lnTo>
                    <a:pt x="4522" y="4567"/>
                  </a:lnTo>
                  <a:lnTo>
                    <a:pt x="4530" y="4587"/>
                  </a:lnTo>
                  <a:lnTo>
                    <a:pt x="4530" y="4623"/>
                  </a:lnTo>
                  <a:lnTo>
                    <a:pt x="4522" y="4688"/>
                  </a:lnTo>
                  <a:lnTo>
                    <a:pt x="4505" y="4711"/>
                  </a:lnTo>
                  <a:lnTo>
                    <a:pt x="4476" y="4748"/>
                  </a:lnTo>
                  <a:lnTo>
                    <a:pt x="4446" y="4811"/>
                  </a:lnTo>
                  <a:lnTo>
                    <a:pt x="4429" y="4840"/>
                  </a:lnTo>
                  <a:lnTo>
                    <a:pt x="4400" y="4868"/>
                  </a:lnTo>
                  <a:lnTo>
                    <a:pt x="4340" y="4904"/>
                  </a:lnTo>
                  <a:lnTo>
                    <a:pt x="4265" y="4928"/>
                  </a:lnTo>
                  <a:lnTo>
                    <a:pt x="4240" y="4964"/>
                  </a:lnTo>
                  <a:lnTo>
                    <a:pt x="4211" y="5001"/>
                  </a:lnTo>
                  <a:lnTo>
                    <a:pt x="4173" y="5036"/>
                  </a:lnTo>
                  <a:lnTo>
                    <a:pt x="4143" y="5065"/>
                  </a:lnTo>
                  <a:lnTo>
                    <a:pt x="4105" y="5073"/>
                  </a:lnTo>
                  <a:lnTo>
                    <a:pt x="4068" y="5085"/>
                  </a:lnTo>
                  <a:lnTo>
                    <a:pt x="4000" y="5093"/>
                  </a:lnTo>
                  <a:lnTo>
                    <a:pt x="3975" y="5109"/>
                  </a:lnTo>
                  <a:lnTo>
                    <a:pt x="3954" y="5137"/>
                  </a:lnTo>
                  <a:lnTo>
                    <a:pt x="3946" y="5165"/>
                  </a:lnTo>
                  <a:lnTo>
                    <a:pt x="3925" y="5173"/>
                  </a:lnTo>
                  <a:lnTo>
                    <a:pt x="3907" y="5181"/>
                  </a:lnTo>
                  <a:lnTo>
                    <a:pt x="3878" y="5181"/>
                  </a:lnTo>
                  <a:lnTo>
                    <a:pt x="3823" y="5193"/>
                  </a:lnTo>
                  <a:lnTo>
                    <a:pt x="3773" y="5209"/>
                  </a:lnTo>
                  <a:lnTo>
                    <a:pt x="3735" y="5237"/>
                  </a:lnTo>
                  <a:lnTo>
                    <a:pt x="3689" y="5253"/>
                  </a:lnTo>
                  <a:lnTo>
                    <a:pt x="3659" y="5266"/>
                  </a:lnTo>
                  <a:lnTo>
                    <a:pt x="3642" y="5266"/>
                  </a:lnTo>
                  <a:lnTo>
                    <a:pt x="3621" y="5253"/>
                  </a:lnTo>
                  <a:lnTo>
                    <a:pt x="3613" y="5209"/>
                  </a:lnTo>
                  <a:lnTo>
                    <a:pt x="3605" y="5145"/>
                  </a:lnTo>
                  <a:lnTo>
                    <a:pt x="3596" y="5101"/>
                  </a:lnTo>
                  <a:lnTo>
                    <a:pt x="3575" y="5093"/>
                  </a:lnTo>
                  <a:lnTo>
                    <a:pt x="3567" y="5085"/>
                  </a:lnTo>
                  <a:lnTo>
                    <a:pt x="3558" y="5036"/>
                  </a:lnTo>
                  <a:lnTo>
                    <a:pt x="3537" y="4964"/>
                  </a:lnTo>
                  <a:lnTo>
                    <a:pt x="3499" y="4884"/>
                  </a:lnTo>
                  <a:lnTo>
                    <a:pt x="3453" y="4820"/>
                  </a:lnTo>
                  <a:lnTo>
                    <a:pt x="3406" y="4760"/>
                  </a:lnTo>
                  <a:lnTo>
                    <a:pt x="3378" y="4703"/>
                  </a:lnTo>
                  <a:lnTo>
                    <a:pt x="3348" y="4639"/>
                  </a:lnTo>
                  <a:lnTo>
                    <a:pt x="3302" y="4523"/>
                  </a:lnTo>
                  <a:lnTo>
                    <a:pt x="3293" y="4507"/>
                  </a:lnTo>
                  <a:lnTo>
                    <a:pt x="3281" y="4495"/>
                  </a:lnTo>
                  <a:lnTo>
                    <a:pt x="3256" y="4478"/>
                  </a:lnTo>
                  <a:lnTo>
                    <a:pt x="3235" y="4458"/>
                  </a:lnTo>
                  <a:lnTo>
                    <a:pt x="3226" y="4450"/>
                  </a:lnTo>
                  <a:lnTo>
                    <a:pt x="3226" y="4423"/>
                  </a:lnTo>
                  <a:lnTo>
                    <a:pt x="3205" y="4378"/>
                  </a:lnTo>
                  <a:lnTo>
                    <a:pt x="3188" y="4350"/>
                  </a:lnTo>
                  <a:lnTo>
                    <a:pt x="3158" y="4314"/>
                  </a:lnTo>
                  <a:lnTo>
                    <a:pt x="3150" y="4270"/>
                  </a:lnTo>
                  <a:lnTo>
                    <a:pt x="3121" y="4225"/>
                  </a:lnTo>
                  <a:lnTo>
                    <a:pt x="3092" y="4182"/>
                  </a:lnTo>
                  <a:lnTo>
                    <a:pt x="3066" y="4162"/>
                  </a:lnTo>
                  <a:lnTo>
                    <a:pt x="3053" y="4162"/>
                  </a:lnTo>
                  <a:lnTo>
                    <a:pt x="3045" y="4182"/>
                  </a:lnTo>
                  <a:lnTo>
                    <a:pt x="3045" y="4205"/>
                  </a:lnTo>
                  <a:lnTo>
                    <a:pt x="3036" y="4218"/>
                  </a:lnTo>
                  <a:lnTo>
                    <a:pt x="3015" y="4198"/>
                  </a:lnTo>
                  <a:lnTo>
                    <a:pt x="2991" y="4162"/>
                  </a:lnTo>
                  <a:lnTo>
                    <a:pt x="2961" y="4133"/>
                  </a:lnTo>
                  <a:lnTo>
                    <a:pt x="2952" y="4145"/>
                  </a:lnTo>
                  <a:lnTo>
                    <a:pt x="2952" y="4153"/>
                  </a:lnTo>
                  <a:lnTo>
                    <a:pt x="2978" y="4234"/>
                  </a:lnTo>
                  <a:lnTo>
                    <a:pt x="3083" y="4386"/>
                  </a:lnTo>
                  <a:lnTo>
                    <a:pt x="3129" y="4470"/>
                  </a:lnTo>
                  <a:lnTo>
                    <a:pt x="3142" y="4515"/>
                  </a:lnTo>
                  <a:lnTo>
                    <a:pt x="3150" y="4551"/>
                  </a:lnTo>
                  <a:lnTo>
                    <a:pt x="3150" y="4579"/>
                  </a:lnTo>
                  <a:lnTo>
                    <a:pt x="3158" y="4587"/>
                  </a:lnTo>
                  <a:lnTo>
                    <a:pt x="3179" y="4595"/>
                  </a:lnTo>
                  <a:lnTo>
                    <a:pt x="3197" y="4603"/>
                  </a:lnTo>
                  <a:lnTo>
                    <a:pt x="3205" y="4623"/>
                  </a:lnTo>
                  <a:lnTo>
                    <a:pt x="3226" y="4660"/>
                  </a:lnTo>
                  <a:lnTo>
                    <a:pt x="3235" y="4723"/>
                  </a:lnTo>
                  <a:lnTo>
                    <a:pt x="3256" y="4796"/>
                  </a:lnTo>
                  <a:lnTo>
                    <a:pt x="3281" y="4868"/>
                  </a:lnTo>
                  <a:lnTo>
                    <a:pt x="3310" y="4928"/>
                  </a:lnTo>
                  <a:lnTo>
                    <a:pt x="3340" y="4984"/>
                  </a:lnTo>
                  <a:lnTo>
                    <a:pt x="3406" y="5073"/>
                  </a:lnTo>
                  <a:lnTo>
                    <a:pt x="3453" y="5129"/>
                  </a:lnTo>
                  <a:lnTo>
                    <a:pt x="3529" y="5173"/>
                  </a:lnTo>
                  <a:lnTo>
                    <a:pt x="3558" y="5201"/>
                  </a:lnTo>
                  <a:lnTo>
                    <a:pt x="3584" y="5237"/>
                  </a:lnTo>
                  <a:lnTo>
                    <a:pt x="3584" y="5266"/>
                  </a:lnTo>
                  <a:lnTo>
                    <a:pt x="3575" y="5281"/>
                  </a:lnTo>
                  <a:lnTo>
                    <a:pt x="3567" y="5289"/>
                  </a:lnTo>
                  <a:lnTo>
                    <a:pt x="3567" y="5301"/>
                  </a:lnTo>
                  <a:lnTo>
                    <a:pt x="3596" y="5326"/>
                  </a:lnTo>
                  <a:lnTo>
                    <a:pt x="3621" y="5354"/>
                  </a:lnTo>
                  <a:lnTo>
                    <a:pt x="3634" y="5374"/>
                  </a:lnTo>
                  <a:lnTo>
                    <a:pt x="3651" y="5389"/>
                  </a:lnTo>
                  <a:lnTo>
                    <a:pt x="3680" y="5398"/>
                  </a:lnTo>
                  <a:lnTo>
                    <a:pt x="3710" y="5409"/>
                  </a:lnTo>
                  <a:lnTo>
                    <a:pt x="3748" y="5409"/>
                  </a:lnTo>
                  <a:lnTo>
                    <a:pt x="3823" y="5382"/>
                  </a:lnTo>
                  <a:lnTo>
                    <a:pt x="3907" y="5346"/>
                  </a:lnTo>
                  <a:lnTo>
                    <a:pt x="3954" y="5346"/>
                  </a:lnTo>
                  <a:lnTo>
                    <a:pt x="3984" y="5346"/>
                  </a:lnTo>
                  <a:lnTo>
                    <a:pt x="4000" y="5346"/>
                  </a:lnTo>
                  <a:lnTo>
                    <a:pt x="4012" y="5326"/>
                  </a:lnTo>
                  <a:lnTo>
                    <a:pt x="4029" y="5318"/>
                  </a:lnTo>
                  <a:lnTo>
                    <a:pt x="4068" y="5289"/>
                  </a:lnTo>
                  <a:lnTo>
                    <a:pt x="4089" y="5289"/>
                  </a:lnTo>
                  <a:lnTo>
                    <a:pt x="4089" y="5309"/>
                  </a:lnTo>
                  <a:lnTo>
                    <a:pt x="4076" y="5382"/>
                  </a:lnTo>
                  <a:lnTo>
                    <a:pt x="4068" y="5418"/>
                  </a:lnTo>
                  <a:lnTo>
                    <a:pt x="4059" y="5446"/>
                  </a:lnTo>
                  <a:lnTo>
                    <a:pt x="4021" y="5506"/>
                  </a:lnTo>
                  <a:lnTo>
                    <a:pt x="3991" y="5554"/>
                  </a:lnTo>
                  <a:lnTo>
                    <a:pt x="3984" y="5627"/>
                  </a:lnTo>
                  <a:lnTo>
                    <a:pt x="3975" y="5671"/>
                  </a:lnTo>
                  <a:lnTo>
                    <a:pt x="3963" y="5715"/>
                  </a:lnTo>
                  <a:lnTo>
                    <a:pt x="3925" y="5779"/>
                  </a:lnTo>
                  <a:lnTo>
                    <a:pt x="3878" y="5831"/>
                  </a:lnTo>
                  <a:lnTo>
                    <a:pt x="3841" y="5879"/>
                  </a:lnTo>
                  <a:lnTo>
                    <a:pt x="3710" y="5987"/>
                  </a:lnTo>
                  <a:lnTo>
                    <a:pt x="3634" y="6060"/>
                  </a:lnTo>
                  <a:lnTo>
                    <a:pt x="3605" y="6104"/>
                  </a:lnTo>
                  <a:lnTo>
                    <a:pt x="3567" y="6148"/>
                  </a:lnTo>
                  <a:lnTo>
                    <a:pt x="3558" y="6157"/>
                  </a:lnTo>
                  <a:lnTo>
                    <a:pt x="3546" y="6168"/>
                  </a:lnTo>
                  <a:lnTo>
                    <a:pt x="3508" y="6205"/>
                  </a:lnTo>
                  <a:lnTo>
                    <a:pt x="3462" y="6229"/>
                  </a:lnTo>
                  <a:lnTo>
                    <a:pt x="3453" y="6240"/>
                  </a:lnTo>
                  <a:lnTo>
                    <a:pt x="3445" y="6265"/>
                  </a:lnTo>
                  <a:lnTo>
                    <a:pt x="3424" y="6349"/>
                  </a:lnTo>
                  <a:lnTo>
                    <a:pt x="3385" y="6401"/>
                  </a:lnTo>
                  <a:lnTo>
                    <a:pt x="3369" y="6421"/>
                  </a:lnTo>
                  <a:lnTo>
                    <a:pt x="3357" y="6437"/>
                  </a:lnTo>
                  <a:lnTo>
                    <a:pt x="3357" y="6465"/>
                  </a:lnTo>
                  <a:lnTo>
                    <a:pt x="3369" y="6493"/>
                  </a:lnTo>
                  <a:lnTo>
                    <a:pt x="3378" y="6530"/>
                  </a:lnTo>
                  <a:lnTo>
                    <a:pt x="3394" y="6558"/>
                  </a:lnTo>
                  <a:lnTo>
                    <a:pt x="3415" y="6582"/>
                  </a:lnTo>
                  <a:lnTo>
                    <a:pt x="3415" y="6618"/>
                  </a:lnTo>
                  <a:lnTo>
                    <a:pt x="3415" y="6710"/>
                  </a:lnTo>
                  <a:lnTo>
                    <a:pt x="3424" y="6746"/>
                  </a:lnTo>
                  <a:lnTo>
                    <a:pt x="3445" y="6783"/>
                  </a:lnTo>
                  <a:lnTo>
                    <a:pt x="3453" y="6798"/>
                  </a:lnTo>
                  <a:lnTo>
                    <a:pt x="3462" y="6818"/>
                  </a:lnTo>
                  <a:lnTo>
                    <a:pt x="3462" y="6883"/>
                  </a:lnTo>
                  <a:lnTo>
                    <a:pt x="3462" y="7008"/>
                  </a:lnTo>
                  <a:lnTo>
                    <a:pt x="3470" y="7071"/>
                  </a:lnTo>
                  <a:lnTo>
                    <a:pt x="3462" y="7116"/>
                  </a:lnTo>
                  <a:lnTo>
                    <a:pt x="3406" y="7188"/>
                  </a:lnTo>
                  <a:lnTo>
                    <a:pt x="3357" y="7244"/>
                  </a:lnTo>
                  <a:lnTo>
                    <a:pt x="3310" y="7260"/>
                  </a:lnTo>
                  <a:lnTo>
                    <a:pt x="3263" y="7288"/>
                  </a:lnTo>
                  <a:lnTo>
                    <a:pt x="3226" y="7324"/>
                  </a:lnTo>
                  <a:lnTo>
                    <a:pt x="3167" y="7376"/>
                  </a:lnTo>
                  <a:lnTo>
                    <a:pt x="3113" y="7413"/>
                  </a:lnTo>
                  <a:lnTo>
                    <a:pt x="3083" y="7441"/>
                  </a:lnTo>
                  <a:lnTo>
                    <a:pt x="3083" y="7449"/>
                  </a:lnTo>
                  <a:lnTo>
                    <a:pt x="3092" y="7469"/>
                  </a:lnTo>
                  <a:lnTo>
                    <a:pt x="3121" y="7497"/>
                  </a:lnTo>
                  <a:lnTo>
                    <a:pt x="3142" y="7533"/>
                  </a:lnTo>
                  <a:lnTo>
                    <a:pt x="3142" y="7585"/>
                  </a:lnTo>
                  <a:lnTo>
                    <a:pt x="3142" y="7649"/>
                  </a:lnTo>
                  <a:lnTo>
                    <a:pt x="3121" y="7694"/>
                  </a:lnTo>
                  <a:lnTo>
                    <a:pt x="3092" y="7722"/>
                  </a:lnTo>
                  <a:lnTo>
                    <a:pt x="3045" y="7757"/>
                  </a:lnTo>
                  <a:lnTo>
                    <a:pt x="2999" y="7794"/>
                  </a:lnTo>
                  <a:lnTo>
                    <a:pt x="2970" y="7830"/>
                  </a:lnTo>
                  <a:lnTo>
                    <a:pt x="2970" y="7866"/>
                  </a:lnTo>
                  <a:lnTo>
                    <a:pt x="2961" y="7930"/>
                  </a:lnTo>
                  <a:lnTo>
                    <a:pt x="2961" y="7990"/>
                  </a:lnTo>
                  <a:lnTo>
                    <a:pt x="2940" y="8039"/>
                  </a:lnTo>
                  <a:lnTo>
                    <a:pt x="2902" y="8083"/>
                  </a:lnTo>
                  <a:lnTo>
                    <a:pt x="2856" y="8135"/>
                  </a:lnTo>
                  <a:lnTo>
                    <a:pt x="2750" y="8255"/>
                  </a:lnTo>
                  <a:lnTo>
                    <a:pt x="2704" y="8300"/>
                  </a:lnTo>
                  <a:lnTo>
                    <a:pt x="2658" y="8335"/>
                  </a:lnTo>
                  <a:lnTo>
                    <a:pt x="2599" y="8372"/>
                  </a:lnTo>
                  <a:lnTo>
                    <a:pt x="2544" y="8400"/>
                  </a:lnTo>
                  <a:lnTo>
                    <a:pt x="2507" y="8416"/>
                  </a:lnTo>
                  <a:lnTo>
                    <a:pt x="2477" y="8416"/>
                  </a:lnTo>
                  <a:lnTo>
                    <a:pt x="2460" y="8408"/>
                  </a:lnTo>
                  <a:lnTo>
                    <a:pt x="2460" y="8400"/>
                  </a:lnTo>
                  <a:lnTo>
                    <a:pt x="2448" y="8388"/>
                  </a:lnTo>
                  <a:lnTo>
                    <a:pt x="2431" y="8388"/>
                  </a:lnTo>
                  <a:lnTo>
                    <a:pt x="2401" y="8388"/>
                  </a:lnTo>
                  <a:lnTo>
                    <a:pt x="2393" y="8388"/>
                  </a:lnTo>
                  <a:lnTo>
                    <a:pt x="2364" y="8408"/>
                  </a:lnTo>
                  <a:lnTo>
                    <a:pt x="2347" y="8424"/>
                  </a:lnTo>
                  <a:lnTo>
                    <a:pt x="2326" y="8436"/>
                  </a:lnTo>
                  <a:lnTo>
                    <a:pt x="2308" y="8424"/>
                  </a:lnTo>
                  <a:lnTo>
                    <a:pt x="2280" y="8416"/>
                  </a:lnTo>
                  <a:lnTo>
                    <a:pt x="2259" y="8416"/>
                  </a:lnTo>
                  <a:lnTo>
                    <a:pt x="2250" y="8424"/>
                  </a:lnTo>
                  <a:lnTo>
                    <a:pt x="2221" y="8444"/>
                  </a:lnTo>
                  <a:lnTo>
                    <a:pt x="2212" y="8436"/>
                  </a:lnTo>
                  <a:lnTo>
                    <a:pt x="2195" y="8424"/>
                  </a:lnTo>
                  <a:lnTo>
                    <a:pt x="2182" y="8416"/>
                  </a:lnTo>
                  <a:lnTo>
                    <a:pt x="2166" y="8416"/>
                  </a:lnTo>
                  <a:lnTo>
                    <a:pt x="2128" y="8408"/>
                  </a:lnTo>
                  <a:lnTo>
                    <a:pt x="2107" y="8408"/>
                  </a:lnTo>
                  <a:lnTo>
                    <a:pt x="2099" y="8372"/>
                  </a:lnTo>
                  <a:lnTo>
                    <a:pt x="2090" y="8335"/>
                  </a:lnTo>
                  <a:lnTo>
                    <a:pt x="2099" y="8308"/>
                  </a:lnTo>
                  <a:lnTo>
                    <a:pt x="2099" y="8272"/>
                  </a:lnTo>
                  <a:lnTo>
                    <a:pt x="2090" y="8227"/>
                  </a:lnTo>
                  <a:lnTo>
                    <a:pt x="2044" y="8135"/>
                  </a:lnTo>
                  <a:lnTo>
                    <a:pt x="2031" y="8091"/>
                  </a:lnTo>
                  <a:lnTo>
                    <a:pt x="2023" y="8055"/>
                  </a:lnTo>
                  <a:lnTo>
                    <a:pt x="2023" y="8039"/>
                  </a:lnTo>
                  <a:lnTo>
                    <a:pt x="2015" y="8027"/>
                  </a:lnTo>
                  <a:lnTo>
                    <a:pt x="1994" y="8010"/>
                  </a:lnTo>
                  <a:lnTo>
                    <a:pt x="1976" y="7990"/>
                  </a:lnTo>
                  <a:lnTo>
                    <a:pt x="1955" y="7975"/>
                  </a:lnTo>
                  <a:lnTo>
                    <a:pt x="1955" y="7947"/>
                  </a:lnTo>
                  <a:lnTo>
                    <a:pt x="1917" y="7750"/>
                  </a:lnTo>
                  <a:lnTo>
                    <a:pt x="1901" y="7641"/>
                  </a:lnTo>
                  <a:lnTo>
                    <a:pt x="1880" y="7569"/>
                  </a:lnTo>
                  <a:lnTo>
                    <a:pt x="1817" y="7461"/>
                  </a:lnTo>
                  <a:lnTo>
                    <a:pt x="1779" y="7396"/>
                  </a:lnTo>
                  <a:lnTo>
                    <a:pt x="1758" y="7332"/>
                  </a:lnTo>
                  <a:lnTo>
                    <a:pt x="1749" y="7268"/>
                  </a:lnTo>
                  <a:lnTo>
                    <a:pt x="1741" y="7188"/>
                  </a:lnTo>
                  <a:lnTo>
                    <a:pt x="1749" y="7099"/>
                  </a:lnTo>
                  <a:lnTo>
                    <a:pt x="1758" y="7063"/>
                  </a:lnTo>
                  <a:lnTo>
                    <a:pt x="1766" y="7036"/>
                  </a:lnTo>
                  <a:lnTo>
                    <a:pt x="1804" y="6979"/>
                  </a:lnTo>
                  <a:lnTo>
                    <a:pt x="1825" y="6927"/>
                  </a:lnTo>
                  <a:lnTo>
                    <a:pt x="1833" y="6891"/>
                  </a:lnTo>
                  <a:lnTo>
                    <a:pt x="1833" y="6846"/>
                  </a:lnTo>
                  <a:lnTo>
                    <a:pt x="1825" y="6710"/>
                  </a:lnTo>
                  <a:lnTo>
                    <a:pt x="1804" y="6573"/>
                  </a:lnTo>
                  <a:lnTo>
                    <a:pt x="1787" y="6522"/>
                  </a:lnTo>
                  <a:lnTo>
                    <a:pt x="1766" y="6473"/>
                  </a:lnTo>
                  <a:lnTo>
                    <a:pt x="1749" y="6437"/>
                  </a:lnTo>
                  <a:lnTo>
                    <a:pt x="1720" y="6393"/>
                  </a:lnTo>
                  <a:lnTo>
                    <a:pt x="1627" y="6293"/>
                  </a:lnTo>
                  <a:lnTo>
                    <a:pt x="1589" y="6249"/>
                  </a:lnTo>
                  <a:lnTo>
                    <a:pt x="1560" y="6212"/>
                  </a:lnTo>
                  <a:lnTo>
                    <a:pt x="1552" y="6185"/>
                  </a:lnTo>
                  <a:lnTo>
                    <a:pt x="1560" y="6168"/>
                  </a:lnTo>
                  <a:lnTo>
                    <a:pt x="1589" y="6120"/>
                  </a:lnTo>
                  <a:lnTo>
                    <a:pt x="1598" y="6104"/>
                  </a:lnTo>
                  <a:lnTo>
                    <a:pt x="1606" y="6068"/>
                  </a:lnTo>
                  <a:lnTo>
                    <a:pt x="1606" y="6004"/>
                  </a:lnTo>
                  <a:lnTo>
                    <a:pt x="1606" y="5940"/>
                  </a:lnTo>
                  <a:lnTo>
                    <a:pt x="1606" y="5915"/>
                  </a:lnTo>
                  <a:lnTo>
                    <a:pt x="1598" y="5879"/>
                  </a:lnTo>
                  <a:lnTo>
                    <a:pt x="1577" y="5844"/>
                  </a:lnTo>
                  <a:lnTo>
                    <a:pt x="1552" y="5815"/>
                  </a:lnTo>
                  <a:lnTo>
                    <a:pt x="1522" y="5787"/>
                  </a:lnTo>
                  <a:lnTo>
                    <a:pt x="1501" y="5779"/>
                  </a:lnTo>
                  <a:lnTo>
                    <a:pt x="1493" y="5779"/>
                  </a:lnTo>
                  <a:lnTo>
                    <a:pt x="1484" y="5787"/>
                  </a:lnTo>
                  <a:lnTo>
                    <a:pt x="1463" y="5824"/>
                  </a:lnTo>
                  <a:lnTo>
                    <a:pt x="1446" y="5831"/>
                  </a:lnTo>
                  <a:lnTo>
                    <a:pt x="1425" y="5844"/>
                  </a:lnTo>
                  <a:lnTo>
                    <a:pt x="1400" y="5831"/>
                  </a:lnTo>
                  <a:lnTo>
                    <a:pt x="1388" y="5824"/>
                  </a:lnTo>
                  <a:lnTo>
                    <a:pt x="1362" y="5795"/>
                  </a:lnTo>
                  <a:lnTo>
                    <a:pt x="1332" y="5743"/>
                  </a:lnTo>
                  <a:lnTo>
                    <a:pt x="1295" y="5715"/>
                  </a:lnTo>
                  <a:lnTo>
                    <a:pt x="1257" y="5687"/>
                  </a:lnTo>
                  <a:lnTo>
                    <a:pt x="1266" y="5699"/>
                  </a:lnTo>
                  <a:lnTo>
                    <a:pt x="1257" y="5687"/>
                  </a:lnTo>
                  <a:lnTo>
                    <a:pt x="1248" y="5687"/>
                  </a:lnTo>
                  <a:lnTo>
                    <a:pt x="1236" y="5699"/>
                  </a:lnTo>
                  <a:lnTo>
                    <a:pt x="1211" y="5699"/>
                  </a:lnTo>
                  <a:lnTo>
                    <a:pt x="1182" y="5687"/>
                  </a:lnTo>
                  <a:lnTo>
                    <a:pt x="1152" y="5699"/>
                  </a:lnTo>
                  <a:lnTo>
                    <a:pt x="1123" y="5707"/>
                  </a:lnTo>
                  <a:lnTo>
                    <a:pt x="1105" y="5723"/>
                  </a:lnTo>
                  <a:lnTo>
                    <a:pt x="1097" y="5735"/>
                  </a:lnTo>
                  <a:lnTo>
                    <a:pt x="1084" y="5735"/>
                  </a:lnTo>
                  <a:lnTo>
                    <a:pt x="1030" y="5751"/>
                  </a:lnTo>
                  <a:lnTo>
                    <a:pt x="955" y="5787"/>
                  </a:lnTo>
                  <a:lnTo>
                    <a:pt x="916" y="5807"/>
                  </a:lnTo>
                  <a:lnTo>
                    <a:pt x="870" y="5807"/>
                  </a:lnTo>
                  <a:lnTo>
                    <a:pt x="819" y="5795"/>
                  </a:lnTo>
                  <a:lnTo>
                    <a:pt x="782" y="5787"/>
                  </a:lnTo>
                  <a:lnTo>
                    <a:pt x="744" y="5779"/>
                  </a:lnTo>
                  <a:lnTo>
                    <a:pt x="706" y="5787"/>
                  </a:lnTo>
                  <a:lnTo>
                    <a:pt x="643" y="5807"/>
                  </a:lnTo>
                  <a:lnTo>
                    <a:pt x="576" y="5824"/>
                  </a:lnTo>
                  <a:lnTo>
                    <a:pt x="538" y="5824"/>
                  </a:lnTo>
                  <a:lnTo>
                    <a:pt x="500" y="5824"/>
                  </a:lnTo>
                  <a:lnTo>
                    <a:pt x="470" y="5807"/>
                  </a:lnTo>
                  <a:lnTo>
                    <a:pt x="454" y="5787"/>
                  </a:lnTo>
                  <a:lnTo>
                    <a:pt x="395" y="5735"/>
                  </a:lnTo>
                  <a:lnTo>
                    <a:pt x="290" y="5634"/>
                  </a:lnTo>
                  <a:lnTo>
                    <a:pt x="243" y="5579"/>
                  </a:lnTo>
                  <a:lnTo>
                    <a:pt x="227" y="5562"/>
                  </a:lnTo>
                  <a:lnTo>
                    <a:pt x="227" y="5542"/>
                  </a:lnTo>
                  <a:lnTo>
                    <a:pt x="213" y="5498"/>
                  </a:lnTo>
                  <a:lnTo>
                    <a:pt x="176" y="5454"/>
                  </a:lnTo>
                  <a:lnTo>
                    <a:pt x="92" y="5374"/>
                  </a:lnTo>
                  <a:lnTo>
                    <a:pt x="45" y="5338"/>
                  </a:lnTo>
                  <a:lnTo>
                    <a:pt x="16" y="5289"/>
                  </a:lnTo>
                  <a:lnTo>
                    <a:pt x="0" y="5246"/>
                  </a:lnTo>
                  <a:lnTo>
                    <a:pt x="0" y="5193"/>
                  </a:lnTo>
                  <a:lnTo>
                    <a:pt x="0" y="5137"/>
                  </a:lnTo>
                  <a:lnTo>
                    <a:pt x="16" y="5093"/>
                  </a:lnTo>
                  <a:lnTo>
                    <a:pt x="37" y="4993"/>
                  </a:lnTo>
                  <a:lnTo>
                    <a:pt x="45" y="4920"/>
                  </a:lnTo>
                  <a:lnTo>
                    <a:pt x="54" y="4848"/>
                  </a:lnTo>
                  <a:lnTo>
                    <a:pt x="45" y="4776"/>
                  </a:lnTo>
                  <a:lnTo>
                    <a:pt x="37" y="4711"/>
                  </a:lnTo>
                  <a:lnTo>
                    <a:pt x="16" y="4631"/>
                  </a:lnTo>
                  <a:lnTo>
                    <a:pt x="16" y="4595"/>
                  </a:lnTo>
                  <a:lnTo>
                    <a:pt x="37" y="4579"/>
                  </a:lnTo>
                  <a:lnTo>
                    <a:pt x="92" y="4531"/>
                  </a:lnTo>
                  <a:lnTo>
                    <a:pt x="121" y="4507"/>
                  </a:lnTo>
                  <a:lnTo>
                    <a:pt x="129" y="4470"/>
                  </a:lnTo>
                  <a:lnTo>
                    <a:pt x="138" y="4423"/>
                  </a:lnTo>
                  <a:lnTo>
                    <a:pt x="168" y="4378"/>
                  </a:lnTo>
                  <a:lnTo>
                    <a:pt x="197" y="4342"/>
                  </a:lnTo>
                  <a:lnTo>
                    <a:pt x="206" y="4326"/>
                  </a:lnTo>
                  <a:lnTo>
                    <a:pt x="213" y="4306"/>
                  </a:lnTo>
                  <a:lnTo>
                    <a:pt x="213" y="4278"/>
                  </a:lnTo>
                  <a:lnTo>
                    <a:pt x="227" y="4262"/>
                  </a:lnTo>
                  <a:lnTo>
                    <a:pt x="234" y="4242"/>
                  </a:lnTo>
                  <a:lnTo>
                    <a:pt x="272" y="4234"/>
                  </a:lnTo>
                  <a:lnTo>
                    <a:pt x="349" y="4190"/>
                  </a:lnTo>
                  <a:lnTo>
                    <a:pt x="377" y="4170"/>
                  </a:lnTo>
                  <a:lnTo>
                    <a:pt x="424" y="4145"/>
                  </a:lnTo>
                  <a:lnTo>
                    <a:pt x="433" y="4133"/>
                  </a:lnTo>
                  <a:lnTo>
                    <a:pt x="433" y="4073"/>
                  </a:lnTo>
                  <a:lnTo>
                    <a:pt x="433" y="4017"/>
                  </a:lnTo>
                  <a:lnTo>
                    <a:pt x="441" y="3989"/>
                  </a:lnTo>
                  <a:lnTo>
                    <a:pt x="479" y="3909"/>
                  </a:lnTo>
                  <a:lnTo>
                    <a:pt x="508" y="3864"/>
                  </a:lnTo>
                  <a:lnTo>
                    <a:pt x="529" y="3844"/>
                  </a:lnTo>
                  <a:lnTo>
                    <a:pt x="555" y="3829"/>
                  </a:lnTo>
                  <a:lnTo>
                    <a:pt x="605" y="3800"/>
                  </a:lnTo>
                  <a:lnTo>
                    <a:pt x="643" y="3784"/>
                  </a:lnTo>
                  <a:lnTo>
                    <a:pt x="643" y="3764"/>
                  </a:lnTo>
                  <a:lnTo>
                    <a:pt x="630" y="3764"/>
                  </a:lnTo>
                  <a:lnTo>
                    <a:pt x="630" y="3749"/>
                  </a:lnTo>
                  <a:lnTo>
                    <a:pt x="630" y="3728"/>
                  </a:lnTo>
                  <a:lnTo>
                    <a:pt x="630" y="3720"/>
                  </a:lnTo>
                  <a:lnTo>
                    <a:pt x="660" y="3692"/>
                  </a:lnTo>
                  <a:lnTo>
                    <a:pt x="681" y="3684"/>
                  </a:lnTo>
                  <a:lnTo>
                    <a:pt x="689" y="3684"/>
                  </a:lnTo>
                  <a:lnTo>
                    <a:pt x="719" y="3692"/>
                  </a:lnTo>
                  <a:lnTo>
                    <a:pt x="735" y="3700"/>
                  </a:lnTo>
                  <a:lnTo>
                    <a:pt x="744" y="3712"/>
                  </a:lnTo>
                  <a:lnTo>
                    <a:pt x="756" y="3712"/>
                  </a:lnTo>
                  <a:lnTo>
                    <a:pt x="782" y="3720"/>
                  </a:lnTo>
                  <a:lnTo>
                    <a:pt x="812" y="3712"/>
                  </a:lnTo>
                  <a:lnTo>
                    <a:pt x="832" y="3712"/>
                  </a:lnTo>
                  <a:lnTo>
                    <a:pt x="849" y="3720"/>
                  </a:lnTo>
                  <a:lnTo>
                    <a:pt x="887" y="3736"/>
                  </a:lnTo>
                  <a:lnTo>
                    <a:pt x="895" y="3720"/>
                  </a:lnTo>
                  <a:lnTo>
                    <a:pt x="908" y="3700"/>
                  </a:lnTo>
                  <a:lnTo>
                    <a:pt x="925" y="3692"/>
                  </a:lnTo>
                  <a:lnTo>
                    <a:pt x="946" y="3684"/>
                  </a:lnTo>
                  <a:lnTo>
                    <a:pt x="983" y="3664"/>
                  </a:lnTo>
                  <a:lnTo>
                    <a:pt x="1009" y="3647"/>
                  </a:lnTo>
                  <a:lnTo>
                    <a:pt x="1039" y="3640"/>
                  </a:lnTo>
                  <a:lnTo>
                    <a:pt x="1135" y="3619"/>
                  </a:lnTo>
                  <a:lnTo>
                    <a:pt x="1198" y="3612"/>
                  </a:lnTo>
                  <a:lnTo>
                    <a:pt x="1248" y="3619"/>
                  </a:lnTo>
                  <a:lnTo>
                    <a:pt x="1287" y="3619"/>
                  </a:lnTo>
                  <a:lnTo>
                    <a:pt x="1325" y="3619"/>
                  </a:lnTo>
                  <a:lnTo>
                    <a:pt x="1362" y="3612"/>
                  </a:lnTo>
                  <a:lnTo>
                    <a:pt x="1379" y="3604"/>
                  </a:lnTo>
                  <a:lnTo>
                    <a:pt x="1417" y="3604"/>
                  </a:lnTo>
                  <a:lnTo>
                    <a:pt x="1493" y="3592"/>
                  </a:lnTo>
                  <a:lnTo>
                    <a:pt x="1552" y="3584"/>
                  </a:lnTo>
                  <a:lnTo>
                    <a:pt x="1589" y="3567"/>
                  </a:lnTo>
                  <a:lnTo>
                    <a:pt x="1606" y="3567"/>
                  </a:lnTo>
                  <a:lnTo>
                    <a:pt x="1627" y="3584"/>
                  </a:lnTo>
                  <a:lnTo>
                    <a:pt x="1644" y="3619"/>
                  </a:lnTo>
                  <a:lnTo>
                    <a:pt x="1674" y="3684"/>
                  </a:lnTo>
                  <a:lnTo>
                    <a:pt x="1682" y="3720"/>
                  </a:lnTo>
                  <a:lnTo>
                    <a:pt x="1674" y="3756"/>
                  </a:lnTo>
                  <a:lnTo>
                    <a:pt x="1636" y="3820"/>
                  </a:lnTo>
                  <a:lnTo>
                    <a:pt x="1636" y="3844"/>
                  </a:lnTo>
                  <a:lnTo>
                    <a:pt x="1636" y="3857"/>
                  </a:lnTo>
                  <a:lnTo>
                    <a:pt x="1644" y="3857"/>
                  </a:lnTo>
                  <a:lnTo>
                    <a:pt x="1703" y="3872"/>
                  </a:lnTo>
                  <a:lnTo>
                    <a:pt x="1720" y="3900"/>
                  </a:lnTo>
                  <a:lnTo>
                    <a:pt x="1728" y="3909"/>
                  </a:lnTo>
                  <a:lnTo>
                    <a:pt x="1758" y="3909"/>
                  </a:lnTo>
                  <a:lnTo>
                    <a:pt x="1825" y="3909"/>
                  </a:lnTo>
                  <a:lnTo>
                    <a:pt x="1842" y="3917"/>
                  </a:lnTo>
                  <a:lnTo>
                    <a:pt x="1871" y="3937"/>
                  </a:lnTo>
                  <a:lnTo>
                    <a:pt x="1931" y="3973"/>
                  </a:lnTo>
                  <a:lnTo>
                    <a:pt x="1955" y="4001"/>
                  </a:lnTo>
                  <a:lnTo>
                    <a:pt x="1985" y="4009"/>
                  </a:lnTo>
                  <a:lnTo>
                    <a:pt x="2060" y="4025"/>
                  </a:lnTo>
                  <a:lnTo>
                    <a:pt x="2099" y="4045"/>
                  </a:lnTo>
                  <a:lnTo>
                    <a:pt x="2128" y="4053"/>
                  </a:lnTo>
                  <a:lnTo>
                    <a:pt x="2144" y="4045"/>
                  </a:lnTo>
                  <a:lnTo>
                    <a:pt x="2158" y="4037"/>
                  </a:lnTo>
                  <a:lnTo>
                    <a:pt x="2166" y="4017"/>
                  </a:lnTo>
                  <a:lnTo>
                    <a:pt x="2174" y="3981"/>
                  </a:lnTo>
                  <a:lnTo>
                    <a:pt x="2182" y="3945"/>
                  </a:lnTo>
                  <a:lnTo>
                    <a:pt x="2195" y="3929"/>
                  </a:lnTo>
                  <a:lnTo>
                    <a:pt x="2221" y="3909"/>
                  </a:lnTo>
                  <a:lnTo>
                    <a:pt x="2250" y="3909"/>
                  </a:lnTo>
                  <a:lnTo>
                    <a:pt x="2296" y="3909"/>
                  </a:lnTo>
                  <a:lnTo>
                    <a:pt x="2347" y="3917"/>
                  </a:lnTo>
                  <a:lnTo>
                    <a:pt x="2469" y="3965"/>
                  </a:lnTo>
                  <a:lnTo>
                    <a:pt x="2591" y="4001"/>
                  </a:lnTo>
                  <a:lnTo>
                    <a:pt x="2666" y="4017"/>
                  </a:lnTo>
                  <a:lnTo>
                    <a:pt x="2713" y="4025"/>
                  </a:lnTo>
                  <a:lnTo>
                    <a:pt x="2734" y="4025"/>
                  </a:lnTo>
                  <a:lnTo>
                    <a:pt x="2750" y="4025"/>
                  </a:lnTo>
                  <a:lnTo>
                    <a:pt x="2772" y="4017"/>
                  </a:lnTo>
                  <a:lnTo>
                    <a:pt x="2780" y="4001"/>
                  </a:lnTo>
                  <a:lnTo>
                    <a:pt x="2801" y="3989"/>
                  </a:lnTo>
                  <a:lnTo>
                    <a:pt x="2839" y="3989"/>
                  </a:lnTo>
                  <a:lnTo>
                    <a:pt x="2865" y="3989"/>
                  </a:lnTo>
                  <a:lnTo>
                    <a:pt x="2923" y="4009"/>
                  </a:lnTo>
                  <a:lnTo>
                    <a:pt x="2961" y="4025"/>
                  </a:lnTo>
                  <a:lnTo>
                    <a:pt x="2978" y="4025"/>
                  </a:lnTo>
                  <a:lnTo>
                    <a:pt x="2999" y="4017"/>
                  </a:lnTo>
                  <a:lnTo>
                    <a:pt x="3029" y="4001"/>
                  </a:lnTo>
                  <a:lnTo>
                    <a:pt x="3045" y="3981"/>
                  </a:lnTo>
                  <a:lnTo>
                    <a:pt x="3053" y="3965"/>
                  </a:lnTo>
                  <a:lnTo>
                    <a:pt x="3066" y="3937"/>
                  </a:lnTo>
                  <a:lnTo>
                    <a:pt x="3066" y="3917"/>
                  </a:lnTo>
                  <a:lnTo>
                    <a:pt x="3066" y="3900"/>
                  </a:lnTo>
                  <a:lnTo>
                    <a:pt x="3083" y="3844"/>
                  </a:lnTo>
                  <a:lnTo>
                    <a:pt x="3121" y="3736"/>
                  </a:lnTo>
                  <a:lnTo>
                    <a:pt x="3121" y="3700"/>
                  </a:lnTo>
                  <a:lnTo>
                    <a:pt x="3121" y="3664"/>
                  </a:lnTo>
                  <a:lnTo>
                    <a:pt x="3121" y="3640"/>
                  </a:lnTo>
                  <a:lnTo>
                    <a:pt x="3121" y="3619"/>
                  </a:lnTo>
                  <a:lnTo>
                    <a:pt x="3129" y="3619"/>
                  </a:lnTo>
                  <a:lnTo>
                    <a:pt x="3142" y="3619"/>
                  </a:lnTo>
                  <a:lnTo>
                    <a:pt x="3129" y="3619"/>
                  </a:lnTo>
                  <a:lnTo>
                    <a:pt x="3066" y="3619"/>
                  </a:lnTo>
                  <a:lnTo>
                    <a:pt x="2940" y="3640"/>
                  </a:lnTo>
                  <a:lnTo>
                    <a:pt x="2893" y="3640"/>
                  </a:lnTo>
                  <a:lnTo>
                    <a:pt x="2839" y="3627"/>
                  </a:lnTo>
                  <a:lnTo>
                    <a:pt x="2772" y="3612"/>
                  </a:lnTo>
                  <a:lnTo>
                    <a:pt x="2734" y="3627"/>
                  </a:lnTo>
                  <a:lnTo>
                    <a:pt x="2704" y="3627"/>
                  </a:lnTo>
                  <a:lnTo>
                    <a:pt x="2675" y="3627"/>
                  </a:lnTo>
                  <a:lnTo>
                    <a:pt x="2637" y="3604"/>
                  </a:lnTo>
                  <a:lnTo>
                    <a:pt x="2620" y="3567"/>
                  </a:lnTo>
                  <a:lnTo>
                    <a:pt x="2612" y="3539"/>
                  </a:lnTo>
                  <a:lnTo>
                    <a:pt x="2591" y="3531"/>
                  </a:lnTo>
                  <a:lnTo>
                    <a:pt x="2574" y="3519"/>
                  </a:lnTo>
                  <a:lnTo>
                    <a:pt x="2553" y="3519"/>
                  </a:lnTo>
                  <a:lnTo>
                    <a:pt x="2544" y="3504"/>
                  </a:lnTo>
                  <a:lnTo>
                    <a:pt x="2544" y="3484"/>
                  </a:lnTo>
                  <a:lnTo>
                    <a:pt x="2553" y="3475"/>
                  </a:lnTo>
                  <a:lnTo>
                    <a:pt x="2553" y="3459"/>
                  </a:lnTo>
                  <a:lnTo>
                    <a:pt x="2544" y="3374"/>
                  </a:lnTo>
                  <a:lnTo>
                    <a:pt x="2536" y="3339"/>
                  </a:lnTo>
                  <a:lnTo>
                    <a:pt x="2515" y="3314"/>
                  </a:lnTo>
                  <a:lnTo>
                    <a:pt x="2498" y="3303"/>
                  </a:lnTo>
                  <a:lnTo>
                    <a:pt x="2477" y="3294"/>
                  </a:lnTo>
                  <a:lnTo>
                    <a:pt x="2448" y="3314"/>
                  </a:lnTo>
                  <a:lnTo>
                    <a:pt x="2423" y="3331"/>
                  </a:lnTo>
                  <a:lnTo>
                    <a:pt x="2372" y="3395"/>
                  </a:lnTo>
                  <a:lnTo>
                    <a:pt x="2347" y="3447"/>
                  </a:lnTo>
                  <a:lnTo>
                    <a:pt x="2347" y="3475"/>
                  </a:lnTo>
                  <a:lnTo>
                    <a:pt x="2347" y="3496"/>
                  </a:lnTo>
                  <a:lnTo>
                    <a:pt x="2347" y="3475"/>
                  </a:lnTo>
                  <a:lnTo>
                    <a:pt x="2347" y="3475"/>
                  </a:lnTo>
                </a:path>
              </a:pathLst>
            </a:custGeom>
            <a:solidFill>
              <a:srgbClr val="FFFF00"/>
            </a:solidFill>
            <a:ln w="11160">
              <a:solidFill>
                <a:srgbClr val="FF6633"/>
              </a:solidFill>
              <a:round/>
              <a:headEnd/>
              <a:tailEnd/>
            </a:ln>
          </p:spPr>
          <p:txBody>
            <a:bodyPr wrap="none" anchor="ctr"/>
            <a:lstStyle/>
            <a:p>
              <a:endParaRPr lang="ja-JP" altLang="en-US"/>
            </a:p>
          </p:txBody>
        </p:sp>
        <p:sp>
          <p:nvSpPr>
            <p:cNvPr id="24" name="Freeform 147"/>
            <p:cNvSpPr>
              <a:spLocks noChangeArrowheads="1"/>
            </p:cNvSpPr>
            <p:nvPr/>
          </p:nvSpPr>
          <p:spPr bwMode="auto">
            <a:xfrm>
              <a:off x="2479" y="2637"/>
              <a:ext cx="558" cy="447"/>
            </a:xfrm>
            <a:custGeom>
              <a:avLst/>
              <a:gdLst/>
              <a:ahLst/>
              <a:cxnLst>
                <a:cxn ang="0">
                  <a:pos x="2415" y="1336"/>
                </a:cxn>
                <a:cxn ang="0">
                  <a:pos x="2368" y="1445"/>
                </a:cxn>
                <a:cxn ang="0">
                  <a:pos x="2217" y="1645"/>
                </a:cxn>
                <a:cxn ang="0">
                  <a:pos x="2074" y="1855"/>
                </a:cxn>
                <a:cxn ang="0">
                  <a:pos x="1961" y="1862"/>
                </a:cxn>
                <a:cxn ang="0">
                  <a:pos x="1863" y="1971"/>
                </a:cxn>
                <a:cxn ang="0">
                  <a:pos x="1809" y="1906"/>
                </a:cxn>
                <a:cxn ang="0">
                  <a:pos x="1725" y="1943"/>
                </a:cxn>
                <a:cxn ang="0">
                  <a:pos x="1628" y="1898"/>
                </a:cxn>
                <a:cxn ang="0">
                  <a:pos x="1544" y="1890"/>
                </a:cxn>
                <a:cxn ang="0">
                  <a:pos x="1498" y="1762"/>
                </a:cxn>
                <a:cxn ang="0">
                  <a:pos x="1447" y="1653"/>
                </a:cxn>
                <a:cxn ang="0">
                  <a:pos x="1401" y="1617"/>
                </a:cxn>
                <a:cxn ang="0">
                  <a:pos x="1422" y="1553"/>
                </a:cxn>
                <a:cxn ang="0">
                  <a:pos x="1325" y="1645"/>
                </a:cxn>
                <a:cxn ang="0">
                  <a:pos x="1257" y="1581"/>
                </a:cxn>
                <a:cxn ang="0">
                  <a:pos x="1051" y="1465"/>
                </a:cxn>
                <a:cxn ang="0">
                  <a:pos x="681" y="1493"/>
                </a:cxn>
                <a:cxn ang="0">
                  <a:pos x="576" y="1581"/>
                </a:cxn>
                <a:cxn ang="0">
                  <a:pos x="378" y="1589"/>
                </a:cxn>
                <a:cxn ang="0">
                  <a:pos x="227" y="1673"/>
                </a:cxn>
                <a:cxn ang="0">
                  <a:pos x="121" y="1662"/>
                </a:cxn>
                <a:cxn ang="0">
                  <a:pos x="84" y="1545"/>
                </a:cxn>
                <a:cxn ang="0">
                  <a:pos x="58" y="1147"/>
                </a:cxn>
                <a:cxn ang="0">
                  <a:pos x="21" y="1067"/>
                </a:cxn>
                <a:cxn ang="0">
                  <a:pos x="21" y="1023"/>
                </a:cxn>
                <a:cxn ang="0">
                  <a:pos x="84" y="1059"/>
                </a:cxn>
                <a:cxn ang="0">
                  <a:pos x="114" y="1011"/>
                </a:cxn>
                <a:cxn ang="0">
                  <a:pos x="67" y="886"/>
                </a:cxn>
                <a:cxn ang="0">
                  <a:pos x="84" y="822"/>
                </a:cxn>
                <a:cxn ang="0">
                  <a:pos x="151" y="758"/>
                </a:cxn>
                <a:cxn ang="0">
                  <a:pos x="257" y="686"/>
                </a:cxn>
                <a:cxn ang="0">
                  <a:pos x="349" y="686"/>
                </a:cxn>
                <a:cxn ang="0">
                  <a:pos x="589" y="569"/>
                </a:cxn>
                <a:cxn ang="0">
                  <a:pos x="664" y="388"/>
                </a:cxn>
                <a:cxn ang="0">
                  <a:pos x="690" y="433"/>
                </a:cxn>
                <a:cxn ang="0">
                  <a:pos x="786" y="381"/>
                </a:cxn>
                <a:cxn ang="0">
                  <a:pos x="816" y="300"/>
                </a:cxn>
                <a:cxn ang="0">
                  <a:pos x="842" y="252"/>
                </a:cxn>
                <a:cxn ang="0">
                  <a:pos x="938" y="216"/>
                </a:cxn>
                <a:cxn ang="0">
                  <a:pos x="992" y="265"/>
                </a:cxn>
                <a:cxn ang="0">
                  <a:pos x="1081" y="288"/>
                </a:cxn>
                <a:cxn ang="0">
                  <a:pos x="1098" y="216"/>
                </a:cxn>
                <a:cxn ang="0">
                  <a:pos x="1127" y="156"/>
                </a:cxn>
                <a:cxn ang="0">
                  <a:pos x="1278" y="100"/>
                </a:cxn>
                <a:cxn ang="0">
                  <a:pos x="1296" y="47"/>
                </a:cxn>
                <a:cxn ang="0">
                  <a:pos x="1422" y="92"/>
                </a:cxn>
                <a:cxn ang="0">
                  <a:pos x="1544" y="100"/>
                </a:cxn>
                <a:cxn ang="0">
                  <a:pos x="1498" y="192"/>
                </a:cxn>
                <a:cxn ang="0">
                  <a:pos x="1498" y="192"/>
                </a:cxn>
                <a:cxn ang="0">
                  <a:pos x="1485" y="300"/>
                </a:cxn>
                <a:cxn ang="0">
                  <a:pos x="1674" y="445"/>
                </a:cxn>
                <a:cxn ang="0">
                  <a:pos x="1788" y="445"/>
                </a:cxn>
                <a:cxn ang="0">
                  <a:pos x="1839" y="353"/>
                </a:cxn>
                <a:cxn ang="0">
                  <a:pos x="1863" y="108"/>
                </a:cxn>
                <a:cxn ang="0">
                  <a:pos x="1922" y="20"/>
                </a:cxn>
                <a:cxn ang="0">
                  <a:pos x="1969" y="200"/>
                </a:cxn>
                <a:cxn ang="0">
                  <a:pos x="2027" y="288"/>
                </a:cxn>
                <a:cxn ang="0">
                  <a:pos x="2171" y="589"/>
                </a:cxn>
                <a:cxn ang="0">
                  <a:pos x="2331" y="831"/>
                </a:cxn>
                <a:cxn ang="0">
                  <a:pos x="2360" y="923"/>
                </a:cxn>
                <a:cxn ang="0">
                  <a:pos x="2453" y="1003"/>
                </a:cxn>
                <a:cxn ang="0">
                  <a:pos x="2444" y="1075"/>
                </a:cxn>
              </a:cxnLst>
              <a:rect l="0" t="0" r="r" b="b"/>
              <a:pathLst>
                <a:path w="2462" h="1972">
                  <a:moveTo>
                    <a:pt x="2444" y="1075"/>
                  </a:moveTo>
                  <a:lnTo>
                    <a:pt x="2444" y="1220"/>
                  </a:lnTo>
                  <a:lnTo>
                    <a:pt x="2423" y="1300"/>
                  </a:lnTo>
                  <a:lnTo>
                    <a:pt x="2415" y="1336"/>
                  </a:lnTo>
                  <a:lnTo>
                    <a:pt x="2385" y="1372"/>
                  </a:lnTo>
                  <a:lnTo>
                    <a:pt x="2368" y="1400"/>
                  </a:lnTo>
                  <a:lnTo>
                    <a:pt x="2360" y="1420"/>
                  </a:lnTo>
                  <a:lnTo>
                    <a:pt x="2368" y="1445"/>
                  </a:lnTo>
                  <a:lnTo>
                    <a:pt x="2360" y="1457"/>
                  </a:lnTo>
                  <a:lnTo>
                    <a:pt x="2360" y="1480"/>
                  </a:lnTo>
                  <a:lnTo>
                    <a:pt x="2301" y="1545"/>
                  </a:lnTo>
                  <a:lnTo>
                    <a:pt x="2217" y="1645"/>
                  </a:lnTo>
                  <a:lnTo>
                    <a:pt x="2158" y="1718"/>
                  </a:lnTo>
                  <a:lnTo>
                    <a:pt x="2104" y="1782"/>
                  </a:lnTo>
                  <a:lnTo>
                    <a:pt x="2090" y="1834"/>
                  </a:lnTo>
                  <a:lnTo>
                    <a:pt x="2074" y="1855"/>
                  </a:lnTo>
                  <a:lnTo>
                    <a:pt x="2045" y="1870"/>
                  </a:lnTo>
                  <a:lnTo>
                    <a:pt x="2015" y="1870"/>
                  </a:lnTo>
                  <a:lnTo>
                    <a:pt x="1990" y="1862"/>
                  </a:lnTo>
                  <a:lnTo>
                    <a:pt x="1961" y="1862"/>
                  </a:lnTo>
                  <a:lnTo>
                    <a:pt x="1931" y="1878"/>
                  </a:lnTo>
                  <a:lnTo>
                    <a:pt x="1901" y="1906"/>
                  </a:lnTo>
                  <a:lnTo>
                    <a:pt x="1884" y="1935"/>
                  </a:lnTo>
                  <a:lnTo>
                    <a:pt x="1863" y="1971"/>
                  </a:lnTo>
                  <a:lnTo>
                    <a:pt x="1863" y="1950"/>
                  </a:lnTo>
                  <a:lnTo>
                    <a:pt x="1863" y="1943"/>
                  </a:lnTo>
                  <a:lnTo>
                    <a:pt x="1839" y="1926"/>
                  </a:lnTo>
                  <a:lnTo>
                    <a:pt x="1809" y="1906"/>
                  </a:lnTo>
                  <a:lnTo>
                    <a:pt x="1788" y="1906"/>
                  </a:lnTo>
                  <a:lnTo>
                    <a:pt x="1771" y="1915"/>
                  </a:lnTo>
                  <a:lnTo>
                    <a:pt x="1741" y="1935"/>
                  </a:lnTo>
                  <a:lnTo>
                    <a:pt x="1725" y="1943"/>
                  </a:lnTo>
                  <a:lnTo>
                    <a:pt x="1704" y="1943"/>
                  </a:lnTo>
                  <a:lnTo>
                    <a:pt x="1674" y="1915"/>
                  </a:lnTo>
                  <a:lnTo>
                    <a:pt x="1649" y="1898"/>
                  </a:lnTo>
                  <a:lnTo>
                    <a:pt x="1628" y="1898"/>
                  </a:lnTo>
                  <a:lnTo>
                    <a:pt x="1611" y="1906"/>
                  </a:lnTo>
                  <a:lnTo>
                    <a:pt x="1590" y="1915"/>
                  </a:lnTo>
                  <a:lnTo>
                    <a:pt x="1561" y="1906"/>
                  </a:lnTo>
                  <a:lnTo>
                    <a:pt x="1544" y="1890"/>
                  </a:lnTo>
                  <a:lnTo>
                    <a:pt x="1506" y="1855"/>
                  </a:lnTo>
                  <a:lnTo>
                    <a:pt x="1485" y="1834"/>
                  </a:lnTo>
                  <a:lnTo>
                    <a:pt x="1485" y="1818"/>
                  </a:lnTo>
                  <a:lnTo>
                    <a:pt x="1498" y="1762"/>
                  </a:lnTo>
                  <a:lnTo>
                    <a:pt x="1485" y="1733"/>
                  </a:lnTo>
                  <a:lnTo>
                    <a:pt x="1477" y="1718"/>
                  </a:lnTo>
                  <a:lnTo>
                    <a:pt x="1460" y="1710"/>
                  </a:lnTo>
                  <a:lnTo>
                    <a:pt x="1447" y="1653"/>
                  </a:lnTo>
                  <a:lnTo>
                    <a:pt x="1409" y="1673"/>
                  </a:lnTo>
                  <a:lnTo>
                    <a:pt x="1383" y="1690"/>
                  </a:lnTo>
                  <a:lnTo>
                    <a:pt x="1392" y="1653"/>
                  </a:lnTo>
                  <a:lnTo>
                    <a:pt x="1401" y="1617"/>
                  </a:lnTo>
                  <a:lnTo>
                    <a:pt x="1422" y="1581"/>
                  </a:lnTo>
                  <a:lnTo>
                    <a:pt x="1430" y="1565"/>
                  </a:lnTo>
                  <a:lnTo>
                    <a:pt x="1430" y="1553"/>
                  </a:lnTo>
                  <a:lnTo>
                    <a:pt x="1422" y="1553"/>
                  </a:lnTo>
                  <a:lnTo>
                    <a:pt x="1409" y="1545"/>
                  </a:lnTo>
                  <a:lnTo>
                    <a:pt x="1401" y="1553"/>
                  </a:lnTo>
                  <a:lnTo>
                    <a:pt x="1371" y="1589"/>
                  </a:lnTo>
                  <a:lnTo>
                    <a:pt x="1325" y="1645"/>
                  </a:lnTo>
                  <a:lnTo>
                    <a:pt x="1317" y="1653"/>
                  </a:lnTo>
                  <a:lnTo>
                    <a:pt x="1308" y="1645"/>
                  </a:lnTo>
                  <a:lnTo>
                    <a:pt x="1287" y="1617"/>
                  </a:lnTo>
                  <a:lnTo>
                    <a:pt x="1257" y="1581"/>
                  </a:lnTo>
                  <a:lnTo>
                    <a:pt x="1233" y="1529"/>
                  </a:lnTo>
                  <a:lnTo>
                    <a:pt x="1195" y="1500"/>
                  </a:lnTo>
                  <a:lnTo>
                    <a:pt x="1135" y="1472"/>
                  </a:lnTo>
                  <a:lnTo>
                    <a:pt x="1051" y="1465"/>
                  </a:lnTo>
                  <a:lnTo>
                    <a:pt x="917" y="1457"/>
                  </a:lnTo>
                  <a:lnTo>
                    <a:pt x="816" y="1457"/>
                  </a:lnTo>
                  <a:lnTo>
                    <a:pt x="740" y="1472"/>
                  </a:lnTo>
                  <a:lnTo>
                    <a:pt x="681" y="1493"/>
                  </a:lnTo>
                  <a:lnTo>
                    <a:pt x="643" y="1509"/>
                  </a:lnTo>
                  <a:lnTo>
                    <a:pt x="627" y="1537"/>
                  </a:lnTo>
                  <a:lnTo>
                    <a:pt x="606" y="1553"/>
                  </a:lnTo>
                  <a:lnTo>
                    <a:pt x="576" y="1581"/>
                  </a:lnTo>
                  <a:lnTo>
                    <a:pt x="551" y="1589"/>
                  </a:lnTo>
                  <a:lnTo>
                    <a:pt x="475" y="1589"/>
                  </a:lnTo>
                  <a:lnTo>
                    <a:pt x="407" y="1589"/>
                  </a:lnTo>
                  <a:lnTo>
                    <a:pt x="378" y="1589"/>
                  </a:lnTo>
                  <a:lnTo>
                    <a:pt x="332" y="1609"/>
                  </a:lnTo>
                  <a:lnTo>
                    <a:pt x="285" y="1637"/>
                  </a:lnTo>
                  <a:lnTo>
                    <a:pt x="248" y="1662"/>
                  </a:lnTo>
                  <a:lnTo>
                    <a:pt x="227" y="1673"/>
                  </a:lnTo>
                  <a:lnTo>
                    <a:pt x="210" y="1673"/>
                  </a:lnTo>
                  <a:lnTo>
                    <a:pt x="159" y="1673"/>
                  </a:lnTo>
                  <a:lnTo>
                    <a:pt x="142" y="1673"/>
                  </a:lnTo>
                  <a:lnTo>
                    <a:pt x="121" y="1662"/>
                  </a:lnTo>
                  <a:lnTo>
                    <a:pt x="84" y="1637"/>
                  </a:lnTo>
                  <a:lnTo>
                    <a:pt x="67" y="1617"/>
                  </a:lnTo>
                  <a:lnTo>
                    <a:pt x="67" y="1609"/>
                  </a:lnTo>
                  <a:lnTo>
                    <a:pt x="84" y="1545"/>
                  </a:lnTo>
                  <a:lnTo>
                    <a:pt x="84" y="1480"/>
                  </a:lnTo>
                  <a:lnTo>
                    <a:pt x="75" y="1328"/>
                  </a:lnTo>
                  <a:lnTo>
                    <a:pt x="67" y="1204"/>
                  </a:lnTo>
                  <a:lnTo>
                    <a:pt x="58" y="1147"/>
                  </a:lnTo>
                  <a:lnTo>
                    <a:pt x="58" y="1132"/>
                  </a:lnTo>
                  <a:lnTo>
                    <a:pt x="46" y="1104"/>
                  </a:lnTo>
                  <a:lnTo>
                    <a:pt x="37" y="1075"/>
                  </a:lnTo>
                  <a:lnTo>
                    <a:pt x="21" y="1067"/>
                  </a:lnTo>
                  <a:lnTo>
                    <a:pt x="8" y="1047"/>
                  </a:lnTo>
                  <a:lnTo>
                    <a:pt x="0" y="1031"/>
                  </a:lnTo>
                  <a:lnTo>
                    <a:pt x="8" y="1023"/>
                  </a:lnTo>
                  <a:lnTo>
                    <a:pt x="21" y="1023"/>
                  </a:lnTo>
                  <a:lnTo>
                    <a:pt x="37" y="1039"/>
                  </a:lnTo>
                  <a:lnTo>
                    <a:pt x="58" y="1067"/>
                  </a:lnTo>
                  <a:lnTo>
                    <a:pt x="67" y="1067"/>
                  </a:lnTo>
                  <a:lnTo>
                    <a:pt x="84" y="1059"/>
                  </a:lnTo>
                  <a:lnTo>
                    <a:pt x="96" y="1047"/>
                  </a:lnTo>
                  <a:lnTo>
                    <a:pt x="105" y="1047"/>
                  </a:lnTo>
                  <a:lnTo>
                    <a:pt x="114" y="1031"/>
                  </a:lnTo>
                  <a:lnTo>
                    <a:pt x="114" y="1011"/>
                  </a:lnTo>
                  <a:lnTo>
                    <a:pt x="84" y="967"/>
                  </a:lnTo>
                  <a:lnTo>
                    <a:pt x="84" y="931"/>
                  </a:lnTo>
                  <a:lnTo>
                    <a:pt x="75" y="903"/>
                  </a:lnTo>
                  <a:lnTo>
                    <a:pt x="67" y="886"/>
                  </a:lnTo>
                  <a:lnTo>
                    <a:pt x="58" y="879"/>
                  </a:lnTo>
                  <a:lnTo>
                    <a:pt x="67" y="859"/>
                  </a:lnTo>
                  <a:lnTo>
                    <a:pt x="84" y="842"/>
                  </a:lnTo>
                  <a:lnTo>
                    <a:pt x="84" y="822"/>
                  </a:lnTo>
                  <a:lnTo>
                    <a:pt x="84" y="786"/>
                  </a:lnTo>
                  <a:lnTo>
                    <a:pt x="96" y="778"/>
                  </a:lnTo>
                  <a:lnTo>
                    <a:pt x="114" y="770"/>
                  </a:lnTo>
                  <a:lnTo>
                    <a:pt x="151" y="758"/>
                  </a:lnTo>
                  <a:lnTo>
                    <a:pt x="189" y="742"/>
                  </a:lnTo>
                  <a:lnTo>
                    <a:pt x="219" y="706"/>
                  </a:lnTo>
                  <a:lnTo>
                    <a:pt x="227" y="698"/>
                  </a:lnTo>
                  <a:lnTo>
                    <a:pt x="257" y="686"/>
                  </a:lnTo>
                  <a:lnTo>
                    <a:pt x="285" y="686"/>
                  </a:lnTo>
                  <a:lnTo>
                    <a:pt x="303" y="686"/>
                  </a:lnTo>
                  <a:lnTo>
                    <a:pt x="323" y="698"/>
                  </a:lnTo>
                  <a:lnTo>
                    <a:pt x="349" y="686"/>
                  </a:lnTo>
                  <a:lnTo>
                    <a:pt x="425" y="650"/>
                  </a:lnTo>
                  <a:lnTo>
                    <a:pt x="500" y="626"/>
                  </a:lnTo>
                  <a:lnTo>
                    <a:pt x="568" y="598"/>
                  </a:lnTo>
                  <a:lnTo>
                    <a:pt x="589" y="569"/>
                  </a:lnTo>
                  <a:lnTo>
                    <a:pt x="606" y="541"/>
                  </a:lnTo>
                  <a:lnTo>
                    <a:pt x="664" y="397"/>
                  </a:lnTo>
                  <a:lnTo>
                    <a:pt x="673" y="388"/>
                  </a:lnTo>
                  <a:lnTo>
                    <a:pt x="664" y="388"/>
                  </a:lnTo>
                  <a:lnTo>
                    <a:pt x="664" y="397"/>
                  </a:lnTo>
                  <a:lnTo>
                    <a:pt x="673" y="417"/>
                  </a:lnTo>
                  <a:lnTo>
                    <a:pt x="673" y="425"/>
                  </a:lnTo>
                  <a:lnTo>
                    <a:pt x="690" y="433"/>
                  </a:lnTo>
                  <a:lnTo>
                    <a:pt x="711" y="445"/>
                  </a:lnTo>
                  <a:lnTo>
                    <a:pt x="727" y="417"/>
                  </a:lnTo>
                  <a:lnTo>
                    <a:pt x="757" y="388"/>
                  </a:lnTo>
                  <a:lnTo>
                    <a:pt x="786" y="381"/>
                  </a:lnTo>
                  <a:lnTo>
                    <a:pt x="795" y="373"/>
                  </a:lnTo>
                  <a:lnTo>
                    <a:pt x="786" y="345"/>
                  </a:lnTo>
                  <a:lnTo>
                    <a:pt x="786" y="316"/>
                  </a:lnTo>
                  <a:lnTo>
                    <a:pt x="816" y="300"/>
                  </a:lnTo>
                  <a:lnTo>
                    <a:pt x="824" y="280"/>
                  </a:lnTo>
                  <a:lnTo>
                    <a:pt x="833" y="272"/>
                  </a:lnTo>
                  <a:lnTo>
                    <a:pt x="833" y="265"/>
                  </a:lnTo>
                  <a:lnTo>
                    <a:pt x="842" y="252"/>
                  </a:lnTo>
                  <a:lnTo>
                    <a:pt x="870" y="228"/>
                  </a:lnTo>
                  <a:lnTo>
                    <a:pt x="879" y="216"/>
                  </a:lnTo>
                  <a:lnTo>
                    <a:pt x="900" y="216"/>
                  </a:lnTo>
                  <a:lnTo>
                    <a:pt x="938" y="216"/>
                  </a:lnTo>
                  <a:lnTo>
                    <a:pt x="955" y="216"/>
                  </a:lnTo>
                  <a:lnTo>
                    <a:pt x="967" y="236"/>
                  </a:lnTo>
                  <a:lnTo>
                    <a:pt x="985" y="252"/>
                  </a:lnTo>
                  <a:lnTo>
                    <a:pt x="992" y="265"/>
                  </a:lnTo>
                  <a:lnTo>
                    <a:pt x="1013" y="272"/>
                  </a:lnTo>
                  <a:lnTo>
                    <a:pt x="1051" y="300"/>
                  </a:lnTo>
                  <a:lnTo>
                    <a:pt x="1069" y="300"/>
                  </a:lnTo>
                  <a:lnTo>
                    <a:pt x="1081" y="288"/>
                  </a:lnTo>
                  <a:lnTo>
                    <a:pt x="1090" y="272"/>
                  </a:lnTo>
                  <a:lnTo>
                    <a:pt x="1090" y="252"/>
                  </a:lnTo>
                  <a:lnTo>
                    <a:pt x="1090" y="236"/>
                  </a:lnTo>
                  <a:lnTo>
                    <a:pt x="1098" y="216"/>
                  </a:lnTo>
                  <a:lnTo>
                    <a:pt x="1127" y="208"/>
                  </a:lnTo>
                  <a:lnTo>
                    <a:pt x="1135" y="200"/>
                  </a:lnTo>
                  <a:lnTo>
                    <a:pt x="1127" y="180"/>
                  </a:lnTo>
                  <a:lnTo>
                    <a:pt x="1127" y="156"/>
                  </a:lnTo>
                  <a:lnTo>
                    <a:pt x="1156" y="144"/>
                  </a:lnTo>
                  <a:lnTo>
                    <a:pt x="1219" y="120"/>
                  </a:lnTo>
                  <a:lnTo>
                    <a:pt x="1270" y="108"/>
                  </a:lnTo>
                  <a:lnTo>
                    <a:pt x="1278" y="100"/>
                  </a:lnTo>
                  <a:lnTo>
                    <a:pt x="1287" y="83"/>
                  </a:lnTo>
                  <a:lnTo>
                    <a:pt x="1278" y="63"/>
                  </a:lnTo>
                  <a:lnTo>
                    <a:pt x="1287" y="47"/>
                  </a:lnTo>
                  <a:lnTo>
                    <a:pt x="1296" y="47"/>
                  </a:lnTo>
                  <a:lnTo>
                    <a:pt x="1325" y="55"/>
                  </a:lnTo>
                  <a:lnTo>
                    <a:pt x="1346" y="72"/>
                  </a:lnTo>
                  <a:lnTo>
                    <a:pt x="1392" y="83"/>
                  </a:lnTo>
                  <a:lnTo>
                    <a:pt x="1422" y="92"/>
                  </a:lnTo>
                  <a:lnTo>
                    <a:pt x="1447" y="92"/>
                  </a:lnTo>
                  <a:lnTo>
                    <a:pt x="1506" y="83"/>
                  </a:lnTo>
                  <a:lnTo>
                    <a:pt x="1535" y="92"/>
                  </a:lnTo>
                  <a:lnTo>
                    <a:pt x="1544" y="100"/>
                  </a:lnTo>
                  <a:lnTo>
                    <a:pt x="1544" y="108"/>
                  </a:lnTo>
                  <a:lnTo>
                    <a:pt x="1535" y="128"/>
                  </a:lnTo>
                  <a:lnTo>
                    <a:pt x="1514" y="156"/>
                  </a:lnTo>
                  <a:lnTo>
                    <a:pt x="1498" y="192"/>
                  </a:lnTo>
                  <a:lnTo>
                    <a:pt x="1498" y="200"/>
                  </a:lnTo>
                  <a:lnTo>
                    <a:pt x="1506" y="192"/>
                  </a:lnTo>
                  <a:lnTo>
                    <a:pt x="1506" y="180"/>
                  </a:lnTo>
                  <a:lnTo>
                    <a:pt x="1498" y="192"/>
                  </a:lnTo>
                  <a:lnTo>
                    <a:pt x="1477" y="236"/>
                  </a:lnTo>
                  <a:lnTo>
                    <a:pt x="1468" y="265"/>
                  </a:lnTo>
                  <a:lnTo>
                    <a:pt x="1477" y="288"/>
                  </a:lnTo>
                  <a:lnTo>
                    <a:pt x="1485" y="300"/>
                  </a:lnTo>
                  <a:lnTo>
                    <a:pt x="1535" y="325"/>
                  </a:lnTo>
                  <a:lnTo>
                    <a:pt x="1561" y="345"/>
                  </a:lnTo>
                  <a:lnTo>
                    <a:pt x="1598" y="373"/>
                  </a:lnTo>
                  <a:lnTo>
                    <a:pt x="1674" y="445"/>
                  </a:lnTo>
                  <a:lnTo>
                    <a:pt x="1704" y="461"/>
                  </a:lnTo>
                  <a:lnTo>
                    <a:pt x="1725" y="461"/>
                  </a:lnTo>
                  <a:lnTo>
                    <a:pt x="1771" y="461"/>
                  </a:lnTo>
                  <a:lnTo>
                    <a:pt x="1788" y="445"/>
                  </a:lnTo>
                  <a:lnTo>
                    <a:pt x="1800" y="425"/>
                  </a:lnTo>
                  <a:lnTo>
                    <a:pt x="1826" y="397"/>
                  </a:lnTo>
                  <a:lnTo>
                    <a:pt x="1826" y="381"/>
                  </a:lnTo>
                  <a:lnTo>
                    <a:pt x="1839" y="353"/>
                  </a:lnTo>
                  <a:lnTo>
                    <a:pt x="1818" y="245"/>
                  </a:lnTo>
                  <a:lnTo>
                    <a:pt x="1818" y="200"/>
                  </a:lnTo>
                  <a:lnTo>
                    <a:pt x="1826" y="164"/>
                  </a:lnTo>
                  <a:lnTo>
                    <a:pt x="1863" y="108"/>
                  </a:lnTo>
                  <a:lnTo>
                    <a:pt x="1884" y="72"/>
                  </a:lnTo>
                  <a:lnTo>
                    <a:pt x="1893" y="35"/>
                  </a:lnTo>
                  <a:lnTo>
                    <a:pt x="1893" y="0"/>
                  </a:lnTo>
                  <a:lnTo>
                    <a:pt x="1922" y="20"/>
                  </a:lnTo>
                  <a:lnTo>
                    <a:pt x="1940" y="47"/>
                  </a:lnTo>
                  <a:lnTo>
                    <a:pt x="1952" y="72"/>
                  </a:lnTo>
                  <a:lnTo>
                    <a:pt x="1961" y="156"/>
                  </a:lnTo>
                  <a:lnTo>
                    <a:pt x="1969" y="200"/>
                  </a:lnTo>
                  <a:lnTo>
                    <a:pt x="1977" y="216"/>
                  </a:lnTo>
                  <a:lnTo>
                    <a:pt x="1990" y="228"/>
                  </a:lnTo>
                  <a:lnTo>
                    <a:pt x="2015" y="252"/>
                  </a:lnTo>
                  <a:lnTo>
                    <a:pt x="2027" y="288"/>
                  </a:lnTo>
                  <a:lnTo>
                    <a:pt x="2090" y="489"/>
                  </a:lnTo>
                  <a:lnTo>
                    <a:pt x="2120" y="553"/>
                  </a:lnTo>
                  <a:lnTo>
                    <a:pt x="2141" y="569"/>
                  </a:lnTo>
                  <a:lnTo>
                    <a:pt x="2171" y="589"/>
                  </a:lnTo>
                  <a:lnTo>
                    <a:pt x="2196" y="626"/>
                  </a:lnTo>
                  <a:lnTo>
                    <a:pt x="2301" y="786"/>
                  </a:lnTo>
                  <a:lnTo>
                    <a:pt x="2322" y="806"/>
                  </a:lnTo>
                  <a:lnTo>
                    <a:pt x="2331" y="831"/>
                  </a:lnTo>
                  <a:lnTo>
                    <a:pt x="2331" y="886"/>
                  </a:lnTo>
                  <a:lnTo>
                    <a:pt x="2339" y="903"/>
                  </a:lnTo>
                  <a:lnTo>
                    <a:pt x="2331" y="914"/>
                  </a:lnTo>
                  <a:lnTo>
                    <a:pt x="2360" y="923"/>
                  </a:lnTo>
                  <a:lnTo>
                    <a:pt x="2385" y="931"/>
                  </a:lnTo>
                  <a:lnTo>
                    <a:pt x="2406" y="939"/>
                  </a:lnTo>
                  <a:lnTo>
                    <a:pt x="2444" y="974"/>
                  </a:lnTo>
                  <a:lnTo>
                    <a:pt x="2453" y="1003"/>
                  </a:lnTo>
                  <a:lnTo>
                    <a:pt x="2461" y="1023"/>
                  </a:lnTo>
                  <a:lnTo>
                    <a:pt x="2461" y="1047"/>
                  </a:lnTo>
                  <a:lnTo>
                    <a:pt x="2453" y="1075"/>
                  </a:lnTo>
                  <a:lnTo>
                    <a:pt x="2444" y="1075"/>
                  </a:lnTo>
                  <a:lnTo>
                    <a:pt x="2444" y="1075"/>
                  </a:lnTo>
                </a:path>
              </a:pathLst>
            </a:custGeom>
            <a:solidFill>
              <a:srgbClr val="FFFF00"/>
            </a:solidFill>
            <a:ln w="11160">
              <a:solidFill>
                <a:srgbClr val="FF6633"/>
              </a:solidFill>
              <a:round/>
              <a:headEnd/>
              <a:tailEnd/>
            </a:ln>
          </p:spPr>
          <p:txBody>
            <a:bodyPr wrap="none" anchor="ctr"/>
            <a:lstStyle/>
            <a:p>
              <a:endParaRPr lang="ja-JP" altLang="en-US"/>
            </a:p>
          </p:txBody>
        </p:sp>
        <p:sp>
          <p:nvSpPr>
            <p:cNvPr id="25" name="Freeform 148"/>
            <p:cNvSpPr>
              <a:spLocks noChangeArrowheads="1"/>
            </p:cNvSpPr>
            <p:nvPr/>
          </p:nvSpPr>
          <p:spPr bwMode="auto">
            <a:xfrm>
              <a:off x="2793" y="1806"/>
              <a:ext cx="86" cy="82"/>
            </a:xfrm>
            <a:custGeom>
              <a:avLst/>
              <a:gdLst/>
              <a:ahLst/>
              <a:cxnLst>
                <a:cxn ang="0">
                  <a:pos x="379" y="181"/>
                </a:cxn>
                <a:cxn ang="0">
                  <a:pos x="379" y="216"/>
                </a:cxn>
                <a:cxn ang="0">
                  <a:pos x="370" y="253"/>
                </a:cxn>
                <a:cxn ang="0">
                  <a:pos x="349" y="289"/>
                </a:cxn>
                <a:cxn ang="0">
                  <a:pos x="324" y="309"/>
                </a:cxn>
                <a:cxn ang="0">
                  <a:pos x="303" y="337"/>
                </a:cxn>
                <a:cxn ang="0">
                  <a:pos x="264" y="354"/>
                </a:cxn>
                <a:cxn ang="0">
                  <a:pos x="226" y="362"/>
                </a:cxn>
                <a:cxn ang="0">
                  <a:pos x="189" y="362"/>
                </a:cxn>
                <a:cxn ang="0">
                  <a:pos x="151" y="362"/>
                </a:cxn>
                <a:cxn ang="0">
                  <a:pos x="121" y="354"/>
                </a:cxn>
                <a:cxn ang="0">
                  <a:pos x="83" y="337"/>
                </a:cxn>
                <a:cxn ang="0">
                  <a:pos x="57" y="309"/>
                </a:cxn>
                <a:cxn ang="0">
                  <a:pos x="36" y="289"/>
                </a:cxn>
                <a:cxn ang="0">
                  <a:pos x="20" y="253"/>
                </a:cxn>
                <a:cxn ang="0">
                  <a:pos x="7" y="216"/>
                </a:cxn>
                <a:cxn ang="0">
                  <a:pos x="0" y="181"/>
                </a:cxn>
                <a:cxn ang="0">
                  <a:pos x="7" y="144"/>
                </a:cxn>
                <a:cxn ang="0">
                  <a:pos x="20" y="120"/>
                </a:cxn>
                <a:cxn ang="0">
                  <a:pos x="36" y="83"/>
                </a:cxn>
                <a:cxn ang="0">
                  <a:pos x="57" y="55"/>
                </a:cxn>
                <a:cxn ang="0">
                  <a:pos x="83" y="35"/>
                </a:cxn>
                <a:cxn ang="0">
                  <a:pos x="121" y="20"/>
                </a:cxn>
                <a:cxn ang="0">
                  <a:pos x="151" y="12"/>
                </a:cxn>
                <a:cxn ang="0">
                  <a:pos x="189" y="0"/>
                </a:cxn>
                <a:cxn ang="0">
                  <a:pos x="226" y="12"/>
                </a:cxn>
                <a:cxn ang="0">
                  <a:pos x="264" y="20"/>
                </a:cxn>
                <a:cxn ang="0">
                  <a:pos x="303" y="35"/>
                </a:cxn>
                <a:cxn ang="0">
                  <a:pos x="324" y="55"/>
                </a:cxn>
                <a:cxn ang="0">
                  <a:pos x="349" y="83"/>
                </a:cxn>
                <a:cxn ang="0">
                  <a:pos x="370" y="120"/>
                </a:cxn>
                <a:cxn ang="0">
                  <a:pos x="379" y="144"/>
                </a:cxn>
                <a:cxn ang="0">
                  <a:pos x="379" y="181"/>
                </a:cxn>
                <a:cxn ang="0">
                  <a:pos x="379" y="181"/>
                </a:cxn>
              </a:cxnLst>
              <a:rect l="0" t="0" r="r" b="b"/>
              <a:pathLst>
                <a:path w="380" h="363">
                  <a:moveTo>
                    <a:pt x="379" y="181"/>
                  </a:moveTo>
                  <a:lnTo>
                    <a:pt x="379" y="216"/>
                  </a:lnTo>
                  <a:lnTo>
                    <a:pt x="370" y="253"/>
                  </a:lnTo>
                  <a:lnTo>
                    <a:pt x="349" y="289"/>
                  </a:lnTo>
                  <a:lnTo>
                    <a:pt x="324" y="309"/>
                  </a:lnTo>
                  <a:lnTo>
                    <a:pt x="303" y="337"/>
                  </a:lnTo>
                  <a:lnTo>
                    <a:pt x="264" y="354"/>
                  </a:lnTo>
                  <a:lnTo>
                    <a:pt x="226" y="362"/>
                  </a:lnTo>
                  <a:lnTo>
                    <a:pt x="189" y="362"/>
                  </a:lnTo>
                  <a:lnTo>
                    <a:pt x="151" y="362"/>
                  </a:lnTo>
                  <a:lnTo>
                    <a:pt x="121" y="354"/>
                  </a:lnTo>
                  <a:lnTo>
                    <a:pt x="83" y="337"/>
                  </a:lnTo>
                  <a:lnTo>
                    <a:pt x="57" y="309"/>
                  </a:lnTo>
                  <a:lnTo>
                    <a:pt x="36" y="289"/>
                  </a:lnTo>
                  <a:lnTo>
                    <a:pt x="20" y="253"/>
                  </a:lnTo>
                  <a:lnTo>
                    <a:pt x="7" y="216"/>
                  </a:lnTo>
                  <a:lnTo>
                    <a:pt x="0" y="181"/>
                  </a:lnTo>
                  <a:lnTo>
                    <a:pt x="7" y="144"/>
                  </a:lnTo>
                  <a:lnTo>
                    <a:pt x="20" y="120"/>
                  </a:lnTo>
                  <a:lnTo>
                    <a:pt x="36" y="83"/>
                  </a:lnTo>
                  <a:lnTo>
                    <a:pt x="57" y="55"/>
                  </a:lnTo>
                  <a:lnTo>
                    <a:pt x="83" y="35"/>
                  </a:lnTo>
                  <a:lnTo>
                    <a:pt x="121" y="20"/>
                  </a:lnTo>
                  <a:lnTo>
                    <a:pt x="151" y="12"/>
                  </a:lnTo>
                  <a:lnTo>
                    <a:pt x="189" y="0"/>
                  </a:lnTo>
                  <a:lnTo>
                    <a:pt x="226" y="12"/>
                  </a:lnTo>
                  <a:lnTo>
                    <a:pt x="264" y="20"/>
                  </a:lnTo>
                  <a:lnTo>
                    <a:pt x="303" y="35"/>
                  </a:lnTo>
                  <a:lnTo>
                    <a:pt x="324" y="55"/>
                  </a:lnTo>
                  <a:lnTo>
                    <a:pt x="349" y="83"/>
                  </a:lnTo>
                  <a:lnTo>
                    <a:pt x="370" y="120"/>
                  </a:lnTo>
                  <a:lnTo>
                    <a:pt x="379" y="144"/>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26" name="Freeform 149"/>
            <p:cNvSpPr>
              <a:spLocks noChangeArrowheads="1"/>
            </p:cNvSpPr>
            <p:nvPr/>
          </p:nvSpPr>
          <p:spPr bwMode="auto">
            <a:xfrm>
              <a:off x="2618" y="2027"/>
              <a:ext cx="86" cy="83"/>
            </a:xfrm>
            <a:custGeom>
              <a:avLst/>
              <a:gdLst/>
              <a:ahLst/>
              <a:cxnLst>
                <a:cxn ang="0">
                  <a:pos x="379" y="183"/>
                </a:cxn>
                <a:cxn ang="0">
                  <a:pos x="379" y="218"/>
                </a:cxn>
                <a:cxn ang="0">
                  <a:pos x="362" y="255"/>
                </a:cxn>
                <a:cxn ang="0">
                  <a:pos x="353" y="280"/>
                </a:cxn>
                <a:cxn ang="0">
                  <a:pos x="324" y="308"/>
                </a:cxn>
                <a:cxn ang="0">
                  <a:pos x="294" y="336"/>
                </a:cxn>
                <a:cxn ang="0">
                  <a:pos x="265" y="344"/>
                </a:cxn>
                <a:cxn ang="0">
                  <a:pos x="227" y="365"/>
                </a:cxn>
                <a:cxn ang="0">
                  <a:pos x="189" y="365"/>
                </a:cxn>
                <a:cxn ang="0">
                  <a:pos x="151" y="365"/>
                </a:cxn>
                <a:cxn ang="0">
                  <a:pos x="113" y="344"/>
                </a:cxn>
                <a:cxn ang="0">
                  <a:pos x="87" y="336"/>
                </a:cxn>
                <a:cxn ang="0">
                  <a:pos x="58" y="308"/>
                </a:cxn>
                <a:cxn ang="0">
                  <a:pos x="28" y="280"/>
                </a:cxn>
                <a:cxn ang="0">
                  <a:pos x="21" y="255"/>
                </a:cxn>
                <a:cxn ang="0">
                  <a:pos x="0" y="218"/>
                </a:cxn>
                <a:cxn ang="0">
                  <a:pos x="0" y="183"/>
                </a:cxn>
                <a:cxn ang="0">
                  <a:pos x="0" y="146"/>
                </a:cxn>
                <a:cxn ang="0">
                  <a:pos x="21" y="109"/>
                </a:cxn>
                <a:cxn ang="0">
                  <a:pos x="28" y="80"/>
                </a:cxn>
                <a:cxn ang="0">
                  <a:pos x="58" y="52"/>
                </a:cxn>
                <a:cxn ang="0">
                  <a:pos x="87" y="24"/>
                </a:cxn>
                <a:cxn ang="0">
                  <a:pos x="113" y="16"/>
                </a:cxn>
                <a:cxn ang="0">
                  <a:pos x="151" y="0"/>
                </a:cxn>
                <a:cxn ang="0">
                  <a:pos x="189" y="0"/>
                </a:cxn>
                <a:cxn ang="0">
                  <a:pos x="227" y="0"/>
                </a:cxn>
                <a:cxn ang="0">
                  <a:pos x="265" y="16"/>
                </a:cxn>
                <a:cxn ang="0">
                  <a:pos x="294" y="24"/>
                </a:cxn>
                <a:cxn ang="0">
                  <a:pos x="324" y="52"/>
                </a:cxn>
                <a:cxn ang="0">
                  <a:pos x="353" y="80"/>
                </a:cxn>
                <a:cxn ang="0">
                  <a:pos x="362" y="109"/>
                </a:cxn>
                <a:cxn ang="0">
                  <a:pos x="379" y="146"/>
                </a:cxn>
                <a:cxn ang="0">
                  <a:pos x="379" y="183"/>
                </a:cxn>
                <a:cxn ang="0">
                  <a:pos x="379" y="183"/>
                </a:cxn>
              </a:cxnLst>
              <a:rect l="0" t="0" r="r" b="b"/>
              <a:pathLst>
                <a:path w="380" h="366">
                  <a:moveTo>
                    <a:pt x="379" y="183"/>
                  </a:moveTo>
                  <a:lnTo>
                    <a:pt x="379" y="218"/>
                  </a:lnTo>
                  <a:lnTo>
                    <a:pt x="362" y="255"/>
                  </a:lnTo>
                  <a:lnTo>
                    <a:pt x="353" y="280"/>
                  </a:lnTo>
                  <a:lnTo>
                    <a:pt x="324" y="308"/>
                  </a:lnTo>
                  <a:lnTo>
                    <a:pt x="294" y="336"/>
                  </a:lnTo>
                  <a:lnTo>
                    <a:pt x="265" y="344"/>
                  </a:lnTo>
                  <a:lnTo>
                    <a:pt x="227" y="365"/>
                  </a:lnTo>
                  <a:lnTo>
                    <a:pt x="189" y="365"/>
                  </a:lnTo>
                  <a:lnTo>
                    <a:pt x="151" y="365"/>
                  </a:lnTo>
                  <a:lnTo>
                    <a:pt x="113" y="344"/>
                  </a:lnTo>
                  <a:lnTo>
                    <a:pt x="87" y="336"/>
                  </a:lnTo>
                  <a:lnTo>
                    <a:pt x="58" y="308"/>
                  </a:lnTo>
                  <a:lnTo>
                    <a:pt x="28" y="280"/>
                  </a:lnTo>
                  <a:lnTo>
                    <a:pt x="21" y="255"/>
                  </a:lnTo>
                  <a:lnTo>
                    <a:pt x="0" y="218"/>
                  </a:lnTo>
                  <a:lnTo>
                    <a:pt x="0" y="183"/>
                  </a:lnTo>
                  <a:lnTo>
                    <a:pt x="0" y="146"/>
                  </a:lnTo>
                  <a:lnTo>
                    <a:pt x="21" y="109"/>
                  </a:lnTo>
                  <a:lnTo>
                    <a:pt x="28" y="80"/>
                  </a:lnTo>
                  <a:lnTo>
                    <a:pt x="58" y="52"/>
                  </a:lnTo>
                  <a:lnTo>
                    <a:pt x="87" y="24"/>
                  </a:lnTo>
                  <a:lnTo>
                    <a:pt x="113" y="16"/>
                  </a:lnTo>
                  <a:lnTo>
                    <a:pt x="151" y="0"/>
                  </a:lnTo>
                  <a:lnTo>
                    <a:pt x="189" y="0"/>
                  </a:lnTo>
                  <a:lnTo>
                    <a:pt x="227" y="0"/>
                  </a:lnTo>
                  <a:lnTo>
                    <a:pt x="265" y="16"/>
                  </a:lnTo>
                  <a:lnTo>
                    <a:pt x="294" y="24"/>
                  </a:lnTo>
                  <a:lnTo>
                    <a:pt x="324" y="52"/>
                  </a:lnTo>
                  <a:lnTo>
                    <a:pt x="353" y="80"/>
                  </a:lnTo>
                  <a:lnTo>
                    <a:pt x="362" y="109"/>
                  </a:lnTo>
                  <a:lnTo>
                    <a:pt x="379" y="146"/>
                  </a:lnTo>
                  <a:lnTo>
                    <a:pt x="379" y="183"/>
                  </a:lnTo>
                  <a:lnTo>
                    <a:pt x="379" y="183"/>
                  </a:lnTo>
                </a:path>
              </a:pathLst>
            </a:custGeom>
            <a:solidFill>
              <a:srgbClr val="F0027F"/>
            </a:solidFill>
            <a:ln w="11160">
              <a:solidFill>
                <a:srgbClr val="FF6633"/>
              </a:solidFill>
              <a:round/>
              <a:headEnd/>
              <a:tailEnd/>
            </a:ln>
          </p:spPr>
          <p:txBody>
            <a:bodyPr wrap="none" anchor="ctr"/>
            <a:lstStyle/>
            <a:p>
              <a:endParaRPr lang="ja-JP" altLang="en-US"/>
            </a:p>
          </p:txBody>
        </p:sp>
        <p:sp>
          <p:nvSpPr>
            <p:cNvPr id="27" name="Freeform 150"/>
            <p:cNvSpPr>
              <a:spLocks noChangeArrowheads="1"/>
            </p:cNvSpPr>
            <p:nvPr/>
          </p:nvSpPr>
          <p:spPr bwMode="auto">
            <a:xfrm>
              <a:off x="2609" y="1863"/>
              <a:ext cx="86" cy="82"/>
            </a:xfrm>
            <a:custGeom>
              <a:avLst/>
              <a:gdLst/>
              <a:ahLst/>
              <a:cxnLst>
                <a:cxn ang="0">
                  <a:pos x="380" y="180"/>
                </a:cxn>
                <a:cxn ang="0">
                  <a:pos x="380" y="216"/>
                </a:cxn>
                <a:cxn ang="0">
                  <a:pos x="363" y="252"/>
                </a:cxn>
                <a:cxn ang="0">
                  <a:pos x="354" y="276"/>
                </a:cxn>
                <a:cxn ang="0">
                  <a:pos x="325" y="305"/>
                </a:cxn>
                <a:cxn ang="0">
                  <a:pos x="295" y="333"/>
                </a:cxn>
                <a:cxn ang="0">
                  <a:pos x="266" y="340"/>
                </a:cxn>
                <a:cxn ang="0">
                  <a:pos x="227" y="361"/>
                </a:cxn>
                <a:cxn ang="0">
                  <a:pos x="190" y="361"/>
                </a:cxn>
                <a:cxn ang="0">
                  <a:pos x="152" y="361"/>
                </a:cxn>
                <a:cxn ang="0">
                  <a:pos x="114" y="340"/>
                </a:cxn>
                <a:cxn ang="0">
                  <a:pos x="88" y="333"/>
                </a:cxn>
                <a:cxn ang="0">
                  <a:pos x="59" y="305"/>
                </a:cxn>
                <a:cxn ang="0">
                  <a:pos x="29" y="276"/>
                </a:cxn>
                <a:cxn ang="0">
                  <a:pos x="21" y="252"/>
                </a:cxn>
                <a:cxn ang="0">
                  <a:pos x="0" y="216"/>
                </a:cxn>
                <a:cxn ang="0">
                  <a:pos x="0" y="180"/>
                </a:cxn>
                <a:cxn ang="0">
                  <a:pos x="0" y="144"/>
                </a:cxn>
                <a:cxn ang="0">
                  <a:pos x="21" y="108"/>
                </a:cxn>
                <a:cxn ang="0">
                  <a:pos x="29" y="80"/>
                </a:cxn>
                <a:cxn ang="0">
                  <a:pos x="59" y="52"/>
                </a:cxn>
                <a:cxn ang="0">
                  <a:pos x="88" y="23"/>
                </a:cxn>
                <a:cxn ang="0">
                  <a:pos x="114" y="15"/>
                </a:cxn>
                <a:cxn ang="0">
                  <a:pos x="152" y="0"/>
                </a:cxn>
                <a:cxn ang="0">
                  <a:pos x="190" y="0"/>
                </a:cxn>
                <a:cxn ang="0">
                  <a:pos x="227" y="0"/>
                </a:cxn>
                <a:cxn ang="0">
                  <a:pos x="266" y="15"/>
                </a:cxn>
                <a:cxn ang="0">
                  <a:pos x="295" y="23"/>
                </a:cxn>
                <a:cxn ang="0">
                  <a:pos x="325" y="52"/>
                </a:cxn>
                <a:cxn ang="0">
                  <a:pos x="354" y="80"/>
                </a:cxn>
                <a:cxn ang="0">
                  <a:pos x="363" y="108"/>
                </a:cxn>
                <a:cxn ang="0">
                  <a:pos x="380" y="144"/>
                </a:cxn>
                <a:cxn ang="0">
                  <a:pos x="380" y="180"/>
                </a:cxn>
                <a:cxn ang="0">
                  <a:pos x="380" y="180"/>
                </a:cxn>
              </a:cxnLst>
              <a:rect l="0" t="0" r="r" b="b"/>
              <a:pathLst>
                <a:path w="381" h="362">
                  <a:moveTo>
                    <a:pt x="380" y="180"/>
                  </a:moveTo>
                  <a:lnTo>
                    <a:pt x="380" y="216"/>
                  </a:lnTo>
                  <a:lnTo>
                    <a:pt x="363" y="252"/>
                  </a:lnTo>
                  <a:lnTo>
                    <a:pt x="354" y="276"/>
                  </a:lnTo>
                  <a:lnTo>
                    <a:pt x="325" y="305"/>
                  </a:lnTo>
                  <a:lnTo>
                    <a:pt x="295" y="333"/>
                  </a:lnTo>
                  <a:lnTo>
                    <a:pt x="266" y="340"/>
                  </a:lnTo>
                  <a:lnTo>
                    <a:pt x="227" y="361"/>
                  </a:lnTo>
                  <a:lnTo>
                    <a:pt x="190" y="361"/>
                  </a:lnTo>
                  <a:lnTo>
                    <a:pt x="152" y="361"/>
                  </a:lnTo>
                  <a:lnTo>
                    <a:pt x="114" y="340"/>
                  </a:lnTo>
                  <a:lnTo>
                    <a:pt x="88" y="333"/>
                  </a:lnTo>
                  <a:lnTo>
                    <a:pt x="59" y="305"/>
                  </a:lnTo>
                  <a:lnTo>
                    <a:pt x="29" y="276"/>
                  </a:lnTo>
                  <a:lnTo>
                    <a:pt x="21" y="252"/>
                  </a:lnTo>
                  <a:lnTo>
                    <a:pt x="0" y="216"/>
                  </a:lnTo>
                  <a:lnTo>
                    <a:pt x="0" y="180"/>
                  </a:lnTo>
                  <a:lnTo>
                    <a:pt x="0" y="144"/>
                  </a:lnTo>
                  <a:lnTo>
                    <a:pt x="21" y="108"/>
                  </a:lnTo>
                  <a:lnTo>
                    <a:pt x="29" y="80"/>
                  </a:lnTo>
                  <a:lnTo>
                    <a:pt x="59" y="52"/>
                  </a:lnTo>
                  <a:lnTo>
                    <a:pt x="88" y="23"/>
                  </a:lnTo>
                  <a:lnTo>
                    <a:pt x="114" y="15"/>
                  </a:lnTo>
                  <a:lnTo>
                    <a:pt x="152" y="0"/>
                  </a:lnTo>
                  <a:lnTo>
                    <a:pt x="190" y="0"/>
                  </a:lnTo>
                  <a:lnTo>
                    <a:pt x="227" y="0"/>
                  </a:lnTo>
                  <a:lnTo>
                    <a:pt x="266" y="15"/>
                  </a:lnTo>
                  <a:lnTo>
                    <a:pt x="295" y="23"/>
                  </a:lnTo>
                  <a:lnTo>
                    <a:pt x="325" y="52"/>
                  </a:lnTo>
                  <a:lnTo>
                    <a:pt x="354" y="80"/>
                  </a:lnTo>
                  <a:lnTo>
                    <a:pt x="363" y="108"/>
                  </a:lnTo>
                  <a:lnTo>
                    <a:pt x="380" y="144"/>
                  </a:lnTo>
                  <a:lnTo>
                    <a:pt x="380" y="180"/>
                  </a:lnTo>
                  <a:lnTo>
                    <a:pt x="380"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28" name="Freeform 151"/>
            <p:cNvSpPr>
              <a:spLocks noChangeArrowheads="1"/>
            </p:cNvSpPr>
            <p:nvPr/>
          </p:nvSpPr>
          <p:spPr bwMode="auto">
            <a:xfrm>
              <a:off x="2772" y="1893"/>
              <a:ext cx="86" cy="82"/>
            </a:xfrm>
            <a:custGeom>
              <a:avLst/>
              <a:gdLst/>
              <a:ahLst/>
              <a:cxnLst>
                <a:cxn ang="0">
                  <a:pos x="379" y="180"/>
                </a:cxn>
                <a:cxn ang="0">
                  <a:pos x="371" y="215"/>
                </a:cxn>
                <a:cxn ang="0">
                  <a:pos x="362" y="252"/>
                </a:cxn>
                <a:cxn ang="0">
                  <a:pos x="341" y="280"/>
                </a:cxn>
                <a:cxn ang="0">
                  <a:pos x="324" y="308"/>
                </a:cxn>
                <a:cxn ang="0">
                  <a:pos x="294" y="336"/>
                </a:cxn>
                <a:cxn ang="0">
                  <a:pos x="256" y="345"/>
                </a:cxn>
                <a:cxn ang="0">
                  <a:pos x="227" y="361"/>
                </a:cxn>
                <a:cxn ang="0">
                  <a:pos x="190" y="361"/>
                </a:cxn>
                <a:cxn ang="0">
                  <a:pos x="151" y="361"/>
                </a:cxn>
                <a:cxn ang="0">
                  <a:pos x="113" y="345"/>
                </a:cxn>
                <a:cxn ang="0">
                  <a:pos x="75" y="336"/>
                </a:cxn>
                <a:cxn ang="0">
                  <a:pos x="58" y="308"/>
                </a:cxn>
                <a:cxn ang="0">
                  <a:pos x="28" y="280"/>
                </a:cxn>
                <a:cxn ang="0">
                  <a:pos x="12" y="252"/>
                </a:cxn>
                <a:cxn ang="0">
                  <a:pos x="0" y="215"/>
                </a:cxn>
                <a:cxn ang="0">
                  <a:pos x="0" y="180"/>
                </a:cxn>
                <a:cxn ang="0">
                  <a:pos x="0" y="143"/>
                </a:cxn>
                <a:cxn ang="0">
                  <a:pos x="12" y="107"/>
                </a:cxn>
                <a:cxn ang="0">
                  <a:pos x="28" y="82"/>
                </a:cxn>
                <a:cxn ang="0">
                  <a:pos x="58" y="54"/>
                </a:cxn>
                <a:cxn ang="0">
                  <a:pos x="75" y="26"/>
                </a:cxn>
                <a:cxn ang="0">
                  <a:pos x="113" y="19"/>
                </a:cxn>
                <a:cxn ang="0">
                  <a:pos x="151" y="0"/>
                </a:cxn>
                <a:cxn ang="0">
                  <a:pos x="190" y="0"/>
                </a:cxn>
                <a:cxn ang="0">
                  <a:pos x="227" y="0"/>
                </a:cxn>
                <a:cxn ang="0">
                  <a:pos x="256" y="19"/>
                </a:cxn>
                <a:cxn ang="0">
                  <a:pos x="294" y="26"/>
                </a:cxn>
                <a:cxn ang="0">
                  <a:pos x="324" y="54"/>
                </a:cxn>
                <a:cxn ang="0">
                  <a:pos x="341" y="82"/>
                </a:cxn>
                <a:cxn ang="0">
                  <a:pos x="362" y="107"/>
                </a:cxn>
                <a:cxn ang="0">
                  <a:pos x="371" y="143"/>
                </a:cxn>
                <a:cxn ang="0">
                  <a:pos x="379" y="180"/>
                </a:cxn>
                <a:cxn ang="0">
                  <a:pos x="379" y="180"/>
                </a:cxn>
              </a:cxnLst>
              <a:rect l="0" t="0" r="r" b="b"/>
              <a:pathLst>
                <a:path w="380" h="362">
                  <a:moveTo>
                    <a:pt x="379" y="180"/>
                  </a:moveTo>
                  <a:lnTo>
                    <a:pt x="371" y="215"/>
                  </a:lnTo>
                  <a:lnTo>
                    <a:pt x="362" y="252"/>
                  </a:lnTo>
                  <a:lnTo>
                    <a:pt x="341" y="280"/>
                  </a:lnTo>
                  <a:lnTo>
                    <a:pt x="324" y="308"/>
                  </a:lnTo>
                  <a:lnTo>
                    <a:pt x="294" y="336"/>
                  </a:lnTo>
                  <a:lnTo>
                    <a:pt x="256" y="345"/>
                  </a:lnTo>
                  <a:lnTo>
                    <a:pt x="227" y="361"/>
                  </a:lnTo>
                  <a:lnTo>
                    <a:pt x="190" y="361"/>
                  </a:lnTo>
                  <a:lnTo>
                    <a:pt x="151" y="361"/>
                  </a:lnTo>
                  <a:lnTo>
                    <a:pt x="113" y="345"/>
                  </a:lnTo>
                  <a:lnTo>
                    <a:pt x="75" y="336"/>
                  </a:lnTo>
                  <a:lnTo>
                    <a:pt x="58" y="308"/>
                  </a:lnTo>
                  <a:lnTo>
                    <a:pt x="28" y="280"/>
                  </a:lnTo>
                  <a:lnTo>
                    <a:pt x="12" y="252"/>
                  </a:lnTo>
                  <a:lnTo>
                    <a:pt x="0" y="215"/>
                  </a:lnTo>
                  <a:lnTo>
                    <a:pt x="0" y="180"/>
                  </a:lnTo>
                  <a:lnTo>
                    <a:pt x="0" y="143"/>
                  </a:lnTo>
                  <a:lnTo>
                    <a:pt x="12" y="107"/>
                  </a:lnTo>
                  <a:lnTo>
                    <a:pt x="28" y="82"/>
                  </a:lnTo>
                  <a:lnTo>
                    <a:pt x="58" y="54"/>
                  </a:lnTo>
                  <a:lnTo>
                    <a:pt x="75" y="26"/>
                  </a:lnTo>
                  <a:lnTo>
                    <a:pt x="113" y="19"/>
                  </a:lnTo>
                  <a:lnTo>
                    <a:pt x="151" y="0"/>
                  </a:lnTo>
                  <a:lnTo>
                    <a:pt x="190" y="0"/>
                  </a:lnTo>
                  <a:lnTo>
                    <a:pt x="227" y="0"/>
                  </a:lnTo>
                  <a:lnTo>
                    <a:pt x="256" y="19"/>
                  </a:lnTo>
                  <a:lnTo>
                    <a:pt x="294" y="26"/>
                  </a:lnTo>
                  <a:lnTo>
                    <a:pt x="324" y="54"/>
                  </a:lnTo>
                  <a:lnTo>
                    <a:pt x="341" y="82"/>
                  </a:lnTo>
                  <a:lnTo>
                    <a:pt x="362" y="107"/>
                  </a:lnTo>
                  <a:lnTo>
                    <a:pt x="371"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29" name="Freeform 152"/>
            <p:cNvSpPr>
              <a:spLocks noChangeArrowheads="1"/>
            </p:cNvSpPr>
            <p:nvPr/>
          </p:nvSpPr>
          <p:spPr bwMode="auto">
            <a:xfrm>
              <a:off x="3387" y="1191"/>
              <a:ext cx="1583" cy="2165"/>
            </a:xfrm>
            <a:custGeom>
              <a:avLst/>
              <a:gdLst/>
              <a:ahLst/>
              <a:cxnLst>
                <a:cxn ang="0">
                  <a:pos x="4829" y="7724"/>
                </a:cxn>
                <a:cxn ang="0">
                  <a:pos x="4725" y="8904"/>
                </a:cxn>
                <a:cxn ang="0">
                  <a:pos x="4791" y="9241"/>
                </a:cxn>
                <a:cxn ang="0">
                  <a:pos x="5057" y="9538"/>
                </a:cxn>
                <a:cxn ang="0">
                  <a:pos x="5187" y="8924"/>
                </a:cxn>
                <a:cxn ang="0">
                  <a:pos x="5414" y="8434"/>
                </a:cxn>
                <a:cxn ang="0">
                  <a:pos x="5671" y="8057"/>
                </a:cxn>
                <a:cxn ang="0">
                  <a:pos x="6172" y="7407"/>
                </a:cxn>
                <a:cxn ang="0">
                  <a:pos x="6731" y="6749"/>
                </a:cxn>
                <a:cxn ang="0">
                  <a:pos x="6958" y="6195"/>
                </a:cxn>
                <a:cxn ang="0">
                  <a:pos x="6382" y="5853"/>
                </a:cxn>
                <a:cxn ang="0">
                  <a:pos x="6020" y="5609"/>
                </a:cxn>
                <a:cxn ang="0">
                  <a:pos x="5603" y="5348"/>
                </a:cxn>
                <a:cxn ang="0">
                  <a:pos x="5254" y="5003"/>
                </a:cxn>
                <a:cxn ang="0">
                  <a:pos x="4745" y="4975"/>
                </a:cxn>
                <a:cxn ang="0">
                  <a:pos x="4367" y="5112"/>
                </a:cxn>
                <a:cxn ang="0">
                  <a:pos x="4026" y="4662"/>
                </a:cxn>
                <a:cxn ang="0">
                  <a:pos x="3656" y="4309"/>
                </a:cxn>
                <a:cxn ang="0">
                  <a:pos x="3218" y="4252"/>
                </a:cxn>
                <a:cxn ang="0">
                  <a:pos x="3740" y="3703"/>
                </a:cxn>
                <a:cxn ang="0">
                  <a:pos x="4215" y="4011"/>
                </a:cxn>
                <a:cxn ang="0">
                  <a:pos x="4405" y="3442"/>
                </a:cxn>
                <a:cxn ang="0">
                  <a:pos x="4716" y="3008"/>
                </a:cxn>
                <a:cxn ang="0">
                  <a:pos x="5057" y="2655"/>
                </a:cxn>
                <a:cxn ang="0">
                  <a:pos x="5322" y="2639"/>
                </a:cxn>
                <a:cxn ang="0">
                  <a:pos x="5503" y="2502"/>
                </a:cxn>
                <a:cxn ang="0">
                  <a:pos x="5208" y="2266"/>
                </a:cxn>
                <a:cxn ang="0">
                  <a:pos x="5692" y="2106"/>
                </a:cxn>
                <a:cxn ang="0">
                  <a:pos x="5700" y="1732"/>
                </a:cxn>
                <a:cxn ang="0">
                  <a:pos x="5208" y="1427"/>
                </a:cxn>
                <a:cxn ang="0">
                  <a:pos x="4754" y="1636"/>
                </a:cxn>
                <a:cxn ang="0">
                  <a:pos x="4421" y="1949"/>
                </a:cxn>
                <a:cxn ang="0">
                  <a:pos x="3845" y="1419"/>
                </a:cxn>
                <a:cxn ang="0">
                  <a:pos x="4367" y="841"/>
                </a:cxn>
                <a:cxn ang="0">
                  <a:pos x="4707" y="504"/>
                </a:cxn>
                <a:cxn ang="0">
                  <a:pos x="4329" y="504"/>
                </a:cxn>
                <a:cxn ang="0">
                  <a:pos x="4329" y="46"/>
                </a:cxn>
                <a:cxn ang="0">
                  <a:pos x="3967" y="416"/>
                </a:cxn>
                <a:cxn ang="0">
                  <a:pos x="3899" y="712"/>
                </a:cxn>
                <a:cxn ang="0">
                  <a:pos x="3314" y="640"/>
                </a:cxn>
                <a:cxn ang="0">
                  <a:pos x="2923" y="552"/>
                </a:cxn>
                <a:cxn ang="0">
                  <a:pos x="2356" y="460"/>
                </a:cxn>
                <a:cxn ang="0">
                  <a:pos x="1561" y="488"/>
                </a:cxn>
                <a:cxn ang="0">
                  <a:pos x="711" y="407"/>
                </a:cxn>
                <a:cxn ang="0">
                  <a:pos x="324" y="849"/>
                </a:cxn>
                <a:cxn ang="0">
                  <a:pos x="378" y="993"/>
                </a:cxn>
                <a:cxn ang="0">
                  <a:pos x="96" y="1419"/>
                </a:cxn>
                <a:cxn ang="0">
                  <a:pos x="370" y="1508"/>
                </a:cxn>
                <a:cxn ang="0">
                  <a:pos x="370" y="1671"/>
                </a:cxn>
                <a:cxn ang="0">
                  <a:pos x="727" y="1427"/>
                </a:cxn>
                <a:cxn ang="0">
                  <a:pos x="1043" y="1318"/>
                </a:cxn>
                <a:cxn ang="0">
                  <a:pos x="1695" y="1680"/>
                </a:cxn>
                <a:cxn ang="0">
                  <a:pos x="2053" y="2322"/>
                </a:cxn>
                <a:cxn ang="0">
                  <a:pos x="1855" y="2835"/>
                </a:cxn>
                <a:cxn ang="0">
                  <a:pos x="2167" y="3542"/>
                </a:cxn>
                <a:cxn ang="0">
                  <a:pos x="2490" y="4100"/>
                </a:cxn>
                <a:cxn ang="0">
                  <a:pos x="2317" y="3603"/>
                </a:cxn>
                <a:cxn ang="0">
                  <a:pos x="2764" y="4373"/>
                </a:cxn>
                <a:cxn ang="0">
                  <a:pos x="3618" y="4806"/>
                </a:cxn>
                <a:cxn ang="0">
                  <a:pos x="4026" y="5132"/>
                </a:cxn>
                <a:cxn ang="0">
                  <a:pos x="4384" y="5493"/>
                </a:cxn>
                <a:cxn ang="0">
                  <a:pos x="4421" y="6556"/>
                </a:cxn>
              </a:cxnLst>
              <a:rect l="0" t="0" r="r" b="b"/>
              <a:pathLst>
                <a:path w="6981" h="9548">
                  <a:moveTo>
                    <a:pt x="4829" y="7009"/>
                  </a:moveTo>
                  <a:lnTo>
                    <a:pt x="4838" y="7054"/>
                  </a:lnTo>
                  <a:lnTo>
                    <a:pt x="4847" y="7082"/>
                  </a:lnTo>
                  <a:lnTo>
                    <a:pt x="4868" y="7110"/>
                  </a:lnTo>
                  <a:lnTo>
                    <a:pt x="4876" y="7162"/>
                  </a:lnTo>
                  <a:lnTo>
                    <a:pt x="4868" y="7218"/>
                  </a:lnTo>
                  <a:lnTo>
                    <a:pt x="4859" y="7262"/>
                  </a:lnTo>
                  <a:lnTo>
                    <a:pt x="4847" y="7307"/>
                  </a:lnTo>
                  <a:lnTo>
                    <a:pt x="4838" y="7379"/>
                  </a:lnTo>
                  <a:lnTo>
                    <a:pt x="4821" y="7580"/>
                  </a:lnTo>
                  <a:lnTo>
                    <a:pt x="4821" y="7595"/>
                  </a:lnTo>
                  <a:lnTo>
                    <a:pt x="4808" y="7603"/>
                  </a:lnTo>
                  <a:lnTo>
                    <a:pt x="4800" y="7603"/>
                  </a:lnTo>
                  <a:lnTo>
                    <a:pt x="4800" y="7623"/>
                  </a:lnTo>
                  <a:lnTo>
                    <a:pt x="4808" y="7640"/>
                  </a:lnTo>
                  <a:lnTo>
                    <a:pt x="4821" y="7640"/>
                  </a:lnTo>
                  <a:lnTo>
                    <a:pt x="4829" y="7652"/>
                  </a:lnTo>
                  <a:lnTo>
                    <a:pt x="4829" y="7676"/>
                  </a:lnTo>
                  <a:lnTo>
                    <a:pt x="4829" y="7724"/>
                  </a:lnTo>
                  <a:lnTo>
                    <a:pt x="4821" y="7760"/>
                  </a:lnTo>
                  <a:lnTo>
                    <a:pt x="4808" y="7805"/>
                  </a:lnTo>
                  <a:lnTo>
                    <a:pt x="4829" y="7848"/>
                  </a:lnTo>
                  <a:lnTo>
                    <a:pt x="4859" y="7905"/>
                  </a:lnTo>
                  <a:lnTo>
                    <a:pt x="4859" y="7913"/>
                  </a:lnTo>
                  <a:lnTo>
                    <a:pt x="4847" y="7928"/>
                  </a:lnTo>
                  <a:lnTo>
                    <a:pt x="4800" y="8057"/>
                  </a:lnTo>
                  <a:lnTo>
                    <a:pt x="4754" y="8166"/>
                  </a:lnTo>
                  <a:lnTo>
                    <a:pt x="4745" y="8210"/>
                  </a:lnTo>
                  <a:lnTo>
                    <a:pt x="4733" y="8266"/>
                  </a:lnTo>
                  <a:lnTo>
                    <a:pt x="4745" y="8326"/>
                  </a:lnTo>
                  <a:lnTo>
                    <a:pt x="4754" y="8398"/>
                  </a:lnTo>
                  <a:lnTo>
                    <a:pt x="4770" y="8471"/>
                  </a:lnTo>
                  <a:lnTo>
                    <a:pt x="4770" y="8555"/>
                  </a:lnTo>
                  <a:lnTo>
                    <a:pt x="4770" y="8687"/>
                  </a:lnTo>
                  <a:lnTo>
                    <a:pt x="4762" y="8787"/>
                  </a:lnTo>
                  <a:lnTo>
                    <a:pt x="4762" y="8824"/>
                  </a:lnTo>
                  <a:lnTo>
                    <a:pt x="4745" y="8868"/>
                  </a:lnTo>
                  <a:lnTo>
                    <a:pt x="4725" y="8904"/>
                  </a:lnTo>
                  <a:lnTo>
                    <a:pt x="4725" y="8916"/>
                  </a:lnTo>
                  <a:lnTo>
                    <a:pt x="4733" y="8924"/>
                  </a:lnTo>
                  <a:lnTo>
                    <a:pt x="4745" y="8932"/>
                  </a:lnTo>
                  <a:lnTo>
                    <a:pt x="4784" y="8932"/>
                  </a:lnTo>
                  <a:lnTo>
                    <a:pt x="4800" y="8932"/>
                  </a:lnTo>
                  <a:lnTo>
                    <a:pt x="4808" y="8940"/>
                  </a:lnTo>
                  <a:lnTo>
                    <a:pt x="4808" y="8952"/>
                  </a:lnTo>
                  <a:lnTo>
                    <a:pt x="4800" y="8968"/>
                  </a:lnTo>
                  <a:lnTo>
                    <a:pt x="4791" y="9004"/>
                  </a:lnTo>
                  <a:lnTo>
                    <a:pt x="4784" y="9040"/>
                  </a:lnTo>
                  <a:lnTo>
                    <a:pt x="4791" y="9084"/>
                  </a:lnTo>
                  <a:lnTo>
                    <a:pt x="4791" y="9121"/>
                  </a:lnTo>
                  <a:lnTo>
                    <a:pt x="4791" y="9157"/>
                  </a:lnTo>
                  <a:lnTo>
                    <a:pt x="4784" y="9169"/>
                  </a:lnTo>
                  <a:lnTo>
                    <a:pt x="4754" y="9169"/>
                  </a:lnTo>
                  <a:lnTo>
                    <a:pt x="4733" y="9169"/>
                  </a:lnTo>
                  <a:lnTo>
                    <a:pt x="4733" y="9177"/>
                  </a:lnTo>
                  <a:lnTo>
                    <a:pt x="4754" y="9205"/>
                  </a:lnTo>
                  <a:lnTo>
                    <a:pt x="4791" y="9241"/>
                  </a:lnTo>
                  <a:lnTo>
                    <a:pt x="4808" y="9265"/>
                  </a:lnTo>
                  <a:lnTo>
                    <a:pt x="4821" y="9294"/>
                  </a:lnTo>
                  <a:lnTo>
                    <a:pt x="4838" y="9329"/>
                  </a:lnTo>
                  <a:lnTo>
                    <a:pt x="4859" y="9357"/>
                  </a:lnTo>
                  <a:lnTo>
                    <a:pt x="4884" y="9394"/>
                  </a:lnTo>
                  <a:lnTo>
                    <a:pt x="4922" y="9466"/>
                  </a:lnTo>
                  <a:lnTo>
                    <a:pt x="4934" y="9482"/>
                  </a:lnTo>
                  <a:lnTo>
                    <a:pt x="4943" y="9502"/>
                  </a:lnTo>
                  <a:lnTo>
                    <a:pt x="4960" y="9502"/>
                  </a:lnTo>
                  <a:lnTo>
                    <a:pt x="4981" y="9494"/>
                  </a:lnTo>
                  <a:lnTo>
                    <a:pt x="5018" y="9457"/>
                  </a:lnTo>
                  <a:lnTo>
                    <a:pt x="5018" y="9466"/>
                  </a:lnTo>
                  <a:lnTo>
                    <a:pt x="5018" y="9482"/>
                  </a:lnTo>
                  <a:lnTo>
                    <a:pt x="4997" y="9518"/>
                  </a:lnTo>
                  <a:lnTo>
                    <a:pt x="4997" y="9530"/>
                  </a:lnTo>
                  <a:lnTo>
                    <a:pt x="5011" y="9538"/>
                  </a:lnTo>
                  <a:lnTo>
                    <a:pt x="5027" y="9547"/>
                  </a:lnTo>
                  <a:lnTo>
                    <a:pt x="5048" y="9547"/>
                  </a:lnTo>
                  <a:lnTo>
                    <a:pt x="5057" y="9538"/>
                  </a:lnTo>
                  <a:lnTo>
                    <a:pt x="5065" y="9518"/>
                  </a:lnTo>
                  <a:lnTo>
                    <a:pt x="5086" y="9466"/>
                  </a:lnTo>
                  <a:lnTo>
                    <a:pt x="5095" y="9437"/>
                  </a:lnTo>
                  <a:lnTo>
                    <a:pt x="5124" y="9410"/>
                  </a:lnTo>
                  <a:lnTo>
                    <a:pt x="5161" y="9394"/>
                  </a:lnTo>
                  <a:lnTo>
                    <a:pt x="5170" y="9385"/>
                  </a:lnTo>
                  <a:lnTo>
                    <a:pt x="5161" y="9365"/>
                  </a:lnTo>
                  <a:lnTo>
                    <a:pt x="5149" y="9322"/>
                  </a:lnTo>
                  <a:lnTo>
                    <a:pt x="5140" y="9294"/>
                  </a:lnTo>
                  <a:lnTo>
                    <a:pt x="5149" y="9257"/>
                  </a:lnTo>
                  <a:lnTo>
                    <a:pt x="5179" y="9192"/>
                  </a:lnTo>
                  <a:lnTo>
                    <a:pt x="5217" y="9132"/>
                  </a:lnTo>
                  <a:lnTo>
                    <a:pt x="5263" y="9077"/>
                  </a:lnTo>
                  <a:lnTo>
                    <a:pt x="5284" y="9032"/>
                  </a:lnTo>
                  <a:lnTo>
                    <a:pt x="5284" y="9024"/>
                  </a:lnTo>
                  <a:lnTo>
                    <a:pt x="5284" y="9012"/>
                  </a:lnTo>
                  <a:lnTo>
                    <a:pt x="5254" y="8989"/>
                  </a:lnTo>
                  <a:lnTo>
                    <a:pt x="5217" y="8960"/>
                  </a:lnTo>
                  <a:lnTo>
                    <a:pt x="5187" y="8924"/>
                  </a:lnTo>
                  <a:lnTo>
                    <a:pt x="5170" y="8888"/>
                  </a:lnTo>
                  <a:lnTo>
                    <a:pt x="5179" y="8859"/>
                  </a:lnTo>
                  <a:lnTo>
                    <a:pt x="5208" y="8824"/>
                  </a:lnTo>
                  <a:lnTo>
                    <a:pt x="5246" y="8808"/>
                  </a:lnTo>
                  <a:lnTo>
                    <a:pt x="5275" y="8779"/>
                  </a:lnTo>
                  <a:lnTo>
                    <a:pt x="5292" y="8744"/>
                  </a:lnTo>
                  <a:lnTo>
                    <a:pt x="5322" y="8699"/>
                  </a:lnTo>
                  <a:lnTo>
                    <a:pt x="5339" y="8651"/>
                  </a:lnTo>
                  <a:lnTo>
                    <a:pt x="5330" y="8627"/>
                  </a:lnTo>
                  <a:lnTo>
                    <a:pt x="5313" y="8599"/>
                  </a:lnTo>
                  <a:lnTo>
                    <a:pt x="5292" y="8563"/>
                  </a:lnTo>
                  <a:lnTo>
                    <a:pt x="5284" y="8526"/>
                  </a:lnTo>
                  <a:lnTo>
                    <a:pt x="5292" y="8519"/>
                  </a:lnTo>
                  <a:lnTo>
                    <a:pt x="5322" y="8519"/>
                  </a:lnTo>
                  <a:lnTo>
                    <a:pt x="5368" y="8519"/>
                  </a:lnTo>
                  <a:lnTo>
                    <a:pt x="5397" y="8519"/>
                  </a:lnTo>
                  <a:lnTo>
                    <a:pt x="5406" y="8506"/>
                  </a:lnTo>
                  <a:lnTo>
                    <a:pt x="5414" y="8483"/>
                  </a:lnTo>
                  <a:lnTo>
                    <a:pt x="5414" y="8434"/>
                  </a:lnTo>
                  <a:lnTo>
                    <a:pt x="5427" y="8390"/>
                  </a:lnTo>
                  <a:lnTo>
                    <a:pt x="5435" y="8362"/>
                  </a:lnTo>
                  <a:lnTo>
                    <a:pt x="5452" y="8354"/>
                  </a:lnTo>
                  <a:lnTo>
                    <a:pt x="5511" y="8346"/>
                  </a:lnTo>
                  <a:lnTo>
                    <a:pt x="5557" y="8346"/>
                  </a:lnTo>
                  <a:lnTo>
                    <a:pt x="5587" y="8326"/>
                  </a:lnTo>
                  <a:lnTo>
                    <a:pt x="5633" y="8274"/>
                  </a:lnTo>
                  <a:lnTo>
                    <a:pt x="5662" y="8254"/>
                  </a:lnTo>
                  <a:lnTo>
                    <a:pt x="5692" y="8246"/>
                  </a:lnTo>
                  <a:lnTo>
                    <a:pt x="5709" y="8238"/>
                  </a:lnTo>
                  <a:lnTo>
                    <a:pt x="5730" y="8218"/>
                  </a:lnTo>
                  <a:lnTo>
                    <a:pt x="5739" y="8201"/>
                  </a:lnTo>
                  <a:lnTo>
                    <a:pt x="5730" y="8173"/>
                  </a:lnTo>
                  <a:lnTo>
                    <a:pt x="5709" y="8138"/>
                  </a:lnTo>
                  <a:lnTo>
                    <a:pt x="5662" y="8093"/>
                  </a:lnTo>
                  <a:lnTo>
                    <a:pt x="5641" y="8073"/>
                  </a:lnTo>
                  <a:lnTo>
                    <a:pt x="5641" y="8065"/>
                  </a:lnTo>
                  <a:lnTo>
                    <a:pt x="5654" y="8057"/>
                  </a:lnTo>
                  <a:lnTo>
                    <a:pt x="5671" y="8057"/>
                  </a:lnTo>
                  <a:lnTo>
                    <a:pt x="5823" y="8049"/>
                  </a:lnTo>
                  <a:lnTo>
                    <a:pt x="5889" y="8037"/>
                  </a:lnTo>
                  <a:lnTo>
                    <a:pt x="5907" y="8037"/>
                  </a:lnTo>
                  <a:lnTo>
                    <a:pt x="5919" y="8029"/>
                  </a:lnTo>
                  <a:lnTo>
                    <a:pt x="5928" y="8001"/>
                  </a:lnTo>
                  <a:lnTo>
                    <a:pt x="5936" y="7948"/>
                  </a:lnTo>
                  <a:lnTo>
                    <a:pt x="5957" y="7905"/>
                  </a:lnTo>
                  <a:lnTo>
                    <a:pt x="5974" y="7868"/>
                  </a:lnTo>
                  <a:lnTo>
                    <a:pt x="6041" y="7805"/>
                  </a:lnTo>
                  <a:lnTo>
                    <a:pt x="6050" y="7776"/>
                  </a:lnTo>
                  <a:lnTo>
                    <a:pt x="6058" y="7748"/>
                  </a:lnTo>
                  <a:lnTo>
                    <a:pt x="6058" y="7732"/>
                  </a:lnTo>
                  <a:lnTo>
                    <a:pt x="6095" y="7676"/>
                  </a:lnTo>
                  <a:lnTo>
                    <a:pt x="6109" y="7668"/>
                  </a:lnTo>
                  <a:lnTo>
                    <a:pt x="6134" y="7623"/>
                  </a:lnTo>
                  <a:lnTo>
                    <a:pt x="6155" y="7560"/>
                  </a:lnTo>
                  <a:lnTo>
                    <a:pt x="6163" y="7515"/>
                  </a:lnTo>
                  <a:lnTo>
                    <a:pt x="6163" y="7459"/>
                  </a:lnTo>
                  <a:lnTo>
                    <a:pt x="6172" y="7407"/>
                  </a:lnTo>
                  <a:lnTo>
                    <a:pt x="6201" y="7363"/>
                  </a:lnTo>
                  <a:lnTo>
                    <a:pt x="6247" y="7327"/>
                  </a:lnTo>
                  <a:lnTo>
                    <a:pt x="6306" y="7290"/>
                  </a:lnTo>
                  <a:lnTo>
                    <a:pt x="6361" y="7262"/>
                  </a:lnTo>
                  <a:lnTo>
                    <a:pt x="6428" y="7234"/>
                  </a:lnTo>
                  <a:lnTo>
                    <a:pt x="6495" y="7218"/>
                  </a:lnTo>
                  <a:lnTo>
                    <a:pt x="6563" y="7207"/>
                  </a:lnTo>
                  <a:lnTo>
                    <a:pt x="6601" y="7198"/>
                  </a:lnTo>
                  <a:lnTo>
                    <a:pt x="6609" y="7190"/>
                  </a:lnTo>
                  <a:lnTo>
                    <a:pt x="6617" y="7182"/>
                  </a:lnTo>
                  <a:lnTo>
                    <a:pt x="6617" y="7110"/>
                  </a:lnTo>
                  <a:lnTo>
                    <a:pt x="6638" y="7062"/>
                  </a:lnTo>
                  <a:lnTo>
                    <a:pt x="6664" y="7026"/>
                  </a:lnTo>
                  <a:lnTo>
                    <a:pt x="6685" y="7002"/>
                  </a:lnTo>
                  <a:lnTo>
                    <a:pt x="6694" y="6965"/>
                  </a:lnTo>
                  <a:lnTo>
                    <a:pt x="6722" y="6874"/>
                  </a:lnTo>
                  <a:lnTo>
                    <a:pt x="6739" y="6801"/>
                  </a:lnTo>
                  <a:lnTo>
                    <a:pt x="6739" y="6764"/>
                  </a:lnTo>
                  <a:lnTo>
                    <a:pt x="6731" y="6749"/>
                  </a:lnTo>
                  <a:lnTo>
                    <a:pt x="6722" y="6729"/>
                  </a:lnTo>
                  <a:lnTo>
                    <a:pt x="6722" y="6712"/>
                  </a:lnTo>
                  <a:lnTo>
                    <a:pt x="6731" y="6676"/>
                  </a:lnTo>
                  <a:lnTo>
                    <a:pt x="6731" y="6664"/>
                  </a:lnTo>
                  <a:lnTo>
                    <a:pt x="6722" y="6649"/>
                  </a:lnTo>
                  <a:lnTo>
                    <a:pt x="6715" y="6629"/>
                  </a:lnTo>
                  <a:lnTo>
                    <a:pt x="6715" y="6604"/>
                  </a:lnTo>
                  <a:lnTo>
                    <a:pt x="6722" y="6584"/>
                  </a:lnTo>
                  <a:lnTo>
                    <a:pt x="6752" y="6568"/>
                  </a:lnTo>
                  <a:lnTo>
                    <a:pt x="6769" y="6568"/>
                  </a:lnTo>
                  <a:lnTo>
                    <a:pt x="6778" y="6556"/>
                  </a:lnTo>
                  <a:lnTo>
                    <a:pt x="6807" y="6520"/>
                  </a:lnTo>
                  <a:lnTo>
                    <a:pt x="6837" y="6431"/>
                  </a:lnTo>
                  <a:lnTo>
                    <a:pt x="6853" y="6388"/>
                  </a:lnTo>
                  <a:lnTo>
                    <a:pt x="6874" y="6359"/>
                  </a:lnTo>
                  <a:lnTo>
                    <a:pt x="6929" y="6296"/>
                  </a:lnTo>
                  <a:lnTo>
                    <a:pt x="6950" y="6243"/>
                  </a:lnTo>
                  <a:lnTo>
                    <a:pt x="6950" y="6215"/>
                  </a:lnTo>
                  <a:lnTo>
                    <a:pt x="6958" y="6195"/>
                  </a:lnTo>
                  <a:lnTo>
                    <a:pt x="6966" y="6186"/>
                  </a:lnTo>
                  <a:lnTo>
                    <a:pt x="6980" y="6179"/>
                  </a:lnTo>
                  <a:lnTo>
                    <a:pt x="6966" y="6159"/>
                  </a:lnTo>
                  <a:lnTo>
                    <a:pt x="6942" y="6086"/>
                  </a:lnTo>
                  <a:lnTo>
                    <a:pt x="6929" y="6051"/>
                  </a:lnTo>
                  <a:lnTo>
                    <a:pt x="6912" y="6034"/>
                  </a:lnTo>
                  <a:lnTo>
                    <a:pt x="6904" y="6023"/>
                  </a:lnTo>
                  <a:lnTo>
                    <a:pt x="6891" y="6023"/>
                  </a:lnTo>
                  <a:lnTo>
                    <a:pt x="6865" y="6034"/>
                  </a:lnTo>
                  <a:lnTo>
                    <a:pt x="6844" y="6034"/>
                  </a:lnTo>
                  <a:lnTo>
                    <a:pt x="6828" y="6014"/>
                  </a:lnTo>
                  <a:lnTo>
                    <a:pt x="6722" y="5942"/>
                  </a:lnTo>
                  <a:lnTo>
                    <a:pt x="6647" y="5906"/>
                  </a:lnTo>
                  <a:lnTo>
                    <a:pt x="6588" y="5890"/>
                  </a:lnTo>
                  <a:lnTo>
                    <a:pt x="6542" y="5878"/>
                  </a:lnTo>
                  <a:lnTo>
                    <a:pt x="6495" y="5878"/>
                  </a:lnTo>
                  <a:lnTo>
                    <a:pt x="6466" y="5870"/>
                  </a:lnTo>
                  <a:lnTo>
                    <a:pt x="6399" y="5853"/>
                  </a:lnTo>
                  <a:lnTo>
                    <a:pt x="6382" y="5853"/>
                  </a:lnTo>
                  <a:lnTo>
                    <a:pt x="6373" y="5842"/>
                  </a:lnTo>
                  <a:lnTo>
                    <a:pt x="6373" y="5818"/>
                  </a:lnTo>
                  <a:lnTo>
                    <a:pt x="6361" y="5806"/>
                  </a:lnTo>
                  <a:lnTo>
                    <a:pt x="6352" y="5798"/>
                  </a:lnTo>
                  <a:lnTo>
                    <a:pt x="6336" y="5798"/>
                  </a:lnTo>
                  <a:lnTo>
                    <a:pt x="6298" y="5790"/>
                  </a:lnTo>
                  <a:lnTo>
                    <a:pt x="6247" y="5770"/>
                  </a:lnTo>
                  <a:lnTo>
                    <a:pt x="6209" y="5761"/>
                  </a:lnTo>
                  <a:lnTo>
                    <a:pt x="6172" y="5761"/>
                  </a:lnTo>
                  <a:lnTo>
                    <a:pt x="6134" y="5761"/>
                  </a:lnTo>
                  <a:lnTo>
                    <a:pt x="6116" y="5761"/>
                  </a:lnTo>
                  <a:lnTo>
                    <a:pt x="6088" y="5753"/>
                  </a:lnTo>
                  <a:lnTo>
                    <a:pt x="6050" y="5733"/>
                  </a:lnTo>
                  <a:lnTo>
                    <a:pt x="6011" y="5733"/>
                  </a:lnTo>
                  <a:lnTo>
                    <a:pt x="5966" y="5733"/>
                  </a:lnTo>
                  <a:lnTo>
                    <a:pt x="6011" y="5681"/>
                  </a:lnTo>
                  <a:lnTo>
                    <a:pt x="6032" y="5673"/>
                  </a:lnTo>
                  <a:lnTo>
                    <a:pt x="6032" y="5653"/>
                  </a:lnTo>
                  <a:lnTo>
                    <a:pt x="6020" y="5609"/>
                  </a:lnTo>
                  <a:lnTo>
                    <a:pt x="5974" y="5500"/>
                  </a:lnTo>
                  <a:lnTo>
                    <a:pt x="5966" y="5473"/>
                  </a:lnTo>
                  <a:lnTo>
                    <a:pt x="5966" y="5457"/>
                  </a:lnTo>
                  <a:lnTo>
                    <a:pt x="5966" y="5445"/>
                  </a:lnTo>
                  <a:lnTo>
                    <a:pt x="5945" y="5428"/>
                  </a:lnTo>
                  <a:lnTo>
                    <a:pt x="5919" y="5408"/>
                  </a:lnTo>
                  <a:lnTo>
                    <a:pt x="5898" y="5385"/>
                  </a:lnTo>
                  <a:lnTo>
                    <a:pt x="5889" y="5364"/>
                  </a:lnTo>
                  <a:lnTo>
                    <a:pt x="5860" y="5336"/>
                  </a:lnTo>
                  <a:lnTo>
                    <a:pt x="5831" y="5328"/>
                  </a:lnTo>
                  <a:lnTo>
                    <a:pt x="5814" y="5328"/>
                  </a:lnTo>
                  <a:lnTo>
                    <a:pt x="5805" y="5336"/>
                  </a:lnTo>
                  <a:lnTo>
                    <a:pt x="5784" y="5328"/>
                  </a:lnTo>
                  <a:lnTo>
                    <a:pt x="5755" y="5320"/>
                  </a:lnTo>
                  <a:lnTo>
                    <a:pt x="5718" y="5320"/>
                  </a:lnTo>
                  <a:lnTo>
                    <a:pt x="5679" y="5320"/>
                  </a:lnTo>
                  <a:lnTo>
                    <a:pt x="5641" y="5336"/>
                  </a:lnTo>
                  <a:lnTo>
                    <a:pt x="5625" y="5348"/>
                  </a:lnTo>
                  <a:lnTo>
                    <a:pt x="5603" y="5348"/>
                  </a:lnTo>
                  <a:lnTo>
                    <a:pt x="5596" y="5336"/>
                  </a:lnTo>
                  <a:lnTo>
                    <a:pt x="5596" y="5320"/>
                  </a:lnTo>
                  <a:lnTo>
                    <a:pt x="5603" y="5312"/>
                  </a:lnTo>
                  <a:lnTo>
                    <a:pt x="5596" y="5300"/>
                  </a:lnTo>
                  <a:lnTo>
                    <a:pt x="5566" y="5284"/>
                  </a:lnTo>
                  <a:lnTo>
                    <a:pt x="5549" y="5264"/>
                  </a:lnTo>
                  <a:lnTo>
                    <a:pt x="5528" y="5240"/>
                  </a:lnTo>
                  <a:lnTo>
                    <a:pt x="5511" y="5175"/>
                  </a:lnTo>
                  <a:lnTo>
                    <a:pt x="5490" y="5155"/>
                  </a:lnTo>
                  <a:lnTo>
                    <a:pt x="5473" y="5147"/>
                  </a:lnTo>
                  <a:lnTo>
                    <a:pt x="5452" y="5140"/>
                  </a:lnTo>
                  <a:lnTo>
                    <a:pt x="5427" y="5132"/>
                  </a:lnTo>
                  <a:lnTo>
                    <a:pt x="5397" y="5112"/>
                  </a:lnTo>
                  <a:lnTo>
                    <a:pt x="5397" y="5095"/>
                  </a:lnTo>
                  <a:lnTo>
                    <a:pt x="5389" y="5083"/>
                  </a:lnTo>
                  <a:lnTo>
                    <a:pt x="5368" y="5067"/>
                  </a:lnTo>
                  <a:lnTo>
                    <a:pt x="5313" y="5039"/>
                  </a:lnTo>
                  <a:lnTo>
                    <a:pt x="5275" y="5011"/>
                  </a:lnTo>
                  <a:lnTo>
                    <a:pt x="5254" y="5003"/>
                  </a:lnTo>
                  <a:lnTo>
                    <a:pt x="5225" y="4995"/>
                  </a:lnTo>
                  <a:lnTo>
                    <a:pt x="5200" y="4995"/>
                  </a:lnTo>
                  <a:lnTo>
                    <a:pt x="5170" y="5011"/>
                  </a:lnTo>
                  <a:lnTo>
                    <a:pt x="5124" y="5031"/>
                  </a:lnTo>
                  <a:lnTo>
                    <a:pt x="5103" y="5039"/>
                  </a:lnTo>
                  <a:lnTo>
                    <a:pt x="5065" y="5039"/>
                  </a:lnTo>
                  <a:lnTo>
                    <a:pt x="5011" y="5023"/>
                  </a:lnTo>
                  <a:lnTo>
                    <a:pt x="4960" y="5023"/>
                  </a:lnTo>
                  <a:lnTo>
                    <a:pt x="4943" y="5011"/>
                  </a:lnTo>
                  <a:lnTo>
                    <a:pt x="4934" y="5003"/>
                  </a:lnTo>
                  <a:lnTo>
                    <a:pt x="4934" y="4987"/>
                  </a:lnTo>
                  <a:lnTo>
                    <a:pt x="4897" y="4959"/>
                  </a:lnTo>
                  <a:lnTo>
                    <a:pt x="4838" y="4915"/>
                  </a:lnTo>
                  <a:lnTo>
                    <a:pt x="4829" y="4895"/>
                  </a:lnTo>
                  <a:lnTo>
                    <a:pt x="4821" y="4931"/>
                  </a:lnTo>
                  <a:lnTo>
                    <a:pt x="4808" y="4951"/>
                  </a:lnTo>
                  <a:lnTo>
                    <a:pt x="4770" y="4975"/>
                  </a:lnTo>
                  <a:lnTo>
                    <a:pt x="4754" y="4975"/>
                  </a:lnTo>
                  <a:lnTo>
                    <a:pt x="4745" y="4975"/>
                  </a:lnTo>
                  <a:lnTo>
                    <a:pt x="4733" y="4967"/>
                  </a:lnTo>
                  <a:lnTo>
                    <a:pt x="4733" y="4959"/>
                  </a:lnTo>
                  <a:lnTo>
                    <a:pt x="4745" y="4931"/>
                  </a:lnTo>
                  <a:lnTo>
                    <a:pt x="4754" y="4902"/>
                  </a:lnTo>
                  <a:lnTo>
                    <a:pt x="4754" y="4887"/>
                  </a:lnTo>
                  <a:lnTo>
                    <a:pt x="4754" y="4879"/>
                  </a:lnTo>
                  <a:lnTo>
                    <a:pt x="4745" y="4879"/>
                  </a:lnTo>
                  <a:lnTo>
                    <a:pt x="4725" y="4887"/>
                  </a:lnTo>
                  <a:lnTo>
                    <a:pt x="4669" y="4939"/>
                  </a:lnTo>
                  <a:lnTo>
                    <a:pt x="4632" y="4975"/>
                  </a:lnTo>
                  <a:lnTo>
                    <a:pt x="4611" y="4987"/>
                  </a:lnTo>
                  <a:lnTo>
                    <a:pt x="4581" y="4987"/>
                  </a:lnTo>
                  <a:lnTo>
                    <a:pt x="4564" y="4987"/>
                  </a:lnTo>
                  <a:lnTo>
                    <a:pt x="4543" y="4975"/>
                  </a:lnTo>
                  <a:lnTo>
                    <a:pt x="4535" y="4975"/>
                  </a:lnTo>
                  <a:lnTo>
                    <a:pt x="4518" y="4995"/>
                  </a:lnTo>
                  <a:lnTo>
                    <a:pt x="4497" y="5023"/>
                  </a:lnTo>
                  <a:lnTo>
                    <a:pt x="4421" y="5167"/>
                  </a:lnTo>
                  <a:lnTo>
                    <a:pt x="4367" y="5112"/>
                  </a:lnTo>
                  <a:lnTo>
                    <a:pt x="4329" y="5095"/>
                  </a:lnTo>
                  <a:lnTo>
                    <a:pt x="4278" y="5067"/>
                  </a:lnTo>
                  <a:lnTo>
                    <a:pt x="4241" y="5067"/>
                  </a:lnTo>
                  <a:lnTo>
                    <a:pt x="4224" y="5075"/>
                  </a:lnTo>
                  <a:lnTo>
                    <a:pt x="4194" y="5103"/>
                  </a:lnTo>
                  <a:lnTo>
                    <a:pt x="4178" y="5112"/>
                  </a:lnTo>
                  <a:lnTo>
                    <a:pt x="4156" y="5112"/>
                  </a:lnTo>
                  <a:lnTo>
                    <a:pt x="4119" y="5095"/>
                  </a:lnTo>
                  <a:lnTo>
                    <a:pt x="4081" y="5059"/>
                  </a:lnTo>
                  <a:lnTo>
                    <a:pt x="4042" y="5011"/>
                  </a:lnTo>
                  <a:lnTo>
                    <a:pt x="4026" y="4959"/>
                  </a:lnTo>
                  <a:lnTo>
                    <a:pt x="4014" y="4915"/>
                  </a:lnTo>
                  <a:lnTo>
                    <a:pt x="4026" y="4867"/>
                  </a:lnTo>
                  <a:lnTo>
                    <a:pt x="4035" y="4822"/>
                  </a:lnTo>
                  <a:lnTo>
                    <a:pt x="4042" y="4770"/>
                  </a:lnTo>
                  <a:lnTo>
                    <a:pt x="4042" y="4706"/>
                  </a:lnTo>
                  <a:lnTo>
                    <a:pt x="4042" y="4678"/>
                  </a:lnTo>
                  <a:lnTo>
                    <a:pt x="4035" y="4670"/>
                  </a:lnTo>
                  <a:lnTo>
                    <a:pt x="4026" y="4662"/>
                  </a:lnTo>
                  <a:lnTo>
                    <a:pt x="3958" y="4662"/>
                  </a:lnTo>
                  <a:lnTo>
                    <a:pt x="3883" y="4662"/>
                  </a:lnTo>
                  <a:lnTo>
                    <a:pt x="3824" y="4662"/>
                  </a:lnTo>
                  <a:lnTo>
                    <a:pt x="3786" y="4650"/>
                  </a:lnTo>
                  <a:lnTo>
                    <a:pt x="3770" y="4642"/>
                  </a:lnTo>
                  <a:lnTo>
                    <a:pt x="3761" y="4626"/>
                  </a:lnTo>
                  <a:lnTo>
                    <a:pt x="3761" y="4606"/>
                  </a:lnTo>
                  <a:lnTo>
                    <a:pt x="3770" y="4569"/>
                  </a:lnTo>
                  <a:lnTo>
                    <a:pt x="3799" y="4453"/>
                  </a:lnTo>
                  <a:lnTo>
                    <a:pt x="3824" y="4381"/>
                  </a:lnTo>
                  <a:lnTo>
                    <a:pt x="3845" y="4324"/>
                  </a:lnTo>
                  <a:lnTo>
                    <a:pt x="3862" y="4301"/>
                  </a:lnTo>
                  <a:lnTo>
                    <a:pt x="3853" y="4289"/>
                  </a:lnTo>
                  <a:lnTo>
                    <a:pt x="3836" y="4281"/>
                  </a:lnTo>
                  <a:lnTo>
                    <a:pt x="3799" y="4289"/>
                  </a:lnTo>
                  <a:lnTo>
                    <a:pt x="3749" y="4289"/>
                  </a:lnTo>
                  <a:lnTo>
                    <a:pt x="3702" y="4289"/>
                  </a:lnTo>
                  <a:lnTo>
                    <a:pt x="3672" y="4289"/>
                  </a:lnTo>
                  <a:lnTo>
                    <a:pt x="3656" y="4309"/>
                  </a:lnTo>
                  <a:lnTo>
                    <a:pt x="3635" y="4324"/>
                  </a:lnTo>
                  <a:lnTo>
                    <a:pt x="3618" y="4353"/>
                  </a:lnTo>
                  <a:lnTo>
                    <a:pt x="3580" y="4425"/>
                  </a:lnTo>
                  <a:lnTo>
                    <a:pt x="3559" y="4445"/>
                  </a:lnTo>
                  <a:lnTo>
                    <a:pt x="3542" y="4453"/>
                  </a:lnTo>
                  <a:lnTo>
                    <a:pt x="3496" y="4481"/>
                  </a:lnTo>
                  <a:lnTo>
                    <a:pt x="3466" y="4497"/>
                  </a:lnTo>
                  <a:lnTo>
                    <a:pt x="3429" y="4505"/>
                  </a:lnTo>
                  <a:lnTo>
                    <a:pt x="3408" y="4505"/>
                  </a:lnTo>
                  <a:lnTo>
                    <a:pt x="3382" y="4497"/>
                  </a:lnTo>
                  <a:lnTo>
                    <a:pt x="3332" y="4461"/>
                  </a:lnTo>
                  <a:lnTo>
                    <a:pt x="3286" y="4425"/>
                  </a:lnTo>
                  <a:lnTo>
                    <a:pt x="3277" y="4397"/>
                  </a:lnTo>
                  <a:lnTo>
                    <a:pt x="3269" y="4389"/>
                  </a:lnTo>
                  <a:lnTo>
                    <a:pt x="3269" y="4353"/>
                  </a:lnTo>
                  <a:lnTo>
                    <a:pt x="3269" y="4324"/>
                  </a:lnTo>
                  <a:lnTo>
                    <a:pt x="3256" y="4316"/>
                  </a:lnTo>
                  <a:lnTo>
                    <a:pt x="3248" y="4289"/>
                  </a:lnTo>
                  <a:lnTo>
                    <a:pt x="3218" y="4252"/>
                  </a:lnTo>
                  <a:lnTo>
                    <a:pt x="3209" y="4208"/>
                  </a:lnTo>
                  <a:lnTo>
                    <a:pt x="3209" y="4164"/>
                  </a:lnTo>
                  <a:lnTo>
                    <a:pt x="3218" y="4100"/>
                  </a:lnTo>
                  <a:lnTo>
                    <a:pt x="3230" y="4048"/>
                  </a:lnTo>
                  <a:lnTo>
                    <a:pt x="3239" y="4020"/>
                  </a:lnTo>
                  <a:lnTo>
                    <a:pt x="3248" y="3991"/>
                  </a:lnTo>
                  <a:lnTo>
                    <a:pt x="3256" y="3956"/>
                  </a:lnTo>
                  <a:lnTo>
                    <a:pt x="3256" y="3911"/>
                  </a:lnTo>
                  <a:lnTo>
                    <a:pt x="3256" y="3883"/>
                  </a:lnTo>
                  <a:lnTo>
                    <a:pt x="3286" y="3847"/>
                  </a:lnTo>
                  <a:lnTo>
                    <a:pt x="3344" y="3803"/>
                  </a:lnTo>
                  <a:lnTo>
                    <a:pt x="3420" y="3759"/>
                  </a:lnTo>
                  <a:lnTo>
                    <a:pt x="3466" y="3731"/>
                  </a:lnTo>
                  <a:lnTo>
                    <a:pt x="3513" y="3723"/>
                  </a:lnTo>
                  <a:lnTo>
                    <a:pt x="3588" y="3731"/>
                  </a:lnTo>
                  <a:lnTo>
                    <a:pt x="3693" y="3738"/>
                  </a:lnTo>
                  <a:lnTo>
                    <a:pt x="3710" y="3731"/>
                  </a:lnTo>
                  <a:lnTo>
                    <a:pt x="3723" y="3723"/>
                  </a:lnTo>
                  <a:lnTo>
                    <a:pt x="3740" y="3703"/>
                  </a:lnTo>
                  <a:lnTo>
                    <a:pt x="3761" y="3695"/>
                  </a:lnTo>
                  <a:lnTo>
                    <a:pt x="3799" y="3686"/>
                  </a:lnTo>
                  <a:lnTo>
                    <a:pt x="3853" y="3675"/>
                  </a:lnTo>
                  <a:lnTo>
                    <a:pt x="3913" y="3666"/>
                  </a:lnTo>
                  <a:lnTo>
                    <a:pt x="3929" y="3658"/>
                  </a:lnTo>
                  <a:lnTo>
                    <a:pt x="3937" y="3650"/>
                  </a:lnTo>
                  <a:lnTo>
                    <a:pt x="3950" y="3666"/>
                  </a:lnTo>
                  <a:lnTo>
                    <a:pt x="3976" y="3695"/>
                  </a:lnTo>
                  <a:lnTo>
                    <a:pt x="3997" y="3703"/>
                  </a:lnTo>
                  <a:lnTo>
                    <a:pt x="4035" y="3703"/>
                  </a:lnTo>
                  <a:lnTo>
                    <a:pt x="4081" y="3703"/>
                  </a:lnTo>
                  <a:lnTo>
                    <a:pt x="4110" y="3711"/>
                  </a:lnTo>
                  <a:lnTo>
                    <a:pt x="4127" y="3731"/>
                  </a:lnTo>
                  <a:lnTo>
                    <a:pt x="4140" y="3766"/>
                  </a:lnTo>
                  <a:lnTo>
                    <a:pt x="4148" y="3795"/>
                  </a:lnTo>
                  <a:lnTo>
                    <a:pt x="4148" y="3875"/>
                  </a:lnTo>
                  <a:lnTo>
                    <a:pt x="4156" y="3919"/>
                  </a:lnTo>
                  <a:lnTo>
                    <a:pt x="4178" y="3956"/>
                  </a:lnTo>
                  <a:lnTo>
                    <a:pt x="4215" y="4011"/>
                  </a:lnTo>
                  <a:lnTo>
                    <a:pt x="4224" y="4020"/>
                  </a:lnTo>
                  <a:lnTo>
                    <a:pt x="4232" y="4028"/>
                  </a:lnTo>
                  <a:lnTo>
                    <a:pt x="4241" y="4020"/>
                  </a:lnTo>
                  <a:lnTo>
                    <a:pt x="4253" y="4011"/>
                  </a:lnTo>
                  <a:lnTo>
                    <a:pt x="4270" y="3963"/>
                  </a:lnTo>
                  <a:lnTo>
                    <a:pt x="4291" y="3928"/>
                  </a:lnTo>
                  <a:lnTo>
                    <a:pt x="4299" y="3891"/>
                  </a:lnTo>
                  <a:lnTo>
                    <a:pt x="4291" y="3847"/>
                  </a:lnTo>
                  <a:lnTo>
                    <a:pt x="4262" y="3783"/>
                  </a:lnTo>
                  <a:lnTo>
                    <a:pt x="4232" y="3711"/>
                  </a:lnTo>
                  <a:lnTo>
                    <a:pt x="4232" y="3658"/>
                  </a:lnTo>
                  <a:lnTo>
                    <a:pt x="4241" y="3623"/>
                  </a:lnTo>
                  <a:lnTo>
                    <a:pt x="4270" y="3586"/>
                  </a:lnTo>
                  <a:lnTo>
                    <a:pt x="4278" y="3558"/>
                  </a:lnTo>
                  <a:lnTo>
                    <a:pt x="4278" y="3550"/>
                  </a:lnTo>
                  <a:lnTo>
                    <a:pt x="4291" y="3530"/>
                  </a:lnTo>
                  <a:lnTo>
                    <a:pt x="4316" y="3506"/>
                  </a:lnTo>
                  <a:lnTo>
                    <a:pt x="4354" y="3470"/>
                  </a:lnTo>
                  <a:lnTo>
                    <a:pt x="4405" y="3442"/>
                  </a:lnTo>
                  <a:lnTo>
                    <a:pt x="4497" y="3378"/>
                  </a:lnTo>
                  <a:lnTo>
                    <a:pt x="4535" y="3350"/>
                  </a:lnTo>
                  <a:lnTo>
                    <a:pt x="4543" y="3341"/>
                  </a:lnTo>
                  <a:lnTo>
                    <a:pt x="4535" y="3325"/>
                  </a:lnTo>
                  <a:lnTo>
                    <a:pt x="4543" y="3290"/>
                  </a:lnTo>
                  <a:lnTo>
                    <a:pt x="4573" y="3233"/>
                  </a:lnTo>
                  <a:lnTo>
                    <a:pt x="4573" y="3205"/>
                  </a:lnTo>
                  <a:lnTo>
                    <a:pt x="4573" y="3181"/>
                  </a:lnTo>
                  <a:lnTo>
                    <a:pt x="4564" y="3153"/>
                  </a:lnTo>
                  <a:lnTo>
                    <a:pt x="4564" y="3145"/>
                  </a:lnTo>
                  <a:lnTo>
                    <a:pt x="4581" y="3125"/>
                  </a:lnTo>
                  <a:lnTo>
                    <a:pt x="4620" y="3125"/>
                  </a:lnTo>
                  <a:lnTo>
                    <a:pt x="4641" y="3109"/>
                  </a:lnTo>
                  <a:lnTo>
                    <a:pt x="4648" y="3080"/>
                  </a:lnTo>
                  <a:lnTo>
                    <a:pt x="4669" y="3025"/>
                  </a:lnTo>
                  <a:lnTo>
                    <a:pt x="4669" y="3017"/>
                  </a:lnTo>
                  <a:lnTo>
                    <a:pt x="4678" y="3017"/>
                  </a:lnTo>
                  <a:lnTo>
                    <a:pt x="4695" y="3017"/>
                  </a:lnTo>
                  <a:lnTo>
                    <a:pt x="4716" y="3008"/>
                  </a:lnTo>
                  <a:lnTo>
                    <a:pt x="4725" y="3000"/>
                  </a:lnTo>
                  <a:lnTo>
                    <a:pt x="4733" y="2980"/>
                  </a:lnTo>
                  <a:lnTo>
                    <a:pt x="4754" y="2944"/>
                  </a:lnTo>
                  <a:lnTo>
                    <a:pt x="4762" y="2916"/>
                  </a:lnTo>
                  <a:lnTo>
                    <a:pt x="4770" y="2900"/>
                  </a:lnTo>
                  <a:lnTo>
                    <a:pt x="4800" y="2880"/>
                  </a:lnTo>
                  <a:lnTo>
                    <a:pt x="4821" y="2872"/>
                  </a:lnTo>
                  <a:lnTo>
                    <a:pt x="4876" y="2864"/>
                  </a:lnTo>
                  <a:lnTo>
                    <a:pt x="4934" y="2855"/>
                  </a:lnTo>
                  <a:lnTo>
                    <a:pt x="4960" y="2844"/>
                  </a:lnTo>
                  <a:lnTo>
                    <a:pt x="4973" y="2835"/>
                  </a:lnTo>
                  <a:lnTo>
                    <a:pt x="4973" y="2827"/>
                  </a:lnTo>
                  <a:lnTo>
                    <a:pt x="4960" y="2800"/>
                  </a:lnTo>
                  <a:lnTo>
                    <a:pt x="4960" y="2764"/>
                  </a:lnTo>
                  <a:lnTo>
                    <a:pt x="4981" y="2699"/>
                  </a:lnTo>
                  <a:lnTo>
                    <a:pt x="4990" y="2692"/>
                  </a:lnTo>
                  <a:lnTo>
                    <a:pt x="5011" y="2683"/>
                  </a:lnTo>
                  <a:lnTo>
                    <a:pt x="5036" y="2663"/>
                  </a:lnTo>
                  <a:lnTo>
                    <a:pt x="5057" y="2655"/>
                  </a:lnTo>
                  <a:lnTo>
                    <a:pt x="5086" y="2639"/>
                  </a:lnTo>
                  <a:lnTo>
                    <a:pt x="5124" y="2627"/>
                  </a:lnTo>
                  <a:lnTo>
                    <a:pt x="5161" y="2619"/>
                  </a:lnTo>
                  <a:lnTo>
                    <a:pt x="5187" y="2611"/>
                  </a:lnTo>
                  <a:lnTo>
                    <a:pt x="5225" y="2591"/>
                  </a:lnTo>
                  <a:lnTo>
                    <a:pt x="5263" y="2582"/>
                  </a:lnTo>
                  <a:lnTo>
                    <a:pt x="5301" y="2575"/>
                  </a:lnTo>
                  <a:lnTo>
                    <a:pt x="5322" y="2555"/>
                  </a:lnTo>
                  <a:lnTo>
                    <a:pt x="5330" y="2539"/>
                  </a:lnTo>
                  <a:lnTo>
                    <a:pt x="5360" y="2555"/>
                  </a:lnTo>
                  <a:lnTo>
                    <a:pt x="5301" y="2582"/>
                  </a:lnTo>
                  <a:lnTo>
                    <a:pt x="5263" y="2611"/>
                  </a:lnTo>
                  <a:lnTo>
                    <a:pt x="5238" y="2647"/>
                  </a:lnTo>
                  <a:lnTo>
                    <a:pt x="5238" y="2663"/>
                  </a:lnTo>
                  <a:lnTo>
                    <a:pt x="5238" y="2675"/>
                  </a:lnTo>
                  <a:lnTo>
                    <a:pt x="5246" y="2675"/>
                  </a:lnTo>
                  <a:lnTo>
                    <a:pt x="5254" y="2683"/>
                  </a:lnTo>
                  <a:lnTo>
                    <a:pt x="5292" y="2675"/>
                  </a:lnTo>
                  <a:lnTo>
                    <a:pt x="5322" y="2639"/>
                  </a:lnTo>
                  <a:lnTo>
                    <a:pt x="5351" y="2619"/>
                  </a:lnTo>
                  <a:lnTo>
                    <a:pt x="5360" y="2611"/>
                  </a:lnTo>
                  <a:lnTo>
                    <a:pt x="5376" y="2619"/>
                  </a:lnTo>
                  <a:lnTo>
                    <a:pt x="5406" y="2611"/>
                  </a:lnTo>
                  <a:lnTo>
                    <a:pt x="5482" y="2575"/>
                  </a:lnTo>
                  <a:lnTo>
                    <a:pt x="5511" y="2547"/>
                  </a:lnTo>
                  <a:lnTo>
                    <a:pt x="5528" y="2531"/>
                  </a:lnTo>
                  <a:lnTo>
                    <a:pt x="5587" y="2511"/>
                  </a:lnTo>
                  <a:lnTo>
                    <a:pt x="5625" y="2511"/>
                  </a:lnTo>
                  <a:lnTo>
                    <a:pt x="5617" y="2511"/>
                  </a:lnTo>
                  <a:lnTo>
                    <a:pt x="5603" y="2502"/>
                  </a:lnTo>
                  <a:lnTo>
                    <a:pt x="5596" y="2491"/>
                  </a:lnTo>
                  <a:lnTo>
                    <a:pt x="5587" y="2474"/>
                  </a:lnTo>
                  <a:lnTo>
                    <a:pt x="5578" y="2447"/>
                  </a:lnTo>
                  <a:lnTo>
                    <a:pt x="5578" y="2410"/>
                  </a:lnTo>
                  <a:lnTo>
                    <a:pt x="5578" y="2430"/>
                  </a:lnTo>
                  <a:lnTo>
                    <a:pt x="5549" y="2467"/>
                  </a:lnTo>
                  <a:lnTo>
                    <a:pt x="5528" y="2482"/>
                  </a:lnTo>
                  <a:lnTo>
                    <a:pt x="5503" y="2502"/>
                  </a:lnTo>
                  <a:lnTo>
                    <a:pt x="5444" y="2519"/>
                  </a:lnTo>
                  <a:lnTo>
                    <a:pt x="5414" y="2519"/>
                  </a:lnTo>
                  <a:lnTo>
                    <a:pt x="5389" y="2502"/>
                  </a:lnTo>
                  <a:lnTo>
                    <a:pt x="5360" y="2474"/>
                  </a:lnTo>
                  <a:lnTo>
                    <a:pt x="5339" y="2447"/>
                  </a:lnTo>
                  <a:lnTo>
                    <a:pt x="5330" y="2419"/>
                  </a:lnTo>
                  <a:lnTo>
                    <a:pt x="5322" y="2382"/>
                  </a:lnTo>
                  <a:lnTo>
                    <a:pt x="5313" y="2366"/>
                  </a:lnTo>
                  <a:lnTo>
                    <a:pt x="5301" y="2346"/>
                  </a:lnTo>
                  <a:lnTo>
                    <a:pt x="5313" y="2330"/>
                  </a:lnTo>
                  <a:lnTo>
                    <a:pt x="5360" y="2310"/>
                  </a:lnTo>
                  <a:lnTo>
                    <a:pt x="5376" y="2302"/>
                  </a:lnTo>
                  <a:lnTo>
                    <a:pt x="5376" y="2294"/>
                  </a:lnTo>
                  <a:lnTo>
                    <a:pt x="5376" y="2274"/>
                  </a:lnTo>
                  <a:lnTo>
                    <a:pt x="5368" y="2258"/>
                  </a:lnTo>
                  <a:lnTo>
                    <a:pt x="5351" y="2249"/>
                  </a:lnTo>
                  <a:lnTo>
                    <a:pt x="5339" y="2238"/>
                  </a:lnTo>
                  <a:lnTo>
                    <a:pt x="5284" y="2238"/>
                  </a:lnTo>
                  <a:lnTo>
                    <a:pt x="5208" y="2266"/>
                  </a:lnTo>
                  <a:lnTo>
                    <a:pt x="5124" y="2310"/>
                  </a:lnTo>
                  <a:lnTo>
                    <a:pt x="4657" y="2627"/>
                  </a:lnTo>
                  <a:lnTo>
                    <a:pt x="4716" y="2591"/>
                  </a:lnTo>
                  <a:lnTo>
                    <a:pt x="4847" y="2491"/>
                  </a:lnTo>
                  <a:lnTo>
                    <a:pt x="5011" y="2366"/>
                  </a:lnTo>
                  <a:lnTo>
                    <a:pt x="5086" y="2302"/>
                  </a:lnTo>
                  <a:lnTo>
                    <a:pt x="5149" y="2238"/>
                  </a:lnTo>
                  <a:lnTo>
                    <a:pt x="5179" y="2222"/>
                  </a:lnTo>
                  <a:lnTo>
                    <a:pt x="5208" y="2214"/>
                  </a:lnTo>
                  <a:lnTo>
                    <a:pt x="5238" y="2202"/>
                  </a:lnTo>
                  <a:lnTo>
                    <a:pt x="5263" y="2177"/>
                  </a:lnTo>
                  <a:lnTo>
                    <a:pt x="5284" y="2166"/>
                  </a:lnTo>
                  <a:lnTo>
                    <a:pt x="5313" y="2157"/>
                  </a:lnTo>
                  <a:lnTo>
                    <a:pt x="5406" y="2149"/>
                  </a:lnTo>
                  <a:lnTo>
                    <a:pt x="5519" y="2149"/>
                  </a:lnTo>
                  <a:lnTo>
                    <a:pt x="5625" y="2141"/>
                  </a:lnTo>
                  <a:lnTo>
                    <a:pt x="5654" y="2129"/>
                  </a:lnTo>
                  <a:lnTo>
                    <a:pt x="5671" y="2121"/>
                  </a:lnTo>
                  <a:lnTo>
                    <a:pt x="5692" y="2106"/>
                  </a:lnTo>
                  <a:lnTo>
                    <a:pt x="5692" y="2093"/>
                  </a:lnTo>
                  <a:lnTo>
                    <a:pt x="5700" y="2077"/>
                  </a:lnTo>
                  <a:lnTo>
                    <a:pt x="5709" y="2069"/>
                  </a:lnTo>
                  <a:lnTo>
                    <a:pt x="5739" y="2057"/>
                  </a:lnTo>
                  <a:lnTo>
                    <a:pt x="5776" y="2049"/>
                  </a:lnTo>
                  <a:lnTo>
                    <a:pt x="5823" y="2041"/>
                  </a:lnTo>
                  <a:lnTo>
                    <a:pt x="5852" y="2033"/>
                  </a:lnTo>
                  <a:lnTo>
                    <a:pt x="5868" y="2021"/>
                  </a:lnTo>
                  <a:lnTo>
                    <a:pt x="5882" y="2005"/>
                  </a:lnTo>
                  <a:lnTo>
                    <a:pt x="5889" y="1977"/>
                  </a:lnTo>
                  <a:lnTo>
                    <a:pt x="5889" y="1941"/>
                  </a:lnTo>
                  <a:lnTo>
                    <a:pt x="5898" y="1904"/>
                  </a:lnTo>
                  <a:lnTo>
                    <a:pt x="5889" y="1889"/>
                  </a:lnTo>
                  <a:lnTo>
                    <a:pt x="5868" y="1876"/>
                  </a:lnTo>
                  <a:lnTo>
                    <a:pt x="5844" y="1868"/>
                  </a:lnTo>
                  <a:lnTo>
                    <a:pt x="5831" y="1853"/>
                  </a:lnTo>
                  <a:lnTo>
                    <a:pt x="5776" y="1796"/>
                  </a:lnTo>
                  <a:lnTo>
                    <a:pt x="5739" y="1760"/>
                  </a:lnTo>
                  <a:lnTo>
                    <a:pt x="5700" y="1732"/>
                  </a:lnTo>
                  <a:lnTo>
                    <a:pt x="5633" y="1696"/>
                  </a:lnTo>
                  <a:lnTo>
                    <a:pt x="5625" y="1680"/>
                  </a:lnTo>
                  <a:lnTo>
                    <a:pt x="5617" y="1660"/>
                  </a:lnTo>
                  <a:lnTo>
                    <a:pt x="5603" y="1616"/>
                  </a:lnTo>
                  <a:lnTo>
                    <a:pt x="5596" y="1543"/>
                  </a:lnTo>
                  <a:lnTo>
                    <a:pt x="5557" y="1455"/>
                  </a:lnTo>
                  <a:lnTo>
                    <a:pt x="5503" y="1318"/>
                  </a:lnTo>
                  <a:lnTo>
                    <a:pt x="5490" y="1290"/>
                  </a:lnTo>
                  <a:lnTo>
                    <a:pt x="5444" y="1363"/>
                  </a:lnTo>
                  <a:lnTo>
                    <a:pt x="5389" y="1427"/>
                  </a:lnTo>
                  <a:lnTo>
                    <a:pt x="5330" y="1491"/>
                  </a:lnTo>
                  <a:lnTo>
                    <a:pt x="5284" y="1515"/>
                  </a:lnTo>
                  <a:lnTo>
                    <a:pt x="5275" y="1515"/>
                  </a:lnTo>
                  <a:lnTo>
                    <a:pt x="5275" y="1508"/>
                  </a:lnTo>
                  <a:lnTo>
                    <a:pt x="5275" y="1479"/>
                  </a:lnTo>
                  <a:lnTo>
                    <a:pt x="5263" y="1471"/>
                  </a:lnTo>
                  <a:lnTo>
                    <a:pt x="5254" y="1463"/>
                  </a:lnTo>
                  <a:lnTo>
                    <a:pt x="5225" y="1443"/>
                  </a:lnTo>
                  <a:lnTo>
                    <a:pt x="5208" y="1427"/>
                  </a:lnTo>
                  <a:lnTo>
                    <a:pt x="5200" y="1391"/>
                  </a:lnTo>
                  <a:lnTo>
                    <a:pt x="5200" y="1335"/>
                  </a:lnTo>
                  <a:lnTo>
                    <a:pt x="5208" y="1290"/>
                  </a:lnTo>
                  <a:lnTo>
                    <a:pt x="5208" y="1263"/>
                  </a:lnTo>
                  <a:lnTo>
                    <a:pt x="5187" y="1246"/>
                  </a:lnTo>
                  <a:lnTo>
                    <a:pt x="5140" y="1226"/>
                  </a:lnTo>
                  <a:lnTo>
                    <a:pt x="5103" y="1202"/>
                  </a:lnTo>
                  <a:lnTo>
                    <a:pt x="5074" y="1175"/>
                  </a:lnTo>
                  <a:lnTo>
                    <a:pt x="5027" y="1155"/>
                  </a:lnTo>
                  <a:lnTo>
                    <a:pt x="4934" y="1138"/>
                  </a:lnTo>
                  <a:lnTo>
                    <a:pt x="4791" y="1130"/>
                  </a:lnTo>
                  <a:lnTo>
                    <a:pt x="4791" y="1182"/>
                  </a:lnTo>
                  <a:lnTo>
                    <a:pt x="4784" y="1238"/>
                  </a:lnTo>
                  <a:lnTo>
                    <a:pt x="4754" y="1327"/>
                  </a:lnTo>
                  <a:lnTo>
                    <a:pt x="4733" y="1427"/>
                  </a:lnTo>
                  <a:lnTo>
                    <a:pt x="4725" y="1479"/>
                  </a:lnTo>
                  <a:lnTo>
                    <a:pt x="4733" y="1535"/>
                  </a:lnTo>
                  <a:lnTo>
                    <a:pt x="4754" y="1588"/>
                  </a:lnTo>
                  <a:lnTo>
                    <a:pt x="4754" y="1636"/>
                  </a:lnTo>
                  <a:lnTo>
                    <a:pt x="4754" y="1651"/>
                  </a:lnTo>
                  <a:lnTo>
                    <a:pt x="4745" y="1680"/>
                  </a:lnTo>
                  <a:lnTo>
                    <a:pt x="4725" y="1696"/>
                  </a:lnTo>
                  <a:lnTo>
                    <a:pt x="4695" y="1724"/>
                  </a:lnTo>
                  <a:lnTo>
                    <a:pt x="4641" y="1760"/>
                  </a:lnTo>
                  <a:lnTo>
                    <a:pt x="4620" y="1780"/>
                  </a:lnTo>
                  <a:lnTo>
                    <a:pt x="4611" y="1796"/>
                  </a:lnTo>
                  <a:lnTo>
                    <a:pt x="4602" y="1853"/>
                  </a:lnTo>
                  <a:lnTo>
                    <a:pt x="4602" y="1949"/>
                  </a:lnTo>
                  <a:lnTo>
                    <a:pt x="4602" y="2005"/>
                  </a:lnTo>
                  <a:lnTo>
                    <a:pt x="4594" y="2041"/>
                  </a:lnTo>
                  <a:lnTo>
                    <a:pt x="4581" y="2069"/>
                  </a:lnTo>
                  <a:lnTo>
                    <a:pt x="4564" y="2086"/>
                  </a:lnTo>
                  <a:lnTo>
                    <a:pt x="4543" y="2093"/>
                  </a:lnTo>
                  <a:lnTo>
                    <a:pt x="4527" y="2086"/>
                  </a:lnTo>
                  <a:lnTo>
                    <a:pt x="4505" y="2077"/>
                  </a:lnTo>
                  <a:lnTo>
                    <a:pt x="4489" y="2057"/>
                  </a:lnTo>
                  <a:lnTo>
                    <a:pt x="4451" y="2013"/>
                  </a:lnTo>
                  <a:lnTo>
                    <a:pt x="4421" y="1949"/>
                  </a:lnTo>
                  <a:lnTo>
                    <a:pt x="4405" y="1896"/>
                  </a:lnTo>
                  <a:lnTo>
                    <a:pt x="4413" y="1861"/>
                  </a:lnTo>
                  <a:lnTo>
                    <a:pt x="4421" y="1841"/>
                  </a:lnTo>
                  <a:lnTo>
                    <a:pt x="4442" y="1804"/>
                  </a:lnTo>
                  <a:lnTo>
                    <a:pt x="4430" y="1788"/>
                  </a:lnTo>
                  <a:lnTo>
                    <a:pt x="4430" y="1780"/>
                  </a:lnTo>
                  <a:lnTo>
                    <a:pt x="4413" y="1768"/>
                  </a:lnTo>
                  <a:lnTo>
                    <a:pt x="4375" y="1768"/>
                  </a:lnTo>
                  <a:lnTo>
                    <a:pt x="4291" y="1768"/>
                  </a:lnTo>
                  <a:lnTo>
                    <a:pt x="4253" y="1760"/>
                  </a:lnTo>
                  <a:lnTo>
                    <a:pt x="4224" y="1744"/>
                  </a:lnTo>
                  <a:lnTo>
                    <a:pt x="4127" y="1660"/>
                  </a:lnTo>
                  <a:lnTo>
                    <a:pt x="4081" y="1623"/>
                  </a:lnTo>
                  <a:lnTo>
                    <a:pt x="4014" y="1600"/>
                  </a:lnTo>
                  <a:lnTo>
                    <a:pt x="3967" y="1588"/>
                  </a:lnTo>
                  <a:lnTo>
                    <a:pt x="3937" y="1571"/>
                  </a:lnTo>
                  <a:lnTo>
                    <a:pt x="3862" y="1463"/>
                  </a:lnTo>
                  <a:lnTo>
                    <a:pt x="3853" y="1443"/>
                  </a:lnTo>
                  <a:lnTo>
                    <a:pt x="3845" y="1419"/>
                  </a:lnTo>
                  <a:lnTo>
                    <a:pt x="3845" y="1383"/>
                  </a:lnTo>
                  <a:lnTo>
                    <a:pt x="3853" y="1355"/>
                  </a:lnTo>
                  <a:lnTo>
                    <a:pt x="3883" y="1290"/>
                  </a:lnTo>
                  <a:lnTo>
                    <a:pt x="3929" y="1218"/>
                  </a:lnTo>
                  <a:lnTo>
                    <a:pt x="3988" y="1155"/>
                  </a:lnTo>
                  <a:lnTo>
                    <a:pt x="4042" y="1102"/>
                  </a:lnTo>
                  <a:lnTo>
                    <a:pt x="4140" y="1010"/>
                  </a:lnTo>
                  <a:lnTo>
                    <a:pt x="4178" y="973"/>
                  </a:lnTo>
                  <a:lnTo>
                    <a:pt x="4215" y="957"/>
                  </a:lnTo>
                  <a:lnTo>
                    <a:pt x="4278" y="930"/>
                  </a:lnTo>
                  <a:lnTo>
                    <a:pt x="4299" y="913"/>
                  </a:lnTo>
                  <a:lnTo>
                    <a:pt x="4308" y="902"/>
                  </a:lnTo>
                  <a:lnTo>
                    <a:pt x="4299" y="893"/>
                  </a:lnTo>
                  <a:lnTo>
                    <a:pt x="4270" y="877"/>
                  </a:lnTo>
                  <a:lnTo>
                    <a:pt x="4203" y="849"/>
                  </a:lnTo>
                  <a:lnTo>
                    <a:pt x="4262" y="857"/>
                  </a:lnTo>
                  <a:lnTo>
                    <a:pt x="4308" y="857"/>
                  </a:lnTo>
                  <a:lnTo>
                    <a:pt x="4346" y="849"/>
                  </a:lnTo>
                  <a:lnTo>
                    <a:pt x="4367" y="841"/>
                  </a:lnTo>
                  <a:lnTo>
                    <a:pt x="4384" y="821"/>
                  </a:lnTo>
                  <a:lnTo>
                    <a:pt x="4384" y="805"/>
                  </a:lnTo>
                  <a:lnTo>
                    <a:pt x="4384" y="777"/>
                  </a:lnTo>
                  <a:lnTo>
                    <a:pt x="4384" y="757"/>
                  </a:lnTo>
                  <a:lnTo>
                    <a:pt x="4392" y="757"/>
                  </a:lnTo>
                  <a:lnTo>
                    <a:pt x="4459" y="769"/>
                  </a:lnTo>
                  <a:lnTo>
                    <a:pt x="4497" y="769"/>
                  </a:lnTo>
                  <a:lnTo>
                    <a:pt x="4543" y="757"/>
                  </a:lnTo>
                  <a:lnTo>
                    <a:pt x="4602" y="740"/>
                  </a:lnTo>
                  <a:lnTo>
                    <a:pt x="4657" y="697"/>
                  </a:lnTo>
                  <a:lnTo>
                    <a:pt x="4678" y="677"/>
                  </a:lnTo>
                  <a:lnTo>
                    <a:pt x="4686" y="660"/>
                  </a:lnTo>
                  <a:lnTo>
                    <a:pt x="4686" y="649"/>
                  </a:lnTo>
                  <a:lnTo>
                    <a:pt x="4678" y="640"/>
                  </a:lnTo>
                  <a:lnTo>
                    <a:pt x="4657" y="624"/>
                  </a:lnTo>
                  <a:lnTo>
                    <a:pt x="4657" y="604"/>
                  </a:lnTo>
                  <a:lnTo>
                    <a:pt x="4669" y="588"/>
                  </a:lnTo>
                  <a:lnTo>
                    <a:pt x="4686" y="540"/>
                  </a:lnTo>
                  <a:lnTo>
                    <a:pt x="4707" y="504"/>
                  </a:lnTo>
                  <a:lnTo>
                    <a:pt x="4695" y="488"/>
                  </a:lnTo>
                  <a:lnTo>
                    <a:pt x="4686" y="467"/>
                  </a:lnTo>
                  <a:lnTo>
                    <a:pt x="4657" y="460"/>
                  </a:lnTo>
                  <a:lnTo>
                    <a:pt x="4632" y="460"/>
                  </a:lnTo>
                  <a:lnTo>
                    <a:pt x="4581" y="452"/>
                  </a:lnTo>
                  <a:lnTo>
                    <a:pt x="4564" y="460"/>
                  </a:lnTo>
                  <a:lnTo>
                    <a:pt x="4543" y="467"/>
                  </a:lnTo>
                  <a:lnTo>
                    <a:pt x="4527" y="480"/>
                  </a:lnTo>
                  <a:lnTo>
                    <a:pt x="4505" y="524"/>
                  </a:lnTo>
                  <a:lnTo>
                    <a:pt x="4459" y="597"/>
                  </a:lnTo>
                  <a:lnTo>
                    <a:pt x="4405" y="649"/>
                  </a:lnTo>
                  <a:lnTo>
                    <a:pt x="4384" y="669"/>
                  </a:lnTo>
                  <a:lnTo>
                    <a:pt x="4375" y="677"/>
                  </a:lnTo>
                  <a:lnTo>
                    <a:pt x="4354" y="677"/>
                  </a:lnTo>
                  <a:lnTo>
                    <a:pt x="4354" y="649"/>
                  </a:lnTo>
                  <a:lnTo>
                    <a:pt x="4354" y="568"/>
                  </a:lnTo>
                  <a:lnTo>
                    <a:pt x="4354" y="524"/>
                  </a:lnTo>
                  <a:lnTo>
                    <a:pt x="4337" y="496"/>
                  </a:lnTo>
                  <a:lnTo>
                    <a:pt x="4329" y="504"/>
                  </a:lnTo>
                  <a:lnTo>
                    <a:pt x="4299" y="516"/>
                  </a:lnTo>
                  <a:lnTo>
                    <a:pt x="4262" y="568"/>
                  </a:lnTo>
                  <a:lnTo>
                    <a:pt x="4241" y="597"/>
                  </a:lnTo>
                  <a:lnTo>
                    <a:pt x="4215" y="524"/>
                  </a:lnTo>
                  <a:lnTo>
                    <a:pt x="4194" y="452"/>
                  </a:lnTo>
                  <a:lnTo>
                    <a:pt x="4178" y="372"/>
                  </a:lnTo>
                  <a:lnTo>
                    <a:pt x="4178" y="315"/>
                  </a:lnTo>
                  <a:lnTo>
                    <a:pt x="4164" y="279"/>
                  </a:lnTo>
                  <a:lnTo>
                    <a:pt x="4164" y="244"/>
                  </a:lnTo>
                  <a:lnTo>
                    <a:pt x="4156" y="199"/>
                  </a:lnTo>
                  <a:lnTo>
                    <a:pt x="4140" y="163"/>
                  </a:lnTo>
                  <a:lnTo>
                    <a:pt x="4140" y="143"/>
                  </a:lnTo>
                  <a:lnTo>
                    <a:pt x="4148" y="134"/>
                  </a:lnTo>
                  <a:lnTo>
                    <a:pt x="4164" y="134"/>
                  </a:lnTo>
                  <a:lnTo>
                    <a:pt x="4224" y="127"/>
                  </a:lnTo>
                  <a:lnTo>
                    <a:pt x="4270" y="119"/>
                  </a:lnTo>
                  <a:lnTo>
                    <a:pt x="4308" y="82"/>
                  </a:lnTo>
                  <a:lnTo>
                    <a:pt x="4329" y="62"/>
                  </a:lnTo>
                  <a:lnTo>
                    <a:pt x="4329" y="46"/>
                  </a:lnTo>
                  <a:lnTo>
                    <a:pt x="4329" y="26"/>
                  </a:lnTo>
                  <a:lnTo>
                    <a:pt x="4308" y="11"/>
                  </a:lnTo>
                  <a:lnTo>
                    <a:pt x="4253" y="0"/>
                  </a:lnTo>
                  <a:lnTo>
                    <a:pt x="4232" y="0"/>
                  </a:lnTo>
                  <a:lnTo>
                    <a:pt x="4215" y="11"/>
                  </a:lnTo>
                  <a:lnTo>
                    <a:pt x="4148" y="34"/>
                  </a:lnTo>
                  <a:lnTo>
                    <a:pt x="4102" y="71"/>
                  </a:lnTo>
                  <a:lnTo>
                    <a:pt x="4081" y="91"/>
                  </a:lnTo>
                  <a:lnTo>
                    <a:pt x="4072" y="119"/>
                  </a:lnTo>
                  <a:lnTo>
                    <a:pt x="4072" y="143"/>
                  </a:lnTo>
                  <a:lnTo>
                    <a:pt x="4081" y="171"/>
                  </a:lnTo>
                  <a:lnTo>
                    <a:pt x="4089" y="199"/>
                  </a:lnTo>
                  <a:lnTo>
                    <a:pt x="4102" y="227"/>
                  </a:lnTo>
                  <a:lnTo>
                    <a:pt x="4089" y="244"/>
                  </a:lnTo>
                  <a:lnTo>
                    <a:pt x="4081" y="264"/>
                  </a:lnTo>
                  <a:lnTo>
                    <a:pt x="4051" y="287"/>
                  </a:lnTo>
                  <a:lnTo>
                    <a:pt x="4014" y="335"/>
                  </a:lnTo>
                  <a:lnTo>
                    <a:pt x="3988" y="379"/>
                  </a:lnTo>
                  <a:lnTo>
                    <a:pt x="3967" y="416"/>
                  </a:lnTo>
                  <a:lnTo>
                    <a:pt x="3976" y="432"/>
                  </a:lnTo>
                  <a:lnTo>
                    <a:pt x="3997" y="460"/>
                  </a:lnTo>
                  <a:lnTo>
                    <a:pt x="4035" y="480"/>
                  </a:lnTo>
                  <a:lnTo>
                    <a:pt x="4051" y="480"/>
                  </a:lnTo>
                  <a:lnTo>
                    <a:pt x="4063" y="480"/>
                  </a:lnTo>
                  <a:lnTo>
                    <a:pt x="4051" y="496"/>
                  </a:lnTo>
                  <a:lnTo>
                    <a:pt x="4042" y="504"/>
                  </a:lnTo>
                  <a:lnTo>
                    <a:pt x="4042" y="524"/>
                  </a:lnTo>
                  <a:lnTo>
                    <a:pt x="4042" y="560"/>
                  </a:lnTo>
                  <a:lnTo>
                    <a:pt x="4042" y="597"/>
                  </a:lnTo>
                  <a:lnTo>
                    <a:pt x="4042" y="604"/>
                  </a:lnTo>
                  <a:lnTo>
                    <a:pt x="4035" y="624"/>
                  </a:lnTo>
                  <a:lnTo>
                    <a:pt x="4005" y="640"/>
                  </a:lnTo>
                  <a:lnTo>
                    <a:pt x="3976" y="649"/>
                  </a:lnTo>
                  <a:lnTo>
                    <a:pt x="3967" y="649"/>
                  </a:lnTo>
                  <a:lnTo>
                    <a:pt x="3950" y="669"/>
                  </a:lnTo>
                  <a:lnTo>
                    <a:pt x="3921" y="712"/>
                  </a:lnTo>
                  <a:lnTo>
                    <a:pt x="3913" y="720"/>
                  </a:lnTo>
                  <a:lnTo>
                    <a:pt x="3899" y="712"/>
                  </a:lnTo>
                  <a:lnTo>
                    <a:pt x="3913" y="669"/>
                  </a:lnTo>
                  <a:lnTo>
                    <a:pt x="3913" y="632"/>
                  </a:lnTo>
                  <a:lnTo>
                    <a:pt x="3913" y="612"/>
                  </a:lnTo>
                  <a:lnTo>
                    <a:pt x="3892" y="604"/>
                  </a:lnTo>
                  <a:lnTo>
                    <a:pt x="3874" y="604"/>
                  </a:lnTo>
                  <a:lnTo>
                    <a:pt x="3824" y="624"/>
                  </a:lnTo>
                  <a:lnTo>
                    <a:pt x="3778" y="649"/>
                  </a:lnTo>
                  <a:lnTo>
                    <a:pt x="3749" y="660"/>
                  </a:lnTo>
                  <a:lnTo>
                    <a:pt x="3710" y="669"/>
                  </a:lnTo>
                  <a:lnTo>
                    <a:pt x="3626" y="660"/>
                  </a:lnTo>
                  <a:lnTo>
                    <a:pt x="3542" y="640"/>
                  </a:lnTo>
                  <a:lnTo>
                    <a:pt x="3483" y="632"/>
                  </a:lnTo>
                  <a:lnTo>
                    <a:pt x="3445" y="612"/>
                  </a:lnTo>
                  <a:lnTo>
                    <a:pt x="3429" y="588"/>
                  </a:lnTo>
                  <a:lnTo>
                    <a:pt x="3399" y="577"/>
                  </a:lnTo>
                  <a:lnTo>
                    <a:pt x="3391" y="577"/>
                  </a:lnTo>
                  <a:lnTo>
                    <a:pt x="3370" y="588"/>
                  </a:lnTo>
                  <a:lnTo>
                    <a:pt x="3344" y="604"/>
                  </a:lnTo>
                  <a:lnTo>
                    <a:pt x="3314" y="640"/>
                  </a:lnTo>
                  <a:lnTo>
                    <a:pt x="3307" y="677"/>
                  </a:lnTo>
                  <a:lnTo>
                    <a:pt x="3293" y="712"/>
                  </a:lnTo>
                  <a:lnTo>
                    <a:pt x="3293" y="749"/>
                  </a:lnTo>
                  <a:lnTo>
                    <a:pt x="3286" y="757"/>
                  </a:lnTo>
                  <a:lnTo>
                    <a:pt x="3277" y="749"/>
                  </a:lnTo>
                  <a:lnTo>
                    <a:pt x="3239" y="712"/>
                  </a:lnTo>
                  <a:lnTo>
                    <a:pt x="3218" y="697"/>
                  </a:lnTo>
                  <a:lnTo>
                    <a:pt x="3201" y="685"/>
                  </a:lnTo>
                  <a:lnTo>
                    <a:pt x="3143" y="677"/>
                  </a:lnTo>
                  <a:lnTo>
                    <a:pt x="3037" y="677"/>
                  </a:lnTo>
                  <a:lnTo>
                    <a:pt x="2982" y="677"/>
                  </a:lnTo>
                  <a:lnTo>
                    <a:pt x="2944" y="669"/>
                  </a:lnTo>
                  <a:lnTo>
                    <a:pt x="2916" y="649"/>
                  </a:lnTo>
                  <a:lnTo>
                    <a:pt x="2916" y="640"/>
                  </a:lnTo>
                  <a:lnTo>
                    <a:pt x="2916" y="632"/>
                  </a:lnTo>
                  <a:lnTo>
                    <a:pt x="2937" y="604"/>
                  </a:lnTo>
                  <a:lnTo>
                    <a:pt x="2937" y="588"/>
                  </a:lnTo>
                  <a:lnTo>
                    <a:pt x="2937" y="560"/>
                  </a:lnTo>
                  <a:lnTo>
                    <a:pt x="2923" y="552"/>
                  </a:lnTo>
                  <a:lnTo>
                    <a:pt x="2898" y="560"/>
                  </a:lnTo>
                  <a:lnTo>
                    <a:pt x="2877" y="568"/>
                  </a:lnTo>
                  <a:lnTo>
                    <a:pt x="2848" y="568"/>
                  </a:lnTo>
                  <a:lnTo>
                    <a:pt x="2810" y="560"/>
                  </a:lnTo>
                  <a:lnTo>
                    <a:pt x="2755" y="540"/>
                  </a:lnTo>
                  <a:lnTo>
                    <a:pt x="2671" y="496"/>
                  </a:lnTo>
                  <a:lnTo>
                    <a:pt x="2612" y="480"/>
                  </a:lnTo>
                  <a:lnTo>
                    <a:pt x="2583" y="488"/>
                  </a:lnTo>
                  <a:lnTo>
                    <a:pt x="2537" y="504"/>
                  </a:lnTo>
                  <a:lnTo>
                    <a:pt x="2507" y="504"/>
                  </a:lnTo>
                  <a:lnTo>
                    <a:pt x="2490" y="504"/>
                  </a:lnTo>
                  <a:lnTo>
                    <a:pt x="2482" y="496"/>
                  </a:lnTo>
                  <a:lnTo>
                    <a:pt x="2469" y="488"/>
                  </a:lnTo>
                  <a:lnTo>
                    <a:pt x="2469" y="467"/>
                  </a:lnTo>
                  <a:lnTo>
                    <a:pt x="2469" y="460"/>
                  </a:lnTo>
                  <a:lnTo>
                    <a:pt x="2423" y="480"/>
                  </a:lnTo>
                  <a:lnTo>
                    <a:pt x="2385" y="480"/>
                  </a:lnTo>
                  <a:lnTo>
                    <a:pt x="2368" y="467"/>
                  </a:lnTo>
                  <a:lnTo>
                    <a:pt x="2356" y="460"/>
                  </a:lnTo>
                  <a:lnTo>
                    <a:pt x="2317" y="424"/>
                  </a:lnTo>
                  <a:lnTo>
                    <a:pt x="2317" y="416"/>
                  </a:lnTo>
                  <a:lnTo>
                    <a:pt x="2301" y="460"/>
                  </a:lnTo>
                  <a:lnTo>
                    <a:pt x="2280" y="480"/>
                  </a:lnTo>
                  <a:lnTo>
                    <a:pt x="2263" y="488"/>
                  </a:lnTo>
                  <a:lnTo>
                    <a:pt x="2204" y="496"/>
                  </a:lnTo>
                  <a:lnTo>
                    <a:pt x="2150" y="504"/>
                  </a:lnTo>
                  <a:lnTo>
                    <a:pt x="2103" y="516"/>
                  </a:lnTo>
                  <a:lnTo>
                    <a:pt x="2074" y="516"/>
                  </a:lnTo>
                  <a:lnTo>
                    <a:pt x="2027" y="504"/>
                  </a:lnTo>
                  <a:lnTo>
                    <a:pt x="1989" y="504"/>
                  </a:lnTo>
                  <a:lnTo>
                    <a:pt x="1961" y="516"/>
                  </a:lnTo>
                  <a:lnTo>
                    <a:pt x="1893" y="552"/>
                  </a:lnTo>
                  <a:lnTo>
                    <a:pt x="1846" y="560"/>
                  </a:lnTo>
                  <a:lnTo>
                    <a:pt x="1800" y="560"/>
                  </a:lnTo>
                  <a:lnTo>
                    <a:pt x="1741" y="552"/>
                  </a:lnTo>
                  <a:lnTo>
                    <a:pt x="1695" y="532"/>
                  </a:lnTo>
                  <a:lnTo>
                    <a:pt x="1636" y="504"/>
                  </a:lnTo>
                  <a:lnTo>
                    <a:pt x="1561" y="488"/>
                  </a:lnTo>
                  <a:lnTo>
                    <a:pt x="1506" y="480"/>
                  </a:lnTo>
                  <a:lnTo>
                    <a:pt x="1476" y="480"/>
                  </a:lnTo>
                  <a:lnTo>
                    <a:pt x="1460" y="480"/>
                  </a:lnTo>
                  <a:lnTo>
                    <a:pt x="1422" y="480"/>
                  </a:lnTo>
                  <a:lnTo>
                    <a:pt x="1362" y="467"/>
                  </a:lnTo>
                  <a:lnTo>
                    <a:pt x="1308" y="452"/>
                  </a:lnTo>
                  <a:lnTo>
                    <a:pt x="1249" y="432"/>
                  </a:lnTo>
                  <a:lnTo>
                    <a:pt x="1212" y="424"/>
                  </a:lnTo>
                  <a:lnTo>
                    <a:pt x="1174" y="432"/>
                  </a:lnTo>
                  <a:lnTo>
                    <a:pt x="1144" y="444"/>
                  </a:lnTo>
                  <a:lnTo>
                    <a:pt x="1119" y="444"/>
                  </a:lnTo>
                  <a:lnTo>
                    <a:pt x="1097" y="432"/>
                  </a:lnTo>
                  <a:lnTo>
                    <a:pt x="1069" y="416"/>
                  </a:lnTo>
                  <a:lnTo>
                    <a:pt x="1013" y="407"/>
                  </a:lnTo>
                  <a:lnTo>
                    <a:pt x="908" y="396"/>
                  </a:lnTo>
                  <a:lnTo>
                    <a:pt x="870" y="379"/>
                  </a:lnTo>
                  <a:lnTo>
                    <a:pt x="833" y="372"/>
                  </a:lnTo>
                  <a:lnTo>
                    <a:pt x="786" y="372"/>
                  </a:lnTo>
                  <a:lnTo>
                    <a:pt x="711" y="407"/>
                  </a:lnTo>
                  <a:lnTo>
                    <a:pt x="635" y="432"/>
                  </a:lnTo>
                  <a:lnTo>
                    <a:pt x="576" y="444"/>
                  </a:lnTo>
                  <a:lnTo>
                    <a:pt x="538" y="452"/>
                  </a:lnTo>
                  <a:lnTo>
                    <a:pt x="500" y="480"/>
                  </a:lnTo>
                  <a:lnTo>
                    <a:pt x="463" y="516"/>
                  </a:lnTo>
                  <a:lnTo>
                    <a:pt x="407" y="552"/>
                  </a:lnTo>
                  <a:lnTo>
                    <a:pt x="341" y="597"/>
                  </a:lnTo>
                  <a:lnTo>
                    <a:pt x="264" y="612"/>
                  </a:lnTo>
                  <a:lnTo>
                    <a:pt x="248" y="624"/>
                  </a:lnTo>
                  <a:lnTo>
                    <a:pt x="227" y="640"/>
                  </a:lnTo>
                  <a:lnTo>
                    <a:pt x="235" y="660"/>
                  </a:lnTo>
                  <a:lnTo>
                    <a:pt x="257" y="685"/>
                  </a:lnTo>
                  <a:lnTo>
                    <a:pt x="303" y="740"/>
                  </a:lnTo>
                  <a:lnTo>
                    <a:pt x="370" y="793"/>
                  </a:lnTo>
                  <a:lnTo>
                    <a:pt x="399" y="813"/>
                  </a:lnTo>
                  <a:lnTo>
                    <a:pt x="407" y="829"/>
                  </a:lnTo>
                  <a:lnTo>
                    <a:pt x="399" y="841"/>
                  </a:lnTo>
                  <a:lnTo>
                    <a:pt x="378" y="849"/>
                  </a:lnTo>
                  <a:lnTo>
                    <a:pt x="324" y="849"/>
                  </a:lnTo>
                  <a:lnTo>
                    <a:pt x="264" y="841"/>
                  </a:lnTo>
                  <a:lnTo>
                    <a:pt x="235" y="841"/>
                  </a:lnTo>
                  <a:lnTo>
                    <a:pt x="219" y="841"/>
                  </a:lnTo>
                  <a:lnTo>
                    <a:pt x="142" y="877"/>
                  </a:lnTo>
                  <a:lnTo>
                    <a:pt x="67" y="902"/>
                  </a:lnTo>
                  <a:lnTo>
                    <a:pt x="67" y="913"/>
                  </a:lnTo>
                  <a:lnTo>
                    <a:pt x="75" y="913"/>
                  </a:lnTo>
                  <a:lnTo>
                    <a:pt x="105" y="930"/>
                  </a:lnTo>
                  <a:lnTo>
                    <a:pt x="114" y="937"/>
                  </a:lnTo>
                  <a:lnTo>
                    <a:pt x="121" y="950"/>
                  </a:lnTo>
                  <a:lnTo>
                    <a:pt x="105" y="965"/>
                  </a:lnTo>
                  <a:lnTo>
                    <a:pt x="96" y="985"/>
                  </a:lnTo>
                  <a:lnTo>
                    <a:pt x="105" y="993"/>
                  </a:lnTo>
                  <a:lnTo>
                    <a:pt x="121" y="1002"/>
                  </a:lnTo>
                  <a:lnTo>
                    <a:pt x="151" y="1010"/>
                  </a:lnTo>
                  <a:lnTo>
                    <a:pt x="198" y="1010"/>
                  </a:lnTo>
                  <a:lnTo>
                    <a:pt x="324" y="1002"/>
                  </a:lnTo>
                  <a:lnTo>
                    <a:pt x="370" y="993"/>
                  </a:lnTo>
                  <a:lnTo>
                    <a:pt x="378" y="993"/>
                  </a:lnTo>
                  <a:lnTo>
                    <a:pt x="378" y="1002"/>
                  </a:lnTo>
                  <a:lnTo>
                    <a:pt x="341" y="1058"/>
                  </a:lnTo>
                  <a:lnTo>
                    <a:pt x="303" y="1110"/>
                  </a:lnTo>
                  <a:lnTo>
                    <a:pt x="248" y="1138"/>
                  </a:lnTo>
                  <a:lnTo>
                    <a:pt x="219" y="1138"/>
                  </a:lnTo>
                  <a:lnTo>
                    <a:pt x="189" y="1130"/>
                  </a:lnTo>
                  <a:lnTo>
                    <a:pt x="159" y="1130"/>
                  </a:lnTo>
                  <a:lnTo>
                    <a:pt x="142" y="1138"/>
                  </a:lnTo>
                  <a:lnTo>
                    <a:pt x="135" y="1146"/>
                  </a:lnTo>
                  <a:lnTo>
                    <a:pt x="105" y="1182"/>
                  </a:lnTo>
                  <a:lnTo>
                    <a:pt x="67" y="1210"/>
                  </a:lnTo>
                  <a:lnTo>
                    <a:pt x="29" y="1238"/>
                  </a:lnTo>
                  <a:lnTo>
                    <a:pt x="21" y="1255"/>
                  </a:lnTo>
                  <a:lnTo>
                    <a:pt x="21" y="1283"/>
                  </a:lnTo>
                  <a:lnTo>
                    <a:pt x="8" y="1335"/>
                  </a:lnTo>
                  <a:lnTo>
                    <a:pt x="37" y="1371"/>
                  </a:lnTo>
                  <a:lnTo>
                    <a:pt x="58" y="1407"/>
                  </a:lnTo>
                  <a:lnTo>
                    <a:pt x="75" y="1419"/>
                  </a:lnTo>
                  <a:lnTo>
                    <a:pt x="96" y="1419"/>
                  </a:lnTo>
                  <a:lnTo>
                    <a:pt x="114" y="1407"/>
                  </a:lnTo>
                  <a:lnTo>
                    <a:pt x="142" y="1399"/>
                  </a:lnTo>
                  <a:lnTo>
                    <a:pt x="151" y="1399"/>
                  </a:lnTo>
                  <a:lnTo>
                    <a:pt x="159" y="1407"/>
                  </a:lnTo>
                  <a:lnTo>
                    <a:pt x="151" y="1435"/>
                  </a:lnTo>
                  <a:lnTo>
                    <a:pt x="142" y="1471"/>
                  </a:lnTo>
                  <a:lnTo>
                    <a:pt x="142" y="1491"/>
                  </a:lnTo>
                  <a:lnTo>
                    <a:pt x="121" y="1515"/>
                  </a:lnTo>
                  <a:lnTo>
                    <a:pt x="121" y="1535"/>
                  </a:lnTo>
                  <a:lnTo>
                    <a:pt x="135" y="1543"/>
                  </a:lnTo>
                  <a:lnTo>
                    <a:pt x="189" y="1515"/>
                  </a:lnTo>
                  <a:lnTo>
                    <a:pt x="227" y="1508"/>
                  </a:lnTo>
                  <a:lnTo>
                    <a:pt x="257" y="1515"/>
                  </a:lnTo>
                  <a:lnTo>
                    <a:pt x="264" y="1528"/>
                  </a:lnTo>
                  <a:lnTo>
                    <a:pt x="273" y="1543"/>
                  </a:lnTo>
                  <a:lnTo>
                    <a:pt x="273" y="1551"/>
                  </a:lnTo>
                  <a:lnTo>
                    <a:pt x="303" y="1528"/>
                  </a:lnTo>
                  <a:lnTo>
                    <a:pt x="303" y="1515"/>
                  </a:lnTo>
                  <a:lnTo>
                    <a:pt x="370" y="1508"/>
                  </a:lnTo>
                  <a:lnTo>
                    <a:pt x="416" y="1499"/>
                  </a:lnTo>
                  <a:lnTo>
                    <a:pt x="425" y="1491"/>
                  </a:lnTo>
                  <a:lnTo>
                    <a:pt x="362" y="1563"/>
                  </a:lnTo>
                  <a:lnTo>
                    <a:pt x="341" y="1600"/>
                  </a:lnTo>
                  <a:lnTo>
                    <a:pt x="332" y="1616"/>
                  </a:lnTo>
                  <a:lnTo>
                    <a:pt x="324" y="1636"/>
                  </a:lnTo>
                  <a:lnTo>
                    <a:pt x="285" y="1651"/>
                  </a:lnTo>
                  <a:lnTo>
                    <a:pt x="235" y="1671"/>
                  </a:lnTo>
                  <a:lnTo>
                    <a:pt x="189" y="1696"/>
                  </a:lnTo>
                  <a:lnTo>
                    <a:pt x="142" y="1732"/>
                  </a:lnTo>
                  <a:lnTo>
                    <a:pt x="58" y="1768"/>
                  </a:lnTo>
                  <a:lnTo>
                    <a:pt x="21" y="1788"/>
                  </a:lnTo>
                  <a:lnTo>
                    <a:pt x="0" y="1804"/>
                  </a:lnTo>
                  <a:lnTo>
                    <a:pt x="0" y="1816"/>
                  </a:lnTo>
                  <a:lnTo>
                    <a:pt x="21" y="1816"/>
                  </a:lnTo>
                  <a:lnTo>
                    <a:pt x="75" y="1804"/>
                  </a:lnTo>
                  <a:lnTo>
                    <a:pt x="151" y="1788"/>
                  </a:lnTo>
                  <a:lnTo>
                    <a:pt x="257" y="1744"/>
                  </a:lnTo>
                  <a:lnTo>
                    <a:pt x="370" y="1671"/>
                  </a:lnTo>
                  <a:lnTo>
                    <a:pt x="437" y="1636"/>
                  </a:lnTo>
                  <a:lnTo>
                    <a:pt x="454" y="1623"/>
                  </a:lnTo>
                  <a:lnTo>
                    <a:pt x="475" y="1616"/>
                  </a:lnTo>
                  <a:lnTo>
                    <a:pt x="513" y="1580"/>
                  </a:lnTo>
                  <a:lnTo>
                    <a:pt x="551" y="1543"/>
                  </a:lnTo>
                  <a:lnTo>
                    <a:pt x="568" y="1515"/>
                  </a:lnTo>
                  <a:lnTo>
                    <a:pt x="589" y="1508"/>
                  </a:lnTo>
                  <a:lnTo>
                    <a:pt x="589" y="1491"/>
                  </a:lnTo>
                  <a:lnTo>
                    <a:pt x="597" y="1471"/>
                  </a:lnTo>
                  <a:lnTo>
                    <a:pt x="627" y="1435"/>
                  </a:lnTo>
                  <a:lnTo>
                    <a:pt x="711" y="1347"/>
                  </a:lnTo>
                  <a:lnTo>
                    <a:pt x="757" y="1311"/>
                  </a:lnTo>
                  <a:lnTo>
                    <a:pt x="786" y="1290"/>
                  </a:lnTo>
                  <a:lnTo>
                    <a:pt x="803" y="1283"/>
                  </a:lnTo>
                  <a:lnTo>
                    <a:pt x="795" y="1290"/>
                  </a:lnTo>
                  <a:lnTo>
                    <a:pt x="757" y="1335"/>
                  </a:lnTo>
                  <a:lnTo>
                    <a:pt x="740" y="1371"/>
                  </a:lnTo>
                  <a:lnTo>
                    <a:pt x="727" y="1399"/>
                  </a:lnTo>
                  <a:lnTo>
                    <a:pt x="727" y="1427"/>
                  </a:lnTo>
                  <a:lnTo>
                    <a:pt x="711" y="1455"/>
                  </a:lnTo>
                  <a:lnTo>
                    <a:pt x="702" y="1479"/>
                  </a:lnTo>
                  <a:lnTo>
                    <a:pt x="711" y="1491"/>
                  </a:lnTo>
                  <a:lnTo>
                    <a:pt x="719" y="1491"/>
                  </a:lnTo>
                  <a:lnTo>
                    <a:pt x="748" y="1471"/>
                  </a:lnTo>
                  <a:lnTo>
                    <a:pt x="786" y="1435"/>
                  </a:lnTo>
                  <a:lnTo>
                    <a:pt x="816" y="1419"/>
                  </a:lnTo>
                  <a:lnTo>
                    <a:pt x="824" y="1427"/>
                  </a:lnTo>
                  <a:lnTo>
                    <a:pt x="841" y="1427"/>
                  </a:lnTo>
                  <a:lnTo>
                    <a:pt x="870" y="1407"/>
                  </a:lnTo>
                  <a:lnTo>
                    <a:pt x="908" y="1391"/>
                  </a:lnTo>
                  <a:lnTo>
                    <a:pt x="929" y="1391"/>
                  </a:lnTo>
                  <a:lnTo>
                    <a:pt x="947" y="1383"/>
                  </a:lnTo>
                  <a:lnTo>
                    <a:pt x="955" y="1355"/>
                  </a:lnTo>
                  <a:lnTo>
                    <a:pt x="968" y="1335"/>
                  </a:lnTo>
                  <a:lnTo>
                    <a:pt x="976" y="1318"/>
                  </a:lnTo>
                  <a:lnTo>
                    <a:pt x="992" y="1311"/>
                  </a:lnTo>
                  <a:lnTo>
                    <a:pt x="1022" y="1311"/>
                  </a:lnTo>
                  <a:lnTo>
                    <a:pt x="1043" y="1318"/>
                  </a:lnTo>
                  <a:lnTo>
                    <a:pt x="1051" y="1327"/>
                  </a:lnTo>
                  <a:lnTo>
                    <a:pt x="1090" y="1347"/>
                  </a:lnTo>
                  <a:lnTo>
                    <a:pt x="1106" y="1363"/>
                  </a:lnTo>
                  <a:lnTo>
                    <a:pt x="1144" y="1371"/>
                  </a:lnTo>
                  <a:lnTo>
                    <a:pt x="1195" y="1383"/>
                  </a:lnTo>
                  <a:lnTo>
                    <a:pt x="1258" y="1391"/>
                  </a:lnTo>
                  <a:lnTo>
                    <a:pt x="1325" y="1399"/>
                  </a:lnTo>
                  <a:lnTo>
                    <a:pt x="1371" y="1427"/>
                  </a:lnTo>
                  <a:lnTo>
                    <a:pt x="1401" y="1455"/>
                  </a:lnTo>
                  <a:lnTo>
                    <a:pt x="1430" y="1499"/>
                  </a:lnTo>
                  <a:lnTo>
                    <a:pt x="1468" y="1528"/>
                  </a:lnTo>
                  <a:lnTo>
                    <a:pt x="1497" y="1535"/>
                  </a:lnTo>
                  <a:lnTo>
                    <a:pt x="1544" y="1508"/>
                  </a:lnTo>
                  <a:lnTo>
                    <a:pt x="1582" y="1515"/>
                  </a:lnTo>
                  <a:lnTo>
                    <a:pt x="1611" y="1535"/>
                  </a:lnTo>
                  <a:lnTo>
                    <a:pt x="1674" y="1588"/>
                  </a:lnTo>
                  <a:lnTo>
                    <a:pt x="1695" y="1616"/>
                  </a:lnTo>
                  <a:lnTo>
                    <a:pt x="1695" y="1644"/>
                  </a:lnTo>
                  <a:lnTo>
                    <a:pt x="1695" y="1680"/>
                  </a:lnTo>
                  <a:lnTo>
                    <a:pt x="1712" y="1716"/>
                  </a:lnTo>
                  <a:lnTo>
                    <a:pt x="1725" y="1744"/>
                  </a:lnTo>
                  <a:lnTo>
                    <a:pt x="1741" y="1752"/>
                  </a:lnTo>
                  <a:lnTo>
                    <a:pt x="1750" y="1752"/>
                  </a:lnTo>
                  <a:lnTo>
                    <a:pt x="1762" y="1788"/>
                  </a:lnTo>
                  <a:lnTo>
                    <a:pt x="1771" y="1824"/>
                  </a:lnTo>
                  <a:lnTo>
                    <a:pt x="1762" y="1861"/>
                  </a:lnTo>
                  <a:lnTo>
                    <a:pt x="1771" y="1896"/>
                  </a:lnTo>
                  <a:lnTo>
                    <a:pt x="1788" y="1933"/>
                  </a:lnTo>
                  <a:lnTo>
                    <a:pt x="1818" y="1961"/>
                  </a:lnTo>
                  <a:lnTo>
                    <a:pt x="1839" y="1977"/>
                  </a:lnTo>
                  <a:lnTo>
                    <a:pt x="1855" y="1997"/>
                  </a:lnTo>
                  <a:lnTo>
                    <a:pt x="1863" y="2041"/>
                  </a:lnTo>
                  <a:lnTo>
                    <a:pt x="1884" y="2093"/>
                  </a:lnTo>
                  <a:lnTo>
                    <a:pt x="1902" y="2129"/>
                  </a:lnTo>
                  <a:lnTo>
                    <a:pt x="1968" y="2186"/>
                  </a:lnTo>
                  <a:lnTo>
                    <a:pt x="2027" y="2249"/>
                  </a:lnTo>
                  <a:lnTo>
                    <a:pt x="2045" y="2286"/>
                  </a:lnTo>
                  <a:lnTo>
                    <a:pt x="2053" y="2322"/>
                  </a:lnTo>
                  <a:lnTo>
                    <a:pt x="2066" y="2346"/>
                  </a:lnTo>
                  <a:lnTo>
                    <a:pt x="2053" y="2374"/>
                  </a:lnTo>
                  <a:lnTo>
                    <a:pt x="2045" y="2419"/>
                  </a:lnTo>
                  <a:lnTo>
                    <a:pt x="2045" y="2439"/>
                  </a:lnTo>
                  <a:lnTo>
                    <a:pt x="2036" y="2430"/>
                  </a:lnTo>
                  <a:lnTo>
                    <a:pt x="2027" y="2410"/>
                  </a:lnTo>
                  <a:lnTo>
                    <a:pt x="2027" y="2394"/>
                  </a:lnTo>
                  <a:lnTo>
                    <a:pt x="2027" y="2374"/>
                  </a:lnTo>
                  <a:lnTo>
                    <a:pt x="2015" y="2374"/>
                  </a:lnTo>
                  <a:lnTo>
                    <a:pt x="1998" y="2374"/>
                  </a:lnTo>
                  <a:lnTo>
                    <a:pt x="1968" y="2366"/>
                  </a:lnTo>
                  <a:lnTo>
                    <a:pt x="1952" y="2366"/>
                  </a:lnTo>
                  <a:lnTo>
                    <a:pt x="1952" y="2394"/>
                  </a:lnTo>
                  <a:lnTo>
                    <a:pt x="1952" y="2447"/>
                  </a:lnTo>
                  <a:lnTo>
                    <a:pt x="1939" y="2482"/>
                  </a:lnTo>
                  <a:lnTo>
                    <a:pt x="1931" y="2531"/>
                  </a:lnTo>
                  <a:lnTo>
                    <a:pt x="1884" y="2692"/>
                  </a:lnTo>
                  <a:lnTo>
                    <a:pt x="1863" y="2764"/>
                  </a:lnTo>
                  <a:lnTo>
                    <a:pt x="1855" y="2835"/>
                  </a:lnTo>
                  <a:lnTo>
                    <a:pt x="1855" y="2944"/>
                  </a:lnTo>
                  <a:lnTo>
                    <a:pt x="1846" y="2980"/>
                  </a:lnTo>
                  <a:lnTo>
                    <a:pt x="1839" y="3008"/>
                  </a:lnTo>
                  <a:lnTo>
                    <a:pt x="1846" y="3045"/>
                  </a:lnTo>
                  <a:lnTo>
                    <a:pt x="1876" y="3088"/>
                  </a:lnTo>
                  <a:lnTo>
                    <a:pt x="1923" y="3133"/>
                  </a:lnTo>
                  <a:lnTo>
                    <a:pt x="1939" y="3197"/>
                  </a:lnTo>
                  <a:lnTo>
                    <a:pt x="1952" y="3241"/>
                  </a:lnTo>
                  <a:lnTo>
                    <a:pt x="1961" y="3290"/>
                  </a:lnTo>
                  <a:lnTo>
                    <a:pt x="1998" y="3362"/>
                  </a:lnTo>
                  <a:lnTo>
                    <a:pt x="2015" y="3398"/>
                  </a:lnTo>
                  <a:lnTo>
                    <a:pt x="2036" y="3405"/>
                  </a:lnTo>
                  <a:lnTo>
                    <a:pt x="2045" y="3405"/>
                  </a:lnTo>
                  <a:lnTo>
                    <a:pt x="2066" y="3405"/>
                  </a:lnTo>
                  <a:lnTo>
                    <a:pt x="2074" y="3405"/>
                  </a:lnTo>
                  <a:lnTo>
                    <a:pt x="2090" y="3413"/>
                  </a:lnTo>
                  <a:lnTo>
                    <a:pt x="2120" y="3442"/>
                  </a:lnTo>
                  <a:lnTo>
                    <a:pt x="2150" y="3493"/>
                  </a:lnTo>
                  <a:lnTo>
                    <a:pt x="2167" y="3542"/>
                  </a:lnTo>
                  <a:lnTo>
                    <a:pt x="2167" y="3578"/>
                  </a:lnTo>
                  <a:lnTo>
                    <a:pt x="2179" y="3615"/>
                  </a:lnTo>
                  <a:lnTo>
                    <a:pt x="2204" y="3675"/>
                  </a:lnTo>
                  <a:lnTo>
                    <a:pt x="2272" y="3795"/>
                  </a:lnTo>
                  <a:lnTo>
                    <a:pt x="2280" y="3819"/>
                  </a:lnTo>
                  <a:lnTo>
                    <a:pt x="2280" y="3839"/>
                  </a:lnTo>
                  <a:lnTo>
                    <a:pt x="2272" y="3855"/>
                  </a:lnTo>
                  <a:lnTo>
                    <a:pt x="2272" y="3875"/>
                  </a:lnTo>
                  <a:lnTo>
                    <a:pt x="2301" y="3911"/>
                  </a:lnTo>
                  <a:lnTo>
                    <a:pt x="2338" y="3939"/>
                  </a:lnTo>
                  <a:lnTo>
                    <a:pt x="2368" y="3963"/>
                  </a:lnTo>
                  <a:lnTo>
                    <a:pt x="2385" y="3991"/>
                  </a:lnTo>
                  <a:lnTo>
                    <a:pt x="2394" y="4028"/>
                  </a:lnTo>
                  <a:lnTo>
                    <a:pt x="2423" y="4084"/>
                  </a:lnTo>
                  <a:lnTo>
                    <a:pt x="2461" y="4128"/>
                  </a:lnTo>
                  <a:lnTo>
                    <a:pt x="2482" y="4144"/>
                  </a:lnTo>
                  <a:lnTo>
                    <a:pt x="2490" y="4136"/>
                  </a:lnTo>
                  <a:lnTo>
                    <a:pt x="2490" y="4128"/>
                  </a:lnTo>
                  <a:lnTo>
                    <a:pt x="2490" y="4100"/>
                  </a:lnTo>
                  <a:lnTo>
                    <a:pt x="2482" y="4071"/>
                  </a:lnTo>
                  <a:lnTo>
                    <a:pt x="2482" y="4036"/>
                  </a:lnTo>
                  <a:lnTo>
                    <a:pt x="2482" y="4011"/>
                  </a:lnTo>
                  <a:lnTo>
                    <a:pt x="2469" y="3983"/>
                  </a:lnTo>
                  <a:lnTo>
                    <a:pt x="2431" y="3919"/>
                  </a:lnTo>
                  <a:lnTo>
                    <a:pt x="2394" y="3847"/>
                  </a:lnTo>
                  <a:lnTo>
                    <a:pt x="2356" y="3811"/>
                  </a:lnTo>
                  <a:lnTo>
                    <a:pt x="2356" y="3803"/>
                  </a:lnTo>
                  <a:lnTo>
                    <a:pt x="2356" y="3783"/>
                  </a:lnTo>
                  <a:lnTo>
                    <a:pt x="2347" y="3759"/>
                  </a:lnTo>
                  <a:lnTo>
                    <a:pt x="2338" y="3746"/>
                  </a:lnTo>
                  <a:lnTo>
                    <a:pt x="2317" y="3738"/>
                  </a:lnTo>
                  <a:lnTo>
                    <a:pt x="2301" y="3731"/>
                  </a:lnTo>
                  <a:lnTo>
                    <a:pt x="2293" y="3711"/>
                  </a:lnTo>
                  <a:lnTo>
                    <a:pt x="2293" y="3666"/>
                  </a:lnTo>
                  <a:lnTo>
                    <a:pt x="2293" y="3623"/>
                  </a:lnTo>
                  <a:lnTo>
                    <a:pt x="2293" y="3603"/>
                  </a:lnTo>
                  <a:lnTo>
                    <a:pt x="2301" y="3594"/>
                  </a:lnTo>
                  <a:lnTo>
                    <a:pt x="2317" y="3603"/>
                  </a:lnTo>
                  <a:lnTo>
                    <a:pt x="2338" y="3623"/>
                  </a:lnTo>
                  <a:lnTo>
                    <a:pt x="2377" y="3675"/>
                  </a:lnTo>
                  <a:lnTo>
                    <a:pt x="2423" y="3738"/>
                  </a:lnTo>
                  <a:lnTo>
                    <a:pt x="2452" y="3783"/>
                  </a:lnTo>
                  <a:lnTo>
                    <a:pt x="2461" y="3783"/>
                  </a:lnTo>
                  <a:lnTo>
                    <a:pt x="2469" y="3795"/>
                  </a:lnTo>
                  <a:lnTo>
                    <a:pt x="2482" y="3803"/>
                  </a:lnTo>
                  <a:lnTo>
                    <a:pt x="2490" y="3839"/>
                  </a:lnTo>
                  <a:lnTo>
                    <a:pt x="2507" y="3855"/>
                  </a:lnTo>
                  <a:lnTo>
                    <a:pt x="2566" y="3919"/>
                  </a:lnTo>
                  <a:lnTo>
                    <a:pt x="2583" y="3948"/>
                  </a:lnTo>
                  <a:lnTo>
                    <a:pt x="2583" y="3963"/>
                  </a:lnTo>
                  <a:lnTo>
                    <a:pt x="2604" y="3999"/>
                  </a:lnTo>
                  <a:lnTo>
                    <a:pt x="2659" y="4084"/>
                  </a:lnTo>
                  <a:lnTo>
                    <a:pt x="2734" y="4181"/>
                  </a:lnTo>
                  <a:lnTo>
                    <a:pt x="2773" y="4252"/>
                  </a:lnTo>
                  <a:lnTo>
                    <a:pt x="2773" y="4309"/>
                  </a:lnTo>
                  <a:lnTo>
                    <a:pt x="2764" y="4344"/>
                  </a:lnTo>
                  <a:lnTo>
                    <a:pt x="2764" y="4373"/>
                  </a:lnTo>
                  <a:lnTo>
                    <a:pt x="2773" y="4397"/>
                  </a:lnTo>
                  <a:lnTo>
                    <a:pt x="2801" y="4425"/>
                  </a:lnTo>
                  <a:lnTo>
                    <a:pt x="2831" y="4453"/>
                  </a:lnTo>
                  <a:lnTo>
                    <a:pt x="2923" y="4517"/>
                  </a:lnTo>
                  <a:lnTo>
                    <a:pt x="3037" y="4577"/>
                  </a:lnTo>
                  <a:lnTo>
                    <a:pt x="3143" y="4626"/>
                  </a:lnTo>
                  <a:lnTo>
                    <a:pt x="3218" y="4650"/>
                  </a:lnTo>
                  <a:lnTo>
                    <a:pt x="3277" y="4662"/>
                  </a:lnTo>
                  <a:lnTo>
                    <a:pt x="3323" y="4662"/>
                  </a:lnTo>
                  <a:lnTo>
                    <a:pt x="3361" y="4650"/>
                  </a:lnTo>
                  <a:lnTo>
                    <a:pt x="3382" y="4650"/>
                  </a:lnTo>
                  <a:lnTo>
                    <a:pt x="3458" y="4714"/>
                  </a:lnTo>
                  <a:lnTo>
                    <a:pt x="3504" y="4750"/>
                  </a:lnTo>
                  <a:lnTo>
                    <a:pt x="3513" y="4759"/>
                  </a:lnTo>
                  <a:lnTo>
                    <a:pt x="3521" y="4759"/>
                  </a:lnTo>
                  <a:lnTo>
                    <a:pt x="3534" y="4750"/>
                  </a:lnTo>
                  <a:lnTo>
                    <a:pt x="3542" y="4750"/>
                  </a:lnTo>
                  <a:lnTo>
                    <a:pt x="3559" y="4759"/>
                  </a:lnTo>
                  <a:lnTo>
                    <a:pt x="3618" y="4806"/>
                  </a:lnTo>
                  <a:lnTo>
                    <a:pt x="3656" y="4822"/>
                  </a:lnTo>
                  <a:lnTo>
                    <a:pt x="3723" y="4850"/>
                  </a:lnTo>
                  <a:lnTo>
                    <a:pt x="3740" y="4859"/>
                  </a:lnTo>
                  <a:lnTo>
                    <a:pt x="3749" y="4859"/>
                  </a:lnTo>
                  <a:lnTo>
                    <a:pt x="3770" y="4850"/>
                  </a:lnTo>
                  <a:lnTo>
                    <a:pt x="3786" y="4850"/>
                  </a:lnTo>
                  <a:lnTo>
                    <a:pt x="3799" y="4867"/>
                  </a:lnTo>
                  <a:lnTo>
                    <a:pt x="3824" y="4915"/>
                  </a:lnTo>
                  <a:lnTo>
                    <a:pt x="3853" y="4951"/>
                  </a:lnTo>
                  <a:lnTo>
                    <a:pt x="3883" y="4987"/>
                  </a:lnTo>
                  <a:lnTo>
                    <a:pt x="3892" y="5023"/>
                  </a:lnTo>
                  <a:lnTo>
                    <a:pt x="3892" y="5039"/>
                  </a:lnTo>
                  <a:lnTo>
                    <a:pt x="3899" y="5059"/>
                  </a:lnTo>
                  <a:lnTo>
                    <a:pt x="3913" y="5059"/>
                  </a:lnTo>
                  <a:lnTo>
                    <a:pt x="3929" y="5059"/>
                  </a:lnTo>
                  <a:lnTo>
                    <a:pt x="3958" y="5059"/>
                  </a:lnTo>
                  <a:lnTo>
                    <a:pt x="3976" y="5067"/>
                  </a:lnTo>
                  <a:lnTo>
                    <a:pt x="4005" y="5083"/>
                  </a:lnTo>
                  <a:lnTo>
                    <a:pt x="4026" y="5132"/>
                  </a:lnTo>
                  <a:lnTo>
                    <a:pt x="4051" y="5167"/>
                  </a:lnTo>
                  <a:lnTo>
                    <a:pt x="4081" y="5175"/>
                  </a:lnTo>
                  <a:lnTo>
                    <a:pt x="4110" y="5184"/>
                  </a:lnTo>
                  <a:lnTo>
                    <a:pt x="4127" y="5192"/>
                  </a:lnTo>
                  <a:lnTo>
                    <a:pt x="4148" y="5212"/>
                  </a:lnTo>
                  <a:lnTo>
                    <a:pt x="4178" y="5220"/>
                  </a:lnTo>
                  <a:lnTo>
                    <a:pt x="4185" y="5220"/>
                  </a:lnTo>
                  <a:lnTo>
                    <a:pt x="4203" y="5192"/>
                  </a:lnTo>
                  <a:lnTo>
                    <a:pt x="4215" y="5167"/>
                  </a:lnTo>
                  <a:lnTo>
                    <a:pt x="4224" y="5147"/>
                  </a:lnTo>
                  <a:lnTo>
                    <a:pt x="4241" y="5140"/>
                  </a:lnTo>
                  <a:lnTo>
                    <a:pt x="4278" y="5140"/>
                  </a:lnTo>
                  <a:lnTo>
                    <a:pt x="4299" y="5147"/>
                  </a:lnTo>
                  <a:lnTo>
                    <a:pt x="4354" y="5184"/>
                  </a:lnTo>
                  <a:lnTo>
                    <a:pt x="4367" y="5204"/>
                  </a:lnTo>
                  <a:lnTo>
                    <a:pt x="4375" y="5228"/>
                  </a:lnTo>
                  <a:lnTo>
                    <a:pt x="4375" y="5300"/>
                  </a:lnTo>
                  <a:lnTo>
                    <a:pt x="4375" y="5420"/>
                  </a:lnTo>
                  <a:lnTo>
                    <a:pt x="4384" y="5493"/>
                  </a:lnTo>
                  <a:lnTo>
                    <a:pt x="4375" y="5517"/>
                  </a:lnTo>
                  <a:lnTo>
                    <a:pt x="4354" y="5553"/>
                  </a:lnTo>
                  <a:lnTo>
                    <a:pt x="4299" y="5601"/>
                  </a:lnTo>
                  <a:lnTo>
                    <a:pt x="4232" y="5637"/>
                  </a:lnTo>
                  <a:lnTo>
                    <a:pt x="4194" y="5661"/>
                  </a:lnTo>
                  <a:lnTo>
                    <a:pt x="4185" y="5690"/>
                  </a:lnTo>
                  <a:lnTo>
                    <a:pt x="4185" y="5733"/>
                  </a:lnTo>
                  <a:lnTo>
                    <a:pt x="4178" y="5806"/>
                  </a:lnTo>
                  <a:lnTo>
                    <a:pt x="4156" y="5963"/>
                  </a:lnTo>
                  <a:lnTo>
                    <a:pt x="4156" y="6014"/>
                  </a:lnTo>
                  <a:lnTo>
                    <a:pt x="4148" y="6051"/>
                  </a:lnTo>
                  <a:lnTo>
                    <a:pt x="4148" y="6071"/>
                  </a:lnTo>
                  <a:lnTo>
                    <a:pt x="4164" y="6095"/>
                  </a:lnTo>
                  <a:lnTo>
                    <a:pt x="4215" y="6143"/>
                  </a:lnTo>
                  <a:lnTo>
                    <a:pt x="4262" y="6195"/>
                  </a:lnTo>
                  <a:lnTo>
                    <a:pt x="4299" y="6251"/>
                  </a:lnTo>
                  <a:lnTo>
                    <a:pt x="4329" y="6323"/>
                  </a:lnTo>
                  <a:lnTo>
                    <a:pt x="4367" y="6431"/>
                  </a:lnTo>
                  <a:lnTo>
                    <a:pt x="4421" y="6556"/>
                  </a:lnTo>
                  <a:lnTo>
                    <a:pt x="4451" y="6621"/>
                  </a:lnTo>
                  <a:lnTo>
                    <a:pt x="4497" y="6676"/>
                  </a:lnTo>
                  <a:lnTo>
                    <a:pt x="4543" y="6721"/>
                  </a:lnTo>
                  <a:lnTo>
                    <a:pt x="4611" y="6757"/>
                  </a:lnTo>
                  <a:lnTo>
                    <a:pt x="4678" y="6785"/>
                  </a:lnTo>
                  <a:lnTo>
                    <a:pt x="4725" y="6829"/>
                  </a:lnTo>
                  <a:lnTo>
                    <a:pt x="4762" y="6874"/>
                  </a:lnTo>
                  <a:lnTo>
                    <a:pt x="4791" y="6917"/>
                  </a:lnTo>
                  <a:lnTo>
                    <a:pt x="4829" y="7002"/>
                  </a:lnTo>
                  <a:lnTo>
                    <a:pt x="4838" y="7037"/>
                  </a:lnTo>
                  <a:lnTo>
                    <a:pt x="4829" y="7009"/>
                  </a:lnTo>
                  <a:lnTo>
                    <a:pt x="4829" y="7009"/>
                  </a:lnTo>
                </a:path>
              </a:pathLst>
            </a:custGeom>
            <a:solidFill>
              <a:srgbClr val="FFFF00"/>
            </a:solidFill>
            <a:ln w="11160">
              <a:solidFill>
                <a:srgbClr val="FF6633"/>
              </a:solidFill>
              <a:round/>
              <a:headEnd/>
              <a:tailEnd/>
            </a:ln>
          </p:spPr>
          <p:txBody>
            <a:bodyPr wrap="none" anchor="ctr"/>
            <a:lstStyle/>
            <a:p>
              <a:endParaRPr lang="ja-JP" altLang="en-US"/>
            </a:p>
          </p:txBody>
        </p:sp>
        <p:sp>
          <p:nvSpPr>
            <p:cNvPr id="30" name="Freeform 153"/>
            <p:cNvSpPr>
              <a:spLocks noChangeArrowheads="1"/>
            </p:cNvSpPr>
            <p:nvPr/>
          </p:nvSpPr>
          <p:spPr bwMode="auto">
            <a:xfrm>
              <a:off x="4534" y="3325"/>
              <a:ext cx="81" cy="58"/>
            </a:xfrm>
            <a:custGeom>
              <a:avLst/>
              <a:gdLst/>
              <a:ahLst/>
              <a:cxnLst>
                <a:cxn ang="0">
                  <a:pos x="129" y="0"/>
                </a:cxn>
                <a:cxn ang="0">
                  <a:pos x="159" y="64"/>
                </a:cxn>
                <a:cxn ang="0">
                  <a:pos x="188" y="93"/>
                </a:cxn>
                <a:cxn ang="0">
                  <a:pos x="218" y="129"/>
                </a:cxn>
                <a:cxn ang="0">
                  <a:pos x="264" y="145"/>
                </a:cxn>
                <a:cxn ang="0">
                  <a:pos x="319" y="165"/>
                </a:cxn>
                <a:cxn ang="0">
                  <a:pos x="349" y="174"/>
                </a:cxn>
                <a:cxn ang="0">
                  <a:pos x="357" y="182"/>
                </a:cxn>
                <a:cxn ang="0">
                  <a:pos x="349" y="194"/>
                </a:cxn>
                <a:cxn ang="0">
                  <a:pos x="319" y="219"/>
                </a:cxn>
                <a:cxn ang="0">
                  <a:pos x="302" y="219"/>
                </a:cxn>
                <a:cxn ang="0">
                  <a:pos x="272" y="219"/>
                </a:cxn>
                <a:cxn ang="0">
                  <a:pos x="243" y="210"/>
                </a:cxn>
                <a:cxn ang="0">
                  <a:pos x="218" y="210"/>
                </a:cxn>
                <a:cxn ang="0">
                  <a:pos x="205" y="219"/>
                </a:cxn>
                <a:cxn ang="0">
                  <a:pos x="196" y="230"/>
                </a:cxn>
                <a:cxn ang="0">
                  <a:pos x="188" y="247"/>
                </a:cxn>
                <a:cxn ang="0">
                  <a:pos x="180" y="255"/>
                </a:cxn>
                <a:cxn ang="0">
                  <a:pos x="150" y="255"/>
                </a:cxn>
                <a:cxn ang="0">
                  <a:pos x="121" y="247"/>
                </a:cxn>
                <a:cxn ang="0">
                  <a:pos x="112" y="230"/>
                </a:cxn>
                <a:cxn ang="0">
                  <a:pos x="103" y="210"/>
                </a:cxn>
                <a:cxn ang="0">
                  <a:pos x="103" y="202"/>
                </a:cxn>
                <a:cxn ang="0">
                  <a:pos x="91" y="202"/>
                </a:cxn>
                <a:cxn ang="0">
                  <a:pos x="53" y="194"/>
                </a:cxn>
                <a:cxn ang="0">
                  <a:pos x="6" y="182"/>
                </a:cxn>
                <a:cxn ang="0">
                  <a:pos x="0" y="174"/>
                </a:cxn>
                <a:cxn ang="0">
                  <a:pos x="0" y="165"/>
                </a:cxn>
                <a:cxn ang="0">
                  <a:pos x="6" y="158"/>
                </a:cxn>
                <a:cxn ang="0">
                  <a:pos x="44" y="145"/>
                </a:cxn>
                <a:cxn ang="0">
                  <a:pos x="74" y="138"/>
                </a:cxn>
                <a:cxn ang="0">
                  <a:pos x="74" y="121"/>
                </a:cxn>
                <a:cxn ang="0">
                  <a:pos x="53" y="109"/>
                </a:cxn>
                <a:cxn ang="0">
                  <a:pos x="53" y="84"/>
                </a:cxn>
                <a:cxn ang="0">
                  <a:pos x="74" y="56"/>
                </a:cxn>
                <a:cxn ang="0">
                  <a:pos x="103" y="27"/>
                </a:cxn>
                <a:cxn ang="0">
                  <a:pos x="129" y="0"/>
                </a:cxn>
                <a:cxn ang="0">
                  <a:pos x="129" y="0"/>
                </a:cxn>
              </a:cxnLst>
              <a:rect l="0" t="0" r="r" b="b"/>
              <a:pathLst>
                <a:path w="358" h="256">
                  <a:moveTo>
                    <a:pt x="129" y="0"/>
                  </a:moveTo>
                  <a:lnTo>
                    <a:pt x="159" y="64"/>
                  </a:lnTo>
                  <a:lnTo>
                    <a:pt x="188" y="93"/>
                  </a:lnTo>
                  <a:lnTo>
                    <a:pt x="218" y="129"/>
                  </a:lnTo>
                  <a:lnTo>
                    <a:pt x="264" y="145"/>
                  </a:lnTo>
                  <a:lnTo>
                    <a:pt x="319" y="165"/>
                  </a:lnTo>
                  <a:lnTo>
                    <a:pt x="349" y="174"/>
                  </a:lnTo>
                  <a:lnTo>
                    <a:pt x="357" y="182"/>
                  </a:lnTo>
                  <a:lnTo>
                    <a:pt x="349" y="194"/>
                  </a:lnTo>
                  <a:lnTo>
                    <a:pt x="319" y="219"/>
                  </a:lnTo>
                  <a:lnTo>
                    <a:pt x="302" y="219"/>
                  </a:lnTo>
                  <a:lnTo>
                    <a:pt x="272" y="219"/>
                  </a:lnTo>
                  <a:lnTo>
                    <a:pt x="243" y="210"/>
                  </a:lnTo>
                  <a:lnTo>
                    <a:pt x="218" y="210"/>
                  </a:lnTo>
                  <a:lnTo>
                    <a:pt x="205" y="219"/>
                  </a:lnTo>
                  <a:lnTo>
                    <a:pt x="196" y="230"/>
                  </a:lnTo>
                  <a:lnTo>
                    <a:pt x="188" y="247"/>
                  </a:lnTo>
                  <a:lnTo>
                    <a:pt x="180" y="255"/>
                  </a:lnTo>
                  <a:lnTo>
                    <a:pt x="150" y="255"/>
                  </a:lnTo>
                  <a:lnTo>
                    <a:pt x="121" y="247"/>
                  </a:lnTo>
                  <a:lnTo>
                    <a:pt x="112" y="230"/>
                  </a:lnTo>
                  <a:lnTo>
                    <a:pt x="103" y="210"/>
                  </a:lnTo>
                  <a:lnTo>
                    <a:pt x="103" y="202"/>
                  </a:lnTo>
                  <a:lnTo>
                    <a:pt x="91" y="202"/>
                  </a:lnTo>
                  <a:lnTo>
                    <a:pt x="53" y="194"/>
                  </a:lnTo>
                  <a:lnTo>
                    <a:pt x="6" y="182"/>
                  </a:lnTo>
                  <a:lnTo>
                    <a:pt x="0" y="174"/>
                  </a:lnTo>
                  <a:lnTo>
                    <a:pt x="0" y="165"/>
                  </a:lnTo>
                  <a:lnTo>
                    <a:pt x="6" y="158"/>
                  </a:lnTo>
                  <a:lnTo>
                    <a:pt x="44" y="145"/>
                  </a:lnTo>
                  <a:lnTo>
                    <a:pt x="74" y="138"/>
                  </a:lnTo>
                  <a:lnTo>
                    <a:pt x="74" y="121"/>
                  </a:lnTo>
                  <a:lnTo>
                    <a:pt x="53" y="109"/>
                  </a:lnTo>
                  <a:lnTo>
                    <a:pt x="53" y="84"/>
                  </a:lnTo>
                  <a:lnTo>
                    <a:pt x="74" y="56"/>
                  </a:lnTo>
                  <a:lnTo>
                    <a:pt x="103" y="27"/>
                  </a:lnTo>
                  <a:lnTo>
                    <a:pt x="129" y="0"/>
                  </a:lnTo>
                  <a:lnTo>
                    <a:pt x="129"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31" name="Freeform 154"/>
            <p:cNvSpPr>
              <a:spLocks noChangeArrowheads="1"/>
            </p:cNvSpPr>
            <p:nvPr/>
          </p:nvSpPr>
          <p:spPr bwMode="auto">
            <a:xfrm>
              <a:off x="4611" y="951"/>
              <a:ext cx="660" cy="543"/>
            </a:xfrm>
            <a:custGeom>
              <a:avLst/>
              <a:gdLst/>
              <a:ahLst/>
              <a:cxnLst>
                <a:cxn ang="0">
                  <a:pos x="1304" y="2277"/>
                </a:cxn>
                <a:cxn ang="0">
                  <a:pos x="1182" y="2385"/>
                </a:cxn>
                <a:cxn ang="0">
                  <a:pos x="1090" y="2333"/>
                </a:cxn>
                <a:cxn ang="0">
                  <a:pos x="900" y="2152"/>
                </a:cxn>
                <a:cxn ang="0">
                  <a:pos x="786" y="1879"/>
                </a:cxn>
                <a:cxn ang="0">
                  <a:pos x="786" y="1718"/>
                </a:cxn>
                <a:cxn ang="0">
                  <a:pos x="976" y="1538"/>
                </a:cxn>
                <a:cxn ang="0">
                  <a:pos x="917" y="1365"/>
                </a:cxn>
                <a:cxn ang="0">
                  <a:pos x="803" y="1310"/>
                </a:cxn>
                <a:cxn ang="0">
                  <a:pos x="749" y="1249"/>
                </a:cxn>
                <a:cxn ang="0">
                  <a:pos x="681" y="947"/>
                </a:cxn>
                <a:cxn ang="0">
                  <a:pos x="416" y="823"/>
                </a:cxn>
                <a:cxn ang="0">
                  <a:pos x="180" y="823"/>
                </a:cxn>
                <a:cxn ang="0">
                  <a:pos x="16" y="758"/>
                </a:cxn>
                <a:cxn ang="0">
                  <a:pos x="243" y="686"/>
                </a:cxn>
                <a:cxn ang="0">
                  <a:pos x="0" y="650"/>
                </a:cxn>
                <a:cxn ang="0">
                  <a:pos x="168" y="562"/>
                </a:cxn>
                <a:cxn ang="0">
                  <a:pos x="425" y="405"/>
                </a:cxn>
                <a:cxn ang="0">
                  <a:pos x="273" y="433"/>
                </a:cxn>
                <a:cxn ang="0">
                  <a:pos x="547" y="288"/>
                </a:cxn>
                <a:cxn ang="0">
                  <a:pos x="736" y="180"/>
                </a:cxn>
                <a:cxn ang="0">
                  <a:pos x="976" y="188"/>
                </a:cxn>
                <a:cxn ang="0">
                  <a:pos x="1022" y="225"/>
                </a:cxn>
                <a:cxn ang="0">
                  <a:pos x="1090" y="200"/>
                </a:cxn>
                <a:cxn ang="0">
                  <a:pos x="1128" y="180"/>
                </a:cxn>
                <a:cxn ang="0">
                  <a:pos x="1250" y="136"/>
                </a:cxn>
                <a:cxn ang="0">
                  <a:pos x="1418" y="217"/>
                </a:cxn>
                <a:cxn ang="0">
                  <a:pos x="1355" y="92"/>
                </a:cxn>
                <a:cxn ang="0">
                  <a:pos x="1857" y="7"/>
                </a:cxn>
                <a:cxn ang="0">
                  <a:pos x="2197" y="35"/>
                </a:cxn>
                <a:cxn ang="0">
                  <a:pos x="1970" y="80"/>
                </a:cxn>
                <a:cxn ang="0">
                  <a:pos x="2290" y="80"/>
                </a:cxn>
                <a:cxn ang="0">
                  <a:pos x="2492" y="172"/>
                </a:cxn>
                <a:cxn ang="0">
                  <a:pos x="2092" y="188"/>
                </a:cxn>
                <a:cxn ang="0">
                  <a:pos x="2037" y="217"/>
                </a:cxn>
                <a:cxn ang="0">
                  <a:pos x="2273" y="237"/>
                </a:cxn>
                <a:cxn ang="0">
                  <a:pos x="2442" y="225"/>
                </a:cxn>
                <a:cxn ang="0">
                  <a:pos x="2387" y="360"/>
                </a:cxn>
                <a:cxn ang="0">
                  <a:pos x="2517" y="297"/>
                </a:cxn>
                <a:cxn ang="0">
                  <a:pos x="2766" y="252"/>
                </a:cxn>
                <a:cxn ang="0">
                  <a:pos x="2887" y="245"/>
                </a:cxn>
                <a:cxn ang="0">
                  <a:pos x="2812" y="345"/>
                </a:cxn>
                <a:cxn ang="0">
                  <a:pos x="2585" y="562"/>
                </a:cxn>
                <a:cxn ang="0">
                  <a:pos x="2538" y="678"/>
                </a:cxn>
                <a:cxn ang="0">
                  <a:pos x="2606" y="758"/>
                </a:cxn>
                <a:cxn ang="0">
                  <a:pos x="2576" y="851"/>
                </a:cxn>
                <a:cxn ang="0">
                  <a:pos x="2546" y="939"/>
                </a:cxn>
                <a:cxn ang="0">
                  <a:pos x="2585" y="1019"/>
                </a:cxn>
                <a:cxn ang="0">
                  <a:pos x="2508" y="1091"/>
                </a:cxn>
                <a:cxn ang="0">
                  <a:pos x="2492" y="1156"/>
                </a:cxn>
                <a:cxn ang="0">
                  <a:pos x="2463" y="1229"/>
                </a:cxn>
                <a:cxn ang="0">
                  <a:pos x="2358" y="1265"/>
                </a:cxn>
                <a:cxn ang="0">
                  <a:pos x="2492" y="1393"/>
                </a:cxn>
                <a:cxn ang="0">
                  <a:pos x="2273" y="1430"/>
                </a:cxn>
                <a:cxn ang="0">
                  <a:pos x="2454" y="1474"/>
                </a:cxn>
                <a:cxn ang="0">
                  <a:pos x="2197" y="1598"/>
                </a:cxn>
                <a:cxn ang="0">
                  <a:pos x="1902" y="1683"/>
                </a:cxn>
                <a:cxn ang="0">
                  <a:pos x="1667" y="1879"/>
                </a:cxn>
                <a:cxn ang="0">
                  <a:pos x="1439" y="1923"/>
                </a:cxn>
                <a:cxn ang="0">
                  <a:pos x="1430" y="2068"/>
                </a:cxn>
              </a:cxnLst>
              <a:rect l="0" t="0" r="r" b="b"/>
              <a:pathLst>
                <a:path w="2910" h="2394">
                  <a:moveTo>
                    <a:pt x="1371" y="2124"/>
                  </a:moveTo>
                  <a:lnTo>
                    <a:pt x="1334" y="2176"/>
                  </a:lnTo>
                  <a:lnTo>
                    <a:pt x="1325" y="2213"/>
                  </a:lnTo>
                  <a:lnTo>
                    <a:pt x="1325" y="2241"/>
                  </a:lnTo>
                  <a:lnTo>
                    <a:pt x="1304" y="2277"/>
                  </a:lnTo>
                  <a:lnTo>
                    <a:pt x="1266" y="2321"/>
                  </a:lnTo>
                  <a:lnTo>
                    <a:pt x="1229" y="2369"/>
                  </a:lnTo>
                  <a:lnTo>
                    <a:pt x="1212" y="2385"/>
                  </a:lnTo>
                  <a:lnTo>
                    <a:pt x="1191" y="2393"/>
                  </a:lnTo>
                  <a:lnTo>
                    <a:pt x="1182" y="2385"/>
                  </a:lnTo>
                  <a:lnTo>
                    <a:pt x="1174" y="2377"/>
                  </a:lnTo>
                  <a:lnTo>
                    <a:pt x="1153" y="2349"/>
                  </a:lnTo>
                  <a:lnTo>
                    <a:pt x="1135" y="2341"/>
                  </a:lnTo>
                  <a:lnTo>
                    <a:pt x="1114" y="2341"/>
                  </a:lnTo>
                  <a:lnTo>
                    <a:pt x="1090" y="2333"/>
                  </a:lnTo>
                  <a:lnTo>
                    <a:pt x="1039" y="2313"/>
                  </a:lnTo>
                  <a:lnTo>
                    <a:pt x="992" y="2277"/>
                  </a:lnTo>
                  <a:lnTo>
                    <a:pt x="947" y="2224"/>
                  </a:lnTo>
                  <a:lnTo>
                    <a:pt x="917" y="2189"/>
                  </a:lnTo>
                  <a:lnTo>
                    <a:pt x="900" y="2152"/>
                  </a:lnTo>
                  <a:lnTo>
                    <a:pt x="879" y="2068"/>
                  </a:lnTo>
                  <a:lnTo>
                    <a:pt x="863" y="2008"/>
                  </a:lnTo>
                  <a:lnTo>
                    <a:pt x="850" y="1951"/>
                  </a:lnTo>
                  <a:lnTo>
                    <a:pt x="803" y="1899"/>
                  </a:lnTo>
                  <a:lnTo>
                    <a:pt x="786" y="1879"/>
                  </a:lnTo>
                  <a:lnTo>
                    <a:pt x="765" y="1851"/>
                  </a:lnTo>
                  <a:lnTo>
                    <a:pt x="765" y="1835"/>
                  </a:lnTo>
                  <a:lnTo>
                    <a:pt x="765" y="1815"/>
                  </a:lnTo>
                  <a:lnTo>
                    <a:pt x="774" y="1771"/>
                  </a:lnTo>
                  <a:lnTo>
                    <a:pt x="786" y="1718"/>
                  </a:lnTo>
                  <a:lnTo>
                    <a:pt x="795" y="1671"/>
                  </a:lnTo>
                  <a:lnTo>
                    <a:pt x="812" y="1655"/>
                  </a:lnTo>
                  <a:lnTo>
                    <a:pt x="879" y="1598"/>
                  </a:lnTo>
                  <a:lnTo>
                    <a:pt x="938" y="1562"/>
                  </a:lnTo>
                  <a:lnTo>
                    <a:pt x="976" y="1538"/>
                  </a:lnTo>
                  <a:lnTo>
                    <a:pt x="985" y="1518"/>
                  </a:lnTo>
                  <a:lnTo>
                    <a:pt x="985" y="1502"/>
                  </a:lnTo>
                  <a:lnTo>
                    <a:pt x="976" y="1474"/>
                  </a:lnTo>
                  <a:lnTo>
                    <a:pt x="955" y="1438"/>
                  </a:lnTo>
                  <a:lnTo>
                    <a:pt x="917" y="1365"/>
                  </a:lnTo>
                  <a:lnTo>
                    <a:pt x="879" y="1322"/>
                  </a:lnTo>
                  <a:lnTo>
                    <a:pt x="871" y="1302"/>
                  </a:lnTo>
                  <a:lnTo>
                    <a:pt x="850" y="1293"/>
                  </a:lnTo>
                  <a:lnTo>
                    <a:pt x="833" y="1302"/>
                  </a:lnTo>
                  <a:lnTo>
                    <a:pt x="803" y="1310"/>
                  </a:lnTo>
                  <a:lnTo>
                    <a:pt x="765" y="1337"/>
                  </a:lnTo>
                  <a:lnTo>
                    <a:pt x="757" y="1337"/>
                  </a:lnTo>
                  <a:lnTo>
                    <a:pt x="749" y="1337"/>
                  </a:lnTo>
                  <a:lnTo>
                    <a:pt x="736" y="1310"/>
                  </a:lnTo>
                  <a:lnTo>
                    <a:pt x="749" y="1249"/>
                  </a:lnTo>
                  <a:lnTo>
                    <a:pt x="757" y="1156"/>
                  </a:lnTo>
                  <a:lnTo>
                    <a:pt x="749" y="1104"/>
                  </a:lnTo>
                  <a:lnTo>
                    <a:pt x="736" y="1048"/>
                  </a:lnTo>
                  <a:lnTo>
                    <a:pt x="711" y="995"/>
                  </a:lnTo>
                  <a:lnTo>
                    <a:pt x="681" y="947"/>
                  </a:lnTo>
                  <a:lnTo>
                    <a:pt x="635" y="903"/>
                  </a:lnTo>
                  <a:lnTo>
                    <a:pt x="576" y="866"/>
                  </a:lnTo>
                  <a:lnTo>
                    <a:pt x="521" y="851"/>
                  </a:lnTo>
                  <a:lnTo>
                    <a:pt x="463" y="831"/>
                  </a:lnTo>
                  <a:lnTo>
                    <a:pt x="416" y="823"/>
                  </a:lnTo>
                  <a:lnTo>
                    <a:pt x="370" y="823"/>
                  </a:lnTo>
                  <a:lnTo>
                    <a:pt x="303" y="823"/>
                  </a:lnTo>
                  <a:lnTo>
                    <a:pt x="243" y="831"/>
                  </a:lnTo>
                  <a:lnTo>
                    <a:pt x="206" y="831"/>
                  </a:lnTo>
                  <a:lnTo>
                    <a:pt x="180" y="823"/>
                  </a:lnTo>
                  <a:lnTo>
                    <a:pt x="151" y="803"/>
                  </a:lnTo>
                  <a:lnTo>
                    <a:pt x="93" y="786"/>
                  </a:lnTo>
                  <a:lnTo>
                    <a:pt x="37" y="778"/>
                  </a:lnTo>
                  <a:lnTo>
                    <a:pt x="8" y="766"/>
                  </a:lnTo>
                  <a:lnTo>
                    <a:pt x="16" y="758"/>
                  </a:lnTo>
                  <a:lnTo>
                    <a:pt x="37" y="750"/>
                  </a:lnTo>
                  <a:lnTo>
                    <a:pt x="121" y="730"/>
                  </a:lnTo>
                  <a:lnTo>
                    <a:pt x="219" y="714"/>
                  </a:lnTo>
                  <a:lnTo>
                    <a:pt x="264" y="694"/>
                  </a:lnTo>
                  <a:lnTo>
                    <a:pt x="243" y="686"/>
                  </a:lnTo>
                  <a:lnTo>
                    <a:pt x="159" y="686"/>
                  </a:lnTo>
                  <a:lnTo>
                    <a:pt x="105" y="686"/>
                  </a:lnTo>
                  <a:lnTo>
                    <a:pt x="54" y="678"/>
                  </a:lnTo>
                  <a:lnTo>
                    <a:pt x="16" y="670"/>
                  </a:lnTo>
                  <a:lnTo>
                    <a:pt x="0" y="650"/>
                  </a:lnTo>
                  <a:lnTo>
                    <a:pt x="0" y="633"/>
                  </a:lnTo>
                  <a:lnTo>
                    <a:pt x="8" y="613"/>
                  </a:lnTo>
                  <a:lnTo>
                    <a:pt x="29" y="598"/>
                  </a:lnTo>
                  <a:lnTo>
                    <a:pt x="75" y="578"/>
                  </a:lnTo>
                  <a:lnTo>
                    <a:pt x="168" y="562"/>
                  </a:lnTo>
                  <a:lnTo>
                    <a:pt x="264" y="525"/>
                  </a:lnTo>
                  <a:lnTo>
                    <a:pt x="341" y="490"/>
                  </a:lnTo>
                  <a:lnTo>
                    <a:pt x="395" y="453"/>
                  </a:lnTo>
                  <a:lnTo>
                    <a:pt x="425" y="425"/>
                  </a:lnTo>
                  <a:lnTo>
                    <a:pt x="425" y="405"/>
                  </a:lnTo>
                  <a:lnTo>
                    <a:pt x="395" y="405"/>
                  </a:lnTo>
                  <a:lnTo>
                    <a:pt x="357" y="425"/>
                  </a:lnTo>
                  <a:lnTo>
                    <a:pt x="311" y="441"/>
                  </a:lnTo>
                  <a:lnTo>
                    <a:pt x="282" y="433"/>
                  </a:lnTo>
                  <a:lnTo>
                    <a:pt x="273" y="433"/>
                  </a:lnTo>
                  <a:lnTo>
                    <a:pt x="273" y="417"/>
                  </a:lnTo>
                  <a:lnTo>
                    <a:pt x="294" y="405"/>
                  </a:lnTo>
                  <a:lnTo>
                    <a:pt x="320" y="389"/>
                  </a:lnTo>
                  <a:lnTo>
                    <a:pt x="484" y="325"/>
                  </a:lnTo>
                  <a:lnTo>
                    <a:pt x="547" y="288"/>
                  </a:lnTo>
                  <a:lnTo>
                    <a:pt x="585" y="260"/>
                  </a:lnTo>
                  <a:lnTo>
                    <a:pt x="606" y="245"/>
                  </a:lnTo>
                  <a:lnTo>
                    <a:pt x="643" y="208"/>
                  </a:lnTo>
                  <a:lnTo>
                    <a:pt x="690" y="188"/>
                  </a:lnTo>
                  <a:lnTo>
                    <a:pt x="736" y="180"/>
                  </a:lnTo>
                  <a:lnTo>
                    <a:pt x="812" y="180"/>
                  </a:lnTo>
                  <a:lnTo>
                    <a:pt x="900" y="172"/>
                  </a:lnTo>
                  <a:lnTo>
                    <a:pt x="947" y="172"/>
                  </a:lnTo>
                  <a:lnTo>
                    <a:pt x="964" y="180"/>
                  </a:lnTo>
                  <a:lnTo>
                    <a:pt x="976" y="188"/>
                  </a:lnTo>
                  <a:lnTo>
                    <a:pt x="976" y="225"/>
                  </a:lnTo>
                  <a:lnTo>
                    <a:pt x="985" y="252"/>
                  </a:lnTo>
                  <a:lnTo>
                    <a:pt x="992" y="252"/>
                  </a:lnTo>
                  <a:lnTo>
                    <a:pt x="1001" y="245"/>
                  </a:lnTo>
                  <a:lnTo>
                    <a:pt x="1022" y="225"/>
                  </a:lnTo>
                  <a:lnTo>
                    <a:pt x="1039" y="188"/>
                  </a:lnTo>
                  <a:lnTo>
                    <a:pt x="1039" y="172"/>
                  </a:lnTo>
                  <a:lnTo>
                    <a:pt x="1051" y="172"/>
                  </a:lnTo>
                  <a:lnTo>
                    <a:pt x="1069" y="180"/>
                  </a:lnTo>
                  <a:lnTo>
                    <a:pt x="1090" y="200"/>
                  </a:lnTo>
                  <a:lnTo>
                    <a:pt x="1107" y="225"/>
                  </a:lnTo>
                  <a:lnTo>
                    <a:pt x="1107" y="237"/>
                  </a:lnTo>
                  <a:lnTo>
                    <a:pt x="1114" y="237"/>
                  </a:lnTo>
                  <a:lnTo>
                    <a:pt x="1128" y="217"/>
                  </a:lnTo>
                  <a:lnTo>
                    <a:pt x="1128" y="180"/>
                  </a:lnTo>
                  <a:lnTo>
                    <a:pt x="1128" y="152"/>
                  </a:lnTo>
                  <a:lnTo>
                    <a:pt x="1128" y="144"/>
                  </a:lnTo>
                  <a:lnTo>
                    <a:pt x="1135" y="136"/>
                  </a:lnTo>
                  <a:lnTo>
                    <a:pt x="1182" y="128"/>
                  </a:lnTo>
                  <a:lnTo>
                    <a:pt x="1250" y="136"/>
                  </a:lnTo>
                  <a:lnTo>
                    <a:pt x="1287" y="152"/>
                  </a:lnTo>
                  <a:lnTo>
                    <a:pt x="1317" y="172"/>
                  </a:lnTo>
                  <a:lnTo>
                    <a:pt x="1363" y="208"/>
                  </a:lnTo>
                  <a:lnTo>
                    <a:pt x="1401" y="217"/>
                  </a:lnTo>
                  <a:lnTo>
                    <a:pt x="1418" y="217"/>
                  </a:lnTo>
                  <a:lnTo>
                    <a:pt x="1418" y="200"/>
                  </a:lnTo>
                  <a:lnTo>
                    <a:pt x="1409" y="180"/>
                  </a:lnTo>
                  <a:lnTo>
                    <a:pt x="1371" y="136"/>
                  </a:lnTo>
                  <a:lnTo>
                    <a:pt x="1355" y="108"/>
                  </a:lnTo>
                  <a:lnTo>
                    <a:pt x="1355" y="92"/>
                  </a:lnTo>
                  <a:lnTo>
                    <a:pt x="1401" y="80"/>
                  </a:lnTo>
                  <a:lnTo>
                    <a:pt x="1583" y="72"/>
                  </a:lnTo>
                  <a:lnTo>
                    <a:pt x="1684" y="56"/>
                  </a:lnTo>
                  <a:lnTo>
                    <a:pt x="1773" y="35"/>
                  </a:lnTo>
                  <a:lnTo>
                    <a:pt x="1857" y="7"/>
                  </a:lnTo>
                  <a:lnTo>
                    <a:pt x="1949" y="0"/>
                  </a:lnTo>
                  <a:lnTo>
                    <a:pt x="2046" y="0"/>
                  </a:lnTo>
                  <a:lnTo>
                    <a:pt x="2113" y="7"/>
                  </a:lnTo>
                  <a:lnTo>
                    <a:pt x="2168" y="20"/>
                  </a:lnTo>
                  <a:lnTo>
                    <a:pt x="2197" y="35"/>
                  </a:lnTo>
                  <a:lnTo>
                    <a:pt x="2189" y="35"/>
                  </a:lnTo>
                  <a:lnTo>
                    <a:pt x="2168" y="44"/>
                  </a:lnTo>
                  <a:lnTo>
                    <a:pt x="2063" y="72"/>
                  </a:lnTo>
                  <a:lnTo>
                    <a:pt x="1979" y="80"/>
                  </a:lnTo>
                  <a:lnTo>
                    <a:pt x="1970" y="80"/>
                  </a:lnTo>
                  <a:lnTo>
                    <a:pt x="1979" y="72"/>
                  </a:lnTo>
                  <a:lnTo>
                    <a:pt x="2063" y="64"/>
                  </a:lnTo>
                  <a:lnTo>
                    <a:pt x="2130" y="64"/>
                  </a:lnTo>
                  <a:lnTo>
                    <a:pt x="2206" y="72"/>
                  </a:lnTo>
                  <a:lnTo>
                    <a:pt x="2290" y="80"/>
                  </a:lnTo>
                  <a:lnTo>
                    <a:pt x="2365" y="100"/>
                  </a:lnTo>
                  <a:lnTo>
                    <a:pt x="2471" y="136"/>
                  </a:lnTo>
                  <a:lnTo>
                    <a:pt x="2508" y="152"/>
                  </a:lnTo>
                  <a:lnTo>
                    <a:pt x="2508" y="164"/>
                  </a:lnTo>
                  <a:lnTo>
                    <a:pt x="2492" y="172"/>
                  </a:lnTo>
                  <a:lnTo>
                    <a:pt x="2442" y="172"/>
                  </a:lnTo>
                  <a:lnTo>
                    <a:pt x="2319" y="164"/>
                  </a:lnTo>
                  <a:lnTo>
                    <a:pt x="2227" y="164"/>
                  </a:lnTo>
                  <a:lnTo>
                    <a:pt x="2151" y="172"/>
                  </a:lnTo>
                  <a:lnTo>
                    <a:pt x="2092" y="188"/>
                  </a:lnTo>
                  <a:lnTo>
                    <a:pt x="2054" y="208"/>
                  </a:lnTo>
                  <a:lnTo>
                    <a:pt x="2025" y="217"/>
                  </a:lnTo>
                  <a:lnTo>
                    <a:pt x="2008" y="237"/>
                  </a:lnTo>
                  <a:lnTo>
                    <a:pt x="2016" y="225"/>
                  </a:lnTo>
                  <a:lnTo>
                    <a:pt x="2037" y="217"/>
                  </a:lnTo>
                  <a:lnTo>
                    <a:pt x="2084" y="208"/>
                  </a:lnTo>
                  <a:lnTo>
                    <a:pt x="2168" y="208"/>
                  </a:lnTo>
                  <a:lnTo>
                    <a:pt x="2244" y="217"/>
                  </a:lnTo>
                  <a:lnTo>
                    <a:pt x="2265" y="225"/>
                  </a:lnTo>
                  <a:lnTo>
                    <a:pt x="2273" y="237"/>
                  </a:lnTo>
                  <a:lnTo>
                    <a:pt x="2265" y="245"/>
                  </a:lnTo>
                  <a:lnTo>
                    <a:pt x="2265" y="252"/>
                  </a:lnTo>
                  <a:lnTo>
                    <a:pt x="2273" y="252"/>
                  </a:lnTo>
                  <a:lnTo>
                    <a:pt x="2379" y="237"/>
                  </a:lnTo>
                  <a:lnTo>
                    <a:pt x="2442" y="225"/>
                  </a:lnTo>
                  <a:lnTo>
                    <a:pt x="2471" y="225"/>
                  </a:lnTo>
                  <a:lnTo>
                    <a:pt x="2480" y="237"/>
                  </a:lnTo>
                  <a:lnTo>
                    <a:pt x="2480" y="252"/>
                  </a:lnTo>
                  <a:lnTo>
                    <a:pt x="2454" y="288"/>
                  </a:lnTo>
                  <a:lnTo>
                    <a:pt x="2387" y="360"/>
                  </a:lnTo>
                  <a:lnTo>
                    <a:pt x="2379" y="381"/>
                  </a:lnTo>
                  <a:lnTo>
                    <a:pt x="2395" y="381"/>
                  </a:lnTo>
                  <a:lnTo>
                    <a:pt x="2433" y="360"/>
                  </a:lnTo>
                  <a:lnTo>
                    <a:pt x="2492" y="317"/>
                  </a:lnTo>
                  <a:lnTo>
                    <a:pt x="2517" y="297"/>
                  </a:lnTo>
                  <a:lnTo>
                    <a:pt x="2555" y="280"/>
                  </a:lnTo>
                  <a:lnTo>
                    <a:pt x="2623" y="272"/>
                  </a:lnTo>
                  <a:lnTo>
                    <a:pt x="2681" y="272"/>
                  </a:lnTo>
                  <a:lnTo>
                    <a:pt x="2728" y="272"/>
                  </a:lnTo>
                  <a:lnTo>
                    <a:pt x="2766" y="252"/>
                  </a:lnTo>
                  <a:lnTo>
                    <a:pt x="2812" y="225"/>
                  </a:lnTo>
                  <a:lnTo>
                    <a:pt x="2833" y="217"/>
                  </a:lnTo>
                  <a:lnTo>
                    <a:pt x="2850" y="217"/>
                  </a:lnTo>
                  <a:lnTo>
                    <a:pt x="2871" y="225"/>
                  </a:lnTo>
                  <a:lnTo>
                    <a:pt x="2887" y="245"/>
                  </a:lnTo>
                  <a:lnTo>
                    <a:pt x="2909" y="280"/>
                  </a:lnTo>
                  <a:lnTo>
                    <a:pt x="2909" y="288"/>
                  </a:lnTo>
                  <a:lnTo>
                    <a:pt x="2896" y="297"/>
                  </a:lnTo>
                  <a:lnTo>
                    <a:pt x="2871" y="317"/>
                  </a:lnTo>
                  <a:lnTo>
                    <a:pt x="2812" y="345"/>
                  </a:lnTo>
                  <a:lnTo>
                    <a:pt x="2766" y="381"/>
                  </a:lnTo>
                  <a:lnTo>
                    <a:pt x="2728" y="417"/>
                  </a:lnTo>
                  <a:lnTo>
                    <a:pt x="2698" y="461"/>
                  </a:lnTo>
                  <a:lnTo>
                    <a:pt x="2651" y="505"/>
                  </a:lnTo>
                  <a:lnTo>
                    <a:pt x="2585" y="562"/>
                  </a:lnTo>
                  <a:lnTo>
                    <a:pt x="2538" y="613"/>
                  </a:lnTo>
                  <a:lnTo>
                    <a:pt x="2517" y="633"/>
                  </a:lnTo>
                  <a:lnTo>
                    <a:pt x="2508" y="650"/>
                  </a:lnTo>
                  <a:lnTo>
                    <a:pt x="2517" y="670"/>
                  </a:lnTo>
                  <a:lnTo>
                    <a:pt x="2538" y="678"/>
                  </a:lnTo>
                  <a:lnTo>
                    <a:pt x="2585" y="694"/>
                  </a:lnTo>
                  <a:lnTo>
                    <a:pt x="2614" y="714"/>
                  </a:lnTo>
                  <a:lnTo>
                    <a:pt x="2614" y="722"/>
                  </a:lnTo>
                  <a:lnTo>
                    <a:pt x="2614" y="743"/>
                  </a:lnTo>
                  <a:lnTo>
                    <a:pt x="2606" y="758"/>
                  </a:lnTo>
                  <a:lnTo>
                    <a:pt x="2585" y="778"/>
                  </a:lnTo>
                  <a:lnTo>
                    <a:pt x="2555" y="815"/>
                  </a:lnTo>
                  <a:lnTo>
                    <a:pt x="2555" y="823"/>
                  </a:lnTo>
                  <a:lnTo>
                    <a:pt x="2555" y="831"/>
                  </a:lnTo>
                  <a:lnTo>
                    <a:pt x="2576" y="851"/>
                  </a:lnTo>
                  <a:lnTo>
                    <a:pt x="2585" y="866"/>
                  </a:lnTo>
                  <a:lnTo>
                    <a:pt x="2593" y="886"/>
                  </a:lnTo>
                  <a:lnTo>
                    <a:pt x="2593" y="903"/>
                  </a:lnTo>
                  <a:lnTo>
                    <a:pt x="2576" y="911"/>
                  </a:lnTo>
                  <a:lnTo>
                    <a:pt x="2546" y="939"/>
                  </a:lnTo>
                  <a:lnTo>
                    <a:pt x="2530" y="947"/>
                  </a:lnTo>
                  <a:lnTo>
                    <a:pt x="2517" y="959"/>
                  </a:lnTo>
                  <a:lnTo>
                    <a:pt x="2530" y="975"/>
                  </a:lnTo>
                  <a:lnTo>
                    <a:pt x="2546" y="995"/>
                  </a:lnTo>
                  <a:lnTo>
                    <a:pt x="2585" y="1019"/>
                  </a:lnTo>
                  <a:lnTo>
                    <a:pt x="2585" y="1031"/>
                  </a:lnTo>
                  <a:lnTo>
                    <a:pt x="2585" y="1039"/>
                  </a:lnTo>
                  <a:lnTo>
                    <a:pt x="2567" y="1068"/>
                  </a:lnTo>
                  <a:lnTo>
                    <a:pt x="2530" y="1083"/>
                  </a:lnTo>
                  <a:lnTo>
                    <a:pt x="2508" y="1091"/>
                  </a:lnTo>
                  <a:lnTo>
                    <a:pt x="2508" y="1104"/>
                  </a:lnTo>
                  <a:lnTo>
                    <a:pt x="2517" y="1119"/>
                  </a:lnTo>
                  <a:lnTo>
                    <a:pt x="2530" y="1139"/>
                  </a:lnTo>
                  <a:lnTo>
                    <a:pt x="2517" y="1148"/>
                  </a:lnTo>
                  <a:lnTo>
                    <a:pt x="2492" y="1156"/>
                  </a:lnTo>
                  <a:lnTo>
                    <a:pt x="2463" y="1156"/>
                  </a:lnTo>
                  <a:lnTo>
                    <a:pt x="2454" y="1176"/>
                  </a:lnTo>
                  <a:lnTo>
                    <a:pt x="2454" y="1184"/>
                  </a:lnTo>
                  <a:lnTo>
                    <a:pt x="2454" y="1201"/>
                  </a:lnTo>
                  <a:lnTo>
                    <a:pt x="2463" y="1229"/>
                  </a:lnTo>
                  <a:lnTo>
                    <a:pt x="2454" y="1237"/>
                  </a:lnTo>
                  <a:lnTo>
                    <a:pt x="2403" y="1237"/>
                  </a:lnTo>
                  <a:lnTo>
                    <a:pt x="2365" y="1237"/>
                  </a:lnTo>
                  <a:lnTo>
                    <a:pt x="2358" y="1249"/>
                  </a:lnTo>
                  <a:lnTo>
                    <a:pt x="2358" y="1265"/>
                  </a:lnTo>
                  <a:lnTo>
                    <a:pt x="2379" y="1285"/>
                  </a:lnTo>
                  <a:lnTo>
                    <a:pt x="2416" y="1310"/>
                  </a:lnTo>
                  <a:lnTo>
                    <a:pt x="2471" y="1365"/>
                  </a:lnTo>
                  <a:lnTo>
                    <a:pt x="2480" y="1382"/>
                  </a:lnTo>
                  <a:lnTo>
                    <a:pt x="2492" y="1393"/>
                  </a:lnTo>
                  <a:lnTo>
                    <a:pt x="2480" y="1402"/>
                  </a:lnTo>
                  <a:lnTo>
                    <a:pt x="2471" y="1410"/>
                  </a:lnTo>
                  <a:lnTo>
                    <a:pt x="2424" y="1410"/>
                  </a:lnTo>
                  <a:lnTo>
                    <a:pt x="2349" y="1410"/>
                  </a:lnTo>
                  <a:lnTo>
                    <a:pt x="2273" y="1430"/>
                  </a:lnTo>
                  <a:lnTo>
                    <a:pt x="2168" y="1445"/>
                  </a:lnTo>
                  <a:lnTo>
                    <a:pt x="2176" y="1445"/>
                  </a:lnTo>
                  <a:lnTo>
                    <a:pt x="2302" y="1466"/>
                  </a:lnTo>
                  <a:lnTo>
                    <a:pt x="2395" y="1474"/>
                  </a:lnTo>
                  <a:lnTo>
                    <a:pt x="2454" y="1474"/>
                  </a:lnTo>
                  <a:lnTo>
                    <a:pt x="2454" y="1482"/>
                  </a:lnTo>
                  <a:lnTo>
                    <a:pt x="2442" y="1482"/>
                  </a:lnTo>
                  <a:lnTo>
                    <a:pt x="2379" y="1518"/>
                  </a:lnTo>
                  <a:lnTo>
                    <a:pt x="2273" y="1562"/>
                  </a:lnTo>
                  <a:lnTo>
                    <a:pt x="2197" y="1598"/>
                  </a:lnTo>
                  <a:lnTo>
                    <a:pt x="2122" y="1635"/>
                  </a:lnTo>
                  <a:lnTo>
                    <a:pt x="2025" y="1646"/>
                  </a:lnTo>
                  <a:lnTo>
                    <a:pt x="1979" y="1655"/>
                  </a:lnTo>
                  <a:lnTo>
                    <a:pt x="1941" y="1663"/>
                  </a:lnTo>
                  <a:lnTo>
                    <a:pt x="1902" y="1683"/>
                  </a:lnTo>
                  <a:lnTo>
                    <a:pt x="1873" y="1698"/>
                  </a:lnTo>
                  <a:lnTo>
                    <a:pt x="1810" y="1755"/>
                  </a:lnTo>
                  <a:lnTo>
                    <a:pt x="1743" y="1815"/>
                  </a:lnTo>
                  <a:lnTo>
                    <a:pt x="1696" y="1863"/>
                  </a:lnTo>
                  <a:lnTo>
                    <a:pt x="1667" y="1879"/>
                  </a:lnTo>
                  <a:lnTo>
                    <a:pt x="1630" y="1879"/>
                  </a:lnTo>
                  <a:lnTo>
                    <a:pt x="1553" y="1888"/>
                  </a:lnTo>
                  <a:lnTo>
                    <a:pt x="1478" y="1908"/>
                  </a:lnTo>
                  <a:lnTo>
                    <a:pt x="1447" y="1916"/>
                  </a:lnTo>
                  <a:lnTo>
                    <a:pt x="1439" y="1923"/>
                  </a:lnTo>
                  <a:lnTo>
                    <a:pt x="1430" y="1943"/>
                  </a:lnTo>
                  <a:lnTo>
                    <a:pt x="1430" y="1960"/>
                  </a:lnTo>
                  <a:lnTo>
                    <a:pt x="1439" y="2008"/>
                  </a:lnTo>
                  <a:lnTo>
                    <a:pt x="1439" y="2044"/>
                  </a:lnTo>
                  <a:lnTo>
                    <a:pt x="1430" y="2068"/>
                  </a:lnTo>
                  <a:lnTo>
                    <a:pt x="1409" y="2096"/>
                  </a:lnTo>
                  <a:lnTo>
                    <a:pt x="1380" y="2116"/>
                  </a:lnTo>
                  <a:lnTo>
                    <a:pt x="1371" y="2124"/>
                  </a:lnTo>
                  <a:lnTo>
                    <a:pt x="1371" y="2124"/>
                  </a:lnTo>
                </a:path>
              </a:pathLst>
            </a:custGeom>
            <a:solidFill>
              <a:srgbClr val="FFFF00"/>
            </a:solidFill>
            <a:ln w="11160">
              <a:solidFill>
                <a:srgbClr val="FF6633"/>
              </a:solidFill>
              <a:round/>
              <a:headEnd/>
              <a:tailEnd/>
            </a:ln>
          </p:spPr>
          <p:txBody>
            <a:bodyPr wrap="none" anchor="ctr"/>
            <a:lstStyle/>
            <a:p>
              <a:endParaRPr lang="ja-JP" altLang="en-US"/>
            </a:p>
          </p:txBody>
        </p:sp>
        <p:sp>
          <p:nvSpPr>
            <p:cNvPr id="32" name="Freeform 155"/>
            <p:cNvSpPr>
              <a:spLocks noChangeArrowheads="1"/>
            </p:cNvSpPr>
            <p:nvPr/>
          </p:nvSpPr>
          <p:spPr bwMode="auto">
            <a:xfrm>
              <a:off x="4377" y="1203"/>
              <a:ext cx="301" cy="250"/>
            </a:xfrm>
            <a:custGeom>
              <a:avLst/>
              <a:gdLst/>
              <a:ahLst/>
              <a:cxnLst>
                <a:cxn ang="0">
                  <a:pos x="850" y="1049"/>
                </a:cxn>
                <a:cxn ang="0">
                  <a:pos x="728" y="932"/>
                </a:cxn>
                <a:cxn ang="0">
                  <a:pos x="593" y="868"/>
                </a:cxn>
                <a:cxn ang="0">
                  <a:pos x="471" y="848"/>
                </a:cxn>
                <a:cxn ang="0">
                  <a:pos x="644" y="767"/>
                </a:cxn>
                <a:cxn ang="0">
                  <a:pos x="782" y="615"/>
                </a:cxn>
                <a:cxn ang="0">
                  <a:pos x="766" y="550"/>
                </a:cxn>
                <a:cxn ang="0">
                  <a:pos x="623" y="390"/>
                </a:cxn>
                <a:cxn ang="0">
                  <a:pos x="462" y="362"/>
                </a:cxn>
                <a:cxn ang="0">
                  <a:pos x="92" y="353"/>
                </a:cxn>
                <a:cxn ang="0">
                  <a:pos x="7" y="305"/>
                </a:cxn>
                <a:cxn ang="0">
                  <a:pos x="46" y="281"/>
                </a:cxn>
                <a:cxn ang="0">
                  <a:pos x="37" y="245"/>
                </a:cxn>
                <a:cxn ang="0">
                  <a:pos x="0" y="160"/>
                </a:cxn>
                <a:cxn ang="0">
                  <a:pos x="37" y="80"/>
                </a:cxn>
                <a:cxn ang="0">
                  <a:pos x="121" y="28"/>
                </a:cxn>
                <a:cxn ang="0">
                  <a:pos x="159" y="80"/>
                </a:cxn>
                <a:cxn ang="0">
                  <a:pos x="150" y="233"/>
                </a:cxn>
                <a:cxn ang="0">
                  <a:pos x="176" y="233"/>
                </a:cxn>
                <a:cxn ang="0">
                  <a:pos x="206" y="137"/>
                </a:cxn>
                <a:cxn ang="0">
                  <a:pos x="290" y="28"/>
                </a:cxn>
                <a:cxn ang="0">
                  <a:pos x="424" y="0"/>
                </a:cxn>
                <a:cxn ang="0">
                  <a:pos x="462" y="44"/>
                </a:cxn>
                <a:cxn ang="0">
                  <a:pos x="480" y="124"/>
                </a:cxn>
                <a:cxn ang="0">
                  <a:pos x="546" y="152"/>
                </a:cxn>
                <a:cxn ang="0">
                  <a:pos x="651" y="109"/>
                </a:cxn>
                <a:cxn ang="0">
                  <a:pos x="728" y="109"/>
                </a:cxn>
                <a:cxn ang="0">
                  <a:pos x="812" y="209"/>
                </a:cxn>
                <a:cxn ang="0">
                  <a:pos x="909" y="197"/>
                </a:cxn>
                <a:cxn ang="0">
                  <a:pos x="1031" y="297"/>
                </a:cxn>
                <a:cxn ang="0">
                  <a:pos x="1061" y="433"/>
                </a:cxn>
                <a:cxn ang="0">
                  <a:pos x="1039" y="498"/>
                </a:cxn>
                <a:cxn ang="0">
                  <a:pos x="1258" y="623"/>
                </a:cxn>
                <a:cxn ang="0">
                  <a:pos x="1326" y="687"/>
                </a:cxn>
                <a:cxn ang="0">
                  <a:pos x="1220" y="848"/>
                </a:cxn>
                <a:cxn ang="0">
                  <a:pos x="1161" y="767"/>
                </a:cxn>
                <a:cxn ang="0">
                  <a:pos x="1061" y="716"/>
                </a:cxn>
                <a:cxn ang="0">
                  <a:pos x="1039" y="767"/>
                </a:cxn>
                <a:cxn ang="0">
                  <a:pos x="1136" y="896"/>
                </a:cxn>
                <a:cxn ang="0">
                  <a:pos x="1161" y="992"/>
                </a:cxn>
                <a:cxn ang="0">
                  <a:pos x="1068" y="1005"/>
                </a:cxn>
                <a:cxn ang="0">
                  <a:pos x="984" y="957"/>
                </a:cxn>
                <a:cxn ang="0">
                  <a:pos x="955" y="969"/>
                </a:cxn>
                <a:cxn ang="0">
                  <a:pos x="1039" y="1093"/>
                </a:cxn>
              </a:cxnLst>
              <a:rect l="0" t="0" r="r" b="b"/>
              <a:pathLst>
                <a:path w="1327" h="1102">
                  <a:moveTo>
                    <a:pt x="1031" y="1101"/>
                  </a:moveTo>
                  <a:lnTo>
                    <a:pt x="925" y="1077"/>
                  </a:lnTo>
                  <a:lnTo>
                    <a:pt x="850" y="1049"/>
                  </a:lnTo>
                  <a:lnTo>
                    <a:pt x="795" y="1005"/>
                  </a:lnTo>
                  <a:lnTo>
                    <a:pt x="745" y="957"/>
                  </a:lnTo>
                  <a:lnTo>
                    <a:pt x="728" y="932"/>
                  </a:lnTo>
                  <a:lnTo>
                    <a:pt x="707" y="912"/>
                  </a:lnTo>
                  <a:lnTo>
                    <a:pt x="651" y="884"/>
                  </a:lnTo>
                  <a:lnTo>
                    <a:pt x="593" y="868"/>
                  </a:lnTo>
                  <a:lnTo>
                    <a:pt x="538" y="868"/>
                  </a:lnTo>
                  <a:lnTo>
                    <a:pt x="471" y="860"/>
                  </a:lnTo>
                  <a:lnTo>
                    <a:pt x="471" y="848"/>
                  </a:lnTo>
                  <a:lnTo>
                    <a:pt x="508" y="832"/>
                  </a:lnTo>
                  <a:lnTo>
                    <a:pt x="593" y="796"/>
                  </a:lnTo>
                  <a:lnTo>
                    <a:pt x="644" y="767"/>
                  </a:lnTo>
                  <a:lnTo>
                    <a:pt x="719" y="687"/>
                  </a:lnTo>
                  <a:lnTo>
                    <a:pt x="773" y="643"/>
                  </a:lnTo>
                  <a:lnTo>
                    <a:pt x="782" y="615"/>
                  </a:lnTo>
                  <a:lnTo>
                    <a:pt x="782" y="595"/>
                  </a:lnTo>
                  <a:lnTo>
                    <a:pt x="782" y="578"/>
                  </a:lnTo>
                  <a:lnTo>
                    <a:pt x="766" y="550"/>
                  </a:lnTo>
                  <a:lnTo>
                    <a:pt x="707" y="486"/>
                  </a:lnTo>
                  <a:lnTo>
                    <a:pt x="660" y="426"/>
                  </a:lnTo>
                  <a:lnTo>
                    <a:pt x="623" y="390"/>
                  </a:lnTo>
                  <a:lnTo>
                    <a:pt x="593" y="370"/>
                  </a:lnTo>
                  <a:lnTo>
                    <a:pt x="567" y="362"/>
                  </a:lnTo>
                  <a:lnTo>
                    <a:pt x="462" y="362"/>
                  </a:lnTo>
                  <a:lnTo>
                    <a:pt x="328" y="370"/>
                  </a:lnTo>
                  <a:lnTo>
                    <a:pt x="197" y="362"/>
                  </a:lnTo>
                  <a:lnTo>
                    <a:pt x="92" y="353"/>
                  </a:lnTo>
                  <a:lnTo>
                    <a:pt x="54" y="342"/>
                  </a:lnTo>
                  <a:lnTo>
                    <a:pt x="25" y="325"/>
                  </a:lnTo>
                  <a:lnTo>
                    <a:pt x="7" y="305"/>
                  </a:lnTo>
                  <a:lnTo>
                    <a:pt x="7" y="297"/>
                  </a:lnTo>
                  <a:lnTo>
                    <a:pt x="37" y="281"/>
                  </a:lnTo>
                  <a:lnTo>
                    <a:pt x="46" y="281"/>
                  </a:lnTo>
                  <a:lnTo>
                    <a:pt x="54" y="269"/>
                  </a:lnTo>
                  <a:lnTo>
                    <a:pt x="54" y="261"/>
                  </a:lnTo>
                  <a:lnTo>
                    <a:pt x="37" y="245"/>
                  </a:lnTo>
                  <a:lnTo>
                    <a:pt x="7" y="225"/>
                  </a:lnTo>
                  <a:lnTo>
                    <a:pt x="0" y="197"/>
                  </a:lnTo>
                  <a:lnTo>
                    <a:pt x="0" y="160"/>
                  </a:lnTo>
                  <a:lnTo>
                    <a:pt x="7" y="137"/>
                  </a:lnTo>
                  <a:lnTo>
                    <a:pt x="16" y="109"/>
                  </a:lnTo>
                  <a:lnTo>
                    <a:pt x="37" y="80"/>
                  </a:lnTo>
                  <a:lnTo>
                    <a:pt x="54" y="52"/>
                  </a:lnTo>
                  <a:lnTo>
                    <a:pt x="84" y="44"/>
                  </a:lnTo>
                  <a:lnTo>
                    <a:pt x="121" y="28"/>
                  </a:lnTo>
                  <a:lnTo>
                    <a:pt x="138" y="36"/>
                  </a:lnTo>
                  <a:lnTo>
                    <a:pt x="150" y="36"/>
                  </a:lnTo>
                  <a:lnTo>
                    <a:pt x="159" y="80"/>
                  </a:lnTo>
                  <a:lnTo>
                    <a:pt x="150" y="160"/>
                  </a:lnTo>
                  <a:lnTo>
                    <a:pt x="150" y="209"/>
                  </a:lnTo>
                  <a:lnTo>
                    <a:pt x="150" y="233"/>
                  </a:lnTo>
                  <a:lnTo>
                    <a:pt x="159" y="245"/>
                  </a:lnTo>
                  <a:lnTo>
                    <a:pt x="168" y="245"/>
                  </a:lnTo>
                  <a:lnTo>
                    <a:pt x="176" y="233"/>
                  </a:lnTo>
                  <a:lnTo>
                    <a:pt x="189" y="209"/>
                  </a:lnTo>
                  <a:lnTo>
                    <a:pt x="197" y="172"/>
                  </a:lnTo>
                  <a:lnTo>
                    <a:pt x="206" y="137"/>
                  </a:lnTo>
                  <a:lnTo>
                    <a:pt x="214" y="89"/>
                  </a:lnTo>
                  <a:lnTo>
                    <a:pt x="252" y="52"/>
                  </a:lnTo>
                  <a:lnTo>
                    <a:pt x="290" y="28"/>
                  </a:lnTo>
                  <a:lnTo>
                    <a:pt x="340" y="8"/>
                  </a:lnTo>
                  <a:lnTo>
                    <a:pt x="386" y="0"/>
                  </a:lnTo>
                  <a:lnTo>
                    <a:pt x="424" y="0"/>
                  </a:lnTo>
                  <a:lnTo>
                    <a:pt x="454" y="8"/>
                  </a:lnTo>
                  <a:lnTo>
                    <a:pt x="462" y="28"/>
                  </a:lnTo>
                  <a:lnTo>
                    <a:pt x="462" y="44"/>
                  </a:lnTo>
                  <a:lnTo>
                    <a:pt x="462" y="80"/>
                  </a:lnTo>
                  <a:lnTo>
                    <a:pt x="471" y="109"/>
                  </a:lnTo>
                  <a:lnTo>
                    <a:pt x="480" y="124"/>
                  </a:lnTo>
                  <a:lnTo>
                    <a:pt x="501" y="144"/>
                  </a:lnTo>
                  <a:lnTo>
                    <a:pt x="530" y="152"/>
                  </a:lnTo>
                  <a:lnTo>
                    <a:pt x="546" y="152"/>
                  </a:lnTo>
                  <a:lnTo>
                    <a:pt x="585" y="144"/>
                  </a:lnTo>
                  <a:lnTo>
                    <a:pt x="614" y="124"/>
                  </a:lnTo>
                  <a:lnTo>
                    <a:pt x="651" y="109"/>
                  </a:lnTo>
                  <a:lnTo>
                    <a:pt x="681" y="100"/>
                  </a:lnTo>
                  <a:lnTo>
                    <a:pt x="707" y="100"/>
                  </a:lnTo>
                  <a:lnTo>
                    <a:pt x="728" y="109"/>
                  </a:lnTo>
                  <a:lnTo>
                    <a:pt x="766" y="144"/>
                  </a:lnTo>
                  <a:lnTo>
                    <a:pt x="795" y="189"/>
                  </a:lnTo>
                  <a:lnTo>
                    <a:pt x="812" y="209"/>
                  </a:lnTo>
                  <a:lnTo>
                    <a:pt x="833" y="209"/>
                  </a:lnTo>
                  <a:lnTo>
                    <a:pt x="879" y="197"/>
                  </a:lnTo>
                  <a:lnTo>
                    <a:pt x="909" y="197"/>
                  </a:lnTo>
                  <a:lnTo>
                    <a:pt x="934" y="217"/>
                  </a:lnTo>
                  <a:lnTo>
                    <a:pt x="984" y="245"/>
                  </a:lnTo>
                  <a:lnTo>
                    <a:pt x="1031" y="297"/>
                  </a:lnTo>
                  <a:lnTo>
                    <a:pt x="1061" y="353"/>
                  </a:lnTo>
                  <a:lnTo>
                    <a:pt x="1068" y="398"/>
                  </a:lnTo>
                  <a:lnTo>
                    <a:pt x="1061" y="433"/>
                  </a:lnTo>
                  <a:lnTo>
                    <a:pt x="1047" y="450"/>
                  </a:lnTo>
                  <a:lnTo>
                    <a:pt x="1039" y="478"/>
                  </a:lnTo>
                  <a:lnTo>
                    <a:pt x="1039" y="498"/>
                  </a:lnTo>
                  <a:lnTo>
                    <a:pt x="1068" y="523"/>
                  </a:lnTo>
                  <a:lnTo>
                    <a:pt x="1136" y="558"/>
                  </a:lnTo>
                  <a:lnTo>
                    <a:pt x="1258" y="623"/>
                  </a:lnTo>
                  <a:lnTo>
                    <a:pt x="1312" y="651"/>
                  </a:lnTo>
                  <a:lnTo>
                    <a:pt x="1326" y="667"/>
                  </a:lnTo>
                  <a:lnTo>
                    <a:pt x="1326" y="687"/>
                  </a:lnTo>
                  <a:lnTo>
                    <a:pt x="1275" y="767"/>
                  </a:lnTo>
                  <a:lnTo>
                    <a:pt x="1229" y="848"/>
                  </a:lnTo>
                  <a:lnTo>
                    <a:pt x="1220" y="848"/>
                  </a:lnTo>
                  <a:lnTo>
                    <a:pt x="1211" y="839"/>
                  </a:lnTo>
                  <a:lnTo>
                    <a:pt x="1182" y="796"/>
                  </a:lnTo>
                  <a:lnTo>
                    <a:pt x="1161" y="767"/>
                  </a:lnTo>
                  <a:lnTo>
                    <a:pt x="1124" y="731"/>
                  </a:lnTo>
                  <a:lnTo>
                    <a:pt x="1085" y="716"/>
                  </a:lnTo>
                  <a:lnTo>
                    <a:pt x="1061" y="716"/>
                  </a:lnTo>
                  <a:lnTo>
                    <a:pt x="1039" y="723"/>
                  </a:lnTo>
                  <a:lnTo>
                    <a:pt x="1039" y="739"/>
                  </a:lnTo>
                  <a:lnTo>
                    <a:pt x="1039" y="767"/>
                  </a:lnTo>
                  <a:lnTo>
                    <a:pt x="1061" y="804"/>
                  </a:lnTo>
                  <a:lnTo>
                    <a:pt x="1085" y="848"/>
                  </a:lnTo>
                  <a:lnTo>
                    <a:pt x="1136" y="896"/>
                  </a:lnTo>
                  <a:lnTo>
                    <a:pt x="1161" y="940"/>
                  </a:lnTo>
                  <a:lnTo>
                    <a:pt x="1174" y="977"/>
                  </a:lnTo>
                  <a:lnTo>
                    <a:pt x="1161" y="992"/>
                  </a:lnTo>
                  <a:lnTo>
                    <a:pt x="1136" y="1012"/>
                  </a:lnTo>
                  <a:lnTo>
                    <a:pt x="1106" y="1012"/>
                  </a:lnTo>
                  <a:lnTo>
                    <a:pt x="1068" y="1005"/>
                  </a:lnTo>
                  <a:lnTo>
                    <a:pt x="1039" y="992"/>
                  </a:lnTo>
                  <a:lnTo>
                    <a:pt x="1022" y="984"/>
                  </a:lnTo>
                  <a:lnTo>
                    <a:pt x="984" y="957"/>
                  </a:lnTo>
                  <a:lnTo>
                    <a:pt x="963" y="949"/>
                  </a:lnTo>
                  <a:lnTo>
                    <a:pt x="955" y="957"/>
                  </a:lnTo>
                  <a:lnTo>
                    <a:pt x="955" y="969"/>
                  </a:lnTo>
                  <a:lnTo>
                    <a:pt x="993" y="1020"/>
                  </a:lnTo>
                  <a:lnTo>
                    <a:pt x="1031" y="1065"/>
                  </a:lnTo>
                  <a:lnTo>
                    <a:pt x="1039" y="1093"/>
                  </a:lnTo>
                  <a:lnTo>
                    <a:pt x="1031" y="1101"/>
                  </a:lnTo>
                  <a:lnTo>
                    <a:pt x="1031" y="1101"/>
                  </a:lnTo>
                </a:path>
              </a:pathLst>
            </a:custGeom>
            <a:solidFill>
              <a:srgbClr val="FFFF00"/>
            </a:solidFill>
            <a:ln w="11160">
              <a:solidFill>
                <a:srgbClr val="FF6633"/>
              </a:solidFill>
              <a:round/>
              <a:headEnd/>
              <a:tailEnd/>
            </a:ln>
          </p:spPr>
          <p:txBody>
            <a:bodyPr wrap="none" anchor="ctr"/>
            <a:lstStyle/>
            <a:p>
              <a:endParaRPr lang="ja-JP" altLang="en-US"/>
            </a:p>
          </p:txBody>
        </p:sp>
        <p:sp>
          <p:nvSpPr>
            <p:cNvPr id="33" name="Freeform 156"/>
            <p:cNvSpPr>
              <a:spLocks noChangeArrowheads="1"/>
            </p:cNvSpPr>
            <p:nvPr/>
          </p:nvSpPr>
          <p:spPr bwMode="auto">
            <a:xfrm>
              <a:off x="4228" y="1201"/>
              <a:ext cx="72" cy="51"/>
            </a:xfrm>
            <a:custGeom>
              <a:avLst/>
              <a:gdLst/>
              <a:ahLst/>
              <a:cxnLst>
                <a:cxn ang="0">
                  <a:pos x="97" y="168"/>
                </a:cxn>
                <a:cxn ang="0">
                  <a:pos x="126" y="196"/>
                </a:cxn>
                <a:cxn ang="0">
                  <a:pos x="143" y="204"/>
                </a:cxn>
                <a:cxn ang="0">
                  <a:pos x="164" y="216"/>
                </a:cxn>
                <a:cxn ang="0">
                  <a:pos x="190" y="225"/>
                </a:cxn>
                <a:cxn ang="0">
                  <a:pos x="228" y="216"/>
                </a:cxn>
                <a:cxn ang="0">
                  <a:pos x="279" y="196"/>
                </a:cxn>
                <a:cxn ang="0">
                  <a:pos x="317" y="188"/>
                </a:cxn>
                <a:cxn ang="0">
                  <a:pos x="317" y="180"/>
                </a:cxn>
                <a:cxn ang="0">
                  <a:pos x="317" y="168"/>
                </a:cxn>
                <a:cxn ang="0">
                  <a:pos x="304" y="144"/>
                </a:cxn>
                <a:cxn ang="0">
                  <a:pos x="288" y="95"/>
                </a:cxn>
                <a:cxn ang="0">
                  <a:pos x="279" y="14"/>
                </a:cxn>
                <a:cxn ang="0">
                  <a:pos x="266" y="6"/>
                </a:cxn>
                <a:cxn ang="0">
                  <a:pos x="228" y="23"/>
                </a:cxn>
                <a:cxn ang="0">
                  <a:pos x="211" y="34"/>
                </a:cxn>
                <a:cxn ang="0">
                  <a:pos x="190" y="23"/>
                </a:cxn>
                <a:cxn ang="0">
                  <a:pos x="164" y="6"/>
                </a:cxn>
                <a:cxn ang="0">
                  <a:pos x="143" y="0"/>
                </a:cxn>
                <a:cxn ang="0">
                  <a:pos x="135" y="6"/>
                </a:cxn>
                <a:cxn ang="0">
                  <a:pos x="126" y="23"/>
                </a:cxn>
                <a:cxn ang="0">
                  <a:pos x="114" y="71"/>
                </a:cxn>
                <a:cxn ang="0">
                  <a:pos x="105" y="95"/>
                </a:cxn>
                <a:cxn ang="0">
                  <a:pos x="88" y="107"/>
                </a:cxn>
                <a:cxn ang="0">
                  <a:pos x="59" y="107"/>
                </a:cxn>
                <a:cxn ang="0">
                  <a:pos x="21" y="107"/>
                </a:cxn>
                <a:cxn ang="0">
                  <a:pos x="13" y="115"/>
                </a:cxn>
                <a:cxn ang="0">
                  <a:pos x="0" y="124"/>
                </a:cxn>
                <a:cxn ang="0">
                  <a:pos x="0" y="132"/>
                </a:cxn>
                <a:cxn ang="0">
                  <a:pos x="13" y="152"/>
                </a:cxn>
                <a:cxn ang="0">
                  <a:pos x="51" y="160"/>
                </a:cxn>
                <a:cxn ang="0">
                  <a:pos x="97" y="168"/>
                </a:cxn>
                <a:cxn ang="0">
                  <a:pos x="97" y="168"/>
                </a:cxn>
              </a:cxnLst>
              <a:rect l="0" t="0" r="r" b="b"/>
              <a:pathLst>
                <a:path w="318" h="226">
                  <a:moveTo>
                    <a:pt x="97" y="168"/>
                  </a:moveTo>
                  <a:lnTo>
                    <a:pt x="126" y="196"/>
                  </a:lnTo>
                  <a:lnTo>
                    <a:pt x="143" y="204"/>
                  </a:lnTo>
                  <a:lnTo>
                    <a:pt x="164" y="216"/>
                  </a:lnTo>
                  <a:lnTo>
                    <a:pt x="190" y="225"/>
                  </a:lnTo>
                  <a:lnTo>
                    <a:pt x="228" y="216"/>
                  </a:lnTo>
                  <a:lnTo>
                    <a:pt x="279" y="196"/>
                  </a:lnTo>
                  <a:lnTo>
                    <a:pt x="317" y="188"/>
                  </a:lnTo>
                  <a:lnTo>
                    <a:pt x="317" y="180"/>
                  </a:lnTo>
                  <a:lnTo>
                    <a:pt x="317" y="168"/>
                  </a:lnTo>
                  <a:lnTo>
                    <a:pt x="304" y="144"/>
                  </a:lnTo>
                  <a:lnTo>
                    <a:pt x="288" y="95"/>
                  </a:lnTo>
                  <a:lnTo>
                    <a:pt x="279" y="14"/>
                  </a:lnTo>
                  <a:lnTo>
                    <a:pt x="266" y="6"/>
                  </a:lnTo>
                  <a:lnTo>
                    <a:pt x="228" y="23"/>
                  </a:lnTo>
                  <a:lnTo>
                    <a:pt x="211" y="34"/>
                  </a:lnTo>
                  <a:lnTo>
                    <a:pt x="190" y="23"/>
                  </a:lnTo>
                  <a:lnTo>
                    <a:pt x="164" y="6"/>
                  </a:lnTo>
                  <a:lnTo>
                    <a:pt x="143" y="0"/>
                  </a:lnTo>
                  <a:lnTo>
                    <a:pt x="135" y="6"/>
                  </a:lnTo>
                  <a:lnTo>
                    <a:pt x="126" y="23"/>
                  </a:lnTo>
                  <a:lnTo>
                    <a:pt x="114" y="71"/>
                  </a:lnTo>
                  <a:lnTo>
                    <a:pt x="105" y="95"/>
                  </a:lnTo>
                  <a:lnTo>
                    <a:pt x="88" y="107"/>
                  </a:lnTo>
                  <a:lnTo>
                    <a:pt x="59" y="107"/>
                  </a:lnTo>
                  <a:lnTo>
                    <a:pt x="21" y="107"/>
                  </a:lnTo>
                  <a:lnTo>
                    <a:pt x="13" y="115"/>
                  </a:lnTo>
                  <a:lnTo>
                    <a:pt x="0" y="124"/>
                  </a:lnTo>
                  <a:lnTo>
                    <a:pt x="0" y="132"/>
                  </a:lnTo>
                  <a:lnTo>
                    <a:pt x="13" y="152"/>
                  </a:lnTo>
                  <a:lnTo>
                    <a:pt x="51" y="160"/>
                  </a:lnTo>
                  <a:lnTo>
                    <a:pt x="97" y="168"/>
                  </a:lnTo>
                  <a:lnTo>
                    <a:pt x="97" y="168"/>
                  </a:lnTo>
                </a:path>
              </a:pathLst>
            </a:custGeom>
            <a:solidFill>
              <a:srgbClr val="FFFF00"/>
            </a:solidFill>
            <a:ln w="11160">
              <a:solidFill>
                <a:srgbClr val="FF6633"/>
              </a:solidFill>
              <a:round/>
              <a:headEnd/>
              <a:tailEnd/>
            </a:ln>
          </p:spPr>
          <p:txBody>
            <a:bodyPr wrap="none" anchor="ctr"/>
            <a:lstStyle/>
            <a:p>
              <a:endParaRPr lang="ja-JP" altLang="en-US"/>
            </a:p>
          </p:txBody>
        </p:sp>
        <p:sp>
          <p:nvSpPr>
            <p:cNvPr id="34" name="Freeform 157"/>
            <p:cNvSpPr>
              <a:spLocks noChangeArrowheads="1"/>
            </p:cNvSpPr>
            <p:nvPr/>
          </p:nvSpPr>
          <p:spPr bwMode="auto">
            <a:xfrm>
              <a:off x="4033" y="1207"/>
              <a:ext cx="192" cy="113"/>
            </a:xfrm>
            <a:custGeom>
              <a:avLst/>
              <a:gdLst/>
              <a:ahLst/>
              <a:cxnLst>
                <a:cxn ang="0">
                  <a:pos x="724" y="200"/>
                </a:cxn>
                <a:cxn ang="0">
                  <a:pos x="770" y="317"/>
                </a:cxn>
                <a:cxn ang="0">
                  <a:pos x="846" y="389"/>
                </a:cxn>
                <a:cxn ang="0">
                  <a:pos x="799" y="381"/>
                </a:cxn>
                <a:cxn ang="0">
                  <a:pos x="732" y="373"/>
                </a:cxn>
                <a:cxn ang="0">
                  <a:pos x="761" y="417"/>
                </a:cxn>
                <a:cxn ang="0">
                  <a:pos x="770" y="454"/>
                </a:cxn>
                <a:cxn ang="0">
                  <a:pos x="732" y="482"/>
                </a:cxn>
                <a:cxn ang="0">
                  <a:pos x="665" y="490"/>
                </a:cxn>
                <a:cxn ang="0">
                  <a:pos x="610" y="470"/>
                </a:cxn>
                <a:cxn ang="0">
                  <a:pos x="580" y="434"/>
                </a:cxn>
                <a:cxn ang="0">
                  <a:pos x="551" y="434"/>
                </a:cxn>
                <a:cxn ang="0">
                  <a:pos x="496" y="462"/>
                </a:cxn>
                <a:cxn ang="0">
                  <a:pos x="370" y="497"/>
                </a:cxn>
                <a:cxn ang="0">
                  <a:pos x="227" y="482"/>
                </a:cxn>
                <a:cxn ang="0">
                  <a:pos x="105" y="446"/>
                </a:cxn>
                <a:cxn ang="0">
                  <a:pos x="58" y="409"/>
                </a:cxn>
                <a:cxn ang="0">
                  <a:pos x="67" y="389"/>
                </a:cxn>
                <a:cxn ang="0">
                  <a:pos x="172" y="353"/>
                </a:cxn>
                <a:cxn ang="0">
                  <a:pos x="210" y="325"/>
                </a:cxn>
                <a:cxn ang="0">
                  <a:pos x="180" y="317"/>
                </a:cxn>
                <a:cxn ang="0">
                  <a:pos x="21" y="317"/>
                </a:cxn>
                <a:cxn ang="0">
                  <a:pos x="0" y="309"/>
                </a:cxn>
                <a:cxn ang="0">
                  <a:pos x="67" y="264"/>
                </a:cxn>
                <a:cxn ang="0">
                  <a:pos x="105" y="236"/>
                </a:cxn>
                <a:cxn ang="0">
                  <a:pos x="67" y="228"/>
                </a:cxn>
                <a:cxn ang="0">
                  <a:pos x="0" y="228"/>
                </a:cxn>
                <a:cxn ang="0">
                  <a:pos x="0" y="200"/>
                </a:cxn>
                <a:cxn ang="0">
                  <a:pos x="37" y="128"/>
                </a:cxn>
                <a:cxn ang="0">
                  <a:pos x="105" y="63"/>
                </a:cxn>
                <a:cxn ang="0">
                  <a:pos x="189" y="35"/>
                </a:cxn>
                <a:cxn ang="0">
                  <a:pos x="227" y="48"/>
                </a:cxn>
                <a:cxn ang="0">
                  <a:pos x="218" y="63"/>
                </a:cxn>
                <a:cxn ang="0">
                  <a:pos x="201" y="92"/>
                </a:cxn>
                <a:cxn ang="0">
                  <a:pos x="265" y="100"/>
                </a:cxn>
                <a:cxn ang="0">
                  <a:pos x="361" y="83"/>
                </a:cxn>
                <a:cxn ang="0">
                  <a:pos x="370" y="108"/>
                </a:cxn>
                <a:cxn ang="0">
                  <a:pos x="370" y="136"/>
                </a:cxn>
                <a:cxn ang="0">
                  <a:pos x="391" y="136"/>
                </a:cxn>
                <a:cxn ang="0">
                  <a:pos x="505" y="120"/>
                </a:cxn>
                <a:cxn ang="0">
                  <a:pos x="522" y="156"/>
                </a:cxn>
                <a:cxn ang="0">
                  <a:pos x="543" y="193"/>
                </a:cxn>
                <a:cxn ang="0">
                  <a:pos x="551" y="156"/>
                </a:cxn>
                <a:cxn ang="0">
                  <a:pos x="580" y="83"/>
                </a:cxn>
                <a:cxn ang="0">
                  <a:pos x="656" y="27"/>
                </a:cxn>
                <a:cxn ang="0">
                  <a:pos x="770" y="0"/>
                </a:cxn>
                <a:cxn ang="0">
                  <a:pos x="770" y="20"/>
                </a:cxn>
                <a:cxn ang="0">
                  <a:pos x="711" y="128"/>
                </a:cxn>
              </a:cxnLst>
              <a:rect l="0" t="0" r="r" b="b"/>
              <a:pathLst>
                <a:path w="847" h="498">
                  <a:moveTo>
                    <a:pt x="711" y="128"/>
                  </a:moveTo>
                  <a:lnTo>
                    <a:pt x="724" y="200"/>
                  </a:lnTo>
                  <a:lnTo>
                    <a:pt x="740" y="264"/>
                  </a:lnTo>
                  <a:lnTo>
                    <a:pt x="770" y="317"/>
                  </a:lnTo>
                  <a:lnTo>
                    <a:pt x="808" y="353"/>
                  </a:lnTo>
                  <a:lnTo>
                    <a:pt x="846" y="389"/>
                  </a:lnTo>
                  <a:lnTo>
                    <a:pt x="838" y="389"/>
                  </a:lnTo>
                  <a:lnTo>
                    <a:pt x="799" y="381"/>
                  </a:lnTo>
                  <a:lnTo>
                    <a:pt x="740" y="361"/>
                  </a:lnTo>
                  <a:lnTo>
                    <a:pt x="732" y="373"/>
                  </a:lnTo>
                  <a:lnTo>
                    <a:pt x="749" y="397"/>
                  </a:lnTo>
                  <a:lnTo>
                    <a:pt x="761" y="417"/>
                  </a:lnTo>
                  <a:lnTo>
                    <a:pt x="770" y="434"/>
                  </a:lnTo>
                  <a:lnTo>
                    <a:pt x="770" y="454"/>
                  </a:lnTo>
                  <a:lnTo>
                    <a:pt x="749" y="470"/>
                  </a:lnTo>
                  <a:lnTo>
                    <a:pt x="732" y="482"/>
                  </a:lnTo>
                  <a:lnTo>
                    <a:pt x="694" y="490"/>
                  </a:lnTo>
                  <a:lnTo>
                    <a:pt x="665" y="490"/>
                  </a:lnTo>
                  <a:lnTo>
                    <a:pt x="635" y="482"/>
                  </a:lnTo>
                  <a:lnTo>
                    <a:pt x="610" y="470"/>
                  </a:lnTo>
                  <a:lnTo>
                    <a:pt x="589" y="454"/>
                  </a:lnTo>
                  <a:lnTo>
                    <a:pt x="580" y="434"/>
                  </a:lnTo>
                  <a:lnTo>
                    <a:pt x="559" y="434"/>
                  </a:lnTo>
                  <a:lnTo>
                    <a:pt x="551" y="434"/>
                  </a:lnTo>
                  <a:lnTo>
                    <a:pt x="534" y="446"/>
                  </a:lnTo>
                  <a:lnTo>
                    <a:pt x="496" y="462"/>
                  </a:lnTo>
                  <a:lnTo>
                    <a:pt x="429" y="490"/>
                  </a:lnTo>
                  <a:lnTo>
                    <a:pt x="370" y="497"/>
                  </a:lnTo>
                  <a:lnTo>
                    <a:pt x="302" y="490"/>
                  </a:lnTo>
                  <a:lnTo>
                    <a:pt x="227" y="482"/>
                  </a:lnTo>
                  <a:lnTo>
                    <a:pt x="164" y="462"/>
                  </a:lnTo>
                  <a:lnTo>
                    <a:pt x="105" y="446"/>
                  </a:lnTo>
                  <a:lnTo>
                    <a:pt x="67" y="417"/>
                  </a:lnTo>
                  <a:lnTo>
                    <a:pt x="58" y="409"/>
                  </a:lnTo>
                  <a:lnTo>
                    <a:pt x="58" y="397"/>
                  </a:lnTo>
                  <a:lnTo>
                    <a:pt x="67" y="389"/>
                  </a:lnTo>
                  <a:lnTo>
                    <a:pt x="96" y="381"/>
                  </a:lnTo>
                  <a:lnTo>
                    <a:pt x="172" y="353"/>
                  </a:lnTo>
                  <a:lnTo>
                    <a:pt x="201" y="337"/>
                  </a:lnTo>
                  <a:lnTo>
                    <a:pt x="210" y="325"/>
                  </a:lnTo>
                  <a:lnTo>
                    <a:pt x="201" y="317"/>
                  </a:lnTo>
                  <a:lnTo>
                    <a:pt x="180" y="317"/>
                  </a:lnTo>
                  <a:lnTo>
                    <a:pt x="105" y="317"/>
                  </a:lnTo>
                  <a:lnTo>
                    <a:pt x="21" y="317"/>
                  </a:lnTo>
                  <a:lnTo>
                    <a:pt x="0" y="317"/>
                  </a:lnTo>
                  <a:lnTo>
                    <a:pt x="0" y="309"/>
                  </a:lnTo>
                  <a:lnTo>
                    <a:pt x="21" y="289"/>
                  </a:lnTo>
                  <a:lnTo>
                    <a:pt x="67" y="264"/>
                  </a:lnTo>
                  <a:lnTo>
                    <a:pt x="96" y="244"/>
                  </a:lnTo>
                  <a:lnTo>
                    <a:pt x="105" y="236"/>
                  </a:lnTo>
                  <a:lnTo>
                    <a:pt x="96" y="228"/>
                  </a:lnTo>
                  <a:lnTo>
                    <a:pt x="67" y="228"/>
                  </a:lnTo>
                  <a:lnTo>
                    <a:pt x="21" y="228"/>
                  </a:lnTo>
                  <a:lnTo>
                    <a:pt x="0" y="228"/>
                  </a:lnTo>
                  <a:lnTo>
                    <a:pt x="0" y="216"/>
                  </a:lnTo>
                  <a:lnTo>
                    <a:pt x="0" y="200"/>
                  </a:lnTo>
                  <a:lnTo>
                    <a:pt x="12" y="164"/>
                  </a:lnTo>
                  <a:lnTo>
                    <a:pt x="37" y="128"/>
                  </a:lnTo>
                  <a:lnTo>
                    <a:pt x="67" y="92"/>
                  </a:lnTo>
                  <a:lnTo>
                    <a:pt x="105" y="63"/>
                  </a:lnTo>
                  <a:lnTo>
                    <a:pt x="151" y="48"/>
                  </a:lnTo>
                  <a:lnTo>
                    <a:pt x="189" y="35"/>
                  </a:lnTo>
                  <a:lnTo>
                    <a:pt x="210" y="35"/>
                  </a:lnTo>
                  <a:lnTo>
                    <a:pt x="227" y="48"/>
                  </a:lnTo>
                  <a:lnTo>
                    <a:pt x="218" y="55"/>
                  </a:lnTo>
                  <a:lnTo>
                    <a:pt x="218" y="63"/>
                  </a:lnTo>
                  <a:lnTo>
                    <a:pt x="201" y="83"/>
                  </a:lnTo>
                  <a:lnTo>
                    <a:pt x="201" y="92"/>
                  </a:lnTo>
                  <a:lnTo>
                    <a:pt x="218" y="100"/>
                  </a:lnTo>
                  <a:lnTo>
                    <a:pt x="265" y="100"/>
                  </a:lnTo>
                  <a:lnTo>
                    <a:pt x="323" y="83"/>
                  </a:lnTo>
                  <a:lnTo>
                    <a:pt x="361" y="83"/>
                  </a:lnTo>
                  <a:lnTo>
                    <a:pt x="370" y="92"/>
                  </a:lnTo>
                  <a:lnTo>
                    <a:pt x="370" y="108"/>
                  </a:lnTo>
                  <a:lnTo>
                    <a:pt x="361" y="128"/>
                  </a:lnTo>
                  <a:lnTo>
                    <a:pt x="370" y="136"/>
                  </a:lnTo>
                  <a:lnTo>
                    <a:pt x="382" y="136"/>
                  </a:lnTo>
                  <a:lnTo>
                    <a:pt x="391" y="136"/>
                  </a:lnTo>
                  <a:lnTo>
                    <a:pt x="475" y="120"/>
                  </a:lnTo>
                  <a:lnTo>
                    <a:pt x="505" y="120"/>
                  </a:lnTo>
                  <a:lnTo>
                    <a:pt x="513" y="128"/>
                  </a:lnTo>
                  <a:lnTo>
                    <a:pt x="522" y="156"/>
                  </a:lnTo>
                  <a:lnTo>
                    <a:pt x="534" y="180"/>
                  </a:lnTo>
                  <a:lnTo>
                    <a:pt x="543" y="193"/>
                  </a:lnTo>
                  <a:lnTo>
                    <a:pt x="543" y="180"/>
                  </a:lnTo>
                  <a:lnTo>
                    <a:pt x="551" y="156"/>
                  </a:lnTo>
                  <a:lnTo>
                    <a:pt x="559" y="108"/>
                  </a:lnTo>
                  <a:lnTo>
                    <a:pt x="580" y="83"/>
                  </a:lnTo>
                  <a:lnTo>
                    <a:pt x="597" y="63"/>
                  </a:lnTo>
                  <a:lnTo>
                    <a:pt x="656" y="27"/>
                  </a:lnTo>
                  <a:lnTo>
                    <a:pt x="724" y="0"/>
                  </a:lnTo>
                  <a:lnTo>
                    <a:pt x="770" y="0"/>
                  </a:lnTo>
                  <a:lnTo>
                    <a:pt x="778" y="11"/>
                  </a:lnTo>
                  <a:lnTo>
                    <a:pt x="770" y="20"/>
                  </a:lnTo>
                  <a:lnTo>
                    <a:pt x="732" y="83"/>
                  </a:lnTo>
                  <a:lnTo>
                    <a:pt x="711" y="128"/>
                  </a:lnTo>
                  <a:lnTo>
                    <a:pt x="711" y="128"/>
                  </a:lnTo>
                </a:path>
              </a:pathLst>
            </a:custGeom>
            <a:solidFill>
              <a:srgbClr val="FFFF00"/>
            </a:solidFill>
            <a:ln w="11160">
              <a:solidFill>
                <a:srgbClr val="FF6633"/>
              </a:solidFill>
              <a:round/>
              <a:headEnd/>
              <a:tailEnd/>
            </a:ln>
          </p:spPr>
          <p:txBody>
            <a:bodyPr wrap="none" anchor="ctr"/>
            <a:lstStyle/>
            <a:p>
              <a:endParaRPr lang="ja-JP" altLang="en-US"/>
            </a:p>
          </p:txBody>
        </p:sp>
        <p:sp>
          <p:nvSpPr>
            <p:cNvPr id="35" name="Freeform 158"/>
            <p:cNvSpPr>
              <a:spLocks noChangeArrowheads="1"/>
            </p:cNvSpPr>
            <p:nvPr/>
          </p:nvSpPr>
          <p:spPr bwMode="auto">
            <a:xfrm>
              <a:off x="3958" y="1193"/>
              <a:ext cx="118" cy="82"/>
            </a:xfrm>
            <a:custGeom>
              <a:avLst/>
              <a:gdLst/>
              <a:ahLst/>
              <a:cxnLst>
                <a:cxn ang="0">
                  <a:pos x="253" y="252"/>
                </a:cxn>
                <a:cxn ang="0">
                  <a:pos x="197" y="304"/>
                </a:cxn>
                <a:cxn ang="0">
                  <a:pos x="130" y="340"/>
                </a:cxn>
                <a:cxn ang="0">
                  <a:pos x="84" y="361"/>
                </a:cxn>
                <a:cxn ang="0">
                  <a:pos x="75" y="361"/>
                </a:cxn>
                <a:cxn ang="0">
                  <a:pos x="63" y="340"/>
                </a:cxn>
                <a:cxn ang="0">
                  <a:pos x="63" y="324"/>
                </a:cxn>
                <a:cxn ang="0">
                  <a:pos x="54" y="304"/>
                </a:cxn>
                <a:cxn ang="0">
                  <a:pos x="16" y="276"/>
                </a:cxn>
                <a:cxn ang="0">
                  <a:pos x="0" y="260"/>
                </a:cxn>
                <a:cxn ang="0">
                  <a:pos x="0" y="240"/>
                </a:cxn>
                <a:cxn ang="0">
                  <a:pos x="7" y="215"/>
                </a:cxn>
                <a:cxn ang="0">
                  <a:pos x="25" y="187"/>
                </a:cxn>
                <a:cxn ang="0">
                  <a:pos x="54" y="151"/>
                </a:cxn>
                <a:cxn ang="0">
                  <a:pos x="75" y="123"/>
                </a:cxn>
                <a:cxn ang="0">
                  <a:pos x="75" y="70"/>
                </a:cxn>
                <a:cxn ang="0">
                  <a:pos x="75" y="50"/>
                </a:cxn>
                <a:cxn ang="0">
                  <a:pos x="84" y="34"/>
                </a:cxn>
                <a:cxn ang="0">
                  <a:pos x="92" y="22"/>
                </a:cxn>
                <a:cxn ang="0">
                  <a:pos x="122" y="14"/>
                </a:cxn>
                <a:cxn ang="0">
                  <a:pos x="197" y="6"/>
                </a:cxn>
                <a:cxn ang="0">
                  <a:pos x="265" y="0"/>
                </a:cxn>
                <a:cxn ang="0">
                  <a:pos x="320" y="6"/>
                </a:cxn>
                <a:cxn ang="0">
                  <a:pos x="350" y="14"/>
                </a:cxn>
                <a:cxn ang="0">
                  <a:pos x="366" y="34"/>
                </a:cxn>
                <a:cxn ang="0">
                  <a:pos x="387" y="42"/>
                </a:cxn>
                <a:cxn ang="0">
                  <a:pos x="417" y="42"/>
                </a:cxn>
                <a:cxn ang="0">
                  <a:pos x="481" y="34"/>
                </a:cxn>
                <a:cxn ang="0">
                  <a:pos x="510" y="34"/>
                </a:cxn>
                <a:cxn ang="0">
                  <a:pos x="519" y="42"/>
                </a:cxn>
                <a:cxn ang="0">
                  <a:pos x="510" y="50"/>
                </a:cxn>
                <a:cxn ang="0">
                  <a:pos x="472" y="87"/>
                </a:cxn>
                <a:cxn ang="0">
                  <a:pos x="312" y="203"/>
                </a:cxn>
                <a:cxn ang="0">
                  <a:pos x="253" y="252"/>
                </a:cxn>
                <a:cxn ang="0">
                  <a:pos x="253" y="252"/>
                </a:cxn>
              </a:cxnLst>
              <a:rect l="0" t="0" r="r" b="b"/>
              <a:pathLst>
                <a:path w="520" h="362">
                  <a:moveTo>
                    <a:pt x="253" y="252"/>
                  </a:moveTo>
                  <a:lnTo>
                    <a:pt x="197" y="304"/>
                  </a:lnTo>
                  <a:lnTo>
                    <a:pt x="130" y="340"/>
                  </a:lnTo>
                  <a:lnTo>
                    <a:pt x="84" y="361"/>
                  </a:lnTo>
                  <a:lnTo>
                    <a:pt x="75" y="361"/>
                  </a:lnTo>
                  <a:lnTo>
                    <a:pt x="63" y="340"/>
                  </a:lnTo>
                  <a:lnTo>
                    <a:pt x="63" y="324"/>
                  </a:lnTo>
                  <a:lnTo>
                    <a:pt x="54" y="304"/>
                  </a:lnTo>
                  <a:lnTo>
                    <a:pt x="16" y="276"/>
                  </a:lnTo>
                  <a:lnTo>
                    <a:pt x="0" y="260"/>
                  </a:lnTo>
                  <a:lnTo>
                    <a:pt x="0" y="240"/>
                  </a:lnTo>
                  <a:lnTo>
                    <a:pt x="7" y="215"/>
                  </a:lnTo>
                  <a:lnTo>
                    <a:pt x="25" y="187"/>
                  </a:lnTo>
                  <a:lnTo>
                    <a:pt x="54" y="151"/>
                  </a:lnTo>
                  <a:lnTo>
                    <a:pt x="75" y="123"/>
                  </a:lnTo>
                  <a:lnTo>
                    <a:pt x="75" y="70"/>
                  </a:lnTo>
                  <a:lnTo>
                    <a:pt x="75" y="50"/>
                  </a:lnTo>
                  <a:lnTo>
                    <a:pt x="84" y="34"/>
                  </a:lnTo>
                  <a:lnTo>
                    <a:pt x="92" y="22"/>
                  </a:lnTo>
                  <a:lnTo>
                    <a:pt x="122" y="14"/>
                  </a:lnTo>
                  <a:lnTo>
                    <a:pt x="197" y="6"/>
                  </a:lnTo>
                  <a:lnTo>
                    <a:pt x="265" y="0"/>
                  </a:lnTo>
                  <a:lnTo>
                    <a:pt x="320" y="6"/>
                  </a:lnTo>
                  <a:lnTo>
                    <a:pt x="350" y="14"/>
                  </a:lnTo>
                  <a:lnTo>
                    <a:pt x="366" y="34"/>
                  </a:lnTo>
                  <a:lnTo>
                    <a:pt x="387" y="42"/>
                  </a:lnTo>
                  <a:lnTo>
                    <a:pt x="417" y="42"/>
                  </a:lnTo>
                  <a:lnTo>
                    <a:pt x="481" y="34"/>
                  </a:lnTo>
                  <a:lnTo>
                    <a:pt x="510" y="34"/>
                  </a:lnTo>
                  <a:lnTo>
                    <a:pt x="519" y="42"/>
                  </a:lnTo>
                  <a:lnTo>
                    <a:pt x="510" y="50"/>
                  </a:lnTo>
                  <a:lnTo>
                    <a:pt x="472" y="87"/>
                  </a:lnTo>
                  <a:lnTo>
                    <a:pt x="312" y="203"/>
                  </a:lnTo>
                  <a:lnTo>
                    <a:pt x="253" y="252"/>
                  </a:lnTo>
                  <a:lnTo>
                    <a:pt x="253" y="252"/>
                  </a:lnTo>
                </a:path>
              </a:pathLst>
            </a:custGeom>
            <a:solidFill>
              <a:srgbClr val="FFFF00"/>
            </a:solidFill>
            <a:ln w="11160">
              <a:solidFill>
                <a:srgbClr val="FF6633"/>
              </a:solidFill>
              <a:round/>
              <a:headEnd/>
              <a:tailEnd/>
            </a:ln>
          </p:spPr>
          <p:txBody>
            <a:bodyPr wrap="none" anchor="ctr"/>
            <a:lstStyle/>
            <a:p>
              <a:endParaRPr lang="ja-JP" altLang="en-US"/>
            </a:p>
          </p:txBody>
        </p:sp>
        <p:sp>
          <p:nvSpPr>
            <p:cNvPr id="36" name="Freeform 159"/>
            <p:cNvSpPr>
              <a:spLocks noChangeArrowheads="1"/>
            </p:cNvSpPr>
            <p:nvPr/>
          </p:nvSpPr>
          <p:spPr bwMode="auto">
            <a:xfrm>
              <a:off x="4078" y="1136"/>
              <a:ext cx="131" cy="58"/>
            </a:xfrm>
            <a:custGeom>
              <a:avLst/>
              <a:gdLst/>
              <a:ahLst/>
              <a:cxnLst>
                <a:cxn ang="0">
                  <a:pos x="206" y="43"/>
                </a:cxn>
                <a:cxn ang="0">
                  <a:pos x="265" y="80"/>
                </a:cxn>
                <a:cxn ang="0">
                  <a:pos x="312" y="109"/>
                </a:cxn>
                <a:cxn ang="0">
                  <a:pos x="333" y="109"/>
                </a:cxn>
                <a:cxn ang="0">
                  <a:pos x="350" y="97"/>
                </a:cxn>
                <a:cxn ang="0">
                  <a:pos x="359" y="89"/>
                </a:cxn>
                <a:cxn ang="0">
                  <a:pos x="371" y="71"/>
                </a:cxn>
                <a:cxn ang="0">
                  <a:pos x="389" y="23"/>
                </a:cxn>
                <a:cxn ang="0">
                  <a:pos x="410" y="7"/>
                </a:cxn>
                <a:cxn ang="0">
                  <a:pos x="418" y="0"/>
                </a:cxn>
                <a:cxn ang="0">
                  <a:pos x="434" y="0"/>
                </a:cxn>
                <a:cxn ang="0">
                  <a:pos x="448" y="7"/>
                </a:cxn>
                <a:cxn ang="0">
                  <a:pos x="455" y="23"/>
                </a:cxn>
                <a:cxn ang="0">
                  <a:pos x="464" y="43"/>
                </a:cxn>
                <a:cxn ang="0">
                  <a:pos x="472" y="71"/>
                </a:cxn>
                <a:cxn ang="0">
                  <a:pos x="502" y="80"/>
                </a:cxn>
                <a:cxn ang="0">
                  <a:pos x="549" y="80"/>
                </a:cxn>
                <a:cxn ang="0">
                  <a:pos x="577" y="80"/>
                </a:cxn>
                <a:cxn ang="0">
                  <a:pos x="577" y="89"/>
                </a:cxn>
                <a:cxn ang="0">
                  <a:pos x="570" y="109"/>
                </a:cxn>
                <a:cxn ang="0">
                  <a:pos x="523" y="145"/>
                </a:cxn>
                <a:cxn ang="0">
                  <a:pos x="464" y="170"/>
                </a:cxn>
                <a:cxn ang="0">
                  <a:pos x="410" y="191"/>
                </a:cxn>
                <a:cxn ang="0">
                  <a:pos x="333" y="199"/>
                </a:cxn>
                <a:cxn ang="0">
                  <a:pos x="304" y="199"/>
                </a:cxn>
                <a:cxn ang="0">
                  <a:pos x="282" y="199"/>
                </a:cxn>
                <a:cxn ang="0">
                  <a:pos x="274" y="219"/>
                </a:cxn>
                <a:cxn ang="0">
                  <a:pos x="265" y="227"/>
                </a:cxn>
                <a:cxn ang="0">
                  <a:pos x="257" y="235"/>
                </a:cxn>
                <a:cxn ang="0">
                  <a:pos x="244" y="243"/>
                </a:cxn>
                <a:cxn ang="0">
                  <a:pos x="227" y="255"/>
                </a:cxn>
                <a:cxn ang="0">
                  <a:pos x="198" y="255"/>
                </a:cxn>
                <a:cxn ang="0">
                  <a:pos x="168" y="243"/>
                </a:cxn>
                <a:cxn ang="0">
                  <a:pos x="151" y="227"/>
                </a:cxn>
                <a:cxn ang="0">
                  <a:pos x="151" y="206"/>
                </a:cxn>
                <a:cxn ang="0">
                  <a:pos x="159" y="191"/>
                </a:cxn>
                <a:cxn ang="0">
                  <a:pos x="168" y="162"/>
                </a:cxn>
                <a:cxn ang="0">
                  <a:pos x="151" y="162"/>
                </a:cxn>
                <a:cxn ang="0">
                  <a:pos x="84" y="162"/>
                </a:cxn>
                <a:cxn ang="0">
                  <a:pos x="25" y="153"/>
                </a:cxn>
                <a:cxn ang="0">
                  <a:pos x="8" y="145"/>
                </a:cxn>
                <a:cxn ang="0">
                  <a:pos x="0" y="133"/>
                </a:cxn>
                <a:cxn ang="0">
                  <a:pos x="8" y="117"/>
                </a:cxn>
                <a:cxn ang="0">
                  <a:pos x="46" y="89"/>
                </a:cxn>
                <a:cxn ang="0">
                  <a:pos x="84" y="60"/>
                </a:cxn>
                <a:cxn ang="0">
                  <a:pos x="114" y="43"/>
                </a:cxn>
                <a:cxn ang="0">
                  <a:pos x="139" y="35"/>
                </a:cxn>
                <a:cxn ang="0">
                  <a:pos x="168" y="35"/>
                </a:cxn>
                <a:cxn ang="0">
                  <a:pos x="198" y="43"/>
                </a:cxn>
                <a:cxn ang="0">
                  <a:pos x="206" y="43"/>
                </a:cxn>
                <a:cxn ang="0">
                  <a:pos x="206" y="43"/>
                </a:cxn>
              </a:cxnLst>
              <a:rect l="0" t="0" r="r" b="b"/>
              <a:pathLst>
                <a:path w="578" h="256">
                  <a:moveTo>
                    <a:pt x="206" y="43"/>
                  </a:moveTo>
                  <a:lnTo>
                    <a:pt x="265" y="80"/>
                  </a:lnTo>
                  <a:lnTo>
                    <a:pt x="312" y="109"/>
                  </a:lnTo>
                  <a:lnTo>
                    <a:pt x="333" y="109"/>
                  </a:lnTo>
                  <a:lnTo>
                    <a:pt x="350" y="97"/>
                  </a:lnTo>
                  <a:lnTo>
                    <a:pt x="359" y="89"/>
                  </a:lnTo>
                  <a:lnTo>
                    <a:pt x="371" y="71"/>
                  </a:lnTo>
                  <a:lnTo>
                    <a:pt x="389" y="23"/>
                  </a:lnTo>
                  <a:lnTo>
                    <a:pt x="410" y="7"/>
                  </a:lnTo>
                  <a:lnTo>
                    <a:pt x="418" y="0"/>
                  </a:lnTo>
                  <a:lnTo>
                    <a:pt x="434" y="0"/>
                  </a:lnTo>
                  <a:lnTo>
                    <a:pt x="448" y="7"/>
                  </a:lnTo>
                  <a:lnTo>
                    <a:pt x="455" y="23"/>
                  </a:lnTo>
                  <a:lnTo>
                    <a:pt x="464" y="43"/>
                  </a:lnTo>
                  <a:lnTo>
                    <a:pt x="472" y="71"/>
                  </a:lnTo>
                  <a:lnTo>
                    <a:pt x="502" y="80"/>
                  </a:lnTo>
                  <a:lnTo>
                    <a:pt x="549" y="80"/>
                  </a:lnTo>
                  <a:lnTo>
                    <a:pt x="577" y="80"/>
                  </a:lnTo>
                  <a:lnTo>
                    <a:pt x="577" y="89"/>
                  </a:lnTo>
                  <a:lnTo>
                    <a:pt x="570" y="109"/>
                  </a:lnTo>
                  <a:lnTo>
                    <a:pt x="523" y="145"/>
                  </a:lnTo>
                  <a:lnTo>
                    <a:pt x="464" y="170"/>
                  </a:lnTo>
                  <a:lnTo>
                    <a:pt x="410" y="191"/>
                  </a:lnTo>
                  <a:lnTo>
                    <a:pt x="333" y="199"/>
                  </a:lnTo>
                  <a:lnTo>
                    <a:pt x="304" y="199"/>
                  </a:lnTo>
                  <a:lnTo>
                    <a:pt x="282" y="199"/>
                  </a:lnTo>
                  <a:lnTo>
                    <a:pt x="274" y="219"/>
                  </a:lnTo>
                  <a:lnTo>
                    <a:pt x="265" y="227"/>
                  </a:lnTo>
                  <a:lnTo>
                    <a:pt x="257" y="235"/>
                  </a:lnTo>
                  <a:lnTo>
                    <a:pt x="244" y="243"/>
                  </a:lnTo>
                  <a:lnTo>
                    <a:pt x="227" y="255"/>
                  </a:lnTo>
                  <a:lnTo>
                    <a:pt x="198" y="255"/>
                  </a:lnTo>
                  <a:lnTo>
                    <a:pt x="168" y="243"/>
                  </a:lnTo>
                  <a:lnTo>
                    <a:pt x="151" y="227"/>
                  </a:lnTo>
                  <a:lnTo>
                    <a:pt x="151" y="206"/>
                  </a:lnTo>
                  <a:lnTo>
                    <a:pt x="159" y="191"/>
                  </a:lnTo>
                  <a:lnTo>
                    <a:pt x="168" y="162"/>
                  </a:lnTo>
                  <a:lnTo>
                    <a:pt x="151" y="162"/>
                  </a:lnTo>
                  <a:lnTo>
                    <a:pt x="84" y="162"/>
                  </a:lnTo>
                  <a:lnTo>
                    <a:pt x="25" y="153"/>
                  </a:lnTo>
                  <a:lnTo>
                    <a:pt x="8" y="145"/>
                  </a:lnTo>
                  <a:lnTo>
                    <a:pt x="0" y="133"/>
                  </a:lnTo>
                  <a:lnTo>
                    <a:pt x="8" y="117"/>
                  </a:lnTo>
                  <a:lnTo>
                    <a:pt x="46" y="89"/>
                  </a:lnTo>
                  <a:lnTo>
                    <a:pt x="84" y="60"/>
                  </a:lnTo>
                  <a:lnTo>
                    <a:pt x="114" y="43"/>
                  </a:lnTo>
                  <a:lnTo>
                    <a:pt x="139" y="35"/>
                  </a:lnTo>
                  <a:lnTo>
                    <a:pt x="168" y="35"/>
                  </a:lnTo>
                  <a:lnTo>
                    <a:pt x="198" y="43"/>
                  </a:lnTo>
                  <a:lnTo>
                    <a:pt x="206" y="43"/>
                  </a:lnTo>
                  <a:lnTo>
                    <a:pt x="206" y="43"/>
                  </a:lnTo>
                </a:path>
              </a:pathLst>
            </a:custGeom>
            <a:solidFill>
              <a:srgbClr val="FFFF00"/>
            </a:solidFill>
            <a:ln w="11160">
              <a:solidFill>
                <a:srgbClr val="FF6633"/>
              </a:solidFill>
              <a:round/>
              <a:headEnd/>
              <a:tailEnd/>
            </a:ln>
          </p:spPr>
          <p:txBody>
            <a:bodyPr wrap="none" anchor="ctr"/>
            <a:lstStyle/>
            <a:p>
              <a:endParaRPr lang="ja-JP" altLang="en-US"/>
            </a:p>
          </p:txBody>
        </p:sp>
        <p:sp>
          <p:nvSpPr>
            <p:cNvPr id="37" name="Freeform 160"/>
            <p:cNvSpPr>
              <a:spLocks noChangeArrowheads="1"/>
            </p:cNvSpPr>
            <p:nvPr/>
          </p:nvSpPr>
          <p:spPr bwMode="auto">
            <a:xfrm>
              <a:off x="4329" y="1125"/>
              <a:ext cx="170" cy="64"/>
            </a:xfrm>
            <a:custGeom>
              <a:avLst/>
              <a:gdLst/>
              <a:ahLst/>
              <a:cxnLst>
                <a:cxn ang="0">
                  <a:pos x="75" y="0"/>
                </a:cxn>
                <a:cxn ang="0">
                  <a:pos x="96" y="20"/>
                </a:cxn>
                <a:cxn ang="0">
                  <a:pos x="122" y="29"/>
                </a:cxn>
                <a:cxn ang="0">
                  <a:pos x="173" y="49"/>
                </a:cxn>
                <a:cxn ang="0">
                  <a:pos x="218" y="49"/>
                </a:cxn>
                <a:cxn ang="0">
                  <a:pos x="257" y="57"/>
                </a:cxn>
                <a:cxn ang="0">
                  <a:pos x="265" y="72"/>
                </a:cxn>
                <a:cxn ang="0">
                  <a:pos x="274" y="92"/>
                </a:cxn>
                <a:cxn ang="0">
                  <a:pos x="286" y="129"/>
                </a:cxn>
                <a:cxn ang="0">
                  <a:pos x="302" y="145"/>
                </a:cxn>
                <a:cxn ang="0">
                  <a:pos x="332" y="157"/>
                </a:cxn>
                <a:cxn ang="0">
                  <a:pos x="379" y="157"/>
                </a:cxn>
                <a:cxn ang="0">
                  <a:pos x="446" y="157"/>
                </a:cxn>
                <a:cxn ang="0">
                  <a:pos x="589" y="137"/>
                </a:cxn>
                <a:cxn ang="0">
                  <a:pos x="652" y="137"/>
                </a:cxn>
                <a:cxn ang="0">
                  <a:pos x="703" y="137"/>
                </a:cxn>
                <a:cxn ang="0">
                  <a:pos x="741" y="157"/>
                </a:cxn>
                <a:cxn ang="0">
                  <a:pos x="750" y="173"/>
                </a:cxn>
                <a:cxn ang="0">
                  <a:pos x="750" y="201"/>
                </a:cxn>
                <a:cxn ang="0">
                  <a:pos x="720" y="238"/>
                </a:cxn>
                <a:cxn ang="0">
                  <a:pos x="682" y="266"/>
                </a:cxn>
                <a:cxn ang="0">
                  <a:pos x="652" y="274"/>
                </a:cxn>
                <a:cxn ang="0">
                  <a:pos x="614" y="282"/>
                </a:cxn>
                <a:cxn ang="0">
                  <a:pos x="576" y="274"/>
                </a:cxn>
                <a:cxn ang="0">
                  <a:pos x="492" y="266"/>
                </a:cxn>
                <a:cxn ang="0">
                  <a:pos x="424" y="266"/>
                </a:cxn>
                <a:cxn ang="0">
                  <a:pos x="361" y="274"/>
                </a:cxn>
                <a:cxn ang="0">
                  <a:pos x="295" y="282"/>
                </a:cxn>
                <a:cxn ang="0">
                  <a:pos x="236" y="282"/>
                </a:cxn>
                <a:cxn ang="0">
                  <a:pos x="197" y="274"/>
                </a:cxn>
                <a:cxn ang="0">
                  <a:pos x="173" y="254"/>
                </a:cxn>
                <a:cxn ang="0">
                  <a:pos x="151" y="238"/>
                </a:cxn>
                <a:cxn ang="0">
                  <a:pos x="143" y="218"/>
                </a:cxn>
                <a:cxn ang="0">
                  <a:pos x="143" y="181"/>
                </a:cxn>
                <a:cxn ang="0">
                  <a:pos x="143" y="145"/>
                </a:cxn>
                <a:cxn ang="0">
                  <a:pos x="122" y="120"/>
                </a:cxn>
                <a:cxn ang="0">
                  <a:pos x="96" y="100"/>
                </a:cxn>
                <a:cxn ang="0">
                  <a:pos x="37" y="72"/>
                </a:cxn>
                <a:cxn ang="0">
                  <a:pos x="8" y="64"/>
                </a:cxn>
                <a:cxn ang="0">
                  <a:pos x="0" y="57"/>
                </a:cxn>
                <a:cxn ang="0">
                  <a:pos x="0" y="36"/>
                </a:cxn>
                <a:cxn ang="0">
                  <a:pos x="8" y="29"/>
                </a:cxn>
                <a:cxn ang="0">
                  <a:pos x="46" y="12"/>
                </a:cxn>
                <a:cxn ang="0">
                  <a:pos x="75" y="0"/>
                </a:cxn>
                <a:cxn ang="0">
                  <a:pos x="75" y="0"/>
                </a:cxn>
              </a:cxnLst>
              <a:rect l="0" t="0" r="r" b="b"/>
              <a:pathLst>
                <a:path w="751" h="283">
                  <a:moveTo>
                    <a:pt x="75" y="0"/>
                  </a:moveTo>
                  <a:lnTo>
                    <a:pt x="96" y="20"/>
                  </a:lnTo>
                  <a:lnTo>
                    <a:pt x="122" y="29"/>
                  </a:lnTo>
                  <a:lnTo>
                    <a:pt x="173" y="49"/>
                  </a:lnTo>
                  <a:lnTo>
                    <a:pt x="218" y="49"/>
                  </a:lnTo>
                  <a:lnTo>
                    <a:pt x="257" y="57"/>
                  </a:lnTo>
                  <a:lnTo>
                    <a:pt x="265" y="72"/>
                  </a:lnTo>
                  <a:lnTo>
                    <a:pt x="274" y="92"/>
                  </a:lnTo>
                  <a:lnTo>
                    <a:pt x="286" y="129"/>
                  </a:lnTo>
                  <a:lnTo>
                    <a:pt x="302" y="145"/>
                  </a:lnTo>
                  <a:lnTo>
                    <a:pt x="332" y="157"/>
                  </a:lnTo>
                  <a:lnTo>
                    <a:pt x="379" y="157"/>
                  </a:lnTo>
                  <a:lnTo>
                    <a:pt x="446" y="157"/>
                  </a:lnTo>
                  <a:lnTo>
                    <a:pt x="589" y="137"/>
                  </a:lnTo>
                  <a:lnTo>
                    <a:pt x="652" y="137"/>
                  </a:lnTo>
                  <a:lnTo>
                    <a:pt x="703" y="137"/>
                  </a:lnTo>
                  <a:lnTo>
                    <a:pt x="741" y="157"/>
                  </a:lnTo>
                  <a:lnTo>
                    <a:pt x="750" y="173"/>
                  </a:lnTo>
                  <a:lnTo>
                    <a:pt x="750" y="201"/>
                  </a:lnTo>
                  <a:lnTo>
                    <a:pt x="720" y="238"/>
                  </a:lnTo>
                  <a:lnTo>
                    <a:pt x="682" y="266"/>
                  </a:lnTo>
                  <a:lnTo>
                    <a:pt x="652" y="274"/>
                  </a:lnTo>
                  <a:lnTo>
                    <a:pt x="614" y="282"/>
                  </a:lnTo>
                  <a:lnTo>
                    <a:pt x="576" y="274"/>
                  </a:lnTo>
                  <a:lnTo>
                    <a:pt x="492" y="266"/>
                  </a:lnTo>
                  <a:lnTo>
                    <a:pt x="424" y="266"/>
                  </a:lnTo>
                  <a:lnTo>
                    <a:pt x="361" y="274"/>
                  </a:lnTo>
                  <a:lnTo>
                    <a:pt x="295" y="282"/>
                  </a:lnTo>
                  <a:lnTo>
                    <a:pt x="236" y="282"/>
                  </a:lnTo>
                  <a:lnTo>
                    <a:pt x="197" y="274"/>
                  </a:lnTo>
                  <a:lnTo>
                    <a:pt x="173" y="254"/>
                  </a:lnTo>
                  <a:lnTo>
                    <a:pt x="151" y="238"/>
                  </a:lnTo>
                  <a:lnTo>
                    <a:pt x="143" y="218"/>
                  </a:lnTo>
                  <a:lnTo>
                    <a:pt x="143" y="181"/>
                  </a:lnTo>
                  <a:lnTo>
                    <a:pt x="143" y="145"/>
                  </a:lnTo>
                  <a:lnTo>
                    <a:pt x="122" y="120"/>
                  </a:lnTo>
                  <a:lnTo>
                    <a:pt x="96" y="100"/>
                  </a:lnTo>
                  <a:lnTo>
                    <a:pt x="37" y="72"/>
                  </a:lnTo>
                  <a:lnTo>
                    <a:pt x="8" y="64"/>
                  </a:lnTo>
                  <a:lnTo>
                    <a:pt x="0" y="57"/>
                  </a:lnTo>
                  <a:lnTo>
                    <a:pt x="0" y="36"/>
                  </a:lnTo>
                  <a:lnTo>
                    <a:pt x="8" y="29"/>
                  </a:lnTo>
                  <a:lnTo>
                    <a:pt x="46" y="12"/>
                  </a:lnTo>
                  <a:lnTo>
                    <a:pt x="75" y="0"/>
                  </a:lnTo>
                  <a:lnTo>
                    <a:pt x="75"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38" name="Freeform 161"/>
            <p:cNvSpPr>
              <a:spLocks noChangeArrowheads="1"/>
            </p:cNvSpPr>
            <p:nvPr/>
          </p:nvSpPr>
          <p:spPr bwMode="auto">
            <a:xfrm>
              <a:off x="4400" y="964"/>
              <a:ext cx="344" cy="172"/>
            </a:xfrm>
            <a:custGeom>
              <a:avLst/>
              <a:gdLst/>
              <a:ahLst/>
              <a:cxnLst>
                <a:cxn ang="0">
                  <a:pos x="210" y="758"/>
                </a:cxn>
                <a:cxn ang="0">
                  <a:pos x="21" y="738"/>
                </a:cxn>
                <a:cxn ang="0">
                  <a:pos x="0" y="730"/>
                </a:cxn>
                <a:cxn ang="0">
                  <a:pos x="75" y="686"/>
                </a:cxn>
                <a:cxn ang="0">
                  <a:pos x="151" y="637"/>
                </a:cxn>
                <a:cxn ang="0">
                  <a:pos x="134" y="614"/>
                </a:cxn>
                <a:cxn ang="0">
                  <a:pos x="105" y="601"/>
                </a:cxn>
                <a:cxn ang="0">
                  <a:pos x="164" y="629"/>
                </a:cxn>
                <a:cxn ang="0">
                  <a:pos x="257" y="666"/>
                </a:cxn>
                <a:cxn ang="0">
                  <a:pos x="302" y="666"/>
                </a:cxn>
                <a:cxn ang="0">
                  <a:pos x="302" y="637"/>
                </a:cxn>
                <a:cxn ang="0">
                  <a:pos x="257" y="601"/>
                </a:cxn>
                <a:cxn ang="0">
                  <a:pos x="218" y="566"/>
                </a:cxn>
                <a:cxn ang="0">
                  <a:pos x="239" y="521"/>
                </a:cxn>
                <a:cxn ang="0">
                  <a:pos x="294" y="493"/>
                </a:cxn>
                <a:cxn ang="0">
                  <a:pos x="391" y="493"/>
                </a:cxn>
                <a:cxn ang="0">
                  <a:pos x="445" y="493"/>
                </a:cxn>
                <a:cxn ang="0">
                  <a:pos x="379" y="457"/>
                </a:cxn>
                <a:cxn ang="0">
                  <a:pos x="332" y="413"/>
                </a:cxn>
                <a:cxn ang="0">
                  <a:pos x="315" y="368"/>
                </a:cxn>
                <a:cxn ang="0">
                  <a:pos x="353" y="361"/>
                </a:cxn>
                <a:cxn ang="0">
                  <a:pos x="454" y="368"/>
                </a:cxn>
                <a:cxn ang="0">
                  <a:pos x="484" y="361"/>
                </a:cxn>
                <a:cxn ang="0">
                  <a:pos x="475" y="333"/>
                </a:cxn>
                <a:cxn ang="0">
                  <a:pos x="370" y="304"/>
                </a:cxn>
                <a:cxn ang="0">
                  <a:pos x="189" y="260"/>
                </a:cxn>
                <a:cxn ang="0">
                  <a:pos x="113" y="224"/>
                </a:cxn>
                <a:cxn ang="0">
                  <a:pos x="113" y="196"/>
                </a:cxn>
                <a:cxn ang="0">
                  <a:pos x="239" y="160"/>
                </a:cxn>
                <a:cxn ang="0">
                  <a:pos x="407" y="115"/>
                </a:cxn>
                <a:cxn ang="0">
                  <a:pos x="606" y="43"/>
                </a:cxn>
                <a:cxn ang="0">
                  <a:pos x="693" y="43"/>
                </a:cxn>
                <a:cxn ang="0">
                  <a:pos x="808" y="35"/>
                </a:cxn>
                <a:cxn ang="0">
                  <a:pos x="1023" y="0"/>
                </a:cxn>
                <a:cxn ang="0">
                  <a:pos x="1166" y="7"/>
                </a:cxn>
                <a:cxn ang="0">
                  <a:pos x="1461" y="43"/>
                </a:cxn>
                <a:cxn ang="0">
                  <a:pos x="1516" y="71"/>
                </a:cxn>
                <a:cxn ang="0">
                  <a:pos x="1516" y="88"/>
                </a:cxn>
                <a:cxn ang="0">
                  <a:pos x="1461" y="131"/>
                </a:cxn>
                <a:cxn ang="0">
                  <a:pos x="1111" y="312"/>
                </a:cxn>
                <a:cxn ang="0">
                  <a:pos x="855" y="421"/>
                </a:cxn>
                <a:cxn ang="0">
                  <a:pos x="749" y="441"/>
                </a:cxn>
                <a:cxn ang="0">
                  <a:pos x="740" y="457"/>
                </a:cxn>
                <a:cxn ang="0">
                  <a:pos x="771" y="505"/>
                </a:cxn>
                <a:cxn ang="0">
                  <a:pos x="771" y="529"/>
                </a:cxn>
                <a:cxn ang="0">
                  <a:pos x="618" y="621"/>
                </a:cxn>
                <a:cxn ang="0">
                  <a:pos x="559" y="686"/>
                </a:cxn>
                <a:cxn ang="0">
                  <a:pos x="559" y="710"/>
                </a:cxn>
                <a:cxn ang="0">
                  <a:pos x="568" y="738"/>
                </a:cxn>
                <a:cxn ang="0">
                  <a:pos x="505" y="758"/>
                </a:cxn>
                <a:cxn ang="0">
                  <a:pos x="391" y="758"/>
                </a:cxn>
              </a:cxnLst>
              <a:rect l="0" t="0" r="r" b="b"/>
              <a:pathLst>
                <a:path w="1517" h="759">
                  <a:moveTo>
                    <a:pt x="391" y="758"/>
                  </a:moveTo>
                  <a:lnTo>
                    <a:pt x="210" y="758"/>
                  </a:lnTo>
                  <a:lnTo>
                    <a:pt x="58" y="746"/>
                  </a:lnTo>
                  <a:lnTo>
                    <a:pt x="21" y="738"/>
                  </a:lnTo>
                  <a:lnTo>
                    <a:pt x="12" y="730"/>
                  </a:lnTo>
                  <a:lnTo>
                    <a:pt x="0" y="730"/>
                  </a:lnTo>
                  <a:lnTo>
                    <a:pt x="21" y="710"/>
                  </a:lnTo>
                  <a:lnTo>
                    <a:pt x="75" y="686"/>
                  </a:lnTo>
                  <a:lnTo>
                    <a:pt x="134" y="666"/>
                  </a:lnTo>
                  <a:lnTo>
                    <a:pt x="151" y="637"/>
                  </a:lnTo>
                  <a:lnTo>
                    <a:pt x="151" y="621"/>
                  </a:lnTo>
                  <a:lnTo>
                    <a:pt x="134" y="614"/>
                  </a:lnTo>
                  <a:lnTo>
                    <a:pt x="113" y="601"/>
                  </a:lnTo>
                  <a:lnTo>
                    <a:pt x="105" y="601"/>
                  </a:lnTo>
                  <a:lnTo>
                    <a:pt x="126" y="614"/>
                  </a:lnTo>
                  <a:lnTo>
                    <a:pt x="164" y="629"/>
                  </a:lnTo>
                  <a:lnTo>
                    <a:pt x="218" y="657"/>
                  </a:lnTo>
                  <a:lnTo>
                    <a:pt x="257" y="666"/>
                  </a:lnTo>
                  <a:lnTo>
                    <a:pt x="285" y="674"/>
                  </a:lnTo>
                  <a:lnTo>
                    <a:pt x="302" y="666"/>
                  </a:lnTo>
                  <a:lnTo>
                    <a:pt x="315" y="657"/>
                  </a:lnTo>
                  <a:lnTo>
                    <a:pt x="302" y="637"/>
                  </a:lnTo>
                  <a:lnTo>
                    <a:pt x="285" y="629"/>
                  </a:lnTo>
                  <a:lnTo>
                    <a:pt x="257" y="601"/>
                  </a:lnTo>
                  <a:lnTo>
                    <a:pt x="227" y="586"/>
                  </a:lnTo>
                  <a:lnTo>
                    <a:pt x="218" y="566"/>
                  </a:lnTo>
                  <a:lnTo>
                    <a:pt x="218" y="541"/>
                  </a:lnTo>
                  <a:lnTo>
                    <a:pt x="239" y="521"/>
                  </a:lnTo>
                  <a:lnTo>
                    <a:pt x="257" y="513"/>
                  </a:lnTo>
                  <a:lnTo>
                    <a:pt x="294" y="493"/>
                  </a:lnTo>
                  <a:lnTo>
                    <a:pt x="340" y="493"/>
                  </a:lnTo>
                  <a:lnTo>
                    <a:pt x="391" y="493"/>
                  </a:lnTo>
                  <a:lnTo>
                    <a:pt x="445" y="505"/>
                  </a:lnTo>
                  <a:lnTo>
                    <a:pt x="445" y="493"/>
                  </a:lnTo>
                  <a:lnTo>
                    <a:pt x="437" y="485"/>
                  </a:lnTo>
                  <a:lnTo>
                    <a:pt x="379" y="457"/>
                  </a:lnTo>
                  <a:lnTo>
                    <a:pt x="353" y="441"/>
                  </a:lnTo>
                  <a:lnTo>
                    <a:pt x="332" y="413"/>
                  </a:lnTo>
                  <a:lnTo>
                    <a:pt x="315" y="376"/>
                  </a:lnTo>
                  <a:lnTo>
                    <a:pt x="315" y="368"/>
                  </a:lnTo>
                  <a:lnTo>
                    <a:pt x="323" y="368"/>
                  </a:lnTo>
                  <a:lnTo>
                    <a:pt x="353" y="361"/>
                  </a:lnTo>
                  <a:lnTo>
                    <a:pt x="416" y="368"/>
                  </a:lnTo>
                  <a:lnTo>
                    <a:pt x="454" y="368"/>
                  </a:lnTo>
                  <a:lnTo>
                    <a:pt x="475" y="368"/>
                  </a:lnTo>
                  <a:lnTo>
                    <a:pt x="484" y="361"/>
                  </a:lnTo>
                  <a:lnTo>
                    <a:pt x="492" y="348"/>
                  </a:lnTo>
                  <a:lnTo>
                    <a:pt x="475" y="333"/>
                  </a:lnTo>
                  <a:lnTo>
                    <a:pt x="454" y="324"/>
                  </a:lnTo>
                  <a:lnTo>
                    <a:pt x="370" y="304"/>
                  </a:lnTo>
                  <a:lnTo>
                    <a:pt x="248" y="276"/>
                  </a:lnTo>
                  <a:lnTo>
                    <a:pt x="189" y="260"/>
                  </a:lnTo>
                  <a:lnTo>
                    <a:pt x="142" y="240"/>
                  </a:lnTo>
                  <a:lnTo>
                    <a:pt x="113" y="224"/>
                  </a:lnTo>
                  <a:lnTo>
                    <a:pt x="113" y="204"/>
                  </a:lnTo>
                  <a:lnTo>
                    <a:pt x="113" y="196"/>
                  </a:lnTo>
                  <a:lnTo>
                    <a:pt x="151" y="180"/>
                  </a:lnTo>
                  <a:lnTo>
                    <a:pt x="239" y="160"/>
                  </a:lnTo>
                  <a:lnTo>
                    <a:pt x="332" y="143"/>
                  </a:lnTo>
                  <a:lnTo>
                    <a:pt x="407" y="115"/>
                  </a:lnTo>
                  <a:lnTo>
                    <a:pt x="521" y="80"/>
                  </a:lnTo>
                  <a:lnTo>
                    <a:pt x="606" y="43"/>
                  </a:lnTo>
                  <a:lnTo>
                    <a:pt x="643" y="43"/>
                  </a:lnTo>
                  <a:lnTo>
                    <a:pt x="693" y="43"/>
                  </a:lnTo>
                  <a:lnTo>
                    <a:pt x="749" y="43"/>
                  </a:lnTo>
                  <a:lnTo>
                    <a:pt x="808" y="35"/>
                  </a:lnTo>
                  <a:lnTo>
                    <a:pt x="909" y="15"/>
                  </a:lnTo>
                  <a:lnTo>
                    <a:pt x="1023" y="0"/>
                  </a:lnTo>
                  <a:lnTo>
                    <a:pt x="1090" y="0"/>
                  </a:lnTo>
                  <a:lnTo>
                    <a:pt x="1166" y="7"/>
                  </a:lnTo>
                  <a:lnTo>
                    <a:pt x="1317" y="23"/>
                  </a:lnTo>
                  <a:lnTo>
                    <a:pt x="1461" y="43"/>
                  </a:lnTo>
                  <a:lnTo>
                    <a:pt x="1499" y="59"/>
                  </a:lnTo>
                  <a:lnTo>
                    <a:pt x="1516" y="71"/>
                  </a:lnTo>
                  <a:lnTo>
                    <a:pt x="1516" y="80"/>
                  </a:lnTo>
                  <a:lnTo>
                    <a:pt x="1516" y="88"/>
                  </a:lnTo>
                  <a:lnTo>
                    <a:pt x="1507" y="95"/>
                  </a:lnTo>
                  <a:lnTo>
                    <a:pt x="1461" y="131"/>
                  </a:lnTo>
                  <a:lnTo>
                    <a:pt x="1301" y="216"/>
                  </a:lnTo>
                  <a:lnTo>
                    <a:pt x="1111" y="312"/>
                  </a:lnTo>
                  <a:lnTo>
                    <a:pt x="930" y="396"/>
                  </a:lnTo>
                  <a:lnTo>
                    <a:pt x="855" y="421"/>
                  </a:lnTo>
                  <a:lnTo>
                    <a:pt x="796" y="433"/>
                  </a:lnTo>
                  <a:lnTo>
                    <a:pt x="749" y="441"/>
                  </a:lnTo>
                  <a:lnTo>
                    <a:pt x="740" y="449"/>
                  </a:lnTo>
                  <a:lnTo>
                    <a:pt x="740" y="457"/>
                  </a:lnTo>
                  <a:lnTo>
                    <a:pt x="749" y="477"/>
                  </a:lnTo>
                  <a:lnTo>
                    <a:pt x="771" y="505"/>
                  </a:lnTo>
                  <a:lnTo>
                    <a:pt x="779" y="521"/>
                  </a:lnTo>
                  <a:lnTo>
                    <a:pt x="771" y="529"/>
                  </a:lnTo>
                  <a:lnTo>
                    <a:pt x="702" y="577"/>
                  </a:lnTo>
                  <a:lnTo>
                    <a:pt x="618" y="621"/>
                  </a:lnTo>
                  <a:lnTo>
                    <a:pt x="589" y="657"/>
                  </a:lnTo>
                  <a:lnTo>
                    <a:pt x="559" y="686"/>
                  </a:lnTo>
                  <a:lnTo>
                    <a:pt x="550" y="702"/>
                  </a:lnTo>
                  <a:lnTo>
                    <a:pt x="559" y="710"/>
                  </a:lnTo>
                  <a:lnTo>
                    <a:pt x="559" y="722"/>
                  </a:lnTo>
                  <a:lnTo>
                    <a:pt x="568" y="738"/>
                  </a:lnTo>
                  <a:lnTo>
                    <a:pt x="559" y="746"/>
                  </a:lnTo>
                  <a:lnTo>
                    <a:pt x="505" y="758"/>
                  </a:lnTo>
                  <a:lnTo>
                    <a:pt x="391" y="758"/>
                  </a:lnTo>
                  <a:lnTo>
                    <a:pt x="391" y="758"/>
                  </a:lnTo>
                </a:path>
              </a:pathLst>
            </a:custGeom>
            <a:solidFill>
              <a:srgbClr val="FFFF00"/>
            </a:solidFill>
            <a:ln w="11160">
              <a:solidFill>
                <a:srgbClr val="FF6633"/>
              </a:solidFill>
              <a:round/>
              <a:headEnd/>
              <a:tailEnd/>
            </a:ln>
          </p:spPr>
          <p:txBody>
            <a:bodyPr wrap="none" anchor="ctr"/>
            <a:lstStyle/>
            <a:p>
              <a:endParaRPr lang="ja-JP" altLang="en-US"/>
            </a:p>
          </p:txBody>
        </p:sp>
        <p:sp>
          <p:nvSpPr>
            <p:cNvPr id="39" name="Freeform 162"/>
            <p:cNvSpPr>
              <a:spLocks noChangeArrowheads="1"/>
            </p:cNvSpPr>
            <p:nvPr/>
          </p:nvSpPr>
          <p:spPr bwMode="auto">
            <a:xfrm>
              <a:off x="4348" y="1017"/>
              <a:ext cx="106" cy="82"/>
            </a:xfrm>
            <a:custGeom>
              <a:avLst/>
              <a:gdLst/>
              <a:ahLst/>
              <a:cxnLst>
                <a:cxn ang="0">
                  <a:pos x="370" y="272"/>
                </a:cxn>
                <a:cxn ang="0">
                  <a:pos x="295" y="324"/>
                </a:cxn>
                <a:cxn ang="0">
                  <a:pos x="227" y="361"/>
                </a:cxn>
                <a:cxn ang="0">
                  <a:pos x="201" y="361"/>
                </a:cxn>
                <a:cxn ang="0">
                  <a:pos x="180" y="361"/>
                </a:cxn>
                <a:cxn ang="0">
                  <a:pos x="164" y="344"/>
                </a:cxn>
                <a:cxn ang="0">
                  <a:pos x="143" y="324"/>
                </a:cxn>
                <a:cxn ang="0">
                  <a:pos x="134" y="308"/>
                </a:cxn>
                <a:cxn ang="0">
                  <a:pos x="134" y="280"/>
                </a:cxn>
                <a:cxn ang="0">
                  <a:pos x="164" y="252"/>
                </a:cxn>
                <a:cxn ang="0">
                  <a:pos x="172" y="236"/>
                </a:cxn>
                <a:cxn ang="0">
                  <a:pos x="172" y="224"/>
                </a:cxn>
                <a:cxn ang="0">
                  <a:pos x="164" y="216"/>
                </a:cxn>
                <a:cxn ang="0">
                  <a:pos x="134" y="216"/>
                </a:cxn>
                <a:cxn ang="0">
                  <a:pos x="67" y="216"/>
                </a:cxn>
                <a:cxn ang="0">
                  <a:pos x="21" y="200"/>
                </a:cxn>
                <a:cxn ang="0">
                  <a:pos x="12" y="188"/>
                </a:cxn>
                <a:cxn ang="0">
                  <a:pos x="0" y="171"/>
                </a:cxn>
                <a:cxn ang="0">
                  <a:pos x="12" y="151"/>
                </a:cxn>
                <a:cxn ang="0">
                  <a:pos x="28" y="128"/>
                </a:cxn>
                <a:cxn ang="0">
                  <a:pos x="67" y="71"/>
                </a:cxn>
                <a:cxn ang="0">
                  <a:pos x="88" y="43"/>
                </a:cxn>
                <a:cxn ang="0">
                  <a:pos x="105" y="19"/>
                </a:cxn>
                <a:cxn ang="0">
                  <a:pos x="134" y="7"/>
                </a:cxn>
                <a:cxn ang="0">
                  <a:pos x="164" y="0"/>
                </a:cxn>
                <a:cxn ang="0">
                  <a:pos x="210" y="7"/>
                </a:cxn>
                <a:cxn ang="0">
                  <a:pos x="256" y="27"/>
                </a:cxn>
                <a:cxn ang="0">
                  <a:pos x="379" y="100"/>
                </a:cxn>
                <a:cxn ang="0">
                  <a:pos x="445" y="151"/>
                </a:cxn>
                <a:cxn ang="0">
                  <a:pos x="454" y="180"/>
                </a:cxn>
                <a:cxn ang="0">
                  <a:pos x="467" y="200"/>
                </a:cxn>
                <a:cxn ang="0">
                  <a:pos x="467" y="216"/>
                </a:cxn>
                <a:cxn ang="0">
                  <a:pos x="467" y="224"/>
                </a:cxn>
                <a:cxn ang="0">
                  <a:pos x="438" y="252"/>
                </a:cxn>
                <a:cxn ang="0">
                  <a:pos x="408" y="260"/>
                </a:cxn>
                <a:cxn ang="0">
                  <a:pos x="370" y="272"/>
                </a:cxn>
                <a:cxn ang="0">
                  <a:pos x="370" y="272"/>
                </a:cxn>
              </a:cxnLst>
              <a:rect l="0" t="0" r="r" b="b"/>
              <a:pathLst>
                <a:path w="468" h="362">
                  <a:moveTo>
                    <a:pt x="370" y="272"/>
                  </a:moveTo>
                  <a:lnTo>
                    <a:pt x="295" y="324"/>
                  </a:lnTo>
                  <a:lnTo>
                    <a:pt x="227" y="361"/>
                  </a:lnTo>
                  <a:lnTo>
                    <a:pt x="201" y="361"/>
                  </a:lnTo>
                  <a:lnTo>
                    <a:pt x="180" y="361"/>
                  </a:lnTo>
                  <a:lnTo>
                    <a:pt x="164" y="344"/>
                  </a:lnTo>
                  <a:lnTo>
                    <a:pt x="143" y="324"/>
                  </a:lnTo>
                  <a:lnTo>
                    <a:pt x="134" y="308"/>
                  </a:lnTo>
                  <a:lnTo>
                    <a:pt x="134" y="280"/>
                  </a:lnTo>
                  <a:lnTo>
                    <a:pt x="164" y="252"/>
                  </a:lnTo>
                  <a:lnTo>
                    <a:pt x="172" y="236"/>
                  </a:lnTo>
                  <a:lnTo>
                    <a:pt x="172" y="224"/>
                  </a:lnTo>
                  <a:lnTo>
                    <a:pt x="164" y="216"/>
                  </a:lnTo>
                  <a:lnTo>
                    <a:pt x="134" y="216"/>
                  </a:lnTo>
                  <a:lnTo>
                    <a:pt x="67" y="216"/>
                  </a:lnTo>
                  <a:lnTo>
                    <a:pt x="21" y="200"/>
                  </a:lnTo>
                  <a:lnTo>
                    <a:pt x="12" y="188"/>
                  </a:lnTo>
                  <a:lnTo>
                    <a:pt x="0" y="171"/>
                  </a:lnTo>
                  <a:lnTo>
                    <a:pt x="12" y="151"/>
                  </a:lnTo>
                  <a:lnTo>
                    <a:pt x="28" y="128"/>
                  </a:lnTo>
                  <a:lnTo>
                    <a:pt x="67" y="71"/>
                  </a:lnTo>
                  <a:lnTo>
                    <a:pt x="88" y="43"/>
                  </a:lnTo>
                  <a:lnTo>
                    <a:pt x="105" y="19"/>
                  </a:lnTo>
                  <a:lnTo>
                    <a:pt x="134" y="7"/>
                  </a:lnTo>
                  <a:lnTo>
                    <a:pt x="164" y="0"/>
                  </a:lnTo>
                  <a:lnTo>
                    <a:pt x="210" y="7"/>
                  </a:lnTo>
                  <a:lnTo>
                    <a:pt x="256" y="27"/>
                  </a:lnTo>
                  <a:lnTo>
                    <a:pt x="379" y="100"/>
                  </a:lnTo>
                  <a:lnTo>
                    <a:pt x="445" y="151"/>
                  </a:lnTo>
                  <a:lnTo>
                    <a:pt x="454" y="180"/>
                  </a:lnTo>
                  <a:lnTo>
                    <a:pt x="467" y="200"/>
                  </a:lnTo>
                  <a:lnTo>
                    <a:pt x="467" y="216"/>
                  </a:lnTo>
                  <a:lnTo>
                    <a:pt x="467" y="224"/>
                  </a:lnTo>
                  <a:lnTo>
                    <a:pt x="438" y="252"/>
                  </a:lnTo>
                  <a:lnTo>
                    <a:pt x="408" y="260"/>
                  </a:lnTo>
                  <a:lnTo>
                    <a:pt x="370" y="272"/>
                  </a:lnTo>
                  <a:lnTo>
                    <a:pt x="370" y="272"/>
                  </a:lnTo>
                </a:path>
              </a:pathLst>
            </a:custGeom>
            <a:solidFill>
              <a:srgbClr val="FFFF00"/>
            </a:solidFill>
            <a:ln w="11160">
              <a:solidFill>
                <a:srgbClr val="FF6633"/>
              </a:solidFill>
              <a:round/>
              <a:headEnd/>
              <a:tailEnd/>
            </a:ln>
          </p:spPr>
          <p:txBody>
            <a:bodyPr wrap="none" anchor="ctr"/>
            <a:lstStyle/>
            <a:p>
              <a:endParaRPr lang="ja-JP" altLang="en-US"/>
            </a:p>
          </p:txBody>
        </p:sp>
        <p:sp>
          <p:nvSpPr>
            <p:cNvPr id="40" name="Freeform 163"/>
            <p:cNvSpPr>
              <a:spLocks noChangeArrowheads="1"/>
            </p:cNvSpPr>
            <p:nvPr/>
          </p:nvSpPr>
          <p:spPr bwMode="auto">
            <a:xfrm>
              <a:off x="4666" y="1662"/>
              <a:ext cx="93" cy="83"/>
            </a:xfrm>
            <a:custGeom>
              <a:avLst/>
              <a:gdLst/>
              <a:ahLst/>
              <a:cxnLst>
                <a:cxn ang="0">
                  <a:pos x="410" y="328"/>
                </a:cxn>
                <a:cxn ang="0">
                  <a:pos x="392" y="344"/>
                </a:cxn>
                <a:cxn ang="0">
                  <a:pos x="380" y="365"/>
                </a:cxn>
                <a:cxn ang="0">
                  <a:pos x="363" y="365"/>
                </a:cxn>
                <a:cxn ang="0">
                  <a:pos x="342" y="365"/>
                </a:cxn>
                <a:cxn ang="0">
                  <a:pos x="333" y="356"/>
                </a:cxn>
                <a:cxn ang="0">
                  <a:pos x="333" y="336"/>
                </a:cxn>
                <a:cxn ang="0">
                  <a:pos x="333" y="308"/>
                </a:cxn>
                <a:cxn ang="0">
                  <a:pos x="325" y="300"/>
                </a:cxn>
                <a:cxn ang="0">
                  <a:pos x="304" y="300"/>
                </a:cxn>
                <a:cxn ang="0">
                  <a:pos x="295" y="308"/>
                </a:cxn>
                <a:cxn ang="0">
                  <a:pos x="287" y="320"/>
                </a:cxn>
                <a:cxn ang="0">
                  <a:pos x="266" y="344"/>
                </a:cxn>
                <a:cxn ang="0">
                  <a:pos x="241" y="365"/>
                </a:cxn>
                <a:cxn ang="0">
                  <a:pos x="219" y="365"/>
                </a:cxn>
                <a:cxn ang="0">
                  <a:pos x="219" y="356"/>
                </a:cxn>
                <a:cxn ang="0">
                  <a:pos x="241" y="320"/>
                </a:cxn>
                <a:cxn ang="0">
                  <a:pos x="227" y="308"/>
                </a:cxn>
                <a:cxn ang="0">
                  <a:pos x="211" y="300"/>
                </a:cxn>
                <a:cxn ang="0">
                  <a:pos x="126" y="300"/>
                </a:cxn>
                <a:cxn ang="0">
                  <a:pos x="88" y="300"/>
                </a:cxn>
                <a:cxn ang="0">
                  <a:pos x="59" y="300"/>
                </a:cxn>
                <a:cxn ang="0">
                  <a:pos x="38" y="308"/>
                </a:cxn>
                <a:cxn ang="0">
                  <a:pos x="21" y="308"/>
                </a:cxn>
                <a:cxn ang="0">
                  <a:pos x="0" y="300"/>
                </a:cxn>
                <a:cxn ang="0">
                  <a:pos x="13" y="284"/>
                </a:cxn>
                <a:cxn ang="0">
                  <a:pos x="29" y="255"/>
                </a:cxn>
                <a:cxn ang="0">
                  <a:pos x="38" y="226"/>
                </a:cxn>
                <a:cxn ang="0">
                  <a:pos x="38" y="190"/>
                </a:cxn>
                <a:cxn ang="0">
                  <a:pos x="51" y="190"/>
                </a:cxn>
                <a:cxn ang="0">
                  <a:pos x="59" y="190"/>
                </a:cxn>
                <a:cxn ang="0">
                  <a:pos x="67" y="198"/>
                </a:cxn>
                <a:cxn ang="0">
                  <a:pos x="88" y="174"/>
                </a:cxn>
                <a:cxn ang="0">
                  <a:pos x="164" y="64"/>
                </a:cxn>
                <a:cxn ang="0">
                  <a:pos x="203" y="16"/>
                </a:cxn>
                <a:cxn ang="0">
                  <a:pos x="219" y="8"/>
                </a:cxn>
                <a:cxn ang="0">
                  <a:pos x="227" y="0"/>
                </a:cxn>
                <a:cxn ang="0">
                  <a:pos x="241" y="8"/>
                </a:cxn>
                <a:cxn ang="0">
                  <a:pos x="241" y="16"/>
                </a:cxn>
                <a:cxn ang="0">
                  <a:pos x="241" y="44"/>
                </a:cxn>
                <a:cxn ang="0">
                  <a:pos x="227" y="80"/>
                </a:cxn>
                <a:cxn ang="0">
                  <a:pos x="211" y="109"/>
                </a:cxn>
                <a:cxn ang="0">
                  <a:pos x="203" y="117"/>
                </a:cxn>
                <a:cxn ang="0">
                  <a:pos x="190" y="126"/>
                </a:cxn>
                <a:cxn ang="0">
                  <a:pos x="211" y="138"/>
                </a:cxn>
                <a:cxn ang="0">
                  <a:pos x="248" y="138"/>
                </a:cxn>
                <a:cxn ang="0">
                  <a:pos x="304" y="146"/>
                </a:cxn>
                <a:cxn ang="0">
                  <a:pos x="333" y="154"/>
                </a:cxn>
                <a:cxn ang="0">
                  <a:pos x="354" y="162"/>
                </a:cxn>
                <a:cxn ang="0">
                  <a:pos x="363" y="182"/>
                </a:cxn>
                <a:cxn ang="0">
                  <a:pos x="371" y="190"/>
                </a:cxn>
                <a:cxn ang="0">
                  <a:pos x="363" y="210"/>
                </a:cxn>
                <a:cxn ang="0">
                  <a:pos x="342" y="247"/>
                </a:cxn>
                <a:cxn ang="0">
                  <a:pos x="333" y="272"/>
                </a:cxn>
                <a:cxn ang="0">
                  <a:pos x="342" y="272"/>
                </a:cxn>
                <a:cxn ang="0">
                  <a:pos x="363" y="272"/>
                </a:cxn>
                <a:cxn ang="0">
                  <a:pos x="392" y="264"/>
                </a:cxn>
                <a:cxn ang="0">
                  <a:pos x="401" y="264"/>
                </a:cxn>
                <a:cxn ang="0">
                  <a:pos x="410" y="272"/>
                </a:cxn>
                <a:cxn ang="0">
                  <a:pos x="410" y="292"/>
                </a:cxn>
                <a:cxn ang="0">
                  <a:pos x="410" y="320"/>
                </a:cxn>
                <a:cxn ang="0">
                  <a:pos x="410" y="328"/>
                </a:cxn>
                <a:cxn ang="0">
                  <a:pos x="410" y="328"/>
                </a:cxn>
              </a:cxnLst>
              <a:rect l="0" t="0" r="r" b="b"/>
              <a:pathLst>
                <a:path w="411" h="366">
                  <a:moveTo>
                    <a:pt x="410" y="328"/>
                  </a:moveTo>
                  <a:lnTo>
                    <a:pt x="392" y="344"/>
                  </a:lnTo>
                  <a:lnTo>
                    <a:pt x="380" y="365"/>
                  </a:lnTo>
                  <a:lnTo>
                    <a:pt x="363" y="365"/>
                  </a:lnTo>
                  <a:lnTo>
                    <a:pt x="342" y="365"/>
                  </a:lnTo>
                  <a:lnTo>
                    <a:pt x="333" y="356"/>
                  </a:lnTo>
                  <a:lnTo>
                    <a:pt x="333" y="336"/>
                  </a:lnTo>
                  <a:lnTo>
                    <a:pt x="333" y="308"/>
                  </a:lnTo>
                  <a:lnTo>
                    <a:pt x="325" y="300"/>
                  </a:lnTo>
                  <a:lnTo>
                    <a:pt x="304" y="300"/>
                  </a:lnTo>
                  <a:lnTo>
                    <a:pt x="295" y="308"/>
                  </a:lnTo>
                  <a:lnTo>
                    <a:pt x="287" y="320"/>
                  </a:lnTo>
                  <a:lnTo>
                    <a:pt x="266" y="344"/>
                  </a:lnTo>
                  <a:lnTo>
                    <a:pt x="241" y="365"/>
                  </a:lnTo>
                  <a:lnTo>
                    <a:pt x="219" y="365"/>
                  </a:lnTo>
                  <a:lnTo>
                    <a:pt x="219" y="356"/>
                  </a:lnTo>
                  <a:lnTo>
                    <a:pt x="241" y="320"/>
                  </a:lnTo>
                  <a:lnTo>
                    <a:pt x="227" y="308"/>
                  </a:lnTo>
                  <a:lnTo>
                    <a:pt x="211" y="300"/>
                  </a:lnTo>
                  <a:lnTo>
                    <a:pt x="126" y="300"/>
                  </a:lnTo>
                  <a:lnTo>
                    <a:pt x="88" y="300"/>
                  </a:lnTo>
                  <a:lnTo>
                    <a:pt x="59" y="300"/>
                  </a:lnTo>
                  <a:lnTo>
                    <a:pt x="38" y="308"/>
                  </a:lnTo>
                  <a:lnTo>
                    <a:pt x="21" y="308"/>
                  </a:lnTo>
                  <a:lnTo>
                    <a:pt x="0" y="300"/>
                  </a:lnTo>
                  <a:lnTo>
                    <a:pt x="13" y="284"/>
                  </a:lnTo>
                  <a:lnTo>
                    <a:pt x="29" y="255"/>
                  </a:lnTo>
                  <a:lnTo>
                    <a:pt x="38" y="226"/>
                  </a:lnTo>
                  <a:lnTo>
                    <a:pt x="38" y="190"/>
                  </a:lnTo>
                  <a:lnTo>
                    <a:pt x="51" y="190"/>
                  </a:lnTo>
                  <a:lnTo>
                    <a:pt x="59" y="190"/>
                  </a:lnTo>
                  <a:lnTo>
                    <a:pt x="67" y="198"/>
                  </a:lnTo>
                  <a:lnTo>
                    <a:pt x="88" y="174"/>
                  </a:lnTo>
                  <a:lnTo>
                    <a:pt x="164" y="64"/>
                  </a:lnTo>
                  <a:lnTo>
                    <a:pt x="203" y="16"/>
                  </a:lnTo>
                  <a:lnTo>
                    <a:pt x="219" y="8"/>
                  </a:lnTo>
                  <a:lnTo>
                    <a:pt x="227" y="0"/>
                  </a:lnTo>
                  <a:lnTo>
                    <a:pt x="241" y="8"/>
                  </a:lnTo>
                  <a:lnTo>
                    <a:pt x="241" y="16"/>
                  </a:lnTo>
                  <a:lnTo>
                    <a:pt x="241" y="44"/>
                  </a:lnTo>
                  <a:lnTo>
                    <a:pt x="227" y="80"/>
                  </a:lnTo>
                  <a:lnTo>
                    <a:pt x="211" y="109"/>
                  </a:lnTo>
                  <a:lnTo>
                    <a:pt x="203" y="117"/>
                  </a:lnTo>
                  <a:lnTo>
                    <a:pt x="190" y="126"/>
                  </a:lnTo>
                  <a:lnTo>
                    <a:pt x="211" y="138"/>
                  </a:lnTo>
                  <a:lnTo>
                    <a:pt x="248" y="138"/>
                  </a:lnTo>
                  <a:lnTo>
                    <a:pt x="304" y="146"/>
                  </a:lnTo>
                  <a:lnTo>
                    <a:pt x="333" y="154"/>
                  </a:lnTo>
                  <a:lnTo>
                    <a:pt x="354" y="162"/>
                  </a:lnTo>
                  <a:lnTo>
                    <a:pt x="363" y="182"/>
                  </a:lnTo>
                  <a:lnTo>
                    <a:pt x="371" y="190"/>
                  </a:lnTo>
                  <a:lnTo>
                    <a:pt x="363" y="210"/>
                  </a:lnTo>
                  <a:lnTo>
                    <a:pt x="342" y="247"/>
                  </a:lnTo>
                  <a:lnTo>
                    <a:pt x="333" y="272"/>
                  </a:lnTo>
                  <a:lnTo>
                    <a:pt x="342" y="272"/>
                  </a:lnTo>
                  <a:lnTo>
                    <a:pt x="363" y="272"/>
                  </a:lnTo>
                  <a:lnTo>
                    <a:pt x="392" y="264"/>
                  </a:lnTo>
                  <a:lnTo>
                    <a:pt x="401" y="264"/>
                  </a:lnTo>
                  <a:lnTo>
                    <a:pt x="410" y="272"/>
                  </a:lnTo>
                  <a:lnTo>
                    <a:pt x="410" y="292"/>
                  </a:lnTo>
                  <a:lnTo>
                    <a:pt x="410" y="320"/>
                  </a:lnTo>
                  <a:lnTo>
                    <a:pt x="410" y="328"/>
                  </a:lnTo>
                  <a:lnTo>
                    <a:pt x="410" y="328"/>
                  </a:lnTo>
                </a:path>
              </a:pathLst>
            </a:custGeom>
            <a:solidFill>
              <a:srgbClr val="FFFF00"/>
            </a:solidFill>
            <a:ln w="11160">
              <a:solidFill>
                <a:srgbClr val="FF6633"/>
              </a:solidFill>
              <a:round/>
              <a:headEnd/>
              <a:tailEnd/>
            </a:ln>
          </p:spPr>
          <p:txBody>
            <a:bodyPr wrap="none" anchor="ctr"/>
            <a:lstStyle/>
            <a:p>
              <a:endParaRPr lang="ja-JP" altLang="en-US"/>
            </a:p>
          </p:txBody>
        </p:sp>
        <p:sp>
          <p:nvSpPr>
            <p:cNvPr id="41" name="Freeform 164"/>
            <p:cNvSpPr>
              <a:spLocks noChangeArrowheads="1"/>
            </p:cNvSpPr>
            <p:nvPr/>
          </p:nvSpPr>
          <p:spPr bwMode="auto">
            <a:xfrm>
              <a:off x="4300" y="2131"/>
              <a:ext cx="126" cy="60"/>
            </a:xfrm>
            <a:custGeom>
              <a:avLst/>
              <a:gdLst/>
              <a:ahLst/>
              <a:cxnLst>
                <a:cxn ang="0">
                  <a:pos x="37" y="48"/>
                </a:cxn>
                <a:cxn ang="0">
                  <a:pos x="76" y="20"/>
                </a:cxn>
                <a:cxn ang="0">
                  <a:pos x="122" y="0"/>
                </a:cxn>
                <a:cxn ang="0">
                  <a:pos x="152" y="0"/>
                </a:cxn>
                <a:cxn ang="0">
                  <a:pos x="177" y="0"/>
                </a:cxn>
                <a:cxn ang="0">
                  <a:pos x="215" y="20"/>
                </a:cxn>
                <a:cxn ang="0">
                  <a:pos x="265" y="36"/>
                </a:cxn>
                <a:cxn ang="0">
                  <a:pos x="367" y="92"/>
                </a:cxn>
                <a:cxn ang="0">
                  <a:pos x="480" y="157"/>
                </a:cxn>
                <a:cxn ang="0">
                  <a:pos x="531" y="181"/>
                </a:cxn>
                <a:cxn ang="0">
                  <a:pos x="548" y="201"/>
                </a:cxn>
                <a:cxn ang="0">
                  <a:pos x="556" y="217"/>
                </a:cxn>
                <a:cxn ang="0">
                  <a:pos x="548" y="217"/>
                </a:cxn>
                <a:cxn ang="0">
                  <a:pos x="518" y="230"/>
                </a:cxn>
                <a:cxn ang="0">
                  <a:pos x="442" y="245"/>
                </a:cxn>
                <a:cxn ang="0">
                  <a:pos x="405" y="253"/>
                </a:cxn>
                <a:cxn ang="0">
                  <a:pos x="396" y="265"/>
                </a:cxn>
                <a:cxn ang="0">
                  <a:pos x="387" y="253"/>
                </a:cxn>
                <a:cxn ang="0">
                  <a:pos x="379" y="217"/>
                </a:cxn>
                <a:cxn ang="0">
                  <a:pos x="349" y="173"/>
                </a:cxn>
                <a:cxn ang="0">
                  <a:pos x="311" y="137"/>
                </a:cxn>
                <a:cxn ang="0">
                  <a:pos x="253" y="108"/>
                </a:cxn>
                <a:cxn ang="0">
                  <a:pos x="227" y="100"/>
                </a:cxn>
                <a:cxn ang="0">
                  <a:pos x="198" y="100"/>
                </a:cxn>
                <a:cxn ang="0">
                  <a:pos x="177" y="100"/>
                </a:cxn>
                <a:cxn ang="0">
                  <a:pos x="168" y="100"/>
                </a:cxn>
                <a:cxn ang="0">
                  <a:pos x="159" y="84"/>
                </a:cxn>
                <a:cxn ang="0">
                  <a:pos x="159" y="72"/>
                </a:cxn>
                <a:cxn ang="0">
                  <a:pos x="152" y="64"/>
                </a:cxn>
                <a:cxn ang="0">
                  <a:pos x="138" y="64"/>
                </a:cxn>
                <a:cxn ang="0">
                  <a:pos x="114" y="72"/>
                </a:cxn>
                <a:cxn ang="0">
                  <a:pos x="55" y="92"/>
                </a:cxn>
                <a:cxn ang="0">
                  <a:pos x="16" y="92"/>
                </a:cxn>
                <a:cxn ang="0">
                  <a:pos x="0" y="92"/>
                </a:cxn>
                <a:cxn ang="0">
                  <a:pos x="0" y="84"/>
                </a:cxn>
                <a:cxn ang="0">
                  <a:pos x="16" y="56"/>
                </a:cxn>
                <a:cxn ang="0">
                  <a:pos x="37" y="48"/>
                </a:cxn>
                <a:cxn ang="0">
                  <a:pos x="37" y="48"/>
                </a:cxn>
              </a:cxnLst>
              <a:rect l="0" t="0" r="r" b="b"/>
              <a:pathLst>
                <a:path w="557" h="266">
                  <a:moveTo>
                    <a:pt x="37" y="48"/>
                  </a:moveTo>
                  <a:lnTo>
                    <a:pt x="76" y="20"/>
                  </a:lnTo>
                  <a:lnTo>
                    <a:pt x="122" y="0"/>
                  </a:lnTo>
                  <a:lnTo>
                    <a:pt x="152" y="0"/>
                  </a:lnTo>
                  <a:lnTo>
                    <a:pt x="177" y="0"/>
                  </a:lnTo>
                  <a:lnTo>
                    <a:pt x="215" y="20"/>
                  </a:lnTo>
                  <a:lnTo>
                    <a:pt x="265" y="36"/>
                  </a:lnTo>
                  <a:lnTo>
                    <a:pt x="367" y="92"/>
                  </a:lnTo>
                  <a:lnTo>
                    <a:pt x="480" y="157"/>
                  </a:lnTo>
                  <a:lnTo>
                    <a:pt x="531" y="181"/>
                  </a:lnTo>
                  <a:lnTo>
                    <a:pt x="548" y="201"/>
                  </a:lnTo>
                  <a:lnTo>
                    <a:pt x="556" y="217"/>
                  </a:lnTo>
                  <a:lnTo>
                    <a:pt x="548" y="217"/>
                  </a:lnTo>
                  <a:lnTo>
                    <a:pt x="518" y="230"/>
                  </a:lnTo>
                  <a:lnTo>
                    <a:pt x="442" y="245"/>
                  </a:lnTo>
                  <a:lnTo>
                    <a:pt x="405" y="253"/>
                  </a:lnTo>
                  <a:lnTo>
                    <a:pt x="396" y="265"/>
                  </a:lnTo>
                  <a:lnTo>
                    <a:pt x="387" y="253"/>
                  </a:lnTo>
                  <a:lnTo>
                    <a:pt x="379" y="217"/>
                  </a:lnTo>
                  <a:lnTo>
                    <a:pt x="349" y="173"/>
                  </a:lnTo>
                  <a:lnTo>
                    <a:pt x="311" y="137"/>
                  </a:lnTo>
                  <a:lnTo>
                    <a:pt x="253" y="108"/>
                  </a:lnTo>
                  <a:lnTo>
                    <a:pt x="227" y="100"/>
                  </a:lnTo>
                  <a:lnTo>
                    <a:pt x="198" y="100"/>
                  </a:lnTo>
                  <a:lnTo>
                    <a:pt x="177" y="100"/>
                  </a:lnTo>
                  <a:lnTo>
                    <a:pt x="168" y="100"/>
                  </a:lnTo>
                  <a:lnTo>
                    <a:pt x="159" y="84"/>
                  </a:lnTo>
                  <a:lnTo>
                    <a:pt x="159" y="72"/>
                  </a:lnTo>
                  <a:lnTo>
                    <a:pt x="152" y="64"/>
                  </a:lnTo>
                  <a:lnTo>
                    <a:pt x="138" y="64"/>
                  </a:lnTo>
                  <a:lnTo>
                    <a:pt x="114" y="72"/>
                  </a:lnTo>
                  <a:lnTo>
                    <a:pt x="55" y="92"/>
                  </a:lnTo>
                  <a:lnTo>
                    <a:pt x="16" y="92"/>
                  </a:lnTo>
                  <a:lnTo>
                    <a:pt x="0" y="92"/>
                  </a:lnTo>
                  <a:lnTo>
                    <a:pt x="0" y="84"/>
                  </a:lnTo>
                  <a:lnTo>
                    <a:pt x="16" y="56"/>
                  </a:lnTo>
                  <a:lnTo>
                    <a:pt x="37" y="48"/>
                  </a:lnTo>
                  <a:lnTo>
                    <a:pt x="37" y="48"/>
                  </a:lnTo>
                </a:path>
              </a:pathLst>
            </a:custGeom>
            <a:solidFill>
              <a:srgbClr val="FFFF00"/>
            </a:solidFill>
            <a:ln w="11160">
              <a:solidFill>
                <a:srgbClr val="FF6633"/>
              </a:solidFill>
              <a:round/>
              <a:headEnd/>
              <a:tailEnd/>
            </a:ln>
          </p:spPr>
          <p:txBody>
            <a:bodyPr wrap="none" anchor="ctr"/>
            <a:lstStyle/>
            <a:p>
              <a:endParaRPr lang="ja-JP" altLang="en-US"/>
            </a:p>
          </p:txBody>
        </p:sp>
        <p:sp>
          <p:nvSpPr>
            <p:cNvPr id="42" name="Freeform 165"/>
            <p:cNvSpPr>
              <a:spLocks noChangeArrowheads="1"/>
            </p:cNvSpPr>
            <p:nvPr/>
          </p:nvSpPr>
          <p:spPr bwMode="auto">
            <a:xfrm>
              <a:off x="4429" y="2184"/>
              <a:ext cx="83" cy="28"/>
            </a:xfrm>
            <a:custGeom>
              <a:avLst/>
              <a:gdLst/>
              <a:ahLst/>
              <a:cxnLst>
                <a:cxn ang="0">
                  <a:pos x="214" y="123"/>
                </a:cxn>
                <a:cxn ang="0">
                  <a:pos x="113" y="123"/>
                </a:cxn>
                <a:cxn ang="0">
                  <a:pos x="25" y="116"/>
                </a:cxn>
                <a:cxn ang="0">
                  <a:pos x="0" y="116"/>
                </a:cxn>
                <a:cxn ang="0">
                  <a:pos x="0" y="108"/>
                </a:cxn>
                <a:cxn ang="0">
                  <a:pos x="7" y="100"/>
                </a:cxn>
                <a:cxn ang="0">
                  <a:pos x="46" y="87"/>
                </a:cxn>
                <a:cxn ang="0">
                  <a:pos x="101" y="80"/>
                </a:cxn>
                <a:cxn ang="0">
                  <a:pos x="122" y="63"/>
                </a:cxn>
                <a:cxn ang="0">
                  <a:pos x="113" y="51"/>
                </a:cxn>
                <a:cxn ang="0">
                  <a:pos x="84" y="42"/>
                </a:cxn>
                <a:cxn ang="0">
                  <a:pos x="46" y="6"/>
                </a:cxn>
                <a:cxn ang="0">
                  <a:pos x="46" y="0"/>
                </a:cxn>
                <a:cxn ang="0">
                  <a:pos x="54" y="0"/>
                </a:cxn>
                <a:cxn ang="0">
                  <a:pos x="84" y="0"/>
                </a:cxn>
                <a:cxn ang="0">
                  <a:pos x="122" y="6"/>
                </a:cxn>
                <a:cxn ang="0">
                  <a:pos x="139" y="14"/>
                </a:cxn>
                <a:cxn ang="0">
                  <a:pos x="160" y="14"/>
                </a:cxn>
                <a:cxn ang="0">
                  <a:pos x="197" y="6"/>
                </a:cxn>
                <a:cxn ang="0">
                  <a:pos x="244" y="0"/>
                </a:cxn>
                <a:cxn ang="0">
                  <a:pos x="274" y="6"/>
                </a:cxn>
                <a:cxn ang="0">
                  <a:pos x="291" y="14"/>
                </a:cxn>
                <a:cxn ang="0">
                  <a:pos x="329" y="42"/>
                </a:cxn>
                <a:cxn ang="0">
                  <a:pos x="359" y="72"/>
                </a:cxn>
                <a:cxn ang="0">
                  <a:pos x="366" y="87"/>
                </a:cxn>
                <a:cxn ang="0">
                  <a:pos x="366" y="100"/>
                </a:cxn>
                <a:cxn ang="0">
                  <a:pos x="359" y="100"/>
                </a:cxn>
                <a:cxn ang="0">
                  <a:pos x="329" y="100"/>
                </a:cxn>
                <a:cxn ang="0">
                  <a:pos x="253" y="100"/>
                </a:cxn>
                <a:cxn ang="0">
                  <a:pos x="227" y="108"/>
                </a:cxn>
                <a:cxn ang="0">
                  <a:pos x="214" y="116"/>
                </a:cxn>
                <a:cxn ang="0">
                  <a:pos x="214" y="123"/>
                </a:cxn>
                <a:cxn ang="0">
                  <a:pos x="214" y="123"/>
                </a:cxn>
              </a:cxnLst>
              <a:rect l="0" t="0" r="r" b="b"/>
              <a:pathLst>
                <a:path w="367" h="124">
                  <a:moveTo>
                    <a:pt x="214" y="123"/>
                  </a:moveTo>
                  <a:lnTo>
                    <a:pt x="113" y="123"/>
                  </a:lnTo>
                  <a:lnTo>
                    <a:pt x="25" y="116"/>
                  </a:lnTo>
                  <a:lnTo>
                    <a:pt x="0" y="116"/>
                  </a:lnTo>
                  <a:lnTo>
                    <a:pt x="0" y="108"/>
                  </a:lnTo>
                  <a:lnTo>
                    <a:pt x="7" y="100"/>
                  </a:lnTo>
                  <a:lnTo>
                    <a:pt x="46" y="87"/>
                  </a:lnTo>
                  <a:lnTo>
                    <a:pt x="101" y="80"/>
                  </a:lnTo>
                  <a:lnTo>
                    <a:pt x="122" y="63"/>
                  </a:lnTo>
                  <a:lnTo>
                    <a:pt x="113" y="51"/>
                  </a:lnTo>
                  <a:lnTo>
                    <a:pt x="84" y="42"/>
                  </a:lnTo>
                  <a:lnTo>
                    <a:pt x="46" y="6"/>
                  </a:lnTo>
                  <a:lnTo>
                    <a:pt x="46" y="0"/>
                  </a:lnTo>
                  <a:lnTo>
                    <a:pt x="54" y="0"/>
                  </a:lnTo>
                  <a:lnTo>
                    <a:pt x="84" y="0"/>
                  </a:lnTo>
                  <a:lnTo>
                    <a:pt x="122" y="6"/>
                  </a:lnTo>
                  <a:lnTo>
                    <a:pt x="139" y="14"/>
                  </a:lnTo>
                  <a:lnTo>
                    <a:pt x="160" y="14"/>
                  </a:lnTo>
                  <a:lnTo>
                    <a:pt x="197" y="6"/>
                  </a:lnTo>
                  <a:lnTo>
                    <a:pt x="244" y="0"/>
                  </a:lnTo>
                  <a:lnTo>
                    <a:pt x="274" y="6"/>
                  </a:lnTo>
                  <a:lnTo>
                    <a:pt x="291" y="14"/>
                  </a:lnTo>
                  <a:lnTo>
                    <a:pt x="329" y="42"/>
                  </a:lnTo>
                  <a:lnTo>
                    <a:pt x="359" y="72"/>
                  </a:lnTo>
                  <a:lnTo>
                    <a:pt x="366" y="87"/>
                  </a:lnTo>
                  <a:lnTo>
                    <a:pt x="366" y="100"/>
                  </a:lnTo>
                  <a:lnTo>
                    <a:pt x="359" y="100"/>
                  </a:lnTo>
                  <a:lnTo>
                    <a:pt x="329" y="100"/>
                  </a:lnTo>
                  <a:lnTo>
                    <a:pt x="253" y="100"/>
                  </a:lnTo>
                  <a:lnTo>
                    <a:pt x="227" y="108"/>
                  </a:lnTo>
                  <a:lnTo>
                    <a:pt x="214" y="116"/>
                  </a:lnTo>
                  <a:lnTo>
                    <a:pt x="214" y="123"/>
                  </a:lnTo>
                  <a:lnTo>
                    <a:pt x="214" y="123"/>
                  </a:lnTo>
                </a:path>
              </a:pathLst>
            </a:custGeom>
            <a:solidFill>
              <a:srgbClr val="FFFF00"/>
            </a:solidFill>
            <a:ln w="11160">
              <a:solidFill>
                <a:srgbClr val="FF6633"/>
              </a:solidFill>
              <a:round/>
              <a:headEnd/>
              <a:tailEnd/>
            </a:ln>
          </p:spPr>
          <p:txBody>
            <a:bodyPr wrap="none" anchor="ctr"/>
            <a:lstStyle/>
            <a:p>
              <a:endParaRPr lang="ja-JP" altLang="en-US"/>
            </a:p>
          </p:txBody>
        </p:sp>
        <p:sp>
          <p:nvSpPr>
            <p:cNvPr id="43" name="Freeform 166"/>
            <p:cNvSpPr>
              <a:spLocks noChangeArrowheads="1"/>
            </p:cNvSpPr>
            <p:nvPr/>
          </p:nvSpPr>
          <p:spPr bwMode="auto">
            <a:xfrm>
              <a:off x="4534" y="2207"/>
              <a:ext cx="26" cy="6"/>
            </a:xfrm>
            <a:custGeom>
              <a:avLst/>
              <a:gdLst/>
              <a:ahLst/>
              <a:cxnLst>
                <a:cxn ang="0">
                  <a:pos x="16" y="0"/>
                </a:cxn>
                <a:cxn ang="0">
                  <a:pos x="67" y="0"/>
                </a:cxn>
                <a:cxn ang="0">
                  <a:pos x="105" y="8"/>
                </a:cxn>
                <a:cxn ang="0">
                  <a:pos x="114" y="17"/>
                </a:cxn>
                <a:cxn ang="0">
                  <a:pos x="83" y="26"/>
                </a:cxn>
                <a:cxn ang="0">
                  <a:pos x="7" y="26"/>
                </a:cxn>
                <a:cxn ang="0">
                  <a:pos x="0" y="17"/>
                </a:cxn>
                <a:cxn ang="0">
                  <a:pos x="7" y="8"/>
                </a:cxn>
                <a:cxn ang="0">
                  <a:pos x="16" y="0"/>
                </a:cxn>
                <a:cxn ang="0">
                  <a:pos x="16" y="0"/>
                </a:cxn>
              </a:cxnLst>
              <a:rect l="0" t="0" r="r" b="b"/>
              <a:pathLst>
                <a:path w="115" h="27">
                  <a:moveTo>
                    <a:pt x="16" y="0"/>
                  </a:moveTo>
                  <a:lnTo>
                    <a:pt x="67" y="0"/>
                  </a:lnTo>
                  <a:lnTo>
                    <a:pt x="105" y="8"/>
                  </a:lnTo>
                  <a:lnTo>
                    <a:pt x="114" y="17"/>
                  </a:lnTo>
                  <a:lnTo>
                    <a:pt x="83" y="26"/>
                  </a:lnTo>
                  <a:lnTo>
                    <a:pt x="7" y="26"/>
                  </a:lnTo>
                  <a:lnTo>
                    <a:pt x="0" y="17"/>
                  </a:lnTo>
                  <a:lnTo>
                    <a:pt x="7" y="8"/>
                  </a:lnTo>
                  <a:lnTo>
                    <a:pt x="16" y="0"/>
                  </a:lnTo>
                  <a:lnTo>
                    <a:pt x="16"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44" name="Freeform 167"/>
            <p:cNvSpPr>
              <a:spLocks noChangeArrowheads="1"/>
            </p:cNvSpPr>
            <p:nvPr/>
          </p:nvSpPr>
          <p:spPr bwMode="auto">
            <a:xfrm>
              <a:off x="3801" y="1678"/>
              <a:ext cx="46" cy="43"/>
            </a:xfrm>
            <a:custGeom>
              <a:avLst/>
              <a:gdLst/>
              <a:ahLst/>
              <a:cxnLst>
                <a:cxn ang="0">
                  <a:pos x="29" y="0"/>
                </a:cxn>
                <a:cxn ang="0">
                  <a:pos x="97" y="51"/>
                </a:cxn>
                <a:cxn ang="0">
                  <a:pos x="135" y="100"/>
                </a:cxn>
                <a:cxn ang="0">
                  <a:pos x="189" y="160"/>
                </a:cxn>
                <a:cxn ang="0">
                  <a:pos x="202" y="181"/>
                </a:cxn>
                <a:cxn ang="0">
                  <a:pos x="202" y="189"/>
                </a:cxn>
                <a:cxn ang="0">
                  <a:pos x="189" y="189"/>
                </a:cxn>
                <a:cxn ang="0">
                  <a:pos x="164" y="189"/>
                </a:cxn>
                <a:cxn ang="0">
                  <a:pos x="126" y="173"/>
                </a:cxn>
                <a:cxn ang="0">
                  <a:pos x="114" y="160"/>
                </a:cxn>
                <a:cxn ang="0">
                  <a:pos x="105" y="152"/>
                </a:cxn>
                <a:cxn ang="0">
                  <a:pos x="76" y="124"/>
                </a:cxn>
                <a:cxn ang="0">
                  <a:pos x="37" y="108"/>
                </a:cxn>
                <a:cxn ang="0">
                  <a:pos x="21" y="79"/>
                </a:cxn>
                <a:cxn ang="0">
                  <a:pos x="13" y="64"/>
                </a:cxn>
                <a:cxn ang="0">
                  <a:pos x="0" y="36"/>
                </a:cxn>
                <a:cxn ang="0">
                  <a:pos x="13" y="7"/>
                </a:cxn>
                <a:cxn ang="0">
                  <a:pos x="21" y="0"/>
                </a:cxn>
                <a:cxn ang="0">
                  <a:pos x="29" y="0"/>
                </a:cxn>
                <a:cxn ang="0">
                  <a:pos x="29" y="0"/>
                </a:cxn>
              </a:cxnLst>
              <a:rect l="0" t="0" r="r" b="b"/>
              <a:pathLst>
                <a:path w="203" h="190">
                  <a:moveTo>
                    <a:pt x="29" y="0"/>
                  </a:moveTo>
                  <a:lnTo>
                    <a:pt x="97" y="51"/>
                  </a:lnTo>
                  <a:lnTo>
                    <a:pt x="135" y="100"/>
                  </a:lnTo>
                  <a:lnTo>
                    <a:pt x="189" y="160"/>
                  </a:lnTo>
                  <a:lnTo>
                    <a:pt x="202" y="181"/>
                  </a:lnTo>
                  <a:lnTo>
                    <a:pt x="202" y="189"/>
                  </a:lnTo>
                  <a:lnTo>
                    <a:pt x="189" y="189"/>
                  </a:lnTo>
                  <a:lnTo>
                    <a:pt x="164" y="189"/>
                  </a:lnTo>
                  <a:lnTo>
                    <a:pt x="126" y="173"/>
                  </a:lnTo>
                  <a:lnTo>
                    <a:pt x="114" y="160"/>
                  </a:lnTo>
                  <a:lnTo>
                    <a:pt x="105" y="152"/>
                  </a:lnTo>
                  <a:lnTo>
                    <a:pt x="76" y="124"/>
                  </a:lnTo>
                  <a:lnTo>
                    <a:pt x="37" y="108"/>
                  </a:lnTo>
                  <a:lnTo>
                    <a:pt x="21" y="79"/>
                  </a:lnTo>
                  <a:lnTo>
                    <a:pt x="13" y="64"/>
                  </a:lnTo>
                  <a:lnTo>
                    <a:pt x="0" y="36"/>
                  </a:lnTo>
                  <a:lnTo>
                    <a:pt x="13" y="7"/>
                  </a:lnTo>
                  <a:lnTo>
                    <a:pt x="21" y="0"/>
                  </a:lnTo>
                  <a:lnTo>
                    <a:pt x="29" y="0"/>
                  </a:lnTo>
                  <a:lnTo>
                    <a:pt x="29" y="0"/>
                  </a:lnTo>
                </a:path>
              </a:pathLst>
            </a:custGeom>
            <a:solidFill>
              <a:srgbClr val="FFFF00"/>
            </a:solidFill>
            <a:ln w="11160">
              <a:solidFill>
                <a:srgbClr val="FF6633"/>
              </a:solidFill>
              <a:round/>
              <a:headEnd/>
              <a:tailEnd/>
            </a:ln>
          </p:spPr>
          <p:txBody>
            <a:bodyPr wrap="none" anchor="ctr"/>
            <a:lstStyle/>
            <a:p>
              <a:endParaRPr lang="ja-JP" altLang="en-US"/>
            </a:p>
          </p:txBody>
        </p:sp>
        <p:sp>
          <p:nvSpPr>
            <p:cNvPr id="45" name="Freeform 168"/>
            <p:cNvSpPr>
              <a:spLocks noChangeArrowheads="1"/>
            </p:cNvSpPr>
            <p:nvPr/>
          </p:nvSpPr>
          <p:spPr bwMode="auto">
            <a:xfrm>
              <a:off x="3754" y="1616"/>
              <a:ext cx="16" cy="44"/>
            </a:xfrm>
            <a:custGeom>
              <a:avLst/>
              <a:gdLst/>
              <a:ahLst/>
              <a:cxnLst>
                <a:cxn ang="0">
                  <a:pos x="0" y="0"/>
                </a:cxn>
                <a:cxn ang="0">
                  <a:pos x="30" y="12"/>
                </a:cxn>
                <a:cxn ang="0">
                  <a:pos x="55" y="12"/>
                </a:cxn>
                <a:cxn ang="0">
                  <a:pos x="69" y="12"/>
                </a:cxn>
                <a:cxn ang="0">
                  <a:pos x="55" y="27"/>
                </a:cxn>
                <a:cxn ang="0">
                  <a:pos x="38" y="56"/>
                </a:cxn>
                <a:cxn ang="0">
                  <a:pos x="38" y="92"/>
                </a:cxn>
                <a:cxn ang="0">
                  <a:pos x="38" y="120"/>
                </a:cxn>
                <a:cxn ang="0">
                  <a:pos x="55" y="145"/>
                </a:cxn>
                <a:cxn ang="0">
                  <a:pos x="55" y="172"/>
                </a:cxn>
                <a:cxn ang="0">
                  <a:pos x="55" y="180"/>
                </a:cxn>
                <a:cxn ang="0">
                  <a:pos x="47" y="193"/>
                </a:cxn>
                <a:cxn ang="0">
                  <a:pos x="30" y="165"/>
                </a:cxn>
                <a:cxn ang="0">
                  <a:pos x="17" y="120"/>
                </a:cxn>
                <a:cxn ang="0">
                  <a:pos x="9" y="64"/>
                </a:cxn>
                <a:cxn ang="0">
                  <a:pos x="0" y="0"/>
                </a:cxn>
                <a:cxn ang="0">
                  <a:pos x="0" y="0"/>
                </a:cxn>
              </a:cxnLst>
              <a:rect l="0" t="0" r="r" b="b"/>
              <a:pathLst>
                <a:path w="70" h="194">
                  <a:moveTo>
                    <a:pt x="0" y="0"/>
                  </a:moveTo>
                  <a:lnTo>
                    <a:pt x="30" y="12"/>
                  </a:lnTo>
                  <a:lnTo>
                    <a:pt x="55" y="12"/>
                  </a:lnTo>
                  <a:lnTo>
                    <a:pt x="69" y="12"/>
                  </a:lnTo>
                  <a:lnTo>
                    <a:pt x="55" y="27"/>
                  </a:lnTo>
                  <a:lnTo>
                    <a:pt x="38" y="56"/>
                  </a:lnTo>
                  <a:lnTo>
                    <a:pt x="38" y="92"/>
                  </a:lnTo>
                  <a:lnTo>
                    <a:pt x="38" y="120"/>
                  </a:lnTo>
                  <a:lnTo>
                    <a:pt x="55" y="145"/>
                  </a:lnTo>
                  <a:lnTo>
                    <a:pt x="55" y="172"/>
                  </a:lnTo>
                  <a:lnTo>
                    <a:pt x="55" y="180"/>
                  </a:lnTo>
                  <a:lnTo>
                    <a:pt x="47" y="193"/>
                  </a:lnTo>
                  <a:lnTo>
                    <a:pt x="30" y="165"/>
                  </a:lnTo>
                  <a:lnTo>
                    <a:pt x="17" y="120"/>
                  </a:lnTo>
                  <a:lnTo>
                    <a:pt x="9" y="64"/>
                  </a:lnTo>
                  <a:lnTo>
                    <a:pt x="0" y="0"/>
                  </a:lnTo>
                  <a:lnTo>
                    <a:pt x="0"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46" name="Freeform 169"/>
            <p:cNvSpPr>
              <a:spLocks noChangeArrowheads="1"/>
            </p:cNvSpPr>
            <p:nvPr/>
          </p:nvSpPr>
          <p:spPr bwMode="auto">
            <a:xfrm>
              <a:off x="3737" y="1545"/>
              <a:ext cx="13" cy="14"/>
            </a:xfrm>
            <a:custGeom>
              <a:avLst/>
              <a:gdLst/>
              <a:ahLst/>
              <a:cxnLst>
                <a:cxn ang="0">
                  <a:pos x="0" y="7"/>
                </a:cxn>
                <a:cxn ang="0">
                  <a:pos x="16" y="0"/>
                </a:cxn>
                <a:cxn ang="0">
                  <a:pos x="39" y="0"/>
                </a:cxn>
                <a:cxn ang="0">
                  <a:pos x="47" y="7"/>
                </a:cxn>
                <a:cxn ang="0">
                  <a:pos x="56" y="16"/>
                </a:cxn>
                <a:cxn ang="0">
                  <a:pos x="47" y="53"/>
                </a:cxn>
                <a:cxn ang="0">
                  <a:pos x="39" y="61"/>
                </a:cxn>
                <a:cxn ang="0">
                  <a:pos x="16" y="53"/>
                </a:cxn>
                <a:cxn ang="0">
                  <a:pos x="7" y="45"/>
                </a:cxn>
                <a:cxn ang="0">
                  <a:pos x="0" y="24"/>
                </a:cxn>
                <a:cxn ang="0">
                  <a:pos x="0" y="7"/>
                </a:cxn>
                <a:cxn ang="0">
                  <a:pos x="0" y="7"/>
                </a:cxn>
              </a:cxnLst>
              <a:rect l="0" t="0" r="r" b="b"/>
              <a:pathLst>
                <a:path w="57" h="62">
                  <a:moveTo>
                    <a:pt x="0" y="7"/>
                  </a:moveTo>
                  <a:lnTo>
                    <a:pt x="16" y="0"/>
                  </a:lnTo>
                  <a:lnTo>
                    <a:pt x="39" y="0"/>
                  </a:lnTo>
                  <a:lnTo>
                    <a:pt x="47" y="7"/>
                  </a:lnTo>
                  <a:lnTo>
                    <a:pt x="56" y="16"/>
                  </a:lnTo>
                  <a:lnTo>
                    <a:pt x="47" y="53"/>
                  </a:lnTo>
                  <a:lnTo>
                    <a:pt x="39" y="61"/>
                  </a:lnTo>
                  <a:lnTo>
                    <a:pt x="16" y="53"/>
                  </a:lnTo>
                  <a:lnTo>
                    <a:pt x="7" y="45"/>
                  </a:lnTo>
                  <a:lnTo>
                    <a:pt x="0" y="24"/>
                  </a:lnTo>
                  <a:lnTo>
                    <a:pt x="0" y="7"/>
                  </a:lnTo>
                  <a:lnTo>
                    <a:pt x="0" y="7"/>
                  </a:lnTo>
                </a:path>
              </a:pathLst>
            </a:custGeom>
            <a:solidFill>
              <a:srgbClr val="82D0E3"/>
            </a:solidFill>
            <a:ln w="11160">
              <a:solidFill>
                <a:srgbClr val="FF6633"/>
              </a:solidFill>
              <a:round/>
              <a:headEnd/>
              <a:tailEnd/>
            </a:ln>
          </p:spPr>
          <p:txBody>
            <a:bodyPr wrap="none" anchor="ctr"/>
            <a:lstStyle/>
            <a:p>
              <a:endParaRPr lang="ja-JP" altLang="en-US"/>
            </a:p>
          </p:txBody>
        </p:sp>
        <p:sp>
          <p:nvSpPr>
            <p:cNvPr id="47" name="Freeform 170"/>
            <p:cNvSpPr>
              <a:spLocks noChangeArrowheads="1"/>
            </p:cNvSpPr>
            <p:nvPr/>
          </p:nvSpPr>
          <p:spPr bwMode="auto">
            <a:xfrm>
              <a:off x="3756" y="1554"/>
              <a:ext cx="9" cy="22"/>
            </a:xfrm>
            <a:custGeom>
              <a:avLst/>
              <a:gdLst/>
              <a:ahLst/>
              <a:cxnLst>
                <a:cxn ang="0">
                  <a:pos x="0" y="0"/>
                </a:cxn>
                <a:cxn ang="0">
                  <a:pos x="30" y="15"/>
                </a:cxn>
                <a:cxn ang="0">
                  <a:pos x="39" y="23"/>
                </a:cxn>
                <a:cxn ang="0">
                  <a:pos x="39" y="44"/>
                </a:cxn>
                <a:cxn ang="0">
                  <a:pos x="22" y="81"/>
                </a:cxn>
                <a:cxn ang="0">
                  <a:pos x="8" y="96"/>
                </a:cxn>
                <a:cxn ang="0">
                  <a:pos x="8" y="81"/>
                </a:cxn>
                <a:cxn ang="0">
                  <a:pos x="0" y="23"/>
                </a:cxn>
                <a:cxn ang="0">
                  <a:pos x="0" y="0"/>
                </a:cxn>
                <a:cxn ang="0">
                  <a:pos x="0" y="0"/>
                </a:cxn>
              </a:cxnLst>
              <a:rect l="0" t="0" r="r" b="b"/>
              <a:pathLst>
                <a:path w="40" h="97">
                  <a:moveTo>
                    <a:pt x="0" y="0"/>
                  </a:moveTo>
                  <a:lnTo>
                    <a:pt x="30" y="15"/>
                  </a:lnTo>
                  <a:lnTo>
                    <a:pt x="39" y="23"/>
                  </a:lnTo>
                  <a:lnTo>
                    <a:pt x="39" y="44"/>
                  </a:lnTo>
                  <a:lnTo>
                    <a:pt x="22" y="81"/>
                  </a:lnTo>
                  <a:lnTo>
                    <a:pt x="8" y="96"/>
                  </a:lnTo>
                  <a:lnTo>
                    <a:pt x="8" y="81"/>
                  </a:lnTo>
                  <a:lnTo>
                    <a:pt x="0" y="23"/>
                  </a:lnTo>
                  <a:lnTo>
                    <a:pt x="0" y="0"/>
                  </a:lnTo>
                  <a:lnTo>
                    <a:pt x="0"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48" name="Freeform 171"/>
            <p:cNvSpPr>
              <a:spLocks noChangeArrowheads="1"/>
            </p:cNvSpPr>
            <p:nvPr/>
          </p:nvSpPr>
          <p:spPr bwMode="auto">
            <a:xfrm>
              <a:off x="3762" y="1584"/>
              <a:ext cx="11" cy="23"/>
            </a:xfrm>
            <a:custGeom>
              <a:avLst/>
              <a:gdLst/>
              <a:ahLst/>
              <a:cxnLst>
                <a:cxn ang="0">
                  <a:pos x="17" y="0"/>
                </a:cxn>
                <a:cxn ang="0">
                  <a:pos x="38" y="29"/>
                </a:cxn>
                <a:cxn ang="0">
                  <a:pos x="48" y="36"/>
                </a:cxn>
                <a:cxn ang="0">
                  <a:pos x="38" y="57"/>
                </a:cxn>
                <a:cxn ang="0">
                  <a:pos x="30" y="101"/>
                </a:cxn>
                <a:cxn ang="0">
                  <a:pos x="17" y="101"/>
                </a:cxn>
                <a:cxn ang="0">
                  <a:pos x="9" y="85"/>
                </a:cxn>
                <a:cxn ang="0">
                  <a:pos x="0" y="49"/>
                </a:cxn>
                <a:cxn ang="0">
                  <a:pos x="0" y="29"/>
                </a:cxn>
                <a:cxn ang="0">
                  <a:pos x="17" y="0"/>
                </a:cxn>
                <a:cxn ang="0">
                  <a:pos x="17" y="0"/>
                </a:cxn>
              </a:cxnLst>
              <a:rect l="0" t="0" r="r" b="b"/>
              <a:pathLst>
                <a:path w="49" h="102">
                  <a:moveTo>
                    <a:pt x="17" y="0"/>
                  </a:moveTo>
                  <a:lnTo>
                    <a:pt x="38" y="29"/>
                  </a:lnTo>
                  <a:lnTo>
                    <a:pt x="48" y="36"/>
                  </a:lnTo>
                  <a:lnTo>
                    <a:pt x="38" y="57"/>
                  </a:lnTo>
                  <a:lnTo>
                    <a:pt x="30" y="101"/>
                  </a:lnTo>
                  <a:lnTo>
                    <a:pt x="17" y="101"/>
                  </a:lnTo>
                  <a:lnTo>
                    <a:pt x="9" y="85"/>
                  </a:lnTo>
                  <a:lnTo>
                    <a:pt x="0" y="49"/>
                  </a:lnTo>
                  <a:lnTo>
                    <a:pt x="0" y="29"/>
                  </a:lnTo>
                  <a:lnTo>
                    <a:pt x="17" y="0"/>
                  </a:lnTo>
                  <a:lnTo>
                    <a:pt x="17"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49" name="Freeform 172"/>
            <p:cNvSpPr>
              <a:spLocks noChangeArrowheads="1"/>
            </p:cNvSpPr>
            <p:nvPr/>
          </p:nvSpPr>
          <p:spPr bwMode="auto">
            <a:xfrm>
              <a:off x="3743" y="1564"/>
              <a:ext cx="11" cy="15"/>
            </a:xfrm>
            <a:custGeom>
              <a:avLst/>
              <a:gdLst/>
              <a:ahLst/>
              <a:cxnLst>
                <a:cxn ang="0">
                  <a:pos x="0" y="0"/>
                </a:cxn>
                <a:cxn ang="0">
                  <a:pos x="40" y="44"/>
                </a:cxn>
                <a:cxn ang="0">
                  <a:pos x="48" y="65"/>
                </a:cxn>
                <a:cxn ang="0">
                  <a:pos x="18" y="52"/>
                </a:cxn>
                <a:cxn ang="0">
                  <a:pos x="0" y="36"/>
                </a:cxn>
                <a:cxn ang="0">
                  <a:pos x="0" y="16"/>
                </a:cxn>
                <a:cxn ang="0">
                  <a:pos x="0" y="0"/>
                </a:cxn>
                <a:cxn ang="0">
                  <a:pos x="0" y="0"/>
                </a:cxn>
              </a:cxnLst>
              <a:rect l="0" t="0" r="r" b="b"/>
              <a:pathLst>
                <a:path w="49" h="66">
                  <a:moveTo>
                    <a:pt x="0" y="0"/>
                  </a:moveTo>
                  <a:lnTo>
                    <a:pt x="40" y="44"/>
                  </a:lnTo>
                  <a:lnTo>
                    <a:pt x="48" y="65"/>
                  </a:lnTo>
                  <a:lnTo>
                    <a:pt x="18" y="52"/>
                  </a:lnTo>
                  <a:lnTo>
                    <a:pt x="0" y="36"/>
                  </a:lnTo>
                  <a:lnTo>
                    <a:pt x="0" y="16"/>
                  </a:lnTo>
                  <a:lnTo>
                    <a:pt x="0" y="0"/>
                  </a:lnTo>
                  <a:lnTo>
                    <a:pt x="0"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50" name="Freeform 173"/>
            <p:cNvSpPr>
              <a:spLocks noChangeArrowheads="1"/>
            </p:cNvSpPr>
            <p:nvPr/>
          </p:nvSpPr>
          <p:spPr bwMode="auto">
            <a:xfrm>
              <a:off x="3352" y="1604"/>
              <a:ext cx="28" cy="11"/>
            </a:xfrm>
            <a:custGeom>
              <a:avLst/>
              <a:gdLst/>
              <a:ahLst/>
              <a:cxnLst>
                <a:cxn ang="0">
                  <a:pos x="0" y="48"/>
                </a:cxn>
                <a:cxn ang="0">
                  <a:pos x="39" y="18"/>
                </a:cxn>
                <a:cxn ang="0">
                  <a:pos x="84" y="0"/>
                </a:cxn>
                <a:cxn ang="0">
                  <a:pos x="123" y="0"/>
                </a:cxn>
                <a:cxn ang="0">
                  <a:pos x="115" y="9"/>
                </a:cxn>
                <a:cxn ang="0">
                  <a:pos x="77" y="39"/>
                </a:cxn>
                <a:cxn ang="0">
                  <a:pos x="39" y="48"/>
                </a:cxn>
                <a:cxn ang="0">
                  <a:pos x="0" y="48"/>
                </a:cxn>
                <a:cxn ang="0">
                  <a:pos x="0" y="48"/>
                </a:cxn>
              </a:cxnLst>
              <a:rect l="0" t="0" r="r" b="b"/>
              <a:pathLst>
                <a:path w="124" h="49">
                  <a:moveTo>
                    <a:pt x="0" y="48"/>
                  </a:moveTo>
                  <a:lnTo>
                    <a:pt x="39" y="18"/>
                  </a:lnTo>
                  <a:lnTo>
                    <a:pt x="84" y="0"/>
                  </a:lnTo>
                  <a:lnTo>
                    <a:pt x="123" y="0"/>
                  </a:lnTo>
                  <a:lnTo>
                    <a:pt x="115" y="9"/>
                  </a:lnTo>
                  <a:lnTo>
                    <a:pt x="77" y="39"/>
                  </a:lnTo>
                  <a:lnTo>
                    <a:pt x="39" y="48"/>
                  </a:lnTo>
                  <a:lnTo>
                    <a:pt x="0" y="48"/>
                  </a:lnTo>
                  <a:lnTo>
                    <a:pt x="0" y="48"/>
                  </a:lnTo>
                </a:path>
              </a:pathLst>
            </a:custGeom>
            <a:solidFill>
              <a:srgbClr val="82D0E3"/>
            </a:solidFill>
            <a:ln w="11160">
              <a:solidFill>
                <a:srgbClr val="FF6633"/>
              </a:solidFill>
              <a:round/>
              <a:headEnd/>
              <a:tailEnd/>
            </a:ln>
          </p:spPr>
          <p:txBody>
            <a:bodyPr wrap="none" anchor="ctr"/>
            <a:lstStyle/>
            <a:p>
              <a:endParaRPr lang="ja-JP" altLang="en-US"/>
            </a:p>
          </p:txBody>
        </p:sp>
        <p:sp>
          <p:nvSpPr>
            <p:cNvPr id="51" name="Freeform 174"/>
            <p:cNvSpPr>
              <a:spLocks noChangeArrowheads="1"/>
            </p:cNvSpPr>
            <p:nvPr/>
          </p:nvSpPr>
          <p:spPr bwMode="auto">
            <a:xfrm>
              <a:off x="3337" y="1619"/>
              <a:ext cx="12" cy="4"/>
            </a:xfrm>
            <a:custGeom>
              <a:avLst/>
              <a:gdLst/>
              <a:ahLst/>
              <a:cxnLst>
                <a:cxn ang="0">
                  <a:pos x="0" y="0"/>
                </a:cxn>
                <a:cxn ang="0">
                  <a:pos x="39" y="0"/>
                </a:cxn>
                <a:cxn ang="0">
                  <a:pos x="52" y="0"/>
                </a:cxn>
                <a:cxn ang="0">
                  <a:pos x="52" y="8"/>
                </a:cxn>
                <a:cxn ang="0">
                  <a:pos x="39" y="17"/>
                </a:cxn>
                <a:cxn ang="0">
                  <a:pos x="21" y="8"/>
                </a:cxn>
                <a:cxn ang="0">
                  <a:pos x="0" y="0"/>
                </a:cxn>
                <a:cxn ang="0">
                  <a:pos x="0" y="0"/>
                </a:cxn>
              </a:cxnLst>
              <a:rect l="0" t="0" r="r" b="b"/>
              <a:pathLst>
                <a:path w="53" h="18">
                  <a:moveTo>
                    <a:pt x="0" y="0"/>
                  </a:moveTo>
                  <a:lnTo>
                    <a:pt x="39" y="0"/>
                  </a:lnTo>
                  <a:lnTo>
                    <a:pt x="52" y="0"/>
                  </a:lnTo>
                  <a:lnTo>
                    <a:pt x="52" y="8"/>
                  </a:lnTo>
                  <a:lnTo>
                    <a:pt x="39" y="17"/>
                  </a:lnTo>
                  <a:lnTo>
                    <a:pt x="21" y="8"/>
                  </a:lnTo>
                  <a:lnTo>
                    <a:pt x="0" y="0"/>
                  </a:lnTo>
                  <a:lnTo>
                    <a:pt x="0"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52" name="Freeform 175"/>
            <p:cNvSpPr>
              <a:spLocks noChangeArrowheads="1"/>
            </p:cNvSpPr>
            <p:nvPr/>
          </p:nvSpPr>
          <p:spPr bwMode="auto">
            <a:xfrm>
              <a:off x="3314" y="1631"/>
              <a:ext cx="23" cy="8"/>
            </a:xfrm>
            <a:custGeom>
              <a:avLst/>
              <a:gdLst/>
              <a:ahLst/>
              <a:cxnLst>
                <a:cxn ang="0">
                  <a:pos x="45" y="0"/>
                </a:cxn>
                <a:cxn ang="0">
                  <a:pos x="83" y="0"/>
                </a:cxn>
                <a:cxn ang="0">
                  <a:pos x="101" y="0"/>
                </a:cxn>
                <a:cxn ang="0">
                  <a:pos x="101" y="8"/>
                </a:cxn>
                <a:cxn ang="0">
                  <a:pos x="75" y="28"/>
                </a:cxn>
                <a:cxn ang="0">
                  <a:pos x="37" y="36"/>
                </a:cxn>
                <a:cxn ang="0">
                  <a:pos x="7" y="36"/>
                </a:cxn>
                <a:cxn ang="0">
                  <a:pos x="0" y="36"/>
                </a:cxn>
                <a:cxn ang="0">
                  <a:pos x="0" y="20"/>
                </a:cxn>
                <a:cxn ang="0">
                  <a:pos x="37" y="8"/>
                </a:cxn>
                <a:cxn ang="0">
                  <a:pos x="45" y="0"/>
                </a:cxn>
                <a:cxn ang="0">
                  <a:pos x="45" y="0"/>
                </a:cxn>
              </a:cxnLst>
              <a:rect l="0" t="0" r="r" b="b"/>
              <a:pathLst>
                <a:path w="102" h="37">
                  <a:moveTo>
                    <a:pt x="45" y="0"/>
                  </a:moveTo>
                  <a:lnTo>
                    <a:pt x="83" y="0"/>
                  </a:lnTo>
                  <a:lnTo>
                    <a:pt x="101" y="0"/>
                  </a:lnTo>
                  <a:lnTo>
                    <a:pt x="101" y="8"/>
                  </a:lnTo>
                  <a:lnTo>
                    <a:pt x="75" y="28"/>
                  </a:lnTo>
                  <a:lnTo>
                    <a:pt x="37" y="36"/>
                  </a:lnTo>
                  <a:lnTo>
                    <a:pt x="7" y="36"/>
                  </a:lnTo>
                  <a:lnTo>
                    <a:pt x="0" y="36"/>
                  </a:lnTo>
                  <a:lnTo>
                    <a:pt x="0" y="20"/>
                  </a:lnTo>
                  <a:lnTo>
                    <a:pt x="37" y="8"/>
                  </a:lnTo>
                  <a:lnTo>
                    <a:pt x="45" y="0"/>
                  </a:lnTo>
                  <a:lnTo>
                    <a:pt x="45" y="0"/>
                  </a:lnTo>
                </a:path>
              </a:pathLst>
            </a:custGeom>
            <a:solidFill>
              <a:srgbClr val="82D0E3"/>
            </a:solidFill>
            <a:ln w="11160">
              <a:solidFill>
                <a:srgbClr val="FF6633"/>
              </a:solidFill>
              <a:round/>
              <a:headEnd/>
              <a:tailEnd/>
            </a:ln>
          </p:spPr>
          <p:txBody>
            <a:bodyPr wrap="none" anchor="ctr"/>
            <a:lstStyle/>
            <a:p>
              <a:endParaRPr lang="ja-JP" altLang="en-US"/>
            </a:p>
          </p:txBody>
        </p:sp>
        <p:sp>
          <p:nvSpPr>
            <p:cNvPr id="53" name="Freeform 176"/>
            <p:cNvSpPr>
              <a:spLocks noChangeArrowheads="1"/>
            </p:cNvSpPr>
            <p:nvPr/>
          </p:nvSpPr>
          <p:spPr bwMode="auto">
            <a:xfrm>
              <a:off x="3327" y="2204"/>
              <a:ext cx="26" cy="11"/>
            </a:xfrm>
            <a:custGeom>
              <a:avLst/>
              <a:gdLst/>
              <a:ahLst/>
              <a:cxnLst>
                <a:cxn ang="0">
                  <a:pos x="59" y="12"/>
                </a:cxn>
                <a:cxn ang="0">
                  <a:pos x="84" y="0"/>
                </a:cxn>
                <a:cxn ang="0">
                  <a:pos x="106" y="12"/>
                </a:cxn>
                <a:cxn ang="0">
                  <a:pos x="114" y="12"/>
                </a:cxn>
                <a:cxn ang="0">
                  <a:pos x="106" y="20"/>
                </a:cxn>
                <a:cxn ang="0">
                  <a:pos x="84" y="28"/>
                </a:cxn>
                <a:cxn ang="0">
                  <a:pos x="46" y="49"/>
                </a:cxn>
                <a:cxn ang="0">
                  <a:pos x="21" y="49"/>
                </a:cxn>
                <a:cxn ang="0">
                  <a:pos x="0" y="36"/>
                </a:cxn>
                <a:cxn ang="0">
                  <a:pos x="8" y="28"/>
                </a:cxn>
                <a:cxn ang="0">
                  <a:pos x="38" y="12"/>
                </a:cxn>
                <a:cxn ang="0">
                  <a:pos x="59" y="12"/>
                </a:cxn>
                <a:cxn ang="0">
                  <a:pos x="59" y="12"/>
                </a:cxn>
              </a:cxnLst>
              <a:rect l="0" t="0" r="r" b="b"/>
              <a:pathLst>
                <a:path w="115" h="50">
                  <a:moveTo>
                    <a:pt x="59" y="12"/>
                  </a:moveTo>
                  <a:lnTo>
                    <a:pt x="84" y="0"/>
                  </a:lnTo>
                  <a:lnTo>
                    <a:pt x="106" y="12"/>
                  </a:lnTo>
                  <a:lnTo>
                    <a:pt x="114" y="12"/>
                  </a:lnTo>
                  <a:lnTo>
                    <a:pt x="106" y="20"/>
                  </a:lnTo>
                  <a:lnTo>
                    <a:pt x="84" y="28"/>
                  </a:lnTo>
                  <a:lnTo>
                    <a:pt x="46" y="49"/>
                  </a:lnTo>
                  <a:lnTo>
                    <a:pt x="21" y="49"/>
                  </a:lnTo>
                  <a:lnTo>
                    <a:pt x="0" y="36"/>
                  </a:lnTo>
                  <a:lnTo>
                    <a:pt x="8" y="28"/>
                  </a:lnTo>
                  <a:lnTo>
                    <a:pt x="38" y="12"/>
                  </a:lnTo>
                  <a:lnTo>
                    <a:pt x="59" y="12"/>
                  </a:lnTo>
                  <a:lnTo>
                    <a:pt x="59" y="12"/>
                  </a:lnTo>
                </a:path>
              </a:pathLst>
            </a:custGeom>
            <a:solidFill>
              <a:srgbClr val="82D0E3"/>
            </a:solidFill>
            <a:ln w="11160">
              <a:solidFill>
                <a:srgbClr val="FF6633"/>
              </a:solidFill>
              <a:round/>
              <a:headEnd/>
              <a:tailEnd/>
            </a:ln>
          </p:spPr>
          <p:txBody>
            <a:bodyPr wrap="none" anchor="ctr"/>
            <a:lstStyle/>
            <a:p>
              <a:endParaRPr lang="ja-JP" altLang="en-US"/>
            </a:p>
          </p:txBody>
        </p:sp>
        <p:sp>
          <p:nvSpPr>
            <p:cNvPr id="54" name="Freeform 177"/>
            <p:cNvSpPr>
              <a:spLocks noChangeArrowheads="1"/>
            </p:cNvSpPr>
            <p:nvPr/>
          </p:nvSpPr>
          <p:spPr bwMode="auto">
            <a:xfrm>
              <a:off x="3310" y="2191"/>
              <a:ext cx="22" cy="12"/>
            </a:xfrm>
            <a:custGeom>
              <a:avLst/>
              <a:gdLst/>
              <a:ahLst/>
              <a:cxnLst>
                <a:cxn ang="0">
                  <a:pos x="29" y="36"/>
                </a:cxn>
                <a:cxn ang="0">
                  <a:pos x="0" y="15"/>
                </a:cxn>
                <a:cxn ang="0">
                  <a:pos x="0" y="0"/>
                </a:cxn>
                <a:cxn ang="0">
                  <a:pos x="29" y="0"/>
                </a:cxn>
                <a:cxn ang="0">
                  <a:pos x="59" y="7"/>
                </a:cxn>
                <a:cxn ang="0">
                  <a:pos x="83" y="24"/>
                </a:cxn>
                <a:cxn ang="0">
                  <a:pos x="97" y="36"/>
                </a:cxn>
                <a:cxn ang="0">
                  <a:pos x="83" y="45"/>
                </a:cxn>
                <a:cxn ang="0">
                  <a:pos x="75" y="53"/>
                </a:cxn>
                <a:cxn ang="0">
                  <a:pos x="37" y="45"/>
                </a:cxn>
                <a:cxn ang="0">
                  <a:pos x="29" y="36"/>
                </a:cxn>
                <a:cxn ang="0">
                  <a:pos x="29" y="36"/>
                </a:cxn>
              </a:cxnLst>
              <a:rect l="0" t="0" r="r" b="b"/>
              <a:pathLst>
                <a:path w="98" h="54">
                  <a:moveTo>
                    <a:pt x="29" y="36"/>
                  </a:moveTo>
                  <a:lnTo>
                    <a:pt x="0" y="15"/>
                  </a:lnTo>
                  <a:lnTo>
                    <a:pt x="0" y="0"/>
                  </a:lnTo>
                  <a:lnTo>
                    <a:pt x="29" y="0"/>
                  </a:lnTo>
                  <a:lnTo>
                    <a:pt x="59" y="7"/>
                  </a:lnTo>
                  <a:lnTo>
                    <a:pt x="83" y="24"/>
                  </a:lnTo>
                  <a:lnTo>
                    <a:pt x="97" y="36"/>
                  </a:lnTo>
                  <a:lnTo>
                    <a:pt x="83" y="45"/>
                  </a:lnTo>
                  <a:lnTo>
                    <a:pt x="75" y="53"/>
                  </a:lnTo>
                  <a:lnTo>
                    <a:pt x="37" y="45"/>
                  </a:lnTo>
                  <a:lnTo>
                    <a:pt x="29" y="36"/>
                  </a:lnTo>
                  <a:lnTo>
                    <a:pt x="29" y="36"/>
                  </a:lnTo>
                </a:path>
              </a:pathLst>
            </a:custGeom>
            <a:solidFill>
              <a:srgbClr val="82D0E3"/>
            </a:solidFill>
            <a:ln w="11160">
              <a:solidFill>
                <a:srgbClr val="FF6633"/>
              </a:solidFill>
              <a:round/>
              <a:headEnd/>
              <a:tailEnd/>
            </a:ln>
          </p:spPr>
          <p:txBody>
            <a:bodyPr wrap="none" anchor="ctr"/>
            <a:lstStyle/>
            <a:p>
              <a:endParaRPr lang="ja-JP" altLang="en-US"/>
            </a:p>
          </p:txBody>
        </p:sp>
        <p:sp>
          <p:nvSpPr>
            <p:cNvPr id="55" name="Freeform 178"/>
            <p:cNvSpPr>
              <a:spLocks noChangeArrowheads="1"/>
            </p:cNvSpPr>
            <p:nvPr/>
          </p:nvSpPr>
          <p:spPr bwMode="auto">
            <a:xfrm>
              <a:off x="4379" y="1818"/>
              <a:ext cx="86" cy="82"/>
            </a:xfrm>
            <a:custGeom>
              <a:avLst/>
              <a:gdLst/>
              <a:ahLst/>
              <a:cxnLst>
                <a:cxn ang="0">
                  <a:pos x="379" y="180"/>
                </a:cxn>
                <a:cxn ang="0">
                  <a:pos x="370" y="215"/>
                </a:cxn>
                <a:cxn ang="0">
                  <a:pos x="357" y="252"/>
                </a:cxn>
                <a:cxn ang="0">
                  <a:pos x="341" y="280"/>
                </a:cxn>
                <a:cxn ang="0">
                  <a:pos x="320" y="308"/>
                </a:cxn>
                <a:cxn ang="0">
                  <a:pos x="294" y="333"/>
                </a:cxn>
                <a:cxn ang="0">
                  <a:pos x="256" y="353"/>
                </a:cxn>
                <a:cxn ang="0">
                  <a:pos x="226" y="361"/>
                </a:cxn>
                <a:cxn ang="0">
                  <a:pos x="189" y="361"/>
                </a:cxn>
                <a:cxn ang="0">
                  <a:pos x="151" y="361"/>
                </a:cxn>
                <a:cxn ang="0">
                  <a:pos x="113" y="353"/>
                </a:cxn>
                <a:cxn ang="0">
                  <a:pos x="75" y="333"/>
                </a:cxn>
                <a:cxn ang="0">
                  <a:pos x="45" y="308"/>
                </a:cxn>
                <a:cxn ang="0">
                  <a:pos x="28" y="280"/>
                </a:cxn>
                <a:cxn ang="0">
                  <a:pos x="7" y="252"/>
                </a:cxn>
                <a:cxn ang="0">
                  <a:pos x="0" y="215"/>
                </a:cxn>
                <a:cxn ang="0">
                  <a:pos x="0" y="180"/>
                </a:cxn>
                <a:cxn ang="0">
                  <a:pos x="0" y="143"/>
                </a:cxn>
                <a:cxn ang="0">
                  <a:pos x="7" y="107"/>
                </a:cxn>
                <a:cxn ang="0">
                  <a:pos x="28" y="79"/>
                </a:cxn>
                <a:cxn ang="0">
                  <a:pos x="45" y="54"/>
                </a:cxn>
                <a:cxn ang="0">
                  <a:pos x="75" y="34"/>
                </a:cxn>
                <a:cxn ang="0">
                  <a:pos x="113" y="19"/>
                </a:cxn>
                <a:cxn ang="0">
                  <a:pos x="151" y="6"/>
                </a:cxn>
                <a:cxn ang="0">
                  <a:pos x="189" y="0"/>
                </a:cxn>
                <a:cxn ang="0">
                  <a:pos x="226" y="6"/>
                </a:cxn>
                <a:cxn ang="0">
                  <a:pos x="256" y="19"/>
                </a:cxn>
                <a:cxn ang="0">
                  <a:pos x="294" y="34"/>
                </a:cxn>
                <a:cxn ang="0">
                  <a:pos x="320" y="54"/>
                </a:cxn>
                <a:cxn ang="0">
                  <a:pos x="341" y="79"/>
                </a:cxn>
                <a:cxn ang="0">
                  <a:pos x="357" y="107"/>
                </a:cxn>
                <a:cxn ang="0">
                  <a:pos x="370" y="143"/>
                </a:cxn>
                <a:cxn ang="0">
                  <a:pos x="379" y="180"/>
                </a:cxn>
                <a:cxn ang="0">
                  <a:pos x="379" y="180"/>
                </a:cxn>
              </a:cxnLst>
              <a:rect l="0" t="0" r="r" b="b"/>
              <a:pathLst>
                <a:path w="380" h="362">
                  <a:moveTo>
                    <a:pt x="379" y="180"/>
                  </a:moveTo>
                  <a:lnTo>
                    <a:pt x="370" y="215"/>
                  </a:lnTo>
                  <a:lnTo>
                    <a:pt x="357" y="252"/>
                  </a:lnTo>
                  <a:lnTo>
                    <a:pt x="341" y="280"/>
                  </a:lnTo>
                  <a:lnTo>
                    <a:pt x="320" y="308"/>
                  </a:lnTo>
                  <a:lnTo>
                    <a:pt x="294" y="333"/>
                  </a:lnTo>
                  <a:lnTo>
                    <a:pt x="256" y="353"/>
                  </a:lnTo>
                  <a:lnTo>
                    <a:pt x="226" y="361"/>
                  </a:lnTo>
                  <a:lnTo>
                    <a:pt x="189" y="361"/>
                  </a:lnTo>
                  <a:lnTo>
                    <a:pt x="151" y="361"/>
                  </a:lnTo>
                  <a:lnTo>
                    <a:pt x="113" y="353"/>
                  </a:lnTo>
                  <a:lnTo>
                    <a:pt x="75" y="333"/>
                  </a:lnTo>
                  <a:lnTo>
                    <a:pt x="45" y="308"/>
                  </a:lnTo>
                  <a:lnTo>
                    <a:pt x="28" y="280"/>
                  </a:lnTo>
                  <a:lnTo>
                    <a:pt x="7" y="252"/>
                  </a:lnTo>
                  <a:lnTo>
                    <a:pt x="0" y="215"/>
                  </a:lnTo>
                  <a:lnTo>
                    <a:pt x="0" y="180"/>
                  </a:lnTo>
                  <a:lnTo>
                    <a:pt x="0" y="143"/>
                  </a:lnTo>
                  <a:lnTo>
                    <a:pt x="7" y="107"/>
                  </a:lnTo>
                  <a:lnTo>
                    <a:pt x="28" y="79"/>
                  </a:lnTo>
                  <a:lnTo>
                    <a:pt x="45" y="54"/>
                  </a:lnTo>
                  <a:lnTo>
                    <a:pt x="75" y="34"/>
                  </a:lnTo>
                  <a:lnTo>
                    <a:pt x="113" y="19"/>
                  </a:lnTo>
                  <a:lnTo>
                    <a:pt x="151" y="6"/>
                  </a:lnTo>
                  <a:lnTo>
                    <a:pt x="189" y="0"/>
                  </a:lnTo>
                  <a:lnTo>
                    <a:pt x="226" y="6"/>
                  </a:lnTo>
                  <a:lnTo>
                    <a:pt x="256" y="19"/>
                  </a:lnTo>
                  <a:lnTo>
                    <a:pt x="294" y="34"/>
                  </a:lnTo>
                  <a:lnTo>
                    <a:pt x="320" y="54"/>
                  </a:lnTo>
                  <a:lnTo>
                    <a:pt x="341" y="79"/>
                  </a:lnTo>
                  <a:lnTo>
                    <a:pt x="357" y="107"/>
                  </a:lnTo>
                  <a:lnTo>
                    <a:pt x="370"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56" name="Freeform 179"/>
            <p:cNvSpPr>
              <a:spLocks noChangeArrowheads="1"/>
            </p:cNvSpPr>
            <p:nvPr/>
          </p:nvSpPr>
          <p:spPr bwMode="auto">
            <a:xfrm>
              <a:off x="3284" y="2162"/>
              <a:ext cx="86" cy="82"/>
            </a:xfrm>
            <a:custGeom>
              <a:avLst/>
              <a:gdLst/>
              <a:ahLst/>
              <a:cxnLst>
                <a:cxn ang="0">
                  <a:pos x="379" y="180"/>
                </a:cxn>
                <a:cxn ang="0">
                  <a:pos x="370" y="215"/>
                </a:cxn>
                <a:cxn ang="0">
                  <a:pos x="362" y="252"/>
                </a:cxn>
                <a:cxn ang="0">
                  <a:pos x="341" y="280"/>
                </a:cxn>
                <a:cxn ang="0">
                  <a:pos x="323" y="308"/>
                </a:cxn>
                <a:cxn ang="0">
                  <a:pos x="294" y="325"/>
                </a:cxn>
                <a:cxn ang="0">
                  <a:pos x="256" y="345"/>
                </a:cxn>
                <a:cxn ang="0">
                  <a:pos x="226" y="353"/>
                </a:cxn>
                <a:cxn ang="0">
                  <a:pos x="189" y="361"/>
                </a:cxn>
                <a:cxn ang="0">
                  <a:pos x="151" y="353"/>
                </a:cxn>
                <a:cxn ang="0">
                  <a:pos x="113" y="345"/>
                </a:cxn>
                <a:cxn ang="0">
                  <a:pos x="74" y="325"/>
                </a:cxn>
                <a:cxn ang="0">
                  <a:pos x="45" y="308"/>
                </a:cxn>
                <a:cxn ang="0">
                  <a:pos x="28" y="280"/>
                </a:cxn>
                <a:cxn ang="0">
                  <a:pos x="7" y="252"/>
                </a:cxn>
                <a:cxn ang="0">
                  <a:pos x="0" y="215"/>
                </a:cxn>
                <a:cxn ang="0">
                  <a:pos x="0" y="180"/>
                </a:cxn>
                <a:cxn ang="0">
                  <a:pos x="0" y="143"/>
                </a:cxn>
                <a:cxn ang="0">
                  <a:pos x="7" y="107"/>
                </a:cxn>
                <a:cxn ang="0">
                  <a:pos x="28" y="79"/>
                </a:cxn>
                <a:cxn ang="0">
                  <a:pos x="45" y="54"/>
                </a:cxn>
                <a:cxn ang="0">
                  <a:pos x="74" y="26"/>
                </a:cxn>
                <a:cxn ang="0">
                  <a:pos x="113" y="6"/>
                </a:cxn>
                <a:cxn ang="0">
                  <a:pos x="151" y="0"/>
                </a:cxn>
                <a:cxn ang="0">
                  <a:pos x="189" y="0"/>
                </a:cxn>
                <a:cxn ang="0">
                  <a:pos x="226" y="0"/>
                </a:cxn>
                <a:cxn ang="0">
                  <a:pos x="256" y="6"/>
                </a:cxn>
                <a:cxn ang="0">
                  <a:pos x="294" y="26"/>
                </a:cxn>
                <a:cxn ang="0">
                  <a:pos x="323" y="54"/>
                </a:cxn>
                <a:cxn ang="0">
                  <a:pos x="341" y="79"/>
                </a:cxn>
                <a:cxn ang="0">
                  <a:pos x="362" y="107"/>
                </a:cxn>
                <a:cxn ang="0">
                  <a:pos x="370" y="143"/>
                </a:cxn>
                <a:cxn ang="0">
                  <a:pos x="379" y="180"/>
                </a:cxn>
                <a:cxn ang="0">
                  <a:pos x="379" y="180"/>
                </a:cxn>
              </a:cxnLst>
              <a:rect l="0" t="0" r="r" b="b"/>
              <a:pathLst>
                <a:path w="380" h="362">
                  <a:moveTo>
                    <a:pt x="379" y="180"/>
                  </a:moveTo>
                  <a:lnTo>
                    <a:pt x="370" y="215"/>
                  </a:lnTo>
                  <a:lnTo>
                    <a:pt x="362" y="252"/>
                  </a:lnTo>
                  <a:lnTo>
                    <a:pt x="341" y="280"/>
                  </a:lnTo>
                  <a:lnTo>
                    <a:pt x="323" y="308"/>
                  </a:lnTo>
                  <a:lnTo>
                    <a:pt x="294" y="325"/>
                  </a:lnTo>
                  <a:lnTo>
                    <a:pt x="256" y="345"/>
                  </a:lnTo>
                  <a:lnTo>
                    <a:pt x="226" y="353"/>
                  </a:lnTo>
                  <a:lnTo>
                    <a:pt x="189" y="361"/>
                  </a:lnTo>
                  <a:lnTo>
                    <a:pt x="151" y="353"/>
                  </a:lnTo>
                  <a:lnTo>
                    <a:pt x="113" y="345"/>
                  </a:lnTo>
                  <a:lnTo>
                    <a:pt x="74" y="325"/>
                  </a:lnTo>
                  <a:lnTo>
                    <a:pt x="45" y="308"/>
                  </a:lnTo>
                  <a:lnTo>
                    <a:pt x="28" y="280"/>
                  </a:lnTo>
                  <a:lnTo>
                    <a:pt x="7" y="252"/>
                  </a:lnTo>
                  <a:lnTo>
                    <a:pt x="0" y="215"/>
                  </a:lnTo>
                  <a:lnTo>
                    <a:pt x="0" y="180"/>
                  </a:lnTo>
                  <a:lnTo>
                    <a:pt x="0" y="143"/>
                  </a:lnTo>
                  <a:lnTo>
                    <a:pt x="7" y="107"/>
                  </a:lnTo>
                  <a:lnTo>
                    <a:pt x="28" y="79"/>
                  </a:lnTo>
                  <a:lnTo>
                    <a:pt x="45" y="54"/>
                  </a:lnTo>
                  <a:lnTo>
                    <a:pt x="74" y="26"/>
                  </a:lnTo>
                  <a:lnTo>
                    <a:pt x="113" y="6"/>
                  </a:lnTo>
                  <a:lnTo>
                    <a:pt x="151" y="0"/>
                  </a:lnTo>
                  <a:lnTo>
                    <a:pt x="189" y="0"/>
                  </a:lnTo>
                  <a:lnTo>
                    <a:pt x="226" y="0"/>
                  </a:lnTo>
                  <a:lnTo>
                    <a:pt x="256" y="6"/>
                  </a:lnTo>
                  <a:lnTo>
                    <a:pt x="294" y="26"/>
                  </a:lnTo>
                  <a:lnTo>
                    <a:pt x="323" y="54"/>
                  </a:lnTo>
                  <a:lnTo>
                    <a:pt x="341" y="79"/>
                  </a:lnTo>
                  <a:lnTo>
                    <a:pt x="362" y="107"/>
                  </a:lnTo>
                  <a:lnTo>
                    <a:pt x="370"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57" name="Freeform 180"/>
            <p:cNvSpPr>
              <a:spLocks noChangeArrowheads="1"/>
            </p:cNvSpPr>
            <p:nvPr/>
          </p:nvSpPr>
          <p:spPr bwMode="auto">
            <a:xfrm>
              <a:off x="4274" y="1701"/>
              <a:ext cx="86" cy="82"/>
            </a:xfrm>
            <a:custGeom>
              <a:avLst/>
              <a:gdLst/>
              <a:ahLst/>
              <a:cxnLst>
                <a:cxn ang="0">
                  <a:pos x="379" y="180"/>
                </a:cxn>
                <a:cxn ang="0">
                  <a:pos x="366" y="217"/>
                </a:cxn>
                <a:cxn ang="0">
                  <a:pos x="357" y="252"/>
                </a:cxn>
                <a:cxn ang="0">
                  <a:pos x="341" y="289"/>
                </a:cxn>
                <a:cxn ang="0">
                  <a:pos x="320" y="305"/>
                </a:cxn>
                <a:cxn ang="0">
                  <a:pos x="291" y="333"/>
                </a:cxn>
                <a:cxn ang="0">
                  <a:pos x="252" y="353"/>
                </a:cxn>
                <a:cxn ang="0">
                  <a:pos x="227" y="362"/>
                </a:cxn>
                <a:cxn ang="0">
                  <a:pos x="189" y="362"/>
                </a:cxn>
                <a:cxn ang="0">
                  <a:pos x="151" y="362"/>
                </a:cxn>
                <a:cxn ang="0">
                  <a:pos x="113" y="353"/>
                </a:cxn>
                <a:cxn ang="0">
                  <a:pos x="75" y="333"/>
                </a:cxn>
                <a:cxn ang="0">
                  <a:pos x="54" y="305"/>
                </a:cxn>
                <a:cxn ang="0">
                  <a:pos x="24" y="289"/>
                </a:cxn>
                <a:cxn ang="0">
                  <a:pos x="7" y="252"/>
                </a:cxn>
                <a:cxn ang="0">
                  <a:pos x="0" y="217"/>
                </a:cxn>
                <a:cxn ang="0">
                  <a:pos x="0" y="180"/>
                </a:cxn>
                <a:cxn ang="0">
                  <a:pos x="0" y="144"/>
                </a:cxn>
                <a:cxn ang="0">
                  <a:pos x="7" y="116"/>
                </a:cxn>
                <a:cxn ang="0">
                  <a:pos x="24" y="80"/>
                </a:cxn>
                <a:cxn ang="0">
                  <a:pos x="54" y="52"/>
                </a:cxn>
                <a:cxn ang="0">
                  <a:pos x="75" y="36"/>
                </a:cxn>
                <a:cxn ang="0">
                  <a:pos x="113" y="16"/>
                </a:cxn>
                <a:cxn ang="0">
                  <a:pos x="151" y="8"/>
                </a:cxn>
                <a:cxn ang="0">
                  <a:pos x="189" y="0"/>
                </a:cxn>
                <a:cxn ang="0">
                  <a:pos x="227" y="8"/>
                </a:cxn>
                <a:cxn ang="0">
                  <a:pos x="252" y="16"/>
                </a:cxn>
                <a:cxn ang="0">
                  <a:pos x="291" y="36"/>
                </a:cxn>
                <a:cxn ang="0">
                  <a:pos x="320" y="52"/>
                </a:cxn>
                <a:cxn ang="0">
                  <a:pos x="341" y="80"/>
                </a:cxn>
                <a:cxn ang="0">
                  <a:pos x="357" y="116"/>
                </a:cxn>
                <a:cxn ang="0">
                  <a:pos x="366" y="144"/>
                </a:cxn>
                <a:cxn ang="0">
                  <a:pos x="379" y="180"/>
                </a:cxn>
                <a:cxn ang="0">
                  <a:pos x="379" y="180"/>
                </a:cxn>
              </a:cxnLst>
              <a:rect l="0" t="0" r="r" b="b"/>
              <a:pathLst>
                <a:path w="380" h="363">
                  <a:moveTo>
                    <a:pt x="379" y="180"/>
                  </a:moveTo>
                  <a:lnTo>
                    <a:pt x="366" y="217"/>
                  </a:lnTo>
                  <a:lnTo>
                    <a:pt x="357" y="252"/>
                  </a:lnTo>
                  <a:lnTo>
                    <a:pt x="341" y="289"/>
                  </a:lnTo>
                  <a:lnTo>
                    <a:pt x="320" y="305"/>
                  </a:lnTo>
                  <a:lnTo>
                    <a:pt x="291" y="333"/>
                  </a:lnTo>
                  <a:lnTo>
                    <a:pt x="252" y="353"/>
                  </a:lnTo>
                  <a:lnTo>
                    <a:pt x="227" y="362"/>
                  </a:lnTo>
                  <a:lnTo>
                    <a:pt x="189" y="362"/>
                  </a:lnTo>
                  <a:lnTo>
                    <a:pt x="151" y="362"/>
                  </a:lnTo>
                  <a:lnTo>
                    <a:pt x="113" y="353"/>
                  </a:lnTo>
                  <a:lnTo>
                    <a:pt x="75" y="333"/>
                  </a:lnTo>
                  <a:lnTo>
                    <a:pt x="54" y="305"/>
                  </a:lnTo>
                  <a:lnTo>
                    <a:pt x="24" y="289"/>
                  </a:lnTo>
                  <a:lnTo>
                    <a:pt x="7" y="252"/>
                  </a:lnTo>
                  <a:lnTo>
                    <a:pt x="0" y="217"/>
                  </a:lnTo>
                  <a:lnTo>
                    <a:pt x="0" y="180"/>
                  </a:lnTo>
                  <a:lnTo>
                    <a:pt x="0" y="144"/>
                  </a:lnTo>
                  <a:lnTo>
                    <a:pt x="7" y="116"/>
                  </a:lnTo>
                  <a:lnTo>
                    <a:pt x="24" y="80"/>
                  </a:lnTo>
                  <a:lnTo>
                    <a:pt x="54" y="52"/>
                  </a:lnTo>
                  <a:lnTo>
                    <a:pt x="75" y="36"/>
                  </a:lnTo>
                  <a:lnTo>
                    <a:pt x="113" y="16"/>
                  </a:lnTo>
                  <a:lnTo>
                    <a:pt x="151" y="8"/>
                  </a:lnTo>
                  <a:lnTo>
                    <a:pt x="189" y="0"/>
                  </a:lnTo>
                  <a:lnTo>
                    <a:pt x="227" y="8"/>
                  </a:lnTo>
                  <a:lnTo>
                    <a:pt x="252" y="16"/>
                  </a:lnTo>
                  <a:lnTo>
                    <a:pt x="291" y="36"/>
                  </a:lnTo>
                  <a:lnTo>
                    <a:pt x="320" y="52"/>
                  </a:lnTo>
                  <a:lnTo>
                    <a:pt x="341" y="80"/>
                  </a:lnTo>
                  <a:lnTo>
                    <a:pt x="357" y="116"/>
                  </a:lnTo>
                  <a:lnTo>
                    <a:pt x="366" y="144"/>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58" name="Freeform 181"/>
            <p:cNvSpPr>
              <a:spLocks noChangeArrowheads="1"/>
            </p:cNvSpPr>
            <p:nvPr/>
          </p:nvSpPr>
          <p:spPr bwMode="auto">
            <a:xfrm>
              <a:off x="4326" y="1889"/>
              <a:ext cx="86" cy="83"/>
            </a:xfrm>
            <a:custGeom>
              <a:avLst/>
              <a:gdLst/>
              <a:ahLst/>
              <a:cxnLst>
                <a:cxn ang="0">
                  <a:pos x="379" y="182"/>
                </a:cxn>
                <a:cxn ang="0">
                  <a:pos x="366" y="218"/>
                </a:cxn>
                <a:cxn ang="0">
                  <a:pos x="357" y="255"/>
                </a:cxn>
                <a:cxn ang="0">
                  <a:pos x="341" y="292"/>
                </a:cxn>
                <a:cxn ang="0">
                  <a:pos x="320" y="308"/>
                </a:cxn>
                <a:cxn ang="0">
                  <a:pos x="291" y="336"/>
                </a:cxn>
                <a:cxn ang="0">
                  <a:pos x="253" y="356"/>
                </a:cxn>
                <a:cxn ang="0">
                  <a:pos x="227" y="365"/>
                </a:cxn>
                <a:cxn ang="0">
                  <a:pos x="190" y="365"/>
                </a:cxn>
                <a:cxn ang="0">
                  <a:pos x="151" y="365"/>
                </a:cxn>
                <a:cxn ang="0">
                  <a:pos x="113" y="356"/>
                </a:cxn>
                <a:cxn ang="0">
                  <a:pos x="75" y="336"/>
                </a:cxn>
                <a:cxn ang="0">
                  <a:pos x="54" y="308"/>
                </a:cxn>
                <a:cxn ang="0">
                  <a:pos x="24" y="292"/>
                </a:cxn>
                <a:cxn ang="0">
                  <a:pos x="7" y="255"/>
                </a:cxn>
                <a:cxn ang="0">
                  <a:pos x="0" y="218"/>
                </a:cxn>
                <a:cxn ang="0">
                  <a:pos x="0" y="182"/>
                </a:cxn>
                <a:cxn ang="0">
                  <a:pos x="0" y="146"/>
                </a:cxn>
                <a:cxn ang="0">
                  <a:pos x="7" y="117"/>
                </a:cxn>
                <a:cxn ang="0">
                  <a:pos x="24" y="80"/>
                </a:cxn>
                <a:cxn ang="0">
                  <a:pos x="54" y="52"/>
                </a:cxn>
                <a:cxn ang="0">
                  <a:pos x="75" y="36"/>
                </a:cxn>
                <a:cxn ang="0">
                  <a:pos x="113" y="16"/>
                </a:cxn>
                <a:cxn ang="0">
                  <a:pos x="151" y="8"/>
                </a:cxn>
                <a:cxn ang="0">
                  <a:pos x="190" y="0"/>
                </a:cxn>
                <a:cxn ang="0">
                  <a:pos x="227" y="8"/>
                </a:cxn>
                <a:cxn ang="0">
                  <a:pos x="253" y="16"/>
                </a:cxn>
                <a:cxn ang="0">
                  <a:pos x="291" y="36"/>
                </a:cxn>
                <a:cxn ang="0">
                  <a:pos x="320" y="52"/>
                </a:cxn>
                <a:cxn ang="0">
                  <a:pos x="341" y="80"/>
                </a:cxn>
                <a:cxn ang="0">
                  <a:pos x="357" y="117"/>
                </a:cxn>
                <a:cxn ang="0">
                  <a:pos x="366" y="146"/>
                </a:cxn>
                <a:cxn ang="0">
                  <a:pos x="379" y="182"/>
                </a:cxn>
                <a:cxn ang="0">
                  <a:pos x="379" y="182"/>
                </a:cxn>
              </a:cxnLst>
              <a:rect l="0" t="0" r="r" b="b"/>
              <a:pathLst>
                <a:path w="380" h="366">
                  <a:moveTo>
                    <a:pt x="379" y="182"/>
                  </a:moveTo>
                  <a:lnTo>
                    <a:pt x="366" y="218"/>
                  </a:lnTo>
                  <a:lnTo>
                    <a:pt x="357" y="255"/>
                  </a:lnTo>
                  <a:lnTo>
                    <a:pt x="341" y="292"/>
                  </a:lnTo>
                  <a:lnTo>
                    <a:pt x="320" y="308"/>
                  </a:lnTo>
                  <a:lnTo>
                    <a:pt x="291" y="336"/>
                  </a:lnTo>
                  <a:lnTo>
                    <a:pt x="253" y="356"/>
                  </a:lnTo>
                  <a:lnTo>
                    <a:pt x="227" y="365"/>
                  </a:lnTo>
                  <a:lnTo>
                    <a:pt x="190" y="365"/>
                  </a:lnTo>
                  <a:lnTo>
                    <a:pt x="151" y="365"/>
                  </a:lnTo>
                  <a:lnTo>
                    <a:pt x="113" y="356"/>
                  </a:lnTo>
                  <a:lnTo>
                    <a:pt x="75" y="336"/>
                  </a:lnTo>
                  <a:lnTo>
                    <a:pt x="54" y="308"/>
                  </a:lnTo>
                  <a:lnTo>
                    <a:pt x="24" y="292"/>
                  </a:lnTo>
                  <a:lnTo>
                    <a:pt x="7" y="255"/>
                  </a:lnTo>
                  <a:lnTo>
                    <a:pt x="0" y="218"/>
                  </a:lnTo>
                  <a:lnTo>
                    <a:pt x="0" y="182"/>
                  </a:lnTo>
                  <a:lnTo>
                    <a:pt x="0" y="146"/>
                  </a:lnTo>
                  <a:lnTo>
                    <a:pt x="7" y="117"/>
                  </a:lnTo>
                  <a:lnTo>
                    <a:pt x="24" y="80"/>
                  </a:lnTo>
                  <a:lnTo>
                    <a:pt x="54" y="52"/>
                  </a:lnTo>
                  <a:lnTo>
                    <a:pt x="75" y="36"/>
                  </a:lnTo>
                  <a:lnTo>
                    <a:pt x="113" y="16"/>
                  </a:lnTo>
                  <a:lnTo>
                    <a:pt x="151" y="8"/>
                  </a:lnTo>
                  <a:lnTo>
                    <a:pt x="190" y="0"/>
                  </a:lnTo>
                  <a:lnTo>
                    <a:pt x="227" y="8"/>
                  </a:lnTo>
                  <a:lnTo>
                    <a:pt x="253" y="16"/>
                  </a:lnTo>
                  <a:lnTo>
                    <a:pt x="291" y="36"/>
                  </a:lnTo>
                  <a:lnTo>
                    <a:pt x="320" y="52"/>
                  </a:lnTo>
                  <a:lnTo>
                    <a:pt x="341" y="80"/>
                  </a:lnTo>
                  <a:lnTo>
                    <a:pt x="357" y="117"/>
                  </a:lnTo>
                  <a:lnTo>
                    <a:pt x="366" y="146"/>
                  </a:lnTo>
                  <a:lnTo>
                    <a:pt x="379" y="182"/>
                  </a:lnTo>
                  <a:lnTo>
                    <a:pt x="379" y="182"/>
                  </a:lnTo>
                </a:path>
              </a:pathLst>
            </a:custGeom>
            <a:solidFill>
              <a:srgbClr val="F0027F"/>
            </a:solidFill>
            <a:ln w="11160">
              <a:solidFill>
                <a:srgbClr val="FF6633"/>
              </a:solidFill>
              <a:round/>
              <a:headEnd/>
              <a:tailEnd/>
            </a:ln>
          </p:spPr>
          <p:txBody>
            <a:bodyPr wrap="none" anchor="ctr"/>
            <a:lstStyle/>
            <a:p>
              <a:endParaRPr lang="ja-JP" altLang="en-US"/>
            </a:p>
          </p:txBody>
        </p:sp>
        <p:sp>
          <p:nvSpPr>
            <p:cNvPr id="59" name="Freeform 182"/>
            <p:cNvSpPr>
              <a:spLocks noChangeArrowheads="1"/>
            </p:cNvSpPr>
            <p:nvPr/>
          </p:nvSpPr>
          <p:spPr bwMode="auto">
            <a:xfrm>
              <a:off x="1027" y="1647"/>
              <a:ext cx="86" cy="82"/>
            </a:xfrm>
            <a:custGeom>
              <a:avLst/>
              <a:gdLst/>
              <a:ahLst/>
              <a:cxnLst>
                <a:cxn ang="0">
                  <a:pos x="379" y="180"/>
                </a:cxn>
                <a:cxn ang="0">
                  <a:pos x="379" y="215"/>
                </a:cxn>
                <a:cxn ang="0">
                  <a:pos x="371" y="252"/>
                </a:cxn>
                <a:cxn ang="0">
                  <a:pos x="350" y="288"/>
                </a:cxn>
                <a:cxn ang="0">
                  <a:pos x="320" y="308"/>
                </a:cxn>
                <a:cxn ang="0">
                  <a:pos x="303" y="333"/>
                </a:cxn>
                <a:cxn ang="0">
                  <a:pos x="265" y="353"/>
                </a:cxn>
                <a:cxn ang="0">
                  <a:pos x="226" y="361"/>
                </a:cxn>
                <a:cxn ang="0">
                  <a:pos x="189" y="361"/>
                </a:cxn>
                <a:cxn ang="0">
                  <a:pos x="151" y="361"/>
                </a:cxn>
                <a:cxn ang="0">
                  <a:pos x="122" y="353"/>
                </a:cxn>
                <a:cxn ang="0">
                  <a:pos x="83" y="333"/>
                </a:cxn>
                <a:cxn ang="0">
                  <a:pos x="54" y="308"/>
                </a:cxn>
                <a:cxn ang="0">
                  <a:pos x="37" y="288"/>
                </a:cxn>
                <a:cxn ang="0">
                  <a:pos x="16" y="252"/>
                </a:cxn>
                <a:cxn ang="0">
                  <a:pos x="7" y="215"/>
                </a:cxn>
                <a:cxn ang="0">
                  <a:pos x="0" y="180"/>
                </a:cxn>
                <a:cxn ang="0">
                  <a:pos x="7" y="143"/>
                </a:cxn>
                <a:cxn ang="0">
                  <a:pos x="16" y="115"/>
                </a:cxn>
                <a:cxn ang="0">
                  <a:pos x="37" y="79"/>
                </a:cxn>
                <a:cxn ang="0">
                  <a:pos x="54" y="54"/>
                </a:cxn>
                <a:cxn ang="0">
                  <a:pos x="83" y="34"/>
                </a:cxn>
                <a:cxn ang="0">
                  <a:pos x="122" y="19"/>
                </a:cxn>
                <a:cxn ang="0">
                  <a:pos x="151" y="6"/>
                </a:cxn>
                <a:cxn ang="0">
                  <a:pos x="189" y="0"/>
                </a:cxn>
                <a:cxn ang="0">
                  <a:pos x="226" y="6"/>
                </a:cxn>
                <a:cxn ang="0">
                  <a:pos x="265" y="19"/>
                </a:cxn>
                <a:cxn ang="0">
                  <a:pos x="303" y="34"/>
                </a:cxn>
                <a:cxn ang="0">
                  <a:pos x="320" y="54"/>
                </a:cxn>
                <a:cxn ang="0">
                  <a:pos x="350" y="79"/>
                </a:cxn>
                <a:cxn ang="0">
                  <a:pos x="371" y="115"/>
                </a:cxn>
                <a:cxn ang="0">
                  <a:pos x="379" y="143"/>
                </a:cxn>
                <a:cxn ang="0">
                  <a:pos x="379" y="180"/>
                </a:cxn>
                <a:cxn ang="0">
                  <a:pos x="379" y="180"/>
                </a:cxn>
              </a:cxnLst>
              <a:rect l="0" t="0" r="r" b="b"/>
              <a:pathLst>
                <a:path w="380" h="362">
                  <a:moveTo>
                    <a:pt x="379" y="180"/>
                  </a:moveTo>
                  <a:lnTo>
                    <a:pt x="379" y="215"/>
                  </a:lnTo>
                  <a:lnTo>
                    <a:pt x="371" y="252"/>
                  </a:lnTo>
                  <a:lnTo>
                    <a:pt x="350" y="288"/>
                  </a:lnTo>
                  <a:lnTo>
                    <a:pt x="320" y="308"/>
                  </a:lnTo>
                  <a:lnTo>
                    <a:pt x="303" y="333"/>
                  </a:lnTo>
                  <a:lnTo>
                    <a:pt x="265" y="353"/>
                  </a:lnTo>
                  <a:lnTo>
                    <a:pt x="226" y="361"/>
                  </a:lnTo>
                  <a:lnTo>
                    <a:pt x="189" y="361"/>
                  </a:lnTo>
                  <a:lnTo>
                    <a:pt x="151" y="361"/>
                  </a:lnTo>
                  <a:lnTo>
                    <a:pt x="122" y="353"/>
                  </a:lnTo>
                  <a:lnTo>
                    <a:pt x="83" y="333"/>
                  </a:lnTo>
                  <a:lnTo>
                    <a:pt x="54" y="308"/>
                  </a:lnTo>
                  <a:lnTo>
                    <a:pt x="37" y="288"/>
                  </a:lnTo>
                  <a:lnTo>
                    <a:pt x="16" y="252"/>
                  </a:lnTo>
                  <a:lnTo>
                    <a:pt x="7" y="215"/>
                  </a:lnTo>
                  <a:lnTo>
                    <a:pt x="0" y="180"/>
                  </a:lnTo>
                  <a:lnTo>
                    <a:pt x="7" y="143"/>
                  </a:lnTo>
                  <a:lnTo>
                    <a:pt x="16" y="115"/>
                  </a:lnTo>
                  <a:lnTo>
                    <a:pt x="37" y="79"/>
                  </a:lnTo>
                  <a:lnTo>
                    <a:pt x="54" y="54"/>
                  </a:lnTo>
                  <a:lnTo>
                    <a:pt x="83" y="34"/>
                  </a:lnTo>
                  <a:lnTo>
                    <a:pt x="122" y="19"/>
                  </a:lnTo>
                  <a:lnTo>
                    <a:pt x="151" y="6"/>
                  </a:lnTo>
                  <a:lnTo>
                    <a:pt x="189" y="0"/>
                  </a:lnTo>
                  <a:lnTo>
                    <a:pt x="226" y="6"/>
                  </a:lnTo>
                  <a:lnTo>
                    <a:pt x="265" y="19"/>
                  </a:lnTo>
                  <a:lnTo>
                    <a:pt x="303" y="34"/>
                  </a:lnTo>
                  <a:lnTo>
                    <a:pt x="320" y="54"/>
                  </a:lnTo>
                  <a:lnTo>
                    <a:pt x="350" y="79"/>
                  </a:lnTo>
                  <a:lnTo>
                    <a:pt x="371" y="115"/>
                  </a:lnTo>
                  <a:lnTo>
                    <a:pt x="379"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60" name="Freeform 183"/>
            <p:cNvSpPr>
              <a:spLocks noChangeArrowheads="1"/>
            </p:cNvSpPr>
            <p:nvPr/>
          </p:nvSpPr>
          <p:spPr bwMode="auto">
            <a:xfrm>
              <a:off x="1130" y="1647"/>
              <a:ext cx="86" cy="82"/>
            </a:xfrm>
            <a:custGeom>
              <a:avLst/>
              <a:gdLst/>
              <a:ahLst/>
              <a:cxnLst>
                <a:cxn ang="0">
                  <a:pos x="380" y="180"/>
                </a:cxn>
                <a:cxn ang="0">
                  <a:pos x="380" y="215"/>
                </a:cxn>
                <a:cxn ang="0">
                  <a:pos x="372" y="252"/>
                </a:cxn>
                <a:cxn ang="0">
                  <a:pos x="351" y="288"/>
                </a:cxn>
                <a:cxn ang="0">
                  <a:pos x="321" y="308"/>
                </a:cxn>
                <a:cxn ang="0">
                  <a:pos x="304" y="333"/>
                </a:cxn>
                <a:cxn ang="0">
                  <a:pos x="266" y="353"/>
                </a:cxn>
                <a:cxn ang="0">
                  <a:pos x="228" y="361"/>
                </a:cxn>
                <a:cxn ang="0">
                  <a:pos x="190" y="361"/>
                </a:cxn>
                <a:cxn ang="0">
                  <a:pos x="152" y="361"/>
                </a:cxn>
                <a:cxn ang="0">
                  <a:pos x="123" y="353"/>
                </a:cxn>
                <a:cxn ang="0">
                  <a:pos x="84" y="333"/>
                </a:cxn>
                <a:cxn ang="0">
                  <a:pos x="55" y="308"/>
                </a:cxn>
                <a:cxn ang="0">
                  <a:pos x="38" y="288"/>
                </a:cxn>
                <a:cxn ang="0">
                  <a:pos x="17" y="252"/>
                </a:cxn>
                <a:cxn ang="0">
                  <a:pos x="8" y="215"/>
                </a:cxn>
                <a:cxn ang="0">
                  <a:pos x="0" y="180"/>
                </a:cxn>
                <a:cxn ang="0">
                  <a:pos x="8" y="143"/>
                </a:cxn>
                <a:cxn ang="0">
                  <a:pos x="17" y="115"/>
                </a:cxn>
                <a:cxn ang="0">
                  <a:pos x="38" y="79"/>
                </a:cxn>
                <a:cxn ang="0">
                  <a:pos x="55" y="54"/>
                </a:cxn>
                <a:cxn ang="0">
                  <a:pos x="84" y="34"/>
                </a:cxn>
                <a:cxn ang="0">
                  <a:pos x="123" y="19"/>
                </a:cxn>
                <a:cxn ang="0">
                  <a:pos x="152" y="6"/>
                </a:cxn>
                <a:cxn ang="0">
                  <a:pos x="190" y="0"/>
                </a:cxn>
                <a:cxn ang="0">
                  <a:pos x="228" y="6"/>
                </a:cxn>
                <a:cxn ang="0">
                  <a:pos x="266" y="19"/>
                </a:cxn>
                <a:cxn ang="0">
                  <a:pos x="304" y="34"/>
                </a:cxn>
                <a:cxn ang="0">
                  <a:pos x="321" y="54"/>
                </a:cxn>
                <a:cxn ang="0">
                  <a:pos x="351" y="79"/>
                </a:cxn>
                <a:cxn ang="0">
                  <a:pos x="372" y="115"/>
                </a:cxn>
                <a:cxn ang="0">
                  <a:pos x="380" y="143"/>
                </a:cxn>
                <a:cxn ang="0">
                  <a:pos x="380" y="180"/>
                </a:cxn>
                <a:cxn ang="0">
                  <a:pos x="380" y="180"/>
                </a:cxn>
              </a:cxnLst>
              <a:rect l="0" t="0" r="r" b="b"/>
              <a:pathLst>
                <a:path w="381" h="362">
                  <a:moveTo>
                    <a:pt x="380" y="180"/>
                  </a:moveTo>
                  <a:lnTo>
                    <a:pt x="380" y="215"/>
                  </a:lnTo>
                  <a:lnTo>
                    <a:pt x="372" y="252"/>
                  </a:lnTo>
                  <a:lnTo>
                    <a:pt x="351" y="288"/>
                  </a:lnTo>
                  <a:lnTo>
                    <a:pt x="321" y="308"/>
                  </a:lnTo>
                  <a:lnTo>
                    <a:pt x="304" y="333"/>
                  </a:lnTo>
                  <a:lnTo>
                    <a:pt x="266" y="353"/>
                  </a:lnTo>
                  <a:lnTo>
                    <a:pt x="228" y="361"/>
                  </a:lnTo>
                  <a:lnTo>
                    <a:pt x="190" y="361"/>
                  </a:lnTo>
                  <a:lnTo>
                    <a:pt x="152" y="361"/>
                  </a:lnTo>
                  <a:lnTo>
                    <a:pt x="123" y="353"/>
                  </a:lnTo>
                  <a:lnTo>
                    <a:pt x="84" y="333"/>
                  </a:lnTo>
                  <a:lnTo>
                    <a:pt x="55" y="308"/>
                  </a:lnTo>
                  <a:lnTo>
                    <a:pt x="38" y="288"/>
                  </a:lnTo>
                  <a:lnTo>
                    <a:pt x="17" y="252"/>
                  </a:lnTo>
                  <a:lnTo>
                    <a:pt x="8" y="215"/>
                  </a:lnTo>
                  <a:lnTo>
                    <a:pt x="0" y="180"/>
                  </a:lnTo>
                  <a:lnTo>
                    <a:pt x="8" y="143"/>
                  </a:lnTo>
                  <a:lnTo>
                    <a:pt x="17" y="115"/>
                  </a:lnTo>
                  <a:lnTo>
                    <a:pt x="38" y="79"/>
                  </a:lnTo>
                  <a:lnTo>
                    <a:pt x="55" y="54"/>
                  </a:lnTo>
                  <a:lnTo>
                    <a:pt x="84" y="34"/>
                  </a:lnTo>
                  <a:lnTo>
                    <a:pt x="123" y="19"/>
                  </a:lnTo>
                  <a:lnTo>
                    <a:pt x="152" y="6"/>
                  </a:lnTo>
                  <a:lnTo>
                    <a:pt x="190" y="0"/>
                  </a:lnTo>
                  <a:lnTo>
                    <a:pt x="228" y="6"/>
                  </a:lnTo>
                  <a:lnTo>
                    <a:pt x="266" y="19"/>
                  </a:lnTo>
                  <a:lnTo>
                    <a:pt x="304" y="34"/>
                  </a:lnTo>
                  <a:lnTo>
                    <a:pt x="321" y="54"/>
                  </a:lnTo>
                  <a:lnTo>
                    <a:pt x="351" y="79"/>
                  </a:lnTo>
                  <a:lnTo>
                    <a:pt x="372" y="115"/>
                  </a:lnTo>
                  <a:lnTo>
                    <a:pt x="380" y="143"/>
                  </a:lnTo>
                  <a:lnTo>
                    <a:pt x="380" y="180"/>
                  </a:lnTo>
                  <a:lnTo>
                    <a:pt x="380"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61" name="Freeform 184"/>
            <p:cNvSpPr>
              <a:spLocks noChangeArrowheads="1"/>
            </p:cNvSpPr>
            <p:nvPr/>
          </p:nvSpPr>
          <p:spPr bwMode="auto">
            <a:xfrm>
              <a:off x="1441" y="1510"/>
              <a:ext cx="86" cy="82"/>
            </a:xfrm>
            <a:custGeom>
              <a:avLst/>
              <a:gdLst/>
              <a:ahLst/>
              <a:cxnLst>
                <a:cxn ang="0">
                  <a:pos x="379" y="180"/>
                </a:cxn>
                <a:cxn ang="0">
                  <a:pos x="379" y="216"/>
                </a:cxn>
                <a:cxn ang="0">
                  <a:pos x="362" y="252"/>
                </a:cxn>
                <a:cxn ang="0">
                  <a:pos x="350" y="280"/>
                </a:cxn>
                <a:cxn ang="0">
                  <a:pos x="324" y="308"/>
                </a:cxn>
                <a:cxn ang="0">
                  <a:pos x="294" y="336"/>
                </a:cxn>
                <a:cxn ang="0">
                  <a:pos x="265" y="344"/>
                </a:cxn>
                <a:cxn ang="0">
                  <a:pos x="226" y="361"/>
                </a:cxn>
                <a:cxn ang="0">
                  <a:pos x="189" y="361"/>
                </a:cxn>
                <a:cxn ang="0">
                  <a:pos x="151" y="361"/>
                </a:cxn>
                <a:cxn ang="0">
                  <a:pos x="113" y="344"/>
                </a:cxn>
                <a:cxn ang="0">
                  <a:pos x="83" y="336"/>
                </a:cxn>
                <a:cxn ang="0">
                  <a:pos x="58" y="308"/>
                </a:cxn>
                <a:cxn ang="0">
                  <a:pos x="28" y="280"/>
                </a:cxn>
                <a:cxn ang="0">
                  <a:pos x="20" y="252"/>
                </a:cxn>
                <a:cxn ang="0">
                  <a:pos x="0" y="216"/>
                </a:cxn>
                <a:cxn ang="0">
                  <a:pos x="0" y="180"/>
                </a:cxn>
                <a:cxn ang="0">
                  <a:pos x="0" y="143"/>
                </a:cxn>
                <a:cxn ang="0">
                  <a:pos x="20" y="108"/>
                </a:cxn>
                <a:cxn ang="0">
                  <a:pos x="28" y="83"/>
                </a:cxn>
                <a:cxn ang="0">
                  <a:pos x="58" y="55"/>
                </a:cxn>
                <a:cxn ang="0">
                  <a:pos x="83" y="27"/>
                </a:cxn>
                <a:cxn ang="0">
                  <a:pos x="113" y="20"/>
                </a:cxn>
                <a:cxn ang="0">
                  <a:pos x="151" y="0"/>
                </a:cxn>
                <a:cxn ang="0">
                  <a:pos x="189" y="0"/>
                </a:cxn>
                <a:cxn ang="0">
                  <a:pos x="226" y="0"/>
                </a:cxn>
                <a:cxn ang="0">
                  <a:pos x="265" y="20"/>
                </a:cxn>
                <a:cxn ang="0">
                  <a:pos x="294" y="27"/>
                </a:cxn>
                <a:cxn ang="0">
                  <a:pos x="324" y="55"/>
                </a:cxn>
                <a:cxn ang="0">
                  <a:pos x="350" y="83"/>
                </a:cxn>
                <a:cxn ang="0">
                  <a:pos x="362" y="108"/>
                </a:cxn>
                <a:cxn ang="0">
                  <a:pos x="379" y="143"/>
                </a:cxn>
                <a:cxn ang="0">
                  <a:pos x="379" y="180"/>
                </a:cxn>
                <a:cxn ang="0">
                  <a:pos x="379" y="180"/>
                </a:cxn>
              </a:cxnLst>
              <a:rect l="0" t="0" r="r" b="b"/>
              <a:pathLst>
                <a:path w="380" h="362">
                  <a:moveTo>
                    <a:pt x="379" y="180"/>
                  </a:moveTo>
                  <a:lnTo>
                    <a:pt x="379" y="216"/>
                  </a:lnTo>
                  <a:lnTo>
                    <a:pt x="362" y="252"/>
                  </a:lnTo>
                  <a:lnTo>
                    <a:pt x="350" y="280"/>
                  </a:lnTo>
                  <a:lnTo>
                    <a:pt x="324" y="308"/>
                  </a:lnTo>
                  <a:lnTo>
                    <a:pt x="294" y="336"/>
                  </a:lnTo>
                  <a:lnTo>
                    <a:pt x="265" y="344"/>
                  </a:lnTo>
                  <a:lnTo>
                    <a:pt x="226" y="361"/>
                  </a:lnTo>
                  <a:lnTo>
                    <a:pt x="189" y="361"/>
                  </a:lnTo>
                  <a:lnTo>
                    <a:pt x="151" y="361"/>
                  </a:lnTo>
                  <a:lnTo>
                    <a:pt x="113" y="344"/>
                  </a:lnTo>
                  <a:lnTo>
                    <a:pt x="83" y="336"/>
                  </a:lnTo>
                  <a:lnTo>
                    <a:pt x="58" y="308"/>
                  </a:lnTo>
                  <a:lnTo>
                    <a:pt x="28" y="280"/>
                  </a:lnTo>
                  <a:lnTo>
                    <a:pt x="20" y="252"/>
                  </a:lnTo>
                  <a:lnTo>
                    <a:pt x="0" y="216"/>
                  </a:lnTo>
                  <a:lnTo>
                    <a:pt x="0" y="180"/>
                  </a:lnTo>
                  <a:lnTo>
                    <a:pt x="0" y="143"/>
                  </a:lnTo>
                  <a:lnTo>
                    <a:pt x="20" y="108"/>
                  </a:lnTo>
                  <a:lnTo>
                    <a:pt x="28" y="83"/>
                  </a:lnTo>
                  <a:lnTo>
                    <a:pt x="58" y="55"/>
                  </a:lnTo>
                  <a:lnTo>
                    <a:pt x="83" y="27"/>
                  </a:lnTo>
                  <a:lnTo>
                    <a:pt x="113" y="20"/>
                  </a:lnTo>
                  <a:lnTo>
                    <a:pt x="151" y="0"/>
                  </a:lnTo>
                  <a:lnTo>
                    <a:pt x="189" y="0"/>
                  </a:lnTo>
                  <a:lnTo>
                    <a:pt x="226" y="0"/>
                  </a:lnTo>
                  <a:lnTo>
                    <a:pt x="265" y="20"/>
                  </a:lnTo>
                  <a:lnTo>
                    <a:pt x="294" y="27"/>
                  </a:lnTo>
                  <a:lnTo>
                    <a:pt x="324" y="55"/>
                  </a:lnTo>
                  <a:lnTo>
                    <a:pt x="350" y="83"/>
                  </a:lnTo>
                  <a:lnTo>
                    <a:pt x="362" y="108"/>
                  </a:lnTo>
                  <a:lnTo>
                    <a:pt x="379"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62" name="Freeform 185"/>
            <p:cNvSpPr>
              <a:spLocks noChangeArrowheads="1"/>
            </p:cNvSpPr>
            <p:nvPr/>
          </p:nvSpPr>
          <p:spPr bwMode="auto">
            <a:xfrm>
              <a:off x="2105" y="1639"/>
              <a:ext cx="86" cy="63"/>
            </a:xfrm>
            <a:custGeom>
              <a:avLst/>
              <a:gdLst/>
              <a:ahLst/>
              <a:cxnLst>
                <a:cxn ang="0">
                  <a:pos x="379" y="138"/>
                </a:cxn>
                <a:cxn ang="0">
                  <a:pos x="366" y="165"/>
                </a:cxn>
                <a:cxn ang="0">
                  <a:pos x="357" y="187"/>
                </a:cxn>
                <a:cxn ang="0">
                  <a:pos x="341" y="214"/>
                </a:cxn>
                <a:cxn ang="0">
                  <a:pos x="320" y="236"/>
                </a:cxn>
                <a:cxn ang="0">
                  <a:pos x="290" y="249"/>
                </a:cxn>
                <a:cxn ang="0">
                  <a:pos x="252" y="264"/>
                </a:cxn>
                <a:cxn ang="0">
                  <a:pos x="226" y="270"/>
                </a:cxn>
                <a:cxn ang="0">
                  <a:pos x="189" y="276"/>
                </a:cxn>
                <a:cxn ang="0">
                  <a:pos x="151" y="270"/>
                </a:cxn>
                <a:cxn ang="0">
                  <a:pos x="113" y="264"/>
                </a:cxn>
                <a:cxn ang="0">
                  <a:pos x="75" y="249"/>
                </a:cxn>
                <a:cxn ang="0">
                  <a:pos x="54" y="236"/>
                </a:cxn>
                <a:cxn ang="0">
                  <a:pos x="24" y="214"/>
                </a:cxn>
                <a:cxn ang="0">
                  <a:pos x="7" y="187"/>
                </a:cxn>
                <a:cxn ang="0">
                  <a:pos x="0" y="165"/>
                </a:cxn>
                <a:cxn ang="0">
                  <a:pos x="0" y="138"/>
                </a:cxn>
                <a:cxn ang="0">
                  <a:pos x="0" y="111"/>
                </a:cxn>
                <a:cxn ang="0">
                  <a:pos x="7" y="83"/>
                </a:cxn>
                <a:cxn ang="0">
                  <a:pos x="24" y="55"/>
                </a:cxn>
                <a:cxn ang="0">
                  <a:pos x="54" y="43"/>
                </a:cxn>
                <a:cxn ang="0">
                  <a:pos x="75" y="21"/>
                </a:cxn>
                <a:cxn ang="0">
                  <a:pos x="113" y="6"/>
                </a:cxn>
                <a:cxn ang="0">
                  <a:pos x="151" y="0"/>
                </a:cxn>
                <a:cxn ang="0">
                  <a:pos x="189" y="0"/>
                </a:cxn>
                <a:cxn ang="0">
                  <a:pos x="226" y="0"/>
                </a:cxn>
                <a:cxn ang="0">
                  <a:pos x="252" y="6"/>
                </a:cxn>
                <a:cxn ang="0">
                  <a:pos x="290" y="21"/>
                </a:cxn>
                <a:cxn ang="0">
                  <a:pos x="320" y="43"/>
                </a:cxn>
                <a:cxn ang="0">
                  <a:pos x="341" y="55"/>
                </a:cxn>
                <a:cxn ang="0">
                  <a:pos x="357" y="83"/>
                </a:cxn>
                <a:cxn ang="0">
                  <a:pos x="366" y="111"/>
                </a:cxn>
                <a:cxn ang="0">
                  <a:pos x="379" y="138"/>
                </a:cxn>
                <a:cxn ang="0">
                  <a:pos x="379" y="138"/>
                </a:cxn>
              </a:cxnLst>
              <a:rect l="0" t="0" r="r" b="b"/>
              <a:pathLst>
                <a:path w="380" h="277">
                  <a:moveTo>
                    <a:pt x="379" y="138"/>
                  </a:moveTo>
                  <a:lnTo>
                    <a:pt x="366" y="165"/>
                  </a:lnTo>
                  <a:lnTo>
                    <a:pt x="357" y="187"/>
                  </a:lnTo>
                  <a:lnTo>
                    <a:pt x="341" y="214"/>
                  </a:lnTo>
                  <a:lnTo>
                    <a:pt x="320" y="236"/>
                  </a:lnTo>
                  <a:lnTo>
                    <a:pt x="290" y="249"/>
                  </a:lnTo>
                  <a:lnTo>
                    <a:pt x="252" y="264"/>
                  </a:lnTo>
                  <a:lnTo>
                    <a:pt x="226" y="270"/>
                  </a:lnTo>
                  <a:lnTo>
                    <a:pt x="189" y="276"/>
                  </a:lnTo>
                  <a:lnTo>
                    <a:pt x="151" y="270"/>
                  </a:lnTo>
                  <a:lnTo>
                    <a:pt x="113" y="264"/>
                  </a:lnTo>
                  <a:lnTo>
                    <a:pt x="75" y="249"/>
                  </a:lnTo>
                  <a:lnTo>
                    <a:pt x="54" y="236"/>
                  </a:lnTo>
                  <a:lnTo>
                    <a:pt x="24" y="214"/>
                  </a:lnTo>
                  <a:lnTo>
                    <a:pt x="7" y="187"/>
                  </a:lnTo>
                  <a:lnTo>
                    <a:pt x="0" y="165"/>
                  </a:lnTo>
                  <a:lnTo>
                    <a:pt x="0" y="138"/>
                  </a:lnTo>
                  <a:lnTo>
                    <a:pt x="0" y="111"/>
                  </a:lnTo>
                  <a:lnTo>
                    <a:pt x="7" y="83"/>
                  </a:lnTo>
                  <a:lnTo>
                    <a:pt x="24" y="55"/>
                  </a:lnTo>
                  <a:lnTo>
                    <a:pt x="54" y="43"/>
                  </a:lnTo>
                  <a:lnTo>
                    <a:pt x="75" y="21"/>
                  </a:lnTo>
                  <a:lnTo>
                    <a:pt x="113" y="6"/>
                  </a:lnTo>
                  <a:lnTo>
                    <a:pt x="151" y="0"/>
                  </a:lnTo>
                  <a:lnTo>
                    <a:pt x="189" y="0"/>
                  </a:lnTo>
                  <a:lnTo>
                    <a:pt x="226" y="0"/>
                  </a:lnTo>
                  <a:lnTo>
                    <a:pt x="252" y="6"/>
                  </a:lnTo>
                  <a:lnTo>
                    <a:pt x="290" y="21"/>
                  </a:lnTo>
                  <a:lnTo>
                    <a:pt x="320" y="43"/>
                  </a:lnTo>
                  <a:lnTo>
                    <a:pt x="341" y="55"/>
                  </a:lnTo>
                  <a:lnTo>
                    <a:pt x="357" y="83"/>
                  </a:lnTo>
                  <a:lnTo>
                    <a:pt x="366" y="111"/>
                  </a:lnTo>
                  <a:lnTo>
                    <a:pt x="379" y="138"/>
                  </a:lnTo>
                  <a:lnTo>
                    <a:pt x="379" y="138"/>
                  </a:lnTo>
                </a:path>
              </a:pathLst>
            </a:custGeom>
            <a:solidFill>
              <a:srgbClr val="F0027F"/>
            </a:solidFill>
            <a:ln w="11160">
              <a:solidFill>
                <a:srgbClr val="FF6633"/>
              </a:solidFill>
              <a:round/>
              <a:headEnd/>
              <a:tailEnd/>
            </a:ln>
          </p:spPr>
          <p:txBody>
            <a:bodyPr wrap="none" anchor="ctr"/>
            <a:lstStyle/>
            <a:p>
              <a:endParaRPr lang="ja-JP" altLang="en-US"/>
            </a:p>
          </p:txBody>
        </p:sp>
        <p:sp>
          <p:nvSpPr>
            <p:cNvPr id="63" name="Freeform 186"/>
            <p:cNvSpPr>
              <a:spLocks noChangeArrowheads="1"/>
            </p:cNvSpPr>
            <p:nvPr/>
          </p:nvSpPr>
          <p:spPr bwMode="auto">
            <a:xfrm>
              <a:off x="2906" y="2956"/>
              <a:ext cx="86" cy="82"/>
            </a:xfrm>
            <a:custGeom>
              <a:avLst/>
              <a:gdLst/>
              <a:ahLst/>
              <a:cxnLst>
                <a:cxn ang="0">
                  <a:pos x="379" y="180"/>
                </a:cxn>
                <a:cxn ang="0">
                  <a:pos x="379" y="216"/>
                </a:cxn>
                <a:cxn ang="0">
                  <a:pos x="362" y="252"/>
                </a:cxn>
                <a:cxn ang="0">
                  <a:pos x="349" y="280"/>
                </a:cxn>
                <a:cxn ang="0">
                  <a:pos x="324" y="308"/>
                </a:cxn>
                <a:cxn ang="0">
                  <a:pos x="294" y="336"/>
                </a:cxn>
                <a:cxn ang="0">
                  <a:pos x="265" y="344"/>
                </a:cxn>
                <a:cxn ang="0">
                  <a:pos x="226" y="361"/>
                </a:cxn>
                <a:cxn ang="0">
                  <a:pos x="189" y="361"/>
                </a:cxn>
                <a:cxn ang="0">
                  <a:pos x="151" y="361"/>
                </a:cxn>
                <a:cxn ang="0">
                  <a:pos x="113" y="344"/>
                </a:cxn>
                <a:cxn ang="0">
                  <a:pos x="83" y="336"/>
                </a:cxn>
                <a:cxn ang="0">
                  <a:pos x="54" y="308"/>
                </a:cxn>
                <a:cxn ang="0">
                  <a:pos x="28" y="280"/>
                </a:cxn>
                <a:cxn ang="0">
                  <a:pos x="16" y="252"/>
                </a:cxn>
                <a:cxn ang="0">
                  <a:pos x="0" y="216"/>
                </a:cxn>
                <a:cxn ang="0">
                  <a:pos x="0" y="180"/>
                </a:cxn>
                <a:cxn ang="0">
                  <a:pos x="0" y="143"/>
                </a:cxn>
                <a:cxn ang="0">
                  <a:pos x="16" y="108"/>
                </a:cxn>
                <a:cxn ang="0">
                  <a:pos x="28" y="83"/>
                </a:cxn>
                <a:cxn ang="0">
                  <a:pos x="54" y="55"/>
                </a:cxn>
                <a:cxn ang="0">
                  <a:pos x="83" y="27"/>
                </a:cxn>
                <a:cxn ang="0">
                  <a:pos x="113" y="20"/>
                </a:cxn>
                <a:cxn ang="0">
                  <a:pos x="151" y="0"/>
                </a:cxn>
                <a:cxn ang="0">
                  <a:pos x="189" y="0"/>
                </a:cxn>
                <a:cxn ang="0">
                  <a:pos x="226" y="0"/>
                </a:cxn>
                <a:cxn ang="0">
                  <a:pos x="265" y="20"/>
                </a:cxn>
                <a:cxn ang="0">
                  <a:pos x="294" y="27"/>
                </a:cxn>
                <a:cxn ang="0">
                  <a:pos x="324" y="55"/>
                </a:cxn>
                <a:cxn ang="0">
                  <a:pos x="349" y="83"/>
                </a:cxn>
                <a:cxn ang="0">
                  <a:pos x="362" y="108"/>
                </a:cxn>
                <a:cxn ang="0">
                  <a:pos x="379" y="143"/>
                </a:cxn>
                <a:cxn ang="0">
                  <a:pos x="379" y="180"/>
                </a:cxn>
                <a:cxn ang="0">
                  <a:pos x="379" y="180"/>
                </a:cxn>
              </a:cxnLst>
              <a:rect l="0" t="0" r="r" b="b"/>
              <a:pathLst>
                <a:path w="380" h="362">
                  <a:moveTo>
                    <a:pt x="379" y="180"/>
                  </a:moveTo>
                  <a:lnTo>
                    <a:pt x="379" y="216"/>
                  </a:lnTo>
                  <a:lnTo>
                    <a:pt x="362" y="252"/>
                  </a:lnTo>
                  <a:lnTo>
                    <a:pt x="349" y="280"/>
                  </a:lnTo>
                  <a:lnTo>
                    <a:pt x="324" y="308"/>
                  </a:lnTo>
                  <a:lnTo>
                    <a:pt x="294" y="336"/>
                  </a:lnTo>
                  <a:lnTo>
                    <a:pt x="265" y="344"/>
                  </a:lnTo>
                  <a:lnTo>
                    <a:pt x="226" y="361"/>
                  </a:lnTo>
                  <a:lnTo>
                    <a:pt x="189" y="361"/>
                  </a:lnTo>
                  <a:lnTo>
                    <a:pt x="151" y="361"/>
                  </a:lnTo>
                  <a:lnTo>
                    <a:pt x="113" y="344"/>
                  </a:lnTo>
                  <a:lnTo>
                    <a:pt x="83" y="336"/>
                  </a:lnTo>
                  <a:lnTo>
                    <a:pt x="54" y="308"/>
                  </a:lnTo>
                  <a:lnTo>
                    <a:pt x="28" y="280"/>
                  </a:lnTo>
                  <a:lnTo>
                    <a:pt x="16" y="252"/>
                  </a:lnTo>
                  <a:lnTo>
                    <a:pt x="0" y="216"/>
                  </a:lnTo>
                  <a:lnTo>
                    <a:pt x="0" y="180"/>
                  </a:lnTo>
                  <a:lnTo>
                    <a:pt x="0" y="143"/>
                  </a:lnTo>
                  <a:lnTo>
                    <a:pt x="16" y="108"/>
                  </a:lnTo>
                  <a:lnTo>
                    <a:pt x="28" y="83"/>
                  </a:lnTo>
                  <a:lnTo>
                    <a:pt x="54" y="55"/>
                  </a:lnTo>
                  <a:lnTo>
                    <a:pt x="83" y="27"/>
                  </a:lnTo>
                  <a:lnTo>
                    <a:pt x="113" y="20"/>
                  </a:lnTo>
                  <a:lnTo>
                    <a:pt x="151" y="0"/>
                  </a:lnTo>
                  <a:lnTo>
                    <a:pt x="189" y="0"/>
                  </a:lnTo>
                  <a:lnTo>
                    <a:pt x="226" y="0"/>
                  </a:lnTo>
                  <a:lnTo>
                    <a:pt x="265" y="20"/>
                  </a:lnTo>
                  <a:lnTo>
                    <a:pt x="294" y="27"/>
                  </a:lnTo>
                  <a:lnTo>
                    <a:pt x="324" y="55"/>
                  </a:lnTo>
                  <a:lnTo>
                    <a:pt x="349" y="83"/>
                  </a:lnTo>
                  <a:lnTo>
                    <a:pt x="362" y="108"/>
                  </a:lnTo>
                  <a:lnTo>
                    <a:pt x="379" y="143"/>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64" name="Freeform 187"/>
            <p:cNvSpPr>
              <a:spLocks noChangeArrowheads="1"/>
            </p:cNvSpPr>
            <p:nvPr/>
          </p:nvSpPr>
          <p:spPr bwMode="auto">
            <a:xfrm>
              <a:off x="2811" y="3005"/>
              <a:ext cx="86" cy="82"/>
            </a:xfrm>
            <a:custGeom>
              <a:avLst/>
              <a:gdLst/>
              <a:ahLst/>
              <a:cxnLst>
                <a:cxn ang="0">
                  <a:pos x="379" y="181"/>
                </a:cxn>
                <a:cxn ang="0">
                  <a:pos x="379" y="217"/>
                </a:cxn>
                <a:cxn ang="0">
                  <a:pos x="357" y="253"/>
                </a:cxn>
                <a:cxn ang="0">
                  <a:pos x="349" y="281"/>
                </a:cxn>
                <a:cxn ang="0">
                  <a:pos x="320" y="310"/>
                </a:cxn>
                <a:cxn ang="0">
                  <a:pos x="294" y="338"/>
                </a:cxn>
                <a:cxn ang="0">
                  <a:pos x="265" y="346"/>
                </a:cxn>
                <a:cxn ang="0">
                  <a:pos x="226" y="362"/>
                </a:cxn>
                <a:cxn ang="0">
                  <a:pos x="189" y="362"/>
                </a:cxn>
                <a:cxn ang="0">
                  <a:pos x="151" y="362"/>
                </a:cxn>
                <a:cxn ang="0">
                  <a:pos x="113" y="346"/>
                </a:cxn>
                <a:cxn ang="0">
                  <a:pos x="83" y="338"/>
                </a:cxn>
                <a:cxn ang="0">
                  <a:pos x="54" y="310"/>
                </a:cxn>
                <a:cxn ang="0">
                  <a:pos x="28" y="281"/>
                </a:cxn>
                <a:cxn ang="0">
                  <a:pos x="16" y="253"/>
                </a:cxn>
                <a:cxn ang="0">
                  <a:pos x="0" y="217"/>
                </a:cxn>
                <a:cxn ang="0">
                  <a:pos x="0" y="181"/>
                </a:cxn>
                <a:cxn ang="0">
                  <a:pos x="0" y="145"/>
                </a:cxn>
                <a:cxn ang="0">
                  <a:pos x="16" y="108"/>
                </a:cxn>
                <a:cxn ang="0">
                  <a:pos x="28" y="84"/>
                </a:cxn>
                <a:cxn ang="0">
                  <a:pos x="54" y="56"/>
                </a:cxn>
                <a:cxn ang="0">
                  <a:pos x="83" y="27"/>
                </a:cxn>
                <a:cxn ang="0">
                  <a:pos x="113" y="20"/>
                </a:cxn>
                <a:cxn ang="0">
                  <a:pos x="151" y="0"/>
                </a:cxn>
                <a:cxn ang="0">
                  <a:pos x="189" y="0"/>
                </a:cxn>
                <a:cxn ang="0">
                  <a:pos x="226" y="0"/>
                </a:cxn>
                <a:cxn ang="0">
                  <a:pos x="265" y="20"/>
                </a:cxn>
                <a:cxn ang="0">
                  <a:pos x="294" y="27"/>
                </a:cxn>
                <a:cxn ang="0">
                  <a:pos x="320" y="56"/>
                </a:cxn>
                <a:cxn ang="0">
                  <a:pos x="349" y="84"/>
                </a:cxn>
                <a:cxn ang="0">
                  <a:pos x="357" y="108"/>
                </a:cxn>
                <a:cxn ang="0">
                  <a:pos x="379" y="145"/>
                </a:cxn>
                <a:cxn ang="0">
                  <a:pos x="379" y="181"/>
                </a:cxn>
                <a:cxn ang="0">
                  <a:pos x="379" y="181"/>
                </a:cxn>
              </a:cxnLst>
              <a:rect l="0" t="0" r="r" b="b"/>
              <a:pathLst>
                <a:path w="380" h="363">
                  <a:moveTo>
                    <a:pt x="379" y="181"/>
                  </a:moveTo>
                  <a:lnTo>
                    <a:pt x="379" y="217"/>
                  </a:lnTo>
                  <a:lnTo>
                    <a:pt x="357" y="253"/>
                  </a:lnTo>
                  <a:lnTo>
                    <a:pt x="349" y="281"/>
                  </a:lnTo>
                  <a:lnTo>
                    <a:pt x="320" y="310"/>
                  </a:lnTo>
                  <a:lnTo>
                    <a:pt x="294" y="338"/>
                  </a:lnTo>
                  <a:lnTo>
                    <a:pt x="265" y="346"/>
                  </a:lnTo>
                  <a:lnTo>
                    <a:pt x="226" y="362"/>
                  </a:lnTo>
                  <a:lnTo>
                    <a:pt x="189" y="362"/>
                  </a:lnTo>
                  <a:lnTo>
                    <a:pt x="151" y="362"/>
                  </a:lnTo>
                  <a:lnTo>
                    <a:pt x="113" y="346"/>
                  </a:lnTo>
                  <a:lnTo>
                    <a:pt x="83" y="338"/>
                  </a:lnTo>
                  <a:lnTo>
                    <a:pt x="54" y="310"/>
                  </a:lnTo>
                  <a:lnTo>
                    <a:pt x="28" y="281"/>
                  </a:lnTo>
                  <a:lnTo>
                    <a:pt x="16" y="253"/>
                  </a:lnTo>
                  <a:lnTo>
                    <a:pt x="0" y="217"/>
                  </a:lnTo>
                  <a:lnTo>
                    <a:pt x="0" y="181"/>
                  </a:lnTo>
                  <a:lnTo>
                    <a:pt x="0" y="145"/>
                  </a:lnTo>
                  <a:lnTo>
                    <a:pt x="16" y="108"/>
                  </a:lnTo>
                  <a:lnTo>
                    <a:pt x="28" y="84"/>
                  </a:lnTo>
                  <a:lnTo>
                    <a:pt x="54" y="56"/>
                  </a:lnTo>
                  <a:lnTo>
                    <a:pt x="83" y="27"/>
                  </a:lnTo>
                  <a:lnTo>
                    <a:pt x="113" y="20"/>
                  </a:lnTo>
                  <a:lnTo>
                    <a:pt x="151" y="0"/>
                  </a:lnTo>
                  <a:lnTo>
                    <a:pt x="189" y="0"/>
                  </a:lnTo>
                  <a:lnTo>
                    <a:pt x="226" y="0"/>
                  </a:lnTo>
                  <a:lnTo>
                    <a:pt x="265" y="20"/>
                  </a:lnTo>
                  <a:lnTo>
                    <a:pt x="294" y="27"/>
                  </a:lnTo>
                  <a:lnTo>
                    <a:pt x="320" y="56"/>
                  </a:lnTo>
                  <a:lnTo>
                    <a:pt x="349" y="84"/>
                  </a:lnTo>
                  <a:lnTo>
                    <a:pt x="357" y="108"/>
                  </a:lnTo>
                  <a:lnTo>
                    <a:pt x="379" y="145"/>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65" name="Freeform 188"/>
            <p:cNvSpPr>
              <a:spLocks noChangeArrowheads="1"/>
            </p:cNvSpPr>
            <p:nvPr/>
          </p:nvSpPr>
          <p:spPr bwMode="auto">
            <a:xfrm>
              <a:off x="2399" y="1826"/>
              <a:ext cx="86" cy="82"/>
            </a:xfrm>
            <a:custGeom>
              <a:avLst/>
              <a:gdLst/>
              <a:ahLst/>
              <a:cxnLst>
                <a:cxn ang="0">
                  <a:pos x="380" y="181"/>
                </a:cxn>
                <a:cxn ang="0">
                  <a:pos x="380" y="217"/>
                </a:cxn>
                <a:cxn ang="0">
                  <a:pos x="358" y="253"/>
                </a:cxn>
                <a:cxn ang="0">
                  <a:pos x="350" y="281"/>
                </a:cxn>
                <a:cxn ang="0">
                  <a:pos x="320" y="309"/>
                </a:cxn>
                <a:cxn ang="0">
                  <a:pos x="295" y="334"/>
                </a:cxn>
                <a:cxn ang="0">
                  <a:pos x="265" y="346"/>
                </a:cxn>
                <a:cxn ang="0">
                  <a:pos x="227" y="362"/>
                </a:cxn>
                <a:cxn ang="0">
                  <a:pos x="190" y="362"/>
                </a:cxn>
                <a:cxn ang="0">
                  <a:pos x="152" y="362"/>
                </a:cxn>
                <a:cxn ang="0">
                  <a:pos x="113" y="346"/>
                </a:cxn>
                <a:cxn ang="0">
                  <a:pos x="84" y="334"/>
                </a:cxn>
                <a:cxn ang="0">
                  <a:pos x="54" y="309"/>
                </a:cxn>
                <a:cxn ang="0">
                  <a:pos x="29" y="281"/>
                </a:cxn>
                <a:cxn ang="0">
                  <a:pos x="16" y="253"/>
                </a:cxn>
                <a:cxn ang="0">
                  <a:pos x="0" y="217"/>
                </a:cxn>
                <a:cxn ang="0">
                  <a:pos x="0" y="181"/>
                </a:cxn>
                <a:cxn ang="0">
                  <a:pos x="0" y="145"/>
                </a:cxn>
                <a:cxn ang="0">
                  <a:pos x="16" y="108"/>
                </a:cxn>
                <a:cxn ang="0">
                  <a:pos x="29" y="80"/>
                </a:cxn>
                <a:cxn ang="0">
                  <a:pos x="54" y="55"/>
                </a:cxn>
                <a:cxn ang="0">
                  <a:pos x="84" y="27"/>
                </a:cxn>
                <a:cxn ang="0">
                  <a:pos x="113" y="20"/>
                </a:cxn>
                <a:cxn ang="0">
                  <a:pos x="152" y="0"/>
                </a:cxn>
                <a:cxn ang="0">
                  <a:pos x="190" y="0"/>
                </a:cxn>
                <a:cxn ang="0">
                  <a:pos x="227" y="0"/>
                </a:cxn>
                <a:cxn ang="0">
                  <a:pos x="265" y="20"/>
                </a:cxn>
                <a:cxn ang="0">
                  <a:pos x="295" y="27"/>
                </a:cxn>
                <a:cxn ang="0">
                  <a:pos x="320" y="55"/>
                </a:cxn>
                <a:cxn ang="0">
                  <a:pos x="350" y="80"/>
                </a:cxn>
                <a:cxn ang="0">
                  <a:pos x="358" y="108"/>
                </a:cxn>
                <a:cxn ang="0">
                  <a:pos x="380" y="145"/>
                </a:cxn>
                <a:cxn ang="0">
                  <a:pos x="380" y="181"/>
                </a:cxn>
                <a:cxn ang="0">
                  <a:pos x="380" y="181"/>
                </a:cxn>
              </a:cxnLst>
              <a:rect l="0" t="0" r="r" b="b"/>
              <a:pathLst>
                <a:path w="381" h="363">
                  <a:moveTo>
                    <a:pt x="380" y="181"/>
                  </a:moveTo>
                  <a:lnTo>
                    <a:pt x="380" y="217"/>
                  </a:lnTo>
                  <a:lnTo>
                    <a:pt x="358" y="253"/>
                  </a:lnTo>
                  <a:lnTo>
                    <a:pt x="350" y="281"/>
                  </a:lnTo>
                  <a:lnTo>
                    <a:pt x="320" y="309"/>
                  </a:lnTo>
                  <a:lnTo>
                    <a:pt x="295" y="334"/>
                  </a:lnTo>
                  <a:lnTo>
                    <a:pt x="265" y="346"/>
                  </a:lnTo>
                  <a:lnTo>
                    <a:pt x="227" y="362"/>
                  </a:lnTo>
                  <a:lnTo>
                    <a:pt x="190" y="362"/>
                  </a:lnTo>
                  <a:lnTo>
                    <a:pt x="152" y="362"/>
                  </a:lnTo>
                  <a:lnTo>
                    <a:pt x="113" y="346"/>
                  </a:lnTo>
                  <a:lnTo>
                    <a:pt x="84" y="334"/>
                  </a:lnTo>
                  <a:lnTo>
                    <a:pt x="54" y="309"/>
                  </a:lnTo>
                  <a:lnTo>
                    <a:pt x="29" y="281"/>
                  </a:lnTo>
                  <a:lnTo>
                    <a:pt x="16" y="253"/>
                  </a:lnTo>
                  <a:lnTo>
                    <a:pt x="0" y="217"/>
                  </a:lnTo>
                  <a:lnTo>
                    <a:pt x="0" y="181"/>
                  </a:lnTo>
                  <a:lnTo>
                    <a:pt x="0" y="145"/>
                  </a:lnTo>
                  <a:lnTo>
                    <a:pt x="16" y="108"/>
                  </a:lnTo>
                  <a:lnTo>
                    <a:pt x="29" y="80"/>
                  </a:lnTo>
                  <a:lnTo>
                    <a:pt x="54" y="55"/>
                  </a:lnTo>
                  <a:lnTo>
                    <a:pt x="84" y="27"/>
                  </a:lnTo>
                  <a:lnTo>
                    <a:pt x="113" y="20"/>
                  </a:lnTo>
                  <a:lnTo>
                    <a:pt x="152" y="0"/>
                  </a:lnTo>
                  <a:lnTo>
                    <a:pt x="190" y="0"/>
                  </a:lnTo>
                  <a:lnTo>
                    <a:pt x="227" y="0"/>
                  </a:lnTo>
                  <a:lnTo>
                    <a:pt x="265" y="20"/>
                  </a:lnTo>
                  <a:lnTo>
                    <a:pt x="295" y="27"/>
                  </a:lnTo>
                  <a:lnTo>
                    <a:pt x="320" y="55"/>
                  </a:lnTo>
                  <a:lnTo>
                    <a:pt x="350" y="80"/>
                  </a:lnTo>
                  <a:lnTo>
                    <a:pt x="358" y="108"/>
                  </a:lnTo>
                  <a:lnTo>
                    <a:pt x="380" y="145"/>
                  </a:lnTo>
                  <a:lnTo>
                    <a:pt x="380" y="181"/>
                  </a:lnTo>
                  <a:lnTo>
                    <a:pt x="380"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66" name="Freeform 189"/>
            <p:cNvSpPr>
              <a:spLocks noChangeArrowheads="1"/>
            </p:cNvSpPr>
            <p:nvPr/>
          </p:nvSpPr>
          <p:spPr bwMode="auto">
            <a:xfrm>
              <a:off x="2459" y="1998"/>
              <a:ext cx="86" cy="82"/>
            </a:xfrm>
            <a:custGeom>
              <a:avLst/>
              <a:gdLst/>
              <a:ahLst/>
              <a:cxnLst>
                <a:cxn ang="0">
                  <a:pos x="379" y="180"/>
                </a:cxn>
                <a:cxn ang="0">
                  <a:pos x="379" y="216"/>
                </a:cxn>
                <a:cxn ang="0">
                  <a:pos x="357" y="252"/>
                </a:cxn>
                <a:cxn ang="0">
                  <a:pos x="349" y="280"/>
                </a:cxn>
                <a:cxn ang="0">
                  <a:pos x="320" y="309"/>
                </a:cxn>
                <a:cxn ang="0">
                  <a:pos x="294" y="333"/>
                </a:cxn>
                <a:cxn ang="0">
                  <a:pos x="264" y="345"/>
                </a:cxn>
                <a:cxn ang="0">
                  <a:pos x="226" y="361"/>
                </a:cxn>
                <a:cxn ang="0">
                  <a:pos x="189" y="361"/>
                </a:cxn>
                <a:cxn ang="0">
                  <a:pos x="151" y="361"/>
                </a:cxn>
                <a:cxn ang="0">
                  <a:pos x="113" y="345"/>
                </a:cxn>
                <a:cxn ang="0">
                  <a:pos x="83" y="333"/>
                </a:cxn>
                <a:cxn ang="0">
                  <a:pos x="54" y="309"/>
                </a:cxn>
                <a:cxn ang="0">
                  <a:pos x="28" y="280"/>
                </a:cxn>
                <a:cxn ang="0">
                  <a:pos x="15" y="252"/>
                </a:cxn>
                <a:cxn ang="0">
                  <a:pos x="0" y="216"/>
                </a:cxn>
                <a:cxn ang="0">
                  <a:pos x="0" y="180"/>
                </a:cxn>
                <a:cxn ang="0">
                  <a:pos x="0" y="144"/>
                </a:cxn>
                <a:cxn ang="0">
                  <a:pos x="15" y="107"/>
                </a:cxn>
                <a:cxn ang="0">
                  <a:pos x="28" y="79"/>
                </a:cxn>
                <a:cxn ang="0">
                  <a:pos x="54" y="55"/>
                </a:cxn>
                <a:cxn ang="0">
                  <a:pos x="83" y="26"/>
                </a:cxn>
                <a:cxn ang="0">
                  <a:pos x="113" y="19"/>
                </a:cxn>
                <a:cxn ang="0">
                  <a:pos x="151" y="0"/>
                </a:cxn>
                <a:cxn ang="0">
                  <a:pos x="189" y="0"/>
                </a:cxn>
                <a:cxn ang="0">
                  <a:pos x="226" y="0"/>
                </a:cxn>
                <a:cxn ang="0">
                  <a:pos x="264" y="19"/>
                </a:cxn>
                <a:cxn ang="0">
                  <a:pos x="294" y="26"/>
                </a:cxn>
                <a:cxn ang="0">
                  <a:pos x="320" y="55"/>
                </a:cxn>
                <a:cxn ang="0">
                  <a:pos x="349" y="79"/>
                </a:cxn>
                <a:cxn ang="0">
                  <a:pos x="357" y="107"/>
                </a:cxn>
                <a:cxn ang="0">
                  <a:pos x="379" y="144"/>
                </a:cxn>
                <a:cxn ang="0">
                  <a:pos x="379" y="180"/>
                </a:cxn>
                <a:cxn ang="0">
                  <a:pos x="379" y="180"/>
                </a:cxn>
              </a:cxnLst>
              <a:rect l="0" t="0" r="r" b="b"/>
              <a:pathLst>
                <a:path w="380" h="362">
                  <a:moveTo>
                    <a:pt x="379" y="180"/>
                  </a:moveTo>
                  <a:lnTo>
                    <a:pt x="379" y="216"/>
                  </a:lnTo>
                  <a:lnTo>
                    <a:pt x="357" y="252"/>
                  </a:lnTo>
                  <a:lnTo>
                    <a:pt x="349" y="280"/>
                  </a:lnTo>
                  <a:lnTo>
                    <a:pt x="320" y="309"/>
                  </a:lnTo>
                  <a:lnTo>
                    <a:pt x="294" y="333"/>
                  </a:lnTo>
                  <a:lnTo>
                    <a:pt x="264" y="345"/>
                  </a:lnTo>
                  <a:lnTo>
                    <a:pt x="226" y="361"/>
                  </a:lnTo>
                  <a:lnTo>
                    <a:pt x="189" y="361"/>
                  </a:lnTo>
                  <a:lnTo>
                    <a:pt x="151" y="361"/>
                  </a:lnTo>
                  <a:lnTo>
                    <a:pt x="113" y="345"/>
                  </a:lnTo>
                  <a:lnTo>
                    <a:pt x="83" y="333"/>
                  </a:lnTo>
                  <a:lnTo>
                    <a:pt x="54" y="309"/>
                  </a:lnTo>
                  <a:lnTo>
                    <a:pt x="28" y="280"/>
                  </a:lnTo>
                  <a:lnTo>
                    <a:pt x="15" y="252"/>
                  </a:lnTo>
                  <a:lnTo>
                    <a:pt x="0" y="216"/>
                  </a:lnTo>
                  <a:lnTo>
                    <a:pt x="0" y="180"/>
                  </a:lnTo>
                  <a:lnTo>
                    <a:pt x="0" y="144"/>
                  </a:lnTo>
                  <a:lnTo>
                    <a:pt x="15" y="107"/>
                  </a:lnTo>
                  <a:lnTo>
                    <a:pt x="28" y="79"/>
                  </a:lnTo>
                  <a:lnTo>
                    <a:pt x="54" y="55"/>
                  </a:lnTo>
                  <a:lnTo>
                    <a:pt x="83" y="26"/>
                  </a:lnTo>
                  <a:lnTo>
                    <a:pt x="113" y="19"/>
                  </a:lnTo>
                  <a:lnTo>
                    <a:pt x="151" y="0"/>
                  </a:lnTo>
                  <a:lnTo>
                    <a:pt x="189" y="0"/>
                  </a:lnTo>
                  <a:lnTo>
                    <a:pt x="226" y="0"/>
                  </a:lnTo>
                  <a:lnTo>
                    <a:pt x="264" y="19"/>
                  </a:lnTo>
                  <a:lnTo>
                    <a:pt x="294" y="26"/>
                  </a:lnTo>
                  <a:lnTo>
                    <a:pt x="320" y="55"/>
                  </a:lnTo>
                  <a:lnTo>
                    <a:pt x="349" y="79"/>
                  </a:lnTo>
                  <a:lnTo>
                    <a:pt x="357" y="107"/>
                  </a:lnTo>
                  <a:lnTo>
                    <a:pt x="379" y="144"/>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67" name="Freeform 190"/>
            <p:cNvSpPr>
              <a:spLocks noChangeArrowheads="1"/>
            </p:cNvSpPr>
            <p:nvPr/>
          </p:nvSpPr>
          <p:spPr bwMode="auto">
            <a:xfrm>
              <a:off x="2030" y="2143"/>
              <a:ext cx="86" cy="82"/>
            </a:xfrm>
            <a:custGeom>
              <a:avLst/>
              <a:gdLst/>
              <a:ahLst/>
              <a:cxnLst>
                <a:cxn ang="0">
                  <a:pos x="379" y="181"/>
                </a:cxn>
                <a:cxn ang="0">
                  <a:pos x="379" y="216"/>
                </a:cxn>
                <a:cxn ang="0">
                  <a:pos x="357" y="244"/>
                </a:cxn>
                <a:cxn ang="0">
                  <a:pos x="349" y="281"/>
                </a:cxn>
                <a:cxn ang="0">
                  <a:pos x="320" y="305"/>
                </a:cxn>
                <a:cxn ang="0">
                  <a:pos x="294" y="325"/>
                </a:cxn>
                <a:cxn ang="0">
                  <a:pos x="265" y="341"/>
                </a:cxn>
                <a:cxn ang="0">
                  <a:pos x="226" y="354"/>
                </a:cxn>
                <a:cxn ang="0">
                  <a:pos x="189" y="362"/>
                </a:cxn>
                <a:cxn ang="0">
                  <a:pos x="151" y="354"/>
                </a:cxn>
                <a:cxn ang="0">
                  <a:pos x="113" y="341"/>
                </a:cxn>
                <a:cxn ang="0">
                  <a:pos x="83" y="325"/>
                </a:cxn>
                <a:cxn ang="0">
                  <a:pos x="54" y="305"/>
                </a:cxn>
                <a:cxn ang="0">
                  <a:pos x="28" y="281"/>
                </a:cxn>
                <a:cxn ang="0">
                  <a:pos x="16" y="244"/>
                </a:cxn>
                <a:cxn ang="0">
                  <a:pos x="0" y="216"/>
                </a:cxn>
                <a:cxn ang="0">
                  <a:pos x="0" y="181"/>
                </a:cxn>
                <a:cxn ang="0">
                  <a:pos x="0" y="144"/>
                </a:cxn>
                <a:cxn ang="0">
                  <a:pos x="16" y="108"/>
                </a:cxn>
                <a:cxn ang="0">
                  <a:pos x="28" y="72"/>
                </a:cxn>
                <a:cxn ang="0">
                  <a:pos x="54" y="51"/>
                </a:cxn>
                <a:cxn ang="0">
                  <a:pos x="83" y="27"/>
                </a:cxn>
                <a:cxn ang="0">
                  <a:pos x="113" y="7"/>
                </a:cxn>
                <a:cxn ang="0">
                  <a:pos x="151" y="0"/>
                </a:cxn>
                <a:cxn ang="0">
                  <a:pos x="189" y="0"/>
                </a:cxn>
                <a:cxn ang="0">
                  <a:pos x="226" y="0"/>
                </a:cxn>
                <a:cxn ang="0">
                  <a:pos x="265" y="7"/>
                </a:cxn>
                <a:cxn ang="0">
                  <a:pos x="294" y="27"/>
                </a:cxn>
                <a:cxn ang="0">
                  <a:pos x="320" y="51"/>
                </a:cxn>
                <a:cxn ang="0">
                  <a:pos x="349" y="72"/>
                </a:cxn>
                <a:cxn ang="0">
                  <a:pos x="357" y="108"/>
                </a:cxn>
                <a:cxn ang="0">
                  <a:pos x="379" y="144"/>
                </a:cxn>
                <a:cxn ang="0">
                  <a:pos x="379" y="181"/>
                </a:cxn>
                <a:cxn ang="0">
                  <a:pos x="379" y="181"/>
                </a:cxn>
              </a:cxnLst>
              <a:rect l="0" t="0" r="r" b="b"/>
              <a:pathLst>
                <a:path w="380" h="363">
                  <a:moveTo>
                    <a:pt x="379" y="181"/>
                  </a:moveTo>
                  <a:lnTo>
                    <a:pt x="379" y="216"/>
                  </a:lnTo>
                  <a:lnTo>
                    <a:pt x="357" y="244"/>
                  </a:lnTo>
                  <a:lnTo>
                    <a:pt x="349" y="281"/>
                  </a:lnTo>
                  <a:lnTo>
                    <a:pt x="320" y="305"/>
                  </a:lnTo>
                  <a:lnTo>
                    <a:pt x="294" y="325"/>
                  </a:lnTo>
                  <a:lnTo>
                    <a:pt x="265" y="341"/>
                  </a:lnTo>
                  <a:lnTo>
                    <a:pt x="226" y="354"/>
                  </a:lnTo>
                  <a:lnTo>
                    <a:pt x="189" y="362"/>
                  </a:lnTo>
                  <a:lnTo>
                    <a:pt x="151" y="354"/>
                  </a:lnTo>
                  <a:lnTo>
                    <a:pt x="113" y="341"/>
                  </a:lnTo>
                  <a:lnTo>
                    <a:pt x="83" y="325"/>
                  </a:lnTo>
                  <a:lnTo>
                    <a:pt x="54" y="305"/>
                  </a:lnTo>
                  <a:lnTo>
                    <a:pt x="28" y="281"/>
                  </a:lnTo>
                  <a:lnTo>
                    <a:pt x="16" y="244"/>
                  </a:lnTo>
                  <a:lnTo>
                    <a:pt x="0" y="216"/>
                  </a:lnTo>
                  <a:lnTo>
                    <a:pt x="0" y="181"/>
                  </a:lnTo>
                  <a:lnTo>
                    <a:pt x="0" y="144"/>
                  </a:lnTo>
                  <a:lnTo>
                    <a:pt x="16" y="108"/>
                  </a:lnTo>
                  <a:lnTo>
                    <a:pt x="28" y="72"/>
                  </a:lnTo>
                  <a:lnTo>
                    <a:pt x="54" y="51"/>
                  </a:lnTo>
                  <a:lnTo>
                    <a:pt x="83" y="27"/>
                  </a:lnTo>
                  <a:lnTo>
                    <a:pt x="113" y="7"/>
                  </a:lnTo>
                  <a:lnTo>
                    <a:pt x="151" y="0"/>
                  </a:lnTo>
                  <a:lnTo>
                    <a:pt x="189" y="0"/>
                  </a:lnTo>
                  <a:lnTo>
                    <a:pt x="226" y="0"/>
                  </a:lnTo>
                  <a:lnTo>
                    <a:pt x="265" y="7"/>
                  </a:lnTo>
                  <a:lnTo>
                    <a:pt x="294" y="27"/>
                  </a:lnTo>
                  <a:lnTo>
                    <a:pt x="320" y="51"/>
                  </a:lnTo>
                  <a:lnTo>
                    <a:pt x="349" y="72"/>
                  </a:lnTo>
                  <a:lnTo>
                    <a:pt x="357" y="108"/>
                  </a:lnTo>
                  <a:lnTo>
                    <a:pt x="379" y="144"/>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68" name="Freeform 191"/>
            <p:cNvSpPr>
              <a:spLocks noChangeArrowheads="1"/>
            </p:cNvSpPr>
            <p:nvPr/>
          </p:nvSpPr>
          <p:spPr bwMode="auto">
            <a:xfrm>
              <a:off x="1934" y="2031"/>
              <a:ext cx="86" cy="82"/>
            </a:xfrm>
            <a:custGeom>
              <a:avLst/>
              <a:gdLst/>
              <a:ahLst/>
              <a:cxnLst>
                <a:cxn ang="0">
                  <a:pos x="379" y="181"/>
                </a:cxn>
                <a:cxn ang="0">
                  <a:pos x="365" y="216"/>
                </a:cxn>
                <a:cxn ang="0">
                  <a:pos x="357" y="253"/>
                </a:cxn>
                <a:cxn ang="0">
                  <a:pos x="340" y="281"/>
                </a:cxn>
                <a:cxn ang="0">
                  <a:pos x="319" y="309"/>
                </a:cxn>
                <a:cxn ang="0">
                  <a:pos x="290" y="334"/>
                </a:cxn>
                <a:cxn ang="0">
                  <a:pos x="252" y="346"/>
                </a:cxn>
                <a:cxn ang="0">
                  <a:pos x="226" y="362"/>
                </a:cxn>
                <a:cxn ang="0">
                  <a:pos x="189" y="362"/>
                </a:cxn>
                <a:cxn ang="0">
                  <a:pos x="151" y="362"/>
                </a:cxn>
                <a:cxn ang="0">
                  <a:pos x="112" y="346"/>
                </a:cxn>
                <a:cxn ang="0">
                  <a:pos x="74" y="334"/>
                </a:cxn>
                <a:cxn ang="0">
                  <a:pos x="53" y="309"/>
                </a:cxn>
                <a:cxn ang="0">
                  <a:pos x="24" y="281"/>
                </a:cxn>
                <a:cxn ang="0">
                  <a:pos x="6" y="253"/>
                </a:cxn>
                <a:cxn ang="0">
                  <a:pos x="0" y="216"/>
                </a:cxn>
                <a:cxn ang="0">
                  <a:pos x="0" y="181"/>
                </a:cxn>
                <a:cxn ang="0">
                  <a:pos x="0" y="144"/>
                </a:cxn>
                <a:cxn ang="0">
                  <a:pos x="6" y="108"/>
                </a:cxn>
                <a:cxn ang="0">
                  <a:pos x="24" y="80"/>
                </a:cxn>
                <a:cxn ang="0">
                  <a:pos x="53" y="55"/>
                </a:cxn>
                <a:cxn ang="0">
                  <a:pos x="74" y="27"/>
                </a:cxn>
                <a:cxn ang="0">
                  <a:pos x="112" y="20"/>
                </a:cxn>
                <a:cxn ang="0">
                  <a:pos x="151" y="0"/>
                </a:cxn>
                <a:cxn ang="0">
                  <a:pos x="189" y="0"/>
                </a:cxn>
                <a:cxn ang="0">
                  <a:pos x="226" y="0"/>
                </a:cxn>
                <a:cxn ang="0">
                  <a:pos x="252" y="20"/>
                </a:cxn>
                <a:cxn ang="0">
                  <a:pos x="290" y="27"/>
                </a:cxn>
                <a:cxn ang="0">
                  <a:pos x="319" y="55"/>
                </a:cxn>
                <a:cxn ang="0">
                  <a:pos x="340" y="80"/>
                </a:cxn>
                <a:cxn ang="0">
                  <a:pos x="357" y="108"/>
                </a:cxn>
                <a:cxn ang="0">
                  <a:pos x="365" y="144"/>
                </a:cxn>
                <a:cxn ang="0">
                  <a:pos x="379" y="181"/>
                </a:cxn>
                <a:cxn ang="0">
                  <a:pos x="379" y="181"/>
                </a:cxn>
              </a:cxnLst>
              <a:rect l="0" t="0" r="r" b="b"/>
              <a:pathLst>
                <a:path w="380" h="363">
                  <a:moveTo>
                    <a:pt x="379" y="181"/>
                  </a:moveTo>
                  <a:lnTo>
                    <a:pt x="365" y="216"/>
                  </a:lnTo>
                  <a:lnTo>
                    <a:pt x="357" y="253"/>
                  </a:lnTo>
                  <a:lnTo>
                    <a:pt x="340" y="281"/>
                  </a:lnTo>
                  <a:lnTo>
                    <a:pt x="319" y="309"/>
                  </a:lnTo>
                  <a:lnTo>
                    <a:pt x="290" y="334"/>
                  </a:lnTo>
                  <a:lnTo>
                    <a:pt x="252" y="346"/>
                  </a:lnTo>
                  <a:lnTo>
                    <a:pt x="226" y="362"/>
                  </a:lnTo>
                  <a:lnTo>
                    <a:pt x="189" y="362"/>
                  </a:lnTo>
                  <a:lnTo>
                    <a:pt x="151" y="362"/>
                  </a:lnTo>
                  <a:lnTo>
                    <a:pt x="112" y="346"/>
                  </a:lnTo>
                  <a:lnTo>
                    <a:pt x="74" y="334"/>
                  </a:lnTo>
                  <a:lnTo>
                    <a:pt x="53" y="309"/>
                  </a:lnTo>
                  <a:lnTo>
                    <a:pt x="24" y="281"/>
                  </a:lnTo>
                  <a:lnTo>
                    <a:pt x="6" y="253"/>
                  </a:lnTo>
                  <a:lnTo>
                    <a:pt x="0" y="216"/>
                  </a:lnTo>
                  <a:lnTo>
                    <a:pt x="0" y="181"/>
                  </a:lnTo>
                  <a:lnTo>
                    <a:pt x="0" y="144"/>
                  </a:lnTo>
                  <a:lnTo>
                    <a:pt x="6" y="108"/>
                  </a:lnTo>
                  <a:lnTo>
                    <a:pt x="24" y="80"/>
                  </a:lnTo>
                  <a:lnTo>
                    <a:pt x="53" y="55"/>
                  </a:lnTo>
                  <a:lnTo>
                    <a:pt x="74" y="27"/>
                  </a:lnTo>
                  <a:lnTo>
                    <a:pt x="112" y="20"/>
                  </a:lnTo>
                  <a:lnTo>
                    <a:pt x="151" y="0"/>
                  </a:lnTo>
                  <a:lnTo>
                    <a:pt x="189" y="0"/>
                  </a:lnTo>
                  <a:lnTo>
                    <a:pt x="226" y="0"/>
                  </a:lnTo>
                  <a:lnTo>
                    <a:pt x="252" y="20"/>
                  </a:lnTo>
                  <a:lnTo>
                    <a:pt x="290" y="27"/>
                  </a:lnTo>
                  <a:lnTo>
                    <a:pt x="319" y="55"/>
                  </a:lnTo>
                  <a:lnTo>
                    <a:pt x="340" y="80"/>
                  </a:lnTo>
                  <a:lnTo>
                    <a:pt x="357" y="108"/>
                  </a:lnTo>
                  <a:lnTo>
                    <a:pt x="365" y="144"/>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69" name="Freeform 192"/>
            <p:cNvSpPr>
              <a:spLocks noChangeArrowheads="1"/>
            </p:cNvSpPr>
            <p:nvPr/>
          </p:nvSpPr>
          <p:spPr bwMode="auto">
            <a:xfrm>
              <a:off x="1936" y="2188"/>
              <a:ext cx="86" cy="82"/>
            </a:xfrm>
            <a:custGeom>
              <a:avLst/>
              <a:gdLst/>
              <a:ahLst/>
              <a:cxnLst>
                <a:cxn ang="0">
                  <a:pos x="379" y="181"/>
                </a:cxn>
                <a:cxn ang="0">
                  <a:pos x="379" y="217"/>
                </a:cxn>
                <a:cxn ang="0">
                  <a:pos x="357" y="253"/>
                </a:cxn>
                <a:cxn ang="0">
                  <a:pos x="350" y="290"/>
                </a:cxn>
                <a:cxn ang="0">
                  <a:pos x="320" y="310"/>
                </a:cxn>
                <a:cxn ang="0">
                  <a:pos x="294" y="338"/>
                </a:cxn>
                <a:cxn ang="0">
                  <a:pos x="265" y="354"/>
                </a:cxn>
                <a:cxn ang="0">
                  <a:pos x="227" y="362"/>
                </a:cxn>
                <a:cxn ang="0">
                  <a:pos x="189" y="362"/>
                </a:cxn>
                <a:cxn ang="0">
                  <a:pos x="151" y="362"/>
                </a:cxn>
                <a:cxn ang="0">
                  <a:pos x="114" y="354"/>
                </a:cxn>
                <a:cxn ang="0">
                  <a:pos x="84" y="338"/>
                </a:cxn>
                <a:cxn ang="0">
                  <a:pos x="55" y="310"/>
                </a:cxn>
                <a:cxn ang="0">
                  <a:pos x="29" y="290"/>
                </a:cxn>
                <a:cxn ang="0">
                  <a:pos x="17" y="253"/>
                </a:cxn>
                <a:cxn ang="0">
                  <a:pos x="0" y="217"/>
                </a:cxn>
                <a:cxn ang="0">
                  <a:pos x="0" y="181"/>
                </a:cxn>
                <a:cxn ang="0">
                  <a:pos x="0" y="145"/>
                </a:cxn>
                <a:cxn ang="0">
                  <a:pos x="17" y="120"/>
                </a:cxn>
                <a:cxn ang="0">
                  <a:pos x="29" y="84"/>
                </a:cxn>
                <a:cxn ang="0">
                  <a:pos x="55" y="56"/>
                </a:cxn>
                <a:cxn ang="0">
                  <a:pos x="84" y="36"/>
                </a:cxn>
                <a:cxn ang="0">
                  <a:pos x="114" y="20"/>
                </a:cxn>
                <a:cxn ang="0">
                  <a:pos x="151" y="12"/>
                </a:cxn>
                <a:cxn ang="0">
                  <a:pos x="189" y="0"/>
                </a:cxn>
                <a:cxn ang="0">
                  <a:pos x="227" y="12"/>
                </a:cxn>
                <a:cxn ang="0">
                  <a:pos x="265" y="20"/>
                </a:cxn>
                <a:cxn ang="0">
                  <a:pos x="294" y="36"/>
                </a:cxn>
                <a:cxn ang="0">
                  <a:pos x="320" y="56"/>
                </a:cxn>
                <a:cxn ang="0">
                  <a:pos x="350" y="84"/>
                </a:cxn>
                <a:cxn ang="0">
                  <a:pos x="357" y="120"/>
                </a:cxn>
                <a:cxn ang="0">
                  <a:pos x="379" y="145"/>
                </a:cxn>
                <a:cxn ang="0">
                  <a:pos x="379" y="181"/>
                </a:cxn>
                <a:cxn ang="0">
                  <a:pos x="379" y="181"/>
                </a:cxn>
              </a:cxnLst>
              <a:rect l="0" t="0" r="r" b="b"/>
              <a:pathLst>
                <a:path w="380" h="363">
                  <a:moveTo>
                    <a:pt x="379" y="181"/>
                  </a:moveTo>
                  <a:lnTo>
                    <a:pt x="379" y="217"/>
                  </a:lnTo>
                  <a:lnTo>
                    <a:pt x="357" y="253"/>
                  </a:lnTo>
                  <a:lnTo>
                    <a:pt x="350" y="290"/>
                  </a:lnTo>
                  <a:lnTo>
                    <a:pt x="320" y="310"/>
                  </a:lnTo>
                  <a:lnTo>
                    <a:pt x="294" y="338"/>
                  </a:lnTo>
                  <a:lnTo>
                    <a:pt x="265" y="354"/>
                  </a:lnTo>
                  <a:lnTo>
                    <a:pt x="227" y="362"/>
                  </a:lnTo>
                  <a:lnTo>
                    <a:pt x="189" y="362"/>
                  </a:lnTo>
                  <a:lnTo>
                    <a:pt x="151" y="362"/>
                  </a:lnTo>
                  <a:lnTo>
                    <a:pt x="114" y="354"/>
                  </a:lnTo>
                  <a:lnTo>
                    <a:pt x="84" y="338"/>
                  </a:lnTo>
                  <a:lnTo>
                    <a:pt x="55" y="310"/>
                  </a:lnTo>
                  <a:lnTo>
                    <a:pt x="29" y="290"/>
                  </a:lnTo>
                  <a:lnTo>
                    <a:pt x="17" y="253"/>
                  </a:lnTo>
                  <a:lnTo>
                    <a:pt x="0" y="217"/>
                  </a:lnTo>
                  <a:lnTo>
                    <a:pt x="0" y="181"/>
                  </a:lnTo>
                  <a:lnTo>
                    <a:pt x="0" y="145"/>
                  </a:lnTo>
                  <a:lnTo>
                    <a:pt x="17" y="120"/>
                  </a:lnTo>
                  <a:lnTo>
                    <a:pt x="29" y="84"/>
                  </a:lnTo>
                  <a:lnTo>
                    <a:pt x="55" y="56"/>
                  </a:lnTo>
                  <a:lnTo>
                    <a:pt x="84" y="36"/>
                  </a:lnTo>
                  <a:lnTo>
                    <a:pt x="114" y="20"/>
                  </a:lnTo>
                  <a:lnTo>
                    <a:pt x="151" y="12"/>
                  </a:lnTo>
                  <a:lnTo>
                    <a:pt x="189" y="0"/>
                  </a:lnTo>
                  <a:lnTo>
                    <a:pt x="227" y="12"/>
                  </a:lnTo>
                  <a:lnTo>
                    <a:pt x="265" y="20"/>
                  </a:lnTo>
                  <a:lnTo>
                    <a:pt x="294" y="36"/>
                  </a:lnTo>
                  <a:lnTo>
                    <a:pt x="320" y="56"/>
                  </a:lnTo>
                  <a:lnTo>
                    <a:pt x="350" y="84"/>
                  </a:lnTo>
                  <a:lnTo>
                    <a:pt x="357" y="120"/>
                  </a:lnTo>
                  <a:lnTo>
                    <a:pt x="379" y="145"/>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70" name="Freeform 193"/>
            <p:cNvSpPr>
              <a:spLocks noChangeArrowheads="1"/>
            </p:cNvSpPr>
            <p:nvPr/>
          </p:nvSpPr>
          <p:spPr bwMode="auto">
            <a:xfrm>
              <a:off x="1027" y="1726"/>
              <a:ext cx="86" cy="82"/>
            </a:xfrm>
            <a:custGeom>
              <a:avLst/>
              <a:gdLst/>
              <a:ahLst/>
              <a:cxnLst>
                <a:cxn ang="0">
                  <a:pos x="379" y="181"/>
                </a:cxn>
                <a:cxn ang="0">
                  <a:pos x="379" y="216"/>
                </a:cxn>
                <a:cxn ang="0">
                  <a:pos x="371" y="244"/>
                </a:cxn>
                <a:cxn ang="0">
                  <a:pos x="350" y="281"/>
                </a:cxn>
                <a:cxn ang="0">
                  <a:pos x="320" y="305"/>
                </a:cxn>
                <a:cxn ang="0">
                  <a:pos x="303" y="325"/>
                </a:cxn>
                <a:cxn ang="0">
                  <a:pos x="265" y="341"/>
                </a:cxn>
                <a:cxn ang="0">
                  <a:pos x="226" y="354"/>
                </a:cxn>
                <a:cxn ang="0">
                  <a:pos x="189" y="362"/>
                </a:cxn>
                <a:cxn ang="0">
                  <a:pos x="151" y="354"/>
                </a:cxn>
                <a:cxn ang="0">
                  <a:pos x="122" y="341"/>
                </a:cxn>
                <a:cxn ang="0">
                  <a:pos x="83" y="325"/>
                </a:cxn>
                <a:cxn ang="0">
                  <a:pos x="54" y="305"/>
                </a:cxn>
                <a:cxn ang="0">
                  <a:pos x="37" y="281"/>
                </a:cxn>
                <a:cxn ang="0">
                  <a:pos x="16" y="244"/>
                </a:cxn>
                <a:cxn ang="0">
                  <a:pos x="7" y="216"/>
                </a:cxn>
                <a:cxn ang="0">
                  <a:pos x="0" y="181"/>
                </a:cxn>
                <a:cxn ang="0">
                  <a:pos x="7" y="144"/>
                </a:cxn>
                <a:cxn ang="0">
                  <a:pos x="16" y="108"/>
                </a:cxn>
                <a:cxn ang="0">
                  <a:pos x="37" y="71"/>
                </a:cxn>
                <a:cxn ang="0">
                  <a:pos x="54" y="51"/>
                </a:cxn>
                <a:cxn ang="0">
                  <a:pos x="83" y="23"/>
                </a:cxn>
                <a:cxn ang="0">
                  <a:pos x="122" y="7"/>
                </a:cxn>
                <a:cxn ang="0">
                  <a:pos x="151" y="0"/>
                </a:cxn>
                <a:cxn ang="0">
                  <a:pos x="189" y="0"/>
                </a:cxn>
                <a:cxn ang="0">
                  <a:pos x="226" y="0"/>
                </a:cxn>
                <a:cxn ang="0">
                  <a:pos x="265" y="7"/>
                </a:cxn>
                <a:cxn ang="0">
                  <a:pos x="303" y="23"/>
                </a:cxn>
                <a:cxn ang="0">
                  <a:pos x="320" y="51"/>
                </a:cxn>
                <a:cxn ang="0">
                  <a:pos x="350" y="71"/>
                </a:cxn>
                <a:cxn ang="0">
                  <a:pos x="371" y="108"/>
                </a:cxn>
                <a:cxn ang="0">
                  <a:pos x="379" y="144"/>
                </a:cxn>
                <a:cxn ang="0">
                  <a:pos x="379" y="181"/>
                </a:cxn>
                <a:cxn ang="0">
                  <a:pos x="379" y="181"/>
                </a:cxn>
              </a:cxnLst>
              <a:rect l="0" t="0" r="r" b="b"/>
              <a:pathLst>
                <a:path w="380" h="363">
                  <a:moveTo>
                    <a:pt x="379" y="181"/>
                  </a:moveTo>
                  <a:lnTo>
                    <a:pt x="379" y="216"/>
                  </a:lnTo>
                  <a:lnTo>
                    <a:pt x="371" y="244"/>
                  </a:lnTo>
                  <a:lnTo>
                    <a:pt x="350" y="281"/>
                  </a:lnTo>
                  <a:lnTo>
                    <a:pt x="320" y="305"/>
                  </a:lnTo>
                  <a:lnTo>
                    <a:pt x="303" y="325"/>
                  </a:lnTo>
                  <a:lnTo>
                    <a:pt x="265" y="341"/>
                  </a:lnTo>
                  <a:lnTo>
                    <a:pt x="226" y="354"/>
                  </a:lnTo>
                  <a:lnTo>
                    <a:pt x="189" y="362"/>
                  </a:lnTo>
                  <a:lnTo>
                    <a:pt x="151" y="354"/>
                  </a:lnTo>
                  <a:lnTo>
                    <a:pt x="122" y="341"/>
                  </a:lnTo>
                  <a:lnTo>
                    <a:pt x="83" y="325"/>
                  </a:lnTo>
                  <a:lnTo>
                    <a:pt x="54" y="305"/>
                  </a:lnTo>
                  <a:lnTo>
                    <a:pt x="37" y="281"/>
                  </a:lnTo>
                  <a:lnTo>
                    <a:pt x="16" y="244"/>
                  </a:lnTo>
                  <a:lnTo>
                    <a:pt x="7" y="216"/>
                  </a:lnTo>
                  <a:lnTo>
                    <a:pt x="0" y="181"/>
                  </a:lnTo>
                  <a:lnTo>
                    <a:pt x="7" y="144"/>
                  </a:lnTo>
                  <a:lnTo>
                    <a:pt x="16" y="108"/>
                  </a:lnTo>
                  <a:lnTo>
                    <a:pt x="37" y="71"/>
                  </a:lnTo>
                  <a:lnTo>
                    <a:pt x="54" y="51"/>
                  </a:lnTo>
                  <a:lnTo>
                    <a:pt x="83" y="23"/>
                  </a:lnTo>
                  <a:lnTo>
                    <a:pt x="122" y="7"/>
                  </a:lnTo>
                  <a:lnTo>
                    <a:pt x="151" y="0"/>
                  </a:lnTo>
                  <a:lnTo>
                    <a:pt x="189" y="0"/>
                  </a:lnTo>
                  <a:lnTo>
                    <a:pt x="226" y="0"/>
                  </a:lnTo>
                  <a:lnTo>
                    <a:pt x="265" y="7"/>
                  </a:lnTo>
                  <a:lnTo>
                    <a:pt x="303" y="23"/>
                  </a:lnTo>
                  <a:lnTo>
                    <a:pt x="320" y="51"/>
                  </a:lnTo>
                  <a:lnTo>
                    <a:pt x="350" y="71"/>
                  </a:lnTo>
                  <a:lnTo>
                    <a:pt x="371" y="108"/>
                  </a:lnTo>
                  <a:lnTo>
                    <a:pt x="379" y="144"/>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71" name="Freeform 194"/>
            <p:cNvSpPr>
              <a:spLocks noChangeArrowheads="1"/>
            </p:cNvSpPr>
            <p:nvPr/>
          </p:nvSpPr>
          <p:spPr bwMode="auto">
            <a:xfrm>
              <a:off x="1130" y="1735"/>
              <a:ext cx="86" cy="82"/>
            </a:xfrm>
            <a:custGeom>
              <a:avLst/>
              <a:gdLst/>
              <a:ahLst/>
              <a:cxnLst>
                <a:cxn ang="0">
                  <a:pos x="380" y="180"/>
                </a:cxn>
                <a:cxn ang="0">
                  <a:pos x="380" y="216"/>
                </a:cxn>
                <a:cxn ang="0">
                  <a:pos x="372" y="252"/>
                </a:cxn>
                <a:cxn ang="0">
                  <a:pos x="351" y="280"/>
                </a:cxn>
                <a:cxn ang="0">
                  <a:pos x="321" y="309"/>
                </a:cxn>
                <a:cxn ang="0">
                  <a:pos x="304" y="333"/>
                </a:cxn>
                <a:cxn ang="0">
                  <a:pos x="266" y="345"/>
                </a:cxn>
                <a:cxn ang="0">
                  <a:pos x="228" y="361"/>
                </a:cxn>
                <a:cxn ang="0">
                  <a:pos x="190" y="361"/>
                </a:cxn>
                <a:cxn ang="0">
                  <a:pos x="152" y="361"/>
                </a:cxn>
                <a:cxn ang="0">
                  <a:pos x="123" y="345"/>
                </a:cxn>
                <a:cxn ang="0">
                  <a:pos x="84" y="333"/>
                </a:cxn>
                <a:cxn ang="0">
                  <a:pos x="55" y="309"/>
                </a:cxn>
                <a:cxn ang="0">
                  <a:pos x="38" y="280"/>
                </a:cxn>
                <a:cxn ang="0">
                  <a:pos x="17" y="252"/>
                </a:cxn>
                <a:cxn ang="0">
                  <a:pos x="8" y="216"/>
                </a:cxn>
                <a:cxn ang="0">
                  <a:pos x="0" y="180"/>
                </a:cxn>
                <a:cxn ang="0">
                  <a:pos x="8" y="144"/>
                </a:cxn>
                <a:cxn ang="0">
                  <a:pos x="17" y="108"/>
                </a:cxn>
                <a:cxn ang="0">
                  <a:pos x="38" y="79"/>
                </a:cxn>
                <a:cxn ang="0">
                  <a:pos x="55" y="51"/>
                </a:cxn>
                <a:cxn ang="0">
                  <a:pos x="84" y="27"/>
                </a:cxn>
                <a:cxn ang="0">
                  <a:pos x="123" y="15"/>
                </a:cxn>
                <a:cxn ang="0">
                  <a:pos x="152" y="0"/>
                </a:cxn>
                <a:cxn ang="0">
                  <a:pos x="190" y="0"/>
                </a:cxn>
                <a:cxn ang="0">
                  <a:pos x="228" y="0"/>
                </a:cxn>
                <a:cxn ang="0">
                  <a:pos x="266" y="15"/>
                </a:cxn>
                <a:cxn ang="0">
                  <a:pos x="304" y="27"/>
                </a:cxn>
                <a:cxn ang="0">
                  <a:pos x="321" y="51"/>
                </a:cxn>
                <a:cxn ang="0">
                  <a:pos x="351" y="79"/>
                </a:cxn>
                <a:cxn ang="0">
                  <a:pos x="372" y="108"/>
                </a:cxn>
                <a:cxn ang="0">
                  <a:pos x="380" y="144"/>
                </a:cxn>
                <a:cxn ang="0">
                  <a:pos x="380" y="180"/>
                </a:cxn>
                <a:cxn ang="0">
                  <a:pos x="380" y="180"/>
                </a:cxn>
              </a:cxnLst>
              <a:rect l="0" t="0" r="r" b="b"/>
              <a:pathLst>
                <a:path w="381" h="362">
                  <a:moveTo>
                    <a:pt x="380" y="180"/>
                  </a:moveTo>
                  <a:lnTo>
                    <a:pt x="380" y="216"/>
                  </a:lnTo>
                  <a:lnTo>
                    <a:pt x="372" y="252"/>
                  </a:lnTo>
                  <a:lnTo>
                    <a:pt x="351" y="280"/>
                  </a:lnTo>
                  <a:lnTo>
                    <a:pt x="321" y="309"/>
                  </a:lnTo>
                  <a:lnTo>
                    <a:pt x="304" y="333"/>
                  </a:lnTo>
                  <a:lnTo>
                    <a:pt x="266" y="345"/>
                  </a:lnTo>
                  <a:lnTo>
                    <a:pt x="228" y="361"/>
                  </a:lnTo>
                  <a:lnTo>
                    <a:pt x="190" y="361"/>
                  </a:lnTo>
                  <a:lnTo>
                    <a:pt x="152" y="361"/>
                  </a:lnTo>
                  <a:lnTo>
                    <a:pt x="123" y="345"/>
                  </a:lnTo>
                  <a:lnTo>
                    <a:pt x="84" y="333"/>
                  </a:lnTo>
                  <a:lnTo>
                    <a:pt x="55" y="309"/>
                  </a:lnTo>
                  <a:lnTo>
                    <a:pt x="38" y="280"/>
                  </a:lnTo>
                  <a:lnTo>
                    <a:pt x="17" y="252"/>
                  </a:lnTo>
                  <a:lnTo>
                    <a:pt x="8" y="216"/>
                  </a:lnTo>
                  <a:lnTo>
                    <a:pt x="0" y="180"/>
                  </a:lnTo>
                  <a:lnTo>
                    <a:pt x="8" y="144"/>
                  </a:lnTo>
                  <a:lnTo>
                    <a:pt x="17" y="108"/>
                  </a:lnTo>
                  <a:lnTo>
                    <a:pt x="38" y="79"/>
                  </a:lnTo>
                  <a:lnTo>
                    <a:pt x="55" y="51"/>
                  </a:lnTo>
                  <a:lnTo>
                    <a:pt x="84" y="27"/>
                  </a:lnTo>
                  <a:lnTo>
                    <a:pt x="123" y="15"/>
                  </a:lnTo>
                  <a:lnTo>
                    <a:pt x="152" y="0"/>
                  </a:lnTo>
                  <a:lnTo>
                    <a:pt x="190" y="0"/>
                  </a:lnTo>
                  <a:lnTo>
                    <a:pt x="228" y="0"/>
                  </a:lnTo>
                  <a:lnTo>
                    <a:pt x="266" y="15"/>
                  </a:lnTo>
                  <a:lnTo>
                    <a:pt x="304" y="27"/>
                  </a:lnTo>
                  <a:lnTo>
                    <a:pt x="321" y="51"/>
                  </a:lnTo>
                  <a:lnTo>
                    <a:pt x="351" y="79"/>
                  </a:lnTo>
                  <a:lnTo>
                    <a:pt x="372" y="108"/>
                  </a:lnTo>
                  <a:lnTo>
                    <a:pt x="380" y="144"/>
                  </a:lnTo>
                  <a:lnTo>
                    <a:pt x="380" y="180"/>
                  </a:lnTo>
                  <a:lnTo>
                    <a:pt x="380"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72" name="Freeform 195"/>
            <p:cNvSpPr>
              <a:spLocks noChangeArrowheads="1"/>
            </p:cNvSpPr>
            <p:nvPr/>
          </p:nvSpPr>
          <p:spPr bwMode="auto">
            <a:xfrm>
              <a:off x="1206" y="1729"/>
              <a:ext cx="86" cy="82"/>
            </a:xfrm>
            <a:custGeom>
              <a:avLst/>
              <a:gdLst/>
              <a:ahLst/>
              <a:cxnLst>
                <a:cxn ang="0">
                  <a:pos x="379" y="181"/>
                </a:cxn>
                <a:cxn ang="0">
                  <a:pos x="379" y="217"/>
                </a:cxn>
                <a:cxn ang="0">
                  <a:pos x="357" y="253"/>
                </a:cxn>
                <a:cxn ang="0">
                  <a:pos x="350" y="289"/>
                </a:cxn>
                <a:cxn ang="0">
                  <a:pos x="320" y="309"/>
                </a:cxn>
                <a:cxn ang="0">
                  <a:pos x="290" y="338"/>
                </a:cxn>
                <a:cxn ang="0">
                  <a:pos x="265" y="354"/>
                </a:cxn>
                <a:cxn ang="0">
                  <a:pos x="227" y="362"/>
                </a:cxn>
                <a:cxn ang="0">
                  <a:pos x="189" y="362"/>
                </a:cxn>
                <a:cxn ang="0">
                  <a:pos x="151" y="362"/>
                </a:cxn>
                <a:cxn ang="0">
                  <a:pos x="113" y="354"/>
                </a:cxn>
                <a:cxn ang="0">
                  <a:pos x="83" y="338"/>
                </a:cxn>
                <a:cxn ang="0">
                  <a:pos x="54" y="309"/>
                </a:cxn>
                <a:cxn ang="0">
                  <a:pos x="24" y="289"/>
                </a:cxn>
                <a:cxn ang="0">
                  <a:pos x="16" y="253"/>
                </a:cxn>
                <a:cxn ang="0">
                  <a:pos x="0" y="217"/>
                </a:cxn>
                <a:cxn ang="0">
                  <a:pos x="0" y="181"/>
                </a:cxn>
                <a:cxn ang="0">
                  <a:pos x="0" y="145"/>
                </a:cxn>
                <a:cxn ang="0">
                  <a:pos x="16" y="117"/>
                </a:cxn>
                <a:cxn ang="0">
                  <a:pos x="24" y="80"/>
                </a:cxn>
                <a:cxn ang="0">
                  <a:pos x="54" y="56"/>
                </a:cxn>
                <a:cxn ang="0">
                  <a:pos x="83" y="36"/>
                </a:cxn>
                <a:cxn ang="0">
                  <a:pos x="113" y="20"/>
                </a:cxn>
                <a:cxn ang="0">
                  <a:pos x="151" y="7"/>
                </a:cxn>
                <a:cxn ang="0">
                  <a:pos x="189" y="0"/>
                </a:cxn>
                <a:cxn ang="0">
                  <a:pos x="227" y="7"/>
                </a:cxn>
                <a:cxn ang="0">
                  <a:pos x="265" y="20"/>
                </a:cxn>
                <a:cxn ang="0">
                  <a:pos x="290" y="36"/>
                </a:cxn>
                <a:cxn ang="0">
                  <a:pos x="320" y="56"/>
                </a:cxn>
                <a:cxn ang="0">
                  <a:pos x="350" y="80"/>
                </a:cxn>
                <a:cxn ang="0">
                  <a:pos x="357" y="117"/>
                </a:cxn>
                <a:cxn ang="0">
                  <a:pos x="379" y="145"/>
                </a:cxn>
                <a:cxn ang="0">
                  <a:pos x="379" y="181"/>
                </a:cxn>
                <a:cxn ang="0">
                  <a:pos x="379" y="181"/>
                </a:cxn>
              </a:cxnLst>
              <a:rect l="0" t="0" r="r" b="b"/>
              <a:pathLst>
                <a:path w="380" h="363">
                  <a:moveTo>
                    <a:pt x="379" y="181"/>
                  </a:moveTo>
                  <a:lnTo>
                    <a:pt x="379" y="217"/>
                  </a:lnTo>
                  <a:lnTo>
                    <a:pt x="357" y="253"/>
                  </a:lnTo>
                  <a:lnTo>
                    <a:pt x="350" y="289"/>
                  </a:lnTo>
                  <a:lnTo>
                    <a:pt x="320" y="309"/>
                  </a:lnTo>
                  <a:lnTo>
                    <a:pt x="290" y="338"/>
                  </a:lnTo>
                  <a:lnTo>
                    <a:pt x="265" y="354"/>
                  </a:lnTo>
                  <a:lnTo>
                    <a:pt x="227" y="362"/>
                  </a:lnTo>
                  <a:lnTo>
                    <a:pt x="189" y="362"/>
                  </a:lnTo>
                  <a:lnTo>
                    <a:pt x="151" y="362"/>
                  </a:lnTo>
                  <a:lnTo>
                    <a:pt x="113" y="354"/>
                  </a:lnTo>
                  <a:lnTo>
                    <a:pt x="83" y="338"/>
                  </a:lnTo>
                  <a:lnTo>
                    <a:pt x="54" y="309"/>
                  </a:lnTo>
                  <a:lnTo>
                    <a:pt x="24" y="289"/>
                  </a:lnTo>
                  <a:lnTo>
                    <a:pt x="16" y="253"/>
                  </a:lnTo>
                  <a:lnTo>
                    <a:pt x="0" y="217"/>
                  </a:lnTo>
                  <a:lnTo>
                    <a:pt x="0" y="181"/>
                  </a:lnTo>
                  <a:lnTo>
                    <a:pt x="0" y="145"/>
                  </a:lnTo>
                  <a:lnTo>
                    <a:pt x="16" y="117"/>
                  </a:lnTo>
                  <a:lnTo>
                    <a:pt x="24" y="80"/>
                  </a:lnTo>
                  <a:lnTo>
                    <a:pt x="54" y="56"/>
                  </a:lnTo>
                  <a:lnTo>
                    <a:pt x="83" y="36"/>
                  </a:lnTo>
                  <a:lnTo>
                    <a:pt x="113" y="20"/>
                  </a:lnTo>
                  <a:lnTo>
                    <a:pt x="151" y="7"/>
                  </a:lnTo>
                  <a:lnTo>
                    <a:pt x="189" y="0"/>
                  </a:lnTo>
                  <a:lnTo>
                    <a:pt x="227" y="7"/>
                  </a:lnTo>
                  <a:lnTo>
                    <a:pt x="265" y="20"/>
                  </a:lnTo>
                  <a:lnTo>
                    <a:pt x="290" y="36"/>
                  </a:lnTo>
                  <a:lnTo>
                    <a:pt x="320" y="56"/>
                  </a:lnTo>
                  <a:lnTo>
                    <a:pt x="350" y="80"/>
                  </a:lnTo>
                  <a:lnTo>
                    <a:pt x="357" y="117"/>
                  </a:lnTo>
                  <a:lnTo>
                    <a:pt x="379" y="145"/>
                  </a:lnTo>
                  <a:lnTo>
                    <a:pt x="379" y="181"/>
                  </a:lnTo>
                  <a:lnTo>
                    <a:pt x="379" y="181"/>
                  </a:lnTo>
                </a:path>
              </a:pathLst>
            </a:custGeom>
            <a:solidFill>
              <a:srgbClr val="F0027F"/>
            </a:solidFill>
            <a:ln w="11160">
              <a:solidFill>
                <a:srgbClr val="FF6633"/>
              </a:solidFill>
              <a:round/>
              <a:headEnd/>
              <a:tailEnd/>
            </a:ln>
          </p:spPr>
          <p:txBody>
            <a:bodyPr wrap="none" anchor="ctr"/>
            <a:lstStyle/>
            <a:p>
              <a:endParaRPr lang="ja-JP" altLang="en-US"/>
            </a:p>
          </p:txBody>
        </p:sp>
        <p:sp>
          <p:nvSpPr>
            <p:cNvPr id="73" name="Freeform 196"/>
            <p:cNvSpPr>
              <a:spLocks noChangeArrowheads="1"/>
            </p:cNvSpPr>
            <p:nvPr/>
          </p:nvSpPr>
          <p:spPr bwMode="auto">
            <a:xfrm>
              <a:off x="2700" y="1939"/>
              <a:ext cx="86" cy="82"/>
            </a:xfrm>
            <a:custGeom>
              <a:avLst/>
              <a:gdLst/>
              <a:ahLst/>
              <a:cxnLst>
                <a:cxn ang="0">
                  <a:pos x="379" y="180"/>
                </a:cxn>
                <a:cxn ang="0">
                  <a:pos x="379" y="216"/>
                </a:cxn>
                <a:cxn ang="0">
                  <a:pos x="357" y="245"/>
                </a:cxn>
                <a:cxn ang="0">
                  <a:pos x="349" y="280"/>
                </a:cxn>
                <a:cxn ang="0">
                  <a:pos x="320" y="305"/>
                </a:cxn>
                <a:cxn ang="0">
                  <a:pos x="294" y="325"/>
                </a:cxn>
                <a:cxn ang="0">
                  <a:pos x="264" y="340"/>
                </a:cxn>
                <a:cxn ang="0">
                  <a:pos x="226" y="353"/>
                </a:cxn>
                <a:cxn ang="0">
                  <a:pos x="189" y="361"/>
                </a:cxn>
                <a:cxn ang="0">
                  <a:pos x="151" y="353"/>
                </a:cxn>
                <a:cxn ang="0">
                  <a:pos x="113" y="340"/>
                </a:cxn>
                <a:cxn ang="0">
                  <a:pos x="83" y="325"/>
                </a:cxn>
                <a:cxn ang="0">
                  <a:pos x="53" y="305"/>
                </a:cxn>
                <a:cxn ang="0">
                  <a:pos x="28" y="280"/>
                </a:cxn>
                <a:cxn ang="0">
                  <a:pos x="15" y="245"/>
                </a:cxn>
                <a:cxn ang="0">
                  <a:pos x="0" y="216"/>
                </a:cxn>
                <a:cxn ang="0">
                  <a:pos x="0" y="180"/>
                </a:cxn>
                <a:cxn ang="0">
                  <a:pos x="0" y="144"/>
                </a:cxn>
                <a:cxn ang="0">
                  <a:pos x="15" y="108"/>
                </a:cxn>
                <a:cxn ang="0">
                  <a:pos x="28" y="72"/>
                </a:cxn>
                <a:cxn ang="0">
                  <a:pos x="53" y="52"/>
                </a:cxn>
                <a:cxn ang="0">
                  <a:pos x="83" y="27"/>
                </a:cxn>
                <a:cxn ang="0">
                  <a:pos x="113" y="7"/>
                </a:cxn>
                <a:cxn ang="0">
                  <a:pos x="151" y="0"/>
                </a:cxn>
                <a:cxn ang="0">
                  <a:pos x="189" y="0"/>
                </a:cxn>
                <a:cxn ang="0">
                  <a:pos x="226" y="0"/>
                </a:cxn>
                <a:cxn ang="0">
                  <a:pos x="264" y="7"/>
                </a:cxn>
                <a:cxn ang="0">
                  <a:pos x="294" y="27"/>
                </a:cxn>
                <a:cxn ang="0">
                  <a:pos x="320" y="52"/>
                </a:cxn>
                <a:cxn ang="0">
                  <a:pos x="349" y="72"/>
                </a:cxn>
                <a:cxn ang="0">
                  <a:pos x="357" y="108"/>
                </a:cxn>
                <a:cxn ang="0">
                  <a:pos x="379" y="144"/>
                </a:cxn>
                <a:cxn ang="0">
                  <a:pos x="379" y="180"/>
                </a:cxn>
                <a:cxn ang="0">
                  <a:pos x="379" y="180"/>
                </a:cxn>
              </a:cxnLst>
              <a:rect l="0" t="0" r="r" b="b"/>
              <a:pathLst>
                <a:path w="380" h="362">
                  <a:moveTo>
                    <a:pt x="379" y="180"/>
                  </a:moveTo>
                  <a:lnTo>
                    <a:pt x="379" y="216"/>
                  </a:lnTo>
                  <a:lnTo>
                    <a:pt x="357" y="245"/>
                  </a:lnTo>
                  <a:lnTo>
                    <a:pt x="349" y="280"/>
                  </a:lnTo>
                  <a:lnTo>
                    <a:pt x="320" y="305"/>
                  </a:lnTo>
                  <a:lnTo>
                    <a:pt x="294" y="325"/>
                  </a:lnTo>
                  <a:lnTo>
                    <a:pt x="264" y="340"/>
                  </a:lnTo>
                  <a:lnTo>
                    <a:pt x="226" y="353"/>
                  </a:lnTo>
                  <a:lnTo>
                    <a:pt x="189" y="361"/>
                  </a:lnTo>
                  <a:lnTo>
                    <a:pt x="151" y="353"/>
                  </a:lnTo>
                  <a:lnTo>
                    <a:pt x="113" y="340"/>
                  </a:lnTo>
                  <a:lnTo>
                    <a:pt x="83" y="325"/>
                  </a:lnTo>
                  <a:lnTo>
                    <a:pt x="53" y="305"/>
                  </a:lnTo>
                  <a:lnTo>
                    <a:pt x="28" y="280"/>
                  </a:lnTo>
                  <a:lnTo>
                    <a:pt x="15" y="245"/>
                  </a:lnTo>
                  <a:lnTo>
                    <a:pt x="0" y="216"/>
                  </a:lnTo>
                  <a:lnTo>
                    <a:pt x="0" y="180"/>
                  </a:lnTo>
                  <a:lnTo>
                    <a:pt x="0" y="144"/>
                  </a:lnTo>
                  <a:lnTo>
                    <a:pt x="15" y="108"/>
                  </a:lnTo>
                  <a:lnTo>
                    <a:pt x="28" y="72"/>
                  </a:lnTo>
                  <a:lnTo>
                    <a:pt x="53" y="52"/>
                  </a:lnTo>
                  <a:lnTo>
                    <a:pt x="83" y="27"/>
                  </a:lnTo>
                  <a:lnTo>
                    <a:pt x="113" y="7"/>
                  </a:lnTo>
                  <a:lnTo>
                    <a:pt x="151" y="0"/>
                  </a:lnTo>
                  <a:lnTo>
                    <a:pt x="189" y="0"/>
                  </a:lnTo>
                  <a:lnTo>
                    <a:pt x="226" y="0"/>
                  </a:lnTo>
                  <a:lnTo>
                    <a:pt x="264" y="7"/>
                  </a:lnTo>
                  <a:lnTo>
                    <a:pt x="294" y="27"/>
                  </a:lnTo>
                  <a:lnTo>
                    <a:pt x="320" y="52"/>
                  </a:lnTo>
                  <a:lnTo>
                    <a:pt x="349" y="72"/>
                  </a:lnTo>
                  <a:lnTo>
                    <a:pt x="357" y="108"/>
                  </a:lnTo>
                  <a:lnTo>
                    <a:pt x="379" y="144"/>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sp>
          <p:nvSpPr>
            <p:cNvPr id="74" name="Freeform 197"/>
            <p:cNvSpPr>
              <a:spLocks noChangeArrowheads="1"/>
            </p:cNvSpPr>
            <p:nvPr/>
          </p:nvSpPr>
          <p:spPr bwMode="auto">
            <a:xfrm>
              <a:off x="4340" y="1707"/>
              <a:ext cx="86" cy="82"/>
            </a:xfrm>
            <a:custGeom>
              <a:avLst/>
              <a:gdLst/>
              <a:ahLst/>
              <a:cxnLst>
                <a:cxn ang="0">
                  <a:pos x="379" y="180"/>
                </a:cxn>
                <a:cxn ang="0">
                  <a:pos x="366" y="217"/>
                </a:cxn>
                <a:cxn ang="0">
                  <a:pos x="357" y="252"/>
                </a:cxn>
                <a:cxn ang="0">
                  <a:pos x="341" y="289"/>
                </a:cxn>
                <a:cxn ang="0">
                  <a:pos x="320" y="305"/>
                </a:cxn>
                <a:cxn ang="0">
                  <a:pos x="291" y="333"/>
                </a:cxn>
                <a:cxn ang="0">
                  <a:pos x="252" y="353"/>
                </a:cxn>
                <a:cxn ang="0">
                  <a:pos x="227" y="362"/>
                </a:cxn>
                <a:cxn ang="0">
                  <a:pos x="189" y="362"/>
                </a:cxn>
                <a:cxn ang="0">
                  <a:pos x="151" y="362"/>
                </a:cxn>
                <a:cxn ang="0">
                  <a:pos x="113" y="353"/>
                </a:cxn>
                <a:cxn ang="0">
                  <a:pos x="75" y="333"/>
                </a:cxn>
                <a:cxn ang="0">
                  <a:pos x="54" y="305"/>
                </a:cxn>
                <a:cxn ang="0">
                  <a:pos x="24" y="289"/>
                </a:cxn>
                <a:cxn ang="0">
                  <a:pos x="7" y="252"/>
                </a:cxn>
                <a:cxn ang="0">
                  <a:pos x="0" y="217"/>
                </a:cxn>
                <a:cxn ang="0">
                  <a:pos x="0" y="180"/>
                </a:cxn>
                <a:cxn ang="0">
                  <a:pos x="0" y="144"/>
                </a:cxn>
                <a:cxn ang="0">
                  <a:pos x="7" y="116"/>
                </a:cxn>
                <a:cxn ang="0">
                  <a:pos x="24" y="80"/>
                </a:cxn>
                <a:cxn ang="0">
                  <a:pos x="54" y="52"/>
                </a:cxn>
                <a:cxn ang="0">
                  <a:pos x="75" y="36"/>
                </a:cxn>
                <a:cxn ang="0">
                  <a:pos x="113" y="16"/>
                </a:cxn>
                <a:cxn ang="0">
                  <a:pos x="151" y="8"/>
                </a:cxn>
                <a:cxn ang="0">
                  <a:pos x="189" y="0"/>
                </a:cxn>
                <a:cxn ang="0">
                  <a:pos x="227" y="8"/>
                </a:cxn>
                <a:cxn ang="0">
                  <a:pos x="252" y="16"/>
                </a:cxn>
                <a:cxn ang="0">
                  <a:pos x="291" y="36"/>
                </a:cxn>
                <a:cxn ang="0">
                  <a:pos x="320" y="52"/>
                </a:cxn>
                <a:cxn ang="0">
                  <a:pos x="341" y="80"/>
                </a:cxn>
                <a:cxn ang="0">
                  <a:pos x="357" y="116"/>
                </a:cxn>
                <a:cxn ang="0">
                  <a:pos x="366" y="144"/>
                </a:cxn>
                <a:cxn ang="0">
                  <a:pos x="379" y="180"/>
                </a:cxn>
                <a:cxn ang="0">
                  <a:pos x="379" y="180"/>
                </a:cxn>
              </a:cxnLst>
              <a:rect l="0" t="0" r="r" b="b"/>
              <a:pathLst>
                <a:path w="380" h="363">
                  <a:moveTo>
                    <a:pt x="379" y="180"/>
                  </a:moveTo>
                  <a:lnTo>
                    <a:pt x="366" y="217"/>
                  </a:lnTo>
                  <a:lnTo>
                    <a:pt x="357" y="252"/>
                  </a:lnTo>
                  <a:lnTo>
                    <a:pt x="341" y="289"/>
                  </a:lnTo>
                  <a:lnTo>
                    <a:pt x="320" y="305"/>
                  </a:lnTo>
                  <a:lnTo>
                    <a:pt x="291" y="333"/>
                  </a:lnTo>
                  <a:lnTo>
                    <a:pt x="252" y="353"/>
                  </a:lnTo>
                  <a:lnTo>
                    <a:pt x="227" y="362"/>
                  </a:lnTo>
                  <a:lnTo>
                    <a:pt x="189" y="362"/>
                  </a:lnTo>
                  <a:lnTo>
                    <a:pt x="151" y="362"/>
                  </a:lnTo>
                  <a:lnTo>
                    <a:pt x="113" y="353"/>
                  </a:lnTo>
                  <a:lnTo>
                    <a:pt x="75" y="333"/>
                  </a:lnTo>
                  <a:lnTo>
                    <a:pt x="54" y="305"/>
                  </a:lnTo>
                  <a:lnTo>
                    <a:pt x="24" y="289"/>
                  </a:lnTo>
                  <a:lnTo>
                    <a:pt x="7" y="252"/>
                  </a:lnTo>
                  <a:lnTo>
                    <a:pt x="0" y="217"/>
                  </a:lnTo>
                  <a:lnTo>
                    <a:pt x="0" y="180"/>
                  </a:lnTo>
                  <a:lnTo>
                    <a:pt x="0" y="144"/>
                  </a:lnTo>
                  <a:lnTo>
                    <a:pt x="7" y="116"/>
                  </a:lnTo>
                  <a:lnTo>
                    <a:pt x="24" y="80"/>
                  </a:lnTo>
                  <a:lnTo>
                    <a:pt x="54" y="52"/>
                  </a:lnTo>
                  <a:lnTo>
                    <a:pt x="75" y="36"/>
                  </a:lnTo>
                  <a:lnTo>
                    <a:pt x="113" y="16"/>
                  </a:lnTo>
                  <a:lnTo>
                    <a:pt x="151" y="8"/>
                  </a:lnTo>
                  <a:lnTo>
                    <a:pt x="189" y="0"/>
                  </a:lnTo>
                  <a:lnTo>
                    <a:pt x="227" y="8"/>
                  </a:lnTo>
                  <a:lnTo>
                    <a:pt x="252" y="16"/>
                  </a:lnTo>
                  <a:lnTo>
                    <a:pt x="291" y="36"/>
                  </a:lnTo>
                  <a:lnTo>
                    <a:pt x="320" y="52"/>
                  </a:lnTo>
                  <a:lnTo>
                    <a:pt x="341" y="80"/>
                  </a:lnTo>
                  <a:lnTo>
                    <a:pt x="357" y="116"/>
                  </a:lnTo>
                  <a:lnTo>
                    <a:pt x="366" y="144"/>
                  </a:lnTo>
                  <a:lnTo>
                    <a:pt x="379" y="180"/>
                  </a:lnTo>
                  <a:lnTo>
                    <a:pt x="379" y="180"/>
                  </a:lnTo>
                </a:path>
              </a:pathLst>
            </a:custGeom>
            <a:solidFill>
              <a:srgbClr val="F0027F"/>
            </a:solidFill>
            <a:ln w="11160">
              <a:solidFill>
                <a:srgbClr val="FF6633"/>
              </a:solidFill>
              <a:round/>
              <a:headEnd/>
              <a:tailEnd/>
            </a:ln>
          </p:spPr>
          <p:txBody>
            <a:bodyPr wrap="none" anchor="ctr"/>
            <a:lstStyle/>
            <a:p>
              <a:endParaRPr lang="ja-JP" altLang="en-US"/>
            </a:p>
          </p:txBody>
        </p:sp>
      </p:grpSp>
      <p:sp>
        <p:nvSpPr>
          <p:cNvPr id="75" name="正方形/長方形 74"/>
          <p:cNvSpPr/>
          <p:nvPr/>
        </p:nvSpPr>
        <p:spPr>
          <a:xfrm>
            <a:off x="96441" y="188640"/>
            <a:ext cx="3021981" cy="523220"/>
          </a:xfrm>
          <a:prstGeom prst="rect">
            <a:avLst/>
          </a:prstGeom>
          <a:solidFill>
            <a:schemeClr val="accent3">
              <a:lumMod val="75000"/>
            </a:schemeClr>
          </a:solidFill>
        </p:spPr>
        <p:txBody>
          <a:bodyPr wrap="none" lIns="91440" tIns="45720" rIns="91440" bIns="45720">
            <a:spAutoFit/>
          </a:bodyPr>
          <a:lstStyle/>
          <a:p>
            <a:pPr algn="ctr"/>
            <a:r>
              <a:rPr lang="en-US" altLang="ja-JP" sz="2800" b="1" dirty="0" smtClean="0">
                <a:ln w="19050">
                  <a:solidFill>
                    <a:schemeClr val="tx2">
                      <a:tint val="1000"/>
                    </a:schemeClr>
                  </a:solidFill>
                  <a:prstDash val="solid"/>
                </a:ln>
                <a:solidFill>
                  <a:srgbClr val="000066"/>
                </a:solidFill>
                <a:effectLst>
                  <a:outerShdw blurRad="50000" dist="50800" dir="7500000" algn="tl">
                    <a:srgbClr val="000000">
                      <a:shade val="5000"/>
                      <a:alpha val="35000"/>
                    </a:srgbClr>
                  </a:outerShdw>
                </a:effectLst>
              </a:rPr>
              <a:t>Belle Collaboration</a:t>
            </a:r>
            <a:endParaRPr lang="ja-JP" altLang="en-US" sz="2800" b="1" cap="none" spc="0" dirty="0">
              <a:ln w="19050">
                <a:solidFill>
                  <a:schemeClr val="tx2">
                    <a:tint val="1000"/>
                  </a:schemeClr>
                </a:solidFill>
                <a:prstDash val="solid"/>
              </a:ln>
              <a:solidFill>
                <a:srgbClr val="000066"/>
              </a:solidFill>
              <a:effectLst>
                <a:outerShdw blurRad="50000" dist="50800" dir="7500000" algn="tl">
                  <a:srgbClr val="000000">
                    <a:shade val="5000"/>
                    <a:alpha val="35000"/>
                  </a:srgbClr>
                </a:outerShdw>
              </a:effectLst>
            </a:endParaRPr>
          </a:p>
        </p:txBody>
      </p:sp>
      <p:sp>
        <p:nvSpPr>
          <p:cNvPr id="76" name="正方形/長方形 10"/>
          <p:cNvSpPr>
            <a:spLocks noChangeArrowheads="1"/>
          </p:cNvSpPr>
          <p:nvPr/>
        </p:nvSpPr>
        <p:spPr bwMode="auto">
          <a:xfrm>
            <a:off x="3858676" y="6013700"/>
            <a:ext cx="4869762" cy="707886"/>
          </a:xfrm>
          <a:prstGeom prst="rect">
            <a:avLst/>
          </a:prstGeom>
          <a:solidFill>
            <a:srgbClr val="FFFFCC"/>
          </a:solidFill>
          <a:ln w="9525">
            <a:noFill/>
            <a:miter lim="800000"/>
            <a:headEnd/>
            <a:tailEnd/>
          </a:ln>
          <a:effectLst>
            <a:outerShdw blurRad="50800" dist="38100" dir="2700000" algn="tl" rotWithShape="0">
              <a:prstClr val="black">
                <a:alpha val="40000"/>
              </a:prstClr>
            </a:outerShdw>
          </a:effectLst>
        </p:spPr>
        <p:txBody>
          <a:bodyPr wrap="square">
            <a:spAutoFit/>
          </a:bodyPr>
          <a:lstStyle/>
          <a:p>
            <a:pPr algn="ctr" fontAlgn="base">
              <a:spcBef>
                <a:spcPct val="0"/>
              </a:spcBef>
              <a:spcAft>
                <a:spcPct val="0"/>
              </a:spcAft>
              <a:defRPr/>
            </a:pPr>
            <a:r>
              <a:rPr lang="en-US" altLang="ja-JP" sz="2000" dirty="0">
                <a:solidFill>
                  <a:srgbClr val="0000CC"/>
                </a:solidFill>
                <a:latin typeface="Arial" pitchFamily="34" charset="0"/>
                <a:cs typeface="Arial" pitchFamily="34" charset="0"/>
              </a:rPr>
              <a:t>CPV:</a:t>
            </a:r>
          </a:p>
          <a:p>
            <a:pPr algn="ctr" fontAlgn="base">
              <a:spcBef>
                <a:spcPct val="0"/>
              </a:spcBef>
              <a:spcAft>
                <a:spcPct val="0"/>
              </a:spcAft>
              <a:defRPr/>
            </a:pPr>
            <a:r>
              <a:rPr lang="en-US" altLang="ja-JP" sz="2000" dirty="0">
                <a:solidFill>
                  <a:srgbClr val="0000CC"/>
                </a:solidFill>
                <a:latin typeface="Arial" pitchFamily="34" charset="0"/>
                <a:cs typeface="Arial" pitchFamily="34" charset="0"/>
              </a:rPr>
              <a:t> caused by a  </a:t>
            </a:r>
            <a:r>
              <a:rPr lang="en-US" altLang="ja-JP" sz="2000" dirty="0" smtClean="0">
                <a:solidFill>
                  <a:srgbClr val="0000CC"/>
                </a:solidFill>
                <a:latin typeface="Arial" pitchFamily="34" charset="0"/>
                <a:cs typeface="Arial" pitchFamily="34" charset="0"/>
              </a:rPr>
              <a:t>single </a:t>
            </a:r>
            <a:r>
              <a:rPr lang="en-US" altLang="ja-JP" sz="2000" dirty="0">
                <a:solidFill>
                  <a:srgbClr val="0000CC"/>
                </a:solidFill>
                <a:latin typeface="Arial" pitchFamily="34" charset="0"/>
                <a:cs typeface="Arial" pitchFamily="34" charset="0"/>
              </a:rPr>
              <a:t>phase </a:t>
            </a:r>
            <a:r>
              <a:rPr lang="en-US" altLang="ja-JP" sz="2000" dirty="0" smtClean="0">
                <a:solidFill>
                  <a:srgbClr val="0000CC"/>
                </a:solidFill>
                <a:latin typeface="Arial" pitchFamily="34" charset="0"/>
                <a:cs typeface="Arial" pitchFamily="34" charset="0"/>
              </a:rPr>
              <a:t>of </a:t>
            </a:r>
            <a:r>
              <a:rPr lang="en-US" altLang="ja-JP" sz="2000" dirty="0">
                <a:solidFill>
                  <a:srgbClr val="0000CC"/>
                </a:solidFill>
                <a:latin typeface="Arial" pitchFamily="34" charset="0"/>
                <a:cs typeface="Arial" pitchFamily="34" charset="0"/>
              </a:rPr>
              <a:t>CKM matrix</a:t>
            </a:r>
            <a:r>
              <a:rPr lang="en-US" altLang="ja-JP" sz="2000" dirty="0">
                <a:solidFill>
                  <a:srgbClr val="0000CC"/>
                </a:solidFill>
              </a:rPr>
              <a:t> </a:t>
            </a:r>
          </a:p>
        </p:txBody>
      </p:sp>
      <p:sp>
        <p:nvSpPr>
          <p:cNvPr id="81" name="正方形/長方形 80"/>
          <p:cNvSpPr/>
          <p:nvPr/>
        </p:nvSpPr>
        <p:spPr>
          <a:xfrm>
            <a:off x="8668337" y="5522778"/>
            <a:ext cx="296150" cy="3736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7" name="グループ化 76"/>
          <p:cNvGrpSpPr/>
          <p:nvPr/>
        </p:nvGrpSpPr>
        <p:grpSpPr>
          <a:xfrm>
            <a:off x="3239654" y="260878"/>
            <a:ext cx="5904346" cy="5488139"/>
            <a:chOff x="3239654" y="260878"/>
            <a:chExt cx="5904346" cy="5488139"/>
          </a:xfrm>
        </p:grpSpPr>
        <p:pic>
          <p:nvPicPr>
            <p:cNvPr id="3" name="図 2" descr="Yamauchi 8.jpg"/>
            <p:cNvPicPr>
              <a:picLocks noChangeAspect="1"/>
            </p:cNvPicPr>
            <p:nvPr/>
          </p:nvPicPr>
          <p:blipFill rotWithShape="1">
            <a:blip r:embed="rId4" cstate="print">
              <a:lum contrast="20000"/>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rcRect/>
            <a:stretch/>
          </p:blipFill>
          <p:spPr>
            <a:xfrm>
              <a:off x="3858676" y="260878"/>
              <a:ext cx="3713813" cy="502864"/>
            </a:xfrm>
            <a:prstGeom prst="rect">
              <a:avLst/>
            </a:prstGeom>
            <a:ln>
              <a:noFill/>
            </a:ln>
            <a:effectLst>
              <a:outerShdw blurRad="292100" dist="139700" dir="2700000" algn="tl" rotWithShape="0">
                <a:srgbClr val="333333">
                  <a:alpha val="65000"/>
                </a:srgbClr>
              </a:outerShdw>
            </a:effectLst>
          </p:spPr>
        </p:pic>
        <p:pic>
          <p:nvPicPr>
            <p:cNvPr id="83" name="図 82" descr="Yamauchi 8.jpg"/>
            <p:cNvPicPr>
              <a:picLocks noChangeAspect="1"/>
            </p:cNvPicPr>
            <p:nvPr/>
          </p:nvPicPr>
          <p:blipFill rotWithShape="1">
            <a:blip r:embed="rId6" cstate="print">
              <a:lum contrast="20000"/>
              <a:extLst>
                <a:ext uri="{BEBA8EAE-BF5A-486C-A8C5-ECC9F3942E4B}">
                  <a14:imgProps xmlns:a14="http://schemas.microsoft.com/office/drawing/2010/main" xmlns="">
                    <a14:imgLayer r:embed="rId7">
                      <a14:imgEffect>
                        <a14:sharpenSoften amount="25000"/>
                      </a14:imgEffect>
                    </a14:imgLayer>
                  </a14:imgProps>
                </a:ext>
                <a:ext uri="{28A0092B-C50C-407E-A947-70E740481C1C}">
                  <a14:useLocalDpi xmlns:a14="http://schemas.microsoft.com/office/drawing/2010/main" xmlns="" val="0"/>
                </a:ext>
              </a:extLst>
            </a:blip>
            <a:srcRect/>
            <a:stretch/>
          </p:blipFill>
          <p:spPr>
            <a:xfrm>
              <a:off x="3239654" y="939493"/>
              <a:ext cx="5904346" cy="4809524"/>
            </a:xfrm>
            <a:prstGeom prst="rect">
              <a:avLst/>
            </a:prstGeom>
            <a:ln>
              <a:noFill/>
            </a:ln>
            <a:effectLst>
              <a:outerShdw blurRad="292100" dist="139700" dir="2700000" algn="tl" rotWithShape="0">
                <a:srgbClr val="333333">
                  <a:alpha val="65000"/>
                </a:srgbClr>
              </a:outerShdw>
            </a:effectLst>
          </p:spPr>
        </p:pic>
      </p:grpSp>
      <p:sp>
        <p:nvSpPr>
          <p:cNvPr id="80" name="正方形/長方形 79"/>
          <p:cNvSpPr/>
          <p:nvPr/>
        </p:nvSpPr>
        <p:spPr>
          <a:xfrm>
            <a:off x="3118422" y="939492"/>
            <a:ext cx="2317674" cy="1055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正方形/長方形 84"/>
          <p:cNvSpPr/>
          <p:nvPr/>
        </p:nvSpPr>
        <p:spPr>
          <a:xfrm>
            <a:off x="6762135" y="2788426"/>
            <a:ext cx="2088231" cy="5760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p:cNvSpPr txBox="1"/>
          <p:nvPr/>
        </p:nvSpPr>
        <p:spPr>
          <a:xfrm>
            <a:off x="25312" y="750463"/>
            <a:ext cx="3517951" cy="1015663"/>
          </a:xfrm>
          <a:prstGeom prst="rect">
            <a:avLst/>
          </a:prstGeom>
          <a:noFill/>
        </p:spPr>
        <p:txBody>
          <a:bodyPr wrap="none" rtlCol="0">
            <a:spAutoFit/>
          </a:bodyPr>
          <a:lstStyle/>
          <a:p>
            <a:pPr algn="ctr"/>
            <a:r>
              <a:rPr kumimoji="1" lang="en-US" altLang="ja-JP" sz="2000" b="1" dirty="0" smtClean="0">
                <a:solidFill>
                  <a:srgbClr val="6600CC"/>
                </a:solidFill>
                <a:effectLst>
                  <a:outerShdw blurRad="38100" dist="38100" dir="2700000" algn="tl">
                    <a:srgbClr val="000000">
                      <a:alpha val="43137"/>
                    </a:srgbClr>
                  </a:outerShdw>
                </a:effectLst>
              </a:rPr>
              <a:t>15 countries,  400 collaborators</a:t>
            </a:r>
          </a:p>
          <a:p>
            <a:pPr algn="ctr"/>
            <a:r>
              <a:rPr lang="en-US" altLang="ja-JP" sz="2000" b="1" dirty="0" smtClean="0">
                <a:solidFill>
                  <a:srgbClr val="6600CC"/>
                </a:solidFill>
                <a:effectLst>
                  <a:outerShdw blurRad="38100" dist="38100" dir="2700000" algn="tl">
                    <a:srgbClr val="000000">
                      <a:alpha val="43137"/>
                    </a:srgbClr>
                  </a:outerShdw>
                </a:effectLst>
              </a:rPr>
              <a:t># of papers : 315</a:t>
            </a:r>
          </a:p>
          <a:p>
            <a:pPr algn="ctr"/>
            <a:r>
              <a:rPr kumimoji="1" lang="en-US" altLang="ja-JP" sz="2000" b="1" dirty="0" smtClean="0">
                <a:solidFill>
                  <a:srgbClr val="6600CC"/>
                </a:solidFill>
                <a:effectLst>
                  <a:outerShdw blurRad="38100" dist="38100" dir="2700000" algn="tl">
                    <a:srgbClr val="000000">
                      <a:alpha val="43137"/>
                    </a:srgbClr>
                  </a:outerShdw>
                </a:effectLst>
              </a:rPr>
              <a:t># of citations : 13,309</a:t>
            </a:r>
            <a:endParaRPr kumimoji="1" lang="ja-JP" altLang="en-US" sz="2000" b="1" dirty="0">
              <a:solidFill>
                <a:srgbClr val="6600C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42437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dissolve">
                                      <p:cBhvr>
                                        <p:cTn id="7" dur="500"/>
                                        <p:tgtEl>
                                          <p:spTgt spid="77"/>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dissolve">
                                      <p:cBhvr>
                                        <p:cTn id="11" dur="500"/>
                                        <p:tgtEl>
                                          <p:spTgt spid="8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dissolve">
                                      <p:cBhvr>
                                        <p:cTn id="1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8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043646" y="591584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12" descr="名称未設定 1.jpg"/>
          <p:cNvPicPr>
            <a:picLocks noChangeAspect="1"/>
          </p:cNvPicPr>
          <p:nvPr/>
        </p:nvPicPr>
        <p:blipFill>
          <a:blip r:embed="rId2" cstate="print">
            <a:extLst>
              <a:ext uri="{28A0092B-C50C-407E-A947-70E740481C1C}">
                <a14:useLocalDpi xmlns:a14="http://schemas.microsoft.com/office/drawing/2010/main" xmlns="" val="0"/>
              </a:ext>
            </a:extLst>
          </a:blip>
          <a:srcRect t="5315" b="9651"/>
          <a:stretch>
            <a:fillRect/>
          </a:stretch>
        </p:blipFill>
        <p:spPr bwMode="auto">
          <a:xfrm>
            <a:off x="27422" y="11184"/>
            <a:ext cx="2876091" cy="896033"/>
          </a:xfrm>
          <a:prstGeom prst="rect">
            <a:avLst/>
          </a:prstGeom>
          <a:noFill/>
          <a:ln w="9525">
            <a:noFill/>
            <a:miter lim="800000"/>
            <a:headEnd/>
            <a:tailEnd/>
          </a:ln>
        </p:spPr>
      </p:pic>
      <p:pic>
        <p:nvPicPr>
          <p:cNvPr id="5" name="Picture 3" descr="kobayashi_maskawa_02_phot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8170" y="1019296"/>
            <a:ext cx="2634594" cy="1728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図 1" descr="KM-Belle.jpg"/>
          <p:cNvPicPr>
            <a:picLocks noChangeAspect="1"/>
          </p:cNvPicPr>
          <p:nvPr/>
        </p:nvPicPr>
        <p:blipFill>
          <a:blip r:embed="rId4" cstate="print">
            <a:lum contrast="10000"/>
            <a:extLst>
              <a:ext uri="{28A0092B-C50C-407E-A947-70E740481C1C}">
                <a14:useLocalDpi xmlns:a14="http://schemas.microsoft.com/office/drawing/2010/main" xmlns="" val="0"/>
              </a:ext>
            </a:extLst>
          </a:blip>
          <a:srcRect/>
          <a:stretch>
            <a:fillRect/>
          </a:stretch>
        </p:blipFill>
        <p:spPr bwMode="auto">
          <a:xfrm>
            <a:off x="-7902" y="2912447"/>
            <a:ext cx="2911415" cy="3965752"/>
          </a:xfrm>
          <a:prstGeom prst="rect">
            <a:avLst/>
          </a:prstGeom>
          <a:noFill/>
          <a:ln w="9525">
            <a:noFill/>
            <a:miter lim="800000"/>
            <a:headEnd/>
            <a:tailEnd/>
          </a:ln>
          <a:effectLst>
            <a:outerShdw blurRad="50800" dist="38100" algn="l" rotWithShape="0">
              <a:prstClr val="black">
                <a:alpha val="40000"/>
              </a:prstClr>
            </a:outerShdw>
          </a:effectLst>
        </p:spPr>
      </p:pic>
      <p:sp>
        <p:nvSpPr>
          <p:cNvPr id="7" name="スライド番号プレースホルダー 6"/>
          <p:cNvSpPr>
            <a:spLocks noGrp="1"/>
          </p:cNvSpPr>
          <p:nvPr>
            <p:ph type="sldNum" sz="quarter" idx="12"/>
          </p:nvPr>
        </p:nvSpPr>
        <p:spPr>
          <a:xfrm>
            <a:off x="6632639" y="6310448"/>
            <a:ext cx="2133600" cy="365125"/>
          </a:xfrm>
        </p:spPr>
        <p:txBody>
          <a:bodyPr/>
          <a:lstStyle/>
          <a:p>
            <a:fld id="{7551AC77-3FB6-4DE6-BE8E-A9C9F12454E6}" type="slidenum">
              <a:rPr kumimoji="1" lang="ja-JP" altLang="en-US" smtClean="0"/>
              <a:pPr/>
              <a:t>8</a:t>
            </a:fld>
            <a:endParaRPr kumimoji="1" lang="ja-JP" altLang="en-US" dirty="0"/>
          </a:p>
        </p:txBody>
      </p:sp>
      <p:grpSp>
        <p:nvGrpSpPr>
          <p:cNvPr id="11" name="グループ化 10"/>
          <p:cNvGrpSpPr/>
          <p:nvPr/>
        </p:nvGrpSpPr>
        <p:grpSpPr>
          <a:xfrm>
            <a:off x="3059832" y="124399"/>
            <a:ext cx="5904656" cy="5971461"/>
            <a:chOff x="3059832" y="381148"/>
            <a:chExt cx="5904656" cy="5971461"/>
          </a:xfrm>
        </p:grpSpPr>
        <p:pic>
          <p:nvPicPr>
            <p:cNvPr id="8" name="図 7"/>
            <p:cNvPicPr>
              <a:picLocks noChangeAspect="1"/>
            </p:cNvPicPr>
            <p:nvPr/>
          </p:nvPicPr>
          <p:blipFill rotWithShape="1">
            <a:blip r:embed="rId5" cstate="print">
              <a:extLst>
                <a:ext uri="{BEBA8EAE-BF5A-486C-A8C5-ECC9F3942E4B}">
                  <a14:imgProps xmlns:a14="http://schemas.microsoft.com/office/drawing/2010/main" xmlns="">
                    <a14:imgLayer r:embed="rId6">
                      <a14:imgEffect>
                        <a14:sharpenSoften amount="50000"/>
                      </a14:imgEffect>
                    </a14:imgLayer>
                  </a14:imgProps>
                </a:ext>
                <a:ext uri="{28A0092B-C50C-407E-A947-70E740481C1C}">
                  <a14:useLocalDpi xmlns:a14="http://schemas.microsoft.com/office/drawing/2010/main" xmlns="" val="0"/>
                </a:ext>
              </a:extLst>
            </a:blip>
            <a:srcRect/>
            <a:stretch/>
          </p:blipFill>
          <p:spPr>
            <a:xfrm>
              <a:off x="3059832" y="1403498"/>
              <a:ext cx="5904656" cy="4949111"/>
            </a:xfrm>
            <a:prstGeom prst="rect">
              <a:avLst/>
            </a:prstGeom>
            <a:ln>
              <a:noFill/>
            </a:ln>
            <a:effectLst>
              <a:outerShdw blurRad="292100" dist="139700" dir="2700000" algn="tl" rotWithShape="0">
                <a:srgbClr val="333333">
                  <a:alpha val="65000"/>
                </a:srgbClr>
              </a:outerShdw>
            </a:effectLst>
          </p:spPr>
        </p:pic>
        <p:pic>
          <p:nvPicPr>
            <p:cNvPr id="10" name="図 9"/>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275310" y="381148"/>
              <a:ext cx="5473700" cy="1022350"/>
            </a:xfrm>
            <a:prstGeom prst="rect">
              <a:avLst/>
            </a:prstGeom>
            <a:ln>
              <a:noFill/>
            </a:ln>
            <a:effectLst>
              <a:outerShdw blurRad="292100" dist="139700" dir="2700000" algn="tl" rotWithShape="0">
                <a:srgbClr val="333333">
                  <a:alpha val="65000"/>
                </a:srgbClr>
              </a:outerShdw>
            </a:effectLst>
          </p:spPr>
        </p:pic>
      </p:grpSp>
      <p:grpSp>
        <p:nvGrpSpPr>
          <p:cNvPr id="14" name="グループ化 30"/>
          <p:cNvGrpSpPr/>
          <p:nvPr/>
        </p:nvGrpSpPr>
        <p:grpSpPr>
          <a:xfrm>
            <a:off x="3468264" y="1871271"/>
            <a:ext cx="4884035" cy="3337889"/>
            <a:chOff x="1357291" y="500039"/>
            <a:chExt cx="6286544" cy="4296402"/>
          </a:xfrm>
        </p:grpSpPr>
        <p:grpSp>
          <p:nvGrpSpPr>
            <p:cNvPr id="15" name="グループ化 26"/>
            <p:cNvGrpSpPr>
              <a:grpSpLocks/>
            </p:cNvGrpSpPr>
            <p:nvPr/>
          </p:nvGrpSpPr>
          <p:grpSpPr bwMode="auto">
            <a:xfrm>
              <a:off x="1357291" y="500039"/>
              <a:ext cx="6286544" cy="4286280"/>
              <a:chOff x="1665245" y="1619250"/>
              <a:chExt cx="5989758" cy="4619659"/>
            </a:xfrm>
          </p:grpSpPr>
          <p:sp>
            <p:nvSpPr>
              <p:cNvPr id="18" name="Text Box 6"/>
              <p:cNvSpPr txBox="1">
                <a:spLocks noChangeArrowheads="1"/>
              </p:cNvSpPr>
              <p:nvPr/>
            </p:nvSpPr>
            <p:spPr bwMode="auto">
              <a:xfrm>
                <a:off x="2195513" y="2781300"/>
                <a:ext cx="450850" cy="304800"/>
              </a:xfrm>
              <a:prstGeom prst="rect">
                <a:avLst/>
              </a:prstGeom>
              <a:solidFill>
                <a:schemeClr val="hlink"/>
              </a:solidFill>
              <a:ln w="9525">
                <a:noFill/>
                <a:miter lim="800000"/>
                <a:headEnd/>
                <a:tailEnd/>
              </a:ln>
            </p:spPr>
            <p:txBody>
              <a:bodyPr wrap="none">
                <a:spAutoFit/>
              </a:bodyPr>
              <a:lstStyle/>
              <a:p>
                <a:r>
                  <a:rPr lang="en-US" altLang="ja-JP" sz="1400"/>
                  <a:t>SM</a:t>
                </a:r>
              </a:p>
            </p:txBody>
          </p:sp>
          <p:sp>
            <p:nvSpPr>
              <p:cNvPr id="19" name="Line 7"/>
              <p:cNvSpPr>
                <a:spLocks noChangeShapeType="1"/>
              </p:cNvSpPr>
              <p:nvPr/>
            </p:nvSpPr>
            <p:spPr bwMode="auto">
              <a:xfrm flipV="1">
                <a:off x="2411413" y="2349500"/>
                <a:ext cx="0" cy="433388"/>
              </a:xfrm>
              <a:prstGeom prst="line">
                <a:avLst/>
              </a:prstGeom>
              <a:noFill/>
              <a:ln w="19050">
                <a:solidFill>
                  <a:schemeClr val="tx1"/>
                </a:solidFill>
                <a:round/>
                <a:headEnd/>
                <a:tailEnd type="arrow" w="med" len="med"/>
              </a:ln>
            </p:spPr>
            <p:txBody>
              <a:bodyPr/>
              <a:lstStyle/>
              <a:p>
                <a:endParaRPr lang="ja-JP" altLang="en-US"/>
              </a:p>
            </p:txBody>
          </p:sp>
          <p:pic>
            <p:nvPicPr>
              <p:cNvPr id="20" name="Picture 14"/>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484438" y="4581525"/>
                <a:ext cx="2087562" cy="1384300"/>
              </a:xfrm>
              <a:prstGeom prst="rect">
                <a:avLst/>
              </a:prstGeom>
              <a:noFill/>
              <a:ln w="9525">
                <a:noFill/>
                <a:miter lim="800000"/>
                <a:headEnd/>
                <a:tailEnd/>
              </a:ln>
            </p:spPr>
          </p:pic>
          <p:sp>
            <p:nvSpPr>
              <p:cNvPr id="21" name="Text Box 19"/>
              <p:cNvSpPr txBox="1">
                <a:spLocks noChangeArrowheads="1"/>
              </p:cNvSpPr>
              <p:nvPr/>
            </p:nvSpPr>
            <p:spPr bwMode="auto">
              <a:xfrm>
                <a:off x="3708400" y="2195513"/>
                <a:ext cx="684213" cy="274637"/>
              </a:xfrm>
              <a:prstGeom prst="rect">
                <a:avLst/>
              </a:prstGeom>
              <a:solidFill>
                <a:schemeClr val="bg1"/>
              </a:solidFill>
              <a:ln w="9525">
                <a:noFill/>
                <a:miter lim="800000"/>
                <a:headEnd/>
                <a:tailEnd/>
              </a:ln>
            </p:spPr>
            <p:txBody>
              <a:bodyPr wrap="none">
                <a:spAutoFit/>
              </a:bodyPr>
              <a:lstStyle/>
              <a:p>
                <a:r>
                  <a:rPr lang="en-US" altLang="ja-JP" sz="1200" i="1">
                    <a:latin typeface="Times New Roman" pitchFamily="18" charset="0"/>
                  </a:rPr>
                  <a:t>X</a:t>
                </a:r>
                <a:r>
                  <a:rPr lang="en-US" altLang="ja-JP" sz="1200">
                    <a:latin typeface="Times New Roman" pitchFamily="18" charset="0"/>
                  </a:rPr>
                  <a:t>(3872)</a:t>
                </a:r>
                <a:endParaRPr lang="en-US" altLang="ja-JP" sz="1200"/>
              </a:p>
            </p:txBody>
          </p:sp>
          <p:sp>
            <p:nvSpPr>
              <p:cNvPr id="22" name="AutoShape 22"/>
              <p:cNvSpPr>
                <a:spLocks noChangeArrowheads="1"/>
              </p:cNvSpPr>
              <p:nvPr/>
            </p:nvSpPr>
            <p:spPr bwMode="auto">
              <a:xfrm>
                <a:off x="2700338" y="4079875"/>
                <a:ext cx="1871662" cy="360363"/>
              </a:xfrm>
              <a:prstGeom prst="roundRect">
                <a:avLst>
                  <a:gd name="adj" fmla="val 16667"/>
                </a:avLst>
              </a:prstGeom>
              <a:solidFill>
                <a:srgbClr val="FFFF66"/>
              </a:solidFill>
              <a:ln w="28575">
                <a:solidFill>
                  <a:srgbClr val="FF3300"/>
                </a:solidFill>
                <a:round/>
                <a:headEnd/>
                <a:tailEnd/>
              </a:ln>
            </p:spPr>
            <p:txBody>
              <a:bodyPr wrap="none" anchor="ctr"/>
              <a:lstStyle/>
              <a:p>
                <a:endParaRPr lang="ja-JP" altLang="en-US"/>
              </a:p>
            </p:txBody>
          </p:sp>
          <p:sp>
            <p:nvSpPr>
              <p:cNvPr id="23" name="Text Box 23"/>
              <p:cNvSpPr txBox="1">
                <a:spLocks noChangeArrowheads="1"/>
              </p:cNvSpPr>
              <p:nvPr/>
            </p:nvSpPr>
            <p:spPr bwMode="auto">
              <a:xfrm>
                <a:off x="2771775" y="4076700"/>
                <a:ext cx="1731963" cy="366713"/>
              </a:xfrm>
              <a:prstGeom prst="rect">
                <a:avLst/>
              </a:prstGeom>
              <a:noFill/>
              <a:ln w="9525">
                <a:noFill/>
                <a:miter lim="800000"/>
                <a:headEnd/>
                <a:tailEnd/>
              </a:ln>
            </p:spPr>
            <p:txBody>
              <a:bodyPr wrap="none">
                <a:spAutoFit/>
              </a:bodyPr>
              <a:lstStyle/>
              <a:p>
                <a:r>
                  <a:rPr lang="en-US" altLang="ja-JP" i="1">
                    <a:latin typeface="Times New Roman" pitchFamily="18" charset="0"/>
                  </a:rPr>
                  <a:t>B</a:t>
                </a:r>
                <a:r>
                  <a:rPr lang="en-US" altLang="ja-JP">
                    <a:latin typeface="Wingdings 3" pitchFamily="18" charset="2"/>
                  </a:rPr>
                  <a:t>g</a:t>
                </a:r>
                <a:r>
                  <a:rPr lang="en-US" altLang="ja-JP" i="1">
                    <a:latin typeface="Times New Roman" pitchFamily="18" charset="0"/>
                  </a:rPr>
                  <a:t>d</a:t>
                </a:r>
                <a:r>
                  <a:rPr lang="en-US" altLang="ja-JP">
                    <a:latin typeface="Symbol" pitchFamily="18" charset="2"/>
                  </a:rPr>
                  <a:t>g </a:t>
                </a:r>
                <a:r>
                  <a:rPr lang="en-US" altLang="ja-JP"/>
                  <a:t>transition</a:t>
                </a:r>
              </a:p>
            </p:txBody>
          </p:sp>
          <p:pic>
            <p:nvPicPr>
              <p:cNvPr id="24" name="Picture 29"/>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284663" y="1916113"/>
                <a:ext cx="2159000" cy="2009775"/>
              </a:xfrm>
              <a:prstGeom prst="rect">
                <a:avLst/>
              </a:prstGeom>
              <a:noFill/>
              <a:ln w="9525">
                <a:noFill/>
                <a:miter lim="800000"/>
                <a:headEnd/>
                <a:tailEnd/>
              </a:ln>
            </p:spPr>
          </p:pic>
          <p:sp>
            <p:nvSpPr>
              <p:cNvPr id="25" name="Line 30"/>
              <p:cNvSpPr>
                <a:spLocks noChangeShapeType="1"/>
              </p:cNvSpPr>
              <p:nvPr/>
            </p:nvSpPr>
            <p:spPr bwMode="auto">
              <a:xfrm>
                <a:off x="3995738" y="2484438"/>
                <a:ext cx="0" cy="287337"/>
              </a:xfrm>
              <a:prstGeom prst="line">
                <a:avLst/>
              </a:prstGeom>
              <a:noFill/>
              <a:ln w="12700">
                <a:solidFill>
                  <a:schemeClr val="tx1"/>
                </a:solidFill>
                <a:round/>
                <a:headEnd/>
                <a:tailEnd type="arrow" w="med" len="med"/>
              </a:ln>
            </p:spPr>
            <p:txBody>
              <a:bodyPr/>
              <a:lstStyle/>
              <a:p>
                <a:endParaRPr lang="ja-JP" altLang="en-US"/>
              </a:p>
            </p:txBody>
          </p:sp>
          <p:sp>
            <p:nvSpPr>
              <p:cNvPr id="26" name="Text Box 31"/>
              <p:cNvSpPr txBox="1">
                <a:spLocks noChangeArrowheads="1"/>
              </p:cNvSpPr>
              <p:nvPr/>
            </p:nvSpPr>
            <p:spPr bwMode="auto">
              <a:xfrm>
                <a:off x="4572000" y="2339975"/>
                <a:ext cx="755650" cy="304800"/>
              </a:xfrm>
              <a:prstGeom prst="rect">
                <a:avLst/>
              </a:prstGeom>
              <a:noFill/>
              <a:ln w="9525">
                <a:noFill/>
                <a:miter lim="800000"/>
                <a:headEnd/>
                <a:tailEnd/>
              </a:ln>
            </p:spPr>
            <p:txBody>
              <a:bodyPr wrap="none">
                <a:spAutoFit/>
              </a:bodyPr>
              <a:lstStyle/>
              <a:p>
                <a:r>
                  <a:rPr lang="en-US" altLang="ja-JP" sz="1400" i="1">
                    <a:latin typeface="Times New Roman" pitchFamily="18" charset="0"/>
                  </a:rPr>
                  <a:t>Z</a:t>
                </a:r>
                <a:r>
                  <a:rPr lang="en-US" altLang="ja-JP" sz="1400">
                    <a:latin typeface="Times New Roman" pitchFamily="18" charset="0"/>
                  </a:rPr>
                  <a:t>(4430)</a:t>
                </a:r>
              </a:p>
            </p:txBody>
          </p:sp>
          <p:sp>
            <p:nvSpPr>
              <p:cNvPr id="27" name="Line 32"/>
              <p:cNvSpPr>
                <a:spLocks noChangeShapeType="1"/>
              </p:cNvSpPr>
              <p:nvPr/>
            </p:nvSpPr>
            <p:spPr bwMode="auto">
              <a:xfrm>
                <a:off x="5219700" y="2555875"/>
                <a:ext cx="287338" cy="215900"/>
              </a:xfrm>
              <a:prstGeom prst="line">
                <a:avLst/>
              </a:prstGeom>
              <a:noFill/>
              <a:ln w="12700">
                <a:solidFill>
                  <a:schemeClr val="tx1"/>
                </a:solidFill>
                <a:round/>
                <a:headEnd/>
                <a:tailEnd type="arrow" w="med" len="med"/>
              </a:ln>
            </p:spPr>
            <p:txBody>
              <a:bodyPr/>
              <a:lstStyle/>
              <a:p>
                <a:endParaRPr lang="ja-JP" altLang="en-US"/>
              </a:p>
            </p:txBody>
          </p:sp>
          <p:sp>
            <p:nvSpPr>
              <p:cNvPr id="28" name="AutoShape 33"/>
              <p:cNvSpPr>
                <a:spLocks noChangeArrowheads="1"/>
              </p:cNvSpPr>
              <p:nvPr/>
            </p:nvSpPr>
            <p:spPr bwMode="auto">
              <a:xfrm>
                <a:off x="5148263" y="4079875"/>
                <a:ext cx="1222375" cy="360363"/>
              </a:xfrm>
              <a:prstGeom prst="roundRect">
                <a:avLst>
                  <a:gd name="adj" fmla="val 16667"/>
                </a:avLst>
              </a:prstGeom>
              <a:solidFill>
                <a:srgbClr val="FFFF66"/>
              </a:solidFill>
              <a:ln w="28575">
                <a:solidFill>
                  <a:srgbClr val="FF3300"/>
                </a:solidFill>
                <a:round/>
                <a:headEnd/>
                <a:tailEnd/>
              </a:ln>
            </p:spPr>
            <p:txBody>
              <a:bodyPr wrap="none" anchor="ctr"/>
              <a:lstStyle/>
              <a:p>
                <a:endParaRPr lang="ja-JP" altLang="en-US"/>
              </a:p>
            </p:txBody>
          </p:sp>
          <p:sp>
            <p:nvSpPr>
              <p:cNvPr id="29" name="Text Box 34"/>
              <p:cNvSpPr txBox="1">
                <a:spLocks noChangeArrowheads="1"/>
              </p:cNvSpPr>
              <p:nvPr/>
            </p:nvSpPr>
            <p:spPr bwMode="auto">
              <a:xfrm>
                <a:off x="5219700" y="4076700"/>
                <a:ext cx="1095375" cy="366713"/>
              </a:xfrm>
              <a:prstGeom prst="rect">
                <a:avLst/>
              </a:prstGeom>
              <a:noFill/>
              <a:ln w="9525">
                <a:noFill/>
                <a:miter lim="800000"/>
                <a:headEnd/>
                <a:tailEnd/>
              </a:ln>
            </p:spPr>
            <p:txBody>
              <a:bodyPr wrap="none">
                <a:spAutoFit/>
              </a:bodyPr>
              <a:lstStyle/>
              <a:p>
                <a:r>
                  <a:rPr lang="en-US" altLang="ja-JP" i="1">
                    <a:latin typeface="Times New Roman" pitchFamily="18" charset="0"/>
                  </a:rPr>
                  <a:t>B</a:t>
                </a:r>
                <a:r>
                  <a:rPr lang="en-US" altLang="ja-JP">
                    <a:latin typeface="Wingdings 3" pitchFamily="18" charset="2"/>
                  </a:rPr>
                  <a:t>g</a:t>
                </a:r>
                <a:r>
                  <a:rPr lang="en-US" altLang="ja-JP" i="1">
                    <a:latin typeface="Times New Roman" pitchFamily="18" charset="0"/>
                  </a:rPr>
                  <a:t>D</a:t>
                </a:r>
                <a:r>
                  <a:rPr lang="en-US" altLang="ja-JP">
                    <a:latin typeface="Times New Roman" pitchFamily="18" charset="0"/>
                  </a:rPr>
                  <a:t>*</a:t>
                </a:r>
                <a:r>
                  <a:rPr lang="en-US" altLang="ja-JP">
                    <a:latin typeface="Symbol" pitchFamily="18" charset="2"/>
                  </a:rPr>
                  <a:t>tn </a:t>
                </a:r>
              </a:p>
            </p:txBody>
          </p:sp>
          <p:pic>
            <p:nvPicPr>
              <p:cNvPr id="30" name="Picture 7" descr="小林益川理論007"/>
              <p:cNvPicPr>
                <a:picLocks noChangeAspect="1" noChangeArrowheads="1"/>
              </p:cNvPicPr>
              <p:nvPr/>
            </p:nvPicPr>
            <p:blipFill>
              <a:blip r:embed="rId10" cstate="print">
                <a:lum contrast="18000"/>
                <a:extLst>
                  <a:ext uri="{28A0092B-C50C-407E-A947-70E740481C1C}">
                    <a14:useLocalDpi xmlns:a14="http://schemas.microsoft.com/office/drawing/2010/main" xmlns="" val="0"/>
                  </a:ext>
                </a:extLst>
              </a:blip>
              <a:srcRect/>
              <a:stretch>
                <a:fillRect/>
              </a:stretch>
            </p:blipFill>
            <p:spPr bwMode="auto">
              <a:xfrm>
                <a:off x="1665245" y="1619250"/>
                <a:ext cx="5989758" cy="4619659"/>
              </a:xfrm>
              <a:prstGeom prst="rect">
                <a:avLst/>
              </a:prstGeom>
              <a:noFill/>
              <a:ln w="9525">
                <a:noFill/>
                <a:miter lim="800000"/>
                <a:headEnd/>
                <a:tailEnd/>
              </a:ln>
            </p:spPr>
          </p:pic>
          <p:sp>
            <p:nvSpPr>
              <p:cNvPr id="31" name="テキスト ボックス 41"/>
              <p:cNvSpPr txBox="1">
                <a:spLocks noChangeArrowheads="1"/>
              </p:cNvSpPr>
              <p:nvPr/>
            </p:nvSpPr>
            <p:spPr bwMode="auto">
              <a:xfrm>
                <a:off x="3158914" y="1904965"/>
                <a:ext cx="1989351" cy="469667"/>
              </a:xfrm>
              <a:prstGeom prst="rect">
                <a:avLst/>
              </a:prstGeom>
              <a:solidFill>
                <a:srgbClr val="339933"/>
              </a:solidFill>
              <a:ln w="9525">
                <a:noFill/>
                <a:miter lim="800000"/>
                <a:headEnd/>
                <a:tailEnd/>
              </a:ln>
            </p:spPr>
            <p:txBody>
              <a:bodyPr wrap="square">
                <a:spAutoFit/>
              </a:bodyPr>
              <a:lstStyle/>
              <a:p>
                <a:pPr algn="ctr"/>
                <a:r>
                  <a:rPr lang="en-US" altLang="ja-JP" sz="1600" b="1" dirty="0">
                    <a:solidFill>
                      <a:srgbClr val="66FFFF"/>
                    </a:solidFill>
                    <a:effectLst>
                      <a:outerShdw blurRad="38100" dist="38100" dir="2700000" algn="tl">
                        <a:srgbClr val="000000">
                          <a:alpha val="43137"/>
                        </a:srgbClr>
                      </a:outerShdw>
                    </a:effectLst>
                  </a:rPr>
                  <a:t>Standard Model</a:t>
                </a:r>
                <a:endParaRPr lang="ja-JP" altLang="en-US" sz="1600" b="1" dirty="0">
                  <a:solidFill>
                    <a:srgbClr val="66FFFF"/>
                  </a:solidFill>
                  <a:effectLst>
                    <a:outerShdw blurRad="38100" dist="38100" dir="2700000" algn="tl">
                      <a:srgbClr val="000000">
                        <a:alpha val="43137"/>
                      </a:srgbClr>
                    </a:outerShdw>
                  </a:effectLst>
                </a:endParaRPr>
              </a:p>
            </p:txBody>
          </p:sp>
          <p:sp>
            <p:nvSpPr>
              <p:cNvPr id="32" name="テキスト ボックス 42"/>
              <p:cNvSpPr txBox="1">
                <a:spLocks noChangeArrowheads="1"/>
              </p:cNvSpPr>
              <p:nvPr/>
            </p:nvSpPr>
            <p:spPr bwMode="auto">
              <a:xfrm rot="16200000">
                <a:off x="2543611" y="2704960"/>
                <a:ext cx="800116" cy="322571"/>
              </a:xfrm>
              <a:prstGeom prst="rect">
                <a:avLst/>
              </a:prstGeom>
              <a:solidFill>
                <a:srgbClr val="339933"/>
              </a:solidFill>
              <a:ln w="9525">
                <a:noFill/>
                <a:miter lim="800000"/>
                <a:headEnd/>
                <a:tailEnd/>
              </a:ln>
            </p:spPr>
            <p:txBody>
              <a:bodyPr wrap="square">
                <a:spAutoFit/>
              </a:bodyPr>
              <a:lstStyle/>
              <a:p>
                <a:r>
                  <a:rPr lang="en-US" altLang="ja-JP" sz="1600" b="1" dirty="0">
                    <a:solidFill>
                      <a:srgbClr val="FFFF00"/>
                    </a:solidFill>
                  </a:rPr>
                  <a:t>quark</a:t>
                </a:r>
                <a:endParaRPr lang="ja-JP" altLang="en-US" sz="1600" b="1" dirty="0">
                  <a:solidFill>
                    <a:srgbClr val="FFFF00"/>
                  </a:solidFill>
                </a:endParaRPr>
              </a:p>
            </p:txBody>
          </p:sp>
          <p:sp>
            <p:nvSpPr>
              <p:cNvPr id="33" name="テキスト ボックス 43"/>
              <p:cNvSpPr txBox="1">
                <a:spLocks noChangeArrowheads="1"/>
              </p:cNvSpPr>
              <p:nvPr/>
            </p:nvSpPr>
            <p:spPr bwMode="auto">
              <a:xfrm rot="16200000">
                <a:off x="3813474" y="2797809"/>
                <a:ext cx="817021" cy="307769"/>
              </a:xfrm>
              <a:prstGeom prst="rect">
                <a:avLst/>
              </a:prstGeom>
              <a:solidFill>
                <a:srgbClr val="339933"/>
              </a:solidFill>
              <a:ln w="9525">
                <a:noFill/>
                <a:miter lim="800000"/>
                <a:headEnd/>
                <a:tailEnd/>
              </a:ln>
            </p:spPr>
            <p:txBody>
              <a:bodyPr wrap="square">
                <a:spAutoFit/>
              </a:bodyPr>
              <a:lstStyle/>
              <a:p>
                <a:r>
                  <a:rPr lang="en-US" altLang="ja-JP" sz="1600" b="1" dirty="0">
                    <a:solidFill>
                      <a:srgbClr val="FFFF00"/>
                    </a:solidFill>
                  </a:rPr>
                  <a:t>lepton</a:t>
                </a:r>
                <a:endParaRPr lang="ja-JP" altLang="en-US" sz="1600" b="1" dirty="0">
                  <a:solidFill>
                    <a:srgbClr val="FFFF00"/>
                  </a:solidFill>
                </a:endParaRPr>
              </a:p>
            </p:txBody>
          </p:sp>
        </p:grpSp>
        <p:sp>
          <p:nvSpPr>
            <p:cNvPr id="16" name="テキスト ボックス 41"/>
            <p:cNvSpPr txBox="1">
              <a:spLocks noChangeArrowheads="1"/>
            </p:cNvSpPr>
            <p:nvPr/>
          </p:nvSpPr>
          <p:spPr bwMode="auto">
            <a:xfrm rot="17196865">
              <a:off x="2480816" y="3765472"/>
              <a:ext cx="1309238" cy="752700"/>
            </a:xfrm>
            <a:prstGeom prst="rect">
              <a:avLst/>
            </a:prstGeom>
            <a:solidFill>
              <a:srgbClr val="339933"/>
            </a:solidFill>
            <a:ln w="9525">
              <a:noFill/>
              <a:miter lim="800000"/>
              <a:headEnd/>
              <a:tailEnd/>
            </a:ln>
          </p:spPr>
          <p:txBody>
            <a:bodyPr wrap="square">
              <a:spAutoFit/>
            </a:bodyPr>
            <a:lstStyle/>
            <a:p>
              <a:pPr algn="ctr"/>
              <a:r>
                <a:rPr lang="en-US" altLang="ja-JP" sz="1600" b="1" dirty="0" smtClean="0">
                  <a:solidFill>
                    <a:srgbClr val="66FFFF"/>
                  </a:solidFill>
                  <a:effectLst>
                    <a:outerShdw blurRad="38100" dist="38100" dir="2700000" algn="tl">
                      <a:srgbClr val="000000">
                        <a:alpha val="43137"/>
                      </a:srgbClr>
                    </a:outerShdw>
                  </a:effectLst>
                </a:rPr>
                <a:t>Standard</a:t>
              </a:r>
            </a:p>
            <a:p>
              <a:pPr algn="ctr"/>
              <a:r>
                <a:rPr lang="en-US" altLang="ja-JP" sz="1600" b="1" dirty="0" smtClean="0">
                  <a:solidFill>
                    <a:srgbClr val="66FFFF"/>
                  </a:solidFill>
                  <a:effectLst>
                    <a:outerShdw blurRad="38100" dist="38100" dir="2700000" algn="tl">
                      <a:srgbClr val="000000">
                        <a:alpha val="43137"/>
                      </a:srgbClr>
                    </a:outerShdw>
                  </a:effectLst>
                </a:rPr>
                <a:t> </a:t>
              </a:r>
              <a:r>
                <a:rPr lang="en-US" altLang="ja-JP" sz="1600" b="1" dirty="0">
                  <a:solidFill>
                    <a:srgbClr val="66FFFF"/>
                  </a:solidFill>
                  <a:effectLst>
                    <a:outerShdw blurRad="38100" dist="38100" dir="2700000" algn="tl">
                      <a:srgbClr val="000000">
                        <a:alpha val="43137"/>
                      </a:srgbClr>
                    </a:outerShdw>
                  </a:effectLst>
                </a:rPr>
                <a:t>Model</a:t>
              </a:r>
              <a:endParaRPr lang="ja-JP" altLang="en-US" sz="1600" b="1" dirty="0">
                <a:solidFill>
                  <a:srgbClr val="66FFFF"/>
                </a:solidFill>
                <a:effectLst>
                  <a:outerShdw blurRad="38100" dist="38100" dir="2700000" algn="tl">
                    <a:srgbClr val="000000">
                      <a:alpha val="43137"/>
                    </a:srgbClr>
                  </a:outerShdw>
                </a:effectLst>
              </a:endParaRPr>
            </a:p>
          </p:txBody>
        </p:sp>
        <p:sp>
          <p:nvSpPr>
            <p:cNvPr id="17" name="テキスト ボックス 41"/>
            <p:cNvSpPr txBox="1">
              <a:spLocks noChangeArrowheads="1"/>
            </p:cNvSpPr>
            <p:nvPr/>
          </p:nvSpPr>
          <p:spPr bwMode="auto">
            <a:xfrm rot="17188192">
              <a:off x="5970901" y="2643199"/>
              <a:ext cx="1298340" cy="752700"/>
            </a:xfrm>
            <a:prstGeom prst="rect">
              <a:avLst/>
            </a:prstGeom>
            <a:solidFill>
              <a:srgbClr val="339933"/>
            </a:solidFill>
            <a:ln w="9525">
              <a:noFill/>
              <a:miter lim="800000"/>
              <a:headEnd/>
              <a:tailEnd/>
            </a:ln>
          </p:spPr>
          <p:txBody>
            <a:bodyPr wrap="square">
              <a:spAutoFit/>
            </a:bodyPr>
            <a:lstStyle/>
            <a:p>
              <a:pPr algn="ctr"/>
              <a:r>
                <a:rPr lang="en-US" altLang="ja-JP" sz="1600" b="1" dirty="0">
                  <a:solidFill>
                    <a:srgbClr val="66FFFF"/>
                  </a:solidFill>
                  <a:effectLst>
                    <a:outerShdw blurRad="38100" dist="38100" dir="2700000" algn="tl">
                      <a:srgbClr val="000000">
                        <a:alpha val="43137"/>
                      </a:srgbClr>
                    </a:outerShdw>
                  </a:effectLst>
                </a:rPr>
                <a:t>Standard </a:t>
              </a:r>
              <a:endParaRPr lang="en-US" altLang="ja-JP" sz="1600" b="1" dirty="0" smtClean="0">
                <a:solidFill>
                  <a:srgbClr val="66FFFF"/>
                </a:solidFill>
                <a:effectLst>
                  <a:outerShdw blurRad="38100" dist="38100" dir="2700000" algn="tl">
                    <a:srgbClr val="000000">
                      <a:alpha val="43137"/>
                    </a:srgbClr>
                  </a:outerShdw>
                </a:effectLst>
              </a:endParaRPr>
            </a:p>
            <a:p>
              <a:pPr algn="ctr"/>
              <a:r>
                <a:rPr lang="en-US" altLang="ja-JP" sz="1600" b="1" dirty="0" smtClean="0">
                  <a:solidFill>
                    <a:srgbClr val="66FFFF"/>
                  </a:solidFill>
                  <a:effectLst>
                    <a:outerShdw blurRad="38100" dist="38100" dir="2700000" algn="tl">
                      <a:srgbClr val="000000">
                        <a:alpha val="43137"/>
                      </a:srgbClr>
                    </a:outerShdw>
                  </a:effectLst>
                </a:rPr>
                <a:t>Model</a:t>
              </a:r>
              <a:endParaRPr lang="ja-JP" altLang="en-US" sz="1600" b="1" dirty="0">
                <a:solidFill>
                  <a:srgbClr val="66FFFF"/>
                </a:solidFill>
                <a:effectLst>
                  <a:outerShdw blurRad="38100" dist="38100" dir="2700000" algn="tl">
                    <a:srgbClr val="000000">
                      <a:alpha val="43137"/>
                    </a:srgbClr>
                  </a:outerShdw>
                </a:effectLst>
              </a:endParaRPr>
            </a:p>
          </p:txBody>
        </p:sp>
      </p:grpSp>
      <p:grpSp>
        <p:nvGrpSpPr>
          <p:cNvPr id="12" name="グループ化 11"/>
          <p:cNvGrpSpPr/>
          <p:nvPr/>
        </p:nvGrpSpPr>
        <p:grpSpPr>
          <a:xfrm>
            <a:off x="3564377" y="5915840"/>
            <a:ext cx="5195337" cy="935665"/>
            <a:chOff x="3564377" y="5915840"/>
            <a:chExt cx="5195337" cy="935665"/>
          </a:xfrm>
        </p:grpSpPr>
        <p:sp>
          <p:nvSpPr>
            <p:cNvPr id="34" name="テキスト ボックス 33"/>
            <p:cNvSpPr txBox="1"/>
            <p:nvPr/>
          </p:nvSpPr>
          <p:spPr>
            <a:xfrm>
              <a:off x="4578270" y="6021243"/>
              <a:ext cx="4181444" cy="830262"/>
            </a:xfrm>
            <a:prstGeom prst="rect">
              <a:avLst/>
            </a:prstGeom>
            <a:solidFill>
              <a:srgbClr val="000066"/>
            </a:solidFill>
          </p:spPr>
          <p:txBody>
            <a:bodyPr wrap="square" lIns="91436" tIns="45718" rIns="91436" bIns="45718">
              <a:spAutoFit/>
            </a:bodyPr>
            <a:lstStyle/>
            <a:p>
              <a:pPr algn="ctr" fontAlgn="auto">
                <a:spcBef>
                  <a:spcPts val="0"/>
                </a:spcBef>
                <a:spcAft>
                  <a:spcPts val="0"/>
                </a:spcAft>
                <a:defRPr/>
              </a:pPr>
              <a:r>
                <a:rPr lang="en-US" altLang="ja-JP" sz="2400" b="1" u="sng" dirty="0">
                  <a:solidFill>
                    <a:srgbClr val="00FFFF"/>
                  </a:solidFill>
                  <a:effectLst>
                    <a:outerShdw blurRad="38100" dist="38100" dir="2700000" algn="tl">
                      <a:srgbClr val="000000">
                        <a:alpha val="43137"/>
                      </a:srgbClr>
                    </a:outerShdw>
                  </a:effectLst>
                  <a:latin typeface="+mn-lt"/>
                  <a:ea typeface="HG丸ｺﾞｼｯｸM-PRO" pitchFamily="50" charset="-128"/>
                </a:rPr>
                <a:t>Upgrade KEKB to SuperKEKB </a:t>
              </a:r>
              <a:endParaRPr lang="en-US" altLang="ja-JP" sz="2400" b="1" u="sng" dirty="0" smtClean="0">
                <a:solidFill>
                  <a:srgbClr val="00FFFF"/>
                </a:solidFill>
                <a:effectLst>
                  <a:outerShdw blurRad="38100" dist="38100" dir="2700000" algn="tl">
                    <a:srgbClr val="000000">
                      <a:alpha val="43137"/>
                    </a:srgbClr>
                  </a:outerShdw>
                </a:effectLst>
                <a:latin typeface="+mn-lt"/>
                <a:ea typeface="HG丸ｺﾞｼｯｸM-PRO" pitchFamily="50" charset="-128"/>
              </a:endParaRPr>
            </a:p>
            <a:p>
              <a:pPr algn="ctr" fontAlgn="auto">
                <a:spcBef>
                  <a:spcPts val="0"/>
                </a:spcBef>
                <a:spcAft>
                  <a:spcPts val="0"/>
                </a:spcAft>
                <a:defRPr/>
              </a:pPr>
              <a:r>
                <a:rPr lang="en-US" altLang="ja-JP" sz="2400" b="1" u="sng" dirty="0" smtClean="0">
                  <a:solidFill>
                    <a:srgbClr val="00FFFF"/>
                  </a:solidFill>
                  <a:effectLst>
                    <a:outerShdw blurRad="38100" dist="38100" dir="2700000" algn="tl">
                      <a:srgbClr val="000000">
                        <a:alpha val="43137"/>
                      </a:srgbClr>
                    </a:outerShdw>
                  </a:effectLst>
                  <a:latin typeface="+mn-lt"/>
                  <a:ea typeface="HG丸ｺﾞｼｯｸM-PRO" pitchFamily="50" charset="-128"/>
                </a:rPr>
                <a:t>with x 50 </a:t>
              </a:r>
              <a:r>
                <a:rPr lang="en-US" altLang="ja-JP" sz="2400" b="1" u="sng" dirty="0">
                  <a:solidFill>
                    <a:srgbClr val="00FFFF"/>
                  </a:solidFill>
                  <a:effectLst>
                    <a:outerShdw blurRad="38100" dist="38100" dir="2700000" algn="tl">
                      <a:srgbClr val="000000">
                        <a:alpha val="43137"/>
                      </a:srgbClr>
                    </a:outerShdw>
                  </a:effectLst>
                  <a:latin typeface="+mn-lt"/>
                  <a:ea typeface="HG丸ｺﾞｼｯｸM-PRO" pitchFamily="50" charset="-128"/>
                </a:rPr>
                <a:t>performance</a:t>
              </a:r>
            </a:p>
          </p:txBody>
        </p:sp>
        <p:sp>
          <p:nvSpPr>
            <p:cNvPr id="35" name="曲折矢印 34"/>
            <p:cNvSpPr/>
            <p:nvPr/>
          </p:nvSpPr>
          <p:spPr>
            <a:xfrm flipV="1">
              <a:off x="3564377" y="5915840"/>
              <a:ext cx="1024622" cy="785818"/>
            </a:xfrm>
            <a:prstGeom prst="bentArrow">
              <a:avLst>
                <a:gd name="adj1" fmla="val 25037"/>
                <a:gd name="adj2" fmla="val 31450"/>
                <a:gd name="adj3" fmla="val 37311"/>
                <a:gd name="adj4" fmla="val 36742"/>
              </a:avLst>
            </a:prstGeom>
            <a:solidFill>
              <a:srgbClr val="CCCCFF"/>
            </a:solidFill>
            <a:ln>
              <a:solidFill>
                <a:srgbClr val="6600CC"/>
              </a:solid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fontAlgn="auto">
                <a:spcBef>
                  <a:spcPts val="0"/>
                </a:spcBef>
                <a:spcAft>
                  <a:spcPts val="0"/>
                </a:spcAft>
                <a:defRPr/>
              </a:pPr>
              <a:endParaRPr lang="ja-JP" altLang="en-US" dirty="0">
                <a:solidFill>
                  <a:schemeClr val="tx1"/>
                </a:solidFill>
              </a:endParaRPr>
            </a:p>
          </p:txBody>
        </p:sp>
      </p:grpSp>
      <p:sp>
        <p:nvSpPr>
          <p:cNvPr id="2" name="正方形/長方形 1"/>
          <p:cNvSpPr/>
          <p:nvPr/>
        </p:nvSpPr>
        <p:spPr>
          <a:xfrm>
            <a:off x="8532440" y="5733256"/>
            <a:ext cx="216570" cy="1825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125151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 Ring4.JPG                                                      04FFC802Macintosh HD                   C12DDCCD:"/>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08990" y="1400175"/>
            <a:ext cx="7083425" cy="479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円/楕円 13"/>
          <p:cNvSpPr/>
          <p:nvPr/>
        </p:nvSpPr>
        <p:spPr>
          <a:xfrm>
            <a:off x="4305300" y="2133600"/>
            <a:ext cx="1219200" cy="5334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36" tIns="45668" rIns="91336" bIns="45668" anchor="ctr"/>
          <a:lstStyle/>
          <a:p>
            <a:pPr algn="ctr">
              <a:defRPr/>
            </a:pPr>
            <a:endParaRPr kumimoji="0" lang="ja-JP" altLang="en-US">
              <a:solidFill>
                <a:srgbClr val="FFFFFF"/>
              </a:solidFill>
            </a:endParaRPr>
          </a:p>
        </p:txBody>
      </p:sp>
      <p:sp>
        <p:nvSpPr>
          <p:cNvPr id="69643" name="Rectangle 19"/>
          <p:cNvSpPr>
            <a:spLocks/>
          </p:cNvSpPr>
          <p:nvPr/>
        </p:nvSpPr>
        <p:spPr bwMode="auto">
          <a:xfrm>
            <a:off x="3934966" y="2359334"/>
            <a:ext cx="1440160" cy="307777"/>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lIns="0" tIns="0" rIns="40594" bIns="0">
            <a:spAutoFit/>
          </a:bodyPr>
          <a:lstStyle/>
          <a:p>
            <a:pPr fontAlgn="base">
              <a:spcBef>
                <a:spcPct val="0"/>
              </a:spcBef>
              <a:spcAft>
                <a:spcPct val="0"/>
              </a:spcAft>
              <a:defRPr/>
            </a:pPr>
            <a:r>
              <a:rPr kumimoji="0" lang="en-US" altLang="ja-JP" sz="2000" dirty="0" err="1">
                <a:solidFill>
                  <a:srgbClr val="000000"/>
                </a:solidFill>
                <a:latin typeface="Bodoni MT" pitchFamily="18" charset="0"/>
                <a:cs typeface="Arial" pitchFamily="34" charset="0"/>
              </a:rPr>
              <a:t>SuperKEKB</a:t>
            </a:r>
            <a:endParaRPr kumimoji="0" lang="ja-JP" altLang="en-US" sz="2000" dirty="0">
              <a:solidFill>
                <a:srgbClr val="000000"/>
              </a:solidFill>
              <a:latin typeface="Bodoni MT" pitchFamily="18" charset="0"/>
              <a:cs typeface="Arial" pitchFamily="34" charset="0"/>
            </a:endParaRPr>
          </a:p>
        </p:txBody>
      </p:sp>
      <p:pic>
        <p:nvPicPr>
          <p:cNvPr id="49159" name="図 51"/>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58268"/>
            <a:ext cx="2259013" cy="321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9160" name="Picture 33" descr="&#10;ARES のコピー                                                  0004FF1BMacintosh HD                   C12DDCCD:"/>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42163" y="4033837"/>
            <a:ext cx="2001837" cy="2824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61" name="Line 47"/>
          <p:cNvSpPr>
            <a:spLocks noChangeShapeType="1"/>
          </p:cNvSpPr>
          <p:nvPr/>
        </p:nvSpPr>
        <p:spPr bwMode="auto">
          <a:xfrm flipH="1">
            <a:off x="3346451" y="2167028"/>
            <a:ext cx="604838" cy="192087"/>
          </a:xfrm>
          <a:prstGeom prst="line">
            <a:avLst/>
          </a:prstGeom>
          <a:noFill/>
          <a:ln w="38100">
            <a:solidFill>
              <a:srgbClr val="F7020B"/>
            </a:solidFill>
            <a:round/>
            <a:headEnd/>
            <a:tailEnd type="arrow" w="med" len="med"/>
          </a:ln>
          <a:extLst>
            <a:ext uri="{909E8E84-426E-40DD-AFC4-6F175D3DCCD1}">
              <a14:hiddenFill xmlns:a14="http://schemas.microsoft.com/office/drawing/2010/main" xmlns="">
                <a:noFill/>
              </a14:hiddenFill>
            </a:ext>
          </a:extLst>
        </p:spPr>
        <p:txBody>
          <a:bodyPr wrap="none" lIns="91336" tIns="45668" rIns="91336" bIns="45668" anchor="ctr"/>
          <a:lstStyle/>
          <a:p>
            <a:pPr fontAlgn="base">
              <a:spcBef>
                <a:spcPct val="0"/>
              </a:spcBef>
              <a:spcAft>
                <a:spcPct val="0"/>
              </a:spcAft>
            </a:pPr>
            <a:endParaRPr lang="ja-JP" altLang="en-US" smtClean="0">
              <a:solidFill>
                <a:prstClr val="black"/>
              </a:solidFill>
              <a:latin typeface="Arial" pitchFamily="34" charset="0"/>
            </a:endParaRPr>
          </a:p>
        </p:txBody>
      </p:sp>
      <p:sp>
        <p:nvSpPr>
          <p:cNvPr id="49162" name="Line 50"/>
          <p:cNvSpPr>
            <a:spLocks noChangeShapeType="1"/>
          </p:cNvSpPr>
          <p:nvPr/>
        </p:nvSpPr>
        <p:spPr bwMode="auto">
          <a:xfrm flipH="1">
            <a:off x="6000750" y="3327400"/>
            <a:ext cx="533400" cy="304800"/>
          </a:xfrm>
          <a:prstGeom prst="line">
            <a:avLst/>
          </a:prstGeom>
          <a:noFill/>
          <a:ln w="38100">
            <a:solidFill>
              <a:srgbClr val="000BF7"/>
            </a:solidFill>
            <a:round/>
            <a:headEnd/>
            <a:tailEnd type="arrow" w="med" len="med"/>
          </a:ln>
          <a:extLst>
            <a:ext uri="{909E8E84-426E-40DD-AFC4-6F175D3DCCD1}">
              <a14:hiddenFill xmlns:a14="http://schemas.microsoft.com/office/drawing/2010/main" xmlns="">
                <a:noFill/>
              </a14:hiddenFill>
            </a:ext>
          </a:extLst>
        </p:spPr>
        <p:txBody>
          <a:bodyPr wrap="none" lIns="91336" tIns="45668" rIns="91336" bIns="45668" anchor="ctr"/>
          <a:lstStyle/>
          <a:p>
            <a:pPr fontAlgn="base">
              <a:spcBef>
                <a:spcPct val="0"/>
              </a:spcBef>
              <a:spcAft>
                <a:spcPct val="0"/>
              </a:spcAft>
            </a:pPr>
            <a:endParaRPr lang="ja-JP" altLang="en-US" smtClean="0">
              <a:solidFill>
                <a:prstClr val="black"/>
              </a:solidFill>
              <a:latin typeface="Arial" pitchFamily="34" charset="0"/>
            </a:endParaRPr>
          </a:p>
        </p:txBody>
      </p:sp>
      <p:pic>
        <p:nvPicPr>
          <p:cNvPr id="49163" name="Picture 110"/>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713969" y="5805264"/>
            <a:ext cx="1391753" cy="10527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64" name="テキスト ボックス 48"/>
          <p:cNvSpPr txBox="1">
            <a:spLocks noChangeArrowheads="1"/>
          </p:cNvSpPr>
          <p:nvPr/>
        </p:nvSpPr>
        <p:spPr bwMode="auto">
          <a:xfrm>
            <a:off x="7078663" y="3325813"/>
            <a:ext cx="2065337" cy="59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srgbClr val="000000"/>
                </a:solidFill>
                <a:cs typeface="Arial" pitchFamily="34" charset="0"/>
              </a:rPr>
              <a:t>Add RF systems for higher beam current</a:t>
            </a:r>
          </a:p>
        </p:txBody>
      </p:sp>
      <p:sp>
        <p:nvSpPr>
          <p:cNvPr id="49165" name="テキスト ボックス 49"/>
          <p:cNvSpPr txBox="1">
            <a:spLocks noChangeArrowheads="1"/>
          </p:cNvSpPr>
          <p:nvPr/>
        </p:nvSpPr>
        <p:spPr bwMode="auto">
          <a:xfrm>
            <a:off x="5470525" y="4638675"/>
            <a:ext cx="1790700" cy="59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srgbClr val="000000"/>
                </a:solidFill>
                <a:cs typeface="Arial" pitchFamily="34" charset="0"/>
              </a:rPr>
              <a:t>Positron </a:t>
            </a:r>
          </a:p>
          <a:p>
            <a:pPr eaLnBrk="1" fontAlgn="base" hangingPunct="1">
              <a:spcBef>
                <a:spcPct val="0"/>
              </a:spcBef>
              <a:spcAft>
                <a:spcPct val="0"/>
              </a:spcAft>
            </a:pPr>
            <a:r>
              <a:rPr lang="en-US" altLang="ja-JP" sz="1600" smtClean="0">
                <a:solidFill>
                  <a:srgbClr val="000000"/>
                </a:solidFill>
                <a:cs typeface="Arial" pitchFamily="34" charset="0"/>
              </a:rPr>
              <a:t>capture section</a:t>
            </a:r>
          </a:p>
        </p:txBody>
      </p:sp>
      <p:sp>
        <p:nvSpPr>
          <p:cNvPr id="49166" name="テキスト ボックス 52"/>
          <p:cNvSpPr txBox="1">
            <a:spLocks noChangeArrowheads="1"/>
          </p:cNvSpPr>
          <p:nvPr/>
        </p:nvSpPr>
        <p:spPr bwMode="auto">
          <a:xfrm>
            <a:off x="2568576" y="4135438"/>
            <a:ext cx="2160588"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srgbClr val="000000"/>
                </a:solidFill>
                <a:cs typeface="Arial" pitchFamily="34" charset="0"/>
              </a:rPr>
              <a:t>Damping ring for low emittance </a:t>
            </a:r>
            <a:r>
              <a:rPr kumimoji="0" lang="en-US" altLang="ja-JP" sz="1600" smtClean="0">
                <a:solidFill>
                  <a:srgbClr val="000000"/>
                </a:solidFill>
                <a:cs typeface="Arial" pitchFamily="34" charset="0"/>
              </a:rPr>
              <a:t>posi</a:t>
            </a:r>
            <a:r>
              <a:rPr lang="en-US" altLang="ja-JP" sz="1600" smtClean="0">
                <a:solidFill>
                  <a:srgbClr val="000000"/>
                </a:solidFill>
                <a:cs typeface="Arial" pitchFamily="34" charset="0"/>
              </a:rPr>
              <a:t>tron</a:t>
            </a:r>
          </a:p>
          <a:p>
            <a:pPr eaLnBrk="1" fontAlgn="base" hangingPunct="1">
              <a:spcBef>
                <a:spcPct val="0"/>
              </a:spcBef>
              <a:spcAft>
                <a:spcPct val="0"/>
              </a:spcAft>
            </a:pPr>
            <a:r>
              <a:rPr lang="en-US" altLang="ja-JP" sz="1600" smtClean="0">
                <a:solidFill>
                  <a:srgbClr val="000000"/>
                </a:solidFill>
                <a:cs typeface="Arial" pitchFamily="34" charset="0"/>
              </a:rPr>
              <a:t>injection</a:t>
            </a:r>
          </a:p>
        </p:txBody>
      </p:sp>
      <p:pic>
        <p:nvPicPr>
          <p:cNvPr id="49167" name="Picture 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965952" y="1751013"/>
            <a:ext cx="2216150" cy="157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68" name="テキスト ボックス 1"/>
          <p:cNvSpPr txBox="1">
            <a:spLocks noChangeArrowheads="1"/>
          </p:cNvSpPr>
          <p:nvPr/>
        </p:nvSpPr>
        <p:spPr bwMode="auto">
          <a:xfrm>
            <a:off x="6987506" y="1107840"/>
            <a:ext cx="2157753" cy="584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dirty="0" smtClean="0">
                <a:solidFill>
                  <a:prstClr val="black"/>
                </a:solidFill>
              </a:rPr>
              <a:t>IR with </a:t>
            </a:r>
            <a:r>
              <a:rPr lang="en-US" altLang="ja-JP" sz="1600" dirty="0" smtClean="0">
                <a:solidFill>
                  <a:prstClr val="black"/>
                </a:solidFill>
                <a:latin typeface="Symbol" pitchFamily="18" charset="2"/>
              </a:rPr>
              <a:t>b</a:t>
            </a:r>
            <a:r>
              <a:rPr lang="en-US" altLang="ja-JP" sz="1600" baseline="-25000" dirty="0" smtClean="0">
                <a:solidFill>
                  <a:prstClr val="black"/>
                </a:solidFill>
                <a:latin typeface="Times New Roman" pitchFamily="18" charset="0"/>
                <a:cs typeface="Times New Roman" pitchFamily="18" charset="0"/>
              </a:rPr>
              <a:t>y</a:t>
            </a:r>
            <a:r>
              <a:rPr lang="en-US" altLang="ja-JP" sz="1600" dirty="0" smtClean="0">
                <a:solidFill>
                  <a:prstClr val="black"/>
                </a:solidFill>
              </a:rPr>
              <a:t>*=0.3mm</a:t>
            </a:r>
          </a:p>
          <a:p>
            <a:pPr eaLnBrk="1" fontAlgn="base" hangingPunct="1">
              <a:spcBef>
                <a:spcPct val="0"/>
              </a:spcBef>
              <a:spcAft>
                <a:spcPct val="0"/>
              </a:spcAft>
            </a:pPr>
            <a:r>
              <a:rPr lang="en-US" altLang="ja-JP" sz="1600" dirty="0" smtClean="0">
                <a:solidFill>
                  <a:prstClr val="black"/>
                </a:solidFill>
              </a:rPr>
              <a:t>SC final focus system</a:t>
            </a:r>
            <a:endParaRPr lang="ja-JP" altLang="en-US" sz="1600" dirty="0" smtClean="0">
              <a:solidFill>
                <a:prstClr val="black"/>
              </a:solidFill>
            </a:endParaRPr>
          </a:p>
        </p:txBody>
      </p:sp>
      <p:sp>
        <p:nvSpPr>
          <p:cNvPr id="49169" name="テキスト ボックス 2"/>
          <p:cNvSpPr txBox="1">
            <a:spLocks noChangeArrowheads="1"/>
          </p:cNvSpPr>
          <p:nvPr/>
        </p:nvSpPr>
        <p:spPr bwMode="auto">
          <a:xfrm>
            <a:off x="158968" y="3138054"/>
            <a:ext cx="2100045" cy="3384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dirty="0" smtClean="0">
                <a:solidFill>
                  <a:prstClr val="black"/>
                </a:solidFill>
              </a:rPr>
              <a:t>Low </a:t>
            </a:r>
            <a:r>
              <a:rPr lang="en-US" altLang="ja-JP" sz="1600" dirty="0" err="1" smtClean="0">
                <a:solidFill>
                  <a:prstClr val="black"/>
                </a:solidFill>
              </a:rPr>
              <a:t>emittance</a:t>
            </a:r>
            <a:r>
              <a:rPr lang="en-US" altLang="ja-JP" sz="1600" dirty="0" smtClean="0">
                <a:solidFill>
                  <a:prstClr val="black"/>
                </a:solidFill>
              </a:rPr>
              <a:t> lattice</a:t>
            </a:r>
            <a:endParaRPr lang="ja-JP" altLang="en-US" sz="1600" dirty="0" smtClean="0">
              <a:solidFill>
                <a:prstClr val="black"/>
              </a:solidFill>
            </a:endParaRPr>
          </a:p>
        </p:txBody>
      </p:sp>
      <p:sp>
        <p:nvSpPr>
          <p:cNvPr id="49170" name="テキスト ボックス 3"/>
          <p:cNvSpPr txBox="1">
            <a:spLocks noChangeArrowheads="1"/>
          </p:cNvSpPr>
          <p:nvPr/>
        </p:nvSpPr>
        <p:spPr bwMode="auto">
          <a:xfrm>
            <a:off x="5886453" y="3594101"/>
            <a:ext cx="822451" cy="307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i="1" smtClean="0">
                <a:solidFill>
                  <a:prstClr val="black"/>
                </a:solidFill>
                <a:latin typeface="Times New Roman" pitchFamily="18" charset="0"/>
                <a:cs typeface="Times New Roman" pitchFamily="18" charset="0"/>
              </a:rPr>
              <a:t>e</a:t>
            </a:r>
            <a:r>
              <a:rPr lang="en-US" altLang="ja-JP" sz="1400" baseline="30000" smtClean="0">
                <a:solidFill>
                  <a:prstClr val="black"/>
                </a:solidFill>
              </a:rPr>
              <a:t>+</a:t>
            </a:r>
            <a:r>
              <a:rPr lang="en-US" altLang="ja-JP" sz="1400" smtClean="0">
                <a:solidFill>
                  <a:prstClr val="black"/>
                </a:solidFill>
              </a:rPr>
              <a:t>(3.6A)</a:t>
            </a:r>
            <a:endParaRPr lang="ja-JP" altLang="en-US" sz="1400" smtClean="0">
              <a:solidFill>
                <a:prstClr val="black"/>
              </a:solidFill>
            </a:endParaRPr>
          </a:p>
        </p:txBody>
      </p:sp>
      <p:sp>
        <p:nvSpPr>
          <p:cNvPr id="49171" name="テキスト ボックス 55"/>
          <p:cNvSpPr txBox="1">
            <a:spLocks noChangeArrowheads="1"/>
          </p:cNvSpPr>
          <p:nvPr/>
        </p:nvSpPr>
        <p:spPr bwMode="auto">
          <a:xfrm>
            <a:off x="3895774" y="1949451"/>
            <a:ext cx="817643" cy="307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i="1" smtClean="0">
                <a:solidFill>
                  <a:prstClr val="black"/>
                </a:solidFill>
                <a:latin typeface="Times New Roman" pitchFamily="18" charset="0"/>
                <a:cs typeface="Times New Roman" pitchFamily="18" charset="0"/>
              </a:rPr>
              <a:t>e</a:t>
            </a:r>
            <a:r>
              <a:rPr lang="en-US" altLang="ja-JP" sz="1400" baseline="30000" smtClean="0">
                <a:solidFill>
                  <a:prstClr val="black"/>
                </a:solidFill>
                <a:latin typeface="Symbol" pitchFamily="18" charset="2"/>
              </a:rPr>
              <a:t>-</a:t>
            </a:r>
            <a:r>
              <a:rPr lang="en-US" altLang="ja-JP" sz="1400" smtClean="0">
                <a:solidFill>
                  <a:prstClr val="black"/>
                </a:solidFill>
              </a:rPr>
              <a:t>(2.6A)</a:t>
            </a:r>
            <a:endParaRPr lang="ja-JP" altLang="en-US" sz="1400" smtClean="0">
              <a:solidFill>
                <a:prstClr val="black"/>
              </a:solidFill>
            </a:endParaRPr>
          </a:p>
        </p:txBody>
      </p:sp>
      <p:pic>
        <p:nvPicPr>
          <p:cNvPr id="49172" name="Picture 28" descr="newduct"/>
          <p:cNvPicPr>
            <a:picLocks noChangeAspect="1" noChangeArrowheads="1"/>
          </p:cNvPicPr>
          <p:nvPr/>
        </p:nvPicPr>
        <p:blipFill>
          <a:blip r:embed="rId8" cstate="print">
            <a:clrChange>
              <a:clrFrom>
                <a:srgbClr val="FFFFFF"/>
              </a:clrFrom>
              <a:clrTo>
                <a:srgbClr val="FFFFFF">
                  <a:alpha val="0"/>
                </a:srgbClr>
              </a:clrTo>
            </a:clrChange>
            <a:lum bright="10000"/>
            <a:grayscl/>
            <a:extLst>
              <a:ext uri="{28A0092B-C50C-407E-A947-70E740481C1C}">
                <a14:useLocalDpi xmlns:a14="http://schemas.microsoft.com/office/drawing/2010/main" xmlns="" val="0"/>
              </a:ext>
            </a:extLst>
          </a:blip>
          <a:srcRect/>
          <a:stretch>
            <a:fillRect/>
          </a:stretch>
        </p:blipFill>
        <p:spPr bwMode="auto">
          <a:xfrm>
            <a:off x="101600" y="4897528"/>
            <a:ext cx="2836863" cy="1538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73" name="Text Box 29"/>
          <p:cNvSpPr txBox="1">
            <a:spLocks noChangeArrowheads="1"/>
          </p:cNvSpPr>
          <p:nvPr/>
        </p:nvSpPr>
        <p:spPr bwMode="auto">
          <a:xfrm>
            <a:off x="100013" y="5988050"/>
            <a:ext cx="7239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lIns="91229" tIns="45616" rIns="91229" bIns="45616">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srgbClr val="FF0000"/>
                </a:solidFill>
              </a:rPr>
              <a:t>Beam</a:t>
            </a:r>
          </a:p>
        </p:txBody>
      </p:sp>
      <p:sp>
        <p:nvSpPr>
          <p:cNvPr id="49174" name="Line 30"/>
          <p:cNvSpPr>
            <a:spLocks noChangeShapeType="1"/>
          </p:cNvSpPr>
          <p:nvPr/>
        </p:nvSpPr>
        <p:spPr bwMode="auto">
          <a:xfrm flipV="1">
            <a:off x="704852" y="5848440"/>
            <a:ext cx="428625" cy="265113"/>
          </a:xfrm>
          <a:prstGeom prst="line">
            <a:avLst/>
          </a:prstGeom>
          <a:noFill/>
          <a:ln w="38100">
            <a:solidFill>
              <a:srgbClr val="FF0000"/>
            </a:solidFill>
            <a:round/>
            <a:headEnd type="none" w="sm" len="sm"/>
            <a:tailEnd type="triangle" w="med" len="med"/>
          </a:ln>
          <a:extLst>
            <a:ext uri="{909E8E84-426E-40DD-AFC4-6F175D3DCCD1}">
              <a14:hiddenFill xmlns:a14="http://schemas.microsoft.com/office/drawing/2010/main" xmlns="">
                <a:noFill/>
              </a14:hiddenFill>
            </a:ext>
          </a:extLst>
        </p:spPr>
        <p:txBody>
          <a:bodyPr wrap="none" lIns="91229" tIns="45616" rIns="91229" bIns="45616"/>
          <a:lstStyle/>
          <a:p>
            <a:pPr fontAlgn="base">
              <a:spcBef>
                <a:spcPct val="0"/>
              </a:spcBef>
              <a:spcAft>
                <a:spcPct val="0"/>
              </a:spcAft>
            </a:pPr>
            <a:endParaRPr lang="ja-JP" altLang="en-US" smtClean="0">
              <a:solidFill>
                <a:prstClr val="black"/>
              </a:solidFill>
              <a:latin typeface="Arial" pitchFamily="34" charset="0"/>
            </a:endParaRPr>
          </a:p>
        </p:txBody>
      </p:sp>
      <p:sp>
        <p:nvSpPr>
          <p:cNvPr id="49175" name="Line 34"/>
          <p:cNvSpPr>
            <a:spLocks noChangeShapeType="1"/>
          </p:cNvSpPr>
          <p:nvPr/>
        </p:nvSpPr>
        <p:spPr bwMode="auto">
          <a:xfrm flipV="1">
            <a:off x="889004" y="5848440"/>
            <a:ext cx="917575" cy="366713"/>
          </a:xfrm>
          <a:prstGeom prst="line">
            <a:avLst/>
          </a:prstGeom>
          <a:noFill/>
          <a:ln w="38100">
            <a:solidFill>
              <a:srgbClr val="0000FF"/>
            </a:solidFill>
            <a:round/>
            <a:headEnd type="none" w="sm" len="sm"/>
            <a:tailEnd type="triangle" w="med" len="med"/>
          </a:ln>
          <a:extLst>
            <a:ext uri="{909E8E84-426E-40DD-AFC4-6F175D3DCCD1}">
              <a14:hiddenFill xmlns:a14="http://schemas.microsoft.com/office/drawing/2010/main" xmlns="">
                <a:noFill/>
              </a14:hiddenFill>
            </a:ext>
          </a:extLst>
        </p:spPr>
        <p:txBody>
          <a:bodyPr wrap="none" lIns="91229" tIns="45616" rIns="91229" bIns="45616"/>
          <a:lstStyle/>
          <a:p>
            <a:pPr fontAlgn="base">
              <a:spcBef>
                <a:spcPct val="0"/>
              </a:spcBef>
              <a:spcAft>
                <a:spcPct val="0"/>
              </a:spcAft>
            </a:pPr>
            <a:endParaRPr lang="ja-JP" altLang="en-US" smtClean="0">
              <a:solidFill>
                <a:prstClr val="black"/>
              </a:solidFill>
              <a:latin typeface="Arial" pitchFamily="34" charset="0"/>
            </a:endParaRPr>
          </a:p>
        </p:txBody>
      </p:sp>
      <p:sp>
        <p:nvSpPr>
          <p:cNvPr id="49176" name="Text Box 35"/>
          <p:cNvSpPr txBox="1">
            <a:spLocks noChangeArrowheads="1"/>
          </p:cNvSpPr>
          <p:nvPr/>
        </p:nvSpPr>
        <p:spPr bwMode="auto">
          <a:xfrm>
            <a:off x="93698" y="4943475"/>
            <a:ext cx="1271587"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lIns="91229" tIns="45616" rIns="91229" bIns="45616">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400" smtClean="0">
                <a:solidFill>
                  <a:srgbClr val="FF21B5"/>
                </a:solidFill>
              </a:rPr>
              <a:t>NEG pumps</a:t>
            </a:r>
          </a:p>
        </p:txBody>
      </p:sp>
      <p:sp>
        <p:nvSpPr>
          <p:cNvPr id="49177" name="Line 36"/>
          <p:cNvSpPr>
            <a:spLocks noChangeShapeType="1"/>
          </p:cNvSpPr>
          <p:nvPr/>
        </p:nvSpPr>
        <p:spPr bwMode="auto">
          <a:xfrm>
            <a:off x="452483" y="5178425"/>
            <a:ext cx="130175" cy="476250"/>
          </a:xfrm>
          <a:prstGeom prst="line">
            <a:avLst/>
          </a:prstGeom>
          <a:noFill/>
          <a:ln w="38100">
            <a:solidFill>
              <a:srgbClr val="FF00FF"/>
            </a:solidFill>
            <a:round/>
            <a:headEnd type="none" w="sm" len="sm"/>
            <a:tailEnd type="triangle" w="med" len="med"/>
          </a:ln>
          <a:extLst>
            <a:ext uri="{909E8E84-426E-40DD-AFC4-6F175D3DCCD1}">
              <a14:hiddenFill xmlns:a14="http://schemas.microsoft.com/office/drawing/2010/main" xmlns="">
                <a:noFill/>
              </a14:hiddenFill>
            </a:ext>
          </a:extLst>
        </p:spPr>
        <p:txBody>
          <a:bodyPr wrap="none" lIns="91229" tIns="45616" rIns="91229" bIns="45616"/>
          <a:lstStyle/>
          <a:p>
            <a:pPr fontAlgn="base">
              <a:spcBef>
                <a:spcPct val="0"/>
              </a:spcBef>
              <a:spcAft>
                <a:spcPct val="0"/>
              </a:spcAft>
            </a:pPr>
            <a:endParaRPr lang="ja-JP" altLang="en-US" smtClean="0">
              <a:solidFill>
                <a:prstClr val="black"/>
              </a:solidFill>
              <a:latin typeface="Arial" pitchFamily="34" charset="0"/>
            </a:endParaRPr>
          </a:p>
        </p:txBody>
      </p:sp>
      <p:sp>
        <p:nvSpPr>
          <p:cNvPr id="49178" name="Text Box 29"/>
          <p:cNvSpPr txBox="1">
            <a:spLocks noChangeArrowheads="1"/>
          </p:cNvSpPr>
          <p:nvPr/>
        </p:nvSpPr>
        <p:spPr bwMode="auto">
          <a:xfrm>
            <a:off x="1101725" y="6042025"/>
            <a:ext cx="723900" cy="34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lIns="91229" tIns="45616" rIns="91229" bIns="45616">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smtClean="0">
                <a:solidFill>
                  <a:srgbClr val="0000FF"/>
                </a:solidFill>
              </a:rPr>
              <a:t>SR</a:t>
            </a:r>
          </a:p>
        </p:txBody>
      </p:sp>
      <p:sp>
        <p:nvSpPr>
          <p:cNvPr id="49179" name="テキスト ボックス 4"/>
          <p:cNvSpPr txBox="1">
            <a:spLocks noChangeArrowheads="1"/>
          </p:cNvSpPr>
          <p:nvPr/>
        </p:nvSpPr>
        <p:spPr bwMode="auto">
          <a:xfrm>
            <a:off x="2308840" y="5678523"/>
            <a:ext cx="2715598" cy="584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dirty="0" smtClean="0">
                <a:solidFill>
                  <a:prstClr val="black"/>
                </a:solidFill>
              </a:rPr>
              <a:t>LER </a:t>
            </a:r>
            <a:r>
              <a:rPr lang="en-US" altLang="ja-JP" sz="1600" dirty="0" err="1" smtClean="0">
                <a:solidFill>
                  <a:prstClr val="black"/>
                </a:solidFill>
              </a:rPr>
              <a:t>beampipe</a:t>
            </a:r>
            <a:r>
              <a:rPr lang="en-US" altLang="ja-JP" sz="1600" dirty="0" smtClean="0">
                <a:solidFill>
                  <a:prstClr val="black"/>
                </a:solidFill>
              </a:rPr>
              <a:t> to suppress </a:t>
            </a:r>
          </a:p>
          <a:p>
            <a:pPr eaLnBrk="1" fontAlgn="base" hangingPunct="1">
              <a:spcBef>
                <a:spcPct val="0"/>
              </a:spcBef>
              <a:spcAft>
                <a:spcPct val="0"/>
              </a:spcAft>
            </a:pPr>
            <a:r>
              <a:rPr lang="en-US" altLang="ja-JP" sz="1600" dirty="0" smtClean="0">
                <a:solidFill>
                  <a:prstClr val="black"/>
                </a:solidFill>
              </a:rPr>
              <a:t>photoelectron instability</a:t>
            </a:r>
            <a:endParaRPr lang="ja-JP" altLang="en-US" sz="1600" dirty="0" smtClean="0">
              <a:solidFill>
                <a:prstClr val="black"/>
              </a:solidFill>
            </a:endParaRPr>
          </a:p>
        </p:txBody>
      </p:sp>
      <p:sp>
        <p:nvSpPr>
          <p:cNvPr id="49180" name="タイトル 1"/>
          <p:cNvSpPr>
            <a:spLocks noGrp="1"/>
          </p:cNvSpPr>
          <p:nvPr>
            <p:ph type="title"/>
          </p:nvPr>
        </p:nvSpPr>
        <p:spPr>
          <a:xfrm>
            <a:off x="2308840" y="64072"/>
            <a:ext cx="5575528" cy="887412"/>
          </a:xfrm>
        </p:spPr>
        <p:txBody>
          <a:bodyPr/>
          <a:lstStyle/>
          <a:p>
            <a:pPr eaLnBrk="1" hangingPunct="1"/>
            <a:r>
              <a:rPr lang="en-US" altLang="ja-JP" sz="2800" b="1" u="sng" dirty="0" smtClean="0">
                <a:solidFill>
                  <a:srgbClr val="000066"/>
                </a:solidFill>
                <a:latin typeface="Arial" pitchFamily="34" charset="0"/>
                <a:cs typeface="Arial" pitchFamily="34" charset="0"/>
              </a:rPr>
              <a:t>KEKB upgrade</a:t>
            </a:r>
            <a:r>
              <a:rPr lang="en-US" altLang="ja-JP" sz="2800" b="1" u="sng" dirty="0" smtClean="0">
                <a:solidFill>
                  <a:srgbClr val="000066"/>
                </a:solidFill>
              </a:rPr>
              <a:t> </a:t>
            </a:r>
            <a:r>
              <a:rPr lang="en-US" altLang="ja-JP" sz="2800" b="1" u="sng" dirty="0" smtClean="0">
                <a:solidFill>
                  <a:srgbClr val="000066"/>
                </a:solidFill>
                <a:latin typeface="Arial" pitchFamily="34" charset="0"/>
                <a:cs typeface="Arial" pitchFamily="34" charset="0"/>
              </a:rPr>
              <a:t>to</a:t>
            </a:r>
            <a:r>
              <a:rPr lang="en-US" altLang="ja-JP" sz="2800" b="1" u="sng" dirty="0" smtClean="0">
                <a:solidFill>
                  <a:srgbClr val="000066"/>
                </a:solidFill>
                <a:latin typeface="Arial"/>
                <a:cs typeface="Arial"/>
              </a:rPr>
              <a:t> </a:t>
            </a:r>
            <a:r>
              <a:rPr lang="en-US" altLang="ja-JP" sz="2800" b="1" u="sng" dirty="0" err="1" smtClean="0">
                <a:solidFill>
                  <a:srgbClr val="000066"/>
                </a:solidFill>
                <a:latin typeface="Arial"/>
                <a:cs typeface="Arial"/>
              </a:rPr>
              <a:t>SuperKEKB</a:t>
            </a:r>
            <a:r>
              <a:rPr lang="en-US" altLang="ja-JP" sz="2800" b="1" u="sng" dirty="0" smtClean="0">
                <a:solidFill>
                  <a:srgbClr val="000066"/>
                </a:solidFill>
                <a:latin typeface="Arial"/>
                <a:cs typeface="Arial"/>
              </a:rPr>
              <a:t> </a:t>
            </a:r>
            <a:endParaRPr lang="ja-JP" altLang="en-US" sz="2800" b="1" u="sng" dirty="0" smtClean="0">
              <a:solidFill>
                <a:srgbClr val="000066"/>
              </a:solidFill>
            </a:endParaRPr>
          </a:p>
        </p:txBody>
      </p:sp>
      <p:pic>
        <p:nvPicPr>
          <p:cNvPr id="49181" name="Picture 130"/>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764463" y="0"/>
            <a:ext cx="1379537" cy="681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Rectangle 23"/>
          <p:cNvSpPr>
            <a:spLocks/>
          </p:cNvSpPr>
          <p:nvPr/>
        </p:nvSpPr>
        <p:spPr bwMode="auto">
          <a:xfrm>
            <a:off x="480724" y="6386513"/>
            <a:ext cx="4042531" cy="394502"/>
          </a:xfrm>
          <a:prstGeom prst="rect">
            <a:avLst/>
          </a:prstGeom>
          <a:solidFill>
            <a:srgbClr val="FFCCC9"/>
          </a:solidFill>
          <a:ln w="12700">
            <a:noFill/>
            <a:miter lim="800000"/>
            <a:headEnd/>
            <a:tailEnd/>
          </a:ln>
        </p:spPr>
        <p:txBody>
          <a:bodyPr lIns="0" tIns="0" rIns="40638" bIns="0"/>
          <a:lstStyle/>
          <a:p>
            <a:pPr algn="ctr"/>
            <a:r>
              <a:rPr lang="en-US" altLang="ja-JP" sz="2700" dirty="0" smtClean="0">
                <a:solidFill>
                  <a:prstClr val="black"/>
                </a:solidFill>
                <a:latin typeface="ＭＳ Ｐゴシック" pitchFamily="50" charset="-128"/>
              </a:rPr>
              <a:t>Target: L = 8x10</a:t>
            </a:r>
            <a:r>
              <a:rPr lang="en-US" altLang="ja-JP" sz="2700" baseline="30000" dirty="0" smtClean="0">
                <a:solidFill>
                  <a:prstClr val="black"/>
                </a:solidFill>
                <a:latin typeface="ＭＳ Ｐゴシック" pitchFamily="50" charset="-128"/>
              </a:rPr>
              <a:t>35</a:t>
            </a:r>
            <a:r>
              <a:rPr lang="en-US" altLang="ja-JP" sz="2700" dirty="0" smtClean="0">
                <a:solidFill>
                  <a:prstClr val="black"/>
                </a:solidFill>
                <a:latin typeface="ＭＳ Ｐゴシック" pitchFamily="50" charset="-128"/>
              </a:rPr>
              <a:t>/cm</a:t>
            </a:r>
            <a:r>
              <a:rPr lang="en-US" altLang="ja-JP" sz="2700" baseline="30000" dirty="0" smtClean="0">
                <a:solidFill>
                  <a:prstClr val="black"/>
                </a:solidFill>
                <a:latin typeface="ＭＳ Ｐゴシック" pitchFamily="50" charset="-128"/>
              </a:rPr>
              <a:t>2</a:t>
            </a:r>
            <a:r>
              <a:rPr lang="en-US" altLang="ja-JP" sz="2700" dirty="0" smtClean="0">
                <a:solidFill>
                  <a:prstClr val="black"/>
                </a:solidFill>
                <a:latin typeface="ＭＳ Ｐゴシック" pitchFamily="50" charset="-128"/>
              </a:rPr>
              <a:t>/s</a:t>
            </a:r>
            <a:endParaRPr lang="ja-JP" altLang="en-US" sz="2700" dirty="0">
              <a:solidFill>
                <a:prstClr val="black"/>
              </a:solidFill>
              <a:latin typeface="ＭＳ Ｐゴシック" pitchFamily="50" charset="-128"/>
            </a:endParaRPr>
          </a:p>
        </p:txBody>
      </p:sp>
      <p:grpSp>
        <p:nvGrpSpPr>
          <p:cNvPr id="30" name="グループ化 29"/>
          <p:cNvGrpSpPr/>
          <p:nvPr/>
        </p:nvGrpSpPr>
        <p:grpSpPr>
          <a:xfrm>
            <a:off x="5219700" y="1036786"/>
            <a:ext cx="1562100" cy="657225"/>
            <a:chOff x="7278688" y="304800"/>
            <a:chExt cx="1562100" cy="657225"/>
          </a:xfrm>
        </p:grpSpPr>
        <p:pic>
          <p:nvPicPr>
            <p:cNvPr id="31" name="図 51"/>
            <p:cNvPicPr>
              <a:picLocks noChangeAspect="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7278688" y="398463"/>
              <a:ext cx="1562100" cy="515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2" name="直線矢印コネクタ 31"/>
            <p:cNvCxnSpPr>
              <a:cxnSpLocks noChangeShapeType="1"/>
            </p:cNvCxnSpPr>
            <p:nvPr/>
          </p:nvCxnSpPr>
          <p:spPr bwMode="auto">
            <a:xfrm flipH="1" flipV="1">
              <a:off x="8269288" y="838200"/>
              <a:ext cx="342900" cy="123825"/>
            </a:xfrm>
            <a:prstGeom prst="straightConnector1">
              <a:avLst/>
            </a:prstGeom>
            <a:noFill/>
            <a:ln w="38100">
              <a:solidFill>
                <a:srgbClr val="FF0000"/>
              </a:solidFill>
              <a:round/>
              <a:headEnd/>
              <a:tailEnd type="arrow" w="med" len="med"/>
            </a:ln>
            <a:effectLst>
              <a:outerShdw blurRad="40000" dist="20000" dir="5400000" rotWithShape="0">
                <a:srgbClr val="000000">
                  <a:alpha val="37999"/>
                </a:srgbClr>
              </a:outerShdw>
            </a:effectLst>
          </p:spPr>
        </p:cxnSp>
        <p:cxnSp>
          <p:nvCxnSpPr>
            <p:cNvPr id="33" name="直線矢印コネクタ 32"/>
            <p:cNvCxnSpPr>
              <a:cxnSpLocks noChangeShapeType="1"/>
            </p:cNvCxnSpPr>
            <p:nvPr/>
          </p:nvCxnSpPr>
          <p:spPr bwMode="auto">
            <a:xfrm flipV="1">
              <a:off x="7507288" y="838200"/>
              <a:ext cx="381000" cy="76200"/>
            </a:xfrm>
            <a:prstGeom prst="straightConnector1">
              <a:avLst/>
            </a:prstGeom>
            <a:noFill/>
            <a:ln w="38100">
              <a:solidFill>
                <a:srgbClr val="0000FF"/>
              </a:solidFill>
              <a:round/>
              <a:headEnd/>
              <a:tailEnd type="arrow" w="med" len="med"/>
            </a:ln>
            <a:effectLst>
              <a:outerShdw blurRad="40000" dist="20000" dir="5400000" rotWithShape="0">
                <a:srgbClr val="000000">
                  <a:alpha val="37999"/>
                </a:srgbClr>
              </a:outerShdw>
            </a:effectLst>
          </p:spPr>
        </p:cxnSp>
        <p:sp>
          <p:nvSpPr>
            <p:cNvPr id="34" name="Rectangle 16"/>
            <p:cNvSpPr>
              <a:spLocks/>
            </p:cNvSpPr>
            <p:nvPr/>
          </p:nvSpPr>
          <p:spPr bwMode="auto">
            <a:xfrm>
              <a:off x="7507288" y="304800"/>
              <a:ext cx="10668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40638" bIns="0"/>
            <a:lstStyle/>
            <a:p>
              <a:pPr fontAlgn="base">
                <a:spcBef>
                  <a:spcPct val="0"/>
                </a:spcBef>
                <a:spcAft>
                  <a:spcPct val="0"/>
                </a:spcAft>
              </a:pPr>
              <a:r>
                <a:rPr lang="en-US" altLang="ja-JP" sz="1000" smtClean="0">
                  <a:solidFill>
                    <a:prstClr val="black"/>
                  </a:solidFill>
                  <a:latin typeface="Gill Sans"/>
                </a:rPr>
                <a:t>Colliding bunches</a:t>
              </a:r>
            </a:p>
          </p:txBody>
        </p:sp>
      </p:grpSp>
      <p:pic>
        <p:nvPicPr>
          <p:cNvPr id="35" name="図 71"/>
          <p:cNvPicPr>
            <a:picLocks noChangeAspect="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43675" y="3451103"/>
            <a:ext cx="2286000" cy="1365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スライド番号プレースホルダー 1"/>
          <p:cNvSpPr>
            <a:spLocks noGrp="1"/>
          </p:cNvSpPr>
          <p:nvPr>
            <p:ph type="sldNum" sz="quarter" idx="12"/>
          </p:nvPr>
        </p:nvSpPr>
        <p:spPr/>
        <p:txBody>
          <a:bodyPr/>
          <a:lstStyle/>
          <a:p>
            <a:pPr>
              <a:defRPr/>
            </a:pPr>
            <a:fld id="{C3582A12-B59C-40AF-8B0B-5EC14DE4BCD3}" type="slidenum">
              <a:rPr lang="ja-JP" altLang="en-US" smtClean="0">
                <a:solidFill>
                  <a:prstClr val="black">
                    <a:tint val="75000"/>
                  </a:prstClr>
                </a:solidFill>
              </a:rPr>
              <a:pPr>
                <a:defRPr/>
              </a:pPr>
              <a:t>9</a:t>
            </a:fld>
            <a:endParaRPr lang="ja-JP" altLang="en-US">
              <a:solidFill>
                <a:prstClr val="black">
                  <a:tint val="75000"/>
                </a:prstClr>
              </a:solidFill>
            </a:endParaRPr>
          </a:p>
        </p:txBody>
      </p:sp>
    </p:spTree>
    <p:extLst>
      <p:ext uri="{BB962C8B-B14F-4D97-AF65-F5344CB8AC3E}">
        <p14:creationId xmlns:p14="http://schemas.microsoft.com/office/powerpoint/2010/main" xmlns="" val="457971171"/>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ひらめき">
  <a:themeElements>
    <a:clrScheme name="ユーザー設定 2">
      <a:dk1>
        <a:sysClr val="windowText" lastClr="000000"/>
      </a:dk1>
      <a:lt1>
        <a:srgbClr val="26056F"/>
      </a:lt1>
      <a:dk2>
        <a:srgbClr val="69676D"/>
      </a:dk2>
      <a:lt2>
        <a:srgbClr val="201F22"/>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ひらめき">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ひらめき">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8943</TotalTime>
  <Words>1936</Words>
  <Application>Microsoft Office PowerPoint</Application>
  <PresentationFormat>画面に合わせる (4:3)</PresentationFormat>
  <Paragraphs>526</Paragraphs>
  <Slides>69</Slides>
  <Notes>17</Notes>
  <HiddenSlides>0</HiddenSlides>
  <MMClips>0</MMClips>
  <ScaleCrop>false</ScaleCrop>
  <HeadingPairs>
    <vt:vector size="8" baseType="variant">
      <vt:variant>
        <vt:lpstr>テーマ</vt:lpstr>
      </vt:variant>
      <vt:variant>
        <vt:i4>6</vt:i4>
      </vt:variant>
      <vt:variant>
        <vt:lpstr>リンクの設定</vt:lpstr>
      </vt:variant>
      <vt:variant>
        <vt:i4>1</vt:i4>
      </vt:variant>
      <vt:variant>
        <vt:lpstr>埋め込まれた OLE サーバー</vt:lpstr>
      </vt:variant>
      <vt:variant>
        <vt:i4>2</vt:i4>
      </vt:variant>
      <vt:variant>
        <vt:lpstr>スライド タイトル</vt:lpstr>
      </vt:variant>
      <vt:variant>
        <vt:i4>69</vt:i4>
      </vt:variant>
    </vt:vector>
  </HeadingPairs>
  <TitlesOfParts>
    <vt:vector size="78" baseType="lpstr">
      <vt:lpstr>Office テーマ</vt:lpstr>
      <vt:lpstr>1_Office テーマ</vt:lpstr>
      <vt:lpstr>ひらめき</vt:lpstr>
      <vt:lpstr>Office ​​テーマ</vt:lpstr>
      <vt:lpstr>3_Office テーマ</vt:lpstr>
      <vt:lpstr>2_Office テーマ</vt:lpstr>
      <vt:lpstr>???</vt:lpstr>
      <vt:lpstr>비트맵 이미지</vt:lpstr>
      <vt:lpstr>Document</vt:lpstr>
      <vt:lpstr>スライド 1</vt:lpstr>
      <vt:lpstr>スライド 2</vt:lpstr>
      <vt:lpstr>スライド 3</vt:lpstr>
      <vt:lpstr>スライド 4</vt:lpstr>
      <vt:lpstr>スライド 5</vt:lpstr>
      <vt:lpstr>スライド 6</vt:lpstr>
      <vt:lpstr>スライド 7</vt:lpstr>
      <vt:lpstr>スライド 8</vt:lpstr>
      <vt:lpstr>KEKB upgrade to SuperKEKB </vt:lpstr>
      <vt:lpstr>Belle II Detector (in comparison with Belle)</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Next n program at J-PARC</vt:lpstr>
      <vt:lpstr>スライド 40</vt:lpstr>
      <vt:lpstr>スライド 41</vt:lpstr>
      <vt:lpstr>スライド 42</vt:lpstr>
      <vt:lpstr>スライド 43</vt:lpstr>
      <vt:lpstr>スライド 44</vt:lpstr>
      <vt:lpstr>スライド 45</vt:lpstr>
      <vt:lpstr>ILC Physics</vt:lpstr>
      <vt:lpstr>スライド 47</vt:lpstr>
      <vt:lpstr>スライド 48</vt:lpstr>
      <vt:lpstr>スライド 49</vt:lpstr>
      <vt:lpstr>スライド 50</vt:lpstr>
      <vt:lpstr>スライド 51</vt:lpstr>
      <vt:lpstr>スライド 52</vt:lpstr>
      <vt:lpstr>スライド 53</vt:lpstr>
      <vt:lpstr>スライド 54</vt:lpstr>
      <vt:lpstr>スライド 55</vt:lpstr>
      <vt:lpstr>スライド 56</vt:lpstr>
      <vt:lpstr>スライド 57</vt:lpstr>
      <vt:lpstr>スライド 58</vt:lpstr>
      <vt:lpstr>Jinping underground lab.  of Tsinghua Univ.  (2500m rock overburden) </vt:lpstr>
      <vt:lpstr>スライド 60</vt:lpstr>
      <vt:lpstr>スライド 61</vt:lpstr>
      <vt:lpstr>スライド 62</vt:lpstr>
      <vt:lpstr>スライド 63</vt:lpstr>
      <vt:lpstr>スライド 64</vt:lpstr>
      <vt:lpstr>スライド 65</vt:lpstr>
      <vt:lpstr>スライド 66</vt:lpstr>
      <vt:lpstr>スライド 67</vt:lpstr>
      <vt:lpstr>スライド 68</vt:lpstr>
      <vt:lpstr>スライド 69</vt:lpstr>
    </vt:vector>
  </TitlesOfParts>
  <Company>KEK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Director</dc:creator>
  <cp:lastModifiedBy>Masami Yokoyama</cp:lastModifiedBy>
  <cp:revision>426</cp:revision>
  <cp:lastPrinted>2012-10-05T08:20:25Z</cp:lastPrinted>
  <dcterms:created xsi:type="dcterms:W3CDTF">2009-02-07T01:44:48Z</dcterms:created>
  <dcterms:modified xsi:type="dcterms:W3CDTF">2012-10-30T01:46:23Z</dcterms:modified>
</cp:coreProperties>
</file>